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ASUS Republic of Gamers (MY)</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64.220399999999998</c:v>
                </c:pt>
                <c:pt idx="1">
                  <c:v>33.333300000000001</c:v>
                </c:pt>
                <c:pt idx="2">
                  <c:v>100</c:v>
                </c:pt>
                <c:pt idx="3">
                  <c:v>0</c:v>
                </c:pt>
                <c:pt idx="4">
                  <c:v>100</c:v>
                </c:pt>
                <c:pt idx="5">
                  <c:v>31.587199999999999</c:v>
                </c:pt>
              </c:numCache>
            </c:numRef>
          </c:val>
          <c:extLst>
            <c:ext xmlns:c16="http://schemas.microsoft.com/office/drawing/2014/chart" uri="{C3380CC4-5D6E-409C-BE32-E72D297353CC}">
              <c16:uniqueId val="{00000000-2C81-4DCA-A1ED-2897EDBCF206}"/>
            </c:ext>
          </c:extLst>
        </c:ser>
        <c:ser>
          <c:idx val="1"/>
          <c:order val="1"/>
          <c:tx>
            <c:strRef>
              <c:f>Sheet1!$C$1</c:f>
              <c:strCache>
                <c:ptCount val="1"/>
                <c:pt idx="0">
                  <c:v>MSI Gaming (MY)</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100</c:v>
                </c:pt>
                <c:pt idx="2">
                  <c:v>36.413800000000002</c:v>
                </c:pt>
                <c:pt idx="3">
                  <c:v>0</c:v>
                </c:pt>
                <c:pt idx="4">
                  <c:v>7.7938999999999998</c:v>
                </c:pt>
                <c:pt idx="5">
                  <c:v>27.057600000000001</c:v>
                </c:pt>
              </c:numCache>
            </c:numRef>
          </c:val>
          <c:extLst>
            <c:ext xmlns:c16="http://schemas.microsoft.com/office/drawing/2014/chart" uri="{C3380CC4-5D6E-409C-BE32-E72D297353CC}">
              <c16:uniqueId val="{00000001-2C81-4DCA-A1ED-2897EDBCF206}"/>
            </c:ext>
          </c:extLst>
        </c:ser>
        <c:ser>
          <c:idx val="2"/>
          <c:order val="2"/>
          <c:tx>
            <c:strRef>
              <c:f>Sheet1!$D$1</c:f>
              <c:strCache>
                <c:ptCount val="1"/>
                <c:pt idx="0">
                  <c:v>AORUS (MY)</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61.102800000000002</c:v>
                </c:pt>
                <c:pt idx="1">
                  <c:v>86.666700000000006</c:v>
                </c:pt>
                <c:pt idx="2">
                  <c:v>91.724100000000007</c:v>
                </c:pt>
                <c:pt idx="3">
                  <c:v>0</c:v>
                </c:pt>
                <c:pt idx="4">
                  <c:v>37.157499999999999</c:v>
                </c:pt>
                <c:pt idx="5">
                  <c:v>100</c:v>
                </c:pt>
              </c:numCache>
            </c:numRef>
          </c:val>
          <c:extLst>
            <c:ext xmlns:c16="http://schemas.microsoft.com/office/drawing/2014/chart" uri="{C3380CC4-5D6E-409C-BE32-E72D297353CC}">
              <c16:uniqueId val="{00000002-2C81-4DCA-A1ED-2897EDBCF206}"/>
            </c:ext>
          </c:extLst>
        </c:ser>
        <c:dLbls>
          <c:showLegendKey val="0"/>
          <c:showVal val="0"/>
          <c:showCatName val="0"/>
          <c:showSerName val="0"/>
          <c:showPercent val="0"/>
          <c:showBubbleSize val="0"/>
        </c:dLbls>
        <c:axId val="67513760"/>
        <c:axId val="67508840"/>
      </c:radarChart>
      <c:catAx>
        <c:axId val="6751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508840"/>
        <c:crosses val="autoZero"/>
        <c:auto val="1"/>
        <c:lblAlgn val="ctr"/>
        <c:lblOffset val="100"/>
        <c:noMultiLvlLbl val="0"/>
      </c:catAx>
      <c:valAx>
        <c:axId val="6750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51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ASUS Republic of Gamers (MY)</c:v>
                </c:pt>
              </c:strCache>
            </c:strRef>
          </c:tx>
          <c:spPr>
            <a:ln w="28575" cap="rnd">
              <a:solidFill>
                <a:schemeClr val="accent1"/>
              </a:solidFill>
              <a:round/>
            </a:ln>
            <a:effectLst/>
          </c:spPr>
          <c:marker>
            <c:symbol val="none"/>
          </c:marker>
          <c:cat>
            <c:numRef>
              <c:f>Sheet1!$A$2:$A$8</c:f>
              <c:numCache>
                <c:formatCode>m/d/yyyy</c:formatCode>
                <c:ptCount val="7"/>
                <c:pt idx="0">
                  <c:v>44190</c:v>
                </c:pt>
                <c:pt idx="1">
                  <c:v>44191</c:v>
                </c:pt>
                <c:pt idx="2">
                  <c:v>44192</c:v>
                </c:pt>
                <c:pt idx="3">
                  <c:v>44193</c:v>
                </c:pt>
                <c:pt idx="4">
                  <c:v>44194</c:v>
                </c:pt>
                <c:pt idx="5">
                  <c:v>44195</c:v>
                </c:pt>
                <c:pt idx="6">
                  <c:v>44196</c:v>
                </c:pt>
              </c:numCache>
            </c:numRef>
          </c:cat>
          <c:val>
            <c:numRef>
              <c:f>Sheet1!$B$2:$B$8</c:f>
              <c:numCache>
                <c:formatCode>General</c:formatCode>
                <c:ptCount val="7"/>
                <c:pt idx="0">
                  <c:v>3418</c:v>
                </c:pt>
                <c:pt idx="1">
                  <c:v>3269</c:v>
                </c:pt>
                <c:pt idx="2">
                  <c:v>3032</c:v>
                </c:pt>
                <c:pt idx="3">
                  <c:v>3036</c:v>
                </c:pt>
                <c:pt idx="4">
                  <c:v>2768</c:v>
                </c:pt>
                <c:pt idx="5">
                  <c:v>2545</c:v>
                </c:pt>
                <c:pt idx="6">
                  <c:v>2138</c:v>
                </c:pt>
              </c:numCache>
            </c:numRef>
          </c:val>
          <c:smooth val="0"/>
          <c:extLst>
            <c:ext xmlns:c16="http://schemas.microsoft.com/office/drawing/2014/chart" uri="{C3380CC4-5D6E-409C-BE32-E72D297353CC}">
              <c16:uniqueId val="{00000000-3FB2-4D02-B13F-6D5629B7C8AF}"/>
            </c:ext>
          </c:extLst>
        </c:ser>
        <c:ser>
          <c:idx val="1"/>
          <c:order val="1"/>
          <c:tx>
            <c:strRef>
              <c:f>Sheet1!$C$1</c:f>
              <c:strCache>
                <c:ptCount val="1"/>
                <c:pt idx="0">
                  <c:v>MSI Gaming (MY)</c:v>
                </c:pt>
              </c:strCache>
            </c:strRef>
          </c:tx>
          <c:spPr>
            <a:ln w="28575" cap="rnd">
              <a:solidFill>
                <a:schemeClr val="accent2"/>
              </a:solidFill>
              <a:round/>
            </a:ln>
            <a:effectLst/>
          </c:spPr>
          <c:marker>
            <c:symbol val="none"/>
          </c:marker>
          <c:cat>
            <c:numRef>
              <c:f>Sheet1!$A$2:$A$8</c:f>
              <c:numCache>
                <c:formatCode>m/d/yyyy</c:formatCode>
                <c:ptCount val="7"/>
                <c:pt idx="0">
                  <c:v>44190</c:v>
                </c:pt>
                <c:pt idx="1">
                  <c:v>44191</c:v>
                </c:pt>
                <c:pt idx="2">
                  <c:v>44192</c:v>
                </c:pt>
                <c:pt idx="3">
                  <c:v>44193</c:v>
                </c:pt>
                <c:pt idx="4">
                  <c:v>44194</c:v>
                </c:pt>
                <c:pt idx="5">
                  <c:v>44195</c:v>
                </c:pt>
                <c:pt idx="6">
                  <c:v>44196</c:v>
                </c:pt>
              </c:numCache>
            </c:numRef>
          </c:cat>
          <c:val>
            <c:numRef>
              <c:f>Sheet1!$C$2:$C$8</c:f>
              <c:numCache>
                <c:formatCode>General</c:formatCode>
                <c:ptCount val="7"/>
                <c:pt idx="0">
                  <c:v>624</c:v>
                </c:pt>
                <c:pt idx="1">
                  <c:v>607</c:v>
                </c:pt>
                <c:pt idx="2">
                  <c:v>609</c:v>
                </c:pt>
                <c:pt idx="3">
                  <c:v>685</c:v>
                </c:pt>
                <c:pt idx="4">
                  <c:v>689</c:v>
                </c:pt>
                <c:pt idx="5">
                  <c:v>679</c:v>
                </c:pt>
                <c:pt idx="6">
                  <c:v>687</c:v>
                </c:pt>
              </c:numCache>
            </c:numRef>
          </c:val>
          <c:smooth val="0"/>
          <c:extLst>
            <c:ext xmlns:c16="http://schemas.microsoft.com/office/drawing/2014/chart" uri="{C3380CC4-5D6E-409C-BE32-E72D297353CC}">
              <c16:uniqueId val="{00000001-3FB2-4D02-B13F-6D5629B7C8AF}"/>
            </c:ext>
          </c:extLst>
        </c:ser>
        <c:ser>
          <c:idx val="2"/>
          <c:order val="2"/>
          <c:tx>
            <c:strRef>
              <c:f>Sheet1!$D$1</c:f>
              <c:strCache>
                <c:ptCount val="1"/>
                <c:pt idx="0">
                  <c:v>AORUS (MY)</c:v>
                </c:pt>
              </c:strCache>
            </c:strRef>
          </c:tx>
          <c:spPr>
            <a:ln w="28575" cap="rnd">
              <a:solidFill>
                <a:schemeClr val="accent3"/>
              </a:solidFill>
              <a:round/>
            </a:ln>
            <a:effectLst/>
          </c:spPr>
          <c:marker>
            <c:symbol val="none"/>
          </c:marker>
          <c:cat>
            <c:numRef>
              <c:f>Sheet1!$A$2:$A$8</c:f>
              <c:numCache>
                <c:formatCode>m/d/yyyy</c:formatCode>
                <c:ptCount val="7"/>
                <c:pt idx="0">
                  <c:v>44190</c:v>
                </c:pt>
                <c:pt idx="1">
                  <c:v>44191</c:v>
                </c:pt>
                <c:pt idx="2">
                  <c:v>44192</c:v>
                </c:pt>
                <c:pt idx="3">
                  <c:v>44193</c:v>
                </c:pt>
                <c:pt idx="4">
                  <c:v>44194</c:v>
                </c:pt>
                <c:pt idx="5">
                  <c:v>44195</c:v>
                </c:pt>
                <c:pt idx="6">
                  <c:v>44196</c:v>
                </c:pt>
              </c:numCache>
            </c:numRef>
          </c:cat>
          <c:val>
            <c:numRef>
              <c:f>Sheet1!$D$2:$D$8</c:f>
              <c:numCache>
                <c:formatCode>General</c:formatCode>
                <c:ptCount val="7"/>
                <c:pt idx="0">
                  <c:v>387</c:v>
                </c:pt>
                <c:pt idx="1">
                  <c:v>420</c:v>
                </c:pt>
                <c:pt idx="2">
                  <c:v>635</c:v>
                </c:pt>
                <c:pt idx="3">
                  <c:v>1343</c:v>
                </c:pt>
                <c:pt idx="4">
                  <c:v>1735</c:v>
                </c:pt>
                <c:pt idx="5">
                  <c:v>1746</c:v>
                </c:pt>
                <c:pt idx="6">
                  <c:v>1770</c:v>
                </c:pt>
              </c:numCache>
            </c:numRef>
          </c:val>
          <c:smooth val="0"/>
          <c:extLst>
            <c:ext xmlns:c16="http://schemas.microsoft.com/office/drawing/2014/chart" uri="{C3380CC4-5D6E-409C-BE32-E72D297353CC}">
              <c16:uniqueId val="{00000002-3FB2-4D02-B13F-6D5629B7C8AF}"/>
            </c:ext>
          </c:extLst>
        </c:ser>
        <c:dLbls>
          <c:showLegendKey val="0"/>
          <c:showVal val="0"/>
          <c:showCatName val="0"/>
          <c:showSerName val="0"/>
          <c:showPercent val="0"/>
          <c:showBubbleSize val="0"/>
        </c:dLbls>
        <c:smooth val="0"/>
        <c:axId val="326199504"/>
        <c:axId val="326202456"/>
      </c:lineChart>
      <c:dateAx>
        <c:axId val="326199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02456"/>
        <c:crosses val="autoZero"/>
        <c:auto val="1"/>
        <c:lblOffset val="100"/>
        <c:baseTimeUnit val="days"/>
      </c:dateAx>
      <c:valAx>
        <c:axId val="326202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9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MSI Gaming (MY)</c:v>
                </c:pt>
              </c:strCache>
            </c:strRef>
          </c:tx>
          <c:spPr>
            <a:ln w="28575" cap="rnd">
              <a:solidFill>
                <a:schemeClr val="accent1"/>
              </a:solidFill>
              <a:round/>
            </a:ln>
            <a:effectLst/>
          </c:spPr>
          <c:marker>
            <c:symbol val="none"/>
          </c:marker>
          <c:cat>
            <c:numRef>
              <c:f>Sheet1!$A$2:$A$8</c:f>
              <c:numCache>
                <c:formatCode>m/d/yyyy</c:formatCode>
                <c:ptCount val="7"/>
                <c:pt idx="0">
                  <c:v>44190</c:v>
                </c:pt>
                <c:pt idx="1">
                  <c:v>44191</c:v>
                </c:pt>
                <c:pt idx="2">
                  <c:v>44192</c:v>
                </c:pt>
                <c:pt idx="3">
                  <c:v>44193</c:v>
                </c:pt>
                <c:pt idx="4">
                  <c:v>44194</c:v>
                </c:pt>
                <c:pt idx="5">
                  <c:v>44195</c:v>
                </c:pt>
                <c:pt idx="6">
                  <c:v>44196</c:v>
                </c:pt>
              </c:numCache>
            </c:numRef>
          </c:cat>
          <c:val>
            <c:numRef>
              <c:f>Sheet1!$B$2:$B$8</c:f>
              <c:numCache>
                <c:formatCode>General</c:formatCode>
                <c:ptCount val="7"/>
                <c:pt idx="0">
                  <c:v>189096</c:v>
                </c:pt>
                <c:pt idx="1">
                  <c:v>189173</c:v>
                </c:pt>
                <c:pt idx="2">
                  <c:v>189203</c:v>
                </c:pt>
                <c:pt idx="3">
                  <c:v>189216</c:v>
                </c:pt>
                <c:pt idx="4">
                  <c:v>189237</c:v>
                </c:pt>
                <c:pt idx="5">
                  <c:v>189226</c:v>
                </c:pt>
              </c:numCache>
            </c:numRef>
          </c:val>
          <c:smooth val="0"/>
          <c:extLst>
            <c:ext xmlns:c16="http://schemas.microsoft.com/office/drawing/2014/chart" uri="{C3380CC4-5D6E-409C-BE32-E72D297353CC}">
              <c16:uniqueId val="{00000000-F118-43C0-8134-686D12E08B61}"/>
            </c:ext>
          </c:extLst>
        </c:ser>
        <c:dLbls>
          <c:showLegendKey val="0"/>
          <c:showVal val="0"/>
          <c:showCatName val="0"/>
          <c:showSerName val="0"/>
          <c:showPercent val="0"/>
          <c:showBubbleSize val="0"/>
        </c:dLbls>
        <c:smooth val="0"/>
        <c:axId val="326201472"/>
        <c:axId val="326200488"/>
      </c:lineChart>
      <c:dateAx>
        <c:axId val="326201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00488"/>
        <c:crosses val="autoZero"/>
        <c:auto val="1"/>
        <c:lblOffset val="100"/>
        <c:baseTimeUnit val="days"/>
      </c:dateAx>
      <c:valAx>
        <c:axId val="326200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0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ASUS Republic of Gamers (MY)</c:v>
                </c:pt>
                <c:pt idx="1">
                  <c:v>MSI Gaming (MY)</c:v>
                </c:pt>
                <c:pt idx="2">
                  <c:v>AORUS (MY)</c:v>
                </c:pt>
              </c:strCache>
            </c:strRef>
          </c:cat>
          <c:val>
            <c:numRef>
              <c:f>Sheet1!$B$2:$B$4</c:f>
              <c:numCache>
                <c:formatCode>General</c:formatCode>
                <c:ptCount val="3"/>
                <c:pt idx="0">
                  <c:v>0</c:v>
                </c:pt>
                <c:pt idx="1">
                  <c:v>2</c:v>
                </c:pt>
                <c:pt idx="2">
                  <c:v>6</c:v>
                </c:pt>
              </c:numCache>
            </c:numRef>
          </c:val>
          <c:extLst>
            <c:ext xmlns:c16="http://schemas.microsoft.com/office/drawing/2014/chart" uri="{C3380CC4-5D6E-409C-BE32-E72D297353CC}">
              <c16:uniqueId val="{00000000-2C15-408C-BCFF-A70ECE77B987}"/>
            </c:ext>
          </c:extLst>
        </c:ser>
        <c:ser>
          <c:idx val="1"/>
          <c:order val="1"/>
          <c:tx>
            <c:strRef>
              <c:f>Sheet1!$C$1</c:f>
              <c:strCache>
                <c:ptCount val="1"/>
                <c:pt idx="0">
                  <c:v>Live Video</c:v>
                </c:pt>
              </c:strCache>
            </c:strRef>
          </c:tx>
          <c:spPr>
            <a:solidFill>
              <a:schemeClr val="accent2"/>
            </a:solidFill>
            <a:ln>
              <a:noFill/>
            </a:ln>
            <a:effectLst/>
          </c:spPr>
          <c:invertIfNegative val="0"/>
          <c:cat>
            <c:strRef>
              <c:f>Sheet1!$A$2:$A$4</c:f>
              <c:strCache>
                <c:ptCount val="3"/>
                <c:pt idx="0">
                  <c:v>ASUS Republic of Gamers (MY)</c:v>
                </c:pt>
                <c:pt idx="1">
                  <c:v>MSI Gaming (MY)</c:v>
                </c:pt>
                <c:pt idx="2">
                  <c:v>AORUS (MY)</c:v>
                </c:pt>
              </c:strCache>
            </c:strRef>
          </c:cat>
          <c:val>
            <c:numRef>
              <c:f>Sheet1!$C$2:$C$4</c:f>
              <c:numCache>
                <c:formatCode>General</c:formatCode>
                <c:ptCount val="3"/>
                <c:pt idx="0">
                  <c:v>0</c:v>
                </c:pt>
                <c:pt idx="1">
                  <c:v>2</c:v>
                </c:pt>
                <c:pt idx="2">
                  <c:v>0</c:v>
                </c:pt>
              </c:numCache>
            </c:numRef>
          </c:val>
          <c:extLst>
            <c:ext xmlns:c16="http://schemas.microsoft.com/office/drawing/2014/chart" uri="{C3380CC4-5D6E-409C-BE32-E72D297353CC}">
              <c16:uniqueId val="{00000001-2C15-408C-BCFF-A70ECE77B987}"/>
            </c:ext>
          </c:extLst>
        </c:ser>
        <c:ser>
          <c:idx val="2"/>
          <c:order val="2"/>
          <c:tx>
            <c:strRef>
              <c:f>Sheet1!$D$1</c:f>
              <c:strCache>
                <c:ptCount val="1"/>
                <c:pt idx="0">
                  <c:v>Photo</c:v>
                </c:pt>
              </c:strCache>
            </c:strRef>
          </c:tx>
          <c:spPr>
            <a:solidFill>
              <a:schemeClr val="accent3"/>
            </a:solidFill>
            <a:ln>
              <a:noFill/>
            </a:ln>
            <a:effectLst/>
          </c:spPr>
          <c:invertIfNegative val="0"/>
          <c:cat>
            <c:strRef>
              <c:f>Sheet1!$A$2:$A$4</c:f>
              <c:strCache>
                <c:ptCount val="3"/>
                <c:pt idx="0">
                  <c:v>ASUS Republic of Gamers (MY)</c:v>
                </c:pt>
                <c:pt idx="1">
                  <c:v>MSI Gaming (MY)</c:v>
                </c:pt>
                <c:pt idx="2">
                  <c:v>AORUS (MY)</c:v>
                </c:pt>
              </c:strCache>
            </c:strRef>
          </c:cat>
          <c:val>
            <c:numRef>
              <c:f>Sheet1!$D$2:$D$4</c:f>
              <c:numCache>
                <c:formatCode>General</c:formatCode>
                <c:ptCount val="3"/>
                <c:pt idx="0">
                  <c:v>5</c:v>
                </c:pt>
                <c:pt idx="1">
                  <c:v>6</c:v>
                </c:pt>
                <c:pt idx="2">
                  <c:v>2</c:v>
                </c:pt>
              </c:numCache>
            </c:numRef>
          </c:val>
          <c:extLst>
            <c:ext xmlns:c16="http://schemas.microsoft.com/office/drawing/2014/chart" uri="{C3380CC4-5D6E-409C-BE32-E72D297353CC}">
              <c16:uniqueId val="{00000002-2C15-408C-BCFF-A70ECE77B987}"/>
            </c:ext>
          </c:extLst>
        </c:ser>
        <c:ser>
          <c:idx val="3"/>
          <c:order val="3"/>
          <c:tx>
            <c:strRef>
              <c:f>Sheet1!$E$1</c:f>
              <c:strCache>
                <c:ptCount val="1"/>
                <c:pt idx="0">
                  <c:v>Video</c:v>
                </c:pt>
              </c:strCache>
            </c:strRef>
          </c:tx>
          <c:spPr>
            <a:solidFill>
              <a:schemeClr val="accent4"/>
            </a:solidFill>
            <a:ln>
              <a:noFill/>
            </a:ln>
            <a:effectLst/>
          </c:spPr>
          <c:invertIfNegative val="0"/>
          <c:cat>
            <c:strRef>
              <c:f>Sheet1!$A$2:$A$4</c:f>
              <c:strCache>
                <c:ptCount val="3"/>
                <c:pt idx="0">
                  <c:v>ASUS Republic of Gamers (MY)</c:v>
                </c:pt>
                <c:pt idx="1">
                  <c:v>MSI Gaming (MY)</c:v>
                </c:pt>
                <c:pt idx="2">
                  <c:v>AORUS (MY)</c:v>
                </c:pt>
              </c:strCache>
            </c:strRef>
          </c:cat>
          <c:val>
            <c:numRef>
              <c:f>Sheet1!$E$2:$E$4</c:f>
              <c:numCache>
                <c:formatCode>General</c:formatCode>
                <c:ptCount val="3"/>
                <c:pt idx="0">
                  <c:v>0</c:v>
                </c:pt>
                <c:pt idx="1">
                  <c:v>5</c:v>
                </c:pt>
                <c:pt idx="2">
                  <c:v>2</c:v>
                </c:pt>
              </c:numCache>
            </c:numRef>
          </c:val>
          <c:extLst>
            <c:ext xmlns:c16="http://schemas.microsoft.com/office/drawing/2014/chart" uri="{C3380CC4-5D6E-409C-BE32-E72D297353CC}">
              <c16:uniqueId val="{00000003-2C15-408C-BCFF-A70ECE77B987}"/>
            </c:ext>
          </c:extLst>
        </c:ser>
        <c:ser>
          <c:idx val="4"/>
          <c:order val="4"/>
          <c:tx>
            <c:strRef>
              <c:f>Sheet1!$F$1</c:f>
              <c:strCache>
                <c:ptCount val="1"/>
                <c:pt idx="0">
                  <c:v>Link</c:v>
                </c:pt>
              </c:strCache>
            </c:strRef>
          </c:tx>
          <c:spPr>
            <a:solidFill>
              <a:schemeClr val="accent5"/>
            </a:solidFill>
            <a:ln>
              <a:noFill/>
            </a:ln>
            <a:effectLst/>
          </c:spPr>
          <c:invertIfNegative val="0"/>
          <c:cat>
            <c:strRef>
              <c:f>Sheet1!$A$2:$A$4</c:f>
              <c:strCache>
                <c:ptCount val="3"/>
                <c:pt idx="0">
                  <c:v>ASUS Republic of Gamers (MY)</c:v>
                </c:pt>
                <c:pt idx="1">
                  <c:v>MSI Gaming (MY)</c:v>
                </c:pt>
                <c:pt idx="2">
                  <c:v>AORUS (MY)</c:v>
                </c:pt>
              </c:strCache>
            </c:strRef>
          </c:cat>
          <c:val>
            <c:numRef>
              <c:f>Sheet1!$F$2:$F$4</c:f>
              <c:numCache>
                <c:formatCode>General</c:formatCode>
                <c:ptCount val="3"/>
                <c:pt idx="0">
                  <c:v>0</c:v>
                </c:pt>
                <c:pt idx="1">
                  <c:v>0</c:v>
                </c:pt>
                <c:pt idx="2">
                  <c:v>3</c:v>
                </c:pt>
              </c:numCache>
            </c:numRef>
          </c:val>
          <c:extLst>
            <c:ext xmlns:c16="http://schemas.microsoft.com/office/drawing/2014/chart" uri="{C3380CC4-5D6E-409C-BE32-E72D297353CC}">
              <c16:uniqueId val="{00000004-2C15-408C-BCFF-A70ECE77B987}"/>
            </c:ext>
          </c:extLst>
        </c:ser>
        <c:dLbls>
          <c:showLegendKey val="0"/>
          <c:showVal val="0"/>
          <c:showCatName val="0"/>
          <c:showSerName val="0"/>
          <c:showPercent val="0"/>
          <c:showBubbleSize val="0"/>
        </c:dLbls>
        <c:gapWidth val="150"/>
        <c:overlap val="100"/>
        <c:axId val="325898712"/>
        <c:axId val="325903304"/>
      </c:barChart>
      <c:catAx>
        <c:axId val="325898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03304"/>
        <c:crosses val="autoZero"/>
        <c:auto val="1"/>
        <c:lblAlgn val="ctr"/>
        <c:lblOffset val="100"/>
        <c:noMultiLvlLbl val="0"/>
      </c:catAx>
      <c:valAx>
        <c:axId val="325903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9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Sheet1!$A$2:$A$4</c:f>
              <c:strCache>
                <c:ptCount val="3"/>
                <c:pt idx="0">
                  <c:v>ASUS Republic of Gamers (MY)</c:v>
                </c:pt>
                <c:pt idx="1">
                  <c:v>MSI Gaming (MY)</c:v>
                </c:pt>
                <c:pt idx="2">
                  <c:v>AORUS (MY)</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8F8F-4245-AC69-002D163FF159}"/>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Sheet1!$A$2:$A$4</c:f>
              <c:strCache>
                <c:ptCount val="3"/>
                <c:pt idx="0">
                  <c:v>ASUS Republic of Gamers (MY)</c:v>
                </c:pt>
                <c:pt idx="1">
                  <c:v>MSI Gaming (MY)</c:v>
                </c:pt>
                <c:pt idx="2">
                  <c:v>AORUS (MY)</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8F8F-4245-AC69-002D163FF159}"/>
            </c:ext>
          </c:extLst>
        </c:ser>
        <c:ser>
          <c:idx val="2"/>
          <c:order val="2"/>
          <c:tx>
            <c:strRef>
              <c:f>Sheet1!$D$1</c:f>
              <c:strCache>
                <c:ptCount val="1"/>
                <c:pt idx="0">
                  <c:v>Not yet tagged</c:v>
                </c:pt>
              </c:strCache>
            </c:strRef>
          </c:tx>
          <c:spPr>
            <a:solidFill>
              <a:schemeClr val="accent3"/>
            </a:solidFill>
            <a:ln>
              <a:noFill/>
            </a:ln>
            <a:effectLst/>
          </c:spPr>
          <c:invertIfNegative val="0"/>
          <c:cat>
            <c:strRef>
              <c:f>Sheet1!$A$2:$A$4</c:f>
              <c:strCache>
                <c:ptCount val="3"/>
                <c:pt idx="0">
                  <c:v>ASUS Republic of Gamers (MY)</c:v>
                </c:pt>
                <c:pt idx="1">
                  <c:v>MSI Gaming (MY)</c:v>
                </c:pt>
                <c:pt idx="2">
                  <c:v>AORUS (MY)</c:v>
                </c:pt>
              </c:strCache>
            </c:strRef>
          </c:cat>
          <c:val>
            <c:numRef>
              <c:f>Sheet1!$D$2:$D$4</c:f>
              <c:numCache>
                <c:formatCode>General</c:formatCode>
                <c:ptCount val="3"/>
                <c:pt idx="0">
                  <c:v>5</c:v>
                </c:pt>
                <c:pt idx="1">
                  <c:v>15</c:v>
                </c:pt>
                <c:pt idx="2">
                  <c:v>13</c:v>
                </c:pt>
              </c:numCache>
            </c:numRef>
          </c:val>
          <c:extLst>
            <c:ext xmlns:c16="http://schemas.microsoft.com/office/drawing/2014/chart" uri="{C3380CC4-5D6E-409C-BE32-E72D297353CC}">
              <c16:uniqueId val="{00000002-8F8F-4245-AC69-002D163FF159}"/>
            </c:ext>
          </c:extLst>
        </c:ser>
        <c:dLbls>
          <c:showLegendKey val="0"/>
          <c:showVal val="0"/>
          <c:showCatName val="0"/>
          <c:showSerName val="0"/>
          <c:showPercent val="0"/>
          <c:showBubbleSize val="0"/>
        </c:dLbls>
        <c:gapWidth val="150"/>
        <c:overlap val="100"/>
        <c:axId val="325899696"/>
        <c:axId val="325899368"/>
      </c:barChart>
      <c:catAx>
        <c:axId val="325899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99368"/>
        <c:crosses val="autoZero"/>
        <c:auto val="1"/>
        <c:lblAlgn val="ctr"/>
        <c:lblOffset val="100"/>
        <c:noMultiLvlLbl val="0"/>
      </c:catAx>
      <c:valAx>
        <c:axId val="325899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9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MSI Gaming (MY)</c:v>
                </c:pt>
              </c:strCache>
            </c:strRef>
          </c:tx>
          <c:spPr>
            <a:ln w="28575" cap="rnd">
              <a:solidFill>
                <a:schemeClr val="accent1"/>
              </a:solidFill>
              <a:round/>
            </a:ln>
            <a:effectLst/>
          </c:spPr>
          <c:marker>
            <c:symbol val="none"/>
          </c:marker>
          <c:cat>
            <c:numRef>
              <c:f>Sheet1!$A$2:$A$8</c:f>
              <c:numCache>
                <c:formatCode>m/d/yyyy</c:formatCode>
                <c:ptCount val="7"/>
                <c:pt idx="0">
                  <c:v>44190</c:v>
                </c:pt>
                <c:pt idx="1">
                  <c:v>44191</c:v>
                </c:pt>
                <c:pt idx="2">
                  <c:v>44192</c:v>
                </c:pt>
                <c:pt idx="3">
                  <c:v>44193</c:v>
                </c:pt>
                <c:pt idx="4">
                  <c:v>44194</c:v>
                </c:pt>
                <c:pt idx="5">
                  <c:v>44195</c:v>
                </c:pt>
                <c:pt idx="6">
                  <c:v>44196</c:v>
                </c:pt>
              </c:numCache>
            </c:numRef>
          </c:cat>
          <c:val>
            <c:numRef>
              <c:f>Sheet1!$B$2:$B$8</c:f>
              <c:numCache>
                <c:formatCode>General</c:formatCode>
                <c:ptCount val="7"/>
                <c:pt idx="0">
                  <c:v>0.27909036731158099</c:v>
                </c:pt>
                <c:pt idx="1">
                  <c:v>0.206364756818254</c:v>
                </c:pt>
                <c:pt idx="2">
                  <c:v>0.18231179883003901</c:v>
                </c:pt>
                <c:pt idx="3">
                  <c:v>0.1804329004329</c:v>
                </c:pt>
                <c:pt idx="4">
                  <c:v>0.20874953850825201</c:v>
                </c:pt>
                <c:pt idx="5">
                  <c:v>0.203195802528023</c:v>
                </c:pt>
              </c:numCache>
            </c:numRef>
          </c:val>
          <c:smooth val="0"/>
          <c:extLst>
            <c:ext xmlns:c16="http://schemas.microsoft.com/office/drawing/2014/chart" uri="{C3380CC4-5D6E-409C-BE32-E72D297353CC}">
              <c16:uniqueId val="{00000000-1F52-4E60-A84C-582DF4F32739}"/>
            </c:ext>
          </c:extLst>
        </c:ser>
        <c:dLbls>
          <c:showLegendKey val="0"/>
          <c:showVal val="0"/>
          <c:showCatName val="0"/>
          <c:showSerName val="0"/>
          <c:showPercent val="0"/>
          <c:showBubbleSize val="0"/>
        </c:dLbls>
        <c:smooth val="0"/>
        <c:axId val="488091944"/>
        <c:axId val="488090632"/>
      </c:lineChart>
      <c:dateAx>
        <c:axId val="488091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090632"/>
        <c:crosses val="autoZero"/>
        <c:auto val="1"/>
        <c:lblOffset val="100"/>
        <c:baseTimeUnit val="days"/>
      </c:dateAx>
      <c:valAx>
        <c:axId val="48809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091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MSI Gaming (MY)</c:v>
                </c:pt>
              </c:strCache>
            </c:strRef>
          </c:tx>
          <c:spPr>
            <a:solidFill>
              <a:schemeClr val="accent1"/>
            </a:solidFill>
            <a:ln>
              <a:noFill/>
            </a:ln>
            <a:effectLst/>
          </c:spPr>
          <c:invertIfNegative val="0"/>
          <c:cat>
            <c:strRef>
              <c:f>Sheet1!$A$2:$A$5</c:f>
              <c:strCache>
                <c:ptCount val="4"/>
                <c:pt idx="0">
                  <c:v>Album</c:v>
                </c:pt>
                <c:pt idx="1">
                  <c:v>Live Video</c:v>
                </c:pt>
                <c:pt idx="2">
                  <c:v>Photo</c:v>
                </c:pt>
                <c:pt idx="3">
                  <c:v>Video</c:v>
                </c:pt>
              </c:strCache>
            </c:strRef>
          </c:cat>
          <c:val>
            <c:numRef>
              <c:f>Sheet1!$B$2:$B$5</c:f>
              <c:numCache>
                <c:formatCode>General</c:formatCode>
                <c:ptCount val="4"/>
                <c:pt idx="0">
                  <c:v>1.5551617574638199</c:v>
                </c:pt>
                <c:pt idx="1">
                  <c:v>0.85365853658536595</c:v>
                </c:pt>
                <c:pt idx="2">
                  <c:v>2.4774386193098299</c:v>
                </c:pt>
                <c:pt idx="3">
                  <c:v>3.1225788765003601</c:v>
                </c:pt>
              </c:numCache>
            </c:numRef>
          </c:val>
          <c:extLst>
            <c:ext xmlns:c16="http://schemas.microsoft.com/office/drawing/2014/chart" uri="{C3380CC4-5D6E-409C-BE32-E72D297353CC}">
              <c16:uniqueId val="{00000000-8EAF-4C0A-B410-512902321B84}"/>
            </c:ext>
          </c:extLst>
        </c:ser>
        <c:dLbls>
          <c:showLegendKey val="0"/>
          <c:showVal val="0"/>
          <c:showCatName val="0"/>
          <c:showSerName val="0"/>
          <c:showPercent val="0"/>
          <c:showBubbleSize val="0"/>
        </c:dLbls>
        <c:gapWidth val="219"/>
        <c:overlap val="-27"/>
        <c:axId val="488087352"/>
        <c:axId val="488087680"/>
      </c:barChart>
      <c:catAx>
        <c:axId val="488087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087680"/>
        <c:crosses val="autoZero"/>
        <c:auto val="1"/>
        <c:lblAlgn val="ctr"/>
        <c:lblOffset val="100"/>
        <c:noMultiLvlLbl val="0"/>
      </c:catAx>
      <c:valAx>
        <c:axId val="488087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08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ASUS Republic of Gamers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0</c:v>
                </c:pt>
                <c:pt idx="3">
                  <c:v>0</c:v>
                </c:pt>
                <c:pt idx="4">
                  <c:v>2</c:v>
                </c:pt>
                <c:pt idx="5">
                  <c:v>1</c:v>
                </c:pt>
                <c:pt idx="6">
                  <c:v>1</c:v>
                </c:pt>
              </c:numCache>
            </c:numRef>
          </c:val>
          <c:extLst>
            <c:ext xmlns:c16="http://schemas.microsoft.com/office/drawing/2014/chart" uri="{C3380CC4-5D6E-409C-BE32-E72D297353CC}">
              <c16:uniqueId val="{00000000-94FD-4C5B-8321-4AC55C2CDA9A}"/>
            </c:ext>
          </c:extLst>
        </c:ser>
        <c:ser>
          <c:idx val="1"/>
          <c:order val="1"/>
          <c:tx>
            <c:strRef>
              <c:f>Sheet1!$C$1</c:f>
              <c:strCache>
                <c:ptCount val="1"/>
                <c:pt idx="0">
                  <c:v>MSI Gaming (MY)</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3</c:v>
                </c:pt>
                <c:pt idx="2">
                  <c:v>6</c:v>
                </c:pt>
                <c:pt idx="3">
                  <c:v>0</c:v>
                </c:pt>
                <c:pt idx="4">
                  <c:v>3</c:v>
                </c:pt>
                <c:pt idx="5">
                  <c:v>1</c:v>
                </c:pt>
                <c:pt idx="6">
                  <c:v>0</c:v>
                </c:pt>
              </c:numCache>
            </c:numRef>
          </c:val>
          <c:extLst>
            <c:ext xmlns:c16="http://schemas.microsoft.com/office/drawing/2014/chart" uri="{C3380CC4-5D6E-409C-BE32-E72D297353CC}">
              <c16:uniqueId val="{00000001-94FD-4C5B-8321-4AC55C2CDA9A}"/>
            </c:ext>
          </c:extLst>
        </c:ser>
        <c:ser>
          <c:idx val="2"/>
          <c:order val="2"/>
          <c:tx>
            <c:strRef>
              <c:f>Sheet1!$D$1</c:f>
              <c:strCache>
                <c:ptCount val="1"/>
                <c:pt idx="0">
                  <c:v>AORUS (MY)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2</c:v>
                </c:pt>
                <c:pt idx="2">
                  <c:v>2</c:v>
                </c:pt>
                <c:pt idx="3">
                  <c:v>0</c:v>
                </c:pt>
                <c:pt idx="4">
                  <c:v>3</c:v>
                </c:pt>
                <c:pt idx="5">
                  <c:v>2</c:v>
                </c:pt>
                <c:pt idx="6">
                  <c:v>2</c:v>
                </c:pt>
              </c:numCache>
            </c:numRef>
          </c:val>
          <c:extLst>
            <c:ext xmlns:c16="http://schemas.microsoft.com/office/drawing/2014/chart" uri="{C3380CC4-5D6E-409C-BE32-E72D297353CC}">
              <c16:uniqueId val="{00000002-94FD-4C5B-8321-4AC55C2CDA9A}"/>
            </c:ext>
          </c:extLst>
        </c:ser>
        <c:dLbls>
          <c:showLegendKey val="0"/>
          <c:showVal val="0"/>
          <c:showCatName val="0"/>
          <c:showSerName val="0"/>
          <c:showPercent val="0"/>
          <c:showBubbleSize val="0"/>
        </c:dLbls>
        <c:gapWidth val="219"/>
        <c:overlap val="-27"/>
        <c:axId val="488033560"/>
        <c:axId val="488039136"/>
      </c:barChart>
      <c:catAx>
        <c:axId val="488033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039136"/>
        <c:crosses val="autoZero"/>
        <c:auto val="1"/>
        <c:lblAlgn val="ctr"/>
        <c:lblOffset val="100"/>
        <c:noMultiLvlLbl val="0"/>
      </c:catAx>
      <c:valAx>
        <c:axId val="488039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033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4" name="Picture 3"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7059" y="917094"/>
            <a:ext cx="2714625" cy="866775"/>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7"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Picture 9"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D4A10-0F24-432B-8F44-1A14C1F16E7B}"/>
              </a:ext>
            </a:extLst>
          </p:cNvPr>
          <p:cNvSpPr>
            <a:spLocks noGrp="1"/>
          </p:cNvSpPr>
          <p:nvPr>
            <p:ph type="ctrTitle"/>
          </p:nvPr>
        </p:nvSpPr>
        <p:spPr/>
        <p:txBody>
          <a:bodyPr/>
          <a:lstStyle/>
          <a:p>
            <a:r>
              <a:rPr lang="en-US"/>
              <a:t>MSI MY vs Competitor</a:t>
            </a:r>
          </a:p>
        </p:txBody>
      </p:sp>
      <p:sp>
        <p:nvSpPr>
          <p:cNvPr id="3" name="Subtitle 2">
            <a:extLst>
              <a:ext uri="{FF2B5EF4-FFF2-40B4-BE49-F238E27FC236}">
                <a16:creationId xmlns:a16="http://schemas.microsoft.com/office/drawing/2014/main" id="{D5EEE7CB-05E6-41B2-8D70-E79FC5DC0A55}"/>
              </a:ext>
            </a:extLst>
          </p:cNvPr>
          <p:cNvSpPr>
            <a:spLocks noGrp="1"/>
          </p:cNvSpPr>
          <p:nvPr>
            <p:ph type="subTitle" idx="1"/>
          </p:nvPr>
        </p:nvSpPr>
        <p:spPr/>
        <p:txBody>
          <a:bodyPr/>
          <a:lstStyle/>
          <a:p>
            <a:r>
              <a:rPr lang="en-US"/>
              <a:t>Micro-Star Int'l Co., Ltd.</a:t>
            </a:r>
          </a:p>
        </p:txBody>
      </p:sp>
    </p:spTree>
    <p:extLst>
      <p:ext uri="{BB962C8B-B14F-4D97-AF65-F5344CB8AC3E}">
        <p14:creationId xmlns:p14="http://schemas.microsoft.com/office/powerpoint/2010/main" val="620622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A9BB1-8670-455D-8A7F-C6C8EACF374C}"/>
              </a:ext>
            </a:extLst>
          </p:cNvPr>
          <p:cNvSpPr>
            <a:spLocks noGrp="1"/>
          </p:cNvSpPr>
          <p:nvPr>
            <p:ph type="title"/>
          </p:nvPr>
        </p:nvSpPr>
        <p:spPr/>
        <p:txBody>
          <a:bodyPr/>
          <a:lstStyle/>
          <a:p>
            <a:r>
              <a:rPr lang="en-US"/>
              <a:t>Facebook Key Metrics Radar | CND Competitor- MY</a:t>
            </a:r>
          </a:p>
        </p:txBody>
      </p:sp>
      <p:graphicFrame>
        <p:nvGraphicFramePr>
          <p:cNvPr id="6" name="Chart Placeholder 5">
            <a:extLst>
              <a:ext uri="{FF2B5EF4-FFF2-40B4-BE49-F238E27FC236}">
                <a16:creationId xmlns:a16="http://schemas.microsoft.com/office/drawing/2014/main" id="{C27F2BF2-BFF3-45E0-8346-956CD076BFA8}"/>
              </a:ext>
            </a:extLst>
          </p:cNvPr>
          <p:cNvGraphicFramePr>
            <a:graphicFrameLocks noGrp="1"/>
          </p:cNvGraphicFramePr>
          <p:nvPr>
            <p:ph type="chart" sz="quarter" idx="13"/>
            <p:extLst>
              <p:ext uri="{D42A27DB-BD31-4B8C-83A1-F6EECF244321}">
                <p14:modId xmlns:p14="http://schemas.microsoft.com/office/powerpoint/2010/main" val="2234394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8DCD8B-3326-4EA0-82E7-64AB106C9039}"/>
              </a:ext>
            </a:extLst>
          </p:cNvPr>
          <p:cNvSpPr>
            <a:spLocks noGrp="1"/>
          </p:cNvSpPr>
          <p:nvPr>
            <p:ph type="body" sz="quarter" idx="14"/>
          </p:nvPr>
        </p:nvSpPr>
        <p:spPr/>
        <p:txBody>
          <a:bodyPr/>
          <a:lstStyle/>
          <a:p>
            <a:r>
              <a:rPr lang="en-US"/>
              <a:t>12/25/2020 - 12/31/2020</a:t>
            </a:r>
          </a:p>
        </p:txBody>
      </p:sp>
      <p:sp>
        <p:nvSpPr>
          <p:cNvPr id="5" name="Footer Placeholder 4">
            <a:extLst>
              <a:ext uri="{FF2B5EF4-FFF2-40B4-BE49-F238E27FC236}">
                <a16:creationId xmlns:a16="http://schemas.microsoft.com/office/drawing/2014/main" id="{89388A05-4D9B-47B2-A002-734D049315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473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B0436-B6AD-411F-A6DF-AB2E4EB19932}"/>
              </a:ext>
            </a:extLst>
          </p:cNvPr>
          <p:cNvSpPr>
            <a:spLocks noGrp="1"/>
          </p:cNvSpPr>
          <p:nvPr>
            <p:ph type="title"/>
          </p:nvPr>
        </p:nvSpPr>
        <p:spPr/>
        <p:txBody>
          <a:bodyPr/>
          <a:lstStyle/>
          <a:p>
            <a:r>
              <a:rPr lang="en-US"/>
              <a:t>Facebook Key Metrics Table w/ PTAT-Rate | CND Competitor- MY</a:t>
            </a:r>
          </a:p>
        </p:txBody>
      </p:sp>
      <p:graphicFrame>
        <p:nvGraphicFramePr>
          <p:cNvPr id="5" name="Table Placeholder 4">
            <a:extLst>
              <a:ext uri="{FF2B5EF4-FFF2-40B4-BE49-F238E27FC236}">
                <a16:creationId xmlns:a16="http://schemas.microsoft.com/office/drawing/2014/main" id="{18C4F384-A072-4066-BE87-B7FED7A00C4B}"/>
              </a:ext>
            </a:extLst>
          </p:cNvPr>
          <p:cNvGraphicFramePr>
            <a:graphicFrameLocks noGrp="1"/>
          </p:cNvGraphicFramePr>
          <p:nvPr>
            <p:ph type="tbl" sz="quarter" idx="13"/>
            <p:extLst>
              <p:ext uri="{D42A27DB-BD31-4B8C-83A1-F6EECF244321}">
                <p14:modId xmlns:p14="http://schemas.microsoft.com/office/powerpoint/2010/main" val="2944411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920095562"/>
                    </a:ext>
                  </a:extLst>
                </a:gridCol>
                <a:gridCol w="1069848">
                  <a:extLst>
                    <a:ext uri="{9D8B030D-6E8A-4147-A177-3AD203B41FA5}">
                      <a16:colId xmlns:a16="http://schemas.microsoft.com/office/drawing/2014/main" val="2679050438"/>
                    </a:ext>
                  </a:extLst>
                </a:gridCol>
                <a:gridCol w="576072">
                  <a:extLst>
                    <a:ext uri="{9D8B030D-6E8A-4147-A177-3AD203B41FA5}">
                      <a16:colId xmlns:a16="http://schemas.microsoft.com/office/drawing/2014/main" val="2284230987"/>
                    </a:ext>
                  </a:extLst>
                </a:gridCol>
                <a:gridCol w="576072">
                  <a:extLst>
                    <a:ext uri="{9D8B030D-6E8A-4147-A177-3AD203B41FA5}">
                      <a16:colId xmlns:a16="http://schemas.microsoft.com/office/drawing/2014/main" val="3689861289"/>
                    </a:ext>
                  </a:extLst>
                </a:gridCol>
                <a:gridCol w="576072">
                  <a:extLst>
                    <a:ext uri="{9D8B030D-6E8A-4147-A177-3AD203B41FA5}">
                      <a16:colId xmlns:a16="http://schemas.microsoft.com/office/drawing/2014/main" val="2226582017"/>
                    </a:ext>
                  </a:extLst>
                </a:gridCol>
                <a:gridCol w="576072">
                  <a:extLst>
                    <a:ext uri="{9D8B030D-6E8A-4147-A177-3AD203B41FA5}">
                      <a16:colId xmlns:a16="http://schemas.microsoft.com/office/drawing/2014/main" val="225384033"/>
                    </a:ext>
                  </a:extLst>
                </a:gridCol>
                <a:gridCol w="576072">
                  <a:extLst>
                    <a:ext uri="{9D8B030D-6E8A-4147-A177-3AD203B41FA5}">
                      <a16:colId xmlns:a16="http://schemas.microsoft.com/office/drawing/2014/main" val="2047972674"/>
                    </a:ext>
                  </a:extLst>
                </a:gridCol>
                <a:gridCol w="576072">
                  <a:extLst>
                    <a:ext uri="{9D8B030D-6E8A-4147-A177-3AD203B41FA5}">
                      <a16:colId xmlns:a16="http://schemas.microsoft.com/office/drawing/2014/main" val="3161303405"/>
                    </a:ext>
                  </a:extLst>
                </a:gridCol>
                <a:gridCol w="576072">
                  <a:extLst>
                    <a:ext uri="{9D8B030D-6E8A-4147-A177-3AD203B41FA5}">
                      <a16:colId xmlns:a16="http://schemas.microsoft.com/office/drawing/2014/main" val="232806250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PTAT-Rate</a:t>
                      </a:r>
                    </a:p>
                  </a:txBody>
                  <a:tcPr/>
                </a:tc>
                <a:tc>
                  <a:txBody>
                    <a:bodyPr/>
                    <a:lstStyle/>
                    <a:p>
                      <a:r>
                        <a:rPr lang="en-US" sz="1000"/>
                        <a:t>Response Rate</a:t>
                      </a:r>
                    </a:p>
                  </a:txBody>
                  <a:tcPr/>
                </a:tc>
                <a:extLst>
                  <a:ext uri="{0D108BD9-81ED-4DB2-BD59-A6C34878D82A}">
                    <a16:rowId xmlns:a16="http://schemas.microsoft.com/office/drawing/2014/main" val="318051569"/>
                  </a:ext>
                </a:extLst>
              </a:tr>
              <a:tr h="370840">
                <a:tc>
                  <a:txBody>
                    <a:bodyPr/>
                    <a:lstStyle/>
                    <a:p>
                      <a:r>
                        <a:rPr lang="en-US" sz="1000"/>
                        <a:t>MSI Gaming</a:t>
                      </a:r>
                    </a:p>
                  </a:txBody>
                  <a:tcPr/>
                </a:tc>
                <a:tc>
                  <a:txBody>
                    <a:bodyPr/>
                    <a:lstStyle/>
                    <a:p>
                      <a:r>
                        <a:rPr lang="en-US" sz="1000"/>
                        <a:t>7081532</a:t>
                      </a:r>
                    </a:p>
                  </a:txBody>
                  <a:tcPr/>
                </a:tc>
                <a:tc>
                  <a:txBody>
                    <a:bodyPr/>
                    <a:lstStyle/>
                    <a:p>
                      <a:r>
                        <a:rPr lang="en-US" sz="1000"/>
                        <a:t>11976</a:t>
                      </a:r>
                    </a:p>
                  </a:txBody>
                  <a:tcPr/>
                </a:tc>
                <a:tc>
                  <a:txBody>
                    <a:bodyPr/>
                    <a:lstStyle/>
                    <a:p>
                      <a:r>
                        <a:rPr lang="en-US" sz="1000"/>
                        <a:t>228</a:t>
                      </a:r>
                    </a:p>
                  </a:txBody>
                  <a:tcPr/>
                </a:tc>
                <a:tc>
                  <a:txBody>
                    <a:bodyPr/>
                    <a:lstStyle/>
                    <a:p>
                      <a:r>
                        <a:rPr lang="en-US" sz="1000"/>
                        <a:t>17</a:t>
                      </a:r>
                    </a:p>
                  </a:txBody>
                  <a:tcPr/>
                </a:tc>
                <a:tc>
                  <a:txBody>
                    <a:bodyPr/>
                    <a:lstStyle/>
                    <a:p>
                      <a:r>
                        <a:rPr lang="en-US" sz="1000"/>
                        <a:t>19</a:t>
                      </a:r>
                    </a:p>
                  </a:txBody>
                  <a:tcPr/>
                </a:tc>
                <a:tc>
                  <a:txBody>
                    <a:bodyPr/>
                    <a:lstStyle/>
                    <a:p>
                      <a:r>
                        <a:rPr lang="en-US" sz="1000"/>
                        <a:t>264</a:t>
                      </a:r>
                    </a:p>
                  </a:txBody>
                  <a:tcPr/>
                </a:tc>
                <a:tc>
                  <a:txBody>
                    <a:bodyPr/>
                    <a:lstStyle/>
                    <a:p>
                      <a:r>
                        <a:rPr lang="en-US" sz="1000"/>
                        <a:t>0.4074</a:t>
                      </a:r>
                    </a:p>
                  </a:txBody>
                  <a:tcPr/>
                </a:tc>
                <a:tc>
                  <a:txBody>
                    <a:bodyPr/>
                    <a:lstStyle/>
                    <a:p>
                      <a:r>
                        <a:rPr lang="en-US" sz="1000"/>
                        <a:t>0.0 %</a:t>
                      </a:r>
                    </a:p>
                  </a:txBody>
                  <a:tcPr/>
                </a:tc>
                <a:extLst>
                  <a:ext uri="{0D108BD9-81ED-4DB2-BD59-A6C34878D82A}">
                    <a16:rowId xmlns:a16="http://schemas.microsoft.com/office/drawing/2014/main" val="804555624"/>
                  </a:ext>
                </a:extLst>
              </a:tr>
              <a:tr h="370840">
                <a:tc>
                  <a:txBody>
                    <a:bodyPr/>
                    <a:lstStyle/>
                    <a:p>
                      <a:r>
                        <a:rPr lang="en-US" sz="1000"/>
                        <a:t>ASUS Republic of Gamers</a:t>
                      </a:r>
                    </a:p>
                  </a:txBody>
                  <a:tcPr/>
                </a:tc>
                <a:tc>
                  <a:txBody>
                    <a:bodyPr/>
                    <a:lstStyle/>
                    <a:p>
                      <a:r>
                        <a:rPr lang="en-US" sz="1000"/>
                        <a:t>4547791</a:t>
                      </a:r>
                    </a:p>
                  </a:txBody>
                  <a:tcPr/>
                </a:tc>
                <a:tc>
                  <a:txBody>
                    <a:bodyPr/>
                    <a:lstStyle/>
                    <a:p>
                      <a:r>
                        <a:rPr lang="en-US" sz="1000"/>
                        <a:t>8976</a:t>
                      </a:r>
                    </a:p>
                  </a:txBody>
                  <a:tcPr/>
                </a:tc>
                <a:tc>
                  <a:txBody>
                    <a:bodyPr/>
                    <a:lstStyle/>
                    <a:p>
                      <a:r>
                        <a:rPr lang="en-US" sz="1000"/>
                        <a:t>635</a:t>
                      </a:r>
                    </a:p>
                  </a:txBody>
                  <a:tcPr/>
                </a:tc>
                <a:tc>
                  <a:txBody>
                    <a:bodyPr/>
                    <a:lstStyle/>
                    <a:p>
                      <a:r>
                        <a:rPr lang="en-US" sz="1000"/>
                        <a:t>50</a:t>
                      </a:r>
                    </a:p>
                  </a:txBody>
                  <a:tcPr/>
                </a:tc>
                <a:tc>
                  <a:txBody>
                    <a:bodyPr/>
                    <a:lstStyle/>
                    <a:p>
                      <a:r>
                        <a:rPr lang="en-US" sz="1000"/>
                        <a:t>40</a:t>
                      </a:r>
                    </a:p>
                  </a:txBody>
                  <a:tcPr/>
                </a:tc>
                <a:tc>
                  <a:txBody>
                    <a:bodyPr/>
                    <a:lstStyle/>
                    <a:p>
                      <a:r>
                        <a:rPr lang="en-US" sz="1000"/>
                        <a:t>725</a:t>
                      </a:r>
                    </a:p>
                  </a:txBody>
                  <a:tcPr/>
                </a:tc>
                <a:tc>
                  <a:txBody>
                    <a:bodyPr/>
                    <a:lstStyle/>
                    <a:p>
                      <a:r>
                        <a:rPr lang="en-US" sz="1000"/>
                        <a:t>0.2669</a:t>
                      </a:r>
                    </a:p>
                  </a:txBody>
                  <a:tcPr/>
                </a:tc>
                <a:tc>
                  <a:txBody>
                    <a:bodyPr/>
                    <a:lstStyle/>
                    <a:p>
                      <a:r>
                        <a:rPr lang="en-US" sz="1000"/>
                        <a:t>0.0 %</a:t>
                      </a:r>
                    </a:p>
                  </a:txBody>
                  <a:tcPr/>
                </a:tc>
                <a:extLst>
                  <a:ext uri="{0D108BD9-81ED-4DB2-BD59-A6C34878D82A}">
                    <a16:rowId xmlns:a16="http://schemas.microsoft.com/office/drawing/2014/main" val="3997523168"/>
                  </a:ext>
                </a:extLst>
              </a:tr>
              <a:tr h="370840">
                <a:tc>
                  <a:txBody>
                    <a:bodyPr/>
                    <a:lstStyle/>
                    <a:p>
                      <a:r>
                        <a:rPr lang="en-US" sz="1000"/>
                        <a:t>AORUS</a:t>
                      </a:r>
                    </a:p>
                  </a:txBody>
                  <a:tcPr/>
                </a:tc>
                <a:tc>
                  <a:txBody>
                    <a:bodyPr/>
                    <a:lstStyle/>
                    <a:p>
                      <a:r>
                        <a:rPr lang="en-US" sz="1000"/>
                        <a:t>4327012</a:t>
                      </a:r>
                    </a:p>
                  </a:txBody>
                  <a:tcPr/>
                </a:tc>
                <a:tc>
                  <a:txBody>
                    <a:bodyPr/>
                    <a:lstStyle/>
                    <a:p>
                      <a:r>
                        <a:rPr lang="en-US" sz="1000"/>
                        <a:t>26922</a:t>
                      </a:r>
                    </a:p>
                  </a:txBody>
                  <a:tcPr/>
                </a:tc>
                <a:tc>
                  <a:txBody>
                    <a:bodyPr/>
                    <a:lstStyle/>
                    <a:p>
                      <a:r>
                        <a:rPr lang="en-US" sz="1000"/>
                        <a:t>305</a:t>
                      </a:r>
                    </a:p>
                  </a:txBody>
                  <a:tcPr/>
                </a:tc>
                <a:tc>
                  <a:txBody>
                    <a:bodyPr/>
                    <a:lstStyle/>
                    <a:p>
                      <a:r>
                        <a:rPr lang="en-US" sz="1000"/>
                        <a:t>75</a:t>
                      </a:r>
                    </a:p>
                  </a:txBody>
                  <a:tcPr/>
                </a:tc>
                <a:tc>
                  <a:txBody>
                    <a:bodyPr/>
                    <a:lstStyle/>
                    <a:p>
                      <a:r>
                        <a:rPr lang="en-US" sz="1000"/>
                        <a:t>285</a:t>
                      </a:r>
                    </a:p>
                  </a:txBody>
                  <a:tcPr/>
                </a:tc>
                <a:tc>
                  <a:txBody>
                    <a:bodyPr/>
                    <a:lstStyle/>
                    <a:p>
                      <a:r>
                        <a:rPr lang="en-US" sz="1000"/>
                        <a:t>665</a:t>
                      </a:r>
                    </a:p>
                  </a:txBody>
                  <a:tcPr/>
                </a:tc>
                <a:tc>
                  <a:txBody>
                    <a:bodyPr/>
                    <a:lstStyle/>
                    <a:p>
                      <a:r>
                        <a:rPr lang="en-US" sz="1000"/>
                        <a:t>0.6327</a:t>
                      </a:r>
                    </a:p>
                  </a:txBody>
                  <a:tcPr/>
                </a:tc>
                <a:tc>
                  <a:txBody>
                    <a:bodyPr/>
                    <a:lstStyle/>
                    <a:p>
                      <a:r>
                        <a:rPr lang="en-US" sz="1000"/>
                        <a:t>0.0 %</a:t>
                      </a:r>
                    </a:p>
                  </a:txBody>
                  <a:tcPr/>
                </a:tc>
                <a:extLst>
                  <a:ext uri="{0D108BD9-81ED-4DB2-BD59-A6C34878D82A}">
                    <a16:rowId xmlns:a16="http://schemas.microsoft.com/office/drawing/2014/main" val="309557926"/>
                  </a:ext>
                </a:extLst>
              </a:tr>
            </a:tbl>
          </a:graphicData>
        </a:graphic>
      </p:graphicFrame>
      <p:sp>
        <p:nvSpPr>
          <p:cNvPr id="4" name="Text Placeholder 3">
            <a:extLst>
              <a:ext uri="{FF2B5EF4-FFF2-40B4-BE49-F238E27FC236}">
                <a16:creationId xmlns:a16="http://schemas.microsoft.com/office/drawing/2014/main" id="{16D30EA1-3B9B-48AB-A7FB-7A3FD4FA2814}"/>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1004289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82DC3-530A-4642-B6FC-BEE11300447C}"/>
              </a:ext>
            </a:extLst>
          </p:cNvPr>
          <p:cNvSpPr>
            <a:spLocks noGrp="1"/>
          </p:cNvSpPr>
          <p:nvPr>
            <p:ph type="title"/>
          </p:nvPr>
        </p:nvSpPr>
        <p:spPr/>
        <p:txBody>
          <a:bodyPr/>
          <a:lstStyle/>
          <a:p>
            <a:r>
              <a:rPr lang="en-US"/>
              <a:t>Facebook People Talking About This | CND Competitor- MY</a:t>
            </a:r>
          </a:p>
        </p:txBody>
      </p:sp>
      <p:graphicFrame>
        <p:nvGraphicFramePr>
          <p:cNvPr id="6" name="Chart Placeholder 5">
            <a:extLst>
              <a:ext uri="{FF2B5EF4-FFF2-40B4-BE49-F238E27FC236}">
                <a16:creationId xmlns:a16="http://schemas.microsoft.com/office/drawing/2014/main" id="{A61F2ACB-25E8-43C9-AC35-EF64477DC9C1}"/>
              </a:ext>
            </a:extLst>
          </p:cNvPr>
          <p:cNvGraphicFramePr>
            <a:graphicFrameLocks noGrp="1"/>
          </p:cNvGraphicFramePr>
          <p:nvPr>
            <p:ph type="chart" sz="quarter" idx="13"/>
            <p:extLst>
              <p:ext uri="{D42A27DB-BD31-4B8C-83A1-F6EECF244321}">
                <p14:modId xmlns:p14="http://schemas.microsoft.com/office/powerpoint/2010/main" val="3949917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79737A-FE7F-4601-9277-E105FAB799C0}"/>
              </a:ext>
            </a:extLst>
          </p:cNvPr>
          <p:cNvSpPr>
            <a:spLocks noGrp="1"/>
          </p:cNvSpPr>
          <p:nvPr>
            <p:ph type="body" sz="quarter" idx="14"/>
          </p:nvPr>
        </p:nvSpPr>
        <p:spPr/>
        <p:txBody>
          <a:bodyPr/>
          <a:lstStyle/>
          <a:p>
            <a:r>
              <a:rPr lang="en-US"/>
              <a:t>12/25/2020 - 12/31/2020</a:t>
            </a:r>
          </a:p>
        </p:txBody>
      </p:sp>
      <p:sp>
        <p:nvSpPr>
          <p:cNvPr id="5" name="Footer Placeholder 4">
            <a:extLst>
              <a:ext uri="{FF2B5EF4-FFF2-40B4-BE49-F238E27FC236}">
                <a16:creationId xmlns:a16="http://schemas.microsoft.com/office/drawing/2014/main" id="{FE1C914F-2227-4C52-81FF-753FCD1F74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7570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2A0C5-EB22-4976-B190-90823ECEC584}"/>
              </a:ext>
            </a:extLst>
          </p:cNvPr>
          <p:cNvSpPr>
            <a:spLocks noGrp="1"/>
          </p:cNvSpPr>
          <p:nvPr>
            <p:ph type="title"/>
          </p:nvPr>
        </p:nvSpPr>
        <p:spPr/>
        <p:txBody>
          <a:bodyPr/>
          <a:lstStyle/>
          <a:p>
            <a:r>
              <a:rPr lang="en-US"/>
              <a:t>Facebook Fans Total | CND Competitor- MY</a:t>
            </a:r>
          </a:p>
        </p:txBody>
      </p:sp>
      <p:graphicFrame>
        <p:nvGraphicFramePr>
          <p:cNvPr id="6" name="Chart Placeholder 5">
            <a:extLst>
              <a:ext uri="{FF2B5EF4-FFF2-40B4-BE49-F238E27FC236}">
                <a16:creationId xmlns:a16="http://schemas.microsoft.com/office/drawing/2014/main" id="{17C11C78-E4A1-438C-85D5-99DF7ACD1382}"/>
              </a:ext>
            </a:extLst>
          </p:cNvPr>
          <p:cNvGraphicFramePr>
            <a:graphicFrameLocks noGrp="1"/>
          </p:cNvGraphicFramePr>
          <p:nvPr>
            <p:ph type="chart" sz="quarter" idx="13"/>
            <p:extLst>
              <p:ext uri="{D42A27DB-BD31-4B8C-83A1-F6EECF244321}">
                <p14:modId xmlns:p14="http://schemas.microsoft.com/office/powerpoint/2010/main" val="3103638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8962CE-16B1-4BDB-9252-56133DFF8C9E}"/>
              </a:ext>
            </a:extLst>
          </p:cNvPr>
          <p:cNvSpPr>
            <a:spLocks noGrp="1"/>
          </p:cNvSpPr>
          <p:nvPr>
            <p:ph type="body" sz="quarter" idx="14"/>
          </p:nvPr>
        </p:nvSpPr>
        <p:spPr/>
        <p:txBody>
          <a:bodyPr/>
          <a:lstStyle/>
          <a:p>
            <a:r>
              <a:rPr lang="en-US"/>
              <a:t>12/25/2020 - 12/31/2020</a:t>
            </a:r>
          </a:p>
        </p:txBody>
      </p:sp>
      <p:sp>
        <p:nvSpPr>
          <p:cNvPr id="5" name="Footer Placeholder 4">
            <a:extLst>
              <a:ext uri="{FF2B5EF4-FFF2-40B4-BE49-F238E27FC236}">
                <a16:creationId xmlns:a16="http://schemas.microsoft.com/office/drawing/2014/main" id="{DC994F37-B582-4EBB-AD69-4B1B9D6B87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706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97308-C8FE-4624-9D96-773A8588E7F0}"/>
              </a:ext>
            </a:extLst>
          </p:cNvPr>
          <p:cNvSpPr>
            <a:spLocks noGrp="1"/>
          </p:cNvSpPr>
          <p:nvPr>
            <p:ph type="title"/>
          </p:nvPr>
        </p:nvSpPr>
        <p:spPr/>
        <p:txBody>
          <a:bodyPr/>
          <a:lstStyle/>
          <a:p>
            <a:r>
              <a:rPr lang="en-US"/>
              <a:t>Facebook Post Type Distribution Per Profile | CND Competitor- MY</a:t>
            </a:r>
          </a:p>
        </p:txBody>
      </p:sp>
      <p:graphicFrame>
        <p:nvGraphicFramePr>
          <p:cNvPr id="6" name="Chart Placeholder 5">
            <a:extLst>
              <a:ext uri="{FF2B5EF4-FFF2-40B4-BE49-F238E27FC236}">
                <a16:creationId xmlns:a16="http://schemas.microsoft.com/office/drawing/2014/main" id="{012773C8-0A6A-4851-8E54-951C9A679105}"/>
              </a:ext>
            </a:extLst>
          </p:cNvPr>
          <p:cNvGraphicFramePr>
            <a:graphicFrameLocks noGrp="1"/>
          </p:cNvGraphicFramePr>
          <p:nvPr>
            <p:ph type="chart" sz="quarter" idx="13"/>
            <p:extLst>
              <p:ext uri="{D42A27DB-BD31-4B8C-83A1-F6EECF244321}">
                <p14:modId xmlns:p14="http://schemas.microsoft.com/office/powerpoint/2010/main" val="38261770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A68B6C-5F82-43CC-AE77-FB0EF50C9EA4}"/>
              </a:ext>
            </a:extLst>
          </p:cNvPr>
          <p:cNvSpPr>
            <a:spLocks noGrp="1"/>
          </p:cNvSpPr>
          <p:nvPr>
            <p:ph type="body" sz="quarter" idx="14"/>
          </p:nvPr>
        </p:nvSpPr>
        <p:spPr/>
        <p:txBody>
          <a:bodyPr/>
          <a:lstStyle/>
          <a:p>
            <a:r>
              <a:rPr lang="en-US"/>
              <a:t>12/25/2020 - 12/31/2020</a:t>
            </a:r>
          </a:p>
        </p:txBody>
      </p:sp>
      <p:sp>
        <p:nvSpPr>
          <p:cNvPr id="5" name="Footer Placeholder 4">
            <a:extLst>
              <a:ext uri="{FF2B5EF4-FFF2-40B4-BE49-F238E27FC236}">
                <a16:creationId xmlns:a16="http://schemas.microsoft.com/office/drawing/2014/main" id="{4DE64476-EC14-47F1-A93A-C8DC7947AB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7743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FCF6F-6870-4951-BE5D-1E92ADE58DB9}"/>
              </a:ext>
            </a:extLst>
          </p:cNvPr>
          <p:cNvSpPr>
            <a:spLocks noGrp="1"/>
          </p:cNvSpPr>
          <p:nvPr>
            <p:ph type="title"/>
          </p:nvPr>
        </p:nvSpPr>
        <p:spPr/>
        <p:txBody>
          <a:bodyPr/>
          <a:lstStyle/>
          <a:p>
            <a:r>
              <a:rPr lang="en-US"/>
              <a:t>Facebook Sponsored Posts Distribution | CND Competitor- MY</a:t>
            </a:r>
          </a:p>
        </p:txBody>
      </p:sp>
      <p:graphicFrame>
        <p:nvGraphicFramePr>
          <p:cNvPr id="6" name="Chart Placeholder 5">
            <a:extLst>
              <a:ext uri="{FF2B5EF4-FFF2-40B4-BE49-F238E27FC236}">
                <a16:creationId xmlns:a16="http://schemas.microsoft.com/office/drawing/2014/main" id="{6E8BB49C-DE47-451A-9548-DB55AB06F51C}"/>
              </a:ext>
            </a:extLst>
          </p:cNvPr>
          <p:cNvGraphicFramePr>
            <a:graphicFrameLocks noGrp="1"/>
          </p:cNvGraphicFramePr>
          <p:nvPr>
            <p:ph type="chart" sz="quarter" idx="13"/>
            <p:extLst>
              <p:ext uri="{D42A27DB-BD31-4B8C-83A1-F6EECF244321}">
                <p14:modId xmlns:p14="http://schemas.microsoft.com/office/powerpoint/2010/main" val="1821834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36AB86-389A-4B4F-A8FE-0CB505287A45}"/>
              </a:ext>
            </a:extLst>
          </p:cNvPr>
          <p:cNvSpPr>
            <a:spLocks noGrp="1"/>
          </p:cNvSpPr>
          <p:nvPr>
            <p:ph type="body" sz="quarter" idx="14"/>
          </p:nvPr>
        </p:nvSpPr>
        <p:spPr/>
        <p:txBody>
          <a:bodyPr/>
          <a:lstStyle/>
          <a:p>
            <a:r>
              <a:rPr lang="en-US"/>
              <a:t>12/25/2020 - 12/31/2020</a:t>
            </a:r>
          </a:p>
        </p:txBody>
      </p:sp>
      <p:sp>
        <p:nvSpPr>
          <p:cNvPr id="5" name="Footer Placeholder 4">
            <a:extLst>
              <a:ext uri="{FF2B5EF4-FFF2-40B4-BE49-F238E27FC236}">
                <a16:creationId xmlns:a16="http://schemas.microsoft.com/office/drawing/2014/main" id="{34885662-3094-4D07-836B-F2B1ECAE07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0993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5348E-1780-4AC3-B15D-2BDD891863F5}"/>
              </a:ext>
            </a:extLst>
          </p:cNvPr>
          <p:cNvSpPr>
            <a:spLocks noGrp="1"/>
          </p:cNvSpPr>
          <p:nvPr>
            <p:ph type="title"/>
          </p:nvPr>
        </p:nvSpPr>
        <p:spPr/>
        <p:txBody>
          <a:bodyPr/>
          <a:lstStyle/>
          <a:p>
            <a:r>
              <a:rPr lang="en-US"/>
              <a:t>Facebook Own Posts Table | CND Competitor- MY - 1 of 14</a:t>
            </a:r>
          </a:p>
        </p:txBody>
      </p:sp>
      <p:graphicFrame>
        <p:nvGraphicFramePr>
          <p:cNvPr id="5" name="Table Placeholder 4">
            <a:extLst>
              <a:ext uri="{FF2B5EF4-FFF2-40B4-BE49-F238E27FC236}">
                <a16:creationId xmlns:a16="http://schemas.microsoft.com/office/drawing/2014/main" id="{962541D1-8D66-4531-A159-AC8C9DEB6C25}"/>
              </a:ext>
            </a:extLst>
          </p:cNvPr>
          <p:cNvGraphicFramePr>
            <a:graphicFrameLocks noGrp="1"/>
          </p:cNvGraphicFramePr>
          <p:nvPr>
            <p:ph type="tbl" sz="quarter" idx="13"/>
            <p:extLst>
              <p:ext uri="{D42A27DB-BD31-4B8C-83A1-F6EECF244321}">
                <p14:modId xmlns:p14="http://schemas.microsoft.com/office/powerpoint/2010/main" val="2886666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906400447"/>
                    </a:ext>
                  </a:extLst>
                </a:gridCol>
                <a:gridCol w="658368">
                  <a:extLst>
                    <a:ext uri="{9D8B030D-6E8A-4147-A177-3AD203B41FA5}">
                      <a16:colId xmlns:a16="http://schemas.microsoft.com/office/drawing/2014/main" val="3522861280"/>
                    </a:ext>
                  </a:extLst>
                </a:gridCol>
                <a:gridCol w="658368">
                  <a:extLst>
                    <a:ext uri="{9D8B030D-6E8A-4147-A177-3AD203B41FA5}">
                      <a16:colId xmlns:a16="http://schemas.microsoft.com/office/drawing/2014/main" val="3249711987"/>
                    </a:ext>
                  </a:extLst>
                </a:gridCol>
                <a:gridCol w="658368">
                  <a:extLst>
                    <a:ext uri="{9D8B030D-6E8A-4147-A177-3AD203B41FA5}">
                      <a16:colId xmlns:a16="http://schemas.microsoft.com/office/drawing/2014/main" val="162031221"/>
                    </a:ext>
                  </a:extLst>
                </a:gridCol>
                <a:gridCol w="658368">
                  <a:extLst>
                    <a:ext uri="{9D8B030D-6E8A-4147-A177-3AD203B41FA5}">
                      <a16:colId xmlns:a16="http://schemas.microsoft.com/office/drawing/2014/main" val="1198245291"/>
                    </a:ext>
                  </a:extLst>
                </a:gridCol>
                <a:gridCol w="658368">
                  <a:extLst>
                    <a:ext uri="{9D8B030D-6E8A-4147-A177-3AD203B41FA5}">
                      <a16:colId xmlns:a16="http://schemas.microsoft.com/office/drawing/2014/main" val="1776147598"/>
                    </a:ext>
                  </a:extLst>
                </a:gridCol>
                <a:gridCol w="658368">
                  <a:extLst>
                    <a:ext uri="{9D8B030D-6E8A-4147-A177-3AD203B41FA5}">
                      <a16:colId xmlns:a16="http://schemas.microsoft.com/office/drawing/2014/main" val="3368664200"/>
                    </a:ext>
                  </a:extLst>
                </a:gridCol>
                <a:gridCol w="658368">
                  <a:extLst>
                    <a:ext uri="{9D8B030D-6E8A-4147-A177-3AD203B41FA5}">
                      <a16:colId xmlns:a16="http://schemas.microsoft.com/office/drawing/2014/main" val="45508607"/>
                    </a:ext>
                  </a:extLst>
                </a:gridCol>
                <a:gridCol w="658368">
                  <a:extLst>
                    <a:ext uri="{9D8B030D-6E8A-4147-A177-3AD203B41FA5}">
                      <a16:colId xmlns:a16="http://schemas.microsoft.com/office/drawing/2014/main" val="1017051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5435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- 2020-12-30 13:56:05</a:t>
                      </a:r>
                      <a:r>
                        <a:rPr kumimoji="0" lang="en-US" sz="1000" b="0" i="0" u="none" strike="noStrike" kern="1200" cap="none" spc="0" normalizeH="0" baseline="0" noProof="0">
                          <a:ln>
                            <a:noFill/>
                          </a:ln>
                          <a:solidFill>
                            <a:prstClr val="black"/>
                          </a:solidFill>
                          <a:effectLst/>
                          <a:uLnTx/>
                          <a:uFillTx/>
                          <a:latin typeface="+mn-lt"/>
                          <a:ea typeface="+mn-ea"/>
                          <a:cs typeface="+mn-cs"/>
                        </a:rPr>
                        <a:t>
 This is going to be chaos! To join our chat for the giveaway: https://youtu.be/tkxqCdpJETE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34681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- 2020-12-30 13:35:00</a:t>
                      </a:r>
                      <a:r>
                        <a:rPr kumimoji="0" lang="en-US" sz="1000" b="0" i="0" u="none" strike="noStrike" kern="1200" cap="none" spc="0" normalizeH="0" baseline="0" noProof="0">
                          <a:ln>
                            <a:noFill/>
                          </a:ln>
                          <a:solidFill>
                            <a:prstClr val="black"/>
                          </a:solidFill>
                          <a:effectLst/>
                          <a:uLnTx/>
                          <a:uFillTx/>
                          <a:latin typeface="+mn-lt"/>
                          <a:ea typeface="+mn-ea"/>
                          <a:cs typeface="+mn-cs"/>
                        </a:rPr>
                        <a:t>
 This is going to be chaos! To join our chat for the giveaway: https://youtu.be/tkxqCdpJETE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44320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- 2020-12-30 12:08:12</a:t>
                      </a:r>
                      <a:r>
                        <a:rPr kumimoji="0" lang="en-US" sz="1000" b="0" i="0" u="none" strike="noStrike" kern="1200" cap="none" spc="0" normalizeH="0" baseline="0" noProof="0">
                          <a:ln>
                            <a:noFill/>
                          </a:ln>
                          <a:solidFill>
                            <a:prstClr val="black"/>
                          </a:solidFill>
                          <a:effectLst/>
                          <a:uLnTx/>
                          <a:uFillTx/>
                          <a:latin typeface="+mn-lt"/>
                          <a:ea typeface="+mn-ea"/>
                          <a:cs typeface="+mn-cs"/>
                        </a:rPr>
                        <a:t>
 Happening now!
Edwardo Gaming x MSI: Cyberpunk Edition!
Edwardo will unbox our GL65 and demonstrate its power to tame the AAA beast: Cyberpunk 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05543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 - 2020-12-30 11:30:01</a:t>
                      </a:r>
                      <a:r>
                        <a:rPr kumimoji="0" lang="en-US" sz="1000" b="0" i="0" u="none" strike="noStrike" kern="1200" cap="none" spc="0" normalizeH="0" baseline="0" noProof="0">
                          <a:ln>
                            <a:noFill/>
                          </a:ln>
                          <a:solidFill>
                            <a:prstClr val="black"/>
                          </a:solidFill>
                          <a:effectLst/>
                          <a:uLnTx/>
                          <a:uFillTx/>
                          <a:latin typeface="+mn-lt"/>
                          <a:ea typeface="+mn-ea"/>
                          <a:cs typeface="+mn-cs"/>
                        </a:rPr>
                        <a:t>
 Anyone interested in Aorus Helmet? Look great while staying safe! 🏍🏍🏍
Remember Join Our Community: AORUS Community Malaysia
#AORUS #GIGABYTE #TeamUpFightOn
#helmet #staysafe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54074523"/>
                  </a:ext>
                </a:extLst>
              </a:tr>
            </a:tbl>
          </a:graphicData>
        </a:graphic>
      </p:graphicFrame>
      <p:sp>
        <p:nvSpPr>
          <p:cNvPr id="4" name="Text Placeholder 3">
            <a:extLst>
              <a:ext uri="{FF2B5EF4-FFF2-40B4-BE49-F238E27FC236}">
                <a16:creationId xmlns:a16="http://schemas.microsoft.com/office/drawing/2014/main" id="{6D8E485D-3344-4C8A-877B-279F3A461FDE}"/>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4242580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D6CC4-735F-4414-B934-E67E178BA031}"/>
              </a:ext>
            </a:extLst>
          </p:cNvPr>
          <p:cNvSpPr>
            <a:spLocks noGrp="1"/>
          </p:cNvSpPr>
          <p:nvPr>
            <p:ph type="title"/>
          </p:nvPr>
        </p:nvSpPr>
        <p:spPr/>
        <p:txBody>
          <a:bodyPr/>
          <a:lstStyle/>
          <a:p>
            <a:r>
              <a:rPr lang="en-US"/>
              <a:t>Facebook Own Posts Table | CND Competitor- MY - 2 of 14</a:t>
            </a:r>
          </a:p>
        </p:txBody>
      </p:sp>
      <p:graphicFrame>
        <p:nvGraphicFramePr>
          <p:cNvPr id="5" name="Table Placeholder 4">
            <a:extLst>
              <a:ext uri="{FF2B5EF4-FFF2-40B4-BE49-F238E27FC236}">
                <a16:creationId xmlns:a16="http://schemas.microsoft.com/office/drawing/2014/main" id="{F1F6CF78-EDFD-4B9F-956D-AEDB5A192C8D}"/>
              </a:ext>
            </a:extLst>
          </p:cNvPr>
          <p:cNvGraphicFramePr>
            <a:graphicFrameLocks noGrp="1"/>
          </p:cNvGraphicFramePr>
          <p:nvPr>
            <p:ph type="tbl" sz="quarter" idx="13"/>
            <p:extLst>
              <p:ext uri="{D42A27DB-BD31-4B8C-83A1-F6EECF244321}">
                <p14:modId xmlns:p14="http://schemas.microsoft.com/office/powerpoint/2010/main" val="752013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21314351"/>
                    </a:ext>
                  </a:extLst>
                </a:gridCol>
                <a:gridCol w="658368">
                  <a:extLst>
                    <a:ext uri="{9D8B030D-6E8A-4147-A177-3AD203B41FA5}">
                      <a16:colId xmlns:a16="http://schemas.microsoft.com/office/drawing/2014/main" val="3306556671"/>
                    </a:ext>
                  </a:extLst>
                </a:gridCol>
                <a:gridCol w="658368">
                  <a:extLst>
                    <a:ext uri="{9D8B030D-6E8A-4147-A177-3AD203B41FA5}">
                      <a16:colId xmlns:a16="http://schemas.microsoft.com/office/drawing/2014/main" val="1224142320"/>
                    </a:ext>
                  </a:extLst>
                </a:gridCol>
                <a:gridCol w="658368">
                  <a:extLst>
                    <a:ext uri="{9D8B030D-6E8A-4147-A177-3AD203B41FA5}">
                      <a16:colId xmlns:a16="http://schemas.microsoft.com/office/drawing/2014/main" val="3446931531"/>
                    </a:ext>
                  </a:extLst>
                </a:gridCol>
                <a:gridCol w="658368">
                  <a:extLst>
                    <a:ext uri="{9D8B030D-6E8A-4147-A177-3AD203B41FA5}">
                      <a16:colId xmlns:a16="http://schemas.microsoft.com/office/drawing/2014/main" val="2758986557"/>
                    </a:ext>
                  </a:extLst>
                </a:gridCol>
                <a:gridCol w="658368">
                  <a:extLst>
                    <a:ext uri="{9D8B030D-6E8A-4147-A177-3AD203B41FA5}">
                      <a16:colId xmlns:a16="http://schemas.microsoft.com/office/drawing/2014/main" val="2364493885"/>
                    </a:ext>
                  </a:extLst>
                </a:gridCol>
                <a:gridCol w="658368">
                  <a:extLst>
                    <a:ext uri="{9D8B030D-6E8A-4147-A177-3AD203B41FA5}">
                      <a16:colId xmlns:a16="http://schemas.microsoft.com/office/drawing/2014/main" val="2679981470"/>
                    </a:ext>
                  </a:extLst>
                </a:gridCol>
                <a:gridCol w="658368">
                  <a:extLst>
                    <a:ext uri="{9D8B030D-6E8A-4147-A177-3AD203B41FA5}">
                      <a16:colId xmlns:a16="http://schemas.microsoft.com/office/drawing/2014/main" val="614402667"/>
                    </a:ext>
                  </a:extLst>
                </a:gridCol>
                <a:gridCol w="658368">
                  <a:extLst>
                    <a:ext uri="{9D8B030D-6E8A-4147-A177-3AD203B41FA5}">
                      <a16:colId xmlns:a16="http://schemas.microsoft.com/office/drawing/2014/main" val="2274245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6553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- 2020-12-30 10:33:00</a:t>
                      </a:r>
                      <a:r>
                        <a:rPr kumimoji="0" lang="en-US" sz="1000" b="0" i="0" u="none" strike="noStrike" kern="1200" cap="none" spc="0" normalizeH="0" baseline="0" noProof="0">
                          <a:ln>
                            <a:noFill/>
                          </a:ln>
                          <a:solidFill>
                            <a:prstClr val="black"/>
                          </a:solidFill>
                          <a:effectLst/>
                          <a:uLnTx/>
                          <a:uFillTx/>
                          <a:latin typeface="+mn-lt"/>
                          <a:ea typeface="+mn-ea"/>
                          <a:cs typeface="+mn-cs"/>
                        </a:rPr>
                        <a:t>
 A good combination of gaming gears will lead to victories in every gameplay nevertheless.
Add to cart👉https://mystore.msi.com
#MSIGaming #headset #keyboard #keyboardwarriors #mouse #Curved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54251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 - 2020-12-30 06:32:57</a:t>
                      </a:r>
                      <a:r>
                        <a:rPr kumimoji="0" lang="en-US" sz="1000" b="0" i="0" u="none" strike="noStrike" kern="1200" cap="none" spc="0" normalizeH="0" baseline="0" noProof="0">
                          <a:ln>
                            <a:noFill/>
                          </a:ln>
                          <a:solidFill>
                            <a:prstClr val="black"/>
                          </a:solidFill>
                          <a:effectLst/>
                          <a:uLnTx/>
                          <a:uFillTx/>
                          <a:latin typeface="+mn-lt"/>
                          <a:ea typeface="+mn-ea"/>
                          <a:cs typeface="+mn-cs"/>
                        </a:rPr>
                        <a:t>
 M27Q Gaming Monitor - THE LAST MILE FOR YOUR GAMING SYSTEM
Check out the video from Rikka Blurhound 
For more info: https://www.gigabyte.com/Monitor/M27Q#kf
For latest event/Promo: https://my.aorus.com/event.php
Join the Community Group Now: AORUS Community Malaysia
#AORUS #GIGABYTE #TeamUpFightOn
#Monitor #GamingMonitor #KVM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26520142"/>
                  </a:ext>
                </a:extLst>
              </a:tr>
            </a:tbl>
          </a:graphicData>
        </a:graphic>
      </p:graphicFrame>
      <p:sp>
        <p:nvSpPr>
          <p:cNvPr id="4" name="Text Placeholder 3">
            <a:extLst>
              <a:ext uri="{FF2B5EF4-FFF2-40B4-BE49-F238E27FC236}">
                <a16:creationId xmlns:a16="http://schemas.microsoft.com/office/drawing/2014/main" id="{DCA5858C-E700-4C66-9D3A-35BA57413F76}"/>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3968869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1B913-7CDA-494C-8F6C-7B082FD65E5C}"/>
              </a:ext>
            </a:extLst>
          </p:cNvPr>
          <p:cNvSpPr>
            <a:spLocks noGrp="1"/>
          </p:cNvSpPr>
          <p:nvPr>
            <p:ph type="title"/>
          </p:nvPr>
        </p:nvSpPr>
        <p:spPr/>
        <p:txBody>
          <a:bodyPr/>
          <a:lstStyle/>
          <a:p>
            <a:r>
              <a:rPr lang="en-US"/>
              <a:t>Facebook Own Posts Table | CND Competitor- MY - 3 of 14</a:t>
            </a:r>
          </a:p>
        </p:txBody>
      </p:sp>
      <p:graphicFrame>
        <p:nvGraphicFramePr>
          <p:cNvPr id="5" name="Table Placeholder 4">
            <a:extLst>
              <a:ext uri="{FF2B5EF4-FFF2-40B4-BE49-F238E27FC236}">
                <a16:creationId xmlns:a16="http://schemas.microsoft.com/office/drawing/2014/main" id="{20733B6E-CFD4-49E2-9F60-A512C9CC80D0}"/>
              </a:ext>
            </a:extLst>
          </p:cNvPr>
          <p:cNvGraphicFramePr>
            <a:graphicFrameLocks noGrp="1"/>
          </p:cNvGraphicFramePr>
          <p:nvPr>
            <p:ph type="tbl" sz="quarter" idx="13"/>
            <p:extLst>
              <p:ext uri="{D42A27DB-BD31-4B8C-83A1-F6EECF244321}">
                <p14:modId xmlns:p14="http://schemas.microsoft.com/office/powerpoint/2010/main" val="4059014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864951661"/>
                    </a:ext>
                  </a:extLst>
                </a:gridCol>
                <a:gridCol w="658368">
                  <a:extLst>
                    <a:ext uri="{9D8B030D-6E8A-4147-A177-3AD203B41FA5}">
                      <a16:colId xmlns:a16="http://schemas.microsoft.com/office/drawing/2014/main" val="2703795955"/>
                    </a:ext>
                  </a:extLst>
                </a:gridCol>
                <a:gridCol w="658368">
                  <a:extLst>
                    <a:ext uri="{9D8B030D-6E8A-4147-A177-3AD203B41FA5}">
                      <a16:colId xmlns:a16="http://schemas.microsoft.com/office/drawing/2014/main" val="746743812"/>
                    </a:ext>
                  </a:extLst>
                </a:gridCol>
                <a:gridCol w="658368">
                  <a:extLst>
                    <a:ext uri="{9D8B030D-6E8A-4147-A177-3AD203B41FA5}">
                      <a16:colId xmlns:a16="http://schemas.microsoft.com/office/drawing/2014/main" val="2814559651"/>
                    </a:ext>
                  </a:extLst>
                </a:gridCol>
                <a:gridCol w="658368">
                  <a:extLst>
                    <a:ext uri="{9D8B030D-6E8A-4147-A177-3AD203B41FA5}">
                      <a16:colId xmlns:a16="http://schemas.microsoft.com/office/drawing/2014/main" val="2863546675"/>
                    </a:ext>
                  </a:extLst>
                </a:gridCol>
                <a:gridCol w="658368">
                  <a:extLst>
                    <a:ext uri="{9D8B030D-6E8A-4147-A177-3AD203B41FA5}">
                      <a16:colId xmlns:a16="http://schemas.microsoft.com/office/drawing/2014/main" val="1301715378"/>
                    </a:ext>
                  </a:extLst>
                </a:gridCol>
                <a:gridCol w="658368">
                  <a:extLst>
                    <a:ext uri="{9D8B030D-6E8A-4147-A177-3AD203B41FA5}">
                      <a16:colId xmlns:a16="http://schemas.microsoft.com/office/drawing/2014/main" val="519635048"/>
                    </a:ext>
                  </a:extLst>
                </a:gridCol>
                <a:gridCol w="658368">
                  <a:extLst>
                    <a:ext uri="{9D8B030D-6E8A-4147-A177-3AD203B41FA5}">
                      <a16:colId xmlns:a16="http://schemas.microsoft.com/office/drawing/2014/main" val="2695788691"/>
                    </a:ext>
                  </a:extLst>
                </a:gridCol>
                <a:gridCol w="658368">
                  <a:extLst>
                    <a:ext uri="{9D8B030D-6E8A-4147-A177-3AD203B41FA5}">
                      <a16:colId xmlns:a16="http://schemas.microsoft.com/office/drawing/2014/main" val="2934130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2602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- 2020-12-30 05:07:05</a:t>
                      </a:r>
                      <a:r>
                        <a:rPr kumimoji="0" lang="en-US" sz="1000" b="0" i="0" u="none" strike="noStrike" kern="1200" cap="none" spc="0" normalizeH="0" baseline="0" noProof="0">
                          <a:ln>
                            <a:noFill/>
                          </a:ln>
                          <a:solidFill>
                            <a:prstClr val="black"/>
                          </a:solidFill>
                          <a:effectLst/>
                          <a:uLnTx/>
                          <a:uFillTx/>
                          <a:latin typeface="+mn-lt"/>
                          <a:ea typeface="+mn-ea"/>
                          <a:cs typeface="+mn-cs"/>
                        </a:rPr>
                        <a:t>
 Aurora Pinda and Aurora MSI GE66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51292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- 2020-12-30 04:00:00</a:t>
                      </a:r>
                      <a:r>
                        <a:rPr kumimoji="0" lang="en-US" sz="1000" b="0" i="0" u="none" strike="noStrike" kern="1200" cap="none" spc="0" normalizeH="0" baseline="0" noProof="0">
                          <a:ln>
                            <a:noFill/>
                          </a:ln>
                          <a:solidFill>
                            <a:prstClr val="black"/>
                          </a:solidFill>
                          <a:effectLst/>
                          <a:uLnTx/>
                          <a:uFillTx/>
                          <a:latin typeface="+mn-lt"/>
                          <a:ea typeface="+mn-ea"/>
                          <a:cs typeface="+mn-cs"/>
                        </a:rPr>
                        <a:t>
 🔊ASMR Lover Attention!
It's time to trigger your tingling sensation by
unboxing MSI #GE66 Raider Valhalla Limited Edition with @TheRelaxingEnd!
Can't find a better way to immerse in unique etching technology on this super rare weapon. 
👉Watch Full Video: https://youtu.be/nHi-s_Ivp50
👉Armed with a Viking MSI Laptop: https://msi.gm/GE66Raider_Valhalla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56641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- 2020-12-29 12:00:02</a:t>
                      </a:r>
                      <a:r>
                        <a:rPr kumimoji="0" lang="en-US" sz="1000" b="0" i="0" u="none" strike="noStrike" kern="1200" cap="none" spc="0" normalizeH="0" baseline="0" noProof="0">
                          <a:ln>
                            <a:noFill/>
                          </a:ln>
                          <a:solidFill>
                            <a:prstClr val="black"/>
                          </a:solidFill>
                          <a:effectLst/>
                          <a:uLnTx/>
                          <a:uFillTx/>
                          <a:latin typeface="+mn-lt"/>
                          <a:ea typeface="+mn-ea"/>
                          <a:cs typeface="+mn-cs"/>
                        </a:rPr>
                        <a:t>
 New year countdown 🎆
It's time to send the warmest blessings (MSI New Year cards) to your family and friends. 
A great start to a great new year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60605568"/>
                  </a:ext>
                </a:extLst>
              </a:tr>
            </a:tbl>
          </a:graphicData>
        </a:graphic>
      </p:graphicFrame>
      <p:sp>
        <p:nvSpPr>
          <p:cNvPr id="4" name="Text Placeholder 3">
            <a:extLst>
              <a:ext uri="{FF2B5EF4-FFF2-40B4-BE49-F238E27FC236}">
                <a16:creationId xmlns:a16="http://schemas.microsoft.com/office/drawing/2014/main" id="{F65D8DC9-B913-4B1C-A3B3-D086FEDEF2E0}"/>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254025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69A91-455B-4244-994A-B0997DC50B44}"/>
              </a:ext>
            </a:extLst>
          </p:cNvPr>
          <p:cNvSpPr>
            <a:spLocks noGrp="1"/>
          </p:cNvSpPr>
          <p:nvPr>
            <p:ph type="title"/>
          </p:nvPr>
        </p:nvSpPr>
        <p:spPr/>
        <p:txBody>
          <a:bodyPr/>
          <a:lstStyle/>
          <a:p>
            <a:r>
              <a:rPr lang="en-US"/>
              <a:t>Facebook Own Posts Table | CND Competitor- MY - 4 of 14</a:t>
            </a:r>
          </a:p>
        </p:txBody>
      </p:sp>
      <p:graphicFrame>
        <p:nvGraphicFramePr>
          <p:cNvPr id="5" name="Table Placeholder 4">
            <a:extLst>
              <a:ext uri="{FF2B5EF4-FFF2-40B4-BE49-F238E27FC236}">
                <a16:creationId xmlns:a16="http://schemas.microsoft.com/office/drawing/2014/main" id="{9EE0B90C-D86D-4EB2-B0C5-95E5E430711D}"/>
              </a:ext>
            </a:extLst>
          </p:cNvPr>
          <p:cNvGraphicFramePr>
            <a:graphicFrameLocks noGrp="1"/>
          </p:cNvGraphicFramePr>
          <p:nvPr>
            <p:ph type="tbl" sz="quarter" idx="13"/>
            <p:extLst>
              <p:ext uri="{D42A27DB-BD31-4B8C-83A1-F6EECF244321}">
                <p14:modId xmlns:p14="http://schemas.microsoft.com/office/powerpoint/2010/main" val="1288861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34465626"/>
                    </a:ext>
                  </a:extLst>
                </a:gridCol>
                <a:gridCol w="658368">
                  <a:extLst>
                    <a:ext uri="{9D8B030D-6E8A-4147-A177-3AD203B41FA5}">
                      <a16:colId xmlns:a16="http://schemas.microsoft.com/office/drawing/2014/main" val="731360161"/>
                    </a:ext>
                  </a:extLst>
                </a:gridCol>
                <a:gridCol w="658368">
                  <a:extLst>
                    <a:ext uri="{9D8B030D-6E8A-4147-A177-3AD203B41FA5}">
                      <a16:colId xmlns:a16="http://schemas.microsoft.com/office/drawing/2014/main" val="1161325074"/>
                    </a:ext>
                  </a:extLst>
                </a:gridCol>
                <a:gridCol w="658368">
                  <a:extLst>
                    <a:ext uri="{9D8B030D-6E8A-4147-A177-3AD203B41FA5}">
                      <a16:colId xmlns:a16="http://schemas.microsoft.com/office/drawing/2014/main" val="1169393904"/>
                    </a:ext>
                  </a:extLst>
                </a:gridCol>
                <a:gridCol w="658368">
                  <a:extLst>
                    <a:ext uri="{9D8B030D-6E8A-4147-A177-3AD203B41FA5}">
                      <a16:colId xmlns:a16="http://schemas.microsoft.com/office/drawing/2014/main" val="4103503915"/>
                    </a:ext>
                  </a:extLst>
                </a:gridCol>
                <a:gridCol w="658368">
                  <a:extLst>
                    <a:ext uri="{9D8B030D-6E8A-4147-A177-3AD203B41FA5}">
                      <a16:colId xmlns:a16="http://schemas.microsoft.com/office/drawing/2014/main" val="1743312856"/>
                    </a:ext>
                  </a:extLst>
                </a:gridCol>
                <a:gridCol w="658368">
                  <a:extLst>
                    <a:ext uri="{9D8B030D-6E8A-4147-A177-3AD203B41FA5}">
                      <a16:colId xmlns:a16="http://schemas.microsoft.com/office/drawing/2014/main" val="2002162834"/>
                    </a:ext>
                  </a:extLst>
                </a:gridCol>
                <a:gridCol w="658368">
                  <a:extLst>
                    <a:ext uri="{9D8B030D-6E8A-4147-A177-3AD203B41FA5}">
                      <a16:colId xmlns:a16="http://schemas.microsoft.com/office/drawing/2014/main" val="3048604751"/>
                    </a:ext>
                  </a:extLst>
                </a:gridCol>
                <a:gridCol w="658368">
                  <a:extLst>
                    <a:ext uri="{9D8B030D-6E8A-4147-A177-3AD203B41FA5}">
                      <a16:colId xmlns:a16="http://schemas.microsoft.com/office/drawing/2014/main" val="3179941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8216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- 2020-12-29 10:33:56</a:t>
                      </a:r>
                      <a:r>
                        <a:rPr kumimoji="0" lang="en-US" sz="1000" b="0" i="0" u="none" strike="noStrike" kern="1200" cap="none" spc="0" normalizeH="0" baseline="0" noProof="0">
                          <a:ln>
                            <a:noFill/>
                          </a:ln>
                          <a:solidFill>
                            <a:prstClr val="black"/>
                          </a:solidFill>
                          <a:effectLst/>
                          <a:uLnTx/>
                          <a:uFillTx/>
                          <a:latin typeface="+mn-lt"/>
                          <a:ea typeface="+mn-ea"/>
                          <a:cs typeface="+mn-cs"/>
                        </a:rPr>
                        <a:t>
 Experience the real gaming scenario with IMMERSE GH61.
Hi-Res Virtual 7.1 Surround Sound🎵
Tuned by ONKYO
Supported by Nahimic
Built-in ESS DAC &amp; AMP⚡
Learn more👉https://youtu.be/lCmxjHZatJM
#gaminggear #gamingheadset #GH61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04306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 - 2020-12-29 10:30:01</a:t>
                      </a:r>
                      <a:r>
                        <a:rPr kumimoji="0" lang="en-US" sz="1000" b="0" i="0" u="none" strike="noStrike" kern="1200" cap="none" spc="0" normalizeH="0" baseline="0" noProof="0">
                          <a:ln>
                            <a:noFill/>
                          </a:ln>
                          <a:solidFill>
                            <a:prstClr val="black"/>
                          </a:solidFill>
                          <a:effectLst/>
                          <a:uLnTx/>
                          <a:uFillTx/>
                          <a:latin typeface="+mn-lt"/>
                          <a:ea typeface="+mn-ea"/>
                          <a:cs typeface="+mn-cs"/>
                        </a:rPr>
                        <a:t>
 Check out the VISION DRIVE 1TB
Learn More: https://www.gigabyte.com/Solid-State-Drive/VISION-DRIVE-1TB#kf 
Join the Community Group Now: AORUS Community Malaysia 
#GIGABYTE #VISION #Drive #ExternalSSD #PortableSSD #SSDenclosure #SSD #white #design #designer #AORUS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68196261"/>
                  </a:ext>
                </a:extLst>
              </a:tr>
            </a:tbl>
          </a:graphicData>
        </a:graphic>
      </p:graphicFrame>
      <p:sp>
        <p:nvSpPr>
          <p:cNvPr id="4" name="Text Placeholder 3">
            <a:extLst>
              <a:ext uri="{FF2B5EF4-FFF2-40B4-BE49-F238E27FC236}">
                <a16:creationId xmlns:a16="http://schemas.microsoft.com/office/drawing/2014/main" id="{88EB0BB6-F469-4ECA-89BA-5B29ED7766B6}"/>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4081394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CEA03-C53A-47EB-9FFB-8AFA34961AB9}"/>
              </a:ext>
            </a:extLst>
          </p:cNvPr>
          <p:cNvSpPr>
            <a:spLocks noGrp="1"/>
          </p:cNvSpPr>
          <p:nvPr>
            <p:ph type="title"/>
          </p:nvPr>
        </p:nvSpPr>
        <p:spPr/>
        <p:txBody>
          <a:bodyPr/>
          <a:lstStyle/>
          <a:p>
            <a:r>
              <a:rPr lang="en-US"/>
              <a:t>Facebook Own Posts Table | CND Competitor- MY - 5 of 14</a:t>
            </a:r>
          </a:p>
        </p:txBody>
      </p:sp>
      <p:graphicFrame>
        <p:nvGraphicFramePr>
          <p:cNvPr id="5" name="Table Placeholder 4">
            <a:extLst>
              <a:ext uri="{FF2B5EF4-FFF2-40B4-BE49-F238E27FC236}">
                <a16:creationId xmlns:a16="http://schemas.microsoft.com/office/drawing/2014/main" id="{E5403476-AFE4-4839-ACF3-E179CD49568B}"/>
              </a:ext>
            </a:extLst>
          </p:cNvPr>
          <p:cNvGraphicFramePr>
            <a:graphicFrameLocks noGrp="1"/>
          </p:cNvGraphicFramePr>
          <p:nvPr>
            <p:ph type="tbl" sz="quarter" idx="13"/>
            <p:extLst>
              <p:ext uri="{D42A27DB-BD31-4B8C-83A1-F6EECF244321}">
                <p14:modId xmlns:p14="http://schemas.microsoft.com/office/powerpoint/2010/main" val="160435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377255342"/>
                    </a:ext>
                  </a:extLst>
                </a:gridCol>
                <a:gridCol w="658368">
                  <a:extLst>
                    <a:ext uri="{9D8B030D-6E8A-4147-A177-3AD203B41FA5}">
                      <a16:colId xmlns:a16="http://schemas.microsoft.com/office/drawing/2014/main" val="1008386068"/>
                    </a:ext>
                  </a:extLst>
                </a:gridCol>
                <a:gridCol w="658368">
                  <a:extLst>
                    <a:ext uri="{9D8B030D-6E8A-4147-A177-3AD203B41FA5}">
                      <a16:colId xmlns:a16="http://schemas.microsoft.com/office/drawing/2014/main" val="1716540621"/>
                    </a:ext>
                  </a:extLst>
                </a:gridCol>
                <a:gridCol w="658368">
                  <a:extLst>
                    <a:ext uri="{9D8B030D-6E8A-4147-A177-3AD203B41FA5}">
                      <a16:colId xmlns:a16="http://schemas.microsoft.com/office/drawing/2014/main" val="3577513122"/>
                    </a:ext>
                  </a:extLst>
                </a:gridCol>
                <a:gridCol w="658368">
                  <a:extLst>
                    <a:ext uri="{9D8B030D-6E8A-4147-A177-3AD203B41FA5}">
                      <a16:colId xmlns:a16="http://schemas.microsoft.com/office/drawing/2014/main" val="367971159"/>
                    </a:ext>
                  </a:extLst>
                </a:gridCol>
                <a:gridCol w="658368">
                  <a:extLst>
                    <a:ext uri="{9D8B030D-6E8A-4147-A177-3AD203B41FA5}">
                      <a16:colId xmlns:a16="http://schemas.microsoft.com/office/drawing/2014/main" val="2170902810"/>
                    </a:ext>
                  </a:extLst>
                </a:gridCol>
                <a:gridCol w="658368">
                  <a:extLst>
                    <a:ext uri="{9D8B030D-6E8A-4147-A177-3AD203B41FA5}">
                      <a16:colId xmlns:a16="http://schemas.microsoft.com/office/drawing/2014/main" val="4076239004"/>
                    </a:ext>
                  </a:extLst>
                </a:gridCol>
                <a:gridCol w="658368">
                  <a:extLst>
                    <a:ext uri="{9D8B030D-6E8A-4147-A177-3AD203B41FA5}">
                      <a16:colId xmlns:a16="http://schemas.microsoft.com/office/drawing/2014/main" val="47220931"/>
                    </a:ext>
                  </a:extLst>
                </a:gridCol>
                <a:gridCol w="658368">
                  <a:extLst>
                    <a:ext uri="{9D8B030D-6E8A-4147-A177-3AD203B41FA5}">
                      <a16:colId xmlns:a16="http://schemas.microsoft.com/office/drawing/2014/main" val="4142376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8729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 - 2020-12-29 04:30:34</a:t>
                      </a:r>
                      <a:r>
                        <a:rPr kumimoji="0" lang="en-US" sz="1000" b="0" i="0" u="none" strike="noStrike" kern="1200" cap="none" spc="0" normalizeH="0" baseline="0" noProof="0">
                          <a:ln>
                            <a:noFill/>
                          </a:ln>
                          <a:solidFill>
                            <a:prstClr val="black"/>
                          </a:solidFill>
                          <a:effectLst/>
                          <a:uLnTx/>
                          <a:uFillTx/>
                          <a:latin typeface="+mn-lt"/>
                          <a:ea typeface="+mn-ea"/>
                          <a:cs typeface="+mn-cs"/>
                        </a:rPr>
                        <a:t>
 Come and check out the beast - Gigabyte GeForce RTX 3090 Gaming OC! Review by Lowyat.NET 
Find the link here: https://www.lowyat.net/2020/228382/gigabyte-geforce-rtx-3090-gaming-oc-review-all-about-power-less-about-design/
Do Join Our Community Group: AORUS Community Malaysia
#AORUS #GIGABYTE #TeamUpFightOn #gaming #gamingsetup #gamingpc #gaminglife #aorusgaming #gamingposts #gaminggear #gamingislife #graphiccard #RTX3090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68192344"/>
                  </a:ext>
                </a:extLst>
              </a:tr>
            </a:tbl>
          </a:graphicData>
        </a:graphic>
      </p:graphicFrame>
      <p:sp>
        <p:nvSpPr>
          <p:cNvPr id="4" name="Text Placeholder 3">
            <a:extLst>
              <a:ext uri="{FF2B5EF4-FFF2-40B4-BE49-F238E27FC236}">
                <a16:creationId xmlns:a16="http://schemas.microsoft.com/office/drawing/2014/main" id="{26086A04-07C1-454D-84BE-AAAF522AD862}"/>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2857791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0894F-80E5-4982-9323-78C80E65E241}"/>
              </a:ext>
            </a:extLst>
          </p:cNvPr>
          <p:cNvSpPr>
            <a:spLocks noGrp="1"/>
          </p:cNvSpPr>
          <p:nvPr>
            <p:ph type="title"/>
          </p:nvPr>
        </p:nvSpPr>
        <p:spPr/>
        <p:txBody>
          <a:bodyPr/>
          <a:lstStyle/>
          <a:p>
            <a:r>
              <a:rPr lang="en-US"/>
              <a:t>Facebook Own Posts Table | CND Competitor- MY - 6 of 14</a:t>
            </a:r>
          </a:p>
        </p:txBody>
      </p:sp>
      <p:graphicFrame>
        <p:nvGraphicFramePr>
          <p:cNvPr id="5" name="Table Placeholder 4">
            <a:extLst>
              <a:ext uri="{FF2B5EF4-FFF2-40B4-BE49-F238E27FC236}">
                <a16:creationId xmlns:a16="http://schemas.microsoft.com/office/drawing/2014/main" id="{A816D3F8-E7F6-4B88-976F-557CCDBB6ADC}"/>
              </a:ext>
            </a:extLst>
          </p:cNvPr>
          <p:cNvGraphicFramePr>
            <a:graphicFrameLocks noGrp="1"/>
          </p:cNvGraphicFramePr>
          <p:nvPr>
            <p:ph type="tbl" sz="quarter" idx="13"/>
            <p:extLst>
              <p:ext uri="{D42A27DB-BD31-4B8C-83A1-F6EECF244321}">
                <p14:modId xmlns:p14="http://schemas.microsoft.com/office/powerpoint/2010/main" val="2130712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71256105"/>
                    </a:ext>
                  </a:extLst>
                </a:gridCol>
                <a:gridCol w="658368">
                  <a:extLst>
                    <a:ext uri="{9D8B030D-6E8A-4147-A177-3AD203B41FA5}">
                      <a16:colId xmlns:a16="http://schemas.microsoft.com/office/drawing/2014/main" val="4246669017"/>
                    </a:ext>
                  </a:extLst>
                </a:gridCol>
                <a:gridCol w="658368">
                  <a:extLst>
                    <a:ext uri="{9D8B030D-6E8A-4147-A177-3AD203B41FA5}">
                      <a16:colId xmlns:a16="http://schemas.microsoft.com/office/drawing/2014/main" val="4179369036"/>
                    </a:ext>
                  </a:extLst>
                </a:gridCol>
                <a:gridCol w="658368">
                  <a:extLst>
                    <a:ext uri="{9D8B030D-6E8A-4147-A177-3AD203B41FA5}">
                      <a16:colId xmlns:a16="http://schemas.microsoft.com/office/drawing/2014/main" val="1531341527"/>
                    </a:ext>
                  </a:extLst>
                </a:gridCol>
                <a:gridCol w="658368">
                  <a:extLst>
                    <a:ext uri="{9D8B030D-6E8A-4147-A177-3AD203B41FA5}">
                      <a16:colId xmlns:a16="http://schemas.microsoft.com/office/drawing/2014/main" val="4015253625"/>
                    </a:ext>
                  </a:extLst>
                </a:gridCol>
                <a:gridCol w="658368">
                  <a:extLst>
                    <a:ext uri="{9D8B030D-6E8A-4147-A177-3AD203B41FA5}">
                      <a16:colId xmlns:a16="http://schemas.microsoft.com/office/drawing/2014/main" val="2727476511"/>
                    </a:ext>
                  </a:extLst>
                </a:gridCol>
                <a:gridCol w="658368">
                  <a:extLst>
                    <a:ext uri="{9D8B030D-6E8A-4147-A177-3AD203B41FA5}">
                      <a16:colId xmlns:a16="http://schemas.microsoft.com/office/drawing/2014/main" val="573415419"/>
                    </a:ext>
                  </a:extLst>
                </a:gridCol>
                <a:gridCol w="658368">
                  <a:extLst>
                    <a:ext uri="{9D8B030D-6E8A-4147-A177-3AD203B41FA5}">
                      <a16:colId xmlns:a16="http://schemas.microsoft.com/office/drawing/2014/main" val="1497236001"/>
                    </a:ext>
                  </a:extLst>
                </a:gridCol>
                <a:gridCol w="658368">
                  <a:extLst>
                    <a:ext uri="{9D8B030D-6E8A-4147-A177-3AD203B41FA5}">
                      <a16:colId xmlns:a16="http://schemas.microsoft.com/office/drawing/2014/main" val="2831739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263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- 2020-12-29 04:00:00</a:t>
                      </a:r>
                      <a:r>
                        <a:rPr kumimoji="0" lang="en-US" sz="1000" b="0" i="0" u="none" strike="noStrike" kern="1200" cap="none" spc="0" normalizeH="0" baseline="0" noProof="0">
                          <a:ln>
                            <a:noFill/>
                          </a:ln>
                          <a:solidFill>
                            <a:prstClr val="black"/>
                          </a:solidFill>
                          <a:effectLst/>
                          <a:uLnTx/>
                          <a:uFillTx/>
                          <a:latin typeface="+mn-lt"/>
                          <a:ea typeface="+mn-ea"/>
                          <a:cs typeface="+mn-cs"/>
                        </a:rPr>
                        <a:t>
 Game with your buddies on MSI laptop!
Get Marvel's Avengers when you purchase a qualifying MSI laptop with a 9th or 10th Gen Intel® Core™ i5, i7, or i9 processor H-Series during the specific purchase period.
👍 More info: http://msi.gm/Marvel_Avengers
*Each qualifying product will be eligible for only 1 master key while supplies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17173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 Republic of Gamers - 2020-12-28 14:55:05</a:t>
                      </a:r>
                      <a:r>
                        <a:rPr kumimoji="0" lang="en-US" sz="1000" b="0" i="0" u="none" strike="noStrike" kern="1200" cap="none" spc="0" normalizeH="0" baseline="0" noProof="0">
                          <a:ln>
                            <a:noFill/>
                          </a:ln>
                          <a:solidFill>
                            <a:prstClr val="black"/>
                          </a:solidFill>
                          <a:effectLst/>
                          <a:uLnTx/>
                          <a:uFillTx/>
                          <a:latin typeface="+mn-lt"/>
                          <a:ea typeface="+mn-ea"/>
                          <a:cs typeface="+mn-cs"/>
                        </a:rPr>
                        <a:t>
 🏆 Gaming smartphone of the year 🎮⁣
🏆 Battery king of the year 🔋⁣
 ⁣
#ROGPhone3 was awarded the "Best gaming smartphone" and the "Battery king" of the year by Tech YouTuber⁣
@Mrwhosetheboss. ⁣
 ⁣
#mrwhosetheboss #GameChanger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16203590"/>
                  </a:ext>
                </a:extLst>
              </a:tr>
            </a:tbl>
          </a:graphicData>
        </a:graphic>
      </p:graphicFrame>
      <p:sp>
        <p:nvSpPr>
          <p:cNvPr id="4" name="Text Placeholder 3">
            <a:extLst>
              <a:ext uri="{FF2B5EF4-FFF2-40B4-BE49-F238E27FC236}">
                <a16:creationId xmlns:a16="http://schemas.microsoft.com/office/drawing/2014/main" id="{8E662C61-0D4E-424D-9FDC-D42CED450B16}"/>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1937753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BB0E9-AD3F-492E-B605-347239035515}"/>
              </a:ext>
            </a:extLst>
          </p:cNvPr>
          <p:cNvSpPr>
            <a:spLocks noGrp="1"/>
          </p:cNvSpPr>
          <p:nvPr>
            <p:ph type="title"/>
          </p:nvPr>
        </p:nvSpPr>
        <p:spPr/>
        <p:txBody>
          <a:bodyPr/>
          <a:lstStyle/>
          <a:p>
            <a:r>
              <a:rPr lang="en-US"/>
              <a:t>Facebook Own Posts Table | CND Competitor- MY - 7 of 14</a:t>
            </a:r>
          </a:p>
        </p:txBody>
      </p:sp>
      <p:graphicFrame>
        <p:nvGraphicFramePr>
          <p:cNvPr id="5" name="Table Placeholder 4">
            <a:extLst>
              <a:ext uri="{FF2B5EF4-FFF2-40B4-BE49-F238E27FC236}">
                <a16:creationId xmlns:a16="http://schemas.microsoft.com/office/drawing/2014/main" id="{3CA5F973-A014-4ADB-95FF-59C0CC4B4AB0}"/>
              </a:ext>
            </a:extLst>
          </p:cNvPr>
          <p:cNvGraphicFramePr>
            <a:graphicFrameLocks noGrp="1"/>
          </p:cNvGraphicFramePr>
          <p:nvPr>
            <p:ph type="tbl" sz="quarter" idx="13"/>
            <p:extLst>
              <p:ext uri="{D42A27DB-BD31-4B8C-83A1-F6EECF244321}">
                <p14:modId xmlns:p14="http://schemas.microsoft.com/office/powerpoint/2010/main" val="2192986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60445947"/>
                    </a:ext>
                  </a:extLst>
                </a:gridCol>
                <a:gridCol w="658368">
                  <a:extLst>
                    <a:ext uri="{9D8B030D-6E8A-4147-A177-3AD203B41FA5}">
                      <a16:colId xmlns:a16="http://schemas.microsoft.com/office/drawing/2014/main" val="1719230725"/>
                    </a:ext>
                  </a:extLst>
                </a:gridCol>
                <a:gridCol w="658368">
                  <a:extLst>
                    <a:ext uri="{9D8B030D-6E8A-4147-A177-3AD203B41FA5}">
                      <a16:colId xmlns:a16="http://schemas.microsoft.com/office/drawing/2014/main" val="2528521816"/>
                    </a:ext>
                  </a:extLst>
                </a:gridCol>
                <a:gridCol w="658368">
                  <a:extLst>
                    <a:ext uri="{9D8B030D-6E8A-4147-A177-3AD203B41FA5}">
                      <a16:colId xmlns:a16="http://schemas.microsoft.com/office/drawing/2014/main" val="1199669251"/>
                    </a:ext>
                  </a:extLst>
                </a:gridCol>
                <a:gridCol w="658368">
                  <a:extLst>
                    <a:ext uri="{9D8B030D-6E8A-4147-A177-3AD203B41FA5}">
                      <a16:colId xmlns:a16="http://schemas.microsoft.com/office/drawing/2014/main" val="3542720778"/>
                    </a:ext>
                  </a:extLst>
                </a:gridCol>
                <a:gridCol w="658368">
                  <a:extLst>
                    <a:ext uri="{9D8B030D-6E8A-4147-A177-3AD203B41FA5}">
                      <a16:colId xmlns:a16="http://schemas.microsoft.com/office/drawing/2014/main" val="2347181551"/>
                    </a:ext>
                  </a:extLst>
                </a:gridCol>
                <a:gridCol w="658368">
                  <a:extLst>
                    <a:ext uri="{9D8B030D-6E8A-4147-A177-3AD203B41FA5}">
                      <a16:colId xmlns:a16="http://schemas.microsoft.com/office/drawing/2014/main" val="3239246020"/>
                    </a:ext>
                  </a:extLst>
                </a:gridCol>
                <a:gridCol w="658368">
                  <a:extLst>
                    <a:ext uri="{9D8B030D-6E8A-4147-A177-3AD203B41FA5}">
                      <a16:colId xmlns:a16="http://schemas.microsoft.com/office/drawing/2014/main" val="3663349780"/>
                    </a:ext>
                  </a:extLst>
                </a:gridCol>
                <a:gridCol w="658368">
                  <a:extLst>
                    <a:ext uri="{9D8B030D-6E8A-4147-A177-3AD203B41FA5}">
                      <a16:colId xmlns:a16="http://schemas.microsoft.com/office/drawing/2014/main" val="2070722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13951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 - 2020-12-28 10:00:38</a:t>
                      </a:r>
                      <a:r>
                        <a:rPr kumimoji="0" lang="en-US" sz="1000" b="0" i="0" u="none" strike="noStrike" kern="1200" cap="none" spc="0" normalizeH="0" baseline="0" noProof="0">
                          <a:ln>
                            <a:noFill/>
                          </a:ln>
                          <a:solidFill>
                            <a:prstClr val="black"/>
                          </a:solidFill>
                          <a:effectLst/>
                          <a:uLnTx/>
                          <a:uFillTx/>
                          <a:latin typeface="+mn-lt"/>
                          <a:ea typeface="+mn-ea"/>
                          <a:cs typeface="+mn-cs"/>
                        </a:rPr>
                        <a:t>
 Anyone want to win some mystery gift?! Come and check out this video from Salty News Network Aisaka Miharu 
Learn More: https://www.gigabyte.com/Graphics-Card/GV-N3080EAGLE-OC-10GD#kf 
Join Our Community Group Now: AORUS Community Malaysia
#AORUS #GIGABYTE #TeamUpFightOn #RTX3080
#NVIDIA #buildpc #eagleoc #windforce #FramesWinGames #GeForceRTX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32535641"/>
                  </a:ext>
                </a:extLst>
              </a:tr>
            </a:tbl>
          </a:graphicData>
        </a:graphic>
      </p:graphicFrame>
      <p:sp>
        <p:nvSpPr>
          <p:cNvPr id="4" name="Text Placeholder 3">
            <a:extLst>
              <a:ext uri="{FF2B5EF4-FFF2-40B4-BE49-F238E27FC236}">
                <a16:creationId xmlns:a16="http://schemas.microsoft.com/office/drawing/2014/main" id="{861DF657-50D3-466D-9F87-3CE3211A2FA8}"/>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2970810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F8199-CE26-4771-BC0A-D99B12F3BCAB}"/>
              </a:ext>
            </a:extLst>
          </p:cNvPr>
          <p:cNvSpPr>
            <a:spLocks noGrp="1"/>
          </p:cNvSpPr>
          <p:nvPr>
            <p:ph type="title"/>
          </p:nvPr>
        </p:nvSpPr>
        <p:spPr/>
        <p:txBody>
          <a:bodyPr/>
          <a:lstStyle/>
          <a:p>
            <a:r>
              <a:rPr lang="en-US"/>
              <a:t>Facebook Own Posts Table | CND Competitor- MY - 8 of 14</a:t>
            </a:r>
          </a:p>
        </p:txBody>
      </p:sp>
      <p:graphicFrame>
        <p:nvGraphicFramePr>
          <p:cNvPr id="5" name="Table Placeholder 4">
            <a:extLst>
              <a:ext uri="{FF2B5EF4-FFF2-40B4-BE49-F238E27FC236}">
                <a16:creationId xmlns:a16="http://schemas.microsoft.com/office/drawing/2014/main" id="{93C4C047-0589-4020-894D-C07B8727E49C}"/>
              </a:ext>
            </a:extLst>
          </p:cNvPr>
          <p:cNvGraphicFramePr>
            <a:graphicFrameLocks noGrp="1"/>
          </p:cNvGraphicFramePr>
          <p:nvPr>
            <p:ph type="tbl" sz="quarter" idx="13"/>
            <p:extLst>
              <p:ext uri="{D42A27DB-BD31-4B8C-83A1-F6EECF244321}">
                <p14:modId xmlns:p14="http://schemas.microsoft.com/office/powerpoint/2010/main" val="1459979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599967767"/>
                    </a:ext>
                  </a:extLst>
                </a:gridCol>
                <a:gridCol w="658368">
                  <a:extLst>
                    <a:ext uri="{9D8B030D-6E8A-4147-A177-3AD203B41FA5}">
                      <a16:colId xmlns:a16="http://schemas.microsoft.com/office/drawing/2014/main" val="3480366373"/>
                    </a:ext>
                  </a:extLst>
                </a:gridCol>
                <a:gridCol w="658368">
                  <a:extLst>
                    <a:ext uri="{9D8B030D-6E8A-4147-A177-3AD203B41FA5}">
                      <a16:colId xmlns:a16="http://schemas.microsoft.com/office/drawing/2014/main" val="2397013044"/>
                    </a:ext>
                  </a:extLst>
                </a:gridCol>
                <a:gridCol w="658368">
                  <a:extLst>
                    <a:ext uri="{9D8B030D-6E8A-4147-A177-3AD203B41FA5}">
                      <a16:colId xmlns:a16="http://schemas.microsoft.com/office/drawing/2014/main" val="2188630772"/>
                    </a:ext>
                  </a:extLst>
                </a:gridCol>
                <a:gridCol w="658368">
                  <a:extLst>
                    <a:ext uri="{9D8B030D-6E8A-4147-A177-3AD203B41FA5}">
                      <a16:colId xmlns:a16="http://schemas.microsoft.com/office/drawing/2014/main" val="2232017613"/>
                    </a:ext>
                  </a:extLst>
                </a:gridCol>
                <a:gridCol w="658368">
                  <a:extLst>
                    <a:ext uri="{9D8B030D-6E8A-4147-A177-3AD203B41FA5}">
                      <a16:colId xmlns:a16="http://schemas.microsoft.com/office/drawing/2014/main" val="3341140471"/>
                    </a:ext>
                  </a:extLst>
                </a:gridCol>
                <a:gridCol w="658368">
                  <a:extLst>
                    <a:ext uri="{9D8B030D-6E8A-4147-A177-3AD203B41FA5}">
                      <a16:colId xmlns:a16="http://schemas.microsoft.com/office/drawing/2014/main" val="1383435377"/>
                    </a:ext>
                  </a:extLst>
                </a:gridCol>
                <a:gridCol w="658368">
                  <a:extLst>
                    <a:ext uri="{9D8B030D-6E8A-4147-A177-3AD203B41FA5}">
                      <a16:colId xmlns:a16="http://schemas.microsoft.com/office/drawing/2014/main" val="1937287417"/>
                    </a:ext>
                  </a:extLst>
                </a:gridCol>
                <a:gridCol w="658368">
                  <a:extLst>
                    <a:ext uri="{9D8B030D-6E8A-4147-A177-3AD203B41FA5}">
                      <a16:colId xmlns:a16="http://schemas.microsoft.com/office/drawing/2014/main" val="4055122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515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- 2020-12-28 07:33:21</a:t>
                      </a:r>
                      <a:r>
                        <a:rPr kumimoji="0" lang="en-US" sz="1000" b="0" i="0" u="none" strike="noStrike" kern="1200" cap="none" spc="0" normalizeH="0" baseline="0" noProof="0">
                          <a:ln>
                            <a:noFill/>
                          </a:ln>
                          <a:solidFill>
                            <a:prstClr val="black"/>
                          </a:solidFill>
                          <a:effectLst/>
                          <a:uLnTx/>
                          <a:uFillTx/>
                          <a:latin typeface="+mn-lt"/>
                          <a:ea typeface="+mn-ea"/>
                          <a:cs typeface="+mn-cs"/>
                        </a:rPr>
                        <a:t>
 The new technology might create a new era. MSI graphics cards have strengthened with NVIDIA's new GPU architecture, GeForce RTX™ 30 Series GPUs, deliver the ultimate performance for gamers.🦾
Discover the extraordinary.
Learn more about MSI GeForce RTX 30 Series👇
https://msi.gm/RTX30series
#MSI #GeForceRTX #RTXOn #GAMING #TRIO #VENTUS #bestgraphicscard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046588742"/>
                  </a:ext>
                </a:extLst>
              </a:tr>
            </a:tbl>
          </a:graphicData>
        </a:graphic>
      </p:graphicFrame>
      <p:sp>
        <p:nvSpPr>
          <p:cNvPr id="4" name="Text Placeholder 3">
            <a:extLst>
              <a:ext uri="{FF2B5EF4-FFF2-40B4-BE49-F238E27FC236}">
                <a16:creationId xmlns:a16="http://schemas.microsoft.com/office/drawing/2014/main" id="{DD5A1719-0BB2-4EEC-A327-A14E995257D5}"/>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3430526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8434A-63FC-4BD0-8A05-CD4B7F67D5FD}"/>
              </a:ext>
            </a:extLst>
          </p:cNvPr>
          <p:cNvSpPr>
            <a:spLocks noGrp="1"/>
          </p:cNvSpPr>
          <p:nvPr>
            <p:ph type="title"/>
          </p:nvPr>
        </p:nvSpPr>
        <p:spPr/>
        <p:txBody>
          <a:bodyPr/>
          <a:lstStyle/>
          <a:p>
            <a:r>
              <a:rPr lang="en-US"/>
              <a:t>Facebook Own Posts Table | CND Competitor- MY - 9 of 14</a:t>
            </a:r>
          </a:p>
        </p:txBody>
      </p:sp>
      <p:graphicFrame>
        <p:nvGraphicFramePr>
          <p:cNvPr id="5" name="Table Placeholder 4">
            <a:extLst>
              <a:ext uri="{FF2B5EF4-FFF2-40B4-BE49-F238E27FC236}">
                <a16:creationId xmlns:a16="http://schemas.microsoft.com/office/drawing/2014/main" id="{50FAE7AD-9D58-4137-A6FE-9F961AD25924}"/>
              </a:ext>
            </a:extLst>
          </p:cNvPr>
          <p:cNvGraphicFramePr>
            <a:graphicFrameLocks noGrp="1"/>
          </p:cNvGraphicFramePr>
          <p:nvPr>
            <p:ph type="tbl" sz="quarter" idx="13"/>
            <p:extLst>
              <p:ext uri="{D42A27DB-BD31-4B8C-83A1-F6EECF244321}">
                <p14:modId xmlns:p14="http://schemas.microsoft.com/office/powerpoint/2010/main" val="570939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229223162"/>
                    </a:ext>
                  </a:extLst>
                </a:gridCol>
                <a:gridCol w="658368">
                  <a:extLst>
                    <a:ext uri="{9D8B030D-6E8A-4147-A177-3AD203B41FA5}">
                      <a16:colId xmlns:a16="http://schemas.microsoft.com/office/drawing/2014/main" val="2545887342"/>
                    </a:ext>
                  </a:extLst>
                </a:gridCol>
                <a:gridCol w="658368">
                  <a:extLst>
                    <a:ext uri="{9D8B030D-6E8A-4147-A177-3AD203B41FA5}">
                      <a16:colId xmlns:a16="http://schemas.microsoft.com/office/drawing/2014/main" val="2490574173"/>
                    </a:ext>
                  </a:extLst>
                </a:gridCol>
                <a:gridCol w="658368">
                  <a:extLst>
                    <a:ext uri="{9D8B030D-6E8A-4147-A177-3AD203B41FA5}">
                      <a16:colId xmlns:a16="http://schemas.microsoft.com/office/drawing/2014/main" val="528534408"/>
                    </a:ext>
                  </a:extLst>
                </a:gridCol>
                <a:gridCol w="658368">
                  <a:extLst>
                    <a:ext uri="{9D8B030D-6E8A-4147-A177-3AD203B41FA5}">
                      <a16:colId xmlns:a16="http://schemas.microsoft.com/office/drawing/2014/main" val="3806295191"/>
                    </a:ext>
                  </a:extLst>
                </a:gridCol>
                <a:gridCol w="658368">
                  <a:extLst>
                    <a:ext uri="{9D8B030D-6E8A-4147-A177-3AD203B41FA5}">
                      <a16:colId xmlns:a16="http://schemas.microsoft.com/office/drawing/2014/main" val="3173365855"/>
                    </a:ext>
                  </a:extLst>
                </a:gridCol>
                <a:gridCol w="658368">
                  <a:extLst>
                    <a:ext uri="{9D8B030D-6E8A-4147-A177-3AD203B41FA5}">
                      <a16:colId xmlns:a16="http://schemas.microsoft.com/office/drawing/2014/main" val="102008313"/>
                    </a:ext>
                  </a:extLst>
                </a:gridCol>
                <a:gridCol w="658368">
                  <a:extLst>
                    <a:ext uri="{9D8B030D-6E8A-4147-A177-3AD203B41FA5}">
                      <a16:colId xmlns:a16="http://schemas.microsoft.com/office/drawing/2014/main" val="2687642493"/>
                    </a:ext>
                  </a:extLst>
                </a:gridCol>
                <a:gridCol w="658368">
                  <a:extLst>
                    <a:ext uri="{9D8B030D-6E8A-4147-A177-3AD203B41FA5}">
                      <a16:colId xmlns:a16="http://schemas.microsoft.com/office/drawing/2014/main" val="2348296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6862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 - 2020-12-28 04:30:00</a:t>
                      </a:r>
                      <a:r>
                        <a:rPr kumimoji="0" lang="en-US" sz="1000" b="0" i="0" u="none" strike="noStrike" kern="1200" cap="none" spc="0" normalizeH="0" baseline="0" noProof="0">
                          <a:ln>
                            <a:noFill/>
                          </a:ln>
                          <a:solidFill>
                            <a:prstClr val="black"/>
                          </a:solidFill>
                          <a:effectLst/>
                          <a:uLnTx/>
                          <a:uFillTx/>
                          <a:latin typeface="+mn-lt"/>
                          <a:ea typeface="+mn-ea"/>
                          <a:cs typeface="+mn-cs"/>
                        </a:rPr>
                        <a:t>
 Enjoy the Lowest Latency and Highest FPS Gaming Experience with our GIGABYTE/AORUS GeForce RTX3000 series Graphic Cards! 
Learn More: https://www.gigabyte.com/Gra…/GeForce-RTX%E2%84%A2-30-Series
Latest Promo for RTX Graphic Card: https://my.aorus.com/event-detail.php?i=1723
Join the Community Group Now: AORUS Community Malaysia
#AORUS #GIGABYTE #TeamUpFightOn #Nvidia
#RTXOn #lowestlatency #highestFPSgaming #gaming #experience #graphicscard #components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70071236"/>
                  </a:ext>
                </a:extLst>
              </a:tr>
            </a:tbl>
          </a:graphicData>
        </a:graphic>
      </p:graphicFrame>
      <p:sp>
        <p:nvSpPr>
          <p:cNvPr id="4" name="Text Placeholder 3">
            <a:extLst>
              <a:ext uri="{FF2B5EF4-FFF2-40B4-BE49-F238E27FC236}">
                <a16:creationId xmlns:a16="http://schemas.microsoft.com/office/drawing/2014/main" id="{918FE10A-468D-4337-B778-FEF0E1254BD8}"/>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2034230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1A652-548C-4EB1-8DE7-DE7313C4F834}"/>
              </a:ext>
            </a:extLst>
          </p:cNvPr>
          <p:cNvSpPr>
            <a:spLocks noGrp="1"/>
          </p:cNvSpPr>
          <p:nvPr>
            <p:ph type="title"/>
          </p:nvPr>
        </p:nvSpPr>
        <p:spPr/>
        <p:txBody>
          <a:bodyPr/>
          <a:lstStyle/>
          <a:p>
            <a:r>
              <a:rPr lang="en-US"/>
              <a:t>Facebook Own Posts Table | CND Competitor- MY - 10 of 14</a:t>
            </a:r>
          </a:p>
        </p:txBody>
      </p:sp>
      <p:graphicFrame>
        <p:nvGraphicFramePr>
          <p:cNvPr id="5" name="Table Placeholder 4">
            <a:extLst>
              <a:ext uri="{FF2B5EF4-FFF2-40B4-BE49-F238E27FC236}">
                <a16:creationId xmlns:a16="http://schemas.microsoft.com/office/drawing/2014/main" id="{3F887478-EC62-4D4E-956A-26CDBF011925}"/>
              </a:ext>
            </a:extLst>
          </p:cNvPr>
          <p:cNvGraphicFramePr>
            <a:graphicFrameLocks noGrp="1"/>
          </p:cNvGraphicFramePr>
          <p:nvPr>
            <p:ph type="tbl" sz="quarter" idx="13"/>
            <p:extLst>
              <p:ext uri="{D42A27DB-BD31-4B8C-83A1-F6EECF244321}">
                <p14:modId xmlns:p14="http://schemas.microsoft.com/office/powerpoint/2010/main" val="3962029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247597085"/>
                    </a:ext>
                  </a:extLst>
                </a:gridCol>
                <a:gridCol w="658368">
                  <a:extLst>
                    <a:ext uri="{9D8B030D-6E8A-4147-A177-3AD203B41FA5}">
                      <a16:colId xmlns:a16="http://schemas.microsoft.com/office/drawing/2014/main" val="3848985105"/>
                    </a:ext>
                  </a:extLst>
                </a:gridCol>
                <a:gridCol w="658368">
                  <a:extLst>
                    <a:ext uri="{9D8B030D-6E8A-4147-A177-3AD203B41FA5}">
                      <a16:colId xmlns:a16="http://schemas.microsoft.com/office/drawing/2014/main" val="3905414593"/>
                    </a:ext>
                  </a:extLst>
                </a:gridCol>
                <a:gridCol w="658368">
                  <a:extLst>
                    <a:ext uri="{9D8B030D-6E8A-4147-A177-3AD203B41FA5}">
                      <a16:colId xmlns:a16="http://schemas.microsoft.com/office/drawing/2014/main" val="183409506"/>
                    </a:ext>
                  </a:extLst>
                </a:gridCol>
                <a:gridCol w="658368">
                  <a:extLst>
                    <a:ext uri="{9D8B030D-6E8A-4147-A177-3AD203B41FA5}">
                      <a16:colId xmlns:a16="http://schemas.microsoft.com/office/drawing/2014/main" val="2165695380"/>
                    </a:ext>
                  </a:extLst>
                </a:gridCol>
                <a:gridCol w="658368">
                  <a:extLst>
                    <a:ext uri="{9D8B030D-6E8A-4147-A177-3AD203B41FA5}">
                      <a16:colId xmlns:a16="http://schemas.microsoft.com/office/drawing/2014/main" val="216249185"/>
                    </a:ext>
                  </a:extLst>
                </a:gridCol>
                <a:gridCol w="658368">
                  <a:extLst>
                    <a:ext uri="{9D8B030D-6E8A-4147-A177-3AD203B41FA5}">
                      <a16:colId xmlns:a16="http://schemas.microsoft.com/office/drawing/2014/main" val="1477363041"/>
                    </a:ext>
                  </a:extLst>
                </a:gridCol>
                <a:gridCol w="658368">
                  <a:extLst>
                    <a:ext uri="{9D8B030D-6E8A-4147-A177-3AD203B41FA5}">
                      <a16:colId xmlns:a16="http://schemas.microsoft.com/office/drawing/2014/main" val="1571101559"/>
                    </a:ext>
                  </a:extLst>
                </a:gridCol>
                <a:gridCol w="658368">
                  <a:extLst>
                    <a:ext uri="{9D8B030D-6E8A-4147-A177-3AD203B41FA5}">
                      <a16:colId xmlns:a16="http://schemas.microsoft.com/office/drawing/2014/main" val="3928032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086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- 2020-12-28 04:00:01</a:t>
                      </a:r>
                      <a:r>
                        <a:rPr kumimoji="0" lang="en-US" sz="1000" b="0" i="0" u="none" strike="noStrike" kern="1200" cap="none" spc="0" normalizeH="0" baseline="0" noProof="0">
                          <a:ln>
                            <a:noFill/>
                          </a:ln>
                          <a:solidFill>
                            <a:prstClr val="black"/>
                          </a:solidFill>
                          <a:effectLst/>
                          <a:uLnTx/>
                          <a:uFillTx/>
                          <a:latin typeface="+mn-lt"/>
                          <a:ea typeface="+mn-ea"/>
                          <a:cs typeface="+mn-cs"/>
                        </a:rPr>
                        <a:t>
 It's almost 2021 and MSI is going to bring you guys more livestream and entertainment to countdown to the new year!
Edwardo Gaming is going to unbox our MSI GL65 equipped with RTX 2070 Super for some high quality and affordable Cyberpunk 2077 gameplay!
Tune in at 8pm this Wednesday(30th of December) 🦖😎
#MSIGaming #Laptop #GL65 #RTX2070Super #Cyberpunk2077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36412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 Republic of Gamers - 2020-12-27 12:58:08</a:t>
                      </a:r>
                      <a:r>
                        <a:rPr kumimoji="0" lang="en-US" sz="1000" b="0" i="0" u="none" strike="noStrike" kern="1200" cap="none" spc="0" normalizeH="0" baseline="0" noProof="0">
                          <a:ln>
                            <a:noFill/>
                          </a:ln>
                          <a:solidFill>
                            <a:prstClr val="black"/>
                          </a:solidFill>
                          <a:effectLst/>
                          <a:uLnTx/>
                          <a:uFillTx/>
                          <a:latin typeface="+mn-lt"/>
                          <a:ea typeface="+mn-ea"/>
                          <a:cs typeface="+mn-cs"/>
                        </a:rPr>
                        <a:t>
 It’s the last promo for year 2020~ Sales up to 42% off and 10% extra off flexi combo. Visit the link below for more information!
Lazada: https://bit.ly/3mRZ9jy
Shopee: https://shopee.com.my/asuspc.os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79305036"/>
                  </a:ext>
                </a:extLst>
              </a:tr>
            </a:tbl>
          </a:graphicData>
        </a:graphic>
      </p:graphicFrame>
      <p:sp>
        <p:nvSpPr>
          <p:cNvPr id="4" name="Text Placeholder 3">
            <a:extLst>
              <a:ext uri="{FF2B5EF4-FFF2-40B4-BE49-F238E27FC236}">
                <a16:creationId xmlns:a16="http://schemas.microsoft.com/office/drawing/2014/main" id="{AEDF8230-A82E-4B8D-9BC5-765763F6C7D6}"/>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1504901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3BF31-FDFA-4325-AB4B-9461CB5C3884}"/>
              </a:ext>
            </a:extLst>
          </p:cNvPr>
          <p:cNvSpPr>
            <a:spLocks noGrp="1"/>
          </p:cNvSpPr>
          <p:nvPr>
            <p:ph type="title"/>
          </p:nvPr>
        </p:nvSpPr>
        <p:spPr/>
        <p:txBody>
          <a:bodyPr/>
          <a:lstStyle/>
          <a:p>
            <a:r>
              <a:rPr lang="en-US"/>
              <a:t>Facebook Own Posts Table | CND Competitor- MY - 11 of 14</a:t>
            </a:r>
          </a:p>
        </p:txBody>
      </p:sp>
      <p:graphicFrame>
        <p:nvGraphicFramePr>
          <p:cNvPr id="5" name="Table Placeholder 4">
            <a:extLst>
              <a:ext uri="{FF2B5EF4-FFF2-40B4-BE49-F238E27FC236}">
                <a16:creationId xmlns:a16="http://schemas.microsoft.com/office/drawing/2014/main" id="{2A54F7BF-E429-46C7-836D-C9DA26B7B71D}"/>
              </a:ext>
            </a:extLst>
          </p:cNvPr>
          <p:cNvGraphicFramePr>
            <a:graphicFrameLocks noGrp="1"/>
          </p:cNvGraphicFramePr>
          <p:nvPr>
            <p:ph type="tbl" sz="quarter" idx="13"/>
            <p:extLst>
              <p:ext uri="{D42A27DB-BD31-4B8C-83A1-F6EECF244321}">
                <p14:modId xmlns:p14="http://schemas.microsoft.com/office/powerpoint/2010/main" val="2898924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275827234"/>
                    </a:ext>
                  </a:extLst>
                </a:gridCol>
                <a:gridCol w="658368">
                  <a:extLst>
                    <a:ext uri="{9D8B030D-6E8A-4147-A177-3AD203B41FA5}">
                      <a16:colId xmlns:a16="http://schemas.microsoft.com/office/drawing/2014/main" val="954795419"/>
                    </a:ext>
                  </a:extLst>
                </a:gridCol>
                <a:gridCol w="658368">
                  <a:extLst>
                    <a:ext uri="{9D8B030D-6E8A-4147-A177-3AD203B41FA5}">
                      <a16:colId xmlns:a16="http://schemas.microsoft.com/office/drawing/2014/main" val="1024236487"/>
                    </a:ext>
                  </a:extLst>
                </a:gridCol>
                <a:gridCol w="658368">
                  <a:extLst>
                    <a:ext uri="{9D8B030D-6E8A-4147-A177-3AD203B41FA5}">
                      <a16:colId xmlns:a16="http://schemas.microsoft.com/office/drawing/2014/main" val="1848904275"/>
                    </a:ext>
                  </a:extLst>
                </a:gridCol>
                <a:gridCol w="658368">
                  <a:extLst>
                    <a:ext uri="{9D8B030D-6E8A-4147-A177-3AD203B41FA5}">
                      <a16:colId xmlns:a16="http://schemas.microsoft.com/office/drawing/2014/main" val="801794724"/>
                    </a:ext>
                  </a:extLst>
                </a:gridCol>
                <a:gridCol w="658368">
                  <a:extLst>
                    <a:ext uri="{9D8B030D-6E8A-4147-A177-3AD203B41FA5}">
                      <a16:colId xmlns:a16="http://schemas.microsoft.com/office/drawing/2014/main" val="2496684071"/>
                    </a:ext>
                  </a:extLst>
                </a:gridCol>
                <a:gridCol w="658368">
                  <a:extLst>
                    <a:ext uri="{9D8B030D-6E8A-4147-A177-3AD203B41FA5}">
                      <a16:colId xmlns:a16="http://schemas.microsoft.com/office/drawing/2014/main" val="4121872777"/>
                    </a:ext>
                  </a:extLst>
                </a:gridCol>
                <a:gridCol w="658368">
                  <a:extLst>
                    <a:ext uri="{9D8B030D-6E8A-4147-A177-3AD203B41FA5}">
                      <a16:colId xmlns:a16="http://schemas.microsoft.com/office/drawing/2014/main" val="4182147988"/>
                    </a:ext>
                  </a:extLst>
                </a:gridCol>
                <a:gridCol w="658368">
                  <a:extLst>
                    <a:ext uri="{9D8B030D-6E8A-4147-A177-3AD203B41FA5}">
                      <a16:colId xmlns:a16="http://schemas.microsoft.com/office/drawing/2014/main" val="1387316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2332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 - 2020-12-27 11:30:01</a:t>
                      </a:r>
                      <a:r>
                        <a:rPr kumimoji="0" lang="en-US" sz="1000" b="0" i="0" u="none" strike="noStrike" kern="1200" cap="none" spc="0" normalizeH="0" baseline="0" noProof="0">
                          <a:ln>
                            <a:noFill/>
                          </a:ln>
                          <a:solidFill>
                            <a:prstClr val="black"/>
                          </a:solidFill>
                          <a:effectLst/>
                          <a:uLnTx/>
                          <a:uFillTx/>
                          <a:latin typeface="+mn-lt"/>
                          <a:ea typeface="+mn-ea"/>
                          <a:cs typeface="+mn-cs"/>
                        </a:rPr>
                        <a:t>
 // GIGABYTE Aquarium PC //
Spec List:
• CPU: Intel Core i9-10850K Avenger Edition 
• MB: Z490 AORUS XTREME WATERFORCE 
• VGA: GIGABYTE RTX 3080 EAGLE OC 10G 
• RAM: AORUS RGB 16GB DDR4 - 3200Mhz 
• PSU: AORUS P850W 
• SSD: GIGABYTE M.2 PCIe 512GB
Join Our Community Group Now: AORUS Community Malaysia
-
#AORUS #GIGABYTE #TeamUpFightOn #PCgaming #Aquarium #gamingpc #pc #pcmods #pcbuild #pcmodding #pcgamers #pcbuilds #pcgamingsetup #pcgamer #custompc 
#InstaGaming #InstaGamers #InstaGame #intel #Z490 #RTX30 #nvidiagraphics #nvidiagaming
#graphiccard #graphicscard
#gamingvga #gigabytevga #gaminggraphicscard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44911891"/>
                  </a:ext>
                </a:extLst>
              </a:tr>
            </a:tbl>
          </a:graphicData>
        </a:graphic>
      </p:graphicFrame>
      <p:sp>
        <p:nvSpPr>
          <p:cNvPr id="4" name="Text Placeholder 3">
            <a:extLst>
              <a:ext uri="{FF2B5EF4-FFF2-40B4-BE49-F238E27FC236}">
                <a16:creationId xmlns:a16="http://schemas.microsoft.com/office/drawing/2014/main" id="{2B2EE900-E5E3-4433-A880-243D664BB168}"/>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232155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A3A86-3309-4DAD-BD16-F6B8A65FCBD5}"/>
              </a:ext>
            </a:extLst>
          </p:cNvPr>
          <p:cNvSpPr>
            <a:spLocks noGrp="1"/>
          </p:cNvSpPr>
          <p:nvPr>
            <p:ph type="title"/>
          </p:nvPr>
        </p:nvSpPr>
        <p:spPr/>
        <p:txBody>
          <a:bodyPr/>
          <a:lstStyle/>
          <a:p>
            <a:r>
              <a:rPr lang="en-US"/>
              <a:t>Facebook Own Posts Table | CND Competitor- MY - 12 of 14</a:t>
            </a:r>
          </a:p>
        </p:txBody>
      </p:sp>
      <p:graphicFrame>
        <p:nvGraphicFramePr>
          <p:cNvPr id="5" name="Table Placeholder 4">
            <a:extLst>
              <a:ext uri="{FF2B5EF4-FFF2-40B4-BE49-F238E27FC236}">
                <a16:creationId xmlns:a16="http://schemas.microsoft.com/office/drawing/2014/main" id="{DEC4DB99-9733-457A-B5E6-47E663917BA6}"/>
              </a:ext>
            </a:extLst>
          </p:cNvPr>
          <p:cNvGraphicFramePr>
            <a:graphicFrameLocks noGrp="1"/>
          </p:cNvGraphicFramePr>
          <p:nvPr>
            <p:ph type="tbl" sz="quarter" idx="13"/>
            <p:extLst>
              <p:ext uri="{D42A27DB-BD31-4B8C-83A1-F6EECF244321}">
                <p14:modId xmlns:p14="http://schemas.microsoft.com/office/powerpoint/2010/main" val="167935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234726302"/>
                    </a:ext>
                  </a:extLst>
                </a:gridCol>
                <a:gridCol w="658368">
                  <a:extLst>
                    <a:ext uri="{9D8B030D-6E8A-4147-A177-3AD203B41FA5}">
                      <a16:colId xmlns:a16="http://schemas.microsoft.com/office/drawing/2014/main" val="1245933606"/>
                    </a:ext>
                  </a:extLst>
                </a:gridCol>
                <a:gridCol w="658368">
                  <a:extLst>
                    <a:ext uri="{9D8B030D-6E8A-4147-A177-3AD203B41FA5}">
                      <a16:colId xmlns:a16="http://schemas.microsoft.com/office/drawing/2014/main" val="3504912532"/>
                    </a:ext>
                  </a:extLst>
                </a:gridCol>
                <a:gridCol w="658368">
                  <a:extLst>
                    <a:ext uri="{9D8B030D-6E8A-4147-A177-3AD203B41FA5}">
                      <a16:colId xmlns:a16="http://schemas.microsoft.com/office/drawing/2014/main" val="3440078881"/>
                    </a:ext>
                  </a:extLst>
                </a:gridCol>
                <a:gridCol w="658368">
                  <a:extLst>
                    <a:ext uri="{9D8B030D-6E8A-4147-A177-3AD203B41FA5}">
                      <a16:colId xmlns:a16="http://schemas.microsoft.com/office/drawing/2014/main" val="1467054226"/>
                    </a:ext>
                  </a:extLst>
                </a:gridCol>
                <a:gridCol w="658368">
                  <a:extLst>
                    <a:ext uri="{9D8B030D-6E8A-4147-A177-3AD203B41FA5}">
                      <a16:colId xmlns:a16="http://schemas.microsoft.com/office/drawing/2014/main" val="2516404938"/>
                    </a:ext>
                  </a:extLst>
                </a:gridCol>
                <a:gridCol w="658368">
                  <a:extLst>
                    <a:ext uri="{9D8B030D-6E8A-4147-A177-3AD203B41FA5}">
                      <a16:colId xmlns:a16="http://schemas.microsoft.com/office/drawing/2014/main" val="784059492"/>
                    </a:ext>
                  </a:extLst>
                </a:gridCol>
                <a:gridCol w="658368">
                  <a:extLst>
                    <a:ext uri="{9D8B030D-6E8A-4147-A177-3AD203B41FA5}">
                      <a16:colId xmlns:a16="http://schemas.microsoft.com/office/drawing/2014/main" val="1041543207"/>
                    </a:ext>
                  </a:extLst>
                </a:gridCol>
                <a:gridCol w="658368">
                  <a:extLst>
                    <a:ext uri="{9D8B030D-6E8A-4147-A177-3AD203B41FA5}">
                      <a16:colId xmlns:a16="http://schemas.microsoft.com/office/drawing/2014/main" val="1875002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2723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 - 2020-12-27 04:30:02</a:t>
                      </a:r>
                      <a:r>
                        <a:rPr kumimoji="0" lang="en-US" sz="1000" b="0" i="0" u="none" strike="noStrike" kern="1200" cap="none" spc="0" normalizeH="0" baseline="0" noProof="0">
                          <a:ln>
                            <a:noFill/>
                          </a:ln>
                          <a:solidFill>
                            <a:prstClr val="black"/>
                          </a:solidFill>
                          <a:effectLst/>
                          <a:uLnTx/>
                          <a:uFillTx/>
                          <a:latin typeface="+mn-lt"/>
                          <a:ea typeface="+mn-ea"/>
                          <a:cs typeface="+mn-cs"/>
                        </a:rPr>
                        <a:t>
 // AORUS Cross Body Bag //
AORUS Street style, we are unstoppable!
Join Our Community Group Now: AORUS Community Malaysia
#AORUS #GIGABYTE #TeamUpFightOn #gaming #gamer #crossbodybag #AORUScrossbodybag  #streetstyle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14663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 Republic of Gamers - 2020-12-26 13:38:44</a:t>
                      </a:r>
                      <a:r>
                        <a:rPr kumimoji="0" lang="en-US" sz="1000" b="0" i="0" u="none" strike="noStrike" kern="1200" cap="none" spc="0" normalizeH="0" baseline="0" noProof="0">
                          <a:ln>
                            <a:noFill/>
                          </a:ln>
                          <a:solidFill>
                            <a:prstClr val="black"/>
                          </a:solidFill>
                          <a:effectLst/>
                          <a:uLnTx/>
                          <a:uFillTx/>
                          <a:latin typeface="+mn-lt"/>
                          <a:ea typeface="+mn-ea"/>
                          <a:cs typeface="+mn-cs"/>
                        </a:rPr>
                        <a:t>
 Be the WiFi6 Leader with Asus WiFi 6 routers! Discount up to 25% off start from 28th Dec till 30th Dec. Mark your calendar and visit the link below.
🛒 Lazada: https://bit.ly/3mRZ9jy
🛒 Shopee: https://shopee.com.my/asuspc.os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33442035"/>
                  </a:ext>
                </a:extLst>
              </a:tr>
            </a:tbl>
          </a:graphicData>
        </a:graphic>
      </p:graphicFrame>
      <p:sp>
        <p:nvSpPr>
          <p:cNvPr id="4" name="Text Placeholder 3">
            <a:extLst>
              <a:ext uri="{FF2B5EF4-FFF2-40B4-BE49-F238E27FC236}">
                <a16:creationId xmlns:a16="http://schemas.microsoft.com/office/drawing/2014/main" id="{BFAE2F43-F31D-4F96-85EB-CC80CACC374B}"/>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2952536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B8C6F-9F1D-4EC4-A926-4D474D6053B1}"/>
              </a:ext>
            </a:extLst>
          </p:cNvPr>
          <p:cNvSpPr>
            <a:spLocks noGrp="1"/>
          </p:cNvSpPr>
          <p:nvPr>
            <p:ph type="title"/>
          </p:nvPr>
        </p:nvSpPr>
        <p:spPr/>
        <p:txBody>
          <a:bodyPr/>
          <a:lstStyle/>
          <a:p>
            <a:r>
              <a:rPr lang="en-US"/>
              <a:t>Facebook Own Posts Table | CND Competitor- MY - 13 of 14</a:t>
            </a:r>
          </a:p>
        </p:txBody>
      </p:sp>
      <p:graphicFrame>
        <p:nvGraphicFramePr>
          <p:cNvPr id="5" name="Table Placeholder 4">
            <a:extLst>
              <a:ext uri="{FF2B5EF4-FFF2-40B4-BE49-F238E27FC236}">
                <a16:creationId xmlns:a16="http://schemas.microsoft.com/office/drawing/2014/main" id="{19B4A9FC-1D2C-42C1-A354-91C3C50CC799}"/>
              </a:ext>
            </a:extLst>
          </p:cNvPr>
          <p:cNvGraphicFramePr>
            <a:graphicFrameLocks noGrp="1"/>
          </p:cNvGraphicFramePr>
          <p:nvPr>
            <p:ph type="tbl" sz="quarter" idx="13"/>
            <p:extLst>
              <p:ext uri="{D42A27DB-BD31-4B8C-83A1-F6EECF244321}">
                <p14:modId xmlns:p14="http://schemas.microsoft.com/office/powerpoint/2010/main" val="438856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406637336"/>
                    </a:ext>
                  </a:extLst>
                </a:gridCol>
                <a:gridCol w="658368">
                  <a:extLst>
                    <a:ext uri="{9D8B030D-6E8A-4147-A177-3AD203B41FA5}">
                      <a16:colId xmlns:a16="http://schemas.microsoft.com/office/drawing/2014/main" val="642730680"/>
                    </a:ext>
                  </a:extLst>
                </a:gridCol>
                <a:gridCol w="658368">
                  <a:extLst>
                    <a:ext uri="{9D8B030D-6E8A-4147-A177-3AD203B41FA5}">
                      <a16:colId xmlns:a16="http://schemas.microsoft.com/office/drawing/2014/main" val="658975027"/>
                    </a:ext>
                  </a:extLst>
                </a:gridCol>
                <a:gridCol w="658368">
                  <a:extLst>
                    <a:ext uri="{9D8B030D-6E8A-4147-A177-3AD203B41FA5}">
                      <a16:colId xmlns:a16="http://schemas.microsoft.com/office/drawing/2014/main" val="3663397553"/>
                    </a:ext>
                  </a:extLst>
                </a:gridCol>
                <a:gridCol w="658368">
                  <a:extLst>
                    <a:ext uri="{9D8B030D-6E8A-4147-A177-3AD203B41FA5}">
                      <a16:colId xmlns:a16="http://schemas.microsoft.com/office/drawing/2014/main" val="1139650732"/>
                    </a:ext>
                  </a:extLst>
                </a:gridCol>
                <a:gridCol w="658368">
                  <a:extLst>
                    <a:ext uri="{9D8B030D-6E8A-4147-A177-3AD203B41FA5}">
                      <a16:colId xmlns:a16="http://schemas.microsoft.com/office/drawing/2014/main" val="3026894715"/>
                    </a:ext>
                  </a:extLst>
                </a:gridCol>
                <a:gridCol w="658368">
                  <a:extLst>
                    <a:ext uri="{9D8B030D-6E8A-4147-A177-3AD203B41FA5}">
                      <a16:colId xmlns:a16="http://schemas.microsoft.com/office/drawing/2014/main" val="2402514001"/>
                    </a:ext>
                  </a:extLst>
                </a:gridCol>
                <a:gridCol w="658368">
                  <a:extLst>
                    <a:ext uri="{9D8B030D-6E8A-4147-A177-3AD203B41FA5}">
                      <a16:colId xmlns:a16="http://schemas.microsoft.com/office/drawing/2014/main" val="1316867530"/>
                    </a:ext>
                  </a:extLst>
                </a:gridCol>
                <a:gridCol w="658368">
                  <a:extLst>
                    <a:ext uri="{9D8B030D-6E8A-4147-A177-3AD203B41FA5}">
                      <a16:colId xmlns:a16="http://schemas.microsoft.com/office/drawing/2014/main" val="2679598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5612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 - 2020-12-26 11:30:01</a:t>
                      </a:r>
                      <a:r>
                        <a:rPr kumimoji="0" lang="en-US" sz="1000" b="0" i="0" u="none" strike="noStrike" kern="1200" cap="none" spc="0" normalizeH="0" baseline="0" noProof="0">
                          <a:ln>
                            <a:noFill/>
                          </a:ln>
                          <a:solidFill>
                            <a:prstClr val="black"/>
                          </a:solidFill>
                          <a:effectLst/>
                          <a:uLnTx/>
                          <a:uFillTx/>
                          <a:latin typeface="+mn-lt"/>
                          <a:ea typeface="+mn-ea"/>
                          <a:cs typeface="+mn-cs"/>
                        </a:rPr>
                        <a:t>
 Show you the Radeon RX 6800 XT GAMING OC 16G
👉 https://www.gigabyte.com/Graphics-C…/GV-R68XTGAMING-OC-16GD…
Join Our Community Group Now: AORUS Community Malaysia
#AORUS #GIGABYTE #TeamUpFightOn #PCgaming #gamingpc #pc #pcmods #pcbuild #pcmodding #pcgamers #pcbuilds #pcgamingsetup #pcgamer #custompc
#InstaGaming #InstaGamers #InstaGame
#Gamerlife #RX6800XT #AMDRX6800 #Radeon #AMD #graphiccard #graphicscard
#gamingvga #gigabytevga #gaminggraphicscard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86258016"/>
                  </a:ext>
                </a:extLst>
              </a:tr>
            </a:tbl>
          </a:graphicData>
        </a:graphic>
      </p:graphicFrame>
      <p:sp>
        <p:nvSpPr>
          <p:cNvPr id="4" name="Text Placeholder 3">
            <a:extLst>
              <a:ext uri="{FF2B5EF4-FFF2-40B4-BE49-F238E27FC236}">
                <a16:creationId xmlns:a16="http://schemas.microsoft.com/office/drawing/2014/main" id="{83DD8003-7315-4D41-89F9-2E0CD91BFD9A}"/>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8515352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7F761-71C6-4A2F-8DA3-0BF92ED48662}"/>
              </a:ext>
            </a:extLst>
          </p:cNvPr>
          <p:cNvSpPr>
            <a:spLocks noGrp="1"/>
          </p:cNvSpPr>
          <p:nvPr>
            <p:ph type="title"/>
          </p:nvPr>
        </p:nvSpPr>
        <p:spPr/>
        <p:txBody>
          <a:bodyPr/>
          <a:lstStyle/>
          <a:p>
            <a:r>
              <a:rPr lang="en-US"/>
              <a:t>Facebook Own Posts Table | CND Competitor- MY - 14 of 14</a:t>
            </a:r>
          </a:p>
        </p:txBody>
      </p:sp>
      <p:graphicFrame>
        <p:nvGraphicFramePr>
          <p:cNvPr id="5" name="Table Placeholder 4">
            <a:extLst>
              <a:ext uri="{FF2B5EF4-FFF2-40B4-BE49-F238E27FC236}">
                <a16:creationId xmlns:a16="http://schemas.microsoft.com/office/drawing/2014/main" id="{14CD5336-7F30-4324-93DC-8A8AD1E43D48}"/>
              </a:ext>
            </a:extLst>
          </p:cNvPr>
          <p:cNvGraphicFramePr>
            <a:graphicFrameLocks noGrp="1"/>
          </p:cNvGraphicFramePr>
          <p:nvPr>
            <p:ph type="tbl" sz="quarter" idx="13"/>
            <p:extLst>
              <p:ext uri="{D42A27DB-BD31-4B8C-83A1-F6EECF244321}">
                <p14:modId xmlns:p14="http://schemas.microsoft.com/office/powerpoint/2010/main" val="4138146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566671303"/>
                    </a:ext>
                  </a:extLst>
                </a:gridCol>
                <a:gridCol w="658368">
                  <a:extLst>
                    <a:ext uri="{9D8B030D-6E8A-4147-A177-3AD203B41FA5}">
                      <a16:colId xmlns:a16="http://schemas.microsoft.com/office/drawing/2014/main" val="3499278340"/>
                    </a:ext>
                  </a:extLst>
                </a:gridCol>
                <a:gridCol w="658368">
                  <a:extLst>
                    <a:ext uri="{9D8B030D-6E8A-4147-A177-3AD203B41FA5}">
                      <a16:colId xmlns:a16="http://schemas.microsoft.com/office/drawing/2014/main" val="831786154"/>
                    </a:ext>
                  </a:extLst>
                </a:gridCol>
                <a:gridCol w="658368">
                  <a:extLst>
                    <a:ext uri="{9D8B030D-6E8A-4147-A177-3AD203B41FA5}">
                      <a16:colId xmlns:a16="http://schemas.microsoft.com/office/drawing/2014/main" val="1186379663"/>
                    </a:ext>
                  </a:extLst>
                </a:gridCol>
                <a:gridCol w="658368">
                  <a:extLst>
                    <a:ext uri="{9D8B030D-6E8A-4147-A177-3AD203B41FA5}">
                      <a16:colId xmlns:a16="http://schemas.microsoft.com/office/drawing/2014/main" val="3018939621"/>
                    </a:ext>
                  </a:extLst>
                </a:gridCol>
                <a:gridCol w="658368">
                  <a:extLst>
                    <a:ext uri="{9D8B030D-6E8A-4147-A177-3AD203B41FA5}">
                      <a16:colId xmlns:a16="http://schemas.microsoft.com/office/drawing/2014/main" val="1985505945"/>
                    </a:ext>
                  </a:extLst>
                </a:gridCol>
                <a:gridCol w="658368">
                  <a:extLst>
                    <a:ext uri="{9D8B030D-6E8A-4147-A177-3AD203B41FA5}">
                      <a16:colId xmlns:a16="http://schemas.microsoft.com/office/drawing/2014/main" val="1402770020"/>
                    </a:ext>
                  </a:extLst>
                </a:gridCol>
                <a:gridCol w="658368">
                  <a:extLst>
                    <a:ext uri="{9D8B030D-6E8A-4147-A177-3AD203B41FA5}">
                      <a16:colId xmlns:a16="http://schemas.microsoft.com/office/drawing/2014/main" val="4053630704"/>
                    </a:ext>
                  </a:extLst>
                </a:gridCol>
                <a:gridCol w="658368">
                  <a:extLst>
                    <a:ext uri="{9D8B030D-6E8A-4147-A177-3AD203B41FA5}">
                      <a16:colId xmlns:a16="http://schemas.microsoft.com/office/drawing/2014/main" val="3757895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6402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 - 2020-12-26 06:30:00</a:t>
                      </a:r>
                      <a:r>
                        <a:rPr kumimoji="0" lang="en-US" sz="1000" b="0" i="0" u="none" strike="noStrike" kern="1200" cap="none" spc="0" normalizeH="0" baseline="0" noProof="0">
                          <a:ln>
                            <a:noFill/>
                          </a:ln>
                          <a:solidFill>
                            <a:prstClr val="black"/>
                          </a:solidFill>
                          <a:effectLst/>
                          <a:uLnTx/>
                          <a:uFillTx/>
                          <a:latin typeface="+mn-lt"/>
                          <a:ea typeface="+mn-ea"/>
                          <a:cs typeface="+mn-cs"/>
                        </a:rPr>
                        <a:t>
 AORUS Cap is coming! Start your gamer life! 
Join Our Community Group Now: AORUS Community Malaysia
-
#AORUS #GIGABYTE #TeamUpFightOn #gaming #gamer #cap #AORUSCAP #streetstyle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787776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- 2020-12-26 05:14:26</a:t>
                      </a:r>
                      <a:r>
                        <a:rPr kumimoji="0" lang="en-US" sz="1000" b="0" i="0" u="none" strike="noStrike" kern="1200" cap="none" spc="0" normalizeH="0" baseline="0" noProof="0">
                          <a:ln>
                            <a:noFill/>
                          </a:ln>
                          <a:solidFill>
                            <a:prstClr val="black"/>
                          </a:solidFill>
                          <a:effectLst/>
                          <a:uLnTx/>
                          <a:uFillTx/>
                          <a:latin typeface="+mn-lt"/>
                          <a:ea typeface="+mn-ea"/>
                          <a:cs typeface="+mn-cs"/>
                        </a:rPr>
                        <a:t>
 It's boxing day and MSI is giving more gifts 🎁
Here are our winners for our Dragon Army 5000 giveaway for the past 5 weeks!
Thanks for staying with us this year and more giveaways and fun to come in the next year 🦖❤️
Also join our Dragon Army for more MSI info and discussions!
#MSIGaming #MSIDragonArmy #Giveaway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1072462"/>
                  </a:ext>
                </a:extLst>
              </a:tr>
            </a:tbl>
          </a:graphicData>
        </a:graphic>
      </p:graphicFrame>
      <p:sp>
        <p:nvSpPr>
          <p:cNvPr id="4" name="Text Placeholder 3">
            <a:extLst>
              <a:ext uri="{FF2B5EF4-FFF2-40B4-BE49-F238E27FC236}">
                <a16:creationId xmlns:a16="http://schemas.microsoft.com/office/drawing/2014/main" id="{24CA1BA2-34C6-425C-82CA-8778891523B1}"/>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2637844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D89F8-4AA7-4ABD-BB8E-87A1D14E0E6A}"/>
              </a:ext>
            </a:extLst>
          </p:cNvPr>
          <p:cNvSpPr>
            <a:spLocks noGrp="1"/>
          </p:cNvSpPr>
          <p:nvPr>
            <p:ph type="title"/>
          </p:nvPr>
        </p:nvSpPr>
        <p:spPr/>
        <p:txBody>
          <a:bodyPr/>
          <a:lstStyle/>
          <a:p>
            <a:r>
              <a:rPr lang="en-US"/>
              <a:t>Facebook Insights Own Posts Table w/ E-Rate | CND Competitor- MY - 1 of 13</a:t>
            </a:r>
          </a:p>
        </p:txBody>
      </p:sp>
      <p:graphicFrame>
        <p:nvGraphicFramePr>
          <p:cNvPr id="5" name="Table Placeholder 4">
            <a:extLst>
              <a:ext uri="{FF2B5EF4-FFF2-40B4-BE49-F238E27FC236}">
                <a16:creationId xmlns:a16="http://schemas.microsoft.com/office/drawing/2014/main" id="{AF814D7B-104E-42B2-BBFA-B0718397EE72}"/>
              </a:ext>
            </a:extLst>
          </p:cNvPr>
          <p:cNvGraphicFramePr>
            <a:graphicFrameLocks noGrp="1"/>
          </p:cNvGraphicFramePr>
          <p:nvPr>
            <p:ph type="tbl" sz="quarter" idx="13"/>
            <p:extLst>
              <p:ext uri="{D42A27DB-BD31-4B8C-83A1-F6EECF244321}">
                <p14:modId xmlns:p14="http://schemas.microsoft.com/office/powerpoint/2010/main" val="3075797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44653981"/>
                    </a:ext>
                  </a:extLst>
                </a:gridCol>
                <a:gridCol w="493776">
                  <a:extLst>
                    <a:ext uri="{9D8B030D-6E8A-4147-A177-3AD203B41FA5}">
                      <a16:colId xmlns:a16="http://schemas.microsoft.com/office/drawing/2014/main" val="124198930"/>
                    </a:ext>
                  </a:extLst>
                </a:gridCol>
                <a:gridCol w="493776">
                  <a:extLst>
                    <a:ext uri="{9D8B030D-6E8A-4147-A177-3AD203B41FA5}">
                      <a16:colId xmlns:a16="http://schemas.microsoft.com/office/drawing/2014/main" val="1134683901"/>
                    </a:ext>
                  </a:extLst>
                </a:gridCol>
                <a:gridCol w="329184">
                  <a:extLst>
                    <a:ext uri="{9D8B030D-6E8A-4147-A177-3AD203B41FA5}">
                      <a16:colId xmlns:a16="http://schemas.microsoft.com/office/drawing/2014/main" val="583703265"/>
                    </a:ext>
                  </a:extLst>
                </a:gridCol>
                <a:gridCol w="329184">
                  <a:extLst>
                    <a:ext uri="{9D8B030D-6E8A-4147-A177-3AD203B41FA5}">
                      <a16:colId xmlns:a16="http://schemas.microsoft.com/office/drawing/2014/main" val="791604808"/>
                    </a:ext>
                  </a:extLst>
                </a:gridCol>
                <a:gridCol w="493776">
                  <a:extLst>
                    <a:ext uri="{9D8B030D-6E8A-4147-A177-3AD203B41FA5}">
                      <a16:colId xmlns:a16="http://schemas.microsoft.com/office/drawing/2014/main" val="3681030112"/>
                    </a:ext>
                  </a:extLst>
                </a:gridCol>
                <a:gridCol w="493776">
                  <a:extLst>
                    <a:ext uri="{9D8B030D-6E8A-4147-A177-3AD203B41FA5}">
                      <a16:colId xmlns:a16="http://schemas.microsoft.com/office/drawing/2014/main" val="694882979"/>
                    </a:ext>
                  </a:extLst>
                </a:gridCol>
                <a:gridCol w="493776">
                  <a:extLst>
                    <a:ext uri="{9D8B030D-6E8A-4147-A177-3AD203B41FA5}">
                      <a16:colId xmlns:a16="http://schemas.microsoft.com/office/drawing/2014/main" val="2533784407"/>
                    </a:ext>
                  </a:extLst>
                </a:gridCol>
                <a:gridCol w="493776">
                  <a:extLst>
                    <a:ext uri="{9D8B030D-6E8A-4147-A177-3AD203B41FA5}">
                      <a16:colId xmlns:a16="http://schemas.microsoft.com/office/drawing/2014/main" val="3346578774"/>
                    </a:ext>
                  </a:extLst>
                </a:gridCol>
                <a:gridCol w="329184">
                  <a:extLst>
                    <a:ext uri="{9D8B030D-6E8A-4147-A177-3AD203B41FA5}">
                      <a16:colId xmlns:a16="http://schemas.microsoft.com/office/drawing/2014/main" val="2075162627"/>
                    </a:ext>
                  </a:extLst>
                </a:gridCol>
                <a:gridCol w="493776">
                  <a:extLst>
                    <a:ext uri="{9D8B030D-6E8A-4147-A177-3AD203B41FA5}">
                      <a16:colId xmlns:a16="http://schemas.microsoft.com/office/drawing/2014/main" val="4059315781"/>
                    </a:ext>
                  </a:extLst>
                </a:gridCol>
                <a:gridCol w="493776">
                  <a:extLst>
                    <a:ext uri="{9D8B030D-6E8A-4147-A177-3AD203B41FA5}">
                      <a16:colId xmlns:a16="http://schemas.microsoft.com/office/drawing/2014/main" val="3449573356"/>
                    </a:ext>
                  </a:extLst>
                </a:gridCol>
                <a:gridCol w="493776">
                  <a:extLst>
                    <a:ext uri="{9D8B030D-6E8A-4147-A177-3AD203B41FA5}">
                      <a16:colId xmlns:a16="http://schemas.microsoft.com/office/drawing/2014/main" val="2182132382"/>
                    </a:ext>
                  </a:extLst>
                </a:gridCol>
                <a:gridCol w="329184">
                  <a:extLst>
                    <a:ext uri="{9D8B030D-6E8A-4147-A177-3AD203B41FA5}">
                      <a16:colId xmlns:a16="http://schemas.microsoft.com/office/drawing/2014/main" val="1937275433"/>
                    </a:ext>
                  </a:extLst>
                </a:gridCol>
                <a:gridCol w="329184">
                  <a:extLst>
                    <a:ext uri="{9D8B030D-6E8A-4147-A177-3AD203B41FA5}">
                      <a16:colId xmlns:a16="http://schemas.microsoft.com/office/drawing/2014/main" val="3887101195"/>
                    </a:ext>
                  </a:extLst>
                </a:gridCol>
                <a:gridCol w="329184">
                  <a:extLst>
                    <a:ext uri="{9D8B030D-6E8A-4147-A177-3AD203B41FA5}">
                      <a16:colId xmlns:a16="http://schemas.microsoft.com/office/drawing/2014/main" val="3075407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36685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- 2020-12-30 13:56:05</a:t>
                      </a:r>
                      <a:r>
                        <a:rPr kumimoji="0" lang="en-US" sz="1000" b="0" i="0" u="none" strike="noStrike" kern="1200" cap="none" spc="0" normalizeH="0" baseline="0" noProof="0">
                          <a:ln>
                            <a:noFill/>
                          </a:ln>
                          <a:solidFill>
                            <a:prstClr val="black"/>
                          </a:solidFill>
                          <a:effectLst/>
                          <a:uLnTx/>
                          <a:uFillTx/>
                          <a:latin typeface="+mn-lt"/>
                          <a:ea typeface="+mn-ea"/>
                          <a:cs typeface="+mn-cs"/>
                        </a:rPr>
                        <a:t>
 This is going to be chaos! To join our chat for the giveaway: https://youtu.be/tkxqCdpJETE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4122176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- 2020-12-30 13:35:00</a:t>
                      </a:r>
                      <a:r>
                        <a:rPr kumimoji="0" lang="en-US" sz="1000" b="0" i="0" u="none" strike="noStrike" kern="1200" cap="none" spc="0" normalizeH="0" baseline="0" noProof="0">
                          <a:ln>
                            <a:noFill/>
                          </a:ln>
                          <a:solidFill>
                            <a:prstClr val="black"/>
                          </a:solidFill>
                          <a:effectLst/>
                          <a:uLnTx/>
                          <a:uFillTx/>
                          <a:latin typeface="+mn-lt"/>
                          <a:ea typeface="+mn-ea"/>
                          <a:cs typeface="+mn-cs"/>
                        </a:rPr>
                        <a:t>
 This is going to be chaos! To join our chat for the giveaway: https://youtu.be/tkxqCdpJETE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843269199"/>
                  </a:ext>
                </a:extLst>
              </a:tr>
            </a:tbl>
          </a:graphicData>
        </a:graphic>
      </p:graphicFrame>
      <p:sp>
        <p:nvSpPr>
          <p:cNvPr id="4" name="Text Placeholder 3">
            <a:extLst>
              <a:ext uri="{FF2B5EF4-FFF2-40B4-BE49-F238E27FC236}">
                <a16:creationId xmlns:a16="http://schemas.microsoft.com/office/drawing/2014/main" id="{E53109A7-A626-4E73-B61E-626872F51B71}"/>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4243588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CECB3-902B-45B1-B049-FEC3865F8E1C}"/>
              </a:ext>
            </a:extLst>
          </p:cNvPr>
          <p:cNvSpPr>
            <a:spLocks noGrp="1"/>
          </p:cNvSpPr>
          <p:nvPr>
            <p:ph type="title"/>
          </p:nvPr>
        </p:nvSpPr>
        <p:spPr/>
        <p:txBody>
          <a:bodyPr/>
          <a:lstStyle/>
          <a:p>
            <a:r>
              <a:rPr lang="en-US"/>
              <a:t>Facebook Insights Own Posts Table w/ E-Rate | CND Competitor- MY - 2 of 13</a:t>
            </a:r>
          </a:p>
        </p:txBody>
      </p:sp>
      <p:graphicFrame>
        <p:nvGraphicFramePr>
          <p:cNvPr id="5" name="Table Placeholder 4">
            <a:extLst>
              <a:ext uri="{FF2B5EF4-FFF2-40B4-BE49-F238E27FC236}">
                <a16:creationId xmlns:a16="http://schemas.microsoft.com/office/drawing/2014/main" id="{C2521E66-918E-422F-A6E1-5E0681032415}"/>
              </a:ext>
            </a:extLst>
          </p:cNvPr>
          <p:cNvGraphicFramePr>
            <a:graphicFrameLocks noGrp="1"/>
          </p:cNvGraphicFramePr>
          <p:nvPr>
            <p:ph type="tbl" sz="quarter" idx="13"/>
            <p:extLst>
              <p:ext uri="{D42A27DB-BD31-4B8C-83A1-F6EECF244321}">
                <p14:modId xmlns:p14="http://schemas.microsoft.com/office/powerpoint/2010/main" val="2433577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64876480"/>
                    </a:ext>
                  </a:extLst>
                </a:gridCol>
                <a:gridCol w="493776">
                  <a:extLst>
                    <a:ext uri="{9D8B030D-6E8A-4147-A177-3AD203B41FA5}">
                      <a16:colId xmlns:a16="http://schemas.microsoft.com/office/drawing/2014/main" val="323355378"/>
                    </a:ext>
                  </a:extLst>
                </a:gridCol>
                <a:gridCol w="493776">
                  <a:extLst>
                    <a:ext uri="{9D8B030D-6E8A-4147-A177-3AD203B41FA5}">
                      <a16:colId xmlns:a16="http://schemas.microsoft.com/office/drawing/2014/main" val="2582216745"/>
                    </a:ext>
                  </a:extLst>
                </a:gridCol>
                <a:gridCol w="329184">
                  <a:extLst>
                    <a:ext uri="{9D8B030D-6E8A-4147-A177-3AD203B41FA5}">
                      <a16:colId xmlns:a16="http://schemas.microsoft.com/office/drawing/2014/main" val="750219974"/>
                    </a:ext>
                  </a:extLst>
                </a:gridCol>
                <a:gridCol w="329184">
                  <a:extLst>
                    <a:ext uri="{9D8B030D-6E8A-4147-A177-3AD203B41FA5}">
                      <a16:colId xmlns:a16="http://schemas.microsoft.com/office/drawing/2014/main" val="3999221659"/>
                    </a:ext>
                  </a:extLst>
                </a:gridCol>
                <a:gridCol w="493776">
                  <a:extLst>
                    <a:ext uri="{9D8B030D-6E8A-4147-A177-3AD203B41FA5}">
                      <a16:colId xmlns:a16="http://schemas.microsoft.com/office/drawing/2014/main" val="2391550029"/>
                    </a:ext>
                  </a:extLst>
                </a:gridCol>
                <a:gridCol w="493776">
                  <a:extLst>
                    <a:ext uri="{9D8B030D-6E8A-4147-A177-3AD203B41FA5}">
                      <a16:colId xmlns:a16="http://schemas.microsoft.com/office/drawing/2014/main" val="665284545"/>
                    </a:ext>
                  </a:extLst>
                </a:gridCol>
                <a:gridCol w="493776">
                  <a:extLst>
                    <a:ext uri="{9D8B030D-6E8A-4147-A177-3AD203B41FA5}">
                      <a16:colId xmlns:a16="http://schemas.microsoft.com/office/drawing/2014/main" val="3016593625"/>
                    </a:ext>
                  </a:extLst>
                </a:gridCol>
                <a:gridCol w="493776">
                  <a:extLst>
                    <a:ext uri="{9D8B030D-6E8A-4147-A177-3AD203B41FA5}">
                      <a16:colId xmlns:a16="http://schemas.microsoft.com/office/drawing/2014/main" val="3298582662"/>
                    </a:ext>
                  </a:extLst>
                </a:gridCol>
                <a:gridCol w="329184">
                  <a:extLst>
                    <a:ext uri="{9D8B030D-6E8A-4147-A177-3AD203B41FA5}">
                      <a16:colId xmlns:a16="http://schemas.microsoft.com/office/drawing/2014/main" val="687972136"/>
                    </a:ext>
                  </a:extLst>
                </a:gridCol>
                <a:gridCol w="493776">
                  <a:extLst>
                    <a:ext uri="{9D8B030D-6E8A-4147-A177-3AD203B41FA5}">
                      <a16:colId xmlns:a16="http://schemas.microsoft.com/office/drawing/2014/main" val="830757190"/>
                    </a:ext>
                  </a:extLst>
                </a:gridCol>
                <a:gridCol w="493776">
                  <a:extLst>
                    <a:ext uri="{9D8B030D-6E8A-4147-A177-3AD203B41FA5}">
                      <a16:colId xmlns:a16="http://schemas.microsoft.com/office/drawing/2014/main" val="951604175"/>
                    </a:ext>
                  </a:extLst>
                </a:gridCol>
                <a:gridCol w="493776">
                  <a:extLst>
                    <a:ext uri="{9D8B030D-6E8A-4147-A177-3AD203B41FA5}">
                      <a16:colId xmlns:a16="http://schemas.microsoft.com/office/drawing/2014/main" val="1871631276"/>
                    </a:ext>
                  </a:extLst>
                </a:gridCol>
                <a:gridCol w="329184">
                  <a:extLst>
                    <a:ext uri="{9D8B030D-6E8A-4147-A177-3AD203B41FA5}">
                      <a16:colId xmlns:a16="http://schemas.microsoft.com/office/drawing/2014/main" val="3067213007"/>
                    </a:ext>
                  </a:extLst>
                </a:gridCol>
                <a:gridCol w="329184">
                  <a:extLst>
                    <a:ext uri="{9D8B030D-6E8A-4147-A177-3AD203B41FA5}">
                      <a16:colId xmlns:a16="http://schemas.microsoft.com/office/drawing/2014/main" val="909463589"/>
                    </a:ext>
                  </a:extLst>
                </a:gridCol>
                <a:gridCol w="329184">
                  <a:extLst>
                    <a:ext uri="{9D8B030D-6E8A-4147-A177-3AD203B41FA5}">
                      <a16:colId xmlns:a16="http://schemas.microsoft.com/office/drawing/2014/main" val="1970179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15100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- 2020-12-30 12:08:12</a:t>
                      </a:r>
                      <a:r>
                        <a:rPr kumimoji="0" lang="en-US" sz="1000" b="0" i="0" u="none" strike="noStrike" kern="1200" cap="none" spc="0" normalizeH="0" baseline="0" noProof="0">
                          <a:ln>
                            <a:noFill/>
                          </a:ln>
                          <a:solidFill>
                            <a:prstClr val="black"/>
                          </a:solidFill>
                          <a:effectLst/>
                          <a:uLnTx/>
                          <a:uFillTx/>
                          <a:latin typeface="+mn-lt"/>
                          <a:ea typeface="+mn-ea"/>
                          <a:cs typeface="+mn-cs"/>
                        </a:rPr>
                        <a:t>
 Happening now!
Edwardo Gaming x MSI: Cyberpunk Edition!
Edwardo will unbox our GL65 and demonstrate its power to tame the AAA beast: Cyberpunk 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174535948"/>
                  </a:ext>
                </a:extLst>
              </a:tr>
            </a:tbl>
          </a:graphicData>
        </a:graphic>
      </p:graphicFrame>
      <p:sp>
        <p:nvSpPr>
          <p:cNvPr id="4" name="Text Placeholder 3">
            <a:extLst>
              <a:ext uri="{FF2B5EF4-FFF2-40B4-BE49-F238E27FC236}">
                <a16:creationId xmlns:a16="http://schemas.microsoft.com/office/drawing/2014/main" id="{CF0FAD43-5B1B-46DD-9CEC-0F2E89F76962}"/>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649942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042E6-5B2F-4FDA-8906-124188347244}"/>
              </a:ext>
            </a:extLst>
          </p:cNvPr>
          <p:cNvSpPr>
            <a:spLocks noGrp="1"/>
          </p:cNvSpPr>
          <p:nvPr>
            <p:ph type="title"/>
          </p:nvPr>
        </p:nvSpPr>
        <p:spPr/>
        <p:txBody>
          <a:bodyPr/>
          <a:lstStyle/>
          <a:p>
            <a:r>
              <a:rPr lang="en-US"/>
              <a:t>Facebook Insights Own Posts Table w/ E-Rate | CND Competitor- MY - 3 of 13</a:t>
            </a:r>
          </a:p>
        </p:txBody>
      </p:sp>
      <p:graphicFrame>
        <p:nvGraphicFramePr>
          <p:cNvPr id="5" name="Table Placeholder 4">
            <a:extLst>
              <a:ext uri="{FF2B5EF4-FFF2-40B4-BE49-F238E27FC236}">
                <a16:creationId xmlns:a16="http://schemas.microsoft.com/office/drawing/2014/main" id="{35D4D2F0-E742-4B74-BBC3-0D5829F15C39}"/>
              </a:ext>
            </a:extLst>
          </p:cNvPr>
          <p:cNvGraphicFramePr>
            <a:graphicFrameLocks noGrp="1"/>
          </p:cNvGraphicFramePr>
          <p:nvPr>
            <p:ph type="tbl" sz="quarter" idx="13"/>
            <p:extLst>
              <p:ext uri="{D42A27DB-BD31-4B8C-83A1-F6EECF244321}">
                <p14:modId xmlns:p14="http://schemas.microsoft.com/office/powerpoint/2010/main" val="3271180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51302226"/>
                    </a:ext>
                  </a:extLst>
                </a:gridCol>
                <a:gridCol w="493776">
                  <a:extLst>
                    <a:ext uri="{9D8B030D-6E8A-4147-A177-3AD203B41FA5}">
                      <a16:colId xmlns:a16="http://schemas.microsoft.com/office/drawing/2014/main" val="3518350561"/>
                    </a:ext>
                  </a:extLst>
                </a:gridCol>
                <a:gridCol w="493776">
                  <a:extLst>
                    <a:ext uri="{9D8B030D-6E8A-4147-A177-3AD203B41FA5}">
                      <a16:colId xmlns:a16="http://schemas.microsoft.com/office/drawing/2014/main" val="1976457383"/>
                    </a:ext>
                  </a:extLst>
                </a:gridCol>
                <a:gridCol w="329184">
                  <a:extLst>
                    <a:ext uri="{9D8B030D-6E8A-4147-A177-3AD203B41FA5}">
                      <a16:colId xmlns:a16="http://schemas.microsoft.com/office/drawing/2014/main" val="3264941284"/>
                    </a:ext>
                  </a:extLst>
                </a:gridCol>
                <a:gridCol w="329184">
                  <a:extLst>
                    <a:ext uri="{9D8B030D-6E8A-4147-A177-3AD203B41FA5}">
                      <a16:colId xmlns:a16="http://schemas.microsoft.com/office/drawing/2014/main" val="1883056491"/>
                    </a:ext>
                  </a:extLst>
                </a:gridCol>
                <a:gridCol w="493776">
                  <a:extLst>
                    <a:ext uri="{9D8B030D-6E8A-4147-A177-3AD203B41FA5}">
                      <a16:colId xmlns:a16="http://schemas.microsoft.com/office/drawing/2014/main" val="3075718223"/>
                    </a:ext>
                  </a:extLst>
                </a:gridCol>
                <a:gridCol w="493776">
                  <a:extLst>
                    <a:ext uri="{9D8B030D-6E8A-4147-A177-3AD203B41FA5}">
                      <a16:colId xmlns:a16="http://schemas.microsoft.com/office/drawing/2014/main" val="2784346409"/>
                    </a:ext>
                  </a:extLst>
                </a:gridCol>
                <a:gridCol w="493776">
                  <a:extLst>
                    <a:ext uri="{9D8B030D-6E8A-4147-A177-3AD203B41FA5}">
                      <a16:colId xmlns:a16="http://schemas.microsoft.com/office/drawing/2014/main" val="576292213"/>
                    </a:ext>
                  </a:extLst>
                </a:gridCol>
                <a:gridCol w="493776">
                  <a:extLst>
                    <a:ext uri="{9D8B030D-6E8A-4147-A177-3AD203B41FA5}">
                      <a16:colId xmlns:a16="http://schemas.microsoft.com/office/drawing/2014/main" val="3199146527"/>
                    </a:ext>
                  </a:extLst>
                </a:gridCol>
                <a:gridCol w="329184">
                  <a:extLst>
                    <a:ext uri="{9D8B030D-6E8A-4147-A177-3AD203B41FA5}">
                      <a16:colId xmlns:a16="http://schemas.microsoft.com/office/drawing/2014/main" val="588125039"/>
                    </a:ext>
                  </a:extLst>
                </a:gridCol>
                <a:gridCol w="493776">
                  <a:extLst>
                    <a:ext uri="{9D8B030D-6E8A-4147-A177-3AD203B41FA5}">
                      <a16:colId xmlns:a16="http://schemas.microsoft.com/office/drawing/2014/main" val="2102083355"/>
                    </a:ext>
                  </a:extLst>
                </a:gridCol>
                <a:gridCol w="493776">
                  <a:extLst>
                    <a:ext uri="{9D8B030D-6E8A-4147-A177-3AD203B41FA5}">
                      <a16:colId xmlns:a16="http://schemas.microsoft.com/office/drawing/2014/main" val="2136691650"/>
                    </a:ext>
                  </a:extLst>
                </a:gridCol>
                <a:gridCol w="493776">
                  <a:extLst>
                    <a:ext uri="{9D8B030D-6E8A-4147-A177-3AD203B41FA5}">
                      <a16:colId xmlns:a16="http://schemas.microsoft.com/office/drawing/2014/main" val="3357684570"/>
                    </a:ext>
                  </a:extLst>
                </a:gridCol>
                <a:gridCol w="329184">
                  <a:extLst>
                    <a:ext uri="{9D8B030D-6E8A-4147-A177-3AD203B41FA5}">
                      <a16:colId xmlns:a16="http://schemas.microsoft.com/office/drawing/2014/main" val="1265974546"/>
                    </a:ext>
                  </a:extLst>
                </a:gridCol>
                <a:gridCol w="329184">
                  <a:extLst>
                    <a:ext uri="{9D8B030D-6E8A-4147-A177-3AD203B41FA5}">
                      <a16:colId xmlns:a16="http://schemas.microsoft.com/office/drawing/2014/main" val="878453686"/>
                    </a:ext>
                  </a:extLst>
                </a:gridCol>
                <a:gridCol w="329184">
                  <a:extLst>
                    <a:ext uri="{9D8B030D-6E8A-4147-A177-3AD203B41FA5}">
                      <a16:colId xmlns:a16="http://schemas.microsoft.com/office/drawing/2014/main" val="1160934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94631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- 2020-12-30 10:33:00</a:t>
                      </a:r>
                      <a:r>
                        <a:rPr kumimoji="0" lang="en-US" sz="1000" b="0" i="0" u="none" strike="noStrike" kern="1200" cap="none" spc="0" normalizeH="0" baseline="0" noProof="0">
                          <a:ln>
                            <a:noFill/>
                          </a:ln>
                          <a:solidFill>
                            <a:prstClr val="black"/>
                          </a:solidFill>
                          <a:effectLst/>
                          <a:uLnTx/>
                          <a:uFillTx/>
                          <a:latin typeface="+mn-lt"/>
                          <a:ea typeface="+mn-ea"/>
                          <a:cs typeface="+mn-cs"/>
                        </a:rPr>
                        <a:t>
 A good combination of gaming gears will lead to victories in every gameplay nevertheless.
Add to cart👉https://mystore.msi.com
#MSIGaming #headset #keyboard #keyboardwarriors #mouse #Curved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489368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- 2020-12-30 05:07:05</a:t>
                      </a:r>
                      <a:r>
                        <a:rPr kumimoji="0" lang="en-US" sz="1000" b="0" i="0" u="none" strike="noStrike" kern="1200" cap="none" spc="0" normalizeH="0" baseline="0" noProof="0">
                          <a:ln>
                            <a:noFill/>
                          </a:ln>
                          <a:solidFill>
                            <a:prstClr val="black"/>
                          </a:solidFill>
                          <a:effectLst/>
                          <a:uLnTx/>
                          <a:uFillTx/>
                          <a:latin typeface="+mn-lt"/>
                          <a:ea typeface="+mn-ea"/>
                          <a:cs typeface="+mn-cs"/>
                        </a:rPr>
                        <a:t>
 Aurora Pinda and Aurora MSI GE66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4170758200"/>
                  </a:ext>
                </a:extLst>
              </a:tr>
            </a:tbl>
          </a:graphicData>
        </a:graphic>
      </p:graphicFrame>
      <p:sp>
        <p:nvSpPr>
          <p:cNvPr id="4" name="Text Placeholder 3">
            <a:extLst>
              <a:ext uri="{FF2B5EF4-FFF2-40B4-BE49-F238E27FC236}">
                <a16:creationId xmlns:a16="http://schemas.microsoft.com/office/drawing/2014/main" id="{864A8CFF-9FD0-4DF7-9CE5-34D96B48537A}"/>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410943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F2024-A6D9-47E7-AE3F-D6723C9C97AE}"/>
              </a:ext>
            </a:extLst>
          </p:cNvPr>
          <p:cNvSpPr>
            <a:spLocks noGrp="1"/>
          </p:cNvSpPr>
          <p:nvPr>
            <p:ph type="title"/>
          </p:nvPr>
        </p:nvSpPr>
        <p:spPr/>
        <p:txBody>
          <a:bodyPr/>
          <a:lstStyle/>
          <a:p>
            <a:r>
              <a:rPr lang="en-US"/>
              <a:t>Facebook Insights Own Posts Table w/ E-Rate | CND Competitor- MY - 4 of 13</a:t>
            </a:r>
          </a:p>
        </p:txBody>
      </p:sp>
      <p:graphicFrame>
        <p:nvGraphicFramePr>
          <p:cNvPr id="5" name="Table Placeholder 4">
            <a:extLst>
              <a:ext uri="{FF2B5EF4-FFF2-40B4-BE49-F238E27FC236}">
                <a16:creationId xmlns:a16="http://schemas.microsoft.com/office/drawing/2014/main" id="{F0DA7A59-47BB-4F9E-804F-B3CFAFC80D3F}"/>
              </a:ext>
            </a:extLst>
          </p:cNvPr>
          <p:cNvGraphicFramePr>
            <a:graphicFrameLocks noGrp="1"/>
          </p:cNvGraphicFramePr>
          <p:nvPr>
            <p:ph type="tbl" sz="quarter" idx="13"/>
            <p:extLst>
              <p:ext uri="{D42A27DB-BD31-4B8C-83A1-F6EECF244321}">
                <p14:modId xmlns:p14="http://schemas.microsoft.com/office/powerpoint/2010/main" val="1867801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5359744"/>
                    </a:ext>
                  </a:extLst>
                </a:gridCol>
                <a:gridCol w="493776">
                  <a:extLst>
                    <a:ext uri="{9D8B030D-6E8A-4147-A177-3AD203B41FA5}">
                      <a16:colId xmlns:a16="http://schemas.microsoft.com/office/drawing/2014/main" val="2413355517"/>
                    </a:ext>
                  </a:extLst>
                </a:gridCol>
                <a:gridCol w="493776">
                  <a:extLst>
                    <a:ext uri="{9D8B030D-6E8A-4147-A177-3AD203B41FA5}">
                      <a16:colId xmlns:a16="http://schemas.microsoft.com/office/drawing/2014/main" val="1002974887"/>
                    </a:ext>
                  </a:extLst>
                </a:gridCol>
                <a:gridCol w="329184">
                  <a:extLst>
                    <a:ext uri="{9D8B030D-6E8A-4147-A177-3AD203B41FA5}">
                      <a16:colId xmlns:a16="http://schemas.microsoft.com/office/drawing/2014/main" val="2147851108"/>
                    </a:ext>
                  </a:extLst>
                </a:gridCol>
                <a:gridCol w="329184">
                  <a:extLst>
                    <a:ext uri="{9D8B030D-6E8A-4147-A177-3AD203B41FA5}">
                      <a16:colId xmlns:a16="http://schemas.microsoft.com/office/drawing/2014/main" val="1103707508"/>
                    </a:ext>
                  </a:extLst>
                </a:gridCol>
                <a:gridCol w="493776">
                  <a:extLst>
                    <a:ext uri="{9D8B030D-6E8A-4147-A177-3AD203B41FA5}">
                      <a16:colId xmlns:a16="http://schemas.microsoft.com/office/drawing/2014/main" val="3957394299"/>
                    </a:ext>
                  </a:extLst>
                </a:gridCol>
                <a:gridCol w="493776">
                  <a:extLst>
                    <a:ext uri="{9D8B030D-6E8A-4147-A177-3AD203B41FA5}">
                      <a16:colId xmlns:a16="http://schemas.microsoft.com/office/drawing/2014/main" val="2628287995"/>
                    </a:ext>
                  </a:extLst>
                </a:gridCol>
                <a:gridCol w="493776">
                  <a:extLst>
                    <a:ext uri="{9D8B030D-6E8A-4147-A177-3AD203B41FA5}">
                      <a16:colId xmlns:a16="http://schemas.microsoft.com/office/drawing/2014/main" val="2704135416"/>
                    </a:ext>
                  </a:extLst>
                </a:gridCol>
                <a:gridCol w="493776">
                  <a:extLst>
                    <a:ext uri="{9D8B030D-6E8A-4147-A177-3AD203B41FA5}">
                      <a16:colId xmlns:a16="http://schemas.microsoft.com/office/drawing/2014/main" val="2010132657"/>
                    </a:ext>
                  </a:extLst>
                </a:gridCol>
                <a:gridCol w="329184">
                  <a:extLst>
                    <a:ext uri="{9D8B030D-6E8A-4147-A177-3AD203B41FA5}">
                      <a16:colId xmlns:a16="http://schemas.microsoft.com/office/drawing/2014/main" val="3607352831"/>
                    </a:ext>
                  </a:extLst>
                </a:gridCol>
                <a:gridCol w="493776">
                  <a:extLst>
                    <a:ext uri="{9D8B030D-6E8A-4147-A177-3AD203B41FA5}">
                      <a16:colId xmlns:a16="http://schemas.microsoft.com/office/drawing/2014/main" val="582656229"/>
                    </a:ext>
                  </a:extLst>
                </a:gridCol>
                <a:gridCol w="493776">
                  <a:extLst>
                    <a:ext uri="{9D8B030D-6E8A-4147-A177-3AD203B41FA5}">
                      <a16:colId xmlns:a16="http://schemas.microsoft.com/office/drawing/2014/main" val="2742647524"/>
                    </a:ext>
                  </a:extLst>
                </a:gridCol>
                <a:gridCol w="493776">
                  <a:extLst>
                    <a:ext uri="{9D8B030D-6E8A-4147-A177-3AD203B41FA5}">
                      <a16:colId xmlns:a16="http://schemas.microsoft.com/office/drawing/2014/main" val="381520197"/>
                    </a:ext>
                  </a:extLst>
                </a:gridCol>
                <a:gridCol w="329184">
                  <a:extLst>
                    <a:ext uri="{9D8B030D-6E8A-4147-A177-3AD203B41FA5}">
                      <a16:colId xmlns:a16="http://schemas.microsoft.com/office/drawing/2014/main" val="97960349"/>
                    </a:ext>
                  </a:extLst>
                </a:gridCol>
                <a:gridCol w="329184">
                  <a:extLst>
                    <a:ext uri="{9D8B030D-6E8A-4147-A177-3AD203B41FA5}">
                      <a16:colId xmlns:a16="http://schemas.microsoft.com/office/drawing/2014/main" val="262713350"/>
                    </a:ext>
                  </a:extLst>
                </a:gridCol>
                <a:gridCol w="329184">
                  <a:extLst>
                    <a:ext uri="{9D8B030D-6E8A-4147-A177-3AD203B41FA5}">
                      <a16:colId xmlns:a16="http://schemas.microsoft.com/office/drawing/2014/main" val="1635242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68252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- 2020-12-30 04:00:00</a:t>
                      </a:r>
                      <a:r>
                        <a:rPr kumimoji="0" lang="en-US" sz="1000" b="0" i="0" u="none" strike="noStrike" kern="1200" cap="none" spc="0" normalizeH="0" baseline="0" noProof="0">
                          <a:ln>
                            <a:noFill/>
                          </a:ln>
                          <a:solidFill>
                            <a:prstClr val="black"/>
                          </a:solidFill>
                          <a:effectLst/>
                          <a:uLnTx/>
                          <a:uFillTx/>
                          <a:latin typeface="+mn-lt"/>
                          <a:ea typeface="+mn-ea"/>
                          <a:cs typeface="+mn-cs"/>
                        </a:rPr>
                        <a:t>
 🔊ASMR Lover Attention!
It's time to trigger your tingling sensation by
unboxing MSI #GE66 Raider Valhalla Limited Edition with @TheRelaxingEnd!
Can't find a better way to immerse in unique etching technology on this super rare weapon. 
👉Watch Full Video: https://youtu.be/nHi-s_Ivp50
👉Armed with a Viking MSI Laptop: https://msi.gm/GE66Raider_Valhalla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784305772"/>
                  </a:ext>
                </a:extLst>
              </a:tr>
            </a:tbl>
          </a:graphicData>
        </a:graphic>
      </p:graphicFrame>
      <p:sp>
        <p:nvSpPr>
          <p:cNvPr id="4" name="Text Placeholder 3">
            <a:extLst>
              <a:ext uri="{FF2B5EF4-FFF2-40B4-BE49-F238E27FC236}">
                <a16:creationId xmlns:a16="http://schemas.microsoft.com/office/drawing/2014/main" id="{8995A10C-4817-4DC0-AA53-ABE423C44411}"/>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2752084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735FF-FE5E-4EAF-A754-0FF6DBE06422}"/>
              </a:ext>
            </a:extLst>
          </p:cNvPr>
          <p:cNvSpPr>
            <a:spLocks noGrp="1"/>
          </p:cNvSpPr>
          <p:nvPr>
            <p:ph type="title"/>
          </p:nvPr>
        </p:nvSpPr>
        <p:spPr/>
        <p:txBody>
          <a:bodyPr/>
          <a:lstStyle/>
          <a:p>
            <a:r>
              <a:rPr lang="en-US"/>
              <a:t>Facebook Insights Own Posts Table w/ E-Rate | CND Competitor- MY - 5 of 13</a:t>
            </a:r>
          </a:p>
        </p:txBody>
      </p:sp>
      <p:graphicFrame>
        <p:nvGraphicFramePr>
          <p:cNvPr id="5" name="Table Placeholder 4">
            <a:extLst>
              <a:ext uri="{FF2B5EF4-FFF2-40B4-BE49-F238E27FC236}">
                <a16:creationId xmlns:a16="http://schemas.microsoft.com/office/drawing/2014/main" id="{6012F16B-65E4-4845-B589-B83C7667675B}"/>
              </a:ext>
            </a:extLst>
          </p:cNvPr>
          <p:cNvGraphicFramePr>
            <a:graphicFrameLocks noGrp="1"/>
          </p:cNvGraphicFramePr>
          <p:nvPr>
            <p:ph type="tbl" sz="quarter" idx="13"/>
            <p:extLst>
              <p:ext uri="{D42A27DB-BD31-4B8C-83A1-F6EECF244321}">
                <p14:modId xmlns:p14="http://schemas.microsoft.com/office/powerpoint/2010/main" val="3486886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99036103"/>
                    </a:ext>
                  </a:extLst>
                </a:gridCol>
                <a:gridCol w="493776">
                  <a:extLst>
                    <a:ext uri="{9D8B030D-6E8A-4147-A177-3AD203B41FA5}">
                      <a16:colId xmlns:a16="http://schemas.microsoft.com/office/drawing/2014/main" val="3321486541"/>
                    </a:ext>
                  </a:extLst>
                </a:gridCol>
                <a:gridCol w="493776">
                  <a:extLst>
                    <a:ext uri="{9D8B030D-6E8A-4147-A177-3AD203B41FA5}">
                      <a16:colId xmlns:a16="http://schemas.microsoft.com/office/drawing/2014/main" val="1041019475"/>
                    </a:ext>
                  </a:extLst>
                </a:gridCol>
                <a:gridCol w="329184">
                  <a:extLst>
                    <a:ext uri="{9D8B030D-6E8A-4147-A177-3AD203B41FA5}">
                      <a16:colId xmlns:a16="http://schemas.microsoft.com/office/drawing/2014/main" val="2786189145"/>
                    </a:ext>
                  </a:extLst>
                </a:gridCol>
                <a:gridCol w="329184">
                  <a:extLst>
                    <a:ext uri="{9D8B030D-6E8A-4147-A177-3AD203B41FA5}">
                      <a16:colId xmlns:a16="http://schemas.microsoft.com/office/drawing/2014/main" val="2467641254"/>
                    </a:ext>
                  </a:extLst>
                </a:gridCol>
                <a:gridCol w="493776">
                  <a:extLst>
                    <a:ext uri="{9D8B030D-6E8A-4147-A177-3AD203B41FA5}">
                      <a16:colId xmlns:a16="http://schemas.microsoft.com/office/drawing/2014/main" val="2310623296"/>
                    </a:ext>
                  </a:extLst>
                </a:gridCol>
                <a:gridCol w="493776">
                  <a:extLst>
                    <a:ext uri="{9D8B030D-6E8A-4147-A177-3AD203B41FA5}">
                      <a16:colId xmlns:a16="http://schemas.microsoft.com/office/drawing/2014/main" val="2925326368"/>
                    </a:ext>
                  </a:extLst>
                </a:gridCol>
                <a:gridCol w="493776">
                  <a:extLst>
                    <a:ext uri="{9D8B030D-6E8A-4147-A177-3AD203B41FA5}">
                      <a16:colId xmlns:a16="http://schemas.microsoft.com/office/drawing/2014/main" val="4192837022"/>
                    </a:ext>
                  </a:extLst>
                </a:gridCol>
                <a:gridCol w="493776">
                  <a:extLst>
                    <a:ext uri="{9D8B030D-6E8A-4147-A177-3AD203B41FA5}">
                      <a16:colId xmlns:a16="http://schemas.microsoft.com/office/drawing/2014/main" val="1570490572"/>
                    </a:ext>
                  </a:extLst>
                </a:gridCol>
                <a:gridCol w="329184">
                  <a:extLst>
                    <a:ext uri="{9D8B030D-6E8A-4147-A177-3AD203B41FA5}">
                      <a16:colId xmlns:a16="http://schemas.microsoft.com/office/drawing/2014/main" val="532219326"/>
                    </a:ext>
                  </a:extLst>
                </a:gridCol>
                <a:gridCol w="493776">
                  <a:extLst>
                    <a:ext uri="{9D8B030D-6E8A-4147-A177-3AD203B41FA5}">
                      <a16:colId xmlns:a16="http://schemas.microsoft.com/office/drawing/2014/main" val="1522785304"/>
                    </a:ext>
                  </a:extLst>
                </a:gridCol>
                <a:gridCol w="493776">
                  <a:extLst>
                    <a:ext uri="{9D8B030D-6E8A-4147-A177-3AD203B41FA5}">
                      <a16:colId xmlns:a16="http://schemas.microsoft.com/office/drawing/2014/main" val="2966623534"/>
                    </a:ext>
                  </a:extLst>
                </a:gridCol>
                <a:gridCol w="493776">
                  <a:extLst>
                    <a:ext uri="{9D8B030D-6E8A-4147-A177-3AD203B41FA5}">
                      <a16:colId xmlns:a16="http://schemas.microsoft.com/office/drawing/2014/main" val="3427785483"/>
                    </a:ext>
                  </a:extLst>
                </a:gridCol>
                <a:gridCol w="329184">
                  <a:extLst>
                    <a:ext uri="{9D8B030D-6E8A-4147-A177-3AD203B41FA5}">
                      <a16:colId xmlns:a16="http://schemas.microsoft.com/office/drawing/2014/main" val="1184932231"/>
                    </a:ext>
                  </a:extLst>
                </a:gridCol>
                <a:gridCol w="329184">
                  <a:extLst>
                    <a:ext uri="{9D8B030D-6E8A-4147-A177-3AD203B41FA5}">
                      <a16:colId xmlns:a16="http://schemas.microsoft.com/office/drawing/2014/main" val="531712508"/>
                    </a:ext>
                  </a:extLst>
                </a:gridCol>
                <a:gridCol w="329184">
                  <a:extLst>
                    <a:ext uri="{9D8B030D-6E8A-4147-A177-3AD203B41FA5}">
                      <a16:colId xmlns:a16="http://schemas.microsoft.com/office/drawing/2014/main" val="4173329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1616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- 2020-12-29 12:00:02</a:t>
                      </a:r>
                      <a:r>
                        <a:rPr kumimoji="0" lang="en-US" sz="1000" b="0" i="0" u="none" strike="noStrike" kern="1200" cap="none" spc="0" normalizeH="0" baseline="0" noProof="0">
                          <a:ln>
                            <a:noFill/>
                          </a:ln>
                          <a:solidFill>
                            <a:prstClr val="black"/>
                          </a:solidFill>
                          <a:effectLst/>
                          <a:uLnTx/>
                          <a:uFillTx/>
                          <a:latin typeface="+mn-lt"/>
                          <a:ea typeface="+mn-ea"/>
                          <a:cs typeface="+mn-cs"/>
                        </a:rPr>
                        <a:t>
 New year countdown 🎆
It's time to send the warmest blessings (MSI New Year cards) to your family and friends. 
A great start to a great new year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796076843"/>
                  </a:ext>
                </a:extLst>
              </a:tr>
            </a:tbl>
          </a:graphicData>
        </a:graphic>
      </p:graphicFrame>
      <p:sp>
        <p:nvSpPr>
          <p:cNvPr id="4" name="Text Placeholder 3">
            <a:extLst>
              <a:ext uri="{FF2B5EF4-FFF2-40B4-BE49-F238E27FC236}">
                <a16:creationId xmlns:a16="http://schemas.microsoft.com/office/drawing/2014/main" id="{7DB046ED-26C4-47DA-AAE8-FDD26BF965D7}"/>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37771924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5CF9E-1670-4A33-BC35-72908BE46E9E}"/>
              </a:ext>
            </a:extLst>
          </p:cNvPr>
          <p:cNvSpPr>
            <a:spLocks noGrp="1"/>
          </p:cNvSpPr>
          <p:nvPr>
            <p:ph type="title"/>
          </p:nvPr>
        </p:nvSpPr>
        <p:spPr/>
        <p:txBody>
          <a:bodyPr/>
          <a:lstStyle/>
          <a:p>
            <a:r>
              <a:rPr lang="en-US"/>
              <a:t>Facebook Insights Own Posts Table w/ E-Rate | CND Competitor- MY - 6 of 13</a:t>
            </a:r>
          </a:p>
        </p:txBody>
      </p:sp>
      <p:graphicFrame>
        <p:nvGraphicFramePr>
          <p:cNvPr id="5" name="Table Placeholder 4">
            <a:extLst>
              <a:ext uri="{FF2B5EF4-FFF2-40B4-BE49-F238E27FC236}">
                <a16:creationId xmlns:a16="http://schemas.microsoft.com/office/drawing/2014/main" id="{D7DB98DC-8B03-46ED-96C3-5BD0818D6D22}"/>
              </a:ext>
            </a:extLst>
          </p:cNvPr>
          <p:cNvGraphicFramePr>
            <a:graphicFrameLocks noGrp="1"/>
          </p:cNvGraphicFramePr>
          <p:nvPr>
            <p:ph type="tbl" sz="quarter" idx="13"/>
            <p:extLst>
              <p:ext uri="{D42A27DB-BD31-4B8C-83A1-F6EECF244321}">
                <p14:modId xmlns:p14="http://schemas.microsoft.com/office/powerpoint/2010/main" val="450437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63116941"/>
                    </a:ext>
                  </a:extLst>
                </a:gridCol>
                <a:gridCol w="493776">
                  <a:extLst>
                    <a:ext uri="{9D8B030D-6E8A-4147-A177-3AD203B41FA5}">
                      <a16:colId xmlns:a16="http://schemas.microsoft.com/office/drawing/2014/main" val="2025646486"/>
                    </a:ext>
                  </a:extLst>
                </a:gridCol>
                <a:gridCol w="493776">
                  <a:extLst>
                    <a:ext uri="{9D8B030D-6E8A-4147-A177-3AD203B41FA5}">
                      <a16:colId xmlns:a16="http://schemas.microsoft.com/office/drawing/2014/main" val="1506466153"/>
                    </a:ext>
                  </a:extLst>
                </a:gridCol>
                <a:gridCol w="329184">
                  <a:extLst>
                    <a:ext uri="{9D8B030D-6E8A-4147-A177-3AD203B41FA5}">
                      <a16:colId xmlns:a16="http://schemas.microsoft.com/office/drawing/2014/main" val="1202175909"/>
                    </a:ext>
                  </a:extLst>
                </a:gridCol>
                <a:gridCol w="329184">
                  <a:extLst>
                    <a:ext uri="{9D8B030D-6E8A-4147-A177-3AD203B41FA5}">
                      <a16:colId xmlns:a16="http://schemas.microsoft.com/office/drawing/2014/main" val="3944278248"/>
                    </a:ext>
                  </a:extLst>
                </a:gridCol>
                <a:gridCol w="493776">
                  <a:extLst>
                    <a:ext uri="{9D8B030D-6E8A-4147-A177-3AD203B41FA5}">
                      <a16:colId xmlns:a16="http://schemas.microsoft.com/office/drawing/2014/main" val="2942363462"/>
                    </a:ext>
                  </a:extLst>
                </a:gridCol>
                <a:gridCol w="493776">
                  <a:extLst>
                    <a:ext uri="{9D8B030D-6E8A-4147-A177-3AD203B41FA5}">
                      <a16:colId xmlns:a16="http://schemas.microsoft.com/office/drawing/2014/main" val="4012999248"/>
                    </a:ext>
                  </a:extLst>
                </a:gridCol>
                <a:gridCol w="493776">
                  <a:extLst>
                    <a:ext uri="{9D8B030D-6E8A-4147-A177-3AD203B41FA5}">
                      <a16:colId xmlns:a16="http://schemas.microsoft.com/office/drawing/2014/main" val="3194702664"/>
                    </a:ext>
                  </a:extLst>
                </a:gridCol>
                <a:gridCol w="493776">
                  <a:extLst>
                    <a:ext uri="{9D8B030D-6E8A-4147-A177-3AD203B41FA5}">
                      <a16:colId xmlns:a16="http://schemas.microsoft.com/office/drawing/2014/main" val="3961968615"/>
                    </a:ext>
                  </a:extLst>
                </a:gridCol>
                <a:gridCol w="329184">
                  <a:extLst>
                    <a:ext uri="{9D8B030D-6E8A-4147-A177-3AD203B41FA5}">
                      <a16:colId xmlns:a16="http://schemas.microsoft.com/office/drawing/2014/main" val="3837743189"/>
                    </a:ext>
                  </a:extLst>
                </a:gridCol>
                <a:gridCol w="493776">
                  <a:extLst>
                    <a:ext uri="{9D8B030D-6E8A-4147-A177-3AD203B41FA5}">
                      <a16:colId xmlns:a16="http://schemas.microsoft.com/office/drawing/2014/main" val="3248023129"/>
                    </a:ext>
                  </a:extLst>
                </a:gridCol>
                <a:gridCol w="493776">
                  <a:extLst>
                    <a:ext uri="{9D8B030D-6E8A-4147-A177-3AD203B41FA5}">
                      <a16:colId xmlns:a16="http://schemas.microsoft.com/office/drawing/2014/main" val="3861756023"/>
                    </a:ext>
                  </a:extLst>
                </a:gridCol>
                <a:gridCol w="493776">
                  <a:extLst>
                    <a:ext uri="{9D8B030D-6E8A-4147-A177-3AD203B41FA5}">
                      <a16:colId xmlns:a16="http://schemas.microsoft.com/office/drawing/2014/main" val="4263405013"/>
                    </a:ext>
                  </a:extLst>
                </a:gridCol>
                <a:gridCol w="329184">
                  <a:extLst>
                    <a:ext uri="{9D8B030D-6E8A-4147-A177-3AD203B41FA5}">
                      <a16:colId xmlns:a16="http://schemas.microsoft.com/office/drawing/2014/main" val="2842474915"/>
                    </a:ext>
                  </a:extLst>
                </a:gridCol>
                <a:gridCol w="329184">
                  <a:extLst>
                    <a:ext uri="{9D8B030D-6E8A-4147-A177-3AD203B41FA5}">
                      <a16:colId xmlns:a16="http://schemas.microsoft.com/office/drawing/2014/main" val="357048311"/>
                    </a:ext>
                  </a:extLst>
                </a:gridCol>
                <a:gridCol w="329184">
                  <a:extLst>
                    <a:ext uri="{9D8B030D-6E8A-4147-A177-3AD203B41FA5}">
                      <a16:colId xmlns:a16="http://schemas.microsoft.com/office/drawing/2014/main" val="1660035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18612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- 2020-12-29 10:33:56</a:t>
                      </a:r>
                      <a:r>
                        <a:rPr kumimoji="0" lang="en-US" sz="1000" b="0" i="0" u="none" strike="noStrike" kern="1200" cap="none" spc="0" normalizeH="0" baseline="0" noProof="0">
                          <a:ln>
                            <a:noFill/>
                          </a:ln>
                          <a:solidFill>
                            <a:prstClr val="black"/>
                          </a:solidFill>
                          <a:effectLst/>
                          <a:uLnTx/>
                          <a:uFillTx/>
                          <a:latin typeface="+mn-lt"/>
                          <a:ea typeface="+mn-ea"/>
                          <a:cs typeface="+mn-cs"/>
                        </a:rPr>
                        <a:t>
 Experience the real gaming scenario with IMMERSE GH61.
Hi-Res Virtual 7.1 Surround Sound🎵
Tuned by ONKYO
Supported by Nahimic
Built-in ESS DAC &amp; AMP⚡
Learn more👉https://youtu.be/lCmxjHZatJM
#gaminggear #gamingheadset #GH61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656253487"/>
                  </a:ext>
                </a:extLst>
              </a:tr>
            </a:tbl>
          </a:graphicData>
        </a:graphic>
      </p:graphicFrame>
      <p:sp>
        <p:nvSpPr>
          <p:cNvPr id="4" name="Text Placeholder 3">
            <a:extLst>
              <a:ext uri="{FF2B5EF4-FFF2-40B4-BE49-F238E27FC236}">
                <a16:creationId xmlns:a16="http://schemas.microsoft.com/office/drawing/2014/main" id="{787D11EC-897B-489D-B2D5-23A8D7CE6D72}"/>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40885596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65CA4-3D01-4B0C-8A4D-89D120035AF0}"/>
              </a:ext>
            </a:extLst>
          </p:cNvPr>
          <p:cNvSpPr>
            <a:spLocks noGrp="1"/>
          </p:cNvSpPr>
          <p:nvPr>
            <p:ph type="title"/>
          </p:nvPr>
        </p:nvSpPr>
        <p:spPr/>
        <p:txBody>
          <a:bodyPr/>
          <a:lstStyle/>
          <a:p>
            <a:r>
              <a:rPr lang="en-US"/>
              <a:t>Facebook Insights Own Posts Table w/ E-Rate | CND Competitor- MY - 7 of 13</a:t>
            </a:r>
          </a:p>
        </p:txBody>
      </p:sp>
      <p:graphicFrame>
        <p:nvGraphicFramePr>
          <p:cNvPr id="5" name="Table Placeholder 4">
            <a:extLst>
              <a:ext uri="{FF2B5EF4-FFF2-40B4-BE49-F238E27FC236}">
                <a16:creationId xmlns:a16="http://schemas.microsoft.com/office/drawing/2014/main" id="{C9F0B0BA-6A13-4CF4-9474-AF6F46E77B2C}"/>
              </a:ext>
            </a:extLst>
          </p:cNvPr>
          <p:cNvGraphicFramePr>
            <a:graphicFrameLocks noGrp="1"/>
          </p:cNvGraphicFramePr>
          <p:nvPr>
            <p:ph type="tbl" sz="quarter" idx="13"/>
            <p:extLst>
              <p:ext uri="{D42A27DB-BD31-4B8C-83A1-F6EECF244321}">
                <p14:modId xmlns:p14="http://schemas.microsoft.com/office/powerpoint/2010/main" val="3830616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22597015"/>
                    </a:ext>
                  </a:extLst>
                </a:gridCol>
                <a:gridCol w="493776">
                  <a:extLst>
                    <a:ext uri="{9D8B030D-6E8A-4147-A177-3AD203B41FA5}">
                      <a16:colId xmlns:a16="http://schemas.microsoft.com/office/drawing/2014/main" val="156751606"/>
                    </a:ext>
                  </a:extLst>
                </a:gridCol>
                <a:gridCol w="493776">
                  <a:extLst>
                    <a:ext uri="{9D8B030D-6E8A-4147-A177-3AD203B41FA5}">
                      <a16:colId xmlns:a16="http://schemas.microsoft.com/office/drawing/2014/main" val="3100278662"/>
                    </a:ext>
                  </a:extLst>
                </a:gridCol>
                <a:gridCol w="329184">
                  <a:extLst>
                    <a:ext uri="{9D8B030D-6E8A-4147-A177-3AD203B41FA5}">
                      <a16:colId xmlns:a16="http://schemas.microsoft.com/office/drawing/2014/main" val="3826168424"/>
                    </a:ext>
                  </a:extLst>
                </a:gridCol>
                <a:gridCol w="329184">
                  <a:extLst>
                    <a:ext uri="{9D8B030D-6E8A-4147-A177-3AD203B41FA5}">
                      <a16:colId xmlns:a16="http://schemas.microsoft.com/office/drawing/2014/main" val="663165889"/>
                    </a:ext>
                  </a:extLst>
                </a:gridCol>
                <a:gridCol w="493776">
                  <a:extLst>
                    <a:ext uri="{9D8B030D-6E8A-4147-A177-3AD203B41FA5}">
                      <a16:colId xmlns:a16="http://schemas.microsoft.com/office/drawing/2014/main" val="955943429"/>
                    </a:ext>
                  </a:extLst>
                </a:gridCol>
                <a:gridCol w="493776">
                  <a:extLst>
                    <a:ext uri="{9D8B030D-6E8A-4147-A177-3AD203B41FA5}">
                      <a16:colId xmlns:a16="http://schemas.microsoft.com/office/drawing/2014/main" val="4145657782"/>
                    </a:ext>
                  </a:extLst>
                </a:gridCol>
                <a:gridCol w="493776">
                  <a:extLst>
                    <a:ext uri="{9D8B030D-6E8A-4147-A177-3AD203B41FA5}">
                      <a16:colId xmlns:a16="http://schemas.microsoft.com/office/drawing/2014/main" val="1123751855"/>
                    </a:ext>
                  </a:extLst>
                </a:gridCol>
                <a:gridCol w="493776">
                  <a:extLst>
                    <a:ext uri="{9D8B030D-6E8A-4147-A177-3AD203B41FA5}">
                      <a16:colId xmlns:a16="http://schemas.microsoft.com/office/drawing/2014/main" val="33038196"/>
                    </a:ext>
                  </a:extLst>
                </a:gridCol>
                <a:gridCol w="329184">
                  <a:extLst>
                    <a:ext uri="{9D8B030D-6E8A-4147-A177-3AD203B41FA5}">
                      <a16:colId xmlns:a16="http://schemas.microsoft.com/office/drawing/2014/main" val="44540657"/>
                    </a:ext>
                  </a:extLst>
                </a:gridCol>
                <a:gridCol w="493776">
                  <a:extLst>
                    <a:ext uri="{9D8B030D-6E8A-4147-A177-3AD203B41FA5}">
                      <a16:colId xmlns:a16="http://schemas.microsoft.com/office/drawing/2014/main" val="3822621717"/>
                    </a:ext>
                  </a:extLst>
                </a:gridCol>
                <a:gridCol w="493776">
                  <a:extLst>
                    <a:ext uri="{9D8B030D-6E8A-4147-A177-3AD203B41FA5}">
                      <a16:colId xmlns:a16="http://schemas.microsoft.com/office/drawing/2014/main" val="3995445291"/>
                    </a:ext>
                  </a:extLst>
                </a:gridCol>
                <a:gridCol w="493776">
                  <a:extLst>
                    <a:ext uri="{9D8B030D-6E8A-4147-A177-3AD203B41FA5}">
                      <a16:colId xmlns:a16="http://schemas.microsoft.com/office/drawing/2014/main" val="117083002"/>
                    </a:ext>
                  </a:extLst>
                </a:gridCol>
                <a:gridCol w="329184">
                  <a:extLst>
                    <a:ext uri="{9D8B030D-6E8A-4147-A177-3AD203B41FA5}">
                      <a16:colId xmlns:a16="http://schemas.microsoft.com/office/drawing/2014/main" val="3217740066"/>
                    </a:ext>
                  </a:extLst>
                </a:gridCol>
                <a:gridCol w="329184">
                  <a:extLst>
                    <a:ext uri="{9D8B030D-6E8A-4147-A177-3AD203B41FA5}">
                      <a16:colId xmlns:a16="http://schemas.microsoft.com/office/drawing/2014/main" val="3075860896"/>
                    </a:ext>
                  </a:extLst>
                </a:gridCol>
                <a:gridCol w="329184">
                  <a:extLst>
                    <a:ext uri="{9D8B030D-6E8A-4147-A177-3AD203B41FA5}">
                      <a16:colId xmlns:a16="http://schemas.microsoft.com/office/drawing/2014/main" val="1384382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52525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- 2020-12-29 04:00:00</a:t>
                      </a:r>
                      <a:r>
                        <a:rPr kumimoji="0" lang="en-US" sz="1000" b="0" i="0" u="none" strike="noStrike" kern="1200" cap="none" spc="0" normalizeH="0" baseline="0" noProof="0">
                          <a:ln>
                            <a:noFill/>
                          </a:ln>
                          <a:solidFill>
                            <a:prstClr val="black"/>
                          </a:solidFill>
                          <a:effectLst/>
                          <a:uLnTx/>
                          <a:uFillTx/>
                          <a:latin typeface="+mn-lt"/>
                          <a:ea typeface="+mn-ea"/>
                          <a:cs typeface="+mn-cs"/>
                        </a:rPr>
                        <a:t>
 Game with your buddies on MSI laptop!
Get Marvel's Avengers when you purchase a qualifying MSI laptop with a 9th or 10th Gen Intel® Core™ i5, i7, or i9 processor H-Series during the specific purchase period.
👍 More info: http://msi.gm/Marvel_Avengers
*Each qualifying product will be eligible for only 1 master key while supplies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130774343"/>
                  </a:ext>
                </a:extLst>
              </a:tr>
            </a:tbl>
          </a:graphicData>
        </a:graphic>
      </p:graphicFrame>
      <p:sp>
        <p:nvSpPr>
          <p:cNvPr id="4" name="Text Placeholder 3">
            <a:extLst>
              <a:ext uri="{FF2B5EF4-FFF2-40B4-BE49-F238E27FC236}">
                <a16:creationId xmlns:a16="http://schemas.microsoft.com/office/drawing/2014/main" id="{21735B6D-46FA-49C3-9E4F-D4B88781651F}"/>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254355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EC353-F6C1-4ACA-85F1-EACE66ED894C}"/>
              </a:ext>
            </a:extLst>
          </p:cNvPr>
          <p:cNvSpPr>
            <a:spLocks noGrp="1"/>
          </p:cNvSpPr>
          <p:nvPr>
            <p:ph type="title"/>
          </p:nvPr>
        </p:nvSpPr>
        <p:spPr/>
        <p:txBody>
          <a:bodyPr/>
          <a:lstStyle/>
          <a:p>
            <a:r>
              <a:rPr lang="en-US"/>
              <a:t>Facebook Insights Own Posts Table w/ E-Rate | CND Competitor- MY - 8 of 13</a:t>
            </a:r>
          </a:p>
        </p:txBody>
      </p:sp>
      <p:graphicFrame>
        <p:nvGraphicFramePr>
          <p:cNvPr id="5" name="Table Placeholder 4">
            <a:extLst>
              <a:ext uri="{FF2B5EF4-FFF2-40B4-BE49-F238E27FC236}">
                <a16:creationId xmlns:a16="http://schemas.microsoft.com/office/drawing/2014/main" id="{C78B98C9-05B3-48EB-ACEA-722F1C4DFAB8}"/>
              </a:ext>
            </a:extLst>
          </p:cNvPr>
          <p:cNvGraphicFramePr>
            <a:graphicFrameLocks noGrp="1"/>
          </p:cNvGraphicFramePr>
          <p:nvPr>
            <p:ph type="tbl" sz="quarter" idx="13"/>
            <p:extLst>
              <p:ext uri="{D42A27DB-BD31-4B8C-83A1-F6EECF244321}">
                <p14:modId xmlns:p14="http://schemas.microsoft.com/office/powerpoint/2010/main" val="3571736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27416793"/>
                    </a:ext>
                  </a:extLst>
                </a:gridCol>
                <a:gridCol w="493776">
                  <a:extLst>
                    <a:ext uri="{9D8B030D-6E8A-4147-A177-3AD203B41FA5}">
                      <a16:colId xmlns:a16="http://schemas.microsoft.com/office/drawing/2014/main" val="1021078434"/>
                    </a:ext>
                  </a:extLst>
                </a:gridCol>
                <a:gridCol w="493776">
                  <a:extLst>
                    <a:ext uri="{9D8B030D-6E8A-4147-A177-3AD203B41FA5}">
                      <a16:colId xmlns:a16="http://schemas.microsoft.com/office/drawing/2014/main" val="3666701971"/>
                    </a:ext>
                  </a:extLst>
                </a:gridCol>
                <a:gridCol w="329184">
                  <a:extLst>
                    <a:ext uri="{9D8B030D-6E8A-4147-A177-3AD203B41FA5}">
                      <a16:colId xmlns:a16="http://schemas.microsoft.com/office/drawing/2014/main" val="3226337681"/>
                    </a:ext>
                  </a:extLst>
                </a:gridCol>
                <a:gridCol w="329184">
                  <a:extLst>
                    <a:ext uri="{9D8B030D-6E8A-4147-A177-3AD203B41FA5}">
                      <a16:colId xmlns:a16="http://schemas.microsoft.com/office/drawing/2014/main" val="3597900748"/>
                    </a:ext>
                  </a:extLst>
                </a:gridCol>
                <a:gridCol w="493776">
                  <a:extLst>
                    <a:ext uri="{9D8B030D-6E8A-4147-A177-3AD203B41FA5}">
                      <a16:colId xmlns:a16="http://schemas.microsoft.com/office/drawing/2014/main" val="1314187437"/>
                    </a:ext>
                  </a:extLst>
                </a:gridCol>
                <a:gridCol w="493776">
                  <a:extLst>
                    <a:ext uri="{9D8B030D-6E8A-4147-A177-3AD203B41FA5}">
                      <a16:colId xmlns:a16="http://schemas.microsoft.com/office/drawing/2014/main" val="1038025201"/>
                    </a:ext>
                  </a:extLst>
                </a:gridCol>
                <a:gridCol w="493776">
                  <a:extLst>
                    <a:ext uri="{9D8B030D-6E8A-4147-A177-3AD203B41FA5}">
                      <a16:colId xmlns:a16="http://schemas.microsoft.com/office/drawing/2014/main" val="465271890"/>
                    </a:ext>
                  </a:extLst>
                </a:gridCol>
                <a:gridCol w="493776">
                  <a:extLst>
                    <a:ext uri="{9D8B030D-6E8A-4147-A177-3AD203B41FA5}">
                      <a16:colId xmlns:a16="http://schemas.microsoft.com/office/drawing/2014/main" val="1362130995"/>
                    </a:ext>
                  </a:extLst>
                </a:gridCol>
                <a:gridCol w="329184">
                  <a:extLst>
                    <a:ext uri="{9D8B030D-6E8A-4147-A177-3AD203B41FA5}">
                      <a16:colId xmlns:a16="http://schemas.microsoft.com/office/drawing/2014/main" val="4044770284"/>
                    </a:ext>
                  </a:extLst>
                </a:gridCol>
                <a:gridCol w="493776">
                  <a:extLst>
                    <a:ext uri="{9D8B030D-6E8A-4147-A177-3AD203B41FA5}">
                      <a16:colId xmlns:a16="http://schemas.microsoft.com/office/drawing/2014/main" val="18013887"/>
                    </a:ext>
                  </a:extLst>
                </a:gridCol>
                <a:gridCol w="493776">
                  <a:extLst>
                    <a:ext uri="{9D8B030D-6E8A-4147-A177-3AD203B41FA5}">
                      <a16:colId xmlns:a16="http://schemas.microsoft.com/office/drawing/2014/main" val="3922875775"/>
                    </a:ext>
                  </a:extLst>
                </a:gridCol>
                <a:gridCol w="493776">
                  <a:extLst>
                    <a:ext uri="{9D8B030D-6E8A-4147-A177-3AD203B41FA5}">
                      <a16:colId xmlns:a16="http://schemas.microsoft.com/office/drawing/2014/main" val="134554639"/>
                    </a:ext>
                  </a:extLst>
                </a:gridCol>
                <a:gridCol w="329184">
                  <a:extLst>
                    <a:ext uri="{9D8B030D-6E8A-4147-A177-3AD203B41FA5}">
                      <a16:colId xmlns:a16="http://schemas.microsoft.com/office/drawing/2014/main" val="1939239560"/>
                    </a:ext>
                  </a:extLst>
                </a:gridCol>
                <a:gridCol w="329184">
                  <a:extLst>
                    <a:ext uri="{9D8B030D-6E8A-4147-A177-3AD203B41FA5}">
                      <a16:colId xmlns:a16="http://schemas.microsoft.com/office/drawing/2014/main" val="3528482732"/>
                    </a:ext>
                  </a:extLst>
                </a:gridCol>
                <a:gridCol w="329184">
                  <a:extLst>
                    <a:ext uri="{9D8B030D-6E8A-4147-A177-3AD203B41FA5}">
                      <a16:colId xmlns:a16="http://schemas.microsoft.com/office/drawing/2014/main" val="4146382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791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- 2020-12-28 07:33:21</a:t>
                      </a:r>
                      <a:r>
                        <a:rPr kumimoji="0" lang="en-US" sz="1000" b="0" i="0" u="none" strike="noStrike" kern="1200" cap="none" spc="0" normalizeH="0" baseline="0" noProof="0">
                          <a:ln>
                            <a:noFill/>
                          </a:ln>
                          <a:solidFill>
                            <a:prstClr val="black"/>
                          </a:solidFill>
                          <a:effectLst/>
                          <a:uLnTx/>
                          <a:uFillTx/>
                          <a:latin typeface="+mn-lt"/>
                          <a:ea typeface="+mn-ea"/>
                          <a:cs typeface="+mn-cs"/>
                        </a:rPr>
                        <a:t>
 The new technology might create a new era. MSI graphics cards have strengthened with NVIDIA's new GPU architecture, GeForce RTX™ 30 Series GPUs, deliver the ultimate performance for gamers.🦾
Discover the extraordinary.
Learn more about MSI GeForce RTX 30 Series👇
https://msi.gm/RTX30series
#MSI #GeForceRTX #RTXOn #GAMING #TRIO #VENTUS #bestgraphicscard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141803591"/>
                  </a:ext>
                </a:extLst>
              </a:tr>
            </a:tbl>
          </a:graphicData>
        </a:graphic>
      </p:graphicFrame>
      <p:sp>
        <p:nvSpPr>
          <p:cNvPr id="4" name="Text Placeholder 3">
            <a:extLst>
              <a:ext uri="{FF2B5EF4-FFF2-40B4-BE49-F238E27FC236}">
                <a16:creationId xmlns:a16="http://schemas.microsoft.com/office/drawing/2014/main" id="{3636198D-8B7E-4184-8871-7AA3EB130D46}"/>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17365192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16F98-90B2-470D-BF26-9BE516AF6A29}"/>
              </a:ext>
            </a:extLst>
          </p:cNvPr>
          <p:cNvSpPr>
            <a:spLocks noGrp="1"/>
          </p:cNvSpPr>
          <p:nvPr>
            <p:ph type="title"/>
          </p:nvPr>
        </p:nvSpPr>
        <p:spPr/>
        <p:txBody>
          <a:bodyPr/>
          <a:lstStyle/>
          <a:p>
            <a:r>
              <a:rPr lang="en-US"/>
              <a:t>Facebook Insights Own Posts Table w/ E-Rate | CND Competitor- MY - 9 of 13</a:t>
            </a:r>
          </a:p>
        </p:txBody>
      </p:sp>
      <p:graphicFrame>
        <p:nvGraphicFramePr>
          <p:cNvPr id="5" name="Table Placeholder 4">
            <a:extLst>
              <a:ext uri="{FF2B5EF4-FFF2-40B4-BE49-F238E27FC236}">
                <a16:creationId xmlns:a16="http://schemas.microsoft.com/office/drawing/2014/main" id="{FBF3EB83-4AAE-4CE6-9DE0-889D582B956D}"/>
              </a:ext>
            </a:extLst>
          </p:cNvPr>
          <p:cNvGraphicFramePr>
            <a:graphicFrameLocks noGrp="1"/>
          </p:cNvGraphicFramePr>
          <p:nvPr>
            <p:ph type="tbl" sz="quarter" idx="13"/>
            <p:extLst>
              <p:ext uri="{D42A27DB-BD31-4B8C-83A1-F6EECF244321}">
                <p14:modId xmlns:p14="http://schemas.microsoft.com/office/powerpoint/2010/main" val="621399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87342954"/>
                    </a:ext>
                  </a:extLst>
                </a:gridCol>
                <a:gridCol w="493776">
                  <a:extLst>
                    <a:ext uri="{9D8B030D-6E8A-4147-A177-3AD203B41FA5}">
                      <a16:colId xmlns:a16="http://schemas.microsoft.com/office/drawing/2014/main" val="444072958"/>
                    </a:ext>
                  </a:extLst>
                </a:gridCol>
                <a:gridCol w="493776">
                  <a:extLst>
                    <a:ext uri="{9D8B030D-6E8A-4147-A177-3AD203B41FA5}">
                      <a16:colId xmlns:a16="http://schemas.microsoft.com/office/drawing/2014/main" val="2408356568"/>
                    </a:ext>
                  </a:extLst>
                </a:gridCol>
                <a:gridCol w="329184">
                  <a:extLst>
                    <a:ext uri="{9D8B030D-6E8A-4147-A177-3AD203B41FA5}">
                      <a16:colId xmlns:a16="http://schemas.microsoft.com/office/drawing/2014/main" val="40732951"/>
                    </a:ext>
                  </a:extLst>
                </a:gridCol>
                <a:gridCol w="329184">
                  <a:extLst>
                    <a:ext uri="{9D8B030D-6E8A-4147-A177-3AD203B41FA5}">
                      <a16:colId xmlns:a16="http://schemas.microsoft.com/office/drawing/2014/main" val="412927437"/>
                    </a:ext>
                  </a:extLst>
                </a:gridCol>
                <a:gridCol w="493776">
                  <a:extLst>
                    <a:ext uri="{9D8B030D-6E8A-4147-A177-3AD203B41FA5}">
                      <a16:colId xmlns:a16="http://schemas.microsoft.com/office/drawing/2014/main" val="2146972977"/>
                    </a:ext>
                  </a:extLst>
                </a:gridCol>
                <a:gridCol w="493776">
                  <a:extLst>
                    <a:ext uri="{9D8B030D-6E8A-4147-A177-3AD203B41FA5}">
                      <a16:colId xmlns:a16="http://schemas.microsoft.com/office/drawing/2014/main" val="2074794677"/>
                    </a:ext>
                  </a:extLst>
                </a:gridCol>
                <a:gridCol w="493776">
                  <a:extLst>
                    <a:ext uri="{9D8B030D-6E8A-4147-A177-3AD203B41FA5}">
                      <a16:colId xmlns:a16="http://schemas.microsoft.com/office/drawing/2014/main" val="4169404824"/>
                    </a:ext>
                  </a:extLst>
                </a:gridCol>
                <a:gridCol w="493776">
                  <a:extLst>
                    <a:ext uri="{9D8B030D-6E8A-4147-A177-3AD203B41FA5}">
                      <a16:colId xmlns:a16="http://schemas.microsoft.com/office/drawing/2014/main" val="1646873413"/>
                    </a:ext>
                  </a:extLst>
                </a:gridCol>
                <a:gridCol w="329184">
                  <a:extLst>
                    <a:ext uri="{9D8B030D-6E8A-4147-A177-3AD203B41FA5}">
                      <a16:colId xmlns:a16="http://schemas.microsoft.com/office/drawing/2014/main" val="3602668995"/>
                    </a:ext>
                  </a:extLst>
                </a:gridCol>
                <a:gridCol w="493776">
                  <a:extLst>
                    <a:ext uri="{9D8B030D-6E8A-4147-A177-3AD203B41FA5}">
                      <a16:colId xmlns:a16="http://schemas.microsoft.com/office/drawing/2014/main" val="2184418653"/>
                    </a:ext>
                  </a:extLst>
                </a:gridCol>
                <a:gridCol w="493776">
                  <a:extLst>
                    <a:ext uri="{9D8B030D-6E8A-4147-A177-3AD203B41FA5}">
                      <a16:colId xmlns:a16="http://schemas.microsoft.com/office/drawing/2014/main" val="2712575759"/>
                    </a:ext>
                  </a:extLst>
                </a:gridCol>
                <a:gridCol w="493776">
                  <a:extLst>
                    <a:ext uri="{9D8B030D-6E8A-4147-A177-3AD203B41FA5}">
                      <a16:colId xmlns:a16="http://schemas.microsoft.com/office/drawing/2014/main" val="2194437999"/>
                    </a:ext>
                  </a:extLst>
                </a:gridCol>
                <a:gridCol w="329184">
                  <a:extLst>
                    <a:ext uri="{9D8B030D-6E8A-4147-A177-3AD203B41FA5}">
                      <a16:colId xmlns:a16="http://schemas.microsoft.com/office/drawing/2014/main" val="493213841"/>
                    </a:ext>
                  </a:extLst>
                </a:gridCol>
                <a:gridCol w="329184">
                  <a:extLst>
                    <a:ext uri="{9D8B030D-6E8A-4147-A177-3AD203B41FA5}">
                      <a16:colId xmlns:a16="http://schemas.microsoft.com/office/drawing/2014/main" val="1437501032"/>
                    </a:ext>
                  </a:extLst>
                </a:gridCol>
                <a:gridCol w="329184">
                  <a:extLst>
                    <a:ext uri="{9D8B030D-6E8A-4147-A177-3AD203B41FA5}">
                      <a16:colId xmlns:a16="http://schemas.microsoft.com/office/drawing/2014/main" val="3517955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85441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- 2020-12-28 04:00:01</a:t>
                      </a:r>
                      <a:r>
                        <a:rPr kumimoji="0" lang="en-US" sz="1000" b="0" i="0" u="none" strike="noStrike" kern="1200" cap="none" spc="0" normalizeH="0" baseline="0" noProof="0">
                          <a:ln>
                            <a:noFill/>
                          </a:ln>
                          <a:solidFill>
                            <a:prstClr val="black"/>
                          </a:solidFill>
                          <a:effectLst/>
                          <a:uLnTx/>
                          <a:uFillTx/>
                          <a:latin typeface="+mn-lt"/>
                          <a:ea typeface="+mn-ea"/>
                          <a:cs typeface="+mn-cs"/>
                        </a:rPr>
                        <a:t>
 It's almost 2021 and MSI is going to bring you guys more livestream and entertainment to countdown to the new year!
Edwardo Gaming is going to unbox our MSI GL65 equipped with RTX 2070 Super for some high quality and affordable Cyberpunk 2077 gameplay!
Tune in at 8pm this Wednesday(30th of December) 🦖😎
#MSIGaming #Laptop #GL65 #RTX2070Super #Cyberpunk2077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812848606"/>
                  </a:ext>
                </a:extLst>
              </a:tr>
            </a:tbl>
          </a:graphicData>
        </a:graphic>
      </p:graphicFrame>
      <p:sp>
        <p:nvSpPr>
          <p:cNvPr id="4" name="Text Placeholder 3">
            <a:extLst>
              <a:ext uri="{FF2B5EF4-FFF2-40B4-BE49-F238E27FC236}">
                <a16:creationId xmlns:a16="http://schemas.microsoft.com/office/drawing/2014/main" id="{F62B6F59-D769-4690-91FA-85B11867696A}"/>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34890275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AC4C9-9FFD-4D2E-869E-4E3EA7126C69}"/>
              </a:ext>
            </a:extLst>
          </p:cNvPr>
          <p:cNvSpPr>
            <a:spLocks noGrp="1"/>
          </p:cNvSpPr>
          <p:nvPr>
            <p:ph type="title"/>
          </p:nvPr>
        </p:nvSpPr>
        <p:spPr/>
        <p:txBody>
          <a:bodyPr/>
          <a:lstStyle/>
          <a:p>
            <a:r>
              <a:rPr lang="en-US"/>
              <a:t>Facebook Insights Own Posts Table w/ E-Rate | CND Competitor- MY - 10 of 13</a:t>
            </a:r>
          </a:p>
        </p:txBody>
      </p:sp>
      <p:graphicFrame>
        <p:nvGraphicFramePr>
          <p:cNvPr id="5" name="Table Placeholder 4">
            <a:extLst>
              <a:ext uri="{FF2B5EF4-FFF2-40B4-BE49-F238E27FC236}">
                <a16:creationId xmlns:a16="http://schemas.microsoft.com/office/drawing/2014/main" id="{63A4F86B-7D9A-4BB3-AED2-7C5C3A8E5723}"/>
              </a:ext>
            </a:extLst>
          </p:cNvPr>
          <p:cNvGraphicFramePr>
            <a:graphicFrameLocks noGrp="1"/>
          </p:cNvGraphicFramePr>
          <p:nvPr>
            <p:ph type="tbl" sz="quarter" idx="13"/>
            <p:extLst>
              <p:ext uri="{D42A27DB-BD31-4B8C-83A1-F6EECF244321}">
                <p14:modId xmlns:p14="http://schemas.microsoft.com/office/powerpoint/2010/main" val="3681438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82883100"/>
                    </a:ext>
                  </a:extLst>
                </a:gridCol>
                <a:gridCol w="493776">
                  <a:extLst>
                    <a:ext uri="{9D8B030D-6E8A-4147-A177-3AD203B41FA5}">
                      <a16:colId xmlns:a16="http://schemas.microsoft.com/office/drawing/2014/main" val="761391124"/>
                    </a:ext>
                  </a:extLst>
                </a:gridCol>
                <a:gridCol w="493776">
                  <a:extLst>
                    <a:ext uri="{9D8B030D-6E8A-4147-A177-3AD203B41FA5}">
                      <a16:colId xmlns:a16="http://schemas.microsoft.com/office/drawing/2014/main" val="2786688554"/>
                    </a:ext>
                  </a:extLst>
                </a:gridCol>
                <a:gridCol w="329184">
                  <a:extLst>
                    <a:ext uri="{9D8B030D-6E8A-4147-A177-3AD203B41FA5}">
                      <a16:colId xmlns:a16="http://schemas.microsoft.com/office/drawing/2014/main" val="2591687210"/>
                    </a:ext>
                  </a:extLst>
                </a:gridCol>
                <a:gridCol w="329184">
                  <a:extLst>
                    <a:ext uri="{9D8B030D-6E8A-4147-A177-3AD203B41FA5}">
                      <a16:colId xmlns:a16="http://schemas.microsoft.com/office/drawing/2014/main" val="2494932197"/>
                    </a:ext>
                  </a:extLst>
                </a:gridCol>
                <a:gridCol w="493776">
                  <a:extLst>
                    <a:ext uri="{9D8B030D-6E8A-4147-A177-3AD203B41FA5}">
                      <a16:colId xmlns:a16="http://schemas.microsoft.com/office/drawing/2014/main" val="4229262925"/>
                    </a:ext>
                  </a:extLst>
                </a:gridCol>
                <a:gridCol w="493776">
                  <a:extLst>
                    <a:ext uri="{9D8B030D-6E8A-4147-A177-3AD203B41FA5}">
                      <a16:colId xmlns:a16="http://schemas.microsoft.com/office/drawing/2014/main" val="1148259919"/>
                    </a:ext>
                  </a:extLst>
                </a:gridCol>
                <a:gridCol w="493776">
                  <a:extLst>
                    <a:ext uri="{9D8B030D-6E8A-4147-A177-3AD203B41FA5}">
                      <a16:colId xmlns:a16="http://schemas.microsoft.com/office/drawing/2014/main" val="4289177909"/>
                    </a:ext>
                  </a:extLst>
                </a:gridCol>
                <a:gridCol w="493776">
                  <a:extLst>
                    <a:ext uri="{9D8B030D-6E8A-4147-A177-3AD203B41FA5}">
                      <a16:colId xmlns:a16="http://schemas.microsoft.com/office/drawing/2014/main" val="190032929"/>
                    </a:ext>
                  </a:extLst>
                </a:gridCol>
                <a:gridCol w="329184">
                  <a:extLst>
                    <a:ext uri="{9D8B030D-6E8A-4147-A177-3AD203B41FA5}">
                      <a16:colId xmlns:a16="http://schemas.microsoft.com/office/drawing/2014/main" val="2181722314"/>
                    </a:ext>
                  </a:extLst>
                </a:gridCol>
                <a:gridCol w="493776">
                  <a:extLst>
                    <a:ext uri="{9D8B030D-6E8A-4147-A177-3AD203B41FA5}">
                      <a16:colId xmlns:a16="http://schemas.microsoft.com/office/drawing/2014/main" val="3397525400"/>
                    </a:ext>
                  </a:extLst>
                </a:gridCol>
                <a:gridCol w="493776">
                  <a:extLst>
                    <a:ext uri="{9D8B030D-6E8A-4147-A177-3AD203B41FA5}">
                      <a16:colId xmlns:a16="http://schemas.microsoft.com/office/drawing/2014/main" val="1760393999"/>
                    </a:ext>
                  </a:extLst>
                </a:gridCol>
                <a:gridCol w="493776">
                  <a:extLst>
                    <a:ext uri="{9D8B030D-6E8A-4147-A177-3AD203B41FA5}">
                      <a16:colId xmlns:a16="http://schemas.microsoft.com/office/drawing/2014/main" val="51413253"/>
                    </a:ext>
                  </a:extLst>
                </a:gridCol>
                <a:gridCol w="329184">
                  <a:extLst>
                    <a:ext uri="{9D8B030D-6E8A-4147-A177-3AD203B41FA5}">
                      <a16:colId xmlns:a16="http://schemas.microsoft.com/office/drawing/2014/main" val="3502110247"/>
                    </a:ext>
                  </a:extLst>
                </a:gridCol>
                <a:gridCol w="329184">
                  <a:extLst>
                    <a:ext uri="{9D8B030D-6E8A-4147-A177-3AD203B41FA5}">
                      <a16:colId xmlns:a16="http://schemas.microsoft.com/office/drawing/2014/main" val="459761267"/>
                    </a:ext>
                  </a:extLst>
                </a:gridCol>
                <a:gridCol w="329184">
                  <a:extLst>
                    <a:ext uri="{9D8B030D-6E8A-4147-A177-3AD203B41FA5}">
                      <a16:colId xmlns:a16="http://schemas.microsoft.com/office/drawing/2014/main" val="1008748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06247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- 2020-12-26 05:14:26</a:t>
                      </a:r>
                      <a:r>
                        <a:rPr kumimoji="0" lang="en-US" sz="1000" b="0" i="0" u="none" strike="noStrike" kern="1200" cap="none" spc="0" normalizeH="0" baseline="0" noProof="0">
                          <a:ln>
                            <a:noFill/>
                          </a:ln>
                          <a:solidFill>
                            <a:prstClr val="black"/>
                          </a:solidFill>
                          <a:effectLst/>
                          <a:uLnTx/>
                          <a:uFillTx/>
                          <a:latin typeface="+mn-lt"/>
                          <a:ea typeface="+mn-ea"/>
                          <a:cs typeface="+mn-cs"/>
                        </a:rPr>
                        <a:t>
 It's boxing day and MSI is giving more gifts 🎁
Here are our winners for our Dragon Army 5000 giveaway for the past 5 weeks!
Thanks for staying with us this year and more giveaways and fun to come in the next year 🦖❤️
Also join our Dragon Army for more MSI info and discussions!
#MSIGaming #MSIDragonArmy #Giveaway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961387558"/>
                  </a:ext>
                </a:extLst>
              </a:tr>
            </a:tbl>
          </a:graphicData>
        </a:graphic>
      </p:graphicFrame>
      <p:sp>
        <p:nvSpPr>
          <p:cNvPr id="4" name="Text Placeholder 3">
            <a:extLst>
              <a:ext uri="{FF2B5EF4-FFF2-40B4-BE49-F238E27FC236}">
                <a16:creationId xmlns:a16="http://schemas.microsoft.com/office/drawing/2014/main" id="{42729964-62F6-4A91-A08A-C69A979B97C5}"/>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5167888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60CB-7848-421E-A83B-98A89AFFB2B0}"/>
              </a:ext>
            </a:extLst>
          </p:cNvPr>
          <p:cNvSpPr>
            <a:spLocks noGrp="1"/>
          </p:cNvSpPr>
          <p:nvPr>
            <p:ph type="title"/>
          </p:nvPr>
        </p:nvSpPr>
        <p:spPr/>
        <p:txBody>
          <a:bodyPr/>
          <a:lstStyle/>
          <a:p>
            <a:r>
              <a:rPr lang="en-US"/>
              <a:t>Facebook Insights Own Posts Table w/ E-Rate | CND Competitor- MY - 11 of 13</a:t>
            </a:r>
          </a:p>
        </p:txBody>
      </p:sp>
      <p:graphicFrame>
        <p:nvGraphicFramePr>
          <p:cNvPr id="5" name="Table Placeholder 4">
            <a:extLst>
              <a:ext uri="{FF2B5EF4-FFF2-40B4-BE49-F238E27FC236}">
                <a16:creationId xmlns:a16="http://schemas.microsoft.com/office/drawing/2014/main" id="{DDF87DD2-D648-48B0-A8D8-97E9627D3E78}"/>
              </a:ext>
            </a:extLst>
          </p:cNvPr>
          <p:cNvGraphicFramePr>
            <a:graphicFrameLocks noGrp="1"/>
          </p:cNvGraphicFramePr>
          <p:nvPr>
            <p:ph type="tbl" sz="quarter" idx="13"/>
            <p:extLst>
              <p:ext uri="{D42A27DB-BD31-4B8C-83A1-F6EECF244321}">
                <p14:modId xmlns:p14="http://schemas.microsoft.com/office/powerpoint/2010/main" val="83147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04171344"/>
                    </a:ext>
                  </a:extLst>
                </a:gridCol>
                <a:gridCol w="493776">
                  <a:extLst>
                    <a:ext uri="{9D8B030D-6E8A-4147-A177-3AD203B41FA5}">
                      <a16:colId xmlns:a16="http://schemas.microsoft.com/office/drawing/2014/main" val="236334185"/>
                    </a:ext>
                  </a:extLst>
                </a:gridCol>
                <a:gridCol w="493776">
                  <a:extLst>
                    <a:ext uri="{9D8B030D-6E8A-4147-A177-3AD203B41FA5}">
                      <a16:colId xmlns:a16="http://schemas.microsoft.com/office/drawing/2014/main" val="3902865998"/>
                    </a:ext>
                  </a:extLst>
                </a:gridCol>
                <a:gridCol w="329184">
                  <a:extLst>
                    <a:ext uri="{9D8B030D-6E8A-4147-A177-3AD203B41FA5}">
                      <a16:colId xmlns:a16="http://schemas.microsoft.com/office/drawing/2014/main" val="22223721"/>
                    </a:ext>
                  </a:extLst>
                </a:gridCol>
                <a:gridCol w="329184">
                  <a:extLst>
                    <a:ext uri="{9D8B030D-6E8A-4147-A177-3AD203B41FA5}">
                      <a16:colId xmlns:a16="http://schemas.microsoft.com/office/drawing/2014/main" val="240586965"/>
                    </a:ext>
                  </a:extLst>
                </a:gridCol>
                <a:gridCol w="493776">
                  <a:extLst>
                    <a:ext uri="{9D8B030D-6E8A-4147-A177-3AD203B41FA5}">
                      <a16:colId xmlns:a16="http://schemas.microsoft.com/office/drawing/2014/main" val="1051352245"/>
                    </a:ext>
                  </a:extLst>
                </a:gridCol>
                <a:gridCol w="493776">
                  <a:extLst>
                    <a:ext uri="{9D8B030D-6E8A-4147-A177-3AD203B41FA5}">
                      <a16:colId xmlns:a16="http://schemas.microsoft.com/office/drawing/2014/main" val="2818754073"/>
                    </a:ext>
                  </a:extLst>
                </a:gridCol>
                <a:gridCol w="493776">
                  <a:extLst>
                    <a:ext uri="{9D8B030D-6E8A-4147-A177-3AD203B41FA5}">
                      <a16:colId xmlns:a16="http://schemas.microsoft.com/office/drawing/2014/main" val="1287775143"/>
                    </a:ext>
                  </a:extLst>
                </a:gridCol>
                <a:gridCol w="493776">
                  <a:extLst>
                    <a:ext uri="{9D8B030D-6E8A-4147-A177-3AD203B41FA5}">
                      <a16:colId xmlns:a16="http://schemas.microsoft.com/office/drawing/2014/main" val="4214709945"/>
                    </a:ext>
                  </a:extLst>
                </a:gridCol>
                <a:gridCol w="329184">
                  <a:extLst>
                    <a:ext uri="{9D8B030D-6E8A-4147-A177-3AD203B41FA5}">
                      <a16:colId xmlns:a16="http://schemas.microsoft.com/office/drawing/2014/main" val="3911688288"/>
                    </a:ext>
                  </a:extLst>
                </a:gridCol>
                <a:gridCol w="493776">
                  <a:extLst>
                    <a:ext uri="{9D8B030D-6E8A-4147-A177-3AD203B41FA5}">
                      <a16:colId xmlns:a16="http://schemas.microsoft.com/office/drawing/2014/main" val="3950404130"/>
                    </a:ext>
                  </a:extLst>
                </a:gridCol>
                <a:gridCol w="493776">
                  <a:extLst>
                    <a:ext uri="{9D8B030D-6E8A-4147-A177-3AD203B41FA5}">
                      <a16:colId xmlns:a16="http://schemas.microsoft.com/office/drawing/2014/main" val="4217690240"/>
                    </a:ext>
                  </a:extLst>
                </a:gridCol>
                <a:gridCol w="493776">
                  <a:extLst>
                    <a:ext uri="{9D8B030D-6E8A-4147-A177-3AD203B41FA5}">
                      <a16:colId xmlns:a16="http://schemas.microsoft.com/office/drawing/2014/main" val="942492417"/>
                    </a:ext>
                  </a:extLst>
                </a:gridCol>
                <a:gridCol w="329184">
                  <a:extLst>
                    <a:ext uri="{9D8B030D-6E8A-4147-A177-3AD203B41FA5}">
                      <a16:colId xmlns:a16="http://schemas.microsoft.com/office/drawing/2014/main" val="899341112"/>
                    </a:ext>
                  </a:extLst>
                </a:gridCol>
                <a:gridCol w="329184">
                  <a:extLst>
                    <a:ext uri="{9D8B030D-6E8A-4147-A177-3AD203B41FA5}">
                      <a16:colId xmlns:a16="http://schemas.microsoft.com/office/drawing/2014/main" val="802485064"/>
                    </a:ext>
                  </a:extLst>
                </a:gridCol>
                <a:gridCol w="329184">
                  <a:extLst>
                    <a:ext uri="{9D8B030D-6E8A-4147-A177-3AD203B41FA5}">
                      <a16:colId xmlns:a16="http://schemas.microsoft.com/office/drawing/2014/main" val="3083855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89865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- 2020-12-25 11:00:01</a:t>
                      </a:r>
                      <a:r>
                        <a:rPr kumimoji="0" lang="en-US" sz="1000" b="0" i="0" u="none" strike="noStrike" kern="1200" cap="none" spc="0" normalizeH="0" baseline="0" noProof="0">
                          <a:ln>
                            <a:noFill/>
                          </a:ln>
                          <a:solidFill>
                            <a:prstClr val="black"/>
                          </a:solidFill>
                          <a:effectLst/>
                          <a:uLnTx/>
                          <a:uFillTx/>
                          <a:latin typeface="+mn-lt"/>
                          <a:ea typeface="+mn-ea"/>
                          <a:cs typeface="+mn-cs"/>
                        </a:rPr>
                        <a:t>
 Ho! Ho! Ho! Merry Christmas!
Have not made a wish yet? Here is how you could win Radeon™ RX 6800 series graphics card!
Make a wish 👉 https://msi.gm/gleam-mysgmmpanin
🏆The lucky winners will be randomly picked and announced on 8th Jan.
#AMD #MSI #radeonrx6800 #msirx6800series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09797156"/>
                  </a:ext>
                </a:extLst>
              </a:tr>
            </a:tbl>
          </a:graphicData>
        </a:graphic>
      </p:graphicFrame>
      <p:sp>
        <p:nvSpPr>
          <p:cNvPr id="4" name="Text Placeholder 3">
            <a:extLst>
              <a:ext uri="{FF2B5EF4-FFF2-40B4-BE49-F238E27FC236}">
                <a16:creationId xmlns:a16="http://schemas.microsoft.com/office/drawing/2014/main" id="{6A005FAC-2633-4CB6-9814-2023C95B5774}"/>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18226183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1CD0F-4B71-4AC1-94FA-ACBD2BC3AC20}"/>
              </a:ext>
            </a:extLst>
          </p:cNvPr>
          <p:cNvSpPr>
            <a:spLocks noGrp="1"/>
          </p:cNvSpPr>
          <p:nvPr>
            <p:ph type="title"/>
          </p:nvPr>
        </p:nvSpPr>
        <p:spPr/>
        <p:txBody>
          <a:bodyPr/>
          <a:lstStyle/>
          <a:p>
            <a:r>
              <a:rPr lang="en-US"/>
              <a:t>Facebook Insights Own Posts Table w/ E-Rate | CND Competitor- MY - 12 of 13</a:t>
            </a:r>
          </a:p>
        </p:txBody>
      </p:sp>
      <p:graphicFrame>
        <p:nvGraphicFramePr>
          <p:cNvPr id="5" name="Table Placeholder 4">
            <a:extLst>
              <a:ext uri="{FF2B5EF4-FFF2-40B4-BE49-F238E27FC236}">
                <a16:creationId xmlns:a16="http://schemas.microsoft.com/office/drawing/2014/main" id="{AE7D6E2D-667C-493E-A961-BC3A1D4605E6}"/>
              </a:ext>
            </a:extLst>
          </p:cNvPr>
          <p:cNvGraphicFramePr>
            <a:graphicFrameLocks noGrp="1"/>
          </p:cNvGraphicFramePr>
          <p:nvPr>
            <p:ph type="tbl" sz="quarter" idx="13"/>
            <p:extLst>
              <p:ext uri="{D42A27DB-BD31-4B8C-83A1-F6EECF244321}">
                <p14:modId xmlns:p14="http://schemas.microsoft.com/office/powerpoint/2010/main" val="4028271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01454095"/>
                    </a:ext>
                  </a:extLst>
                </a:gridCol>
                <a:gridCol w="493776">
                  <a:extLst>
                    <a:ext uri="{9D8B030D-6E8A-4147-A177-3AD203B41FA5}">
                      <a16:colId xmlns:a16="http://schemas.microsoft.com/office/drawing/2014/main" val="3362055159"/>
                    </a:ext>
                  </a:extLst>
                </a:gridCol>
                <a:gridCol w="493776">
                  <a:extLst>
                    <a:ext uri="{9D8B030D-6E8A-4147-A177-3AD203B41FA5}">
                      <a16:colId xmlns:a16="http://schemas.microsoft.com/office/drawing/2014/main" val="716042123"/>
                    </a:ext>
                  </a:extLst>
                </a:gridCol>
                <a:gridCol w="329184">
                  <a:extLst>
                    <a:ext uri="{9D8B030D-6E8A-4147-A177-3AD203B41FA5}">
                      <a16:colId xmlns:a16="http://schemas.microsoft.com/office/drawing/2014/main" val="3283161966"/>
                    </a:ext>
                  </a:extLst>
                </a:gridCol>
                <a:gridCol w="329184">
                  <a:extLst>
                    <a:ext uri="{9D8B030D-6E8A-4147-A177-3AD203B41FA5}">
                      <a16:colId xmlns:a16="http://schemas.microsoft.com/office/drawing/2014/main" val="2167140984"/>
                    </a:ext>
                  </a:extLst>
                </a:gridCol>
                <a:gridCol w="493776">
                  <a:extLst>
                    <a:ext uri="{9D8B030D-6E8A-4147-A177-3AD203B41FA5}">
                      <a16:colId xmlns:a16="http://schemas.microsoft.com/office/drawing/2014/main" val="428565050"/>
                    </a:ext>
                  </a:extLst>
                </a:gridCol>
                <a:gridCol w="493776">
                  <a:extLst>
                    <a:ext uri="{9D8B030D-6E8A-4147-A177-3AD203B41FA5}">
                      <a16:colId xmlns:a16="http://schemas.microsoft.com/office/drawing/2014/main" val="3204707537"/>
                    </a:ext>
                  </a:extLst>
                </a:gridCol>
                <a:gridCol w="493776">
                  <a:extLst>
                    <a:ext uri="{9D8B030D-6E8A-4147-A177-3AD203B41FA5}">
                      <a16:colId xmlns:a16="http://schemas.microsoft.com/office/drawing/2014/main" val="2716300781"/>
                    </a:ext>
                  </a:extLst>
                </a:gridCol>
                <a:gridCol w="493776">
                  <a:extLst>
                    <a:ext uri="{9D8B030D-6E8A-4147-A177-3AD203B41FA5}">
                      <a16:colId xmlns:a16="http://schemas.microsoft.com/office/drawing/2014/main" val="1493599221"/>
                    </a:ext>
                  </a:extLst>
                </a:gridCol>
                <a:gridCol w="329184">
                  <a:extLst>
                    <a:ext uri="{9D8B030D-6E8A-4147-A177-3AD203B41FA5}">
                      <a16:colId xmlns:a16="http://schemas.microsoft.com/office/drawing/2014/main" val="1624673377"/>
                    </a:ext>
                  </a:extLst>
                </a:gridCol>
                <a:gridCol w="493776">
                  <a:extLst>
                    <a:ext uri="{9D8B030D-6E8A-4147-A177-3AD203B41FA5}">
                      <a16:colId xmlns:a16="http://schemas.microsoft.com/office/drawing/2014/main" val="682902231"/>
                    </a:ext>
                  </a:extLst>
                </a:gridCol>
                <a:gridCol w="493776">
                  <a:extLst>
                    <a:ext uri="{9D8B030D-6E8A-4147-A177-3AD203B41FA5}">
                      <a16:colId xmlns:a16="http://schemas.microsoft.com/office/drawing/2014/main" val="2121308535"/>
                    </a:ext>
                  </a:extLst>
                </a:gridCol>
                <a:gridCol w="493776">
                  <a:extLst>
                    <a:ext uri="{9D8B030D-6E8A-4147-A177-3AD203B41FA5}">
                      <a16:colId xmlns:a16="http://schemas.microsoft.com/office/drawing/2014/main" val="502677130"/>
                    </a:ext>
                  </a:extLst>
                </a:gridCol>
                <a:gridCol w="329184">
                  <a:extLst>
                    <a:ext uri="{9D8B030D-6E8A-4147-A177-3AD203B41FA5}">
                      <a16:colId xmlns:a16="http://schemas.microsoft.com/office/drawing/2014/main" val="1978081224"/>
                    </a:ext>
                  </a:extLst>
                </a:gridCol>
                <a:gridCol w="329184">
                  <a:extLst>
                    <a:ext uri="{9D8B030D-6E8A-4147-A177-3AD203B41FA5}">
                      <a16:colId xmlns:a16="http://schemas.microsoft.com/office/drawing/2014/main" val="4040577424"/>
                    </a:ext>
                  </a:extLst>
                </a:gridCol>
                <a:gridCol w="329184">
                  <a:extLst>
                    <a:ext uri="{9D8B030D-6E8A-4147-A177-3AD203B41FA5}">
                      <a16:colId xmlns:a16="http://schemas.microsoft.com/office/drawing/2014/main" val="3821472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48033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- 2020-12-25 05:03:14</a:t>
                      </a:r>
                      <a:r>
                        <a:rPr kumimoji="0" lang="en-US" sz="1000" b="0" i="0" u="none" strike="noStrike" kern="1200" cap="none" spc="0" normalizeH="0" baseline="0" noProof="0">
                          <a:ln>
                            <a:noFill/>
                          </a:ln>
                          <a:solidFill>
                            <a:prstClr val="black"/>
                          </a:solidFill>
                          <a:effectLst/>
                          <a:uLnTx/>
                          <a:uFillTx/>
                          <a:latin typeface="+mn-lt"/>
                          <a:ea typeface="+mn-ea"/>
                          <a:cs typeface="+mn-cs"/>
                        </a:rPr>
                        <a:t>
 The wonderful moment of this Christmas🎄😍
Don’t miss BIG PRIZES to give away on TIKTOK.
🤟Hit the link to join the challenge
#DearGamerSanta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63398864"/>
                  </a:ext>
                </a:extLst>
              </a:tr>
            </a:tbl>
          </a:graphicData>
        </a:graphic>
      </p:graphicFrame>
      <p:sp>
        <p:nvSpPr>
          <p:cNvPr id="4" name="Text Placeholder 3">
            <a:extLst>
              <a:ext uri="{FF2B5EF4-FFF2-40B4-BE49-F238E27FC236}">
                <a16:creationId xmlns:a16="http://schemas.microsoft.com/office/drawing/2014/main" id="{26F3DB88-DC3D-45C0-A719-A245F904185D}"/>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13316467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25801-BD25-4061-9FD5-92D1F325CB2B}"/>
              </a:ext>
            </a:extLst>
          </p:cNvPr>
          <p:cNvSpPr>
            <a:spLocks noGrp="1"/>
          </p:cNvSpPr>
          <p:nvPr>
            <p:ph type="title"/>
          </p:nvPr>
        </p:nvSpPr>
        <p:spPr/>
        <p:txBody>
          <a:bodyPr/>
          <a:lstStyle/>
          <a:p>
            <a:r>
              <a:rPr lang="en-US"/>
              <a:t>Facebook Insights Own Posts Table w/ E-Rate | CND Competitor- MY - 13 of 13</a:t>
            </a:r>
          </a:p>
        </p:txBody>
      </p:sp>
      <p:graphicFrame>
        <p:nvGraphicFramePr>
          <p:cNvPr id="5" name="Table Placeholder 4">
            <a:extLst>
              <a:ext uri="{FF2B5EF4-FFF2-40B4-BE49-F238E27FC236}">
                <a16:creationId xmlns:a16="http://schemas.microsoft.com/office/drawing/2014/main" id="{4D0A5CE4-7C7C-48CA-A5A3-BA7C50977B20}"/>
              </a:ext>
            </a:extLst>
          </p:cNvPr>
          <p:cNvGraphicFramePr>
            <a:graphicFrameLocks noGrp="1"/>
          </p:cNvGraphicFramePr>
          <p:nvPr>
            <p:ph type="tbl" sz="quarter" idx="13"/>
            <p:extLst>
              <p:ext uri="{D42A27DB-BD31-4B8C-83A1-F6EECF244321}">
                <p14:modId xmlns:p14="http://schemas.microsoft.com/office/powerpoint/2010/main" val="2922343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65669098"/>
                    </a:ext>
                  </a:extLst>
                </a:gridCol>
                <a:gridCol w="493776">
                  <a:extLst>
                    <a:ext uri="{9D8B030D-6E8A-4147-A177-3AD203B41FA5}">
                      <a16:colId xmlns:a16="http://schemas.microsoft.com/office/drawing/2014/main" val="3183775537"/>
                    </a:ext>
                  </a:extLst>
                </a:gridCol>
                <a:gridCol w="493776">
                  <a:extLst>
                    <a:ext uri="{9D8B030D-6E8A-4147-A177-3AD203B41FA5}">
                      <a16:colId xmlns:a16="http://schemas.microsoft.com/office/drawing/2014/main" val="4203003210"/>
                    </a:ext>
                  </a:extLst>
                </a:gridCol>
                <a:gridCol w="329184">
                  <a:extLst>
                    <a:ext uri="{9D8B030D-6E8A-4147-A177-3AD203B41FA5}">
                      <a16:colId xmlns:a16="http://schemas.microsoft.com/office/drawing/2014/main" val="3429908616"/>
                    </a:ext>
                  </a:extLst>
                </a:gridCol>
                <a:gridCol w="329184">
                  <a:extLst>
                    <a:ext uri="{9D8B030D-6E8A-4147-A177-3AD203B41FA5}">
                      <a16:colId xmlns:a16="http://schemas.microsoft.com/office/drawing/2014/main" val="1882660971"/>
                    </a:ext>
                  </a:extLst>
                </a:gridCol>
                <a:gridCol w="493776">
                  <a:extLst>
                    <a:ext uri="{9D8B030D-6E8A-4147-A177-3AD203B41FA5}">
                      <a16:colId xmlns:a16="http://schemas.microsoft.com/office/drawing/2014/main" val="533233264"/>
                    </a:ext>
                  </a:extLst>
                </a:gridCol>
                <a:gridCol w="493776">
                  <a:extLst>
                    <a:ext uri="{9D8B030D-6E8A-4147-A177-3AD203B41FA5}">
                      <a16:colId xmlns:a16="http://schemas.microsoft.com/office/drawing/2014/main" val="1035979946"/>
                    </a:ext>
                  </a:extLst>
                </a:gridCol>
                <a:gridCol w="493776">
                  <a:extLst>
                    <a:ext uri="{9D8B030D-6E8A-4147-A177-3AD203B41FA5}">
                      <a16:colId xmlns:a16="http://schemas.microsoft.com/office/drawing/2014/main" val="1094559648"/>
                    </a:ext>
                  </a:extLst>
                </a:gridCol>
                <a:gridCol w="493776">
                  <a:extLst>
                    <a:ext uri="{9D8B030D-6E8A-4147-A177-3AD203B41FA5}">
                      <a16:colId xmlns:a16="http://schemas.microsoft.com/office/drawing/2014/main" val="490050632"/>
                    </a:ext>
                  </a:extLst>
                </a:gridCol>
                <a:gridCol w="329184">
                  <a:extLst>
                    <a:ext uri="{9D8B030D-6E8A-4147-A177-3AD203B41FA5}">
                      <a16:colId xmlns:a16="http://schemas.microsoft.com/office/drawing/2014/main" val="3350988641"/>
                    </a:ext>
                  </a:extLst>
                </a:gridCol>
                <a:gridCol w="493776">
                  <a:extLst>
                    <a:ext uri="{9D8B030D-6E8A-4147-A177-3AD203B41FA5}">
                      <a16:colId xmlns:a16="http://schemas.microsoft.com/office/drawing/2014/main" val="4281204680"/>
                    </a:ext>
                  </a:extLst>
                </a:gridCol>
                <a:gridCol w="493776">
                  <a:extLst>
                    <a:ext uri="{9D8B030D-6E8A-4147-A177-3AD203B41FA5}">
                      <a16:colId xmlns:a16="http://schemas.microsoft.com/office/drawing/2014/main" val="2734295167"/>
                    </a:ext>
                  </a:extLst>
                </a:gridCol>
                <a:gridCol w="493776">
                  <a:extLst>
                    <a:ext uri="{9D8B030D-6E8A-4147-A177-3AD203B41FA5}">
                      <a16:colId xmlns:a16="http://schemas.microsoft.com/office/drawing/2014/main" val="1548706667"/>
                    </a:ext>
                  </a:extLst>
                </a:gridCol>
                <a:gridCol w="329184">
                  <a:extLst>
                    <a:ext uri="{9D8B030D-6E8A-4147-A177-3AD203B41FA5}">
                      <a16:colId xmlns:a16="http://schemas.microsoft.com/office/drawing/2014/main" val="3687675071"/>
                    </a:ext>
                  </a:extLst>
                </a:gridCol>
                <a:gridCol w="329184">
                  <a:extLst>
                    <a:ext uri="{9D8B030D-6E8A-4147-A177-3AD203B41FA5}">
                      <a16:colId xmlns:a16="http://schemas.microsoft.com/office/drawing/2014/main" val="1170919411"/>
                    </a:ext>
                  </a:extLst>
                </a:gridCol>
                <a:gridCol w="329184">
                  <a:extLst>
                    <a:ext uri="{9D8B030D-6E8A-4147-A177-3AD203B41FA5}">
                      <a16:colId xmlns:a16="http://schemas.microsoft.com/office/drawing/2014/main" val="3414478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61176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- 2020-12-25 04:00:00</a:t>
                      </a:r>
                      <a:r>
                        <a:rPr kumimoji="0" lang="en-US" sz="1000" b="0" i="0" u="none" strike="noStrike" kern="1200" cap="none" spc="0" normalizeH="0" baseline="0" noProof="0">
                          <a:ln>
                            <a:noFill/>
                          </a:ln>
                          <a:solidFill>
                            <a:prstClr val="black"/>
                          </a:solidFill>
                          <a:effectLst/>
                          <a:uLnTx/>
                          <a:uFillTx/>
                          <a:latin typeface="+mn-lt"/>
                          <a:ea typeface="+mn-ea"/>
                          <a:cs typeface="+mn-cs"/>
                        </a:rPr>
                        <a:t>
 It is Cristmas Day and Merry Christmas from MSI 🥳
Today we like also announce our winners for our Christmas with Lucky design contest!
The winner of our Modern 14 laptop is who.eeee!
Second place: Alex_cslong 
Third place: joshuakarsten
Thank you guys for joining and voting and we wish you a really merry Christmas!
#MSI #Laptop #Modern14 #MadeForCreators #ChristmasWithLucky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834538371"/>
                  </a:ext>
                </a:extLst>
              </a:tr>
            </a:tbl>
          </a:graphicData>
        </a:graphic>
      </p:graphicFrame>
      <p:sp>
        <p:nvSpPr>
          <p:cNvPr id="4" name="Text Placeholder 3">
            <a:extLst>
              <a:ext uri="{FF2B5EF4-FFF2-40B4-BE49-F238E27FC236}">
                <a16:creationId xmlns:a16="http://schemas.microsoft.com/office/drawing/2014/main" id="{19151EA7-CDD5-43C9-B8D5-2DA7E81292B9}"/>
              </a:ext>
            </a:extLst>
          </p:cNvPr>
          <p:cNvSpPr>
            <a:spLocks noGrp="1"/>
          </p:cNvSpPr>
          <p:nvPr>
            <p:ph type="body" sz="quarter" idx="14"/>
          </p:nvPr>
        </p:nvSpPr>
        <p:spPr/>
        <p:txBody>
          <a:bodyPr/>
          <a:lstStyle/>
          <a:p>
            <a:r>
              <a:rPr lang="en-US"/>
              <a:t>12/25/2020 - 12/31/2020</a:t>
            </a:r>
          </a:p>
        </p:txBody>
      </p:sp>
    </p:spTree>
    <p:extLst>
      <p:ext uri="{BB962C8B-B14F-4D97-AF65-F5344CB8AC3E}">
        <p14:creationId xmlns:p14="http://schemas.microsoft.com/office/powerpoint/2010/main" val="17186290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CB18D-E839-4D14-AE3F-0F8AB03FA2AA}"/>
              </a:ext>
            </a:extLst>
          </p:cNvPr>
          <p:cNvSpPr>
            <a:spLocks noGrp="1"/>
          </p:cNvSpPr>
          <p:nvPr>
            <p:ph type="title"/>
          </p:nvPr>
        </p:nvSpPr>
        <p:spPr/>
        <p:txBody>
          <a:bodyPr/>
          <a:lstStyle/>
          <a:p>
            <a:r>
              <a:rPr lang="en-US"/>
              <a:t>Facebook Engagement Rate | CND Competitor- MY</a:t>
            </a:r>
          </a:p>
        </p:txBody>
      </p:sp>
      <p:graphicFrame>
        <p:nvGraphicFramePr>
          <p:cNvPr id="6" name="Chart Placeholder 5">
            <a:extLst>
              <a:ext uri="{FF2B5EF4-FFF2-40B4-BE49-F238E27FC236}">
                <a16:creationId xmlns:a16="http://schemas.microsoft.com/office/drawing/2014/main" id="{BE8F4317-7B94-4979-A649-65FFAB5C9EA0}"/>
              </a:ext>
            </a:extLst>
          </p:cNvPr>
          <p:cNvGraphicFramePr>
            <a:graphicFrameLocks noGrp="1"/>
          </p:cNvGraphicFramePr>
          <p:nvPr>
            <p:ph type="chart" sz="quarter" idx="13"/>
            <p:extLst>
              <p:ext uri="{D42A27DB-BD31-4B8C-83A1-F6EECF244321}">
                <p14:modId xmlns:p14="http://schemas.microsoft.com/office/powerpoint/2010/main" val="342721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39FAB4-6130-49D5-816F-39FC01A56C97}"/>
              </a:ext>
            </a:extLst>
          </p:cNvPr>
          <p:cNvSpPr>
            <a:spLocks noGrp="1"/>
          </p:cNvSpPr>
          <p:nvPr>
            <p:ph type="body" sz="quarter" idx="14"/>
          </p:nvPr>
        </p:nvSpPr>
        <p:spPr/>
        <p:txBody>
          <a:bodyPr/>
          <a:lstStyle/>
          <a:p>
            <a:r>
              <a:rPr lang="en-US"/>
              <a:t>12/25/2020 - 12/31/2020</a:t>
            </a:r>
          </a:p>
        </p:txBody>
      </p:sp>
      <p:sp>
        <p:nvSpPr>
          <p:cNvPr id="5" name="Footer Placeholder 4">
            <a:extLst>
              <a:ext uri="{FF2B5EF4-FFF2-40B4-BE49-F238E27FC236}">
                <a16:creationId xmlns:a16="http://schemas.microsoft.com/office/drawing/2014/main" id="{7FAE6161-8BD3-478B-9F7E-0D6D120CAC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85369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D3C10-77E0-4B19-866B-0414EA9154EF}"/>
              </a:ext>
            </a:extLst>
          </p:cNvPr>
          <p:cNvSpPr>
            <a:spLocks noGrp="1"/>
          </p:cNvSpPr>
          <p:nvPr>
            <p:ph type="title"/>
          </p:nvPr>
        </p:nvSpPr>
        <p:spPr/>
        <p:txBody>
          <a:bodyPr/>
          <a:lstStyle/>
          <a:p>
            <a:r>
              <a:rPr lang="en-US"/>
              <a:t>Facebook Engagement Rate By Post Type | CND Competitor- MY</a:t>
            </a:r>
          </a:p>
        </p:txBody>
      </p:sp>
      <p:graphicFrame>
        <p:nvGraphicFramePr>
          <p:cNvPr id="6" name="Chart Placeholder 5">
            <a:extLst>
              <a:ext uri="{FF2B5EF4-FFF2-40B4-BE49-F238E27FC236}">
                <a16:creationId xmlns:a16="http://schemas.microsoft.com/office/drawing/2014/main" id="{8FC1871E-AC20-4AF6-B05F-C1D857F3436D}"/>
              </a:ext>
            </a:extLst>
          </p:cNvPr>
          <p:cNvGraphicFramePr>
            <a:graphicFrameLocks noGrp="1"/>
          </p:cNvGraphicFramePr>
          <p:nvPr>
            <p:ph type="chart" sz="quarter" idx="13"/>
            <p:extLst>
              <p:ext uri="{D42A27DB-BD31-4B8C-83A1-F6EECF244321}">
                <p14:modId xmlns:p14="http://schemas.microsoft.com/office/powerpoint/2010/main" val="21824160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5D8610-52E5-4697-A9E7-257EBF84AA28}"/>
              </a:ext>
            </a:extLst>
          </p:cNvPr>
          <p:cNvSpPr>
            <a:spLocks noGrp="1"/>
          </p:cNvSpPr>
          <p:nvPr>
            <p:ph type="body" sz="quarter" idx="14"/>
          </p:nvPr>
        </p:nvSpPr>
        <p:spPr/>
        <p:txBody>
          <a:bodyPr/>
          <a:lstStyle/>
          <a:p>
            <a:r>
              <a:rPr lang="en-US"/>
              <a:t>12/25/2020 - 12/31/2020</a:t>
            </a:r>
          </a:p>
        </p:txBody>
      </p:sp>
      <p:sp>
        <p:nvSpPr>
          <p:cNvPr id="5" name="Footer Placeholder 4">
            <a:extLst>
              <a:ext uri="{FF2B5EF4-FFF2-40B4-BE49-F238E27FC236}">
                <a16:creationId xmlns:a16="http://schemas.microsoft.com/office/drawing/2014/main" id="{5C0F540A-4A42-4EB0-B15C-485A5F277C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54364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C37EB-8067-495F-8EF3-C9432A8DA86A}"/>
              </a:ext>
            </a:extLst>
          </p:cNvPr>
          <p:cNvSpPr>
            <a:spLocks noGrp="1"/>
          </p:cNvSpPr>
          <p:nvPr>
            <p:ph type="title"/>
          </p:nvPr>
        </p:nvSpPr>
        <p:spPr/>
        <p:txBody>
          <a:bodyPr/>
          <a:lstStyle/>
          <a:p>
            <a:r>
              <a:rPr lang="en-US"/>
              <a:t>Facebook Own Posts By Weekday | CND Competitor- MY</a:t>
            </a:r>
          </a:p>
        </p:txBody>
      </p:sp>
      <p:graphicFrame>
        <p:nvGraphicFramePr>
          <p:cNvPr id="6" name="Chart Placeholder 5">
            <a:extLst>
              <a:ext uri="{FF2B5EF4-FFF2-40B4-BE49-F238E27FC236}">
                <a16:creationId xmlns:a16="http://schemas.microsoft.com/office/drawing/2014/main" id="{3C54261E-ECE1-4D82-9CF1-13AF40B72CBD}"/>
              </a:ext>
            </a:extLst>
          </p:cNvPr>
          <p:cNvGraphicFramePr>
            <a:graphicFrameLocks noGrp="1"/>
          </p:cNvGraphicFramePr>
          <p:nvPr>
            <p:ph type="chart" sz="quarter" idx="13"/>
            <p:extLst>
              <p:ext uri="{D42A27DB-BD31-4B8C-83A1-F6EECF244321}">
                <p14:modId xmlns:p14="http://schemas.microsoft.com/office/powerpoint/2010/main" val="58485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42EB55-7BE5-49AB-B324-A20EB2D308FF}"/>
              </a:ext>
            </a:extLst>
          </p:cNvPr>
          <p:cNvSpPr>
            <a:spLocks noGrp="1"/>
          </p:cNvSpPr>
          <p:nvPr>
            <p:ph type="body" sz="quarter" idx="14"/>
          </p:nvPr>
        </p:nvSpPr>
        <p:spPr/>
        <p:txBody>
          <a:bodyPr/>
          <a:lstStyle/>
          <a:p>
            <a:r>
              <a:rPr lang="en-US"/>
              <a:t>12/25/2020 - 12/31/2020</a:t>
            </a:r>
          </a:p>
        </p:txBody>
      </p:sp>
      <p:sp>
        <p:nvSpPr>
          <p:cNvPr id="5" name="Footer Placeholder 4">
            <a:extLst>
              <a:ext uri="{FF2B5EF4-FFF2-40B4-BE49-F238E27FC236}">
                <a16:creationId xmlns:a16="http://schemas.microsoft.com/office/drawing/2014/main" id="{D8DC04FD-427B-4F45-A97A-21397AA8ED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48618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20201231_020554</Template>
  <TotalTime>1</TotalTime>
  <Words>1893</Words>
  <Application>Microsoft Office PowerPoint</Application>
  <PresentationFormat>On-screen Show (4:3)</PresentationFormat>
  <Paragraphs>917</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MSI MY vs Competitor</vt:lpstr>
      <vt:lpstr>Facebook Key Metrics Radar | CND Competitor- MY</vt:lpstr>
      <vt:lpstr>Facebook Key Metrics Table w/ PTAT-Rate | CND Competitor- MY</vt:lpstr>
      <vt:lpstr>Facebook People Talking About This | CND Competitor- MY</vt:lpstr>
      <vt:lpstr>Facebook Fans Total | CND Competitor- MY</vt:lpstr>
      <vt:lpstr>Facebook Post Type Distribution Per Profile | CND Competitor- MY</vt:lpstr>
      <vt:lpstr>Facebook Sponsored Posts Distribution | CND Competitor- MY</vt:lpstr>
      <vt:lpstr>Facebook Own Posts Table | CND Competitor- MY - 1 of 14</vt:lpstr>
      <vt:lpstr>Facebook Own Posts Table | CND Competitor- MY - 2 of 14</vt:lpstr>
      <vt:lpstr>Facebook Own Posts Table | CND Competitor- MY - 3 of 14</vt:lpstr>
      <vt:lpstr>Facebook Own Posts Table | CND Competitor- MY - 4 of 14</vt:lpstr>
      <vt:lpstr>Facebook Own Posts Table | CND Competitor- MY - 5 of 14</vt:lpstr>
      <vt:lpstr>Facebook Own Posts Table | CND Competitor- MY - 6 of 14</vt:lpstr>
      <vt:lpstr>Facebook Own Posts Table | CND Competitor- MY - 7 of 14</vt:lpstr>
      <vt:lpstr>Facebook Own Posts Table | CND Competitor- MY - 8 of 14</vt:lpstr>
      <vt:lpstr>Facebook Own Posts Table | CND Competitor- MY - 9 of 14</vt:lpstr>
      <vt:lpstr>Facebook Own Posts Table | CND Competitor- MY - 10 of 14</vt:lpstr>
      <vt:lpstr>Facebook Own Posts Table | CND Competitor- MY - 11 of 14</vt:lpstr>
      <vt:lpstr>Facebook Own Posts Table | CND Competitor- MY - 12 of 14</vt:lpstr>
      <vt:lpstr>Facebook Own Posts Table | CND Competitor- MY - 13 of 14</vt:lpstr>
      <vt:lpstr>Facebook Own Posts Table | CND Competitor- MY - 14 of 14</vt:lpstr>
      <vt:lpstr>Facebook Insights Own Posts Table w/ E-Rate | CND Competitor- MY - 1 of 13</vt:lpstr>
      <vt:lpstr>Facebook Insights Own Posts Table w/ E-Rate | CND Competitor- MY - 2 of 13</vt:lpstr>
      <vt:lpstr>Facebook Insights Own Posts Table w/ E-Rate | CND Competitor- MY - 3 of 13</vt:lpstr>
      <vt:lpstr>Facebook Insights Own Posts Table w/ E-Rate | CND Competitor- MY - 4 of 13</vt:lpstr>
      <vt:lpstr>Facebook Insights Own Posts Table w/ E-Rate | CND Competitor- MY - 5 of 13</vt:lpstr>
      <vt:lpstr>Facebook Insights Own Posts Table w/ E-Rate | CND Competitor- MY - 6 of 13</vt:lpstr>
      <vt:lpstr>Facebook Insights Own Posts Table w/ E-Rate | CND Competitor- MY - 7 of 13</vt:lpstr>
      <vt:lpstr>Facebook Insights Own Posts Table w/ E-Rate | CND Competitor- MY - 8 of 13</vt:lpstr>
      <vt:lpstr>Facebook Insights Own Posts Table w/ E-Rate | CND Competitor- MY - 9 of 13</vt:lpstr>
      <vt:lpstr>Facebook Insights Own Posts Table w/ E-Rate | CND Competitor- MY - 10 of 13</vt:lpstr>
      <vt:lpstr>Facebook Insights Own Posts Table w/ E-Rate | CND Competitor- MY - 11 of 13</vt:lpstr>
      <vt:lpstr>Facebook Insights Own Posts Table w/ E-Rate | CND Competitor- MY - 12 of 13</vt:lpstr>
      <vt:lpstr>Facebook Insights Own Posts Table w/ E-Rate | CND Competitor- MY - 13 of 13</vt:lpstr>
      <vt:lpstr>Facebook Engagement Rate | CND Competitor- MY</vt:lpstr>
      <vt:lpstr>Facebook Engagement Rate By Post Type | CND Competitor- MY</vt:lpstr>
      <vt:lpstr>Facebook Own Posts By Weekday | CND Competitor- 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MSI MY vs Competitor</dc:title>
  <dc:creator>Frederik Peiniger</dc:creator>
  <cp:lastModifiedBy>Frederik Peiniger</cp:lastModifiedBy>
  <cp:revision>1</cp:revision>
  <dcterms:created xsi:type="dcterms:W3CDTF">2020-12-31T02:05:55Z</dcterms:created>
  <dcterms:modified xsi:type="dcterms:W3CDTF">2020-12-31T02:07:51Z</dcterms:modified>
</cp:coreProperties>
</file>