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7" r:id="rId78"/>
    <p:sldId id="338" r:id="rId79"/>
    <p:sldId id="339" r:id="rId80"/>
    <p:sldId id="340"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Lst>
  <p:sldSz cx="9144000" cy="6858000" type="screen4x3"/>
  <p:notesSz cx="6858000" cy="9144000"/>
  <p:embeddedFontLst>
    <p:embeddedFont>
      <p:font typeface="Calibri" panose="020F0502020204030204" pitchFamily="34" charset="0"/>
      <p:regular r:id="rId104"/>
      <p:bold r:id="rId105"/>
      <p:italic r:id="rId106"/>
      <p:boldItalic r:id="rId10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57.674999999999997</c:v>
                </c:pt>
                <c:pt idx="1">
                  <c:v>88.059700000000007</c:v>
                </c:pt>
                <c:pt idx="2">
                  <c:v>100</c:v>
                </c:pt>
                <c:pt idx="3">
                  <c:v>0</c:v>
                </c:pt>
                <c:pt idx="4">
                  <c:v>38.1723</c:v>
                </c:pt>
                <c:pt idx="5">
                  <c:v>100</c:v>
                </c:pt>
              </c:numCache>
            </c:numRef>
          </c:val>
          <c:extLst>
            <c:ext xmlns:c16="http://schemas.microsoft.com/office/drawing/2014/chart" uri="{C3380CC4-5D6E-409C-BE32-E72D297353CC}">
              <c16:uniqueId val="{00000000-A8EA-4070-BEAB-2B16E2B20F03}"/>
            </c:ext>
          </c:extLst>
        </c:ser>
        <c:ser>
          <c:idx val="1"/>
          <c:order val="1"/>
          <c:tx>
            <c:strRef>
              <c:f>Sheet1!$C$1</c:f>
              <c:strCache>
                <c:ptCount val="1"/>
                <c:pt idx="0">
                  <c:v>ASUS Republic of Gamers (FR)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37.741199999999999</c:v>
                </c:pt>
                <c:pt idx="1">
                  <c:v>100</c:v>
                </c:pt>
                <c:pt idx="2">
                  <c:v>74.955500000000001</c:v>
                </c:pt>
                <c:pt idx="3">
                  <c:v>0</c:v>
                </c:pt>
                <c:pt idx="4">
                  <c:v>38.386899999999997</c:v>
                </c:pt>
                <c:pt idx="5">
                  <c:v>65.409899999999993</c:v>
                </c:pt>
              </c:numCache>
            </c:numRef>
          </c:val>
          <c:extLst>
            <c:ext xmlns:c16="http://schemas.microsoft.com/office/drawing/2014/chart" uri="{C3380CC4-5D6E-409C-BE32-E72D297353CC}">
              <c16:uniqueId val="{00000001-A8EA-4070-BEAB-2B16E2B20F03}"/>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43.2836</c:v>
                </c:pt>
                <c:pt idx="2">
                  <c:v>4.8311000000000002</c:v>
                </c:pt>
                <c:pt idx="3">
                  <c:v>0</c:v>
                </c:pt>
                <c:pt idx="4">
                  <c:v>2.1404999999999998</c:v>
                </c:pt>
                <c:pt idx="5">
                  <c:v>-22.123799999999999</c:v>
                </c:pt>
              </c:numCache>
            </c:numRef>
          </c:val>
          <c:extLst>
            <c:ext xmlns:c16="http://schemas.microsoft.com/office/drawing/2014/chart" uri="{C3380CC4-5D6E-409C-BE32-E72D297353CC}">
              <c16:uniqueId val="{00000002-A8EA-4070-BEAB-2B16E2B20F03}"/>
            </c:ext>
          </c:extLst>
        </c:ser>
        <c:ser>
          <c:idx val="3"/>
          <c:order val="3"/>
          <c:tx>
            <c:strRef>
              <c:f>Sheet1!$E$1</c:f>
              <c:strCache>
                <c:ptCount val="1"/>
                <c:pt idx="0">
                  <c:v>AORUS (FR)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28.031099999999999</c:v>
                </c:pt>
                <c:pt idx="1">
                  <c:v>41.790999999999997</c:v>
                </c:pt>
                <c:pt idx="2">
                  <c:v>60.758699999999997</c:v>
                </c:pt>
                <c:pt idx="3">
                  <c:v>0</c:v>
                </c:pt>
                <c:pt idx="4">
                  <c:v>100</c:v>
                </c:pt>
                <c:pt idx="5">
                  <c:v>37.273600000000002</c:v>
                </c:pt>
              </c:numCache>
            </c:numRef>
          </c:val>
          <c:extLst>
            <c:ext xmlns:c16="http://schemas.microsoft.com/office/drawing/2014/chart" uri="{C3380CC4-5D6E-409C-BE32-E72D297353CC}">
              <c16:uniqueId val="{00000003-A8EA-4070-BEAB-2B16E2B20F03}"/>
            </c:ext>
          </c:extLst>
        </c:ser>
        <c:dLbls>
          <c:showLegendKey val="0"/>
          <c:showVal val="0"/>
          <c:showCatName val="0"/>
          <c:showSerName val="0"/>
          <c:showPercent val="0"/>
          <c:showBubbleSize val="0"/>
        </c:dLbls>
        <c:axId val="299663648"/>
        <c:axId val="299661352"/>
      </c:radarChart>
      <c:catAx>
        <c:axId val="29966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61352"/>
        <c:crosses val="autoZero"/>
        <c:auto val="1"/>
        <c:lblAlgn val="ctr"/>
        <c:lblOffset val="100"/>
        <c:noMultiLvlLbl val="0"/>
      </c:catAx>
      <c:valAx>
        <c:axId val="29966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6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542</c:v>
                </c:pt>
                <c:pt idx="1">
                  <c:v>658</c:v>
                </c:pt>
                <c:pt idx="2">
                  <c:v>687</c:v>
                </c:pt>
                <c:pt idx="3">
                  <c:v>650</c:v>
                </c:pt>
                <c:pt idx="4">
                  <c:v>661</c:v>
                </c:pt>
                <c:pt idx="5">
                  <c:v>551</c:v>
                </c:pt>
                <c:pt idx="6">
                  <c:v>617</c:v>
                </c:pt>
                <c:pt idx="7">
                  <c:v>640</c:v>
                </c:pt>
                <c:pt idx="8">
                  <c:v>507</c:v>
                </c:pt>
                <c:pt idx="9">
                  <c:v>527</c:v>
                </c:pt>
                <c:pt idx="10">
                  <c:v>508</c:v>
                </c:pt>
                <c:pt idx="11">
                  <c:v>575</c:v>
                </c:pt>
                <c:pt idx="12">
                  <c:v>634</c:v>
                </c:pt>
                <c:pt idx="13">
                  <c:v>623</c:v>
                </c:pt>
                <c:pt idx="14">
                  <c:v>623</c:v>
                </c:pt>
                <c:pt idx="15">
                  <c:v>552</c:v>
                </c:pt>
                <c:pt idx="16">
                  <c:v>539</c:v>
                </c:pt>
                <c:pt idx="17">
                  <c:v>512</c:v>
                </c:pt>
                <c:pt idx="18">
                  <c:v>465</c:v>
                </c:pt>
                <c:pt idx="19">
                  <c:v>375</c:v>
                </c:pt>
                <c:pt idx="20">
                  <c:v>334</c:v>
                </c:pt>
                <c:pt idx="21">
                  <c:v>338</c:v>
                </c:pt>
                <c:pt idx="22">
                  <c:v>393</c:v>
                </c:pt>
                <c:pt idx="23">
                  <c:v>393</c:v>
                </c:pt>
                <c:pt idx="24">
                  <c:v>465</c:v>
                </c:pt>
                <c:pt idx="25">
                  <c:v>650</c:v>
                </c:pt>
                <c:pt idx="26">
                  <c:v>692</c:v>
                </c:pt>
                <c:pt idx="27">
                  <c:v>728</c:v>
                </c:pt>
                <c:pt idx="28">
                  <c:v>695</c:v>
                </c:pt>
                <c:pt idx="29">
                  <c:v>664</c:v>
                </c:pt>
                <c:pt idx="30">
                  <c:v>682</c:v>
                </c:pt>
                <c:pt idx="31">
                  <c:v>642</c:v>
                </c:pt>
              </c:numCache>
            </c:numRef>
          </c:val>
          <c:smooth val="0"/>
          <c:extLst>
            <c:ext xmlns:c16="http://schemas.microsoft.com/office/drawing/2014/chart" uri="{C3380CC4-5D6E-409C-BE32-E72D297353CC}">
              <c16:uniqueId val="{00000000-28C5-45EB-A5B9-3F4AC1494E0D}"/>
            </c:ext>
          </c:extLst>
        </c:ser>
        <c:ser>
          <c:idx val="1"/>
          <c:order val="1"/>
          <c:tx>
            <c:strRef>
              <c:f>Sheet1!$C$1</c:f>
              <c:strCache>
                <c:ptCount val="1"/>
                <c:pt idx="0">
                  <c:v>ASUS Republic of Gamers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624</c:v>
                </c:pt>
                <c:pt idx="1">
                  <c:v>647</c:v>
                </c:pt>
                <c:pt idx="2">
                  <c:v>623</c:v>
                </c:pt>
                <c:pt idx="3">
                  <c:v>409</c:v>
                </c:pt>
                <c:pt idx="4">
                  <c:v>426</c:v>
                </c:pt>
                <c:pt idx="5">
                  <c:v>494</c:v>
                </c:pt>
                <c:pt idx="6">
                  <c:v>565</c:v>
                </c:pt>
                <c:pt idx="7">
                  <c:v>609</c:v>
                </c:pt>
                <c:pt idx="8">
                  <c:v>632</c:v>
                </c:pt>
                <c:pt idx="9">
                  <c:v>709</c:v>
                </c:pt>
                <c:pt idx="10">
                  <c:v>692</c:v>
                </c:pt>
                <c:pt idx="11">
                  <c:v>660</c:v>
                </c:pt>
                <c:pt idx="12">
                  <c:v>667</c:v>
                </c:pt>
                <c:pt idx="13">
                  <c:v>621</c:v>
                </c:pt>
                <c:pt idx="14">
                  <c:v>548</c:v>
                </c:pt>
                <c:pt idx="15">
                  <c:v>468</c:v>
                </c:pt>
                <c:pt idx="16">
                  <c:v>334</c:v>
                </c:pt>
                <c:pt idx="17">
                  <c:v>350</c:v>
                </c:pt>
                <c:pt idx="18">
                  <c:v>349</c:v>
                </c:pt>
                <c:pt idx="19">
                  <c:v>293</c:v>
                </c:pt>
                <c:pt idx="20">
                  <c:v>309</c:v>
                </c:pt>
                <c:pt idx="21">
                  <c:v>334</c:v>
                </c:pt>
                <c:pt idx="22">
                  <c:v>330</c:v>
                </c:pt>
                <c:pt idx="23">
                  <c:v>404</c:v>
                </c:pt>
                <c:pt idx="24">
                  <c:v>483</c:v>
                </c:pt>
                <c:pt idx="25">
                  <c:v>443</c:v>
                </c:pt>
                <c:pt idx="26">
                  <c:v>395</c:v>
                </c:pt>
                <c:pt idx="27">
                  <c:v>397</c:v>
                </c:pt>
                <c:pt idx="28">
                  <c:v>453</c:v>
                </c:pt>
                <c:pt idx="29">
                  <c:v>646</c:v>
                </c:pt>
                <c:pt idx="30">
                  <c:v>506</c:v>
                </c:pt>
                <c:pt idx="31">
                  <c:v>524</c:v>
                </c:pt>
              </c:numCache>
            </c:numRef>
          </c:val>
          <c:smooth val="0"/>
          <c:extLst>
            <c:ext xmlns:c16="http://schemas.microsoft.com/office/drawing/2014/chart" uri="{C3380CC4-5D6E-409C-BE32-E72D297353CC}">
              <c16:uniqueId val="{00000001-28C5-45EB-A5B9-3F4AC1494E0D}"/>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Sheet1!$D$2:$D$33</c:f>
              <c:numCache>
                <c:formatCode>General</c:formatCode>
                <c:ptCount val="32"/>
                <c:pt idx="0">
                  <c:v>49</c:v>
                </c:pt>
                <c:pt idx="1">
                  <c:v>53</c:v>
                </c:pt>
                <c:pt idx="2">
                  <c:v>46</c:v>
                </c:pt>
                <c:pt idx="3">
                  <c:v>39</c:v>
                </c:pt>
                <c:pt idx="4">
                  <c:v>44</c:v>
                </c:pt>
                <c:pt idx="5">
                  <c:v>44</c:v>
                </c:pt>
                <c:pt idx="6">
                  <c:v>46</c:v>
                </c:pt>
                <c:pt idx="7">
                  <c:v>43</c:v>
                </c:pt>
                <c:pt idx="8">
                  <c:v>37</c:v>
                </c:pt>
                <c:pt idx="9">
                  <c:v>36</c:v>
                </c:pt>
                <c:pt idx="10">
                  <c:v>35</c:v>
                </c:pt>
                <c:pt idx="11">
                  <c:v>29</c:v>
                </c:pt>
                <c:pt idx="12">
                  <c:v>25</c:v>
                </c:pt>
                <c:pt idx="13">
                  <c:v>26</c:v>
                </c:pt>
                <c:pt idx="14">
                  <c:v>28</c:v>
                </c:pt>
                <c:pt idx="15">
                  <c:v>30</c:v>
                </c:pt>
                <c:pt idx="16">
                  <c:v>33</c:v>
                </c:pt>
                <c:pt idx="17">
                  <c:v>36</c:v>
                </c:pt>
                <c:pt idx="18">
                  <c:v>38</c:v>
                </c:pt>
                <c:pt idx="19">
                  <c:v>41</c:v>
                </c:pt>
                <c:pt idx="20">
                  <c:v>35</c:v>
                </c:pt>
                <c:pt idx="21">
                  <c:v>40</c:v>
                </c:pt>
                <c:pt idx="22">
                  <c:v>42</c:v>
                </c:pt>
                <c:pt idx="23">
                  <c:v>39</c:v>
                </c:pt>
                <c:pt idx="24">
                  <c:v>39</c:v>
                </c:pt>
                <c:pt idx="25">
                  <c:v>35</c:v>
                </c:pt>
                <c:pt idx="26">
                  <c:v>33</c:v>
                </c:pt>
                <c:pt idx="27">
                  <c:v>31</c:v>
                </c:pt>
                <c:pt idx="28">
                  <c:v>30</c:v>
                </c:pt>
                <c:pt idx="29">
                  <c:v>27</c:v>
                </c:pt>
                <c:pt idx="30">
                  <c:v>30</c:v>
                </c:pt>
                <c:pt idx="31">
                  <c:v>31</c:v>
                </c:pt>
              </c:numCache>
            </c:numRef>
          </c:val>
          <c:smooth val="0"/>
          <c:extLst>
            <c:ext xmlns:c16="http://schemas.microsoft.com/office/drawing/2014/chart" uri="{C3380CC4-5D6E-409C-BE32-E72D297353CC}">
              <c16:uniqueId val="{00000002-28C5-45EB-A5B9-3F4AC1494E0D}"/>
            </c:ext>
          </c:extLst>
        </c:ser>
        <c:ser>
          <c:idx val="3"/>
          <c:order val="3"/>
          <c:tx>
            <c:strRef>
              <c:f>Sheet1!$E$1</c:f>
              <c:strCache>
                <c:ptCount val="1"/>
                <c:pt idx="0">
                  <c:v>AORUS (FR)</c:v>
                </c:pt>
              </c:strCache>
            </c:strRef>
          </c:tx>
          <c:spPr>
            <a:ln w="28575" cap="rnd">
              <a:solidFill>
                <a:schemeClr val="accent4"/>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Sheet1!$E$2:$E$33</c:f>
              <c:numCache>
                <c:formatCode>General</c:formatCode>
                <c:ptCount val="32"/>
                <c:pt idx="0">
                  <c:v>1723</c:v>
                </c:pt>
                <c:pt idx="1">
                  <c:v>1695</c:v>
                </c:pt>
                <c:pt idx="2">
                  <c:v>1693</c:v>
                </c:pt>
                <c:pt idx="3">
                  <c:v>597</c:v>
                </c:pt>
                <c:pt idx="4">
                  <c:v>383</c:v>
                </c:pt>
                <c:pt idx="5">
                  <c:v>322</c:v>
                </c:pt>
                <c:pt idx="6">
                  <c:v>363</c:v>
                </c:pt>
                <c:pt idx="7">
                  <c:v>776</c:v>
                </c:pt>
                <c:pt idx="8">
                  <c:v>887</c:v>
                </c:pt>
                <c:pt idx="9">
                  <c:v>920</c:v>
                </c:pt>
                <c:pt idx="10">
                  <c:v>963</c:v>
                </c:pt>
                <c:pt idx="11">
                  <c:v>993</c:v>
                </c:pt>
                <c:pt idx="12">
                  <c:v>985</c:v>
                </c:pt>
                <c:pt idx="13">
                  <c:v>671</c:v>
                </c:pt>
                <c:pt idx="14">
                  <c:v>411</c:v>
                </c:pt>
                <c:pt idx="15">
                  <c:v>337</c:v>
                </c:pt>
                <c:pt idx="16">
                  <c:v>302</c:v>
                </c:pt>
                <c:pt idx="17">
                  <c:v>216</c:v>
                </c:pt>
                <c:pt idx="18">
                  <c:v>183</c:v>
                </c:pt>
                <c:pt idx="19">
                  <c:v>142</c:v>
                </c:pt>
                <c:pt idx="20">
                  <c:v>105</c:v>
                </c:pt>
                <c:pt idx="21">
                  <c:v>144</c:v>
                </c:pt>
                <c:pt idx="22">
                  <c:v>161</c:v>
                </c:pt>
                <c:pt idx="23">
                  <c:v>484</c:v>
                </c:pt>
                <c:pt idx="24">
                  <c:v>565</c:v>
                </c:pt>
                <c:pt idx="25">
                  <c:v>611</c:v>
                </c:pt>
                <c:pt idx="26">
                  <c:v>642</c:v>
                </c:pt>
                <c:pt idx="27">
                  <c:v>638</c:v>
                </c:pt>
                <c:pt idx="28">
                  <c:v>642</c:v>
                </c:pt>
                <c:pt idx="29">
                  <c:v>435</c:v>
                </c:pt>
                <c:pt idx="30">
                  <c:v>276</c:v>
                </c:pt>
                <c:pt idx="31">
                  <c:v>445</c:v>
                </c:pt>
              </c:numCache>
            </c:numRef>
          </c:val>
          <c:smooth val="0"/>
          <c:extLst>
            <c:ext xmlns:c16="http://schemas.microsoft.com/office/drawing/2014/chart" uri="{C3380CC4-5D6E-409C-BE32-E72D297353CC}">
              <c16:uniqueId val="{00000003-28C5-45EB-A5B9-3F4AC1494E0D}"/>
            </c:ext>
          </c:extLst>
        </c:ser>
        <c:dLbls>
          <c:showLegendKey val="0"/>
          <c:showVal val="0"/>
          <c:showCatName val="0"/>
          <c:showSerName val="0"/>
          <c:showPercent val="0"/>
          <c:showBubbleSize val="0"/>
        </c:dLbls>
        <c:smooth val="0"/>
        <c:axId val="365017256"/>
        <c:axId val="365012008"/>
      </c:lineChart>
      <c:dateAx>
        <c:axId val="36501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12008"/>
        <c:crosses val="autoZero"/>
        <c:auto val="1"/>
        <c:lblOffset val="100"/>
        <c:baseTimeUnit val="days"/>
      </c:dateAx>
      <c:valAx>
        <c:axId val="36501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1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244962</c:v>
                </c:pt>
                <c:pt idx="1">
                  <c:v>245003</c:v>
                </c:pt>
                <c:pt idx="2">
                  <c:v>245001</c:v>
                </c:pt>
                <c:pt idx="3">
                  <c:v>244989</c:v>
                </c:pt>
                <c:pt idx="4">
                  <c:v>245015</c:v>
                </c:pt>
                <c:pt idx="5">
                  <c:v>245021</c:v>
                </c:pt>
                <c:pt idx="6">
                  <c:v>245052</c:v>
                </c:pt>
                <c:pt idx="7">
                  <c:v>245090</c:v>
                </c:pt>
                <c:pt idx="8">
                  <c:v>245084</c:v>
                </c:pt>
                <c:pt idx="9">
                  <c:v>245074</c:v>
                </c:pt>
                <c:pt idx="10">
                  <c:v>245072</c:v>
                </c:pt>
                <c:pt idx="11">
                  <c:v>245122</c:v>
                </c:pt>
                <c:pt idx="12">
                  <c:v>245113</c:v>
                </c:pt>
                <c:pt idx="13">
                  <c:v>245093</c:v>
                </c:pt>
                <c:pt idx="14">
                  <c:v>245078</c:v>
                </c:pt>
                <c:pt idx="15">
                  <c:v>245063</c:v>
                </c:pt>
                <c:pt idx="16">
                  <c:v>245043</c:v>
                </c:pt>
                <c:pt idx="17">
                  <c:v>245026</c:v>
                </c:pt>
                <c:pt idx="18">
                  <c:v>245017</c:v>
                </c:pt>
                <c:pt idx="19">
                  <c:v>244989</c:v>
                </c:pt>
                <c:pt idx="20">
                  <c:v>245082</c:v>
                </c:pt>
                <c:pt idx="21">
                  <c:v>245067</c:v>
                </c:pt>
                <c:pt idx="22">
                  <c:v>245046</c:v>
                </c:pt>
                <c:pt idx="23">
                  <c:v>245019</c:v>
                </c:pt>
                <c:pt idx="24">
                  <c:v>245006</c:v>
                </c:pt>
                <c:pt idx="25">
                  <c:v>244998</c:v>
                </c:pt>
                <c:pt idx="26">
                  <c:v>244985</c:v>
                </c:pt>
                <c:pt idx="27">
                  <c:v>244965</c:v>
                </c:pt>
                <c:pt idx="28">
                  <c:v>244945</c:v>
                </c:pt>
                <c:pt idx="29">
                  <c:v>244941</c:v>
                </c:pt>
                <c:pt idx="30">
                  <c:v>244934</c:v>
                </c:pt>
                <c:pt idx="31">
                  <c:v>244935</c:v>
                </c:pt>
              </c:numCache>
            </c:numRef>
          </c:val>
          <c:smooth val="0"/>
          <c:extLst>
            <c:ext xmlns:c16="http://schemas.microsoft.com/office/drawing/2014/chart" uri="{C3380CC4-5D6E-409C-BE32-E72D297353CC}">
              <c16:uniqueId val="{00000000-17C6-42F3-8A4C-03B67D9C8D0A}"/>
            </c:ext>
          </c:extLst>
        </c:ser>
        <c:dLbls>
          <c:showLegendKey val="0"/>
          <c:showVal val="0"/>
          <c:showCatName val="0"/>
          <c:showSerName val="0"/>
          <c:showPercent val="0"/>
          <c:showBubbleSize val="0"/>
        </c:dLbls>
        <c:smooth val="0"/>
        <c:axId val="365015616"/>
        <c:axId val="365008400"/>
      </c:lineChart>
      <c:dateAx>
        <c:axId val="365015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08400"/>
        <c:crosses val="autoZero"/>
        <c:auto val="1"/>
        <c:lblOffset val="100"/>
        <c:baseTimeUnit val="days"/>
      </c:dateAx>
      <c:valAx>
        <c:axId val="36500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1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Sheet1!$B$2:$B$5</c:f>
              <c:numCache>
                <c:formatCode>General</c:formatCode>
                <c:ptCount val="4"/>
                <c:pt idx="0">
                  <c:v>11</c:v>
                </c:pt>
                <c:pt idx="1">
                  <c:v>14</c:v>
                </c:pt>
                <c:pt idx="2">
                  <c:v>0</c:v>
                </c:pt>
                <c:pt idx="3">
                  <c:v>7</c:v>
                </c:pt>
              </c:numCache>
            </c:numRef>
          </c:val>
          <c:extLst>
            <c:ext xmlns:c16="http://schemas.microsoft.com/office/drawing/2014/chart" uri="{C3380CC4-5D6E-409C-BE32-E72D297353CC}">
              <c16:uniqueId val="{00000000-F37B-4F8E-83D6-DD14CDE53D36}"/>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Sheet1!$C$2:$C$5</c:f>
              <c:numCache>
                <c:formatCode>General</c:formatCode>
                <c:ptCount val="4"/>
                <c:pt idx="0">
                  <c:v>2</c:v>
                </c:pt>
                <c:pt idx="1">
                  <c:v>2</c:v>
                </c:pt>
                <c:pt idx="2">
                  <c:v>2</c:v>
                </c:pt>
                <c:pt idx="3">
                  <c:v>0</c:v>
                </c:pt>
              </c:numCache>
            </c:numRef>
          </c:val>
          <c:extLst>
            <c:ext xmlns:c16="http://schemas.microsoft.com/office/drawing/2014/chart" uri="{C3380CC4-5D6E-409C-BE32-E72D297353CC}">
              <c16:uniqueId val="{00000001-F37B-4F8E-83D6-DD14CDE53D36}"/>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Sheet1!$D$2:$D$5</c:f>
              <c:numCache>
                <c:formatCode>General</c:formatCode>
                <c:ptCount val="4"/>
                <c:pt idx="0">
                  <c:v>39</c:v>
                </c:pt>
                <c:pt idx="1">
                  <c:v>47</c:v>
                </c:pt>
                <c:pt idx="2">
                  <c:v>17</c:v>
                </c:pt>
                <c:pt idx="3">
                  <c:v>14</c:v>
                </c:pt>
              </c:numCache>
            </c:numRef>
          </c:val>
          <c:extLst>
            <c:ext xmlns:c16="http://schemas.microsoft.com/office/drawing/2014/chart" uri="{C3380CC4-5D6E-409C-BE32-E72D297353CC}">
              <c16:uniqueId val="{00000002-F37B-4F8E-83D6-DD14CDE53D36}"/>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Sheet1!$E$2:$E$5</c:f>
              <c:numCache>
                <c:formatCode>General</c:formatCode>
                <c:ptCount val="4"/>
                <c:pt idx="0">
                  <c:v>7</c:v>
                </c:pt>
                <c:pt idx="1">
                  <c:v>4</c:v>
                </c:pt>
                <c:pt idx="2">
                  <c:v>10</c:v>
                </c:pt>
                <c:pt idx="3">
                  <c:v>6</c:v>
                </c:pt>
              </c:numCache>
            </c:numRef>
          </c:val>
          <c:extLst>
            <c:ext xmlns:c16="http://schemas.microsoft.com/office/drawing/2014/chart" uri="{C3380CC4-5D6E-409C-BE32-E72D297353CC}">
              <c16:uniqueId val="{00000003-F37B-4F8E-83D6-DD14CDE53D36}"/>
            </c:ext>
          </c:extLst>
        </c:ser>
        <c:ser>
          <c:idx val="4"/>
          <c:order val="4"/>
          <c:tx>
            <c:strRef>
              <c:f>Sheet1!$F$1</c:f>
              <c:strCache>
                <c:ptCount val="1"/>
                <c:pt idx="0">
                  <c:v>Status</c:v>
                </c:pt>
              </c:strCache>
            </c:strRef>
          </c:tx>
          <c:spPr>
            <a:solidFill>
              <a:schemeClr val="accent5"/>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Sheet1!$F$2:$F$5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4-F37B-4F8E-83D6-DD14CDE53D36}"/>
            </c:ext>
          </c:extLst>
        </c:ser>
        <c:dLbls>
          <c:showLegendKey val="0"/>
          <c:showVal val="0"/>
          <c:showCatName val="0"/>
          <c:showSerName val="0"/>
          <c:showPercent val="0"/>
          <c:showBubbleSize val="0"/>
        </c:dLbls>
        <c:gapWidth val="150"/>
        <c:overlap val="100"/>
        <c:axId val="365014304"/>
        <c:axId val="365018568"/>
      </c:barChart>
      <c:catAx>
        <c:axId val="36501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18568"/>
        <c:crosses val="autoZero"/>
        <c:auto val="1"/>
        <c:lblAlgn val="ctr"/>
        <c:lblOffset val="100"/>
        <c:noMultiLvlLbl val="0"/>
      </c:catAx>
      <c:valAx>
        <c:axId val="365018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1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FB08-43FB-8982-007DF5A499E7}"/>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FB08-43FB-8982-007DF5A499E7}"/>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Sheet1!$D$2:$D$5</c:f>
              <c:numCache>
                <c:formatCode>General</c:formatCode>
                <c:ptCount val="4"/>
                <c:pt idx="0">
                  <c:v>59</c:v>
                </c:pt>
                <c:pt idx="1">
                  <c:v>67</c:v>
                </c:pt>
                <c:pt idx="2">
                  <c:v>29</c:v>
                </c:pt>
                <c:pt idx="3">
                  <c:v>28</c:v>
                </c:pt>
              </c:numCache>
            </c:numRef>
          </c:val>
          <c:extLst>
            <c:ext xmlns:c16="http://schemas.microsoft.com/office/drawing/2014/chart" uri="{C3380CC4-5D6E-409C-BE32-E72D297353CC}">
              <c16:uniqueId val="{00000002-FB08-43FB-8982-007DF5A499E7}"/>
            </c:ext>
          </c:extLst>
        </c:ser>
        <c:dLbls>
          <c:showLegendKey val="0"/>
          <c:showVal val="0"/>
          <c:showCatName val="0"/>
          <c:showSerName val="0"/>
          <c:showPercent val="0"/>
          <c:showBubbleSize val="0"/>
        </c:dLbls>
        <c:gapWidth val="150"/>
        <c:overlap val="100"/>
        <c:axId val="364992656"/>
        <c:axId val="364993312"/>
      </c:barChart>
      <c:catAx>
        <c:axId val="36499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93312"/>
        <c:crosses val="autoZero"/>
        <c:auto val="1"/>
        <c:lblAlgn val="ctr"/>
        <c:lblOffset val="100"/>
        <c:noMultiLvlLbl val="0"/>
      </c:catAx>
      <c:valAx>
        <c:axId val="364993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9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2.9762959288523501</c:v>
                </c:pt>
                <c:pt idx="1">
                  <c:v>2.3923636073168799</c:v>
                </c:pt>
                <c:pt idx="2">
                  <c:v>2.2881957493006002</c:v>
                </c:pt>
                <c:pt idx="3">
                  <c:v>1.3902871662112299</c:v>
                </c:pt>
                <c:pt idx="4">
                  <c:v>2.82753634830107</c:v>
                </c:pt>
                <c:pt idx="5">
                  <c:v>4.6787050593785597</c:v>
                </c:pt>
                <c:pt idx="6">
                  <c:v>2.7878700672686101</c:v>
                </c:pt>
                <c:pt idx="7">
                  <c:v>1.7381640364525499</c:v>
                </c:pt>
                <c:pt idx="8">
                  <c:v>2.8516619323421999</c:v>
                </c:pt>
                <c:pt idx="9">
                  <c:v>1.6960851986983501</c:v>
                </c:pt>
                <c:pt idx="10">
                  <c:v>4.4333119891521298</c:v>
                </c:pt>
                <c:pt idx="11">
                  <c:v>5.1545462737676804</c:v>
                </c:pt>
                <c:pt idx="12">
                  <c:v>3.3614681057553701</c:v>
                </c:pt>
                <c:pt idx="13">
                  <c:v>2.08194471672221</c:v>
                </c:pt>
                <c:pt idx="14">
                  <c:v>1.8104222821203999</c:v>
                </c:pt>
                <c:pt idx="15">
                  <c:v>2.4673606717662602</c:v>
                </c:pt>
                <c:pt idx="16">
                  <c:v>1.4675508207413801</c:v>
                </c:pt>
                <c:pt idx="17">
                  <c:v>5.0349331713244201</c:v>
                </c:pt>
                <c:pt idx="18">
                  <c:v>3.8709123680370801</c:v>
                </c:pt>
                <c:pt idx="19">
                  <c:v>1.5838168417751299</c:v>
                </c:pt>
                <c:pt idx="20">
                  <c:v>1.66330046334799</c:v>
                </c:pt>
                <c:pt idx="21">
                  <c:v>2.4900891972249801</c:v>
                </c:pt>
                <c:pt idx="22">
                  <c:v>2.0606390704429902</c:v>
                </c:pt>
                <c:pt idx="23">
                  <c:v>2.6146433505172002</c:v>
                </c:pt>
                <c:pt idx="24">
                  <c:v>3.4097636055092901</c:v>
                </c:pt>
                <c:pt idx="25">
                  <c:v>3.6686438612171899</c:v>
                </c:pt>
                <c:pt idx="26">
                  <c:v>2.2127883387181599</c:v>
                </c:pt>
                <c:pt idx="27">
                  <c:v>2.95954986487085</c:v>
                </c:pt>
                <c:pt idx="28">
                  <c:v>3.0993507288986901</c:v>
                </c:pt>
                <c:pt idx="29">
                  <c:v>2.75157952568446</c:v>
                </c:pt>
                <c:pt idx="30">
                  <c:v>2.1741273910471302</c:v>
                </c:pt>
                <c:pt idx="31">
                  <c:v>1.9508670520231199</c:v>
                </c:pt>
              </c:numCache>
            </c:numRef>
          </c:val>
          <c:smooth val="0"/>
          <c:extLst>
            <c:ext xmlns:c16="http://schemas.microsoft.com/office/drawing/2014/chart" uri="{C3380CC4-5D6E-409C-BE32-E72D297353CC}">
              <c16:uniqueId val="{00000000-8423-4FAD-A902-611EAB4BF5F7}"/>
            </c:ext>
          </c:extLst>
        </c:ser>
        <c:dLbls>
          <c:showLegendKey val="0"/>
          <c:showVal val="0"/>
          <c:showCatName val="0"/>
          <c:showSerName val="0"/>
          <c:showPercent val="0"/>
          <c:showBubbleSize val="0"/>
        </c:dLbls>
        <c:smooth val="0"/>
        <c:axId val="679113280"/>
        <c:axId val="679111312"/>
      </c:lineChart>
      <c:dateAx>
        <c:axId val="67911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1312"/>
        <c:crosses val="autoZero"/>
        <c:auto val="1"/>
        <c:lblOffset val="100"/>
        <c:baseTimeUnit val="days"/>
      </c:dateAx>
      <c:valAx>
        <c:axId val="67911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(FR)</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2.4944764148248799</c:v>
                </c:pt>
                <c:pt idx="1">
                  <c:v>1.04014340144885</c:v>
                </c:pt>
                <c:pt idx="2">
                  <c:v>1.3234482156699501</c:v>
                </c:pt>
                <c:pt idx="3">
                  <c:v>1.67086912062625</c:v>
                </c:pt>
              </c:numCache>
            </c:numRef>
          </c:val>
          <c:extLst>
            <c:ext xmlns:c16="http://schemas.microsoft.com/office/drawing/2014/chart" uri="{C3380CC4-5D6E-409C-BE32-E72D297353CC}">
              <c16:uniqueId val="{00000000-20CD-4E9A-AE10-9EDF3F3F2229}"/>
            </c:ext>
          </c:extLst>
        </c:ser>
        <c:dLbls>
          <c:showLegendKey val="0"/>
          <c:showVal val="0"/>
          <c:showCatName val="0"/>
          <c:showSerName val="0"/>
          <c:showPercent val="0"/>
          <c:showBubbleSize val="0"/>
        </c:dLbls>
        <c:gapWidth val="219"/>
        <c:overlap val="-27"/>
        <c:axId val="679112296"/>
        <c:axId val="679118200"/>
      </c:barChart>
      <c:catAx>
        <c:axId val="67911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8200"/>
        <c:crosses val="autoZero"/>
        <c:auto val="1"/>
        <c:lblAlgn val="ctr"/>
        <c:lblOffset val="100"/>
        <c:noMultiLvlLbl val="0"/>
      </c:catAx>
      <c:valAx>
        <c:axId val="67911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95.3125</c:v>
                </c:pt>
                <c:pt idx="2">
                  <c:v>84.375</c:v>
                </c:pt>
                <c:pt idx="3">
                  <c:v>100</c:v>
                </c:pt>
                <c:pt idx="4">
                  <c:v>100</c:v>
                </c:pt>
                <c:pt idx="5">
                  <c:v>100</c:v>
                </c:pt>
                <c:pt idx="6">
                  <c:v>100</c:v>
                </c:pt>
              </c:numCache>
            </c:numRef>
          </c:val>
          <c:extLst>
            <c:ext xmlns:c16="http://schemas.microsoft.com/office/drawing/2014/chart" uri="{C3380CC4-5D6E-409C-BE32-E72D297353CC}">
              <c16:uniqueId val="{00000000-ECF7-4D8E-9DA3-300BE4CFCC52}"/>
            </c:ext>
          </c:extLst>
        </c:ser>
        <c:ser>
          <c:idx val="1"/>
          <c:order val="1"/>
          <c:tx>
            <c:strRef>
              <c:f>Sheet1!$C$1</c:f>
              <c:strCache>
                <c:ptCount val="1"/>
                <c:pt idx="0">
                  <c:v>MSI (FR)</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88.144400000000005</c:v>
                </c:pt>
                <c:pt idx="1">
                  <c:v>100</c:v>
                </c:pt>
                <c:pt idx="2">
                  <c:v>100</c:v>
                </c:pt>
                <c:pt idx="3">
                  <c:v>41.381599999999999</c:v>
                </c:pt>
                <c:pt idx="4">
                  <c:v>20.218599999999999</c:v>
                </c:pt>
                <c:pt idx="5">
                  <c:v>21.6495</c:v>
                </c:pt>
                <c:pt idx="6">
                  <c:v>20.778600000000001</c:v>
                </c:pt>
              </c:numCache>
            </c:numRef>
          </c:val>
          <c:extLst>
            <c:ext xmlns:c16="http://schemas.microsoft.com/office/drawing/2014/chart" uri="{C3380CC4-5D6E-409C-BE32-E72D297353CC}">
              <c16:uniqueId val="{00000001-ECF7-4D8E-9DA3-300BE4CFCC52}"/>
            </c:ext>
          </c:extLst>
        </c:ser>
        <c:dLbls>
          <c:showLegendKey val="0"/>
          <c:showVal val="0"/>
          <c:showCatName val="0"/>
          <c:showSerName val="0"/>
          <c:showPercent val="0"/>
          <c:showBubbleSize val="0"/>
        </c:dLbls>
        <c:axId val="679118528"/>
        <c:axId val="679112624"/>
      </c:radarChart>
      <c:catAx>
        <c:axId val="67911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2624"/>
        <c:crosses val="autoZero"/>
        <c:auto val="1"/>
        <c:lblAlgn val="ctr"/>
        <c:lblOffset val="100"/>
        <c:noMultiLvlLbl val="0"/>
      </c:catAx>
      <c:valAx>
        <c:axId val="67911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1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(FR)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10</c:v>
                </c:pt>
                <c:pt idx="2">
                  <c:v>11</c:v>
                </c:pt>
                <c:pt idx="3">
                  <c:v>9</c:v>
                </c:pt>
                <c:pt idx="4">
                  <c:v>8</c:v>
                </c:pt>
                <c:pt idx="5">
                  <c:v>5</c:v>
                </c:pt>
                <c:pt idx="6">
                  <c:v>9</c:v>
                </c:pt>
              </c:numCache>
            </c:numRef>
          </c:val>
          <c:extLst>
            <c:ext xmlns:c16="http://schemas.microsoft.com/office/drawing/2014/chart" uri="{C3380CC4-5D6E-409C-BE32-E72D297353CC}">
              <c16:uniqueId val="{00000000-B677-40C9-993A-39E98FEDF6A5}"/>
            </c:ext>
          </c:extLst>
        </c:ser>
        <c:ser>
          <c:idx val="1"/>
          <c:order val="1"/>
          <c:tx>
            <c:strRef>
              <c:f>Sheet1!$C$1</c:f>
              <c:strCache>
                <c:ptCount val="1"/>
                <c:pt idx="0">
                  <c:v>ASUS Republic of Gamers (FR)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4</c:v>
                </c:pt>
                <c:pt idx="2">
                  <c:v>7</c:v>
                </c:pt>
                <c:pt idx="3">
                  <c:v>15</c:v>
                </c:pt>
                <c:pt idx="4">
                  <c:v>15</c:v>
                </c:pt>
                <c:pt idx="5">
                  <c:v>11</c:v>
                </c:pt>
                <c:pt idx="6">
                  <c:v>12</c:v>
                </c:pt>
              </c:numCache>
            </c:numRef>
          </c:val>
          <c:extLst>
            <c:ext xmlns:c16="http://schemas.microsoft.com/office/drawing/2014/chart" uri="{C3380CC4-5D6E-409C-BE32-E72D297353CC}">
              <c16:uniqueId val="{00000001-B677-40C9-993A-39E98FEDF6A5}"/>
            </c:ext>
          </c:extLst>
        </c:ser>
        <c:ser>
          <c:idx val="2"/>
          <c:order val="2"/>
          <c:tx>
            <c:strRef>
              <c:f>Sheet1!$D$1</c:f>
              <c:strCache>
                <c:ptCount val="1"/>
                <c:pt idx="0">
                  <c:v>Acer France (FR)</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6</c:v>
                </c:pt>
                <c:pt idx="2">
                  <c:v>9</c:v>
                </c:pt>
                <c:pt idx="3">
                  <c:v>4</c:v>
                </c:pt>
                <c:pt idx="4">
                  <c:v>6</c:v>
                </c:pt>
                <c:pt idx="5">
                  <c:v>0</c:v>
                </c:pt>
                <c:pt idx="6">
                  <c:v>0</c:v>
                </c:pt>
              </c:numCache>
            </c:numRef>
          </c:val>
          <c:extLst>
            <c:ext xmlns:c16="http://schemas.microsoft.com/office/drawing/2014/chart" uri="{C3380CC4-5D6E-409C-BE32-E72D297353CC}">
              <c16:uniqueId val="{00000002-B677-40C9-993A-39E98FEDF6A5}"/>
            </c:ext>
          </c:extLst>
        </c:ser>
        <c:ser>
          <c:idx val="3"/>
          <c:order val="3"/>
          <c:tx>
            <c:strRef>
              <c:f>Sheet1!$E$1</c:f>
              <c:strCache>
                <c:ptCount val="1"/>
                <c:pt idx="0">
                  <c:v>AORUS (FR)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6</c:v>
                </c:pt>
                <c:pt idx="2">
                  <c:v>5</c:v>
                </c:pt>
                <c:pt idx="3">
                  <c:v>4</c:v>
                </c:pt>
                <c:pt idx="4">
                  <c:v>5</c:v>
                </c:pt>
                <c:pt idx="5">
                  <c:v>2</c:v>
                </c:pt>
                <c:pt idx="6">
                  <c:v>1</c:v>
                </c:pt>
              </c:numCache>
            </c:numRef>
          </c:val>
          <c:extLst>
            <c:ext xmlns:c16="http://schemas.microsoft.com/office/drawing/2014/chart" uri="{C3380CC4-5D6E-409C-BE32-E72D297353CC}">
              <c16:uniqueId val="{00000003-B677-40C9-993A-39E98FEDF6A5}"/>
            </c:ext>
          </c:extLst>
        </c:ser>
        <c:dLbls>
          <c:showLegendKey val="0"/>
          <c:showVal val="0"/>
          <c:showCatName val="0"/>
          <c:showSerName val="0"/>
          <c:showPercent val="0"/>
          <c:showBubbleSize val="0"/>
        </c:dLbls>
        <c:gapWidth val="219"/>
        <c:overlap val="-27"/>
        <c:axId val="679145752"/>
        <c:axId val="679141488"/>
      </c:barChart>
      <c:catAx>
        <c:axId val="67914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41488"/>
        <c:crosses val="autoZero"/>
        <c:auto val="1"/>
        <c:lblAlgn val="ctr"/>
        <c:lblOffset val="100"/>
        <c:noMultiLvlLbl val="0"/>
      </c:catAx>
      <c:valAx>
        <c:axId val="67914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4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43</c:v>
                </c:pt>
                <c:pt idx="1">
                  <c:v>1150</c:v>
                </c:pt>
                <c:pt idx="2">
                  <c:v>5341</c:v>
                </c:pt>
                <c:pt idx="3">
                  <c:v>1782</c:v>
                </c:pt>
                <c:pt idx="4">
                  <c:v>443</c:v>
                </c:pt>
                <c:pt idx="5">
                  <c:v>670</c:v>
                </c:pt>
                <c:pt idx="6">
                  <c:v>815</c:v>
                </c:pt>
                <c:pt idx="7">
                  <c:v>254</c:v>
                </c:pt>
                <c:pt idx="8">
                  <c:v>267</c:v>
                </c:pt>
                <c:pt idx="9">
                  <c:v>275</c:v>
                </c:pt>
                <c:pt idx="10">
                  <c:v>237</c:v>
                </c:pt>
                <c:pt idx="11">
                  <c:v>295</c:v>
                </c:pt>
                <c:pt idx="12">
                  <c:v>248</c:v>
                </c:pt>
                <c:pt idx="13">
                  <c:v>186</c:v>
                </c:pt>
                <c:pt idx="14">
                  <c:v>227</c:v>
                </c:pt>
                <c:pt idx="15">
                  <c:v>136</c:v>
                </c:pt>
                <c:pt idx="16">
                  <c:v>79</c:v>
                </c:pt>
                <c:pt idx="17">
                  <c:v>66</c:v>
                </c:pt>
                <c:pt idx="18">
                  <c:v>42</c:v>
                </c:pt>
                <c:pt idx="19">
                  <c:v>35</c:v>
                </c:pt>
                <c:pt idx="20">
                  <c:v>82</c:v>
                </c:pt>
                <c:pt idx="21">
                  <c:v>57</c:v>
                </c:pt>
                <c:pt idx="22">
                  <c:v>344</c:v>
                </c:pt>
                <c:pt idx="23">
                  <c:v>252</c:v>
                </c:pt>
                <c:pt idx="24">
                  <c:v>345</c:v>
                </c:pt>
                <c:pt idx="25">
                  <c:v>105</c:v>
                </c:pt>
                <c:pt idx="26">
                  <c:v>-27</c:v>
                </c:pt>
                <c:pt idx="27">
                  <c:v>4</c:v>
                </c:pt>
                <c:pt idx="28">
                  <c:v>43</c:v>
                </c:pt>
                <c:pt idx="29">
                  <c:v>7</c:v>
                </c:pt>
                <c:pt idx="30">
                  <c:v>23</c:v>
                </c:pt>
                <c:pt idx="31">
                  <c:v>-1</c:v>
                </c:pt>
              </c:numCache>
            </c:numRef>
          </c:val>
          <c:smooth val="0"/>
          <c:extLst>
            <c:ext xmlns:c16="http://schemas.microsoft.com/office/drawing/2014/chart" uri="{C3380CC4-5D6E-409C-BE32-E72D297353CC}">
              <c16:uniqueId val="{00000000-213D-4640-99BD-30C084FAEC76}"/>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227</c:v>
                </c:pt>
                <c:pt idx="1">
                  <c:v>163</c:v>
                </c:pt>
                <c:pt idx="2">
                  <c:v>326</c:v>
                </c:pt>
                <c:pt idx="3">
                  <c:v>137</c:v>
                </c:pt>
                <c:pt idx="4">
                  <c:v>45</c:v>
                </c:pt>
                <c:pt idx="5">
                  <c:v>39</c:v>
                </c:pt>
                <c:pt idx="6">
                  <c:v>82</c:v>
                </c:pt>
                <c:pt idx="7">
                  <c:v>36</c:v>
                </c:pt>
                <c:pt idx="8">
                  <c:v>128</c:v>
                </c:pt>
                <c:pt idx="9">
                  <c:v>118</c:v>
                </c:pt>
                <c:pt idx="10">
                  <c:v>110</c:v>
                </c:pt>
                <c:pt idx="11">
                  <c:v>66</c:v>
                </c:pt>
                <c:pt idx="12">
                  <c:v>56</c:v>
                </c:pt>
                <c:pt idx="13">
                  <c:v>64</c:v>
                </c:pt>
                <c:pt idx="14">
                  <c:v>77</c:v>
                </c:pt>
                <c:pt idx="15">
                  <c:v>86</c:v>
                </c:pt>
                <c:pt idx="16">
                  <c:v>12</c:v>
                </c:pt>
                <c:pt idx="17">
                  <c:v>49</c:v>
                </c:pt>
                <c:pt idx="18">
                  <c:v>24</c:v>
                </c:pt>
                <c:pt idx="19">
                  <c:v>-6</c:v>
                </c:pt>
                <c:pt idx="20">
                  <c:v>23</c:v>
                </c:pt>
                <c:pt idx="21">
                  <c:v>78</c:v>
                </c:pt>
                <c:pt idx="22">
                  <c:v>221</c:v>
                </c:pt>
                <c:pt idx="23">
                  <c:v>65</c:v>
                </c:pt>
                <c:pt idx="24">
                  <c:v>65</c:v>
                </c:pt>
                <c:pt idx="25">
                  <c:v>69</c:v>
                </c:pt>
                <c:pt idx="26">
                  <c:v>47</c:v>
                </c:pt>
                <c:pt idx="27">
                  <c:v>54</c:v>
                </c:pt>
                <c:pt idx="28">
                  <c:v>97</c:v>
                </c:pt>
                <c:pt idx="29">
                  <c:v>60</c:v>
                </c:pt>
                <c:pt idx="30">
                  <c:v>59</c:v>
                </c:pt>
                <c:pt idx="31">
                  <c:v>11</c:v>
                </c:pt>
              </c:numCache>
            </c:numRef>
          </c:val>
          <c:smooth val="0"/>
          <c:extLst>
            <c:ext xmlns:c16="http://schemas.microsoft.com/office/drawing/2014/chart" uri="{C3380CC4-5D6E-409C-BE32-E72D297353CC}">
              <c16:uniqueId val="{00000001-213D-4640-99BD-30C084FAEC76}"/>
            </c:ext>
          </c:extLst>
        </c:ser>
        <c:dLbls>
          <c:showLegendKey val="0"/>
          <c:showVal val="0"/>
          <c:showCatName val="0"/>
          <c:showSerName val="0"/>
          <c:showPercent val="0"/>
          <c:showBubbleSize val="0"/>
        </c:dLbls>
        <c:smooth val="0"/>
        <c:axId val="679143128"/>
        <c:axId val="679140832"/>
      </c:lineChart>
      <c:dateAx>
        <c:axId val="67914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40832"/>
        <c:crosses val="autoZero"/>
        <c:auto val="1"/>
        <c:lblOffset val="100"/>
        <c:baseTimeUnit val="days"/>
      </c:dateAx>
      <c:valAx>
        <c:axId val="67914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14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8.6856646533448406E-2</c:v>
                </c:pt>
                <c:pt idx="1">
                  <c:v>0.56862834428638098</c:v>
                </c:pt>
                <c:pt idx="2">
                  <c:v>4.0258774455807597E-2</c:v>
                </c:pt>
                <c:pt idx="3">
                  <c:v>3.6183218661769101E-2</c:v>
                </c:pt>
                <c:pt idx="4">
                  <c:v>6.3209402943596504E-2</c:v>
                </c:pt>
                <c:pt idx="5">
                  <c:v>0</c:v>
                </c:pt>
                <c:pt idx="6">
                  <c:v>0.121201627564713</c:v>
                </c:pt>
                <c:pt idx="7">
                  <c:v>8.7401740481572801E-2</c:v>
                </c:pt>
                <c:pt idx="8">
                  <c:v>3.9060185010586702E-2</c:v>
                </c:pt>
                <c:pt idx="9">
                  <c:v>0.117480444583123</c:v>
                </c:pt>
                <c:pt idx="10">
                  <c:v>2.3839839259044399E-2</c:v>
                </c:pt>
                <c:pt idx="11">
                  <c:v>3.2858736936975601E-2</c:v>
                </c:pt>
                <c:pt idx="12">
                  <c:v>4.7676187619190499E-2</c:v>
                </c:pt>
                <c:pt idx="13">
                  <c:v>0</c:v>
                </c:pt>
                <c:pt idx="14">
                  <c:v>0</c:v>
                </c:pt>
                <c:pt idx="15">
                  <c:v>0.12734874333221199</c:v>
                </c:pt>
                <c:pt idx="16">
                  <c:v>4.6961384933933897E-2</c:v>
                </c:pt>
                <c:pt idx="17">
                  <c:v>6.4013314769472002E-2</c:v>
                </c:pt>
                <c:pt idx="18">
                  <c:v>0</c:v>
                </c:pt>
                <c:pt idx="19">
                  <c:v>4.5853705352620303E-2</c:v>
                </c:pt>
                <c:pt idx="20">
                  <c:v>0</c:v>
                </c:pt>
                <c:pt idx="21">
                  <c:v>0</c:v>
                </c:pt>
                <c:pt idx="22">
                  <c:v>0</c:v>
                </c:pt>
                <c:pt idx="23">
                  <c:v>5.3672016154745497E-2</c:v>
                </c:pt>
                <c:pt idx="24">
                  <c:v>2.1753201965216101E-2</c:v>
                </c:pt>
                <c:pt idx="25">
                  <c:v>0</c:v>
                </c:pt>
                <c:pt idx="26">
                  <c:v>0</c:v>
                </c:pt>
                <c:pt idx="27">
                  <c:v>0.227572576842172</c:v>
                </c:pt>
                <c:pt idx="28">
                  <c:v>0.19072443497886099</c:v>
                </c:pt>
                <c:pt idx="29">
                  <c:v>7.0982471567282407E-2</c:v>
                </c:pt>
                <c:pt idx="30">
                  <c:v>1.05935569986334E-2</c:v>
                </c:pt>
                <c:pt idx="31">
                  <c:v>0</c:v>
                </c:pt>
              </c:numCache>
            </c:numRef>
          </c:val>
          <c:smooth val="0"/>
          <c:extLst>
            <c:ext xmlns:c16="http://schemas.microsoft.com/office/drawing/2014/chart" uri="{C3380CC4-5D6E-409C-BE32-E72D297353CC}">
              <c16:uniqueId val="{00000000-790D-484A-8F9D-C4EBC627FD9E}"/>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3.9671398752487097E-2</c:v>
                </c:pt>
                <c:pt idx="1">
                  <c:v>2.0726525685651798E-2</c:v>
                </c:pt>
                <c:pt idx="2">
                  <c:v>2.1101412577253498E-2</c:v>
                </c:pt>
                <c:pt idx="3">
                  <c:v>1.9045650804070901E-2</c:v>
                </c:pt>
                <c:pt idx="4">
                  <c:v>2.612266718507E-2</c:v>
                </c:pt>
                <c:pt idx="5">
                  <c:v>2.8241724870938401E-2</c:v>
                </c:pt>
                <c:pt idx="6">
                  <c:v>3.0558574310964901E-2</c:v>
                </c:pt>
                <c:pt idx="7">
                  <c:v>3.73247557200947E-2</c:v>
                </c:pt>
                <c:pt idx="8">
                  <c:v>5.2572408382468301E-2</c:v>
                </c:pt>
                <c:pt idx="9">
                  <c:v>2.6670707682982301E-2</c:v>
                </c:pt>
                <c:pt idx="10">
                  <c:v>2.0292084875430799E-2</c:v>
                </c:pt>
                <c:pt idx="11">
                  <c:v>4.6616659704438297E-2</c:v>
                </c:pt>
                <c:pt idx="12">
                  <c:v>2.29971314104504E-2</c:v>
                </c:pt>
                <c:pt idx="13">
                  <c:v>1.8350695914852801E-2</c:v>
                </c:pt>
                <c:pt idx="14">
                  <c:v>2.0560205118281698E-2</c:v>
                </c:pt>
                <c:pt idx="15">
                  <c:v>2.84073738289513E-2</c:v>
                </c:pt>
                <c:pt idx="16">
                  <c:v>1.9033347633520398E-2</c:v>
                </c:pt>
                <c:pt idx="17">
                  <c:v>2.2050516827867E-2</c:v>
                </c:pt>
                <c:pt idx="18">
                  <c:v>3.2615392049092203E-2</c:v>
                </c:pt>
                <c:pt idx="19">
                  <c:v>3.5633398761890402E-2</c:v>
                </c:pt>
                <c:pt idx="20">
                  <c:v>0</c:v>
                </c:pt>
                <c:pt idx="21">
                  <c:v>3.9243150560875198E-2</c:v>
                </c:pt>
                <c:pt idx="22">
                  <c:v>9.6511705060229307E-3</c:v>
                </c:pt>
                <c:pt idx="23">
                  <c:v>4.7008907585309102E-2</c:v>
                </c:pt>
                <c:pt idx="24">
                  <c:v>0.12952509473405199</c:v>
                </c:pt>
                <c:pt idx="25">
                  <c:v>2.67978658059232E-2</c:v>
                </c:pt>
                <c:pt idx="26">
                  <c:v>4.4246189409809997E-2</c:v>
                </c:pt>
                <c:pt idx="27">
                  <c:v>7.2216505082236503E-3</c:v>
                </c:pt>
                <c:pt idx="28">
                  <c:v>2.0452111981328399E-2</c:v>
                </c:pt>
                <c:pt idx="29">
                  <c:v>8.3573331088677899E-2</c:v>
                </c:pt>
                <c:pt idx="30">
                  <c:v>1.0818608005769901E-2</c:v>
                </c:pt>
                <c:pt idx="31">
                  <c:v>0</c:v>
                </c:pt>
              </c:numCache>
            </c:numRef>
          </c:val>
          <c:smooth val="0"/>
          <c:extLst>
            <c:ext xmlns:c16="http://schemas.microsoft.com/office/drawing/2014/chart" uri="{C3380CC4-5D6E-409C-BE32-E72D297353CC}">
              <c16:uniqueId val="{00000001-790D-484A-8F9D-C4EBC627FD9E}"/>
            </c:ext>
          </c:extLst>
        </c:ser>
        <c:dLbls>
          <c:showLegendKey val="0"/>
          <c:showVal val="0"/>
          <c:showCatName val="0"/>
          <c:showSerName val="0"/>
          <c:showPercent val="0"/>
          <c:showBubbleSize val="0"/>
        </c:dLbls>
        <c:smooth val="0"/>
        <c:axId val="756283520"/>
        <c:axId val="756288112"/>
      </c:lineChart>
      <c:dateAx>
        <c:axId val="75628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88112"/>
        <c:crosses val="autoZero"/>
        <c:auto val="1"/>
        <c:lblOffset val="100"/>
        <c:baseTimeUnit val="days"/>
      </c:dateAx>
      <c:valAx>
        <c:axId val="75628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8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175023</c:v>
                </c:pt>
                <c:pt idx="1">
                  <c:v>176173</c:v>
                </c:pt>
                <c:pt idx="2">
                  <c:v>181514</c:v>
                </c:pt>
                <c:pt idx="3">
                  <c:v>183296</c:v>
                </c:pt>
                <c:pt idx="4">
                  <c:v>183739</c:v>
                </c:pt>
                <c:pt idx="5">
                  <c:v>184409</c:v>
                </c:pt>
                <c:pt idx="6">
                  <c:v>185224</c:v>
                </c:pt>
                <c:pt idx="7">
                  <c:v>185478</c:v>
                </c:pt>
                <c:pt idx="8">
                  <c:v>185745</c:v>
                </c:pt>
                <c:pt idx="9">
                  <c:v>186020</c:v>
                </c:pt>
                <c:pt idx="10">
                  <c:v>186257</c:v>
                </c:pt>
                <c:pt idx="11">
                  <c:v>186552</c:v>
                </c:pt>
                <c:pt idx="12">
                  <c:v>186800</c:v>
                </c:pt>
                <c:pt idx="13">
                  <c:v>186986</c:v>
                </c:pt>
                <c:pt idx="14">
                  <c:v>187213</c:v>
                </c:pt>
                <c:pt idx="15">
                  <c:v>187349</c:v>
                </c:pt>
                <c:pt idx="16">
                  <c:v>187428</c:v>
                </c:pt>
                <c:pt idx="17">
                  <c:v>187494</c:v>
                </c:pt>
                <c:pt idx="18">
                  <c:v>187536</c:v>
                </c:pt>
                <c:pt idx="19">
                  <c:v>187571</c:v>
                </c:pt>
                <c:pt idx="20">
                  <c:v>187653</c:v>
                </c:pt>
                <c:pt idx="21">
                  <c:v>187710</c:v>
                </c:pt>
                <c:pt idx="22">
                  <c:v>188054</c:v>
                </c:pt>
                <c:pt idx="23">
                  <c:v>188306</c:v>
                </c:pt>
                <c:pt idx="24">
                  <c:v>188651</c:v>
                </c:pt>
                <c:pt idx="25">
                  <c:v>188756</c:v>
                </c:pt>
                <c:pt idx="26">
                  <c:v>188729</c:v>
                </c:pt>
                <c:pt idx="27">
                  <c:v>188733</c:v>
                </c:pt>
                <c:pt idx="28">
                  <c:v>188776</c:v>
                </c:pt>
                <c:pt idx="29">
                  <c:v>188783</c:v>
                </c:pt>
                <c:pt idx="30">
                  <c:v>188806</c:v>
                </c:pt>
                <c:pt idx="31">
                  <c:v>188805</c:v>
                </c:pt>
              </c:numCache>
            </c:numRef>
          </c:val>
          <c:smooth val="0"/>
          <c:extLst>
            <c:ext xmlns:c16="http://schemas.microsoft.com/office/drawing/2014/chart" uri="{C3380CC4-5D6E-409C-BE32-E72D297353CC}">
              <c16:uniqueId val="{00000000-2DCC-44B7-8211-1CBCC3FC176D}"/>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163960</c:v>
                </c:pt>
                <c:pt idx="1">
                  <c:v>164123</c:v>
                </c:pt>
                <c:pt idx="2">
                  <c:v>164449</c:v>
                </c:pt>
                <c:pt idx="3">
                  <c:v>164586</c:v>
                </c:pt>
                <c:pt idx="4">
                  <c:v>164631</c:v>
                </c:pt>
                <c:pt idx="5">
                  <c:v>164670</c:v>
                </c:pt>
                <c:pt idx="6">
                  <c:v>164752</c:v>
                </c:pt>
                <c:pt idx="7">
                  <c:v>164788</c:v>
                </c:pt>
                <c:pt idx="8">
                  <c:v>164916</c:v>
                </c:pt>
                <c:pt idx="9">
                  <c:v>165034</c:v>
                </c:pt>
                <c:pt idx="10">
                  <c:v>165144</c:v>
                </c:pt>
                <c:pt idx="11">
                  <c:v>165210</c:v>
                </c:pt>
                <c:pt idx="12">
                  <c:v>165266</c:v>
                </c:pt>
                <c:pt idx="13">
                  <c:v>165330</c:v>
                </c:pt>
                <c:pt idx="14">
                  <c:v>165407</c:v>
                </c:pt>
                <c:pt idx="15">
                  <c:v>165493</c:v>
                </c:pt>
                <c:pt idx="16">
                  <c:v>165505</c:v>
                </c:pt>
                <c:pt idx="17">
                  <c:v>165554</c:v>
                </c:pt>
                <c:pt idx="18">
                  <c:v>165578</c:v>
                </c:pt>
                <c:pt idx="19">
                  <c:v>165572</c:v>
                </c:pt>
                <c:pt idx="20">
                  <c:v>165595</c:v>
                </c:pt>
                <c:pt idx="21">
                  <c:v>165673</c:v>
                </c:pt>
                <c:pt idx="22">
                  <c:v>165894</c:v>
                </c:pt>
                <c:pt idx="23">
                  <c:v>165959</c:v>
                </c:pt>
                <c:pt idx="24">
                  <c:v>166024</c:v>
                </c:pt>
                <c:pt idx="25">
                  <c:v>166093</c:v>
                </c:pt>
                <c:pt idx="26">
                  <c:v>166140</c:v>
                </c:pt>
                <c:pt idx="27">
                  <c:v>166194</c:v>
                </c:pt>
                <c:pt idx="28">
                  <c:v>166291</c:v>
                </c:pt>
                <c:pt idx="29">
                  <c:v>166351</c:v>
                </c:pt>
                <c:pt idx="30">
                  <c:v>166410</c:v>
                </c:pt>
                <c:pt idx="31">
                  <c:v>166421</c:v>
                </c:pt>
              </c:numCache>
            </c:numRef>
          </c:val>
          <c:smooth val="0"/>
          <c:extLst>
            <c:ext xmlns:c16="http://schemas.microsoft.com/office/drawing/2014/chart" uri="{C3380CC4-5D6E-409C-BE32-E72D297353CC}">
              <c16:uniqueId val="{00000001-2DCC-44B7-8211-1CBCC3FC176D}"/>
            </c:ext>
          </c:extLst>
        </c:ser>
        <c:dLbls>
          <c:showLegendKey val="0"/>
          <c:showVal val="0"/>
          <c:showCatName val="0"/>
          <c:showSerName val="0"/>
          <c:showPercent val="0"/>
          <c:showBubbleSize val="0"/>
        </c:dLbls>
        <c:smooth val="0"/>
        <c:axId val="756290736"/>
        <c:axId val="756295328"/>
      </c:lineChart>
      <c:dateAx>
        <c:axId val="75629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95328"/>
        <c:crosses val="autoZero"/>
        <c:auto val="1"/>
        <c:lblOffset val="100"/>
        <c:baseTimeUnit val="days"/>
      </c:dateAx>
      <c:valAx>
        <c:axId val="75629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9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33.758499999999998</c:v>
                </c:pt>
                <c:pt idx="1">
                  <c:v>100</c:v>
                </c:pt>
                <c:pt idx="2">
                  <c:v>100</c:v>
                </c:pt>
                <c:pt idx="3">
                  <c:v>100</c:v>
                </c:pt>
                <c:pt idx="4">
                  <c:v>100</c:v>
                </c:pt>
                <c:pt idx="5">
                  <c:v>98.494600000000005</c:v>
                </c:pt>
                <c:pt idx="6">
                  <c:v>45.771599999999999</c:v>
                </c:pt>
                <c:pt idx="7">
                  <c:v>100</c:v>
                </c:pt>
              </c:numCache>
            </c:numRef>
          </c:val>
          <c:extLst>
            <c:ext xmlns:c16="http://schemas.microsoft.com/office/drawing/2014/chart" uri="{C3380CC4-5D6E-409C-BE32-E72D297353CC}">
              <c16:uniqueId val="{00000000-8786-431E-B898-3F344D74016E}"/>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92.307699999999997</c:v>
                </c:pt>
                <c:pt idx="2">
                  <c:v>0</c:v>
                </c:pt>
                <c:pt idx="3">
                  <c:v>0</c:v>
                </c:pt>
                <c:pt idx="4">
                  <c:v>57.142899999999997</c:v>
                </c:pt>
                <c:pt idx="5">
                  <c:v>97.379499999999993</c:v>
                </c:pt>
                <c:pt idx="6">
                  <c:v>28.279399999999999</c:v>
                </c:pt>
                <c:pt idx="7">
                  <c:v>-3.2940999999999998</c:v>
                </c:pt>
              </c:numCache>
            </c:numRef>
          </c:val>
          <c:extLst>
            <c:ext xmlns:c16="http://schemas.microsoft.com/office/drawing/2014/chart" uri="{C3380CC4-5D6E-409C-BE32-E72D297353CC}">
              <c16:uniqueId val="{00000001-8786-431E-B898-3F344D74016E}"/>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77.7453</c:v>
                </c:pt>
                <c:pt idx="1">
                  <c:v>30.769200000000001</c:v>
                </c:pt>
                <c:pt idx="2">
                  <c:v>0</c:v>
                </c:pt>
                <c:pt idx="3">
                  <c:v>20</c:v>
                </c:pt>
                <c:pt idx="4">
                  <c:v>21.428599999999999</c:v>
                </c:pt>
                <c:pt idx="5">
                  <c:v>100</c:v>
                </c:pt>
                <c:pt idx="6">
                  <c:v>100</c:v>
                </c:pt>
                <c:pt idx="7">
                  <c:v>8.2655999999999992</c:v>
                </c:pt>
              </c:numCache>
            </c:numRef>
          </c:val>
          <c:extLst>
            <c:ext xmlns:c16="http://schemas.microsoft.com/office/drawing/2014/chart" uri="{C3380CC4-5D6E-409C-BE32-E72D297353CC}">
              <c16:uniqueId val="{00000002-8786-431E-B898-3F344D74016E}"/>
            </c:ext>
          </c:extLst>
        </c:ser>
        <c:dLbls>
          <c:showLegendKey val="0"/>
          <c:showVal val="0"/>
          <c:showCatName val="0"/>
          <c:showSerName val="0"/>
          <c:showPercent val="0"/>
          <c:showBubbleSize val="0"/>
        </c:dLbls>
        <c:axId val="756299920"/>
        <c:axId val="756295000"/>
      </c:radarChart>
      <c:catAx>
        <c:axId val="75629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95000"/>
        <c:crosses val="autoZero"/>
        <c:auto val="1"/>
        <c:lblAlgn val="ctr"/>
        <c:lblOffset val="100"/>
        <c:noMultiLvlLbl val="0"/>
      </c:catAx>
      <c:valAx>
        <c:axId val="75629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29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50406</c:v>
                </c:pt>
                <c:pt idx="1">
                  <c:v>50539</c:v>
                </c:pt>
                <c:pt idx="2">
                  <c:v>50676</c:v>
                </c:pt>
                <c:pt idx="3">
                  <c:v>50765</c:v>
                </c:pt>
                <c:pt idx="4">
                  <c:v>50863</c:v>
                </c:pt>
                <c:pt idx="5">
                  <c:v>50968</c:v>
                </c:pt>
                <c:pt idx="6">
                  <c:v>51067</c:v>
                </c:pt>
                <c:pt idx="7">
                  <c:v>51228</c:v>
                </c:pt>
                <c:pt idx="8">
                  <c:v>51386</c:v>
                </c:pt>
                <c:pt idx="9">
                  <c:v>51575</c:v>
                </c:pt>
                <c:pt idx="10">
                  <c:v>51726</c:v>
                </c:pt>
                <c:pt idx="11">
                  <c:v>51861</c:v>
                </c:pt>
                <c:pt idx="12">
                  <c:v>52066</c:v>
                </c:pt>
                <c:pt idx="13">
                  <c:v>52200</c:v>
                </c:pt>
                <c:pt idx="14">
                  <c:v>52291</c:v>
                </c:pt>
                <c:pt idx="15">
                  <c:v>52391</c:v>
                </c:pt>
                <c:pt idx="16">
                  <c:v>52428</c:v>
                </c:pt>
                <c:pt idx="21">
                  <c:v>52874</c:v>
                </c:pt>
                <c:pt idx="22">
                  <c:v>52924</c:v>
                </c:pt>
                <c:pt idx="23">
                  <c:v>52998</c:v>
                </c:pt>
                <c:pt idx="24">
                  <c:v>53069</c:v>
                </c:pt>
                <c:pt idx="25">
                  <c:v>53145</c:v>
                </c:pt>
                <c:pt idx="26">
                  <c:v>53229</c:v>
                </c:pt>
                <c:pt idx="27">
                  <c:v>53314</c:v>
                </c:pt>
                <c:pt idx="28">
                  <c:v>53394</c:v>
                </c:pt>
                <c:pt idx="29">
                  <c:v>53540</c:v>
                </c:pt>
                <c:pt idx="30">
                  <c:v>53625</c:v>
                </c:pt>
                <c:pt idx="31">
                  <c:v>53679</c:v>
                </c:pt>
              </c:numCache>
            </c:numRef>
          </c:val>
          <c:smooth val="0"/>
          <c:extLst>
            <c:ext xmlns:c16="http://schemas.microsoft.com/office/drawing/2014/chart" uri="{C3380CC4-5D6E-409C-BE32-E72D297353CC}">
              <c16:uniqueId val="{00000000-FC94-40EB-851D-DF4612508308}"/>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159321</c:v>
                </c:pt>
                <c:pt idx="1">
                  <c:v>159263</c:v>
                </c:pt>
                <c:pt idx="2">
                  <c:v>159262</c:v>
                </c:pt>
                <c:pt idx="3">
                  <c:v>159208</c:v>
                </c:pt>
                <c:pt idx="4">
                  <c:v>159196</c:v>
                </c:pt>
                <c:pt idx="5">
                  <c:v>159146</c:v>
                </c:pt>
                <c:pt idx="6">
                  <c:v>159084</c:v>
                </c:pt>
                <c:pt idx="7">
                  <c:v>159054</c:v>
                </c:pt>
                <c:pt idx="8">
                  <c:v>159021</c:v>
                </c:pt>
                <c:pt idx="9">
                  <c:v>159047</c:v>
                </c:pt>
                <c:pt idx="10">
                  <c:v>159004</c:v>
                </c:pt>
                <c:pt idx="11">
                  <c:v>158999</c:v>
                </c:pt>
                <c:pt idx="12">
                  <c:v>158981</c:v>
                </c:pt>
                <c:pt idx="13">
                  <c:v>158947</c:v>
                </c:pt>
                <c:pt idx="14">
                  <c:v>158900</c:v>
                </c:pt>
                <c:pt idx="15">
                  <c:v>158925</c:v>
                </c:pt>
                <c:pt idx="16">
                  <c:v>158937</c:v>
                </c:pt>
                <c:pt idx="17">
                  <c:v>158939</c:v>
                </c:pt>
                <c:pt idx="18">
                  <c:v>158903</c:v>
                </c:pt>
                <c:pt idx="19">
                  <c:v>158881</c:v>
                </c:pt>
                <c:pt idx="20">
                  <c:v>158844</c:v>
                </c:pt>
                <c:pt idx="21">
                  <c:v>158864</c:v>
                </c:pt>
                <c:pt idx="22">
                  <c:v>158903</c:v>
                </c:pt>
                <c:pt idx="23">
                  <c:v>158915</c:v>
                </c:pt>
                <c:pt idx="24">
                  <c:v>158946</c:v>
                </c:pt>
                <c:pt idx="25">
                  <c:v>158975</c:v>
                </c:pt>
                <c:pt idx="26">
                  <c:v>158934</c:v>
                </c:pt>
                <c:pt idx="27">
                  <c:v>158921</c:v>
                </c:pt>
                <c:pt idx="28">
                  <c:v>158931</c:v>
                </c:pt>
                <c:pt idx="29">
                  <c:v>158962</c:v>
                </c:pt>
                <c:pt idx="30">
                  <c:v>158992</c:v>
                </c:pt>
                <c:pt idx="31">
                  <c:v>159009</c:v>
                </c:pt>
              </c:numCache>
            </c:numRef>
          </c:val>
          <c:smooth val="0"/>
          <c:extLst>
            <c:ext xmlns:c16="http://schemas.microsoft.com/office/drawing/2014/chart" uri="{C3380CC4-5D6E-409C-BE32-E72D297353CC}">
              <c16:uniqueId val="{00000001-FC94-40EB-851D-DF4612508308}"/>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Sheet1!$D$2:$D$33</c:f>
              <c:numCache>
                <c:formatCode>General</c:formatCode>
                <c:ptCount val="32"/>
                <c:pt idx="0">
                  <c:v>122986</c:v>
                </c:pt>
                <c:pt idx="1">
                  <c:v>123046</c:v>
                </c:pt>
                <c:pt idx="2">
                  <c:v>123156</c:v>
                </c:pt>
                <c:pt idx="3">
                  <c:v>123225</c:v>
                </c:pt>
                <c:pt idx="4">
                  <c:v>123306</c:v>
                </c:pt>
                <c:pt idx="5">
                  <c:v>123401</c:v>
                </c:pt>
                <c:pt idx="6">
                  <c:v>123453</c:v>
                </c:pt>
                <c:pt idx="7">
                  <c:v>123464</c:v>
                </c:pt>
                <c:pt idx="8">
                  <c:v>123525</c:v>
                </c:pt>
                <c:pt idx="9">
                  <c:v>123568</c:v>
                </c:pt>
                <c:pt idx="10">
                  <c:v>123593</c:v>
                </c:pt>
                <c:pt idx="11">
                  <c:v>123707</c:v>
                </c:pt>
                <c:pt idx="12">
                  <c:v>123816</c:v>
                </c:pt>
                <c:pt idx="13">
                  <c:v>123875</c:v>
                </c:pt>
                <c:pt idx="14">
                  <c:v>123876</c:v>
                </c:pt>
                <c:pt idx="15">
                  <c:v>123912</c:v>
                </c:pt>
                <c:pt idx="16">
                  <c:v>123924</c:v>
                </c:pt>
                <c:pt idx="17">
                  <c:v>123958</c:v>
                </c:pt>
                <c:pt idx="18">
                  <c:v>123997</c:v>
                </c:pt>
                <c:pt idx="19">
                  <c:v>123950</c:v>
                </c:pt>
                <c:pt idx="20">
                  <c:v>123930</c:v>
                </c:pt>
                <c:pt idx="21">
                  <c:v>123918</c:v>
                </c:pt>
                <c:pt idx="22">
                  <c:v>123906</c:v>
                </c:pt>
                <c:pt idx="23">
                  <c:v>123899</c:v>
                </c:pt>
                <c:pt idx="24">
                  <c:v>123887</c:v>
                </c:pt>
                <c:pt idx="25">
                  <c:v>123862</c:v>
                </c:pt>
                <c:pt idx="26">
                  <c:v>123818</c:v>
                </c:pt>
                <c:pt idx="27">
                  <c:v>123763</c:v>
                </c:pt>
                <c:pt idx="28">
                  <c:v>123699</c:v>
                </c:pt>
                <c:pt idx="29">
                  <c:v>123653</c:v>
                </c:pt>
                <c:pt idx="30">
                  <c:v>123619</c:v>
                </c:pt>
                <c:pt idx="31">
                  <c:v>123622</c:v>
                </c:pt>
              </c:numCache>
            </c:numRef>
          </c:val>
          <c:smooth val="0"/>
          <c:extLst>
            <c:ext xmlns:c16="http://schemas.microsoft.com/office/drawing/2014/chart" uri="{C3380CC4-5D6E-409C-BE32-E72D297353CC}">
              <c16:uniqueId val="{00000002-FC94-40EB-851D-DF4612508308}"/>
            </c:ext>
          </c:extLst>
        </c:ser>
        <c:dLbls>
          <c:showLegendKey val="0"/>
          <c:showVal val="0"/>
          <c:showCatName val="0"/>
          <c:showSerName val="0"/>
          <c:showPercent val="0"/>
          <c:showBubbleSize val="0"/>
        </c:dLbls>
        <c:smooth val="0"/>
        <c:axId val="756095904"/>
        <c:axId val="756096888"/>
      </c:lineChart>
      <c:dateAx>
        <c:axId val="75609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096888"/>
        <c:crosses val="autoZero"/>
        <c:auto val="1"/>
        <c:lblOffset val="100"/>
        <c:baseTimeUnit val="days"/>
      </c:dateAx>
      <c:valAx>
        <c:axId val="75609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09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0.28849406100157199</c:v>
                </c:pt>
                <c:pt idx="1">
                  <c:v>0.26385747728445003</c:v>
                </c:pt>
                <c:pt idx="2">
                  <c:v>0.27107778151526501</c:v>
                </c:pt>
                <c:pt idx="3">
                  <c:v>0.175625542663194</c:v>
                </c:pt>
                <c:pt idx="4">
                  <c:v>0.193046390229489</c:v>
                </c:pt>
                <c:pt idx="5">
                  <c:v>0.206436899121169</c:v>
                </c:pt>
                <c:pt idx="6">
                  <c:v>0.194239522837859</c:v>
                </c:pt>
                <c:pt idx="7">
                  <c:v>0.315272093524194</c:v>
                </c:pt>
                <c:pt idx="8">
                  <c:v>0.30842508003435598</c:v>
                </c:pt>
                <c:pt idx="9">
                  <c:v>0.367804460358853</c:v>
                </c:pt>
                <c:pt idx="10">
                  <c:v>0.29277750848279199</c:v>
                </c:pt>
                <c:pt idx="11">
                  <c:v>0.260990604338244</c:v>
                </c:pt>
                <c:pt idx="12">
                  <c:v>0.39528740286535202</c:v>
                </c:pt>
                <c:pt idx="13">
                  <c:v>0.257365651288749</c:v>
                </c:pt>
                <c:pt idx="14">
                  <c:v>0.17432950191570901</c:v>
                </c:pt>
                <c:pt idx="15">
                  <c:v>0.19123749784857799</c:v>
                </c:pt>
                <c:pt idx="16">
                  <c:v>7.0622816896031795E-2</c:v>
                </c:pt>
                <c:pt idx="21">
                  <c:v>0.85069047074082504</c:v>
                </c:pt>
                <c:pt idx="22">
                  <c:v>9.4564436206831304E-2</c:v>
                </c:pt>
                <c:pt idx="23">
                  <c:v>0.13982314261960499</c:v>
                </c:pt>
                <c:pt idx="24">
                  <c:v>0.13396731952149099</c:v>
                </c:pt>
                <c:pt idx="25">
                  <c:v>0.14320978348941901</c:v>
                </c:pt>
                <c:pt idx="26">
                  <c:v>0.15805814281682201</c:v>
                </c:pt>
                <c:pt idx="27">
                  <c:v>0.15968738845366201</c:v>
                </c:pt>
                <c:pt idx="28">
                  <c:v>0.15005439471808499</c:v>
                </c:pt>
                <c:pt idx="29">
                  <c:v>0.27343896317938299</c:v>
                </c:pt>
                <c:pt idx="30">
                  <c:v>0.15875980575270801</c:v>
                </c:pt>
                <c:pt idx="31">
                  <c:v>0.100699300699301</c:v>
                </c:pt>
              </c:numCache>
            </c:numRef>
          </c:val>
          <c:smooth val="0"/>
          <c:extLst>
            <c:ext xmlns:c16="http://schemas.microsoft.com/office/drawing/2014/chart" uri="{C3380CC4-5D6E-409C-BE32-E72D297353CC}">
              <c16:uniqueId val="{00000000-0708-4144-AC08-AFF0FE97466B}"/>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-2.8236888671360299E-2</c:v>
                </c:pt>
                <c:pt idx="1">
                  <c:v>-3.6404491561062298E-2</c:v>
                </c:pt>
                <c:pt idx="2">
                  <c:v>-6.2789222857788699E-4</c:v>
                </c:pt>
                <c:pt idx="3">
                  <c:v>-3.3906393238814003E-2</c:v>
                </c:pt>
                <c:pt idx="4">
                  <c:v>-7.5373096829305097E-3</c:v>
                </c:pt>
                <c:pt idx="5">
                  <c:v>-3.1407824317193897E-2</c:v>
                </c:pt>
                <c:pt idx="6">
                  <c:v>-3.89579379940432E-2</c:v>
                </c:pt>
                <c:pt idx="7">
                  <c:v>-1.88579618314853E-2</c:v>
                </c:pt>
                <c:pt idx="8">
                  <c:v>-2.0747670602436898E-2</c:v>
                </c:pt>
                <c:pt idx="9">
                  <c:v>1.6350041818376199E-2</c:v>
                </c:pt>
                <c:pt idx="10">
                  <c:v>-2.70360333737826E-2</c:v>
                </c:pt>
                <c:pt idx="11">
                  <c:v>-3.1445749792458001E-3</c:v>
                </c:pt>
                <c:pt idx="12">
                  <c:v>-1.13208259171441E-2</c:v>
                </c:pt>
                <c:pt idx="13">
                  <c:v>-2.1386203382794199E-2</c:v>
                </c:pt>
                <c:pt idx="14">
                  <c:v>-2.9569604962660499E-2</c:v>
                </c:pt>
                <c:pt idx="15">
                  <c:v>1.5733165512901201E-2</c:v>
                </c:pt>
                <c:pt idx="16">
                  <c:v>7.5507314771118498E-3</c:v>
                </c:pt>
                <c:pt idx="17">
                  <c:v>1.2583602307832699E-3</c:v>
                </c:pt>
                <c:pt idx="18">
                  <c:v>-2.26501991330007E-2</c:v>
                </c:pt>
                <c:pt idx="19">
                  <c:v>-1.3844924261971101E-2</c:v>
                </c:pt>
                <c:pt idx="20">
                  <c:v>-2.3287869537578401E-2</c:v>
                </c:pt>
                <c:pt idx="21">
                  <c:v>1.25909697564906E-2</c:v>
                </c:pt>
                <c:pt idx="22">
                  <c:v>2.4549300030214501E-2</c:v>
                </c:pt>
                <c:pt idx="23">
                  <c:v>7.5517768701660803E-3</c:v>
                </c:pt>
                <c:pt idx="24">
                  <c:v>1.9507283768052101E-2</c:v>
                </c:pt>
                <c:pt idx="25">
                  <c:v>1.8245190190379099E-2</c:v>
                </c:pt>
                <c:pt idx="26">
                  <c:v>-2.57902185878283E-2</c:v>
                </c:pt>
                <c:pt idx="27">
                  <c:v>-8.1794958913762993E-3</c:v>
                </c:pt>
                <c:pt idx="28">
                  <c:v>6.2924346058733597E-3</c:v>
                </c:pt>
                <c:pt idx="29">
                  <c:v>1.9505319918706899E-2</c:v>
                </c:pt>
                <c:pt idx="30">
                  <c:v>1.8872434921553601E-2</c:v>
                </c:pt>
                <c:pt idx="31">
                  <c:v>1.0692361879843E-2</c:v>
                </c:pt>
              </c:numCache>
            </c:numRef>
          </c:val>
          <c:smooth val="0"/>
          <c:extLst>
            <c:ext xmlns:c16="http://schemas.microsoft.com/office/drawing/2014/chart" uri="{C3380CC4-5D6E-409C-BE32-E72D297353CC}">
              <c16:uniqueId val="{00000001-0708-4144-AC08-AFF0FE97466B}"/>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Sheet1!$D$2:$D$33</c:f>
              <c:numCache>
                <c:formatCode>General</c:formatCode>
                <c:ptCount val="32"/>
                <c:pt idx="0">
                  <c:v>4.4740545509269397E-2</c:v>
                </c:pt>
                <c:pt idx="1">
                  <c:v>4.8786040687557902E-2</c:v>
                </c:pt>
                <c:pt idx="2">
                  <c:v>8.9397461112104407E-2</c:v>
                </c:pt>
                <c:pt idx="3">
                  <c:v>5.60265029718406E-2</c:v>
                </c:pt>
                <c:pt idx="4">
                  <c:v>6.5733414485696903E-2</c:v>
                </c:pt>
                <c:pt idx="5">
                  <c:v>7.7044101665774606E-2</c:v>
                </c:pt>
                <c:pt idx="6">
                  <c:v>4.2139042633366E-2</c:v>
                </c:pt>
                <c:pt idx="7">
                  <c:v>8.9102735453978395E-3</c:v>
                </c:pt>
                <c:pt idx="8">
                  <c:v>4.94071146245059E-2</c:v>
                </c:pt>
                <c:pt idx="9">
                  <c:v>3.48107670512042E-2</c:v>
                </c:pt>
                <c:pt idx="10">
                  <c:v>2.0231775216884601E-2</c:v>
                </c:pt>
                <c:pt idx="11">
                  <c:v>9.2238233556916696E-2</c:v>
                </c:pt>
                <c:pt idx="12">
                  <c:v>8.8111424575812197E-2</c:v>
                </c:pt>
                <c:pt idx="13">
                  <c:v>4.7651353621502898E-2</c:v>
                </c:pt>
                <c:pt idx="14">
                  <c:v>8.07265388496468E-4</c:v>
                </c:pt>
                <c:pt idx="15">
                  <c:v>2.9061319383900001E-2</c:v>
                </c:pt>
                <c:pt idx="16">
                  <c:v>9.6842920782490797E-3</c:v>
                </c:pt>
                <c:pt idx="17">
                  <c:v>2.7436170556147301E-2</c:v>
                </c:pt>
                <c:pt idx="18">
                  <c:v>3.1462269478371697E-2</c:v>
                </c:pt>
                <c:pt idx="19">
                  <c:v>-3.7904142842165499E-2</c:v>
                </c:pt>
                <c:pt idx="20">
                  <c:v>-1.6135538523598201E-2</c:v>
                </c:pt>
                <c:pt idx="21">
                  <c:v>-9.6828854998789599E-3</c:v>
                </c:pt>
                <c:pt idx="22">
                  <c:v>-9.6838231733888495E-3</c:v>
                </c:pt>
                <c:pt idx="23">
                  <c:v>-5.6494439333042799E-3</c:v>
                </c:pt>
                <c:pt idx="24">
                  <c:v>-9.6853081945778401E-3</c:v>
                </c:pt>
                <c:pt idx="25">
                  <c:v>-2.0179679869558501E-2</c:v>
                </c:pt>
                <c:pt idx="26">
                  <c:v>-3.5523405079846901E-2</c:v>
                </c:pt>
                <c:pt idx="27">
                  <c:v>-4.4420035859083502E-2</c:v>
                </c:pt>
                <c:pt idx="28">
                  <c:v>-5.1711739372833597E-2</c:v>
                </c:pt>
                <c:pt idx="29">
                  <c:v>-3.71870427408467E-2</c:v>
                </c:pt>
                <c:pt idx="30">
                  <c:v>-2.74963001302031E-2</c:v>
                </c:pt>
                <c:pt idx="31">
                  <c:v>2.4268114124851399E-3</c:v>
                </c:pt>
              </c:numCache>
            </c:numRef>
          </c:val>
          <c:smooth val="0"/>
          <c:extLst>
            <c:ext xmlns:c16="http://schemas.microsoft.com/office/drawing/2014/chart" uri="{C3380CC4-5D6E-409C-BE32-E72D297353CC}">
              <c16:uniqueId val="{00000002-0708-4144-AC08-AFF0FE97466B}"/>
            </c:ext>
          </c:extLst>
        </c:ser>
        <c:dLbls>
          <c:showLegendKey val="0"/>
          <c:showVal val="0"/>
          <c:showCatName val="0"/>
          <c:showSerName val="0"/>
          <c:showPercent val="0"/>
          <c:showBubbleSize val="0"/>
        </c:dLbls>
        <c:smooth val="0"/>
        <c:axId val="514756960"/>
        <c:axId val="514762536"/>
      </c:lineChart>
      <c:dateAx>
        <c:axId val="51475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762536"/>
        <c:crosses val="autoZero"/>
        <c:auto val="1"/>
        <c:lblOffset val="100"/>
        <c:baseTimeUnit val="days"/>
      </c:dateAx>
      <c:valAx>
        <c:axId val="51476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75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Sheet1!$B$2:$B$33</c:f>
              <c:numCache>
                <c:formatCode>General</c:formatCode>
                <c:ptCount val="32"/>
                <c:pt idx="0">
                  <c:v>1.6133</c:v>
                </c:pt>
                <c:pt idx="1">
                  <c:v>1.3214999999999999</c:v>
                </c:pt>
                <c:pt idx="2">
                  <c:v>1.1807000000000001</c:v>
                </c:pt>
                <c:pt idx="3">
                  <c:v>1.5732999999999999</c:v>
                </c:pt>
                <c:pt idx="4">
                  <c:v>1.4996</c:v>
                </c:pt>
                <c:pt idx="5">
                  <c:v>1.3621000000000001</c:v>
                </c:pt>
                <c:pt idx="6">
                  <c:v>1.3868</c:v>
                </c:pt>
                <c:pt idx="7">
                  <c:v>1.4488000000000001</c:v>
                </c:pt>
                <c:pt idx="8">
                  <c:v>0</c:v>
                </c:pt>
                <c:pt idx="9">
                  <c:v>0</c:v>
                </c:pt>
                <c:pt idx="10">
                  <c:v>0</c:v>
                </c:pt>
                <c:pt idx="11">
                  <c:v>0</c:v>
                </c:pt>
                <c:pt idx="12">
                  <c:v>0</c:v>
                </c:pt>
                <c:pt idx="13">
                  <c:v>0.91979999999999995</c:v>
                </c:pt>
                <c:pt idx="14">
                  <c:v>1.0336000000000001</c:v>
                </c:pt>
                <c:pt idx="15">
                  <c:v>0</c:v>
                </c:pt>
                <c:pt idx="16">
                  <c:v>1.0838000000000001</c:v>
                </c:pt>
                <c:pt idx="17">
                  <c:v>0</c:v>
                </c:pt>
                <c:pt idx="18">
                  <c:v>0</c:v>
                </c:pt>
                <c:pt idx="19">
                  <c:v>0</c:v>
                </c:pt>
                <c:pt idx="20">
                  <c:v>0</c:v>
                </c:pt>
                <c:pt idx="21">
                  <c:v>2.0720999999999998</c:v>
                </c:pt>
                <c:pt idx="22">
                  <c:v>1.6521999999999999</c:v>
                </c:pt>
                <c:pt idx="23">
                  <c:v>1.3991</c:v>
                </c:pt>
                <c:pt idx="24">
                  <c:v>2.1741000000000001</c:v>
                </c:pt>
                <c:pt idx="25">
                  <c:v>1.3152999999999999</c:v>
                </c:pt>
                <c:pt idx="26">
                  <c:v>1.0905</c:v>
                </c:pt>
                <c:pt idx="27">
                  <c:v>1.1751</c:v>
                </c:pt>
                <c:pt idx="28">
                  <c:v>0.98399999999999999</c:v>
                </c:pt>
                <c:pt idx="29">
                  <c:v>1.3887</c:v>
                </c:pt>
                <c:pt idx="30">
                  <c:v>0.90329999999999999</c:v>
                </c:pt>
                <c:pt idx="31">
                  <c:v>0</c:v>
                </c:pt>
              </c:numCache>
            </c:numRef>
          </c:val>
          <c:smooth val="0"/>
          <c:extLst>
            <c:ext xmlns:c16="http://schemas.microsoft.com/office/drawing/2014/chart" uri="{C3380CC4-5D6E-409C-BE32-E72D297353CC}">
              <c16:uniqueId val="{00000000-38E7-402C-9A63-691852660B8F}"/>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Sheet1!$C$2:$C$33</c:f>
              <c:numCache>
                <c:formatCode>General</c:formatCode>
                <c:ptCount val="32"/>
                <c:pt idx="0">
                  <c:v>0.67969999999999997</c:v>
                </c:pt>
                <c:pt idx="1">
                  <c:v>0.73450000000000004</c:v>
                </c:pt>
                <c:pt idx="2">
                  <c:v>0.50480000000000003</c:v>
                </c:pt>
                <c:pt idx="3">
                  <c:v>0</c:v>
                </c:pt>
                <c:pt idx="4">
                  <c:v>0.62880000000000003</c:v>
                </c:pt>
                <c:pt idx="5">
                  <c:v>0.86260000000000003</c:v>
                </c:pt>
                <c:pt idx="6">
                  <c:v>0.58130000000000004</c:v>
                </c:pt>
                <c:pt idx="7">
                  <c:v>0</c:v>
                </c:pt>
                <c:pt idx="8">
                  <c:v>0.49299999999999999</c:v>
                </c:pt>
                <c:pt idx="9">
                  <c:v>0.57530000000000003</c:v>
                </c:pt>
                <c:pt idx="10">
                  <c:v>0.7722</c:v>
                </c:pt>
                <c:pt idx="11">
                  <c:v>0</c:v>
                </c:pt>
                <c:pt idx="12">
                  <c:v>0.91520000000000001</c:v>
                </c:pt>
                <c:pt idx="13">
                  <c:v>0.7631</c:v>
                </c:pt>
                <c:pt idx="14">
                  <c:v>0.59340000000000004</c:v>
                </c:pt>
                <c:pt idx="15">
                  <c:v>0</c:v>
                </c:pt>
                <c:pt idx="16">
                  <c:v>0.95199999999999996</c:v>
                </c:pt>
                <c:pt idx="17">
                  <c:v>0.85950000000000004</c:v>
                </c:pt>
                <c:pt idx="18">
                  <c:v>0.61539999999999995</c:v>
                </c:pt>
                <c:pt idx="19">
                  <c:v>0</c:v>
                </c:pt>
                <c:pt idx="20">
                  <c:v>1.3641000000000001</c:v>
                </c:pt>
                <c:pt idx="21">
                  <c:v>1.0802</c:v>
                </c:pt>
                <c:pt idx="22">
                  <c:v>0.71440000000000003</c:v>
                </c:pt>
                <c:pt idx="23">
                  <c:v>0</c:v>
                </c:pt>
                <c:pt idx="24">
                  <c:v>0.61980000000000002</c:v>
                </c:pt>
                <c:pt idx="25">
                  <c:v>0.92220000000000002</c:v>
                </c:pt>
                <c:pt idx="26">
                  <c:v>1.1569</c:v>
                </c:pt>
                <c:pt idx="27">
                  <c:v>0</c:v>
                </c:pt>
                <c:pt idx="28">
                  <c:v>0.80730000000000002</c:v>
                </c:pt>
                <c:pt idx="29">
                  <c:v>0.5675</c:v>
                </c:pt>
                <c:pt idx="30">
                  <c:v>0.91020000000000001</c:v>
                </c:pt>
                <c:pt idx="31">
                  <c:v>0</c:v>
                </c:pt>
              </c:numCache>
            </c:numRef>
          </c:val>
          <c:smooth val="0"/>
          <c:extLst>
            <c:ext xmlns:c16="http://schemas.microsoft.com/office/drawing/2014/chart" uri="{C3380CC4-5D6E-409C-BE32-E72D297353CC}">
              <c16:uniqueId val="{00000001-38E7-402C-9A63-691852660B8F}"/>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Sheet1!$A$2:$A$33</c:f>
              <c:numCache>
                <c:formatCode>m/d/yyyy</c:formatCode>
                <c:ptCount val="32"/>
                <c:pt idx="0">
                  <c:v>43760</c:v>
                </c:pt>
                <c:pt idx="1">
                  <c:v>43761</c:v>
                </c:pt>
                <c:pt idx="2">
                  <c:v>43762</c:v>
                </c:pt>
                <c:pt idx="3">
                  <c:v>43763</c:v>
                </c:pt>
                <c:pt idx="4">
                  <c:v>43764</c:v>
                </c:pt>
                <c:pt idx="5">
                  <c:v>43765</c:v>
                </c:pt>
                <c:pt idx="6">
                  <c:v>43766</c:v>
                </c:pt>
                <c:pt idx="7">
                  <c:v>43767</c:v>
                </c:pt>
                <c:pt idx="8">
                  <c:v>43768</c:v>
                </c:pt>
                <c:pt idx="9">
                  <c:v>43769</c:v>
                </c:pt>
                <c:pt idx="10">
                  <c:v>43770</c:v>
                </c:pt>
                <c:pt idx="11">
                  <c:v>43771</c:v>
                </c:pt>
                <c:pt idx="12">
                  <c:v>43772</c:v>
                </c:pt>
                <c:pt idx="13">
                  <c:v>43773</c:v>
                </c:pt>
                <c:pt idx="14">
                  <c:v>43774</c:v>
                </c:pt>
                <c:pt idx="15">
                  <c:v>43775</c:v>
                </c:pt>
                <c:pt idx="16">
                  <c:v>43776</c:v>
                </c:pt>
                <c:pt idx="17">
                  <c:v>43777</c:v>
                </c:pt>
                <c:pt idx="18">
                  <c:v>43778</c:v>
                </c:pt>
                <c:pt idx="19">
                  <c:v>43779</c:v>
                </c:pt>
                <c:pt idx="20">
                  <c:v>43780</c:v>
                </c:pt>
                <c:pt idx="21">
                  <c:v>43781</c:v>
                </c:pt>
                <c:pt idx="22">
                  <c:v>43782</c:v>
                </c:pt>
                <c:pt idx="23">
                  <c:v>43783</c:v>
                </c:pt>
                <c:pt idx="24">
                  <c:v>43784</c:v>
                </c:pt>
                <c:pt idx="25">
                  <c:v>43785</c:v>
                </c:pt>
                <c:pt idx="26">
                  <c:v>43786</c:v>
                </c:pt>
                <c:pt idx="27">
                  <c:v>43787</c:v>
                </c:pt>
                <c:pt idx="28">
                  <c:v>43788</c:v>
                </c:pt>
                <c:pt idx="29">
                  <c:v>43789</c:v>
                </c:pt>
                <c:pt idx="30">
                  <c:v>43790</c:v>
                </c:pt>
                <c:pt idx="31">
                  <c:v>43791</c:v>
                </c:pt>
              </c:numCache>
            </c:numRef>
          </c:cat>
          <c:val>
            <c:numRef>
              <c:f>Sheet1!$D$2:$D$33</c:f>
              <c:numCache>
                <c:formatCode>General</c:formatCode>
                <c:ptCount val="32"/>
                <c:pt idx="0">
                  <c:v>3.4207000000000001</c:v>
                </c:pt>
                <c:pt idx="1">
                  <c:v>5.9366000000000003</c:v>
                </c:pt>
                <c:pt idx="2">
                  <c:v>0</c:v>
                </c:pt>
                <c:pt idx="3">
                  <c:v>0</c:v>
                </c:pt>
                <c:pt idx="4">
                  <c:v>0</c:v>
                </c:pt>
                <c:pt idx="5">
                  <c:v>0</c:v>
                </c:pt>
                <c:pt idx="6">
                  <c:v>2.0878999999999999</c:v>
                </c:pt>
                <c:pt idx="7">
                  <c:v>1.641</c:v>
                </c:pt>
                <c:pt idx="8">
                  <c:v>1.3037000000000001</c:v>
                </c:pt>
                <c:pt idx="9">
                  <c:v>0</c:v>
                </c:pt>
                <c:pt idx="10">
                  <c:v>0</c:v>
                </c:pt>
                <c:pt idx="11">
                  <c:v>0</c:v>
                </c:pt>
                <c:pt idx="12">
                  <c:v>0</c:v>
                </c:pt>
                <c:pt idx="13">
                  <c:v>0</c:v>
                </c:pt>
                <c:pt idx="14">
                  <c:v>0</c:v>
                </c:pt>
                <c:pt idx="15">
                  <c:v>0</c:v>
                </c:pt>
                <c:pt idx="16">
                  <c:v>0</c:v>
                </c:pt>
                <c:pt idx="17">
                  <c:v>0</c:v>
                </c:pt>
                <c:pt idx="18">
                  <c:v>0</c:v>
                </c:pt>
                <c:pt idx="19">
                  <c:v>2.6659000000000002</c:v>
                </c:pt>
                <c:pt idx="20">
                  <c:v>0</c:v>
                </c:pt>
                <c:pt idx="21">
                  <c:v>0</c:v>
                </c:pt>
                <c:pt idx="22">
                  <c:v>0</c:v>
                </c:pt>
                <c:pt idx="23">
                  <c:v>0</c:v>
                </c:pt>
                <c:pt idx="24">
                  <c:v>0</c:v>
                </c:pt>
                <c:pt idx="25">
                  <c:v>0</c:v>
                </c:pt>
                <c:pt idx="26">
                  <c:v>0</c:v>
                </c:pt>
                <c:pt idx="27">
                  <c:v>3.7079</c:v>
                </c:pt>
                <c:pt idx="28">
                  <c:v>3.0428999999999999</c:v>
                </c:pt>
                <c:pt idx="29">
                  <c:v>0.89590000000000003</c:v>
                </c:pt>
                <c:pt idx="30">
                  <c:v>0</c:v>
                </c:pt>
                <c:pt idx="31">
                  <c:v>0</c:v>
                </c:pt>
              </c:numCache>
            </c:numRef>
          </c:val>
          <c:smooth val="0"/>
          <c:extLst>
            <c:ext xmlns:c16="http://schemas.microsoft.com/office/drawing/2014/chart" uri="{C3380CC4-5D6E-409C-BE32-E72D297353CC}">
              <c16:uniqueId val="{00000002-38E7-402C-9A63-691852660B8F}"/>
            </c:ext>
          </c:extLst>
        </c:ser>
        <c:dLbls>
          <c:showLegendKey val="0"/>
          <c:showVal val="0"/>
          <c:showCatName val="0"/>
          <c:showSerName val="0"/>
          <c:showPercent val="0"/>
          <c:showBubbleSize val="0"/>
        </c:dLbls>
        <c:smooth val="0"/>
        <c:axId val="514760896"/>
        <c:axId val="514761880"/>
      </c:lineChart>
      <c:dateAx>
        <c:axId val="51476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761880"/>
        <c:crosses val="autoZero"/>
        <c:auto val="1"/>
        <c:lblOffset val="100"/>
        <c:baseTimeUnit val="days"/>
      </c:dateAx>
      <c:valAx>
        <c:axId val="51476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76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AED6-842B-4A7A-BAD0-D2E928794E23}"/>
              </a:ext>
            </a:extLst>
          </p:cNvPr>
          <p:cNvSpPr>
            <a:spLocks noGrp="1"/>
          </p:cNvSpPr>
          <p:nvPr>
            <p:ph type="ctrTitle"/>
          </p:nvPr>
        </p:nvSpPr>
        <p:spPr/>
        <p:txBody>
          <a:bodyPr/>
          <a:lstStyle/>
          <a:p>
            <a:r>
              <a:rPr lang="en-US"/>
              <a:t>MSI FR vs Competitor</a:t>
            </a:r>
          </a:p>
        </p:txBody>
      </p:sp>
      <p:sp>
        <p:nvSpPr>
          <p:cNvPr id="3" name="Subtitle 2">
            <a:extLst>
              <a:ext uri="{FF2B5EF4-FFF2-40B4-BE49-F238E27FC236}">
                <a16:creationId xmlns:a16="http://schemas.microsoft.com/office/drawing/2014/main" id="{DEFC2545-E224-4D6E-927C-CACB9FB8544F}"/>
              </a:ext>
            </a:extLst>
          </p:cNvPr>
          <p:cNvSpPr>
            <a:spLocks noGrp="1"/>
          </p:cNvSpPr>
          <p:nvPr>
            <p:ph type="subTitle" idx="1"/>
          </p:nvPr>
        </p:nvSpPr>
        <p:spPr/>
        <p:txBody>
          <a:bodyPr/>
          <a:lstStyle/>
          <a:p>
            <a:r>
              <a:rPr lang="en-US"/>
              <a:t>Micro-Star Int'l Co., Ltd.</a:t>
            </a:r>
          </a:p>
        </p:txBody>
      </p:sp>
    </p:spTree>
    <p:extLst>
      <p:ext uri="{BB962C8B-B14F-4D97-AF65-F5344CB8AC3E}">
        <p14:creationId xmlns:p14="http://schemas.microsoft.com/office/powerpoint/2010/main" val="2394221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0F0C2-1F0C-4A09-B835-1F10D0BF8969}"/>
              </a:ext>
            </a:extLst>
          </p:cNvPr>
          <p:cNvSpPr>
            <a:spLocks noGrp="1"/>
          </p:cNvSpPr>
          <p:nvPr>
            <p:ph type="title"/>
          </p:nvPr>
        </p:nvSpPr>
        <p:spPr/>
        <p:txBody>
          <a:bodyPr/>
          <a:lstStyle/>
          <a:p>
            <a:r>
              <a:rPr lang="en-US"/>
              <a:t>Facebook Key Metrics Radar | CND Competitor- FR</a:t>
            </a:r>
          </a:p>
        </p:txBody>
      </p:sp>
      <p:graphicFrame>
        <p:nvGraphicFramePr>
          <p:cNvPr id="6" name="Chart Placeholder 5">
            <a:extLst>
              <a:ext uri="{FF2B5EF4-FFF2-40B4-BE49-F238E27FC236}">
                <a16:creationId xmlns:a16="http://schemas.microsoft.com/office/drawing/2014/main" id="{C97A648F-41A1-4F68-8884-243FDB7F8FC9}"/>
              </a:ext>
            </a:extLst>
          </p:cNvPr>
          <p:cNvGraphicFramePr>
            <a:graphicFrameLocks noGrp="1"/>
          </p:cNvGraphicFramePr>
          <p:nvPr>
            <p:ph type="chart" sz="quarter" idx="13"/>
            <p:extLst>
              <p:ext uri="{D42A27DB-BD31-4B8C-83A1-F6EECF244321}">
                <p14:modId xmlns:p14="http://schemas.microsoft.com/office/powerpoint/2010/main" val="3357125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DBD9C-97E9-4AC5-ADB7-5B2CF1FA83B2}"/>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4B90BB6F-6391-4F3B-B42A-53EE38132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354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8E8C-F6F4-449E-868A-6FFECA7CF90D}"/>
              </a:ext>
            </a:extLst>
          </p:cNvPr>
          <p:cNvSpPr>
            <a:spLocks noGrp="1"/>
          </p:cNvSpPr>
          <p:nvPr>
            <p:ph type="title"/>
          </p:nvPr>
        </p:nvSpPr>
        <p:spPr/>
        <p:txBody>
          <a:bodyPr/>
          <a:lstStyle/>
          <a:p>
            <a:r>
              <a:rPr lang="en-US"/>
              <a:t>Facebook Key Metrics Table w/ PTAT-Rate | CND Competitor- FR - 1 of 2</a:t>
            </a:r>
          </a:p>
        </p:txBody>
      </p:sp>
      <p:graphicFrame>
        <p:nvGraphicFramePr>
          <p:cNvPr id="5" name="Table Placeholder 4">
            <a:extLst>
              <a:ext uri="{FF2B5EF4-FFF2-40B4-BE49-F238E27FC236}">
                <a16:creationId xmlns:a16="http://schemas.microsoft.com/office/drawing/2014/main" id="{EAA0836E-BBED-42AD-AACE-19DE3E7B49DE}"/>
              </a:ext>
            </a:extLst>
          </p:cNvPr>
          <p:cNvGraphicFramePr>
            <a:graphicFrameLocks noGrp="1"/>
          </p:cNvGraphicFramePr>
          <p:nvPr>
            <p:ph type="tbl" sz="quarter" idx="13"/>
            <p:extLst>
              <p:ext uri="{D42A27DB-BD31-4B8C-83A1-F6EECF244321}">
                <p14:modId xmlns:p14="http://schemas.microsoft.com/office/powerpoint/2010/main" val="413352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9406376"/>
                    </a:ext>
                  </a:extLst>
                </a:gridCol>
                <a:gridCol w="411480">
                  <a:extLst>
                    <a:ext uri="{9D8B030D-6E8A-4147-A177-3AD203B41FA5}">
                      <a16:colId xmlns:a16="http://schemas.microsoft.com/office/drawing/2014/main" val="849727413"/>
                    </a:ext>
                  </a:extLst>
                </a:gridCol>
                <a:gridCol w="304495">
                  <a:extLst>
                    <a:ext uri="{9D8B030D-6E8A-4147-A177-3AD203B41FA5}">
                      <a16:colId xmlns:a16="http://schemas.microsoft.com/office/drawing/2014/main" val="1288334978"/>
                    </a:ext>
                  </a:extLst>
                </a:gridCol>
                <a:gridCol w="304495">
                  <a:extLst>
                    <a:ext uri="{9D8B030D-6E8A-4147-A177-3AD203B41FA5}">
                      <a16:colId xmlns:a16="http://schemas.microsoft.com/office/drawing/2014/main" val="561464628"/>
                    </a:ext>
                  </a:extLst>
                </a:gridCol>
                <a:gridCol w="304495">
                  <a:extLst>
                    <a:ext uri="{9D8B030D-6E8A-4147-A177-3AD203B41FA5}">
                      <a16:colId xmlns:a16="http://schemas.microsoft.com/office/drawing/2014/main" val="2227546326"/>
                    </a:ext>
                  </a:extLst>
                </a:gridCol>
                <a:gridCol w="304495">
                  <a:extLst>
                    <a:ext uri="{9D8B030D-6E8A-4147-A177-3AD203B41FA5}">
                      <a16:colId xmlns:a16="http://schemas.microsoft.com/office/drawing/2014/main" val="501738099"/>
                    </a:ext>
                  </a:extLst>
                </a:gridCol>
                <a:gridCol w="304495">
                  <a:extLst>
                    <a:ext uri="{9D8B030D-6E8A-4147-A177-3AD203B41FA5}">
                      <a16:colId xmlns:a16="http://schemas.microsoft.com/office/drawing/2014/main" val="1383994639"/>
                    </a:ext>
                  </a:extLst>
                </a:gridCol>
                <a:gridCol w="304495">
                  <a:extLst>
                    <a:ext uri="{9D8B030D-6E8A-4147-A177-3AD203B41FA5}">
                      <a16:colId xmlns:a16="http://schemas.microsoft.com/office/drawing/2014/main" val="3831125554"/>
                    </a:ext>
                  </a:extLst>
                </a:gridCol>
                <a:gridCol w="304495">
                  <a:extLst>
                    <a:ext uri="{9D8B030D-6E8A-4147-A177-3AD203B41FA5}">
                      <a16:colId xmlns:a16="http://schemas.microsoft.com/office/drawing/2014/main" val="1104471109"/>
                    </a:ext>
                  </a:extLst>
                </a:gridCol>
                <a:gridCol w="304495">
                  <a:extLst>
                    <a:ext uri="{9D8B030D-6E8A-4147-A177-3AD203B41FA5}">
                      <a16:colId xmlns:a16="http://schemas.microsoft.com/office/drawing/2014/main" val="511045623"/>
                    </a:ext>
                  </a:extLst>
                </a:gridCol>
                <a:gridCol w="304495">
                  <a:extLst>
                    <a:ext uri="{9D8B030D-6E8A-4147-A177-3AD203B41FA5}">
                      <a16:colId xmlns:a16="http://schemas.microsoft.com/office/drawing/2014/main" val="3996338556"/>
                    </a:ext>
                  </a:extLst>
                </a:gridCol>
                <a:gridCol w="304495">
                  <a:extLst>
                    <a:ext uri="{9D8B030D-6E8A-4147-A177-3AD203B41FA5}">
                      <a16:colId xmlns:a16="http://schemas.microsoft.com/office/drawing/2014/main" val="3454733957"/>
                    </a:ext>
                  </a:extLst>
                </a:gridCol>
                <a:gridCol w="304495">
                  <a:extLst>
                    <a:ext uri="{9D8B030D-6E8A-4147-A177-3AD203B41FA5}">
                      <a16:colId xmlns:a16="http://schemas.microsoft.com/office/drawing/2014/main" val="476721120"/>
                    </a:ext>
                  </a:extLst>
                </a:gridCol>
                <a:gridCol w="304495">
                  <a:extLst>
                    <a:ext uri="{9D8B030D-6E8A-4147-A177-3AD203B41FA5}">
                      <a16:colId xmlns:a16="http://schemas.microsoft.com/office/drawing/2014/main" val="3417429469"/>
                    </a:ext>
                  </a:extLst>
                </a:gridCol>
                <a:gridCol w="304495">
                  <a:extLst>
                    <a:ext uri="{9D8B030D-6E8A-4147-A177-3AD203B41FA5}">
                      <a16:colId xmlns:a16="http://schemas.microsoft.com/office/drawing/2014/main" val="2481074081"/>
                    </a:ext>
                  </a:extLst>
                </a:gridCol>
                <a:gridCol w="304495">
                  <a:extLst>
                    <a:ext uri="{9D8B030D-6E8A-4147-A177-3AD203B41FA5}">
                      <a16:colId xmlns:a16="http://schemas.microsoft.com/office/drawing/2014/main" val="3216239000"/>
                    </a:ext>
                  </a:extLst>
                </a:gridCol>
                <a:gridCol w="304495">
                  <a:extLst>
                    <a:ext uri="{9D8B030D-6E8A-4147-A177-3AD203B41FA5}">
                      <a16:colId xmlns:a16="http://schemas.microsoft.com/office/drawing/2014/main" val="3190429773"/>
                    </a:ext>
                  </a:extLst>
                </a:gridCol>
                <a:gridCol w="304495">
                  <a:extLst>
                    <a:ext uri="{9D8B030D-6E8A-4147-A177-3AD203B41FA5}">
                      <a16:colId xmlns:a16="http://schemas.microsoft.com/office/drawing/2014/main" val="2032844369"/>
                    </a:ext>
                  </a:extLst>
                </a:gridCol>
                <a:gridCol w="304495">
                  <a:extLst>
                    <a:ext uri="{9D8B030D-6E8A-4147-A177-3AD203B41FA5}">
                      <a16:colId xmlns:a16="http://schemas.microsoft.com/office/drawing/2014/main" val="166511777"/>
                    </a:ext>
                  </a:extLst>
                </a:gridCol>
                <a:gridCol w="304495">
                  <a:extLst>
                    <a:ext uri="{9D8B030D-6E8A-4147-A177-3AD203B41FA5}">
                      <a16:colId xmlns:a16="http://schemas.microsoft.com/office/drawing/2014/main" val="2415768537"/>
                    </a:ext>
                  </a:extLst>
                </a:gridCol>
                <a:gridCol w="304495">
                  <a:extLst>
                    <a:ext uri="{9D8B030D-6E8A-4147-A177-3AD203B41FA5}">
                      <a16:colId xmlns:a16="http://schemas.microsoft.com/office/drawing/2014/main" val="1982931672"/>
                    </a:ext>
                  </a:extLst>
                </a:gridCol>
                <a:gridCol w="304495">
                  <a:extLst>
                    <a:ext uri="{9D8B030D-6E8A-4147-A177-3AD203B41FA5}">
                      <a16:colId xmlns:a16="http://schemas.microsoft.com/office/drawing/2014/main" val="4142772350"/>
                    </a:ext>
                  </a:extLst>
                </a:gridCol>
                <a:gridCol w="304495">
                  <a:extLst>
                    <a:ext uri="{9D8B030D-6E8A-4147-A177-3AD203B41FA5}">
                      <a16:colId xmlns:a16="http://schemas.microsoft.com/office/drawing/2014/main" val="4158844862"/>
                    </a:ext>
                  </a:extLst>
                </a:gridCol>
                <a:gridCol w="304495">
                  <a:extLst>
                    <a:ext uri="{9D8B030D-6E8A-4147-A177-3AD203B41FA5}">
                      <a16:colId xmlns:a16="http://schemas.microsoft.com/office/drawing/2014/main" val="838332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70023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11158730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3105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91088641"/>
                  </a:ext>
                </a:extLst>
              </a:tr>
            </a:tbl>
          </a:graphicData>
        </a:graphic>
      </p:graphicFrame>
      <p:sp>
        <p:nvSpPr>
          <p:cNvPr id="4" name="Text Placeholder 3">
            <a:extLst>
              <a:ext uri="{FF2B5EF4-FFF2-40B4-BE49-F238E27FC236}">
                <a16:creationId xmlns:a16="http://schemas.microsoft.com/office/drawing/2014/main" id="{B579828D-1090-443F-97E1-E0199CE9CCC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894947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E502-FDCA-426C-8AC3-C51129133816}"/>
              </a:ext>
            </a:extLst>
          </p:cNvPr>
          <p:cNvSpPr>
            <a:spLocks noGrp="1"/>
          </p:cNvSpPr>
          <p:nvPr>
            <p:ph type="title"/>
          </p:nvPr>
        </p:nvSpPr>
        <p:spPr/>
        <p:txBody>
          <a:bodyPr/>
          <a:lstStyle/>
          <a:p>
            <a:r>
              <a:rPr lang="en-US"/>
              <a:t>Facebook Key Metrics Table w/ PTAT-Rate | CND Competitor- FR - 2 of 2</a:t>
            </a:r>
          </a:p>
        </p:txBody>
      </p:sp>
      <p:graphicFrame>
        <p:nvGraphicFramePr>
          <p:cNvPr id="5" name="Table Placeholder 4">
            <a:extLst>
              <a:ext uri="{FF2B5EF4-FFF2-40B4-BE49-F238E27FC236}">
                <a16:creationId xmlns:a16="http://schemas.microsoft.com/office/drawing/2014/main" id="{9B3E8FDE-DDF0-49DF-8001-CF01391AE020}"/>
              </a:ext>
            </a:extLst>
          </p:cNvPr>
          <p:cNvGraphicFramePr>
            <a:graphicFrameLocks noGrp="1"/>
          </p:cNvGraphicFramePr>
          <p:nvPr>
            <p:ph type="tbl" sz="quarter" idx="13"/>
            <p:extLst>
              <p:ext uri="{D42A27DB-BD31-4B8C-83A1-F6EECF244321}">
                <p14:modId xmlns:p14="http://schemas.microsoft.com/office/powerpoint/2010/main" val="32972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4080849"/>
                    </a:ext>
                  </a:extLst>
                </a:gridCol>
                <a:gridCol w="411480">
                  <a:extLst>
                    <a:ext uri="{9D8B030D-6E8A-4147-A177-3AD203B41FA5}">
                      <a16:colId xmlns:a16="http://schemas.microsoft.com/office/drawing/2014/main" val="4167987590"/>
                    </a:ext>
                  </a:extLst>
                </a:gridCol>
                <a:gridCol w="304495">
                  <a:extLst>
                    <a:ext uri="{9D8B030D-6E8A-4147-A177-3AD203B41FA5}">
                      <a16:colId xmlns:a16="http://schemas.microsoft.com/office/drawing/2014/main" val="3544154422"/>
                    </a:ext>
                  </a:extLst>
                </a:gridCol>
                <a:gridCol w="304495">
                  <a:extLst>
                    <a:ext uri="{9D8B030D-6E8A-4147-A177-3AD203B41FA5}">
                      <a16:colId xmlns:a16="http://schemas.microsoft.com/office/drawing/2014/main" val="2534790917"/>
                    </a:ext>
                  </a:extLst>
                </a:gridCol>
                <a:gridCol w="304495">
                  <a:extLst>
                    <a:ext uri="{9D8B030D-6E8A-4147-A177-3AD203B41FA5}">
                      <a16:colId xmlns:a16="http://schemas.microsoft.com/office/drawing/2014/main" val="1129436219"/>
                    </a:ext>
                  </a:extLst>
                </a:gridCol>
                <a:gridCol w="304495">
                  <a:extLst>
                    <a:ext uri="{9D8B030D-6E8A-4147-A177-3AD203B41FA5}">
                      <a16:colId xmlns:a16="http://schemas.microsoft.com/office/drawing/2014/main" val="818415548"/>
                    </a:ext>
                  </a:extLst>
                </a:gridCol>
                <a:gridCol w="304495">
                  <a:extLst>
                    <a:ext uri="{9D8B030D-6E8A-4147-A177-3AD203B41FA5}">
                      <a16:colId xmlns:a16="http://schemas.microsoft.com/office/drawing/2014/main" val="201034780"/>
                    </a:ext>
                  </a:extLst>
                </a:gridCol>
                <a:gridCol w="304495">
                  <a:extLst>
                    <a:ext uri="{9D8B030D-6E8A-4147-A177-3AD203B41FA5}">
                      <a16:colId xmlns:a16="http://schemas.microsoft.com/office/drawing/2014/main" val="3399863625"/>
                    </a:ext>
                  </a:extLst>
                </a:gridCol>
                <a:gridCol w="304495">
                  <a:extLst>
                    <a:ext uri="{9D8B030D-6E8A-4147-A177-3AD203B41FA5}">
                      <a16:colId xmlns:a16="http://schemas.microsoft.com/office/drawing/2014/main" val="1456085567"/>
                    </a:ext>
                  </a:extLst>
                </a:gridCol>
                <a:gridCol w="304495">
                  <a:extLst>
                    <a:ext uri="{9D8B030D-6E8A-4147-A177-3AD203B41FA5}">
                      <a16:colId xmlns:a16="http://schemas.microsoft.com/office/drawing/2014/main" val="117793458"/>
                    </a:ext>
                  </a:extLst>
                </a:gridCol>
                <a:gridCol w="304495">
                  <a:extLst>
                    <a:ext uri="{9D8B030D-6E8A-4147-A177-3AD203B41FA5}">
                      <a16:colId xmlns:a16="http://schemas.microsoft.com/office/drawing/2014/main" val="2176465145"/>
                    </a:ext>
                  </a:extLst>
                </a:gridCol>
                <a:gridCol w="304495">
                  <a:extLst>
                    <a:ext uri="{9D8B030D-6E8A-4147-A177-3AD203B41FA5}">
                      <a16:colId xmlns:a16="http://schemas.microsoft.com/office/drawing/2014/main" val="3940388885"/>
                    </a:ext>
                  </a:extLst>
                </a:gridCol>
                <a:gridCol w="304495">
                  <a:extLst>
                    <a:ext uri="{9D8B030D-6E8A-4147-A177-3AD203B41FA5}">
                      <a16:colId xmlns:a16="http://schemas.microsoft.com/office/drawing/2014/main" val="346445230"/>
                    </a:ext>
                  </a:extLst>
                </a:gridCol>
                <a:gridCol w="304495">
                  <a:extLst>
                    <a:ext uri="{9D8B030D-6E8A-4147-A177-3AD203B41FA5}">
                      <a16:colId xmlns:a16="http://schemas.microsoft.com/office/drawing/2014/main" val="3696649703"/>
                    </a:ext>
                  </a:extLst>
                </a:gridCol>
                <a:gridCol w="304495">
                  <a:extLst>
                    <a:ext uri="{9D8B030D-6E8A-4147-A177-3AD203B41FA5}">
                      <a16:colId xmlns:a16="http://schemas.microsoft.com/office/drawing/2014/main" val="776927725"/>
                    </a:ext>
                  </a:extLst>
                </a:gridCol>
                <a:gridCol w="304495">
                  <a:extLst>
                    <a:ext uri="{9D8B030D-6E8A-4147-A177-3AD203B41FA5}">
                      <a16:colId xmlns:a16="http://schemas.microsoft.com/office/drawing/2014/main" val="2284269494"/>
                    </a:ext>
                  </a:extLst>
                </a:gridCol>
                <a:gridCol w="304495">
                  <a:extLst>
                    <a:ext uri="{9D8B030D-6E8A-4147-A177-3AD203B41FA5}">
                      <a16:colId xmlns:a16="http://schemas.microsoft.com/office/drawing/2014/main" val="2670754785"/>
                    </a:ext>
                  </a:extLst>
                </a:gridCol>
                <a:gridCol w="304495">
                  <a:extLst>
                    <a:ext uri="{9D8B030D-6E8A-4147-A177-3AD203B41FA5}">
                      <a16:colId xmlns:a16="http://schemas.microsoft.com/office/drawing/2014/main" val="3222346721"/>
                    </a:ext>
                  </a:extLst>
                </a:gridCol>
                <a:gridCol w="304495">
                  <a:extLst>
                    <a:ext uri="{9D8B030D-6E8A-4147-A177-3AD203B41FA5}">
                      <a16:colId xmlns:a16="http://schemas.microsoft.com/office/drawing/2014/main" val="2964225517"/>
                    </a:ext>
                  </a:extLst>
                </a:gridCol>
                <a:gridCol w="304495">
                  <a:extLst>
                    <a:ext uri="{9D8B030D-6E8A-4147-A177-3AD203B41FA5}">
                      <a16:colId xmlns:a16="http://schemas.microsoft.com/office/drawing/2014/main" val="3986551539"/>
                    </a:ext>
                  </a:extLst>
                </a:gridCol>
                <a:gridCol w="304495">
                  <a:extLst>
                    <a:ext uri="{9D8B030D-6E8A-4147-A177-3AD203B41FA5}">
                      <a16:colId xmlns:a16="http://schemas.microsoft.com/office/drawing/2014/main" val="1870060979"/>
                    </a:ext>
                  </a:extLst>
                </a:gridCol>
                <a:gridCol w="304495">
                  <a:extLst>
                    <a:ext uri="{9D8B030D-6E8A-4147-A177-3AD203B41FA5}">
                      <a16:colId xmlns:a16="http://schemas.microsoft.com/office/drawing/2014/main" val="2858251530"/>
                    </a:ext>
                  </a:extLst>
                </a:gridCol>
                <a:gridCol w="304495">
                  <a:extLst>
                    <a:ext uri="{9D8B030D-6E8A-4147-A177-3AD203B41FA5}">
                      <a16:colId xmlns:a16="http://schemas.microsoft.com/office/drawing/2014/main" val="4084772878"/>
                    </a:ext>
                  </a:extLst>
                </a:gridCol>
                <a:gridCol w="304495">
                  <a:extLst>
                    <a:ext uri="{9D8B030D-6E8A-4147-A177-3AD203B41FA5}">
                      <a16:colId xmlns:a16="http://schemas.microsoft.com/office/drawing/2014/main" val="1658200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8187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ASUS Republic of Gamers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3541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50844234"/>
                  </a:ext>
                </a:extLst>
              </a:tr>
            </a:tbl>
          </a:graphicData>
        </a:graphic>
      </p:graphicFrame>
      <p:sp>
        <p:nvSpPr>
          <p:cNvPr id="4" name="Text Placeholder 3">
            <a:extLst>
              <a:ext uri="{FF2B5EF4-FFF2-40B4-BE49-F238E27FC236}">
                <a16:creationId xmlns:a16="http://schemas.microsoft.com/office/drawing/2014/main" id="{D6492DB3-079C-4849-B095-B8E2EA4FB5E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386035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BA55-F451-4BD1-ADA0-132558977D4C}"/>
              </a:ext>
            </a:extLst>
          </p:cNvPr>
          <p:cNvSpPr>
            <a:spLocks noGrp="1"/>
          </p:cNvSpPr>
          <p:nvPr>
            <p:ph type="title"/>
          </p:nvPr>
        </p:nvSpPr>
        <p:spPr/>
        <p:txBody>
          <a:bodyPr/>
          <a:lstStyle/>
          <a:p>
            <a:r>
              <a:rPr lang="en-US"/>
              <a:t>Facebook Insights Key Metrics Table w/ E-Rate | CND Competitor- FR</a:t>
            </a:r>
          </a:p>
        </p:txBody>
      </p:sp>
      <p:graphicFrame>
        <p:nvGraphicFramePr>
          <p:cNvPr id="5" name="Table Placeholder 4">
            <a:extLst>
              <a:ext uri="{FF2B5EF4-FFF2-40B4-BE49-F238E27FC236}">
                <a16:creationId xmlns:a16="http://schemas.microsoft.com/office/drawing/2014/main" id="{6526A94C-A226-42B6-8991-BE3984B1EA17}"/>
              </a:ext>
            </a:extLst>
          </p:cNvPr>
          <p:cNvGraphicFramePr>
            <a:graphicFrameLocks noGrp="1"/>
          </p:cNvGraphicFramePr>
          <p:nvPr>
            <p:ph type="tbl" sz="quarter" idx="13"/>
            <p:extLst>
              <p:ext uri="{D42A27DB-BD31-4B8C-83A1-F6EECF244321}">
                <p14:modId xmlns:p14="http://schemas.microsoft.com/office/powerpoint/2010/main" val="14875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1">
                  <a:extLst>
                    <a:ext uri="{9D8B030D-6E8A-4147-A177-3AD203B41FA5}">
                      <a16:colId xmlns:a16="http://schemas.microsoft.com/office/drawing/2014/main" val="1189713871"/>
                    </a:ext>
                  </a:extLst>
                </a:gridCol>
                <a:gridCol w="246888">
                  <a:extLst>
                    <a:ext uri="{9D8B030D-6E8A-4147-A177-3AD203B41FA5}">
                      <a16:colId xmlns:a16="http://schemas.microsoft.com/office/drawing/2014/main" val="2390950043"/>
                    </a:ext>
                  </a:extLst>
                </a:gridCol>
                <a:gridCol w="246888">
                  <a:extLst>
                    <a:ext uri="{9D8B030D-6E8A-4147-A177-3AD203B41FA5}">
                      <a16:colId xmlns:a16="http://schemas.microsoft.com/office/drawing/2014/main" val="207990110"/>
                    </a:ext>
                  </a:extLst>
                </a:gridCol>
                <a:gridCol w="246888">
                  <a:extLst>
                    <a:ext uri="{9D8B030D-6E8A-4147-A177-3AD203B41FA5}">
                      <a16:colId xmlns:a16="http://schemas.microsoft.com/office/drawing/2014/main" val="1024176483"/>
                    </a:ext>
                  </a:extLst>
                </a:gridCol>
                <a:gridCol w="246888">
                  <a:extLst>
                    <a:ext uri="{9D8B030D-6E8A-4147-A177-3AD203B41FA5}">
                      <a16:colId xmlns:a16="http://schemas.microsoft.com/office/drawing/2014/main" val="2372676689"/>
                    </a:ext>
                  </a:extLst>
                </a:gridCol>
                <a:gridCol w="246888">
                  <a:extLst>
                    <a:ext uri="{9D8B030D-6E8A-4147-A177-3AD203B41FA5}">
                      <a16:colId xmlns:a16="http://schemas.microsoft.com/office/drawing/2014/main" val="3230747385"/>
                    </a:ext>
                  </a:extLst>
                </a:gridCol>
                <a:gridCol w="246888">
                  <a:extLst>
                    <a:ext uri="{9D8B030D-6E8A-4147-A177-3AD203B41FA5}">
                      <a16:colId xmlns:a16="http://schemas.microsoft.com/office/drawing/2014/main" val="1115557588"/>
                    </a:ext>
                  </a:extLst>
                </a:gridCol>
                <a:gridCol w="246888">
                  <a:extLst>
                    <a:ext uri="{9D8B030D-6E8A-4147-A177-3AD203B41FA5}">
                      <a16:colId xmlns:a16="http://schemas.microsoft.com/office/drawing/2014/main" val="1169910862"/>
                    </a:ext>
                  </a:extLst>
                </a:gridCol>
                <a:gridCol w="246888">
                  <a:extLst>
                    <a:ext uri="{9D8B030D-6E8A-4147-A177-3AD203B41FA5}">
                      <a16:colId xmlns:a16="http://schemas.microsoft.com/office/drawing/2014/main" val="1382889971"/>
                    </a:ext>
                  </a:extLst>
                </a:gridCol>
                <a:gridCol w="246888">
                  <a:extLst>
                    <a:ext uri="{9D8B030D-6E8A-4147-A177-3AD203B41FA5}">
                      <a16:colId xmlns:a16="http://schemas.microsoft.com/office/drawing/2014/main" val="301838902"/>
                    </a:ext>
                  </a:extLst>
                </a:gridCol>
                <a:gridCol w="246888">
                  <a:extLst>
                    <a:ext uri="{9D8B030D-6E8A-4147-A177-3AD203B41FA5}">
                      <a16:colId xmlns:a16="http://schemas.microsoft.com/office/drawing/2014/main" val="1121421957"/>
                    </a:ext>
                  </a:extLst>
                </a:gridCol>
                <a:gridCol w="246888">
                  <a:extLst>
                    <a:ext uri="{9D8B030D-6E8A-4147-A177-3AD203B41FA5}">
                      <a16:colId xmlns:a16="http://schemas.microsoft.com/office/drawing/2014/main" val="1789779375"/>
                    </a:ext>
                  </a:extLst>
                </a:gridCol>
                <a:gridCol w="246888">
                  <a:extLst>
                    <a:ext uri="{9D8B030D-6E8A-4147-A177-3AD203B41FA5}">
                      <a16:colId xmlns:a16="http://schemas.microsoft.com/office/drawing/2014/main" val="2591177130"/>
                    </a:ext>
                  </a:extLst>
                </a:gridCol>
                <a:gridCol w="246888">
                  <a:extLst>
                    <a:ext uri="{9D8B030D-6E8A-4147-A177-3AD203B41FA5}">
                      <a16:colId xmlns:a16="http://schemas.microsoft.com/office/drawing/2014/main" val="1605874166"/>
                    </a:ext>
                  </a:extLst>
                </a:gridCol>
                <a:gridCol w="246888">
                  <a:extLst>
                    <a:ext uri="{9D8B030D-6E8A-4147-A177-3AD203B41FA5}">
                      <a16:colId xmlns:a16="http://schemas.microsoft.com/office/drawing/2014/main" val="3766650386"/>
                    </a:ext>
                  </a:extLst>
                </a:gridCol>
                <a:gridCol w="246888">
                  <a:extLst>
                    <a:ext uri="{9D8B030D-6E8A-4147-A177-3AD203B41FA5}">
                      <a16:colId xmlns:a16="http://schemas.microsoft.com/office/drawing/2014/main" val="86608354"/>
                    </a:ext>
                  </a:extLst>
                </a:gridCol>
                <a:gridCol w="246888">
                  <a:extLst>
                    <a:ext uri="{9D8B030D-6E8A-4147-A177-3AD203B41FA5}">
                      <a16:colId xmlns:a16="http://schemas.microsoft.com/office/drawing/2014/main" val="1484557419"/>
                    </a:ext>
                  </a:extLst>
                </a:gridCol>
                <a:gridCol w="208280">
                  <a:extLst>
                    <a:ext uri="{9D8B030D-6E8A-4147-A177-3AD203B41FA5}">
                      <a16:colId xmlns:a16="http://schemas.microsoft.com/office/drawing/2014/main" val="3993780848"/>
                    </a:ext>
                  </a:extLst>
                </a:gridCol>
                <a:gridCol w="208280">
                  <a:extLst>
                    <a:ext uri="{9D8B030D-6E8A-4147-A177-3AD203B41FA5}">
                      <a16:colId xmlns:a16="http://schemas.microsoft.com/office/drawing/2014/main" val="1577706620"/>
                    </a:ext>
                  </a:extLst>
                </a:gridCol>
                <a:gridCol w="208280">
                  <a:extLst>
                    <a:ext uri="{9D8B030D-6E8A-4147-A177-3AD203B41FA5}">
                      <a16:colId xmlns:a16="http://schemas.microsoft.com/office/drawing/2014/main" val="979488876"/>
                    </a:ext>
                  </a:extLst>
                </a:gridCol>
                <a:gridCol w="208280">
                  <a:extLst>
                    <a:ext uri="{9D8B030D-6E8A-4147-A177-3AD203B41FA5}">
                      <a16:colId xmlns:a16="http://schemas.microsoft.com/office/drawing/2014/main" val="449621106"/>
                    </a:ext>
                  </a:extLst>
                </a:gridCol>
                <a:gridCol w="208280">
                  <a:extLst>
                    <a:ext uri="{9D8B030D-6E8A-4147-A177-3AD203B41FA5}">
                      <a16:colId xmlns:a16="http://schemas.microsoft.com/office/drawing/2014/main" val="422129334"/>
                    </a:ext>
                  </a:extLst>
                </a:gridCol>
                <a:gridCol w="208280">
                  <a:extLst>
                    <a:ext uri="{9D8B030D-6E8A-4147-A177-3AD203B41FA5}">
                      <a16:colId xmlns:a16="http://schemas.microsoft.com/office/drawing/2014/main" val="2959860827"/>
                    </a:ext>
                  </a:extLst>
                </a:gridCol>
                <a:gridCol w="208280">
                  <a:extLst>
                    <a:ext uri="{9D8B030D-6E8A-4147-A177-3AD203B41FA5}">
                      <a16:colId xmlns:a16="http://schemas.microsoft.com/office/drawing/2014/main" val="316821786"/>
                    </a:ext>
                  </a:extLst>
                </a:gridCol>
                <a:gridCol w="208280">
                  <a:extLst>
                    <a:ext uri="{9D8B030D-6E8A-4147-A177-3AD203B41FA5}">
                      <a16:colId xmlns:a16="http://schemas.microsoft.com/office/drawing/2014/main" val="3206554418"/>
                    </a:ext>
                  </a:extLst>
                </a:gridCol>
                <a:gridCol w="208280">
                  <a:extLst>
                    <a:ext uri="{9D8B030D-6E8A-4147-A177-3AD203B41FA5}">
                      <a16:colId xmlns:a16="http://schemas.microsoft.com/office/drawing/2014/main" val="538274586"/>
                    </a:ext>
                  </a:extLst>
                </a:gridCol>
                <a:gridCol w="208280">
                  <a:extLst>
                    <a:ext uri="{9D8B030D-6E8A-4147-A177-3AD203B41FA5}">
                      <a16:colId xmlns:a16="http://schemas.microsoft.com/office/drawing/2014/main" val="3831503826"/>
                    </a:ext>
                  </a:extLst>
                </a:gridCol>
                <a:gridCol w="208280">
                  <a:extLst>
                    <a:ext uri="{9D8B030D-6E8A-4147-A177-3AD203B41FA5}">
                      <a16:colId xmlns:a16="http://schemas.microsoft.com/office/drawing/2014/main" val="1498309587"/>
                    </a:ext>
                  </a:extLst>
                </a:gridCol>
                <a:gridCol w="208280">
                  <a:extLst>
                    <a:ext uri="{9D8B030D-6E8A-4147-A177-3AD203B41FA5}">
                      <a16:colId xmlns:a16="http://schemas.microsoft.com/office/drawing/2014/main" val="1159746162"/>
                    </a:ext>
                  </a:extLst>
                </a:gridCol>
                <a:gridCol w="208280">
                  <a:extLst>
                    <a:ext uri="{9D8B030D-6E8A-4147-A177-3AD203B41FA5}">
                      <a16:colId xmlns:a16="http://schemas.microsoft.com/office/drawing/2014/main" val="1475285635"/>
                    </a:ext>
                  </a:extLst>
                </a:gridCol>
                <a:gridCol w="208280">
                  <a:extLst>
                    <a:ext uri="{9D8B030D-6E8A-4147-A177-3AD203B41FA5}">
                      <a16:colId xmlns:a16="http://schemas.microsoft.com/office/drawing/2014/main" val="3128076256"/>
                    </a:ext>
                  </a:extLst>
                </a:gridCol>
                <a:gridCol w="208280">
                  <a:extLst>
                    <a:ext uri="{9D8B030D-6E8A-4147-A177-3AD203B41FA5}">
                      <a16:colId xmlns:a16="http://schemas.microsoft.com/office/drawing/2014/main" val="343675650"/>
                    </a:ext>
                  </a:extLst>
                </a:gridCol>
                <a:gridCol w="208280">
                  <a:extLst>
                    <a:ext uri="{9D8B030D-6E8A-4147-A177-3AD203B41FA5}">
                      <a16:colId xmlns:a16="http://schemas.microsoft.com/office/drawing/2014/main" val="2082127120"/>
                    </a:ext>
                  </a:extLst>
                </a:gridCol>
                <a:gridCol w="208280">
                  <a:extLst>
                    <a:ext uri="{9D8B030D-6E8A-4147-A177-3AD203B41FA5}">
                      <a16:colId xmlns:a16="http://schemas.microsoft.com/office/drawing/2014/main" val="3929232356"/>
                    </a:ext>
                  </a:extLst>
                </a:gridCol>
                <a:gridCol w="208280">
                  <a:extLst>
                    <a:ext uri="{9D8B030D-6E8A-4147-A177-3AD203B41FA5}">
                      <a16:colId xmlns:a16="http://schemas.microsoft.com/office/drawing/2014/main" val="19431926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Avg. Engagement Rate per day</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Reach</a:t>
                      </a:r>
                    </a:p>
                  </a:txBody>
                  <a:tcPr/>
                </a:tc>
                <a:tc>
                  <a:txBody>
                    <a:bodyPr/>
                    <a:lstStyle/>
                    <a:p>
                      <a:r>
                        <a:rPr lang="en-US" sz="1000"/>
                        <a:t>Engaged Users</a:t>
                      </a:r>
                    </a:p>
                  </a:txBody>
                  <a:tcPr/>
                </a:tc>
                <a:tc>
                  <a:txBody>
                    <a:bodyPr/>
                    <a:lstStyle/>
                    <a:p>
                      <a:r>
                        <a:rPr lang="en-US" sz="1000"/>
                        <a:t>Reach %</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583100521"/>
                  </a:ext>
                </a:extLst>
              </a:tr>
              <a:tr h="370840">
                <a:tc>
                  <a:txBody>
                    <a:bodyPr/>
                    <a:lstStyle/>
                    <a:p>
                      <a:r>
                        <a:rPr lang="en-US" sz="1000"/>
                        <a:t>MSI Gaming (FR)</a:t>
                      </a:r>
                    </a:p>
                  </a:txBody>
                  <a:tcPr/>
                </a:tc>
                <a:tc>
                  <a:txBody>
                    <a:bodyPr/>
                    <a:lstStyle/>
                    <a:p>
                      <a:r>
                        <a:rPr lang="en-US" sz="1000"/>
                        <a:t>244935</a:t>
                      </a:r>
                    </a:p>
                  </a:txBody>
                  <a:tcPr/>
                </a:tc>
                <a:tc>
                  <a:txBody>
                    <a:bodyPr/>
                    <a:lstStyle/>
                    <a:p>
                      <a:r>
                        <a:rPr lang="en-US" sz="1000"/>
                        <a:t>50</a:t>
                      </a:r>
                    </a:p>
                  </a:txBody>
                  <a:tcPr/>
                </a:tc>
                <a:tc>
                  <a:txBody>
                    <a:bodyPr/>
                    <a:lstStyle/>
                    <a:p>
                      <a:r>
                        <a:rPr lang="en-US" sz="1000"/>
                        <a:t>515</a:t>
                      </a:r>
                    </a:p>
                  </a:txBody>
                  <a:tcPr/>
                </a:tc>
                <a:tc>
                  <a:txBody>
                    <a:bodyPr/>
                    <a:lstStyle/>
                    <a:p>
                      <a:r>
                        <a:rPr lang="en-US" sz="1000"/>
                        <a:t>868</a:t>
                      </a:r>
                    </a:p>
                  </a:txBody>
                  <a:tcPr/>
                </a:tc>
                <a:tc>
                  <a:txBody>
                    <a:bodyPr/>
                    <a:lstStyle/>
                    <a:p>
                      <a:r>
                        <a:rPr lang="en-US" sz="1000"/>
                        <a:t>200396.13333333</a:t>
                      </a:r>
                    </a:p>
                  </a:txBody>
                  <a:tcPr/>
                </a:tc>
                <a:tc>
                  <a:txBody>
                    <a:bodyPr/>
                    <a:lstStyle/>
                    <a:p>
                      <a:r>
                        <a:rPr lang="en-US" sz="1000"/>
                        <a:t>1361870</a:t>
                      </a:r>
                    </a:p>
                  </a:txBody>
                  <a:tcPr/>
                </a:tc>
                <a:tc>
                  <a:txBody>
                    <a:bodyPr/>
                    <a:lstStyle/>
                    <a:p>
                      <a:r>
                        <a:rPr lang="en-US" sz="1000"/>
                        <a:t>0</a:t>
                      </a:r>
                    </a:p>
                  </a:txBody>
                  <a:tcPr/>
                </a:tc>
                <a:tc>
                  <a:txBody>
                    <a:bodyPr/>
                    <a:lstStyle/>
                    <a:p>
                      <a:r>
                        <a:rPr lang="en-US" sz="1000"/>
                        <a:t>1361870</a:t>
                      </a:r>
                    </a:p>
                  </a:txBody>
                  <a:tcPr/>
                </a:tc>
                <a:tc>
                  <a:txBody>
                    <a:bodyPr/>
                    <a:lstStyle/>
                    <a:p>
                      <a:r>
                        <a:rPr lang="en-US" sz="1000"/>
                        <a:t>2.24 %</a:t>
                      </a:r>
                    </a:p>
                  </a:txBody>
                  <a:tcPr/>
                </a:tc>
                <a:tc>
                  <a:txBody>
                    <a:bodyPr/>
                    <a:lstStyle/>
                    <a:p>
                      <a:r>
                        <a:rPr lang="en-US" sz="1000"/>
                        <a:t>9927</a:t>
                      </a:r>
                    </a:p>
                  </a:txBody>
                  <a:tcPr/>
                </a:tc>
                <a:tc>
                  <a:txBody>
                    <a:bodyPr/>
                    <a:lstStyle/>
                    <a:p>
                      <a:r>
                        <a:rPr lang="en-US" sz="1000"/>
                        <a:t>2961</a:t>
                      </a:r>
                    </a:p>
                  </a:txBody>
                  <a:tcPr/>
                </a:tc>
                <a:tc>
                  <a:txBody>
                    <a:bodyPr/>
                    <a:lstStyle/>
                    <a:p>
                      <a:r>
                        <a:rPr lang="en-US" sz="1000"/>
                        <a:t>7</a:t>
                      </a:r>
                    </a:p>
                  </a:txBody>
                  <a:tcPr/>
                </a:tc>
                <a:tc>
                  <a:txBody>
                    <a:bodyPr/>
                    <a:lstStyle/>
                    <a:p>
                      <a:r>
                        <a:rPr lang="en-US" sz="1000"/>
                        <a:t>0</a:t>
                      </a:r>
                    </a:p>
                  </a:txBody>
                  <a:tcPr/>
                </a:tc>
                <a:tc>
                  <a:txBody>
                    <a:bodyPr/>
                    <a:lstStyle/>
                    <a:p>
                      <a:r>
                        <a:rPr lang="en-US" sz="1000"/>
                        <a:t>27351</a:t>
                      </a:r>
                    </a:p>
                  </a:txBody>
                  <a:tcPr/>
                </a:tc>
                <a:tc>
                  <a:txBody>
                    <a:bodyPr/>
                    <a:lstStyle/>
                    <a:p>
                      <a:r>
                        <a:rPr lang="en-US" sz="1000"/>
                        <a:t>2322</a:t>
                      </a:r>
                    </a:p>
                  </a:txBody>
                  <a:tcPr/>
                </a:tc>
                <a:tc>
                  <a:txBody>
                    <a:bodyPr/>
                    <a:lstStyle/>
                    <a:p>
                      <a:r>
                        <a:rPr lang="en-US" sz="1000"/>
                        <a:t>8157</a:t>
                      </a:r>
                    </a:p>
                  </a:txBody>
                  <a:tcPr/>
                </a:tc>
                <a:tc>
                  <a:txBody>
                    <a:bodyPr/>
                    <a:lstStyle/>
                    <a:p>
                      <a:r>
                        <a:rPr lang="en-US" sz="1000"/>
                        <a:t>387</a:t>
                      </a:r>
                    </a:p>
                  </a:txBody>
                  <a:tcPr/>
                </a:tc>
                <a:tc>
                  <a:txBody>
                    <a:bodyPr/>
                    <a:lstStyle/>
                    <a:p>
                      <a:r>
                        <a:rPr lang="en-US" sz="1000"/>
                        <a:t>16485</a:t>
                      </a:r>
                    </a:p>
                  </a:txBody>
                  <a:tcPr/>
                </a:tc>
                <a:tc>
                  <a:txBody>
                    <a:bodyPr/>
                    <a:lstStyle/>
                    <a:p>
                      <a:r>
                        <a:rPr lang="en-US" sz="1000"/>
                        <a:t>0</a:t>
                      </a:r>
                    </a:p>
                  </a:txBody>
                  <a:tcPr/>
                </a:tc>
                <a:tc>
                  <a:txBody>
                    <a:bodyPr/>
                    <a:lstStyle/>
                    <a:p>
                      <a:r>
                        <a:rPr lang="en-US" sz="1000"/>
                        <a:t>4039</a:t>
                      </a:r>
                    </a:p>
                  </a:txBody>
                  <a:tcPr/>
                </a:tc>
                <a:tc>
                  <a:txBody>
                    <a:bodyPr/>
                    <a:lstStyle/>
                    <a:p>
                      <a:r>
                        <a:rPr lang="en-US" sz="1000"/>
                        <a:t>3070</a:t>
                      </a:r>
                    </a:p>
                  </a:txBody>
                  <a:tcPr/>
                </a:tc>
                <a:tc>
                  <a:txBody>
                    <a:bodyPr/>
                    <a:lstStyle/>
                    <a:p>
                      <a:r>
                        <a:rPr lang="en-US" sz="1000"/>
                        <a:t>794</a:t>
                      </a:r>
                    </a:p>
                  </a:txBody>
                  <a:tcPr/>
                </a:tc>
                <a:tc>
                  <a:txBody>
                    <a:bodyPr/>
                    <a:lstStyle/>
                    <a:p>
                      <a:r>
                        <a:rPr lang="en-US" sz="1000"/>
                        <a:t>175</a:t>
                      </a:r>
                    </a:p>
                  </a:txBody>
                  <a:tcPr/>
                </a:tc>
                <a:tc>
                  <a:txBody>
                    <a:bodyPr/>
                    <a:lstStyle/>
                    <a:p>
                      <a:r>
                        <a:rPr lang="en-US" sz="1000"/>
                        <a:t>2.7483992120246 %</a:t>
                      </a:r>
                    </a:p>
                  </a:txBody>
                  <a:tcPr/>
                </a:tc>
                <a:tc>
                  <a:txBody>
                    <a:bodyPr/>
                    <a:lstStyle/>
                    <a:p>
                      <a:r>
                        <a:rPr lang="en-US" sz="1000"/>
                        <a:t>0</a:t>
                      </a:r>
                    </a:p>
                  </a:txBody>
                  <a:tcPr/>
                </a:tc>
                <a:tc>
                  <a:txBody>
                    <a:bodyPr/>
                    <a:lstStyle/>
                    <a:p>
                      <a:r>
                        <a:rPr lang="en-US" sz="1000"/>
                        <a:t>0</a:t>
                      </a:r>
                    </a:p>
                  </a:txBody>
                  <a:tcPr/>
                </a:tc>
                <a:tc>
                  <a:txBody>
                    <a:bodyPr/>
                    <a:lstStyle/>
                    <a:p>
                      <a:r>
                        <a:rPr lang="en-US" sz="1000"/>
                        <a:t>173</a:t>
                      </a:r>
                    </a:p>
                  </a:txBody>
                  <a:tcPr/>
                </a:tc>
                <a:tc>
                  <a:txBody>
                    <a:bodyPr/>
                    <a:lstStyle/>
                    <a:p>
                      <a:r>
                        <a:rPr lang="en-US" sz="1000"/>
                        <a:t>22349.59375</a:t>
                      </a:r>
                    </a:p>
                  </a:txBody>
                  <a:tcPr/>
                </a:tc>
                <a:tc>
                  <a:txBody>
                    <a:bodyPr/>
                    <a:lstStyle/>
                    <a:p>
                      <a:r>
                        <a:rPr lang="en-US" sz="1000"/>
                        <a:t>629.125</a:t>
                      </a:r>
                    </a:p>
                  </a:txBody>
                  <a:tcPr/>
                </a:tc>
                <a:tc>
                  <a:txBody>
                    <a:bodyPr/>
                    <a:lstStyle/>
                    <a:p>
                      <a:r>
                        <a:rPr lang="en-US" sz="1000"/>
                        <a:t>0.091247040031029 %</a:t>
                      </a:r>
                    </a:p>
                  </a:txBody>
                  <a:tcPr/>
                </a:tc>
                <a:tc>
                  <a:txBody>
                    <a:bodyPr/>
                    <a:lstStyle/>
                    <a:p>
                      <a:r>
                        <a:rPr lang="en-US" sz="1000"/>
                        <a:t>92</a:t>
                      </a:r>
                    </a:p>
                  </a:txBody>
                  <a:tcPr/>
                </a:tc>
                <a:tc>
                  <a:txBody>
                    <a:bodyPr/>
                    <a:lstStyle/>
                    <a:p>
                      <a:r>
                        <a:rPr lang="en-US" sz="1000"/>
                        <a:t>81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61140272"/>
                  </a:ext>
                </a:extLst>
              </a:tr>
            </a:tbl>
          </a:graphicData>
        </a:graphic>
      </p:graphicFrame>
      <p:sp>
        <p:nvSpPr>
          <p:cNvPr id="4" name="Text Placeholder 3">
            <a:extLst>
              <a:ext uri="{FF2B5EF4-FFF2-40B4-BE49-F238E27FC236}">
                <a16:creationId xmlns:a16="http://schemas.microsoft.com/office/drawing/2014/main" id="{E41DF252-D581-4F5A-8759-98FA9866D17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834313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6C34-2CF5-4493-AA63-BF9DE887959E}"/>
              </a:ext>
            </a:extLst>
          </p:cNvPr>
          <p:cNvSpPr>
            <a:spLocks noGrp="1"/>
          </p:cNvSpPr>
          <p:nvPr>
            <p:ph type="title"/>
          </p:nvPr>
        </p:nvSpPr>
        <p:spPr/>
        <p:txBody>
          <a:bodyPr/>
          <a:lstStyle/>
          <a:p>
            <a:r>
              <a:rPr lang="en-US"/>
              <a:t>Facebook People Talking About This | CND Competitor- FR</a:t>
            </a:r>
          </a:p>
        </p:txBody>
      </p:sp>
      <p:graphicFrame>
        <p:nvGraphicFramePr>
          <p:cNvPr id="6" name="Chart Placeholder 5">
            <a:extLst>
              <a:ext uri="{FF2B5EF4-FFF2-40B4-BE49-F238E27FC236}">
                <a16:creationId xmlns:a16="http://schemas.microsoft.com/office/drawing/2014/main" id="{DCADD9E7-248A-4636-82AB-22A759163AE8}"/>
              </a:ext>
            </a:extLst>
          </p:cNvPr>
          <p:cNvGraphicFramePr>
            <a:graphicFrameLocks noGrp="1"/>
          </p:cNvGraphicFramePr>
          <p:nvPr>
            <p:ph type="chart" sz="quarter" idx="13"/>
            <p:extLst>
              <p:ext uri="{D42A27DB-BD31-4B8C-83A1-F6EECF244321}">
                <p14:modId xmlns:p14="http://schemas.microsoft.com/office/powerpoint/2010/main" val="693807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524F8A-0644-44A7-97DB-6E81B87DA059}"/>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50B91289-A27C-4322-A78C-56075CF37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7058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5DC0-91D2-4B5A-AE27-0862F4F66308}"/>
              </a:ext>
            </a:extLst>
          </p:cNvPr>
          <p:cNvSpPr>
            <a:spLocks noGrp="1"/>
          </p:cNvSpPr>
          <p:nvPr>
            <p:ph type="title"/>
          </p:nvPr>
        </p:nvSpPr>
        <p:spPr/>
        <p:txBody>
          <a:bodyPr/>
          <a:lstStyle/>
          <a:p>
            <a:r>
              <a:rPr lang="en-US"/>
              <a:t>Facebook Fans Total | CND Competitor- FR</a:t>
            </a:r>
          </a:p>
        </p:txBody>
      </p:sp>
      <p:graphicFrame>
        <p:nvGraphicFramePr>
          <p:cNvPr id="6" name="Chart Placeholder 5">
            <a:extLst>
              <a:ext uri="{FF2B5EF4-FFF2-40B4-BE49-F238E27FC236}">
                <a16:creationId xmlns:a16="http://schemas.microsoft.com/office/drawing/2014/main" id="{4B278A70-37AE-4B3B-8445-BAD414CFDD7C}"/>
              </a:ext>
            </a:extLst>
          </p:cNvPr>
          <p:cNvGraphicFramePr>
            <a:graphicFrameLocks noGrp="1"/>
          </p:cNvGraphicFramePr>
          <p:nvPr>
            <p:ph type="chart" sz="quarter" idx="13"/>
            <p:extLst>
              <p:ext uri="{D42A27DB-BD31-4B8C-83A1-F6EECF244321}">
                <p14:modId xmlns:p14="http://schemas.microsoft.com/office/powerpoint/2010/main" val="174547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9B8E2-DBA9-4E71-93B8-F34B80C8E81D}"/>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B3A3C5D6-7CE3-495B-A5E3-76EC7D4B0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609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8846-67C1-4C87-B697-F19A16A1402A}"/>
              </a:ext>
            </a:extLst>
          </p:cNvPr>
          <p:cNvSpPr>
            <a:spLocks noGrp="1"/>
          </p:cNvSpPr>
          <p:nvPr>
            <p:ph type="title"/>
          </p:nvPr>
        </p:nvSpPr>
        <p:spPr/>
        <p:txBody>
          <a:bodyPr/>
          <a:lstStyle/>
          <a:p>
            <a:r>
              <a:rPr lang="en-US"/>
              <a:t>Facebook Post Type Distribution Per Profile | CND Competitor- FR</a:t>
            </a:r>
          </a:p>
        </p:txBody>
      </p:sp>
      <p:graphicFrame>
        <p:nvGraphicFramePr>
          <p:cNvPr id="6" name="Chart Placeholder 5">
            <a:extLst>
              <a:ext uri="{FF2B5EF4-FFF2-40B4-BE49-F238E27FC236}">
                <a16:creationId xmlns:a16="http://schemas.microsoft.com/office/drawing/2014/main" id="{B43E0BDE-F0E2-407A-9797-F963AA5957FF}"/>
              </a:ext>
            </a:extLst>
          </p:cNvPr>
          <p:cNvGraphicFramePr>
            <a:graphicFrameLocks noGrp="1"/>
          </p:cNvGraphicFramePr>
          <p:nvPr>
            <p:ph type="chart" sz="quarter" idx="13"/>
            <p:extLst>
              <p:ext uri="{D42A27DB-BD31-4B8C-83A1-F6EECF244321}">
                <p14:modId xmlns:p14="http://schemas.microsoft.com/office/powerpoint/2010/main" val="2549429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D19E0B-901D-4851-A0AE-0D5D90E5A061}"/>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A04CBB15-8E48-46E6-8530-8510E1C99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961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09EED-B4F9-48B9-8A91-3A68AF2654DC}"/>
              </a:ext>
            </a:extLst>
          </p:cNvPr>
          <p:cNvSpPr>
            <a:spLocks noGrp="1"/>
          </p:cNvSpPr>
          <p:nvPr>
            <p:ph type="title"/>
          </p:nvPr>
        </p:nvSpPr>
        <p:spPr/>
        <p:txBody>
          <a:bodyPr/>
          <a:lstStyle/>
          <a:p>
            <a:r>
              <a:rPr lang="en-US"/>
              <a:t>Facebook Sponsored Posts Distribution | CND Competitor- FR</a:t>
            </a:r>
          </a:p>
        </p:txBody>
      </p:sp>
      <p:graphicFrame>
        <p:nvGraphicFramePr>
          <p:cNvPr id="6" name="Chart Placeholder 5">
            <a:extLst>
              <a:ext uri="{FF2B5EF4-FFF2-40B4-BE49-F238E27FC236}">
                <a16:creationId xmlns:a16="http://schemas.microsoft.com/office/drawing/2014/main" id="{9F069154-A213-4D36-AE76-B38DAA46843C}"/>
              </a:ext>
            </a:extLst>
          </p:cNvPr>
          <p:cNvGraphicFramePr>
            <a:graphicFrameLocks noGrp="1"/>
          </p:cNvGraphicFramePr>
          <p:nvPr>
            <p:ph type="chart" sz="quarter" idx="13"/>
            <p:extLst>
              <p:ext uri="{D42A27DB-BD31-4B8C-83A1-F6EECF244321}">
                <p14:modId xmlns:p14="http://schemas.microsoft.com/office/powerpoint/2010/main" val="252715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CA18B-AF06-47DC-A749-968C5B775C26}"/>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1FFC2E81-E031-450E-964B-EDCF77E12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284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BB54-8245-4F4F-A66A-BBB0F7DF4B5C}"/>
              </a:ext>
            </a:extLst>
          </p:cNvPr>
          <p:cNvSpPr>
            <a:spLocks noGrp="1"/>
          </p:cNvSpPr>
          <p:nvPr>
            <p:ph type="title"/>
          </p:nvPr>
        </p:nvSpPr>
        <p:spPr/>
        <p:txBody>
          <a:bodyPr/>
          <a:lstStyle/>
          <a:p>
            <a:r>
              <a:rPr lang="en-US"/>
              <a:t>Facebook Own Posts Table | CND Competitor- FR - 1 of 22</a:t>
            </a:r>
          </a:p>
        </p:txBody>
      </p:sp>
      <p:graphicFrame>
        <p:nvGraphicFramePr>
          <p:cNvPr id="5" name="Table Placeholder 4">
            <a:extLst>
              <a:ext uri="{FF2B5EF4-FFF2-40B4-BE49-F238E27FC236}">
                <a16:creationId xmlns:a16="http://schemas.microsoft.com/office/drawing/2014/main" id="{D5A44D52-FFA8-412C-A107-D19D248F9B11}"/>
              </a:ext>
            </a:extLst>
          </p:cNvPr>
          <p:cNvGraphicFramePr>
            <a:graphicFrameLocks noGrp="1"/>
          </p:cNvGraphicFramePr>
          <p:nvPr>
            <p:ph type="tbl" sz="quarter" idx="13"/>
            <p:extLst>
              <p:ext uri="{D42A27DB-BD31-4B8C-83A1-F6EECF244321}">
                <p14:modId xmlns:p14="http://schemas.microsoft.com/office/powerpoint/2010/main" val="195490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199849670"/>
                    </a:ext>
                  </a:extLst>
                </a:gridCol>
                <a:gridCol w="370332">
                  <a:extLst>
                    <a:ext uri="{9D8B030D-6E8A-4147-A177-3AD203B41FA5}">
                      <a16:colId xmlns:a16="http://schemas.microsoft.com/office/drawing/2014/main" val="2109634608"/>
                    </a:ext>
                  </a:extLst>
                </a:gridCol>
                <a:gridCol w="370332">
                  <a:extLst>
                    <a:ext uri="{9D8B030D-6E8A-4147-A177-3AD203B41FA5}">
                      <a16:colId xmlns:a16="http://schemas.microsoft.com/office/drawing/2014/main" val="1980600177"/>
                    </a:ext>
                  </a:extLst>
                </a:gridCol>
                <a:gridCol w="370332">
                  <a:extLst>
                    <a:ext uri="{9D8B030D-6E8A-4147-A177-3AD203B41FA5}">
                      <a16:colId xmlns:a16="http://schemas.microsoft.com/office/drawing/2014/main" val="2205428144"/>
                    </a:ext>
                  </a:extLst>
                </a:gridCol>
                <a:gridCol w="329184">
                  <a:extLst>
                    <a:ext uri="{9D8B030D-6E8A-4147-A177-3AD203B41FA5}">
                      <a16:colId xmlns:a16="http://schemas.microsoft.com/office/drawing/2014/main" val="3687563252"/>
                    </a:ext>
                  </a:extLst>
                </a:gridCol>
                <a:gridCol w="329184">
                  <a:extLst>
                    <a:ext uri="{9D8B030D-6E8A-4147-A177-3AD203B41FA5}">
                      <a16:colId xmlns:a16="http://schemas.microsoft.com/office/drawing/2014/main" val="1070951742"/>
                    </a:ext>
                  </a:extLst>
                </a:gridCol>
                <a:gridCol w="329184">
                  <a:extLst>
                    <a:ext uri="{9D8B030D-6E8A-4147-A177-3AD203B41FA5}">
                      <a16:colId xmlns:a16="http://schemas.microsoft.com/office/drawing/2014/main" val="2783050590"/>
                    </a:ext>
                  </a:extLst>
                </a:gridCol>
                <a:gridCol w="329184">
                  <a:extLst>
                    <a:ext uri="{9D8B030D-6E8A-4147-A177-3AD203B41FA5}">
                      <a16:colId xmlns:a16="http://schemas.microsoft.com/office/drawing/2014/main" val="4268239058"/>
                    </a:ext>
                  </a:extLst>
                </a:gridCol>
                <a:gridCol w="329184">
                  <a:extLst>
                    <a:ext uri="{9D8B030D-6E8A-4147-A177-3AD203B41FA5}">
                      <a16:colId xmlns:a16="http://schemas.microsoft.com/office/drawing/2014/main" val="2749853633"/>
                    </a:ext>
                  </a:extLst>
                </a:gridCol>
                <a:gridCol w="329184">
                  <a:extLst>
                    <a:ext uri="{9D8B030D-6E8A-4147-A177-3AD203B41FA5}">
                      <a16:colId xmlns:a16="http://schemas.microsoft.com/office/drawing/2014/main" val="1611285136"/>
                    </a:ext>
                  </a:extLst>
                </a:gridCol>
                <a:gridCol w="329184">
                  <a:extLst>
                    <a:ext uri="{9D8B030D-6E8A-4147-A177-3AD203B41FA5}">
                      <a16:colId xmlns:a16="http://schemas.microsoft.com/office/drawing/2014/main" val="997933319"/>
                    </a:ext>
                  </a:extLst>
                </a:gridCol>
                <a:gridCol w="329184">
                  <a:extLst>
                    <a:ext uri="{9D8B030D-6E8A-4147-A177-3AD203B41FA5}">
                      <a16:colId xmlns:a16="http://schemas.microsoft.com/office/drawing/2014/main" val="3663155157"/>
                    </a:ext>
                  </a:extLst>
                </a:gridCol>
                <a:gridCol w="329184">
                  <a:extLst>
                    <a:ext uri="{9D8B030D-6E8A-4147-A177-3AD203B41FA5}">
                      <a16:colId xmlns:a16="http://schemas.microsoft.com/office/drawing/2014/main" val="2017126842"/>
                    </a:ext>
                  </a:extLst>
                </a:gridCol>
                <a:gridCol w="370332">
                  <a:extLst>
                    <a:ext uri="{9D8B030D-6E8A-4147-A177-3AD203B41FA5}">
                      <a16:colId xmlns:a16="http://schemas.microsoft.com/office/drawing/2014/main" val="3547095305"/>
                    </a:ext>
                  </a:extLst>
                </a:gridCol>
                <a:gridCol w="370332">
                  <a:extLst>
                    <a:ext uri="{9D8B030D-6E8A-4147-A177-3AD203B41FA5}">
                      <a16:colId xmlns:a16="http://schemas.microsoft.com/office/drawing/2014/main" val="722284299"/>
                    </a:ext>
                  </a:extLst>
                </a:gridCol>
                <a:gridCol w="370332">
                  <a:extLst>
                    <a:ext uri="{9D8B030D-6E8A-4147-A177-3AD203B41FA5}">
                      <a16:colId xmlns:a16="http://schemas.microsoft.com/office/drawing/2014/main" val="3998432286"/>
                    </a:ext>
                  </a:extLst>
                </a:gridCol>
                <a:gridCol w="329184">
                  <a:extLst>
                    <a:ext uri="{9D8B030D-6E8A-4147-A177-3AD203B41FA5}">
                      <a16:colId xmlns:a16="http://schemas.microsoft.com/office/drawing/2014/main" val="461058676"/>
                    </a:ext>
                  </a:extLst>
                </a:gridCol>
                <a:gridCol w="329184">
                  <a:extLst>
                    <a:ext uri="{9D8B030D-6E8A-4147-A177-3AD203B41FA5}">
                      <a16:colId xmlns:a16="http://schemas.microsoft.com/office/drawing/2014/main" val="1860006447"/>
                    </a:ext>
                  </a:extLst>
                </a:gridCol>
                <a:gridCol w="370332">
                  <a:extLst>
                    <a:ext uri="{9D8B030D-6E8A-4147-A177-3AD203B41FA5}">
                      <a16:colId xmlns:a16="http://schemas.microsoft.com/office/drawing/2014/main" val="360297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05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- 2019-11-21 17:30:01</a:t>
                      </a:r>
                      <a:r>
                        <a:rPr kumimoji="0" lang="en-US" sz="1000" b="0" i="0" u="none" strike="noStrike" kern="1200" cap="none" spc="0" normalizeH="0" baseline="0" noProof="0">
                          <a:ln>
                            <a:noFill/>
                          </a:ln>
                          <a:solidFill>
                            <a:prstClr val="black"/>
                          </a:solidFill>
                          <a:effectLst/>
                          <a:uLnTx/>
                          <a:uFillTx/>
                          <a:latin typeface="+mn-lt"/>
                          <a:ea typeface="+mn-ea"/>
                          <a:cs typeface="+mn-cs"/>
                        </a:rPr>
                        <a:t>
 Une Wacaco Minipresso ☕️ ou un X-Rite i1 Display Pro 🔍 offert pour l'achat d'un PC de bureau ou d'un écran MSI Prestige. Créateurs de contenu, à vous de faire votre choix ❤💙!
Pour plus d'info 👉 fr.msi.com/Promotion/Modern-Maketh-Perfect
#MSI #P100 #PS341WU #creatorsummit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01624914"/>
                  </a:ext>
                </a:extLst>
              </a:tr>
            </a:tbl>
          </a:graphicData>
        </a:graphic>
      </p:graphicFrame>
      <p:sp>
        <p:nvSpPr>
          <p:cNvPr id="4" name="Text Placeholder 3">
            <a:extLst>
              <a:ext uri="{FF2B5EF4-FFF2-40B4-BE49-F238E27FC236}">
                <a16:creationId xmlns:a16="http://schemas.microsoft.com/office/drawing/2014/main" id="{5DEF5CD6-3867-48FB-9DD9-5B7973913A0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71057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B982-CC11-4A41-B35D-4915E60BD03E}"/>
              </a:ext>
            </a:extLst>
          </p:cNvPr>
          <p:cNvSpPr>
            <a:spLocks noGrp="1"/>
          </p:cNvSpPr>
          <p:nvPr>
            <p:ph type="title"/>
          </p:nvPr>
        </p:nvSpPr>
        <p:spPr/>
        <p:txBody>
          <a:bodyPr/>
          <a:lstStyle/>
          <a:p>
            <a:r>
              <a:rPr lang="en-US"/>
              <a:t>Facebook Own Posts Table | CND Competitor- FR - 2 of 22</a:t>
            </a:r>
          </a:p>
        </p:txBody>
      </p:sp>
      <p:graphicFrame>
        <p:nvGraphicFramePr>
          <p:cNvPr id="5" name="Table Placeholder 4">
            <a:extLst>
              <a:ext uri="{FF2B5EF4-FFF2-40B4-BE49-F238E27FC236}">
                <a16:creationId xmlns:a16="http://schemas.microsoft.com/office/drawing/2014/main" id="{47F24279-1B6A-41E0-87F9-3EFCC1D78804}"/>
              </a:ext>
            </a:extLst>
          </p:cNvPr>
          <p:cNvGraphicFramePr>
            <a:graphicFrameLocks noGrp="1"/>
          </p:cNvGraphicFramePr>
          <p:nvPr>
            <p:ph type="tbl" sz="quarter" idx="13"/>
            <p:extLst>
              <p:ext uri="{D42A27DB-BD31-4B8C-83A1-F6EECF244321}">
                <p14:modId xmlns:p14="http://schemas.microsoft.com/office/powerpoint/2010/main" val="136716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561041162"/>
                    </a:ext>
                  </a:extLst>
                </a:gridCol>
                <a:gridCol w="370332">
                  <a:extLst>
                    <a:ext uri="{9D8B030D-6E8A-4147-A177-3AD203B41FA5}">
                      <a16:colId xmlns:a16="http://schemas.microsoft.com/office/drawing/2014/main" val="1434079298"/>
                    </a:ext>
                  </a:extLst>
                </a:gridCol>
                <a:gridCol w="370332">
                  <a:extLst>
                    <a:ext uri="{9D8B030D-6E8A-4147-A177-3AD203B41FA5}">
                      <a16:colId xmlns:a16="http://schemas.microsoft.com/office/drawing/2014/main" val="1007824189"/>
                    </a:ext>
                  </a:extLst>
                </a:gridCol>
                <a:gridCol w="370332">
                  <a:extLst>
                    <a:ext uri="{9D8B030D-6E8A-4147-A177-3AD203B41FA5}">
                      <a16:colId xmlns:a16="http://schemas.microsoft.com/office/drawing/2014/main" val="2267798528"/>
                    </a:ext>
                  </a:extLst>
                </a:gridCol>
                <a:gridCol w="329184">
                  <a:extLst>
                    <a:ext uri="{9D8B030D-6E8A-4147-A177-3AD203B41FA5}">
                      <a16:colId xmlns:a16="http://schemas.microsoft.com/office/drawing/2014/main" val="1469668386"/>
                    </a:ext>
                  </a:extLst>
                </a:gridCol>
                <a:gridCol w="329184">
                  <a:extLst>
                    <a:ext uri="{9D8B030D-6E8A-4147-A177-3AD203B41FA5}">
                      <a16:colId xmlns:a16="http://schemas.microsoft.com/office/drawing/2014/main" val="598890140"/>
                    </a:ext>
                  </a:extLst>
                </a:gridCol>
                <a:gridCol w="329184">
                  <a:extLst>
                    <a:ext uri="{9D8B030D-6E8A-4147-A177-3AD203B41FA5}">
                      <a16:colId xmlns:a16="http://schemas.microsoft.com/office/drawing/2014/main" val="1688508697"/>
                    </a:ext>
                  </a:extLst>
                </a:gridCol>
                <a:gridCol w="329184">
                  <a:extLst>
                    <a:ext uri="{9D8B030D-6E8A-4147-A177-3AD203B41FA5}">
                      <a16:colId xmlns:a16="http://schemas.microsoft.com/office/drawing/2014/main" val="2719648375"/>
                    </a:ext>
                  </a:extLst>
                </a:gridCol>
                <a:gridCol w="329184">
                  <a:extLst>
                    <a:ext uri="{9D8B030D-6E8A-4147-A177-3AD203B41FA5}">
                      <a16:colId xmlns:a16="http://schemas.microsoft.com/office/drawing/2014/main" val="3356091811"/>
                    </a:ext>
                  </a:extLst>
                </a:gridCol>
                <a:gridCol w="329184">
                  <a:extLst>
                    <a:ext uri="{9D8B030D-6E8A-4147-A177-3AD203B41FA5}">
                      <a16:colId xmlns:a16="http://schemas.microsoft.com/office/drawing/2014/main" val="3599956053"/>
                    </a:ext>
                  </a:extLst>
                </a:gridCol>
                <a:gridCol w="329184">
                  <a:extLst>
                    <a:ext uri="{9D8B030D-6E8A-4147-A177-3AD203B41FA5}">
                      <a16:colId xmlns:a16="http://schemas.microsoft.com/office/drawing/2014/main" val="2109952014"/>
                    </a:ext>
                  </a:extLst>
                </a:gridCol>
                <a:gridCol w="329184">
                  <a:extLst>
                    <a:ext uri="{9D8B030D-6E8A-4147-A177-3AD203B41FA5}">
                      <a16:colId xmlns:a16="http://schemas.microsoft.com/office/drawing/2014/main" val="751284724"/>
                    </a:ext>
                  </a:extLst>
                </a:gridCol>
                <a:gridCol w="329184">
                  <a:extLst>
                    <a:ext uri="{9D8B030D-6E8A-4147-A177-3AD203B41FA5}">
                      <a16:colId xmlns:a16="http://schemas.microsoft.com/office/drawing/2014/main" val="1888936635"/>
                    </a:ext>
                  </a:extLst>
                </a:gridCol>
                <a:gridCol w="370332">
                  <a:extLst>
                    <a:ext uri="{9D8B030D-6E8A-4147-A177-3AD203B41FA5}">
                      <a16:colId xmlns:a16="http://schemas.microsoft.com/office/drawing/2014/main" val="2740412001"/>
                    </a:ext>
                  </a:extLst>
                </a:gridCol>
                <a:gridCol w="370332">
                  <a:extLst>
                    <a:ext uri="{9D8B030D-6E8A-4147-A177-3AD203B41FA5}">
                      <a16:colId xmlns:a16="http://schemas.microsoft.com/office/drawing/2014/main" val="1243599463"/>
                    </a:ext>
                  </a:extLst>
                </a:gridCol>
                <a:gridCol w="370332">
                  <a:extLst>
                    <a:ext uri="{9D8B030D-6E8A-4147-A177-3AD203B41FA5}">
                      <a16:colId xmlns:a16="http://schemas.microsoft.com/office/drawing/2014/main" val="4161931215"/>
                    </a:ext>
                  </a:extLst>
                </a:gridCol>
                <a:gridCol w="329184">
                  <a:extLst>
                    <a:ext uri="{9D8B030D-6E8A-4147-A177-3AD203B41FA5}">
                      <a16:colId xmlns:a16="http://schemas.microsoft.com/office/drawing/2014/main" val="3880441824"/>
                    </a:ext>
                  </a:extLst>
                </a:gridCol>
                <a:gridCol w="329184">
                  <a:extLst>
                    <a:ext uri="{9D8B030D-6E8A-4147-A177-3AD203B41FA5}">
                      <a16:colId xmlns:a16="http://schemas.microsoft.com/office/drawing/2014/main" val="478133172"/>
                    </a:ext>
                  </a:extLst>
                </a:gridCol>
                <a:gridCol w="370332">
                  <a:extLst>
                    <a:ext uri="{9D8B030D-6E8A-4147-A177-3AD203B41FA5}">
                      <a16:colId xmlns:a16="http://schemas.microsoft.com/office/drawing/2014/main" val="191198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35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- 2019-11-21 14:56:10</a:t>
                      </a:r>
                      <a:r>
                        <a:rPr kumimoji="0" lang="fr-FR" sz="1000" b="0" i="0" u="none" strike="noStrike" kern="1200" cap="none" spc="0" normalizeH="0" baseline="0" noProof="0">
                          <a:ln>
                            <a:noFill/>
                          </a:ln>
                          <a:solidFill>
                            <a:prstClr val="black"/>
                          </a:solidFill>
                          <a:effectLst/>
                          <a:uLnTx/>
                          <a:uFillTx/>
                          <a:latin typeface="+mn-lt"/>
                          <a:ea typeface="+mn-ea"/>
                          <a:cs typeface="+mn-cs"/>
                        </a:rPr>
                        <a:t>
 🔥 Prêt pour rencontrer Gotaga durant sa tournée avec Red Bull et MSI ? 🔥
Rejoignez-nous ce samedi 23 à Marseille pour admirer son skill sur les moniteurs MSI Oculux-NXG252R à 240 hz !
Et pour ceux qui ne peuvent pas nous rejoindre ce samedi, Gotaga sera au rendez-vous le 1er décembre à Lille et le 13 décembre à Paris.
Liens vers le stream ▶ http://gotaga.tv | http://twitch.tv/gotaga
#MSI #Gaming #Redbull #Gotagaontour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7464922"/>
                  </a:ext>
                </a:extLst>
              </a:tr>
            </a:tbl>
          </a:graphicData>
        </a:graphic>
      </p:graphicFrame>
      <p:sp>
        <p:nvSpPr>
          <p:cNvPr id="4" name="Text Placeholder 3">
            <a:extLst>
              <a:ext uri="{FF2B5EF4-FFF2-40B4-BE49-F238E27FC236}">
                <a16:creationId xmlns:a16="http://schemas.microsoft.com/office/drawing/2014/main" id="{83E6235E-C608-4000-A992-A5B3672F67FB}"/>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519667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7735C-0438-423E-89AF-FFEAFC1F27FE}"/>
              </a:ext>
            </a:extLst>
          </p:cNvPr>
          <p:cNvSpPr>
            <a:spLocks noGrp="1"/>
          </p:cNvSpPr>
          <p:nvPr>
            <p:ph type="title"/>
          </p:nvPr>
        </p:nvSpPr>
        <p:spPr/>
        <p:txBody>
          <a:bodyPr/>
          <a:lstStyle/>
          <a:p>
            <a:r>
              <a:rPr lang="en-US"/>
              <a:t>Facebook Own Posts Table | CND Competitor- FR - 3 of 22</a:t>
            </a:r>
          </a:p>
        </p:txBody>
      </p:sp>
      <p:graphicFrame>
        <p:nvGraphicFramePr>
          <p:cNvPr id="5" name="Table Placeholder 4">
            <a:extLst>
              <a:ext uri="{FF2B5EF4-FFF2-40B4-BE49-F238E27FC236}">
                <a16:creationId xmlns:a16="http://schemas.microsoft.com/office/drawing/2014/main" id="{9331662A-8AAA-4C19-BD10-28BC8470E50A}"/>
              </a:ext>
            </a:extLst>
          </p:cNvPr>
          <p:cNvGraphicFramePr>
            <a:graphicFrameLocks noGrp="1"/>
          </p:cNvGraphicFramePr>
          <p:nvPr>
            <p:ph type="tbl" sz="quarter" idx="13"/>
            <p:extLst>
              <p:ext uri="{D42A27DB-BD31-4B8C-83A1-F6EECF244321}">
                <p14:modId xmlns:p14="http://schemas.microsoft.com/office/powerpoint/2010/main" val="2509406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278705892"/>
                    </a:ext>
                  </a:extLst>
                </a:gridCol>
                <a:gridCol w="370332">
                  <a:extLst>
                    <a:ext uri="{9D8B030D-6E8A-4147-A177-3AD203B41FA5}">
                      <a16:colId xmlns:a16="http://schemas.microsoft.com/office/drawing/2014/main" val="3708452522"/>
                    </a:ext>
                  </a:extLst>
                </a:gridCol>
                <a:gridCol w="370332">
                  <a:extLst>
                    <a:ext uri="{9D8B030D-6E8A-4147-A177-3AD203B41FA5}">
                      <a16:colId xmlns:a16="http://schemas.microsoft.com/office/drawing/2014/main" val="548657332"/>
                    </a:ext>
                  </a:extLst>
                </a:gridCol>
                <a:gridCol w="370332">
                  <a:extLst>
                    <a:ext uri="{9D8B030D-6E8A-4147-A177-3AD203B41FA5}">
                      <a16:colId xmlns:a16="http://schemas.microsoft.com/office/drawing/2014/main" val="1967682179"/>
                    </a:ext>
                  </a:extLst>
                </a:gridCol>
                <a:gridCol w="329184">
                  <a:extLst>
                    <a:ext uri="{9D8B030D-6E8A-4147-A177-3AD203B41FA5}">
                      <a16:colId xmlns:a16="http://schemas.microsoft.com/office/drawing/2014/main" val="2892647619"/>
                    </a:ext>
                  </a:extLst>
                </a:gridCol>
                <a:gridCol w="329184">
                  <a:extLst>
                    <a:ext uri="{9D8B030D-6E8A-4147-A177-3AD203B41FA5}">
                      <a16:colId xmlns:a16="http://schemas.microsoft.com/office/drawing/2014/main" val="35182294"/>
                    </a:ext>
                  </a:extLst>
                </a:gridCol>
                <a:gridCol w="329184">
                  <a:extLst>
                    <a:ext uri="{9D8B030D-6E8A-4147-A177-3AD203B41FA5}">
                      <a16:colId xmlns:a16="http://schemas.microsoft.com/office/drawing/2014/main" val="1692373795"/>
                    </a:ext>
                  </a:extLst>
                </a:gridCol>
                <a:gridCol w="329184">
                  <a:extLst>
                    <a:ext uri="{9D8B030D-6E8A-4147-A177-3AD203B41FA5}">
                      <a16:colId xmlns:a16="http://schemas.microsoft.com/office/drawing/2014/main" val="1661574593"/>
                    </a:ext>
                  </a:extLst>
                </a:gridCol>
                <a:gridCol w="329184">
                  <a:extLst>
                    <a:ext uri="{9D8B030D-6E8A-4147-A177-3AD203B41FA5}">
                      <a16:colId xmlns:a16="http://schemas.microsoft.com/office/drawing/2014/main" val="2311443031"/>
                    </a:ext>
                  </a:extLst>
                </a:gridCol>
                <a:gridCol w="329184">
                  <a:extLst>
                    <a:ext uri="{9D8B030D-6E8A-4147-A177-3AD203B41FA5}">
                      <a16:colId xmlns:a16="http://schemas.microsoft.com/office/drawing/2014/main" val="3431176086"/>
                    </a:ext>
                  </a:extLst>
                </a:gridCol>
                <a:gridCol w="329184">
                  <a:extLst>
                    <a:ext uri="{9D8B030D-6E8A-4147-A177-3AD203B41FA5}">
                      <a16:colId xmlns:a16="http://schemas.microsoft.com/office/drawing/2014/main" val="1645286051"/>
                    </a:ext>
                  </a:extLst>
                </a:gridCol>
                <a:gridCol w="329184">
                  <a:extLst>
                    <a:ext uri="{9D8B030D-6E8A-4147-A177-3AD203B41FA5}">
                      <a16:colId xmlns:a16="http://schemas.microsoft.com/office/drawing/2014/main" val="3686103409"/>
                    </a:ext>
                  </a:extLst>
                </a:gridCol>
                <a:gridCol w="329184">
                  <a:extLst>
                    <a:ext uri="{9D8B030D-6E8A-4147-A177-3AD203B41FA5}">
                      <a16:colId xmlns:a16="http://schemas.microsoft.com/office/drawing/2014/main" val="874675026"/>
                    </a:ext>
                  </a:extLst>
                </a:gridCol>
                <a:gridCol w="370332">
                  <a:extLst>
                    <a:ext uri="{9D8B030D-6E8A-4147-A177-3AD203B41FA5}">
                      <a16:colId xmlns:a16="http://schemas.microsoft.com/office/drawing/2014/main" val="780423245"/>
                    </a:ext>
                  </a:extLst>
                </a:gridCol>
                <a:gridCol w="370332">
                  <a:extLst>
                    <a:ext uri="{9D8B030D-6E8A-4147-A177-3AD203B41FA5}">
                      <a16:colId xmlns:a16="http://schemas.microsoft.com/office/drawing/2014/main" val="87310966"/>
                    </a:ext>
                  </a:extLst>
                </a:gridCol>
                <a:gridCol w="370332">
                  <a:extLst>
                    <a:ext uri="{9D8B030D-6E8A-4147-A177-3AD203B41FA5}">
                      <a16:colId xmlns:a16="http://schemas.microsoft.com/office/drawing/2014/main" val="784325565"/>
                    </a:ext>
                  </a:extLst>
                </a:gridCol>
                <a:gridCol w="329184">
                  <a:extLst>
                    <a:ext uri="{9D8B030D-6E8A-4147-A177-3AD203B41FA5}">
                      <a16:colId xmlns:a16="http://schemas.microsoft.com/office/drawing/2014/main" val="3921114745"/>
                    </a:ext>
                  </a:extLst>
                </a:gridCol>
                <a:gridCol w="329184">
                  <a:extLst>
                    <a:ext uri="{9D8B030D-6E8A-4147-A177-3AD203B41FA5}">
                      <a16:colId xmlns:a16="http://schemas.microsoft.com/office/drawing/2014/main" val="2719133443"/>
                    </a:ext>
                  </a:extLst>
                </a:gridCol>
                <a:gridCol w="370332">
                  <a:extLst>
                    <a:ext uri="{9D8B030D-6E8A-4147-A177-3AD203B41FA5}">
                      <a16:colId xmlns:a16="http://schemas.microsoft.com/office/drawing/2014/main" val="200957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479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- 2019-11-21 14:49:24</a:t>
                      </a:r>
                      <a:r>
                        <a:rPr kumimoji="0" lang="fr-FR" sz="1000" b="0" i="0" u="none" strike="noStrike" kern="1200" cap="none" spc="0" normalizeH="0" baseline="0" noProof="0">
                          <a:ln>
                            <a:noFill/>
                          </a:ln>
                          <a:solidFill>
                            <a:prstClr val="black"/>
                          </a:solidFill>
                          <a:effectLst/>
                          <a:uLnTx/>
                          <a:uFillTx/>
                          <a:latin typeface="+mn-lt"/>
                          <a:ea typeface="+mn-ea"/>
                          <a:cs typeface="+mn-cs"/>
                        </a:rPr>
                        <a:t>
 Devenez un Jedi dans Star Wars Jedi : Fallen Order !
Ce blockbuster, ainsi que de nombreux autres jeux vous attendent. 
Téléchargez et inscrivez-vous à #ROG Armoury Crate et profitez de remises exceptionnelles en devenant un VIP ROG !
👉 https://www.microsoft.com/fr-fr/p/armoury-crate-beta/9pm9dfqrdh3f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70581003"/>
                  </a:ext>
                </a:extLst>
              </a:tr>
            </a:tbl>
          </a:graphicData>
        </a:graphic>
      </p:graphicFrame>
      <p:sp>
        <p:nvSpPr>
          <p:cNvPr id="4" name="Text Placeholder 3">
            <a:extLst>
              <a:ext uri="{FF2B5EF4-FFF2-40B4-BE49-F238E27FC236}">
                <a16:creationId xmlns:a16="http://schemas.microsoft.com/office/drawing/2014/main" id="{C071042A-242F-42E7-81E1-09A36EA0EB2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286129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B813-0CAD-4A5B-B1A2-5ABC6541B355}"/>
              </a:ext>
            </a:extLst>
          </p:cNvPr>
          <p:cNvSpPr>
            <a:spLocks noGrp="1"/>
          </p:cNvSpPr>
          <p:nvPr>
            <p:ph type="title"/>
          </p:nvPr>
        </p:nvSpPr>
        <p:spPr/>
        <p:txBody>
          <a:bodyPr/>
          <a:lstStyle/>
          <a:p>
            <a:r>
              <a:rPr lang="en-US"/>
              <a:t>Facebook Own Posts Table | CND Competitor- FR - 4 of 22</a:t>
            </a:r>
          </a:p>
        </p:txBody>
      </p:sp>
      <p:graphicFrame>
        <p:nvGraphicFramePr>
          <p:cNvPr id="5" name="Table Placeholder 4">
            <a:extLst>
              <a:ext uri="{FF2B5EF4-FFF2-40B4-BE49-F238E27FC236}">
                <a16:creationId xmlns:a16="http://schemas.microsoft.com/office/drawing/2014/main" id="{8C2AF91B-8633-4675-ACCF-D4A4FCC6ECAF}"/>
              </a:ext>
            </a:extLst>
          </p:cNvPr>
          <p:cNvGraphicFramePr>
            <a:graphicFrameLocks noGrp="1"/>
          </p:cNvGraphicFramePr>
          <p:nvPr>
            <p:ph type="tbl" sz="quarter" idx="13"/>
            <p:extLst>
              <p:ext uri="{D42A27DB-BD31-4B8C-83A1-F6EECF244321}">
                <p14:modId xmlns:p14="http://schemas.microsoft.com/office/powerpoint/2010/main" val="27691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809005375"/>
                    </a:ext>
                  </a:extLst>
                </a:gridCol>
                <a:gridCol w="370332">
                  <a:extLst>
                    <a:ext uri="{9D8B030D-6E8A-4147-A177-3AD203B41FA5}">
                      <a16:colId xmlns:a16="http://schemas.microsoft.com/office/drawing/2014/main" val="4089644155"/>
                    </a:ext>
                  </a:extLst>
                </a:gridCol>
                <a:gridCol w="370332">
                  <a:extLst>
                    <a:ext uri="{9D8B030D-6E8A-4147-A177-3AD203B41FA5}">
                      <a16:colId xmlns:a16="http://schemas.microsoft.com/office/drawing/2014/main" val="266104053"/>
                    </a:ext>
                  </a:extLst>
                </a:gridCol>
                <a:gridCol w="370332">
                  <a:extLst>
                    <a:ext uri="{9D8B030D-6E8A-4147-A177-3AD203B41FA5}">
                      <a16:colId xmlns:a16="http://schemas.microsoft.com/office/drawing/2014/main" val="264376172"/>
                    </a:ext>
                  </a:extLst>
                </a:gridCol>
                <a:gridCol w="329184">
                  <a:extLst>
                    <a:ext uri="{9D8B030D-6E8A-4147-A177-3AD203B41FA5}">
                      <a16:colId xmlns:a16="http://schemas.microsoft.com/office/drawing/2014/main" val="3697489946"/>
                    </a:ext>
                  </a:extLst>
                </a:gridCol>
                <a:gridCol w="329184">
                  <a:extLst>
                    <a:ext uri="{9D8B030D-6E8A-4147-A177-3AD203B41FA5}">
                      <a16:colId xmlns:a16="http://schemas.microsoft.com/office/drawing/2014/main" val="2905703873"/>
                    </a:ext>
                  </a:extLst>
                </a:gridCol>
                <a:gridCol w="329184">
                  <a:extLst>
                    <a:ext uri="{9D8B030D-6E8A-4147-A177-3AD203B41FA5}">
                      <a16:colId xmlns:a16="http://schemas.microsoft.com/office/drawing/2014/main" val="810167512"/>
                    </a:ext>
                  </a:extLst>
                </a:gridCol>
                <a:gridCol w="329184">
                  <a:extLst>
                    <a:ext uri="{9D8B030D-6E8A-4147-A177-3AD203B41FA5}">
                      <a16:colId xmlns:a16="http://schemas.microsoft.com/office/drawing/2014/main" val="2095035763"/>
                    </a:ext>
                  </a:extLst>
                </a:gridCol>
                <a:gridCol w="329184">
                  <a:extLst>
                    <a:ext uri="{9D8B030D-6E8A-4147-A177-3AD203B41FA5}">
                      <a16:colId xmlns:a16="http://schemas.microsoft.com/office/drawing/2014/main" val="3176119911"/>
                    </a:ext>
                  </a:extLst>
                </a:gridCol>
                <a:gridCol w="329184">
                  <a:extLst>
                    <a:ext uri="{9D8B030D-6E8A-4147-A177-3AD203B41FA5}">
                      <a16:colId xmlns:a16="http://schemas.microsoft.com/office/drawing/2014/main" val="3527108211"/>
                    </a:ext>
                  </a:extLst>
                </a:gridCol>
                <a:gridCol w="329184">
                  <a:extLst>
                    <a:ext uri="{9D8B030D-6E8A-4147-A177-3AD203B41FA5}">
                      <a16:colId xmlns:a16="http://schemas.microsoft.com/office/drawing/2014/main" val="201354668"/>
                    </a:ext>
                  </a:extLst>
                </a:gridCol>
                <a:gridCol w="329184">
                  <a:extLst>
                    <a:ext uri="{9D8B030D-6E8A-4147-A177-3AD203B41FA5}">
                      <a16:colId xmlns:a16="http://schemas.microsoft.com/office/drawing/2014/main" val="721492634"/>
                    </a:ext>
                  </a:extLst>
                </a:gridCol>
                <a:gridCol w="329184">
                  <a:extLst>
                    <a:ext uri="{9D8B030D-6E8A-4147-A177-3AD203B41FA5}">
                      <a16:colId xmlns:a16="http://schemas.microsoft.com/office/drawing/2014/main" val="2345335640"/>
                    </a:ext>
                  </a:extLst>
                </a:gridCol>
                <a:gridCol w="370332">
                  <a:extLst>
                    <a:ext uri="{9D8B030D-6E8A-4147-A177-3AD203B41FA5}">
                      <a16:colId xmlns:a16="http://schemas.microsoft.com/office/drawing/2014/main" val="546674908"/>
                    </a:ext>
                  </a:extLst>
                </a:gridCol>
                <a:gridCol w="370332">
                  <a:extLst>
                    <a:ext uri="{9D8B030D-6E8A-4147-A177-3AD203B41FA5}">
                      <a16:colId xmlns:a16="http://schemas.microsoft.com/office/drawing/2014/main" val="1031085816"/>
                    </a:ext>
                  </a:extLst>
                </a:gridCol>
                <a:gridCol w="370332">
                  <a:extLst>
                    <a:ext uri="{9D8B030D-6E8A-4147-A177-3AD203B41FA5}">
                      <a16:colId xmlns:a16="http://schemas.microsoft.com/office/drawing/2014/main" val="1043408823"/>
                    </a:ext>
                  </a:extLst>
                </a:gridCol>
                <a:gridCol w="329184">
                  <a:extLst>
                    <a:ext uri="{9D8B030D-6E8A-4147-A177-3AD203B41FA5}">
                      <a16:colId xmlns:a16="http://schemas.microsoft.com/office/drawing/2014/main" val="3696777379"/>
                    </a:ext>
                  </a:extLst>
                </a:gridCol>
                <a:gridCol w="329184">
                  <a:extLst>
                    <a:ext uri="{9D8B030D-6E8A-4147-A177-3AD203B41FA5}">
                      <a16:colId xmlns:a16="http://schemas.microsoft.com/office/drawing/2014/main" val="1113821869"/>
                    </a:ext>
                  </a:extLst>
                </a:gridCol>
                <a:gridCol w="370332">
                  <a:extLst>
                    <a:ext uri="{9D8B030D-6E8A-4147-A177-3AD203B41FA5}">
                      <a16:colId xmlns:a16="http://schemas.microsoft.com/office/drawing/2014/main" val="276208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288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- 2019-11-21 11:17:32</a:t>
                      </a:r>
                      <a:r>
                        <a:rPr kumimoji="0" lang="fr-FR" sz="1000" b="0" i="0" u="none" strike="noStrike" kern="1200" cap="none" spc="0" normalizeH="0" baseline="0" noProof="0">
                          <a:ln>
                            <a:noFill/>
                          </a:ln>
                          <a:solidFill>
                            <a:prstClr val="black"/>
                          </a:solidFill>
                          <a:effectLst/>
                          <a:uLnTx/>
                          <a:uFillTx/>
                          <a:latin typeface="+mn-lt"/>
                          <a:ea typeface="+mn-ea"/>
                          <a:cs typeface="+mn-cs"/>
                        </a:rPr>
                        <a:t>
 🤩 Voulez-vous vous immerger complètement dans le monde du gaming et vivre une expérience de jeu exceptionnelle ? 🤩
💻 Nos AORUS 5 &amp; 7 avec leurs performances, composants premium, affichage ultra lisse, son 3D pur, ports multitâches et look élégant sont certainement votre meilleur choix à un prix abordable.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1187798"/>
                  </a:ext>
                </a:extLst>
              </a:tr>
            </a:tbl>
          </a:graphicData>
        </a:graphic>
      </p:graphicFrame>
      <p:sp>
        <p:nvSpPr>
          <p:cNvPr id="4" name="Text Placeholder 3">
            <a:extLst>
              <a:ext uri="{FF2B5EF4-FFF2-40B4-BE49-F238E27FC236}">
                <a16:creationId xmlns:a16="http://schemas.microsoft.com/office/drawing/2014/main" id="{46BE4123-929F-4319-B68A-316CD1BCD563}"/>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6238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5062-4A6B-43FD-BFDD-53CF259198D8}"/>
              </a:ext>
            </a:extLst>
          </p:cNvPr>
          <p:cNvSpPr>
            <a:spLocks noGrp="1"/>
          </p:cNvSpPr>
          <p:nvPr>
            <p:ph type="title"/>
          </p:nvPr>
        </p:nvSpPr>
        <p:spPr/>
        <p:txBody>
          <a:bodyPr/>
          <a:lstStyle/>
          <a:p>
            <a:r>
              <a:rPr lang="en-US"/>
              <a:t>Facebook Own Posts Table | CND Competitor- FR - 5 of 22</a:t>
            </a:r>
          </a:p>
        </p:txBody>
      </p:sp>
      <p:graphicFrame>
        <p:nvGraphicFramePr>
          <p:cNvPr id="5" name="Table Placeholder 4">
            <a:extLst>
              <a:ext uri="{FF2B5EF4-FFF2-40B4-BE49-F238E27FC236}">
                <a16:creationId xmlns:a16="http://schemas.microsoft.com/office/drawing/2014/main" id="{237448F8-9D77-43A8-A80C-BE1A2FA7DA17}"/>
              </a:ext>
            </a:extLst>
          </p:cNvPr>
          <p:cNvGraphicFramePr>
            <a:graphicFrameLocks noGrp="1"/>
          </p:cNvGraphicFramePr>
          <p:nvPr>
            <p:ph type="tbl" sz="quarter" idx="13"/>
            <p:extLst>
              <p:ext uri="{D42A27DB-BD31-4B8C-83A1-F6EECF244321}">
                <p14:modId xmlns:p14="http://schemas.microsoft.com/office/powerpoint/2010/main" val="230311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137922892"/>
                    </a:ext>
                  </a:extLst>
                </a:gridCol>
                <a:gridCol w="370332">
                  <a:extLst>
                    <a:ext uri="{9D8B030D-6E8A-4147-A177-3AD203B41FA5}">
                      <a16:colId xmlns:a16="http://schemas.microsoft.com/office/drawing/2014/main" val="2515871856"/>
                    </a:ext>
                  </a:extLst>
                </a:gridCol>
                <a:gridCol w="370332">
                  <a:extLst>
                    <a:ext uri="{9D8B030D-6E8A-4147-A177-3AD203B41FA5}">
                      <a16:colId xmlns:a16="http://schemas.microsoft.com/office/drawing/2014/main" val="588939042"/>
                    </a:ext>
                  </a:extLst>
                </a:gridCol>
                <a:gridCol w="370332">
                  <a:extLst>
                    <a:ext uri="{9D8B030D-6E8A-4147-A177-3AD203B41FA5}">
                      <a16:colId xmlns:a16="http://schemas.microsoft.com/office/drawing/2014/main" val="2239912369"/>
                    </a:ext>
                  </a:extLst>
                </a:gridCol>
                <a:gridCol w="329184">
                  <a:extLst>
                    <a:ext uri="{9D8B030D-6E8A-4147-A177-3AD203B41FA5}">
                      <a16:colId xmlns:a16="http://schemas.microsoft.com/office/drawing/2014/main" val="2150959909"/>
                    </a:ext>
                  </a:extLst>
                </a:gridCol>
                <a:gridCol w="329184">
                  <a:extLst>
                    <a:ext uri="{9D8B030D-6E8A-4147-A177-3AD203B41FA5}">
                      <a16:colId xmlns:a16="http://schemas.microsoft.com/office/drawing/2014/main" val="596926816"/>
                    </a:ext>
                  </a:extLst>
                </a:gridCol>
                <a:gridCol w="329184">
                  <a:extLst>
                    <a:ext uri="{9D8B030D-6E8A-4147-A177-3AD203B41FA5}">
                      <a16:colId xmlns:a16="http://schemas.microsoft.com/office/drawing/2014/main" val="1787315984"/>
                    </a:ext>
                  </a:extLst>
                </a:gridCol>
                <a:gridCol w="329184">
                  <a:extLst>
                    <a:ext uri="{9D8B030D-6E8A-4147-A177-3AD203B41FA5}">
                      <a16:colId xmlns:a16="http://schemas.microsoft.com/office/drawing/2014/main" val="34756440"/>
                    </a:ext>
                  </a:extLst>
                </a:gridCol>
                <a:gridCol w="329184">
                  <a:extLst>
                    <a:ext uri="{9D8B030D-6E8A-4147-A177-3AD203B41FA5}">
                      <a16:colId xmlns:a16="http://schemas.microsoft.com/office/drawing/2014/main" val="3237197218"/>
                    </a:ext>
                  </a:extLst>
                </a:gridCol>
                <a:gridCol w="329184">
                  <a:extLst>
                    <a:ext uri="{9D8B030D-6E8A-4147-A177-3AD203B41FA5}">
                      <a16:colId xmlns:a16="http://schemas.microsoft.com/office/drawing/2014/main" val="2678054621"/>
                    </a:ext>
                  </a:extLst>
                </a:gridCol>
                <a:gridCol w="329184">
                  <a:extLst>
                    <a:ext uri="{9D8B030D-6E8A-4147-A177-3AD203B41FA5}">
                      <a16:colId xmlns:a16="http://schemas.microsoft.com/office/drawing/2014/main" val="2665221128"/>
                    </a:ext>
                  </a:extLst>
                </a:gridCol>
                <a:gridCol w="329184">
                  <a:extLst>
                    <a:ext uri="{9D8B030D-6E8A-4147-A177-3AD203B41FA5}">
                      <a16:colId xmlns:a16="http://schemas.microsoft.com/office/drawing/2014/main" val="3605333285"/>
                    </a:ext>
                  </a:extLst>
                </a:gridCol>
                <a:gridCol w="329184">
                  <a:extLst>
                    <a:ext uri="{9D8B030D-6E8A-4147-A177-3AD203B41FA5}">
                      <a16:colId xmlns:a16="http://schemas.microsoft.com/office/drawing/2014/main" val="3970904021"/>
                    </a:ext>
                  </a:extLst>
                </a:gridCol>
                <a:gridCol w="370332">
                  <a:extLst>
                    <a:ext uri="{9D8B030D-6E8A-4147-A177-3AD203B41FA5}">
                      <a16:colId xmlns:a16="http://schemas.microsoft.com/office/drawing/2014/main" val="232920347"/>
                    </a:ext>
                  </a:extLst>
                </a:gridCol>
                <a:gridCol w="370332">
                  <a:extLst>
                    <a:ext uri="{9D8B030D-6E8A-4147-A177-3AD203B41FA5}">
                      <a16:colId xmlns:a16="http://schemas.microsoft.com/office/drawing/2014/main" val="2687852869"/>
                    </a:ext>
                  </a:extLst>
                </a:gridCol>
                <a:gridCol w="370332">
                  <a:extLst>
                    <a:ext uri="{9D8B030D-6E8A-4147-A177-3AD203B41FA5}">
                      <a16:colId xmlns:a16="http://schemas.microsoft.com/office/drawing/2014/main" val="4135017881"/>
                    </a:ext>
                  </a:extLst>
                </a:gridCol>
                <a:gridCol w="329184">
                  <a:extLst>
                    <a:ext uri="{9D8B030D-6E8A-4147-A177-3AD203B41FA5}">
                      <a16:colId xmlns:a16="http://schemas.microsoft.com/office/drawing/2014/main" val="1985367969"/>
                    </a:ext>
                  </a:extLst>
                </a:gridCol>
                <a:gridCol w="329184">
                  <a:extLst>
                    <a:ext uri="{9D8B030D-6E8A-4147-A177-3AD203B41FA5}">
                      <a16:colId xmlns:a16="http://schemas.microsoft.com/office/drawing/2014/main" val="3474918880"/>
                    </a:ext>
                  </a:extLst>
                </a:gridCol>
                <a:gridCol w="370332">
                  <a:extLst>
                    <a:ext uri="{9D8B030D-6E8A-4147-A177-3AD203B41FA5}">
                      <a16:colId xmlns:a16="http://schemas.microsoft.com/office/drawing/2014/main" val="3294843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773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- 2019-11-21 10:32:40</a:t>
                      </a:r>
                      <a:r>
                        <a:rPr kumimoji="0" lang="fr-FR" sz="1000" b="0" i="0" u="none" strike="noStrike" kern="1200" cap="none" spc="0" normalizeH="0" baseline="0" noProof="0">
                          <a:ln>
                            <a:noFill/>
                          </a:ln>
                          <a:solidFill>
                            <a:prstClr val="black"/>
                          </a:solidFill>
                          <a:effectLst/>
                          <a:uLnTx/>
                          <a:uFillTx/>
                          <a:latin typeface="+mn-lt"/>
                          <a:ea typeface="+mn-ea"/>
                          <a:cs typeface="+mn-cs"/>
                        </a:rPr>
                        <a:t>
 A chacun son moniteur ! Les moniteurs Acer apportent de la couleur, de la précision et l’efficacité dont tu as besoin. 
Plus d'infos sur : https://acer.co/349IIpY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39477488"/>
                  </a:ext>
                </a:extLst>
              </a:tr>
            </a:tbl>
          </a:graphicData>
        </a:graphic>
      </p:graphicFrame>
      <p:sp>
        <p:nvSpPr>
          <p:cNvPr id="4" name="Text Placeholder 3">
            <a:extLst>
              <a:ext uri="{FF2B5EF4-FFF2-40B4-BE49-F238E27FC236}">
                <a16:creationId xmlns:a16="http://schemas.microsoft.com/office/drawing/2014/main" id="{32803E00-7186-4553-ABB8-FDE2F7804BA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432691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3A483-8DFA-4E0B-B26E-86ACA9C09525}"/>
              </a:ext>
            </a:extLst>
          </p:cNvPr>
          <p:cNvSpPr>
            <a:spLocks noGrp="1"/>
          </p:cNvSpPr>
          <p:nvPr>
            <p:ph type="title"/>
          </p:nvPr>
        </p:nvSpPr>
        <p:spPr/>
        <p:txBody>
          <a:bodyPr/>
          <a:lstStyle/>
          <a:p>
            <a:r>
              <a:rPr lang="en-US"/>
              <a:t>Facebook Own Posts Table | CND Competitor- FR - 6 of 22</a:t>
            </a:r>
          </a:p>
        </p:txBody>
      </p:sp>
      <p:graphicFrame>
        <p:nvGraphicFramePr>
          <p:cNvPr id="5" name="Table Placeholder 4">
            <a:extLst>
              <a:ext uri="{FF2B5EF4-FFF2-40B4-BE49-F238E27FC236}">
                <a16:creationId xmlns:a16="http://schemas.microsoft.com/office/drawing/2014/main" id="{4844BD1E-DC8C-4A0B-A4CB-EA0B7590A97F}"/>
              </a:ext>
            </a:extLst>
          </p:cNvPr>
          <p:cNvGraphicFramePr>
            <a:graphicFrameLocks noGrp="1"/>
          </p:cNvGraphicFramePr>
          <p:nvPr>
            <p:ph type="tbl" sz="quarter" idx="13"/>
            <p:extLst>
              <p:ext uri="{D42A27DB-BD31-4B8C-83A1-F6EECF244321}">
                <p14:modId xmlns:p14="http://schemas.microsoft.com/office/powerpoint/2010/main" val="3026494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554351215"/>
                    </a:ext>
                  </a:extLst>
                </a:gridCol>
                <a:gridCol w="370332">
                  <a:extLst>
                    <a:ext uri="{9D8B030D-6E8A-4147-A177-3AD203B41FA5}">
                      <a16:colId xmlns:a16="http://schemas.microsoft.com/office/drawing/2014/main" val="4288097078"/>
                    </a:ext>
                  </a:extLst>
                </a:gridCol>
                <a:gridCol w="370332">
                  <a:extLst>
                    <a:ext uri="{9D8B030D-6E8A-4147-A177-3AD203B41FA5}">
                      <a16:colId xmlns:a16="http://schemas.microsoft.com/office/drawing/2014/main" val="3756396204"/>
                    </a:ext>
                  </a:extLst>
                </a:gridCol>
                <a:gridCol w="370332">
                  <a:extLst>
                    <a:ext uri="{9D8B030D-6E8A-4147-A177-3AD203B41FA5}">
                      <a16:colId xmlns:a16="http://schemas.microsoft.com/office/drawing/2014/main" val="2778437374"/>
                    </a:ext>
                  </a:extLst>
                </a:gridCol>
                <a:gridCol w="329184">
                  <a:extLst>
                    <a:ext uri="{9D8B030D-6E8A-4147-A177-3AD203B41FA5}">
                      <a16:colId xmlns:a16="http://schemas.microsoft.com/office/drawing/2014/main" val="721440093"/>
                    </a:ext>
                  </a:extLst>
                </a:gridCol>
                <a:gridCol w="329184">
                  <a:extLst>
                    <a:ext uri="{9D8B030D-6E8A-4147-A177-3AD203B41FA5}">
                      <a16:colId xmlns:a16="http://schemas.microsoft.com/office/drawing/2014/main" val="4196450343"/>
                    </a:ext>
                  </a:extLst>
                </a:gridCol>
                <a:gridCol w="329184">
                  <a:extLst>
                    <a:ext uri="{9D8B030D-6E8A-4147-A177-3AD203B41FA5}">
                      <a16:colId xmlns:a16="http://schemas.microsoft.com/office/drawing/2014/main" val="1936876358"/>
                    </a:ext>
                  </a:extLst>
                </a:gridCol>
                <a:gridCol w="329184">
                  <a:extLst>
                    <a:ext uri="{9D8B030D-6E8A-4147-A177-3AD203B41FA5}">
                      <a16:colId xmlns:a16="http://schemas.microsoft.com/office/drawing/2014/main" val="515486876"/>
                    </a:ext>
                  </a:extLst>
                </a:gridCol>
                <a:gridCol w="329184">
                  <a:extLst>
                    <a:ext uri="{9D8B030D-6E8A-4147-A177-3AD203B41FA5}">
                      <a16:colId xmlns:a16="http://schemas.microsoft.com/office/drawing/2014/main" val="436665645"/>
                    </a:ext>
                  </a:extLst>
                </a:gridCol>
                <a:gridCol w="329184">
                  <a:extLst>
                    <a:ext uri="{9D8B030D-6E8A-4147-A177-3AD203B41FA5}">
                      <a16:colId xmlns:a16="http://schemas.microsoft.com/office/drawing/2014/main" val="534925386"/>
                    </a:ext>
                  </a:extLst>
                </a:gridCol>
                <a:gridCol w="329184">
                  <a:extLst>
                    <a:ext uri="{9D8B030D-6E8A-4147-A177-3AD203B41FA5}">
                      <a16:colId xmlns:a16="http://schemas.microsoft.com/office/drawing/2014/main" val="2288750915"/>
                    </a:ext>
                  </a:extLst>
                </a:gridCol>
                <a:gridCol w="329184">
                  <a:extLst>
                    <a:ext uri="{9D8B030D-6E8A-4147-A177-3AD203B41FA5}">
                      <a16:colId xmlns:a16="http://schemas.microsoft.com/office/drawing/2014/main" val="1703523808"/>
                    </a:ext>
                  </a:extLst>
                </a:gridCol>
                <a:gridCol w="329184">
                  <a:extLst>
                    <a:ext uri="{9D8B030D-6E8A-4147-A177-3AD203B41FA5}">
                      <a16:colId xmlns:a16="http://schemas.microsoft.com/office/drawing/2014/main" val="3380511632"/>
                    </a:ext>
                  </a:extLst>
                </a:gridCol>
                <a:gridCol w="370332">
                  <a:extLst>
                    <a:ext uri="{9D8B030D-6E8A-4147-A177-3AD203B41FA5}">
                      <a16:colId xmlns:a16="http://schemas.microsoft.com/office/drawing/2014/main" val="4169502592"/>
                    </a:ext>
                  </a:extLst>
                </a:gridCol>
                <a:gridCol w="370332">
                  <a:extLst>
                    <a:ext uri="{9D8B030D-6E8A-4147-A177-3AD203B41FA5}">
                      <a16:colId xmlns:a16="http://schemas.microsoft.com/office/drawing/2014/main" val="2825294892"/>
                    </a:ext>
                  </a:extLst>
                </a:gridCol>
                <a:gridCol w="370332">
                  <a:extLst>
                    <a:ext uri="{9D8B030D-6E8A-4147-A177-3AD203B41FA5}">
                      <a16:colId xmlns:a16="http://schemas.microsoft.com/office/drawing/2014/main" val="884796470"/>
                    </a:ext>
                  </a:extLst>
                </a:gridCol>
                <a:gridCol w="329184">
                  <a:extLst>
                    <a:ext uri="{9D8B030D-6E8A-4147-A177-3AD203B41FA5}">
                      <a16:colId xmlns:a16="http://schemas.microsoft.com/office/drawing/2014/main" val="4097289430"/>
                    </a:ext>
                  </a:extLst>
                </a:gridCol>
                <a:gridCol w="329184">
                  <a:extLst>
                    <a:ext uri="{9D8B030D-6E8A-4147-A177-3AD203B41FA5}">
                      <a16:colId xmlns:a16="http://schemas.microsoft.com/office/drawing/2014/main" val="1693890753"/>
                    </a:ext>
                  </a:extLst>
                </a:gridCol>
                <a:gridCol w="370332">
                  <a:extLst>
                    <a:ext uri="{9D8B030D-6E8A-4147-A177-3AD203B41FA5}">
                      <a16:colId xmlns:a16="http://schemas.microsoft.com/office/drawing/2014/main" val="264045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118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- 2019-11-20 18:55:27</a:t>
                      </a:r>
                      <a:r>
                        <a:rPr kumimoji="0" lang="fr-FR" sz="1000" b="0" i="0" u="none" strike="noStrike" kern="1200" cap="none" spc="0" normalizeH="0" baseline="0" noProof="0">
                          <a:ln>
                            <a:noFill/>
                          </a:ln>
                          <a:solidFill>
                            <a:prstClr val="black"/>
                          </a:solidFill>
                          <a:effectLst/>
                          <a:uLnTx/>
                          <a:uFillTx/>
                          <a:latin typeface="+mn-lt"/>
                          <a:ea typeface="+mn-ea"/>
                          <a:cs typeface="+mn-cs"/>
                        </a:rPr>
                        <a:t>
 🎉 La prochaine génération de produits pour les créateurs de contenu est là ! 🎉
📣 Appel à tous les créateurs de contenu, les professionnels de la conception et les professionnels du jeu, nous vous présentons nos solutions pour apporter votre créativité et votre expérience informatique au niveau supérieur ! ↗
#TeamUpCreateOn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52010202"/>
                  </a:ext>
                </a:extLst>
              </a:tr>
            </a:tbl>
          </a:graphicData>
        </a:graphic>
      </p:graphicFrame>
      <p:sp>
        <p:nvSpPr>
          <p:cNvPr id="4" name="Text Placeholder 3">
            <a:extLst>
              <a:ext uri="{FF2B5EF4-FFF2-40B4-BE49-F238E27FC236}">
                <a16:creationId xmlns:a16="http://schemas.microsoft.com/office/drawing/2014/main" id="{30CF2A54-0665-458E-9F4C-70AF0524B80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525961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222E-FFED-4A8C-A59E-322F52DB0707}"/>
              </a:ext>
            </a:extLst>
          </p:cNvPr>
          <p:cNvSpPr>
            <a:spLocks noGrp="1"/>
          </p:cNvSpPr>
          <p:nvPr>
            <p:ph type="title"/>
          </p:nvPr>
        </p:nvSpPr>
        <p:spPr/>
        <p:txBody>
          <a:bodyPr/>
          <a:lstStyle/>
          <a:p>
            <a:r>
              <a:rPr lang="en-US"/>
              <a:t>Facebook Own Posts Table | CND Competitor- FR - 7 of 22</a:t>
            </a:r>
          </a:p>
        </p:txBody>
      </p:sp>
      <p:graphicFrame>
        <p:nvGraphicFramePr>
          <p:cNvPr id="5" name="Table Placeholder 4">
            <a:extLst>
              <a:ext uri="{FF2B5EF4-FFF2-40B4-BE49-F238E27FC236}">
                <a16:creationId xmlns:a16="http://schemas.microsoft.com/office/drawing/2014/main" id="{B24DA20B-2A52-4064-82B5-6F44B67590BF}"/>
              </a:ext>
            </a:extLst>
          </p:cNvPr>
          <p:cNvGraphicFramePr>
            <a:graphicFrameLocks noGrp="1"/>
          </p:cNvGraphicFramePr>
          <p:nvPr>
            <p:ph type="tbl" sz="quarter" idx="13"/>
            <p:extLst>
              <p:ext uri="{D42A27DB-BD31-4B8C-83A1-F6EECF244321}">
                <p14:modId xmlns:p14="http://schemas.microsoft.com/office/powerpoint/2010/main" val="286541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018002122"/>
                    </a:ext>
                  </a:extLst>
                </a:gridCol>
                <a:gridCol w="370332">
                  <a:extLst>
                    <a:ext uri="{9D8B030D-6E8A-4147-A177-3AD203B41FA5}">
                      <a16:colId xmlns:a16="http://schemas.microsoft.com/office/drawing/2014/main" val="3328403693"/>
                    </a:ext>
                  </a:extLst>
                </a:gridCol>
                <a:gridCol w="370332">
                  <a:extLst>
                    <a:ext uri="{9D8B030D-6E8A-4147-A177-3AD203B41FA5}">
                      <a16:colId xmlns:a16="http://schemas.microsoft.com/office/drawing/2014/main" val="304457538"/>
                    </a:ext>
                  </a:extLst>
                </a:gridCol>
                <a:gridCol w="370332">
                  <a:extLst>
                    <a:ext uri="{9D8B030D-6E8A-4147-A177-3AD203B41FA5}">
                      <a16:colId xmlns:a16="http://schemas.microsoft.com/office/drawing/2014/main" val="1878001802"/>
                    </a:ext>
                  </a:extLst>
                </a:gridCol>
                <a:gridCol w="329184">
                  <a:extLst>
                    <a:ext uri="{9D8B030D-6E8A-4147-A177-3AD203B41FA5}">
                      <a16:colId xmlns:a16="http://schemas.microsoft.com/office/drawing/2014/main" val="152219805"/>
                    </a:ext>
                  </a:extLst>
                </a:gridCol>
                <a:gridCol w="329184">
                  <a:extLst>
                    <a:ext uri="{9D8B030D-6E8A-4147-A177-3AD203B41FA5}">
                      <a16:colId xmlns:a16="http://schemas.microsoft.com/office/drawing/2014/main" val="4033677030"/>
                    </a:ext>
                  </a:extLst>
                </a:gridCol>
                <a:gridCol w="329184">
                  <a:extLst>
                    <a:ext uri="{9D8B030D-6E8A-4147-A177-3AD203B41FA5}">
                      <a16:colId xmlns:a16="http://schemas.microsoft.com/office/drawing/2014/main" val="2955342334"/>
                    </a:ext>
                  </a:extLst>
                </a:gridCol>
                <a:gridCol w="329184">
                  <a:extLst>
                    <a:ext uri="{9D8B030D-6E8A-4147-A177-3AD203B41FA5}">
                      <a16:colId xmlns:a16="http://schemas.microsoft.com/office/drawing/2014/main" val="889181435"/>
                    </a:ext>
                  </a:extLst>
                </a:gridCol>
                <a:gridCol w="329184">
                  <a:extLst>
                    <a:ext uri="{9D8B030D-6E8A-4147-A177-3AD203B41FA5}">
                      <a16:colId xmlns:a16="http://schemas.microsoft.com/office/drawing/2014/main" val="2438358208"/>
                    </a:ext>
                  </a:extLst>
                </a:gridCol>
                <a:gridCol w="329184">
                  <a:extLst>
                    <a:ext uri="{9D8B030D-6E8A-4147-A177-3AD203B41FA5}">
                      <a16:colId xmlns:a16="http://schemas.microsoft.com/office/drawing/2014/main" val="2202595521"/>
                    </a:ext>
                  </a:extLst>
                </a:gridCol>
                <a:gridCol w="329184">
                  <a:extLst>
                    <a:ext uri="{9D8B030D-6E8A-4147-A177-3AD203B41FA5}">
                      <a16:colId xmlns:a16="http://schemas.microsoft.com/office/drawing/2014/main" val="4278517053"/>
                    </a:ext>
                  </a:extLst>
                </a:gridCol>
                <a:gridCol w="329184">
                  <a:extLst>
                    <a:ext uri="{9D8B030D-6E8A-4147-A177-3AD203B41FA5}">
                      <a16:colId xmlns:a16="http://schemas.microsoft.com/office/drawing/2014/main" val="1018476948"/>
                    </a:ext>
                  </a:extLst>
                </a:gridCol>
                <a:gridCol w="329184">
                  <a:extLst>
                    <a:ext uri="{9D8B030D-6E8A-4147-A177-3AD203B41FA5}">
                      <a16:colId xmlns:a16="http://schemas.microsoft.com/office/drawing/2014/main" val="2717743951"/>
                    </a:ext>
                  </a:extLst>
                </a:gridCol>
                <a:gridCol w="370332">
                  <a:extLst>
                    <a:ext uri="{9D8B030D-6E8A-4147-A177-3AD203B41FA5}">
                      <a16:colId xmlns:a16="http://schemas.microsoft.com/office/drawing/2014/main" val="3074067821"/>
                    </a:ext>
                  </a:extLst>
                </a:gridCol>
                <a:gridCol w="370332">
                  <a:extLst>
                    <a:ext uri="{9D8B030D-6E8A-4147-A177-3AD203B41FA5}">
                      <a16:colId xmlns:a16="http://schemas.microsoft.com/office/drawing/2014/main" val="2650327760"/>
                    </a:ext>
                  </a:extLst>
                </a:gridCol>
                <a:gridCol w="370332">
                  <a:extLst>
                    <a:ext uri="{9D8B030D-6E8A-4147-A177-3AD203B41FA5}">
                      <a16:colId xmlns:a16="http://schemas.microsoft.com/office/drawing/2014/main" val="3374323406"/>
                    </a:ext>
                  </a:extLst>
                </a:gridCol>
                <a:gridCol w="329184">
                  <a:extLst>
                    <a:ext uri="{9D8B030D-6E8A-4147-A177-3AD203B41FA5}">
                      <a16:colId xmlns:a16="http://schemas.microsoft.com/office/drawing/2014/main" val="988871894"/>
                    </a:ext>
                  </a:extLst>
                </a:gridCol>
                <a:gridCol w="329184">
                  <a:extLst>
                    <a:ext uri="{9D8B030D-6E8A-4147-A177-3AD203B41FA5}">
                      <a16:colId xmlns:a16="http://schemas.microsoft.com/office/drawing/2014/main" val="4265842117"/>
                    </a:ext>
                  </a:extLst>
                </a:gridCol>
                <a:gridCol w="370332">
                  <a:extLst>
                    <a:ext uri="{9D8B030D-6E8A-4147-A177-3AD203B41FA5}">
                      <a16:colId xmlns:a16="http://schemas.microsoft.com/office/drawing/2014/main" val="182520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368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- 2019-11-20 17:30:00</a:t>
                      </a:r>
                      <a:r>
                        <a:rPr kumimoji="0" lang="fr-FR" sz="1000" b="0" i="0" u="none" strike="noStrike" kern="1200" cap="none" spc="0" normalizeH="0" baseline="0" noProof="0">
                          <a:ln>
                            <a:noFill/>
                          </a:ln>
                          <a:solidFill>
                            <a:prstClr val="black"/>
                          </a:solidFill>
                          <a:effectLst/>
                          <a:uLnTx/>
                          <a:uFillTx/>
                          <a:latin typeface="+mn-lt"/>
                          <a:ea typeface="+mn-ea"/>
                          <a:cs typeface="+mn-cs"/>
                        </a:rPr>
                        <a:t>
 Recevez jusqu'à 1500 $ en chèque cadeau Amazon en partageant vos histoires les plus touchantes.
Le véritable esprit de Noël, c'est d'exprimer votre gratitude envers vos amis et vos proches. 
Alors, pour préparer les fêtes, MSI vous invite à participer à sa campagne #GiftTheGifted ! 
Pour participer, dites-nous :
1️⃣ A qui vous souhaitez offrir un notebook MSI
2️⃣ Dans un post sur FB dites nous pourquoi vous voulez l'offrir
3️⃣ Ajoutez le Hashtag #GiftTheGifted dans votre post
Le gagnant sera annoncé le 4 décembre !
#MSI #MSIgaming #Laptop #TrueGaming
*MSI se réserve le droit de suspendre la campagne à n'importe quel moment et sans avis préalable.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69881938"/>
                  </a:ext>
                </a:extLst>
              </a:tr>
            </a:tbl>
          </a:graphicData>
        </a:graphic>
      </p:graphicFrame>
      <p:sp>
        <p:nvSpPr>
          <p:cNvPr id="4" name="Text Placeholder 3">
            <a:extLst>
              <a:ext uri="{FF2B5EF4-FFF2-40B4-BE49-F238E27FC236}">
                <a16:creationId xmlns:a16="http://schemas.microsoft.com/office/drawing/2014/main" id="{5D01DC38-C3F8-429A-A956-C1AD3293DB7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946048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9442-9C44-4223-AA27-A61C8EF9B800}"/>
              </a:ext>
            </a:extLst>
          </p:cNvPr>
          <p:cNvSpPr>
            <a:spLocks noGrp="1"/>
          </p:cNvSpPr>
          <p:nvPr>
            <p:ph type="title"/>
          </p:nvPr>
        </p:nvSpPr>
        <p:spPr/>
        <p:txBody>
          <a:bodyPr/>
          <a:lstStyle/>
          <a:p>
            <a:r>
              <a:rPr lang="en-US"/>
              <a:t>Facebook Own Posts Table | CND Competitor- FR - 8 of 22</a:t>
            </a:r>
          </a:p>
        </p:txBody>
      </p:sp>
      <p:graphicFrame>
        <p:nvGraphicFramePr>
          <p:cNvPr id="5" name="Table Placeholder 4">
            <a:extLst>
              <a:ext uri="{FF2B5EF4-FFF2-40B4-BE49-F238E27FC236}">
                <a16:creationId xmlns:a16="http://schemas.microsoft.com/office/drawing/2014/main" id="{83349757-8497-432F-922E-ADBE981513D0}"/>
              </a:ext>
            </a:extLst>
          </p:cNvPr>
          <p:cNvGraphicFramePr>
            <a:graphicFrameLocks noGrp="1"/>
          </p:cNvGraphicFramePr>
          <p:nvPr>
            <p:ph type="tbl" sz="quarter" idx="13"/>
            <p:extLst>
              <p:ext uri="{D42A27DB-BD31-4B8C-83A1-F6EECF244321}">
                <p14:modId xmlns:p14="http://schemas.microsoft.com/office/powerpoint/2010/main" val="822672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912601923"/>
                    </a:ext>
                  </a:extLst>
                </a:gridCol>
                <a:gridCol w="370332">
                  <a:extLst>
                    <a:ext uri="{9D8B030D-6E8A-4147-A177-3AD203B41FA5}">
                      <a16:colId xmlns:a16="http://schemas.microsoft.com/office/drawing/2014/main" val="15940282"/>
                    </a:ext>
                  </a:extLst>
                </a:gridCol>
                <a:gridCol w="370332">
                  <a:extLst>
                    <a:ext uri="{9D8B030D-6E8A-4147-A177-3AD203B41FA5}">
                      <a16:colId xmlns:a16="http://schemas.microsoft.com/office/drawing/2014/main" val="853673075"/>
                    </a:ext>
                  </a:extLst>
                </a:gridCol>
                <a:gridCol w="370332">
                  <a:extLst>
                    <a:ext uri="{9D8B030D-6E8A-4147-A177-3AD203B41FA5}">
                      <a16:colId xmlns:a16="http://schemas.microsoft.com/office/drawing/2014/main" val="1624328534"/>
                    </a:ext>
                  </a:extLst>
                </a:gridCol>
                <a:gridCol w="329184">
                  <a:extLst>
                    <a:ext uri="{9D8B030D-6E8A-4147-A177-3AD203B41FA5}">
                      <a16:colId xmlns:a16="http://schemas.microsoft.com/office/drawing/2014/main" val="1680211032"/>
                    </a:ext>
                  </a:extLst>
                </a:gridCol>
                <a:gridCol w="329184">
                  <a:extLst>
                    <a:ext uri="{9D8B030D-6E8A-4147-A177-3AD203B41FA5}">
                      <a16:colId xmlns:a16="http://schemas.microsoft.com/office/drawing/2014/main" val="1517994531"/>
                    </a:ext>
                  </a:extLst>
                </a:gridCol>
                <a:gridCol w="329184">
                  <a:extLst>
                    <a:ext uri="{9D8B030D-6E8A-4147-A177-3AD203B41FA5}">
                      <a16:colId xmlns:a16="http://schemas.microsoft.com/office/drawing/2014/main" val="911896027"/>
                    </a:ext>
                  </a:extLst>
                </a:gridCol>
                <a:gridCol w="329184">
                  <a:extLst>
                    <a:ext uri="{9D8B030D-6E8A-4147-A177-3AD203B41FA5}">
                      <a16:colId xmlns:a16="http://schemas.microsoft.com/office/drawing/2014/main" val="2090523258"/>
                    </a:ext>
                  </a:extLst>
                </a:gridCol>
                <a:gridCol w="329184">
                  <a:extLst>
                    <a:ext uri="{9D8B030D-6E8A-4147-A177-3AD203B41FA5}">
                      <a16:colId xmlns:a16="http://schemas.microsoft.com/office/drawing/2014/main" val="926029333"/>
                    </a:ext>
                  </a:extLst>
                </a:gridCol>
                <a:gridCol w="329184">
                  <a:extLst>
                    <a:ext uri="{9D8B030D-6E8A-4147-A177-3AD203B41FA5}">
                      <a16:colId xmlns:a16="http://schemas.microsoft.com/office/drawing/2014/main" val="1195368409"/>
                    </a:ext>
                  </a:extLst>
                </a:gridCol>
                <a:gridCol w="329184">
                  <a:extLst>
                    <a:ext uri="{9D8B030D-6E8A-4147-A177-3AD203B41FA5}">
                      <a16:colId xmlns:a16="http://schemas.microsoft.com/office/drawing/2014/main" val="441899268"/>
                    </a:ext>
                  </a:extLst>
                </a:gridCol>
                <a:gridCol w="329184">
                  <a:extLst>
                    <a:ext uri="{9D8B030D-6E8A-4147-A177-3AD203B41FA5}">
                      <a16:colId xmlns:a16="http://schemas.microsoft.com/office/drawing/2014/main" val="3832158432"/>
                    </a:ext>
                  </a:extLst>
                </a:gridCol>
                <a:gridCol w="329184">
                  <a:extLst>
                    <a:ext uri="{9D8B030D-6E8A-4147-A177-3AD203B41FA5}">
                      <a16:colId xmlns:a16="http://schemas.microsoft.com/office/drawing/2014/main" val="3024093468"/>
                    </a:ext>
                  </a:extLst>
                </a:gridCol>
                <a:gridCol w="370332">
                  <a:extLst>
                    <a:ext uri="{9D8B030D-6E8A-4147-A177-3AD203B41FA5}">
                      <a16:colId xmlns:a16="http://schemas.microsoft.com/office/drawing/2014/main" val="639313292"/>
                    </a:ext>
                  </a:extLst>
                </a:gridCol>
                <a:gridCol w="370332">
                  <a:extLst>
                    <a:ext uri="{9D8B030D-6E8A-4147-A177-3AD203B41FA5}">
                      <a16:colId xmlns:a16="http://schemas.microsoft.com/office/drawing/2014/main" val="1521981350"/>
                    </a:ext>
                  </a:extLst>
                </a:gridCol>
                <a:gridCol w="370332">
                  <a:extLst>
                    <a:ext uri="{9D8B030D-6E8A-4147-A177-3AD203B41FA5}">
                      <a16:colId xmlns:a16="http://schemas.microsoft.com/office/drawing/2014/main" val="211195581"/>
                    </a:ext>
                  </a:extLst>
                </a:gridCol>
                <a:gridCol w="329184">
                  <a:extLst>
                    <a:ext uri="{9D8B030D-6E8A-4147-A177-3AD203B41FA5}">
                      <a16:colId xmlns:a16="http://schemas.microsoft.com/office/drawing/2014/main" val="1549861079"/>
                    </a:ext>
                  </a:extLst>
                </a:gridCol>
                <a:gridCol w="329184">
                  <a:extLst>
                    <a:ext uri="{9D8B030D-6E8A-4147-A177-3AD203B41FA5}">
                      <a16:colId xmlns:a16="http://schemas.microsoft.com/office/drawing/2014/main" val="4256542866"/>
                    </a:ext>
                  </a:extLst>
                </a:gridCol>
                <a:gridCol w="370332">
                  <a:extLst>
                    <a:ext uri="{9D8B030D-6E8A-4147-A177-3AD203B41FA5}">
                      <a16:colId xmlns:a16="http://schemas.microsoft.com/office/drawing/2014/main" val="3654488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642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- 2019-11-20 17:00:00</a:t>
                      </a:r>
                      <a:r>
                        <a:rPr kumimoji="0" lang="fr-FR" sz="1000" b="0" i="0" u="none" strike="noStrike" kern="1200" cap="none" spc="0" normalizeH="0" baseline="0" noProof="0">
                          <a:ln>
                            <a:noFill/>
                          </a:ln>
                          <a:solidFill>
                            <a:prstClr val="black"/>
                          </a:solidFill>
                          <a:effectLst/>
                          <a:uLnTx/>
                          <a:uFillTx/>
                          <a:latin typeface="+mn-lt"/>
                          <a:ea typeface="+mn-ea"/>
                          <a:cs typeface="+mn-cs"/>
                        </a:rPr>
                        <a:t>
 Pas de reflet ni d'éclat lumineux sur l'écran. C'est le Acer PE0, conçu pour la précision.
Plus d'infos sur : https://acer.co/2LXzVRm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66357966"/>
                  </a:ext>
                </a:extLst>
              </a:tr>
            </a:tbl>
          </a:graphicData>
        </a:graphic>
      </p:graphicFrame>
      <p:sp>
        <p:nvSpPr>
          <p:cNvPr id="4" name="Text Placeholder 3">
            <a:extLst>
              <a:ext uri="{FF2B5EF4-FFF2-40B4-BE49-F238E27FC236}">
                <a16:creationId xmlns:a16="http://schemas.microsoft.com/office/drawing/2014/main" id="{670D3034-4D42-470B-8C6E-4EACDFE14D3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263295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9ACAE-2D62-4F50-B3F2-1E31CB5CA7A8}"/>
              </a:ext>
            </a:extLst>
          </p:cNvPr>
          <p:cNvSpPr>
            <a:spLocks noGrp="1"/>
          </p:cNvSpPr>
          <p:nvPr>
            <p:ph type="title"/>
          </p:nvPr>
        </p:nvSpPr>
        <p:spPr/>
        <p:txBody>
          <a:bodyPr/>
          <a:lstStyle/>
          <a:p>
            <a:r>
              <a:rPr lang="en-US"/>
              <a:t>Facebook Own Posts Table | CND Competitor- FR - 9 of 22</a:t>
            </a:r>
          </a:p>
        </p:txBody>
      </p:sp>
      <p:graphicFrame>
        <p:nvGraphicFramePr>
          <p:cNvPr id="5" name="Table Placeholder 4">
            <a:extLst>
              <a:ext uri="{FF2B5EF4-FFF2-40B4-BE49-F238E27FC236}">
                <a16:creationId xmlns:a16="http://schemas.microsoft.com/office/drawing/2014/main" id="{BDF7E267-4151-48F8-9166-10C883FBB692}"/>
              </a:ext>
            </a:extLst>
          </p:cNvPr>
          <p:cNvGraphicFramePr>
            <a:graphicFrameLocks noGrp="1"/>
          </p:cNvGraphicFramePr>
          <p:nvPr>
            <p:ph type="tbl" sz="quarter" idx="13"/>
            <p:extLst>
              <p:ext uri="{D42A27DB-BD31-4B8C-83A1-F6EECF244321}">
                <p14:modId xmlns:p14="http://schemas.microsoft.com/office/powerpoint/2010/main" val="992944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033004758"/>
                    </a:ext>
                  </a:extLst>
                </a:gridCol>
                <a:gridCol w="370332">
                  <a:extLst>
                    <a:ext uri="{9D8B030D-6E8A-4147-A177-3AD203B41FA5}">
                      <a16:colId xmlns:a16="http://schemas.microsoft.com/office/drawing/2014/main" val="2309053179"/>
                    </a:ext>
                  </a:extLst>
                </a:gridCol>
                <a:gridCol w="370332">
                  <a:extLst>
                    <a:ext uri="{9D8B030D-6E8A-4147-A177-3AD203B41FA5}">
                      <a16:colId xmlns:a16="http://schemas.microsoft.com/office/drawing/2014/main" val="222011000"/>
                    </a:ext>
                  </a:extLst>
                </a:gridCol>
                <a:gridCol w="370332">
                  <a:extLst>
                    <a:ext uri="{9D8B030D-6E8A-4147-A177-3AD203B41FA5}">
                      <a16:colId xmlns:a16="http://schemas.microsoft.com/office/drawing/2014/main" val="3635757403"/>
                    </a:ext>
                  </a:extLst>
                </a:gridCol>
                <a:gridCol w="329184">
                  <a:extLst>
                    <a:ext uri="{9D8B030D-6E8A-4147-A177-3AD203B41FA5}">
                      <a16:colId xmlns:a16="http://schemas.microsoft.com/office/drawing/2014/main" val="4096375832"/>
                    </a:ext>
                  </a:extLst>
                </a:gridCol>
                <a:gridCol w="329184">
                  <a:extLst>
                    <a:ext uri="{9D8B030D-6E8A-4147-A177-3AD203B41FA5}">
                      <a16:colId xmlns:a16="http://schemas.microsoft.com/office/drawing/2014/main" val="590556470"/>
                    </a:ext>
                  </a:extLst>
                </a:gridCol>
                <a:gridCol w="329184">
                  <a:extLst>
                    <a:ext uri="{9D8B030D-6E8A-4147-A177-3AD203B41FA5}">
                      <a16:colId xmlns:a16="http://schemas.microsoft.com/office/drawing/2014/main" val="679834372"/>
                    </a:ext>
                  </a:extLst>
                </a:gridCol>
                <a:gridCol w="329184">
                  <a:extLst>
                    <a:ext uri="{9D8B030D-6E8A-4147-A177-3AD203B41FA5}">
                      <a16:colId xmlns:a16="http://schemas.microsoft.com/office/drawing/2014/main" val="4003501736"/>
                    </a:ext>
                  </a:extLst>
                </a:gridCol>
                <a:gridCol w="329184">
                  <a:extLst>
                    <a:ext uri="{9D8B030D-6E8A-4147-A177-3AD203B41FA5}">
                      <a16:colId xmlns:a16="http://schemas.microsoft.com/office/drawing/2014/main" val="3755339512"/>
                    </a:ext>
                  </a:extLst>
                </a:gridCol>
                <a:gridCol w="329184">
                  <a:extLst>
                    <a:ext uri="{9D8B030D-6E8A-4147-A177-3AD203B41FA5}">
                      <a16:colId xmlns:a16="http://schemas.microsoft.com/office/drawing/2014/main" val="3223337450"/>
                    </a:ext>
                  </a:extLst>
                </a:gridCol>
                <a:gridCol w="329184">
                  <a:extLst>
                    <a:ext uri="{9D8B030D-6E8A-4147-A177-3AD203B41FA5}">
                      <a16:colId xmlns:a16="http://schemas.microsoft.com/office/drawing/2014/main" val="1599347626"/>
                    </a:ext>
                  </a:extLst>
                </a:gridCol>
                <a:gridCol w="329184">
                  <a:extLst>
                    <a:ext uri="{9D8B030D-6E8A-4147-A177-3AD203B41FA5}">
                      <a16:colId xmlns:a16="http://schemas.microsoft.com/office/drawing/2014/main" val="631569398"/>
                    </a:ext>
                  </a:extLst>
                </a:gridCol>
                <a:gridCol w="329184">
                  <a:extLst>
                    <a:ext uri="{9D8B030D-6E8A-4147-A177-3AD203B41FA5}">
                      <a16:colId xmlns:a16="http://schemas.microsoft.com/office/drawing/2014/main" val="47415359"/>
                    </a:ext>
                  </a:extLst>
                </a:gridCol>
                <a:gridCol w="370332">
                  <a:extLst>
                    <a:ext uri="{9D8B030D-6E8A-4147-A177-3AD203B41FA5}">
                      <a16:colId xmlns:a16="http://schemas.microsoft.com/office/drawing/2014/main" val="3038156162"/>
                    </a:ext>
                  </a:extLst>
                </a:gridCol>
                <a:gridCol w="370332">
                  <a:extLst>
                    <a:ext uri="{9D8B030D-6E8A-4147-A177-3AD203B41FA5}">
                      <a16:colId xmlns:a16="http://schemas.microsoft.com/office/drawing/2014/main" val="1435520641"/>
                    </a:ext>
                  </a:extLst>
                </a:gridCol>
                <a:gridCol w="370332">
                  <a:extLst>
                    <a:ext uri="{9D8B030D-6E8A-4147-A177-3AD203B41FA5}">
                      <a16:colId xmlns:a16="http://schemas.microsoft.com/office/drawing/2014/main" val="2596365270"/>
                    </a:ext>
                  </a:extLst>
                </a:gridCol>
                <a:gridCol w="329184">
                  <a:extLst>
                    <a:ext uri="{9D8B030D-6E8A-4147-A177-3AD203B41FA5}">
                      <a16:colId xmlns:a16="http://schemas.microsoft.com/office/drawing/2014/main" val="788040515"/>
                    </a:ext>
                  </a:extLst>
                </a:gridCol>
                <a:gridCol w="329184">
                  <a:extLst>
                    <a:ext uri="{9D8B030D-6E8A-4147-A177-3AD203B41FA5}">
                      <a16:colId xmlns:a16="http://schemas.microsoft.com/office/drawing/2014/main" val="439488412"/>
                    </a:ext>
                  </a:extLst>
                </a:gridCol>
                <a:gridCol w="370332">
                  <a:extLst>
                    <a:ext uri="{9D8B030D-6E8A-4147-A177-3AD203B41FA5}">
                      <a16:colId xmlns:a16="http://schemas.microsoft.com/office/drawing/2014/main" val="6999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300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- 2019-11-20 16:36:21</a:t>
                      </a:r>
                      <a:r>
                        <a:rPr kumimoji="0" lang="fr-FR" sz="1000" b="0" i="0" u="none" strike="noStrike" kern="1200" cap="none" spc="0" normalizeH="0" baseline="0" noProof="0">
                          <a:ln>
                            <a:noFill/>
                          </a:ln>
                          <a:solidFill>
                            <a:prstClr val="black"/>
                          </a:solidFill>
                          <a:effectLst/>
                          <a:uLnTx/>
                          <a:uFillTx/>
                          <a:latin typeface="+mn-lt"/>
                          <a:ea typeface="+mn-ea"/>
                          <a:cs typeface="+mn-cs"/>
                        </a:rPr>
                        <a:t>
 【Programme d'adhésion AORUS / Annonce du gagnant # 1】🦅 
Félicitations aux gagnants des 10 premiers jours!
Veuillez vérifier votre mails et nous répondre avec vos informations pour recevoir votre cadeau !
✊ À ceux qui n'ont pas gagné cette fois-ci:
Vous avez encore 4 chances de tirage au sort au cours des 40 prochains jours !
🤔 Pourquoi nous rejoindre?
🔸 Parce que vous recevrez un bonus limité dans le temps d'ici au 31 décembre
🔸  Des chances de gagner tous les 10 jours
🔸  Gagnez des prix secrets si vous êtes parmi les 3 premiers du classement à la fin de cette année
🔸  Obtenez des récompenses en utilisant vos points AORUS
#AORUSMembershipProgram
#TeamUpWithAORUS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1261701"/>
                  </a:ext>
                </a:extLst>
              </a:tr>
            </a:tbl>
          </a:graphicData>
        </a:graphic>
      </p:graphicFrame>
      <p:sp>
        <p:nvSpPr>
          <p:cNvPr id="4" name="Text Placeholder 3">
            <a:extLst>
              <a:ext uri="{FF2B5EF4-FFF2-40B4-BE49-F238E27FC236}">
                <a16:creationId xmlns:a16="http://schemas.microsoft.com/office/drawing/2014/main" id="{7BC42E18-6348-4E70-AE91-868EDA2DED9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996819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74429-25E6-4ED7-B335-D41F860D9FA0}"/>
              </a:ext>
            </a:extLst>
          </p:cNvPr>
          <p:cNvSpPr>
            <a:spLocks noGrp="1"/>
          </p:cNvSpPr>
          <p:nvPr>
            <p:ph type="title"/>
          </p:nvPr>
        </p:nvSpPr>
        <p:spPr/>
        <p:txBody>
          <a:bodyPr/>
          <a:lstStyle/>
          <a:p>
            <a:r>
              <a:rPr lang="en-US"/>
              <a:t>Facebook Own Posts Table | CND Competitor- FR - 10 of 22</a:t>
            </a:r>
          </a:p>
        </p:txBody>
      </p:sp>
      <p:graphicFrame>
        <p:nvGraphicFramePr>
          <p:cNvPr id="5" name="Table Placeholder 4">
            <a:extLst>
              <a:ext uri="{FF2B5EF4-FFF2-40B4-BE49-F238E27FC236}">
                <a16:creationId xmlns:a16="http://schemas.microsoft.com/office/drawing/2014/main" id="{7B19349F-5C2F-4E57-9497-B12B2369CFA1}"/>
              </a:ext>
            </a:extLst>
          </p:cNvPr>
          <p:cNvGraphicFramePr>
            <a:graphicFrameLocks noGrp="1"/>
          </p:cNvGraphicFramePr>
          <p:nvPr>
            <p:ph type="tbl" sz="quarter" idx="13"/>
            <p:extLst>
              <p:ext uri="{D42A27DB-BD31-4B8C-83A1-F6EECF244321}">
                <p14:modId xmlns:p14="http://schemas.microsoft.com/office/powerpoint/2010/main" val="306681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573705298"/>
                    </a:ext>
                  </a:extLst>
                </a:gridCol>
                <a:gridCol w="370332">
                  <a:extLst>
                    <a:ext uri="{9D8B030D-6E8A-4147-A177-3AD203B41FA5}">
                      <a16:colId xmlns:a16="http://schemas.microsoft.com/office/drawing/2014/main" val="351386875"/>
                    </a:ext>
                  </a:extLst>
                </a:gridCol>
                <a:gridCol w="370332">
                  <a:extLst>
                    <a:ext uri="{9D8B030D-6E8A-4147-A177-3AD203B41FA5}">
                      <a16:colId xmlns:a16="http://schemas.microsoft.com/office/drawing/2014/main" val="1306488812"/>
                    </a:ext>
                  </a:extLst>
                </a:gridCol>
                <a:gridCol w="370332">
                  <a:extLst>
                    <a:ext uri="{9D8B030D-6E8A-4147-A177-3AD203B41FA5}">
                      <a16:colId xmlns:a16="http://schemas.microsoft.com/office/drawing/2014/main" val="2919824692"/>
                    </a:ext>
                  </a:extLst>
                </a:gridCol>
                <a:gridCol w="329184">
                  <a:extLst>
                    <a:ext uri="{9D8B030D-6E8A-4147-A177-3AD203B41FA5}">
                      <a16:colId xmlns:a16="http://schemas.microsoft.com/office/drawing/2014/main" val="1081587820"/>
                    </a:ext>
                  </a:extLst>
                </a:gridCol>
                <a:gridCol w="329184">
                  <a:extLst>
                    <a:ext uri="{9D8B030D-6E8A-4147-A177-3AD203B41FA5}">
                      <a16:colId xmlns:a16="http://schemas.microsoft.com/office/drawing/2014/main" val="1749438053"/>
                    </a:ext>
                  </a:extLst>
                </a:gridCol>
                <a:gridCol w="329184">
                  <a:extLst>
                    <a:ext uri="{9D8B030D-6E8A-4147-A177-3AD203B41FA5}">
                      <a16:colId xmlns:a16="http://schemas.microsoft.com/office/drawing/2014/main" val="2504317981"/>
                    </a:ext>
                  </a:extLst>
                </a:gridCol>
                <a:gridCol w="329184">
                  <a:extLst>
                    <a:ext uri="{9D8B030D-6E8A-4147-A177-3AD203B41FA5}">
                      <a16:colId xmlns:a16="http://schemas.microsoft.com/office/drawing/2014/main" val="3268794456"/>
                    </a:ext>
                  </a:extLst>
                </a:gridCol>
                <a:gridCol w="329184">
                  <a:extLst>
                    <a:ext uri="{9D8B030D-6E8A-4147-A177-3AD203B41FA5}">
                      <a16:colId xmlns:a16="http://schemas.microsoft.com/office/drawing/2014/main" val="1895893789"/>
                    </a:ext>
                  </a:extLst>
                </a:gridCol>
                <a:gridCol w="329184">
                  <a:extLst>
                    <a:ext uri="{9D8B030D-6E8A-4147-A177-3AD203B41FA5}">
                      <a16:colId xmlns:a16="http://schemas.microsoft.com/office/drawing/2014/main" val="2371887512"/>
                    </a:ext>
                  </a:extLst>
                </a:gridCol>
                <a:gridCol w="329184">
                  <a:extLst>
                    <a:ext uri="{9D8B030D-6E8A-4147-A177-3AD203B41FA5}">
                      <a16:colId xmlns:a16="http://schemas.microsoft.com/office/drawing/2014/main" val="1429636712"/>
                    </a:ext>
                  </a:extLst>
                </a:gridCol>
                <a:gridCol w="329184">
                  <a:extLst>
                    <a:ext uri="{9D8B030D-6E8A-4147-A177-3AD203B41FA5}">
                      <a16:colId xmlns:a16="http://schemas.microsoft.com/office/drawing/2014/main" val="2808281494"/>
                    </a:ext>
                  </a:extLst>
                </a:gridCol>
                <a:gridCol w="329184">
                  <a:extLst>
                    <a:ext uri="{9D8B030D-6E8A-4147-A177-3AD203B41FA5}">
                      <a16:colId xmlns:a16="http://schemas.microsoft.com/office/drawing/2014/main" val="3191960498"/>
                    </a:ext>
                  </a:extLst>
                </a:gridCol>
                <a:gridCol w="370332">
                  <a:extLst>
                    <a:ext uri="{9D8B030D-6E8A-4147-A177-3AD203B41FA5}">
                      <a16:colId xmlns:a16="http://schemas.microsoft.com/office/drawing/2014/main" val="3578148564"/>
                    </a:ext>
                  </a:extLst>
                </a:gridCol>
                <a:gridCol w="370332">
                  <a:extLst>
                    <a:ext uri="{9D8B030D-6E8A-4147-A177-3AD203B41FA5}">
                      <a16:colId xmlns:a16="http://schemas.microsoft.com/office/drawing/2014/main" val="3115781651"/>
                    </a:ext>
                  </a:extLst>
                </a:gridCol>
                <a:gridCol w="370332">
                  <a:extLst>
                    <a:ext uri="{9D8B030D-6E8A-4147-A177-3AD203B41FA5}">
                      <a16:colId xmlns:a16="http://schemas.microsoft.com/office/drawing/2014/main" val="2461197084"/>
                    </a:ext>
                  </a:extLst>
                </a:gridCol>
                <a:gridCol w="329184">
                  <a:extLst>
                    <a:ext uri="{9D8B030D-6E8A-4147-A177-3AD203B41FA5}">
                      <a16:colId xmlns:a16="http://schemas.microsoft.com/office/drawing/2014/main" val="2340683247"/>
                    </a:ext>
                  </a:extLst>
                </a:gridCol>
                <a:gridCol w="329184">
                  <a:extLst>
                    <a:ext uri="{9D8B030D-6E8A-4147-A177-3AD203B41FA5}">
                      <a16:colId xmlns:a16="http://schemas.microsoft.com/office/drawing/2014/main" val="1938282634"/>
                    </a:ext>
                  </a:extLst>
                </a:gridCol>
                <a:gridCol w="370332">
                  <a:extLst>
                    <a:ext uri="{9D8B030D-6E8A-4147-A177-3AD203B41FA5}">
                      <a16:colId xmlns:a16="http://schemas.microsoft.com/office/drawing/2014/main" val="346565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486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- 2019-11-20 16:05:31</a:t>
                      </a:r>
                      <a:r>
                        <a:rPr kumimoji="0" lang="fr-FR" sz="1000" b="0" i="0" u="none" strike="noStrike" kern="1200" cap="none" spc="0" normalizeH="0" baseline="0" noProof="0">
                          <a:ln>
                            <a:noFill/>
                          </a:ln>
                          <a:solidFill>
                            <a:prstClr val="black"/>
                          </a:solidFill>
                          <a:effectLst/>
                          <a:uLnTx/>
                          <a:uFillTx/>
                          <a:latin typeface="+mn-lt"/>
                          <a:ea typeface="+mn-ea"/>
                          <a:cs typeface="+mn-cs"/>
                        </a:rPr>
                        <a:t>
 La seule façon de vaincre les ennemis, c'est avec une arme à feu au skin ROG, non ?
Dans quels jeux aimeriez-vous avoir des skins ROG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58790394"/>
                  </a:ext>
                </a:extLst>
              </a:tr>
            </a:tbl>
          </a:graphicData>
        </a:graphic>
      </p:graphicFrame>
      <p:sp>
        <p:nvSpPr>
          <p:cNvPr id="4" name="Text Placeholder 3">
            <a:extLst>
              <a:ext uri="{FF2B5EF4-FFF2-40B4-BE49-F238E27FC236}">
                <a16:creationId xmlns:a16="http://schemas.microsoft.com/office/drawing/2014/main" id="{B989BB74-9708-4743-A297-32266B813BF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450923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9F80-F724-4525-89A5-D9C11750A0E8}"/>
              </a:ext>
            </a:extLst>
          </p:cNvPr>
          <p:cNvSpPr>
            <a:spLocks noGrp="1"/>
          </p:cNvSpPr>
          <p:nvPr>
            <p:ph type="title"/>
          </p:nvPr>
        </p:nvSpPr>
        <p:spPr/>
        <p:txBody>
          <a:bodyPr/>
          <a:lstStyle/>
          <a:p>
            <a:r>
              <a:rPr lang="en-US"/>
              <a:t>Facebook Own Posts Table | CND Competitor- FR - 11 of 22</a:t>
            </a:r>
          </a:p>
        </p:txBody>
      </p:sp>
      <p:graphicFrame>
        <p:nvGraphicFramePr>
          <p:cNvPr id="5" name="Table Placeholder 4">
            <a:extLst>
              <a:ext uri="{FF2B5EF4-FFF2-40B4-BE49-F238E27FC236}">
                <a16:creationId xmlns:a16="http://schemas.microsoft.com/office/drawing/2014/main" id="{A3C1E6D2-BBB6-4AFE-81E6-14F5B613AD65}"/>
              </a:ext>
            </a:extLst>
          </p:cNvPr>
          <p:cNvGraphicFramePr>
            <a:graphicFrameLocks noGrp="1"/>
          </p:cNvGraphicFramePr>
          <p:nvPr>
            <p:ph type="tbl" sz="quarter" idx="13"/>
            <p:extLst>
              <p:ext uri="{D42A27DB-BD31-4B8C-83A1-F6EECF244321}">
                <p14:modId xmlns:p14="http://schemas.microsoft.com/office/powerpoint/2010/main" val="94167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903076581"/>
                    </a:ext>
                  </a:extLst>
                </a:gridCol>
                <a:gridCol w="370332">
                  <a:extLst>
                    <a:ext uri="{9D8B030D-6E8A-4147-A177-3AD203B41FA5}">
                      <a16:colId xmlns:a16="http://schemas.microsoft.com/office/drawing/2014/main" val="128706374"/>
                    </a:ext>
                  </a:extLst>
                </a:gridCol>
                <a:gridCol w="370332">
                  <a:extLst>
                    <a:ext uri="{9D8B030D-6E8A-4147-A177-3AD203B41FA5}">
                      <a16:colId xmlns:a16="http://schemas.microsoft.com/office/drawing/2014/main" val="3710800182"/>
                    </a:ext>
                  </a:extLst>
                </a:gridCol>
                <a:gridCol w="370332">
                  <a:extLst>
                    <a:ext uri="{9D8B030D-6E8A-4147-A177-3AD203B41FA5}">
                      <a16:colId xmlns:a16="http://schemas.microsoft.com/office/drawing/2014/main" val="548141851"/>
                    </a:ext>
                  </a:extLst>
                </a:gridCol>
                <a:gridCol w="329184">
                  <a:extLst>
                    <a:ext uri="{9D8B030D-6E8A-4147-A177-3AD203B41FA5}">
                      <a16:colId xmlns:a16="http://schemas.microsoft.com/office/drawing/2014/main" val="1290470291"/>
                    </a:ext>
                  </a:extLst>
                </a:gridCol>
                <a:gridCol w="329184">
                  <a:extLst>
                    <a:ext uri="{9D8B030D-6E8A-4147-A177-3AD203B41FA5}">
                      <a16:colId xmlns:a16="http://schemas.microsoft.com/office/drawing/2014/main" val="2457177615"/>
                    </a:ext>
                  </a:extLst>
                </a:gridCol>
                <a:gridCol w="329184">
                  <a:extLst>
                    <a:ext uri="{9D8B030D-6E8A-4147-A177-3AD203B41FA5}">
                      <a16:colId xmlns:a16="http://schemas.microsoft.com/office/drawing/2014/main" val="1138958355"/>
                    </a:ext>
                  </a:extLst>
                </a:gridCol>
                <a:gridCol w="329184">
                  <a:extLst>
                    <a:ext uri="{9D8B030D-6E8A-4147-A177-3AD203B41FA5}">
                      <a16:colId xmlns:a16="http://schemas.microsoft.com/office/drawing/2014/main" val="3105742986"/>
                    </a:ext>
                  </a:extLst>
                </a:gridCol>
                <a:gridCol w="329184">
                  <a:extLst>
                    <a:ext uri="{9D8B030D-6E8A-4147-A177-3AD203B41FA5}">
                      <a16:colId xmlns:a16="http://schemas.microsoft.com/office/drawing/2014/main" val="340122554"/>
                    </a:ext>
                  </a:extLst>
                </a:gridCol>
                <a:gridCol w="329184">
                  <a:extLst>
                    <a:ext uri="{9D8B030D-6E8A-4147-A177-3AD203B41FA5}">
                      <a16:colId xmlns:a16="http://schemas.microsoft.com/office/drawing/2014/main" val="356977583"/>
                    </a:ext>
                  </a:extLst>
                </a:gridCol>
                <a:gridCol w="329184">
                  <a:extLst>
                    <a:ext uri="{9D8B030D-6E8A-4147-A177-3AD203B41FA5}">
                      <a16:colId xmlns:a16="http://schemas.microsoft.com/office/drawing/2014/main" val="2522663605"/>
                    </a:ext>
                  </a:extLst>
                </a:gridCol>
                <a:gridCol w="329184">
                  <a:extLst>
                    <a:ext uri="{9D8B030D-6E8A-4147-A177-3AD203B41FA5}">
                      <a16:colId xmlns:a16="http://schemas.microsoft.com/office/drawing/2014/main" val="2700646440"/>
                    </a:ext>
                  </a:extLst>
                </a:gridCol>
                <a:gridCol w="329184">
                  <a:extLst>
                    <a:ext uri="{9D8B030D-6E8A-4147-A177-3AD203B41FA5}">
                      <a16:colId xmlns:a16="http://schemas.microsoft.com/office/drawing/2014/main" val="1705316416"/>
                    </a:ext>
                  </a:extLst>
                </a:gridCol>
                <a:gridCol w="370332">
                  <a:extLst>
                    <a:ext uri="{9D8B030D-6E8A-4147-A177-3AD203B41FA5}">
                      <a16:colId xmlns:a16="http://schemas.microsoft.com/office/drawing/2014/main" val="3372525296"/>
                    </a:ext>
                  </a:extLst>
                </a:gridCol>
                <a:gridCol w="370332">
                  <a:extLst>
                    <a:ext uri="{9D8B030D-6E8A-4147-A177-3AD203B41FA5}">
                      <a16:colId xmlns:a16="http://schemas.microsoft.com/office/drawing/2014/main" val="2685258929"/>
                    </a:ext>
                  </a:extLst>
                </a:gridCol>
                <a:gridCol w="370332">
                  <a:extLst>
                    <a:ext uri="{9D8B030D-6E8A-4147-A177-3AD203B41FA5}">
                      <a16:colId xmlns:a16="http://schemas.microsoft.com/office/drawing/2014/main" val="1705447039"/>
                    </a:ext>
                  </a:extLst>
                </a:gridCol>
                <a:gridCol w="329184">
                  <a:extLst>
                    <a:ext uri="{9D8B030D-6E8A-4147-A177-3AD203B41FA5}">
                      <a16:colId xmlns:a16="http://schemas.microsoft.com/office/drawing/2014/main" val="1925231698"/>
                    </a:ext>
                  </a:extLst>
                </a:gridCol>
                <a:gridCol w="329184">
                  <a:extLst>
                    <a:ext uri="{9D8B030D-6E8A-4147-A177-3AD203B41FA5}">
                      <a16:colId xmlns:a16="http://schemas.microsoft.com/office/drawing/2014/main" val="2167826257"/>
                    </a:ext>
                  </a:extLst>
                </a:gridCol>
                <a:gridCol w="370332">
                  <a:extLst>
                    <a:ext uri="{9D8B030D-6E8A-4147-A177-3AD203B41FA5}">
                      <a16:colId xmlns:a16="http://schemas.microsoft.com/office/drawing/2014/main" val="1549362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9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- 2019-11-20 11:09:19</a:t>
                      </a:r>
                      <a:r>
                        <a:rPr kumimoji="0" lang="fr-FR" sz="1000" b="0" i="0" u="none" strike="noStrike" kern="1200" cap="none" spc="0" normalizeH="0" baseline="0" noProof="0">
                          <a:ln>
                            <a:noFill/>
                          </a:ln>
                          <a:solidFill>
                            <a:prstClr val="black"/>
                          </a:solidFill>
                          <a:effectLst/>
                          <a:uLnTx/>
                          <a:uFillTx/>
                          <a:latin typeface="+mn-lt"/>
                          <a:ea typeface="+mn-ea"/>
                          <a:cs typeface="+mn-cs"/>
                        </a:rPr>
                        <a:t>
 C'est bientôt la fin d'année et offrir un cadeau à vos amis ou membres de la famille n'est pas toujours facile ! Pour vous aider, MSI vous accompagne dans vos choix à tout moment 😉
Consultez le guide MSI et choisissez un cadeau qui marquera l'année 2019 de vos proches !
🔖 fr.msi.com/Promotion/best-gift-ever
#BestGiftEver #MSIGaming #GraphicsCard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13435322"/>
                  </a:ext>
                </a:extLst>
              </a:tr>
            </a:tbl>
          </a:graphicData>
        </a:graphic>
      </p:graphicFrame>
      <p:sp>
        <p:nvSpPr>
          <p:cNvPr id="4" name="Text Placeholder 3">
            <a:extLst>
              <a:ext uri="{FF2B5EF4-FFF2-40B4-BE49-F238E27FC236}">
                <a16:creationId xmlns:a16="http://schemas.microsoft.com/office/drawing/2014/main" id="{4B582650-7422-4A2E-BCEB-92804F98243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977965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4F7D-B285-45AB-8656-A6A7D0018139}"/>
              </a:ext>
            </a:extLst>
          </p:cNvPr>
          <p:cNvSpPr>
            <a:spLocks noGrp="1"/>
          </p:cNvSpPr>
          <p:nvPr>
            <p:ph type="title"/>
          </p:nvPr>
        </p:nvSpPr>
        <p:spPr/>
        <p:txBody>
          <a:bodyPr/>
          <a:lstStyle/>
          <a:p>
            <a:r>
              <a:rPr lang="en-US"/>
              <a:t>Facebook Own Posts Table | CND Competitor- FR - 12 of 22</a:t>
            </a:r>
          </a:p>
        </p:txBody>
      </p:sp>
      <p:graphicFrame>
        <p:nvGraphicFramePr>
          <p:cNvPr id="5" name="Table Placeholder 4">
            <a:extLst>
              <a:ext uri="{FF2B5EF4-FFF2-40B4-BE49-F238E27FC236}">
                <a16:creationId xmlns:a16="http://schemas.microsoft.com/office/drawing/2014/main" id="{03E7B98E-5E6E-49A1-B764-DE9676526CBE}"/>
              </a:ext>
            </a:extLst>
          </p:cNvPr>
          <p:cNvGraphicFramePr>
            <a:graphicFrameLocks noGrp="1"/>
          </p:cNvGraphicFramePr>
          <p:nvPr>
            <p:ph type="tbl" sz="quarter" idx="13"/>
            <p:extLst>
              <p:ext uri="{D42A27DB-BD31-4B8C-83A1-F6EECF244321}">
                <p14:modId xmlns:p14="http://schemas.microsoft.com/office/powerpoint/2010/main" val="30936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830560557"/>
                    </a:ext>
                  </a:extLst>
                </a:gridCol>
                <a:gridCol w="370332">
                  <a:extLst>
                    <a:ext uri="{9D8B030D-6E8A-4147-A177-3AD203B41FA5}">
                      <a16:colId xmlns:a16="http://schemas.microsoft.com/office/drawing/2014/main" val="825258750"/>
                    </a:ext>
                  </a:extLst>
                </a:gridCol>
                <a:gridCol w="370332">
                  <a:extLst>
                    <a:ext uri="{9D8B030D-6E8A-4147-A177-3AD203B41FA5}">
                      <a16:colId xmlns:a16="http://schemas.microsoft.com/office/drawing/2014/main" val="2649937825"/>
                    </a:ext>
                  </a:extLst>
                </a:gridCol>
                <a:gridCol w="370332">
                  <a:extLst>
                    <a:ext uri="{9D8B030D-6E8A-4147-A177-3AD203B41FA5}">
                      <a16:colId xmlns:a16="http://schemas.microsoft.com/office/drawing/2014/main" val="3512349169"/>
                    </a:ext>
                  </a:extLst>
                </a:gridCol>
                <a:gridCol w="329184">
                  <a:extLst>
                    <a:ext uri="{9D8B030D-6E8A-4147-A177-3AD203B41FA5}">
                      <a16:colId xmlns:a16="http://schemas.microsoft.com/office/drawing/2014/main" val="241817304"/>
                    </a:ext>
                  </a:extLst>
                </a:gridCol>
                <a:gridCol w="329184">
                  <a:extLst>
                    <a:ext uri="{9D8B030D-6E8A-4147-A177-3AD203B41FA5}">
                      <a16:colId xmlns:a16="http://schemas.microsoft.com/office/drawing/2014/main" val="4017540047"/>
                    </a:ext>
                  </a:extLst>
                </a:gridCol>
                <a:gridCol w="329184">
                  <a:extLst>
                    <a:ext uri="{9D8B030D-6E8A-4147-A177-3AD203B41FA5}">
                      <a16:colId xmlns:a16="http://schemas.microsoft.com/office/drawing/2014/main" val="1930842452"/>
                    </a:ext>
                  </a:extLst>
                </a:gridCol>
                <a:gridCol w="329184">
                  <a:extLst>
                    <a:ext uri="{9D8B030D-6E8A-4147-A177-3AD203B41FA5}">
                      <a16:colId xmlns:a16="http://schemas.microsoft.com/office/drawing/2014/main" val="3509757371"/>
                    </a:ext>
                  </a:extLst>
                </a:gridCol>
                <a:gridCol w="329184">
                  <a:extLst>
                    <a:ext uri="{9D8B030D-6E8A-4147-A177-3AD203B41FA5}">
                      <a16:colId xmlns:a16="http://schemas.microsoft.com/office/drawing/2014/main" val="2358164582"/>
                    </a:ext>
                  </a:extLst>
                </a:gridCol>
                <a:gridCol w="329184">
                  <a:extLst>
                    <a:ext uri="{9D8B030D-6E8A-4147-A177-3AD203B41FA5}">
                      <a16:colId xmlns:a16="http://schemas.microsoft.com/office/drawing/2014/main" val="3055600795"/>
                    </a:ext>
                  </a:extLst>
                </a:gridCol>
                <a:gridCol w="329184">
                  <a:extLst>
                    <a:ext uri="{9D8B030D-6E8A-4147-A177-3AD203B41FA5}">
                      <a16:colId xmlns:a16="http://schemas.microsoft.com/office/drawing/2014/main" val="2549747971"/>
                    </a:ext>
                  </a:extLst>
                </a:gridCol>
                <a:gridCol w="329184">
                  <a:extLst>
                    <a:ext uri="{9D8B030D-6E8A-4147-A177-3AD203B41FA5}">
                      <a16:colId xmlns:a16="http://schemas.microsoft.com/office/drawing/2014/main" val="2730304574"/>
                    </a:ext>
                  </a:extLst>
                </a:gridCol>
                <a:gridCol w="329184">
                  <a:extLst>
                    <a:ext uri="{9D8B030D-6E8A-4147-A177-3AD203B41FA5}">
                      <a16:colId xmlns:a16="http://schemas.microsoft.com/office/drawing/2014/main" val="2003476103"/>
                    </a:ext>
                  </a:extLst>
                </a:gridCol>
                <a:gridCol w="370332">
                  <a:extLst>
                    <a:ext uri="{9D8B030D-6E8A-4147-A177-3AD203B41FA5}">
                      <a16:colId xmlns:a16="http://schemas.microsoft.com/office/drawing/2014/main" val="180257535"/>
                    </a:ext>
                  </a:extLst>
                </a:gridCol>
                <a:gridCol w="370332">
                  <a:extLst>
                    <a:ext uri="{9D8B030D-6E8A-4147-A177-3AD203B41FA5}">
                      <a16:colId xmlns:a16="http://schemas.microsoft.com/office/drawing/2014/main" val="3327555983"/>
                    </a:ext>
                  </a:extLst>
                </a:gridCol>
                <a:gridCol w="370332">
                  <a:extLst>
                    <a:ext uri="{9D8B030D-6E8A-4147-A177-3AD203B41FA5}">
                      <a16:colId xmlns:a16="http://schemas.microsoft.com/office/drawing/2014/main" val="4125665424"/>
                    </a:ext>
                  </a:extLst>
                </a:gridCol>
                <a:gridCol w="329184">
                  <a:extLst>
                    <a:ext uri="{9D8B030D-6E8A-4147-A177-3AD203B41FA5}">
                      <a16:colId xmlns:a16="http://schemas.microsoft.com/office/drawing/2014/main" val="1873940785"/>
                    </a:ext>
                  </a:extLst>
                </a:gridCol>
                <a:gridCol w="329184">
                  <a:extLst>
                    <a:ext uri="{9D8B030D-6E8A-4147-A177-3AD203B41FA5}">
                      <a16:colId xmlns:a16="http://schemas.microsoft.com/office/drawing/2014/main" val="1001788021"/>
                    </a:ext>
                  </a:extLst>
                </a:gridCol>
                <a:gridCol w="370332">
                  <a:extLst>
                    <a:ext uri="{9D8B030D-6E8A-4147-A177-3AD203B41FA5}">
                      <a16:colId xmlns:a16="http://schemas.microsoft.com/office/drawing/2014/main" val="1252437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652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- 2019-11-20 10:35:46</a:t>
                      </a:r>
                      <a:r>
                        <a:rPr kumimoji="0" lang="fr-FR" sz="1000" b="0" i="0" u="none" strike="noStrike" kern="1200" cap="none" spc="0" normalizeH="0" baseline="0" noProof="0">
                          <a:ln>
                            <a:noFill/>
                          </a:ln>
                          <a:solidFill>
                            <a:prstClr val="black"/>
                          </a:solidFill>
                          <a:effectLst/>
                          <a:uLnTx/>
                          <a:uFillTx/>
                          <a:latin typeface="+mn-lt"/>
                          <a:ea typeface="+mn-ea"/>
                          <a:cs typeface="+mn-cs"/>
                        </a:rPr>
                        <a:t>
 Tut-tut 🚛
Le ROG Truck débarque à Dunkerque dès vendredi.
Pendant ces 2 jours, profite de 150€ de remise immédiate en caisse pour tout achat PC portable ou fixe ROG acheté dans ton magasin Boulanger !
Plus d'infos : http://www.rogtrucktour.com/
#ROGTOUR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80101409"/>
                  </a:ext>
                </a:extLst>
              </a:tr>
            </a:tbl>
          </a:graphicData>
        </a:graphic>
      </p:graphicFrame>
      <p:sp>
        <p:nvSpPr>
          <p:cNvPr id="4" name="Text Placeholder 3">
            <a:extLst>
              <a:ext uri="{FF2B5EF4-FFF2-40B4-BE49-F238E27FC236}">
                <a16:creationId xmlns:a16="http://schemas.microsoft.com/office/drawing/2014/main" id="{67590B93-8452-45AC-8C90-9E26D3765F1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279162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8AC9-1225-493C-940C-6D1B05284357}"/>
              </a:ext>
            </a:extLst>
          </p:cNvPr>
          <p:cNvSpPr>
            <a:spLocks noGrp="1"/>
          </p:cNvSpPr>
          <p:nvPr>
            <p:ph type="title"/>
          </p:nvPr>
        </p:nvSpPr>
        <p:spPr/>
        <p:txBody>
          <a:bodyPr/>
          <a:lstStyle/>
          <a:p>
            <a:r>
              <a:rPr lang="en-US"/>
              <a:t>Facebook Own Posts Table | CND Competitor- FR - 13 of 22</a:t>
            </a:r>
          </a:p>
        </p:txBody>
      </p:sp>
      <p:graphicFrame>
        <p:nvGraphicFramePr>
          <p:cNvPr id="5" name="Table Placeholder 4">
            <a:extLst>
              <a:ext uri="{FF2B5EF4-FFF2-40B4-BE49-F238E27FC236}">
                <a16:creationId xmlns:a16="http://schemas.microsoft.com/office/drawing/2014/main" id="{FAC00BBE-DE2C-4A8D-BEC0-FDF947DA024D}"/>
              </a:ext>
            </a:extLst>
          </p:cNvPr>
          <p:cNvGraphicFramePr>
            <a:graphicFrameLocks noGrp="1"/>
          </p:cNvGraphicFramePr>
          <p:nvPr>
            <p:ph type="tbl" sz="quarter" idx="13"/>
            <p:extLst>
              <p:ext uri="{D42A27DB-BD31-4B8C-83A1-F6EECF244321}">
                <p14:modId xmlns:p14="http://schemas.microsoft.com/office/powerpoint/2010/main" val="394897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699018987"/>
                    </a:ext>
                  </a:extLst>
                </a:gridCol>
                <a:gridCol w="370332">
                  <a:extLst>
                    <a:ext uri="{9D8B030D-6E8A-4147-A177-3AD203B41FA5}">
                      <a16:colId xmlns:a16="http://schemas.microsoft.com/office/drawing/2014/main" val="1611150292"/>
                    </a:ext>
                  </a:extLst>
                </a:gridCol>
                <a:gridCol w="370332">
                  <a:extLst>
                    <a:ext uri="{9D8B030D-6E8A-4147-A177-3AD203B41FA5}">
                      <a16:colId xmlns:a16="http://schemas.microsoft.com/office/drawing/2014/main" val="1512219285"/>
                    </a:ext>
                  </a:extLst>
                </a:gridCol>
                <a:gridCol w="370332">
                  <a:extLst>
                    <a:ext uri="{9D8B030D-6E8A-4147-A177-3AD203B41FA5}">
                      <a16:colId xmlns:a16="http://schemas.microsoft.com/office/drawing/2014/main" val="940711421"/>
                    </a:ext>
                  </a:extLst>
                </a:gridCol>
                <a:gridCol w="329184">
                  <a:extLst>
                    <a:ext uri="{9D8B030D-6E8A-4147-A177-3AD203B41FA5}">
                      <a16:colId xmlns:a16="http://schemas.microsoft.com/office/drawing/2014/main" val="4243876317"/>
                    </a:ext>
                  </a:extLst>
                </a:gridCol>
                <a:gridCol w="329184">
                  <a:extLst>
                    <a:ext uri="{9D8B030D-6E8A-4147-A177-3AD203B41FA5}">
                      <a16:colId xmlns:a16="http://schemas.microsoft.com/office/drawing/2014/main" val="3642971890"/>
                    </a:ext>
                  </a:extLst>
                </a:gridCol>
                <a:gridCol w="329184">
                  <a:extLst>
                    <a:ext uri="{9D8B030D-6E8A-4147-A177-3AD203B41FA5}">
                      <a16:colId xmlns:a16="http://schemas.microsoft.com/office/drawing/2014/main" val="3184487138"/>
                    </a:ext>
                  </a:extLst>
                </a:gridCol>
                <a:gridCol w="329184">
                  <a:extLst>
                    <a:ext uri="{9D8B030D-6E8A-4147-A177-3AD203B41FA5}">
                      <a16:colId xmlns:a16="http://schemas.microsoft.com/office/drawing/2014/main" val="164313054"/>
                    </a:ext>
                  </a:extLst>
                </a:gridCol>
                <a:gridCol w="329184">
                  <a:extLst>
                    <a:ext uri="{9D8B030D-6E8A-4147-A177-3AD203B41FA5}">
                      <a16:colId xmlns:a16="http://schemas.microsoft.com/office/drawing/2014/main" val="3193461033"/>
                    </a:ext>
                  </a:extLst>
                </a:gridCol>
                <a:gridCol w="329184">
                  <a:extLst>
                    <a:ext uri="{9D8B030D-6E8A-4147-A177-3AD203B41FA5}">
                      <a16:colId xmlns:a16="http://schemas.microsoft.com/office/drawing/2014/main" val="1025702685"/>
                    </a:ext>
                  </a:extLst>
                </a:gridCol>
                <a:gridCol w="329184">
                  <a:extLst>
                    <a:ext uri="{9D8B030D-6E8A-4147-A177-3AD203B41FA5}">
                      <a16:colId xmlns:a16="http://schemas.microsoft.com/office/drawing/2014/main" val="1250675866"/>
                    </a:ext>
                  </a:extLst>
                </a:gridCol>
                <a:gridCol w="329184">
                  <a:extLst>
                    <a:ext uri="{9D8B030D-6E8A-4147-A177-3AD203B41FA5}">
                      <a16:colId xmlns:a16="http://schemas.microsoft.com/office/drawing/2014/main" val="1126575696"/>
                    </a:ext>
                  </a:extLst>
                </a:gridCol>
                <a:gridCol w="329184">
                  <a:extLst>
                    <a:ext uri="{9D8B030D-6E8A-4147-A177-3AD203B41FA5}">
                      <a16:colId xmlns:a16="http://schemas.microsoft.com/office/drawing/2014/main" val="2629551839"/>
                    </a:ext>
                  </a:extLst>
                </a:gridCol>
                <a:gridCol w="370332">
                  <a:extLst>
                    <a:ext uri="{9D8B030D-6E8A-4147-A177-3AD203B41FA5}">
                      <a16:colId xmlns:a16="http://schemas.microsoft.com/office/drawing/2014/main" val="716978354"/>
                    </a:ext>
                  </a:extLst>
                </a:gridCol>
                <a:gridCol w="370332">
                  <a:extLst>
                    <a:ext uri="{9D8B030D-6E8A-4147-A177-3AD203B41FA5}">
                      <a16:colId xmlns:a16="http://schemas.microsoft.com/office/drawing/2014/main" val="4096071800"/>
                    </a:ext>
                  </a:extLst>
                </a:gridCol>
                <a:gridCol w="370332">
                  <a:extLst>
                    <a:ext uri="{9D8B030D-6E8A-4147-A177-3AD203B41FA5}">
                      <a16:colId xmlns:a16="http://schemas.microsoft.com/office/drawing/2014/main" val="1948234165"/>
                    </a:ext>
                  </a:extLst>
                </a:gridCol>
                <a:gridCol w="329184">
                  <a:extLst>
                    <a:ext uri="{9D8B030D-6E8A-4147-A177-3AD203B41FA5}">
                      <a16:colId xmlns:a16="http://schemas.microsoft.com/office/drawing/2014/main" val="2915439159"/>
                    </a:ext>
                  </a:extLst>
                </a:gridCol>
                <a:gridCol w="329184">
                  <a:extLst>
                    <a:ext uri="{9D8B030D-6E8A-4147-A177-3AD203B41FA5}">
                      <a16:colId xmlns:a16="http://schemas.microsoft.com/office/drawing/2014/main" val="3405134565"/>
                    </a:ext>
                  </a:extLst>
                </a:gridCol>
                <a:gridCol w="370332">
                  <a:extLst>
                    <a:ext uri="{9D8B030D-6E8A-4147-A177-3AD203B41FA5}">
                      <a16:colId xmlns:a16="http://schemas.microsoft.com/office/drawing/2014/main" val="141034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748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- 2019-11-19 17:30:00</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recevoir le Gamers Choice's Award pour notre clavier Vigor GK 50 Low Profile. Merci #eTeknix 😍
Pour les anglophones, voici l'article complet 👉 msi.gm/2O8D2G0
"Avec une finition métallique brossée stylée, des touches à la forme unique et un rétroéclairage LED RGB, le clavier MSI GK50 Low Profile coche toutes les cases du produit gaming de qualité. On ne peut que l'aimer !" - eTeknix
#VigorGK50LP #LowProfile #ClavierMécanique #RGB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939009"/>
                  </a:ext>
                </a:extLst>
              </a:tr>
            </a:tbl>
          </a:graphicData>
        </a:graphic>
      </p:graphicFrame>
      <p:sp>
        <p:nvSpPr>
          <p:cNvPr id="4" name="Text Placeholder 3">
            <a:extLst>
              <a:ext uri="{FF2B5EF4-FFF2-40B4-BE49-F238E27FC236}">
                <a16:creationId xmlns:a16="http://schemas.microsoft.com/office/drawing/2014/main" id="{B58D36D0-F85C-46A1-872B-F2E848095DC3}"/>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747642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F3D19-D227-45BC-A87A-25FC5B1BB7C1}"/>
              </a:ext>
            </a:extLst>
          </p:cNvPr>
          <p:cNvSpPr>
            <a:spLocks noGrp="1"/>
          </p:cNvSpPr>
          <p:nvPr>
            <p:ph type="title"/>
          </p:nvPr>
        </p:nvSpPr>
        <p:spPr/>
        <p:txBody>
          <a:bodyPr/>
          <a:lstStyle/>
          <a:p>
            <a:r>
              <a:rPr lang="en-US"/>
              <a:t>Facebook Own Posts Table | CND Competitor- FR - 14 of 22</a:t>
            </a:r>
          </a:p>
        </p:txBody>
      </p:sp>
      <p:graphicFrame>
        <p:nvGraphicFramePr>
          <p:cNvPr id="5" name="Table Placeholder 4">
            <a:extLst>
              <a:ext uri="{FF2B5EF4-FFF2-40B4-BE49-F238E27FC236}">
                <a16:creationId xmlns:a16="http://schemas.microsoft.com/office/drawing/2014/main" id="{2DFF04C3-1B69-4704-B6BA-A30744F1E17F}"/>
              </a:ext>
            </a:extLst>
          </p:cNvPr>
          <p:cNvGraphicFramePr>
            <a:graphicFrameLocks noGrp="1"/>
          </p:cNvGraphicFramePr>
          <p:nvPr>
            <p:ph type="tbl" sz="quarter" idx="13"/>
            <p:extLst>
              <p:ext uri="{D42A27DB-BD31-4B8C-83A1-F6EECF244321}">
                <p14:modId xmlns:p14="http://schemas.microsoft.com/office/powerpoint/2010/main" val="253323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940336848"/>
                    </a:ext>
                  </a:extLst>
                </a:gridCol>
                <a:gridCol w="370332">
                  <a:extLst>
                    <a:ext uri="{9D8B030D-6E8A-4147-A177-3AD203B41FA5}">
                      <a16:colId xmlns:a16="http://schemas.microsoft.com/office/drawing/2014/main" val="959447966"/>
                    </a:ext>
                  </a:extLst>
                </a:gridCol>
                <a:gridCol w="370332">
                  <a:extLst>
                    <a:ext uri="{9D8B030D-6E8A-4147-A177-3AD203B41FA5}">
                      <a16:colId xmlns:a16="http://schemas.microsoft.com/office/drawing/2014/main" val="2918780463"/>
                    </a:ext>
                  </a:extLst>
                </a:gridCol>
                <a:gridCol w="370332">
                  <a:extLst>
                    <a:ext uri="{9D8B030D-6E8A-4147-A177-3AD203B41FA5}">
                      <a16:colId xmlns:a16="http://schemas.microsoft.com/office/drawing/2014/main" val="2875852756"/>
                    </a:ext>
                  </a:extLst>
                </a:gridCol>
                <a:gridCol w="329184">
                  <a:extLst>
                    <a:ext uri="{9D8B030D-6E8A-4147-A177-3AD203B41FA5}">
                      <a16:colId xmlns:a16="http://schemas.microsoft.com/office/drawing/2014/main" val="4127672993"/>
                    </a:ext>
                  </a:extLst>
                </a:gridCol>
                <a:gridCol w="329184">
                  <a:extLst>
                    <a:ext uri="{9D8B030D-6E8A-4147-A177-3AD203B41FA5}">
                      <a16:colId xmlns:a16="http://schemas.microsoft.com/office/drawing/2014/main" val="403972143"/>
                    </a:ext>
                  </a:extLst>
                </a:gridCol>
                <a:gridCol w="329184">
                  <a:extLst>
                    <a:ext uri="{9D8B030D-6E8A-4147-A177-3AD203B41FA5}">
                      <a16:colId xmlns:a16="http://schemas.microsoft.com/office/drawing/2014/main" val="3920444047"/>
                    </a:ext>
                  </a:extLst>
                </a:gridCol>
                <a:gridCol w="329184">
                  <a:extLst>
                    <a:ext uri="{9D8B030D-6E8A-4147-A177-3AD203B41FA5}">
                      <a16:colId xmlns:a16="http://schemas.microsoft.com/office/drawing/2014/main" val="4251038720"/>
                    </a:ext>
                  </a:extLst>
                </a:gridCol>
                <a:gridCol w="329184">
                  <a:extLst>
                    <a:ext uri="{9D8B030D-6E8A-4147-A177-3AD203B41FA5}">
                      <a16:colId xmlns:a16="http://schemas.microsoft.com/office/drawing/2014/main" val="3305826945"/>
                    </a:ext>
                  </a:extLst>
                </a:gridCol>
                <a:gridCol w="329184">
                  <a:extLst>
                    <a:ext uri="{9D8B030D-6E8A-4147-A177-3AD203B41FA5}">
                      <a16:colId xmlns:a16="http://schemas.microsoft.com/office/drawing/2014/main" val="3013660884"/>
                    </a:ext>
                  </a:extLst>
                </a:gridCol>
                <a:gridCol w="329184">
                  <a:extLst>
                    <a:ext uri="{9D8B030D-6E8A-4147-A177-3AD203B41FA5}">
                      <a16:colId xmlns:a16="http://schemas.microsoft.com/office/drawing/2014/main" val="4194716347"/>
                    </a:ext>
                  </a:extLst>
                </a:gridCol>
                <a:gridCol w="329184">
                  <a:extLst>
                    <a:ext uri="{9D8B030D-6E8A-4147-A177-3AD203B41FA5}">
                      <a16:colId xmlns:a16="http://schemas.microsoft.com/office/drawing/2014/main" val="937525494"/>
                    </a:ext>
                  </a:extLst>
                </a:gridCol>
                <a:gridCol w="329184">
                  <a:extLst>
                    <a:ext uri="{9D8B030D-6E8A-4147-A177-3AD203B41FA5}">
                      <a16:colId xmlns:a16="http://schemas.microsoft.com/office/drawing/2014/main" val="1083356036"/>
                    </a:ext>
                  </a:extLst>
                </a:gridCol>
                <a:gridCol w="370332">
                  <a:extLst>
                    <a:ext uri="{9D8B030D-6E8A-4147-A177-3AD203B41FA5}">
                      <a16:colId xmlns:a16="http://schemas.microsoft.com/office/drawing/2014/main" val="3593496906"/>
                    </a:ext>
                  </a:extLst>
                </a:gridCol>
                <a:gridCol w="370332">
                  <a:extLst>
                    <a:ext uri="{9D8B030D-6E8A-4147-A177-3AD203B41FA5}">
                      <a16:colId xmlns:a16="http://schemas.microsoft.com/office/drawing/2014/main" val="2871460763"/>
                    </a:ext>
                  </a:extLst>
                </a:gridCol>
                <a:gridCol w="370332">
                  <a:extLst>
                    <a:ext uri="{9D8B030D-6E8A-4147-A177-3AD203B41FA5}">
                      <a16:colId xmlns:a16="http://schemas.microsoft.com/office/drawing/2014/main" val="1757107988"/>
                    </a:ext>
                  </a:extLst>
                </a:gridCol>
                <a:gridCol w="329184">
                  <a:extLst>
                    <a:ext uri="{9D8B030D-6E8A-4147-A177-3AD203B41FA5}">
                      <a16:colId xmlns:a16="http://schemas.microsoft.com/office/drawing/2014/main" val="1646996458"/>
                    </a:ext>
                  </a:extLst>
                </a:gridCol>
                <a:gridCol w="329184">
                  <a:extLst>
                    <a:ext uri="{9D8B030D-6E8A-4147-A177-3AD203B41FA5}">
                      <a16:colId xmlns:a16="http://schemas.microsoft.com/office/drawing/2014/main" val="814631427"/>
                    </a:ext>
                  </a:extLst>
                </a:gridCol>
                <a:gridCol w="370332">
                  <a:extLst>
                    <a:ext uri="{9D8B030D-6E8A-4147-A177-3AD203B41FA5}">
                      <a16:colId xmlns:a16="http://schemas.microsoft.com/office/drawing/2014/main" val="137865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345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- 2019-11-19 17:09:51</a:t>
                      </a:r>
                      <a:r>
                        <a:rPr kumimoji="0" lang="fr-FR" sz="1000" b="0" i="0" u="none" strike="noStrike" kern="1200" cap="none" spc="0" normalizeH="0" baseline="0" noProof="0">
                          <a:ln>
                            <a:noFill/>
                          </a:ln>
                          <a:solidFill>
                            <a:prstClr val="black"/>
                          </a:solidFill>
                          <a:effectLst/>
                          <a:uLnTx/>
                          <a:uFillTx/>
                          <a:latin typeface="+mn-lt"/>
                          <a:ea typeface="+mn-ea"/>
                          <a:cs typeface="+mn-cs"/>
                        </a:rPr>
                        <a:t>
 La prochaine génération de carte mère pour les créateurs arrive !!!
#TeamUpCreateOn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00969635"/>
                  </a:ext>
                </a:extLst>
              </a:tr>
            </a:tbl>
          </a:graphicData>
        </a:graphic>
      </p:graphicFrame>
      <p:sp>
        <p:nvSpPr>
          <p:cNvPr id="4" name="Text Placeholder 3">
            <a:extLst>
              <a:ext uri="{FF2B5EF4-FFF2-40B4-BE49-F238E27FC236}">
                <a16:creationId xmlns:a16="http://schemas.microsoft.com/office/drawing/2014/main" id="{3F24D8EE-A29D-4AE3-B730-7DD87D824EF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40323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69008-B10A-4E78-A820-23681962F103}"/>
              </a:ext>
            </a:extLst>
          </p:cNvPr>
          <p:cNvSpPr>
            <a:spLocks noGrp="1"/>
          </p:cNvSpPr>
          <p:nvPr>
            <p:ph type="title"/>
          </p:nvPr>
        </p:nvSpPr>
        <p:spPr/>
        <p:txBody>
          <a:bodyPr/>
          <a:lstStyle/>
          <a:p>
            <a:r>
              <a:rPr lang="en-US"/>
              <a:t>Facebook Own Posts Table | CND Competitor- FR - 15 of 22</a:t>
            </a:r>
          </a:p>
        </p:txBody>
      </p:sp>
      <p:graphicFrame>
        <p:nvGraphicFramePr>
          <p:cNvPr id="5" name="Table Placeholder 4">
            <a:extLst>
              <a:ext uri="{FF2B5EF4-FFF2-40B4-BE49-F238E27FC236}">
                <a16:creationId xmlns:a16="http://schemas.microsoft.com/office/drawing/2014/main" id="{C51C8D25-8A03-4BF5-9D45-497CFF97C2E2}"/>
              </a:ext>
            </a:extLst>
          </p:cNvPr>
          <p:cNvGraphicFramePr>
            <a:graphicFrameLocks noGrp="1"/>
          </p:cNvGraphicFramePr>
          <p:nvPr>
            <p:ph type="tbl" sz="quarter" idx="13"/>
            <p:extLst>
              <p:ext uri="{D42A27DB-BD31-4B8C-83A1-F6EECF244321}">
                <p14:modId xmlns:p14="http://schemas.microsoft.com/office/powerpoint/2010/main" val="249505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819929825"/>
                    </a:ext>
                  </a:extLst>
                </a:gridCol>
                <a:gridCol w="370332">
                  <a:extLst>
                    <a:ext uri="{9D8B030D-6E8A-4147-A177-3AD203B41FA5}">
                      <a16:colId xmlns:a16="http://schemas.microsoft.com/office/drawing/2014/main" val="3579546118"/>
                    </a:ext>
                  </a:extLst>
                </a:gridCol>
                <a:gridCol w="370332">
                  <a:extLst>
                    <a:ext uri="{9D8B030D-6E8A-4147-A177-3AD203B41FA5}">
                      <a16:colId xmlns:a16="http://schemas.microsoft.com/office/drawing/2014/main" val="2432743953"/>
                    </a:ext>
                  </a:extLst>
                </a:gridCol>
                <a:gridCol w="370332">
                  <a:extLst>
                    <a:ext uri="{9D8B030D-6E8A-4147-A177-3AD203B41FA5}">
                      <a16:colId xmlns:a16="http://schemas.microsoft.com/office/drawing/2014/main" val="4178343167"/>
                    </a:ext>
                  </a:extLst>
                </a:gridCol>
                <a:gridCol w="329184">
                  <a:extLst>
                    <a:ext uri="{9D8B030D-6E8A-4147-A177-3AD203B41FA5}">
                      <a16:colId xmlns:a16="http://schemas.microsoft.com/office/drawing/2014/main" val="1642113585"/>
                    </a:ext>
                  </a:extLst>
                </a:gridCol>
                <a:gridCol w="329184">
                  <a:extLst>
                    <a:ext uri="{9D8B030D-6E8A-4147-A177-3AD203B41FA5}">
                      <a16:colId xmlns:a16="http://schemas.microsoft.com/office/drawing/2014/main" val="1806500821"/>
                    </a:ext>
                  </a:extLst>
                </a:gridCol>
                <a:gridCol w="329184">
                  <a:extLst>
                    <a:ext uri="{9D8B030D-6E8A-4147-A177-3AD203B41FA5}">
                      <a16:colId xmlns:a16="http://schemas.microsoft.com/office/drawing/2014/main" val="4113431956"/>
                    </a:ext>
                  </a:extLst>
                </a:gridCol>
                <a:gridCol w="329184">
                  <a:extLst>
                    <a:ext uri="{9D8B030D-6E8A-4147-A177-3AD203B41FA5}">
                      <a16:colId xmlns:a16="http://schemas.microsoft.com/office/drawing/2014/main" val="880050307"/>
                    </a:ext>
                  </a:extLst>
                </a:gridCol>
                <a:gridCol w="329184">
                  <a:extLst>
                    <a:ext uri="{9D8B030D-6E8A-4147-A177-3AD203B41FA5}">
                      <a16:colId xmlns:a16="http://schemas.microsoft.com/office/drawing/2014/main" val="7973226"/>
                    </a:ext>
                  </a:extLst>
                </a:gridCol>
                <a:gridCol w="329184">
                  <a:extLst>
                    <a:ext uri="{9D8B030D-6E8A-4147-A177-3AD203B41FA5}">
                      <a16:colId xmlns:a16="http://schemas.microsoft.com/office/drawing/2014/main" val="3790595337"/>
                    </a:ext>
                  </a:extLst>
                </a:gridCol>
                <a:gridCol w="329184">
                  <a:extLst>
                    <a:ext uri="{9D8B030D-6E8A-4147-A177-3AD203B41FA5}">
                      <a16:colId xmlns:a16="http://schemas.microsoft.com/office/drawing/2014/main" val="301634129"/>
                    </a:ext>
                  </a:extLst>
                </a:gridCol>
                <a:gridCol w="329184">
                  <a:extLst>
                    <a:ext uri="{9D8B030D-6E8A-4147-A177-3AD203B41FA5}">
                      <a16:colId xmlns:a16="http://schemas.microsoft.com/office/drawing/2014/main" val="1875310530"/>
                    </a:ext>
                  </a:extLst>
                </a:gridCol>
                <a:gridCol w="329184">
                  <a:extLst>
                    <a:ext uri="{9D8B030D-6E8A-4147-A177-3AD203B41FA5}">
                      <a16:colId xmlns:a16="http://schemas.microsoft.com/office/drawing/2014/main" val="639159963"/>
                    </a:ext>
                  </a:extLst>
                </a:gridCol>
                <a:gridCol w="370332">
                  <a:extLst>
                    <a:ext uri="{9D8B030D-6E8A-4147-A177-3AD203B41FA5}">
                      <a16:colId xmlns:a16="http://schemas.microsoft.com/office/drawing/2014/main" val="3708005766"/>
                    </a:ext>
                  </a:extLst>
                </a:gridCol>
                <a:gridCol w="370332">
                  <a:extLst>
                    <a:ext uri="{9D8B030D-6E8A-4147-A177-3AD203B41FA5}">
                      <a16:colId xmlns:a16="http://schemas.microsoft.com/office/drawing/2014/main" val="3661621161"/>
                    </a:ext>
                  </a:extLst>
                </a:gridCol>
                <a:gridCol w="370332">
                  <a:extLst>
                    <a:ext uri="{9D8B030D-6E8A-4147-A177-3AD203B41FA5}">
                      <a16:colId xmlns:a16="http://schemas.microsoft.com/office/drawing/2014/main" val="3570341739"/>
                    </a:ext>
                  </a:extLst>
                </a:gridCol>
                <a:gridCol w="329184">
                  <a:extLst>
                    <a:ext uri="{9D8B030D-6E8A-4147-A177-3AD203B41FA5}">
                      <a16:colId xmlns:a16="http://schemas.microsoft.com/office/drawing/2014/main" val="2972629523"/>
                    </a:ext>
                  </a:extLst>
                </a:gridCol>
                <a:gridCol w="329184">
                  <a:extLst>
                    <a:ext uri="{9D8B030D-6E8A-4147-A177-3AD203B41FA5}">
                      <a16:colId xmlns:a16="http://schemas.microsoft.com/office/drawing/2014/main" val="113952093"/>
                    </a:ext>
                  </a:extLst>
                </a:gridCol>
                <a:gridCol w="370332">
                  <a:extLst>
                    <a:ext uri="{9D8B030D-6E8A-4147-A177-3AD203B41FA5}">
                      <a16:colId xmlns:a16="http://schemas.microsoft.com/office/drawing/2014/main" val="2519642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357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- 2019-11-19 16:03:58</a:t>
                      </a:r>
                      <a:r>
                        <a:rPr kumimoji="0" lang="fr-FR" sz="1000" b="0" i="0" u="none" strike="noStrike" kern="1200" cap="none" spc="0" normalizeH="0" baseline="0" noProof="0">
                          <a:ln>
                            <a:noFill/>
                          </a:ln>
                          <a:solidFill>
                            <a:prstClr val="black"/>
                          </a:solidFill>
                          <a:effectLst/>
                          <a:uLnTx/>
                          <a:uFillTx/>
                          <a:latin typeface="+mn-lt"/>
                          <a:ea typeface="+mn-ea"/>
                          <a:cs typeface="+mn-cs"/>
                        </a:rPr>
                        <a:t>
 Nous lançons avec Google un challenge destiné aux start-up FR ! 🏆
A la clé : 5000€ de produits Chrome OS 🥇
Jusqu'au 11/12/19, envoyez-nous votre pitch vidéo de 1 min !
Notre jury sélectionnera les 3 meilleures pour le vote du public
Pour participer : bit.ly/2pwhU4b
Sont uniquement éligibles les Start-up françaises (DROM COM et Corse compris, de 3 à 10 salariés).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79347328"/>
                  </a:ext>
                </a:extLst>
              </a:tr>
            </a:tbl>
          </a:graphicData>
        </a:graphic>
      </p:graphicFrame>
      <p:sp>
        <p:nvSpPr>
          <p:cNvPr id="4" name="Text Placeholder 3">
            <a:extLst>
              <a:ext uri="{FF2B5EF4-FFF2-40B4-BE49-F238E27FC236}">
                <a16:creationId xmlns:a16="http://schemas.microsoft.com/office/drawing/2014/main" id="{BAB879C4-B17C-4E74-B5E1-E7754EC1E204}"/>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298392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323E-B495-4C33-893F-D65B1E93B71C}"/>
              </a:ext>
            </a:extLst>
          </p:cNvPr>
          <p:cNvSpPr>
            <a:spLocks noGrp="1"/>
          </p:cNvSpPr>
          <p:nvPr>
            <p:ph type="title"/>
          </p:nvPr>
        </p:nvSpPr>
        <p:spPr/>
        <p:txBody>
          <a:bodyPr/>
          <a:lstStyle/>
          <a:p>
            <a:r>
              <a:rPr lang="en-US"/>
              <a:t>Facebook Own Posts Table | CND Competitor- FR - 16 of 22</a:t>
            </a:r>
          </a:p>
        </p:txBody>
      </p:sp>
      <p:graphicFrame>
        <p:nvGraphicFramePr>
          <p:cNvPr id="5" name="Table Placeholder 4">
            <a:extLst>
              <a:ext uri="{FF2B5EF4-FFF2-40B4-BE49-F238E27FC236}">
                <a16:creationId xmlns:a16="http://schemas.microsoft.com/office/drawing/2014/main" id="{D185B022-E568-40D3-ACED-AF3D3BCA10E8}"/>
              </a:ext>
            </a:extLst>
          </p:cNvPr>
          <p:cNvGraphicFramePr>
            <a:graphicFrameLocks noGrp="1"/>
          </p:cNvGraphicFramePr>
          <p:nvPr>
            <p:ph type="tbl" sz="quarter" idx="13"/>
            <p:extLst>
              <p:ext uri="{D42A27DB-BD31-4B8C-83A1-F6EECF244321}">
                <p14:modId xmlns:p14="http://schemas.microsoft.com/office/powerpoint/2010/main" val="73678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704413890"/>
                    </a:ext>
                  </a:extLst>
                </a:gridCol>
                <a:gridCol w="370332">
                  <a:extLst>
                    <a:ext uri="{9D8B030D-6E8A-4147-A177-3AD203B41FA5}">
                      <a16:colId xmlns:a16="http://schemas.microsoft.com/office/drawing/2014/main" val="40185461"/>
                    </a:ext>
                  </a:extLst>
                </a:gridCol>
                <a:gridCol w="370332">
                  <a:extLst>
                    <a:ext uri="{9D8B030D-6E8A-4147-A177-3AD203B41FA5}">
                      <a16:colId xmlns:a16="http://schemas.microsoft.com/office/drawing/2014/main" val="2595186884"/>
                    </a:ext>
                  </a:extLst>
                </a:gridCol>
                <a:gridCol w="370332">
                  <a:extLst>
                    <a:ext uri="{9D8B030D-6E8A-4147-A177-3AD203B41FA5}">
                      <a16:colId xmlns:a16="http://schemas.microsoft.com/office/drawing/2014/main" val="2364122994"/>
                    </a:ext>
                  </a:extLst>
                </a:gridCol>
                <a:gridCol w="329184">
                  <a:extLst>
                    <a:ext uri="{9D8B030D-6E8A-4147-A177-3AD203B41FA5}">
                      <a16:colId xmlns:a16="http://schemas.microsoft.com/office/drawing/2014/main" val="3851192015"/>
                    </a:ext>
                  </a:extLst>
                </a:gridCol>
                <a:gridCol w="329184">
                  <a:extLst>
                    <a:ext uri="{9D8B030D-6E8A-4147-A177-3AD203B41FA5}">
                      <a16:colId xmlns:a16="http://schemas.microsoft.com/office/drawing/2014/main" val="1622485955"/>
                    </a:ext>
                  </a:extLst>
                </a:gridCol>
                <a:gridCol w="329184">
                  <a:extLst>
                    <a:ext uri="{9D8B030D-6E8A-4147-A177-3AD203B41FA5}">
                      <a16:colId xmlns:a16="http://schemas.microsoft.com/office/drawing/2014/main" val="3267521465"/>
                    </a:ext>
                  </a:extLst>
                </a:gridCol>
                <a:gridCol w="329184">
                  <a:extLst>
                    <a:ext uri="{9D8B030D-6E8A-4147-A177-3AD203B41FA5}">
                      <a16:colId xmlns:a16="http://schemas.microsoft.com/office/drawing/2014/main" val="3067747535"/>
                    </a:ext>
                  </a:extLst>
                </a:gridCol>
                <a:gridCol w="329184">
                  <a:extLst>
                    <a:ext uri="{9D8B030D-6E8A-4147-A177-3AD203B41FA5}">
                      <a16:colId xmlns:a16="http://schemas.microsoft.com/office/drawing/2014/main" val="1565287765"/>
                    </a:ext>
                  </a:extLst>
                </a:gridCol>
                <a:gridCol w="329184">
                  <a:extLst>
                    <a:ext uri="{9D8B030D-6E8A-4147-A177-3AD203B41FA5}">
                      <a16:colId xmlns:a16="http://schemas.microsoft.com/office/drawing/2014/main" val="2250621218"/>
                    </a:ext>
                  </a:extLst>
                </a:gridCol>
                <a:gridCol w="329184">
                  <a:extLst>
                    <a:ext uri="{9D8B030D-6E8A-4147-A177-3AD203B41FA5}">
                      <a16:colId xmlns:a16="http://schemas.microsoft.com/office/drawing/2014/main" val="3705866454"/>
                    </a:ext>
                  </a:extLst>
                </a:gridCol>
                <a:gridCol w="329184">
                  <a:extLst>
                    <a:ext uri="{9D8B030D-6E8A-4147-A177-3AD203B41FA5}">
                      <a16:colId xmlns:a16="http://schemas.microsoft.com/office/drawing/2014/main" val="2996537993"/>
                    </a:ext>
                  </a:extLst>
                </a:gridCol>
                <a:gridCol w="329184">
                  <a:extLst>
                    <a:ext uri="{9D8B030D-6E8A-4147-A177-3AD203B41FA5}">
                      <a16:colId xmlns:a16="http://schemas.microsoft.com/office/drawing/2014/main" val="2684882699"/>
                    </a:ext>
                  </a:extLst>
                </a:gridCol>
                <a:gridCol w="370332">
                  <a:extLst>
                    <a:ext uri="{9D8B030D-6E8A-4147-A177-3AD203B41FA5}">
                      <a16:colId xmlns:a16="http://schemas.microsoft.com/office/drawing/2014/main" val="3186962466"/>
                    </a:ext>
                  </a:extLst>
                </a:gridCol>
                <a:gridCol w="370332">
                  <a:extLst>
                    <a:ext uri="{9D8B030D-6E8A-4147-A177-3AD203B41FA5}">
                      <a16:colId xmlns:a16="http://schemas.microsoft.com/office/drawing/2014/main" val="1705830727"/>
                    </a:ext>
                  </a:extLst>
                </a:gridCol>
                <a:gridCol w="370332">
                  <a:extLst>
                    <a:ext uri="{9D8B030D-6E8A-4147-A177-3AD203B41FA5}">
                      <a16:colId xmlns:a16="http://schemas.microsoft.com/office/drawing/2014/main" val="255551601"/>
                    </a:ext>
                  </a:extLst>
                </a:gridCol>
                <a:gridCol w="329184">
                  <a:extLst>
                    <a:ext uri="{9D8B030D-6E8A-4147-A177-3AD203B41FA5}">
                      <a16:colId xmlns:a16="http://schemas.microsoft.com/office/drawing/2014/main" val="3973487360"/>
                    </a:ext>
                  </a:extLst>
                </a:gridCol>
                <a:gridCol w="329184">
                  <a:extLst>
                    <a:ext uri="{9D8B030D-6E8A-4147-A177-3AD203B41FA5}">
                      <a16:colId xmlns:a16="http://schemas.microsoft.com/office/drawing/2014/main" val="1792158843"/>
                    </a:ext>
                  </a:extLst>
                </a:gridCol>
                <a:gridCol w="370332">
                  <a:extLst>
                    <a:ext uri="{9D8B030D-6E8A-4147-A177-3AD203B41FA5}">
                      <a16:colId xmlns:a16="http://schemas.microsoft.com/office/drawing/2014/main" val="401446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806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- 2019-11-19 12:07:17</a:t>
                      </a:r>
                      <a:r>
                        <a:rPr kumimoji="0" lang="fr-FR" sz="1000" b="0" i="0" u="none" strike="noStrike" kern="1200" cap="none" spc="0" normalizeH="0" baseline="0" noProof="0">
                          <a:ln>
                            <a:noFill/>
                          </a:ln>
                          <a:solidFill>
                            <a:prstClr val="black"/>
                          </a:solidFill>
                          <a:effectLst/>
                          <a:uLnTx/>
                          <a:uFillTx/>
                          <a:latin typeface="+mn-lt"/>
                          <a:ea typeface="+mn-ea"/>
                          <a:cs typeface="+mn-cs"/>
                        </a:rPr>
                        <a:t>
 Borderlands 3 accueillera ses nouveaux chasseurs dans les prochains jours !
Félicitations aux gagnants du giveaway et merci pour cette participation massive !
#MSI #gaming #giveaway #Borderlands3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005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- 2019-11-19 11:18:40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41294244"/>
                  </a:ext>
                </a:extLst>
              </a:tr>
            </a:tbl>
          </a:graphicData>
        </a:graphic>
      </p:graphicFrame>
      <p:sp>
        <p:nvSpPr>
          <p:cNvPr id="4" name="Text Placeholder 3">
            <a:extLst>
              <a:ext uri="{FF2B5EF4-FFF2-40B4-BE49-F238E27FC236}">
                <a16:creationId xmlns:a16="http://schemas.microsoft.com/office/drawing/2014/main" id="{72C7B2BC-653A-498E-BC36-5F3F1DFE5F5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46273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EEFD1-0A28-4078-8389-F407C85AB1A2}"/>
              </a:ext>
            </a:extLst>
          </p:cNvPr>
          <p:cNvSpPr>
            <a:spLocks noGrp="1"/>
          </p:cNvSpPr>
          <p:nvPr>
            <p:ph type="title"/>
          </p:nvPr>
        </p:nvSpPr>
        <p:spPr/>
        <p:txBody>
          <a:bodyPr/>
          <a:lstStyle/>
          <a:p>
            <a:r>
              <a:rPr lang="en-US"/>
              <a:t>Facebook Own Posts Table | CND Competitor- FR - 17 of 22</a:t>
            </a:r>
          </a:p>
        </p:txBody>
      </p:sp>
      <p:graphicFrame>
        <p:nvGraphicFramePr>
          <p:cNvPr id="5" name="Table Placeholder 4">
            <a:extLst>
              <a:ext uri="{FF2B5EF4-FFF2-40B4-BE49-F238E27FC236}">
                <a16:creationId xmlns:a16="http://schemas.microsoft.com/office/drawing/2014/main" id="{20BB0B8D-7F92-4675-A7E8-070C7A255510}"/>
              </a:ext>
            </a:extLst>
          </p:cNvPr>
          <p:cNvGraphicFramePr>
            <a:graphicFrameLocks noGrp="1"/>
          </p:cNvGraphicFramePr>
          <p:nvPr>
            <p:ph type="tbl" sz="quarter" idx="13"/>
            <p:extLst>
              <p:ext uri="{D42A27DB-BD31-4B8C-83A1-F6EECF244321}">
                <p14:modId xmlns:p14="http://schemas.microsoft.com/office/powerpoint/2010/main" val="75287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659453107"/>
                    </a:ext>
                  </a:extLst>
                </a:gridCol>
                <a:gridCol w="370332">
                  <a:extLst>
                    <a:ext uri="{9D8B030D-6E8A-4147-A177-3AD203B41FA5}">
                      <a16:colId xmlns:a16="http://schemas.microsoft.com/office/drawing/2014/main" val="197482805"/>
                    </a:ext>
                  </a:extLst>
                </a:gridCol>
                <a:gridCol w="370332">
                  <a:extLst>
                    <a:ext uri="{9D8B030D-6E8A-4147-A177-3AD203B41FA5}">
                      <a16:colId xmlns:a16="http://schemas.microsoft.com/office/drawing/2014/main" val="931428075"/>
                    </a:ext>
                  </a:extLst>
                </a:gridCol>
                <a:gridCol w="370332">
                  <a:extLst>
                    <a:ext uri="{9D8B030D-6E8A-4147-A177-3AD203B41FA5}">
                      <a16:colId xmlns:a16="http://schemas.microsoft.com/office/drawing/2014/main" val="1984480506"/>
                    </a:ext>
                  </a:extLst>
                </a:gridCol>
                <a:gridCol w="329184">
                  <a:extLst>
                    <a:ext uri="{9D8B030D-6E8A-4147-A177-3AD203B41FA5}">
                      <a16:colId xmlns:a16="http://schemas.microsoft.com/office/drawing/2014/main" val="1573828545"/>
                    </a:ext>
                  </a:extLst>
                </a:gridCol>
                <a:gridCol w="329184">
                  <a:extLst>
                    <a:ext uri="{9D8B030D-6E8A-4147-A177-3AD203B41FA5}">
                      <a16:colId xmlns:a16="http://schemas.microsoft.com/office/drawing/2014/main" val="1437897201"/>
                    </a:ext>
                  </a:extLst>
                </a:gridCol>
                <a:gridCol w="329184">
                  <a:extLst>
                    <a:ext uri="{9D8B030D-6E8A-4147-A177-3AD203B41FA5}">
                      <a16:colId xmlns:a16="http://schemas.microsoft.com/office/drawing/2014/main" val="2003222337"/>
                    </a:ext>
                  </a:extLst>
                </a:gridCol>
                <a:gridCol w="329184">
                  <a:extLst>
                    <a:ext uri="{9D8B030D-6E8A-4147-A177-3AD203B41FA5}">
                      <a16:colId xmlns:a16="http://schemas.microsoft.com/office/drawing/2014/main" val="3851660223"/>
                    </a:ext>
                  </a:extLst>
                </a:gridCol>
                <a:gridCol w="329184">
                  <a:extLst>
                    <a:ext uri="{9D8B030D-6E8A-4147-A177-3AD203B41FA5}">
                      <a16:colId xmlns:a16="http://schemas.microsoft.com/office/drawing/2014/main" val="3994923879"/>
                    </a:ext>
                  </a:extLst>
                </a:gridCol>
                <a:gridCol w="329184">
                  <a:extLst>
                    <a:ext uri="{9D8B030D-6E8A-4147-A177-3AD203B41FA5}">
                      <a16:colId xmlns:a16="http://schemas.microsoft.com/office/drawing/2014/main" val="3162789129"/>
                    </a:ext>
                  </a:extLst>
                </a:gridCol>
                <a:gridCol w="329184">
                  <a:extLst>
                    <a:ext uri="{9D8B030D-6E8A-4147-A177-3AD203B41FA5}">
                      <a16:colId xmlns:a16="http://schemas.microsoft.com/office/drawing/2014/main" val="1710835085"/>
                    </a:ext>
                  </a:extLst>
                </a:gridCol>
                <a:gridCol w="329184">
                  <a:extLst>
                    <a:ext uri="{9D8B030D-6E8A-4147-A177-3AD203B41FA5}">
                      <a16:colId xmlns:a16="http://schemas.microsoft.com/office/drawing/2014/main" val="3462524942"/>
                    </a:ext>
                  </a:extLst>
                </a:gridCol>
                <a:gridCol w="329184">
                  <a:extLst>
                    <a:ext uri="{9D8B030D-6E8A-4147-A177-3AD203B41FA5}">
                      <a16:colId xmlns:a16="http://schemas.microsoft.com/office/drawing/2014/main" val="1465030840"/>
                    </a:ext>
                  </a:extLst>
                </a:gridCol>
                <a:gridCol w="370332">
                  <a:extLst>
                    <a:ext uri="{9D8B030D-6E8A-4147-A177-3AD203B41FA5}">
                      <a16:colId xmlns:a16="http://schemas.microsoft.com/office/drawing/2014/main" val="4043199308"/>
                    </a:ext>
                  </a:extLst>
                </a:gridCol>
                <a:gridCol w="370332">
                  <a:extLst>
                    <a:ext uri="{9D8B030D-6E8A-4147-A177-3AD203B41FA5}">
                      <a16:colId xmlns:a16="http://schemas.microsoft.com/office/drawing/2014/main" val="2409189030"/>
                    </a:ext>
                  </a:extLst>
                </a:gridCol>
                <a:gridCol w="370332">
                  <a:extLst>
                    <a:ext uri="{9D8B030D-6E8A-4147-A177-3AD203B41FA5}">
                      <a16:colId xmlns:a16="http://schemas.microsoft.com/office/drawing/2014/main" val="1583982030"/>
                    </a:ext>
                  </a:extLst>
                </a:gridCol>
                <a:gridCol w="329184">
                  <a:extLst>
                    <a:ext uri="{9D8B030D-6E8A-4147-A177-3AD203B41FA5}">
                      <a16:colId xmlns:a16="http://schemas.microsoft.com/office/drawing/2014/main" val="3575418405"/>
                    </a:ext>
                  </a:extLst>
                </a:gridCol>
                <a:gridCol w="329184">
                  <a:extLst>
                    <a:ext uri="{9D8B030D-6E8A-4147-A177-3AD203B41FA5}">
                      <a16:colId xmlns:a16="http://schemas.microsoft.com/office/drawing/2014/main" val="2035881547"/>
                    </a:ext>
                  </a:extLst>
                </a:gridCol>
                <a:gridCol w="370332">
                  <a:extLst>
                    <a:ext uri="{9D8B030D-6E8A-4147-A177-3AD203B41FA5}">
                      <a16:colId xmlns:a16="http://schemas.microsoft.com/office/drawing/2014/main" val="51924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583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- 2019-11-19 10:53:54</a:t>
                      </a:r>
                      <a:r>
                        <a:rPr kumimoji="0" lang="fr-FR" sz="1000" b="0" i="0" u="none" strike="noStrike" kern="1200" cap="none" spc="0" normalizeH="0" baseline="0" noProof="0">
                          <a:ln>
                            <a:noFill/>
                          </a:ln>
                          <a:solidFill>
                            <a:prstClr val="black"/>
                          </a:solidFill>
                          <a:effectLst/>
                          <a:uLnTx/>
                          <a:uFillTx/>
                          <a:latin typeface="+mn-lt"/>
                          <a:ea typeface="+mn-ea"/>
                          <a:cs typeface="+mn-cs"/>
                        </a:rPr>
                        <a:t>
 Réception des Casio G-Shock ROG édition limitée 😍
Vous en pensez quoi ? 👀
📷 a_t_h_e_r_o_s (IG)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984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- 2019-11-19 09:46:56</a:t>
                      </a:r>
                      <a:r>
                        <a:rPr kumimoji="0" lang="fr-FR" sz="1000" b="0" i="0" u="none" strike="noStrike" kern="1200" cap="none" spc="0" normalizeH="0" baseline="0" noProof="0">
                          <a:ln>
                            <a:noFill/>
                          </a:ln>
                          <a:solidFill>
                            <a:prstClr val="black"/>
                          </a:solidFill>
                          <a:effectLst/>
                          <a:uLnTx/>
                          <a:uFillTx/>
                          <a:latin typeface="+mn-lt"/>
                          <a:ea typeface="+mn-ea"/>
                          <a:cs typeface="+mn-cs"/>
                        </a:rPr>
                        <a:t>
 Incroyablement rapide : overclock le taux de rafraichissement jusqu'à 144Hz pour profiter à 100% des meilleures actions de la partie.
Stop au lag et au flou – avec le Nitro XV3.
Plus d'infos sur : https://acer.co/2qE7ShL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14465465"/>
                  </a:ext>
                </a:extLst>
              </a:tr>
            </a:tbl>
          </a:graphicData>
        </a:graphic>
      </p:graphicFrame>
      <p:sp>
        <p:nvSpPr>
          <p:cNvPr id="4" name="Text Placeholder 3">
            <a:extLst>
              <a:ext uri="{FF2B5EF4-FFF2-40B4-BE49-F238E27FC236}">
                <a16:creationId xmlns:a16="http://schemas.microsoft.com/office/drawing/2014/main" id="{30FEEAFF-BBEE-4AD7-BCB3-308912306CD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825938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286B-8711-4730-A811-E409D11FAA23}"/>
              </a:ext>
            </a:extLst>
          </p:cNvPr>
          <p:cNvSpPr>
            <a:spLocks noGrp="1"/>
          </p:cNvSpPr>
          <p:nvPr>
            <p:ph type="title"/>
          </p:nvPr>
        </p:nvSpPr>
        <p:spPr/>
        <p:txBody>
          <a:bodyPr/>
          <a:lstStyle/>
          <a:p>
            <a:r>
              <a:rPr lang="en-US"/>
              <a:t>Facebook Own Posts Table | CND Competitor- FR - 18 of 22</a:t>
            </a:r>
          </a:p>
        </p:txBody>
      </p:sp>
      <p:graphicFrame>
        <p:nvGraphicFramePr>
          <p:cNvPr id="5" name="Table Placeholder 4">
            <a:extLst>
              <a:ext uri="{FF2B5EF4-FFF2-40B4-BE49-F238E27FC236}">
                <a16:creationId xmlns:a16="http://schemas.microsoft.com/office/drawing/2014/main" id="{375177EE-972C-4F75-BA55-5C23C1F21E1D}"/>
              </a:ext>
            </a:extLst>
          </p:cNvPr>
          <p:cNvGraphicFramePr>
            <a:graphicFrameLocks noGrp="1"/>
          </p:cNvGraphicFramePr>
          <p:nvPr>
            <p:ph type="tbl" sz="quarter" idx="13"/>
            <p:extLst>
              <p:ext uri="{D42A27DB-BD31-4B8C-83A1-F6EECF244321}">
                <p14:modId xmlns:p14="http://schemas.microsoft.com/office/powerpoint/2010/main" val="100297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726491745"/>
                    </a:ext>
                  </a:extLst>
                </a:gridCol>
                <a:gridCol w="370332">
                  <a:extLst>
                    <a:ext uri="{9D8B030D-6E8A-4147-A177-3AD203B41FA5}">
                      <a16:colId xmlns:a16="http://schemas.microsoft.com/office/drawing/2014/main" val="88839794"/>
                    </a:ext>
                  </a:extLst>
                </a:gridCol>
                <a:gridCol w="370332">
                  <a:extLst>
                    <a:ext uri="{9D8B030D-6E8A-4147-A177-3AD203B41FA5}">
                      <a16:colId xmlns:a16="http://schemas.microsoft.com/office/drawing/2014/main" val="2439089829"/>
                    </a:ext>
                  </a:extLst>
                </a:gridCol>
                <a:gridCol w="370332">
                  <a:extLst>
                    <a:ext uri="{9D8B030D-6E8A-4147-A177-3AD203B41FA5}">
                      <a16:colId xmlns:a16="http://schemas.microsoft.com/office/drawing/2014/main" val="4169219474"/>
                    </a:ext>
                  </a:extLst>
                </a:gridCol>
                <a:gridCol w="329184">
                  <a:extLst>
                    <a:ext uri="{9D8B030D-6E8A-4147-A177-3AD203B41FA5}">
                      <a16:colId xmlns:a16="http://schemas.microsoft.com/office/drawing/2014/main" val="3400058532"/>
                    </a:ext>
                  </a:extLst>
                </a:gridCol>
                <a:gridCol w="329184">
                  <a:extLst>
                    <a:ext uri="{9D8B030D-6E8A-4147-A177-3AD203B41FA5}">
                      <a16:colId xmlns:a16="http://schemas.microsoft.com/office/drawing/2014/main" val="2613154992"/>
                    </a:ext>
                  </a:extLst>
                </a:gridCol>
                <a:gridCol w="329184">
                  <a:extLst>
                    <a:ext uri="{9D8B030D-6E8A-4147-A177-3AD203B41FA5}">
                      <a16:colId xmlns:a16="http://schemas.microsoft.com/office/drawing/2014/main" val="1101590270"/>
                    </a:ext>
                  </a:extLst>
                </a:gridCol>
                <a:gridCol w="329184">
                  <a:extLst>
                    <a:ext uri="{9D8B030D-6E8A-4147-A177-3AD203B41FA5}">
                      <a16:colId xmlns:a16="http://schemas.microsoft.com/office/drawing/2014/main" val="563652772"/>
                    </a:ext>
                  </a:extLst>
                </a:gridCol>
                <a:gridCol w="329184">
                  <a:extLst>
                    <a:ext uri="{9D8B030D-6E8A-4147-A177-3AD203B41FA5}">
                      <a16:colId xmlns:a16="http://schemas.microsoft.com/office/drawing/2014/main" val="3816495748"/>
                    </a:ext>
                  </a:extLst>
                </a:gridCol>
                <a:gridCol w="329184">
                  <a:extLst>
                    <a:ext uri="{9D8B030D-6E8A-4147-A177-3AD203B41FA5}">
                      <a16:colId xmlns:a16="http://schemas.microsoft.com/office/drawing/2014/main" val="3486098961"/>
                    </a:ext>
                  </a:extLst>
                </a:gridCol>
                <a:gridCol w="329184">
                  <a:extLst>
                    <a:ext uri="{9D8B030D-6E8A-4147-A177-3AD203B41FA5}">
                      <a16:colId xmlns:a16="http://schemas.microsoft.com/office/drawing/2014/main" val="1371331827"/>
                    </a:ext>
                  </a:extLst>
                </a:gridCol>
                <a:gridCol w="329184">
                  <a:extLst>
                    <a:ext uri="{9D8B030D-6E8A-4147-A177-3AD203B41FA5}">
                      <a16:colId xmlns:a16="http://schemas.microsoft.com/office/drawing/2014/main" val="3422326638"/>
                    </a:ext>
                  </a:extLst>
                </a:gridCol>
                <a:gridCol w="329184">
                  <a:extLst>
                    <a:ext uri="{9D8B030D-6E8A-4147-A177-3AD203B41FA5}">
                      <a16:colId xmlns:a16="http://schemas.microsoft.com/office/drawing/2014/main" val="92194394"/>
                    </a:ext>
                  </a:extLst>
                </a:gridCol>
                <a:gridCol w="370332">
                  <a:extLst>
                    <a:ext uri="{9D8B030D-6E8A-4147-A177-3AD203B41FA5}">
                      <a16:colId xmlns:a16="http://schemas.microsoft.com/office/drawing/2014/main" val="878229379"/>
                    </a:ext>
                  </a:extLst>
                </a:gridCol>
                <a:gridCol w="370332">
                  <a:extLst>
                    <a:ext uri="{9D8B030D-6E8A-4147-A177-3AD203B41FA5}">
                      <a16:colId xmlns:a16="http://schemas.microsoft.com/office/drawing/2014/main" val="167333243"/>
                    </a:ext>
                  </a:extLst>
                </a:gridCol>
                <a:gridCol w="370332">
                  <a:extLst>
                    <a:ext uri="{9D8B030D-6E8A-4147-A177-3AD203B41FA5}">
                      <a16:colId xmlns:a16="http://schemas.microsoft.com/office/drawing/2014/main" val="3698121307"/>
                    </a:ext>
                  </a:extLst>
                </a:gridCol>
                <a:gridCol w="329184">
                  <a:extLst>
                    <a:ext uri="{9D8B030D-6E8A-4147-A177-3AD203B41FA5}">
                      <a16:colId xmlns:a16="http://schemas.microsoft.com/office/drawing/2014/main" val="689221826"/>
                    </a:ext>
                  </a:extLst>
                </a:gridCol>
                <a:gridCol w="329184">
                  <a:extLst>
                    <a:ext uri="{9D8B030D-6E8A-4147-A177-3AD203B41FA5}">
                      <a16:colId xmlns:a16="http://schemas.microsoft.com/office/drawing/2014/main" val="3569636894"/>
                    </a:ext>
                  </a:extLst>
                </a:gridCol>
                <a:gridCol w="370332">
                  <a:extLst>
                    <a:ext uri="{9D8B030D-6E8A-4147-A177-3AD203B41FA5}">
                      <a16:colId xmlns:a16="http://schemas.microsoft.com/office/drawing/2014/main" val="271061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5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- 2019-11-18 18:09:33</a:t>
                      </a:r>
                      <a:r>
                        <a:rPr kumimoji="0" lang="fr-FR" sz="1000" b="0" i="0" u="none" strike="noStrike" kern="1200" cap="none" spc="0" normalizeH="0" baseline="0" noProof="0">
                          <a:ln>
                            <a:noFill/>
                          </a:ln>
                          <a:solidFill>
                            <a:prstClr val="black"/>
                          </a:solidFill>
                          <a:effectLst/>
                          <a:uLnTx/>
                          <a:uFillTx/>
                          <a:latin typeface="+mn-lt"/>
                          <a:ea typeface="+mn-ea"/>
                          <a:cs typeface="+mn-cs"/>
                        </a:rPr>
                        <a:t>
 🔥 Couplée à un processeur haut de gamme Intel Core X-Series, la carte mère #GIGABYTE X299X DESIGNARE 10G ne vous propose rien de moins que de très hautes performances. Overclocking, multi ou mégatache, jeux ultra-fluides ! 
En préco chez LDLC ➡️http://bit.ly/2NPzsl4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79541371"/>
                  </a:ext>
                </a:extLst>
              </a:tr>
            </a:tbl>
          </a:graphicData>
        </a:graphic>
      </p:graphicFrame>
      <p:sp>
        <p:nvSpPr>
          <p:cNvPr id="4" name="Text Placeholder 3">
            <a:extLst>
              <a:ext uri="{FF2B5EF4-FFF2-40B4-BE49-F238E27FC236}">
                <a16:creationId xmlns:a16="http://schemas.microsoft.com/office/drawing/2014/main" id="{6344087D-5A64-457B-8F8D-9E5EF81B914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844751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30007-1FFA-482F-A8CB-1B5060308633}"/>
              </a:ext>
            </a:extLst>
          </p:cNvPr>
          <p:cNvSpPr>
            <a:spLocks noGrp="1"/>
          </p:cNvSpPr>
          <p:nvPr>
            <p:ph type="title"/>
          </p:nvPr>
        </p:nvSpPr>
        <p:spPr/>
        <p:txBody>
          <a:bodyPr/>
          <a:lstStyle/>
          <a:p>
            <a:r>
              <a:rPr lang="en-US"/>
              <a:t>Facebook Own Posts Table | CND Competitor- FR - 19 of 22</a:t>
            </a:r>
          </a:p>
        </p:txBody>
      </p:sp>
      <p:graphicFrame>
        <p:nvGraphicFramePr>
          <p:cNvPr id="5" name="Table Placeholder 4">
            <a:extLst>
              <a:ext uri="{FF2B5EF4-FFF2-40B4-BE49-F238E27FC236}">
                <a16:creationId xmlns:a16="http://schemas.microsoft.com/office/drawing/2014/main" id="{A199A102-57C4-4D1D-90F8-E597C6C9D45C}"/>
              </a:ext>
            </a:extLst>
          </p:cNvPr>
          <p:cNvGraphicFramePr>
            <a:graphicFrameLocks noGrp="1"/>
          </p:cNvGraphicFramePr>
          <p:nvPr>
            <p:ph type="tbl" sz="quarter" idx="13"/>
            <p:extLst>
              <p:ext uri="{D42A27DB-BD31-4B8C-83A1-F6EECF244321}">
                <p14:modId xmlns:p14="http://schemas.microsoft.com/office/powerpoint/2010/main" val="361619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895532192"/>
                    </a:ext>
                  </a:extLst>
                </a:gridCol>
                <a:gridCol w="370332">
                  <a:extLst>
                    <a:ext uri="{9D8B030D-6E8A-4147-A177-3AD203B41FA5}">
                      <a16:colId xmlns:a16="http://schemas.microsoft.com/office/drawing/2014/main" val="658930189"/>
                    </a:ext>
                  </a:extLst>
                </a:gridCol>
                <a:gridCol w="370332">
                  <a:extLst>
                    <a:ext uri="{9D8B030D-6E8A-4147-A177-3AD203B41FA5}">
                      <a16:colId xmlns:a16="http://schemas.microsoft.com/office/drawing/2014/main" val="2191212497"/>
                    </a:ext>
                  </a:extLst>
                </a:gridCol>
                <a:gridCol w="370332">
                  <a:extLst>
                    <a:ext uri="{9D8B030D-6E8A-4147-A177-3AD203B41FA5}">
                      <a16:colId xmlns:a16="http://schemas.microsoft.com/office/drawing/2014/main" val="3945854995"/>
                    </a:ext>
                  </a:extLst>
                </a:gridCol>
                <a:gridCol w="329184">
                  <a:extLst>
                    <a:ext uri="{9D8B030D-6E8A-4147-A177-3AD203B41FA5}">
                      <a16:colId xmlns:a16="http://schemas.microsoft.com/office/drawing/2014/main" val="4132934136"/>
                    </a:ext>
                  </a:extLst>
                </a:gridCol>
                <a:gridCol w="329184">
                  <a:extLst>
                    <a:ext uri="{9D8B030D-6E8A-4147-A177-3AD203B41FA5}">
                      <a16:colId xmlns:a16="http://schemas.microsoft.com/office/drawing/2014/main" val="1405694869"/>
                    </a:ext>
                  </a:extLst>
                </a:gridCol>
                <a:gridCol w="329184">
                  <a:extLst>
                    <a:ext uri="{9D8B030D-6E8A-4147-A177-3AD203B41FA5}">
                      <a16:colId xmlns:a16="http://schemas.microsoft.com/office/drawing/2014/main" val="2429531653"/>
                    </a:ext>
                  </a:extLst>
                </a:gridCol>
                <a:gridCol w="329184">
                  <a:extLst>
                    <a:ext uri="{9D8B030D-6E8A-4147-A177-3AD203B41FA5}">
                      <a16:colId xmlns:a16="http://schemas.microsoft.com/office/drawing/2014/main" val="678286431"/>
                    </a:ext>
                  </a:extLst>
                </a:gridCol>
                <a:gridCol w="329184">
                  <a:extLst>
                    <a:ext uri="{9D8B030D-6E8A-4147-A177-3AD203B41FA5}">
                      <a16:colId xmlns:a16="http://schemas.microsoft.com/office/drawing/2014/main" val="3013522300"/>
                    </a:ext>
                  </a:extLst>
                </a:gridCol>
                <a:gridCol w="329184">
                  <a:extLst>
                    <a:ext uri="{9D8B030D-6E8A-4147-A177-3AD203B41FA5}">
                      <a16:colId xmlns:a16="http://schemas.microsoft.com/office/drawing/2014/main" val="3874320428"/>
                    </a:ext>
                  </a:extLst>
                </a:gridCol>
                <a:gridCol w="329184">
                  <a:extLst>
                    <a:ext uri="{9D8B030D-6E8A-4147-A177-3AD203B41FA5}">
                      <a16:colId xmlns:a16="http://schemas.microsoft.com/office/drawing/2014/main" val="3685993736"/>
                    </a:ext>
                  </a:extLst>
                </a:gridCol>
                <a:gridCol w="329184">
                  <a:extLst>
                    <a:ext uri="{9D8B030D-6E8A-4147-A177-3AD203B41FA5}">
                      <a16:colId xmlns:a16="http://schemas.microsoft.com/office/drawing/2014/main" val="1351787507"/>
                    </a:ext>
                  </a:extLst>
                </a:gridCol>
                <a:gridCol w="329184">
                  <a:extLst>
                    <a:ext uri="{9D8B030D-6E8A-4147-A177-3AD203B41FA5}">
                      <a16:colId xmlns:a16="http://schemas.microsoft.com/office/drawing/2014/main" val="3989722360"/>
                    </a:ext>
                  </a:extLst>
                </a:gridCol>
                <a:gridCol w="370332">
                  <a:extLst>
                    <a:ext uri="{9D8B030D-6E8A-4147-A177-3AD203B41FA5}">
                      <a16:colId xmlns:a16="http://schemas.microsoft.com/office/drawing/2014/main" val="652974115"/>
                    </a:ext>
                  </a:extLst>
                </a:gridCol>
                <a:gridCol w="370332">
                  <a:extLst>
                    <a:ext uri="{9D8B030D-6E8A-4147-A177-3AD203B41FA5}">
                      <a16:colId xmlns:a16="http://schemas.microsoft.com/office/drawing/2014/main" val="510649939"/>
                    </a:ext>
                  </a:extLst>
                </a:gridCol>
                <a:gridCol w="370332">
                  <a:extLst>
                    <a:ext uri="{9D8B030D-6E8A-4147-A177-3AD203B41FA5}">
                      <a16:colId xmlns:a16="http://schemas.microsoft.com/office/drawing/2014/main" val="1584828368"/>
                    </a:ext>
                  </a:extLst>
                </a:gridCol>
                <a:gridCol w="329184">
                  <a:extLst>
                    <a:ext uri="{9D8B030D-6E8A-4147-A177-3AD203B41FA5}">
                      <a16:colId xmlns:a16="http://schemas.microsoft.com/office/drawing/2014/main" val="304307540"/>
                    </a:ext>
                  </a:extLst>
                </a:gridCol>
                <a:gridCol w="329184">
                  <a:extLst>
                    <a:ext uri="{9D8B030D-6E8A-4147-A177-3AD203B41FA5}">
                      <a16:colId xmlns:a16="http://schemas.microsoft.com/office/drawing/2014/main" val="3200835661"/>
                    </a:ext>
                  </a:extLst>
                </a:gridCol>
                <a:gridCol w="370332">
                  <a:extLst>
                    <a:ext uri="{9D8B030D-6E8A-4147-A177-3AD203B41FA5}">
                      <a16:colId xmlns:a16="http://schemas.microsoft.com/office/drawing/2014/main" val="276881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815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- 2019-11-18 17:30:00</a:t>
                      </a:r>
                      <a:r>
                        <a:rPr kumimoji="0" lang="en-US" sz="1000" b="0" i="0" u="none" strike="noStrike" kern="1200" cap="none" spc="0" normalizeH="0" baseline="0" noProof="0">
                          <a:ln>
                            <a:noFill/>
                          </a:ln>
                          <a:solidFill>
                            <a:prstClr val="black"/>
                          </a:solidFill>
                          <a:effectLst/>
                          <a:uLnTx/>
                          <a:uFillTx/>
                          <a:latin typeface="+mn-lt"/>
                          <a:ea typeface="+mn-ea"/>
                          <a:cs typeface="+mn-cs"/>
                        </a:rPr>
                        <a:t>
 Créez vos moments inoubliables avec la série de notebooks MSI Content Creation et profitez de l'offre Adobe jusqu'au 31 Décembre 2019.
Consultez la promo ici 
fr.msi.com/Promotion/adobe-creator-pack/nb
#MSI #Notebook #Creator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4133333"/>
                  </a:ext>
                </a:extLst>
              </a:tr>
            </a:tbl>
          </a:graphicData>
        </a:graphic>
      </p:graphicFrame>
      <p:sp>
        <p:nvSpPr>
          <p:cNvPr id="4" name="Text Placeholder 3">
            <a:extLst>
              <a:ext uri="{FF2B5EF4-FFF2-40B4-BE49-F238E27FC236}">
                <a16:creationId xmlns:a16="http://schemas.microsoft.com/office/drawing/2014/main" id="{FA1CA7F9-5768-4ED7-8B0C-48CAD24E85F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684096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F49A-B14A-436D-9C0F-C099E3ED8FDF}"/>
              </a:ext>
            </a:extLst>
          </p:cNvPr>
          <p:cNvSpPr>
            <a:spLocks noGrp="1"/>
          </p:cNvSpPr>
          <p:nvPr>
            <p:ph type="title"/>
          </p:nvPr>
        </p:nvSpPr>
        <p:spPr/>
        <p:txBody>
          <a:bodyPr/>
          <a:lstStyle/>
          <a:p>
            <a:r>
              <a:rPr lang="en-US"/>
              <a:t>Facebook Own Posts Table | CND Competitor- FR - 20 of 22</a:t>
            </a:r>
          </a:p>
        </p:txBody>
      </p:sp>
      <p:graphicFrame>
        <p:nvGraphicFramePr>
          <p:cNvPr id="5" name="Table Placeholder 4">
            <a:extLst>
              <a:ext uri="{FF2B5EF4-FFF2-40B4-BE49-F238E27FC236}">
                <a16:creationId xmlns:a16="http://schemas.microsoft.com/office/drawing/2014/main" id="{46D175E5-B300-4A7A-9294-4A5443C397CD}"/>
              </a:ext>
            </a:extLst>
          </p:cNvPr>
          <p:cNvGraphicFramePr>
            <a:graphicFrameLocks noGrp="1"/>
          </p:cNvGraphicFramePr>
          <p:nvPr>
            <p:ph type="tbl" sz="quarter" idx="13"/>
            <p:extLst>
              <p:ext uri="{D42A27DB-BD31-4B8C-83A1-F6EECF244321}">
                <p14:modId xmlns:p14="http://schemas.microsoft.com/office/powerpoint/2010/main" val="82043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130754798"/>
                    </a:ext>
                  </a:extLst>
                </a:gridCol>
                <a:gridCol w="370332">
                  <a:extLst>
                    <a:ext uri="{9D8B030D-6E8A-4147-A177-3AD203B41FA5}">
                      <a16:colId xmlns:a16="http://schemas.microsoft.com/office/drawing/2014/main" val="619189202"/>
                    </a:ext>
                  </a:extLst>
                </a:gridCol>
                <a:gridCol w="370332">
                  <a:extLst>
                    <a:ext uri="{9D8B030D-6E8A-4147-A177-3AD203B41FA5}">
                      <a16:colId xmlns:a16="http://schemas.microsoft.com/office/drawing/2014/main" val="4154521488"/>
                    </a:ext>
                  </a:extLst>
                </a:gridCol>
                <a:gridCol w="370332">
                  <a:extLst>
                    <a:ext uri="{9D8B030D-6E8A-4147-A177-3AD203B41FA5}">
                      <a16:colId xmlns:a16="http://schemas.microsoft.com/office/drawing/2014/main" val="2545383332"/>
                    </a:ext>
                  </a:extLst>
                </a:gridCol>
                <a:gridCol w="329184">
                  <a:extLst>
                    <a:ext uri="{9D8B030D-6E8A-4147-A177-3AD203B41FA5}">
                      <a16:colId xmlns:a16="http://schemas.microsoft.com/office/drawing/2014/main" val="537205000"/>
                    </a:ext>
                  </a:extLst>
                </a:gridCol>
                <a:gridCol w="329184">
                  <a:extLst>
                    <a:ext uri="{9D8B030D-6E8A-4147-A177-3AD203B41FA5}">
                      <a16:colId xmlns:a16="http://schemas.microsoft.com/office/drawing/2014/main" val="3930849039"/>
                    </a:ext>
                  </a:extLst>
                </a:gridCol>
                <a:gridCol w="329184">
                  <a:extLst>
                    <a:ext uri="{9D8B030D-6E8A-4147-A177-3AD203B41FA5}">
                      <a16:colId xmlns:a16="http://schemas.microsoft.com/office/drawing/2014/main" val="2897998059"/>
                    </a:ext>
                  </a:extLst>
                </a:gridCol>
                <a:gridCol w="329184">
                  <a:extLst>
                    <a:ext uri="{9D8B030D-6E8A-4147-A177-3AD203B41FA5}">
                      <a16:colId xmlns:a16="http://schemas.microsoft.com/office/drawing/2014/main" val="3297211546"/>
                    </a:ext>
                  </a:extLst>
                </a:gridCol>
                <a:gridCol w="329184">
                  <a:extLst>
                    <a:ext uri="{9D8B030D-6E8A-4147-A177-3AD203B41FA5}">
                      <a16:colId xmlns:a16="http://schemas.microsoft.com/office/drawing/2014/main" val="4234285421"/>
                    </a:ext>
                  </a:extLst>
                </a:gridCol>
                <a:gridCol w="329184">
                  <a:extLst>
                    <a:ext uri="{9D8B030D-6E8A-4147-A177-3AD203B41FA5}">
                      <a16:colId xmlns:a16="http://schemas.microsoft.com/office/drawing/2014/main" val="4265697499"/>
                    </a:ext>
                  </a:extLst>
                </a:gridCol>
                <a:gridCol w="329184">
                  <a:extLst>
                    <a:ext uri="{9D8B030D-6E8A-4147-A177-3AD203B41FA5}">
                      <a16:colId xmlns:a16="http://schemas.microsoft.com/office/drawing/2014/main" val="2531624238"/>
                    </a:ext>
                  </a:extLst>
                </a:gridCol>
                <a:gridCol w="329184">
                  <a:extLst>
                    <a:ext uri="{9D8B030D-6E8A-4147-A177-3AD203B41FA5}">
                      <a16:colId xmlns:a16="http://schemas.microsoft.com/office/drawing/2014/main" val="512230742"/>
                    </a:ext>
                  </a:extLst>
                </a:gridCol>
                <a:gridCol w="329184">
                  <a:extLst>
                    <a:ext uri="{9D8B030D-6E8A-4147-A177-3AD203B41FA5}">
                      <a16:colId xmlns:a16="http://schemas.microsoft.com/office/drawing/2014/main" val="3305135377"/>
                    </a:ext>
                  </a:extLst>
                </a:gridCol>
                <a:gridCol w="370332">
                  <a:extLst>
                    <a:ext uri="{9D8B030D-6E8A-4147-A177-3AD203B41FA5}">
                      <a16:colId xmlns:a16="http://schemas.microsoft.com/office/drawing/2014/main" val="3645013854"/>
                    </a:ext>
                  </a:extLst>
                </a:gridCol>
                <a:gridCol w="370332">
                  <a:extLst>
                    <a:ext uri="{9D8B030D-6E8A-4147-A177-3AD203B41FA5}">
                      <a16:colId xmlns:a16="http://schemas.microsoft.com/office/drawing/2014/main" val="3595092934"/>
                    </a:ext>
                  </a:extLst>
                </a:gridCol>
                <a:gridCol w="370332">
                  <a:extLst>
                    <a:ext uri="{9D8B030D-6E8A-4147-A177-3AD203B41FA5}">
                      <a16:colId xmlns:a16="http://schemas.microsoft.com/office/drawing/2014/main" val="520799166"/>
                    </a:ext>
                  </a:extLst>
                </a:gridCol>
                <a:gridCol w="329184">
                  <a:extLst>
                    <a:ext uri="{9D8B030D-6E8A-4147-A177-3AD203B41FA5}">
                      <a16:colId xmlns:a16="http://schemas.microsoft.com/office/drawing/2014/main" val="3128158992"/>
                    </a:ext>
                  </a:extLst>
                </a:gridCol>
                <a:gridCol w="329184">
                  <a:extLst>
                    <a:ext uri="{9D8B030D-6E8A-4147-A177-3AD203B41FA5}">
                      <a16:colId xmlns:a16="http://schemas.microsoft.com/office/drawing/2014/main" val="1948864533"/>
                    </a:ext>
                  </a:extLst>
                </a:gridCol>
                <a:gridCol w="370332">
                  <a:extLst>
                    <a:ext uri="{9D8B030D-6E8A-4147-A177-3AD203B41FA5}">
                      <a16:colId xmlns:a16="http://schemas.microsoft.com/office/drawing/2014/main" val="28090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67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- 2019-11-18 15:56:39</a:t>
                      </a:r>
                      <a:r>
                        <a:rPr kumimoji="0" lang="en-US" sz="1000" b="0" i="0" u="none" strike="noStrike" kern="1200" cap="none" spc="0" normalizeH="0" baseline="0" noProof="0">
                          <a:ln>
                            <a:noFill/>
                          </a:ln>
                          <a:solidFill>
                            <a:prstClr val="black"/>
                          </a:solidFill>
                          <a:effectLst/>
                          <a:uLnTx/>
                          <a:uFillTx/>
                          <a:latin typeface="+mn-lt"/>
                          <a:ea typeface="+mn-ea"/>
                          <a:cs typeface="+mn-cs"/>
                        </a:rPr>
                        <a:t>
 Jetez votre lasso sur la promotion de Read Dead Redemption 2 sur PC en achetant avec Gamesplanet et #ROG Armoury Crate !  🤠
+ d'infos : https://rog.gg/gamedealfr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46128872"/>
                  </a:ext>
                </a:extLst>
              </a:tr>
            </a:tbl>
          </a:graphicData>
        </a:graphic>
      </p:graphicFrame>
      <p:sp>
        <p:nvSpPr>
          <p:cNvPr id="4" name="Text Placeholder 3">
            <a:extLst>
              <a:ext uri="{FF2B5EF4-FFF2-40B4-BE49-F238E27FC236}">
                <a16:creationId xmlns:a16="http://schemas.microsoft.com/office/drawing/2014/main" id="{EA969EB9-696B-4144-B583-D697ED0E587D}"/>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524907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E2B10-3849-4A00-8F89-22164C48B3A1}"/>
              </a:ext>
            </a:extLst>
          </p:cNvPr>
          <p:cNvSpPr>
            <a:spLocks noGrp="1"/>
          </p:cNvSpPr>
          <p:nvPr>
            <p:ph type="title"/>
          </p:nvPr>
        </p:nvSpPr>
        <p:spPr/>
        <p:txBody>
          <a:bodyPr/>
          <a:lstStyle/>
          <a:p>
            <a:r>
              <a:rPr lang="en-US"/>
              <a:t>Facebook Own Posts Table | CND Competitor- FR - 21 of 22</a:t>
            </a:r>
          </a:p>
        </p:txBody>
      </p:sp>
      <p:graphicFrame>
        <p:nvGraphicFramePr>
          <p:cNvPr id="5" name="Table Placeholder 4">
            <a:extLst>
              <a:ext uri="{FF2B5EF4-FFF2-40B4-BE49-F238E27FC236}">
                <a16:creationId xmlns:a16="http://schemas.microsoft.com/office/drawing/2014/main" id="{7C5C7389-F79F-458B-A75A-E0BDE027DD12}"/>
              </a:ext>
            </a:extLst>
          </p:cNvPr>
          <p:cNvGraphicFramePr>
            <a:graphicFrameLocks noGrp="1"/>
          </p:cNvGraphicFramePr>
          <p:nvPr>
            <p:ph type="tbl" sz="quarter" idx="13"/>
            <p:extLst>
              <p:ext uri="{D42A27DB-BD31-4B8C-83A1-F6EECF244321}">
                <p14:modId xmlns:p14="http://schemas.microsoft.com/office/powerpoint/2010/main" val="24713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9423451"/>
                    </a:ext>
                  </a:extLst>
                </a:gridCol>
                <a:gridCol w="370332">
                  <a:extLst>
                    <a:ext uri="{9D8B030D-6E8A-4147-A177-3AD203B41FA5}">
                      <a16:colId xmlns:a16="http://schemas.microsoft.com/office/drawing/2014/main" val="4016468259"/>
                    </a:ext>
                  </a:extLst>
                </a:gridCol>
                <a:gridCol w="370332">
                  <a:extLst>
                    <a:ext uri="{9D8B030D-6E8A-4147-A177-3AD203B41FA5}">
                      <a16:colId xmlns:a16="http://schemas.microsoft.com/office/drawing/2014/main" val="1529447711"/>
                    </a:ext>
                  </a:extLst>
                </a:gridCol>
                <a:gridCol w="370332">
                  <a:extLst>
                    <a:ext uri="{9D8B030D-6E8A-4147-A177-3AD203B41FA5}">
                      <a16:colId xmlns:a16="http://schemas.microsoft.com/office/drawing/2014/main" val="1327159122"/>
                    </a:ext>
                  </a:extLst>
                </a:gridCol>
                <a:gridCol w="329184">
                  <a:extLst>
                    <a:ext uri="{9D8B030D-6E8A-4147-A177-3AD203B41FA5}">
                      <a16:colId xmlns:a16="http://schemas.microsoft.com/office/drawing/2014/main" val="3851067880"/>
                    </a:ext>
                  </a:extLst>
                </a:gridCol>
                <a:gridCol w="329184">
                  <a:extLst>
                    <a:ext uri="{9D8B030D-6E8A-4147-A177-3AD203B41FA5}">
                      <a16:colId xmlns:a16="http://schemas.microsoft.com/office/drawing/2014/main" val="3047715744"/>
                    </a:ext>
                  </a:extLst>
                </a:gridCol>
                <a:gridCol w="329184">
                  <a:extLst>
                    <a:ext uri="{9D8B030D-6E8A-4147-A177-3AD203B41FA5}">
                      <a16:colId xmlns:a16="http://schemas.microsoft.com/office/drawing/2014/main" val="2825292693"/>
                    </a:ext>
                  </a:extLst>
                </a:gridCol>
                <a:gridCol w="329184">
                  <a:extLst>
                    <a:ext uri="{9D8B030D-6E8A-4147-A177-3AD203B41FA5}">
                      <a16:colId xmlns:a16="http://schemas.microsoft.com/office/drawing/2014/main" val="1802924274"/>
                    </a:ext>
                  </a:extLst>
                </a:gridCol>
                <a:gridCol w="329184">
                  <a:extLst>
                    <a:ext uri="{9D8B030D-6E8A-4147-A177-3AD203B41FA5}">
                      <a16:colId xmlns:a16="http://schemas.microsoft.com/office/drawing/2014/main" val="578863661"/>
                    </a:ext>
                  </a:extLst>
                </a:gridCol>
                <a:gridCol w="329184">
                  <a:extLst>
                    <a:ext uri="{9D8B030D-6E8A-4147-A177-3AD203B41FA5}">
                      <a16:colId xmlns:a16="http://schemas.microsoft.com/office/drawing/2014/main" val="1730197094"/>
                    </a:ext>
                  </a:extLst>
                </a:gridCol>
                <a:gridCol w="329184">
                  <a:extLst>
                    <a:ext uri="{9D8B030D-6E8A-4147-A177-3AD203B41FA5}">
                      <a16:colId xmlns:a16="http://schemas.microsoft.com/office/drawing/2014/main" val="667387556"/>
                    </a:ext>
                  </a:extLst>
                </a:gridCol>
                <a:gridCol w="329184">
                  <a:extLst>
                    <a:ext uri="{9D8B030D-6E8A-4147-A177-3AD203B41FA5}">
                      <a16:colId xmlns:a16="http://schemas.microsoft.com/office/drawing/2014/main" val="1998459833"/>
                    </a:ext>
                  </a:extLst>
                </a:gridCol>
                <a:gridCol w="329184">
                  <a:extLst>
                    <a:ext uri="{9D8B030D-6E8A-4147-A177-3AD203B41FA5}">
                      <a16:colId xmlns:a16="http://schemas.microsoft.com/office/drawing/2014/main" val="771305534"/>
                    </a:ext>
                  </a:extLst>
                </a:gridCol>
                <a:gridCol w="370332">
                  <a:extLst>
                    <a:ext uri="{9D8B030D-6E8A-4147-A177-3AD203B41FA5}">
                      <a16:colId xmlns:a16="http://schemas.microsoft.com/office/drawing/2014/main" val="3088432213"/>
                    </a:ext>
                  </a:extLst>
                </a:gridCol>
                <a:gridCol w="370332">
                  <a:extLst>
                    <a:ext uri="{9D8B030D-6E8A-4147-A177-3AD203B41FA5}">
                      <a16:colId xmlns:a16="http://schemas.microsoft.com/office/drawing/2014/main" val="3867557925"/>
                    </a:ext>
                  </a:extLst>
                </a:gridCol>
                <a:gridCol w="370332">
                  <a:extLst>
                    <a:ext uri="{9D8B030D-6E8A-4147-A177-3AD203B41FA5}">
                      <a16:colId xmlns:a16="http://schemas.microsoft.com/office/drawing/2014/main" val="1895981523"/>
                    </a:ext>
                  </a:extLst>
                </a:gridCol>
                <a:gridCol w="329184">
                  <a:extLst>
                    <a:ext uri="{9D8B030D-6E8A-4147-A177-3AD203B41FA5}">
                      <a16:colId xmlns:a16="http://schemas.microsoft.com/office/drawing/2014/main" val="4222477098"/>
                    </a:ext>
                  </a:extLst>
                </a:gridCol>
                <a:gridCol w="329184">
                  <a:extLst>
                    <a:ext uri="{9D8B030D-6E8A-4147-A177-3AD203B41FA5}">
                      <a16:colId xmlns:a16="http://schemas.microsoft.com/office/drawing/2014/main" val="875534302"/>
                    </a:ext>
                  </a:extLst>
                </a:gridCol>
                <a:gridCol w="370332">
                  <a:extLst>
                    <a:ext uri="{9D8B030D-6E8A-4147-A177-3AD203B41FA5}">
                      <a16:colId xmlns:a16="http://schemas.microsoft.com/office/drawing/2014/main" val="423557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59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- 2019-11-18 13:26:54</a:t>
                      </a:r>
                      <a:r>
                        <a:rPr kumimoji="0" lang="fr-FR" sz="1000" b="0" i="0" u="none" strike="noStrike" kern="1200" cap="none" spc="0" normalizeH="0" baseline="0" noProof="0">
                          <a:ln>
                            <a:noFill/>
                          </a:ln>
                          <a:solidFill>
                            <a:prstClr val="black"/>
                          </a:solidFill>
                          <a:effectLst/>
                          <a:uLnTx/>
                          <a:uFillTx/>
                          <a:latin typeface="+mn-lt"/>
                          <a:ea typeface="+mn-ea"/>
                          <a:cs typeface="+mn-cs"/>
                        </a:rPr>
                        <a:t>
 Devenez créateur de contenu professionnel en utilisant des composants haut de gamme MSI et les logiciels innovants Adobe. Libérez votre créativité !
Découvrez l'offre 👉 fr.msi.com/Promotion/global-get-rush-get-unleashed
A vous de nous montrer vos créations 🤩 Tentez de gagner 3 mois d'abonnement Adobe Premiere Rush et Adobe Spark en mentionnant @MSI et en utilisant  #GetRush_GetUnleashed dans votre prochaine publication de Premiere Rush.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2270321"/>
                  </a:ext>
                </a:extLst>
              </a:tr>
            </a:tbl>
          </a:graphicData>
        </a:graphic>
      </p:graphicFrame>
      <p:sp>
        <p:nvSpPr>
          <p:cNvPr id="4" name="Text Placeholder 3">
            <a:extLst>
              <a:ext uri="{FF2B5EF4-FFF2-40B4-BE49-F238E27FC236}">
                <a16:creationId xmlns:a16="http://schemas.microsoft.com/office/drawing/2014/main" id="{8BA03817-DEC3-495E-888A-D6CFC147087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266209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F56C-2069-4640-96EB-63E5B590297A}"/>
              </a:ext>
            </a:extLst>
          </p:cNvPr>
          <p:cNvSpPr>
            <a:spLocks noGrp="1"/>
          </p:cNvSpPr>
          <p:nvPr>
            <p:ph type="title"/>
          </p:nvPr>
        </p:nvSpPr>
        <p:spPr/>
        <p:txBody>
          <a:bodyPr/>
          <a:lstStyle/>
          <a:p>
            <a:r>
              <a:rPr lang="en-US"/>
              <a:t>Facebook Own Posts Table | CND Competitor- FR - 22 of 22</a:t>
            </a:r>
          </a:p>
        </p:txBody>
      </p:sp>
      <p:graphicFrame>
        <p:nvGraphicFramePr>
          <p:cNvPr id="5" name="Table Placeholder 4">
            <a:extLst>
              <a:ext uri="{FF2B5EF4-FFF2-40B4-BE49-F238E27FC236}">
                <a16:creationId xmlns:a16="http://schemas.microsoft.com/office/drawing/2014/main" id="{A15A09A1-1C3A-4EA5-8B07-A28D6A0F7E12}"/>
              </a:ext>
            </a:extLst>
          </p:cNvPr>
          <p:cNvGraphicFramePr>
            <a:graphicFrameLocks noGrp="1"/>
          </p:cNvGraphicFramePr>
          <p:nvPr>
            <p:ph type="tbl" sz="quarter" idx="13"/>
            <p:extLst>
              <p:ext uri="{D42A27DB-BD31-4B8C-83A1-F6EECF244321}">
                <p14:modId xmlns:p14="http://schemas.microsoft.com/office/powerpoint/2010/main" val="193331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124635659"/>
                    </a:ext>
                  </a:extLst>
                </a:gridCol>
                <a:gridCol w="370332">
                  <a:extLst>
                    <a:ext uri="{9D8B030D-6E8A-4147-A177-3AD203B41FA5}">
                      <a16:colId xmlns:a16="http://schemas.microsoft.com/office/drawing/2014/main" val="1048599784"/>
                    </a:ext>
                  </a:extLst>
                </a:gridCol>
                <a:gridCol w="370332">
                  <a:extLst>
                    <a:ext uri="{9D8B030D-6E8A-4147-A177-3AD203B41FA5}">
                      <a16:colId xmlns:a16="http://schemas.microsoft.com/office/drawing/2014/main" val="4167535519"/>
                    </a:ext>
                  </a:extLst>
                </a:gridCol>
                <a:gridCol w="370332">
                  <a:extLst>
                    <a:ext uri="{9D8B030D-6E8A-4147-A177-3AD203B41FA5}">
                      <a16:colId xmlns:a16="http://schemas.microsoft.com/office/drawing/2014/main" val="3144705168"/>
                    </a:ext>
                  </a:extLst>
                </a:gridCol>
                <a:gridCol w="329184">
                  <a:extLst>
                    <a:ext uri="{9D8B030D-6E8A-4147-A177-3AD203B41FA5}">
                      <a16:colId xmlns:a16="http://schemas.microsoft.com/office/drawing/2014/main" val="3561131445"/>
                    </a:ext>
                  </a:extLst>
                </a:gridCol>
                <a:gridCol w="329184">
                  <a:extLst>
                    <a:ext uri="{9D8B030D-6E8A-4147-A177-3AD203B41FA5}">
                      <a16:colId xmlns:a16="http://schemas.microsoft.com/office/drawing/2014/main" val="2499849339"/>
                    </a:ext>
                  </a:extLst>
                </a:gridCol>
                <a:gridCol w="329184">
                  <a:extLst>
                    <a:ext uri="{9D8B030D-6E8A-4147-A177-3AD203B41FA5}">
                      <a16:colId xmlns:a16="http://schemas.microsoft.com/office/drawing/2014/main" val="1741410659"/>
                    </a:ext>
                  </a:extLst>
                </a:gridCol>
                <a:gridCol w="329184">
                  <a:extLst>
                    <a:ext uri="{9D8B030D-6E8A-4147-A177-3AD203B41FA5}">
                      <a16:colId xmlns:a16="http://schemas.microsoft.com/office/drawing/2014/main" val="3837421435"/>
                    </a:ext>
                  </a:extLst>
                </a:gridCol>
                <a:gridCol w="329184">
                  <a:extLst>
                    <a:ext uri="{9D8B030D-6E8A-4147-A177-3AD203B41FA5}">
                      <a16:colId xmlns:a16="http://schemas.microsoft.com/office/drawing/2014/main" val="1405396510"/>
                    </a:ext>
                  </a:extLst>
                </a:gridCol>
                <a:gridCol w="329184">
                  <a:extLst>
                    <a:ext uri="{9D8B030D-6E8A-4147-A177-3AD203B41FA5}">
                      <a16:colId xmlns:a16="http://schemas.microsoft.com/office/drawing/2014/main" val="1895351618"/>
                    </a:ext>
                  </a:extLst>
                </a:gridCol>
                <a:gridCol w="329184">
                  <a:extLst>
                    <a:ext uri="{9D8B030D-6E8A-4147-A177-3AD203B41FA5}">
                      <a16:colId xmlns:a16="http://schemas.microsoft.com/office/drawing/2014/main" val="2382889725"/>
                    </a:ext>
                  </a:extLst>
                </a:gridCol>
                <a:gridCol w="329184">
                  <a:extLst>
                    <a:ext uri="{9D8B030D-6E8A-4147-A177-3AD203B41FA5}">
                      <a16:colId xmlns:a16="http://schemas.microsoft.com/office/drawing/2014/main" val="246166361"/>
                    </a:ext>
                  </a:extLst>
                </a:gridCol>
                <a:gridCol w="329184">
                  <a:extLst>
                    <a:ext uri="{9D8B030D-6E8A-4147-A177-3AD203B41FA5}">
                      <a16:colId xmlns:a16="http://schemas.microsoft.com/office/drawing/2014/main" val="2942594553"/>
                    </a:ext>
                  </a:extLst>
                </a:gridCol>
                <a:gridCol w="370332">
                  <a:extLst>
                    <a:ext uri="{9D8B030D-6E8A-4147-A177-3AD203B41FA5}">
                      <a16:colId xmlns:a16="http://schemas.microsoft.com/office/drawing/2014/main" val="2831490682"/>
                    </a:ext>
                  </a:extLst>
                </a:gridCol>
                <a:gridCol w="370332">
                  <a:extLst>
                    <a:ext uri="{9D8B030D-6E8A-4147-A177-3AD203B41FA5}">
                      <a16:colId xmlns:a16="http://schemas.microsoft.com/office/drawing/2014/main" val="1957469148"/>
                    </a:ext>
                  </a:extLst>
                </a:gridCol>
                <a:gridCol w="370332">
                  <a:extLst>
                    <a:ext uri="{9D8B030D-6E8A-4147-A177-3AD203B41FA5}">
                      <a16:colId xmlns:a16="http://schemas.microsoft.com/office/drawing/2014/main" val="3781093895"/>
                    </a:ext>
                  </a:extLst>
                </a:gridCol>
                <a:gridCol w="329184">
                  <a:extLst>
                    <a:ext uri="{9D8B030D-6E8A-4147-A177-3AD203B41FA5}">
                      <a16:colId xmlns:a16="http://schemas.microsoft.com/office/drawing/2014/main" val="2121297611"/>
                    </a:ext>
                  </a:extLst>
                </a:gridCol>
                <a:gridCol w="329184">
                  <a:extLst>
                    <a:ext uri="{9D8B030D-6E8A-4147-A177-3AD203B41FA5}">
                      <a16:colId xmlns:a16="http://schemas.microsoft.com/office/drawing/2014/main" val="1328063349"/>
                    </a:ext>
                  </a:extLst>
                </a:gridCol>
                <a:gridCol w="370332">
                  <a:extLst>
                    <a:ext uri="{9D8B030D-6E8A-4147-A177-3AD203B41FA5}">
                      <a16:colId xmlns:a16="http://schemas.microsoft.com/office/drawing/2014/main" val="329009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55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- 2019-11-18 10:59:44</a:t>
                      </a:r>
                      <a:r>
                        <a:rPr kumimoji="0" lang="en-US" sz="1000" b="0" i="0" u="none" strike="noStrike" kern="1200" cap="none" spc="0" normalizeH="0" baseline="0" noProof="0">
                          <a:ln>
                            <a:noFill/>
                          </a:ln>
                          <a:solidFill>
                            <a:prstClr val="black"/>
                          </a:solidFill>
                          <a:effectLst/>
                          <a:uLnTx/>
                          <a:uFillTx/>
                          <a:latin typeface="+mn-lt"/>
                          <a:ea typeface="+mn-ea"/>
                          <a:cs typeface="+mn-cs"/>
                        </a:rPr>
                        <a:t>
 Notre dernier SSD NVMe #AORUS Gen4 est passé en test chez GinjFo.com ! 
📊 ➡️ http://bit.ly/33VBKos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2437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- 2019-11-18 10:58:13</a:t>
                      </a:r>
                      <a:r>
                        <a:rPr kumimoji="0" lang="fr-FR" sz="1000" b="0" i="0" u="none" strike="noStrike" kern="1200" cap="none" spc="0" normalizeH="0" baseline="0" noProof="0">
                          <a:ln>
                            <a:noFill/>
                          </a:ln>
                          <a:solidFill>
                            <a:prstClr val="black"/>
                          </a:solidFill>
                          <a:effectLst/>
                          <a:uLnTx/>
                          <a:uFillTx/>
                          <a:latin typeface="+mn-lt"/>
                          <a:ea typeface="+mn-ea"/>
                          <a:cs typeface="+mn-cs"/>
                        </a:rPr>
                        <a:t>
 Je vais faire du shopping.
Il vous faut quelque chose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25425912"/>
                  </a:ext>
                </a:extLst>
              </a:tr>
            </a:tbl>
          </a:graphicData>
        </a:graphic>
      </p:graphicFrame>
      <p:sp>
        <p:nvSpPr>
          <p:cNvPr id="4" name="Text Placeholder 3">
            <a:extLst>
              <a:ext uri="{FF2B5EF4-FFF2-40B4-BE49-F238E27FC236}">
                <a16:creationId xmlns:a16="http://schemas.microsoft.com/office/drawing/2014/main" id="{D8144AFA-0EEB-421A-BA62-377D6EA2461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598455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E0B31-4E2F-4C4A-9FE7-6A8A53D0CEFA}"/>
              </a:ext>
            </a:extLst>
          </p:cNvPr>
          <p:cNvSpPr>
            <a:spLocks noGrp="1"/>
          </p:cNvSpPr>
          <p:nvPr>
            <p:ph type="title"/>
          </p:nvPr>
        </p:nvSpPr>
        <p:spPr/>
        <p:txBody>
          <a:bodyPr/>
          <a:lstStyle/>
          <a:p>
            <a:r>
              <a:rPr lang="en-US"/>
              <a:t>Facebook Insights Own Posts Table w/ E-Rate | CND Competitor- FR - 1 of 26</a:t>
            </a:r>
          </a:p>
        </p:txBody>
      </p:sp>
      <p:graphicFrame>
        <p:nvGraphicFramePr>
          <p:cNvPr id="5" name="Table Placeholder 4">
            <a:extLst>
              <a:ext uri="{FF2B5EF4-FFF2-40B4-BE49-F238E27FC236}">
                <a16:creationId xmlns:a16="http://schemas.microsoft.com/office/drawing/2014/main" id="{714C9185-E37F-4F6B-9A7A-B7ECAA08CCF4}"/>
              </a:ext>
            </a:extLst>
          </p:cNvPr>
          <p:cNvGraphicFramePr>
            <a:graphicFrameLocks noGrp="1"/>
          </p:cNvGraphicFramePr>
          <p:nvPr>
            <p:ph type="tbl" sz="quarter" idx="13"/>
            <p:extLst>
              <p:ext uri="{D42A27DB-BD31-4B8C-83A1-F6EECF244321}">
                <p14:modId xmlns:p14="http://schemas.microsoft.com/office/powerpoint/2010/main" val="21468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7781421"/>
                    </a:ext>
                  </a:extLst>
                </a:gridCol>
                <a:gridCol w="246888">
                  <a:extLst>
                    <a:ext uri="{9D8B030D-6E8A-4147-A177-3AD203B41FA5}">
                      <a16:colId xmlns:a16="http://schemas.microsoft.com/office/drawing/2014/main" val="363196744"/>
                    </a:ext>
                  </a:extLst>
                </a:gridCol>
                <a:gridCol w="246888">
                  <a:extLst>
                    <a:ext uri="{9D8B030D-6E8A-4147-A177-3AD203B41FA5}">
                      <a16:colId xmlns:a16="http://schemas.microsoft.com/office/drawing/2014/main" val="1187980821"/>
                    </a:ext>
                  </a:extLst>
                </a:gridCol>
                <a:gridCol w="208280">
                  <a:extLst>
                    <a:ext uri="{9D8B030D-6E8A-4147-A177-3AD203B41FA5}">
                      <a16:colId xmlns:a16="http://schemas.microsoft.com/office/drawing/2014/main" val="1890813726"/>
                    </a:ext>
                  </a:extLst>
                </a:gridCol>
                <a:gridCol w="208280">
                  <a:extLst>
                    <a:ext uri="{9D8B030D-6E8A-4147-A177-3AD203B41FA5}">
                      <a16:colId xmlns:a16="http://schemas.microsoft.com/office/drawing/2014/main" val="2378633184"/>
                    </a:ext>
                  </a:extLst>
                </a:gridCol>
                <a:gridCol w="208280">
                  <a:extLst>
                    <a:ext uri="{9D8B030D-6E8A-4147-A177-3AD203B41FA5}">
                      <a16:colId xmlns:a16="http://schemas.microsoft.com/office/drawing/2014/main" val="1227633727"/>
                    </a:ext>
                  </a:extLst>
                </a:gridCol>
                <a:gridCol w="208280">
                  <a:extLst>
                    <a:ext uri="{9D8B030D-6E8A-4147-A177-3AD203B41FA5}">
                      <a16:colId xmlns:a16="http://schemas.microsoft.com/office/drawing/2014/main" val="1512723562"/>
                    </a:ext>
                  </a:extLst>
                </a:gridCol>
                <a:gridCol w="208280">
                  <a:extLst>
                    <a:ext uri="{9D8B030D-6E8A-4147-A177-3AD203B41FA5}">
                      <a16:colId xmlns:a16="http://schemas.microsoft.com/office/drawing/2014/main" val="959754727"/>
                    </a:ext>
                  </a:extLst>
                </a:gridCol>
                <a:gridCol w="208280">
                  <a:extLst>
                    <a:ext uri="{9D8B030D-6E8A-4147-A177-3AD203B41FA5}">
                      <a16:colId xmlns:a16="http://schemas.microsoft.com/office/drawing/2014/main" val="4080970575"/>
                    </a:ext>
                  </a:extLst>
                </a:gridCol>
                <a:gridCol w="208280">
                  <a:extLst>
                    <a:ext uri="{9D8B030D-6E8A-4147-A177-3AD203B41FA5}">
                      <a16:colId xmlns:a16="http://schemas.microsoft.com/office/drawing/2014/main" val="719268551"/>
                    </a:ext>
                  </a:extLst>
                </a:gridCol>
                <a:gridCol w="208280">
                  <a:extLst>
                    <a:ext uri="{9D8B030D-6E8A-4147-A177-3AD203B41FA5}">
                      <a16:colId xmlns:a16="http://schemas.microsoft.com/office/drawing/2014/main" val="3096721615"/>
                    </a:ext>
                  </a:extLst>
                </a:gridCol>
                <a:gridCol w="208280">
                  <a:extLst>
                    <a:ext uri="{9D8B030D-6E8A-4147-A177-3AD203B41FA5}">
                      <a16:colId xmlns:a16="http://schemas.microsoft.com/office/drawing/2014/main" val="3316473987"/>
                    </a:ext>
                  </a:extLst>
                </a:gridCol>
                <a:gridCol w="208280">
                  <a:extLst>
                    <a:ext uri="{9D8B030D-6E8A-4147-A177-3AD203B41FA5}">
                      <a16:colId xmlns:a16="http://schemas.microsoft.com/office/drawing/2014/main" val="1231724195"/>
                    </a:ext>
                  </a:extLst>
                </a:gridCol>
                <a:gridCol w="246888">
                  <a:extLst>
                    <a:ext uri="{9D8B030D-6E8A-4147-A177-3AD203B41FA5}">
                      <a16:colId xmlns:a16="http://schemas.microsoft.com/office/drawing/2014/main" val="2029429348"/>
                    </a:ext>
                  </a:extLst>
                </a:gridCol>
                <a:gridCol w="208280">
                  <a:extLst>
                    <a:ext uri="{9D8B030D-6E8A-4147-A177-3AD203B41FA5}">
                      <a16:colId xmlns:a16="http://schemas.microsoft.com/office/drawing/2014/main" val="208274693"/>
                    </a:ext>
                  </a:extLst>
                </a:gridCol>
                <a:gridCol w="246888">
                  <a:extLst>
                    <a:ext uri="{9D8B030D-6E8A-4147-A177-3AD203B41FA5}">
                      <a16:colId xmlns:a16="http://schemas.microsoft.com/office/drawing/2014/main" val="2480682072"/>
                    </a:ext>
                  </a:extLst>
                </a:gridCol>
                <a:gridCol w="246888">
                  <a:extLst>
                    <a:ext uri="{9D8B030D-6E8A-4147-A177-3AD203B41FA5}">
                      <a16:colId xmlns:a16="http://schemas.microsoft.com/office/drawing/2014/main" val="2913800296"/>
                    </a:ext>
                  </a:extLst>
                </a:gridCol>
                <a:gridCol w="246888">
                  <a:extLst>
                    <a:ext uri="{9D8B030D-6E8A-4147-A177-3AD203B41FA5}">
                      <a16:colId xmlns:a16="http://schemas.microsoft.com/office/drawing/2014/main" val="2577698239"/>
                    </a:ext>
                  </a:extLst>
                </a:gridCol>
                <a:gridCol w="208280">
                  <a:extLst>
                    <a:ext uri="{9D8B030D-6E8A-4147-A177-3AD203B41FA5}">
                      <a16:colId xmlns:a16="http://schemas.microsoft.com/office/drawing/2014/main" val="1526161669"/>
                    </a:ext>
                  </a:extLst>
                </a:gridCol>
                <a:gridCol w="246888">
                  <a:extLst>
                    <a:ext uri="{9D8B030D-6E8A-4147-A177-3AD203B41FA5}">
                      <a16:colId xmlns:a16="http://schemas.microsoft.com/office/drawing/2014/main" val="673985888"/>
                    </a:ext>
                  </a:extLst>
                </a:gridCol>
                <a:gridCol w="246888">
                  <a:extLst>
                    <a:ext uri="{9D8B030D-6E8A-4147-A177-3AD203B41FA5}">
                      <a16:colId xmlns:a16="http://schemas.microsoft.com/office/drawing/2014/main" val="1800776497"/>
                    </a:ext>
                  </a:extLst>
                </a:gridCol>
                <a:gridCol w="246888">
                  <a:extLst>
                    <a:ext uri="{9D8B030D-6E8A-4147-A177-3AD203B41FA5}">
                      <a16:colId xmlns:a16="http://schemas.microsoft.com/office/drawing/2014/main" val="323311848"/>
                    </a:ext>
                  </a:extLst>
                </a:gridCol>
                <a:gridCol w="208280">
                  <a:extLst>
                    <a:ext uri="{9D8B030D-6E8A-4147-A177-3AD203B41FA5}">
                      <a16:colId xmlns:a16="http://schemas.microsoft.com/office/drawing/2014/main" val="2949535611"/>
                    </a:ext>
                  </a:extLst>
                </a:gridCol>
                <a:gridCol w="208280">
                  <a:extLst>
                    <a:ext uri="{9D8B030D-6E8A-4147-A177-3AD203B41FA5}">
                      <a16:colId xmlns:a16="http://schemas.microsoft.com/office/drawing/2014/main" val="4218426178"/>
                    </a:ext>
                  </a:extLst>
                </a:gridCol>
                <a:gridCol w="246888">
                  <a:extLst>
                    <a:ext uri="{9D8B030D-6E8A-4147-A177-3AD203B41FA5}">
                      <a16:colId xmlns:a16="http://schemas.microsoft.com/office/drawing/2014/main" val="2031124740"/>
                    </a:ext>
                  </a:extLst>
                </a:gridCol>
                <a:gridCol w="246888">
                  <a:extLst>
                    <a:ext uri="{9D8B030D-6E8A-4147-A177-3AD203B41FA5}">
                      <a16:colId xmlns:a16="http://schemas.microsoft.com/office/drawing/2014/main" val="3341704428"/>
                    </a:ext>
                  </a:extLst>
                </a:gridCol>
                <a:gridCol w="246888">
                  <a:extLst>
                    <a:ext uri="{9D8B030D-6E8A-4147-A177-3AD203B41FA5}">
                      <a16:colId xmlns:a16="http://schemas.microsoft.com/office/drawing/2014/main" val="3344156565"/>
                    </a:ext>
                  </a:extLst>
                </a:gridCol>
                <a:gridCol w="208280">
                  <a:extLst>
                    <a:ext uri="{9D8B030D-6E8A-4147-A177-3AD203B41FA5}">
                      <a16:colId xmlns:a16="http://schemas.microsoft.com/office/drawing/2014/main" val="1061188100"/>
                    </a:ext>
                  </a:extLst>
                </a:gridCol>
                <a:gridCol w="208280">
                  <a:extLst>
                    <a:ext uri="{9D8B030D-6E8A-4147-A177-3AD203B41FA5}">
                      <a16:colId xmlns:a16="http://schemas.microsoft.com/office/drawing/2014/main" val="1070641325"/>
                    </a:ext>
                  </a:extLst>
                </a:gridCol>
                <a:gridCol w="208280">
                  <a:extLst>
                    <a:ext uri="{9D8B030D-6E8A-4147-A177-3AD203B41FA5}">
                      <a16:colId xmlns:a16="http://schemas.microsoft.com/office/drawing/2014/main" val="15781307"/>
                    </a:ext>
                  </a:extLst>
                </a:gridCol>
                <a:gridCol w="208280">
                  <a:extLst>
                    <a:ext uri="{9D8B030D-6E8A-4147-A177-3AD203B41FA5}">
                      <a16:colId xmlns:a16="http://schemas.microsoft.com/office/drawing/2014/main" val="392238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9420154"/>
                  </a:ext>
                </a:extLst>
              </a:tr>
            </a:tbl>
          </a:graphicData>
        </a:graphic>
      </p:graphicFrame>
      <p:sp>
        <p:nvSpPr>
          <p:cNvPr id="4" name="Text Placeholder 3">
            <a:extLst>
              <a:ext uri="{FF2B5EF4-FFF2-40B4-BE49-F238E27FC236}">
                <a16:creationId xmlns:a16="http://schemas.microsoft.com/office/drawing/2014/main" id="{0B77FDC3-9A10-4232-B9B5-1D7D2A199B5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785688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9AE8-DC74-4934-94B8-EE804259DB70}"/>
              </a:ext>
            </a:extLst>
          </p:cNvPr>
          <p:cNvSpPr>
            <a:spLocks noGrp="1"/>
          </p:cNvSpPr>
          <p:nvPr>
            <p:ph type="title"/>
          </p:nvPr>
        </p:nvSpPr>
        <p:spPr/>
        <p:txBody>
          <a:bodyPr/>
          <a:lstStyle/>
          <a:p>
            <a:r>
              <a:rPr lang="en-US"/>
              <a:t>Facebook Insights Own Posts Table w/ E-Rate | CND Competitor- FR - 2 of 26</a:t>
            </a:r>
          </a:p>
        </p:txBody>
      </p:sp>
      <p:graphicFrame>
        <p:nvGraphicFramePr>
          <p:cNvPr id="5" name="Table Placeholder 4">
            <a:extLst>
              <a:ext uri="{FF2B5EF4-FFF2-40B4-BE49-F238E27FC236}">
                <a16:creationId xmlns:a16="http://schemas.microsoft.com/office/drawing/2014/main" id="{B898E3E1-41BE-4E56-9C34-03DC7C023CF3}"/>
              </a:ext>
            </a:extLst>
          </p:cNvPr>
          <p:cNvGraphicFramePr>
            <a:graphicFrameLocks noGrp="1"/>
          </p:cNvGraphicFramePr>
          <p:nvPr>
            <p:ph type="tbl" sz="quarter" idx="13"/>
            <p:extLst>
              <p:ext uri="{D42A27DB-BD31-4B8C-83A1-F6EECF244321}">
                <p14:modId xmlns:p14="http://schemas.microsoft.com/office/powerpoint/2010/main" val="4090305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6070325"/>
                    </a:ext>
                  </a:extLst>
                </a:gridCol>
                <a:gridCol w="246888">
                  <a:extLst>
                    <a:ext uri="{9D8B030D-6E8A-4147-A177-3AD203B41FA5}">
                      <a16:colId xmlns:a16="http://schemas.microsoft.com/office/drawing/2014/main" val="99027472"/>
                    </a:ext>
                  </a:extLst>
                </a:gridCol>
                <a:gridCol w="246888">
                  <a:extLst>
                    <a:ext uri="{9D8B030D-6E8A-4147-A177-3AD203B41FA5}">
                      <a16:colId xmlns:a16="http://schemas.microsoft.com/office/drawing/2014/main" val="1073169446"/>
                    </a:ext>
                  </a:extLst>
                </a:gridCol>
                <a:gridCol w="208280">
                  <a:extLst>
                    <a:ext uri="{9D8B030D-6E8A-4147-A177-3AD203B41FA5}">
                      <a16:colId xmlns:a16="http://schemas.microsoft.com/office/drawing/2014/main" val="117443279"/>
                    </a:ext>
                  </a:extLst>
                </a:gridCol>
                <a:gridCol w="208280">
                  <a:extLst>
                    <a:ext uri="{9D8B030D-6E8A-4147-A177-3AD203B41FA5}">
                      <a16:colId xmlns:a16="http://schemas.microsoft.com/office/drawing/2014/main" val="276500949"/>
                    </a:ext>
                  </a:extLst>
                </a:gridCol>
                <a:gridCol w="208280">
                  <a:extLst>
                    <a:ext uri="{9D8B030D-6E8A-4147-A177-3AD203B41FA5}">
                      <a16:colId xmlns:a16="http://schemas.microsoft.com/office/drawing/2014/main" val="1740934819"/>
                    </a:ext>
                  </a:extLst>
                </a:gridCol>
                <a:gridCol w="208280">
                  <a:extLst>
                    <a:ext uri="{9D8B030D-6E8A-4147-A177-3AD203B41FA5}">
                      <a16:colId xmlns:a16="http://schemas.microsoft.com/office/drawing/2014/main" val="9891013"/>
                    </a:ext>
                  </a:extLst>
                </a:gridCol>
                <a:gridCol w="208280">
                  <a:extLst>
                    <a:ext uri="{9D8B030D-6E8A-4147-A177-3AD203B41FA5}">
                      <a16:colId xmlns:a16="http://schemas.microsoft.com/office/drawing/2014/main" val="1702448632"/>
                    </a:ext>
                  </a:extLst>
                </a:gridCol>
                <a:gridCol w="208280">
                  <a:extLst>
                    <a:ext uri="{9D8B030D-6E8A-4147-A177-3AD203B41FA5}">
                      <a16:colId xmlns:a16="http://schemas.microsoft.com/office/drawing/2014/main" val="1737500690"/>
                    </a:ext>
                  </a:extLst>
                </a:gridCol>
                <a:gridCol w="208280">
                  <a:extLst>
                    <a:ext uri="{9D8B030D-6E8A-4147-A177-3AD203B41FA5}">
                      <a16:colId xmlns:a16="http://schemas.microsoft.com/office/drawing/2014/main" val="669531281"/>
                    </a:ext>
                  </a:extLst>
                </a:gridCol>
                <a:gridCol w="208280">
                  <a:extLst>
                    <a:ext uri="{9D8B030D-6E8A-4147-A177-3AD203B41FA5}">
                      <a16:colId xmlns:a16="http://schemas.microsoft.com/office/drawing/2014/main" val="4058647106"/>
                    </a:ext>
                  </a:extLst>
                </a:gridCol>
                <a:gridCol w="208280">
                  <a:extLst>
                    <a:ext uri="{9D8B030D-6E8A-4147-A177-3AD203B41FA5}">
                      <a16:colId xmlns:a16="http://schemas.microsoft.com/office/drawing/2014/main" val="2964218076"/>
                    </a:ext>
                  </a:extLst>
                </a:gridCol>
                <a:gridCol w="208280">
                  <a:extLst>
                    <a:ext uri="{9D8B030D-6E8A-4147-A177-3AD203B41FA5}">
                      <a16:colId xmlns:a16="http://schemas.microsoft.com/office/drawing/2014/main" val="1753836136"/>
                    </a:ext>
                  </a:extLst>
                </a:gridCol>
                <a:gridCol w="246888">
                  <a:extLst>
                    <a:ext uri="{9D8B030D-6E8A-4147-A177-3AD203B41FA5}">
                      <a16:colId xmlns:a16="http://schemas.microsoft.com/office/drawing/2014/main" val="2955423232"/>
                    </a:ext>
                  </a:extLst>
                </a:gridCol>
                <a:gridCol w="208280">
                  <a:extLst>
                    <a:ext uri="{9D8B030D-6E8A-4147-A177-3AD203B41FA5}">
                      <a16:colId xmlns:a16="http://schemas.microsoft.com/office/drawing/2014/main" val="165992995"/>
                    </a:ext>
                  </a:extLst>
                </a:gridCol>
                <a:gridCol w="246888">
                  <a:extLst>
                    <a:ext uri="{9D8B030D-6E8A-4147-A177-3AD203B41FA5}">
                      <a16:colId xmlns:a16="http://schemas.microsoft.com/office/drawing/2014/main" val="3498616409"/>
                    </a:ext>
                  </a:extLst>
                </a:gridCol>
                <a:gridCol w="246888">
                  <a:extLst>
                    <a:ext uri="{9D8B030D-6E8A-4147-A177-3AD203B41FA5}">
                      <a16:colId xmlns:a16="http://schemas.microsoft.com/office/drawing/2014/main" val="3619196840"/>
                    </a:ext>
                  </a:extLst>
                </a:gridCol>
                <a:gridCol w="246888">
                  <a:extLst>
                    <a:ext uri="{9D8B030D-6E8A-4147-A177-3AD203B41FA5}">
                      <a16:colId xmlns:a16="http://schemas.microsoft.com/office/drawing/2014/main" val="3213458162"/>
                    </a:ext>
                  </a:extLst>
                </a:gridCol>
                <a:gridCol w="208280">
                  <a:extLst>
                    <a:ext uri="{9D8B030D-6E8A-4147-A177-3AD203B41FA5}">
                      <a16:colId xmlns:a16="http://schemas.microsoft.com/office/drawing/2014/main" val="2045407756"/>
                    </a:ext>
                  </a:extLst>
                </a:gridCol>
                <a:gridCol w="246888">
                  <a:extLst>
                    <a:ext uri="{9D8B030D-6E8A-4147-A177-3AD203B41FA5}">
                      <a16:colId xmlns:a16="http://schemas.microsoft.com/office/drawing/2014/main" val="224377251"/>
                    </a:ext>
                  </a:extLst>
                </a:gridCol>
                <a:gridCol w="246888">
                  <a:extLst>
                    <a:ext uri="{9D8B030D-6E8A-4147-A177-3AD203B41FA5}">
                      <a16:colId xmlns:a16="http://schemas.microsoft.com/office/drawing/2014/main" val="309948789"/>
                    </a:ext>
                  </a:extLst>
                </a:gridCol>
                <a:gridCol w="246888">
                  <a:extLst>
                    <a:ext uri="{9D8B030D-6E8A-4147-A177-3AD203B41FA5}">
                      <a16:colId xmlns:a16="http://schemas.microsoft.com/office/drawing/2014/main" val="3997915498"/>
                    </a:ext>
                  </a:extLst>
                </a:gridCol>
                <a:gridCol w="208280">
                  <a:extLst>
                    <a:ext uri="{9D8B030D-6E8A-4147-A177-3AD203B41FA5}">
                      <a16:colId xmlns:a16="http://schemas.microsoft.com/office/drawing/2014/main" val="828812159"/>
                    </a:ext>
                  </a:extLst>
                </a:gridCol>
                <a:gridCol w="208280">
                  <a:extLst>
                    <a:ext uri="{9D8B030D-6E8A-4147-A177-3AD203B41FA5}">
                      <a16:colId xmlns:a16="http://schemas.microsoft.com/office/drawing/2014/main" val="3782110962"/>
                    </a:ext>
                  </a:extLst>
                </a:gridCol>
                <a:gridCol w="246888">
                  <a:extLst>
                    <a:ext uri="{9D8B030D-6E8A-4147-A177-3AD203B41FA5}">
                      <a16:colId xmlns:a16="http://schemas.microsoft.com/office/drawing/2014/main" val="2428160254"/>
                    </a:ext>
                  </a:extLst>
                </a:gridCol>
                <a:gridCol w="246888">
                  <a:extLst>
                    <a:ext uri="{9D8B030D-6E8A-4147-A177-3AD203B41FA5}">
                      <a16:colId xmlns:a16="http://schemas.microsoft.com/office/drawing/2014/main" val="1627661278"/>
                    </a:ext>
                  </a:extLst>
                </a:gridCol>
                <a:gridCol w="246888">
                  <a:extLst>
                    <a:ext uri="{9D8B030D-6E8A-4147-A177-3AD203B41FA5}">
                      <a16:colId xmlns:a16="http://schemas.microsoft.com/office/drawing/2014/main" val="1766419074"/>
                    </a:ext>
                  </a:extLst>
                </a:gridCol>
                <a:gridCol w="208280">
                  <a:extLst>
                    <a:ext uri="{9D8B030D-6E8A-4147-A177-3AD203B41FA5}">
                      <a16:colId xmlns:a16="http://schemas.microsoft.com/office/drawing/2014/main" val="2951655988"/>
                    </a:ext>
                  </a:extLst>
                </a:gridCol>
                <a:gridCol w="208280">
                  <a:extLst>
                    <a:ext uri="{9D8B030D-6E8A-4147-A177-3AD203B41FA5}">
                      <a16:colId xmlns:a16="http://schemas.microsoft.com/office/drawing/2014/main" val="1786640527"/>
                    </a:ext>
                  </a:extLst>
                </a:gridCol>
                <a:gridCol w="208280">
                  <a:extLst>
                    <a:ext uri="{9D8B030D-6E8A-4147-A177-3AD203B41FA5}">
                      <a16:colId xmlns:a16="http://schemas.microsoft.com/office/drawing/2014/main" val="163499391"/>
                    </a:ext>
                  </a:extLst>
                </a:gridCol>
                <a:gridCol w="208280">
                  <a:extLst>
                    <a:ext uri="{9D8B030D-6E8A-4147-A177-3AD203B41FA5}">
                      <a16:colId xmlns:a16="http://schemas.microsoft.com/office/drawing/2014/main" val="4229319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1898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- 2019-11-21 17:30:01</a:t>
                      </a:r>
                      <a:r>
                        <a:rPr kumimoji="0" lang="en-US" sz="1000" b="0" i="0" u="none" strike="noStrike" kern="1200" cap="none" spc="0" normalizeH="0" baseline="0" noProof="0">
                          <a:ln>
                            <a:noFill/>
                          </a:ln>
                          <a:solidFill>
                            <a:prstClr val="black"/>
                          </a:solidFill>
                          <a:effectLst/>
                          <a:uLnTx/>
                          <a:uFillTx/>
                          <a:latin typeface="+mn-lt"/>
                          <a:ea typeface="+mn-ea"/>
                          <a:cs typeface="+mn-cs"/>
                        </a:rPr>
                        <a:t>
 Une Wacaco Minipresso ☕️ ou un X-Rite i1 Display Pro 🔍 offert pour l'achat d'un PC de bureau ou d'un écran MSI Prestige. Créateurs de contenu, à vous de faire votre choix ❤💙!
Pour plus d'info 👉 fr.msi.com/Promotion/Modern-Maketh-Perfect
#MSI #P100 #PS341WU #creatorsummit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2.4345 %</a:t>
                      </a:r>
                    </a:p>
                  </a:txBody>
                  <a:tcPr/>
                </a:tc>
                <a:extLst>
                  <a:ext uri="{0D108BD9-81ED-4DB2-BD59-A6C34878D82A}">
                    <a16:rowId xmlns:a16="http://schemas.microsoft.com/office/drawing/2014/main" val="1751719182"/>
                  </a:ext>
                </a:extLst>
              </a:tr>
            </a:tbl>
          </a:graphicData>
        </a:graphic>
      </p:graphicFrame>
      <p:sp>
        <p:nvSpPr>
          <p:cNvPr id="4" name="Text Placeholder 3">
            <a:extLst>
              <a:ext uri="{FF2B5EF4-FFF2-40B4-BE49-F238E27FC236}">
                <a16:creationId xmlns:a16="http://schemas.microsoft.com/office/drawing/2014/main" id="{17584715-EC54-490D-800F-43D37D150630}"/>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839953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A6B8F-4CE4-4788-BC3F-30A0BD4F1F3C}"/>
              </a:ext>
            </a:extLst>
          </p:cNvPr>
          <p:cNvSpPr>
            <a:spLocks noGrp="1"/>
          </p:cNvSpPr>
          <p:nvPr>
            <p:ph type="title"/>
          </p:nvPr>
        </p:nvSpPr>
        <p:spPr/>
        <p:txBody>
          <a:bodyPr/>
          <a:lstStyle/>
          <a:p>
            <a:r>
              <a:rPr lang="en-US"/>
              <a:t>Facebook Insights Own Posts Table w/ E-Rate | CND Competitor- FR - 3 of 26</a:t>
            </a:r>
          </a:p>
        </p:txBody>
      </p:sp>
      <p:graphicFrame>
        <p:nvGraphicFramePr>
          <p:cNvPr id="5" name="Table Placeholder 4">
            <a:extLst>
              <a:ext uri="{FF2B5EF4-FFF2-40B4-BE49-F238E27FC236}">
                <a16:creationId xmlns:a16="http://schemas.microsoft.com/office/drawing/2014/main" id="{1C2C3273-411C-46D3-A82F-7D2E3D6938A4}"/>
              </a:ext>
            </a:extLst>
          </p:cNvPr>
          <p:cNvGraphicFramePr>
            <a:graphicFrameLocks noGrp="1"/>
          </p:cNvGraphicFramePr>
          <p:nvPr>
            <p:ph type="tbl" sz="quarter" idx="13"/>
            <p:extLst>
              <p:ext uri="{D42A27DB-BD31-4B8C-83A1-F6EECF244321}">
                <p14:modId xmlns:p14="http://schemas.microsoft.com/office/powerpoint/2010/main" val="328964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4273146"/>
                    </a:ext>
                  </a:extLst>
                </a:gridCol>
                <a:gridCol w="246888">
                  <a:extLst>
                    <a:ext uri="{9D8B030D-6E8A-4147-A177-3AD203B41FA5}">
                      <a16:colId xmlns:a16="http://schemas.microsoft.com/office/drawing/2014/main" val="2208023276"/>
                    </a:ext>
                  </a:extLst>
                </a:gridCol>
                <a:gridCol w="246888">
                  <a:extLst>
                    <a:ext uri="{9D8B030D-6E8A-4147-A177-3AD203B41FA5}">
                      <a16:colId xmlns:a16="http://schemas.microsoft.com/office/drawing/2014/main" val="3272451504"/>
                    </a:ext>
                  </a:extLst>
                </a:gridCol>
                <a:gridCol w="208280">
                  <a:extLst>
                    <a:ext uri="{9D8B030D-6E8A-4147-A177-3AD203B41FA5}">
                      <a16:colId xmlns:a16="http://schemas.microsoft.com/office/drawing/2014/main" val="4178892928"/>
                    </a:ext>
                  </a:extLst>
                </a:gridCol>
                <a:gridCol w="208280">
                  <a:extLst>
                    <a:ext uri="{9D8B030D-6E8A-4147-A177-3AD203B41FA5}">
                      <a16:colId xmlns:a16="http://schemas.microsoft.com/office/drawing/2014/main" val="3611878476"/>
                    </a:ext>
                  </a:extLst>
                </a:gridCol>
                <a:gridCol w="208280">
                  <a:extLst>
                    <a:ext uri="{9D8B030D-6E8A-4147-A177-3AD203B41FA5}">
                      <a16:colId xmlns:a16="http://schemas.microsoft.com/office/drawing/2014/main" val="3184056575"/>
                    </a:ext>
                  </a:extLst>
                </a:gridCol>
                <a:gridCol w="208280">
                  <a:extLst>
                    <a:ext uri="{9D8B030D-6E8A-4147-A177-3AD203B41FA5}">
                      <a16:colId xmlns:a16="http://schemas.microsoft.com/office/drawing/2014/main" val="3590874731"/>
                    </a:ext>
                  </a:extLst>
                </a:gridCol>
                <a:gridCol w="208280">
                  <a:extLst>
                    <a:ext uri="{9D8B030D-6E8A-4147-A177-3AD203B41FA5}">
                      <a16:colId xmlns:a16="http://schemas.microsoft.com/office/drawing/2014/main" val="3411685635"/>
                    </a:ext>
                  </a:extLst>
                </a:gridCol>
                <a:gridCol w="208280">
                  <a:extLst>
                    <a:ext uri="{9D8B030D-6E8A-4147-A177-3AD203B41FA5}">
                      <a16:colId xmlns:a16="http://schemas.microsoft.com/office/drawing/2014/main" val="2615497206"/>
                    </a:ext>
                  </a:extLst>
                </a:gridCol>
                <a:gridCol w="208280">
                  <a:extLst>
                    <a:ext uri="{9D8B030D-6E8A-4147-A177-3AD203B41FA5}">
                      <a16:colId xmlns:a16="http://schemas.microsoft.com/office/drawing/2014/main" val="2443225181"/>
                    </a:ext>
                  </a:extLst>
                </a:gridCol>
                <a:gridCol w="208280">
                  <a:extLst>
                    <a:ext uri="{9D8B030D-6E8A-4147-A177-3AD203B41FA5}">
                      <a16:colId xmlns:a16="http://schemas.microsoft.com/office/drawing/2014/main" val="155101301"/>
                    </a:ext>
                  </a:extLst>
                </a:gridCol>
                <a:gridCol w="208280">
                  <a:extLst>
                    <a:ext uri="{9D8B030D-6E8A-4147-A177-3AD203B41FA5}">
                      <a16:colId xmlns:a16="http://schemas.microsoft.com/office/drawing/2014/main" val="3347958776"/>
                    </a:ext>
                  </a:extLst>
                </a:gridCol>
                <a:gridCol w="208280">
                  <a:extLst>
                    <a:ext uri="{9D8B030D-6E8A-4147-A177-3AD203B41FA5}">
                      <a16:colId xmlns:a16="http://schemas.microsoft.com/office/drawing/2014/main" val="3752915252"/>
                    </a:ext>
                  </a:extLst>
                </a:gridCol>
                <a:gridCol w="246888">
                  <a:extLst>
                    <a:ext uri="{9D8B030D-6E8A-4147-A177-3AD203B41FA5}">
                      <a16:colId xmlns:a16="http://schemas.microsoft.com/office/drawing/2014/main" val="2331513707"/>
                    </a:ext>
                  </a:extLst>
                </a:gridCol>
                <a:gridCol w="208280">
                  <a:extLst>
                    <a:ext uri="{9D8B030D-6E8A-4147-A177-3AD203B41FA5}">
                      <a16:colId xmlns:a16="http://schemas.microsoft.com/office/drawing/2014/main" val="2602570117"/>
                    </a:ext>
                  </a:extLst>
                </a:gridCol>
                <a:gridCol w="246888">
                  <a:extLst>
                    <a:ext uri="{9D8B030D-6E8A-4147-A177-3AD203B41FA5}">
                      <a16:colId xmlns:a16="http://schemas.microsoft.com/office/drawing/2014/main" val="2643277890"/>
                    </a:ext>
                  </a:extLst>
                </a:gridCol>
                <a:gridCol w="246888">
                  <a:extLst>
                    <a:ext uri="{9D8B030D-6E8A-4147-A177-3AD203B41FA5}">
                      <a16:colId xmlns:a16="http://schemas.microsoft.com/office/drawing/2014/main" val="1250999445"/>
                    </a:ext>
                  </a:extLst>
                </a:gridCol>
                <a:gridCol w="246888">
                  <a:extLst>
                    <a:ext uri="{9D8B030D-6E8A-4147-A177-3AD203B41FA5}">
                      <a16:colId xmlns:a16="http://schemas.microsoft.com/office/drawing/2014/main" val="476823847"/>
                    </a:ext>
                  </a:extLst>
                </a:gridCol>
                <a:gridCol w="208280">
                  <a:extLst>
                    <a:ext uri="{9D8B030D-6E8A-4147-A177-3AD203B41FA5}">
                      <a16:colId xmlns:a16="http://schemas.microsoft.com/office/drawing/2014/main" val="618517285"/>
                    </a:ext>
                  </a:extLst>
                </a:gridCol>
                <a:gridCol w="246888">
                  <a:extLst>
                    <a:ext uri="{9D8B030D-6E8A-4147-A177-3AD203B41FA5}">
                      <a16:colId xmlns:a16="http://schemas.microsoft.com/office/drawing/2014/main" val="3305392696"/>
                    </a:ext>
                  </a:extLst>
                </a:gridCol>
                <a:gridCol w="246888">
                  <a:extLst>
                    <a:ext uri="{9D8B030D-6E8A-4147-A177-3AD203B41FA5}">
                      <a16:colId xmlns:a16="http://schemas.microsoft.com/office/drawing/2014/main" val="2265533093"/>
                    </a:ext>
                  </a:extLst>
                </a:gridCol>
                <a:gridCol w="246888">
                  <a:extLst>
                    <a:ext uri="{9D8B030D-6E8A-4147-A177-3AD203B41FA5}">
                      <a16:colId xmlns:a16="http://schemas.microsoft.com/office/drawing/2014/main" val="499699104"/>
                    </a:ext>
                  </a:extLst>
                </a:gridCol>
                <a:gridCol w="208280">
                  <a:extLst>
                    <a:ext uri="{9D8B030D-6E8A-4147-A177-3AD203B41FA5}">
                      <a16:colId xmlns:a16="http://schemas.microsoft.com/office/drawing/2014/main" val="1051663754"/>
                    </a:ext>
                  </a:extLst>
                </a:gridCol>
                <a:gridCol w="208280">
                  <a:extLst>
                    <a:ext uri="{9D8B030D-6E8A-4147-A177-3AD203B41FA5}">
                      <a16:colId xmlns:a16="http://schemas.microsoft.com/office/drawing/2014/main" val="2452775949"/>
                    </a:ext>
                  </a:extLst>
                </a:gridCol>
                <a:gridCol w="246888">
                  <a:extLst>
                    <a:ext uri="{9D8B030D-6E8A-4147-A177-3AD203B41FA5}">
                      <a16:colId xmlns:a16="http://schemas.microsoft.com/office/drawing/2014/main" val="3944857603"/>
                    </a:ext>
                  </a:extLst>
                </a:gridCol>
                <a:gridCol w="246888">
                  <a:extLst>
                    <a:ext uri="{9D8B030D-6E8A-4147-A177-3AD203B41FA5}">
                      <a16:colId xmlns:a16="http://schemas.microsoft.com/office/drawing/2014/main" val="3287353730"/>
                    </a:ext>
                  </a:extLst>
                </a:gridCol>
                <a:gridCol w="246888">
                  <a:extLst>
                    <a:ext uri="{9D8B030D-6E8A-4147-A177-3AD203B41FA5}">
                      <a16:colId xmlns:a16="http://schemas.microsoft.com/office/drawing/2014/main" val="3794811749"/>
                    </a:ext>
                  </a:extLst>
                </a:gridCol>
                <a:gridCol w="208280">
                  <a:extLst>
                    <a:ext uri="{9D8B030D-6E8A-4147-A177-3AD203B41FA5}">
                      <a16:colId xmlns:a16="http://schemas.microsoft.com/office/drawing/2014/main" val="487324493"/>
                    </a:ext>
                  </a:extLst>
                </a:gridCol>
                <a:gridCol w="208280">
                  <a:extLst>
                    <a:ext uri="{9D8B030D-6E8A-4147-A177-3AD203B41FA5}">
                      <a16:colId xmlns:a16="http://schemas.microsoft.com/office/drawing/2014/main" val="2374817240"/>
                    </a:ext>
                  </a:extLst>
                </a:gridCol>
                <a:gridCol w="208280">
                  <a:extLst>
                    <a:ext uri="{9D8B030D-6E8A-4147-A177-3AD203B41FA5}">
                      <a16:colId xmlns:a16="http://schemas.microsoft.com/office/drawing/2014/main" val="1324258602"/>
                    </a:ext>
                  </a:extLst>
                </a:gridCol>
                <a:gridCol w="208280">
                  <a:extLst>
                    <a:ext uri="{9D8B030D-6E8A-4147-A177-3AD203B41FA5}">
                      <a16:colId xmlns:a16="http://schemas.microsoft.com/office/drawing/2014/main" val="2520623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823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- 2019-11-21 14:56:10</a:t>
                      </a:r>
                      <a:r>
                        <a:rPr kumimoji="0" lang="fr-FR" sz="1000" b="0" i="0" u="none" strike="noStrike" kern="1200" cap="none" spc="0" normalizeH="0" baseline="0" noProof="0">
                          <a:ln>
                            <a:noFill/>
                          </a:ln>
                          <a:solidFill>
                            <a:prstClr val="black"/>
                          </a:solidFill>
                          <a:effectLst/>
                          <a:uLnTx/>
                          <a:uFillTx/>
                          <a:latin typeface="+mn-lt"/>
                          <a:ea typeface="+mn-ea"/>
                          <a:cs typeface="+mn-cs"/>
                        </a:rPr>
                        <a:t>
 🔥 Prêt pour rencontrer Gotaga durant sa tournée avec Red Bull et MSI ? 🔥
Rejoignez-nous ce samedi 23 à Marseille pour admirer son skill sur les moniteurs MSI Oculux-NXG252R à 240 hz !
Et pour ceux qui ne peuvent pas nous rejoindre ce samedi, Gotaga sera au rendez-vous le 1er décembre à Lille et le 13 décembre à Paris.
Liens vers le stream ▶ http://gotaga.tv | http://twitch.tv/gotaga
#MSI #Gaming #Redbull #Gotagaontour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5.5476 %</a:t>
                      </a:r>
                    </a:p>
                  </a:txBody>
                  <a:tcPr/>
                </a:tc>
                <a:extLst>
                  <a:ext uri="{0D108BD9-81ED-4DB2-BD59-A6C34878D82A}">
                    <a16:rowId xmlns:a16="http://schemas.microsoft.com/office/drawing/2014/main" val="1074115465"/>
                  </a:ext>
                </a:extLst>
              </a:tr>
            </a:tbl>
          </a:graphicData>
        </a:graphic>
      </p:graphicFrame>
      <p:sp>
        <p:nvSpPr>
          <p:cNvPr id="4" name="Text Placeholder 3">
            <a:extLst>
              <a:ext uri="{FF2B5EF4-FFF2-40B4-BE49-F238E27FC236}">
                <a16:creationId xmlns:a16="http://schemas.microsoft.com/office/drawing/2014/main" id="{4D710FA1-CA4C-4A8A-95CB-84C651B5912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996258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F18FF-A6FA-4986-B250-C6311500C49A}"/>
              </a:ext>
            </a:extLst>
          </p:cNvPr>
          <p:cNvSpPr>
            <a:spLocks noGrp="1"/>
          </p:cNvSpPr>
          <p:nvPr>
            <p:ph type="title"/>
          </p:nvPr>
        </p:nvSpPr>
        <p:spPr/>
        <p:txBody>
          <a:bodyPr/>
          <a:lstStyle/>
          <a:p>
            <a:r>
              <a:rPr lang="en-US"/>
              <a:t>Facebook Insights Own Posts Table w/ E-Rate | CND Competitor- FR - 4 of 26</a:t>
            </a:r>
          </a:p>
        </p:txBody>
      </p:sp>
      <p:graphicFrame>
        <p:nvGraphicFramePr>
          <p:cNvPr id="5" name="Table Placeholder 4">
            <a:extLst>
              <a:ext uri="{FF2B5EF4-FFF2-40B4-BE49-F238E27FC236}">
                <a16:creationId xmlns:a16="http://schemas.microsoft.com/office/drawing/2014/main" id="{C1313FC2-7295-4179-AEC4-5F54204D0450}"/>
              </a:ext>
            </a:extLst>
          </p:cNvPr>
          <p:cNvGraphicFramePr>
            <a:graphicFrameLocks noGrp="1"/>
          </p:cNvGraphicFramePr>
          <p:nvPr>
            <p:ph type="tbl" sz="quarter" idx="13"/>
            <p:extLst>
              <p:ext uri="{D42A27DB-BD31-4B8C-83A1-F6EECF244321}">
                <p14:modId xmlns:p14="http://schemas.microsoft.com/office/powerpoint/2010/main" val="302854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9017775"/>
                    </a:ext>
                  </a:extLst>
                </a:gridCol>
                <a:gridCol w="246888">
                  <a:extLst>
                    <a:ext uri="{9D8B030D-6E8A-4147-A177-3AD203B41FA5}">
                      <a16:colId xmlns:a16="http://schemas.microsoft.com/office/drawing/2014/main" val="1906194634"/>
                    </a:ext>
                  </a:extLst>
                </a:gridCol>
                <a:gridCol w="246888">
                  <a:extLst>
                    <a:ext uri="{9D8B030D-6E8A-4147-A177-3AD203B41FA5}">
                      <a16:colId xmlns:a16="http://schemas.microsoft.com/office/drawing/2014/main" val="3143400439"/>
                    </a:ext>
                  </a:extLst>
                </a:gridCol>
                <a:gridCol w="208280">
                  <a:extLst>
                    <a:ext uri="{9D8B030D-6E8A-4147-A177-3AD203B41FA5}">
                      <a16:colId xmlns:a16="http://schemas.microsoft.com/office/drawing/2014/main" val="1003553906"/>
                    </a:ext>
                  </a:extLst>
                </a:gridCol>
                <a:gridCol w="208280">
                  <a:extLst>
                    <a:ext uri="{9D8B030D-6E8A-4147-A177-3AD203B41FA5}">
                      <a16:colId xmlns:a16="http://schemas.microsoft.com/office/drawing/2014/main" val="3946809999"/>
                    </a:ext>
                  </a:extLst>
                </a:gridCol>
                <a:gridCol w="208280">
                  <a:extLst>
                    <a:ext uri="{9D8B030D-6E8A-4147-A177-3AD203B41FA5}">
                      <a16:colId xmlns:a16="http://schemas.microsoft.com/office/drawing/2014/main" val="2058987080"/>
                    </a:ext>
                  </a:extLst>
                </a:gridCol>
                <a:gridCol w="208280">
                  <a:extLst>
                    <a:ext uri="{9D8B030D-6E8A-4147-A177-3AD203B41FA5}">
                      <a16:colId xmlns:a16="http://schemas.microsoft.com/office/drawing/2014/main" val="3082215153"/>
                    </a:ext>
                  </a:extLst>
                </a:gridCol>
                <a:gridCol w="208280">
                  <a:extLst>
                    <a:ext uri="{9D8B030D-6E8A-4147-A177-3AD203B41FA5}">
                      <a16:colId xmlns:a16="http://schemas.microsoft.com/office/drawing/2014/main" val="3590278774"/>
                    </a:ext>
                  </a:extLst>
                </a:gridCol>
                <a:gridCol w="208280">
                  <a:extLst>
                    <a:ext uri="{9D8B030D-6E8A-4147-A177-3AD203B41FA5}">
                      <a16:colId xmlns:a16="http://schemas.microsoft.com/office/drawing/2014/main" val="1871970269"/>
                    </a:ext>
                  </a:extLst>
                </a:gridCol>
                <a:gridCol w="208280">
                  <a:extLst>
                    <a:ext uri="{9D8B030D-6E8A-4147-A177-3AD203B41FA5}">
                      <a16:colId xmlns:a16="http://schemas.microsoft.com/office/drawing/2014/main" val="159605167"/>
                    </a:ext>
                  </a:extLst>
                </a:gridCol>
                <a:gridCol w="208280">
                  <a:extLst>
                    <a:ext uri="{9D8B030D-6E8A-4147-A177-3AD203B41FA5}">
                      <a16:colId xmlns:a16="http://schemas.microsoft.com/office/drawing/2014/main" val="2106013187"/>
                    </a:ext>
                  </a:extLst>
                </a:gridCol>
                <a:gridCol w="208280">
                  <a:extLst>
                    <a:ext uri="{9D8B030D-6E8A-4147-A177-3AD203B41FA5}">
                      <a16:colId xmlns:a16="http://schemas.microsoft.com/office/drawing/2014/main" val="3745510055"/>
                    </a:ext>
                  </a:extLst>
                </a:gridCol>
                <a:gridCol w="208280">
                  <a:extLst>
                    <a:ext uri="{9D8B030D-6E8A-4147-A177-3AD203B41FA5}">
                      <a16:colId xmlns:a16="http://schemas.microsoft.com/office/drawing/2014/main" val="2361427041"/>
                    </a:ext>
                  </a:extLst>
                </a:gridCol>
                <a:gridCol w="246888">
                  <a:extLst>
                    <a:ext uri="{9D8B030D-6E8A-4147-A177-3AD203B41FA5}">
                      <a16:colId xmlns:a16="http://schemas.microsoft.com/office/drawing/2014/main" val="4139446961"/>
                    </a:ext>
                  </a:extLst>
                </a:gridCol>
                <a:gridCol w="208280">
                  <a:extLst>
                    <a:ext uri="{9D8B030D-6E8A-4147-A177-3AD203B41FA5}">
                      <a16:colId xmlns:a16="http://schemas.microsoft.com/office/drawing/2014/main" val="2918380294"/>
                    </a:ext>
                  </a:extLst>
                </a:gridCol>
                <a:gridCol w="246888">
                  <a:extLst>
                    <a:ext uri="{9D8B030D-6E8A-4147-A177-3AD203B41FA5}">
                      <a16:colId xmlns:a16="http://schemas.microsoft.com/office/drawing/2014/main" val="2425207068"/>
                    </a:ext>
                  </a:extLst>
                </a:gridCol>
                <a:gridCol w="246888">
                  <a:extLst>
                    <a:ext uri="{9D8B030D-6E8A-4147-A177-3AD203B41FA5}">
                      <a16:colId xmlns:a16="http://schemas.microsoft.com/office/drawing/2014/main" val="573860236"/>
                    </a:ext>
                  </a:extLst>
                </a:gridCol>
                <a:gridCol w="246888">
                  <a:extLst>
                    <a:ext uri="{9D8B030D-6E8A-4147-A177-3AD203B41FA5}">
                      <a16:colId xmlns:a16="http://schemas.microsoft.com/office/drawing/2014/main" val="2878283586"/>
                    </a:ext>
                  </a:extLst>
                </a:gridCol>
                <a:gridCol w="208280">
                  <a:extLst>
                    <a:ext uri="{9D8B030D-6E8A-4147-A177-3AD203B41FA5}">
                      <a16:colId xmlns:a16="http://schemas.microsoft.com/office/drawing/2014/main" val="3967258781"/>
                    </a:ext>
                  </a:extLst>
                </a:gridCol>
                <a:gridCol w="246888">
                  <a:extLst>
                    <a:ext uri="{9D8B030D-6E8A-4147-A177-3AD203B41FA5}">
                      <a16:colId xmlns:a16="http://schemas.microsoft.com/office/drawing/2014/main" val="2765042325"/>
                    </a:ext>
                  </a:extLst>
                </a:gridCol>
                <a:gridCol w="246888">
                  <a:extLst>
                    <a:ext uri="{9D8B030D-6E8A-4147-A177-3AD203B41FA5}">
                      <a16:colId xmlns:a16="http://schemas.microsoft.com/office/drawing/2014/main" val="3855158383"/>
                    </a:ext>
                  </a:extLst>
                </a:gridCol>
                <a:gridCol w="246888">
                  <a:extLst>
                    <a:ext uri="{9D8B030D-6E8A-4147-A177-3AD203B41FA5}">
                      <a16:colId xmlns:a16="http://schemas.microsoft.com/office/drawing/2014/main" val="981260920"/>
                    </a:ext>
                  </a:extLst>
                </a:gridCol>
                <a:gridCol w="208280">
                  <a:extLst>
                    <a:ext uri="{9D8B030D-6E8A-4147-A177-3AD203B41FA5}">
                      <a16:colId xmlns:a16="http://schemas.microsoft.com/office/drawing/2014/main" val="2141699646"/>
                    </a:ext>
                  </a:extLst>
                </a:gridCol>
                <a:gridCol w="208280">
                  <a:extLst>
                    <a:ext uri="{9D8B030D-6E8A-4147-A177-3AD203B41FA5}">
                      <a16:colId xmlns:a16="http://schemas.microsoft.com/office/drawing/2014/main" val="2888052669"/>
                    </a:ext>
                  </a:extLst>
                </a:gridCol>
                <a:gridCol w="246888">
                  <a:extLst>
                    <a:ext uri="{9D8B030D-6E8A-4147-A177-3AD203B41FA5}">
                      <a16:colId xmlns:a16="http://schemas.microsoft.com/office/drawing/2014/main" val="3366846156"/>
                    </a:ext>
                  </a:extLst>
                </a:gridCol>
                <a:gridCol w="246888">
                  <a:extLst>
                    <a:ext uri="{9D8B030D-6E8A-4147-A177-3AD203B41FA5}">
                      <a16:colId xmlns:a16="http://schemas.microsoft.com/office/drawing/2014/main" val="923860828"/>
                    </a:ext>
                  </a:extLst>
                </a:gridCol>
                <a:gridCol w="246888">
                  <a:extLst>
                    <a:ext uri="{9D8B030D-6E8A-4147-A177-3AD203B41FA5}">
                      <a16:colId xmlns:a16="http://schemas.microsoft.com/office/drawing/2014/main" val="248943880"/>
                    </a:ext>
                  </a:extLst>
                </a:gridCol>
                <a:gridCol w="208280">
                  <a:extLst>
                    <a:ext uri="{9D8B030D-6E8A-4147-A177-3AD203B41FA5}">
                      <a16:colId xmlns:a16="http://schemas.microsoft.com/office/drawing/2014/main" val="3989534973"/>
                    </a:ext>
                  </a:extLst>
                </a:gridCol>
                <a:gridCol w="208280">
                  <a:extLst>
                    <a:ext uri="{9D8B030D-6E8A-4147-A177-3AD203B41FA5}">
                      <a16:colId xmlns:a16="http://schemas.microsoft.com/office/drawing/2014/main" val="2427965277"/>
                    </a:ext>
                  </a:extLst>
                </a:gridCol>
                <a:gridCol w="208280">
                  <a:extLst>
                    <a:ext uri="{9D8B030D-6E8A-4147-A177-3AD203B41FA5}">
                      <a16:colId xmlns:a16="http://schemas.microsoft.com/office/drawing/2014/main" val="3199303025"/>
                    </a:ext>
                  </a:extLst>
                </a:gridCol>
                <a:gridCol w="208280">
                  <a:extLst>
                    <a:ext uri="{9D8B030D-6E8A-4147-A177-3AD203B41FA5}">
                      <a16:colId xmlns:a16="http://schemas.microsoft.com/office/drawing/2014/main" val="54119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8339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- 2019-11-20 17:30:00</a:t>
                      </a:r>
                      <a:r>
                        <a:rPr kumimoji="0" lang="fr-FR" sz="1000" b="0" i="0" u="none" strike="noStrike" kern="1200" cap="none" spc="0" normalizeH="0" baseline="0" noProof="0">
                          <a:ln>
                            <a:noFill/>
                          </a:ln>
                          <a:solidFill>
                            <a:prstClr val="black"/>
                          </a:solidFill>
                          <a:effectLst/>
                          <a:uLnTx/>
                          <a:uFillTx/>
                          <a:latin typeface="+mn-lt"/>
                          <a:ea typeface="+mn-ea"/>
                          <a:cs typeface="+mn-cs"/>
                        </a:rPr>
                        <a:t>
 Recevez jusqu'à 1500 $ en chèque cadeau Amazon en partageant vos histoires les plus touchantes.
Le véritable esprit de Noël, c'est d'exprimer votre gratitude envers vos amis et vos proches. 
Alors, pour préparer les fêtes, MSI vous invite à participer à sa campagne #GiftTheGifted ! 
Pour participer, dites-nous :
1️⃣ A qui vous souhaitez offrir un notebook MSI
2️⃣ Dans un post sur FB dites nous pourquoi vous voulez l'offrir
3️⃣ Ajoutez le Hashtag #GiftTheGifted dans votre post
Le gagnant sera annoncé le 4 décembre !
#MSI #MSIgaming #Laptop #TrueGaming
*MSI se réserve le droit de suspendre la campagne à n'importe quel moment et sans avis préalable.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7.6645 %</a:t>
                      </a:r>
                    </a:p>
                  </a:txBody>
                  <a:tcPr/>
                </a:tc>
                <a:extLst>
                  <a:ext uri="{0D108BD9-81ED-4DB2-BD59-A6C34878D82A}">
                    <a16:rowId xmlns:a16="http://schemas.microsoft.com/office/drawing/2014/main" val="3272198581"/>
                  </a:ext>
                </a:extLst>
              </a:tr>
            </a:tbl>
          </a:graphicData>
        </a:graphic>
      </p:graphicFrame>
      <p:sp>
        <p:nvSpPr>
          <p:cNvPr id="4" name="Text Placeholder 3">
            <a:extLst>
              <a:ext uri="{FF2B5EF4-FFF2-40B4-BE49-F238E27FC236}">
                <a16:creationId xmlns:a16="http://schemas.microsoft.com/office/drawing/2014/main" id="{C75219D3-266D-4B7D-83C6-EA3951D18B02}"/>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046067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2B08-658F-49DC-9FD6-5631DC63DC88}"/>
              </a:ext>
            </a:extLst>
          </p:cNvPr>
          <p:cNvSpPr>
            <a:spLocks noGrp="1"/>
          </p:cNvSpPr>
          <p:nvPr>
            <p:ph type="title"/>
          </p:nvPr>
        </p:nvSpPr>
        <p:spPr/>
        <p:txBody>
          <a:bodyPr/>
          <a:lstStyle/>
          <a:p>
            <a:r>
              <a:rPr lang="en-US"/>
              <a:t>Facebook Insights Own Posts Table w/ E-Rate | CND Competitor- FR - 5 of 26</a:t>
            </a:r>
          </a:p>
        </p:txBody>
      </p:sp>
      <p:graphicFrame>
        <p:nvGraphicFramePr>
          <p:cNvPr id="5" name="Table Placeholder 4">
            <a:extLst>
              <a:ext uri="{FF2B5EF4-FFF2-40B4-BE49-F238E27FC236}">
                <a16:creationId xmlns:a16="http://schemas.microsoft.com/office/drawing/2014/main" id="{AB754AF0-1EAC-48BB-83D9-1DE5A7F7E793}"/>
              </a:ext>
            </a:extLst>
          </p:cNvPr>
          <p:cNvGraphicFramePr>
            <a:graphicFrameLocks noGrp="1"/>
          </p:cNvGraphicFramePr>
          <p:nvPr>
            <p:ph type="tbl" sz="quarter" idx="13"/>
            <p:extLst>
              <p:ext uri="{D42A27DB-BD31-4B8C-83A1-F6EECF244321}">
                <p14:modId xmlns:p14="http://schemas.microsoft.com/office/powerpoint/2010/main" val="374053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8176187"/>
                    </a:ext>
                  </a:extLst>
                </a:gridCol>
                <a:gridCol w="246888">
                  <a:extLst>
                    <a:ext uri="{9D8B030D-6E8A-4147-A177-3AD203B41FA5}">
                      <a16:colId xmlns:a16="http://schemas.microsoft.com/office/drawing/2014/main" val="1395154000"/>
                    </a:ext>
                  </a:extLst>
                </a:gridCol>
                <a:gridCol w="246888">
                  <a:extLst>
                    <a:ext uri="{9D8B030D-6E8A-4147-A177-3AD203B41FA5}">
                      <a16:colId xmlns:a16="http://schemas.microsoft.com/office/drawing/2014/main" val="843413814"/>
                    </a:ext>
                  </a:extLst>
                </a:gridCol>
                <a:gridCol w="208280">
                  <a:extLst>
                    <a:ext uri="{9D8B030D-6E8A-4147-A177-3AD203B41FA5}">
                      <a16:colId xmlns:a16="http://schemas.microsoft.com/office/drawing/2014/main" val="3223733214"/>
                    </a:ext>
                  </a:extLst>
                </a:gridCol>
                <a:gridCol w="208280">
                  <a:extLst>
                    <a:ext uri="{9D8B030D-6E8A-4147-A177-3AD203B41FA5}">
                      <a16:colId xmlns:a16="http://schemas.microsoft.com/office/drawing/2014/main" val="2153721025"/>
                    </a:ext>
                  </a:extLst>
                </a:gridCol>
                <a:gridCol w="208280">
                  <a:extLst>
                    <a:ext uri="{9D8B030D-6E8A-4147-A177-3AD203B41FA5}">
                      <a16:colId xmlns:a16="http://schemas.microsoft.com/office/drawing/2014/main" val="1158524573"/>
                    </a:ext>
                  </a:extLst>
                </a:gridCol>
                <a:gridCol w="208280">
                  <a:extLst>
                    <a:ext uri="{9D8B030D-6E8A-4147-A177-3AD203B41FA5}">
                      <a16:colId xmlns:a16="http://schemas.microsoft.com/office/drawing/2014/main" val="3268808641"/>
                    </a:ext>
                  </a:extLst>
                </a:gridCol>
                <a:gridCol w="208280">
                  <a:extLst>
                    <a:ext uri="{9D8B030D-6E8A-4147-A177-3AD203B41FA5}">
                      <a16:colId xmlns:a16="http://schemas.microsoft.com/office/drawing/2014/main" val="1066560528"/>
                    </a:ext>
                  </a:extLst>
                </a:gridCol>
                <a:gridCol w="208280">
                  <a:extLst>
                    <a:ext uri="{9D8B030D-6E8A-4147-A177-3AD203B41FA5}">
                      <a16:colId xmlns:a16="http://schemas.microsoft.com/office/drawing/2014/main" val="2385282439"/>
                    </a:ext>
                  </a:extLst>
                </a:gridCol>
                <a:gridCol w="208280">
                  <a:extLst>
                    <a:ext uri="{9D8B030D-6E8A-4147-A177-3AD203B41FA5}">
                      <a16:colId xmlns:a16="http://schemas.microsoft.com/office/drawing/2014/main" val="224483331"/>
                    </a:ext>
                  </a:extLst>
                </a:gridCol>
                <a:gridCol w="208280">
                  <a:extLst>
                    <a:ext uri="{9D8B030D-6E8A-4147-A177-3AD203B41FA5}">
                      <a16:colId xmlns:a16="http://schemas.microsoft.com/office/drawing/2014/main" val="22197173"/>
                    </a:ext>
                  </a:extLst>
                </a:gridCol>
                <a:gridCol w="208280">
                  <a:extLst>
                    <a:ext uri="{9D8B030D-6E8A-4147-A177-3AD203B41FA5}">
                      <a16:colId xmlns:a16="http://schemas.microsoft.com/office/drawing/2014/main" val="3838633804"/>
                    </a:ext>
                  </a:extLst>
                </a:gridCol>
                <a:gridCol w="208280">
                  <a:extLst>
                    <a:ext uri="{9D8B030D-6E8A-4147-A177-3AD203B41FA5}">
                      <a16:colId xmlns:a16="http://schemas.microsoft.com/office/drawing/2014/main" val="557315384"/>
                    </a:ext>
                  </a:extLst>
                </a:gridCol>
                <a:gridCol w="246888">
                  <a:extLst>
                    <a:ext uri="{9D8B030D-6E8A-4147-A177-3AD203B41FA5}">
                      <a16:colId xmlns:a16="http://schemas.microsoft.com/office/drawing/2014/main" val="2522745516"/>
                    </a:ext>
                  </a:extLst>
                </a:gridCol>
                <a:gridCol w="208280">
                  <a:extLst>
                    <a:ext uri="{9D8B030D-6E8A-4147-A177-3AD203B41FA5}">
                      <a16:colId xmlns:a16="http://schemas.microsoft.com/office/drawing/2014/main" val="961436594"/>
                    </a:ext>
                  </a:extLst>
                </a:gridCol>
                <a:gridCol w="246888">
                  <a:extLst>
                    <a:ext uri="{9D8B030D-6E8A-4147-A177-3AD203B41FA5}">
                      <a16:colId xmlns:a16="http://schemas.microsoft.com/office/drawing/2014/main" val="3599570212"/>
                    </a:ext>
                  </a:extLst>
                </a:gridCol>
                <a:gridCol w="246888">
                  <a:extLst>
                    <a:ext uri="{9D8B030D-6E8A-4147-A177-3AD203B41FA5}">
                      <a16:colId xmlns:a16="http://schemas.microsoft.com/office/drawing/2014/main" val="2588910990"/>
                    </a:ext>
                  </a:extLst>
                </a:gridCol>
                <a:gridCol w="246888">
                  <a:extLst>
                    <a:ext uri="{9D8B030D-6E8A-4147-A177-3AD203B41FA5}">
                      <a16:colId xmlns:a16="http://schemas.microsoft.com/office/drawing/2014/main" val="3826873195"/>
                    </a:ext>
                  </a:extLst>
                </a:gridCol>
                <a:gridCol w="208280">
                  <a:extLst>
                    <a:ext uri="{9D8B030D-6E8A-4147-A177-3AD203B41FA5}">
                      <a16:colId xmlns:a16="http://schemas.microsoft.com/office/drawing/2014/main" val="2554421414"/>
                    </a:ext>
                  </a:extLst>
                </a:gridCol>
                <a:gridCol w="246888">
                  <a:extLst>
                    <a:ext uri="{9D8B030D-6E8A-4147-A177-3AD203B41FA5}">
                      <a16:colId xmlns:a16="http://schemas.microsoft.com/office/drawing/2014/main" val="3272227561"/>
                    </a:ext>
                  </a:extLst>
                </a:gridCol>
                <a:gridCol w="246888">
                  <a:extLst>
                    <a:ext uri="{9D8B030D-6E8A-4147-A177-3AD203B41FA5}">
                      <a16:colId xmlns:a16="http://schemas.microsoft.com/office/drawing/2014/main" val="1002744960"/>
                    </a:ext>
                  </a:extLst>
                </a:gridCol>
                <a:gridCol w="246888">
                  <a:extLst>
                    <a:ext uri="{9D8B030D-6E8A-4147-A177-3AD203B41FA5}">
                      <a16:colId xmlns:a16="http://schemas.microsoft.com/office/drawing/2014/main" val="1441627317"/>
                    </a:ext>
                  </a:extLst>
                </a:gridCol>
                <a:gridCol w="208280">
                  <a:extLst>
                    <a:ext uri="{9D8B030D-6E8A-4147-A177-3AD203B41FA5}">
                      <a16:colId xmlns:a16="http://schemas.microsoft.com/office/drawing/2014/main" val="128675754"/>
                    </a:ext>
                  </a:extLst>
                </a:gridCol>
                <a:gridCol w="208280">
                  <a:extLst>
                    <a:ext uri="{9D8B030D-6E8A-4147-A177-3AD203B41FA5}">
                      <a16:colId xmlns:a16="http://schemas.microsoft.com/office/drawing/2014/main" val="1939083632"/>
                    </a:ext>
                  </a:extLst>
                </a:gridCol>
                <a:gridCol w="246888">
                  <a:extLst>
                    <a:ext uri="{9D8B030D-6E8A-4147-A177-3AD203B41FA5}">
                      <a16:colId xmlns:a16="http://schemas.microsoft.com/office/drawing/2014/main" val="3833865842"/>
                    </a:ext>
                  </a:extLst>
                </a:gridCol>
                <a:gridCol w="246888">
                  <a:extLst>
                    <a:ext uri="{9D8B030D-6E8A-4147-A177-3AD203B41FA5}">
                      <a16:colId xmlns:a16="http://schemas.microsoft.com/office/drawing/2014/main" val="801797061"/>
                    </a:ext>
                  </a:extLst>
                </a:gridCol>
                <a:gridCol w="246888">
                  <a:extLst>
                    <a:ext uri="{9D8B030D-6E8A-4147-A177-3AD203B41FA5}">
                      <a16:colId xmlns:a16="http://schemas.microsoft.com/office/drawing/2014/main" val="3305064854"/>
                    </a:ext>
                  </a:extLst>
                </a:gridCol>
                <a:gridCol w="208280">
                  <a:extLst>
                    <a:ext uri="{9D8B030D-6E8A-4147-A177-3AD203B41FA5}">
                      <a16:colId xmlns:a16="http://schemas.microsoft.com/office/drawing/2014/main" val="1991037310"/>
                    </a:ext>
                  </a:extLst>
                </a:gridCol>
                <a:gridCol w="208280">
                  <a:extLst>
                    <a:ext uri="{9D8B030D-6E8A-4147-A177-3AD203B41FA5}">
                      <a16:colId xmlns:a16="http://schemas.microsoft.com/office/drawing/2014/main" val="801477714"/>
                    </a:ext>
                  </a:extLst>
                </a:gridCol>
                <a:gridCol w="208280">
                  <a:extLst>
                    <a:ext uri="{9D8B030D-6E8A-4147-A177-3AD203B41FA5}">
                      <a16:colId xmlns:a16="http://schemas.microsoft.com/office/drawing/2014/main" val="1305274319"/>
                    </a:ext>
                  </a:extLst>
                </a:gridCol>
                <a:gridCol w="208280">
                  <a:extLst>
                    <a:ext uri="{9D8B030D-6E8A-4147-A177-3AD203B41FA5}">
                      <a16:colId xmlns:a16="http://schemas.microsoft.com/office/drawing/2014/main" val="3511037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4004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- 2019-11-20 11:09:19</a:t>
                      </a:r>
                      <a:r>
                        <a:rPr kumimoji="0" lang="fr-FR" sz="1000" b="0" i="0" u="none" strike="noStrike" kern="1200" cap="none" spc="0" normalizeH="0" baseline="0" noProof="0">
                          <a:ln>
                            <a:noFill/>
                          </a:ln>
                          <a:solidFill>
                            <a:prstClr val="black"/>
                          </a:solidFill>
                          <a:effectLst/>
                          <a:uLnTx/>
                          <a:uFillTx/>
                          <a:latin typeface="+mn-lt"/>
                          <a:ea typeface="+mn-ea"/>
                          <a:cs typeface="+mn-cs"/>
                        </a:rPr>
                        <a:t>
 C'est bientôt la fin d'année et offrir un cadeau à vos amis ou membres de la famille n'est pas toujours facile ! Pour vous aider, MSI vous accompagne dans vos choix à tout moment 😉
Consultez le guide MSI et choisissez un cadeau qui marquera l'année 2019 de vos proches !
🔖 fr.msi.com/Promotion/best-gift-ever
#BestGiftEver #MSIGaming #GraphicsCard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6.6671 %</a:t>
                      </a:r>
                    </a:p>
                  </a:txBody>
                  <a:tcPr/>
                </a:tc>
                <a:extLst>
                  <a:ext uri="{0D108BD9-81ED-4DB2-BD59-A6C34878D82A}">
                    <a16:rowId xmlns:a16="http://schemas.microsoft.com/office/drawing/2014/main" val="4045765343"/>
                  </a:ext>
                </a:extLst>
              </a:tr>
            </a:tbl>
          </a:graphicData>
        </a:graphic>
      </p:graphicFrame>
      <p:sp>
        <p:nvSpPr>
          <p:cNvPr id="4" name="Text Placeholder 3">
            <a:extLst>
              <a:ext uri="{FF2B5EF4-FFF2-40B4-BE49-F238E27FC236}">
                <a16:creationId xmlns:a16="http://schemas.microsoft.com/office/drawing/2014/main" id="{8DB6D0CE-1C81-4DD9-A04A-9DB3D1D25BDB}"/>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089380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7C0C-5993-42C9-99DC-EEB038008D73}"/>
              </a:ext>
            </a:extLst>
          </p:cNvPr>
          <p:cNvSpPr>
            <a:spLocks noGrp="1"/>
          </p:cNvSpPr>
          <p:nvPr>
            <p:ph type="title"/>
          </p:nvPr>
        </p:nvSpPr>
        <p:spPr/>
        <p:txBody>
          <a:bodyPr/>
          <a:lstStyle/>
          <a:p>
            <a:r>
              <a:rPr lang="en-US"/>
              <a:t>Facebook Insights Own Posts Table w/ E-Rate | CND Competitor- FR - 6 of 26</a:t>
            </a:r>
          </a:p>
        </p:txBody>
      </p:sp>
      <p:graphicFrame>
        <p:nvGraphicFramePr>
          <p:cNvPr id="5" name="Table Placeholder 4">
            <a:extLst>
              <a:ext uri="{FF2B5EF4-FFF2-40B4-BE49-F238E27FC236}">
                <a16:creationId xmlns:a16="http://schemas.microsoft.com/office/drawing/2014/main" id="{C12368F2-0335-49E6-99C7-C368159818AA}"/>
              </a:ext>
            </a:extLst>
          </p:cNvPr>
          <p:cNvGraphicFramePr>
            <a:graphicFrameLocks noGrp="1"/>
          </p:cNvGraphicFramePr>
          <p:nvPr>
            <p:ph type="tbl" sz="quarter" idx="13"/>
            <p:extLst>
              <p:ext uri="{D42A27DB-BD31-4B8C-83A1-F6EECF244321}">
                <p14:modId xmlns:p14="http://schemas.microsoft.com/office/powerpoint/2010/main" val="113287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03237178"/>
                    </a:ext>
                  </a:extLst>
                </a:gridCol>
                <a:gridCol w="246888">
                  <a:extLst>
                    <a:ext uri="{9D8B030D-6E8A-4147-A177-3AD203B41FA5}">
                      <a16:colId xmlns:a16="http://schemas.microsoft.com/office/drawing/2014/main" val="3824058793"/>
                    </a:ext>
                  </a:extLst>
                </a:gridCol>
                <a:gridCol w="246888">
                  <a:extLst>
                    <a:ext uri="{9D8B030D-6E8A-4147-A177-3AD203B41FA5}">
                      <a16:colId xmlns:a16="http://schemas.microsoft.com/office/drawing/2014/main" val="2055877632"/>
                    </a:ext>
                  </a:extLst>
                </a:gridCol>
                <a:gridCol w="208280">
                  <a:extLst>
                    <a:ext uri="{9D8B030D-6E8A-4147-A177-3AD203B41FA5}">
                      <a16:colId xmlns:a16="http://schemas.microsoft.com/office/drawing/2014/main" val="2849676813"/>
                    </a:ext>
                  </a:extLst>
                </a:gridCol>
                <a:gridCol w="208280">
                  <a:extLst>
                    <a:ext uri="{9D8B030D-6E8A-4147-A177-3AD203B41FA5}">
                      <a16:colId xmlns:a16="http://schemas.microsoft.com/office/drawing/2014/main" val="3724840516"/>
                    </a:ext>
                  </a:extLst>
                </a:gridCol>
                <a:gridCol w="208280">
                  <a:extLst>
                    <a:ext uri="{9D8B030D-6E8A-4147-A177-3AD203B41FA5}">
                      <a16:colId xmlns:a16="http://schemas.microsoft.com/office/drawing/2014/main" val="945249188"/>
                    </a:ext>
                  </a:extLst>
                </a:gridCol>
                <a:gridCol w="208280">
                  <a:extLst>
                    <a:ext uri="{9D8B030D-6E8A-4147-A177-3AD203B41FA5}">
                      <a16:colId xmlns:a16="http://schemas.microsoft.com/office/drawing/2014/main" val="30960702"/>
                    </a:ext>
                  </a:extLst>
                </a:gridCol>
                <a:gridCol w="208280">
                  <a:extLst>
                    <a:ext uri="{9D8B030D-6E8A-4147-A177-3AD203B41FA5}">
                      <a16:colId xmlns:a16="http://schemas.microsoft.com/office/drawing/2014/main" val="627043262"/>
                    </a:ext>
                  </a:extLst>
                </a:gridCol>
                <a:gridCol w="208280">
                  <a:extLst>
                    <a:ext uri="{9D8B030D-6E8A-4147-A177-3AD203B41FA5}">
                      <a16:colId xmlns:a16="http://schemas.microsoft.com/office/drawing/2014/main" val="3525364752"/>
                    </a:ext>
                  </a:extLst>
                </a:gridCol>
                <a:gridCol w="208280">
                  <a:extLst>
                    <a:ext uri="{9D8B030D-6E8A-4147-A177-3AD203B41FA5}">
                      <a16:colId xmlns:a16="http://schemas.microsoft.com/office/drawing/2014/main" val="1276722184"/>
                    </a:ext>
                  </a:extLst>
                </a:gridCol>
                <a:gridCol w="208280">
                  <a:extLst>
                    <a:ext uri="{9D8B030D-6E8A-4147-A177-3AD203B41FA5}">
                      <a16:colId xmlns:a16="http://schemas.microsoft.com/office/drawing/2014/main" val="1015253766"/>
                    </a:ext>
                  </a:extLst>
                </a:gridCol>
                <a:gridCol w="208280">
                  <a:extLst>
                    <a:ext uri="{9D8B030D-6E8A-4147-A177-3AD203B41FA5}">
                      <a16:colId xmlns:a16="http://schemas.microsoft.com/office/drawing/2014/main" val="103598554"/>
                    </a:ext>
                  </a:extLst>
                </a:gridCol>
                <a:gridCol w="208280">
                  <a:extLst>
                    <a:ext uri="{9D8B030D-6E8A-4147-A177-3AD203B41FA5}">
                      <a16:colId xmlns:a16="http://schemas.microsoft.com/office/drawing/2014/main" val="658534253"/>
                    </a:ext>
                  </a:extLst>
                </a:gridCol>
                <a:gridCol w="246888">
                  <a:extLst>
                    <a:ext uri="{9D8B030D-6E8A-4147-A177-3AD203B41FA5}">
                      <a16:colId xmlns:a16="http://schemas.microsoft.com/office/drawing/2014/main" val="894216156"/>
                    </a:ext>
                  </a:extLst>
                </a:gridCol>
                <a:gridCol w="208280">
                  <a:extLst>
                    <a:ext uri="{9D8B030D-6E8A-4147-A177-3AD203B41FA5}">
                      <a16:colId xmlns:a16="http://schemas.microsoft.com/office/drawing/2014/main" val="72458008"/>
                    </a:ext>
                  </a:extLst>
                </a:gridCol>
                <a:gridCol w="246888">
                  <a:extLst>
                    <a:ext uri="{9D8B030D-6E8A-4147-A177-3AD203B41FA5}">
                      <a16:colId xmlns:a16="http://schemas.microsoft.com/office/drawing/2014/main" val="3406407621"/>
                    </a:ext>
                  </a:extLst>
                </a:gridCol>
                <a:gridCol w="246888">
                  <a:extLst>
                    <a:ext uri="{9D8B030D-6E8A-4147-A177-3AD203B41FA5}">
                      <a16:colId xmlns:a16="http://schemas.microsoft.com/office/drawing/2014/main" val="3132923324"/>
                    </a:ext>
                  </a:extLst>
                </a:gridCol>
                <a:gridCol w="246888">
                  <a:extLst>
                    <a:ext uri="{9D8B030D-6E8A-4147-A177-3AD203B41FA5}">
                      <a16:colId xmlns:a16="http://schemas.microsoft.com/office/drawing/2014/main" val="61175586"/>
                    </a:ext>
                  </a:extLst>
                </a:gridCol>
                <a:gridCol w="208280">
                  <a:extLst>
                    <a:ext uri="{9D8B030D-6E8A-4147-A177-3AD203B41FA5}">
                      <a16:colId xmlns:a16="http://schemas.microsoft.com/office/drawing/2014/main" val="4188169957"/>
                    </a:ext>
                  </a:extLst>
                </a:gridCol>
                <a:gridCol w="246888">
                  <a:extLst>
                    <a:ext uri="{9D8B030D-6E8A-4147-A177-3AD203B41FA5}">
                      <a16:colId xmlns:a16="http://schemas.microsoft.com/office/drawing/2014/main" val="3870733548"/>
                    </a:ext>
                  </a:extLst>
                </a:gridCol>
                <a:gridCol w="246888">
                  <a:extLst>
                    <a:ext uri="{9D8B030D-6E8A-4147-A177-3AD203B41FA5}">
                      <a16:colId xmlns:a16="http://schemas.microsoft.com/office/drawing/2014/main" val="2555501678"/>
                    </a:ext>
                  </a:extLst>
                </a:gridCol>
                <a:gridCol w="246888">
                  <a:extLst>
                    <a:ext uri="{9D8B030D-6E8A-4147-A177-3AD203B41FA5}">
                      <a16:colId xmlns:a16="http://schemas.microsoft.com/office/drawing/2014/main" val="937010443"/>
                    </a:ext>
                  </a:extLst>
                </a:gridCol>
                <a:gridCol w="208280">
                  <a:extLst>
                    <a:ext uri="{9D8B030D-6E8A-4147-A177-3AD203B41FA5}">
                      <a16:colId xmlns:a16="http://schemas.microsoft.com/office/drawing/2014/main" val="997216185"/>
                    </a:ext>
                  </a:extLst>
                </a:gridCol>
                <a:gridCol w="208280">
                  <a:extLst>
                    <a:ext uri="{9D8B030D-6E8A-4147-A177-3AD203B41FA5}">
                      <a16:colId xmlns:a16="http://schemas.microsoft.com/office/drawing/2014/main" val="3660369947"/>
                    </a:ext>
                  </a:extLst>
                </a:gridCol>
                <a:gridCol w="246888">
                  <a:extLst>
                    <a:ext uri="{9D8B030D-6E8A-4147-A177-3AD203B41FA5}">
                      <a16:colId xmlns:a16="http://schemas.microsoft.com/office/drawing/2014/main" val="3484346435"/>
                    </a:ext>
                  </a:extLst>
                </a:gridCol>
                <a:gridCol w="246888">
                  <a:extLst>
                    <a:ext uri="{9D8B030D-6E8A-4147-A177-3AD203B41FA5}">
                      <a16:colId xmlns:a16="http://schemas.microsoft.com/office/drawing/2014/main" val="1767853880"/>
                    </a:ext>
                  </a:extLst>
                </a:gridCol>
                <a:gridCol w="246888">
                  <a:extLst>
                    <a:ext uri="{9D8B030D-6E8A-4147-A177-3AD203B41FA5}">
                      <a16:colId xmlns:a16="http://schemas.microsoft.com/office/drawing/2014/main" val="2451199439"/>
                    </a:ext>
                  </a:extLst>
                </a:gridCol>
                <a:gridCol w="208280">
                  <a:extLst>
                    <a:ext uri="{9D8B030D-6E8A-4147-A177-3AD203B41FA5}">
                      <a16:colId xmlns:a16="http://schemas.microsoft.com/office/drawing/2014/main" val="1487791506"/>
                    </a:ext>
                  </a:extLst>
                </a:gridCol>
                <a:gridCol w="208280">
                  <a:extLst>
                    <a:ext uri="{9D8B030D-6E8A-4147-A177-3AD203B41FA5}">
                      <a16:colId xmlns:a16="http://schemas.microsoft.com/office/drawing/2014/main" val="2364492567"/>
                    </a:ext>
                  </a:extLst>
                </a:gridCol>
                <a:gridCol w="208280">
                  <a:extLst>
                    <a:ext uri="{9D8B030D-6E8A-4147-A177-3AD203B41FA5}">
                      <a16:colId xmlns:a16="http://schemas.microsoft.com/office/drawing/2014/main" val="1250118377"/>
                    </a:ext>
                  </a:extLst>
                </a:gridCol>
                <a:gridCol w="208280">
                  <a:extLst>
                    <a:ext uri="{9D8B030D-6E8A-4147-A177-3AD203B41FA5}">
                      <a16:colId xmlns:a16="http://schemas.microsoft.com/office/drawing/2014/main" val="382082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356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- 2019-11-19 17:30:00</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recevoir le Gamers Choice's Award pour notre clavier Vigor GK 50 Low Profile. Merci #eTeknix 😍
Pour les anglophones, voici l'article complet 👉 msi.gm/2O8D2G0
"Avec une finition métallique brossée stylée, des touches à la forme unique et un rétroéclairage LED RGB, le clavier MSI GK50 Low Profile coche toutes les cases du produit gaming de qualité. On ne peut que l'aimer !" - eTeknix
#VigorGK50LP #LowProfile #ClavierMécanique #RGB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6.5217 %</a:t>
                      </a:r>
                    </a:p>
                  </a:txBody>
                  <a:tcPr/>
                </a:tc>
                <a:extLst>
                  <a:ext uri="{0D108BD9-81ED-4DB2-BD59-A6C34878D82A}">
                    <a16:rowId xmlns:a16="http://schemas.microsoft.com/office/drawing/2014/main" val="2667555871"/>
                  </a:ext>
                </a:extLst>
              </a:tr>
            </a:tbl>
          </a:graphicData>
        </a:graphic>
      </p:graphicFrame>
      <p:sp>
        <p:nvSpPr>
          <p:cNvPr id="4" name="Text Placeholder 3">
            <a:extLst>
              <a:ext uri="{FF2B5EF4-FFF2-40B4-BE49-F238E27FC236}">
                <a16:creationId xmlns:a16="http://schemas.microsoft.com/office/drawing/2014/main" id="{DF8A2476-BCB6-428A-B0BE-AFFF41AFECD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113181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3B96-76B9-4236-BD43-DE101F26B226}"/>
              </a:ext>
            </a:extLst>
          </p:cNvPr>
          <p:cNvSpPr>
            <a:spLocks noGrp="1"/>
          </p:cNvSpPr>
          <p:nvPr>
            <p:ph type="title"/>
          </p:nvPr>
        </p:nvSpPr>
        <p:spPr/>
        <p:txBody>
          <a:bodyPr/>
          <a:lstStyle/>
          <a:p>
            <a:r>
              <a:rPr lang="en-US"/>
              <a:t>Facebook Insights Own Posts Table w/ E-Rate | CND Competitor- FR - 7 of 26</a:t>
            </a:r>
          </a:p>
        </p:txBody>
      </p:sp>
      <p:graphicFrame>
        <p:nvGraphicFramePr>
          <p:cNvPr id="5" name="Table Placeholder 4">
            <a:extLst>
              <a:ext uri="{FF2B5EF4-FFF2-40B4-BE49-F238E27FC236}">
                <a16:creationId xmlns:a16="http://schemas.microsoft.com/office/drawing/2014/main" id="{A35ED27E-B6AD-4C17-85AB-46741D1475B2}"/>
              </a:ext>
            </a:extLst>
          </p:cNvPr>
          <p:cNvGraphicFramePr>
            <a:graphicFrameLocks noGrp="1"/>
          </p:cNvGraphicFramePr>
          <p:nvPr>
            <p:ph type="tbl" sz="quarter" idx="13"/>
            <p:extLst>
              <p:ext uri="{D42A27DB-BD31-4B8C-83A1-F6EECF244321}">
                <p14:modId xmlns:p14="http://schemas.microsoft.com/office/powerpoint/2010/main" val="298795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59342005"/>
                    </a:ext>
                  </a:extLst>
                </a:gridCol>
                <a:gridCol w="246888">
                  <a:extLst>
                    <a:ext uri="{9D8B030D-6E8A-4147-A177-3AD203B41FA5}">
                      <a16:colId xmlns:a16="http://schemas.microsoft.com/office/drawing/2014/main" val="1657031807"/>
                    </a:ext>
                  </a:extLst>
                </a:gridCol>
                <a:gridCol w="246888">
                  <a:extLst>
                    <a:ext uri="{9D8B030D-6E8A-4147-A177-3AD203B41FA5}">
                      <a16:colId xmlns:a16="http://schemas.microsoft.com/office/drawing/2014/main" val="2865653177"/>
                    </a:ext>
                  </a:extLst>
                </a:gridCol>
                <a:gridCol w="208280">
                  <a:extLst>
                    <a:ext uri="{9D8B030D-6E8A-4147-A177-3AD203B41FA5}">
                      <a16:colId xmlns:a16="http://schemas.microsoft.com/office/drawing/2014/main" val="841606475"/>
                    </a:ext>
                  </a:extLst>
                </a:gridCol>
                <a:gridCol w="208280">
                  <a:extLst>
                    <a:ext uri="{9D8B030D-6E8A-4147-A177-3AD203B41FA5}">
                      <a16:colId xmlns:a16="http://schemas.microsoft.com/office/drawing/2014/main" val="2278248348"/>
                    </a:ext>
                  </a:extLst>
                </a:gridCol>
                <a:gridCol w="208280">
                  <a:extLst>
                    <a:ext uri="{9D8B030D-6E8A-4147-A177-3AD203B41FA5}">
                      <a16:colId xmlns:a16="http://schemas.microsoft.com/office/drawing/2014/main" val="2766276100"/>
                    </a:ext>
                  </a:extLst>
                </a:gridCol>
                <a:gridCol w="208280">
                  <a:extLst>
                    <a:ext uri="{9D8B030D-6E8A-4147-A177-3AD203B41FA5}">
                      <a16:colId xmlns:a16="http://schemas.microsoft.com/office/drawing/2014/main" val="1006210450"/>
                    </a:ext>
                  </a:extLst>
                </a:gridCol>
                <a:gridCol w="208280">
                  <a:extLst>
                    <a:ext uri="{9D8B030D-6E8A-4147-A177-3AD203B41FA5}">
                      <a16:colId xmlns:a16="http://schemas.microsoft.com/office/drawing/2014/main" val="5922058"/>
                    </a:ext>
                  </a:extLst>
                </a:gridCol>
                <a:gridCol w="208280">
                  <a:extLst>
                    <a:ext uri="{9D8B030D-6E8A-4147-A177-3AD203B41FA5}">
                      <a16:colId xmlns:a16="http://schemas.microsoft.com/office/drawing/2014/main" val="1504283997"/>
                    </a:ext>
                  </a:extLst>
                </a:gridCol>
                <a:gridCol w="208280">
                  <a:extLst>
                    <a:ext uri="{9D8B030D-6E8A-4147-A177-3AD203B41FA5}">
                      <a16:colId xmlns:a16="http://schemas.microsoft.com/office/drawing/2014/main" val="1297210994"/>
                    </a:ext>
                  </a:extLst>
                </a:gridCol>
                <a:gridCol w="208280">
                  <a:extLst>
                    <a:ext uri="{9D8B030D-6E8A-4147-A177-3AD203B41FA5}">
                      <a16:colId xmlns:a16="http://schemas.microsoft.com/office/drawing/2014/main" val="862584825"/>
                    </a:ext>
                  </a:extLst>
                </a:gridCol>
                <a:gridCol w="208280">
                  <a:extLst>
                    <a:ext uri="{9D8B030D-6E8A-4147-A177-3AD203B41FA5}">
                      <a16:colId xmlns:a16="http://schemas.microsoft.com/office/drawing/2014/main" val="1691506834"/>
                    </a:ext>
                  </a:extLst>
                </a:gridCol>
                <a:gridCol w="208280">
                  <a:extLst>
                    <a:ext uri="{9D8B030D-6E8A-4147-A177-3AD203B41FA5}">
                      <a16:colId xmlns:a16="http://schemas.microsoft.com/office/drawing/2014/main" val="3685622016"/>
                    </a:ext>
                  </a:extLst>
                </a:gridCol>
                <a:gridCol w="246888">
                  <a:extLst>
                    <a:ext uri="{9D8B030D-6E8A-4147-A177-3AD203B41FA5}">
                      <a16:colId xmlns:a16="http://schemas.microsoft.com/office/drawing/2014/main" val="562072834"/>
                    </a:ext>
                  </a:extLst>
                </a:gridCol>
                <a:gridCol w="208280">
                  <a:extLst>
                    <a:ext uri="{9D8B030D-6E8A-4147-A177-3AD203B41FA5}">
                      <a16:colId xmlns:a16="http://schemas.microsoft.com/office/drawing/2014/main" val="177217985"/>
                    </a:ext>
                  </a:extLst>
                </a:gridCol>
                <a:gridCol w="246888">
                  <a:extLst>
                    <a:ext uri="{9D8B030D-6E8A-4147-A177-3AD203B41FA5}">
                      <a16:colId xmlns:a16="http://schemas.microsoft.com/office/drawing/2014/main" val="1138320474"/>
                    </a:ext>
                  </a:extLst>
                </a:gridCol>
                <a:gridCol w="246888">
                  <a:extLst>
                    <a:ext uri="{9D8B030D-6E8A-4147-A177-3AD203B41FA5}">
                      <a16:colId xmlns:a16="http://schemas.microsoft.com/office/drawing/2014/main" val="1543448567"/>
                    </a:ext>
                  </a:extLst>
                </a:gridCol>
                <a:gridCol w="246888">
                  <a:extLst>
                    <a:ext uri="{9D8B030D-6E8A-4147-A177-3AD203B41FA5}">
                      <a16:colId xmlns:a16="http://schemas.microsoft.com/office/drawing/2014/main" val="2143838261"/>
                    </a:ext>
                  </a:extLst>
                </a:gridCol>
                <a:gridCol w="208280">
                  <a:extLst>
                    <a:ext uri="{9D8B030D-6E8A-4147-A177-3AD203B41FA5}">
                      <a16:colId xmlns:a16="http://schemas.microsoft.com/office/drawing/2014/main" val="865586087"/>
                    </a:ext>
                  </a:extLst>
                </a:gridCol>
                <a:gridCol w="246888">
                  <a:extLst>
                    <a:ext uri="{9D8B030D-6E8A-4147-A177-3AD203B41FA5}">
                      <a16:colId xmlns:a16="http://schemas.microsoft.com/office/drawing/2014/main" val="3298491433"/>
                    </a:ext>
                  </a:extLst>
                </a:gridCol>
                <a:gridCol w="246888">
                  <a:extLst>
                    <a:ext uri="{9D8B030D-6E8A-4147-A177-3AD203B41FA5}">
                      <a16:colId xmlns:a16="http://schemas.microsoft.com/office/drawing/2014/main" val="438787098"/>
                    </a:ext>
                  </a:extLst>
                </a:gridCol>
                <a:gridCol w="246888">
                  <a:extLst>
                    <a:ext uri="{9D8B030D-6E8A-4147-A177-3AD203B41FA5}">
                      <a16:colId xmlns:a16="http://schemas.microsoft.com/office/drawing/2014/main" val="2701222036"/>
                    </a:ext>
                  </a:extLst>
                </a:gridCol>
                <a:gridCol w="208280">
                  <a:extLst>
                    <a:ext uri="{9D8B030D-6E8A-4147-A177-3AD203B41FA5}">
                      <a16:colId xmlns:a16="http://schemas.microsoft.com/office/drawing/2014/main" val="99321653"/>
                    </a:ext>
                  </a:extLst>
                </a:gridCol>
                <a:gridCol w="208280">
                  <a:extLst>
                    <a:ext uri="{9D8B030D-6E8A-4147-A177-3AD203B41FA5}">
                      <a16:colId xmlns:a16="http://schemas.microsoft.com/office/drawing/2014/main" val="4216550780"/>
                    </a:ext>
                  </a:extLst>
                </a:gridCol>
                <a:gridCol w="246888">
                  <a:extLst>
                    <a:ext uri="{9D8B030D-6E8A-4147-A177-3AD203B41FA5}">
                      <a16:colId xmlns:a16="http://schemas.microsoft.com/office/drawing/2014/main" val="3741236203"/>
                    </a:ext>
                  </a:extLst>
                </a:gridCol>
                <a:gridCol w="246888">
                  <a:extLst>
                    <a:ext uri="{9D8B030D-6E8A-4147-A177-3AD203B41FA5}">
                      <a16:colId xmlns:a16="http://schemas.microsoft.com/office/drawing/2014/main" val="1290433560"/>
                    </a:ext>
                  </a:extLst>
                </a:gridCol>
                <a:gridCol w="246888">
                  <a:extLst>
                    <a:ext uri="{9D8B030D-6E8A-4147-A177-3AD203B41FA5}">
                      <a16:colId xmlns:a16="http://schemas.microsoft.com/office/drawing/2014/main" val="682169753"/>
                    </a:ext>
                  </a:extLst>
                </a:gridCol>
                <a:gridCol w="208280">
                  <a:extLst>
                    <a:ext uri="{9D8B030D-6E8A-4147-A177-3AD203B41FA5}">
                      <a16:colId xmlns:a16="http://schemas.microsoft.com/office/drawing/2014/main" val="1163118435"/>
                    </a:ext>
                  </a:extLst>
                </a:gridCol>
                <a:gridCol w="208280">
                  <a:extLst>
                    <a:ext uri="{9D8B030D-6E8A-4147-A177-3AD203B41FA5}">
                      <a16:colId xmlns:a16="http://schemas.microsoft.com/office/drawing/2014/main" val="3950452174"/>
                    </a:ext>
                  </a:extLst>
                </a:gridCol>
                <a:gridCol w="208280">
                  <a:extLst>
                    <a:ext uri="{9D8B030D-6E8A-4147-A177-3AD203B41FA5}">
                      <a16:colId xmlns:a16="http://schemas.microsoft.com/office/drawing/2014/main" val="4267360882"/>
                    </a:ext>
                  </a:extLst>
                </a:gridCol>
                <a:gridCol w="208280">
                  <a:extLst>
                    <a:ext uri="{9D8B030D-6E8A-4147-A177-3AD203B41FA5}">
                      <a16:colId xmlns:a16="http://schemas.microsoft.com/office/drawing/2014/main" val="573370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561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- 2019-11-19 12:07:17</a:t>
                      </a:r>
                      <a:r>
                        <a:rPr kumimoji="0" lang="fr-FR" sz="1000" b="0" i="0" u="none" strike="noStrike" kern="1200" cap="none" spc="0" normalizeH="0" baseline="0" noProof="0">
                          <a:ln>
                            <a:noFill/>
                          </a:ln>
                          <a:solidFill>
                            <a:prstClr val="black"/>
                          </a:solidFill>
                          <a:effectLst/>
                          <a:uLnTx/>
                          <a:uFillTx/>
                          <a:latin typeface="+mn-lt"/>
                          <a:ea typeface="+mn-ea"/>
                          <a:cs typeface="+mn-cs"/>
                        </a:rPr>
                        <a:t>
 Borderlands 3 accueillera ses nouveaux chasseurs dans les prochains jours !
Félicitations aux gagnants du giveaway et merci pour cette participation massive !
#MSI #gaming #giveaway #Borderlands3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8.6309 %</a:t>
                      </a:r>
                    </a:p>
                  </a:txBody>
                  <a:tcPr/>
                </a:tc>
                <a:extLst>
                  <a:ext uri="{0D108BD9-81ED-4DB2-BD59-A6C34878D82A}">
                    <a16:rowId xmlns:a16="http://schemas.microsoft.com/office/drawing/2014/main" val="4113902674"/>
                  </a:ext>
                </a:extLst>
              </a:tr>
            </a:tbl>
          </a:graphicData>
        </a:graphic>
      </p:graphicFrame>
      <p:sp>
        <p:nvSpPr>
          <p:cNvPr id="4" name="Text Placeholder 3">
            <a:extLst>
              <a:ext uri="{FF2B5EF4-FFF2-40B4-BE49-F238E27FC236}">
                <a16:creationId xmlns:a16="http://schemas.microsoft.com/office/drawing/2014/main" id="{0E2B0F17-3E6B-42B5-89D6-C13300129090}"/>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609196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13E8C-AAD0-4EA4-B94E-65D239CF09E4}"/>
              </a:ext>
            </a:extLst>
          </p:cNvPr>
          <p:cNvSpPr>
            <a:spLocks noGrp="1"/>
          </p:cNvSpPr>
          <p:nvPr>
            <p:ph type="title"/>
          </p:nvPr>
        </p:nvSpPr>
        <p:spPr/>
        <p:txBody>
          <a:bodyPr/>
          <a:lstStyle/>
          <a:p>
            <a:r>
              <a:rPr lang="en-US"/>
              <a:t>Facebook Insights Own Posts Table w/ E-Rate | CND Competitor- FR - 8 of 26</a:t>
            </a:r>
          </a:p>
        </p:txBody>
      </p:sp>
      <p:graphicFrame>
        <p:nvGraphicFramePr>
          <p:cNvPr id="5" name="Table Placeholder 4">
            <a:extLst>
              <a:ext uri="{FF2B5EF4-FFF2-40B4-BE49-F238E27FC236}">
                <a16:creationId xmlns:a16="http://schemas.microsoft.com/office/drawing/2014/main" id="{2BF847D3-15F9-464B-880D-A818133D3D09}"/>
              </a:ext>
            </a:extLst>
          </p:cNvPr>
          <p:cNvGraphicFramePr>
            <a:graphicFrameLocks noGrp="1"/>
          </p:cNvGraphicFramePr>
          <p:nvPr>
            <p:ph type="tbl" sz="quarter" idx="13"/>
            <p:extLst>
              <p:ext uri="{D42A27DB-BD31-4B8C-83A1-F6EECF244321}">
                <p14:modId xmlns:p14="http://schemas.microsoft.com/office/powerpoint/2010/main" val="146315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6080464"/>
                    </a:ext>
                  </a:extLst>
                </a:gridCol>
                <a:gridCol w="246888">
                  <a:extLst>
                    <a:ext uri="{9D8B030D-6E8A-4147-A177-3AD203B41FA5}">
                      <a16:colId xmlns:a16="http://schemas.microsoft.com/office/drawing/2014/main" val="3502432802"/>
                    </a:ext>
                  </a:extLst>
                </a:gridCol>
                <a:gridCol w="246888">
                  <a:extLst>
                    <a:ext uri="{9D8B030D-6E8A-4147-A177-3AD203B41FA5}">
                      <a16:colId xmlns:a16="http://schemas.microsoft.com/office/drawing/2014/main" val="1224060557"/>
                    </a:ext>
                  </a:extLst>
                </a:gridCol>
                <a:gridCol w="208280">
                  <a:extLst>
                    <a:ext uri="{9D8B030D-6E8A-4147-A177-3AD203B41FA5}">
                      <a16:colId xmlns:a16="http://schemas.microsoft.com/office/drawing/2014/main" val="1806872386"/>
                    </a:ext>
                  </a:extLst>
                </a:gridCol>
                <a:gridCol w="208280">
                  <a:extLst>
                    <a:ext uri="{9D8B030D-6E8A-4147-A177-3AD203B41FA5}">
                      <a16:colId xmlns:a16="http://schemas.microsoft.com/office/drawing/2014/main" val="45830469"/>
                    </a:ext>
                  </a:extLst>
                </a:gridCol>
                <a:gridCol w="208280">
                  <a:extLst>
                    <a:ext uri="{9D8B030D-6E8A-4147-A177-3AD203B41FA5}">
                      <a16:colId xmlns:a16="http://schemas.microsoft.com/office/drawing/2014/main" val="2739943595"/>
                    </a:ext>
                  </a:extLst>
                </a:gridCol>
                <a:gridCol w="208280">
                  <a:extLst>
                    <a:ext uri="{9D8B030D-6E8A-4147-A177-3AD203B41FA5}">
                      <a16:colId xmlns:a16="http://schemas.microsoft.com/office/drawing/2014/main" val="3899279250"/>
                    </a:ext>
                  </a:extLst>
                </a:gridCol>
                <a:gridCol w="208280">
                  <a:extLst>
                    <a:ext uri="{9D8B030D-6E8A-4147-A177-3AD203B41FA5}">
                      <a16:colId xmlns:a16="http://schemas.microsoft.com/office/drawing/2014/main" val="2483553500"/>
                    </a:ext>
                  </a:extLst>
                </a:gridCol>
                <a:gridCol w="208280">
                  <a:extLst>
                    <a:ext uri="{9D8B030D-6E8A-4147-A177-3AD203B41FA5}">
                      <a16:colId xmlns:a16="http://schemas.microsoft.com/office/drawing/2014/main" val="1943111570"/>
                    </a:ext>
                  </a:extLst>
                </a:gridCol>
                <a:gridCol w="208280">
                  <a:extLst>
                    <a:ext uri="{9D8B030D-6E8A-4147-A177-3AD203B41FA5}">
                      <a16:colId xmlns:a16="http://schemas.microsoft.com/office/drawing/2014/main" val="3425481708"/>
                    </a:ext>
                  </a:extLst>
                </a:gridCol>
                <a:gridCol w="208280">
                  <a:extLst>
                    <a:ext uri="{9D8B030D-6E8A-4147-A177-3AD203B41FA5}">
                      <a16:colId xmlns:a16="http://schemas.microsoft.com/office/drawing/2014/main" val="863854363"/>
                    </a:ext>
                  </a:extLst>
                </a:gridCol>
                <a:gridCol w="208280">
                  <a:extLst>
                    <a:ext uri="{9D8B030D-6E8A-4147-A177-3AD203B41FA5}">
                      <a16:colId xmlns:a16="http://schemas.microsoft.com/office/drawing/2014/main" val="1909952593"/>
                    </a:ext>
                  </a:extLst>
                </a:gridCol>
                <a:gridCol w="208280">
                  <a:extLst>
                    <a:ext uri="{9D8B030D-6E8A-4147-A177-3AD203B41FA5}">
                      <a16:colId xmlns:a16="http://schemas.microsoft.com/office/drawing/2014/main" val="2605118053"/>
                    </a:ext>
                  </a:extLst>
                </a:gridCol>
                <a:gridCol w="246888">
                  <a:extLst>
                    <a:ext uri="{9D8B030D-6E8A-4147-A177-3AD203B41FA5}">
                      <a16:colId xmlns:a16="http://schemas.microsoft.com/office/drawing/2014/main" val="1293758910"/>
                    </a:ext>
                  </a:extLst>
                </a:gridCol>
                <a:gridCol w="208280">
                  <a:extLst>
                    <a:ext uri="{9D8B030D-6E8A-4147-A177-3AD203B41FA5}">
                      <a16:colId xmlns:a16="http://schemas.microsoft.com/office/drawing/2014/main" val="1241180709"/>
                    </a:ext>
                  </a:extLst>
                </a:gridCol>
                <a:gridCol w="246888">
                  <a:extLst>
                    <a:ext uri="{9D8B030D-6E8A-4147-A177-3AD203B41FA5}">
                      <a16:colId xmlns:a16="http://schemas.microsoft.com/office/drawing/2014/main" val="4200837513"/>
                    </a:ext>
                  </a:extLst>
                </a:gridCol>
                <a:gridCol w="246888">
                  <a:extLst>
                    <a:ext uri="{9D8B030D-6E8A-4147-A177-3AD203B41FA5}">
                      <a16:colId xmlns:a16="http://schemas.microsoft.com/office/drawing/2014/main" val="3973886259"/>
                    </a:ext>
                  </a:extLst>
                </a:gridCol>
                <a:gridCol w="246888">
                  <a:extLst>
                    <a:ext uri="{9D8B030D-6E8A-4147-A177-3AD203B41FA5}">
                      <a16:colId xmlns:a16="http://schemas.microsoft.com/office/drawing/2014/main" val="2292107949"/>
                    </a:ext>
                  </a:extLst>
                </a:gridCol>
                <a:gridCol w="208280">
                  <a:extLst>
                    <a:ext uri="{9D8B030D-6E8A-4147-A177-3AD203B41FA5}">
                      <a16:colId xmlns:a16="http://schemas.microsoft.com/office/drawing/2014/main" val="1251929982"/>
                    </a:ext>
                  </a:extLst>
                </a:gridCol>
                <a:gridCol w="246888">
                  <a:extLst>
                    <a:ext uri="{9D8B030D-6E8A-4147-A177-3AD203B41FA5}">
                      <a16:colId xmlns:a16="http://schemas.microsoft.com/office/drawing/2014/main" val="3672190425"/>
                    </a:ext>
                  </a:extLst>
                </a:gridCol>
                <a:gridCol w="246888">
                  <a:extLst>
                    <a:ext uri="{9D8B030D-6E8A-4147-A177-3AD203B41FA5}">
                      <a16:colId xmlns:a16="http://schemas.microsoft.com/office/drawing/2014/main" val="579890683"/>
                    </a:ext>
                  </a:extLst>
                </a:gridCol>
                <a:gridCol w="246888">
                  <a:extLst>
                    <a:ext uri="{9D8B030D-6E8A-4147-A177-3AD203B41FA5}">
                      <a16:colId xmlns:a16="http://schemas.microsoft.com/office/drawing/2014/main" val="3402370543"/>
                    </a:ext>
                  </a:extLst>
                </a:gridCol>
                <a:gridCol w="208280">
                  <a:extLst>
                    <a:ext uri="{9D8B030D-6E8A-4147-A177-3AD203B41FA5}">
                      <a16:colId xmlns:a16="http://schemas.microsoft.com/office/drawing/2014/main" val="4022536060"/>
                    </a:ext>
                  </a:extLst>
                </a:gridCol>
                <a:gridCol w="208280">
                  <a:extLst>
                    <a:ext uri="{9D8B030D-6E8A-4147-A177-3AD203B41FA5}">
                      <a16:colId xmlns:a16="http://schemas.microsoft.com/office/drawing/2014/main" val="3925170436"/>
                    </a:ext>
                  </a:extLst>
                </a:gridCol>
                <a:gridCol w="246888">
                  <a:extLst>
                    <a:ext uri="{9D8B030D-6E8A-4147-A177-3AD203B41FA5}">
                      <a16:colId xmlns:a16="http://schemas.microsoft.com/office/drawing/2014/main" val="1137404704"/>
                    </a:ext>
                  </a:extLst>
                </a:gridCol>
                <a:gridCol w="246888">
                  <a:extLst>
                    <a:ext uri="{9D8B030D-6E8A-4147-A177-3AD203B41FA5}">
                      <a16:colId xmlns:a16="http://schemas.microsoft.com/office/drawing/2014/main" val="2004496847"/>
                    </a:ext>
                  </a:extLst>
                </a:gridCol>
                <a:gridCol w="246888">
                  <a:extLst>
                    <a:ext uri="{9D8B030D-6E8A-4147-A177-3AD203B41FA5}">
                      <a16:colId xmlns:a16="http://schemas.microsoft.com/office/drawing/2014/main" val="1436493753"/>
                    </a:ext>
                  </a:extLst>
                </a:gridCol>
                <a:gridCol w="208280">
                  <a:extLst>
                    <a:ext uri="{9D8B030D-6E8A-4147-A177-3AD203B41FA5}">
                      <a16:colId xmlns:a16="http://schemas.microsoft.com/office/drawing/2014/main" val="358382255"/>
                    </a:ext>
                  </a:extLst>
                </a:gridCol>
                <a:gridCol w="208280">
                  <a:extLst>
                    <a:ext uri="{9D8B030D-6E8A-4147-A177-3AD203B41FA5}">
                      <a16:colId xmlns:a16="http://schemas.microsoft.com/office/drawing/2014/main" val="2120477812"/>
                    </a:ext>
                  </a:extLst>
                </a:gridCol>
                <a:gridCol w="208280">
                  <a:extLst>
                    <a:ext uri="{9D8B030D-6E8A-4147-A177-3AD203B41FA5}">
                      <a16:colId xmlns:a16="http://schemas.microsoft.com/office/drawing/2014/main" val="2980822805"/>
                    </a:ext>
                  </a:extLst>
                </a:gridCol>
                <a:gridCol w="208280">
                  <a:extLst>
                    <a:ext uri="{9D8B030D-6E8A-4147-A177-3AD203B41FA5}">
                      <a16:colId xmlns:a16="http://schemas.microsoft.com/office/drawing/2014/main" val="329022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719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MSI Gaming - 2019-11-19 11:18:40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8.5615 %</a:t>
                      </a:r>
                    </a:p>
                  </a:txBody>
                  <a:tcPr/>
                </a:tc>
                <a:extLst>
                  <a:ext uri="{0D108BD9-81ED-4DB2-BD59-A6C34878D82A}">
                    <a16:rowId xmlns:a16="http://schemas.microsoft.com/office/drawing/2014/main" val="3986294892"/>
                  </a:ext>
                </a:extLst>
              </a:tr>
            </a:tbl>
          </a:graphicData>
        </a:graphic>
      </p:graphicFrame>
      <p:sp>
        <p:nvSpPr>
          <p:cNvPr id="4" name="Text Placeholder 3">
            <a:extLst>
              <a:ext uri="{FF2B5EF4-FFF2-40B4-BE49-F238E27FC236}">
                <a16:creationId xmlns:a16="http://schemas.microsoft.com/office/drawing/2014/main" id="{42B40C8E-190C-4C9E-9C57-51BED86DC35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981485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2D4F-4CC7-4FA7-9416-95AC8CB7A46D}"/>
              </a:ext>
            </a:extLst>
          </p:cNvPr>
          <p:cNvSpPr>
            <a:spLocks noGrp="1"/>
          </p:cNvSpPr>
          <p:nvPr>
            <p:ph type="title"/>
          </p:nvPr>
        </p:nvSpPr>
        <p:spPr/>
        <p:txBody>
          <a:bodyPr/>
          <a:lstStyle/>
          <a:p>
            <a:r>
              <a:rPr lang="en-US"/>
              <a:t>Facebook Insights Own Posts Table w/ E-Rate | CND Competitor- FR - 9 of 26</a:t>
            </a:r>
          </a:p>
        </p:txBody>
      </p:sp>
      <p:graphicFrame>
        <p:nvGraphicFramePr>
          <p:cNvPr id="5" name="Table Placeholder 4">
            <a:extLst>
              <a:ext uri="{FF2B5EF4-FFF2-40B4-BE49-F238E27FC236}">
                <a16:creationId xmlns:a16="http://schemas.microsoft.com/office/drawing/2014/main" id="{96677291-A7E8-4F68-9450-58E4674D2F48}"/>
              </a:ext>
            </a:extLst>
          </p:cNvPr>
          <p:cNvGraphicFramePr>
            <a:graphicFrameLocks noGrp="1"/>
          </p:cNvGraphicFramePr>
          <p:nvPr>
            <p:ph type="tbl" sz="quarter" idx="13"/>
            <p:extLst>
              <p:ext uri="{D42A27DB-BD31-4B8C-83A1-F6EECF244321}">
                <p14:modId xmlns:p14="http://schemas.microsoft.com/office/powerpoint/2010/main" val="271583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47500908"/>
                    </a:ext>
                  </a:extLst>
                </a:gridCol>
                <a:gridCol w="246888">
                  <a:extLst>
                    <a:ext uri="{9D8B030D-6E8A-4147-A177-3AD203B41FA5}">
                      <a16:colId xmlns:a16="http://schemas.microsoft.com/office/drawing/2014/main" val="3796413380"/>
                    </a:ext>
                  </a:extLst>
                </a:gridCol>
                <a:gridCol w="246888">
                  <a:extLst>
                    <a:ext uri="{9D8B030D-6E8A-4147-A177-3AD203B41FA5}">
                      <a16:colId xmlns:a16="http://schemas.microsoft.com/office/drawing/2014/main" val="3570120054"/>
                    </a:ext>
                  </a:extLst>
                </a:gridCol>
                <a:gridCol w="208280">
                  <a:extLst>
                    <a:ext uri="{9D8B030D-6E8A-4147-A177-3AD203B41FA5}">
                      <a16:colId xmlns:a16="http://schemas.microsoft.com/office/drawing/2014/main" val="2598122277"/>
                    </a:ext>
                  </a:extLst>
                </a:gridCol>
                <a:gridCol w="208280">
                  <a:extLst>
                    <a:ext uri="{9D8B030D-6E8A-4147-A177-3AD203B41FA5}">
                      <a16:colId xmlns:a16="http://schemas.microsoft.com/office/drawing/2014/main" val="1183333"/>
                    </a:ext>
                  </a:extLst>
                </a:gridCol>
                <a:gridCol w="208280">
                  <a:extLst>
                    <a:ext uri="{9D8B030D-6E8A-4147-A177-3AD203B41FA5}">
                      <a16:colId xmlns:a16="http://schemas.microsoft.com/office/drawing/2014/main" val="1343746765"/>
                    </a:ext>
                  </a:extLst>
                </a:gridCol>
                <a:gridCol w="208280">
                  <a:extLst>
                    <a:ext uri="{9D8B030D-6E8A-4147-A177-3AD203B41FA5}">
                      <a16:colId xmlns:a16="http://schemas.microsoft.com/office/drawing/2014/main" val="2455268658"/>
                    </a:ext>
                  </a:extLst>
                </a:gridCol>
                <a:gridCol w="208280">
                  <a:extLst>
                    <a:ext uri="{9D8B030D-6E8A-4147-A177-3AD203B41FA5}">
                      <a16:colId xmlns:a16="http://schemas.microsoft.com/office/drawing/2014/main" val="1152613345"/>
                    </a:ext>
                  </a:extLst>
                </a:gridCol>
                <a:gridCol w="208280">
                  <a:extLst>
                    <a:ext uri="{9D8B030D-6E8A-4147-A177-3AD203B41FA5}">
                      <a16:colId xmlns:a16="http://schemas.microsoft.com/office/drawing/2014/main" val="149345656"/>
                    </a:ext>
                  </a:extLst>
                </a:gridCol>
                <a:gridCol w="208280">
                  <a:extLst>
                    <a:ext uri="{9D8B030D-6E8A-4147-A177-3AD203B41FA5}">
                      <a16:colId xmlns:a16="http://schemas.microsoft.com/office/drawing/2014/main" val="2516077498"/>
                    </a:ext>
                  </a:extLst>
                </a:gridCol>
                <a:gridCol w="208280">
                  <a:extLst>
                    <a:ext uri="{9D8B030D-6E8A-4147-A177-3AD203B41FA5}">
                      <a16:colId xmlns:a16="http://schemas.microsoft.com/office/drawing/2014/main" val="3799371429"/>
                    </a:ext>
                  </a:extLst>
                </a:gridCol>
                <a:gridCol w="208280">
                  <a:extLst>
                    <a:ext uri="{9D8B030D-6E8A-4147-A177-3AD203B41FA5}">
                      <a16:colId xmlns:a16="http://schemas.microsoft.com/office/drawing/2014/main" val="1647430285"/>
                    </a:ext>
                  </a:extLst>
                </a:gridCol>
                <a:gridCol w="208280">
                  <a:extLst>
                    <a:ext uri="{9D8B030D-6E8A-4147-A177-3AD203B41FA5}">
                      <a16:colId xmlns:a16="http://schemas.microsoft.com/office/drawing/2014/main" val="2714079199"/>
                    </a:ext>
                  </a:extLst>
                </a:gridCol>
                <a:gridCol w="246888">
                  <a:extLst>
                    <a:ext uri="{9D8B030D-6E8A-4147-A177-3AD203B41FA5}">
                      <a16:colId xmlns:a16="http://schemas.microsoft.com/office/drawing/2014/main" val="3889033436"/>
                    </a:ext>
                  </a:extLst>
                </a:gridCol>
                <a:gridCol w="208280">
                  <a:extLst>
                    <a:ext uri="{9D8B030D-6E8A-4147-A177-3AD203B41FA5}">
                      <a16:colId xmlns:a16="http://schemas.microsoft.com/office/drawing/2014/main" val="175508430"/>
                    </a:ext>
                  </a:extLst>
                </a:gridCol>
                <a:gridCol w="246888">
                  <a:extLst>
                    <a:ext uri="{9D8B030D-6E8A-4147-A177-3AD203B41FA5}">
                      <a16:colId xmlns:a16="http://schemas.microsoft.com/office/drawing/2014/main" val="1112531333"/>
                    </a:ext>
                  </a:extLst>
                </a:gridCol>
                <a:gridCol w="246888">
                  <a:extLst>
                    <a:ext uri="{9D8B030D-6E8A-4147-A177-3AD203B41FA5}">
                      <a16:colId xmlns:a16="http://schemas.microsoft.com/office/drawing/2014/main" val="4091185306"/>
                    </a:ext>
                  </a:extLst>
                </a:gridCol>
                <a:gridCol w="246888">
                  <a:extLst>
                    <a:ext uri="{9D8B030D-6E8A-4147-A177-3AD203B41FA5}">
                      <a16:colId xmlns:a16="http://schemas.microsoft.com/office/drawing/2014/main" val="3907459834"/>
                    </a:ext>
                  </a:extLst>
                </a:gridCol>
                <a:gridCol w="208280">
                  <a:extLst>
                    <a:ext uri="{9D8B030D-6E8A-4147-A177-3AD203B41FA5}">
                      <a16:colId xmlns:a16="http://schemas.microsoft.com/office/drawing/2014/main" val="710946410"/>
                    </a:ext>
                  </a:extLst>
                </a:gridCol>
                <a:gridCol w="246888">
                  <a:extLst>
                    <a:ext uri="{9D8B030D-6E8A-4147-A177-3AD203B41FA5}">
                      <a16:colId xmlns:a16="http://schemas.microsoft.com/office/drawing/2014/main" val="4134490468"/>
                    </a:ext>
                  </a:extLst>
                </a:gridCol>
                <a:gridCol w="246888">
                  <a:extLst>
                    <a:ext uri="{9D8B030D-6E8A-4147-A177-3AD203B41FA5}">
                      <a16:colId xmlns:a16="http://schemas.microsoft.com/office/drawing/2014/main" val="221932384"/>
                    </a:ext>
                  </a:extLst>
                </a:gridCol>
                <a:gridCol w="246888">
                  <a:extLst>
                    <a:ext uri="{9D8B030D-6E8A-4147-A177-3AD203B41FA5}">
                      <a16:colId xmlns:a16="http://schemas.microsoft.com/office/drawing/2014/main" val="4269682986"/>
                    </a:ext>
                  </a:extLst>
                </a:gridCol>
                <a:gridCol w="208280">
                  <a:extLst>
                    <a:ext uri="{9D8B030D-6E8A-4147-A177-3AD203B41FA5}">
                      <a16:colId xmlns:a16="http://schemas.microsoft.com/office/drawing/2014/main" val="3044385385"/>
                    </a:ext>
                  </a:extLst>
                </a:gridCol>
                <a:gridCol w="208280">
                  <a:extLst>
                    <a:ext uri="{9D8B030D-6E8A-4147-A177-3AD203B41FA5}">
                      <a16:colId xmlns:a16="http://schemas.microsoft.com/office/drawing/2014/main" val="2235560963"/>
                    </a:ext>
                  </a:extLst>
                </a:gridCol>
                <a:gridCol w="246888">
                  <a:extLst>
                    <a:ext uri="{9D8B030D-6E8A-4147-A177-3AD203B41FA5}">
                      <a16:colId xmlns:a16="http://schemas.microsoft.com/office/drawing/2014/main" val="1682966090"/>
                    </a:ext>
                  </a:extLst>
                </a:gridCol>
                <a:gridCol w="246888">
                  <a:extLst>
                    <a:ext uri="{9D8B030D-6E8A-4147-A177-3AD203B41FA5}">
                      <a16:colId xmlns:a16="http://schemas.microsoft.com/office/drawing/2014/main" val="2115526791"/>
                    </a:ext>
                  </a:extLst>
                </a:gridCol>
                <a:gridCol w="246888">
                  <a:extLst>
                    <a:ext uri="{9D8B030D-6E8A-4147-A177-3AD203B41FA5}">
                      <a16:colId xmlns:a16="http://schemas.microsoft.com/office/drawing/2014/main" val="2377472172"/>
                    </a:ext>
                  </a:extLst>
                </a:gridCol>
                <a:gridCol w="208280">
                  <a:extLst>
                    <a:ext uri="{9D8B030D-6E8A-4147-A177-3AD203B41FA5}">
                      <a16:colId xmlns:a16="http://schemas.microsoft.com/office/drawing/2014/main" val="1062600133"/>
                    </a:ext>
                  </a:extLst>
                </a:gridCol>
                <a:gridCol w="208280">
                  <a:extLst>
                    <a:ext uri="{9D8B030D-6E8A-4147-A177-3AD203B41FA5}">
                      <a16:colId xmlns:a16="http://schemas.microsoft.com/office/drawing/2014/main" val="2423773834"/>
                    </a:ext>
                  </a:extLst>
                </a:gridCol>
                <a:gridCol w="208280">
                  <a:extLst>
                    <a:ext uri="{9D8B030D-6E8A-4147-A177-3AD203B41FA5}">
                      <a16:colId xmlns:a16="http://schemas.microsoft.com/office/drawing/2014/main" val="644691167"/>
                    </a:ext>
                  </a:extLst>
                </a:gridCol>
                <a:gridCol w="208280">
                  <a:extLst>
                    <a:ext uri="{9D8B030D-6E8A-4147-A177-3AD203B41FA5}">
                      <a16:colId xmlns:a16="http://schemas.microsoft.com/office/drawing/2014/main" val="385545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480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- 2019-11-18 17:30:00</a:t>
                      </a:r>
                      <a:r>
                        <a:rPr kumimoji="0" lang="en-US" sz="1000" b="0" i="0" u="none" strike="noStrike" kern="1200" cap="none" spc="0" normalizeH="0" baseline="0" noProof="0">
                          <a:ln>
                            <a:noFill/>
                          </a:ln>
                          <a:solidFill>
                            <a:prstClr val="black"/>
                          </a:solidFill>
                          <a:effectLst/>
                          <a:uLnTx/>
                          <a:uFillTx/>
                          <a:latin typeface="+mn-lt"/>
                          <a:ea typeface="+mn-ea"/>
                          <a:cs typeface="+mn-cs"/>
                        </a:rPr>
                        <a:t>
 Créez vos moments inoubliables avec la série de notebooks MSI Content Creation et profitez de l'offre Adobe jusqu'au 31 Décembre 2019.
Consultez la promo ici 
fr.msi.com/Promotion/adobe-creator-pack/nb
#MSI #Notebook #Creator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6.3286 %</a:t>
                      </a:r>
                    </a:p>
                  </a:txBody>
                  <a:tcPr/>
                </a:tc>
                <a:extLst>
                  <a:ext uri="{0D108BD9-81ED-4DB2-BD59-A6C34878D82A}">
                    <a16:rowId xmlns:a16="http://schemas.microsoft.com/office/drawing/2014/main" val="1782597046"/>
                  </a:ext>
                </a:extLst>
              </a:tr>
            </a:tbl>
          </a:graphicData>
        </a:graphic>
      </p:graphicFrame>
      <p:sp>
        <p:nvSpPr>
          <p:cNvPr id="4" name="Text Placeholder 3">
            <a:extLst>
              <a:ext uri="{FF2B5EF4-FFF2-40B4-BE49-F238E27FC236}">
                <a16:creationId xmlns:a16="http://schemas.microsoft.com/office/drawing/2014/main" id="{75C89D79-629E-41A0-991A-1ADDDEE5C922}"/>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990556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77C4-6161-41B9-B288-455DE1530824}"/>
              </a:ext>
            </a:extLst>
          </p:cNvPr>
          <p:cNvSpPr>
            <a:spLocks noGrp="1"/>
          </p:cNvSpPr>
          <p:nvPr>
            <p:ph type="title"/>
          </p:nvPr>
        </p:nvSpPr>
        <p:spPr/>
        <p:txBody>
          <a:bodyPr/>
          <a:lstStyle/>
          <a:p>
            <a:r>
              <a:rPr lang="en-US"/>
              <a:t>Facebook Insights Own Posts Table w/ E-Rate | CND Competitor- FR - 10 of 26</a:t>
            </a:r>
          </a:p>
        </p:txBody>
      </p:sp>
      <p:graphicFrame>
        <p:nvGraphicFramePr>
          <p:cNvPr id="5" name="Table Placeholder 4">
            <a:extLst>
              <a:ext uri="{FF2B5EF4-FFF2-40B4-BE49-F238E27FC236}">
                <a16:creationId xmlns:a16="http://schemas.microsoft.com/office/drawing/2014/main" id="{0DE183FC-6CBB-4F67-9E2C-65B7A718E5D9}"/>
              </a:ext>
            </a:extLst>
          </p:cNvPr>
          <p:cNvGraphicFramePr>
            <a:graphicFrameLocks noGrp="1"/>
          </p:cNvGraphicFramePr>
          <p:nvPr>
            <p:ph type="tbl" sz="quarter" idx="13"/>
            <p:extLst>
              <p:ext uri="{D42A27DB-BD31-4B8C-83A1-F6EECF244321}">
                <p14:modId xmlns:p14="http://schemas.microsoft.com/office/powerpoint/2010/main" val="137289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9694719"/>
                    </a:ext>
                  </a:extLst>
                </a:gridCol>
                <a:gridCol w="246888">
                  <a:extLst>
                    <a:ext uri="{9D8B030D-6E8A-4147-A177-3AD203B41FA5}">
                      <a16:colId xmlns:a16="http://schemas.microsoft.com/office/drawing/2014/main" val="4252375885"/>
                    </a:ext>
                  </a:extLst>
                </a:gridCol>
                <a:gridCol w="246888">
                  <a:extLst>
                    <a:ext uri="{9D8B030D-6E8A-4147-A177-3AD203B41FA5}">
                      <a16:colId xmlns:a16="http://schemas.microsoft.com/office/drawing/2014/main" val="3934878298"/>
                    </a:ext>
                  </a:extLst>
                </a:gridCol>
                <a:gridCol w="208280">
                  <a:extLst>
                    <a:ext uri="{9D8B030D-6E8A-4147-A177-3AD203B41FA5}">
                      <a16:colId xmlns:a16="http://schemas.microsoft.com/office/drawing/2014/main" val="513262291"/>
                    </a:ext>
                  </a:extLst>
                </a:gridCol>
                <a:gridCol w="208280">
                  <a:extLst>
                    <a:ext uri="{9D8B030D-6E8A-4147-A177-3AD203B41FA5}">
                      <a16:colId xmlns:a16="http://schemas.microsoft.com/office/drawing/2014/main" val="2793501112"/>
                    </a:ext>
                  </a:extLst>
                </a:gridCol>
                <a:gridCol w="208280">
                  <a:extLst>
                    <a:ext uri="{9D8B030D-6E8A-4147-A177-3AD203B41FA5}">
                      <a16:colId xmlns:a16="http://schemas.microsoft.com/office/drawing/2014/main" val="427117066"/>
                    </a:ext>
                  </a:extLst>
                </a:gridCol>
                <a:gridCol w="208280">
                  <a:extLst>
                    <a:ext uri="{9D8B030D-6E8A-4147-A177-3AD203B41FA5}">
                      <a16:colId xmlns:a16="http://schemas.microsoft.com/office/drawing/2014/main" val="2001115319"/>
                    </a:ext>
                  </a:extLst>
                </a:gridCol>
                <a:gridCol w="208280">
                  <a:extLst>
                    <a:ext uri="{9D8B030D-6E8A-4147-A177-3AD203B41FA5}">
                      <a16:colId xmlns:a16="http://schemas.microsoft.com/office/drawing/2014/main" val="2457457273"/>
                    </a:ext>
                  </a:extLst>
                </a:gridCol>
                <a:gridCol w="208280">
                  <a:extLst>
                    <a:ext uri="{9D8B030D-6E8A-4147-A177-3AD203B41FA5}">
                      <a16:colId xmlns:a16="http://schemas.microsoft.com/office/drawing/2014/main" val="1407134625"/>
                    </a:ext>
                  </a:extLst>
                </a:gridCol>
                <a:gridCol w="208280">
                  <a:extLst>
                    <a:ext uri="{9D8B030D-6E8A-4147-A177-3AD203B41FA5}">
                      <a16:colId xmlns:a16="http://schemas.microsoft.com/office/drawing/2014/main" val="391833146"/>
                    </a:ext>
                  </a:extLst>
                </a:gridCol>
                <a:gridCol w="208280">
                  <a:extLst>
                    <a:ext uri="{9D8B030D-6E8A-4147-A177-3AD203B41FA5}">
                      <a16:colId xmlns:a16="http://schemas.microsoft.com/office/drawing/2014/main" val="896742931"/>
                    </a:ext>
                  </a:extLst>
                </a:gridCol>
                <a:gridCol w="208280">
                  <a:extLst>
                    <a:ext uri="{9D8B030D-6E8A-4147-A177-3AD203B41FA5}">
                      <a16:colId xmlns:a16="http://schemas.microsoft.com/office/drawing/2014/main" val="3041994021"/>
                    </a:ext>
                  </a:extLst>
                </a:gridCol>
                <a:gridCol w="208280">
                  <a:extLst>
                    <a:ext uri="{9D8B030D-6E8A-4147-A177-3AD203B41FA5}">
                      <a16:colId xmlns:a16="http://schemas.microsoft.com/office/drawing/2014/main" val="1827117658"/>
                    </a:ext>
                  </a:extLst>
                </a:gridCol>
                <a:gridCol w="246888">
                  <a:extLst>
                    <a:ext uri="{9D8B030D-6E8A-4147-A177-3AD203B41FA5}">
                      <a16:colId xmlns:a16="http://schemas.microsoft.com/office/drawing/2014/main" val="1861012342"/>
                    </a:ext>
                  </a:extLst>
                </a:gridCol>
                <a:gridCol w="208280">
                  <a:extLst>
                    <a:ext uri="{9D8B030D-6E8A-4147-A177-3AD203B41FA5}">
                      <a16:colId xmlns:a16="http://schemas.microsoft.com/office/drawing/2014/main" val="181373551"/>
                    </a:ext>
                  </a:extLst>
                </a:gridCol>
                <a:gridCol w="246888">
                  <a:extLst>
                    <a:ext uri="{9D8B030D-6E8A-4147-A177-3AD203B41FA5}">
                      <a16:colId xmlns:a16="http://schemas.microsoft.com/office/drawing/2014/main" val="4177071506"/>
                    </a:ext>
                  </a:extLst>
                </a:gridCol>
                <a:gridCol w="246888">
                  <a:extLst>
                    <a:ext uri="{9D8B030D-6E8A-4147-A177-3AD203B41FA5}">
                      <a16:colId xmlns:a16="http://schemas.microsoft.com/office/drawing/2014/main" val="3233421241"/>
                    </a:ext>
                  </a:extLst>
                </a:gridCol>
                <a:gridCol w="246888">
                  <a:extLst>
                    <a:ext uri="{9D8B030D-6E8A-4147-A177-3AD203B41FA5}">
                      <a16:colId xmlns:a16="http://schemas.microsoft.com/office/drawing/2014/main" val="362346802"/>
                    </a:ext>
                  </a:extLst>
                </a:gridCol>
                <a:gridCol w="208280">
                  <a:extLst>
                    <a:ext uri="{9D8B030D-6E8A-4147-A177-3AD203B41FA5}">
                      <a16:colId xmlns:a16="http://schemas.microsoft.com/office/drawing/2014/main" val="542743969"/>
                    </a:ext>
                  </a:extLst>
                </a:gridCol>
                <a:gridCol w="246888">
                  <a:extLst>
                    <a:ext uri="{9D8B030D-6E8A-4147-A177-3AD203B41FA5}">
                      <a16:colId xmlns:a16="http://schemas.microsoft.com/office/drawing/2014/main" val="1486600680"/>
                    </a:ext>
                  </a:extLst>
                </a:gridCol>
                <a:gridCol w="246888">
                  <a:extLst>
                    <a:ext uri="{9D8B030D-6E8A-4147-A177-3AD203B41FA5}">
                      <a16:colId xmlns:a16="http://schemas.microsoft.com/office/drawing/2014/main" val="3769838524"/>
                    </a:ext>
                  </a:extLst>
                </a:gridCol>
                <a:gridCol w="246888">
                  <a:extLst>
                    <a:ext uri="{9D8B030D-6E8A-4147-A177-3AD203B41FA5}">
                      <a16:colId xmlns:a16="http://schemas.microsoft.com/office/drawing/2014/main" val="4190334246"/>
                    </a:ext>
                  </a:extLst>
                </a:gridCol>
                <a:gridCol w="208280">
                  <a:extLst>
                    <a:ext uri="{9D8B030D-6E8A-4147-A177-3AD203B41FA5}">
                      <a16:colId xmlns:a16="http://schemas.microsoft.com/office/drawing/2014/main" val="1990373708"/>
                    </a:ext>
                  </a:extLst>
                </a:gridCol>
                <a:gridCol w="208280">
                  <a:extLst>
                    <a:ext uri="{9D8B030D-6E8A-4147-A177-3AD203B41FA5}">
                      <a16:colId xmlns:a16="http://schemas.microsoft.com/office/drawing/2014/main" val="834434467"/>
                    </a:ext>
                  </a:extLst>
                </a:gridCol>
                <a:gridCol w="246888">
                  <a:extLst>
                    <a:ext uri="{9D8B030D-6E8A-4147-A177-3AD203B41FA5}">
                      <a16:colId xmlns:a16="http://schemas.microsoft.com/office/drawing/2014/main" val="710004323"/>
                    </a:ext>
                  </a:extLst>
                </a:gridCol>
                <a:gridCol w="246888">
                  <a:extLst>
                    <a:ext uri="{9D8B030D-6E8A-4147-A177-3AD203B41FA5}">
                      <a16:colId xmlns:a16="http://schemas.microsoft.com/office/drawing/2014/main" val="977568178"/>
                    </a:ext>
                  </a:extLst>
                </a:gridCol>
                <a:gridCol w="246888">
                  <a:extLst>
                    <a:ext uri="{9D8B030D-6E8A-4147-A177-3AD203B41FA5}">
                      <a16:colId xmlns:a16="http://schemas.microsoft.com/office/drawing/2014/main" val="427888803"/>
                    </a:ext>
                  </a:extLst>
                </a:gridCol>
                <a:gridCol w="208280">
                  <a:extLst>
                    <a:ext uri="{9D8B030D-6E8A-4147-A177-3AD203B41FA5}">
                      <a16:colId xmlns:a16="http://schemas.microsoft.com/office/drawing/2014/main" val="3736689447"/>
                    </a:ext>
                  </a:extLst>
                </a:gridCol>
                <a:gridCol w="208280">
                  <a:extLst>
                    <a:ext uri="{9D8B030D-6E8A-4147-A177-3AD203B41FA5}">
                      <a16:colId xmlns:a16="http://schemas.microsoft.com/office/drawing/2014/main" val="3068633262"/>
                    </a:ext>
                  </a:extLst>
                </a:gridCol>
                <a:gridCol w="208280">
                  <a:extLst>
                    <a:ext uri="{9D8B030D-6E8A-4147-A177-3AD203B41FA5}">
                      <a16:colId xmlns:a16="http://schemas.microsoft.com/office/drawing/2014/main" val="2057383959"/>
                    </a:ext>
                  </a:extLst>
                </a:gridCol>
                <a:gridCol w="208280">
                  <a:extLst>
                    <a:ext uri="{9D8B030D-6E8A-4147-A177-3AD203B41FA5}">
                      <a16:colId xmlns:a16="http://schemas.microsoft.com/office/drawing/2014/main" val="176922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2729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- 2019-11-18 13:26:54</a:t>
                      </a:r>
                      <a:r>
                        <a:rPr kumimoji="0" lang="fr-FR" sz="1000" b="0" i="0" u="none" strike="noStrike" kern="1200" cap="none" spc="0" normalizeH="0" baseline="0" noProof="0">
                          <a:ln>
                            <a:noFill/>
                          </a:ln>
                          <a:solidFill>
                            <a:prstClr val="black"/>
                          </a:solidFill>
                          <a:effectLst/>
                          <a:uLnTx/>
                          <a:uFillTx/>
                          <a:latin typeface="+mn-lt"/>
                          <a:ea typeface="+mn-ea"/>
                          <a:cs typeface="+mn-cs"/>
                        </a:rPr>
                        <a:t>
 Devenez créateur de contenu professionnel en utilisant des composants haut de gamme MSI et les logiciels innovants Adobe. Libérez votre créativité !
Découvrez l'offre 👉 fr.msi.com/Promotion/global-get-rush-get-unleashed
A vous de nous montrer vos créations 🤩 Tentez de gagner 3 mois d'abonnement Adobe Premiere Rush et Adobe Spark en mentionnant @MSI et en utilisant  #GetRush_GetUnleashed dans votre prochaine publication de Premiere Rush.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5.6656 %</a:t>
                      </a:r>
                    </a:p>
                  </a:txBody>
                  <a:tcPr/>
                </a:tc>
                <a:extLst>
                  <a:ext uri="{0D108BD9-81ED-4DB2-BD59-A6C34878D82A}">
                    <a16:rowId xmlns:a16="http://schemas.microsoft.com/office/drawing/2014/main" val="1517766799"/>
                  </a:ext>
                </a:extLst>
              </a:tr>
            </a:tbl>
          </a:graphicData>
        </a:graphic>
      </p:graphicFrame>
      <p:sp>
        <p:nvSpPr>
          <p:cNvPr id="4" name="Text Placeholder 3">
            <a:extLst>
              <a:ext uri="{FF2B5EF4-FFF2-40B4-BE49-F238E27FC236}">
                <a16:creationId xmlns:a16="http://schemas.microsoft.com/office/drawing/2014/main" id="{87920820-A1B6-4685-956F-E0B82B62CD5D}"/>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976577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B2E9-F669-422D-99E4-A3F85307FBB6}"/>
              </a:ext>
            </a:extLst>
          </p:cNvPr>
          <p:cNvSpPr>
            <a:spLocks noGrp="1"/>
          </p:cNvSpPr>
          <p:nvPr>
            <p:ph type="title"/>
          </p:nvPr>
        </p:nvSpPr>
        <p:spPr/>
        <p:txBody>
          <a:bodyPr/>
          <a:lstStyle/>
          <a:p>
            <a:r>
              <a:rPr lang="en-US"/>
              <a:t>Facebook Insights Own Posts Table w/ E-Rate | CND Competitor- FR - 11 of 26</a:t>
            </a:r>
          </a:p>
        </p:txBody>
      </p:sp>
      <p:graphicFrame>
        <p:nvGraphicFramePr>
          <p:cNvPr id="5" name="Table Placeholder 4">
            <a:extLst>
              <a:ext uri="{FF2B5EF4-FFF2-40B4-BE49-F238E27FC236}">
                <a16:creationId xmlns:a16="http://schemas.microsoft.com/office/drawing/2014/main" id="{DB9F4C5B-6C9F-4127-961F-5C739FDC2A7E}"/>
              </a:ext>
            </a:extLst>
          </p:cNvPr>
          <p:cNvGraphicFramePr>
            <a:graphicFrameLocks noGrp="1"/>
          </p:cNvGraphicFramePr>
          <p:nvPr>
            <p:ph type="tbl" sz="quarter" idx="13"/>
            <p:extLst>
              <p:ext uri="{D42A27DB-BD31-4B8C-83A1-F6EECF244321}">
                <p14:modId xmlns:p14="http://schemas.microsoft.com/office/powerpoint/2010/main" val="389309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13946"/>
                    </a:ext>
                  </a:extLst>
                </a:gridCol>
                <a:gridCol w="246888">
                  <a:extLst>
                    <a:ext uri="{9D8B030D-6E8A-4147-A177-3AD203B41FA5}">
                      <a16:colId xmlns:a16="http://schemas.microsoft.com/office/drawing/2014/main" val="4018696938"/>
                    </a:ext>
                  </a:extLst>
                </a:gridCol>
                <a:gridCol w="246888">
                  <a:extLst>
                    <a:ext uri="{9D8B030D-6E8A-4147-A177-3AD203B41FA5}">
                      <a16:colId xmlns:a16="http://schemas.microsoft.com/office/drawing/2014/main" val="2089355488"/>
                    </a:ext>
                  </a:extLst>
                </a:gridCol>
                <a:gridCol w="208280">
                  <a:extLst>
                    <a:ext uri="{9D8B030D-6E8A-4147-A177-3AD203B41FA5}">
                      <a16:colId xmlns:a16="http://schemas.microsoft.com/office/drawing/2014/main" val="213722884"/>
                    </a:ext>
                  </a:extLst>
                </a:gridCol>
                <a:gridCol w="208280">
                  <a:extLst>
                    <a:ext uri="{9D8B030D-6E8A-4147-A177-3AD203B41FA5}">
                      <a16:colId xmlns:a16="http://schemas.microsoft.com/office/drawing/2014/main" val="2125112033"/>
                    </a:ext>
                  </a:extLst>
                </a:gridCol>
                <a:gridCol w="208280">
                  <a:extLst>
                    <a:ext uri="{9D8B030D-6E8A-4147-A177-3AD203B41FA5}">
                      <a16:colId xmlns:a16="http://schemas.microsoft.com/office/drawing/2014/main" val="3289879025"/>
                    </a:ext>
                  </a:extLst>
                </a:gridCol>
                <a:gridCol w="208280">
                  <a:extLst>
                    <a:ext uri="{9D8B030D-6E8A-4147-A177-3AD203B41FA5}">
                      <a16:colId xmlns:a16="http://schemas.microsoft.com/office/drawing/2014/main" val="4233322055"/>
                    </a:ext>
                  </a:extLst>
                </a:gridCol>
                <a:gridCol w="208280">
                  <a:extLst>
                    <a:ext uri="{9D8B030D-6E8A-4147-A177-3AD203B41FA5}">
                      <a16:colId xmlns:a16="http://schemas.microsoft.com/office/drawing/2014/main" val="2817305792"/>
                    </a:ext>
                  </a:extLst>
                </a:gridCol>
                <a:gridCol w="208280">
                  <a:extLst>
                    <a:ext uri="{9D8B030D-6E8A-4147-A177-3AD203B41FA5}">
                      <a16:colId xmlns:a16="http://schemas.microsoft.com/office/drawing/2014/main" val="1808920002"/>
                    </a:ext>
                  </a:extLst>
                </a:gridCol>
                <a:gridCol w="208280">
                  <a:extLst>
                    <a:ext uri="{9D8B030D-6E8A-4147-A177-3AD203B41FA5}">
                      <a16:colId xmlns:a16="http://schemas.microsoft.com/office/drawing/2014/main" val="2216934292"/>
                    </a:ext>
                  </a:extLst>
                </a:gridCol>
                <a:gridCol w="208280">
                  <a:extLst>
                    <a:ext uri="{9D8B030D-6E8A-4147-A177-3AD203B41FA5}">
                      <a16:colId xmlns:a16="http://schemas.microsoft.com/office/drawing/2014/main" val="3342229771"/>
                    </a:ext>
                  </a:extLst>
                </a:gridCol>
                <a:gridCol w="208280">
                  <a:extLst>
                    <a:ext uri="{9D8B030D-6E8A-4147-A177-3AD203B41FA5}">
                      <a16:colId xmlns:a16="http://schemas.microsoft.com/office/drawing/2014/main" val="3617900669"/>
                    </a:ext>
                  </a:extLst>
                </a:gridCol>
                <a:gridCol w="208280">
                  <a:extLst>
                    <a:ext uri="{9D8B030D-6E8A-4147-A177-3AD203B41FA5}">
                      <a16:colId xmlns:a16="http://schemas.microsoft.com/office/drawing/2014/main" val="2430358143"/>
                    </a:ext>
                  </a:extLst>
                </a:gridCol>
                <a:gridCol w="246888">
                  <a:extLst>
                    <a:ext uri="{9D8B030D-6E8A-4147-A177-3AD203B41FA5}">
                      <a16:colId xmlns:a16="http://schemas.microsoft.com/office/drawing/2014/main" val="508773502"/>
                    </a:ext>
                  </a:extLst>
                </a:gridCol>
                <a:gridCol w="208280">
                  <a:extLst>
                    <a:ext uri="{9D8B030D-6E8A-4147-A177-3AD203B41FA5}">
                      <a16:colId xmlns:a16="http://schemas.microsoft.com/office/drawing/2014/main" val="2976502843"/>
                    </a:ext>
                  </a:extLst>
                </a:gridCol>
                <a:gridCol w="246888">
                  <a:extLst>
                    <a:ext uri="{9D8B030D-6E8A-4147-A177-3AD203B41FA5}">
                      <a16:colId xmlns:a16="http://schemas.microsoft.com/office/drawing/2014/main" val="243315921"/>
                    </a:ext>
                  </a:extLst>
                </a:gridCol>
                <a:gridCol w="246888">
                  <a:extLst>
                    <a:ext uri="{9D8B030D-6E8A-4147-A177-3AD203B41FA5}">
                      <a16:colId xmlns:a16="http://schemas.microsoft.com/office/drawing/2014/main" val="2428804315"/>
                    </a:ext>
                  </a:extLst>
                </a:gridCol>
                <a:gridCol w="246888">
                  <a:extLst>
                    <a:ext uri="{9D8B030D-6E8A-4147-A177-3AD203B41FA5}">
                      <a16:colId xmlns:a16="http://schemas.microsoft.com/office/drawing/2014/main" val="204434369"/>
                    </a:ext>
                  </a:extLst>
                </a:gridCol>
                <a:gridCol w="208280">
                  <a:extLst>
                    <a:ext uri="{9D8B030D-6E8A-4147-A177-3AD203B41FA5}">
                      <a16:colId xmlns:a16="http://schemas.microsoft.com/office/drawing/2014/main" val="934864547"/>
                    </a:ext>
                  </a:extLst>
                </a:gridCol>
                <a:gridCol w="246888">
                  <a:extLst>
                    <a:ext uri="{9D8B030D-6E8A-4147-A177-3AD203B41FA5}">
                      <a16:colId xmlns:a16="http://schemas.microsoft.com/office/drawing/2014/main" val="846713035"/>
                    </a:ext>
                  </a:extLst>
                </a:gridCol>
                <a:gridCol w="246888">
                  <a:extLst>
                    <a:ext uri="{9D8B030D-6E8A-4147-A177-3AD203B41FA5}">
                      <a16:colId xmlns:a16="http://schemas.microsoft.com/office/drawing/2014/main" val="531466715"/>
                    </a:ext>
                  </a:extLst>
                </a:gridCol>
                <a:gridCol w="246888">
                  <a:extLst>
                    <a:ext uri="{9D8B030D-6E8A-4147-A177-3AD203B41FA5}">
                      <a16:colId xmlns:a16="http://schemas.microsoft.com/office/drawing/2014/main" val="2169796827"/>
                    </a:ext>
                  </a:extLst>
                </a:gridCol>
                <a:gridCol w="208280">
                  <a:extLst>
                    <a:ext uri="{9D8B030D-6E8A-4147-A177-3AD203B41FA5}">
                      <a16:colId xmlns:a16="http://schemas.microsoft.com/office/drawing/2014/main" val="2758302627"/>
                    </a:ext>
                  </a:extLst>
                </a:gridCol>
                <a:gridCol w="208280">
                  <a:extLst>
                    <a:ext uri="{9D8B030D-6E8A-4147-A177-3AD203B41FA5}">
                      <a16:colId xmlns:a16="http://schemas.microsoft.com/office/drawing/2014/main" val="3373634973"/>
                    </a:ext>
                  </a:extLst>
                </a:gridCol>
                <a:gridCol w="246888">
                  <a:extLst>
                    <a:ext uri="{9D8B030D-6E8A-4147-A177-3AD203B41FA5}">
                      <a16:colId xmlns:a16="http://schemas.microsoft.com/office/drawing/2014/main" val="2883309651"/>
                    </a:ext>
                  </a:extLst>
                </a:gridCol>
                <a:gridCol w="246888">
                  <a:extLst>
                    <a:ext uri="{9D8B030D-6E8A-4147-A177-3AD203B41FA5}">
                      <a16:colId xmlns:a16="http://schemas.microsoft.com/office/drawing/2014/main" val="2394890312"/>
                    </a:ext>
                  </a:extLst>
                </a:gridCol>
                <a:gridCol w="246888">
                  <a:extLst>
                    <a:ext uri="{9D8B030D-6E8A-4147-A177-3AD203B41FA5}">
                      <a16:colId xmlns:a16="http://schemas.microsoft.com/office/drawing/2014/main" val="1888547668"/>
                    </a:ext>
                  </a:extLst>
                </a:gridCol>
                <a:gridCol w="208280">
                  <a:extLst>
                    <a:ext uri="{9D8B030D-6E8A-4147-A177-3AD203B41FA5}">
                      <a16:colId xmlns:a16="http://schemas.microsoft.com/office/drawing/2014/main" val="4073118580"/>
                    </a:ext>
                  </a:extLst>
                </a:gridCol>
                <a:gridCol w="208280">
                  <a:extLst>
                    <a:ext uri="{9D8B030D-6E8A-4147-A177-3AD203B41FA5}">
                      <a16:colId xmlns:a16="http://schemas.microsoft.com/office/drawing/2014/main" val="235020507"/>
                    </a:ext>
                  </a:extLst>
                </a:gridCol>
                <a:gridCol w="208280">
                  <a:extLst>
                    <a:ext uri="{9D8B030D-6E8A-4147-A177-3AD203B41FA5}">
                      <a16:colId xmlns:a16="http://schemas.microsoft.com/office/drawing/2014/main" val="2894752276"/>
                    </a:ext>
                  </a:extLst>
                </a:gridCol>
                <a:gridCol w="208280">
                  <a:extLst>
                    <a:ext uri="{9D8B030D-6E8A-4147-A177-3AD203B41FA5}">
                      <a16:colId xmlns:a16="http://schemas.microsoft.com/office/drawing/2014/main" val="345029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251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- 2019-11-18 08:31:49</a:t>
                      </a:r>
                      <a:r>
                        <a:rPr kumimoji="0" lang="fr-FR" sz="1000" b="0" i="0" u="none" strike="noStrike" kern="1200" cap="none" spc="0" normalizeH="0" baseline="0" noProof="0">
                          <a:ln>
                            <a:noFill/>
                          </a:ln>
                          <a:solidFill>
                            <a:prstClr val="black"/>
                          </a:solidFill>
                          <a:effectLst/>
                          <a:uLnTx/>
                          <a:uFillTx/>
                          <a:latin typeface="+mn-lt"/>
                          <a:ea typeface="+mn-ea"/>
                          <a:cs typeface="+mn-cs"/>
                        </a:rPr>
                        <a:t>
 C'est bientôt Noël et vous ne savez pas encore quels cadeaux offrir ? 🎁
MSI vous donne un coup de main avec son guide d'achat et vous offre une chance de gagner une carte graphique, des périphériques et des codes Steam !!!
👇👇👇
fr.msi.com/Promotion/best-gift-ever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31355429"/>
                  </a:ext>
                </a:extLst>
              </a:tr>
            </a:tbl>
          </a:graphicData>
        </a:graphic>
      </p:graphicFrame>
      <p:sp>
        <p:nvSpPr>
          <p:cNvPr id="4" name="Text Placeholder 3">
            <a:extLst>
              <a:ext uri="{FF2B5EF4-FFF2-40B4-BE49-F238E27FC236}">
                <a16:creationId xmlns:a16="http://schemas.microsoft.com/office/drawing/2014/main" id="{D8490F03-D851-4C73-9702-91E74BA8B100}"/>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25746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29AE-9270-47D2-8E6A-A97A4F6739AA}"/>
              </a:ext>
            </a:extLst>
          </p:cNvPr>
          <p:cNvSpPr>
            <a:spLocks noGrp="1"/>
          </p:cNvSpPr>
          <p:nvPr>
            <p:ph type="title"/>
          </p:nvPr>
        </p:nvSpPr>
        <p:spPr/>
        <p:txBody>
          <a:bodyPr/>
          <a:lstStyle/>
          <a:p>
            <a:r>
              <a:rPr lang="en-US"/>
              <a:t>Facebook Insights Own Posts Table w/ E-Rate | CND Competitor- FR - 12 of 26</a:t>
            </a:r>
          </a:p>
        </p:txBody>
      </p:sp>
      <p:graphicFrame>
        <p:nvGraphicFramePr>
          <p:cNvPr id="5" name="Table Placeholder 4">
            <a:extLst>
              <a:ext uri="{FF2B5EF4-FFF2-40B4-BE49-F238E27FC236}">
                <a16:creationId xmlns:a16="http://schemas.microsoft.com/office/drawing/2014/main" id="{FE09FBA7-0CA1-43D1-9532-8A99854D29C1}"/>
              </a:ext>
            </a:extLst>
          </p:cNvPr>
          <p:cNvGraphicFramePr>
            <a:graphicFrameLocks noGrp="1"/>
          </p:cNvGraphicFramePr>
          <p:nvPr>
            <p:ph type="tbl" sz="quarter" idx="13"/>
            <p:extLst>
              <p:ext uri="{D42A27DB-BD31-4B8C-83A1-F6EECF244321}">
                <p14:modId xmlns:p14="http://schemas.microsoft.com/office/powerpoint/2010/main" val="2686181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3265271"/>
                    </a:ext>
                  </a:extLst>
                </a:gridCol>
                <a:gridCol w="246888">
                  <a:extLst>
                    <a:ext uri="{9D8B030D-6E8A-4147-A177-3AD203B41FA5}">
                      <a16:colId xmlns:a16="http://schemas.microsoft.com/office/drawing/2014/main" val="3985819790"/>
                    </a:ext>
                  </a:extLst>
                </a:gridCol>
                <a:gridCol w="246888">
                  <a:extLst>
                    <a:ext uri="{9D8B030D-6E8A-4147-A177-3AD203B41FA5}">
                      <a16:colId xmlns:a16="http://schemas.microsoft.com/office/drawing/2014/main" val="471120593"/>
                    </a:ext>
                  </a:extLst>
                </a:gridCol>
                <a:gridCol w="208280">
                  <a:extLst>
                    <a:ext uri="{9D8B030D-6E8A-4147-A177-3AD203B41FA5}">
                      <a16:colId xmlns:a16="http://schemas.microsoft.com/office/drawing/2014/main" val="1779532203"/>
                    </a:ext>
                  </a:extLst>
                </a:gridCol>
                <a:gridCol w="208280">
                  <a:extLst>
                    <a:ext uri="{9D8B030D-6E8A-4147-A177-3AD203B41FA5}">
                      <a16:colId xmlns:a16="http://schemas.microsoft.com/office/drawing/2014/main" val="2304688177"/>
                    </a:ext>
                  </a:extLst>
                </a:gridCol>
                <a:gridCol w="208280">
                  <a:extLst>
                    <a:ext uri="{9D8B030D-6E8A-4147-A177-3AD203B41FA5}">
                      <a16:colId xmlns:a16="http://schemas.microsoft.com/office/drawing/2014/main" val="1805583994"/>
                    </a:ext>
                  </a:extLst>
                </a:gridCol>
                <a:gridCol w="208280">
                  <a:extLst>
                    <a:ext uri="{9D8B030D-6E8A-4147-A177-3AD203B41FA5}">
                      <a16:colId xmlns:a16="http://schemas.microsoft.com/office/drawing/2014/main" val="2062236177"/>
                    </a:ext>
                  </a:extLst>
                </a:gridCol>
                <a:gridCol w="208280">
                  <a:extLst>
                    <a:ext uri="{9D8B030D-6E8A-4147-A177-3AD203B41FA5}">
                      <a16:colId xmlns:a16="http://schemas.microsoft.com/office/drawing/2014/main" val="1221535262"/>
                    </a:ext>
                  </a:extLst>
                </a:gridCol>
                <a:gridCol w="208280">
                  <a:extLst>
                    <a:ext uri="{9D8B030D-6E8A-4147-A177-3AD203B41FA5}">
                      <a16:colId xmlns:a16="http://schemas.microsoft.com/office/drawing/2014/main" val="164850038"/>
                    </a:ext>
                  </a:extLst>
                </a:gridCol>
                <a:gridCol w="208280">
                  <a:extLst>
                    <a:ext uri="{9D8B030D-6E8A-4147-A177-3AD203B41FA5}">
                      <a16:colId xmlns:a16="http://schemas.microsoft.com/office/drawing/2014/main" val="3985638895"/>
                    </a:ext>
                  </a:extLst>
                </a:gridCol>
                <a:gridCol w="208280">
                  <a:extLst>
                    <a:ext uri="{9D8B030D-6E8A-4147-A177-3AD203B41FA5}">
                      <a16:colId xmlns:a16="http://schemas.microsoft.com/office/drawing/2014/main" val="2913622760"/>
                    </a:ext>
                  </a:extLst>
                </a:gridCol>
                <a:gridCol w="208280">
                  <a:extLst>
                    <a:ext uri="{9D8B030D-6E8A-4147-A177-3AD203B41FA5}">
                      <a16:colId xmlns:a16="http://schemas.microsoft.com/office/drawing/2014/main" val="1647257405"/>
                    </a:ext>
                  </a:extLst>
                </a:gridCol>
                <a:gridCol w="208280">
                  <a:extLst>
                    <a:ext uri="{9D8B030D-6E8A-4147-A177-3AD203B41FA5}">
                      <a16:colId xmlns:a16="http://schemas.microsoft.com/office/drawing/2014/main" val="194154395"/>
                    </a:ext>
                  </a:extLst>
                </a:gridCol>
                <a:gridCol w="246888">
                  <a:extLst>
                    <a:ext uri="{9D8B030D-6E8A-4147-A177-3AD203B41FA5}">
                      <a16:colId xmlns:a16="http://schemas.microsoft.com/office/drawing/2014/main" val="3606930459"/>
                    </a:ext>
                  </a:extLst>
                </a:gridCol>
                <a:gridCol w="208280">
                  <a:extLst>
                    <a:ext uri="{9D8B030D-6E8A-4147-A177-3AD203B41FA5}">
                      <a16:colId xmlns:a16="http://schemas.microsoft.com/office/drawing/2014/main" val="439576836"/>
                    </a:ext>
                  </a:extLst>
                </a:gridCol>
                <a:gridCol w="246888">
                  <a:extLst>
                    <a:ext uri="{9D8B030D-6E8A-4147-A177-3AD203B41FA5}">
                      <a16:colId xmlns:a16="http://schemas.microsoft.com/office/drawing/2014/main" val="4206598423"/>
                    </a:ext>
                  </a:extLst>
                </a:gridCol>
                <a:gridCol w="246888">
                  <a:extLst>
                    <a:ext uri="{9D8B030D-6E8A-4147-A177-3AD203B41FA5}">
                      <a16:colId xmlns:a16="http://schemas.microsoft.com/office/drawing/2014/main" val="2820037799"/>
                    </a:ext>
                  </a:extLst>
                </a:gridCol>
                <a:gridCol w="246888">
                  <a:extLst>
                    <a:ext uri="{9D8B030D-6E8A-4147-A177-3AD203B41FA5}">
                      <a16:colId xmlns:a16="http://schemas.microsoft.com/office/drawing/2014/main" val="587808779"/>
                    </a:ext>
                  </a:extLst>
                </a:gridCol>
                <a:gridCol w="208280">
                  <a:extLst>
                    <a:ext uri="{9D8B030D-6E8A-4147-A177-3AD203B41FA5}">
                      <a16:colId xmlns:a16="http://schemas.microsoft.com/office/drawing/2014/main" val="470542595"/>
                    </a:ext>
                  </a:extLst>
                </a:gridCol>
                <a:gridCol w="246888">
                  <a:extLst>
                    <a:ext uri="{9D8B030D-6E8A-4147-A177-3AD203B41FA5}">
                      <a16:colId xmlns:a16="http://schemas.microsoft.com/office/drawing/2014/main" val="3750545393"/>
                    </a:ext>
                  </a:extLst>
                </a:gridCol>
                <a:gridCol w="246888">
                  <a:extLst>
                    <a:ext uri="{9D8B030D-6E8A-4147-A177-3AD203B41FA5}">
                      <a16:colId xmlns:a16="http://schemas.microsoft.com/office/drawing/2014/main" val="40083746"/>
                    </a:ext>
                  </a:extLst>
                </a:gridCol>
                <a:gridCol w="246888">
                  <a:extLst>
                    <a:ext uri="{9D8B030D-6E8A-4147-A177-3AD203B41FA5}">
                      <a16:colId xmlns:a16="http://schemas.microsoft.com/office/drawing/2014/main" val="4128572611"/>
                    </a:ext>
                  </a:extLst>
                </a:gridCol>
                <a:gridCol w="208280">
                  <a:extLst>
                    <a:ext uri="{9D8B030D-6E8A-4147-A177-3AD203B41FA5}">
                      <a16:colId xmlns:a16="http://schemas.microsoft.com/office/drawing/2014/main" val="2996711473"/>
                    </a:ext>
                  </a:extLst>
                </a:gridCol>
                <a:gridCol w="208280">
                  <a:extLst>
                    <a:ext uri="{9D8B030D-6E8A-4147-A177-3AD203B41FA5}">
                      <a16:colId xmlns:a16="http://schemas.microsoft.com/office/drawing/2014/main" val="2205435055"/>
                    </a:ext>
                  </a:extLst>
                </a:gridCol>
                <a:gridCol w="246888">
                  <a:extLst>
                    <a:ext uri="{9D8B030D-6E8A-4147-A177-3AD203B41FA5}">
                      <a16:colId xmlns:a16="http://schemas.microsoft.com/office/drawing/2014/main" val="2627497840"/>
                    </a:ext>
                  </a:extLst>
                </a:gridCol>
                <a:gridCol w="246888">
                  <a:extLst>
                    <a:ext uri="{9D8B030D-6E8A-4147-A177-3AD203B41FA5}">
                      <a16:colId xmlns:a16="http://schemas.microsoft.com/office/drawing/2014/main" val="3291238198"/>
                    </a:ext>
                  </a:extLst>
                </a:gridCol>
                <a:gridCol w="246888">
                  <a:extLst>
                    <a:ext uri="{9D8B030D-6E8A-4147-A177-3AD203B41FA5}">
                      <a16:colId xmlns:a16="http://schemas.microsoft.com/office/drawing/2014/main" val="3648283356"/>
                    </a:ext>
                  </a:extLst>
                </a:gridCol>
                <a:gridCol w="208280">
                  <a:extLst>
                    <a:ext uri="{9D8B030D-6E8A-4147-A177-3AD203B41FA5}">
                      <a16:colId xmlns:a16="http://schemas.microsoft.com/office/drawing/2014/main" val="4038782833"/>
                    </a:ext>
                  </a:extLst>
                </a:gridCol>
                <a:gridCol w="208280">
                  <a:extLst>
                    <a:ext uri="{9D8B030D-6E8A-4147-A177-3AD203B41FA5}">
                      <a16:colId xmlns:a16="http://schemas.microsoft.com/office/drawing/2014/main" val="1670479883"/>
                    </a:ext>
                  </a:extLst>
                </a:gridCol>
                <a:gridCol w="208280">
                  <a:extLst>
                    <a:ext uri="{9D8B030D-6E8A-4147-A177-3AD203B41FA5}">
                      <a16:colId xmlns:a16="http://schemas.microsoft.com/office/drawing/2014/main" val="1300711634"/>
                    </a:ext>
                  </a:extLst>
                </a:gridCol>
                <a:gridCol w="208280">
                  <a:extLst>
                    <a:ext uri="{9D8B030D-6E8A-4147-A177-3AD203B41FA5}">
                      <a16:colId xmlns:a16="http://schemas.microsoft.com/office/drawing/2014/main" val="91067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7664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- 2019-11-17 17:30:02</a:t>
                      </a:r>
                      <a:r>
                        <a:rPr kumimoji="0" lang="fr-FR" sz="1000" b="0" i="0" u="none" strike="noStrike" kern="1200" cap="none" spc="0" normalizeH="0" baseline="0" noProof="0">
                          <a:ln>
                            <a:noFill/>
                          </a:ln>
                          <a:solidFill>
                            <a:prstClr val="black"/>
                          </a:solidFill>
                          <a:effectLst/>
                          <a:uLnTx/>
                          <a:uFillTx/>
                          <a:latin typeface="+mn-lt"/>
                          <a:ea typeface="+mn-ea"/>
                          <a:cs typeface="+mn-cs"/>
                        </a:rPr>
                        <a:t>
 60 secondes c'est une minute 🤓 mais c'est aussi le temps pour vendre un moniteur MSI ! Et oui, nous avons réussi à vendre 1 million de moniteurs ces deux dernières années 💪
Les meilleurs écrans c'est ici 👉 fr.msi.com/Monitors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4.6024 %</a:t>
                      </a:r>
                    </a:p>
                  </a:txBody>
                  <a:tcPr/>
                </a:tc>
                <a:extLst>
                  <a:ext uri="{0D108BD9-81ED-4DB2-BD59-A6C34878D82A}">
                    <a16:rowId xmlns:a16="http://schemas.microsoft.com/office/drawing/2014/main" val="635442975"/>
                  </a:ext>
                </a:extLst>
              </a:tr>
            </a:tbl>
          </a:graphicData>
        </a:graphic>
      </p:graphicFrame>
      <p:sp>
        <p:nvSpPr>
          <p:cNvPr id="4" name="Text Placeholder 3">
            <a:extLst>
              <a:ext uri="{FF2B5EF4-FFF2-40B4-BE49-F238E27FC236}">
                <a16:creationId xmlns:a16="http://schemas.microsoft.com/office/drawing/2014/main" id="{D0804D2B-3CF9-43C5-8264-9FCE88C8893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039264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85A88-4804-43D4-9FB5-D9E184ADEAD8}"/>
              </a:ext>
            </a:extLst>
          </p:cNvPr>
          <p:cNvSpPr>
            <a:spLocks noGrp="1"/>
          </p:cNvSpPr>
          <p:nvPr>
            <p:ph type="title"/>
          </p:nvPr>
        </p:nvSpPr>
        <p:spPr/>
        <p:txBody>
          <a:bodyPr/>
          <a:lstStyle/>
          <a:p>
            <a:r>
              <a:rPr lang="en-US"/>
              <a:t>Facebook Insights Own Posts Table w/ E-Rate | CND Competitor- FR - 13 of 26</a:t>
            </a:r>
          </a:p>
        </p:txBody>
      </p:sp>
      <p:graphicFrame>
        <p:nvGraphicFramePr>
          <p:cNvPr id="5" name="Table Placeholder 4">
            <a:extLst>
              <a:ext uri="{FF2B5EF4-FFF2-40B4-BE49-F238E27FC236}">
                <a16:creationId xmlns:a16="http://schemas.microsoft.com/office/drawing/2014/main" id="{445BC897-5685-4E19-8508-E1691D2C57FE}"/>
              </a:ext>
            </a:extLst>
          </p:cNvPr>
          <p:cNvGraphicFramePr>
            <a:graphicFrameLocks noGrp="1"/>
          </p:cNvGraphicFramePr>
          <p:nvPr>
            <p:ph type="tbl" sz="quarter" idx="13"/>
            <p:extLst>
              <p:ext uri="{D42A27DB-BD31-4B8C-83A1-F6EECF244321}">
                <p14:modId xmlns:p14="http://schemas.microsoft.com/office/powerpoint/2010/main" val="184107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92320327"/>
                    </a:ext>
                  </a:extLst>
                </a:gridCol>
                <a:gridCol w="246888">
                  <a:extLst>
                    <a:ext uri="{9D8B030D-6E8A-4147-A177-3AD203B41FA5}">
                      <a16:colId xmlns:a16="http://schemas.microsoft.com/office/drawing/2014/main" val="1908184746"/>
                    </a:ext>
                  </a:extLst>
                </a:gridCol>
                <a:gridCol w="246888">
                  <a:extLst>
                    <a:ext uri="{9D8B030D-6E8A-4147-A177-3AD203B41FA5}">
                      <a16:colId xmlns:a16="http://schemas.microsoft.com/office/drawing/2014/main" val="2925424314"/>
                    </a:ext>
                  </a:extLst>
                </a:gridCol>
                <a:gridCol w="208280">
                  <a:extLst>
                    <a:ext uri="{9D8B030D-6E8A-4147-A177-3AD203B41FA5}">
                      <a16:colId xmlns:a16="http://schemas.microsoft.com/office/drawing/2014/main" val="331417361"/>
                    </a:ext>
                  </a:extLst>
                </a:gridCol>
                <a:gridCol w="208280">
                  <a:extLst>
                    <a:ext uri="{9D8B030D-6E8A-4147-A177-3AD203B41FA5}">
                      <a16:colId xmlns:a16="http://schemas.microsoft.com/office/drawing/2014/main" val="13870184"/>
                    </a:ext>
                  </a:extLst>
                </a:gridCol>
                <a:gridCol w="208280">
                  <a:extLst>
                    <a:ext uri="{9D8B030D-6E8A-4147-A177-3AD203B41FA5}">
                      <a16:colId xmlns:a16="http://schemas.microsoft.com/office/drawing/2014/main" val="136630435"/>
                    </a:ext>
                  </a:extLst>
                </a:gridCol>
                <a:gridCol w="208280">
                  <a:extLst>
                    <a:ext uri="{9D8B030D-6E8A-4147-A177-3AD203B41FA5}">
                      <a16:colId xmlns:a16="http://schemas.microsoft.com/office/drawing/2014/main" val="3376092120"/>
                    </a:ext>
                  </a:extLst>
                </a:gridCol>
                <a:gridCol w="208280">
                  <a:extLst>
                    <a:ext uri="{9D8B030D-6E8A-4147-A177-3AD203B41FA5}">
                      <a16:colId xmlns:a16="http://schemas.microsoft.com/office/drawing/2014/main" val="2259126556"/>
                    </a:ext>
                  </a:extLst>
                </a:gridCol>
                <a:gridCol w="208280">
                  <a:extLst>
                    <a:ext uri="{9D8B030D-6E8A-4147-A177-3AD203B41FA5}">
                      <a16:colId xmlns:a16="http://schemas.microsoft.com/office/drawing/2014/main" val="4263771077"/>
                    </a:ext>
                  </a:extLst>
                </a:gridCol>
                <a:gridCol w="208280">
                  <a:extLst>
                    <a:ext uri="{9D8B030D-6E8A-4147-A177-3AD203B41FA5}">
                      <a16:colId xmlns:a16="http://schemas.microsoft.com/office/drawing/2014/main" val="2377217463"/>
                    </a:ext>
                  </a:extLst>
                </a:gridCol>
                <a:gridCol w="208280">
                  <a:extLst>
                    <a:ext uri="{9D8B030D-6E8A-4147-A177-3AD203B41FA5}">
                      <a16:colId xmlns:a16="http://schemas.microsoft.com/office/drawing/2014/main" val="3046225065"/>
                    </a:ext>
                  </a:extLst>
                </a:gridCol>
                <a:gridCol w="208280">
                  <a:extLst>
                    <a:ext uri="{9D8B030D-6E8A-4147-A177-3AD203B41FA5}">
                      <a16:colId xmlns:a16="http://schemas.microsoft.com/office/drawing/2014/main" val="4278225296"/>
                    </a:ext>
                  </a:extLst>
                </a:gridCol>
                <a:gridCol w="208280">
                  <a:extLst>
                    <a:ext uri="{9D8B030D-6E8A-4147-A177-3AD203B41FA5}">
                      <a16:colId xmlns:a16="http://schemas.microsoft.com/office/drawing/2014/main" val="1793736045"/>
                    </a:ext>
                  </a:extLst>
                </a:gridCol>
                <a:gridCol w="246888">
                  <a:extLst>
                    <a:ext uri="{9D8B030D-6E8A-4147-A177-3AD203B41FA5}">
                      <a16:colId xmlns:a16="http://schemas.microsoft.com/office/drawing/2014/main" val="1017959374"/>
                    </a:ext>
                  </a:extLst>
                </a:gridCol>
                <a:gridCol w="208280">
                  <a:extLst>
                    <a:ext uri="{9D8B030D-6E8A-4147-A177-3AD203B41FA5}">
                      <a16:colId xmlns:a16="http://schemas.microsoft.com/office/drawing/2014/main" val="3286778083"/>
                    </a:ext>
                  </a:extLst>
                </a:gridCol>
                <a:gridCol w="246888">
                  <a:extLst>
                    <a:ext uri="{9D8B030D-6E8A-4147-A177-3AD203B41FA5}">
                      <a16:colId xmlns:a16="http://schemas.microsoft.com/office/drawing/2014/main" val="4021909860"/>
                    </a:ext>
                  </a:extLst>
                </a:gridCol>
                <a:gridCol w="246888">
                  <a:extLst>
                    <a:ext uri="{9D8B030D-6E8A-4147-A177-3AD203B41FA5}">
                      <a16:colId xmlns:a16="http://schemas.microsoft.com/office/drawing/2014/main" val="3120090074"/>
                    </a:ext>
                  </a:extLst>
                </a:gridCol>
                <a:gridCol w="246888">
                  <a:extLst>
                    <a:ext uri="{9D8B030D-6E8A-4147-A177-3AD203B41FA5}">
                      <a16:colId xmlns:a16="http://schemas.microsoft.com/office/drawing/2014/main" val="822949114"/>
                    </a:ext>
                  </a:extLst>
                </a:gridCol>
                <a:gridCol w="208280">
                  <a:extLst>
                    <a:ext uri="{9D8B030D-6E8A-4147-A177-3AD203B41FA5}">
                      <a16:colId xmlns:a16="http://schemas.microsoft.com/office/drawing/2014/main" val="2838225944"/>
                    </a:ext>
                  </a:extLst>
                </a:gridCol>
                <a:gridCol w="246888">
                  <a:extLst>
                    <a:ext uri="{9D8B030D-6E8A-4147-A177-3AD203B41FA5}">
                      <a16:colId xmlns:a16="http://schemas.microsoft.com/office/drawing/2014/main" val="3199138465"/>
                    </a:ext>
                  </a:extLst>
                </a:gridCol>
                <a:gridCol w="246888">
                  <a:extLst>
                    <a:ext uri="{9D8B030D-6E8A-4147-A177-3AD203B41FA5}">
                      <a16:colId xmlns:a16="http://schemas.microsoft.com/office/drawing/2014/main" val="3678080923"/>
                    </a:ext>
                  </a:extLst>
                </a:gridCol>
                <a:gridCol w="246888">
                  <a:extLst>
                    <a:ext uri="{9D8B030D-6E8A-4147-A177-3AD203B41FA5}">
                      <a16:colId xmlns:a16="http://schemas.microsoft.com/office/drawing/2014/main" val="2829500916"/>
                    </a:ext>
                  </a:extLst>
                </a:gridCol>
                <a:gridCol w="208280">
                  <a:extLst>
                    <a:ext uri="{9D8B030D-6E8A-4147-A177-3AD203B41FA5}">
                      <a16:colId xmlns:a16="http://schemas.microsoft.com/office/drawing/2014/main" val="2647383307"/>
                    </a:ext>
                  </a:extLst>
                </a:gridCol>
                <a:gridCol w="208280">
                  <a:extLst>
                    <a:ext uri="{9D8B030D-6E8A-4147-A177-3AD203B41FA5}">
                      <a16:colId xmlns:a16="http://schemas.microsoft.com/office/drawing/2014/main" val="4180230394"/>
                    </a:ext>
                  </a:extLst>
                </a:gridCol>
                <a:gridCol w="246888">
                  <a:extLst>
                    <a:ext uri="{9D8B030D-6E8A-4147-A177-3AD203B41FA5}">
                      <a16:colId xmlns:a16="http://schemas.microsoft.com/office/drawing/2014/main" val="4027915847"/>
                    </a:ext>
                  </a:extLst>
                </a:gridCol>
                <a:gridCol w="246888">
                  <a:extLst>
                    <a:ext uri="{9D8B030D-6E8A-4147-A177-3AD203B41FA5}">
                      <a16:colId xmlns:a16="http://schemas.microsoft.com/office/drawing/2014/main" val="4000848133"/>
                    </a:ext>
                  </a:extLst>
                </a:gridCol>
                <a:gridCol w="246888">
                  <a:extLst>
                    <a:ext uri="{9D8B030D-6E8A-4147-A177-3AD203B41FA5}">
                      <a16:colId xmlns:a16="http://schemas.microsoft.com/office/drawing/2014/main" val="3199437167"/>
                    </a:ext>
                  </a:extLst>
                </a:gridCol>
                <a:gridCol w="208280">
                  <a:extLst>
                    <a:ext uri="{9D8B030D-6E8A-4147-A177-3AD203B41FA5}">
                      <a16:colId xmlns:a16="http://schemas.microsoft.com/office/drawing/2014/main" val="2296710519"/>
                    </a:ext>
                  </a:extLst>
                </a:gridCol>
                <a:gridCol w="208280">
                  <a:extLst>
                    <a:ext uri="{9D8B030D-6E8A-4147-A177-3AD203B41FA5}">
                      <a16:colId xmlns:a16="http://schemas.microsoft.com/office/drawing/2014/main" val="2895356716"/>
                    </a:ext>
                  </a:extLst>
                </a:gridCol>
                <a:gridCol w="208280">
                  <a:extLst>
                    <a:ext uri="{9D8B030D-6E8A-4147-A177-3AD203B41FA5}">
                      <a16:colId xmlns:a16="http://schemas.microsoft.com/office/drawing/2014/main" val="903166459"/>
                    </a:ext>
                  </a:extLst>
                </a:gridCol>
                <a:gridCol w="208280">
                  <a:extLst>
                    <a:ext uri="{9D8B030D-6E8A-4147-A177-3AD203B41FA5}">
                      <a16:colId xmlns:a16="http://schemas.microsoft.com/office/drawing/2014/main" val="2984166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89300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- 2019-11-17 11:00:20</a:t>
                      </a:r>
                      <a:r>
                        <a:rPr kumimoji="0" lang="fr-FR" sz="1000" b="0" i="0" u="none" strike="noStrike" kern="1200" cap="none" spc="0" normalizeH="0" baseline="0" noProof="0">
                          <a:ln>
                            <a:noFill/>
                          </a:ln>
                          <a:solidFill>
                            <a:prstClr val="black"/>
                          </a:solidFill>
                          <a:effectLst/>
                          <a:uLnTx/>
                          <a:uFillTx/>
                          <a:latin typeface="+mn-lt"/>
                          <a:ea typeface="+mn-ea"/>
                          <a:cs typeface="+mn-cs"/>
                        </a:rPr>
                        <a:t>
 MSI a reçu le prix "Meilleurs Notebooks Gaming 2019" de la part de la European Hardware Association 🎉🎉🎉 
Ce résultat a été obtenu grâce au vote de plus de 1 million de personnes ! Merci à tous nos fans, soyez sûrs que MSI continuera à s'améliorer dans le futur !
#Notebook #GT76 #GS75 #GE65 #GP65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10.6122 %</a:t>
                      </a:r>
                    </a:p>
                  </a:txBody>
                  <a:tcPr/>
                </a:tc>
                <a:extLst>
                  <a:ext uri="{0D108BD9-81ED-4DB2-BD59-A6C34878D82A}">
                    <a16:rowId xmlns:a16="http://schemas.microsoft.com/office/drawing/2014/main" val="1448284497"/>
                  </a:ext>
                </a:extLst>
              </a:tr>
            </a:tbl>
          </a:graphicData>
        </a:graphic>
      </p:graphicFrame>
      <p:sp>
        <p:nvSpPr>
          <p:cNvPr id="4" name="Text Placeholder 3">
            <a:extLst>
              <a:ext uri="{FF2B5EF4-FFF2-40B4-BE49-F238E27FC236}">
                <a16:creationId xmlns:a16="http://schemas.microsoft.com/office/drawing/2014/main" id="{DFF1C921-A45A-472D-AA5D-11E844EED29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102865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B650-74A3-4079-8D00-FA425F46747E}"/>
              </a:ext>
            </a:extLst>
          </p:cNvPr>
          <p:cNvSpPr>
            <a:spLocks noGrp="1"/>
          </p:cNvSpPr>
          <p:nvPr>
            <p:ph type="title"/>
          </p:nvPr>
        </p:nvSpPr>
        <p:spPr/>
        <p:txBody>
          <a:bodyPr/>
          <a:lstStyle/>
          <a:p>
            <a:r>
              <a:rPr lang="en-US"/>
              <a:t>Facebook Insights Own Posts Table w/ E-Rate | CND Competitor- FR - 14 of 26</a:t>
            </a:r>
          </a:p>
        </p:txBody>
      </p:sp>
      <p:graphicFrame>
        <p:nvGraphicFramePr>
          <p:cNvPr id="5" name="Table Placeholder 4">
            <a:extLst>
              <a:ext uri="{FF2B5EF4-FFF2-40B4-BE49-F238E27FC236}">
                <a16:creationId xmlns:a16="http://schemas.microsoft.com/office/drawing/2014/main" id="{69A9EBFB-BE3A-4C57-BFB6-519D96CF85A9}"/>
              </a:ext>
            </a:extLst>
          </p:cNvPr>
          <p:cNvGraphicFramePr>
            <a:graphicFrameLocks noGrp="1"/>
          </p:cNvGraphicFramePr>
          <p:nvPr>
            <p:ph type="tbl" sz="quarter" idx="13"/>
            <p:extLst>
              <p:ext uri="{D42A27DB-BD31-4B8C-83A1-F6EECF244321}">
                <p14:modId xmlns:p14="http://schemas.microsoft.com/office/powerpoint/2010/main" val="2249865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0184368"/>
                    </a:ext>
                  </a:extLst>
                </a:gridCol>
                <a:gridCol w="246888">
                  <a:extLst>
                    <a:ext uri="{9D8B030D-6E8A-4147-A177-3AD203B41FA5}">
                      <a16:colId xmlns:a16="http://schemas.microsoft.com/office/drawing/2014/main" val="2932865777"/>
                    </a:ext>
                  </a:extLst>
                </a:gridCol>
                <a:gridCol w="246888">
                  <a:extLst>
                    <a:ext uri="{9D8B030D-6E8A-4147-A177-3AD203B41FA5}">
                      <a16:colId xmlns:a16="http://schemas.microsoft.com/office/drawing/2014/main" val="3406402460"/>
                    </a:ext>
                  </a:extLst>
                </a:gridCol>
                <a:gridCol w="208280">
                  <a:extLst>
                    <a:ext uri="{9D8B030D-6E8A-4147-A177-3AD203B41FA5}">
                      <a16:colId xmlns:a16="http://schemas.microsoft.com/office/drawing/2014/main" val="3651128367"/>
                    </a:ext>
                  </a:extLst>
                </a:gridCol>
                <a:gridCol w="208280">
                  <a:extLst>
                    <a:ext uri="{9D8B030D-6E8A-4147-A177-3AD203B41FA5}">
                      <a16:colId xmlns:a16="http://schemas.microsoft.com/office/drawing/2014/main" val="1564411034"/>
                    </a:ext>
                  </a:extLst>
                </a:gridCol>
                <a:gridCol w="208280">
                  <a:extLst>
                    <a:ext uri="{9D8B030D-6E8A-4147-A177-3AD203B41FA5}">
                      <a16:colId xmlns:a16="http://schemas.microsoft.com/office/drawing/2014/main" val="3488177823"/>
                    </a:ext>
                  </a:extLst>
                </a:gridCol>
                <a:gridCol w="208280">
                  <a:extLst>
                    <a:ext uri="{9D8B030D-6E8A-4147-A177-3AD203B41FA5}">
                      <a16:colId xmlns:a16="http://schemas.microsoft.com/office/drawing/2014/main" val="4049832465"/>
                    </a:ext>
                  </a:extLst>
                </a:gridCol>
                <a:gridCol w="208280">
                  <a:extLst>
                    <a:ext uri="{9D8B030D-6E8A-4147-A177-3AD203B41FA5}">
                      <a16:colId xmlns:a16="http://schemas.microsoft.com/office/drawing/2014/main" val="2764080471"/>
                    </a:ext>
                  </a:extLst>
                </a:gridCol>
                <a:gridCol w="208280">
                  <a:extLst>
                    <a:ext uri="{9D8B030D-6E8A-4147-A177-3AD203B41FA5}">
                      <a16:colId xmlns:a16="http://schemas.microsoft.com/office/drawing/2014/main" val="975790281"/>
                    </a:ext>
                  </a:extLst>
                </a:gridCol>
                <a:gridCol w="208280">
                  <a:extLst>
                    <a:ext uri="{9D8B030D-6E8A-4147-A177-3AD203B41FA5}">
                      <a16:colId xmlns:a16="http://schemas.microsoft.com/office/drawing/2014/main" val="3277829256"/>
                    </a:ext>
                  </a:extLst>
                </a:gridCol>
                <a:gridCol w="208280">
                  <a:extLst>
                    <a:ext uri="{9D8B030D-6E8A-4147-A177-3AD203B41FA5}">
                      <a16:colId xmlns:a16="http://schemas.microsoft.com/office/drawing/2014/main" val="3156954745"/>
                    </a:ext>
                  </a:extLst>
                </a:gridCol>
                <a:gridCol w="208280">
                  <a:extLst>
                    <a:ext uri="{9D8B030D-6E8A-4147-A177-3AD203B41FA5}">
                      <a16:colId xmlns:a16="http://schemas.microsoft.com/office/drawing/2014/main" val="1000842511"/>
                    </a:ext>
                  </a:extLst>
                </a:gridCol>
                <a:gridCol w="208280">
                  <a:extLst>
                    <a:ext uri="{9D8B030D-6E8A-4147-A177-3AD203B41FA5}">
                      <a16:colId xmlns:a16="http://schemas.microsoft.com/office/drawing/2014/main" val="3294416773"/>
                    </a:ext>
                  </a:extLst>
                </a:gridCol>
                <a:gridCol w="246888">
                  <a:extLst>
                    <a:ext uri="{9D8B030D-6E8A-4147-A177-3AD203B41FA5}">
                      <a16:colId xmlns:a16="http://schemas.microsoft.com/office/drawing/2014/main" val="773166830"/>
                    </a:ext>
                  </a:extLst>
                </a:gridCol>
                <a:gridCol w="208280">
                  <a:extLst>
                    <a:ext uri="{9D8B030D-6E8A-4147-A177-3AD203B41FA5}">
                      <a16:colId xmlns:a16="http://schemas.microsoft.com/office/drawing/2014/main" val="238952347"/>
                    </a:ext>
                  </a:extLst>
                </a:gridCol>
                <a:gridCol w="246888">
                  <a:extLst>
                    <a:ext uri="{9D8B030D-6E8A-4147-A177-3AD203B41FA5}">
                      <a16:colId xmlns:a16="http://schemas.microsoft.com/office/drawing/2014/main" val="975181942"/>
                    </a:ext>
                  </a:extLst>
                </a:gridCol>
                <a:gridCol w="246888">
                  <a:extLst>
                    <a:ext uri="{9D8B030D-6E8A-4147-A177-3AD203B41FA5}">
                      <a16:colId xmlns:a16="http://schemas.microsoft.com/office/drawing/2014/main" val="1919652282"/>
                    </a:ext>
                  </a:extLst>
                </a:gridCol>
                <a:gridCol w="246888">
                  <a:extLst>
                    <a:ext uri="{9D8B030D-6E8A-4147-A177-3AD203B41FA5}">
                      <a16:colId xmlns:a16="http://schemas.microsoft.com/office/drawing/2014/main" val="226416294"/>
                    </a:ext>
                  </a:extLst>
                </a:gridCol>
                <a:gridCol w="208280">
                  <a:extLst>
                    <a:ext uri="{9D8B030D-6E8A-4147-A177-3AD203B41FA5}">
                      <a16:colId xmlns:a16="http://schemas.microsoft.com/office/drawing/2014/main" val="1391313302"/>
                    </a:ext>
                  </a:extLst>
                </a:gridCol>
                <a:gridCol w="246888">
                  <a:extLst>
                    <a:ext uri="{9D8B030D-6E8A-4147-A177-3AD203B41FA5}">
                      <a16:colId xmlns:a16="http://schemas.microsoft.com/office/drawing/2014/main" val="359677547"/>
                    </a:ext>
                  </a:extLst>
                </a:gridCol>
                <a:gridCol w="246888">
                  <a:extLst>
                    <a:ext uri="{9D8B030D-6E8A-4147-A177-3AD203B41FA5}">
                      <a16:colId xmlns:a16="http://schemas.microsoft.com/office/drawing/2014/main" val="2993827485"/>
                    </a:ext>
                  </a:extLst>
                </a:gridCol>
                <a:gridCol w="246888">
                  <a:extLst>
                    <a:ext uri="{9D8B030D-6E8A-4147-A177-3AD203B41FA5}">
                      <a16:colId xmlns:a16="http://schemas.microsoft.com/office/drawing/2014/main" val="466505314"/>
                    </a:ext>
                  </a:extLst>
                </a:gridCol>
                <a:gridCol w="208280">
                  <a:extLst>
                    <a:ext uri="{9D8B030D-6E8A-4147-A177-3AD203B41FA5}">
                      <a16:colId xmlns:a16="http://schemas.microsoft.com/office/drawing/2014/main" val="1029434449"/>
                    </a:ext>
                  </a:extLst>
                </a:gridCol>
                <a:gridCol w="208280">
                  <a:extLst>
                    <a:ext uri="{9D8B030D-6E8A-4147-A177-3AD203B41FA5}">
                      <a16:colId xmlns:a16="http://schemas.microsoft.com/office/drawing/2014/main" val="406695346"/>
                    </a:ext>
                  </a:extLst>
                </a:gridCol>
                <a:gridCol w="246888">
                  <a:extLst>
                    <a:ext uri="{9D8B030D-6E8A-4147-A177-3AD203B41FA5}">
                      <a16:colId xmlns:a16="http://schemas.microsoft.com/office/drawing/2014/main" val="311756692"/>
                    </a:ext>
                  </a:extLst>
                </a:gridCol>
                <a:gridCol w="246888">
                  <a:extLst>
                    <a:ext uri="{9D8B030D-6E8A-4147-A177-3AD203B41FA5}">
                      <a16:colId xmlns:a16="http://schemas.microsoft.com/office/drawing/2014/main" val="382678301"/>
                    </a:ext>
                  </a:extLst>
                </a:gridCol>
                <a:gridCol w="246888">
                  <a:extLst>
                    <a:ext uri="{9D8B030D-6E8A-4147-A177-3AD203B41FA5}">
                      <a16:colId xmlns:a16="http://schemas.microsoft.com/office/drawing/2014/main" val="846487872"/>
                    </a:ext>
                  </a:extLst>
                </a:gridCol>
                <a:gridCol w="208280">
                  <a:extLst>
                    <a:ext uri="{9D8B030D-6E8A-4147-A177-3AD203B41FA5}">
                      <a16:colId xmlns:a16="http://schemas.microsoft.com/office/drawing/2014/main" val="3908290909"/>
                    </a:ext>
                  </a:extLst>
                </a:gridCol>
                <a:gridCol w="208280">
                  <a:extLst>
                    <a:ext uri="{9D8B030D-6E8A-4147-A177-3AD203B41FA5}">
                      <a16:colId xmlns:a16="http://schemas.microsoft.com/office/drawing/2014/main" val="1070638323"/>
                    </a:ext>
                  </a:extLst>
                </a:gridCol>
                <a:gridCol w="208280">
                  <a:extLst>
                    <a:ext uri="{9D8B030D-6E8A-4147-A177-3AD203B41FA5}">
                      <a16:colId xmlns:a16="http://schemas.microsoft.com/office/drawing/2014/main" val="3463342140"/>
                    </a:ext>
                  </a:extLst>
                </a:gridCol>
                <a:gridCol w="208280">
                  <a:extLst>
                    <a:ext uri="{9D8B030D-6E8A-4147-A177-3AD203B41FA5}">
                      <a16:colId xmlns:a16="http://schemas.microsoft.com/office/drawing/2014/main" val="90565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5980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- 2019-11-16 17:30:21</a:t>
                      </a:r>
                      <a:r>
                        <a:rPr kumimoji="0" lang="en-US" sz="1000" b="0" i="0" u="none" strike="noStrike" kern="1200" cap="none" spc="0" normalizeH="0" baseline="0" noProof="0">
                          <a:ln>
                            <a:noFill/>
                          </a:ln>
                          <a:solidFill>
                            <a:prstClr val="black"/>
                          </a:solidFill>
                          <a:effectLst/>
                          <a:uLnTx/>
                          <a:uFillTx/>
                          <a:latin typeface="+mn-lt"/>
                          <a:ea typeface="+mn-ea"/>
                          <a:cs typeface="+mn-cs"/>
                        </a:rPr>
                        <a:t>
 Profitez d'une expérience audio immersive avec le casque MSI IMMERSE GH50, votre compagnon de jeu ULTIME 🤩
👉 fr.msi.com/Gaming-gear/IMMERSE-GH50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3.6336 %</a:t>
                      </a:r>
                    </a:p>
                  </a:txBody>
                  <a:tcPr/>
                </a:tc>
                <a:extLst>
                  <a:ext uri="{0D108BD9-81ED-4DB2-BD59-A6C34878D82A}">
                    <a16:rowId xmlns:a16="http://schemas.microsoft.com/office/drawing/2014/main" val="2559143204"/>
                  </a:ext>
                </a:extLst>
              </a:tr>
            </a:tbl>
          </a:graphicData>
        </a:graphic>
      </p:graphicFrame>
      <p:sp>
        <p:nvSpPr>
          <p:cNvPr id="4" name="Text Placeholder 3">
            <a:extLst>
              <a:ext uri="{FF2B5EF4-FFF2-40B4-BE49-F238E27FC236}">
                <a16:creationId xmlns:a16="http://schemas.microsoft.com/office/drawing/2014/main" id="{E2CAAF2D-98F6-4526-BF91-8278CF96FCA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30628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802E-4AB5-47BA-B5AA-3FE19F95F876}"/>
              </a:ext>
            </a:extLst>
          </p:cNvPr>
          <p:cNvSpPr>
            <a:spLocks noGrp="1"/>
          </p:cNvSpPr>
          <p:nvPr>
            <p:ph type="title"/>
          </p:nvPr>
        </p:nvSpPr>
        <p:spPr/>
        <p:txBody>
          <a:bodyPr/>
          <a:lstStyle/>
          <a:p>
            <a:r>
              <a:rPr lang="en-US"/>
              <a:t>Facebook Insights Own Posts Table w/ E-Rate | CND Competitor- FR - 15 of 26</a:t>
            </a:r>
          </a:p>
        </p:txBody>
      </p:sp>
      <p:graphicFrame>
        <p:nvGraphicFramePr>
          <p:cNvPr id="5" name="Table Placeholder 4">
            <a:extLst>
              <a:ext uri="{FF2B5EF4-FFF2-40B4-BE49-F238E27FC236}">
                <a16:creationId xmlns:a16="http://schemas.microsoft.com/office/drawing/2014/main" id="{6E823448-F830-4A64-9EFB-51785B86785C}"/>
              </a:ext>
            </a:extLst>
          </p:cNvPr>
          <p:cNvGraphicFramePr>
            <a:graphicFrameLocks noGrp="1"/>
          </p:cNvGraphicFramePr>
          <p:nvPr>
            <p:ph type="tbl" sz="quarter" idx="13"/>
            <p:extLst>
              <p:ext uri="{D42A27DB-BD31-4B8C-83A1-F6EECF244321}">
                <p14:modId xmlns:p14="http://schemas.microsoft.com/office/powerpoint/2010/main" val="173390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0512516"/>
                    </a:ext>
                  </a:extLst>
                </a:gridCol>
                <a:gridCol w="246888">
                  <a:extLst>
                    <a:ext uri="{9D8B030D-6E8A-4147-A177-3AD203B41FA5}">
                      <a16:colId xmlns:a16="http://schemas.microsoft.com/office/drawing/2014/main" val="2401151906"/>
                    </a:ext>
                  </a:extLst>
                </a:gridCol>
                <a:gridCol w="246888">
                  <a:extLst>
                    <a:ext uri="{9D8B030D-6E8A-4147-A177-3AD203B41FA5}">
                      <a16:colId xmlns:a16="http://schemas.microsoft.com/office/drawing/2014/main" val="2258403914"/>
                    </a:ext>
                  </a:extLst>
                </a:gridCol>
                <a:gridCol w="208280">
                  <a:extLst>
                    <a:ext uri="{9D8B030D-6E8A-4147-A177-3AD203B41FA5}">
                      <a16:colId xmlns:a16="http://schemas.microsoft.com/office/drawing/2014/main" val="2648852826"/>
                    </a:ext>
                  </a:extLst>
                </a:gridCol>
                <a:gridCol w="208280">
                  <a:extLst>
                    <a:ext uri="{9D8B030D-6E8A-4147-A177-3AD203B41FA5}">
                      <a16:colId xmlns:a16="http://schemas.microsoft.com/office/drawing/2014/main" val="365306563"/>
                    </a:ext>
                  </a:extLst>
                </a:gridCol>
                <a:gridCol w="208280">
                  <a:extLst>
                    <a:ext uri="{9D8B030D-6E8A-4147-A177-3AD203B41FA5}">
                      <a16:colId xmlns:a16="http://schemas.microsoft.com/office/drawing/2014/main" val="1991992979"/>
                    </a:ext>
                  </a:extLst>
                </a:gridCol>
                <a:gridCol w="208280">
                  <a:extLst>
                    <a:ext uri="{9D8B030D-6E8A-4147-A177-3AD203B41FA5}">
                      <a16:colId xmlns:a16="http://schemas.microsoft.com/office/drawing/2014/main" val="2791057851"/>
                    </a:ext>
                  </a:extLst>
                </a:gridCol>
                <a:gridCol w="208280">
                  <a:extLst>
                    <a:ext uri="{9D8B030D-6E8A-4147-A177-3AD203B41FA5}">
                      <a16:colId xmlns:a16="http://schemas.microsoft.com/office/drawing/2014/main" val="606105065"/>
                    </a:ext>
                  </a:extLst>
                </a:gridCol>
                <a:gridCol w="208280">
                  <a:extLst>
                    <a:ext uri="{9D8B030D-6E8A-4147-A177-3AD203B41FA5}">
                      <a16:colId xmlns:a16="http://schemas.microsoft.com/office/drawing/2014/main" val="2207118255"/>
                    </a:ext>
                  </a:extLst>
                </a:gridCol>
                <a:gridCol w="208280">
                  <a:extLst>
                    <a:ext uri="{9D8B030D-6E8A-4147-A177-3AD203B41FA5}">
                      <a16:colId xmlns:a16="http://schemas.microsoft.com/office/drawing/2014/main" val="3141886097"/>
                    </a:ext>
                  </a:extLst>
                </a:gridCol>
                <a:gridCol w="208280">
                  <a:extLst>
                    <a:ext uri="{9D8B030D-6E8A-4147-A177-3AD203B41FA5}">
                      <a16:colId xmlns:a16="http://schemas.microsoft.com/office/drawing/2014/main" val="4231007297"/>
                    </a:ext>
                  </a:extLst>
                </a:gridCol>
                <a:gridCol w="208280">
                  <a:extLst>
                    <a:ext uri="{9D8B030D-6E8A-4147-A177-3AD203B41FA5}">
                      <a16:colId xmlns:a16="http://schemas.microsoft.com/office/drawing/2014/main" val="4129244164"/>
                    </a:ext>
                  </a:extLst>
                </a:gridCol>
                <a:gridCol w="208280">
                  <a:extLst>
                    <a:ext uri="{9D8B030D-6E8A-4147-A177-3AD203B41FA5}">
                      <a16:colId xmlns:a16="http://schemas.microsoft.com/office/drawing/2014/main" val="2680203811"/>
                    </a:ext>
                  </a:extLst>
                </a:gridCol>
                <a:gridCol w="246888">
                  <a:extLst>
                    <a:ext uri="{9D8B030D-6E8A-4147-A177-3AD203B41FA5}">
                      <a16:colId xmlns:a16="http://schemas.microsoft.com/office/drawing/2014/main" val="530889951"/>
                    </a:ext>
                  </a:extLst>
                </a:gridCol>
                <a:gridCol w="208280">
                  <a:extLst>
                    <a:ext uri="{9D8B030D-6E8A-4147-A177-3AD203B41FA5}">
                      <a16:colId xmlns:a16="http://schemas.microsoft.com/office/drawing/2014/main" val="3969178225"/>
                    </a:ext>
                  </a:extLst>
                </a:gridCol>
                <a:gridCol w="246888">
                  <a:extLst>
                    <a:ext uri="{9D8B030D-6E8A-4147-A177-3AD203B41FA5}">
                      <a16:colId xmlns:a16="http://schemas.microsoft.com/office/drawing/2014/main" val="30444382"/>
                    </a:ext>
                  </a:extLst>
                </a:gridCol>
                <a:gridCol w="246888">
                  <a:extLst>
                    <a:ext uri="{9D8B030D-6E8A-4147-A177-3AD203B41FA5}">
                      <a16:colId xmlns:a16="http://schemas.microsoft.com/office/drawing/2014/main" val="2485247381"/>
                    </a:ext>
                  </a:extLst>
                </a:gridCol>
                <a:gridCol w="246888">
                  <a:extLst>
                    <a:ext uri="{9D8B030D-6E8A-4147-A177-3AD203B41FA5}">
                      <a16:colId xmlns:a16="http://schemas.microsoft.com/office/drawing/2014/main" val="1318107427"/>
                    </a:ext>
                  </a:extLst>
                </a:gridCol>
                <a:gridCol w="208280">
                  <a:extLst>
                    <a:ext uri="{9D8B030D-6E8A-4147-A177-3AD203B41FA5}">
                      <a16:colId xmlns:a16="http://schemas.microsoft.com/office/drawing/2014/main" val="644183522"/>
                    </a:ext>
                  </a:extLst>
                </a:gridCol>
                <a:gridCol w="246888">
                  <a:extLst>
                    <a:ext uri="{9D8B030D-6E8A-4147-A177-3AD203B41FA5}">
                      <a16:colId xmlns:a16="http://schemas.microsoft.com/office/drawing/2014/main" val="2143974490"/>
                    </a:ext>
                  </a:extLst>
                </a:gridCol>
                <a:gridCol w="246888">
                  <a:extLst>
                    <a:ext uri="{9D8B030D-6E8A-4147-A177-3AD203B41FA5}">
                      <a16:colId xmlns:a16="http://schemas.microsoft.com/office/drawing/2014/main" val="1808431239"/>
                    </a:ext>
                  </a:extLst>
                </a:gridCol>
                <a:gridCol w="246888">
                  <a:extLst>
                    <a:ext uri="{9D8B030D-6E8A-4147-A177-3AD203B41FA5}">
                      <a16:colId xmlns:a16="http://schemas.microsoft.com/office/drawing/2014/main" val="2164275174"/>
                    </a:ext>
                  </a:extLst>
                </a:gridCol>
                <a:gridCol w="208280">
                  <a:extLst>
                    <a:ext uri="{9D8B030D-6E8A-4147-A177-3AD203B41FA5}">
                      <a16:colId xmlns:a16="http://schemas.microsoft.com/office/drawing/2014/main" val="661891858"/>
                    </a:ext>
                  </a:extLst>
                </a:gridCol>
                <a:gridCol w="208280">
                  <a:extLst>
                    <a:ext uri="{9D8B030D-6E8A-4147-A177-3AD203B41FA5}">
                      <a16:colId xmlns:a16="http://schemas.microsoft.com/office/drawing/2014/main" val="2013917916"/>
                    </a:ext>
                  </a:extLst>
                </a:gridCol>
                <a:gridCol w="246888">
                  <a:extLst>
                    <a:ext uri="{9D8B030D-6E8A-4147-A177-3AD203B41FA5}">
                      <a16:colId xmlns:a16="http://schemas.microsoft.com/office/drawing/2014/main" val="3132112197"/>
                    </a:ext>
                  </a:extLst>
                </a:gridCol>
                <a:gridCol w="246888">
                  <a:extLst>
                    <a:ext uri="{9D8B030D-6E8A-4147-A177-3AD203B41FA5}">
                      <a16:colId xmlns:a16="http://schemas.microsoft.com/office/drawing/2014/main" val="822337567"/>
                    </a:ext>
                  </a:extLst>
                </a:gridCol>
                <a:gridCol w="246888">
                  <a:extLst>
                    <a:ext uri="{9D8B030D-6E8A-4147-A177-3AD203B41FA5}">
                      <a16:colId xmlns:a16="http://schemas.microsoft.com/office/drawing/2014/main" val="56215010"/>
                    </a:ext>
                  </a:extLst>
                </a:gridCol>
                <a:gridCol w="208280">
                  <a:extLst>
                    <a:ext uri="{9D8B030D-6E8A-4147-A177-3AD203B41FA5}">
                      <a16:colId xmlns:a16="http://schemas.microsoft.com/office/drawing/2014/main" val="3071938114"/>
                    </a:ext>
                  </a:extLst>
                </a:gridCol>
                <a:gridCol w="208280">
                  <a:extLst>
                    <a:ext uri="{9D8B030D-6E8A-4147-A177-3AD203B41FA5}">
                      <a16:colId xmlns:a16="http://schemas.microsoft.com/office/drawing/2014/main" val="4154833731"/>
                    </a:ext>
                  </a:extLst>
                </a:gridCol>
                <a:gridCol w="208280">
                  <a:extLst>
                    <a:ext uri="{9D8B030D-6E8A-4147-A177-3AD203B41FA5}">
                      <a16:colId xmlns:a16="http://schemas.microsoft.com/office/drawing/2014/main" val="679911770"/>
                    </a:ext>
                  </a:extLst>
                </a:gridCol>
                <a:gridCol w="208280">
                  <a:extLst>
                    <a:ext uri="{9D8B030D-6E8A-4147-A177-3AD203B41FA5}">
                      <a16:colId xmlns:a16="http://schemas.microsoft.com/office/drawing/2014/main" val="53964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8729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- 2019-11-16 11:00:11</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vous annoncer que nous avons remporté un @CES 2020 Innovation Award pour 8 de nos produits 🏆
Lequel préférez-vous le plus ?
#CES #CES2020 #MSI #cesinnovationawards
🏅 GeForce RTX 2080 Ti LIGHTNING 10th Anniversary Edition
🏅 GT76 Titan
🏅 Optix MAG161
🏅 MEG Aegis Ti5
🏅 Optix MEG381CQR
🏅 Prestige P100
🏅 Creator 17
🏅 Prestige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11.4079 %</a:t>
                      </a:r>
                    </a:p>
                  </a:txBody>
                  <a:tcPr/>
                </a:tc>
                <a:extLst>
                  <a:ext uri="{0D108BD9-81ED-4DB2-BD59-A6C34878D82A}">
                    <a16:rowId xmlns:a16="http://schemas.microsoft.com/office/drawing/2014/main" val="149674981"/>
                  </a:ext>
                </a:extLst>
              </a:tr>
            </a:tbl>
          </a:graphicData>
        </a:graphic>
      </p:graphicFrame>
      <p:sp>
        <p:nvSpPr>
          <p:cNvPr id="4" name="Text Placeholder 3">
            <a:extLst>
              <a:ext uri="{FF2B5EF4-FFF2-40B4-BE49-F238E27FC236}">
                <a16:creationId xmlns:a16="http://schemas.microsoft.com/office/drawing/2014/main" id="{5BE951A9-BAA1-4D4C-9E23-20CACCED053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624635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E1589-066D-4AA6-AC2C-56F4725A9C27}"/>
              </a:ext>
            </a:extLst>
          </p:cNvPr>
          <p:cNvSpPr>
            <a:spLocks noGrp="1"/>
          </p:cNvSpPr>
          <p:nvPr>
            <p:ph type="title"/>
          </p:nvPr>
        </p:nvSpPr>
        <p:spPr/>
        <p:txBody>
          <a:bodyPr/>
          <a:lstStyle/>
          <a:p>
            <a:r>
              <a:rPr lang="en-US"/>
              <a:t>Facebook Insights Own Posts Table w/ E-Rate | CND Competitor- FR - 16 of 26</a:t>
            </a:r>
          </a:p>
        </p:txBody>
      </p:sp>
      <p:graphicFrame>
        <p:nvGraphicFramePr>
          <p:cNvPr id="5" name="Table Placeholder 4">
            <a:extLst>
              <a:ext uri="{FF2B5EF4-FFF2-40B4-BE49-F238E27FC236}">
                <a16:creationId xmlns:a16="http://schemas.microsoft.com/office/drawing/2014/main" id="{AA80CAD2-63B7-48BB-86DC-4F94A6C14065}"/>
              </a:ext>
            </a:extLst>
          </p:cNvPr>
          <p:cNvGraphicFramePr>
            <a:graphicFrameLocks noGrp="1"/>
          </p:cNvGraphicFramePr>
          <p:nvPr>
            <p:ph type="tbl" sz="quarter" idx="13"/>
            <p:extLst>
              <p:ext uri="{D42A27DB-BD31-4B8C-83A1-F6EECF244321}">
                <p14:modId xmlns:p14="http://schemas.microsoft.com/office/powerpoint/2010/main" val="200046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9540402"/>
                    </a:ext>
                  </a:extLst>
                </a:gridCol>
                <a:gridCol w="246888">
                  <a:extLst>
                    <a:ext uri="{9D8B030D-6E8A-4147-A177-3AD203B41FA5}">
                      <a16:colId xmlns:a16="http://schemas.microsoft.com/office/drawing/2014/main" val="1642358060"/>
                    </a:ext>
                  </a:extLst>
                </a:gridCol>
                <a:gridCol w="246888">
                  <a:extLst>
                    <a:ext uri="{9D8B030D-6E8A-4147-A177-3AD203B41FA5}">
                      <a16:colId xmlns:a16="http://schemas.microsoft.com/office/drawing/2014/main" val="813140895"/>
                    </a:ext>
                  </a:extLst>
                </a:gridCol>
                <a:gridCol w="208280">
                  <a:extLst>
                    <a:ext uri="{9D8B030D-6E8A-4147-A177-3AD203B41FA5}">
                      <a16:colId xmlns:a16="http://schemas.microsoft.com/office/drawing/2014/main" val="1868769895"/>
                    </a:ext>
                  </a:extLst>
                </a:gridCol>
                <a:gridCol w="208280">
                  <a:extLst>
                    <a:ext uri="{9D8B030D-6E8A-4147-A177-3AD203B41FA5}">
                      <a16:colId xmlns:a16="http://schemas.microsoft.com/office/drawing/2014/main" val="743884962"/>
                    </a:ext>
                  </a:extLst>
                </a:gridCol>
                <a:gridCol w="208280">
                  <a:extLst>
                    <a:ext uri="{9D8B030D-6E8A-4147-A177-3AD203B41FA5}">
                      <a16:colId xmlns:a16="http://schemas.microsoft.com/office/drawing/2014/main" val="1129422825"/>
                    </a:ext>
                  </a:extLst>
                </a:gridCol>
                <a:gridCol w="208280">
                  <a:extLst>
                    <a:ext uri="{9D8B030D-6E8A-4147-A177-3AD203B41FA5}">
                      <a16:colId xmlns:a16="http://schemas.microsoft.com/office/drawing/2014/main" val="3451535185"/>
                    </a:ext>
                  </a:extLst>
                </a:gridCol>
                <a:gridCol w="208280">
                  <a:extLst>
                    <a:ext uri="{9D8B030D-6E8A-4147-A177-3AD203B41FA5}">
                      <a16:colId xmlns:a16="http://schemas.microsoft.com/office/drawing/2014/main" val="640829810"/>
                    </a:ext>
                  </a:extLst>
                </a:gridCol>
                <a:gridCol w="208280">
                  <a:extLst>
                    <a:ext uri="{9D8B030D-6E8A-4147-A177-3AD203B41FA5}">
                      <a16:colId xmlns:a16="http://schemas.microsoft.com/office/drawing/2014/main" val="2844459257"/>
                    </a:ext>
                  </a:extLst>
                </a:gridCol>
                <a:gridCol w="208280">
                  <a:extLst>
                    <a:ext uri="{9D8B030D-6E8A-4147-A177-3AD203B41FA5}">
                      <a16:colId xmlns:a16="http://schemas.microsoft.com/office/drawing/2014/main" val="111469275"/>
                    </a:ext>
                  </a:extLst>
                </a:gridCol>
                <a:gridCol w="208280">
                  <a:extLst>
                    <a:ext uri="{9D8B030D-6E8A-4147-A177-3AD203B41FA5}">
                      <a16:colId xmlns:a16="http://schemas.microsoft.com/office/drawing/2014/main" val="3258207970"/>
                    </a:ext>
                  </a:extLst>
                </a:gridCol>
                <a:gridCol w="208280">
                  <a:extLst>
                    <a:ext uri="{9D8B030D-6E8A-4147-A177-3AD203B41FA5}">
                      <a16:colId xmlns:a16="http://schemas.microsoft.com/office/drawing/2014/main" val="1838061144"/>
                    </a:ext>
                  </a:extLst>
                </a:gridCol>
                <a:gridCol w="208280">
                  <a:extLst>
                    <a:ext uri="{9D8B030D-6E8A-4147-A177-3AD203B41FA5}">
                      <a16:colId xmlns:a16="http://schemas.microsoft.com/office/drawing/2014/main" val="1604026713"/>
                    </a:ext>
                  </a:extLst>
                </a:gridCol>
                <a:gridCol w="246888">
                  <a:extLst>
                    <a:ext uri="{9D8B030D-6E8A-4147-A177-3AD203B41FA5}">
                      <a16:colId xmlns:a16="http://schemas.microsoft.com/office/drawing/2014/main" val="188322952"/>
                    </a:ext>
                  </a:extLst>
                </a:gridCol>
                <a:gridCol w="208280">
                  <a:extLst>
                    <a:ext uri="{9D8B030D-6E8A-4147-A177-3AD203B41FA5}">
                      <a16:colId xmlns:a16="http://schemas.microsoft.com/office/drawing/2014/main" val="3053932416"/>
                    </a:ext>
                  </a:extLst>
                </a:gridCol>
                <a:gridCol w="246888">
                  <a:extLst>
                    <a:ext uri="{9D8B030D-6E8A-4147-A177-3AD203B41FA5}">
                      <a16:colId xmlns:a16="http://schemas.microsoft.com/office/drawing/2014/main" val="2332251907"/>
                    </a:ext>
                  </a:extLst>
                </a:gridCol>
                <a:gridCol w="246888">
                  <a:extLst>
                    <a:ext uri="{9D8B030D-6E8A-4147-A177-3AD203B41FA5}">
                      <a16:colId xmlns:a16="http://schemas.microsoft.com/office/drawing/2014/main" val="883430223"/>
                    </a:ext>
                  </a:extLst>
                </a:gridCol>
                <a:gridCol w="246888">
                  <a:extLst>
                    <a:ext uri="{9D8B030D-6E8A-4147-A177-3AD203B41FA5}">
                      <a16:colId xmlns:a16="http://schemas.microsoft.com/office/drawing/2014/main" val="2458666326"/>
                    </a:ext>
                  </a:extLst>
                </a:gridCol>
                <a:gridCol w="208280">
                  <a:extLst>
                    <a:ext uri="{9D8B030D-6E8A-4147-A177-3AD203B41FA5}">
                      <a16:colId xmlns:a16="http://schemas.microsoft.com/office/drawing/2014/main" val="185772378"/>
                    </a:ext>
                  </a:extLst>
                </a:gridCol>
                <a:gridCol w="246888">
                  <a:extLst>
                    <a:ext uri="{9D8B030D-6E8A-4147-A177-3AD203B41FA5}">
                      <a16:colId xmlns:a16="http://schemas.microsoft.com/office/drawing/2014/main" val="1770405223"/>
                    </a:ext>
                  </a:extLst>
                </a:gridCol>
                <a:gridCol w="246888">
                  <a:extLst>
                    <a:ext uri="{9D8B030D-6E8A-4147-A177-3AD203B41FA5}">
                      <a16:colId xmlns:a16="http://schemas.microsoft.com/office/drawing/2014/main" val="1560990645"/>
                    </a:ext>
                  </a:extLst>
                </a:gridCol>
                <a:gridCol w="246888">
                  <a:extLst>
                    <a:ext uri="{9D8B030D-6E8A-4147-A177-3AD203B41FA5}">
                      <a16:colId xmlns:a16="http://schemas.microsoft.com/office/drawing/2014/main" val="1778768429"/>
                    </a:ext>
                  </a:extLst>
                </a:gridCol>
                <a:gridCol w="208280">
                  <a:extLst>
                    <a:ext uri="{9D8B030D-6E8A-4147-A177-3AD203B41FA5}">
                      <a16:colId xmlns:a16="http://schemas.microsoft.com/office/drawing/2014/main" val="2975008154"/>
                    </a:ext>
                  </a:extLst>
                </a:gridCol>
                <a:gridCol w="208280">
                  <a:extLst>
                    <a:ext uri="{9D8B030D-6E8A-4147-A177-3AD203B41FA5}">
                      <a16:colId xmlns:a16="http://schemas.microsoft.com/office/drawing/2014/main" val="1258055302"/>
                    </a:ext>
                  </a:extLst>
                </a:gridCol>
                <a:gridCol w="246888">
                  <a:extLst>
                    <a:ext uri="{9D8B030D-6E8A-4147-A177-3AD203B41FA5}">
                      <a16:colId xmlns:a16="http://schemas.microsoft.com/office/drawing/2014/main" val="4225326496"/>
                    </a:ext>
                  </a:extLst>
                </a:gridCol>
                <a:gridCol w="246888">
                  <a:extLst>
                    <a:ext uri="{9D8B030D-6E8A-4147-A177-3AD203B41FA5}">
                      <a16:colId xmlns:a16="http://schemas.microsoft.com/office/drawing/2014/main" val="440801875"/>
                    </a:ext>
                  </a:extLst>
                </a:gridCol>
                <a:gridCol w="246888">
                  <a:extLst>
                    <a:ext uri="{9D8B030D-6E8A-4147-A177-3AD203B41FA5}">
                      <a16:colId xmlns:a16="http://schemas.microsoft.com/office/drawing/2014/main" val="2960337055"/>
                    </a:ext>
                  </a:extLst>
                </a:gridCol>
                <a:gridCol w="208280">
                  <a:extLst>
                    <a:ext uri="{9D8B030D-6E8A-4147-A177-3AD203B41FA5}">
                      <a16:colId xmlns:a16="http://schemas.microsoft.com/office/drawing/2014/main" val="2924703237"/>
                    </a:ext>
                  </a:extLst>
                </a:gridCol>
                <a:gridCol w="208280">
                  <a:extLst>
                    <a:ext uri="{9D8B030D-6E8A-4147-A177-3AD203B41FA5}">
                      <a16:colId xmlns:a16="http://schemas.microsoft.com/office/drawing/2014/main" val="4142328605"/>
                    </a:ext>
                  </a:extLst>
                </a:gridCol>
                <a:gridCol w="208280">
                  <a:extLst>
                    <a:ext uri="{9D8B030D-6E8A-4147-A177-3AD203B41FA5}">
                      <a16:colId xmlns:a16="http://schemas.microsoft.com/office/drawing/2014/main" val="3646424714"/>
                    </a:ext>
                  </a:extLst>
                </a:gridCol>
                <a:gridCol w="208280">
                  <a:extLst>
                    <a:ext uri="{9D8B030D-6E8A-4147-A177-3AD203B41FA5}">
                      <a16:colId xmlns:a16="http://schemas.microsoft.com/office/drawing/2014/main" val="161207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703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- 2019-11-15 14:24:26</a:t>
                      </a:r>
                      <a:r>
                        <a:rPr kumimoji="0" lang="fr-FR" sz="1000" b="0" i="0" u="none" strike="noStrike" kern="1200" cap="none" spc="0" normalizeH="0" baseline="0" noProof="0">
                          <a:ln>
                            <a:noFill/>
                          </a:ln>
                          <a:solidFill>
                            <a:prstClr val="black"/>
                          </a:solidFill>
                          <a:effectLst/>
                          <a:uLnTx/>
                          <a:uFillTx/>
                          <a:latin typeface="+mn-lt"/>
                          <a:ea typeface="+mn-ea"/>
                          <a:cs typeface="+mn-cs"/>
                        </a:rPr>
                        <a:t>
 Chasseurs de l'Arche ! Un giveaway vous attend 😎
Vous aimeriez jouer à Borderlands 3 mais vous ne l'avez pas encore ?
MSI vous offre la chance de remporter un des 10 codes Borderlands 3 en participant à ce jeu concours !
Pour participer c'est facile
1- Like le post.
2- Réponds aux 2 questions suivantes dans les commentaires. 
a) Comment s'appelle le vaisseau utilisé dans Borderlands 3 ?
b) Sur quel Notebook MSI aimerais-tu y jouer ?
Fin du concours : lundi 18 à 23h59.
Les 10 gagnants seront tirés au sort le mardi 19 novembre.
A vous le loot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11.9150 %</a:t>
                      </a:r>
                    </a:p>
                  </a:txBody>
                  <a:tcPr/>
                </a:tc>
                <a:extLst>
                  <a:ext uri="{0D108BD9-81ED-4DB2-BD59-A6C34878D82A}">
                    <a16:rowId xmlns:a16="http://schemas.microsoft.com/office/drawing/2014/main" val="4122073073"/>
                  </a:ext>
                </a:extLst>
              </a:tr>
            </a:tbl>
          </a:graphicData>
        </a:graphic>
      </p:graphicFrame>
      <p:sp>
        <p:nvSpPr>
          <p:cNvPr id="4" name="Text Placeholder 3">
            <a:extLst>
              <a:ext uri="{FF2B5EF4-FFF2-40B4-BE49-F238E27FC236}">
                <a16:creationId xmlns:a16="http://schemas.microsoft.com/office/drawing/2014/main" id="{85F1DC4A-92BD-46B4-A404-19DB9F878194}"/>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623437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D988-A060-4EC6-A1DA-AB8917C0E9E4}"/>
              </a:ext>
            </a:extLst>
          </p:cNvPr>
          <p:cNvSpPr>
            <a:spLocks noGrp="1"/>
          </p:cNvSpPr>
          <p:nvPr>
            <p:ph type="title"/>
          </p:nvPr>
        </p:nvSpPr>
        <p:spPr/>
        <p:txBody>
          <a:bodyPr/>
          <a:lstStyle/>
          <a:p>
            <a:r>
              <a:rPr lang="en-US"/>
              <a:t>Facebook Insights Own Posts Table w/ E-Rate | CND Competitor- FR - 17 of 26</a:t>
            </a:r>
          </a:p>
        </p:txBody>
      </p:sp>
      <p:graphicFrame>
        <p:nvGraphicFramePr>
          <p:cNvPr id="5" name="Table Placeholder 4">
            <a:extLst>
              <a:ext uri="{FF2B5EF4-FFF2-40B4-BE49-F238E27FC236}">
                <a16:creationId xmlns:a16="http://schemas.microsoft.com/office/drawing/2014/main" id="{CC3F57A5-F43E-4088-A031-CCCA827795CE}"/>
              </a:ext>
            </a:extLst>
          </p:cNvPr>
          <p:cNvGraphicFramePr>
            <a:graphicFrameLocks noGrp="1"/>
          </p:cNvGraphicFramePr>
          <p:nvPr>
            <p:ph type="tbl" sz="quarter" idx="13"/>
            <p:extLst>
              <p:ext uri="{D42A27DB-BD31-4B8C-83A1-F6EECF244321}">
                <p14:modId xmlns:p14="http://schemas.microsoft.com/office/powerpoint/2010/main" val="23118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8756631"/>
                    </a:ext>
                  </a:extLst>
                </a:gridCol>
                <a:gridCol w="246888">
                  <a:extLst>
                    <a:ext uri="{9D8B030D-6E8A-4147-A177-3AD203B41FA5}">
                      <a16:colId xmlns:a16="http://schemas.microsoft.com/office/drawing/2014/main" val="3429069442"/>
                    </a:ext>
                  </a:extLst>
                </a:gridCol>
                <a:gridCol w="246888">
                  <a:extLst>
                    <a:ext uri="{9D8B030D-6E8A-4147-A177-3AD203B41FA5}">
                      <a16:colId xmlns:a16="http://schemas.microsoft.com/office/drawing/2014/main" val="779951943"/>
                    </a:ext>
                  </a:extLst>
                </a:gridCol>
                <a:gridCol w="208280">
                  <a:extLst>
                    <a:ext uri="{9D8B030D-6E8A-4147-A177-3AD203B41FA5}">
                      <a16:colId xmlns:a16="http://schemas.microsoft.com/office/drawing/2014/main" val="1469340296"/>
                    </a:ext>
                  </a:extLst>
                </a:gridCol>
                <a:gridCol w="208280">
                  <a:extLst>
                    <a:ext uri="{9D8B030D-6E8A-4147-A177-3AD203B41FA5}">
                      <a16:colId xmlns:a16="http://schemas.microsoft.com/office/drawing/2014/main" val="2214358743"/>
                    </a:ext>
                  </a:extLst>
                </a:gridCol>
                <a:gridCol w="208280">
                  <a:extLst>
                    <a:ext uri="{9D8B030D-6E8A-4147-A177-3AD203B41FA5}">
                      <a16:colId xmlns:a16="http://schemas.microsoft.com/office/drawing/2014/main" val="2835976011"/>
                    </a:ext>
                  </a:extLst>
                </a:gridCol>
                <a:gridCol w="208280">
                  <a:extLst>
                    <a:ext uri="{9D8B030D-6E8A-4147-A177-3AD203B41FA5}">
                      <a16:colId xmlns:a16="http://schemas.microsoft.com/office/drawing/2014/main" val="3272636614"/>
                    </a:ext>
                  </a:extLst>
                </a:gridCol>
                <a:gridCol w="208280">
                  <a:extLst>
                    <a:ext uri="{9D8B030D-6E8A-4147-A177-3AD203B41FA5}">
                      <a16:colId xmlns:a16="http://schemas.microsoft.com/office/drawing/2014/main" val="614007813"/>
                    </a:ext>
                  </a:extLst>
                </a:gridCol>
                <a:gridCol w="208280">
                  <a:extLst>
                    <a:ext uri="{9D8B030D-6E8A-4147-A177-3AD203B41FA5}">
                      <a16:colId xmlns:a16="http://schemas.microsoft.com/office/drawing/2014/main" val="2354154767"/>
                    </a:ext>
                  </a:extLst>
                </a:gridCol>
                <a:gridCol w="208280">
                  <a:extLst>
                    <a:ext uri="{9D8B030D-6E8A-4147-A177-3AD203B41FA5}">
                      <a16:colId xmlns:a16="http://schemas.microsoft.com/office/drawing/2014/main" val="3136601971"/>
                    </a:ext>
                  </a:extLst>
                </a:gridCol>
                <a:gridCol w="208280">
                  <a:extLst>
                    <a:ext uri="{9D8B030D-6E8A-4147-A177-3AD203B41FA5}">
                      <a16:colId xmlns:a16="http://schemas.microsoft.com/office/drawing/2014/main" val="1879393780"/>
                    </a:ext>
                  </a:extLst>
                </a:gridCol>
                <a:gridCol w="208280">
                  <a:extLst>
                    <a:ext uri="{9D8B030D-6E8A-4147-A177-3AD203B41FA5}">
                      <a16:colId xmlns:a16="http://schemas.microsoft.com/office/drawing/2014/main" val="1392903860"/>
                    </a:ext>
                  </a:extLst>
                </a:gridCol>
                <a:gridCol w="208280">
                  <a:extLst>
                    <a:ext uri="{9D8B030D-6E8A-4147-A177-3AD203B41FA5}">
                      <a16:colId xmlns:a16="http://schemas.microsoft.com/office/drawing/2014/main" val="3853221063"/>
                    </a:ext>
                  </a:extLst>
                </a:gridCol>
                <a:gridCol w="246888">
                  <a:extLst>
                    <a:ext uri="{9D8B030D-6E8A-4147-A177-3AD203B41FA5}">
                      <a16:colId xmlns:a16="http://schemas.microsoft.com/office/drawing/2014/main" val="3031982097"/>
                    </a:ext>
                  </a:extLst>
                </a:gridCol>
                <a:gridCol w="208280">
                  <a:extLst>
                    <a:ext uri="{9D8B030D-6E8A-4147-A177-3AD203B41FA5}">
                      <a16:colId xmlns:a16="http://schemas.microsoft.com/office/drawing/2014/main" val="3226878224"/>
                    </a:ext>
                  </a:extLst>
                </a:gridCol>
                <a:gridCol w="246888">
                  <a:extLst>
                    <a:ext uri="{9D8B030D-6E8A-4147-A177-3AD203B41FA5}">
                      <a16:colId xmlns:a16="http://schemas.microsoft.com/office/drawing/2014/main" val="51862249"/>
                    </a:ext>
                  </a:extLst>
                </a:gridCol>
                <a:gridCol w="246888">
                  <a:extLst>
                    <a:ext uri="{9D8B030D-6E8A-4147-A177-3AD203B41FA5}">
                      <a16:colId xmlns:a16="http://schemas.microsoft.com/office/drawing/2014/main" val="2974210052"/>
                    </a:ext>
                  </a:extLst>
                </a:gridCol>
                <a:gridCol w="246888">
                  <a:extLst>
                    <a:ext uri="{9D8B030D-6E8A-4147-A177-3AD203B41FA5}">
                      <a16:colId xmlns:a16="http://schemas.microsoft.com/office/drawing/2014/main" val="4219346776"/>
                    </a:ext>
                  </a:extLst>
                </a:gridCol>
                <a:gridCol w="208280">
                  <a:extLst>
                    <a:ext uri="{9D8B030D-6E8A-4147-A177-3AD203B41FA5}">
                      <a16:colId xmlns:a16="http://schemas.microsoft.com/office/drawing/2014/main" val="3228223296"/>
                    </a:ext>
                  </a:extLst>
                </a:gridCol>
                <a:gridCol w="246888">
                  <a:extLst>
                    <a:ext uri="{9D8B030D-6E8A-4147-A177-3AD203B41FA5}">
                      <a16:colId xmlns:a16="http://schemas.microsoft.com/office/drawing/2014/main" val="3388337275"/>
                    </a:ext>
                  </a:extLst>
                </a:gridCol>
                <a:gridCol w="246888">
                  <a:extLst>
                    <a:ext uri="{9D8B030D-6E8A-4147-A177-3AD203B41FA5}">
                      <a16:colId xmlns:a16="http://schemas.microsoft.com/office/drawing/2014/main" val="260476147"/>
                    </a:ext>
                  </a:extLst>
                </a:gridCol>
                <a:gridCol w="246888">
                  <a:extLst>
                    <a:ext uri="{9D8B030D-6E8A-4147-A177-3AD203B41FA5}">
                      <a16:colId xmlns:a16="http://schemas.microsoft.com/office/drawing/2014/main" val="1896909799"/>
                    </a:ext>
                  </a:extLst>
                </a:gridCol>
                <a:gridCol w="208280">
                  <a:extLst>
                    <a:ext uri="{9D8B030D-6E8A-4147-A177-3AD203B41FA5}">
                      <a16:colId xmlns:a16="http://schemas.microsoft.com/office/drawing/2014/main" val="379606043"/>
                    </a:ext>
                  </a:extLst>
                </a:gridCol>
                <a:gridCol w="208280">
                  <a:extLst>
                    <a:ext uri="{9D8B030D-6E8A-4147-A177-3AD203B41FA5}">
                      <a16:colId xmlns:a16="http://schemas.microsoft.com/office/drawing/2014/main" val="74237852"/>
                    </a:ext>
                  </a:extLst>
                </a:gridCol>
                <a:gridCol w="246888">
                  <a:extLst>
                    <a:ext uri="{9D8B030D-6E8A-4147-A177-3AD203B41FA5}">
                      <a16:colId xmlns:a16="http://schemas.microsoft.com/office/drawing/2014/main" val="2878503603"/>
                    </a:ext>
                  </a:extLst>
                </a:gridCol>
                <a:gridCol w="246888">
                  <a:extLst>
                    <a:ext uri="{9D8B030D-6E8A-4147-A177-3AD203B41FA5}">
                      <a16:colId xmlns:a16="http://schemas.microsoft.com/office/drawing/2014/main" val="2467638494"/>
                    </a:ext>
                  </a:extLst>
                </a:gridCol>
                <a:gridCol w="246888">
                  <a:extLst>
                    <a:ext uri="{9D8B030D-6E8A-4147-A177-3AD203B41FA5}">
                      <a16:colId xmlns:a16="http://schemas.microsoft.com/office/drawing/2014/main" val="4245169858"/>
                    </a:ext>
                  </a:extLst>
                </a:gridCol>
                <a:gridCol w="208280">
                  <a:extLst>
                    <a:ext uri="{9D8B030D-6E8A-4147-A177-3AD203B41FA5}">
                      <a16:colId xmlns:a16="http://schemas.microsoft.com/office/drawing/2014/main" val="2411616664"/>
                    </a:ext>
                  </a:extLst>
                </a:gridCol>
                <a:gridCol w="208280">
                  <a:extLst>
                    <a:ext uri="{9D8B030D-6E8A-4147-A177-3AD203B41FA5}">
                      <a16:colId xmlns:a16="http://schemas.microsoft.com/office/drawing/2014/main" val="1625931618"/>
                    </a:ext>
                  </a:extLst>
                </a:gridCol>
                <a:gridCol w="208280">
                  <a:extLst>
                    <a:ext uri="{9D8B030D-6E8A-4147-A177-3AD203B41FA5}">
                      <a16:colId xmlns:a16="http://schemas.microsoft.com/office/drawing/2014/main" val="3066404614"/>
                    </a:ext>
                  </a:extLst>
                </a:gridCol>
                <a:gridCol w="208280">
                  <a:extLst>
                    <a:ext uri="{9D8B030D-6E8A-4147-A177-3AD203B41FA5}">
                      <a16:colId xmlns:a16="http://schemas.microsoft.com/office/drawing/2014/main" val="30708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085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- 2019-11-15 11:09:43</a:t>
                      </a:r>
                      <a:r>
                        <a:rPr kumimoji="0" lang="fr-FR" sz="1000" b="0" i="0" u="none" strike="noStrike" kern="1200" cap="none" spc="0" normalizeH="0" baseline="0" noProof="0">
                          <a:ln>
                            <a:noFill/>
                          </a:ln>
                          <a:solidFill>
                            <a:prstClr val="black"/>
                          </a:solidFill>
                          <a:effectLst/>
                          <a:uLnTx/>
                          <a:uFillTx/>
                          <a:latin typeface="+mn-lt"/>
                          <a:ea typeface="+mn-ea"/>
                          <a:cs typeface="+mn-cs"/>
                        </a:rPr>
                        <a:t>
 De nouveaux cadeaux débarquent pour cette fin d'année ! 🤩
Gagnez 50€ de remise immédiate chez FCC Informatique.
Pour participer vous n'avez qu'à vous rendre sur la page 
👉 https://bit.ly/2XmLwNZ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1.9328 %</a:t>
                      </a:r>
                    </a:p>
                  </a:txBody>
                  <a:tcPr/>
                </a:tc>
                <a:extLst>
                  <a:ext uri="{0D108BD9-81ED-4DB2-BD59-A6C34878D82A}">
                    <a16:rowId xmlns:a16="http://schemas.microsoft.com/office/drawing/2014/main" val="3425857107"/>
                  </a:ext>
                </a:extLst>
              </a:tr>
            </a:tbl>
          </a:graphicData>
        </a:graphic>
      </p:graphicFrame>
      <p:sp>
        <p:nvSpPr>
          <p:cNvPr id="4" name="Text Placeholder 3">
            <a:extLst>
              <a:ext uri="{FF2B5EF4-FFF2-40B4-BE49-F238E27FC236}">
                <a16:creationId xmlns:a16="http://schemas.microsoft.com/office/drawing/2014/main" id="{D27E4785-A01C-4034-8D00-E0E34DD6093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1136183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D6C9-CC32-48EC-9A32-E93A45FE5296}"/>
              </a:ext>
            </a:extLst>
          </p:cNvPr>
          <p:cNvSpPr>
            <a:spLocks noGrp="1"/>
          </p:cNvSpPr>
          <p:nvPr>
            <p:ph type="title"/>
          </p:nvPr>
        </p:nvSpPr>
        <p:spPr/>
        <p:txBody>
          <a:bodyPr/>
          <a:lstStyle/>
          <a:p>
            <a:r>
              <a:rPr lang="en-US"/>
              <a:t>Facebook Insights Own Posts Table w/ E-Rate | CND Competitor- FR - 18 of 26</a:t>
            </a:r>
          </a:p>
        </p:txBody>
      </p:sp>
      <p:graphicFrame>
        <p:nvGraphicFramePr>
          <p:cNvPr id="5" name="Table Placeholder 4">
            <a:extLst>
              <a:ext uri="{FF2B5EF4-FFF2-40B4-BE49-F238E27FC236}">
                <a16:creationId xmlns:a16="http://schemas.microsoft.com/office/drawing/2014/main" id="{9A7A9C01-3489-4591-992D-8F6000077095}"/>
              </a:ext>
            </a:extLst>
          </p:cNvPr>
          <p:cNvGraphicFramePr>
            <a:graphicFrameLocks noGrp="1"/>
          </p:cNvGraphicFramePr>
          <p:nvPr>
            <p:ph type="tbl" sz="quarter" idx="13"/>
            <p:extLst>
              <p:ext uri="{D42A27DB-BD31-4B8C-83A1-F6EECF244321}">
                <p14:modId xmlns:p14="http://schemas.microsoft.com/office/powerpoint/2010/main" val="86825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4241492"/>
                    </a:ext>
                  </a:extLst>
                </a:gridCol>
                <a:gridCol w="246888">
                  <a:extLst>
                    <a:ext uri="{9D8B030D-6E8A-4147-A177-3AD203B41FA5}">
                      <a16:colId xmlns:a16="http://schemas.microsoft.com/office/drawing/2014/main" val="3347961051"/>
                    </a:ext>
                  </a:extLst>
                </a:gridCol>
                <a:gridCol w="246888">
                  <a:extLst>
                    <a:ext uri="{9D8B030D-6E8A-4147-A177-3AD203B41FA5}">
                      <a16:colId xmlns:a16="http://schemas.microsoft.com/office/drawing/2014/main" val="1531317043"/>
                    </a:ext>
                  </a:extLst>
                </a:gridCol>
                <a:gridCol w="208280">
                  <a:extLst>
                    <a:ext uri="{9D8B030D-6E8A-4147-A177-3AD203B41FA5}">
                      <a16:colId xmlns:a16="http://schemas.microsoft.com/office/drawing/2014/main" val="3450801142"/>
                    </a:ext>
                  </a:extLst>
                </a:gridCol>
                <a:gridCol w="208280">
                  <a:extLst>
                    <a:ext uri="{9D8B030D-6E8A-4147-A177-3AD203B41FA5}">
                      <a16:colId xmlns:a16="http://schemas.microsoft.com/office/drawing/2014/main" val="2784947976"/>
                    </a:ext>
                  </a:extLst>
                </a:gridCol>
                <a:gridCol w="208280">
                  <a:extLst>
                    <a:ext uri="{9D8B030D-6E8A-4147-A177-3AD203B41FA5}">
                      <a16:colId xmlns:a16="http://schemas.microsoft.com/office/drawing/2014/main" val="4029523178"/>
                    </a:ext>
                  </a:extLst>
                </a:gridCol>
                <a:gridCol w="208280">
                  <a:extLst>
                    <a:ext uri="{9D8B030D-6E8A-4147-A177-3AD203B41FA5}">
                      <a16:colId xmlns:a16="http://schemas.microsoft.com/office/drawing/2014/main" val="141394742"/>
                    </a:ext>
                  </a:extLst>
                </a:gridCol>
                <a:gridCol w="208280">
                  <a:extLst>
                    <a:ext uri="{9D8B030D-6E8A-4147-A177-3AD203B41FA5}">
                      <a16:colId xmlns:a16="http://schemas.microsoft.com/office/drawing/2014/main" val="809111102"/>
                    </a:ext>
                  </a:extLst>
                </a:gridCol>
                <a:gridCol w="208280">
                  <a:extLst>
                    <a:ext uri="{9D8B030D-6E8A-4147-A177-3AD203B41FA5}">
                      <a16:colId xmlns:a16="http://schemas.microsoft.com/office/drawing/2014/main" val="4294157447"/>
                    </a:ext>
                  </a:extLst>
                </a:gridCol>
                <a:gridCol w="208280">
                  <a:extLst>
                    <a:ext uri="{9D8B030D-6E8A-4147-A177-3AD203B41FA5}">
                      <a16:colId xmlns:a16="http://schemas.microsoft.com/office/drawing/2014/main" val="2805311950"/>
                    </a:ext>
                  </a:extLst>
                </a:gridCol>
                <a:gridCol w="208280">
                  <a:extLst>
                    <a:ext uri="{9D8B030D-6E8A-4147-A177-3AD203B41FA5}">
                      <a16:colId xmlns:a16="http://schemas.microsoft.com/office/drawing/2014/main" val="1200440683"/>
                    </a:ext>
                  </a:extLst>
                </a:gridCol>
                <a:gridCol w="208280">
                  <a:extLst>
                    <a:ext uri="{9D8B030D-6E8A-4147-A177-3AD203B41FA5}">
                      <a16:colId xmlns:a16="http://schemas.microsoft.com/office/drawing/2014/main" val="834569595"/>
                    </a:ext>
                  </a:extLst>
                </a:gridCol>
                <a:gridCol w="208280">
                  <a:extLst>
                    <a:ext uri="{9D8B030D-6E8A-4147-A177-3AD203B41FA5}">
                      <a16:colId xmlns:a16="http://schemas.microsoft.com/office/drawing/2014/main" val="244613995"/>
                    </a:ext>
                  </a:extLst>
                </a:gridCol>
                <a:gridCol w="246888">
                  <a:extLst>
                    <a:ext uri="{9D8B030D-6E8A-4147-A177-3AD203B41FA5}">
                      <a16:colId xmlns:a16="http://schemas.microsoft.com/office/drawing/2014/main" val="1494398887"/>
                    </a:ext>
                  </a:extLst>
                </a:gridCol>
                <a:gridCol w="208280">
                  <a:extLst>
                    <a:ext uri="{9D8B030D-6E8A-4147-A177-3AD203B41FA5}">
                      <a16:colId xmlns:a16="http://schemas.microsoft.com/office/drawing/2014/main" val="1997872685"/>
                    </a:ext>
                  </a:extLst>
                </a:gridCol>
                <a:gridCol w="246888">
                  <a:extLst>
                    <a:ext uri="{9D8B030D-6E8A-4147-A177-3AD203B41FA5}">
                      <a16:colId xmlns:a16="http://schemas.microsoft.com/office/drawing/2014/main" val="480189531"/>
                    </a:ext>
                  </a:extLst>
                </a:gridCol>
                <a:gridCol w="246888">
                  <a:extLst>
                    <a:ext uri="{9D8B030D-6E8A-4147-A177-3AD203B41FA5}">
                      <a16:colId xmlns:a16="http://schemas.microsoft.com/office/drawing/2014/main" val="3393207782"/>
                    </a:ext>
                  </a:extLst>
                </a:gridCol>
                <a:gridCol w="246888">
                  <a:extLst>
                    <a:ext uri="{9D8B030D-6E8A-4147-A177-3AD203B41FA5}">
                      <a16:colId xmlns:a16="http://schemas.microsoft.com/office/drawing/2014/main" val="2926870843"/>
                    </a:ext>
                  </a:extLst>
                </a:gridCol>
                <a:gridCol w="208280">
                  <a:extLst>
                    <a:ext uri="{9D8B030D-6E8A-4147-A177-3AD203B41FA5}">
                      <a16:colId xmlns:a16="http://schemas.microsoft.com/office/drawing/2014/main" val="2387693899"/>
                    </a:ext>
                  </a:extLst>
                </a:gridCol>
                <a:gridCol w="246888">
                  <a:extLst>
                    <a:ext uri="{9D8B030D-6E8A-4147-A177-3AD203B41FA5}">
                      <a16:colId xmlns:a16="http://schemas.microsoft.com/office/drawing/2014/main" val="267612189"/>
                    </a:ext>
                  </a:extLst>
                </a:gridCol>
                <a:gridCol w="246888">
                  <a:extLst>
                    <a:ext uri="{9D8B030D-6E8A-4147-A177-3AD203B41FA5}">
                      <a16:colId xmlns:a16="http://schemas.microsoft.com/office/drawing/2014/main" val="2693723986"/>
                    </a:ext>
                  </a:extLst>
                </a:gridCol>
                <a:gridCol w="246888">
                  <a:extLst>
                    <a:ext uri="{9D8B030D-6E8A-4147-A177-3AD203B41FA5}">
                      <a16:colId xmlns:a16="http://schemas.microsoft.com/office/drawing/2014/main" val="4148954122"/>
                    </a:ext>
                  </a:extLst>
                </a:gridCol>
                <a:gridCol w="208280">
                  <a:extLst>
                    <a:ext uri="{9D8B030D-6E8A-4147-A177-3AD203B41FA5}">
                      <a16:colId xmlns:a16="http://schemas.microsoft.com/office/drawing/2014/main" val="3124904289"/>
                    </a:ext>
                  </a:extLst>
                </a:gridCol>
                <a:gridCol w="208280">
                  <a:extLst>
                    <a:ext uri="{9D8B030D-6E8A-4147-A177-3AD203B41FA5}">
                      <a16:colId xmlns:a16="http://schemas.microsoft.com/office/drawing/2014/main" val="4171684012"/>
                    </a:ext>
                  </a:extLst>
                </a:gridCol>
                <a:gridCol w="246888">
                  <a:extLst>
                    <a:ext uri="{9D8B030D-6E8A-4147-A177-3AD203B41FA5}">
                      <a16:colId xmlns:a16="http://schemas.microsoft.com/office/drawing/2014/main" val="1694649888"/>
                    </a:ext>
                  </a:extLst>
                </a:gridCol>
                <a:gridCol w="246888">
                  <a:extLst>
                    <a:ext uri="{9D8B030D-6E8A-4147-A177-3AD203B41FA5}">
                      <a16:colId xmlns:a16="http://schemas.microsoft.com/office/drawing/2014/main" val="968299304"/>
                    </a:ext>
                  </a:extLst>
                </a:gridCol>
                <a:gridCol w="246888">
                  <a:extLst>
                    <a:ext uri="{9D8B030D-6E8A-4147-A177-3AD203B41FA5}">
                      <a16:colId xmlns:a16="http://schemas.microsoft.com/office/drawing/2014/main" val="4214229116"/>
                    </a:ext>
                  </a:extLst>
                </a:gridCol>
                <a:gridCol w="208280">
                  <a:extLst>
                    <a:ext uri="{9D8B030D-6E8A-4147-A177-3AD203B41FA5}">
                      <a16:colId xmlns:a16="http://schemas.microsoft.com/office/drawing/2014/main" val="1475272789"/>
                    </a:ext>
                  </a:extLst>
                </a:gridCol>
                <a:gridCol w="208280">
                  <a:extLst>
                    <a:ext uri="{9D8B030D-6E8A-4147-A177-3AD203B41FA5}">
                      <a16:colId xmlns:a16="http://schemas.microsoft.com/office/drawing/2014/main" val="770569947"/>
                    </a:ext>
                  </a:extLst>
                </a:gridCol>
                <a:gridCol w="208280">
                  <a:extLst>
                    <a:ext uri="{9D8B030D-6E8A-4147-A177-3AD203B41FA5}">
                      <a16:colId xmlns:a16="http://schemas.microsoft.com/office/drawing/2014/main" val="1457314409"/>
                    </a:ext>
                  </a:extLst>
                </a:gridCol>
                <a:gridCol w="208280">
                  <a:extLst>
                    <a:ext uri="{9D8B030D-6E8A-4147-A177-3AD203B41FA5}">
                      <a16:colId xmlns:a16="http://schemas.microsoft.com/office/drawing/2014/main" val="236449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0837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- 2019-11-14 17:00:01</a:t>
                      </a:r>
                      <a:r>
                        <a:rPr kumimoji="0" lang="en-US" sz="1000" b="0" i="0" u="none" strike="noStrike" kern="1200" cap="none" spc="0" normalizeH="0" baseline="0" noProof="0">
                          <a:ln>
                            <a:noFill/>
                          </a:ln>
                          <a:solidFill>
                            <a:prstClr val="black"/>
                          </a:solidFill>
                          <a:effectLst/>
                          <a:uLnTx/>
                          <a:uFillTx/>
                          <a:latin typeface="+mn-lt"/>
                          <a:ea typeface="+mn-ea"/>
                          <a:cs typeface="+mn-cs"/>
                        </a:rPr>
                        <a:t>
 🕒🕒OVERCLOCKING à l'azote liquide🕒🕒
La MEG X570 GODLIKE a décroché le record mondial auourd'hui ! 💪 Avec, le processeur #AMD #Ryzen 9 3950X a atteint une fréquence de 6041 MHz en configuration monocœur et de 5575 MHz en configuration multicœur. Côté Cinebench R15, il a atteint un score de 5683. ⚡ ⚡
#X570 #overclocking #pcmasterrace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14.1401 %</a:t>
                      </a:r>
                    </a:p>
                  </a:txBody>
                  <a:tcPr/>
                </a:tc>
                <a:extLst>
                  <a:ext uri="{0D108BD9-81ED-4DB2-BD59-A6C34878D82A}">
                    <a16:rowId xmlns:a16="http://schemas.microsoft.com/office/drawing/2014/main" val="2943948697"/>
                  </a:ext>
                </a:extLst>
              </a:tr>
            </a:tbl>
          </a:graphicData>
        </a:graphic>
      </p:graphicFrame>
      <p:sp>
        <p:nvSpPr>
          <p:cNvPr id="4" name="Text Placeholder 3">
            <a:extLst>
              <a:ext uri="{FF2B5EF4-FFF2-40B4-BE49-F238E27FC236}">
                <a16:creationId xmlns:a16="http://schemas.microsoft.com/office/drawing/2014/main" id="{9B388AF9-CC9D-474E-9239-AF59BD0B87A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533218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DBA9C-13B4-4048-95DD-356423732168}"/>
              </a:ext>
            </a:extLst>
          </p:cNvPr>
          <p:cNvSpPr>
            <a:spLocks noGrp="1"/>
          </p:cNvSpPr>
          <p:nvPr>
            <p:ph type="title"/>
          </p:nvPr>
        </p:nvSpPr>
        <p:spPr/>
        <p:txBody>
          <a:bodyPr/>
          <a:lstStyle/>
          <a:p>
            <a:r>
              <a:rPr lang="en-US"/>
              <a:t>Facebook Insights Own Posts Table w/ E-Rate | CND Competitor- FR - 19 of 26</a:t>
            </a:r>
          </a:p>
        </p:txBody>
      </p:sp>
      <p:graphicFrame>
        <p:nvGraphicFramePr>
          <p:cNvPr id="5" name="Table Placeholder 4">
            <a:extLst>
              <a:ext uri="{FF2B5EF4-FFF2-40B4-BE49-F238E27FC236}">
                <a16:creationId xmlns:a16="http://schemas.microsoft.com/office/drawing/2014/main" id="{10837FB1-885E-4BF1-A5CE-DDD9F55F65CD}"/>
              </a:ext>
            </a:extLst>
          </p:cNvPr>
          <p:cNvGraphicFramePr>
            <a:graphicFrameLocks noGrp="1"/>
          </p:cNvGraphicFramePr>
          <p:nvPr>
            <p:ph type="tbl" sz="quarter" idx="13"/>
            <p:extLst>
              <p:ext uri="{D42A27DB-BD31-4B8C-83A1-F6EECF244321}">
                <p14:modId xmlns:p14="http://schemas.microsoft.com/office/powerpoint/2010/main" val="42859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4263997"/>
                    </a:ext>
                  </a:extLst>
                </a:gridCol>
                <a:gridCol w="246888">
                  <a:extLst>
                    <a:ext uri="{9D8B030D-6E8A-4147-A177-3AD203B41FA5}">
                      <a16:colId xmlns:a16="http://schemas.microsoft.com/office/drawing/2014/main" val="2494146791"/>
                    </a:ext>
                  </a:extLst>
                </a:gridCol>
                <a:gridCol w="246888">
                  <a:extLst>
                    <a:ext uri="{9D8B030D-6E8A-4147-A177-3AD203B41FA5}">
                      <a16:colId xmlns:a16="http://schemas.microsoft.com/office/drawing/2014/main" val="1829861616"/>
                    </a:ext>
                  </a:extLst>
                </a:gridCol>
                <a:gridCol w="208280">
                  <a:extLst>
                    <a:ext uri="{9D8B030D-6E8A-4147-A177-3AD203B41FA5}">
                      <a16:colId xmlns:a16="http://schemas.microsoft.com/office/drawing/2014/main" val="99426947"/>
                    </a:ext>
                  </a:extLst>
                </a:gridCol>
                <a:gridCol w="208280">
                  <a:extLst>
                    <a:ext uri="{9D8B030D-6E8A-4147-A177-3AD203B41FA5}">
                      <a16:colId xmlns:a16="http://schemas.microsoft.com/office/drawing/2014/main" val="2709308286"/>
                    </a:ext>
                  </a:extLst>
                </a:gridCol>
                <a:gridCol w="208280">
                  <a:extLst>
                    <a:ext uri="{9D8B030D-6E8A-4147-A177-3AD203B41FA5}">
                      <a16:colId xmlns:a16="http://schemas.microsoft.com/office/drawing/2014/main" val="2050047276"/>
                    </a:ext>
                  </a:extLst>
                </a:gridCol>
                <a:gridCol w="208280">
                  <a:extLst>
                    <a:ext uri="{9D8B030D-6E8A-4147-A177-3AD203B41FA5}">
                      <a16:colId xmlns:a16="http://schemas.microsoft.com/office/drawing/2014/main" val="578509710"/>
                    </a:ext>
                  </a:extLst>
                </a:gridCol>
                <a:gridCol w="208280">
                  <a:extLst>
                    <a:ext uri="{9D8B030D-6E8A-4147-A177-3AD203B41FA5}">
                      <a16:colId xmlns:a16="http://schemas.microsoft.com/office/drawing/2014/main" val="2435014794"/>
                    </a:ext>
                  </a:extLst>
                </a:gridCol>
                <a:gridCol w="208280">
                  <a:extLst>
                    <a:ext uri="{9D8B030D-6E8A-4147-A177-3AD203B41FA5}">
                      <a16:colId xmlns:a16="http://schemas.microsoft.com/office/drawing/2014/main" val="3591167336"/>
                    </a:ext>
                  </a:extLst>
                </a:gridCol>
                <a:gridCol w="208280">
                  <a:extLst>
                    <a:ext uri="{9D8B030D-6E8A-4147-A177-3AD203B41FA5}">
                      <a16:colId xmlns:a16="http://schemas.microsoft.com/office/drawing/2014/main" val="2950256036"/>
                    </a:ext>
                  </a:extLst>
                </a:gridCol>
                <a:gridCol w="208280">
                  <a:extLst>
                    <a:ext uri="{9D8B030D-6E8A-4147-A177-3AD203B41FA5}">
                      <a16:colId xmlns:a16="http://schemas.microsoft.com/office/drawing/2014/main" val="302542195"/>
                    </a:ext>
                  </a:extLst>
                </a:gridCol>
                <a:gridCol w="208280">
                  <a:extLst>
                    <a:ext uri="{9D8B030D-6E8A-4147-A177-3AD203B41FA5}">
                      <a16:colId xmlns:a16="http://schemas.microsoft.com/office/drawing/2014/main" val="1504375644"/>
                    </a:ext>
                  </a:extLst>
                </a:gridCol>
                <a:gridCol w="208280">
                  <a:extLst>
                    <a:ext uri="{9D8B030D-6E8A-4147-A177-3AD203B41FA5}">
                      <a16:colId xmlns:a16="http://schemas.microsoft.com/office/drawing/2014/main" val="3934426477"/>
                    </a:ext>
                  </a:extLst>
                </a:gridCol>
                <a:gridCol w="246888">
                  <a:extLst>
                    <a:ext uri="{9D8B030D-6E8A-4147-A177-3AD203B41FA5}">
                      <a16:colId xmlns:a16="http://schemas.microsoft.com/office/drawing/2014/main" val="280048400"/>
                    </a:ext>
                  </a:extLst>
                </a:gridCol>
                <a:gridCol w="208280">
                  <a:extLst>
                    <a:ext uri="{9D8B030D-6E8A-4147-A177-3AD203B41FA5}">
                      <a16:colId xmlns:a16="http://schemas.microsoft.com/office/drawing/2014/main" val="71664286"/>
                    </a:ext>
                  </a:extLst>
                </a:gridCol>
                <a:gridCol w="246888">
                  <a:extLst>
                    <a:ext uri="{9D8B030D-6E8A-4147-A177-3AD203B41FA5}">
                      <a16:colId xmlns:a16="http://schemas.microsoft.com/office/drawing/2014/main" val="2877544796"/>
                    </a:ext>
                  </a:extLst>
                </a:gridCol>
                <a:gridCol w="246888">
                  <a:extLst>
                    <a:ext uri="{9D8B030D-6E8A-4147-A177-3AD203B41FA5}">
                      <a16:colId xmlns:a16="http://schemas.microsoft.com/office/drawing/2014/main" val="4085878028"/>
                    </a:ext>
                  </a:extLst>
                </a:gridCol>
                <a:gridCol w="246888">
                  <a:extLst>
                    <a:ext uri="{9D8B030D-6E8A-4147-A177-3AD203B41FA5}">
                      <a16:colId xmlns:a16="http://schemas.microsoft.com/office/drawing/2014/main" val="67587816"/>
                    </a:ext>
                  </a:extLst>
                </a:gridCol>
                <a:gridCol w="208280">
                  <a:extLst>
                    <a:ext uri="{9D8B030D-6E8A-4147-A177-3AD203B41FA5}">
                      <a16:colId xmlns:a16="http://schemas.microsoft.com/office/drawing/2014/main" val="1055817915"/>
                    </a:ext>
                  </a:extLst>
                </a:gridCol>
                <a:gridCol w="246888">
                  <a:extLst>
                    <a:ext uri="{9D8B030D-6E8A-4147-A177-3AD203B41FA5}">
                      <a16:colId xmlns:a16="http://schemas.microsoft.com/office/drawing/2014/main" val="1776667243"/>
                    </a:ext>
                  </a:extLst>
                </a:gridCol>
                <a:gridCol w="246888">
                  <a:extLst>
                    <a:ext uri="{9D8B030D-6E8A-4147-A177-3AD203B41FA5}">
                      <a16:colId xmlns:a16="http://schemas.microsoft.com/office/drawing/2014/main" val="1077480803"/>
                    </a:ext>
                  </a:extLst>
                </a:gridCol>
                <a:gridCol w="246888">
                  <a:extLst>
                    <a:ext uri="{9D8B030D-6E8A-4147-A177-3AD203B41FA5}">
                      <a16:colId xmlns:a16="http://schemas.microsoft.com/office/drawing/2014/main" val="1276175265"/>
                    </a:ext>
                  </a:extLst>
                </a:gridCol>
                <a:gridCol w="208280">
                  <a:extLst>
                    <a:ext uri="{9D8B030D-6E8A-4147-A177-3AD203B41FA5}">
                      <a16:colId xmlns:a16="http://schemas.microsoft.com/office/drawing/2014/main" val="377898836"/>
                    </a:ext>
                  </a:extLst>
                </a:gridCol>
                <a:gridCol w="208280">
                  <a:extLst>
                    <a:ext uri="{9D8B030D-6E8A-4147-A177-3AD203B41FA5}">
                      <a16:colId xmlns:a16="http://schemas.microsoft.com/office/drawing/2014/main" val="75272779"/>
                    </a:ext>
                  </a:extLst>
                </a:gridCol>
                <a:gridCol w="246888">
                  <a:extLst>
                    <a:ext uri="{9D8B030D-6E8A-4147-A177-3AD203B41FA5}">
                      <a16:colId xmlns:a16="http://schemas.microsoft.com/office/drawing/2014/main" val="1740792631"/>
                    </a:ext>
                  </a:extLst>
                </a:gridCol>
                <a:gridCol w="246888">
                  <a:extLst>
                    <a:ext uri="{9D8B030D-6E8A-4147-A177-3AD203B41FA5}">
                      <a16:colId xmlns:a16="http://schemas.microsoft.com/office/drawing/2014/main" val="4202151014"/>
                    </a:ext>
                  </a:extLst>
                </a:gridCol>
                <a:gridCol w="246888">
                  <a:extLst>
                    <a:ext uri="{9D8B030D-6E8A-4147-A177-3AD203B41FA5}">
                      <a16:colId xmlns:a16="http://schemas.microsoft.com/office/drawing/2014/main" val="824580009"/>
                    </a:ext>
                  </a:extLst>
                </a:gridCol>
                <a:gridCol w="208280">
                  <a:extLst>
                    <a:ext uri="{9D8B030D-6E8A-4147-A177-3AD203B41FA5}">
                      <a16:colId xmlns:a16="http://schemas.microsoft.com/office/drawing/2014/main" val="2210741134"/>
                    </a:ext>
                  </a:extLst>
                </a:gridCol>
                <a:gridCol w="208280">
                  <a:extLst>
                    <a:ext uri="{9D8B030D-6E8A-4147-A177-3AD203B41FA5}">
                      <a16:colId xmlns:a16="http://schemas.microsoft.com/office/drawing/2014/main" val="199345930"/>
                    </a:ext>
                  </a:extLst>
                </a:gridCol>
                <a:gridCol w="208280">
                  <a:extLst>
                    <a:ext uri="{9D8B030D-6E8A-4147-A177-3AD203B41FA5}">
                      <a16:colId xmlns:a16="http://schemas.microsoft.com/office/drawing/2014/main" val="1111870869"/>
                    </a:ext>
                  </a:extLst>
                </a:gridCol>
                <a:gridCol w="208280">
                  <a:extLst>
                    <a:ext uri="{9D8B030D-6E8A-4147-A177-3AD203B41FA5}">
                      <a16:colId xmlns:a16="http://schemas.microsoft.com/office/drawing/2014/main" val="65091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329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- 2019-11-13 17:30:00</a:t>
                      </a:r>
                      <a:r>
                        <a:rPr kumimoji="0" lang="en-US" sz="1000" b="0" i="0" u="none" strike="noStrike" kern="1200" cap="none" spc="0" normalizeH="0" baseline="0" noProof="0">
                          <a:ln>
                            <a:noFill/>
                          </a:ln>
                          <a:solidFill>
                            <a:prstClr val="black"/>
                          </a:solidFill>
                          <a:effectLst/>
                          <a:uLnTx/>
                          <a:uFillTx/>
                          <a:latin typeface="+mn-lt"/>
                          <a:ea typeface="+mn-ea"/>
                          <a:cs typeface="+mn-cs"/>
                        </a:rPr>
                        <a:t>
 TrapMoneyBenny, compositeur de la chanson "In My Feeling" de Drake, utilise un notebook MSI Prestige pour créer ses futurs hits 🎹.
Créez des moments inoubliables
fr.msi.com/Content-Creation/Prestige-15-A10X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2.8350 %</a:t>
                      </a:r>
                    </a:p>
                  </a:txBody>
                  <a:tcPr/>
                </a:tc>
                <a:extLst>
                  <a:ext uri="{0D108BD9-81ED-4DB2-BD59-A6C34878D82A}">
                    <a16:rowId xmlns:a16="http://schemas.microsoft.com/office/drawing/2014/main" val="1910516570"/>
                  </a:ext>
                </a:extLst>
              </a:tr>
            </a:tbl>
          </a:graphicData>
        </a:graphic>
      </p:graphicFrame>
      <p:sp>
        <p:nvSpPr>
          <p:cNvPr id="4" name="Text Placeholder 3">
            <a:extLst>
              <a:ext uri="{FF2B5EF4-FFF2-40B4-BE49-F238E27FC236}">
                <a16:creationId xmlns:a16="http://schemas.microsoft.com/office/drawing/2014/main" id="{C15A7BF0-CCFD-4389-8CE9-8FB4A0328E6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1568898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E96E-C334-4C24-A71E-630789EE4978}"/>
              </a:ext>
            </a:extLst>
          </p:cNvPr>
          <p:cNvSpPr>
            <a:spLocks noGrp="1"/>
          </p:cNvSpPr>
          <p:nvPr>
            <p:ph type="title"/>
          </p:nvPr>
        </p:nvSpPr>
        <p:spPr/>
        <p:txBody>
          <a:bodyPr/>
          <a:lstStyle/>
          <a:p>
            <a:r>
              <a:rPr lang="en-US"/>
              <a:t>Facebook Insights Own Posts Table w/ E-Rate | CND Competitor- FR - 20 of 26</a:t>
            </a:r>
          </a:p>
        </p:txBody>
      </p:sp>
      <p:graphicFrame>
        <p:nvGraphicFramePr>
          <p:cNvPr id="5" name="Table Placeholder 4">
            <a:extLst>
              <a:ext uri="{FF2B5EF4-FFF2-40B4-BE49-F238E27FC236}">
                <a16:creationId xmlns:a16="http://schemas.microsoft.com/office/drawing/2014/main" id="{2593AA5A-5879-465C-A73D-A6BAA952BFA6}"/>
              </a:ext>
            </a:extLst>
          </p:cNvPr>
          <p:cNvGraphicFramePr>
            <a:graphicFrameLocks noGrp="1"/>
          </p:cNvGraphicFramePr>
          <p:nvPr>
            <p:ph type="tbl" sz="quarter" idx="13"/>
            <p:extLst>
              <p:ext uri="{D42A27DB-BD31-4B8C-83A1-F6EECF244321}">
                <p14:modId xmlns:p14="http://schemas.microsoft.com/office/powerpoint/2010/main" val="266556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9471389"/>
                    </a:ext>
                  </a:extLst>
                </a:gridCol>
                <a:gridCol w="246888">
                  <a:extLst>
                    <a:ext uri="{9D8B030D-6E8A-4147-A177-3AD203B41FA5}">
                      <a16:colId xmlns:a16="http://schemas.microsoft.com/office/drawing/2014/main" val="3749954664"/>
                    </a:ext>
                  </a:extLst>
                </a:gridCol>
                <a:gridCol w="246888">
                  <a:extLst>
                    <a:ext uri="{9D8B030D-6E8A-4147-A177-3AD203B41FA5}">
                      <a16:colId xmlns:a16="http://schemas.microsoft.com/office/drawing/2014/main" val="1376354468"/>
                    </a:ext>
                  </a:extLst>
                </a:gridCol>
                <a:gridCol w="208280">
                  <a:extLst>
                    <a:ext uri="{9D8B030D-6E8A-4147-A177-3AD203B41FA5}">
                      <a16:colId xmlns:a16="http://schemas.microsoft.com/office/drawing/2014/main" val="2791267465"/>
                    </a:ext>
                  </a:extLst>
                </a:gridCol>
                <a:gridCol w="208280">
                  <a:extLst>
                    <a:ext uri="{9D8B030D-6E8A-4147-A177-3AD203B41FA5}">
                      <a16:colId xmlns:a16="http://schemas.microsoft.com/office/drawing/2014/main" val="3392255499"/>
                    </a:ext>
                  </a:extLst>
                </a:gridCol>
                <a:gridCol w="208280">
                  <a:extLst>
                    <a:ext uri="{9D8B030D-6E8A-4147-A177-3AD203B41FA5}">
                      <a16:colId xmlns:a16="http://schemas.microsoft.com/office/drawing/2014/main" val="1828712801"/>
                    </a:ext>
                  </a:extLst>
                </a:gridCol>
                <a:gridCol w="208280">
                  <a:extLst>
                    <a:ext uri="{9D8B030D-6E8A-4147-A177-3AD203B41FA5}">
                      <a16:colId xmlns:a16="http://schemas.microsoft.com/office/drawing/2014/main" val="4260277866"/>
                    </a:ext>
                  </a:extLst>
                </a:gridCol>
                <a:gridCol w="208280">
                  <a:extLst>
                    <a:ext uri="{9D8B030D-6E8A-4147-A177-3AD203B41FA5}">
                      <a16:colId xmlns:a16="http://schemas.microsoft.com/office/drawing/2014/main" val="3000769518"/>
                    </a:ext>
                  </a:extLst>
                </a:gridCol>
                <a:gridCol w="208280">
                  <a:extLst>
                    <a:ext uri="{9D8B030D-6E8A-4147-A177-3AD203B41FA5}">
                      <a16:colId xmlns:a16="http://schemas.microsoft.com/office/drawing/2014/main" val="2265456643"/>
                    </a:ext>
                  </a:extLst>
                </a:gridCol>
                <a:gridCol w="208280">
                  <a:extLst>
                    <a:ext uri="{9D8B030D-6E8A-4147-A177-3AD203B41FA5}">
                      <a16:colId xmlns:a16="http://schemas.microsoft.com/office/drawing/2014/main" val="1515282303"/>
                    </a:ext>
                  </a:extLst>
                </a:gridCol>
                <a:gridCol w="208280">
                  <a:extLst>
                    <a:ext uri="{9D8B030D-6E8A-4147-A177-3AD203B41FA5}">
                      <a16:colId xmlns:a16="http://schemas.microsoft.com/office/drawing/2014/main" val="3529585353"/>
                    </a:ext>
                  </a:extLst>
                </a:gridCol>
                <a:gridCol w="208280">
                  <a:extLst>
                    <a:ext uri="{9D8B030D-6E8A-4147-A177-3AD203B41FA5}">
                      <a16:colId xmlns:a16="http://schemas.microsoft.com/office/drawing/2014/main" val="1614579910"/>
                    </a:ext>
                  </a:extLst>
                </a:gridCol>
                <a:gridCol w="208280">
                  <a:extLst>
                    <a:ext uri="{9D8B030D-6E8A-4147-A177-3AD203B41FA5}">
                      <a16:colId xmlns:a16="http://schemas.microsoft.com/office/drawing/2014/main" val="934711516"/>
                    </a:ext>
                  </a:extLst>
                </a:gridCol>
                <a:gridCol w="246888">
                  <a:extLst>
                    <a:ext uri="{9D8B030D-6E8A-4147-A177-3AD203B41FA5}">
                      <a16:colId xmlns:a16="http://schemas.microsoft.com/office/drawing/2014/main" val="2805677635"/>
                    </a:ext>
                  </a:extLst>
                </a:gridCol>
                <a:gridCol w="208280">
                  <a:extLst>
                    <a:ext uri="{9D8B030D-6E8A-4147-A177-3AD203B41FA5}">
                      <a16:colId xmlns:a16="http://schemas.microsoft.com/office/drawing/2014/main" val="267890900"/>
                    </a:ext>
                  </a:extLst>
                </a:gridCol>
                <a:gridCol w="246888">
                  <a:extLst>
                    <a:ext uri="{9D8B030D-6E8A-4147-A177-3AD203B41FA5}">
                      <a16:colId xmlns:a16="http://schemas.microsoft.com/office/drawing/2014/main" val="459364366"/>
                    </a:ext>
                  </a:extLst>
                </a:gridCol>
                <a:gridCol w="246888">
                  <a:extLst>
                    <a:ext uri="{9D8B030D-6E8A-4147-A177-3AD203B41FA5}">
                      <a16:colId xmlns:a16="http://schemas.microsoft.com/office/drawing/2014/main" val="2386645045"/>
                    </a:ext>
                  </a:extLst>
                </a:gridCol>
                <a:gridCol w="246888">
                  <a:extLst>
                    <a:ext uri="{9D8B030D-6E8A-4147-A177-3AD203B41FA5}">
                      <a16:colId xmlns:a16="http://schemas.microsoft.com/office/drawing/2014/main" val="3607459308"/>
                    </a:ext>
                  </a:extLst>
                </a:gridCol>
                <a:gridCol w="208280">
                  <a:extLst>
                    <a:ext uri="{9D8B030D-6E8A-4147-A177-3AD203B41FA5}">
                      <a16:colId xmlns:a16="http://schemas.microsoft.com/office/drawing/2014/main" val="2912093290"/>
                    </a:ext>
                  </a:extLst>
                </a:gridCol>
                <a:gridCol w="246888">
                  <a:extLst>
                    <a:ext uri="{9D8B030D-6E8A-4147-A177-3AD203B41FA5}">
                      <a16:colId xmlns:a16="http://schemas.microsoft.com/office/drawing/2014/main" val="2613808782"/>
                    </a:ext>
                  </a:extLst>
                </a:gridCol>
                <a:gridCol w="246888">
                  <a:extLst>
                    <a:ext uri="{9D8B030D-6E8A-4147-A177-3AD203B41FA5}">
                      <a16:colId xmlns:a16="http://schemas.microsoft.com/office/drawing/2014/main" val="4034224393"/>
                    </a:ext>
                  </a:extLst>
                </a:gridCol>
                <a:gridCol w="246888">
                  <a:extLst>
                    <a:ext uri="{9D8B030D-6E8A-4147-A177-3AD203B41FA5}">
                      <a16:colId xmlns:a16="http://schemas.microsoft.com/office/drawing/2014/main" val="3515206509"/>
                    </a:ext>
                  </a:extLst>
                </a:gridCol>
                <a:gridCol w="208280">
                  <a:extLst>
                    <a:ext uri="{9D8B030D-6E8A-4147-A177-3AD203B41FA5}">
                      <a16:colId xmlns:a16="http://schemas.microsoft.com/office/drawing/2014/main" val="1117370975"/>
                    </a:ext>
                  </a:extLst>
                </a:gridCol>
                <a:gridCol w="208280">
                  <a:extLst>
                    <a:ext uri="{9D8B030D-6E8A-4147-A177-3AD203B41FA5}">
                      <a16:colId xmlns:a16="http://schemas.microsoft.com/office/drawing/2014/main" val="1935564523"/>
                    </a:ext>
                  </a:extLst>
                </a:gridCol>
                <a:gridCol w="246888">
                  <a:extLst>
                    <a:ext uri="{9D8B030D-6E8A-4147-A177-3AD203B41FA5}">
                      <a16:colId xmlns:a16="http://schemas.microsoft.com/office/drawing/2014/main" val="3787357021"/>
                    </a:ext>
                  </a:extLst>
                </a:gridCol>
                <a:gridCol w="246888">
                  <a:extLst>
                    <a:ext uri="{9D8B030D-6E8A-4147-A177-3AD203B41FA5}">
                      <a16:colId xmlns:a16="http://schemas.microsoft.com/office/drawing/2014/main" val="1712631296"/>
                    </a:ext>
                  </a:extLst>
                </a:gridCol>
                <a:gridCol w="246888">
                  <a:extLst>
                    <a:ext uri="{9D8B030D-6E8A-4147-A177-3AD203B41FA5}">
                      <a16:colId xmlns:a16="http://schemas.microsoft.com/office/drawing/2014/main" val="2500659963"/>
                    </a:ext>
                  </a:extLst>
                </a:gridCol>
                <a:gridCol w="208280">
                  <a:extLst>
                    <a:ext uri="{9D8B030D-6E8A-4147-A177-3AD203B41FA5}">
                      <a16:colId xmlns:a16="http://schemas.microsoft.com/office/drawing/2014/main" val="3349574747"/>
                    </a:ext>
                  </a:extLst>
                </a:gridCol>
                <a:gridCol w="208280">
                  <a:extLst>
                    <a:ext uri="{9D8B030D-6E8A-4147-A177-3AD203B41FA5}">
                      <a16:colId xmlns:a16="http://schemas.microsoft.com/office/drawing/2014/main" val="2636638486"/>
                    </a:ext>
                  </a:extLst>
                </a:gridCol>
                <a:gridCol w="208280">
                  <a:extLst>
                    <a:ext uri="{9D8B030D-6E8A-4147-A177-3AD203B41FA5}">
                      <a16:colId xmlns:a16="http://schemas.microsoft.com/office/drawing/2014/main" val="3585536398"/>
                    </a:ext>
                  </a:extLst>
                </a:gridCol>
                <a:gridCol w="208280">
                  <a:extLst>
                    <a:ext uri="{9D8B030D-6E8A-4147-A177-3AD203B41FA5}">
                      <a16:colId xmlns:a16="http://schemas.microsoft.com/office/drawing/2014/main" val="352224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995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- 2019-11-13 14:28:50</a:t>
                      </a:r>
                      <a:r>
                        <a:rPr kumimoji="0" lang="fr-FR" sz="1000" b="0" i="0" u="none" strike="noStrike" kern="1200" cap="none" spc="0" normalizeH="0" baseline="0" noProof="0">
                          <a:ln>
                            <a:noFill/>
                          </a:ln>
                          <a:solidFill>
                            <a:prstClr val="black"/>
                          </a:solidFill>
                          <a:effectLst/>
                          <a:uLnTx/>
                          <a:uFillTx/>
                          <a:latin typeface="+mn-lt"/>
                          <a:ea typeface="+mn-ea"/>
                          <a:cs typeface="+mn-cs"/>
                        </a:rPr>
                        <a:t>
 On est sur Discord ! Rejoignez-nous sur notre serveur en cliquant sur le lien 👇
https://msi.gm/MSIdiscordserver
#MSIGaming #OfficialDiscordServer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9.1228 %</a:t>
                      </a:r>
                    </a:p>
                  </a:txBody>
                  <a:tcPr/>
                </a:tc>
                <a:extLst>
                  <a:ext uri="{0D108BD9-81ED-4DB2-BD59-A6C34878D82A}">
                    <a16:rowId xmlns:a16="http://schemas.microsoft.com/office/drawing/2014/main" val="3760414102"/>
                  </a:ext>
                </a:extLst>
              </a:tr>
            </a:tbl>
          </a:graphicData>
        </a:graphic>
      </p:graphicFrame>
      <p:sp>
        <p:nvSpPr>
          <p:cNvPr id="4" name="Text Placeholder 3">
            <a:extLst>
              <a:ext uri="{FF2B5EF4-FFF2-40B4-BE49-F238E27FC236}">
                <a16:creationId xmlns:a16="http://schemas.microsoft.com/office/drawing/2014/main" id="{BA02E8FD-9F35-40E2-88E1-5B0B9869EAE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8623887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BA1D-E49E-4962-9215-0A63CF7FCAFE}"/>
              </a:ext>
            </a:extLst>
          </p:cNvPr>
          <p:cNvSpPr>
            <a:spLocks noGrp="1"/>
          </p:cNvSpPr>
          <p:nvPr>
            <p:ph type="title"/>
          </p:nvPr>
        </p:nvSpPr>
        <p:spPr/>
        <p:txBody>
          <a:bodyPr/>
          <a:lstStyle/>
          <a:p>
            <a:r>
              <a:rPr lang="en-US"/>
              <a:t>Facebook Insights Own Posts Table w/ E-Rate | CND Competitor- FR - 21 of 26</a:t>
            </a:r>
          </a:p>
        </p:txBody>
      </p:sp>
      <p:graphicFrame>
        <p:nvGraphicFramePr>
          <p:cNvPr id="5" name="Table Placeholder 4">
            <a:extLst>
              <a:ext uri="{FF2B5EF4-FFF2-40B4-BE49-F238E27FC236}">
                <a16:creationId xmlns:a16="http://schemas.microsoft.com/office/drawing/2014/main" id="{37944403-9DAF-487D-9D71-D3E01AD88D57}"/>
              </a:ext>
            </a:extLst>
          </p:cNvPr>
          <p:cNvGraphicFramePr>
            <a:graphicFrameLocks noGrp="1"/>
          </p:cNvGraphicFramePr>
          <p:nvPr>
            <p:ph type="tbl" sz="quarter" idx="13"/>
            <p:extLst>
              <p:ext uri="{D42A27DB-BD31-4B8C-83A1-F6EECF244321}">
                <p14:modId xmlns:p14="http://schemas.microsoft.com/office/powerpoint/2010/main" val="312931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3626710"/>
                    </a:ext>
                  </a:extLst>
                </a:gridCol>
                <a:gridCol w="246888">
                  <a:extLst>
                    <a:ext uri="{9D8B030D-6E8A-4147-A177-3AD203B41FA5}">
                      <a16:colId xmlns:a16="http://schemas.microsoft.com/office/drawing/2014/main" val="376878272"/>
                    </a:ext>
                  </a:extLst>
                </a:gridCol>
                <a:gridCol w="246888">
                  <a:extLst>
                    <a:ext uri="{9D8B030D-6E8A-4147-A177-3AD203B41FA5}">
                      <a16:colId xmlns:a16="http://schemas.microsoft.com/office/drawing/2014/main" val="3277056199"/>
                    </a:ext>
                  </a:extLst>
                </a:gridCol>
                <a:gridCol w="208280">
                  <a:extLst>
                    <a:ext uri="{9D8B030D-6E8A-4147-A177-3AD203B41FA5}">
                      <a16:colId xmlns:a16="http://schemas.microsoft.com/office/drawing/2014/main" val="15623453"/>
                    </a:ext>
                  </a:extLst>
                </a:gridCol>
                <a:gridCol w="208280">
                  <a:extLst>
                    <a:ext uri="{9D8B030D-6E8A-4147-A177-3AD203B41FA5}">
                      <a16:colId xmlns:a16="http://schemas.microsoft.com/office/drawing/2014/main" val="4210259915"/>
                    </a:ext>
                  </a:extLst>
                </a:gridCol>
                <a:gridCol w="208280">
                  <a:extLst>
                    <a:ext uri="{9D8B030D-6E8A-4147-A177-3AD203B41FA5}">
                      <a16:colId xmlns:a16="http://schemas.microsoft.com/office/drawing/2014/main" val="1540522014"/>
                    </a:ext>
                  </a:extLst>
                </a:gridCol>
                <a:gridCol w="208280">
                  <a:extLst>
                    <a:ext uri="{9D8B030D-6E8A-4147-A177-3AD203B41FA5}">
                      <a16:colId xmlns:a16="http://schemas.microsoft.com/office/drawing/2014/main" val="1861687413"/>
                    </a:ext>
                  </a:extLst>
                </a:gridCol>
                <a:gridCol w="208280">
                  <a:extLst>
                    <a:ext uri="{9D8B030D-6E8A-4147-A177-3AD203B41FA5}">
                      <a16:colId xmlns:a16="http://schemas.microsoft.com/office/drawing/2014/main" val="2279529174"/>
                    </a:ext>
                  </a:extLst>
                </a:gridCol>
                <a:gridCol w="208280">
                  <a:extLst>
                    <a:ext uri="{9D8B030D-6E8A-4147-A177-3AD203B41FA5}">
                      <a16:colId xmlns:a16="http://schemas.microsoft.com/office/drawing/2014/main" val="439936723"/>
                    </a:ext>
                  </a:extLst>
                </a:gridCol>
                <a:gridCol w="208280">
                  <a:extLst>
                    <a:ext uri="{9D8B030D-6E8A-4147-A177-3AD203B41FA5}">
                      <a16:colId xmlns:a16="http://schemas.microsoft.com/office/drawing/2014/main" val="666693212"/>
                    </a:ext>
                  </a:extLst>
                </a:gridCol>
                <a:gridCol w="208280">
                  <a:extLst>
                    <a:ext uri="{9D8B030D-6E8A-4147-A177-3AD203B41FA5}">
                      <a16:colId xmlns:a16="http://schemas.microsoft.com/office/drawing/2014/main" val="2267407235"/>
                    </a:ext>
                  </a:extLst>
                </a:gridCol>
                <a:gridCol w="208280">
                  <a:extLst>
                    <a:ext uri="{9D8B030D-6E8A-4147-A177-3AD203B41FA5}">
                      <a16:colId xmlns:a16="http://schemas.microsoft.com/office/drawing/2014/main" val="2659899333"/>
                    </a:ext>
                  </a:extLst>
                </a:gridCol>
                <a:gridCol w="208280">
                  <a:extLst>
                    <a:ext uri="{9D8B030D-6E8A-4147-A177-3AD203B41FA5}">
                      <a16:colId xmlns:a16="http://schemas.microsoft.com/office/drawing/2014/main" val="2841857664"/>
                    </a:ext>
                  </a:extLst>
                </a:gridCol>
                <a:gridCol w="246888">
                  <a:extLst>
                    <a:ext uri="{9D8B030D-6E8A-4147-A177-3AD203B41FA5}">
                      <a16:colId xmlns:a16="http://schemas.microsoft.com/office/drawing/2014/main" val="3927118545"/>
                    </a:ext>
                  </a:extLst>
                </a:gridCol>
                <a:gridCol w="208280">
                  <a:extLst>
                    <a:ext uri="{9D8B030D-6E8A-4147-A177-3AD203B41FA5}">
                      <a16:colId xmlns:a16="http://schemas.microsoft.com/office/drawing/2014/main" val="2959588854"/>
                    </a:ext>
                  </a:extLst>
                </a:gridCol>
                <a:gridCol w="246888">
                  <a:extLst>
                    <a:ext uri="{9D8B030D-6E8A-4147-A177-3AD203B41FA5}">
                      <a16:colId xmlns:a16="http://schemas.microsoft.com/office/drawing/2014/main" val="3246990179"/>
                    </a:ext>
                  </a:extLst>
                </a:gridCol>
                <a:gridCol w="246888">
                  <a:extLst>
                    <a:ext uri="{9D8B030D-6E8A-4147-A177-3AD203B41FA5}">
                      <a16:colId xmlns:a16="http://schemas.microsoft.com/office/drawing/2014/main" val="2263704529"/>
                    </a:ext>
                  </a:extLst>
                </a:gridCol>
                <a:gridCol w="246888">
                  <a:extLst>
                    <a:ext uri="{9D8B030D-6E8A-4147-A177-3AD203B41FA5}">
                      <a16:colId xmlns:a16="http://schemas.microsoft.com/office/drawing/2014/main" val="817164827"/>
                    </a:ext>
                  </a:extLst>
                </a:gridCol>
                <a:gridCol w="208280">
                  <a:extLst>
                    <a:ext uri="{9D8B030D-6E8A-4147-A177-3AD203B41FA5}">
                      <a16:colId xmlns:a16="http://schemas.microsoft.com/office/drawing/2014/main" val="1567195368"/>
                    </a:ext>
                  </a:extLst>
                </a:gridCol>
                <a:gridCol w="246888">
                  <a:extLst>
                    <a:ext uri="{9D8B030D-6E8A-4147-A177-3AD203B41FA5}">
                      <a16:colId xmlns:a16="http://schemas.microsoft.com/office/drawing/2014/main" val="833710040"/>
                    </a:ext>
                  </a:extLst>
                </a:gridCol>
                <a:gridCol w="246888">
                  <a:extLst>
                    <a:ext uri="{9D8B030D-6E8A-4147-A177-3AD203B41FA5}">
                      <a16:colId xmlns:a16="http://schemas.microsoft.com/office/drawing/2014/main" val="3936198660"/>
                    </a:ext>
                  </a:extLst>
                </a:gridCol>
                <a:gridCol w="246888">
                  <a:extLst>
                    <a:ext uri="{9D8B030D-6E8A-4147-A177-3AD203B41FA5}">
                      <a16:colId xmlns:a16="http://schemas.microsoft.com/office/drawing/2014/main" val="4020212495"/>
                    </a:ext>
                  </a:extLst>
                </a:gridCol>
                <a:gridCol w="208280">
                  <a:extLst>
                    <a:ext uri="{9D8B030D-6E8A-4147-A177-3AD203B41FA5}">
                      <a16:colId xmlns:a16="http://schemas.microsoft.com/office/drawing/2014/main" val="2136052672"/>
                    </a:ext>
                  </a:extLst>
                </a:gridCol>
                <a:gridCol w="208280">
                  <a:extLst>
                    <a:ext uri="{9D8B030D-6E8A-4147-A177-3AD203B41FA5}">
                      <a16:colId xmlns:a16="http://schemas.microsoft.com/office/drawing/2014/main" val="485430419"/>
                    </a:ext>
                  </a:extLst>
                </a:gridCol>
                <a:gridCol w="246888">
                  <a:extLst>
                    <a:ext uri="{9D8B030D-6E8A-4147-A177-3AD203B41FA5}">
                      <a16:colId xmlns:a16="http://schemas.microsoft.com/office/drawing/2014/main" val="355510770"/>
                    </a:ext>
                  </a:extLst>
                </a:gridCol>
                <a:gridCol w="246888">
                  <a:extLst>
                    <a:ext uri="{9D8B030D-6E8A-4147-A177-3AD203B41FA5}">
                      <a16:colId xmlns:a16="http://schemas.microsoft.com/office/drawing/2014/main" val="2015096793"/>
                    </a:ext>
                  </a:extLst>
                </a:gridCol>
                <a:gridCol w="246888">
                  <a:extLst>
                    <a:ext uri="{9D8B030D-6E8A-4147-A177-3AD203B41FA5}">
                      <a16:colId xmlns:a16="http://schemas.microsoft.com/office/drawing/2014/main" val="3784421066"/>
                    </a:ext>
                  </a:extLst>
                </a:gridCol>
                <a:gridCol w="208280">
                  <a:extLst>
                    <a:ext uri="{9D8B030D-6E8A-4147-A177-3AD203B41FA5}">
                      <a16:colId xmlns:a16="http://schemas.microsoft.com/office/drawing/2014/main" val="1972748483"/>
                    </a:ext>
                  </a:extLst>
                </a:gridCol>
                <a:gridCol w="208280">
                  <a:extLst>
                    <a:ext uri="{9D8B030D-6E8A-4147-A177-3AD203B41FA5}">
                      <a16:colId xmlns:a16="http://schemas.microsoft.com/office/drawing/2014/main" val="2179772732"/>
                    </a:ext>
                  </a:extLst>
                </a:gridCol>
                <a:gridCol w="208280">
                  <a:extLst>
                    <a:ext uri="{9D8B030D-6E8A-4147-A177-3AD203B41FA5}">
                      <a16:colId xmlns:a16="http://schemas.microsoft.com/office/drawing/2014/main" val="3473595342"/>
                    </a:ext>
                  </a:extLst>
                </a:gridCol>
                <a:gridCol w="208280">
                  <a:extLst>
                    <a:ext uri="{9D8B030D-6E8A-4147-A177-3AD203B41FA5}">
                      <a16:colId xmlns:a16="http://schemas.microsoft.com/office/drawing/2014/main" val="132577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720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- 2019-11-12 17:30:00</a:t>
                      </a:r>
                      <a:r>
                        <a:rPr kumimoji="0" lang="fr-FR" sz="1000" b="0" i="0" u="none" strike="noStrike" kern="1200" cap="none" spc="0" normalizeH="0" baseline="0" noProof="0">
                          <a:ln>
                            <a:noFill/>
                          </a:ln>
                          <a:solidFill>
                            <a:prstClr val="black"/>
                          </a:solidFill>
                          <a:effectLst/>
                          <a:uLnTx/>
                          <a:uFillTx/>
                          <a:latin typeface="+mn-lt"/>
                          <a:ea typeface="+mn-ea"/>
                          <a:cs typeface="+mn-cs"/>
                        </a:rPr>
                        <a:t>
 C'est bientôt Noël et vous ne savez pas encore quels cadeaux offrir ? 🎁
MSI vous donne un coup de main avec son guide d'achat et vous offre une chance de gagner une carte graphique, des périphériques et des codes Steam !!!
👇👇👇
fr.msi.com/Promotion/best-gift-ever
#giveaway #MSIGaming #Meilleurcadeau #Noël #CarteGraphique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13.5726 %</a:t>
                      </a:r>
                    </a:p>
                  </a:txBody>
                  <a:tcPr/>
                </a:tc>
                <a:extLst>
                  <a:ext uri="{0D108BD9-81ED-4DB2-BD59-A6C34878D82A}">
                    <a16:rowId xmlns:a16="http://schemas.microsoft.com/office/drawing/2014/main" val="1923002443"/>
                  </a:ext>
                </a:extLst>
              </a:tr>
            </a:tbl>
          </a:graphicData>
        </a:graphic>
      </p:graphicFrame>
      <p:sp>
        <p:nvSpPr>
          <p:cNvPr id="4" name="Text Placeholder 3">
            <a:extLst>
              <a:ext uri="{FF2B5EF4-FFF2-40B4-BE49-F238E27FC236}">
                <a16:creationId xmlns:a16="http://schemas.microsoft.com/office/drawing/2014/main" id="{4570B2B6-0A92-430F-8187-44B2F0FD507D}"/>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7001364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F898-8217-4FE9-B4B8-C5EC51978330}"/>
              </a:ext>
            </a:extLst>
          </p:cNvPr>
          <p:cNvSpPr>
            <a:spLocks noGrp="1"/>
          </p:cNvSpPr>
          <p:nvPr>
            <p:ph type="title"/>
          </p:nvPr>
        </p:nvSpPr>
        <p:spPr/>
        <p:txBody>
          <a:bodyPr/>
          <a:lstStyle/>
          <a:p>
            <a:r>
              <a:rPr lang="en-US"/>
              <a:t>Facebook Insights Own Posts Table w/ E-Rate | CND Competitor- FR - 22 of 26</a:t>
            </a:r>
          </a:p>
        </p:txBody>
      </p:sp>
      <p:graphicFrame>
        <p:nvGraphicFramePr>
          <p:cNvPr id="5" name="Table Placeholder 4">
            <a:extLst>
              <a:ext uri="{FF2B5EF4-FFF2-40B4-BE49-F238E27FC236}">
                <a16:creationId xmlns:a16="http://schemas.microsoft.com/office/drawing/2014/main" id="{B1968529-E051-48BD-AF5C-D2867311F225}"/>
              </a:ext>
            </a:extLst>
          </p:cNvPr>
          <p:cNvGraphicFramePr>
            <a:graphicFrameLocks noGrp="1"/>
          </p:cNvGraphicFramePr>
          <p:nvPr>
            <p:ph type="tbl" sz="quarter" idx="13"/>
            <p:extLst>
              <p:ext uri="{D42A27DB-BD31-4B8C-83A1-F6EECF244321}">
                <p14:modId xmlns:p14="http://schemas.microsoft.com/office/powerpoint/2010/main" val="296600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4145573"/>
                    </a:ext>
                  </a:extLst>
                </a:gridCol>
                <a:gridCol w="246888">
                  <a:extLst>
                    <a:ext uri="{9D8B030D-6E8A-4147-A177-3AD203B41FA5}">
                      <a16:colId xmlns:a16="http://schemas.microsoft.com/office/drawing/2014/main" val="2067205944"/>
                    </a:ext>
                  </a:extLst>
                </a:gridCol>
                <a:gridCol w="246888">
                  <a:extLst>
                    <a:ext uri="{9D8B030D-6E8A-4147-A177-3AD203B41FA5}">
                      <a16:colId xmlns:a16="http://schemas.microsoft.com/office/drawing/2014/main" val="890970362"/>
                    </a:ext>
                  </a:extLst>
                </a:gridCol>
                <a:gridCol w="208280">
                  <a:extLst>
                    <a:ext uri="{9D8B030D-6E8A-4147-A177-3AD203B41FA5}">
                      <a16:colId xmlns:a16="http://schemas.microsoft.com/office/drawing/2014/main" val="2310919248"/>
                    </a:ext>
                  </a:extLst>
                </a:gridCol>
                <a:gridCol w="208280">
                  <a:extLst>
                    <a:ext uri="{9D8B030D-6E8A-4147-A177-3AD203B41FA5}">
                      <a16:colId xmlns:a16="http://schemas.microsoft.com/office/drawing/2014/main" val="556124280"/>
                    </a:ext>
                  </a:extLst>
                </a:gridCol>
                <a:gridCol w="208280">
                  <a:extLst>
                    <a:ext uri="{9D8B030D-6E8A-4147-A177-3AD203B41FA5}">
                      <a16:colId xmlns:a16="http://schemas.microsoft.com/office/drawing/2014/main" val="1659238522"/>
                    </a:ext>
                  </a:extLst>
                </a:gridCol>
                <a:gridCol w="208280">
                  <a:extLst>
                    <a:ext uri="{9D8B030D-6E8A-4147-A177-3AD203B41FA5}">
                      <a16:colId xmlns:a16="http://schemas.microsoft.com/office/drawing/2014/main" val="3151703351"/>
                    </a:ext>
                  </a:extLst>
                </a:gridCol>
                <a:gridCol w="208280">
                  <a:extLst>
                    <a:ext uri="{9D8B030D-6E8A-4147-A177-3AD203B41FA5}">
                      <a16:colId xmlns:a16="http://schemas.microsoft.com/office/drawing/2014/main" val="1977191595"/>
                    </a:ext>
                  </a:extLst>
                </a:gridCol>
                <a:gridCol w="208280">
                  <a:extLst>
                    <a:ext uri="{9D8B030D-6E8A-4147-A177-3AD203B41FA5}">
                      <a16:colId xmlns:a16="http://schemas.microsoft.com/office/drawing/2014/main" val="2982812554"/>
                    </a:ext>
                  </a:extLst>
                </a:gridCol>
                <a:gridCol w="208280">
                  <a:extLst>
                    <a:ext uri="{9D8B030D-6E8A-4147-A177-3AD203B41FA5}">
                      <a16:colId xmlns:a16="http://schemas.microsoft.com/office/drawing/2014/main" val="812247635"/>
                    </a:ext>
                  </a:extLst>
                </a:gridCol>
                <a:gridCol w="208280">
                  <a:extLst>
                    <a:ext uri="{9D8B030D-6E8A-4147-A177-3AD203B41FA5}">
                      <a16:colId xmlns:a16="http://schemas.microsoft.com/office/drawing/2014/main" val="506006187"/>
                    </a:ext>
                  </a:extLst>
                </a:gridCol>
                <a:gridCol w="208280">
                  <a:extLst>
                    <a:ext uri="{9D8B030D-6E8A-4147-A177-3AD203B41FA5}">
                      <a16:colId xmlns:a16="http://schemas.microsoft.com/office/drawing/2014/main" val="1333358671"/>
                    </a:ext>
                  </a:extLst>
                </a:gridCol>
                <a:gridCol w="208280">
                  <a:extLst>
                    <a:ext uri="{9D8B030D-6E8A-4147-A177-3AD203B41FA5}">
                      <a16:colId xmlns:a16="http://schemas.microsoft.com/office/drawing/2014/main" val="761698563"/>
                    </a:ext>
                  </a:extLst>
                </a:gridCol>
                <a:gridCol w="246888">
                  <a:extLst>
                    <a:ext uri="{9D8B030D-6E8A-4147-A177-3AD203B41FA5}">
                      <a16:colId xmlns:a16="http://schemas.microsoft.com/office/drawing/2014/main" val="2080439362"/>
                    </a:ext>
                  </a:extLst>
                </a:gridCol>
                <a:gridCol w="208280">
                  <a:extLst>
                    <a:ext uri="{9D8B030D-6E8A-4147-A177-3AD203B41FA5}">
                      <a16:colId xmlns:a16="http://schemas.microsoft.com/office/drawing/2014/main" val="1531433829"/>
                    </a:ext>
                  </a:extLst>
                </a:gridCol>
                <a:gridCol w="246888">
                  <a:extLst>
                    <a:ext uri="{9D8B030D-6E8A-4147-A177-3AD203B41FA5}">
                      <a16:colId xmlns:a16="http://schemas.microsoft.com/office/drawing/2014/main" val="873367170"/>
                    </a:ext>
                  </a:extLst>
                </a:gridCol>
                <a:gridCol w="246888">
                  <a:extLst>
                    <a:ext uri="{9D8B030D-6E8A-4147-A177-3AD203B41FA5}">
                      <a16:colId xmlns:a16="http://schemas.microsoft.com/office/drawing/2014/main" val="2116968239"/>
                    </a:ext>
                  </a:extLst>
                </a:gridCol>
                <a:gridCol w="246888">
                  <a:extLst>
                    <a:ext uri="{9D8B030D-6E8A-4147-A177-3AD203B41FA5}">
                      <a16:colId xmlns:a16="http://schemas.microsoft.com/office/drawing/2014/main" val="3526977276"/>
                    </a:ext>
                  </a:extLst>
                </a:gridCol>
                <a:gridCol w="208280">
                  <a:extLst>
                    <a:ext uri="{9D8B030D-6E8A-4147-A177-3AD203B41FA5}">
                      <a16:colId xmlns:a16="http://schemas.microsoft.com/office/drawing/2014/main" val="1012513010"/>
                    </a:ext>
                  </a:extLst>
                </a:gridCol>
                <a:gridCol w="246888">
                  <a:extLst>
                    <a:ext uri="{9D8B030D-6E8A-4147-A177-3AD203B41FA5}">
                      <a16:colId xmlns:a16="http://schemas.microsoft.com/office/drawing/2014/main" val="1540581288"/>
                    </a:ext>
                  </a:extLst>
                </a:gridCol>
                <a:gridCol w="246888">
                  <a:extLst>
                    <a:ext uri="{9D8B030D-6E8A-4147-A177-3AD203B41FA5}">
                      <a16:colId xmlns:a16="http://schemas.microsoft.com/office/drawing/2014/main" val="2276388390"/>
                    </a:ext>
                  </a:extLst>
                </a:gridCol>
                <a:gridCol w="246888">
                  <a:extLst>
                    <a:ext uri="{9D8B030D-6E8A-4147-A177-3AD203B41FA5}">
                      <a16:colId xmlns:a16="http://schemas.microsoft.com/office/drawing/2014/main" val="3140941978"/>
                    </a:ext>
                  </a:extLst>
                </a:gridCol>
                <a:gridCol w="208280">
                  <a:extLst>
                    <a:ext uri="{9D8B030D-6E8A-4147-A177-3AD203B41FA5}">
                      <a16:colId xmlns:a16="http://schemas.microsoft.com/office/drawing/2014/main" val="81303765"/>
                    </a:ext>
                  </a:extLst>
                </a:gridCol>
                <a:gridCol w="208280">
                  <a:extLst>
                    <a:ext uri="{9D8B030D-6E8A-4147-A177-3AD203B41FA5}">
                      <a16:colId xmlns:a16="http://schemas.microsoft.com/office/drawing/2014/main" val="2545209015"/>
                    </a:ext>
                  </a:extLst>
                </a:gridCol>
                <a:gridCol w="246888">
                  <a:extLst>
                    <a:ext uri="{9D8B030D-6E8A-4147-A177-3AD203B41FA5}">
                      <a16:colId xmlns:a16="http://schemas.microsoft.com/office/drawing/2014/main" val="2065458676"/>
                    </a:ext>
                  </a:extLst>
                </a:gridCol>
                <a:gridCol w="246888">
                  <a:extLst>
                    <a:ext uri="{9D8B030D-6E8A-4147-A177-3AD203B41FA5}">
                      <a16:colId xmlns:a16="http://schemas.microsoft.com/office/drawing/2014/main" val="1097498156"/>
                    </a:ext>
                  </a:extLst>
                </a:gridCol>
                <a:gridCol w="246888">
                  <a:extLst>
                    <a:ext uri="{9D8B030D-6E8A-4147-A177-3AD203B41FA5}">
                      <a16:colId xmlns:a16="http://schemas.microsoft.com/office/drawing/2014/main" val="3347817303"/>
                    </a:ext>
                  </a:extLst>
                </a:gridCol>
                <a:gridCol w="208280">
                  <a:extLst>
                    <a:ext uri="{9D8B030D-6E8A-4147-A177-3AD203B41FA5}">
                      <a16:colId xmlns:a16="http://schemas.microsoft.com/office/drawing/2014/main" val="1110261953"/>
                    </a:ext>
                  </a:extLst>
                </a:gridCol>
                <a:gridCol w="208280">
                  <a:extLst>
                    <a:ext uri="{9D8B030D-6E8A-4147-A177-3AD203B41FA5}">
                      <a16:colId xmlns:a16="http://schemas.microsoft.com/office/drawing/2014/main" val="2337451084"/>
                    </a:ext>
                  </a:extLst>
                </a:gridCol>
                <a:gridCol w="208280">
                  <a:extLst>
                    <a:ext uri="{9D8B030D-6E8A-4147-A177-3AD203B41FA5}">
                      <a16:colId xmlns:a16="http://schemas.microsoft.com/office/drawing/2014/main" val="4249639461"/>
                    </a:ext>
                  </a:extLst>
                </a:gridCol>
                <a:gridCol w="208280">
                  <a:extLst>
                    <a:ext uri="{9D8B030D-6E8A-4147-A177-3AD203B41FA5}">
                      <a16:colId xmlns:a16="http://schemas.microsoft.com/office/drawing/2014/main" val="275077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042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- 2019-11-10 17:30:00</a:t>
                      </a:r>
                      <a:r>
                        <a:rPr kumimoji="0" lang="en-US" sz="1000" b="0" i="0" u="none" strike="noStrike" kern="1200" cap="none" spc="0" normalizeH="0" baseline="0" noProof="0">
                          <a:ln>
                            <a:noFill/>
                          </a:ln>
                          <a:solidFill>
                            <a:prstClr val="black"/>
                          </a:solidFill>
                          <a:effectLst/>
                          <a:uLnTx/>
                          <a:uFillTx/>
                          <a:latin typeface="+mn-lt"/>
                          <a:ea typeface="+mn-ea"/>
                          <a:cs typeface="+mn-cs"/>
                        </a:rPr>
                        <a:t>
 Une vitesse de lecture jusqu'à 2000 Mo/s, le transfert des données avec le USB  3.2 Gen2x2, c'est plus rapide qu'une Naruto run ! 
fr.msi.com/Motherboard/Creator-X299
#typec  #WDBlack #MSI #x299 #creator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9.9639 %</a:t>
                      </a:r>
                    </a:p>
                  </a:txBody>
                  <a:tcPr/>
                </a:tc>
                <a:extLst>
                  <a:ext uri="{0D108BD9-81ED-4DB2-BD59-A6C34878D82A}">
                    <a16:rowId xmlns:a16="http://schemas.microsoft.com/office/drawing/2014/main" val="1059349078"/>
                  </a:ext>
                </a:extLst>
              </a:tr>
            </a:tbl>
          </a:graphicData>
        </a:graphic>
      </p:graphicFrame>
      <p:sp>
        <p:nvSpPr>
          <p:cNvPr id="4" name="Text Placeholder 3">
            <a:extLst>
              <a:ext uri="{FF2B5EF4-FFF2-40B4-BE49-F238E27FC236}">
                <a16:creationId xmlns:a16="http://schemas.microsoft.com/office/drawing/2014/main" id="{11A30C49-B77B-4DF8-9DD6-EF58B32C7153}"/>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6660944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E4FF6-4B38-41E5-826C-4CD4201B9AB7}"/>
              </a:ext>
            </a:extLst>
          </p:cNvPr>
          <p:cNvSpPr>
            <a:spLocks noGrp="1"/>
          </p:cNvSpPr>
          <p:nvPr>
            <p:ph type="title"/>
          </p:nvPr>
        </p:nvSpPr>
        <p:spPr/>
        <p:txBody>
          <a:bodyPr/>
          <a:lstStyle/>
          <a:p>
            <a:r>
              <a:rPr lang="en-US"/>
              <a:t>Facebook Insights Own Posts Table w/ E-Rate | CND Competitor- FR - 23 of 26</a:t>
            </a:r>
          </a:p>
        </p:txBody>
      </p:sp>
      <p:graphicFrame>
        <p:nvGraphicFramePr>
          <p:cNvPr id="5" name="Table Placeholder 4">
            <a:extLst>
              <a:ext uri="{FF2B5EF4-FFF2-40B4-BE49-F238E27FC236}">
                <a16:creationId xmlns:a16="http://schemas.microsoft.com/office/drawing/2014/main" id="{EF9DCE41-F3D3-4CB1-A1BA-42E72E5EFB8C}"/>
              </a:ext>
            </a:extLst>
          </p:cNvPr>
          <p:cNvGraphicFramePr>
            <a:graphicFrameLocks noGrp="1"/>
          </p:cNvGraphicFramePr>
          <p:nvPr>
            <p:ph type="tbl" sz="quarter" idx="13"/>
            <p:extLst>
              <p:ext uri="{D42A27DB-BD31-4B8C-83A1-F6EECF244321}">
                <p14:modId xmlns:p14="http://schemas.microsoft.com/office/powerpoint/2010/main" val="1444343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7785531"/>
                    </a:ext>
                  </a:extLst>
                </a:gridCol>
                <a:gridCol w="246888">
                  <a:extLst>
                    <a:ext uri="{9D8B030D-6E8A-4147-A177-3AD203B41FA5}">
                      <a16:colId xmlns:a16="http://schemas.microsoft.com/office/drawing/2014/main" val="979146861"/>
                    </a:ext>
                  </a:extLst>
                </a:gridCol>
                <a:gridCol w="246888">
                  <a:extLst>
                    <a:ext uri="{9D8B030D-6E8A-4147-A177-3AD203B41FA5}">
                      <a16:colId xmlns:a16="http://schemas.microsoft.com/office/drawing/2014/main" val="1938804417"/>
                    </a:ext>
                  </a:extLst>
                </a:gridCol>
                <a:gridCol w="208280">
                  <a:extLst>
                    <a:ext uri="{9D8B030D-6E8A-4147-A177-3AD203B41FA5}">
                      <a16:colId xmlns:a16="http://schemas.microsoft.com/office/drawing/2014/main" val="2951766635"/>
                    </a:ext>
                  </a:extLst>
                </a:gridCol>
                <a:gridCol w="208280">
                  <a:extLst>
                    <a:ext uri="{9D8B030D-6E8A-4147-A177-3AD203B41FA5}">
                      <a16:colId xmlns:a16="http://schemas.microsoft.com/office/drawing/2014/main" val="1356323770"/>
                    </a:ext>
                  </a:extLst>
                </a:gridCol>
                <a:gridCol w="208280">
                  <a:extLst>
                    <a:ext uri="{9D8B030D-6E8A-4147-A177-3AD203B41FA5}">
                      <a16:colId xmlns:a16="http://schemas.microsoft.com/office/drawing/2014/main" val="240061386"/>
                    </a:ext>
                  </a:extLst>
                </a:gridCol>
                <a:gridCol w="208280">
                  <a:extLst>
                    <a:ext uri="{9D8B030D-6E8A-4147-A177-3AD203B41FA5}">
                      <a16:colId xmlns:a16="http://schemas.microsoft.com/office/drawing/2014/main" val="114369560"/>
                    </a:ext>
                  </a:extLst>
                </a:gridCol>
                <a:gridCol w="208280">
                  <a:extLst>
                    <a:ext uri="{9D8B030D-6E8A-4147-A177-3AD203B41FA5}">
                      <a16:colId xmlns:a16="http://schemas.microsoft.com/office/drawing/2014/main" val="3125922218"/>
                    </a:ext>
                  </a:extLst>
                </a:gridCol>
                <a:gridCol w="208280">
                  <a:extLst>
                    <a:ext uri="{9D8B030D-6E8A-4147-A177-3AD203B41FA5}">
                      <a16:colId xmlns:a16="http://schemas.microsoft.com/office/drawing/2014/main" val="811566944"/>
                    </a:ext>
                  </a:extLst>
                </a:gridCol>
                <a:gridCol w="208280">
                  <a:extLst>
                    <a:ext uri="{9D8B030D-6E8A-4147-A177-3AD203B41FA5}">
                      <a16:colId xmlns:a16="http://schemas.microsoft.com/office/drawing/2014/main" val="1467048781"/>
                    </a:ext>
                  </a:extLst>
                </a:gridCol>
                <a:gridCol w="208280">
                  <a:extLst>
                    <a:ext uri="{9D8B030D-6E8A-4147-A177-3AD203B41FA5}">
                      <a16:colId xmlns:a16="http://schemas.microsoft.com/office/drawing/2014/main" val="1201709773"/>
                    </a:ext>
                  </a:extLst>
                </a:gridCol>
                <a:gridCol w="208280">
                  <a:extLst>
                    <a:ext uri="{9D8B030D-6E8A-4147-A177-3AD203B41FA5}">
                      <a16:colId xmlns:a16="http://schemas.microsoft.com/office/drawing/2014/main" val="3855005244"/>
                    </a:ext>
                  </a:extLst>
                </a:gridCol>
                <a:gridCol w="208280">
                  <a:extLst>
                    <a:ext uri="{9D8B030D-6E8A-4147-A177-3AD203B41FA5}">
                      <a16:colId xmlns:a16="http://schemas.microsoft.com/office/drawing/2014/main" val="3352369993"/>
                    </a:ext>
                  </a:extLst>
                </a:gridCol>
                <a:gridCol w="246888">
                  <a:extLst>
                    <a:ext uri="{9D8B030D-6E8A-4147-A177-3AD203B41FA5}">
                      <a16:colId xmlns:a16="http://schemas.microsoft.com/office/drawing/2014/main" val="249360211"/>
                    </a:ext>
                  </a:extLst>
                </a:gridCol>
                <a:gridCol w="208280">
                  <a:extLst>
                    <a:ext uri="{9D8B030D-6E8A-4147-A177-3AD203B41FA5}">
                      <a16:colId xmlns:a16="http://schemas.microsoft.com/office/drawing/2014/main" val="3896279493"/>
                    </a:ext>
                  </a:extLst>
                </a:gridCol>
                <a:gridCol w="246888">
                  <a:extLst>
                    <a:ext uri="{9D8B030D-6E8A-4147-A177-3AD203B41FA5}">
                      <a16:colId xmlns:a16="http://schemas.microsoft.com/office/drawing/2014/main" val="1650449005"/>
                    </a:ext>
                  </a:extLst>
                </a:gridCol>
                <a:gridCol w="246888">
                  <a:extLst>
                    <a:ext uri="{9D8B030D-6E8A-4147-A177-3AD203B41FA5}">
                      <a16:colId xmlns:a16="http://schemas.microsoft.com/office/drawing/2014/main" val="483652314"/>
                    </a:ext>
                  </a:extLst>
                </a:gridCol>
                <a:gridCol w="246888">
                  <a:extLst>
                    <a:ext uri="{9D8B030D-6E8A-4147-A177-3AD203B41FA5}">
                      <a16:colId xmlns:a16="http://schemas.microsoft.com/office/drawing/2014/main" val="3209289583"/>
                    </a:ext>
                  </a:extLst>
                </a:gridCol>
                <a:gridCol w="208280">
                  <a:extLst>
                    <a:ext uri="{9D8B030D-6E8A-4147-A177-3AD203B41FA5}">
                      <a16:colId xmlns:a16="http://schemas.microsoft.com/office/drawing/2014/main" val="2901148512"/>
                    </a:ext>
                  </a:extLst>
                </a:gridCol>
                <a:gridCol w="246888">
                  <a:extLst>
                    <a:ext uri="{9D8B030D-6E8A-4147-A177-3AD203B41FA5}">
                      <a16:colId xmlns:a16="http://schemas.microsoft.com/office/drawing/2014/main" val="385390325"/>
                    </a:ext>
                  </a:extLst>
                </a:gridCol>
                <a:gridCol w="246888">
                  <a:extLst>
                    <a:ext uri="{9D8B030D-6E8A-4147-A177-3AD203B41FA5}">
                      <a16:colId xmlns:a16="http://schemas.microsoft.com/office/drawing/2014/main" val="3043348588"/>
                    </a:ext>
                  </a:extLst>
                </a:gridCol>
                <a:gridCol w="246888">
                  <a:extLst>
                    <a:ext uri="{9D8B030D-6E8A-4147-A177-3AD203B41FA5}">
                      <a16:colId xmlns:a16="http://schemas.microsoft.com/office/drawing/2014/main" val="4201431852"/>
                    </a:ext>
                  </a:extLst>
                </a:gridCol>
                <a:gridCol w="208280">
                  <a:extLst>
                    <a:ext uri="{9D8B030D-6E8A-4147-A177-3AD203B41FA5}">
                      <a16:colId xmlns:a16="http://schemas.microsoft.com/office/drawing/2014/main" val="223056542"/>
                    </a:ext>
                  </a:extLst>
                </a:gridCol>
                <a:gridCol w="208280">
                  <a:extLst>
                    <a:ext uri="{9D8B030D-6E8A-4147-A177-3AD203B41FA5}">
                      <a16:colId xmlns:a16="http://schemas.microsoft.com/office/drawing/2014/main" val="764335298"/>
                    </a:ext>
                  </a:extLst>
                </a:gridCol>
                <a:gridCol w="246888">
                  <a:extLst>
                    <a:ext uri="{9D8B030D-6E8A-4147-A177-3AD203B41FA5}">
                      <a16:colId xmlns:a16="http://schemas.microsoft.com/office/drawing/2014/main" val="1703052009"/>
                    </a:ext>
                  </a:extLst>
                </a:gridCol>
                <a:gridCol w="246888">
                  <a:extLst>
                    <a:ext uri="{9D8B030D-6E8A-4147-A177-3AD203B41FA5}">
                      <a16:colId xmlns:a16="http://schemas.microsoft.com/office/drawing/2014/main" val="3298360481"/>
                    </a:ext>
                  </a:extLst>
                </a:gridCol>
                <a:gridCol w="246888">
                  <a:extLst>
                    <a:ext uri="{9D8B030D-6E8A-4147-A177-3AD203B41FA5}">
                      <a16:colId xmlns:a16="http://schemas.microsoft.com/office/drawing/2014/main" val="2960519410"/>
                    </a:ext>
                  </a:extLst>
                </a:gridCol>
                <a:gridCol w="208280">
                  <a:extLst>
                    <a:ext uri="{9D8B030D-6E8A-4147-A177-3AD203B41FA5}">
                      <a16:colId xmlns:a16="http://schemas.microsoft.com/office/drawing/2014/main" val="2312182784"/>
                    </a:ext>
                  </a:extLst>
                </a:gridCol>
                <a:gridCol w="208280">
                  <a:extLst>
                    <a:ext uri="{9D8B030D-6E8A-4147-A177-3AD203B41FA5}">
                      <a16:colId xmlns:a16="http://schemas.microsoft.com/office/drawing/2014/main" val="3961709023"/>
                    </a:ext>
                  </a:extLst>
                </a:gridCol>
                <a:gridCol w="208280">
                  <a:extLst>
                    <a:ext uri="{9D8B030D-6E8A-4147-A177-3AD203B41FA5}">
                      <a16:colId xmlns:a16="http://schemas.microsoft.com/office/drawing/2014/main" val="2137206525"/>
                    </a:ext>
                  </a:extLst>
                </a:gridCol>
                <a:gridCol w="208280">
                  <a:extLst>
                    <a:ext uri="{9D8B030D-6E8A-4147-A177-3AD203B41FA5}">
                      <a16:colId xmlns:a16="http://schemas.microsoft.com/office/drawing/2014/main" val="145370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2049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- 2019-11-09 17:30:36</a:t>
                      </a:r>
                      <a:r>
                        <a:rPr kumimoji="0" lang="en-US" sz="1000" b="0" i="0" u="none" strike="noStrike" kern="1200" cap="none" spc="0" normalizeH="0" baseline="0" noProof="0">
                          <a:ln>
                            <a:noFill/>
                          </a:ln>
                          <a:solidFill>
                            <a:prstClr val="black"/>
                          </a:solidFill>
                          <a:effectLst/>
                          <a:uLnTx/>
                          <a:uFillTx/>
                          <a:latin typeface="+mn-lt"/>
                          <a:ea typeface="+mn-ea"/>
                          <a:cs typeface="+mn-cs"/>
                        </a:rPr>
                        <a:t>
 Notre Vigor GK50 LP se dévoile ! Vous êtes plutôt team RGB ou Single Color ?  
fr.msi.com/Gaming-gear/VIGOR-GK50-LOW-PROFILE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2.1414 %</a:t>
                      </a:r>
                    </a:p>
                  </a:txBody>
                  <a:tcPr/>
                </a:tc>
                <a:extLst>
                  <a:ext uri="{0D108BD9-81ED-4DB2-BD59-A6C34878D82A}">
                    <a16:rowId xmlns:a16="http://schemas.microsoft.com/office/drawing/2014/main" val="1071059095"/>
                  </a:ext>
                </a:extLst>
              </a:tr>
            </a:tbl>
          </a:graphicData>
        </a:graphic>
      </p:graphicFrame>
      <p:sp>
        <p:nvSpPr>
          <p:cNvPr id="4" name="Text Placeholder 3">
            <a:extLst>
              <a:ext uri="{FF2B5EF4-FFF2-40B4-BE49-F238E27FC236}">
                <a16:creationId xmlns:a16="http://schemas.microsoft.com/office/drawing/2014/main" id="{28039ABD-C5A4-4B3A-ADAD-7FA9371CD01A}"/>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694522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8BC0D-4532-4713-AB88-60079596B7FA}"/>
              </a:ext>
            </a:extLst>
          </p:cNvPr>
          <p:cNvSpPr>
            <a:spLocks noGrp="1"/>
          </p:cNvSpPr>
          <p:nvPr>
            <p:ph type="title"/>
          </p:nvPr>
        </p:nvSpPr>
        <p:spPr/>
        <p:txBody>
          <a:bodyPr/>
          <a:lstStyle/>
          <a:p>
            <a:r>
              <a:rPr lang="en-US"/>
              <a:t>Facebook Insights Own Posts Table w/ E-Rate | CND Competitor- FR - 24 of 26</a:t>
            </a:r>
          </a:p>
        </p:txBody>
      </p:sp>
      <p:graphicFrame>
        <p:nvGraphicFramePr>
          <p:cNvPr id="5" name="Table Placeholder 4">
            <a:extLst>
              <a:ext uri="{FF2B5EF4-FFF2-40B4-BE49-F238E27FC236}">
                <a16:creationId xmlns:a16="http://schemas.microsoft.com/office/drawing/2014/main" id="{3CA0A399-45B6-4A92-A9CE-3570AC4EA565}"/>
              </a:ext>
            </a:extLst>
          </p:cNvPr>
          <p:cNvGraphicFramePr>
            <a:graphicFrameLocks noGrp="1"/>
          </p:cNvGraphicFramePr>
          <p:nvPr>
            <p:ph type="tbl" sz="quarter" idx="13"/>
            <p:extLst>
              <p:ext uri="{D42A27DB-BD31-4B8C-83A1-F6EECF244321}">
                <p14:modId xmlns:p14="http://schemas.microsoft.com/office/powerpoint/2010/main" val="337254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67744702"/>
                    </a:ext>
                  </a:extLst>
                </a:gridCol>
                <a:gridCol w="246888">
                  <a:extLst>
                    <a:ext uri="{9D8B030D-6E8A-4147-A177-3AD203B41FA5}">
                      <a16:colId xmlns:a16="http://schemas.microsoft.com/office/drawing/2014/main" val="1192982734"/>
                    </a:ext>
                  </a:extLst>
                </a:gridCol>
                <a:gridCol w="246888">
                  <a:extLst>
                    <a:ext uri="{9D8B030D-6E8A-4147-A177-3AD203B41FA5}">
                      <a16:colId xmlns:a16="http://schemas.microsoft.com/office/drawing/2014/main" val="4245741323"/>
                    </a:ext>
                  </a:extLst>
                </a:gridCol>
                <a:gridCol w="208280">
                  <a:extLst>
                    <a:ext uri="{9D8B030D-6E8A-4147-A177-3AD203B41FA5}">
                      <a16:colId xmlns:a16="http://schemas.microsoft.com/office/drawing/2014/main" val="848398108"/>
                    </a:ext>
                  </a:extLst>
                </a:gridCol>
                <a:gridCol w="208280">
                  <a:extLst>
                    <a:ext uri="{9D8B030D-6E8A-4147-A177-3AD203B41FA5}">
                      <a16:colId xmlns:a16="http://schemas.microsoft.com/office/drawing/2014/main" val="950142610"/>
                    </a:ext>
                  </a:extLst>
                </a:gridCol>
                <a:gridCol w="208280">
                  <a:extLst>
                    <a:ext uri="{9D8B030D-6E8A-4147-A177-3AD203B41FA5}">
                      <a16:colId xmlns:a16="http://schemas.microsoft.com/office/drawing/2014/main" val="3712186972"/>
                    </a:ext>
                  </a:extLst>
                </a:gridCol>
                <a:gridCol w="208280">
                  <a:extLst>
                    <a:ext uri="{9D8B030D-6E8A-4147-A177-3AD203B41FA5}">
                      <a16:colId xmlns:a16="http://schemas.microsoft.com/office/drawing/2014/main" val="2816415183"/>
                    </a:ext>
                  </a:extLst>
                </a:gridCol>
                <a:gridCol w="208280">
                  <a:extLst>
                    <a:ext uri="{9D8B030D-6E8A-4147-A177-3AD203B41FA5}">
                      <a16:colId xmlns:a16="http://schemas.microsoft.com/office/drawing/2014/main" val="442265662"/>
                    </a:ext>
                  </a:extLst>
                </a:gridCol>
                <a:gridCol w="208280">
                  <a:extLst>
                    <a:ext uri="{9D8B030D-6E8A-4147-A177-3AD203B41FA5}">
                      <a16:colId xmlns:a16="http://schemas.microsoft.com/office/drawing/2014/main" val="1057005673"/>
                    </a:ext>
                  </a:extLst>
                </a:gridCol>
                <a:gridCol w="208280">
                  <a:extLst>
                    <a:ext uri="{9D8B030D-6E8A-4147-A177-3AD203B41FA5}">
                      <a16:colId xmlns:a16="http://schemas.microsoft.com/office/drawing/2014/main" val="3418722539"/>
                    </a:ext>
                  </a:extLst>
                </a:gridCol>
                <a:gridCol w="208280">
                  <a:extLst>
                    <a:ext uri="{9D8B030D-6E8A-4147-A177-3AD203B41FA5}">
                      <a16:colId xmlns:a16="http://schemas.microsoft.com/office/drawing/2014/main" val="3354999128"/>
                    </a:ext>
                  </a:extLst>
                </a:gridCol>
                <a:gridCol w="208280">
                  <a:extLst>
                    <a:ext uri="{9D8B030D-6E8A-4147-A177-3AD203B41FA5}">
                      <a16:colId xmlns:a16="http://schemas.microsoft.com/office/drawing/2014/main" val="1735173574"/>
                    </a:ext>
                  </a:extLst>
                </a:gridCol>
                <a:gridCol w="208280">
                  <a:extLst>
                    <a:ext uri="{9D8B030D-6E8A-4147-A177-3AD203B41FA5}">
                      <a16:colId xmlns:a16="http://schemas.microsoft.com/office/drawing/2014/main" val="1917431593"/>
                    </a:ext>
                  </a:extLst>
                </a:gridCol>
                <a:gridCol w="246888">
                  <a:extLst>
                    <a:ext uri="{9D8B030D-6E8A-4147-A177-3AD203B41FA5}">
                      <a16:colId xmlns:a16="http://schemas.microsoft.com/office/drawing/2014/main" val="1267799334"/>
                    </a:ext>
                  </a:extLst>
                </a:gridCol>
                <a:gridCol w="208280">
                  <a:extLst>
                    <a:ext uri="{9D8B030D-6E8A-4147-A177-3AD203B41FA5}">
                      <a16:colId xmlns:a16="http://schemas.microsoft.com/office/drawing/2014/main" val="3406527088"/>
                    </a:ext>
                  </a:extLst>
                </a:gridCol>
                <a:gridCol w="246888">
                  <a:extLst>
                    <a:ext uri="{9D8B030D-6E8A-4147-A177-3AD203B41FA5}">
                      <a16:colId xmlns:a16="http://schemas.microsoft.com/office/drawing/2014/main" val="3222628455"/>
                    </a:ext>
                  </a:extLst>
                </a:gridCol>
                <a:gridCol w="246888">
                  <a:extLst>
                    <a:ext uri="{9D8B030D-6E8A-4147-A177-3AD203B41FA5}">
                      <a16:colId xmlns:a16="http://schemas.microsoft.com/office/drawing/2014/main" val="1241689952"/>
                    </a:ext>
                  </a:extLst>
                </a:gridCol>
                <a:gridCol w="246888">
                  <a:extLst>
                    <a:ext uri="{9D8B030D-6E8A-4147-A177-3AD203B41FA5}">
                      <a16:colId xmlns:a16="http://schemas.microsoft.com/office/drawing/2014/main" val="756133520"/>
                    </a:ext>
                  </a:extLst>
                </a:gridCol>
                <a:gridCol w="208280">
                  <a:extLst>
                    <a:ext uri="{9D8B030D-6E8A-4147-A177-3AD203B41FA5}">
                      <a16:colId xmlns:a16="http://schemas.microsoft.com/office/drawing/2014/main" val="1605254051"/>
                    </a:ext>
                  </a:extLst>
                </a:gridCol>
                <a:gridCol w="246888">
                  <a:extLst>
                    <a:ext uri="{9D8B030D-6E8A-4147-A177-3AD203B41FA5}">
                      <a16:colId xmlns:a16="http://schemas.microsoft.com/office/drawing/2014/main" val="2234213811"/>
                    </a:ext>
                  </a:extLst>
                </a:gridCol>
                <a:gridCol w="246888">
                  <a:extLst>
                    <a:ext uri="{9D8B030D-6E8A-4147-A177-3AD203B41FA5}">
                      <a16:colId xmlns:a16="http://schemas.microsoft.com/office/drawing/2014/main" val="1263675453"/>
                    </a:ext>
                  </a:extLst>
                </a:gridCol>
                <a:gridCol w="246888">
                  <a:extLst>
                    <a:ext uri="{9D8B030D-6E8A-4147-A177-3AD203B41FA5}">
                      <a16:colId xmlns:a16="http://schemas.microsoft.com/office/drawing/2014/main" val="3105586597"/>
                    </a:ext>
                  </a:extLst>
                </a:gridCol>
                <a:gridCol w="208280">
                  <a:extLst>
                    <a:ext uri="{9D8B030D-6E8A-4147-A177-3AD203B41FA5}">
                      <a16:colId xmlns:a16="http://schemas.microsoft.com/office/drawing/2014/main" val="2572295804"/>
                    </a:ext>
                  </a:extLst>
                </a:gridCol>
                <a:gridCol w="208280">
                  <a:extLst>
                    <a:ext uri="{9D8B030D-6E8A-4147-A177-3AD203B41FA5}">
                      <a16:colId xmlns:a16="http://schemas.microsoft.com/office/drawing/2014/main" val="2321878274"/>
                    </a:ext>
                  </a:extLst>
                </a:gridCol>
                <a:gridCol w="246888">
                  <a:extLst>
                    <a:ext uri="{9D8B030D-6E8A-4147-A177-3AD203B41FA5}">
                      <a16:colId xmlns:a16="http://schemas.microsoft.com/office/drawing/2014/main" val="911915257"/>
                    </a:ext>
                  </a:extLst>
                </a:gridCol>
                <a:gridCol w="246888">
                  <a:extLst>
                    <a:ext uri="{9D8B030D-6E8A-4147-A177-3AD203B41FA5}">
                      <a16:colId xmlns:a16="http://schemas.microsoft.com/office/drawing/2014/main" val="3592658044"/>
                    </a:ext>
                  </a:extLst>
                </a:gridCol>
                <a:gridCol w="246888">
                  <a:extLst>
                    <a:ext uri="{9D8B030D-6E8A-4147-A177-3AD203B41FA5}">
                      <a16:colId xmlns:a16="http://schemas.microsoft.com/office/drawing/2014/main" val="841713022"/>
                    </a:ext>
                  </a:extLst>
                </a:gridCol>
                <a:gridCol w="208280">
                  <a:extLst>
                    <a:ext uri="{9D8B030D-6E8A-4147-A177-3AD203B41FA5}">
                      <a16:colId xmlns:a16="http://schemas.microsoft.com/office/drawing/2014/main" val="2939956524"/>
                    </a:ext>
                  </a:extLst>
                </a:gridCol>
                <a:gridCol w="208280">
                  <a:extLst>
                    <a:ext uri="{9D8B030D-6E8A-4147-A177-3AD203B41FA5}">
                      <a16:colId xmlns:a16="http://schemas.microsoft.com/office/drawing/2014/main" val="1164158424"/>
                    </a:ext>
                  </a:extLst>
                </a:gridCol>
                <a:gridCol w="208280">
                  <a:extLst>
                    <a:ext uri="{9D8B030D-6E8A-4147-A177-3AD203B41FA5}">
                      <a16:colId xmlns:a16="http://schemas.microsoft.com/office/drawing/2014/main" val="2439251673"/>
                    </a:ext>
                  </a:extLst>
                </a:gridCol>
                <a:gridCol w="208280">
                  <a:extLst>
                    <a:ext uri="{9D8B030D-6E8A-4147-A177-3AD203B41FA5}">
                      <a16:colId xmlns:a16="http://schemas.microsoft.com/office/drawing/2014/main" val="30665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335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- 2019-11-08 17:30:00</a:t>
                      </a:r>
                      <a:r>
                        <a:rPr kumimoji="0" lang="fr-FR" sz="1000" b="0" i="0" u="none" strike="noStrike" kern="1200" cap="none" spc="0" normalizeH="0" baseline="0" noProof="0">
                          <a:ln>
                            <a:noFill/>
                          </a:ln>
                          <a:solidFill>
                            <a:prstClr val="black"/>
                          </a:solidFill>
                          <a:effectLst/>
                          <a:uLnTx/>
                          <a:uFillTx/>
                          <a:latin typeface="+mn-lt"/>
                          <a:ea typeface="+mn-ea"/>
                          <a:cs typeface="+mn-cs"/>
                        </a:rPr>
                        <a:t>
 Que pensez-vous de cette gaming room MSI ?
Arriverez-vous à trouver tous les Lucky dans la pièce ?
fr.msi.com/Laptop/GT76-Titan-9SX?social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5.2230 %</a:t>
                      </a:r>
                    </a:p>
                  </a:txBody>
                  <a:tcPr/>
                </a:tc>
                <a:extLst>
                  <a:ext uri="{0D108BD9-81ED-4DB2-BD59-A6C34878D82A}">
                    <a16:rowId xmlns:a16="http://schemas.microsoft.com/office/drawing/2014/main" val="2937047467"/>
                  </a:ext>
                </a:extLst>
              </a:tr>
            </a:tbl>
          </a:graphicData>
        </a:graphic>
      </p:graphicFrame>
      <p:sp>
        <p:nvSpPr>
          <p:cNvPr id="4" name="Text Placeholder 3">
            <a:extLst>
              <a:ext uri="{FF2B5EF4-FFF2-40B4-BE49-F238E27FC236}">
                <a16:creationId xmlns:a16="http://schemas.microsoft.com/office/drawing/2014/main" id="{24198292-2ECB-4A46-B046-51D26DE2930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8965155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07ED-82F1-4A30-BE31-B421177DBAE7}"/>
              </a:ext>
            </a:extLst>
          </p:cNvPr>
          <p:cNvSpPr>
            <a:spLocks noGrp="1"/>
          </p:cNvSpPr>
          <p:nvPr>
            <p:ph type="title"/>
          </p:nvPr>
        </p:nvSpPr>
        <p:spPr/>
        <p:txBody>
          <a:bodyPr/>
          <a:lstStyle/>
          <a:p>
            <a:r>
              <a:rPr lang="en-US"/>
              <a:t>Facebook Insights Own Posts Table w/ E-Rate | CND Competitor- FR - 25 of 26</a:t>
            </a:r>
          </a:p>
        </p:txBody>
      </p:sp>
      <p:graphicFrame>
        <p:nvGraphicFramePr>
          <p:cNvPr id="5" name="Table Placeholder 4">
            <a:extLst>
              <a:ext uri="{FF2B5EF4-FFF2-40B4-BE49-F238E27FC236}">
                <a16:creationId xmlns:a16="http://schemas.microsoft.com/office/drawing/2014/main" id="{597754B2-BA64-44EC-9DE6-6ACA4CFE85F7}"/>
              </a:ext>
            </a:extLst>
          </p:cNvPr>
          <p:cNvGraphicFramePr>
            <a:graphicFrameLocks noGrp="1"/>
          </p:cNvGraphicFramePr>
          <p:nvPr>
            <p:ph type="tbl" sz="quarter" idx="13"/>
            <p:extLst>
              <p:ext uri="{D42A27DB-BD31-4B8C-83A1-F6EECF244321}">
                <p14:modId xmlns:p14="http://schemas.microsoft.com/office/powerpoint/2010/main" val="135883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83043043"/>
                    </a:ext>
                  </a:extLst>
                </a:gridCol>
                <a:gridCol w="246888">
                  <a:extLst>
                    <a:ext uri="{9D8B030D-6E8A-4147-A177-3AD203B41FA5}">
                      <a16:colId xmlns:a16="http://schemas.microsoft.com/office/drawing/2014/main" val="2012373291"/>
                    </a:ext>
                  </a:extLst>
                </a:gridCol>
                <a:gridCol w="246888">
                  <a:extLst>
                    <a:ext uri="{9D8B030D-6E8A-4147-A177-3AD203B41FA5}">
                      <a16:colId xmlns:a16="http://schemas.microsoft.com/office/drawing/2014/main" val="1126999570"/>
                    </a:ext>
                  </a:extLst>
                </a:gridCol>
                <a:gridCol w="208280">
                  <a:extLst>
                    <a:ext uri="{9D8B030D-6E8A-4147-A177-3AD203B41FA5}">
                      <a16:colId xmlns:a16="http://schemas.microsoft.com/office/drawing/2014/main" val="2757210943"/>
                    </a:ext>
                  </a:extLst>
                </a:gridCol>
                <a:gridCol w="208280">
                  <a:extLst>
                    <a:ext uri="{9D8B030D-6E8A-4147-A177-3AD203B41FA5}">
                      <a16:colId xmlns:a16="http://schemas.microsoft.com/office/drawing/2014/main" val="313172389"/>
                    </a:ext>
                  </a:extLst>
                </a:gridCol>
                <a:gridCol w="208280">
                  <a:extLst>
                    <a:ext uri="{9D8B030D-6E8A-4147-A177-3AD203B41FA5}">
                      <a16:colId xmlns:a16="http://schemas.microsoft.com/office/drawing/2014/main" val="280596679"/>
                    </a:ext>
                  </a:extLst>
                </a:gridCol>
                <a:gridCol w="208280">
                  <a:extLst>
                    <a:ext uri="{9D8B030D-6E8A-4147-A177-3AD203B41FA5}">
                      <a16:colId xmlns:a16="http://schemas.microsoft.com/office/drawing/2014/main" val="704828393"/>
                    </a:ext>
                  </a:extLst>
                </a:gridCol>
                <a:gridCol w="208280">
                  <a:extLst>
                    <a:ext uri="{9D8B030D-6E8A-4147-A177-3AD203B41FA5}">
                      <a16:colId xmlns:a16="http://schemas.microsoft.com/office/drawing/2014/main" val="2927787122"/>
                    </a:ext>
                  </a:extLst>
                </a:gridCol>
                <a:gridCol w="208280">
                  <a:extLst>
                    <a:ext uri="{9D8B030D-6E8A-4147-A177-3AD203B41FA5}">
                      <a16:colId xmlns:a16="http://schemas.microsoft.com/office/drawing/2014/main" val="2544047013"/>
                    </a:ext>
                  </a:extLst>
                </a:gridCol>
                <a:gridCol w="208280">
                  <a:extLst>
                    <a:ext uri="{9D8B030D-6E8A-4147-A177-3AD203B41FA5}">
                      <a16:colId xmlns:a16="http://schemas.microsoft.com/office/drawing/2014/main" val="1179526616"/>
                    </a:ext>
                  </a:extLst>
                </a:gridCol>
                <a:gridCol w="208280">
                  <a:extLst>
                    <a:ext uri="{9D8B030D-6E8A-4147-A177-3AD203B41FA5}">
                      <a16:colId xmlns:a16="http://schemas.microsoft.com/office/drawing/2014/main" val="2970178450"/>
                    </a:ext>
                  </a:extLst>
                </a:gridCol>
                <a:gridCol w="208280">
                  <a:extLst>
                    <a:ext uri="{9D8B030D-6E8A-4147-A177-3AD203B41FA5}">
                      <a16:colId xmlns:a16="http://schemas.microsoft.com/office/drawing/2014/main" val="2055633089"/>
                    </a:ext>
                  </a:extLst>
                </a:gridCol>
                <a:gridCol w="208280">
                  <a:extLst>
                    <a:ext uri="{9D8B030D-6E8A-4147-A177-3AD203B41FA5}">
                      <a16:colId xmlns:a16="http://schemas.microsoft.com/office/drawing/2014/main" val="867558590"/>
                    </a:ext>
                  </a:extLst>
                </a:gridCol>
                <a:gridCol w="246888">
                  <a:extLst>
                    <a:ext uri="{9D8B030D-6E8A-4147-A177-3AD203B41FA5}">
                      <a16:colId xmlns:a16="http://schemas.microsoft.com/office/drawing/2014/main" val="2351035227"/>
                    </a:ext>
                  </a:extLst>
                </a:gridCol>
                <a:gridCol w="208280">
                  <a:extLst>
                    <a:ext uri="{9D8B030D-6E8A-4147-A177-3AD203B41FA5}">
                      <a16:colId xmlns:a16="http://schemas.microsoft.com/office/drawing/2014/main" val="3306252367"/>
                    </a:ext>
                  </a:extLst>
                </a:gridCol>
                <a:gridCol w="246888">
                  <a:extLst>
                    <a:ext uri="{9D8B030D-6E8A-4147-A177-3AD203B41FA5}">
                      <a16:colId xmlns:a16="http://schemas.microsoft.com/office/drawing/2014/main" val="540989448"/>
                    </a:ext>
                  </a:extLst>
                </a:gridCol>
                <a:gridCol w="246888">
                  <a:extLst>
                    <a:ext uri="{9D8B030D-6E8A-4147-A177-3AD203B41FA5}">
                      <a16:colId xmlns:a16="http://schemas.microsoft.com/office/drawing/2014/main" val="123051913"/>
                    </a:ext>
                  </a:extLst>
                </a:gridCol>
                <a:gridCol w="246888">
                  <a:extLst>
                    <a:ext uri="{9D8B030D-6E8A-4147-A177-3AD203B41FA5}">
                      <a16:colId xmlns:a16="http://schemas.microsoft.com/office/drawing/2014/main" val="3837631070"/>
                    </a:ext>
                  </a:extLst>
                </a:gridCol>
                <a:gridCol w="208280">
                  <a:extLst>
                    <a:ext uri="{9D8B030D-6E8A-4147-A177-3AD203B41FA5}">
                      <a16:colId xmlns:a16="http://schemas.microsoft.com/office/drawing/2014/main" val="2407653213"/>
                    </a:ext>
                  </a:extLst>
                </a:gridCol>
                <a:gridCol w="246888">
                  <a:extLst>
                    <a:ext uri="{9D8B030D-6E8A-4147-A177-3AD203B41FA5}">
                      <a16:colId xmlns:a16="http://schemas.microsoft.com/office/drawing/2014/main" val="1963393294"/>
                    </a:ext>
                  </a:extLst>
                </a:gridCol>
                <a:gridCol w="246888">
                  <a:extLst>
                    <a:ext uri="{9D8B030D-6E8A-4147-A177-3AD203B41FA5}">
                      <a16:colId xmlns:a16="http://schemas.microsoft.com/office/drawing/2014/main" val="1272503869"/>
                    </a:ext>
                  </a:extLst>
                </a:gridCol>
                <a:gridCol w="246888">
                  <a:extLst>
                    <a:ext uri="{9D8B030D-6E8A-4147-A177-3AD203B41FA5}">
                      <a16:colId xmlns:a16="http://schemas.microsoft.com/office/drawing/2014/main" val="668123697"/>
                    </a:ext>
                  </a:extLst>
                </a:gridCol>
                <a:gridCol w="208280">
                  <a:extLst>
                    <a:ext uri="{9D8B030D-6E8A-4147-A177-3AD203B41FA5}">
                      <a16:colId xmlns:a16="http://schemas.microsoft.com/office/drawing/2014/main" val="3393701156"/>
                    </a:ext>
                  </a:extLst>
                </a:gridCol>
                <a:gridCol w="208280">
                  <a:extLst>
                    <a:ext uri="{9D8B030D-6E8A-4147-A177-3AD203B41FA5}">
                      <a16:colId xmlns:a16="http://schemas.microsoft.com/office/drawing/2014/main" val="155863924"/>
                    </a:ext>
                  </a:extLst>
                </a:gridCol>
                <a:gridCol w="246888">
                  <a:extLst>
                    <a:ext uri="{9D8B030D-6E8A-4147-A177-3AD203B41FA5}">
                      <a16:colId xmlns:a16="http://schemas.microsoft.com/office/drawing/2014/main" val="1002655586"/>
                    </a:ext>
                  </a:extLst>
                </a:gridCol>
                <a:gridCol w="246888">
                  <a:extLst>
                    <a:ext uri="{9D8B030D-6E8A-4147-A177-3AD203B41FA5}">
                      <a16:colId xmlns:a16="http://schemas.microsoft.com/office/drawing/2014/main" val="2109147554"/>
                    </a:ext>
                  </a:extLst>
                </a:gridCol>
                <a:gridCol w="246888">
                  <a:extLst>
                    <a:ext uri="{9D8B030D-6E8A-4147-A177-3AD203B41FA5}">
                      <a16:colId xmlns:a16="http://schemas.microsoft.com/office/drawing/2014/main" val="853009028"/>
                    </a:ext>
                  </a:extLst>
                </a:gridCol>
                <a:gridCol w="208280">
                  <a:extLst>
                    <a:ext uri="{9D8B030D-6E8A-4147-A177-3AD203B41FA5}">
                      <a16:colId xmlns:a16="http://schemas.microsoft.com/office/drawing/2014/main" val="2588765776"/>
                    </a:ext>
                  </a:extLst>
                </a:gridCol>
                <a:gridCol w="208280">
                  <a:extLst>
                    <a:ext uri="{9D8B030D-6E8A-4147-A177-3AD203B41FA5}">
                      <a16:colId xmlns:a16="http://schemas.microsoft.com/office/drawing/2014/main" val="1366071661"/>
                    </a:ext>
                  </a:extLst>
                </a:gridCol>
                <a:gridCol w="208280">
                  <a:extLst>
                    <a:ext uri="{9D8B030D-6E8A-4147-A177-3AD203B41FA5}">
                      <a16:colId xmlns:a16="http://schemas.microsoft.com/office/drawing/2014/main" val="2416696775"/>
                    </a:ext>
                  </a:extLst>
                </a:gridCol>
                <a:gridCol w="208280">
                  <a:extLst>
                    <a:ext uri="{9D8B030D-6E8A-4147-A177-3AD203B41FA5}">
                      <a16:colId xmlns:a16="http://schemas.microsoft.com/office/drawing/2014/main" val="24645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5513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- 2019-11-08 11:54:54</a:t>
                      </a:r>
                      <a:r>
                        <a:rPr kumimoji="0" lang="fr-FR" sz="1000" b="0" i="0" u="none" strike="noStrike" kern="1200" cap="none" spc="0" normalizeH="0" baseline="0" noProof="0">
                          <a:ln>
                            <a:noFill/>
                          </a:ln>
                          <a:solidFill>
                            <a:prstClr val="black"/>
                          </a:solidFill>
                          <a:effectLst/>
                          <a:uLnTx/>
                          <a:uFillTx/>
                          <a:latin typeface="+mn-lt"/>
                          <a:ea typeface="+mn-ea"/>
                          <a:cs typeface="+mn-cs"/>
                        </a:rPr>
                        <a:t>
 Envie de vivre une vraie expérience VR ? Alors, à vos casque 😎 !
Testez la réalité virtuelle chez MultiWorld, la plus grande salle VR de France, avec les sacs à dos VR MSI dès aujourd'hui ! N'oubliez pas de réserver vos places dès maintenant.
👉 http://multiworld.com
#VR #MSI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13.2398 %</a:t>
                      </a:r>
                    </a:p>
                  </a:txBody>
                  <a:tcPr/>
                </a:tc>
                <a:extLst>
                  <a:ext uri="{0D108BD9-81ED-4DB2-BD59-A6C34878D82A}">
                    <a16:rowId xmlns:a16="http://schemas.microsoft.com/office/drawing/2014/main" val="3677423474"/>
                  </a:ext>
                </a:extLst>
              </a:tr>
            </a:tbl>
          </a:graphicData>
        </a:graphic>
      </p:graphicFrame>
      <p:sp>
        <p:nvSpPr>
          <p:cNvPr id="4" name="Text Placeholder 3">
            <a:extLst>
              <a:ext uri="{FF2B5EF4-FFF2-40B4-BE49-F238E27FC236}">
                <a16:creationId xmlns:a16="http://schemas.microsoft.com/office/drawing/2014/main" id="{B4166F41-E901-429C-AFE3-95A60219208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809155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6322-295A-4712-9E32-AFB664996770}"/>
              </a:ext>
            </a:extLst>
          </p:cNvPr>
          <p:cNvSpPr>
            <a:spLocks noGrp="1"/>
          </p:cNvSpPr>
          <p:nvPr>
            <p:ph type="title"/>
          </p:nvPr>
        </p:nvSpPr>
        <p:spPr/>
        <p:txBody>
          <a:bodyPr/>
          <a:lstStyle/>
          <a:p>
            <a:r>
              <a:rPr lang="en-US"/>
              <a:t>Facebook Insights Own Posts Table w/ E-Rate | CND Competitor- FR - 26 of 26</a:t>
            </a:r>
          </a:p>
        </p:txBody>
      </p:sp>
      <p:graphicFrame>
        <p:nvGraphicFramePr>
          <p:cNvPr id="5" name="Table Placeholder 4">
            <a:extLst>
              <a:ext uri="{FF2B5EF4-FFF2-40B4-BE49-F238E27FC236}">
                <a16:creationId xmlns:a16="http://schemas.microsoft.com/office/drawing/2014/main" id="{A72B55FF-D9A7-4928-8603-ED8C3A03E6CA}"/>
              </a:ext>
            </a:extLst>
          </p:cNvPr>
          <p:cNvGraphicFramePr>
            <a:graphicFrameLocks noGrp="1"/>
          </p:cNvGraphicFramePr>
          <p:nvPr>
            <p:ph type="tbl" sz="quarter" idx="13"/>
            <p:extLst>
              <p:ext uri="{D42A27DB-BD31-4B8C-83A1-F6EECF244321}">
                <p14:modId xmlns:p14="http://schemas.microsoft.com/office/powerpoint/2010/main" val="285245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6692416"/>
                    </a:ext>
                  </a:extLst>
                </a:gridCol>
                <a:gridCol w="246888">
                  <a:extLst>
                    <a:ext uri="{9D8B030D-6E8A-4147-A177-3AD203B41FA5}">
                      <a16:colId xmlns:a16="http://schemas.microsoft.com/office/drawing/2014/main" val="2484944219"/>
                    </a:ext>
                  </a:extLst>
                </a:gridCol>
                <a:gridCol w="246888">
                  <a:extLst>
                    <a:ext uri="{9D8B030D-6E8A-4147-A177-3AD203B41FA5}">
                      <a16:colId xmlns:a16="http://schemas.microsoft.com/office/drawing/2014/main" val="835923488"/>
                    </a:ext>
                  </a:extLst>
                </a:gridCol>
                <a:gridCol w="208280">
                  <a:extLst>
                    <a:ext uri="{9D8B030D-6E8A-4147-A177-3AD203B41FA5}">
                      <a16:colId xmlns:a16="http://schemas.microsoft.com/office/drawing/2014/main" val="2459168090"/>
                    </a:ext>
                  </a:extLst>
                </a:gridCol>
                <a:gridCol w="208280">
                  <a:extLst>
                    <a:ext uri="{9D8B030D-6E8A-4147-A177-3AD203B41FA5}">
                      <a16:colId xmlns:a16="http://schemas.microsoft.com/office/drawing/2014/main" val="2894150447"/>
                    </a:ext>
                  </a:extLst>
                </a:gridCol>
                <a:gridCol w="208280">
                  <a:extLst>
                    <a:ext uri="{9D8B030D-6E8A-4147-A177-3AD203B41FA5}">
                      <a16:colId xmlns:a16="http://schemas.microsoft.com/office/drawing/2014/main" val="681989528"/>
                    </a:ext>
                  </a:extLst>
                </a:gridCol>
                <a:gridCol w="208280">
                  <a:extLst>
                    <a:ext uri="{9D8B030D-6E8A-4147-A177-3AD203B41FA5}">
                      <a16:colId xmlns:a16="http://schemas.microsoft.com/office/drawing/2014/main" val="3270002750"/>
                    </a:ext>
                  </a:extLst>
                </a:gridCol>
                <a:gridCol w="208280">
                  <a:extLst>
                    <a:ext uri="{9D8B030D-6E8A-4147-A177-3AD203B41FA5}">
                      <a16:colId xmlns:a16="http://schemas.microsoft.com/office/drawing/2014/main" val="1412919706"/>
                    </a:ext>
                  </a:extLst>
                </a:gridCol>
                <a:gridCol w="208280">
                  <a:extLst>
                    <a:ext uri="{9D8B030D-6E8A-4147-A177-3AD203B41FA5}">
                      <a16:colId xmlns:a16="http://schemas.microsoft.com/office/drawing/2014/main" val="1884222019"/>
                    </a:ext>
                  </a:extLst>
                </a:gridCol>
                <a:gridCol w="208280">
                  <a:extLst>
                    <a:ext uri="{9D8B030D-6E8A-4147-A177-3AD203B41FA5}">
                      <a16:colId xmlns:a16="http://schemas.microsoft.com/office/drawing/2014/main" val="1575054682"/>
                    </a:ext>
                  </a:extLst>
                </a:gridCol>
                <a:gridCol w="208280">
                  <a:extLst>
                    <a:ext uri="{9D8B030D-6E8A-4147-A177-3AD203B41FA5}">
                      <a16:colId xmlns:a16="http://schemas.microsoft.com/office/drawing/2014/main" val="3818780761"/>
                    </a:ext>
                  </a:extLst>
                </a:gridCol>
                <a:gridCol w="208280">
                  <a:extLst>
                    <a:ext uri="{9D8B030D-6E8A-4147-A177-3AD203B41FA5}">
                      <a16:colId xmlns:a16="http://schemas.microsoft.com/office/drawing/2014/main" val="988291150"/>
                    </a:ext>
                  </a:extLst>
                </a:gridCol>
                <a:gridCol w="208280">
                  <a:extLst>
                    <a:ext uri="{9D8B030D-6E8A-4147-A177-3AD203B41FA5}">
                      <a16:colId xmlns:a16="http://schemas.microsoft.com/office/drawing/2014/main" val="1398832001"/>
                    </a:ext>
                  </a:extLst>
                </a:gridCol>
                <a:gridCol w="246888">
                  <a:extLst>
                    <a:ext uri="{9D8B030D-6E8A-4147-A177-3AD203B41FA5}">
                      <a16:colId xmlns:a16="http://schemas.microsoft.com/office/drawing/2014/main" val="4104415722"/>
                    </a:ext>
                  </a:extLst>
                </a:gridCol>
                <a:gridCol w="208280">
                  <a:extLst>
                    <a:ext uri="{9D8B030D-6E8A-4147-A177-3AD203B41FA5}">
                      <a16:colId xmlns:a16="http://schemas.microsoft.com/office/drawing/2014/main" val="3174138634"/>
                    </a:ext>
                  </a:extLst>
                </a:gridCol>
                <a:gridCol w="246888">
                  <a:extLst>
                    <a:ext uri="{9D8B030D-6E8A-4147-A177-3AD203B41FA5}">
                      <a16:colId xmlns:a16="http://schemas.microsoft.com/office/drawing/2014/main" val="2160102694"/>
                    </a:ext>
                  </a:extLst>
                </a:gridCol>
                <a:gridCol w="246888">
                  <a:extLst>
                    <a:ext uri="{9D8B030D-6E8A-4147-A177-3AD203B41FA5}">
                      <a16:colId xmlns:a16="http://schemas.microsoft.com/office/drawing/2014/main" val="4164746217"/>
                    </a:ext>
                  </a:extLst>
                </a:gridCol>
                <a:gridCol w="246888">
                  <a:extLst>
                    <a:ext uri="{9D8B030D-6E8A-4147-A177-3AD203B41FA5}">
                      <a16:colId xmlns:a16="http://schemas.microsoft.com/office/drawing/2014/main" val="1894076395"/>
                    </a:ext>
                  </a:extLst>
                </a:gridCol>
                <a:gridCol w="208280">
                  <a:extLst>
                    <a:ext uri="{9D8B030D-6E8A-4147-A177-3AD203B41FA5}">
                      <a16:colId xmlns:a16="http://schemas.microsoft.com/office/drawing/2014/main" val="1653873792"/>
                    </a:ext>
                  </a:extLst>
                </a:gridCol>
                <a:gridCol w="246888">
                  <a:extLst>
                    <a:ext uri="{9D8B030D-6E8A-4147-A177-3AD203B41FA5}">
                      <a16:colId xmlns:a16="http://schemas.microsoft.com/office/drawing/2014/main" val="3280568812"/>
                    </a:ext>
                  </a:extLst>
                </a:gridCol>
                <a:gridCol w="246888">
                  <a:extLst>
                    <a:ext uri="{9D8B030D-6E8A-4147-A177-3AD203B41FA5}">
                      <a16:colId xmlns:a16="http://schemas.microsoft.com/office/drawing/2014/main" val="538073583"/>
                    </a:ext>
                  </a:extLst>
                </a:gridCol>
                <a:gridCol w="246888">
                  <a:extLst>
                    <a:ext uri="{9D8B030D-6E8A-4147-A177-3AD203B41FA5}">
                      <a16:colId xmlns:a16="http://schemas.microsoft.com/office/drawing/2014/main" val="2369438257"/>
                    </a:ext>
                  </a:extLst>
                </a:gridCol>
                <a:gridCol w="208280">
                  <a:extLst>
                    <a:ext uri="{9D8B030D-6E8A-4147-A177-3AD203B41FA5}">
                      <a16:colId xmlns:a16="http://schemas.microsoft.com/office/drawing/2014/main" val="3910749164"/>
                    </a:ext>
                  </a:extLst>
                </a:gridCol>
                <a:gridCol w="208280">
                  <a:extLst>
                    <a:ext uri="{9D8B030D-6E8A-4147-A177-3AD203B41FA5}">
                      <a16:colId xmlns:a16="http://schemas.microsoft.com/office/drawing/2014/main" val="1644697436"/>
                    </a:ext>
                  </a:extLst>
                </a:gridCol>
                <a:gridCol w="246888">
                  <a:extLst>
                    <a:ext uri="{9D8B030D-6E8A-4147-A177-3AD203B41FA5}">
                      <a16:colId xmlns:a16="http://schemas.microsoft.com/office/drawing/2014/main" val="1796221939"/>
                    </a:ext>
                  </a:extLst>
                </a:gridCol>
                <a:gridCol w="246888">
                  <a:extLst>
                    <a:ext uri="{9D8B030D-6E8A-4147-A177-3AD203B41FA5}">
                      <a16:colId xmlns:a16="http://schemas.microsoft.com/office/drawing/2014/main" val="1216734472"/>
                    </a:ext>
                  </a:extLst>
                </a:gridCol>
                <a:gridCol w="246888">
                  <a:extLst>
                    <a:ext uri="{9D8B030D-6E8A-4147-A177-3AD203B41FA5}">
                      <a16:colId xmlns:a16="http://schemas.microsoft.com/office/drawing/2014/main" val="2925357181"/>
                    </a:ext>
                  </a:extLst>
                </a:gridCol>
                <a:gridCol w="208280">
                  <a:extLst>
                    <a:ext uri="{9D8B030D-6E8A-4147-A177-3AD203B41FA5}">
                      <a16:colId xmlns:a16="http://schemas.microsoft.com/office/drawing/2014/main" val="1195912107"/>
                    </a:ext>
                  </a:extLst>
                </a:gridCol>
                <a:gridCol w="208280">
                  <a:extLst>
                    <a:ext uri="{9D8B030D-6E8A-4147-A177-3AD203B41FA5}">
                      <a16:colId xmlns:a16="http://schemas.microsoft.com/office/drawing/2014/main" val="2598895524"/>
                    </a:ext>
                  </a:extLst>
                </a:gridCol>
                <a:gridCol w="208280">
                  <a:extLst>
                    <a:ext uri="{9D8B030D-6E8A-4147-A177-3AD203B41FA5}">
                      <a16:colId xmlns:a16="http://schemas.microsoft.com/office/drawing/2014/main" val="1579153018"/>
                    </a:ext>
                  </a:extLst>
                </a:gridCol>
                <a:gridCol w="208280">
                  <a:extLst>
                    <a:ext uri="{9D8B030D-6E8A-4147-A177-3AD203B41FA5}">
                      <a16:colId xmlns:a16="http://schemas.microsoft.com/office/drawing/2014/main" val="414767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2151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- 2019-11-07 17:30:00</a:t>
                      </a:r>
                      <a:r>
                        <a:rPr kumimoji="0" lang="fr-FR" sz="1000" b="0" i="0" u="none" strike="noStrike" kern="1200" cap="none" spc="0" normalizeH="0" baseline="0" noProof="0">
                          <a:ln>
                            <a:noFill/>
                          </a:ln>
                          <a:solidFill>
                            <a:prstClr val="black"/>
                          </a:solidFill>
                          <a:effectLst/>
                          <a:uLnTx/>
                          <a:uFillTx/>
                          <a:latin typeface="+mn-lt"/>
                          <a:ea typeface="+mn-ea"/>
                          <a:cs typeface="+mn-cs"/>
                        </a:rPr>
                        <a:t>
 Des fuites de nouveaux produits ? On vous dévoile la nouvelle Creator TRX40 😎
Conçue sur mesure pour répondre aux besoins des créateurs les plus exigeants, repoussez les limites de votre inspiration avec cette nouvelle carte mère !
👉fr.msi.com/Motherboard/Creator-TRX40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0.5516 %</a:t>
                      </a:r>
                    </a:p>
                  </a:txBody>
                  <a:tcPr/>
                </a:tc>
                <a:extLst>
                  <a:ext uri="{0D108BD9-81ED-4DB2-BD59-A6C34878D82A}">
                    <a16:rowId xmlns:a16="http://schemas.microsoft.com/office/drawing/2014/main" val="3658527133"/>
                  </a:ext>
                </a:extLst>
              </a:tr>
            </a:tbl>
          </a:graphicData>
        </a:graphic>
      </p:graphicFrame>
      <p:sp>
        <p:nvSpPr>
          <p:cNvPr id="4" name="Text Placeholder 3">
            <a:extLst>
              <a:ext uri="{FF2B5EF4-FFF2-40B4-BE49-F238E27FC236}">
                <a16:creationId xmlns:a16="http://schemas.microsoft.com/office/drawing/2014/main" id="{703C7B41-7FA0-4CD9-966B-C4CC8CAB75B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485619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6577-F0A9-4E5E-958F-84F1E2528C17}"/>
              </a:ext>
            </a:extLst>
          </p:cNvPr>
          <p:cNvSpPr>
            <a:spLocks noGrp="1"/>
          </p:cNvSpPr>
          <p:nvPr>
            <p:ph type="title"/>
          </p:nvPr>
        </p:nvSpPr>
        <p:spPr/>
        <p:txBody>
          <a:bodyPr/>
          <a:lstStyle/>
          <a:p>
            <a:r>
              <a:rPr lang="en-US"/>
              <a:t>Facebook Engagement Rate | CND Competitor- FR</a:t>
            </a:r>
          </a:p>
        </p:txBody>
      </p:sp>
      <p:graphicFrame>
        <p:nvGraphicFramePr>
          <p:cNvPr id="6" name="Chart Placeholder 5">
            <a:extLst>
              <a:ext uri="{FF2B5EF4-FFF2-40B4-BE49-F238E27FC236}">
                <a16:creationId xmlns:a16="http://schemas.microsoft.com/office/drawing/2014/main" id="{D7E52E92-327F-4DC0-B76E-053513E73CE6}"/>
              </a:ext>
            </a:extLst>
          </p:cNvPr>
          <p:cNvGraphicFramePr>
            <a:graphicFrameLocks noGrp="1"/>
          </p:cNvGraphicFramePr>
          <p:nvPr>
            <p:ph type="chart" sz="quarter" idx="13"/>
            <p:extLst>
              <p:ext uri="{D42A27DB-BD31-4B8C-83A1-F6EECF244321}">
                <p14:modId xmlns:p14="http://schemas.microsoft.com/office/powerpoint/2010/main" val="2480648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CA8248-D0B6-467C-AB09-162D1B197136}"/>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83EFC75F-9FAA-4C75-8384-650CBBF4A3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754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D61F4-035D-4963-B125-F0588A2849AD}"/>
              </a:ext>
            </a:extLst>
          </p:cNvPr>
          <p:cNvSpPr>
            <a:spLocks noGrp="1"/>
          </p:cNvSpPr>
          <p:nvPr>
            <p:ph type="title"/>
          </p:nvPr>
        </p:nvSpPr>
        <p:spPr/>
        <p:txBody>
          <a:bodyPr/>
          <a:lstStyle/>
          <a:p>
            <a:r>
              <a:rPr lang="en-US"/>
              <a:t>Facebook Engagement Rate By Post Type | CND Competitor- FR</a:t>
            </a:r>
          </a:p>
        </p:txBody>
      </p:sp>
      <p:graphicFrame>
        <p:nvGraphicFramePr>
          <p:cNvPr id="6" name="Chart Placeholder 5">
            <a:extLst>
              <a:ext uri="{FF2B5EF4-FFF2-40B4-BE49-F238E27FC236}">
                <a16:creationId xmlns:a16="http://schemas.microsoft.com/office/drawing/2014/main" id="{EA2C51AA-FE12-41BE-8CF9-EDA267405430}"/>
              </a:ext>
            </a:extLst>
          </p:cNvPr>
          <p:cNvGraphicFramePr>
            <a:graphicFrameLocks noGrp="1"/>
          </p:cNvGraphicFramePr>
          <p:nvPr>
            <p:ph type="chart" sz="quarter" idx="13"/>
            <p:extLst>
              <p:ext uri="{D42A27DB-BD31-4B8C-83A1-F6EECF244321}">
                <p14:modId xmlns:p14="http://schemas.microsoft.com/office/powerpoint/2010/main" val="727422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AEF3D-B896-47F7-B7B7-C3630D39220C}"/>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71D63CBA-F1F6-48F7-8EDA-C666E69A5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0668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A13E-A7F7-44CF-A00B-E9C5E0291D8A}"/>
              </a:ext>
            </a:extLst>
          </p:cNvPr>
          <p:cNvSpPr>
            <a:spLocks noGrp="1"/>
          </p:cNvSpPr>
          <p:nvPr>
            <p:ph type="title"/>
          </p:nvPr>
        </p:nvSpPr>
        <p:spPr/>
        <p:txBody>
          <a:bodyPr/>
          <a:lstStyle/>
          <a:p>
            <a:r>
              <a:rPr lang="en-US"/>
              <a:t>Twitter Key Metrics Radar | CND Competitor- FR</a:t>
            </a:r>
          </a:p>
        </p:txBody>
      </p:sp>
      <p:graphicFrame>
        <p:nvGraphicFramePr>
          <p:cNvPr id="6" name="Chart Placeholder 5">
            <a:extLst>
              <a:ext uri="{FF2B5EF4-FFF2-40B4-BE49-F238E27FC236}">
                <a16:creationId xmlns:a16="http://schemas.microsoft.com/office/drawing/2014/main" id="{EB932C4F-2472-418C-A915-0D4511146703}"/>
              </a:ext>
            </a:extLst>
          </p:cNvPr>
          <p:cNvGraphicFramePr>
            <a:graphicFrameLocks noGrp="1"/>
          </p:cNvGraphicFramePr>
          <p:nvPr>
            <p:ph type="chart" sz="quarter" idx="13"/>
            <p:extLst>
              <p:ext uri="{D42A27DB-BD31-4B8C-83A1-F6EECF244321}">
                <p14:modId xmlns:p14="http://schemas.microsoft.com/office/powerpoint/2010/main" val="3177517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4B1AD3-45CD-419C-8332-5230C8FFBA29}"/>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9982567A-1A55-46A5-8B96-B91928295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138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088C-B95A-4B09-8E50-F78579A80225}"/>
              </a:ext>
            </a:extLst>
          </p:cNvPr>
          <p:cNvSpPr>
            <a:spLocks noGrp="1"/>
          </p:cNvSpPr>
          <p:nvPr>
            <p:ph type="title"/>
          </p:nvPr>
        </p:nvSpPr>
        <p:spPr/>
        <p:txBody>
          <a:bodyPr/>
          <a:lstStyle/>
          <a:p>
            <a:r>
              <a:rPr lang="en-US"/>
              <a:t>Facebook Own Posts By Weekday | CND Competitor- FR</a:t>
            </a:r>
          </a:p>
        </p:txBody>
      </p:sp>
      <p:graphicFrame>
        <p:nvGraphicFramePr>
          <p:cNvPr id="6" name="Chart Placeholder 5">
            <a:extLst>
              <a:ext uri="{FF2B5EF4-FFF2-40B4-BE49-F238E27FC236}">
                <a16:creationId xmlns:a16="http://schemas.microsoft.com/office/drawing/2014/main" id="{269A66AE-40E6-4E5B-ABCD-FC5605774228}"/>
              </a:ext>
            </a:extLst>
          </p:cNvPr>
          <p:cNvGraphicFramePr>
            <a:graphicFrameLocks noGrp="1"/>
          </p:cNvGraphicFramePr>
          <p:nvPr>
            <p:ph type="chart" sz="quarter" idx="13"/>
            <p:extLst>
              <p:ext uri="{D42A27DB-BD31-4B8C-83A1-F6EECF244321}">
                <p14:modId xmlns:p14="http://schemas.microsoft.com/office/powerpoint/2010/main" val="425266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D5014-3EA7-4F44-8804-CA294542E432}"/>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0DF9D2B0-3E95-4BC0-9ECE-365B79999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394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BC8C6-9E9D-4EFB-B146-A0532D24E3B8}"/>
              </a:ext>
            </a:extLst>
          </p:cNvPr>
          <p:cNvSpPr>
            <a:spLocks noGrp="1"/>
          </p:cNvSpPr>
          <p:nvPr>
            <p:ph type="title"/>
          </p:nvPr>
        </p:nvSpPr>
        <p:spPr/>
        <p:txBody>
          <a:bodyPr/>
          <a:lstStyle/>
          <a:p>
            <a:r>
              <a:rPr lang="en-US"/>
              <a:t>Twitter Followers Change | CND Competitor- FR</a:t>
            </a:r>
          </a:p>
        </p:txBody>
      </p:sp>
      <p:graphicFrame>
        <p:nvGraphicFramePr>
          <p:cNvPr id="6" name="Chart Placeholder 5">
            <a:extLst>
              <a:ext uri="{FF2B5EF4-FFF2-40B4-BE49-F238E27FC236}">
                <a16:creationId xmlns:a16="http://schemas.microsoft.com/office/drawing/2014/main" id="{62251214-AE10-492A-914A-A5285923296B}"/>
              </a:ext>
            </a:extLst>
          </p:cNvPr>
          <p:cNvGraphicFramePr>
            <a:graphicFrameLocks noGrp="1"/>
          </p:cNvGraphicFramePr>
          <p:nvPr>
            <p:ph type="chart" sz="quarter" idx="13"/>
            <p:extLst>
              <p:ext uri="{D42A27DB-BD31-4B8C-83A1-F6EECF244321}">
                <p14:modId xmlns:p14="http://schemas.microsoft.com/office/powerpoint/2010/main" val="2764276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419EF-1099-44C4-92A7-BDEBB8D73E0C}"/>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43EA1C97-159A-4CEB-9F70-221436651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27306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B11BB-F91B-430B-B734-2E4C93836845}"/>
              </a:ext>
            </a:extLst>
          </p:cNvPr>
          <p:cNvSpPr>
            <a:spLocks noGrp="1"/>
          </p:cNvSpPr>
          <p:nvPr>
            <p:ph type="title"/>
          </p:nvPr>
        </p:nvSpPr>
        <p:spPr/>
        <p:txBody>
          <a:bodyPr/>
          <a:lstStyle/>
          <a:p>
            <a:r>
              <a:rPr lang="en-US"/>
              <a:t>Twitter Own and Retweeted Tweets Table | CND Competitor- FR - 1 of 10</a:t>
            </a:r>
          </a:p>
        </p:txBody>
      </p:sp>
      <p:graphicFrame>
        <p:nvGraphicFramePr>
          <p:cNvPr id="5" name="Table Placeholder 4">
            <a:extLst>
              <a:ext uri="{FF2B5EF4-FFF2-40B4-BE49-F238E27FC236}">
                <a16:creationId xmlns:a16="http://schemas.microsoft.com/office/drawing/2014/main" id="{0F59D5D5-1BF8-4F2A-B38A-A42C053D32BE}"/>
              </a:ext>
            </a:extLst>
          </p:cNvPr>
          <p:cNvGraphicFramePr>
            <a:graphicFrameLocks noGrp="1"/>
          </p:cNvGraphicFramePr>
          <p:nvPr>
            <p:ph type="tbl" sz="quarter" idx="13"/>
            <p:extLst>
              <p:ext uri="{D42A27DB-BD31-4B8C-83A1-F6EECF244321}">
                <p14:modId xmlns:p14="http://schemas.microsoft.com/office/powerpoint/2010/main" val="305446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34333318"/>
                    </a:ext>
                  </a:extLst>
                </a:gridCol>
                <a:gridCol w="411480">
                  <a:extLst>
                    <a:ext uri="{9D8B030D-6E8A-4147-A177-3AD203B41FA5}">
                      <a16:colId xmlns:a16="http://schemas.microsoft.com/office/drawing/2014/main" val="253887549"/>
                    </a:ext>
                  </a:extLst>
                </a:gridCol>
                <a:gridCol w="822960">
                  <a:extLst>
                    <a:ext uri="{9D8B030D-6E8A-4147-A177-3AD203B41FA5}">
                      <a16:colId xmlns:a16="http://schemas.microsoft.com/office/drawing/2014/main" val="3003528634"/>
                    </a:ext>
                  </a:extLst>
                </a:gridCol>
                <a:gridCol w="822960">
                  <a:extLst>
                    <a:ext uri="{9D8B030D-6E8A-4147-A177-3AD203B41FA5}">
                      <a16:colId xmlns:a16="http://schemas.microsoft.com/office/drawing/2014/main" val="68895118"/>
                    </a:ext>
                  </a:extLst>
                </a:gridCol>
                <a:gridCol w="822960">
                  <a:extLst>
                    <a:ext uri="{9D8B030D-6E8A-4147-A177-3AD203B41FA5}">
                      <a16:colId xmlns:a16="http://schemas.microsoft.com/office/drawing/2014/main" val="1340194667"/>
                    </a:ext>
                  </a:extLst>
                </a:gridCol>
                <a:gridCol w="822960">
                  <a:extLst>
                    <a:ext uri="{9D8B030D-6E8A-4147-A177-3AD203B41FA5}">
                      <a16:colId xmlns:a16="http://schemas.microsoft.com/office/drawing/2014/main" val="2476549603"/>
                    </a:ext>
                  </a:extLst>
                </a:gridCol>
                <a:gridCol w="822960">
                  <a:extLst>
                    <a:ext uri="{9D8B030D-6E8A-4147-A177-3AD203B41FA5}">
                      <a16:colId xmlns:a16="http://schemas.microsoft.com/office/drawing/2014/main" val="1339670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10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- 2019-11-21 17:30:00</a:t>
                      </a:r>
                      <a:r>
                        <a:rPr kumimoji="0" lang="fr-FR" sz="1000" b="0" i="0" u="none" strike="noStrike" kern="1200" cap="none" spc="0" normalizeH="0" baseline="0" noProof="0">
                          <a:ln>
                            <a:noFill/>
                          </a:ln>
                          <a:solidFill>
                            <a:prstClr val="black"/>
                          </a:solidFill>
                          <a:effectLst/>
                          <a:uLnTx/>
                          <a:uFillTx/>
                          <a:latin typeface="+mn-lt"/>
                          <a:ea typeface="+mn-ea"/>
                          <a:cs typeface="+mn-cs"/>
                        </a:rPr>
                        <a:t>
 Une Wacaco Minipresso ☕️ ou un X-Rite i1 Display Pro 🔍 offert pour l'achat d'un PC de bureau ou d'un écran MSI Prestige. Créateurs de contenu, à vous de faire votre choix ❤💙!
Pour plus d'info 👉 https://t.co/dI8d8XVdij
#MSI #P100 #PS341WU #creatorsummit https://t.co/tOv47F6Ixg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192156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- 2019-11-21 15:00:30</a:t>
                      </a:r>
                      <a:r>
                        <a:rPr kumimoji="0" lang="fr-FR" sz="1000" b="0" i="0" u="none" strike="noStrike" kern="1200" cap="none" spc="0" normalizeH="0" baseline="0" noProof="0">
                          <a:ln>
                            <a:noFill/>
                          </a:ln>
                          <a:solidFill>
                            <a:prstClr val="black"/>
                          </a:solidFill>
                          <a:effectLst/>
                          <a:uLnTx/>
                          <a:uFillTx/>
                          <a:latin typeface="+mn-lt"/>
                          <a:ea typeface="+mn-ea"/>
                          <a:cs typeface="+mn-cs"/>
                        </a:rPr>
                        <a:t>
 🔥Prêt pour rencontrer Gotaga durant sa tournée avec @RedbullFrance et MSI ?🔥
Rejoignez-nous ce samedi 23 à Marseille pour admirer son skill sur les moniteurs MSI à 240 hz !
Pour ceux qui ne peuvent pas nous rejoindre ce samedi, Gotaga sera le 01/12 à Lille et le 13/12 à Paris. https://t.co/3mPXSd9XgS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extLst>
                  <a:ext uri="{0D108BD9-81ED-4DB2-BD59-A6C34878D82A}">
                    <a16:rowId xmlns:a16="http://schemas.microsoft.com/office/drawing/2014/main" val="33905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- 2019-11-21 14:49:34</a:t>
                      </a:r>
                      <a:r>
                        <a:rPr kumimoji="0" lang="fr-FR" sz="1000" b="0" i="0" u="none" strike="noStrike" kern="1200" cap="none" spc="0" normalizeH="0" baseline="0" noProof="0">
                          <a:ln>
                            <a:noFill/>
                          </a:ln>
                          <a:solidFill>
                            <a:prstClr val="black"/>
                          </a:solidFill>
                          <a:effectLst/>
                          <a:uLnTx/>
                          <a:uFillTx/>
                          <a:latin typeface="+mn-lt"/>
                          <a:ea typeface="+mn-ea"/>
                          <a:cs typeface="+mn-cs"/>
                        </a:rPr>
                        <a:t>
 Devenez un Jedi dans Star Wars Jedi : Fallen Order !
Ce blockbuster, ainsi que de nombreux autres jeux vous attendent. 
Téléchargez et inscrivez-vous à #ROG Armoury Crate et profitez de remises exceptionnelles en devenant un VIP ROG !
👉 https://t.co/J2SArlRDtx https://t.co/a7IGpi7Np2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2078343123"/>
                  </a:ext>
                </a:extLst>
              </a:tr>
            </a:tbl>
          </a:graphicData>
        </a:graphic>
      </p:graphicFrame>
      <p:sp>
        <p:nvSpPr>
          <p:cNvPr id="4" name="Text Placeholder 3">
            <a:extLst>
              <a:ext uri="{FF2B5EF4-FFF2-40B4-BE49-F238E27FC236}">
                <a16:creationId xmlns:a16="http://schemas.microsoft.com/office/drawing/2014/main" id="{9DFE2693-D088-45E1-9DB9-EFFC614895A0}"/>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0479449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0479-670A-41A9-AA69-F6B71BD6B857}"/>
              </a:ext>
            </a:extLst>
          </p:cNvPr>
          <p:cNvSpPr>
            <a:spLocks noGrp="1"/>
          </p:cNvSpPr>
          <p:nvPr>
            <p:ph type="title"/>
          </p:nvPr>
        </p:nvSpPr>
        <p:spPr/>
        <p:txBody>
          <a:bodyPr/>
          <a:lstStyle/>
          <a:p>
            <a:r>
              <a:rPr lang="en-US"/>
              <a:t>Twitter Own and Retweeted Tweets Table | CND Competitor- FR - 2 of 10</a:t>
            </a:r>
          </a:p>
        </p:txBody>
      </p:sp>
      <p:graphicFrame>
        <p:nvGraphicFramePr>
          <p:cNvPr id="5" name="Table Placeholder 4">
            <a:extLst>
              <a:ext uri="{FF2B5EF4-FFF2-40B4-BE49-F238E27FC236}">
                <a16:creationId xmlns:a16="http://schemas.microsoft.com/office/drawing/2014/main" id="{A546CC18-8689-4945-B02C-5DE8FD5CEEA9}"/>
              </a:ext>
            </a:extLst>
          </p:cNvPr>
          <p:cNvGraphicFramePr>
            <a:graphicFrameLocks noGrp="1"/>
          </p:cNvGraphicFramePr>
          <p:nvPr>
            <p:ph type="tbl" sz="quarter" idx="13"/>
            <p:extLst>
              <p:ext uri="{D42A27DB-BD31-4B8C-83A1-F6EECF244321}">
                <p14:modId xmlns:p14="http://schemas.microsoft.com/office/powerpoint/2010/main" val="159603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43675120"/>
                    </a:ext>
                  </a:extLst>
                </a:gridCol>
                <a:gridCol w="411480">
                  <a:extLst>
                    <a:ext uri="{9D8B030D-6E8A-4147-A177-3AD203B41FA5}">
                      <a16:colId xmlns:a16="http://schemas.microsoft.com/office/drawing/2014/main" val="1811727070"/>
                    </a:ext>
                  </a:extLst>
                </a:gridCol>
                <a:gridCol w="822960">
                  <a:extLst>
                    <a:ext uri="{9D8B030D-6E8A-4147-A177-3AD203B41FA5}">
                      <a16:colId xmlns:a16="http://schemas.microsoft.com/office/drawing/2014/main" val="2964132466"/>
                    </a:ext>
                  </a:extLst>
                </a:gridCol>
                <a:gridCol w="822960">
                  <a:extLst>
                    <a:ext uri="{9D8B030D-6E8A-4147-A177-3AD203B41FA5}">
                      <a16:colId xmlns:a16="http://schemas.microsoft.com/office/drawing/2014/main" val="1738777640"/>
                    </a:ext>
                  </a:extLst>
                </a:gridCol>
                <a:gridCol w="822960">
                  <a:extLst>
                    <a:ext uri="{9D8B030D-6E8A-4147-A177-3AD203B41FA5}">
                      <a16:colId xmlns:a16="http://schemas.microsoft.com/office/drawing/2014/main" val="2753658982"/>
                    </a:ext>
                  </a:extLst>
                </a:gridCol>
                <a:gridCol w="822960">
                  <a:extLst>
                    <a:ext uri="{9D8B030D-6E8A-4147-A177-3AD203B41FA5}">
                      <a16:colId xmlns:a16="http://schemas.microsoft.com/office/drawing/2014/main" val="3824097137"/>
                    </a:ext>
                  </a:extLst>
                </a:gridCol>
                <a:gridCol w="822960">
                  <a:extLst>
                    <a:ext uri="{9D8B030D-6E8A-4147-A177-3AD203B41FA5}">
                      <a16:colId xmlns:a16="http://schemas.microsoft.com/office/drawing/2014/main" val="194319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2023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- 2019-11-21 14:14:14</a:t>
                      </a:r>
                      <a:r>
                        <a:rPr kumimoji="0" lang="fr-FR" sz="1000" b="0" i="0" u="none" strike="noStrike" kern="1200" cap="none" spc="0" normalizeH="0" baseline="0" noProof="0">
                          <a:ln>
                            <a:noFill/>
                          </a:ln>
                          <a:solidFill>
                            <a:prstClr val="black"/>
                          </a:solidFill>
                          <a:effectLst/>
                          <a:uLnTx/>
                          <a:uFillTx/>
                          <a:latin typeface="+mn-lt"/>
                          <a:ea typeface="+mn-ea"/>
                          <a:cs typeface="+mn-cs"/>
                        </a:rPr>
                        <a:t>
 RT @ROG_Abu: https://t.co/UrKNK5cRaW
Yo les gars, go check la video du monstre @AKAP0LICE sur le premier ROG Truck Toulon c'etait vraiment…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001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- 2019-11-21 13:32:05</a:t>
                      </a:r>
                      <a:r>
                        <a:rPr kumimoji="0" lang="fr-FR" sz="1000" b="0" i="0" u="none" strike="noStrike" kern="1200" cap="none" spc="0" normalizeH="0" baseline="0" noProof="0">
                          <a:ln>
                            <a:noFill/>
                          </a:ln>
                          <a:solidFill>
                            <a:prstClr val="black"/>
                          </a:solidFill>
                          <a:effectLst/>
                          <a:uLnTx/>
                          <a:uFillTx/>
                          <a:latin typeface="+mn-lt"/>
                          <a:ea typeface="+mn-ea"/>
                          <a:cs typeface="+mn-cs"/>
                        </a:rPr>
                        <a:t>
 RT @AMD_France: La dernière CM @ASUS_ROG_FR Crosshair VIII Impact est passée sous les doigts de @CKInformatique !
Le test ici : https://t.c…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354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- 2019-11-20 17:56:54</a:t>
                      </a:r>
                      <a:r>
                        <a:rPr kumimoji="0" lang="fr-FR" sz="1000" b="0" i="0" u="none" strike="noStrike" kern="1200" cap="none" spc="0" normalizeH="0" baseline="0" noProof="0">
                          <a:ln>
                            <a:noFill/>
                          </a:ln>
                          <a:solidFill>
                            <a:prstClr val="black"/>
                          </a:solidFill>
                          <a:effectLst/>
                          <a:uLnTx/>
                          <a:uFillTx/>
                          <a:latin typeface="+mn-lt"/>
                          <a:ea typeface="+mn-ea"/>
                          <a:cs typeface="+mn-cs"/>
                        </a:rPr>
                        <a:t>
 Recevez jusqu'à 1500 $ en chèque cadeau Amazon en partageant vos histoires les plus touchantes.
Pour participer, dites-nous :
1⃣A qui vous souhaitez offrir un notebook MSI
2️⃣Pourquoi vous voulez l'offrir
3️⃣Ajoutez le Hashtag #GiftTheGifted
Le gagnant sera annoncé le 4 décembre. https://t.co/m2jxUeYTJs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0.2032 %</a:t>
                      </a:r>
                    </a:p>
                  </a:txBody>
                  <a:tcPr/>
                </a:tc>
                <a:extLst>
                  <a:ext uri="{0D108BD9-81ED-4DB2-BD59-A6C34878D82A}">
                    <a16:rowId xmlns:a16="http://schemas.microsoft.com/office/drawing/2014/main" val="901992828"/>
                  </a:ext>
                </a:extLst>
              </a:tr>
            </a:tbl>
          </a:graphicData>
        </a:graphic>
      </p:graphicFrame>
      <p:sp>
        <p:nvSpPr>
          <p:cNvPr id="4" name="Text Placeholder 3">
            <a:extLst>
              <a:ext uri="{FF2B5EF4-FFF2-40B4-BE49-F238E27FC236}">
                <a16:creationId xmlns:a16="http://schemas.microsoft.com/office/drawing/2014/main" id="{54C68034-D40B-4F9F-ABC4-281EC3F978F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2345773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B75F8-AB1E-490B-820A-D4F26A87C672}"/>
              </a:ext>
            </a:extLst>
          </p:cNvPr>
          <p:cNvSpPr>
            <a:spLocks noGrp="1"/>
          </p:cNvSpPr>
          <p:nvPr>
            <p:ph type="title"/>
          </p:nvPr>
        </p:nvSpPr>
        <p:spPr/>
        <p:txBody>
          <a:bodyPr/>
          <a:lstStyle/>
          <a:p>
            <a:r>
              <a:rPr lang="en-US"/>
              <a:t>Twitter Own and Retweeted Tweets Table | CND Competitor- FR - 3 of 10</a:t>
            </a:r>
          </a:p>
        </p:txBody>
      </p:sp>
      <p:graphicFrame>
        <p:nvGraphicFramePr>
          <p:cNvPr id="5" name="Table Placeholder 4">
            <a:extLst>
              <a:ext uri="{FF2B5EF4-FFF2-40B4-BE49-F238E27FC236}">
                <a16:creationId xmlns:a16="http://schemas.microsoft.com/office/drawing/2014/main" id="{8BE12629-1F58-4902-B4BC-A9E48A1E5B7A}"/>
              </a:ext>
            </a:extLst>
          </p:cNvPr>
          <p:cNvGraphicFramePr>
            <a:graphicFrameLocks noGrp="1"/>
          </p:cNvGraphicFramePr>
          <p:nvPr>
            <p:ph type="tbl" sz="quarter" idx="13"/>
            <p:extLst>
              <p:ext uri="{D42A27DB-BD31-4B8C-83A1-F6EECF244321}">
                <p14:modId xmlns:p14="http://schemas.microsoft.com/office/powerpoint/2010/main" val="188679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5295495"/>
                    </a:ext>
                  </a:extLst>
                </a:gridCol>
                <a:gridCol w="411480">
                  <a:extLst>
                    <a:ext uri="{9D8B030D-6E8A-4147-A177-3AD203B41FA5}">
                      <a16:colId xmlns:a16="http://schemas.microsoft.com/office/drawing/2014/main" val="1456343320"/>
                    </a:ext>
                  </a:extLst>
                </a:gridCol>
                <a:gridCol w="822960">
                  <a:extLst>
                    <a:ext uri="{9D8B030D-6E8A-4147-A177-3AD203B41FA5}">
                      <a16:colId xmlns:a16="http://schemas.microsoft.com/office/drawing/2014/main" val="4156937700"/>
                    </a:ext>
                  </a:extLst>
                </a:gridCol>
                <a:gridCol w="822960">
                  <a:extLst>
                    <a:ext uri="{9D8B030D-6E8A-4147-A177-3AD203B41FA5}">
                      <a16:colId xmlns:a16="http://schemas.microsoft.com/office/drawing/2014/main" val="1222245232"/>
                    </a:ext>
                  </a:extLst>
                </a:gridCol>
                <a:gridCol w="822960">
                  <a:extLst>
                    <a:ext uri="{9D8B030D-6E8A-4147-A177-3AD203B41FA5}">
                      <a16:colId xmlns:a16="http://schemas.microsoft.com/office/drawing/2014/main" val="2095315191"/>
                    </a:ext>
                  </a:extLst>
                </a:gridCol>
                <a:gridCol w="822960">
                  <a:extLst>
                    <a:ext uri="{9D8B030D-6E8A-4147-A177-3AD203B41FA5}">
                      <a16:colId xmlns:a16="http://schemas.microsoft.com/office/drawing/2014/main" val="1757555686"/>
                    </a:ext>
                  </a:extLst>
                </a:gridCol>
                <a:gridCol w="822960">
                  <a:extLst>
                    <a:ext uri="{9D8B030D-6E8A-4147-A177-3AD203B41FA5}">
                      <a16:colId xmlns:a16="http://schemas.microsoft.com/office/drawing/2014/main" val="98944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720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@ASUS_ROG_FR - 2019-11-20 16:25:46</a:t>
                      </a:r>
                      <a:r>
                        <a:rPr kumimoji="0" lang="pl-PL" sz="1000" b="0" i="0" u="none" strike="noStrike" kern="1200" cap="none" spc="0" normalizeH="0" baseline="0" noProof="0">
                          <a:ln>
                            <a:noFill/>
                          </a:ln>
                          <a:solidFill>
                            <a:prstClr val="black"/>
                          </a:solidFill>
                          <a:effectLst/>
                          <a:uLnTx/>
                          <a:uFillTx/>
                          <a:latin typeface="+mn-lt"/>
                          <a:ea typeface="+mn-ea"/>
                          <a:cs typeface="+mn-cs"/>
                        </a:rPr>
                        <a:t>
 😭 https://t.co/52JqlNjK0u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extLst>
                  <a:ext uri="{0D108BD9-81ED-4DB2-BD59-A6C34878D82A}">
                    <a16:rowId xmlns:a16="http://schemas.microsoft.com/office/drawing/2014/main" val="67124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- 2019-11-20 16:05:26</a:t>
                      </a:r>
                      <a:r>
                        <a:rPr kumimoji="0" lang="fr-FR" sz="1000" b="0" i="0" u="none" strike="noStrike" kern="1200" cap="none" spc="0" normalizeH="0" baseline="0" noProof="0">
                          <a:ln>
                            <a:noFill/>
                          </a:ln>
                          <a:solidFill>
                            <a:prstClr val="black"/>
                          </a:solidFill>
                          <a:effectLst/>
                          <a:uLnTx/>
                          <a:uFillTx/>
                          <a:latin typeface="+mn-lt"/>
                          <a:ea typeface="+mn-ea"/>
                          <a:cs typeface="+mn-cs"/>
                        </a:rPr>
                        <a:t>
 La seule façon de vaincre les ennemis, c'est avec une arme à feu au skin ROG, non ?
Dans quels jeux aimeriez-vous avoir des skins ROG ? https://t.co/6oEdspRuMP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extLst>
                  <a:ext uri="{0D108BD9-81ED-4DB2-BD59-A6C34878D82A}">
                    <a16:rowId xmlns:a16="http://schemas.microsoft.com/office/drawing/2014/main" val="347714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- 2019-11-20 11:18:14</a:t>
                      </a:r>
                      <a:r>
                        <a:rPr kumimoji="0" lang="fr-FR" sz="1000" b="0" i="0" u="none" strike="noStrike" kern="1200" cap="none" spc="0" normalizeH="0" baseline="0" noProof="0">
                          <a:ln>
                            <a:noFill/>
                          </a:ln>
                          <a:solidFill>
                            <a:prstClr val="black"/>
                          </a:solidFill>
                          <a:effectLst/>
                          <a:uLnTx/>
                          <a:uFillTx/>
                          <a:latin typeface="+mn-lt"/>
                          <a:ea typeface="+mn-ea"/>
                          <a:cs typeface="+mn-cs"/>
                        </a:rPr>
                        <a:t>
 C'est bientôt la fin d'année et offrir un cadeau à vos amis ou membres de la famille n'est pas toujours facile ! 😉
Consultez le guide MSI et choisissez un cadeau qui marquera l'année 2019 de vos proches !
🔖 https://t.co/klFQf68JOn https://t.co/HGxD8cGhOC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extLst>
                  <a:ext uri="{0D108BD9-81ED-4DB2-BD59-A6C34878D82A}">
                    <a16:rowId xmlns:a16="http://schemas.microsoft.com/office/drawing/2014/main" val="2808044939"/>
                  </a:ext>
                </a:extLst>
              </a:tr>
            </a:tbl>
          </a:graphicData>
        </a:graphic>
      </p:graphicFrame>
      <p:sp>
        <p:nvSpPr>
          <p:cNvPr id="4" name="Text Placeholder 3">
            <a:extLst>
              <a:ext uri="{FF2B5EF4-FFF2-40B4-BE49-F238E27FC236}">
                <a16:creationId xmlns:a16="http://schemas.microsoft.com/office/drawing/2014/main" id="{2E67635A-24AE-406F-AEC4-54AAAC1D999B}"/>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1500777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695E-286C-4055-A75D-6706DE450896}"/>
              </a:ext>
            </a:extLst>
          </p:cNvPr>
          <p:cNvSpPr>
            <a:spLocks noGrp="1"/>
          </p:cNvSpPr>
          <p:nvPr>
            <p:ph type="title"/>
          </p:nvPr>
        </p:nvSpPr>
        <p:spPr/>
        <p:txBody>
          <a:bodyPr/>
          <a:lstStyle/>
          <a:p>
            <a:r>
              <a:rPr lang="en-US"/>
              <a:t>Twitter Own and Retweeted Tweets Table | CND Competitor- FR - 4 of 10</a:t>
            </a:r>
          </a:p>
        </p:txBody>
      </p:sp>
      <p:graphicFrame>
        <p:nvGraphicFramePr>
          <p:cNvPr id="5" name="Table Placeholder 4">
            <a:extLst>
              <a:ext uri="{FF2B5EF4-FFF2-40B4-BE49-F238E27FC236}">
                <a16:creationId xmlns:a16="http://schemas.microsoft.com/office/drawing/2014/main" id="{FC78EE68-DE7F-493A-AE9E-A1E8882190E5}"/>
              </a:ext>
            </a:extLst>
          </p:cNvPr>
          <p:cNvGraphicFramePr>
            <a:graphicFrameLocks noGrp="1"/>
          </p:cNvGraphicFramePr>
          <p:nvPr>
            <p:ph type="tbl" sz="quarter" idx="13"/>
            <p:extLst>
              <p:ext uri="{D42A27DB-BD31-4B8C-83A1-F6EECF244321}">
                <p14:modId xmlns:p14="http://schemas.microsoft.com/office/powerpoint/2010/main" val="62091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51033994"/>
                    </a:ext>
                  </a:extLst>
                </a:gridCol>
                <a:gridCol w="411480">
                  <a:extLst>
                    <a:ext uri="{9D8B030D-6E8A-4147-A177-3AD203B41FA5}">
                      <a16:colId xmlns:a16="http://schemas.microsoft.com/office/drawing/2014/main" val="3356006820"/>
                    </a:ext>
                  </a:extLst>
                </a:gridCol>
                <a:gridCol w="822960">
                  <a:extLst>
                    <a:ext uri="{9D8B030D-6E8A-4147-A177-3AD203B41FA5}">
                      <a16:colId xmlns:a16="http://schemas.microsoft.com/office/drawing/2014/main" val="3145773037"/>
                    </a:ext>
                  </a:extLst>
                </a:gridCol>
                <a:gridCol w="822960">
                  <a:extLst>
                    <a:ext uri="{9D8B030D-6E8A-4147-A177-3AD203B41FA5}">
                      <a16:colId xmlns:a16="http://schemas.microsoft.com/office/drawing/2014/main" val="1610785707"/>
                    </a:ext>
                  </a:extLst>
                </a:gridCol>
                <a:gridCol w="822960">
                  <a:extLst>
                    <a:ext uri="{9D8B030D-6E8A-4147-A177-3AD203B41FA5}">
                      <a16:colId xmlns:a16="http://schemas.microsoft.com/office/drawing/2014/main" val="1736410912"/>
                    </a:ext>
                  </a:extLst>
                </a:gridCol>
                <a:gridCol w="822960">
                  <a:extLst>
                    <a:ext uri="{9D8B030D-6E8A-4147-A177-3AD203B41FA5}">
                      <a16:colId xmlns:a16="http://schemas.microsoft.com/office/drawing/2014/main" val="1663002308"/>
                    </a:ext>
                  </a:extLst>
                </a:gridCol>
                <a:gridCol w="822960">
                  <a:extLst>
                    <a:ext uri="{9D8B030D-6E8A-4147-A177-3AD203B41FA5}">
                      <a16:colId xmlns:a16="http://schemas.microsoft.com/office/drawing/2014/main" val="418079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1855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- 2019-11-20 10:35:51</a:t>
                      </a:r>
                      <a:r>
                        <a:rPr kumimoji="0" lang="fr-FR" sz="1000" b="0" i="0" u="none" strike="noStrike" kern="1200" cap="none" spc="0" normalizeH="0" baseline="0" noProof="0">
                          <a:ln>
                            <a:noFill/>
                          </a:ln>
                          <a:solidFill>
                            <a:prstClr val="black"/>
                          </a:solidFill>
                          <a:effectLst/>
                          <a:uLnTx/>
                          <a:uFillTx/>
                          <a:latin typeface="+mn-lt"/>
                          <a:ea typeface="+mn-ea"/>
                          <a:cs typeface="+mn-cs"/>
                        </a:rPr>
                        <a:t>
 Tut-tut 🚛
Le ROG Truck débarque à Dunkerque dès vendredi.
Pendant ces 2 jours, profite de 150€ de remise immédiate en caisse pour tout achat PC portable ou fixe ROG acheté dans ton magasin @boulanger !
Plus d'infos : https://t.co/edlXrMhkVL
#ROGTOUR https://t.co/hB0tsRi1og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extLst>
                  <a:ext uri="{0D108BD9-81ED-4DB2-BD59-A6C34878D82A}">
                    <a16:rowId xmlns:a16="http://schemas.microsoft.com/office/drawing/2014/main" val="94248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- 2019-11-20 08:52:27</a:t>
                      </a:r>
                      <a:r>
                        <a:rPr kumimoji="0" lang="fr-FR" sz="1000" b="0" i="0" u="none" strike="noStrike" kern="1200" cap="none" spc="0" normalizeH="0" baseline="0" noProof="0">
                          <a:ln>
                            <a:noFill/>
                          </a:ln>
                          <a:solidFill>
                            <a:prstClr val="black"/>
                          </a:solidFill>
                          <a:effectLst/>
                          <a:uLnTx/>
                          <a:uFillTx/>
                          <a:latin typeface="+mn-lt"/>
                          <a:ea typeface="+mn-ea"/>
                          <a:cs typeface="+mn-cs"/>
                        </a:rPr>
                        <a:t>
 La meilleure façon de jouer à Borderlands 3😏
Au prochain giveaway ! https://t.co/RMrh19SZtZ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extLst>
                  <a:ext uri="{0D108BD9-81ED-4DB2-BD59-A6C34878D82A}">
                    <a16:rowId xmlns:a16="http://schemas.microsoft.com/office/drawing/2014/main" val="1724049855"/>
                  </a:ext>
                </a:extLst>
              </a:tr>
            </a:tbl>
          </a:graphicData>
        </a:graphic>
      </p:graphicFrame>
      <p:sp>
        <p:nvSpPr>
          <p:cNvPr id="4" name="Text Placeholder 3">
            <a:extLst>
              <a:ext uri="{FF2B5EF4-FFF2-40B4-BE49-F238E27FC236}">
                <a16:creationId xmlns:a16="http://schemas.microsoft.com/office/drawing/2014/main" id="{D2C79053-1A2C-4AC9-9D78-36D5ABA506B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3545606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8062-4CF3-4398-8BE0-9BE574104152}"/>
              </a:ext>
            </a:extLst>
          </p:cNvPr>
          <p:cNvSpPr>
            <a:spLocks noGrp="1"/>
          </p:cNvSpPr>
          <p:nvPr>
            <p:ph type="title"/>
          </p:nvPr>
        </p:nvSpPr>
        <p:spPr/>
        <p:txBody>
          <a:bodyPr/>
          <a:lstStyle/>
          <a:p>
            <a:r>
              <a:rPr lang="en-US"/>
              <a:t>Twitter Own and Retweeted Tweets Table | CND Competitor- FR - 5 of 10</a:t>
            </a:r>
          </a:p>
        </p:txBody>
      </p:sp>
      <p:graphicFrame>
        <p:nvGraphicFramePr>
          <p:cNvPr id="5" name="Table Placeholder 4">
            <a:extLst>
              <a:ext uri="{FF2B5EF4-FFF2-40B4-BE49-F238E27FC236}">
                <a16:creationId xmlns:a16="http://schemas.microsoft.com/office/drawing/2014/main" id="{12C0185A-1BE4-4D69-97BE-1DA6BECA30F6}"/>
              </a:ext>
            </a:extLst>
          </p:cNvPr>
          <p:cNvGraphicFramePr>
            <a:graphicFrameLocks noGrp="1"/>
          </p:cNvGraphicFramePr>
          <p:nvPr>
            <p:ph type="tbl" sz="quarter" idx="13"/>
            <p:extLst>
              <p:ext uri="{D42A27DB-BD31-4B8C-83A1-F6EECF244321}">
                <p14:modId xmlns:p14="http://schemas.microsoft.com/office/powerpoint/2010/main" val="137470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7614123"/>
                    </a:ext>
                  </a:extLst>
                </a:gridCol>
                <a:gridCol w="411480">
                  <a:extLst>
                    <a:ext uri="{9D8B030D-6E8A-4147-A177-3AD203B41FA5}">
                      <a16:colId xmlns:a16="http://schemas.microsoft.com/office/drawing/2014/main" val="2349445920"/>
                    </a:ext>
                  </a:extLst>
                </a:gridCol>
                <a:gridCol w="822960">
                  <a:extLst>
                    <a:ext uri="{9D8B030D-6E8A-4147-A177-3AD203B41FA5}">
                      <a16:colId xmlns:a16="http://schemas.microsoft.com/office/drawing/2014/main" val="1901987849"/>
                    </a:ext>
                  </a:extLst>
                </a:gridCol>
                <a:gridCol w="822960">
                  <a:extLst>
                    <a:ext uri="{9D8B030D-6E8A-4147-A177-3AD203B41FA5}">
                      <a16:colId xmlns:a16="http://schemas.microsoft.com/office/drawing/2014/main" val="2035399959"/>
                    </a:ext>
                  </a:extLst>
                </a:gridCol>
                <a:gridCol w="822960">
                  <a:extLst>
                    <a:ext uri="{9D8B030D-6E8A-4147-A177-3AD203B41FA5}">
                      <a16:colId xmlns:a16="http://schemas.microsoft.com/office/drawing/2014/main" val="2657744412"/>
                    </a:ext>
                  </a:extLst>
                </a:gridCol>
                <a:gridCol w="822960">
                  <a:extLst>
                    <a:ext uri="{9D8B030D-6E8A-4147-A177-3AD203B41FA5}">
                      <a16:colId xmlns:a16="http://schemas.microsoft.com/office/drawing/2014/main" val="1660944511"/>
                    </a:ext>
                  </a:extLst>
                </a:gridCol>
                <a:gridCol w="822960">
                  <a:extLst>
                    <a:ext uri="{9D8B030D-6E8A-4147-A177-3AD203B41FA5}">
                      <a16:colId xmlns:a16="http://schemas.microsoft.com/office/drawing/2014/main" val="317905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7541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@msifrance - 2019-11-19 17:30:00</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recevoir le Gamers Choice's Award pour notre clavier Vigor GK 50 Low Profile. Merci pour cette review  @eTeknix 😍
Vigor GK50 LP  https://t.co/6DJ28XL1Lv
#VigorGK50LP #LowProfile #ClavierMécanique #RGB #MSIGaming https://t.co/GCsIdWFraf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06:14:05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extLst>
                  <a:ext uri="{0D108BD9-81ED-4DB2-BD59-A6C34878D82A}">
                    <a16:rowId xmlns:a16="http://schemas.microsoft.com/office/drawing/2014/main" val="134435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- 2019-11-19 13:07:52</a:t>
                      </a:r>
                      <a:r>
                        <a:rPr kumimoji="0" lang="fr-FR" sz="1000" b="0" i="0" u="none" strike="noStrike" kern="1200" cap="none" spc="0" normalizeH="0" baseline="0" noProof="0">
                          <a:ln>
                            <a:noFill/>
                          </a:ln>
                          <a:solidFill>
                            <a:prstClr val="black"/>
                          </a:solidFill>
                          <a:effectLst/>
                          <a:uLnTx/>
                          <a:uFillTx/>
                          <a:latin typeface="+mn-lt"/>
                          <a:ea typeface="+mn-ea"/>
                          <a:cs typeface="+mn-cs"/>
                        </a:rPr>
                        <a:t>
 Borderlands 3 accueillera ses nouveaux chasseurs dans les prochains jours !
Félicitations aux gagnants du giveaway et merci pour cette participation massive !
#MSI #gaming #giveaway #Borderlands3 https://t.co/xHuKFKQZzH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06:14:05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extLst>
                  <a:ext uri="{0D108BD9-81ED-4DB2-BD59-A6C34878D82A}">
                    <a16:rowId xmlns:a16="http://schemas.microsoft.com/office/drawing/2014/main" val="2522575650"/>
                  </a:ext>
                </a:extLst>
              </a:tr>
            </a:tbl>
          </a:graphicData>
        </a:graphic>
      </p:graphicFrame>
      <p:sp>
        <p:nvSpPr>
          <p:cNvPr id="4" name="Text Placeholder 3">
            <a:extLst>
              <a:ext uri="{FF2B5EF4-FFF2-40B4-BE49-F238E27FC236}">
                <a16:creationId xmlns:a16="http://schemas.microsoft.com/office/drawing/2014/main" id="{E0672A0A-B98F-4F9D-B34E-8812CBDE614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877642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24979-D3EA-4B72-8829-12E1C73A880D}"/>
              </a:ext>
            </a:extLst>
          </p:cNvPr>
          <p:cNvSpPr>
            <a:spLocks noGrp="1"/>
          </p:cNvSpPr>
          <p:nvPr>
            <p:ph type="title"/>
          </p:nvPr>
        </p:nvSpPr>
        <p:spPr/>
        <p:txBody>
          <a:bodyPr/>
          <a:lstStyle/>
          <a:p>
            <a:r>
              <a:rPr lang="en-US"/>
              <a:t>Twitter Own and Retweeted Tweets Table | CND Competitor- FR - 6 of 10</a:t>
            </a:r>
          </a:p>
        </p:txBody>
      </p:sp>
      <p:graphicFrame>
        <p:nvGraphicFramePr>
          <p:cNvPr id="5" name="Table Placeholder 4">
            <a:extLst>
              <a:ext uri="{FF2B5EF4-FFF2-40B4-BE49-F238E27FC236}">
                <a16:creationId xmlns:a16="http://schemas.microsoft.com/office/drawing/2014/main" id="{F8CF43C6-C0C9-40DF-BF26-5DDD765A5146}"/>
              </a:ext>
            </a:extLst>
          </p:cNvPr>
          <p:cNvGraphicFramePr>
            <a:graphicFrameLocks noGrp="1"/>
          </p:cNvGraphicFramePr>
          <p:nvPr>
            <p:ph type="tbl" sz="quarter" idx="13"/>
            <p:extLst>
              <p:ext uri="{D42A27DB-BD31-4B8C-83A1-F6EECF244321}">
                <p14:modId xmlns:p14="http://schemas.microsoft.com/office/powerpoint/2010/main" val="94711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273947585"/>
                    </a:ext>
                  </a:extLst>
                </a:gridCol>
                <a:gridCol w="411480">
                  <a:extLst>
                    <a:ext uri="{9D8B030D-6E8A-4147-A177-3AD203B41FA5}">
                      <a16:colId xmlns:a16="http://schemas.microsoft.com/office/drawing/2014/main" val="1282441131"/>
                    </a:ext>
                  </a:extLst>
                </a:gridCol>
                <a:gridCol w="822960">
                  <a:extLst>
                    <a:ext uri="{9D8B030D-6E8A-4147-A177-3AD203B41FA5}">
                      <a16:colId xmlns:a16="http://schemas.microsoft.com/office/drawing/2014/main" val="2727508413"/>
                    </a:ext>
                  </a:extLst>
                </a:gridCol>
                <a:gridCol w="822960">
                  <a:extLst>
                    <a:ext uri="{9D8B030D-6E8A-4147-A177-3AD203B41FA5}">
                      <a16:colId xmlns:a16="http://schemas.microsoft.com/office/drawing/2014/main" val="4219609173"/>
                    </a:ext>
                  </a:extLst>
                </a:gridCol>
                <a:gridCol w="822960">
                  <a:extLst>
                    <a:ext uri="{9D8B030D-6E8A-4147-A177-3AD203B41FA5}">
                      <a16:colId xmlns:a16="http://schemas.microsoft.com/office/drawing/2014/main" val="3701564882"/>
                    </a:ext>
                  </a:extLst>
                </a:gridCol>
                <a:gridCol w="822960">
                  <a:extLst>
                    <a:ext uri="{9D8B030D-6E8A-4147-A177-3AD203B41FA5}">
                      <a16:colId xmlns:a16="http://schemas.microsoft.com/office/drawing/2014/main" val="2547727621"/>
                    </a:ext>
                  </a:extLst>
                </a:gridCol>
                <a:gridCol w="822960">
                  <a:extLst>
                    <a:ext uri="{9D8B030D-6E8A-4147-A177-3AD203B41FA5}">
                      <a16:colId xmlns:a16="http://schemas.microsoft.com/office/drawing/2014/main" val="1449850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8993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- 2019-11-19 12:40:54</a:t>
                      </a:r>
                      <a:r>
                        <a:rPr kumimoji="0" lang="fr-FR" sz="1000" b="0" i="0" u="none" strike="noStrike" kern="1200" cap="none" spc="0" normalizeH="0" baseline="0" noProof="0">
                          <a:ln>
                            <a:noFill/>
                          </a:ln>
                          <a:solidFill>
                            <a:prstClr val="black"/>
                          </a:solidFill>
                          <a:effectLst/>
                          <a:uLnTx/>
                          <a:uFillTx/>
                          <a:latin typeface="+mn-lt"/>
                          <a:ea typeface="+mn-ea"/>
                          <a:cs typeface="+mn-cs"/>
                        </a:rPr>
                        <a:t>
 RT @CKInformatique: Après le #test il y a quelques jours, voici notre #vidéo sur la belle carte mère #ASUS #ROG #Crosshair #VIII #IMPACT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424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- 2019-11-19 10:53:05</a:t>
                      </a:r>
                      <a:r>
                        <a:rPr kumimoji="0" lang="fr-FR" sz="1000" b="0" i="0" u="none" strike="noStrike" kern="1200" cap="none" spc="0" normalizeH="0" baseline="0" noProof="0">
                          <a:ln>
                            <a:noFill/>
                          </a:ln>
                          <a:solidFill>
                            <a:prstClr val="black"/>
                          </a:solidFill>
                          <a:effectLst/>
                          <a:uLnTx/>
                          <a:uFillTx/>
                          <a:latin typeface="+mn-lt"/>
                          <a:ea typeface="+mn-ea"/>
                          <a:cs typeface="+mn-cs"/>
                        </a:rPr>
                        <a:t>
 Réception des Casio G-Shock ROG édition limitée 😍
Vous en pensez quoi ? 👀 https://t.co/ZbJIOUcxrs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0.1907 %</a:t>
                      </a:r>
                    </a:p>
                  </a:txBody>
                  <a:tcPr/>
                </a:tc>
                <a:extLst>
                  <a:ext uri="{0D108BD9-81ED-4DB2-BD59-A6C34878D82A}">
                    <a16:rowId xmlns:a16="http://schemas.microsoft.com/office/drawing/2014/main" val="238894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- 2019-11-18 18:10:36</a:t>
                      </a:r>
                      <a:r>
                        <a:rPr kumimoji="0" lang="fr-FR" sz="1000" b="0" i="0" u="none" strike="noStrike" kern="1200" cap="none" spc="0" normalizeH="0" baseline="0" noProof="0">
                          <a:ln>
                            <a:noFill/>
                          </a:ln>
                          <a:solidFill>
                            <a:prstClr val="black"/>
                          </a:solidFill>
                          <a:effectLst/>
                          <a:uLnTx/>
                          <a:uFillTx/>
                          <a:latin typeface="+mn-lt"/>
                          <a:ea typeface="+mn-ea"/>
                          <a:cs typeface="+mn-cs"/>
                        </a:rPr>
                        <a:t>
 RT @ASUS_ROG_FR: Jetez votre lasso sur la promotion de #RDR2 sur PC en achetant avec @GamesplanetFR  et #ROG Armoury Crate !  🤠
+ d'infos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4480310"/>
                  </a:ext>
                </a:extLst>
              </a:tr>
            </a:tbl>
          </a:graphicData>
        </a:graphic>
      </p:graphicFrame>
      <p:sp>
        <p:nvSpPr>
          <p:cNvPr id="4" name="Text Placeholder 3">
            <a:extLst>
              <a:ext uri="{FF2B5EF4-FFF2-40B4-BE49-F238E27FC236}">
                <a16:creationId xmlns:a16="http://schemas.microsoft.com/office/drawing/2014/main" id="{19215ADB-CAD4-474B-B066-DABCDC7EB13A}"/>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4575260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807F-1F79-4640-A0C5-0E03CD9A2A1E}"/>
              </a:ext>
            </a:extLst>
          </p:cNvPr>
          <p:cNvSpPr>
            <a:spLocks noGrp="1"/>
          </p:cNvSpPr>
          <p:nvPr>
            <p:ph type="title"/>
          </p:nvPr>
        </p:nvSpPr>
        <p:spPr/>
        <p:txBody>
          <a:bodyPr/>
          <a:lstStyle/>
          <a:p>
            <a:r>
              <a:rPr lang="en-US"/>
              <a:t>Twitter Own and Retweeted Tweets Table | CND Competitor- FR - 7 of 10</a:t>
            </a:r>
          </a:p>
        </p:txBody>
      </p:sp>
      <p:graphicFrame>
        <p:nvGraphicFramePr>
          <p:cNvPr id="5" name="Table Placeholder 4">
            <a:extLst>
              <a:ext uri="{FF2B5EF4-FFF2-40B4-BE49-F238E27FC236}">
                <a16:creationId xmlns:a16="http://schemas.microsoft.com/office/drawing/2014/main" id="{43D9711A-7FDE-49AE-B919-B657600A057E}"/>
              </a:ext>
            </a:extLst>
          </p:cNvPr>
          <p:cNvGraphicFramePr>
            <a:graphicFrameLocks noGrp="1"/>
          </p:cNvGraphicFramePr>
          <p:nvPr>
            <p:ph type="tbl" sz="quarter" idx="13"/>
            <p:extLst>
              <p:ext uri="{D42A27DB-BD31-4B8C-83A1-F6EECF244321}">
                <p14:modId xmlns:p14="http://schemas.microsoft.com/office/powerpoint/2010/main" val="225075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125154279"/>
                    </a:ext>
                  </a:extLst>
                </a:gridCol>
                <a:gridCol w="411480">
                  <a:extLst>
                    <a:ext uri="{9D8B030D-6E8A-4147-A177-3AD203B41FA5}">
                      <a16:colId xmlns:a16="http://schemas.microsoft.com/office/drawing/2014/main" val="2547048488"/>
                    </a:ext>
                  </a:extLst>
                </a:gridCol>
                <a:gridCol w="822960">
                  <a:extLst>
                    <a:ext uri="{9D8B030D-6E8A-4147-A177-3AD203B41FA5}">
                      <a16:colId xmlns:a16="http://schemas.microsoft.com/office/drawing/2014/main" val="808693011"/>
                    </a:ext>
                  </a:extLst>
                </a:gridCol>
                <a:gridCol w="822960">
                  <a:extLst>
                    <a:ext uri="{9D8B030D-6E8A-4147-A177-3AD203B41FA5}">
                      <a16:colId xmlns:a16="http://schemas.microsoft.com/office/drawing/2014/main" val="2773200395"/>
                    </a:ext>
                  </a:extLst>
                </a:gridCol>
                <a:gridCol w="822960">
                  <a:extLst>
                    <a:ext uri="{9D8B030D-6E8A-4147-A177-3AD203B41FA5}">
                      <a16:colId xmlns:a16="http://schemas.microsoft.com/office/drawing/2014/main" val="1352219696"/>
                    </a:ext>
                  </a:extLst>
                </a:gridCol>
                <a:gridCol w="822960">
                  <a:extLst>
                    <a:ext uri="{9D8B030D-6E8A-4147-A177-3AD203B41FA5}">
                      <a16:colId xmlns:a16="http://schemas.microsoft.com/office/drawing/2014/main" val="2564053755"/>
                    </a:ext>
                  </a:extLst>
                </a:gridCol>
                <a:gridCol w="822960">
                  <a:extLst>
                    <a:ext uri="{9D8B030D-6E8A-4147-A177-3AD203B41FA5}">
                      <a16:colId xmlns:a16="http://schemas.microsoft.com/office/drawing/2014/main" val="143405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959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- 2019-11-18 18:09:06</a:t>
                      </a:r>
                      <a:r>
                        <a:rPr kumimoji="0" lang="en-US" sz="1000" b="0" i="0" u="none" strike="noStrike" kern="1200" cap="none" spc="0" normalizeH="0" baseline="0" noProof="0">
                          <a:ln>
                            <a:noFill/>
                          </a:ln>
                          <a:solidFill>
                            <a:prstClr val="black"/>
                          </a:solidFill>
                          <a:effectLst/>
                          <a:uLnTx/>
                          <a:uFillTx/>
                          <a:latin typeface="+mn-lt"/>
                          <a:ea typeface="+mn-ea"/>
                          <a:cs typeface="+mn-cs"/>
                        </a:rPr>
                        <a:t>
 RT @ROG_Karnal: 🎁 #CONCOURS - GAGNE TON JEU PC : 
 HUNT: SHOWDOWN 
🔁✅ RT + FOLLOW @ROG_Karnal 
⏰ TAS : 22/10/19 https://t.co/1HyqlHAIfa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18:14:19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117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- 2019-11-18 17:30:00</a:t>
                      </a:r>
                      <a:r>
                        <a:rPr kumimoji="0" lang="fr-FR" sz="1000" b="0" i="0" u="none" strike="noStrike" kern="1200" cap="none" spc="0" normalizeH="0" baseline="0" noProof="0">
                          <a:ln>
                            <a:noFill/>
                          </a:ln>
                          <a:solidFill>
                            <a:prstClr val="black"/>
                          </a:solidFill>
                          <a:effectLst/>
                          <a:uLnTx/>
                          <a:uFillTx/>
                          <a:latin typeface="+mn-lt"/>
                          <a:ea typeface="+mn-ea"/>
                          <a:cs typeface="+mn-cs"/>
                        </a:rPr>
                        <a:t>
 Créez vos moments inoubliables avec la série de notebooks MSI Content Creation et profitez de l'offre Adobe jusqu'au 31 Décembre 2019.
Consultez la promo ici 
https://t.co/KFd0dYJGYR
#MSI #Notebook #Creator https://t.co/T5rsjn745D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18:15:14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extLst>
                  <a:ext uri="{0D108BD9-81ED-4DB2-BD59-A6C34878D82A}">
                    <a16:rowId xmlns:a16="http://schemas.microsoft.com/office/drawing/2014/main" val="182212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- 2019-11-18 16:27:26</a:t>
                      </a:r>
                      <a:r>
                        <a:rPr kumimoji="0" lang="fr-FR" sz="1000" b="0" i="0" u="none" strike="noStrike" kern="1200" cap="none" spc="0" normalizeH="0" baseline="0" noProof="0">
                          <a:ln>
                            <a:noFill/>
                          </a:ln>
                          <a:solidFill>
                            <a:prstClr val="black"/>
                          </a:solidFill>
                          <a:effectLst/>
                          <a:uLnTx/>
                          <a:uFillTx/>
                          <a:latin typeface="+mn-lt"/>
                          <a:ea typeface="+mn-ea"/>
                          <a:cs typeface="+mn-cs"/>
                        </a:rPr>
                        <a:t>
 RT @NumaTruchot: Configuration full @ASUS_ROG_FR reçu. Merci à @LDLC chez qui j’ai commandé les composants reste plus qu’à les monter j’ai…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8757903"/>
                  </a:ext>
                </a:extLst>
              </a:tr>
            </a:tbl>
          </a:graphicData>
        </a:graphic>
      </p:graphicFrame>
      <p:sp>
        <p:nvSpPr>
          <p:cNvPr id="4" name="Text Placeholder 3">
            <a:extLst>
              <a:ext uri="{FF2B5EF4-FFF2-40B4-BE49-F238E27FC236}">
                <a16:creationId xmlns:a16="http://schemas.microsoft.com/office/drawing/2014/main" id="{59355841-C2EB-4680-94D9-299C1696C48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1676929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0A5C-103D-43C4-BF5B-1652BD1DEA70}"/>
              </a:ext>
            </a:extLst>
          </p:cNvPr>
          <p:cNvSpPr>
            <a:spLocks noGrp="1"/>
          </p:cNvSpPr>
          <p:nvPr>
            <p:ph type="title"/>
          </p:nvPr>
        </p:nvSpPr>
        <p:spPr/>
        <p:txBody>
          <a:bodyPr/>
          <a:lstStyle/>
          <a:p>
            <a:r>
              <a:rPr lang="en-US"/>
              <a:t>Twitter Own and Retweeted Tweets Table | CND Competitor- FR - 8 of 10</a:t>
            </a:r>
          </a:p>
        </p:txBody>
      </p:sp>
      <p:graphicFrame>
        <p:nvGraphicFramePr>
          <p:cNvPr id="5" name="Table Placeholder 4">
            <a:extLst>
              <a:ext uri="{FF2B5EF4-FFF2-40B4-BE49-F238E27FC236}">
                <a16:creationId xmlns:a16="http://schemas.microsoft.com/office/drawing/2014/main" id="{AADC5848-60EE-4FAF-87B3-E6F768E3B356}"/>
              </a:ext>
            </a:extLst>
          </p:cNvPr>
          <p:cNvGraphicFramePr>
            <a:graphicFrameLocks noGrp="1"/>
          </p:cNvGraphicFramePr>
          <p:nvPr>
            <p:ph type="tbl" sz="quarter" idx="13"/>
            <p:extLst>
              <p:ext uri="{D42A27DB-BD31-4B8C-83A1-F6EECF244321}">
                <p14:modId xmlns:p14="http://schemas.microsoft.com/office/powerpoint/2010/main" val="357626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948840933"/>
                    </a:ext>
                  </a:extLst>
                </a:gridCol>
                <a:gridCol w="411480">
                  <a:extLst>
                    <a:ext uri="{9D8B030D-6E8A-4147-A177-3AD203B41FA5}">
                      <a16:colId xmlns:a16="http://schemas.microsoft.com/office/drawing/2014/main" val="913092751"/>
                    </a:ext>
                  </a:extLst>
                </a:gridCol>
                <a:gridCol w="822960">
                  <a:extLst>
                    <a:ext uri="{9D8B030D-6E8A-4147-A177-3AD203B41FA5}">
                      <a16:colId xmlns:a16="http://schemas.microsoft.com/office/drawing/2014/main" val="2313448357"/>
                    </a:ext>
                  </a:extLst>
                </a:gridCol>
                <a:gridCol w="822960">
                  <a:extLst>
                    <a:ext uri="{9D8B030D-6E8A-4147-A177-3AD203B41FA5}">
                      <a16:colId xmlns:a16="http://schemas.microsoft.com/office/drawing/2014/main" val="3716520822"/>
                    </a:ext>
                  </a:extLst>
                </a:gridCol>
                <a:gridCol w="822960">
                  <a:extLst>
                    <a:ext uri="{9D8B030D-6E8A-4147-A177-3AD203B41FA5}">
                      <a16:colId xmlns:a16="http://schemas.microsoft.com/office/drawing/2014/main" val="859086717"/>
                    </a:ext>
                  </a:extLst>
                </a:gridCol>
                <a:gridCol w="822960">
                  <a:extLst>
                    <a:ext uri="{9D8B030D-6E8A-4147-A177-3AD203B41FA5}">
                      <a16:colId xmlns:a16="http://schemas.microsoft.com/office/drawing/2014/main" val="261809544"/>
                    </a:ext>
                  </a:extLst>
                </a:gridCol>
                <a:gridCol w="822960">
                  <a:extLst>
                    <a:ext uri="{9D8B030D-6E8A-4147-A177-3AD203B41FA5}">
                      <a16:colId xmlns:a16="http://schemas.microsoft.com/office/drawing/2014/main" val="3513777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7561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- 2019-11-18 15:56:43</a:t>
                      </a:r>
                      <a:r>
                        <a:rPr kumimoji="0" lang="fr-FR" sz="1000" b="0" i="0" u="none" strike="noStrike" kern="1200" cap="none" spc="0" normalizeH="0" baseline="0" noProof="0">
                          <a:ln>
                            <a:noFill/>
                          </a:ln>
                          <a:solidFill>
                            <a:prstClr val="black"/>
                          </a:solidFill>
                          <a:effectLst/>
                          <a:uLnTx/>
                          <a:uFillTx/>
                          <a:latin typeface="+mn-lt"/>
                          <a:ea typeface="+mn-ea"/>
                          <a:cs typeface="+mn-cs"/>
                        </a:rPr>
                        <a:t>
 Jetez votre lasso sur la promotion de #RDR2 sur PC en achetant avec @GamesplanetFR  et #ROG Armoury Crate !  🤠
+ d'infos : https://t.co/F5CQ473raM https://t.co/GYS8hncJoM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extLst>
                  <a:ext uri="{0D108BD9-81ED-4DB2-BD59-A6C34878D82A}">
                    <a16:rowId xmlns:a16="http://schemas.microsoft.com/office/drawing/2014/main" val="774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- 2019-11-18 13:59:00</a:t>
                      </a:r>
                      <a:r>
                        <a:rPr kumimoji="0" lang="fr-FR" sz="1000" b="0" i="0" u="none" strike="noStrike" kern="1200" cap="none" spc="0" normalizeH="0" baseline="0" noProof="0">
                          <a:ln>
                            <a:noFill/>
                          </a:ln>
                          <a:solidFill>
                            <a:prstClr val="black"/>
                          </a:solidFill>
                          <a:effectLst/>
                          <a:uLnTx/>
                          <a:uFillTx/>
                          <a:latin typeface="+mn-lt"/>
                          <a:ea typeface="+mn-ea"/>
                          <a:cs typeface="+mn-cs"/>
                        </a:rPr>
                        <a:t>
 Devenez créateur de contenu professionnel en utilisant des composants haut de gamme MSI et les logiciels innovants Adobe !
👉 https://t.co/IGBYU5VqFJ
Gagnez 3 mois d'Adobe Ru et Sp en mentionnant @MSI et  #GetRush_GetUnleashed dans votre prochaine publication de Premiere Rush. https://t.co/3bsWCx9YA6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06:14:25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extLst>
                  <a:ext uri="{0D108BD9-81ED-4DB2-BD59-A6C34878D82A}">
                    <a16:rowId xmlns:a16="http://schemas.microsoft.com/office/drawing/2014/main" val="395072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- 2019-11-18 10:58:19</a:t>
                      </a:r>
                      <a:r>
                        <a:rPr kumimoji="0" lang="fr-FR" sz="1000" b="0" i="0" u="none" strike="noStrike" kern="1200" cap="none" spc="0" normalizeH="0" baseline="0" noProof="0">
                          <a:ln>
                            <a:noFill/>
                          </a:ln>
                          <a:solidFill>
                            <a:prstClr val="black"/>
                          </a:solidFill>
                          <a:effectLst/>
                          <a:uLnTx/>
                          <a:uFillTx/>
                          <a:latin typeface="+mn-lt"/>
                          <a:ea typeface="+mn-ea"/>
                          <a:cs typeface="+mn-cs"/>
                        </a:rPr>
                        <a:t>
 Je fais du shopping
Il vous faut quelque chose ? 👀 https://t.co/0dVYRhSoTp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0.4366 %</a:t>
                      </a:r>
                    </a:p>
                  </a:txBody>
                  <a:tcPr/>
                </a:tc>
                <a:extLst>
                  <a:ext uri="{0D108BD9-81ED-4DB2-BD59-A6C34878D82A}">
                    <a16:rowId xmlns:a16="http://schemas.microsoft.com/office/drawing/2014/main" val="3480791373"/>
                  </a:ext>
                </a:extLst>
              </a:tr>
            </a:tbl>
          </a:graphicData>
        </a:graphic>
      </p:graphicFrame>
      <p:sp>
        <p:nvSpPr>
          <p:cNvPr id="4" name="Text Placeholder 3">
            <a:extLst>
              <a:ext uri="{FF2B5EF4-FFF2-40B4-BE49-F238E27FC236}">
                <a16:creationId xmlns:a16="http://schemas.microsoft.com/office/drawing/2014/main" id="{620A813B-8A1D-4624-A42C-BA29D81984E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5826143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74EB9-3860-4D3D-86A6-08F2CD4C1705}"/>
              </a:ext>
            </a:extLst>
          </p:cNvPr>
          <p:cNvSpPr>
            <a:spLocks noGrp="1"/>
          </p:cNvSpPr>
          <p:nvPr>
            <p:ph type="title"/>
          </p:nvPr>
        </p:nvSpPr>
        <p:spPr/>
        <p:txBody>
          <a:bodyPr/>
          <a:lstStyle/>
          <a:p>
            <a:r>
              <a:rPr lang="en-US"/>
              <a:t>Twitter Own and Retweeted Tweets Table | CND Competitor- FR - 9 of 10</a:t>
            </a:r>
          </a:p>
        </p:txBody>
      </p:sp>
      <p:graphicFrame>
        <p:nvGraphicFramePr>
          <p:cNvPr id="5" name="Table Placeholder 4">
            <a:extLst>
              <a:ext uri="{FF2B5EF4-FFF2-40B4-BE49-F238E27FC236}">
                <a16:creationId xmlns:a16="http://schemas.microsoft.com/office/drawing/2014/main" id="{B870F9A4-C8F2-4AE2-8FDE-5B5F861BFD56}"/>
              </a:ext>
            </a:extLst>
          </p:cNvPr>
          <p:cNvGraphicFramePr>
            <a:graphicFrameLocks noGrp="1"/>
          </p:cNvGraphicFramePr>
          <p:nvPr>
            <p:ph type="tbl" sz="quarter" idx="13"/>
            <p:extLst>
              <p:ext uri="{D42A27DB-BD31-4B8C-83A1-F6EECF244321}">
                <p14:modId xmlns:p14="http://schemas.microsoft.com/office/powerpoint/2010/main" val="309147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43898136"/>
                    </a:ext>
                  </a:extLst>
                </a:gridCol>
                <a:gridCol w="411480">
                  <a:extLst>
                    <a:ext uri="{9D8B030D-6E8A-4147-A177-3AD203B41FA5}">
                      <a16:colId xmlns:a16="http://schemas.microsoft.com/office/drawing/2014/main" val="1397542116"/>
                    </a:ext>
                  </a:extLst>
                </a:gridCol>
                <a:gridCol w="822960">
                  <a:extLst>
                    <a:ext uri="{9D8B030D-6E8A-4147-A177-3AD203B41FA5}">
                      <a16:colId xmlns:a16="http://schemas.microsoft.com/office/drawing/2014/main" val="3948995765"/>
                    </a:ext>
                  </a:extLst>
                </a:gridCol>
                <a:gridCol w="822960">
                  <a:extLst>
                    <a:ext uri="{9D8B030D-6E8A-4147-A177-3AD203B41FA5}">
                      <a16:colId xmlns:a16="http://schemas.microsoft.com/office/drawing/2014/main" val="1719149376"/>
                    </a:ext>
                  </a:extLst>
                </a:gridCol>
                <a:gridCol w="822960">
                  <a:extLst>
                    <a:ext uri="{9D8B030D-6E8A-4147-A177-3AD203B41FA5}">
                      <a16:colId xmlns:a16="http://schemas.microsoft.com/office/drawing/2014/main" val="1207061739"/>
                    </a:ext>
                  </a:extLst>
                </a:gridCol>
                <a:gridCol w="822960">
                  <a:extLst>
                    <a:ext uri="{9D8B030D-6E8A-4147-A177-3AD203B41FA5}">
                      <a16:colId xmlns:a16="http://schemas.microsoft.com/office/drawing/2014/main" val="4278417009"/>
                    </a:ext>
                  </a:extLst>
                </a:gridCol>
                <a:gridCol w="822960">
                  <a:extLst>
                    <a:ext uri="{9D8B030D-6E8A-4147-A177-3AD203B41FA5}">
                      <a16:colId xmlns:a16="http://schemas.microsoft.com/office/drawing/2014/main" val="241626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6141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- 2019-11-17 17:30:00</a:t>
                      </a:r>
                      <a:r>
                        <a:rPr kumimoji="0" lang="fr-FR" sz="1000" b="0" i="0" u="none" strike="noStrike" kern="1200" cap="none" spc="0" normalizeH="0" baseline="0" noProof="0">
                          <a:ln>
                            <a:noFill/>
                          </a:ln>
                          <a:solidFill>
                            <a:prstClr val="black"/>
                          </a:solidFill>
                          <a:effectLst/>
                          <a:uLnTx/>
                          <a:uFillTx/>
                          <a:latin typeface="+mn-lt"/>
                          <a:ea typeface="+mn-ea"/>
                          <a:cs typeface="+mn-cs"/>
                        </a:rPr>
                        <a:t>
 60 secondes c'est une minute 🤓 mais c'est aussi le temps pour vendre un moniteur MSI ! Et oui, nous avons réussi à vendre 1 million de moniteurs ces deux dernières années 💪
Les meilleurs écrans c'est ici 👉 https://t.co/lZVITI60xW
#144hz #monitor #moniteurgaming https://t.co/2znvFEEsgT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18:14:06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extLst>
                  <a:ext uri="{0D108BD9-81ED-4DB2-BD59-A6C34878D82A}">
                    <a16:rowId xmlns:a16="http://schemas.microsoft.com/office/drawing/2014/main" val="248791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- 2019-11-17 11:00:00</a:t>
                      </a:r>
                      <a:r>
                        <a:rPr kumimoji="0" lang="fr-FR" sz="1000" b="0" i="0" u="none" strike="noStrike" kern="1200" cap="none" spc="0" normalizeH="0" baseline="0" noProof="0">
                          <a:ln>
                            <a:noFill/>
                          </a:ln>
                          <a:solidFill>
                            <a:prstClr val="black"/>
                          </a:solidFill>
                          <a:effectLst/>
                          <a:uLnTx/>
                          <a:uFillTx/>
                          <a:latin typeface="+mn-lt"/>
                          <a:ea typeface="+mn-ea"/>
                          <a:cs typeface="+mn-cs"/>
                        </a:rPr>
                        <a:t>
 MSI a reçu le prix "Meilleurs Notebooks Gaming 2019" de la part de la European Hardware Association 🎉 
Ce résultat a été obtenu grâce au vote de plus de 1 million de personnes ! Soyez sûrs que MSI continuera à s'améliorer dans le futur !
#Notebook #GT76 #GS75 #GE65 #GP65 https://t.co/R35R24M4VI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06:14:05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extLst>
                  <a:ext uri="{0D108BD9-81ED-4DB2-BD59-A6C34878D82A}">
                    <a16:rowId xmlns:a16="http://schemas.microsoft.com/office/drawing/2014/main" val="2846607069"/>
                  </a:ext>
                </a:extLst>
              </a:tr>
            </a:tbl>
          </a:graphicData>
        </a:graphic>
      </p:graphicFrame>
      <p:sp>
        <p:nvSpPr>
          <p:cNvPr id="4" name="Text Placeholder 3">
            <a:extLst>
              <a:ext uri="{FF2B5EF4-FFF2-40B4-BE49-F238E27FC236}">
                <a16:creationId xmlns:a16="http://schemas.microsoft.com/office/drawing/2014/main" id="{5CAADEFF-B6AB-4FB0-BE60-D8D37F20051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0242694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883F-207F-454F-AB51-860A095A0758}"/>
              </a:ext>
            </a:extLst>
          </p:cNvPr>
          <p:cNvSpPr>
            <a:spLocks noGrp="1"/>
          </p:cNvSpPr>
          <p:nvPr>
            <p:ph type="title"/>
          </p:nvPr>
        </p:nvSpPr>
        <p:spPr/>
        <p:txBody>
          <a:bodyPr/>
          <a:lstStyle/>
          <a:p>
            <a:r>
              <a:rPr lang="en-US"/>
              <a:t>Twitter Own and Retweeted Tweets Table | CND Competitor- FR - 10 of 10</a:t>
            </a:r>
          </a:p>
        </p:txBody>
      </p:sp>
      <p:graphicFrame>
        <p:nvGraphicFramePr>
          <p:cNvPr id="5" name="Table Placeholder 4">
            <a:extLst>
              <a:ext uri="{FF2B5EF4-FFF2-40B4-BE49-F238E27FC236}">
                <a16:creationId xmlns:a16="http://schemas.microsoft.com/office/drawing/2014/main" id="{213A21AF-5C25-438F-A5D3-38C1533C0C7C}"/>
              </a:ext>
            </a:extLst>
          </p:cNvPr>
          <p:cNvGraphicFramePr>
            <a:graphicFrameLocks noGrp="1"/>
          </p:cNvGraphicFramePr>
          <p:nvPr>
            <p:ph type="tbl" sz="quarter" idx="13"/>
            <p:extLst>
              <p:ext uri="{D42A27DB-BD31-4B8C-83A1-F6EECF244321}">
                <p14:modId xmlns:p14="http://schemas.microsoft.com/office/powerpoint/2010/main" val="332783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55244488"/>
                    </a:ext>
                  </a:extLst>
                </a:gridCol>
                <a:gridCol w="411480">
                  <a:extLst>
                    <a:ext uri="{9D8B030D-6E8A-4147-A177-3AD203B41FA5}">
                      <a16:colId xmlns:a16="http://schemas.microsoft.com/office/drawing/2014/main" val="2954146294"/>
                    </a:ext>
                  </a:extLst>
                </a:gridCol>
                <a:gridCol w="822960">
                  <a:extLst>
                    <a:ext uri="{9D8B030D-6E8A-4147-A177-3AD203B41FA5}">
                      <a16:colId xmlns:a16="http://schemas.microsoft.com/office/drawing/2014/main" val="2160549158"/>
                    </a:ext>
                  </a:extLst>
                </a:gridCol>
                <a:gridCol w="822960">
                  <a:extLst>
                    <a:ext uri="{9D8B030D-6E8A-4147-A177-3AD203B41FA5}">
                      <a16:colId xmlns:a16="http://schemas.microsoft.com/office/drawing/2014/main" val="613539530"/>
                    </a:ext>
                  </a:extLst>
                </a:gridCol>
                <a:gridCol w="822960">
                  <a:extLst>
                    <a:ext uri="{9D8B030D-6E8A-4147-A177-3AD203B41FA5}">
                      <a16:colId xmlns:a16="http://schemas.microsoft.com/office/drawing/2014/main" val="3006915554"/>
                    </a:ext>
                  </a:extLst>
                </a:gridCol>
                <a:gridCol w="822960">
                  <a:extLst>
                    <a:ext uri="{9D8B030D-6E8A-4147-A177-3AD203B41FA5}">
                      <a16:colId xmlns:a16="http://schemas.microsoft.com/office/drawing/2014/main" val="1362739862"/>
                    </a:ext>
                  </a:extLst>
                </a:gridCol>
                <a:gridCol w="822960">
                  <a:extLst>
                    <a:ext uri="{9D8B030D-6E8A-4147-A177-3AD203B41FA5}">
                      <a16:colId xmlns:a16="http://schemas.microsoft.com/office/drawing/2014/main" val="339115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4540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@msifrance - 2019-11-16 17:30:00</a:t>
                      </a:r>
                      <a:r>
                        <a:rPr kumimoji="0" lang="en-US" sz="1000" b="0" i="0" u="none" strike="noStrike" kern="1200" cap="none" spc="0" normalizeH="0" baseline="0" noProof="0">
                          <a:ln>
                            <a:noFill/>
                          </a:ln>
                          <a:solidFill>
                            <a:prstClr val="black"/>
                          </a:solidFill>
                          <a:effectLst/>
                          <a:uLnTx/>
                          <a:uFillTx/>
                          <a:latin typeface="+mn-lt"/>
                          <a:ea typeface="+mn-ea"/>
                          <a:cs typeface="+mn-cs"/>
                        </a:rPr>
                        <a:t>
 Profitez d'une expérience audio immersive avec le casque MSI IMMERSE GH50, votre compagnon de jeu ULTIME 🤩
👉 https://t.co/OfJwfhk22Q
#IMMERSEGH50 #MSIGaming #TrueGaming #CasqueGaming https://t.co/SJoYdL8SST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06:14:25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extLst>
                  <a:ext uri="{0D108BD9-81ED-4DB2-BD59-A6C34878D82A}">
                    <a16:rowId xmlns:a16="http://schemas.microsoft.com/office/drawing/2014/main" val="3079091191"/>
                  </a:ext>
                </a:extLst>
              </a:tr>
            </a:tbl>
          </a:graphicData>
        </a:graphic>
      </p:graphicFrame>
      <p:sp>
        <p:nvSpPr>
          <p:cNvPr id="4" name="Text Placeholder 3">
            <a:extLst>
              <a:ext uri="{FF2B5EF4-FFF2-40B4-BE49-F238E27FC236}">
                <a16:creationId xmlns:a16="http://schemas.microsoft.com/office/drawing/2014/main" id="{61D02B98-4890-49E0-91EF-F879B0E0087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932480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AD22-AFB3-4B73-B340-D882C701663E}"/>
              </a:ext>
            </a:extLst>
          </p:cNvPr>
          <p:cNvSpPr>
            <a:spLocks noGrp="1"/>
          </p:cNvSpPr>
          <p:nvPr>
            <p:ph type="title"/>
          </p:nvPr>
        </p:nvSpPr>
        <p:spPr/>
        <p:txBody>
          <a:bodyPr/>
          <a:lstStyle/>
          <a:p>
            <a:r>
              <a:rPr lang="en-US"/>
              <a:t>Twitter Key Metrics Table | CND Competitor- FR</a:t>
            </a:r>
          </a:p>
        </p:txBody>
      </p:sp>
      <p:graphicFrame>
        <p:nvGraphicFramePr>
          <p:cNvPr id="5" name="Table Placeholder 4">
            <a:extLst>
              <a:ext uri="{FF2B5EF4-FFF2-40B4-BE49-F238E27FC236}">
                <a16:creationId xmlns:a16="http://schemas.microsoft.com/office/drawing/2014/main" id="{01AF8CA7-3FC6-4A5D-9E21-4772261E3B75}"/>
              </a:ext>
            </a:extLst>
          </p:cNvPr>
          <p:cNvGraphicFramePr>
            <a:graphicFrameLocks noGrp="1"/>
          </p:cNvGraphicFramePr>
          <p:nvPr>
            <p:ph type="tbl" sz="quarter" idx="13"/>
            <p:extLst>
              <p:ext uri="{D42A27DB-BD31-4B8C-83A1-F6EECF244321}">
                <p14:modId xmlns:p14="http://schemas.microsoft.com/office/powerpoint/2010/main" val="120430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85950834"/>
                    </a:ext>
                  </a:extLst>
                </a:gridCol>
                <a:gridCol w="493776">
                  <a:extLst>
                    <a:ext uri="{9D8B030D-6E8A-4147-A177-3AD203B41FA5}">
                      <a16:colId xmlns:a16="http://schemas.microsoft.com/office/drawing/2014/main" val="2747175958"/>
                    </a:ext>
                  </a:extLst>
                </a:gridCol>
                <a:gridCol w="493776">
                  <a:extLst>
                    <a:ext uri="{9D8B030D-6E8A-4147-A177-3AD203B41FA5}">
                      <a16:colId xmlns:a16="http://schemas.microsoft.com/office/drawing/2014/main" val="347793196"/>
                    </a:ext>
                  </a:extLst>
                </a:gridCol>
                <a:gridCol w="493776">
                  <a:extLst>
                    <a:ext uri="{9D8B030D-6E8A-4147-A177-3AD203B41FA5}">
                      <a16:colId xmlns:a16="http://schemas.microsoft.com/office/drawing/2014/main" val="2648453640"/>
                    </a:ext>
                  </a:extLst>
                </a:gridCol>
                <a:gridCol w="493776">
                  <a:extLst>
                    <a:ext uri="{9D8B030D-6E8A-4147-A177-3AD203B41FA5}">
                      <a16:colId xmlns:a16="http://schemas.microsoft.com/office/drawing/2014/main" val="1675959386"/>
                    </a:ext>
                  </a:extLst>
                </a:gridCol>
                <a:gridCol w="493776">
                  <a:extLst>
                    <a:ext uri="{9D8B030D-6E8A-4147-A177-3AD203B41FA5}">
                      <a16:colId xmlns:a16="http://schemas.microsoft.com/office/drawing/2014/main" val="19346070"/>
                    </a:ext>
                  </a:extLst>
                </a:gridCol>
                <a:gridCol w="493776">
                  <a:extLst>
                    <a:ext uri="{9D8B030D-6E8A-4147-A177-3AD203B41FA5}">
                      <a16:colId xmlns:a16="http://schemas.microsoft.com/office/drawing/2014/main" val="4220546646"/>
                    </a:ext>
                  </a:extLst>
                </a:gridCol>
                <a:gridCol w="493776">
                  <a:extLst>
                    <a:ext uri="{9D8B030D-6E8A-4147-A177-3AD203B41FA5}">
                      <a16:colId xmlns:a16="http://schemas.microsoft.com/office/drawing/2014/main" val="1168502315"/>
                    </a:ext>
                  </a:extLst>
                </a:gridCol>
                <a:gridCol w="493776">
                  <a:extLst>
                    <a:ext uri="{9D8B030D-6E8A-4147-A177-3AD203B41FA5}">
                      <a16:colId xmlns:a16="http://schemas.microsoft.com/office/drawing/2014/main" val="801436719"/>
                    </a:ext>
                  </a:extLst>
                </a:gridCol>
                <a:gridCol w="493776">
                  <a:extLst>
                    <a:ext uri="{9D8B030D-6E8A-4147-A177-3AD203B41FA5}">
                      <a16:colId xmlns:a16="http://schemas.microsoft.com/office/drawing/2014/main" val="2828969066"/>
                    </a:ext>
                  </a:extLst>
                </a:gridCol>
                <a:gridCol w="493776">
                  <a:extLst>
                    <a:ext uri="{9D8B030D-6E8A-4147-A177-3AD203B41FA5}">
                      <a16:colId xmlns:a16="http://schemas.microsoft.com/office/drawing/2014/main" val="223022934"/>
                    </a:ext>
                  </a:extLst>
                </a:gridCol>
                <a:gridCol w="493776">
                  <a:extLst>
                    <a:ext uri="{9D8B030D-6E8A-4147-A177-3AD203B41FA5}">
                      <a16:colId xmlns:a16="http://schemas.microsoft.com/office/drawing/2014/main" val="3253445097"/>
                    </a:ext>
                  </a:extLst>
                </a:gridCol>
                <a:gridCol w="493776">
                  <a:extLst>
                    <a:ext uri="{9D8B030D-6E8A-4147-A177-3AD203B41FA5}">
                      <a16:colId xmlns:a16="http://schemas.microsoft.com/office/drawing/2014/main" val="3351613024"/>
                    </a:ext>
                  </a:extLst>
                </a:gridCol>
                <a:gridCol w="493776">
                  <a:extLst>
                    <a:ext uri="{9D8B030D-6E8A-4147-A177-3AD203B41FA5}">
                      <a16:colId xmlns:a16="http://schemas.microsoft.com/office/drawing/2014/main" val="9816966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1251333"/>
                  </a:ext>
                </a:extLst>
              </a:tr>
              <a:tr h="370840">
                <a:tc>
                  <a:txBody>
                    <a:bodyPr/>
                    <a:lstStyle/>
                    <a:p>
                      <a:r>
                        <a:rPr lang="en-US" sz="1000"/>
                        <a:t>ROG France (FR)</a:t>
                      </a:r>
                    </a:p>
                  </a:txBody>
                  <a:tcPr/>
                </a:tc>
                <a:tc>
                  <a:txBody>
                    <a:bodyPr/>
                    <a:lstStyle/>
                    <a:p>
                      <a:r>
                        <a:rPr lang="en-US" sz="1000"/>
                        <a:t>188805</a:t>
                      </a:r>
                    </a:p>
                  </a:txBody>
                  <a:tcPr/>
                </a:tc>
                <a:tc>
                  <a:txBody>
                    <a:bodyPr/>
                    <a:lstStyle/>
                    <a:p>
                      <a:r>
                        <a:rPr lang="en-US" sz="1000"/>
                        <a:t>13825</a:t>
                      </a:r>
                    </a:p>
                  </a:txBody>
                  <a:tcPr/>
                </a:tc>
                <a:tc>
                  <a:txBody>
                    <a:bodyPr/>
                    <a:lstStyle/>
                    <a:p>
                      <a:r>
                        <a:rPr lang="en-US" sz="1000"/>
                        <a:t>159</a:t>
                      </a:r>
                    </a:p>
                  </a:txBody>
                  <a:tcPr/>
                </a:tc>
                <a:tc>
                  <a:txBody>
                    <a:bodyPr/>
                    <a:lstStyle/>
                    <a:p>
                      <a:r>
                        <a:rPr lang="en-US" sz="1000"/>
                        <a:t>61</a:t>
                      </a:r>
                    </a:p>
                  </a:txBody>
                  <a:tcPr/>
                </a:tc>
                <a:tc>
                  <a:txBody>
                    <a:bodyPr/>
                    <a:lstStyle/>
                    <a:p>
                      <a:r>
                        <a:rPr lang="en-US" sz="1000"/>
                        <a:t>88</a:t>
                      </a:r>
                    </a:p>
                  </a:txBody>
                  <a:tcPr/>
                </a:tc>
                <a:tc>
                  <a:txBody>
                    <a:bodyPr/>
                    <a:lstStyle/>
                    <a:p>
                      <a:r>
                        <a:rPr lang="en-US" sz="1000"/>
                        <a:t>10</a:t>
                      </a:r>
                    </a:p>
                  </a:txBody>
                  <a:tcPr/>
                </a:tc>
                <a:tc>
                  <a:txBody>
                    <a:bodyPr/>
                    <a:lstStyle/>
                    <a:p>
                      <a:r>
                        <a:rPr lang="en-US" sz="1000"/>
                        <a:t>2328</a:t>
                      </a:r>
                    </a:p>
                  </a:txBody>
                  <a:tcPr/>
                </a:tc>
                <a:tc>
                  <a:txBody>
                    <a:bodyPr/>
                    <a:lstStyle/>
                    <a:p>
                      <a:r>
                        <a:rPr lang="en-US" sz="1000"/>
                        <a:t>2292</a:t>
                      </a:r>
                    </a:p>
                  </a:txBody>
                  <a:tcPr/>
                </a:tc>
                <a:tc>
                  <a:txBody>
                    <a:bodyPr/>
                    <a:lstStyle/>
                    <a:p>
                      <a:r>
                        <a:rPr lang="en-US" sz="1000"/>
                        <a:t>6007</a:t>
                      </a:r>
                    </a:p>
                  </a:txBody>
                  <a:tcPr/>
                </a:tc>
                <a:tc>
                  <a:txBody>
                    <a:bodyPr/>
                    <a:lstStyle/>
                    <a:p>
                      <a:r>
                        <a:rPr lang="en-US" sz="1000"/>
                        <a:t>916</a:t>
                      </a:r>
                    </a:p>
                  </a:txBody>
                  <a:tcPr/>
                </a:tc>
                <a:tc>
                  <a:txBody>
                    <a:bodyPr/>
                    <a:lstStyle/>
                    <a:p>
                      <a:r>
                        <a:rPr lang="en-US" sz="1000"/>
                        <a:t>11435</a:t>
                      </a:r>
                    </a:p>
                  </a:txBody>
                  <a:tcPr/>
                </a:tc>
                <a:tc>
                  <a:txBody>
                    <a:bodyPr/>
                    <a:lstStyle/>
                    <a:p>
                      <a:r>
                        <a:rPr lang="en-US" sz="1000"/>
                        <a:t>0.0831 %</a:t>
                      </a:r>
                    </a:p>
                  </a:txBody>
                  <a:tcPr/>
                </a:tc>
                <a:tc>
                  <a:txBody>
                    <a:bodyPr/>
                    <a:lstStyle/>
                    <a:p>
                      <a:r>
                        <a:rPr lang="en-US" sz="1000"/>
                        <a:t>3.7 %</a:t>
                      </a:r>
                    </a:p>
                  </a:txBody>
                  <a:tcPr/>
                </a:tc>
                <a:extLst>
                  <a:ext uri="{0D108BD9-81ED-4DB2-BD59-A6C34878D82A}">
                    <a16:rowId xmlns:a16="http://schemas.microsoft.com/office/drawing/2014/main" val="3808682643"/>
                  </a:ext>
                </a:extLst>
              </a:tr>
              <a:tr h="370840">
                <a:tc>
                  <a:txBody>
                    <a:bodyPr/>
                    <a:lstStyle/>
                    <a:p>
                      <a:r>
                        <a:rPr lang="en-US" sz="1000"/>
                        <a:t>MSI (FR)</a:t>
                      </a:r>
                    </a:p>
                  </a:txBody>
                  <a:tcPr/>
                </a:tc>
                <a:tc>
                  <a:txBody>
                    <a:bodyPr/>
                    <a:lstStyle/>
                    <a:p>
                      <a:r>
                        <a:rPr lang="en-US" sz="1000"/>
                        <a:t>166421</a:t>
                      </a:r>
                    </a:p>
                  </a:txBody>
                  <a:tcPr/>
                </a:tc>
                <a:tc>
                  <a:txBody>
                    <a:bodyPr/>
                    <a:lstStyle/>
                    <a:p>
                      <a:r>
                        <a:rPr lang="en-US" sz="1000"/>
                        <a:t>2688</a:t>
                      </a:r>
                    </a:p>
                  </a:txBody>
                  <a:tcPr/>
                </a:tc>
                <a:tc>
                  <a:txBody>
                    <a:bodyPr/>
                    <a:lstStyle/>
                    <a:p>
                      <a:r>
                        <a:rPr lang="en-US" sz="1000"/>
                        <a:t>81</a:t>
                      </a:r>
                    </a:p>
                  </a:txBody>
                  <a:tcPr/>
                </a:tc>
                <a:tc>
                  <a:txBody>
                    <a:bodyPr/>
                    <a:lstStyle/>
                    <a:p>
                      <a:r>
                        <a:rPr lang="en-US" sz="1000"/>
                        <a:t>64</a:t>
                      </a:r>
                    </a:p>
                  </a:txBody>
                  <a:tcPr/>
                </a:tc>
                <a:tc>
                  <a:txBody>
                    <a:bodyPr/>
                    <a:lstStyle/>
                    <a:p>
                      <a:r>
                        <a:rPr lang="en-US" sz="1000"/>
                        <a:t>4</a:t>
                      </a:r>
                    </a:p>
                  </a:txBody>
                  <a:tcPr/>
                </a:tc>
                <a:tc>
                  <a:txBody>
                    <a:bodyPr/>
                    <a:lstStyle/>
                    <a:p>
                      <a:r>
                        <a:rPr lang="en-US" sz="1000"/>
                        <a:t>13</a:t>
                      </a:r>
                    </a:p>
                  </a:txBody>
                  <a:tcPr/>
                </a:tc>
                <a:tc>
                  <a:txBody>
                    <a:bodyPr/>
                    <a:lstStyle/>
                    <a:p>
                      <a:r>
                        <a:rPr lang="en-US" sz="1000"/>
                        <a:t>504</a:t>
                      </a:r>
                    </a:p>
                  </a:txBody>
                  <a:tcPr/>
                </a:tc>
                <a:tc>
                  <a:txBody>
                    <a:bodyPr/>
                    <a:lstStyle/>
                    <a:p>
                      <a:r>
                        <a:rPr lang="en-US" sz="1000"/>
                        <a:t>499</a:t>
                      </a:r>
                    </a:p>
                  </a:txBody>
                  <a:tcPr/>
                </a:tc>
                <a:tc>
                  <a:txBody>
                    <a:bodyPr/>
                    <a:lstStyle/>
                    <a:p>
                      <a:r>
                        <a:rPr lang="en-US" sz="1000"/>
                        <a:t>2639</a:t>
                      </a:r>
                    </a:p>
                  </a:txBody>
                  <a:tcPr/>
                </a:tc>
                <a:tc>
                  <a:txBody>
                    <a:bodyPr/>
                    <a:lstStyle/>
                    <a:p>
                      <a:r>
                        <a:rPr lang="en-US" sz="1000"/>
                        <a:t>493</a:t>
                      </a:r>
                    </a:p>
                  </a:txBody>
                  <a:tcPr/>
                </a:tc>
                <a:tc>
                  <a:txBody>
                    <a:bodyPr/>
                    <a:lstStyle/>
                    <a:p>
                      <a:r>
                        <a:rPr lang="en-US" sz="1000"/>
                        <a:t>2312</a:t>
                      </a:r>
                    </a:p>
                  </a:txBody>
                  <a:tcPr/>
                </a:tc>
                <a:tc>
                  <a:txBody>
                    <a:bodyPr/>
                    <a:lstStyle/>
                    <a:p>
                      <a:r>
                        <a:rPr lang="en-US" sz="1000"/>
                        <a:t>0.0344 %</a:t>
                      </a:r>
                    </a:p>
                  </a:txBody>
                  <a:tcPr/>
                </a:tc>
                <a:tc>
                  <a:txBody>
                    <a:bodyPr/>
                    <a:lstStyle/>
                    <a:p>
                      <a:r>
                        <a:rPr lang="en-US" sz="1000"/>
                        <a:t>4.4 %</a:t>
                      </a:r>
                    </a:p>
                  </a:txBody>
                  <a:tcPr/>
                </a:tc>
                <a:extLst>
                  <a:ext uri="{0D108BD9-81ED-4DB2-BD59-A6C34878D82A}">
                    <a16:rowId xmlns:a16="http://schemas.microsoft.com/office/drawing/2014/main" val="2679310630"/>
                  </a:ext>
                </a:extLst>
              </a:tr>
            </a:tbl>
          </a:graphicData>
        </a:graphic>
      </p:graphicFrame>
      <p:sp>
        <p:nvSpPr>
          <p:cNvPr id="4" name="Text Placeholder 3">
            <a:extLst>
              <a:ext uri="{FF2B5EF4-FFF2-40B4-BE49-F238E27FC236}">
                <a16:creationId xmlns:a16="http://schemas.microsoft.com/office/drawing/2014/main" id="{7D15121A-1733-4DE4-B5EA-3A3ACDD075C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583846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54A3-CAFE-403A-82A4-90DB53FD1821}"/>
              </a:ext>
            </a:extLst>
          </p:cNvPr>
          <p:cNvSpPr>
            <a:spLocks noGrp="1"/>
          </p:cNvSpPr>
          <p:nvPr>
            <p:ph type="title"/>
          </p:nvPr>
        </p:nvSpPr>
        <p:spPr/>
        <p:txBody>
          <a:bodyPr/>
          <a:lstStyle/>
          <a:p>
            <a:r>
              <a:rPr lang="en-US"/>
              <a:t>Twitter Interaction Rate | CND Competitor- FR</a:t>
            </a:r>
          </a:p>
        </p:txBody>
      </p:sp>
      <p:graphicFrame>
        <p:nvGraphicFramePr>
          <p:cNvPr id="6" name="Chart Placeholder 5">
            <a:extLst>
              <a:ext uri="{FF2B5EF4-FFF2-40B4-BE49-F238E27FC236}">
                <a16:creationId xmlns:a16="http://schemas.microsoft.com/office/drawing/2014/main" id="{8AEDF362-4381-40CD-93C4-D67662AEEF3E}"/>
              </a:ext>
            </a:extLst>
          </p:cNvPr>
          <p:cNvGraphicFramePr>
            <a:graphicFrameLocks noGrp="1"/>
          </p:cNvGraphicFramePr>
          <p:nvPr>
            <p:ph type="chart" sz="quarter" idx="13"/>
            <p:extLst>
              <p:ext uri="{D42A27DB-BD31-4B8C-83A1-F6EECF244321}">
                <p14:modId xmlns:p14="http://schemas.microsoft.com/office/powerpoint/2010/main" val="491849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2D38FC-3E7A-493F-8075-CF60AF970354}"/>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1002FC4C-FC68-48BA-B84C-4FD707855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4566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0A1C7-AED2-4CD8-855C-5711C71340E5}"/>
              </a:ext>
            </a:extLst>
          </p:cNvPr>
          <p:cNvSpPr>
            <a:spLocks noGrp="1"/>
          </p:cNvSpPr>
          <p:nvPr>
            <p:ph type="title"/>
          </p:nvPr>
        </p:nvSpPr>
        <p:spPr/>
        <p:txBody>
          <a:bodyPr/>
          <a:lstStyle/>
          <a:p>
            <a:r>
              <a:rPr lang="en-US"/>
              <a:t>Twitter Followers Total | CND Competitor- FR</a:t>
            </a:r>
          </a:p>
        </p:txBody>
      </p:sp>
      <p:graphicFrame>
        <p:nvGraphicFramePr>
          <p:cNvPr id="6" name="Chart Placeholder 5">
            <a:extLst>
              <a:ext uri="{FF2B5EF4-FFF2-40B4-BE49-F238E27FC236}">
                <a16:creationId xmlns:a16="http://schemas.microsoft.com/office/drawing/2014/main" id="{A0A2AB7E-FE87-47F7-99AF-CE2E99274260}"/>
              </a:ext>
            </a:extLst>
          </p:cNvPr>
          <p:cNvGraphicFramePr>
            <a:graphicFrameLocks noGrp="1"/>
          </p:cNvGraphicFramePr>
          <p:nvPr>
            <p:ph type="chart" sz="quarter" idx="13"/>
            <p:extLst>
              <p:ext uri="{D42A27DB-BD31-4B8C-83A1-F6EECF244321}">
                <p14:modId xmlns:p14="http://schemas.microsoft.com/office/powerpoint/2010/main" val="2264098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F3510-B48C-4B01-A318-F41A716B0B4E}"/>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CF7BAEF3-B167-42DE-AABC-F7CAC91E2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7871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75F7-8DDC-48CE-B698-5DE4235486B6}"/>
              </a:ext>
            </a:extLst>
          </p:cNvPr>
          <p:cNvSpPr>
            <a:spLocks noGrp="1"/>
          </p:cNvSpPr>
          <p:nvPr>
            <p:ph type="title"/>
          </p:nvPr>
        </p:nvSpPr>
        <p:spPr/>
        <p:txBody>
          <a:bodyPr/>
          <a:lstStyle/>
          <a:p>
            <a:r>
              <a:rPr lang="en-US"/>
              <a:t>Instagram Key Metrics Radar | CND Competitor- FR</a:t>
            </a:r>
          </a:p>
        </p:txBody>
      </p:sp>
      <p:graphicFrame>
        <p:nvGraphicFramePr>
          <p:cNvPr id="6" name="Chart Placeholder 5">
            <a:extLst>
              <a:ext uri="{FF2B5EF4-FFF2-40B4-BE49-F238E27FC236}">
                <a16:creationId xmlns:a16="http://schemas.microsoft.com/office/drawing/2014/main" id="{7C2F40F5-5C94-49F8-81F3-8B6DCBEC2E89}"/>
              </a:ext>
            </a:extLst>
          </p:cNvPr>
          <p:cNvGraphicFramePr>
            <a:graphicFrameLocks noGrp="1"/>
          </p:cNvGraphicFramePr>
          <p:nvPr>
            <p:ph type="chart" sz="quarter" idx="13"/>
            <p:extLst>
              <p:ext uri="{D42A27DB-BD31-4B8C-83A1-F6EECF244321}">
                <p14:modId xmlns:p14="http://schemas.microsoft.com/office/powerpoint/2010/main" val="2889467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3F678-FB07-4305-BB61-7F675FE2BEFF}"/>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F449099A-846E-4CBE-91C2-B608516A57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1026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0778-F559-436B-BAFB-4E4179796159}"/>
              </a:ext>
            </a:extLst>
          </p:cNvPr>
          <p:cNvSpPr>
            <a:spLocks noGrp="1"/>
          </p:cNvSpPr>
          <p:nvPr>
            <p:ph type="title"/>
          </p:nvPr>
        </p:nvSpPr>
        <p:spPr/>
        <p:txBody>
          <a:bodyPr/>
          <a:lstStyle/>
          <a:p>
            <a:r>
              <a:rPr lang="en-US"/>
              <a:t>Twitter Key Influencers | CND Competitor- FR - 1 of 3</a:t>
            </a:r>
          </a:p>
        </p:txBody>
      </p:sp>
      <p:graphicFrame>
        <p:nvGraphicFramePr>
          <p:cNvPr id="5" name="Table Placeholder 4">
            <a:extLst>
              <a:ext uri="{FF2B5EF4-FFF2-40B4-BE49-F238E27FC236}">
                <a16:creationId xmlns:a16="http://schemas.microsoft.com/office/drawing/2014/main" id="{6D58F677-9B6F-4813-A900-369D3740ECBD}"/>
              </a:ext>
            </a:extLst>
          </p:cNvPr>
          <p:cNvGraphicFramePr>
            <a:graphicFrameLocks noGrp="1"/>
          </p:cNvGraphicFramePr>
          <p:nvPr>
            <p:ph type="tbl" sz="quarter" idx="13"/>
            <p:extLst>
              <p:ext uri="{D42A27DB-BD31-4B8C-83A1-F6EECF244321}">
                <p14:modId xmlns:p14="http://schemas.microsoft.com/office/powerpoint/2010/main" val="268907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0202891"/>
                    </a:ext>
                  </a:extLst>
                </a:gridCol>
                <a:gridCol w="2468880">
                  <a:extLst>
                    <a:ext uri="{9D8B030D-6E8A-4147-A177-3AD203B41FA5}">
                      <a16:colId xmlns:a16="http://schemas.microsoft.com/office/drawing/2014/main" val="1221138865"/>
                    </a:ext>
                  </a:extLst>
                </a:gridCol>
                <a:gridCol w="2468880">
                  <a:extLst>
                    <a:ext uri="{9D8B030D-6E8A-4147-A177-3AD203B41FA5}">
                      <a16:colId xmlns:a16="http://schemas.microsoft.com/office/drawing/2014/main" val="558337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73657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@maxphenix60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(80), MSI (FR)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9699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@rueducommerce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 MSI (FR) (69)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8081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@LippertYvon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(62), MSI (FR)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208260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@BrenezL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(51), MSI (FR)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77426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@erragonne82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(13), MSI (FR)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08165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@TopAchat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(15), MSI (FR)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58675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@Co6nus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97770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@Sunsura_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9641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@ROG_Abu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5010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@Scp682682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730758424"/>
                  </a:ext>
                </a:extLst>
              </a:tr>
            </a:tbl>
          </a:graphicData>
        </a:graphic>
      </p:graphicFrame>
      <p:sp>
        <p:nvSpPr>
          <p:cNvPr id="4" name="Text Placeholder 3">
            <a:extLst>
              <a:ext uri="{FF2B5EF4-FFF2-40B4-BE49-F238E27FC236}">
                <a16:creationId xmlns:a16="http://schemas.microsoft.com/office/drawing/2014/main" id="{35ECC956-5E3A-499D-A415-692D13DE0610}"/>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42635156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ACF4-882A-4CC2-AFA5-401F7059418A}"/>
              </a:ext>
            </a:extLst>
          </p:cNvPr>
          <p:cNvSpPr>
            <a:spLocks noGrp="1"/>
          </p:cNvSpPr>
          <p:nvPr>
            <p:ph type="title"/>
          </p:nvPr>
        </p:nvSpPr>
        <p:spPr/>
        <p:txBody>
          <a:bodyPr/>
          <a:lstStyle/>
          <a:p>
            <a:r>
              <a:rPr lang="en-US"/>
              <a:t>Twitter Key Influencers | CND Competitor- FR - 2 of 3</a:t>
            </a:r>
          </a:p>
        </p:txBody>
      </p:sp>
      <p:graphicFrame>
        <p:nvGraphicFramePr>
          <p:cNvPr id="5" name="Table Placeholder 4">
            <a:extLst>
              <a:ext uri="{FF2B5EF4-FFF2-40B4-BE49-F238E27FC236}">
                <a16:creationId xmlns:a16="http://schemas.microsoft.com/office/drawing/2014/main" id="{B3B1D88B-DE8B-4AC9-9EAA-9A1DC33EE824}"/>
              </a:ext>
            </a:extLst>
          </p:cNvPr>
          <p:cNvGraphicFramePr>
            <a:graphicFrameLocks noGrp="1"/>
          </p:cNvGraphicFramePr>
          <p:nvPr>
            <p:ph type="tbl" sz="quarter" idx="13"/>
            <p:extLst>
              <p:ext uri="{D42A27DB-BD31-4B8C-83A1-F6EECF244321}">
                <p14:modId xmlns:p14="http://schemas.microsoft.com/office/powerpoint/2010/main" val="236007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7337489"/>
                    </a:ext>
                  </a:extLst>
                </a:gridCol>
                <a:gridCol w="2468880">
                  <a:extLst>
                    <a:ext uri="{9D8B030D-6E8A-4147-A177-3AD203B41FA5}">
                      <a16:colId xmlns:a16="http://schemas.microsoft.com/office/drawing/2014/main" val="426899491"/>
                    </a:ext>
                  </a:extLst>
                </a:gridCol>
                <a:gridCol w="2468880">
                  <a:extLst>
                    <a:ext uri="{9D8B030D-6E8A-4147-A177-3AD203B41FA5}">
                      <a16:colId xmlns:a16="http://schemas.microsoft.com/office/drawing/2014/main" val="409734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25478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@ROG_Sinnaypple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63420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@IGamer953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(21), MSI (FR)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97122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@_blat_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(9), MSI (FR)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7479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@hoareau_mathias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(31), MSI (FR)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33653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@SebastienMusato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(29), MSI (FR)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44385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@garryschool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5184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@BorzzMovsar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(22), MSI (FR)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78763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@Capucine052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55172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@ttouppogamer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(26), MSI (FR)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85605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@Start_FR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(1), MSI (FR)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186150682"/>
                  </a:ext>
                </a:extLst>
              </a:tr>
            </a:tbl>
          </a:graphicData>
        </a:graphic>
      </p:graphicFrame>
      <p:sp>
        <p:nvSpPr>
          <p:cNvPr id="4" name="Text Placeholder 3">
            <a:extLst>
              <a:ext uri="{FF2B5EF4-FFF2-40B4-BE49-F238E27FC236}">
                <a16:creationId xmlns:a16="http://schemas.microsoft.com/office/drawing/2014/main" id="{65F3A4BB-B0C2-406D-84BD-14194309511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3255767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82F7-DA09-41D1-AE06-F945C181CFC1}"/>
              </a:ext>
            </a:extLst>
          </p:cNvPr>
          <p:cNvSpPr>
            <a:spLocks noGrp="1"/>
          </p:cNvSpPr>
          <p:nvPr>
            <p:ph type="title"/>
          </p:nvPr>
        </p:nvSpPr>
        <p:spPr/>
        <p:txBody>
          <a:bodyPr/>
          <a:lstStyle/>
          <a:p>
            <a:r>
              <a:rPr lang="en-US"/>
              <a:t>Twitter Key Influencers | CND Competitor- FR - 3 of 3</a:t>
            </a:r>
          </a:p>
        </p:txBody>
      </p:sp>
      <p:graphicFrame>
        <p:nvGraphicFramePr>
          <p:cNvPr id="5" name="Table Placeholder 4">
            <a:extLst>
              <a:ext uri="{FF2B5EF4-FFF2-40B4-BE49-F238E27FC236}">
                <a16:creationId xmlns:a16="http://schemas.microsoft.com/office/drawing/2014/main" id="{9128FE4A-8818-4531-A42F-8CFE1EA1E8FD}"/>
              </a:ext>
            </a:extLst>
          </p:cNvPr>
          <p:cNvGraphicFramePr>
            <a:graphicFrameLocks noGrp="1"/>
          </p:cNvGraphicFramePr>
          <p:nvPr>
            <p:ph type="tbl" sz="quarter" idx="13"/>
            <p:extLst>
              <p:ext uri="{D42A27DB-BD31-4B8C-83A1-F6EECF244321}">
                <p14:modId xmlns:p14="http://schemas.microsoft.com/office/powerpoint/2010/main" val="331574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5767097"/>
                    </a:ext>
                  </a:extLst>
                </a:gridCol>
                <a:gridCol w="2468880">
                  <a:extLst>
                    <a:ext uri="{9D8B030D-6E8A-4147-A177-3AD203B41FA5}">
                      <a16:colId xmlns:a16="http://schemas.microsoft.com/office/drawing/2014/main" val="2827899093"/>
                    </a:ext>
                  </a:extLst>
                </a:gridCol>
                <a:gridCol w="2468880">
                  <a:extLst>
                    <a:ext uri="{9D8B030D-6E8A-4147-A177-3AD203B41FA5}">
                      <a16:colId xmlns:a16="http://schemas.microsoft.com/office/drawing/2014/main" val="1790163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262471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@Izinto_ezimnyam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(3), MSI (FR)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5401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@Bapt_4_4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(21), MSI (FR)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93515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@Farrenard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(18), MSI (FR)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04181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@ROG_Asko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63277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@BreizhDenis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ROG France (FR) (21), MSI (FR)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52731598"/>
                  </a:ext>
                </a:extLst>
              </a:tr>
            </a:tbl>
          </a:graphicData>
        </a:graphic>
      </p:graphicFrame>
      <p:sp>
        <p:nvSpPr>
          <p:cNvPr id="4" name="Text Placeholder 3">
            <a:extLst>
              <a:ext uri="{FF2B5EF4-FFF2-40B4-BE49-F238E27FC236}">
                <a16:creationId xmlns:a16="http://schemas.microsoft.com/office/drawing/2014/main" id="{66B0C4AB-F992-496C-B616-959D9F2B5E91}"/>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3707285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B104-B75E-4091-9120-D37240A3CA61}"/>
              </a:ext>
            </a:extLst>
          </p:cNvPr>
          <p:cNvSpPr>
            <a:spLocks noGrp="1"/>
          </p:cNvSpPr>
          <p:nvPr>
            <p:ph type="title"/>
          </p:nvPr>
        </p:nvSpPr>
        <p:spPr/>
        <p:txBody>
          <a:bodyPr/>
          <a:lstStyle/>
          <a:p>
            <a:r>
              <a:rPr lang="en-US"/>
              <a:t>Instagram Followers Total | CND Competitor- FR</a:t>
            </a:r>
          </a:p>
        </p:txBody>
      </p:sp>
      <p:graphicFrame>
        <p:nvGraphicFramePr>
          <p:cNvPr id="6" name="Chart Placeholder 5">
            <a:extLst>
              <a:ext uri="{FF2B5EF4-FFF2-40B4-BE49-F238E27FC236}">
                <a16:creationId xmlns:a16="http://schemas.microsoft.com/office/drawing/2014/main" id="{D91F9634-F05D-4E77-8509-8AF2B4D7A965}"/>
              </a:ext>
            </a:extLst>
          </p:cNvPr>
          <p:cNvGraphicFramePr>
            <a:graphicFrameLocks noGrp="1"/>
          </p:cNvGraphicFramePr>
          <p:nvPr>
            <p:ph type="chart" sz="quarter" idx="13"/>
            <p:extLst>
              <p:ext uri="{D42A27DB-BD31-4B8C-83A1-F6EECF244321}">
                <p14:modId xmlns:p14="http://schemas.microsoft.com/office/powerpoint/2010/main" val="2097924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76086-90F6-490F-95FA-8A3371960E09}"/>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3695B465-20D7-4DC3-9F9E-A1384802C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5708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297DC-7251-4146-8E00-8213560170FC}"/>
              </a:ext>
            </a:extLst>
          </p:cNvPr>
          <p:cNvSpPr>
            <a:spLocks noGrp="1"/>
          </p:cNvSpPr>
          <p:nvPr>
            <p:ph type="title"/>
          </p:nvPr>
        </p:nvSpPr>
        <p:spPr/>
        <p:txBody>
          <a:bodyPr/>
          <a:lstStyle/>
          <a:p>
            <a:r>
              <a:rPr lang="en-US"/>
              <a:t>Instagram Posts Table | CND Competitor- FR - 1 of 19</a:t>
            </a:r>
          </a:p>
        </p:txBody>
      </p:sp>
      <p:graphicFrame>
        <p:nvGraphicFramePr>
          <p:cNvPr id="5" name="Table Placeholder 4">
            <a:extLst>
              <a:ext uri="{FF2B5EF4-FFF2-40B4-BE49-F238E27FC236}">
                <a16:creationId xmlns:a16="http://schemas.microsoft.com/office/drawing/2014/main" id="{8264D40C-D9A2-4A85-BB9C-33A5B4884CE4}"/>
              </a:ext>
            </a:extLst>
          </p:cNvPr>
          <p:cNvGraphicFramePr>
            <a:graphicFrameLocks noGrp="1"/>
          </p:cNvGraphicFramePr>
          <p:nvPr>
            <p:ph type="tbl" sz="quarter" idx="13"/>
            <p:extLst>
              <p:ext uri="{D42A27DB-BD31-4B8C-83A1-F6EECF244321}">
                <p14:modId xmlns:p14="http://schemas.microsoft.com/office/powerpoint/2010/main" val="347227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4101613"/>
                    </a:ext>
                  </a:extLst>
                </a:gridCol>
                <a:gridCol w="1810512">
                  <a:extLst>
                    <a:ext uri="{9D8B030D-6E8A-4147-A177-3AD203B41FA5}">
                      <a16:colId xmlns:a16="http://schemas.microsoft.com/office/drawing/2014/main" val="3087547520"/>
                    </a:ext>
                  </a:extLst>
                </a:gridCol>
                <a:gridCol w="822960">
                  <a:extLst>
                    <a:ext uri="{9D8B030D-6E8A-4147-A177-3AD203B41FA5}">
                      <a16:colId xmlns:a16="http://schemas.microsoft.com/office/drawing/2014/main" val="3222258165"/>
                    </a:ext>
                  </a:extLst>
                </a:gridCol>
                <a:gridCol w="822960">
                  <a:extLst>
                    <a:ext uri="{9D8B030D-6E8A-4147-A177-3AD203B41FA5}">
                      <a16:colId xmlns:a16="http://schemas.microsoft.com/office/drawing/2014/main" val="2650995420"/>
                    </a:ext>
                  </a:extLst>
                </a:gridCol>
                <a:gridCol w="822960">
                  <a:extLst>
                    <a:ext uri="{9D8B030D-6E8A-4147-A177-3AD203B41FA5}">
                      <a16:colId xmlns:a16="http://schemas.microsoft.com/office/drawing/2014/main" val="1959025089"/>
                    </a:ext>
                  </a:extLst>
                </a:gridCol>
                <a:gridCol w="822960">
                  <a:extLst>
                    <a:ext uri="{9D8B030D-6E8A-4147-A177-3AD203B41FA5}">
                      <a16:colId xmlns:a16="http://schemas.microsoft.com/office/drawing/2014/main" val="76387597"/>
                    </a:ext>
                  </a:extLst>
                </a:gridCol>
                <a:gridCol w="822960">
                  <a:extLst>
                    <a:ext uri="{9D8B030D-6E8A-4147-A177-3AD203B41FA5}">
                      <a16:colId xmlns:a16="http://schemas.microsoft.com/office/drawing/2014/main" val="242819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186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- 2019-11-21 18:14:08</a:t>
                      </a:r>
                      <a:r>
                        <a:rPr kumimoji="0" lang="en-US" sz="1000" b="0" i="0" u="none" strike="noStrike" kern="1200" cap="none" spc="0" normalizeH="0" baseline="0" noProof="0">
                          <a:ln>
                            <a:noFill/>
                          </a:ln>
                          <a:solidFill>
                            <a:prstClr val="black"/>
                          </a:solidFill>
                          <a:effectLst/>
                          <a:uLnTx/>
                          <a:uFillTx/>
                          <a:latin typeface="+mn-lt"/>
                          <a:ea typeface="+mn-ea"/>
                          <a:cs typeface="+mn-cs"/>
                        </a:rPr>
                        <a:t>
 Une Wacaco Minipresso ☕ ou un X-Rite i1 Display Pro 🔍 offert pour l'achat d'un PC de bureau ou d'un écran MSI Prestige. Créateurs de contenu, à vous de faire votre choix ❤💙 !
Pour plus d'info 👉 fr.msi.com 👉Promotion 👉Modern-Maketh-Perfect
#MSI #P100 #PS341WU #creatorsummit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https://www.instagram.com/p/B5IxuZjgYvW/media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1210062"/>
                  </a:ext>
                </a:extLst>
              </a:tr>
            </a:tbl>
          </a:graphicData>
        </a:graphic>
      </p:graphicFrame>
      <p:sp>
        <p:nvSpPr>
          <p:cNvPr id="4" name="Text Placeholder 3">
            <a:extLst>
              <a:ext uri="{FF2B5EF4-FFF2-40B4-BE49-F238E27FC236}">
                <a16:creationId xmlns:a16="http://schemas.microsoft.com/office/drawing/2014/main" id="{2C746282-B255-4543-BA2D-31D6F773047A}"/>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0945849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80CA-7165-4829-A094-03DD5660902A}"/>
              </a:ext>
            </a:extLst>
          </p:cNvPr>
          <p:cNvSpPr>
            <a:spLocks noGrp="1"/>
          </p:cNvSpPr>
          <p:nvPr>
            <p:ph type="title"/>
          </p:nvPr>
        </p:nvSpPr>
        <p:spPr/>
        <p:txBody>
          <a:bodyPr/>
          <a:lstStyle/>
          <a:p>
            <a:r>
              <a:rPr lang="en-US"/>
              <a:t>Instagram Posts Table | CND Competitor- FR - 2 of 19</a:t>
            </a:r>
          </a:p>
        </p:txBody>
      </p:sp>
      <p:graphicFrame>
        <p:nvGraphicFramePr>
          <p:cNvPr id="5" name="Table Placeholder 4">
            <a:extLst>
              <a:ext uri="{FF2B5EF4-FFF2-40B4-BE49-F238E27FC236}">
                <a16:creationId xmlns:a16="http://schemas.microsoft.com/office/drawing/2014/main" id="{04EFB94D-9FD0-47DF-B655-84C2722EACC7}"/>
              </a:ext>
            </a:extLst>
          </p:cNvPr>
          <p:cNvGraphicFramePr>
            <a:graphicFrameLocks noGrp="1"/>
          </p:cNvGraphicFramePr>
          <p:nvPr>
            <p:ph type="tbl" sz="quarter" idx="13"/>
            <p:extLst>
              <p:ext uri="{D42A27DB-BD31-4B8C-83A1-F6EECF244321}">
                <p14:modId xmlns:p14="http://schemas.microsoft.com/office/powerpoint/2010/main" val="416453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5078486"/>
                    </a:ext>
                  </a:extLst>
                </a:gridCol>
                <a:gridCol w="1810512">
                  <a:extLst>
                    <a:ext uri="{9D8B030D-6E8A-4147-A177-3AD203B41FA5}">
                      <a16:colId xmlns:a16="http://schemas.microsoft.com/office/drawing/2014/main" val="1296031861"/>
                    </a:ext>
                  </a:extLst>
                </a:gridCol>
                <a:gridCol w="822960">
                  <a:extLst>
                    <a:ext uri="{9D8B030D-6E8A-4147-A177-3AD203B41FA5}">
                      <a16:colId xmlns:a16="http://schemas.microsoft.com/office/drawing/2014/main" val="3988186926"/>
                    </a:ext>
                  </a:extLst>
                </a:gridCol>
                <a:gridCol w="822960">
                  <a:extLst>
                    <a:ext uri="{9D8B030D-6E8A-4147-A177-3AD203B41FA5}">
                      <a16:colId xmlns:a16="http://schemas.microsoft.com/office/drawing/2014/main" val="2043887103"/>
                    </a:ext>
                  </a:extLst>
                </a:gridCol>
                <a:gridCol w="822960">
                  <a:extLst>
                    <a:ext uri="{9D8B030D-6E8A-4147-A177-3AD203B41FA5}">
                      <a16:colId xmlns:a16="http://schemas.microsoft.com/office/drawing/2014/main" val="1788973104"/>
                    </a:ext>
                  </a:extLst>
                </a:gridCol>
                <a:gridCol w="822960">
                  <a:extLst>
                    <a:ext uri="{9D8B030D-6E8A-4147-A177-3AD203B41FA5}">
                      <a16:colId xmlns:a16="http://schemas.microsoft.com/office/drawing/2014/main" val="2753631528"/>
                    </a:ext>
                  </a:extLst>
                </a:gridCol>
                <a:gridCol w="822960">
                  <a:extLst>
                    <a:ext uri="{9D8B030D-6E8A-4147-A177-3AD203B41FA5}">
                      <a16:colId xmlns:a16="http://schemas.microsoft.com/office/drawing/2014/main" val="216710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574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- 2019-11-21 17:00:03</a:t>
                      </a:r>
                      <a:r>
                        <a:rPr kumimoji="0" lang="fr-FR" sz="1000" b="0" i="0" u="none" strike="noStrike" kern="1200" cap="none" spc="0" normalizeH="0" baseline="0" noProof="0">
                          <a:ln>
                            <a:noFill/>
                          </a:ln>
                          <a:solidFill>
                            <a:prstClr val="black"/>
                          </a:solidFill>
                          <a:effectLst/>
                          <a:uLnTx/>
                          <a:uFillTx/>
                          <a:latin typeface="+mn-lt"/>
                          <a:ea typeface="+mn-ea"/>
                          <a:cs typeface="+mn-cs"/>
                        </a:rPr>
                        <a:t>
 Un espace de travail en dit beaucoup sur une personne : certains rangent au millimètre près, tandis que d'autres optent pour un désordre organisé. 
Le ZenBook Pro Duo et le ScreenPad Plus, s'adaptent quelle que soit votre méthode ! En effet, son double écran vous permet de le personnaliser à l'infini ✨
.
.
.
#organisation #personnalisation #powerfull #technologie #doubleécran #lifestyle #innovation #pc #laptop #ZenBookProDuo #ScreenPadPlus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https://www.instagram.com/p/B5IpPyJnLas/media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4044186"/>
                  </a:ext>
                </a:extLst>
              </a:tr>
            </a:tbl>
          </a:graphicData>
        </a:graphic>
      </p:graphicFrame>
      <p:sp>
        <p:nvSpPr>
          <p:cNvPr id="4" name="Text Placeholder 3">
            <a:extLst>
              <a:ext uri="{FF2B5EF4-FFF2-40B4-BE49-F238E27FC236}">
                <a16:creationId xmlns:a16="http://schemas.microsoft.com/office/drawing/2014/main" id="{524C7CFB-81F3-4E19-B153-3A0411A21F7C}"/>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7598715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3AE2F-4258-410C-A3B9-FE1FF959617E}"/>
              </a:ext>
            </a:extLst>
          </p:cNvPr>
          <p:cNvSpPr>
            <a:spLocks noGrp="1"/>
          </p:cNvSpPr>
          <p:nvPr>
            <p:ph type="title"/>
          </p:nvPr>
        </p:nvSpPr>
        <p:spPr/>
        <p:txBody>
          <a:bodyPr/>
          <a:lstStyle/>
          <a:p>
            <a:r>
              <a:rPr lang="en-US"/>
              <a:t>Instagram Posts Table | CND Competitor- FR - 3 of 19</a:t>
            </a:r>
          </a:p>
        </p:txBody>
      </p:sp>
      <p:graphicFrame>
        <p:nvGraphicFramePr>
          <p:cNvPr id="5" name="Table Placeholder 4">
            <a:extLst>
              <a:ext uri="{FF2B5EF4-FFF2-40B4-BE49-F238E27FC236}">
                <a16:creationId xmlns:a16="http://schemas.microsoft.com/office/drawing/2014/main" id="{E78A0F53-D49F-4EA2-8D8A-51E1F10EA805}"/>
              </a:ext>
            </a:extLst>
          </p:cNvPr>
          <p:cNvGraphicFramePr>
            <a:graphicFrameLocks noGrp="1"/>
          </p:cNvGraphicFramePr>
          <p:nvPr>
            <p:ph type="tbl" sz="quarter" idx="13"/>
            <p:extLst>
              <p:ext uri="{D42A27DB-BD31-4B8C-83A1-F6EECF244321}">
                <p14:modId xmlns:p14="http://schemas.microsoft.com/office/powerpoint/2010/main" val="407654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3448688"/>
                    </a:ext>
                  </a:extLst>
                </a:gridCol>
                <a:gridCol w="1810512">
                  <a:extLst>
                    <a:ext uri="{9D8B030D-6E8A-4147-A177-3AD203B41FA5}">
                      <a16:colId xmlns:a16="http://schemas.microsoft.com/office/drawing/2014/main" val="3943968682"/>
                    </a:ext>
                  </a:extLst>
                </a:gridCol>
                <a:gridCol w="822960">
                  <a:extLst>
                    <a:ext uri="{9D8B030D-6E8A-4147-A177-3AD203B41FA5}">
                      <a16:colId xmlns:a16="http://schemas.microsoft.com/office/drawing/2014/main" val="2453671864"/>
                    </a:ext>
                  </a:extLst>
                </a:gridCol>
                <a:gridCol w="822960">
                  <a:extLst>
                    <a:ext uri="{9D8B030D-6E8A-4147-A177-3AD203B41FA5}">
                      <a16:colId xmlns:a16="http://schemas.microsoft.com/office/drawing/2014/main" val="2840364074"/>
                    </a:ext>
                  </a:extLst>
                </a:gridCol>
                <a:gridCol w="822960">
                  <a:extLst>
                    <a:ext uri="{9D8B030D-6E8A-4147-A177-3AD203B41FA5}">
                      <a16:colId xmlns:a16="http://schemas.microsoft.com/office/drawing/2014/main" val="2619105276"/>
                    </a:ext>
                  </a:extLst>
                </a:gridCol>
                <a:gridCol w="822960">
                  <a:extLst>
                    <a:ext uri="{9D8B030D-6E8A-4147-A177-3AD203B41FA5}">
                      <a16:colId xmlns:a16="http://schemas.microsoft.com/office/drawing/2014/main" val="632628464"/>
                    </a:ext>
                  </a:extLst>
                </a:gridCol>
                <a:gridCol w="822960">
                  <a:extLst>
                    <a:ext uri="{9D8B030D-6E8A-4147-A177-3AD203B41FA5}">
                      <a16:colId xmlns:a16="http://schemas.microsoft.com/office/drawing/2014/main" val="263032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3077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- 2019-11-21 14:57:26</a:t>
                      </a:r>
                      <a:r>
                        <a:rPr kumimoji="0" lang="fr-FR" sz="1000" b="0" i="0" u="none" strike="noStrike" kern="1200" cap="none" spc="0" normalizeH="0" baseline="0" noProof="0">
                          <a:ln>
                            <a:noFill/>
                          </a:ln>
                          <a:solidFill>
                            <a:prstClr val="black"/>
                          </a:solidFill>
                          <a:effectLst/>
                          <a:uLnTx/>
                          <a:uFillTx/>
                          <a:latin typeface="+mn-lt"/>
                          <a:ea typeface="+mn-ea"/>
                          <a:cs typeface="+mn-cs"/>
                        </a:rPr>
                        <a:t>
 🔥 Prêt pour rencontrer Gotaga durant sa tournée avec redbullfrance et MSI ? 🔥
Rejoignez-nous ce samedi 23 à Marseille pour admirer son skill sur les moniteurs MSI Oculux-NXG252R à 240 hz !
Et pour ceux qui ne peuvent pas nous rejoindre ce samedi, Gotaga sera au rendez-vous le 1er décembre à Lille et le 13 décembre à Paris.
Liens vers le stream ▶ http://gotaga.tv | http://twitch.tv/gotaga
#MSI #Gaming #Redbull #Gotagaontour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https://www.instagram.com/p/B5IbNpkA-yl/media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5823145"/>
                  </a:ext>
                </a:extLst>
              </a:tr>
            </a:tbl>
          </a:graphicData>
        </a:graphic>
      </p:graphicFrame>
      <p:sp>
        <p:nvSpPr>
          <p:cNvPr id="4" name="Text Placeholder 3">
            <a:extLst>
              <a:ext uri="{FF2B5EF4-FFF2-40B4-BE49-F238E27FC236}">
                <a16:creationId xmlns:a16="http://schemas.microsoft.com/office/drawing/2014/main" id="{FFB2AD28-3104-4F41-8202-8AA50E9F647E}"/>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011871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9A55B-148A-4902-A01E-8D2795BEBF15}"/>
              </a:ext>
            </a:extLst>
          </p:cNvPr>
          <p:cNvSpPr>
            <a:spLocks noGrp="1"/>
          </p:cNvSpPr>
          <p:nvPr>
            <p:ph type="title"/>
          </p:nvPr>
        </p:nvSpPr>
        <p:spPr/>
        <p:txBody>
          <a:bodyPr/>
          <a:lstStyle/>
          <a:p>
            <a:r>
              <a:rPr lang="en-US"/>
              <a:t>Instagram Posts Table | CND Competitor- FR - 4 of 19</a:t>
            </a:r>
          </a:p>
        </p:txBody>
      </p:sp>
      <p:graphicFrame>
        <p:nvGraphicFramePr>
          <p:cNvPr id="5" name="Table Placeholder 4">
            <a:extLst>
              <a:ext uri="{FF2B5EF4-FFF2-40B4-BE49-F238E27FC236}">
                <a16:creationId xmlns:a16="http://schemas.microsoft.com/office/drawing/2014/main" id="{60B331FF-E6AF-4330-B430-44DA26C6F971}"/>
              </a:ext>
            </a:extLst>
          </p:cNvPr>
          <p:cNvGraphicFramePr>
            <a:graphicFrameLocks noGrp="1"/>
          </p:cNvGraphicFramePr>
          <p:nvPr>
            <p:ph type="tbl" sz="quarter" idx="13"/>
            <p:extLst>
              <p:ext uri="{D42A27DB-BD31-4B8C-83A1-F6EECF244321}">
                <p14:modId xmlns:p14="http://schemas.microsoft.com/office/powerpoint/2010/main" val="42530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0353295"/>
                    </a:ext>
                  </a:extLst>
                </a:gridCol>
                <a:gridCol w="1810512">
                  <a:extLst>
                    <a:ext uri="{9D8B030D-6E8A-4147-A177-3AD203B41FA5}">
                      <a16:colId xmlns:a16="http://schemas.microsoft.com/office/drawing/2014/main" val="3155149714"/>
                    </a:ext>
                  </a:extLst>
                </a:gridCol>
                <a:gridCol w="822960">
                  <a:extLst>
                    <a:ext uri="{9D8B030D-6E8A-4147-A177-3AD203B41FA5}">
                      <a16:colId xmlns:a16="http://schemas.microsoft.com/office/drawing/2014/main" val="2212747369"/>
                    </a:ext>
                  </a:extLst>
                </a:gridCol>
                <a:gridCol w="822960">
                  <a:extLst>
                    <a:ext uri="{9D8B030D-6E8A-4147-A177-3AD203B41FA5}">
                      <a16:colId xmlns:a16="http://schemas.microsoft.com/office/drawing/2014/main" val="3675930902"/>
                    </a:ext>
                  </a:extLst>
                </a:gridCol>
                <a:gridCol w="822960">
                  <a:extLst>
                    <a:ext uri="{9D8B030D-6E8A-4147-A177-3AD203B41FA5}">
                      <a16:colId xmlns:a16="http://schemas.microsoft.com/office/drawing/2014/main" val="2715552506"/>
                    </a:ext>
                  </a:extLst>
                </a:gridCol>
                <a:gridCol w="822960">
                  <a:extLst>
                    <a:ext uri="{9D8B030D-6E8A-4147-A177-3AD203B41FA5}">
                      <a16:colId xmlns:a16="http://schemas.microsoft.com/office/drawing/2014/main" val="4207220961"/>
                    </a:ext>
                  </a:extLst>
                </a:gridCol>
                <a:gridCol w="822960">
                  <a:extLst>
                    <a:ext uri="{9D8B030D-6E8A-4147-A177-3AD203B41FA5}">
                      <a16:colId xmlns:a16="http://schemas.microsoft.com/office/drawing/2014/main" val="22574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973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- 2019-11-20 18:01:15</a:t>
                      </a:r>
                      <a:r>
                        <a:rPr kumimoji="0" lang="fr-FR" sz="1000" b="0" i="0" u="none" strike="noStrike" kern="1200" cap="none" spc="0" normalizeH="0" baseline="0" noProof="0">
                          <a:ln>
                            <a:noFill/>
                          </a:ln>
                          <a:solidFill>
                            <a:prstClr val="black"/>
                          </a:solidFill>
                          <a:effectLst/>
                          <a:uLnTx/>
                          <a:uFillTx/>
                          <a:latin typeface="+mn-lt"/>
                          <a:ea typeface="+mn-ea"/>
                          <a:cs typeface="+mn-cs"/>
                        </a:rPr>
                        <a:t>
 Recevez jusqu'à 1500 $ en chèque cadeau Amazon en partageant vos histoires les plus touchantes.
Le véritable esprit de Noël, c'est d'exprimer votre gratitude envers vos amis et vos proches. 
Alors, pour préparer les fêtes, MSI vous invite à participer à sa campagne #GiftTheGifted ! 
Pour participer, dites-nous :
1⃣ A qui vous souhaitez offrir un notebook MSI
2️⃣ Dans un poste dites nous pourquoi vous voulez l'offrir (change ton compte IG en publique). 3️⃣ Ajoutez le Hashtag #GiftTheGifted dans votre post
Le gagnant sera annoncé le 4 décembre !
#MSI #MSIgaming #Laptop #TrueGaming *MSI se réserve le droit de suspendre la campagne à n'importe quel moment et sans avis préalable.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https://www.instagram.com/p/B5GLdEfga4w/media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2976512"/>
                  </a:ext>
                </a:extLst>
              </a:tr>
            </a:tbl>
          </a:graphicData>
        </a:graphic>
      </p:graphicFrame>
      <p:sp>
        <p:nvSpPr>
          <p:cNvPr id="4" name="Text Placeholder 3">
            <a:extLst>
              <a:ext uri="{FF2B5EF4-FFF2-40B4-BE49-F238E27FC236}">
                <a16:creationId xmlns:a16="http://schemas.microsoft.com/office/drawing/2014/main" id="{D3078A19-22D0-4B3C-B054-6639E10D3ED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9942560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FB10-C3A3-4AFE-A5C5-044A7856E507}"/>
              </a:ext>
            </a:extLst>
          </p:cNvPr>
          <p:cNvSpPr>
            <a:spLocks noGrp="1"/>
          </p:cNvSpPr>
          <p:nvPr>
            <p:ph type="title"/>
          </p:nvPr>
        </p:nvSpPr>
        <p:spPr/>
        <p:txBody>
          <a:bodyPr/>
          <a:lstStyle/>
          <a:p>
            <a:r>
              <a:rPr lang="en-US"/>
              <a:t>Instagram Posts Table | CND Competitor- FR - 5 of 19</a:t>
            </a:r>
          </a:p>
        </p:txBody>
      </p:sp>
      <p:graphicFrame>
        <p:nvGraphicFramePr>
          <p:cNvPr id="5" name="Table Placeholder 4">
            <a:extLst>
              <a:ext uri="{FF2B5EF4-FFF2-40B4-BE49-F238E27FC236}">
                <a16:creationId xmlns:a16="http://schemas.microsoft.com/office/drawing/2014/main" id="{D6DB3663-38B1-459A-A1CD-C2EC03BC7913}"/>
              </a:ext>
            </a:extLst>
          </p:cNvPr>
          <p:cNvGraphicFramePr>
            <a:graphicFrameLocks noGrp="1"/>
          </p:cNvGraphicFramePr>
          <p:nvPr>
            <p:ph type="tbl" sz="quarter" idx="13"/>
            <p:extLst>
              <p:ext uri="{D42A27DB-BD31-4B8C-83A1-F6EECF244321}">
                <p14:modId xmlns:p14="http://schemas.microsoft.com/office/powerpoint/2010/main" val="409737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1673495"/>
                    </a:ext>
                  </a:extLst>
                </a:gridCol>
                <a:gridCol w="1810512">
                  <a:extLst>
                    <a:ext uri="{9D8B030D-6E8A-4147-A177-3AD203B41FA5}">
                      <a16:colId xmlns:a16="http://schemas.microsoft.com/office/drawing/2014/main" val="656635003"/>
                    </a:ext>
                  </a:extLst>
                </a:gridCol>
                <a:gridCol w="822960">
                  <a:extLst>
                    <a:ext uri="{9D8B030D-6E8A-4147-A177-3AD203B41FA5}">
                      <a16:colId xmlns:a16="http://schemas.microsoft.com/office/drawing/2014/main" val="1508237875"/>
                    </a:ext>
                  </a:extLst>
                </a:gridCol>
                <a:gridCol w="822960">
                  <a:extLst>
                    <a:ext uri="{9D8B030D-6E8A-4147-A177-3AD203B41FA5}">
                      <a16:colId xmlns:a16="http://schemas.microsoft.com/office/drawing/2014/main" val="193813526"/>
                    </a:ext>
                  </a:extLst>
                </a:gridCol>
                <a:gridCol w="822960">
                  <a:extLst>
                    <a:ext uri="{9D8B030D-6E8A-4147-A177-3AD203B41FA5}">
                      <a16:colId xmlns:a16="http://schemas.microsoft.com/office/drawing/2014/main" val="419964315"/>
                    </a:ext>
                  </a:extLst>
                </a:gridCol>
                <a:gridCol w="822960">
                  <a:extLst>
                    <a:ext uri="{9D8B030D-6E8A-4147-A177-3AD203B41FA5}">
                      <a16:colId xmlns:a16="http://schemas.microsoft.com/office/drawing/2014/main" val="382437676"/>
                    </a:ext>
                  </a:extLst>
                </a:gridCol>
                <a:gridCol w="822960">
                  <a:extLst>
                    <a:ext uri="{9D8B030D-6E8A-4147-A177-3AD203B41FA5}">
                      <a16:colId xmlns:a16="http://schemas.microsoft.com/office/drawing/2014/main" val="4264278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7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- 2019-11-20 16:11:14</a:t>
                      </a:r>
                      <a:r>
                        <a:rPr kumimoji="0" lang="fr-FR" sz="1000" b="0" i="0" u="none" strike="noStrike" kern="1200" cap="none" spc="0" normalizeH="0" baseline="0" noProof="0">
                          <a:ln>
                            <a:noFill/>
                          </a:ln>
                          <a:solidFill>
                            <a:prstClr val="black"/>
                          </a:solidFill>
                          <a:effectLst/>
                          <a:uLnTx/>
                          <a:uFillTx/>
                          <a:latin typeface="+mn-lt"/>
                          <a:ea typeface="+mn-ea"/>
                          <a:cs typeface="+mn-cs"/>
                        </a:rPr>
                        <a:t>
 La seule façon de vaincre les ennemis, c'est avec une arme à feu au skin ROG, non ?
Dans quels jeux aimeriez-vous avoir des skins ROG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https://www.instagram.com/p/B5F-1qHoky_/media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307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- 2019-11-20 16:00:04</a:t>
                      </a:r>
                      <a:r>
                        <a:rPr kumimoji="0" lang="fr-FR" sz="1000" b="0" i="0" u="none" strike="noStrike" kern="1200" cap="none" spc="0" normalizeH="0" baseline="0" noProof="0">
                          <a:ln>
                            <a:noFill/>
                          </a:ln>
                          <a:solidFill>
                            <a:prstClr val="black"/>
                          </a:solidFill>
                          <a:effectLst/>
                          <a:uLnTx/>
                          <a:uFillTx/>
                          <a:latin typeface="+mn-lt"/>
                          <a:ea typeface="+mn-ea"/>
                          <a:cs typeface="+mn-cs"/>
                        </a:rPr>
                        <a:t>
 Pour se motiver à travailler, il suffit souvent de disposer des bons outils. Le VivoBook S14 se révèle être l'allié qui répond présent quel que soit votre besoin 😉 Son design fin et léger vous permet de l'emporter partout. Quant à son écran principal sans bord et son second, au niveau du pavé tactile, ceux-ci vous promettent un confort de navigation et un contrôle sans précédent ! .
.
.
#tips #motivation #students #étudiants #doubleécran #innovation #pc #laptop #VivoBook #laptop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https://www.instagram.com/p/B5F9llygF2K/media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9652471"/>
                  </a:ext>
                </a:extLst>
              </a:tr>
            </a:tbl>
          </a:graphicData>
        </a:graphic>
      </p:graphicFrame>
      <p:sp>
        <p:nvSpPr>
          <p:cNvPr id="4" name="Text Placeholder 3">
            <a:extLst>
              <a:ext uri="{FF2B5EF4-FFF2-40B4-BE49-F238E27FC236}">
                <a16:creationId xmlns:a16="http://schemas.microsoft.com/office/drawing/2014/main" id="{94215130-51CF-4F07-8B14-8BBD7A3137E9}"/>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5188723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62FC-BE14-4FD9-9D72-82DBA3C301C3}"/>
              </a:ext>
            </a:extLst>
          </p:cNvPr>
          <p:cNvSpPr>
            <a:spLocks noGrp="1"/>
          </p:cNvSpPr>
          <p:nvPr>
            <p:ph type="title"/>
          </p:nvPr>
        </p:nvSpPr>
        <p:spPr/>
        <p:txBody>
          <a:bodyPr/>
          <a:lstStyle/>
          <a:p>
            <a:r>
              <a:rPr lang="en-US"/>
              <a:t>Instagram Posts Table | CND Competitor- FR - 6 of 19</a:t>
            </a:r>
          </a:p>
        </p:txBody>
      </p:sp>
      <p:graphicFrame>
        <p:nvGraphicFramePr>
          <p:cNvPr id="5" name="Table Placeholder 4">
            <a:extLst>
              <a:ext uri="{FF2B5EF4-FFF2-40B4-BE49-F238E27FC236}">
                <a16:creationId xmlns:a16="http://schemas.microsoft.com/office/drawing/2014/main" id="{149043BB-AC3A-4D68-9777-476739627464}"/>
              </a:ext>
            </a:extLst>
          </p:cNvPr>
          <p:cNvGraphicFramePr>
            <a:graphicFrameLocks noGrp="1"/>
          </p:cNvGraphicFramePr>
          <p:nvPr>
            <p:ph type="tbl" sz="quarter" idx="13"/>
            <p:extLst>
              <p:ext uri="{D42A27DB-BD31-4B8C-83A1-F6EECF244321}">
                <p14:modId xmlns:p14="http://schemas.microsoft.com/office/powerpoint/2010/main" val="4187265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39579892"/>
                    </a:ext>
                  </a:extLst>
                </a:gridCol>
                <a:gridCol w="1810512">
                  <a:extLst>
                    <a:ext uri="{9D8B030D-6E8A-4147-A177-3AD203B41FA5}">
                      <a16:colId xmlns:a16="http://schemas.microsoft.com/office/drawing/2014/main" val="2504738779"/>
                    </a:ext>
                  </a:extLst>
                </a:gridCol>
                <a:gridCol w="822960">
                  <a:extLst>
                    <a:ext uri="{9D8B030D-6E8A-4147-A177-3AD203B41FA5}">
                      <a16:colId xmlns:a16="http://schemas.microsoft.com/office/drawing/2014/main" val="3779222528"/>
                    </a:ext>
                  </a:extLst>
                </a:gridCol>
                <a:gridCol w="822960">
                  <a:extLst>
                    <a:ext uri="{9D8B030D-6E8A-4147-A177-3AD203B41FA5}">
                      <a16:colId xmlns:a16="http://schemas.microsoft.com/office/drawing/2014/main" val="895740729"/>
                    </a:ext>
                  </a:extLst>
                </a:gridCol>
                <a:gridCol w="822960">
                  <a:extLst>
                    <a:ext uri="{9D8B030D-6E8A-4147-A177-3AD203B41FA5}">
                      <a16:colId xmlns:a16="http://schemas.microsoft.com/office/drawing/2014/main" val="3793330660"/>
                    </a:ext>
                  </a:extLst>
                </a:gridCol>
                <a:gridCol w="822960">
                  <a:extLst>
                    <a:ext uri="{9D8B030D-6E8A-4147-A177-3AD203B41FA5}">
                      <a16:colId xmlns:a16="http://schemas.microsoft.com/office/drawing/2014/main" val="2933146248"/>
                    </a:ext>
                  </a:extLst>
                </a:gridCol>
                <a:gridCol w="822960">
                  <a:extLst>
                    <a:ext uri="{9D8B030D-6E8A-4147-A177-3AD203B41FA5}">
                      <a16:colId xmlns:a16="http://schemas.microsoft.com/office/drawing/2014/main" val="40440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6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- 2019-11-20 11:12:00</a:t>
                      </a:r>
                      <a:r>
                        <a:rPr kumimoji="0" lang="fr-FR" sz="1000" b="0" i="0" u="none" strike="noStrike" kern="1200" cap="none" spc="0" normalizeH="0" baseline="0" noProof="0">
                          <a:ln>
                            <a:noFill/>
                          </a:ln>
                          <a:solidFill>
                            <a:prstClr val="black"/>
                          </a:solidFill>
                          <a:effectLst/>
                          <a:uLnTx/>
                          <a:uFillTx/>
                          <a:latin typeface="+mn-lt"/>
                          <a:ea typeface="+mn-ea"/>
                          <a:cs typeface="+mn-cs"/>
                        </a:rPr>
                        <a:t>
 C'est bientôt la fin d'année et offrir un cadeau à vos amis ou membres de la famille n'est pas toujours facile ! Pour vous aider, MSI vous accompagne dans vos choix à tout moment 😉
Consultez le guide MSI et choisissez un cadeau qui marquera l'année 2019 de vos proches ! 👆 Story 👆
#BestGiftEver #MSIGaming #GraphicsCard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https://www.instagram.com/p/B5FcntoAaNU/media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9587169"/>
                  </a:ext>
                </a:extLst>
              </a:tr>
            </a:tbl>
          </a:graphicData>
        </a:graphic>
      </p:graphicFrame>
      <p:sp>
        <p:nvSpPr>
          <p:cNvPr id="4" name="Text Placeholder 3">
            <a:extLst>
              <a:ext uri="{FF2B5EF4-FFF2-40B4-BE49-F238E27FC236}">
                <a16:creationId xmlns:a16="http://schemas.microsoft.com/office/drawing/2014/main" id="{8CE2EEA0-4A9F-4039-B19F-D810696596E8}"/>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6360235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6656-E2E7-41AC-8213-519AFF9B1DA1}"/>
              </a:ext>
            </a:extLst>
          </p:cNvPr>
          <p:cNvSpPr>
            <a:spLocks noGrp="1"/>
          </p:cNvSpPr>
          <p:nvPr>
            <p:ph type="title"/>
          </p:nvPr>
        </p:nvSpPr>
        <p:spPr/>
        <p:txBody>
          <a:bodyPr/>
          <a:lstStyle/>
          <a:p>
            <a:r>
              <a:rPr lang="en-US"/>
              <a:t>Instagram Posts Table | CND Competitor- FR - 7 of 19</a:t>
            </a:r>
          </a:p>
        </p:txBody>
      </p:sp>
      <p:graphicFrame>
        <p:nvGraphicFramePr>
          <p:cNvPr id="5" name="Table Placeholder 4">
            <a:extLst>
              <a:ext uri="{FF2B5EF4-FFF2-40B4-BE49-F238E27FC236}">
                <a16:creationId xmlns:a16="http://schemas.microsoft.com/office/drawing/2014/main" id="{04752BE2-4A03-455C-AA2D-6422DD16CEA5}"/>
              </a:ext>
            </a:extLst>
          </p:cNvPr>
          <p:cNvGraphicFramePr>
            <a:graphicFrameLocks noGrp="1"/>
          </p:cNvGraphicFramePr>
          <p:nvPr>
            <p:ph type="tbl" sz="quarter" idx="13"/>
            <p:extLst>
              <p:ext uri="{D42A27DB-BD31-4B8C-83A1-F6EECF244321}">
                <p14:modId xmlns:p14="http://schemas.microsoft.com/office/powerpoint/2010/main" val="135296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2533147"/>
                    </a:ext>
                  </a:extLst>
                </a:gridCol>
                <a:gridCol w="1810512">
                  <a:extLst>
                    <a:ext uri="{9D8B030D-6E8A-4147-A177-3AD203B41FA5}">
                      <a16:colId xmlns:a16="http://schemas.microsoft.com/office/drawing/2014/main" val="569885841"/>
                    </a:ext>
                  </a:extLst>
                </a:gridCol>
                <a:gridCol w="822960">
                  <a:extLst>
                    <a:ext uri="{9D8B030D-6E8A-4147-A177-3AD203B41FA5}">
                      <a16:colId xmlns:a16="http://schemas.microsoft.com/office/drawing/2014/main" val="2217443648"/>
                    </a:ext>
                  </a:extLst>
                </a:gridCol>
                <a:gridCol w="822960">
                  <a:extLst>
                    <a:ext uri="{9D8B030D-6E8A-4147-A177-3AD203B41FA5}">
                      <a16:colId xmlns:a16="http://schemas.microsoft.com/office/drawing/2014/main" val="712249751"/>
                    </a:ext>
                  </a:extLst>
                </a:gridCol>
                <a:gridCol w="822960">
                  <a:extLst>
                    <a:ext uri="{9D8B030D-6E8A-4147-A177-3AD203B41FA5}">
                      <a16:colId xmlns:a16="http://schemas.microsoft.com/office/drawing/2014/main" val="2145146777"/>
                    </a:ext>
                  </a:extLst>
                </a:gridCol>
                <a:gridCol w="822960">
                  <a:extLst>
                    <a:ext uri="{9D8B030D-6E8A-4147-A177-3AD203B41FA5}">
                      <a16:colId xmlns:a16="http://schemas.microsoft.com/office/drawing/2014/main" val="2758118622"/>
                    </a:ext>
                  </a:extLst>
                </a:gridCol>
                <a:gridCol w="822960">
                  <a:extLst>
                    <a:ext uri="{9D8B030D-6E8A-4147-A177-3AD203B41FA5}">
                      <a16:colId xmlns:a16="http://schemas.microsoft.com/office/drawing/2014/main" val="120886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695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- 2019-11-19 18:59:08</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recevoir le Gamers Choice's Award pour notre clavier Vigor GK 50 Low Profile. Merci #eTeknix 😍 "Avec une finition métallique brossée stylée, des touches à la forme unique et un rétroéclairage LED RGB, le clavier MSI GK50 Low Profile coche toutes les cases du produit gaming de qualité. On ne peut que l'aimer !" - eTeknix
#VigorGK50LP #LowProfile #ClavierMécanique #RGB #MSIGaming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https://www.instagram.com/p/B5DtSLrApFA/media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3628797"/>
                  </a:ext>
                </a:extLst>
              </a:tr>
            </a:tbl>
          </a:graphicData>
        </a:graphic>
      </p:graphicFrame>
      <p:sp>
        <p:nvSpPr>
          <p:cNvPr id="4" name="Text Placeholder 3">
            <a:extLst>
              <a:ext uri="{FF2B5EF4-FFF2-40B4-BE49-F238E27FC236}">
                <a16:creationId xmlns:a16="http://schemas.microsoft.com/office/drawing/2014/main" id="{372F6D83-8FC5-4D4A-B7EA-E76C7AEC905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4680273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0B10-2965-4D2D-8AF1-DFA0615BAC82}"/>
              </a:ext>
            </a:extLst>
          </p:cNvPr>
          <p:cNvSpPr>
            <a:spLocks noGrp="1"/>
          </p:cNvSpPr>
          <p:nvPr>
            <p:ph type="title"/>
          </p:nvPr>
        </p:nvSpPr>
        <p:spPr/>
        <p:txBody>
          <a:bodyPr/>
          <a:lstStyle/>
          <a:p>
            <a:r>
              <a:rPr lang="en-US"/>
              <a:t>Instagram Posts Table | CND Competitor- FR - 8 of 19</a:t>
            </a:r>
          </a:p>
        </p:txBody>
      </p:sp>
      <p:graphicFrame>
        <p:nvGraphicFramePr>
          <p:cNvPr id="5" name="Table Placeholder 4">
            <a:extLst>
              <a:ext uri="{FF2B5EF4-FFF2-40B4-BE49-F238E27FC236}">
                <a16:creationId xmlns:a16="http://schemas.microsoft.com/office/drawing/2014/main" id="{176671CF-DDF5-4D38-B551-41C5F0EAAF71}"/>
              </a:ext>
            </a:extLst>
          </p:cNvPr>
          <p:cNvGraphicFramePr>
            <a:graphicFrameLocks noGrp="1"/>
          </p:cNvGraphicFramePr>
          <p:nvPr>
            <p:ph type="tbl" sz="quarter" idx="13"/>
            <p:extLst>
              <p:ext uri="{D42A27DB-BD31-4B8C-83A1-F6EECF244321}">
                <p14:modId xmlns:p14="http://schemas.microsoft.com/office/powerpoint/2010/main" val="12546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4197614"/>
                    </a:ext>
                  </a:extLst>
                </a:gridCol>
                <a:gridCol w="1810512">
                  <a:extLst>
                    <a:ext uri="{9D8B030D-6E8A-4147-A177-3AD203B41FA5}">
                      <a16:colId xmlns:a16="http://schemas.microsoft.com/office/drawing/2014/main" val="2857237852"/>
                    </a:ext>
                  </a:extLst>
                </a:gridCol>
                <a:gridCol w="822960">
                  <a:extLst>
                    <a:ext uri="{9D8B030D-6E8A-4147-A177-3AD203B41FA5}">
                      <a16:colId xmlns:a16="http://schemas.microsoft.com/office/drawing/2014/main" val="1864575983"/>
                    </a:ext>
                  </a:extLst>
                </a:gridCol>
                <a:gridCol w="822960">
                  <a:extLst>
                    <a:ext uri="{9D8B030D-6E8A-4147-A177-3AD203B41FA5}">
                      <a16:colId xmlns:a16="http://schemas.microsoft.com/office/drawing/2014/main" val="1387947084"/>
                    </a:ext>
                  </a:extLst>
                </a:gridCol>
                <a:gridCol w="822960">
                  <a:extLst>
                    <a:ext uri="{9D8B030D-6E8A-4147-A177-3AD203B41FA5}">
                      <a16:colId xmlns:a16="http://schemas.microsoft.com/office/drawing/2014/main" val="3792849257"/>
                    </a:ext>
                  </a:extLst>
                </a:gridCol>
                <a:gridCol w="822960">
                  <a:extLst>
                    <a:ext uri="{9D8B030D-6E8A-4147-A177-3AD203B41FA5}">
                      <a16:colId xmlns:a16="http://schemas.microsoft.com/office/drawing/2014/main" val="3367968068"/>
                    </a:ext>
                  </a:extLst>
                </a:gridCol>
                <a:gridCol w="822960">
                  <a:extLst>
                    <a:ext uri="{9D8B030D-6E8A-4147-A177-3AD203B41FA5}">
                      <a16:colId xmlns:a16="http://schemas.microsoft.com/office/drawing/2014/main" val="353406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85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- 2019-11-19 17:20:08</a:t>
                      </a:r>
                      <a:r>
                        <a:rPr kumimoji="0" lang="fr-FR" sz="1000" b="0" i="0" u="none" strike="noStrike" kern="1200" cap="none" spc="0" normalizeH="0" baseline="0" noProof="0">
                          <a:ln>
                            <a:noFill/>
                          </a:ln>
                          <a:solidFill>
                            <a:prstClr val="black"/>
                          </a:solidFill>
                          <a:effectLst/>
                          <a:uLnTx/>
                          <a:uFillTx/>
                          <a:latin typeface="+mn-lt"/>
                          <a:ea typeface="+mn-ea"/>
                          <a:cs typeface="+mn-cs"/>
                        </a:rPr>
                        <a:t>
 Le ZenFone 6 impressionne par son design ! Sa Flip Camera, fabriquée à partir d'un métal liquide et équipée d'un moteur pas à pas exclusif, se distingue par son innovation. Tandis que son revêtement en verre incurvé en 3D est l'exemple parfait du savant mélange entre technologie et savoir-faire ✨
.
.
.
#design #technologie #inspiration #innovation #photographie #smartphone #ZenFone6 #DefyOrdinary #FlipCamera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https://www.instagram.com/p/B5Dh9KiJukx/media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317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- 2019-11-19 10:55:55</a:t>
                      </a:r>
                      <a:r>
                        <a:rPr kumimoji="0" lang="fr-FR" sz="1000" b="0" i="0" u="none" strike="noStrike" kern="1200" cap="none" spc="0" normalizeH="0" baseline="0" noProof="0">
                          <a:ln>
                            <a:noFill/>
                          </a:ln>
                          <a:solidFill>
                            <a:prstClr val="black"/>
                          </a:solidFill>
                          <a:effectLst/>
                          <a:uLnTx/>
                          <a:uFillTx/>
                          <a:latin typeface="+mn-lt"/>
                          <a:ea typeface="+mn-ea"/>
                          <a:cs typeface="+mn-cs"/>
                        </a:rPr>
                        <a:t>
 Réception des Casio G-Shock ROG édition limitée 😍
Vous en pensez quoi ? 👀
📷 a_t_h_e_r_o_s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https://www.instagram.com/p/B5C1_C0oD__/media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1621550"/>
                  </a:ext>
                </a:extLst>
              </a:tr>
            </a:tbl>
          </a:graphicData>
        </a:graphic>
      </p:graphicFrame>
      <p:sp>
        <p:nvSpPr>
          <p:cNvPr id="4" name="Text Placeholder 3">
            <a:extLst>
              <a:ext uri="{FF2B5EF4-FFF2-40B4-BE49-F238E27FC236}">
                <a16:creationId xmlns:a16="http://schemas.microsoft.com/office/drawing/2014/main" id="{28EC3109-D3D7-4A91-944E-35CD89C75964}"/>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5135138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E582-21FF-488A-B14A-7665A3D94B1B}"/>
              </a:ext>
            </a:extLst>
          </p:cNvPr>
          <p:cNvSpPr>
            <a:spLocks noGrp="1"/>
          </p:cNvSpPr>
          <p:nvPr>
            <p:ph type="title"/>
          </p:nvPr>
        </p:nvSpPr>
        <p:spPr/>
        <p:txBody>
          <a:bodyPr/>
          <a:lstStyle/>
          <a:p>
            <a:r>
              <a:rPr lang="en-US"/>
              <a:t>Instagram Posts Table | CND Competitor- FR - 9 of 19</a:t>
            </a:r>
          </a:p>
        </p:txBody>
      </p:sp>
      <p:graphicFrame>
        <p:nvGraphicFramePr>
          <p:cNvPr id="5" name="Table Placeholder 4">
            <a:extLst>
              <a:ext uri="{FF2B5EF4-FFF2-40B4-BE49-F238E27FC236}">
                <a16:creationId xmlns:a16="http://schemas.microsoft.com/office/drawing/2014/main" id="{03AA4641-960E-4B19-8523-2CA6E75F48CE}"/>
              </a:ext>
            </a:extLst>
          </p:cNvPr>
          <p:cNvGraphicFramePr>
            <a:graphicFrameLocks noGrp="1"/>
          </p:cNvGraphicFramePr>
          <p:nvPr>
            <p:ph type="tbl" sz="quarter" idx="13"/>
            <p:extLst>
              <p:ext uri="{D42A27DB-BD31-4B8C-83A1-F6EECF244321}">
                <p14:modId xmlns:p14="http://schemas.microsoft.com/office/powerpoint/2010/main" val="150387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5287832"/>
                    </a:ext>
                  </a:extLst>
                </a:gridCol>
                <a:gridCol w="1810512">
                  <a:extLst>
                    <a:ext uri="{9D8B030D-6E8A-4147-A177-3AD203B41FA5}">
                      <a16:colId xmlns:a16="http://schemas.microsoft.com/office/drawing/2014/main" val="2592866493"/>
                    </a:ext>
                  </a:extLst>
                </a:gridCol>
                <a:gridCol w="822960">
                  <a:extLst>
                    <a:ext uri="{9D8B030D-6E8A-4147-A177-3AD203B41FA5}">
                      <a16:colId xmlns:a16="http://schemas.microsoft.com/office/drawing/2014/main" val="172395210"/>
                    </a:ext>
                  </a:extLst>
                </a:gridCol>
                <a:gridCol w="822960">
                  <a:extLst>
                    <a:ext uri="{9D8B030D-6E8A-4147-A177-3AD203B41FA5}">
                      <a16:colId xmlns:a16="http://schemas.microsoft.com/office/drawing/2014/main" val="4012310884"/>
                    </a:ext>
                  </a:extLst>
                </a:gridCol>
                <a:gridCol w="822960">
                  <a:extLst>
                    <a:ext uri="{9D8B030D-6E8A-4147-A177-3AD203B41FA5}">
                      <a16:colId xmlns:a16="http://schemas.microsoft.com/office/drawing/2014/main" val="3879825135"/>
                    </a:ext>
                  </a:extLst>
                </a:gridCol>
                <a:gridCol w="822960">
                  <a:extLst>
                    <a:ext uri="{9D8B030D-6E8A-4147-A177-3AD203B41FA5}">
                      <a16:colId xmlns:a16="http://schemas.microsoft.com/office/drawing/2014/main" val="1241095502"/>
                    </a:ext>
                  </a:extLst>
                </a:gridCol>
                <a:gridCol w="822960">
                  <a:extLst>
                    <a:ext uri="{9D8B030D-6E8A-4147-A177-3AD203B41FA5}">
                      <a16:colId xmlns:a16="http://schemas.microsoft.com/office/drawing/2014/main" val="186801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94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- 2019-11-18 17:26:15</a:t>
                      </a:r>
                      <a:r>
                        <a:rPr kumimoji="0" lang="fr-FR" sz="1000" b="0" i="0" u="none" strike="noStrike" kern="1200" cap="none" spc="0" normalizeH="0" baseline="0" noProof="0">
                          <a:ln>
                            <a:noFill/>
                          </a:ln>
                          <a:solidFill>
                            <a:prstClr val="black"/>
                          </a:solidFill>
                          <a:effectLst/>
                          <a:uLnTx/>
                          <a:uFillTx/>
                          <a:latin typeface="+mn-lt"/>
                          <a:ea typeface="+mn-ea"/>
                          <a:cs typeface="+mn-cs"/>
                        </a:rPr>
                        <a:t>
 Créez vos moments inoubliables avec la série de notebooks MSI Content Creation et profitez de l'offre Adobe jusqu'au 31 Décembre 2019.
Consultez la promo dans la story ! 
#MSI #Notebook #Creator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https://www.instagram.com/p/B5A92_wgMRk/media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63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- 2019-11-18 13:32:15</a:t>
                      </a:r>
                      <a:r>
                        <a:rPr kumimoji="0" lang="fr-FR" sz="1000" b="0" i="0" u="none" strike="noStrike" kern="1200" cap="none" spc="0" normalizeH="0" baseline="0" noProof="0">
                          <a:ln>
                            <a:noFill/>
                          </a:ln>
                          <a:solidFill>
                            <a:prstClr val="black"/>
                          </a:solidFill>
                          <a:effectLst/>
                          <a:uLnTx/>
                          <a:uFillTx/>
                          <a:latin typeface="+mn-lt"/>
                          <a:ea typeface="+mn-ea"/>
                          <a:cs typeface="+mn-cs"/>
                        </a:rPr>
                        <a:t>
 Devenez créateur de contenu professionnel en utilisant des composants haut de gamme MSI et les logiciels innovants Adobe. Libérez votre créativité !
Découvrez l'offre dans notre story 👆
A vous de nous montrer vos créations 🤩 Tentez de gagner 3 mois d'abonnement Adobe Premiere Rush et Adobe Spark en mentionnant MSI et en utilisant  #GetRush_GetUnleashed dans votre prochaine publication de Premiere Rush.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https://www.instagram.com/p/B5AjFJIAzRq/media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2313192"/>
                  </a:ext>
                </a:extLst>
              </a:tr>
            </a:tbl>
          </a:graphicData>
        </a:graphic>
      </p:graphicFrame>
      <p:sp>
        <p:nvSpPr>
          <p:cNvPr id="4" name="Text Placeholder 3">
            <a:extLst>
              <a:ext uri="{FF2B5EF4-FFF2-40B4-BE49-F238E27FC236}">
                <a16:creationId xmlns:a16="http://schemas.microsoft.com/office/drawing/2014/main" id="{A6E7E3C4-42F7-4C51-B2A4-61197CC8A0B5}"/>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8524027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BFF4-37EA-4B16-8606-B91B508DD854}"/>
              </a:ext>
            </a:extLst>
          </p:cNvPr>
          <p:cNvSpPr>
            <a:spLocks noGrp="1"/>
          </p:cNvSpPr>
          <p:nvPr>
            <p:ph type="title"/>
          </p:nvPr>
        </p:nvSpPr>
        <p:spPr/>
        <p:txBody>
          <a:bodyPr/>
          <a:lstStyle/>
          <a:p>
            <a:r>
              <a:rPr lang="en-US"/>
              <a:t>Instagram Posts Table | CND Competitor- FR - 10 of 19</a:t>
            </a:r>
          </a:p>
        </p:txBody>
      </p:sp>
      <p:graphicFrame>
        <p:nvGraphicFramePr>
          <p:cNvPr id="5" name="Table Placeholder 4">
            <a:extLst>
              <a:ext uri="{FF2B5EF4-FFF2-40B4-BE49-F238E27FC236}">
                <a16:creationId xmlns:a16="http://schemas.microsoft.com/office/drawing/2014/main" id="{6EB8A0FE-9E5D-4327-9723-AC79262B6C6A}"/>
              </a:ext>
            </a:extLst>
          </p:cNvPr>
          <p:cNvGraphicFramePr>
            <a:graphicFrameLocks noGrp="1"/>
          </p:cNvGraphicFramePr>
          <p:nvPr>
            <p:ph type="tbl" sz="quarter" idx="13"/>
            <p:extLst>
              <p:ext uri="{D42A27DB-BD31-4B8C-83A1-F6EECF244321}">
                <p14:modId xmlns:p14="http://schemas.microsoft.com/office/powerpoint/2010/main" val="198930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9355127"/>
                    </a:ext>
                  </a:extLst>
                </a:gridCol>
                <a:gridCol w="1810512">
                  <a:extLst>
                    <a:ext uri="{9D8B030D-6E8A-4147-A177-3AD203B41FA5}">
                      <a16:colId xmlns:a16="http://schemas.microsoft.com/office/drawing/2014/main" val="2515175602"/>
                    </a:ext>
                  </a:extLst>
                </a:gridCol>
                <a:gridCol w="822960">
                  <a:extLst>
                    <a:ext uri="{9D8B030D-6E8A-4147-A177-3AD203B41FA5}">
                      <a16:colId xmlns:a16="http://schemas.microsoft.com/office/drawing/2014/main" val="537455487"/>
                    </a:ext>
                  </a:extLst>
                </a:gridCol>
                <a:gridCol w="822960">
                  <a:extLst>
                    <a:ext uri="{9D8B030D-6E8A-4147-A177-3AD203B41FA5}">
                      <a16:colId xmlns:a16="http://schemas.microsoft.com/office/drawing/2014/main" val="1076110858"/>
                    </a:ext>
                  </a:extLst>
                </a:gridCol>
                <a:gridCol w="822960">
                  <a:extLst>
                    <a:ext uri="{9D8B030D-6E8A-4147-A177-3AD203B41FA5}">
                      <a16:colId xmlns:a16="http://schemas.microsoft.com/office/drawing/2014/main" val="3077531235"/>
                    </a:ext>
                  </a:extLst>
                </a:gridCol>
                <a:gridCol w="822960">
                  <a:extLst>
                    <a:ext uri="{9D8B030D-6E8A-4147-A177-3AD203B41FA5}">
                      <a16:colId xmlns:a16="http://schemas.microsoft.com/office/drawing/2014/main" val="44863434"/>
                    </a:ext>
                  </a:extLst>
                </a:gridCol>
                <a:gridCol w="822960">
                  <a:extLst>
                    <a:ext uri="{9D8B030D-6E8A-4147-A177-3AD203B41FA5}">
                      <a16:colId xmlns:a16="http://schemas.microsoft.com/office/drawing/2014/main" val="227067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006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- 2019-11-18 11:00:07</a:t>
                      </a:r>
                      <a:r>
                        <a:rPr kumimoji="0" lang="fr-FR" sz="1000" b="0" i="0" u="none" strike="noStrike" kern="1200" cap="none" spc="0" normalizeH="0" baseline="0" noProof="0">
                          <a:ln>
                            <a:noFill/>
                          </a:ln>
                          <a:solidFill>
                            <a:prstClr val="black"/>
                          </a:solidFill>
                          <a:effectLst/>
                          <a:uLnTx/>
                          <a:uFillTx/>
                          <a:latin typeface="+mn-lt"/>
                          <a:ea typeface="+mn-ea"/>
                          <a:cs typeface="+mn-cs"/>
                        </a:rPr>
                        <a:t>
 Je fais du shopping.
Il vous faut quelque chose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https://www.instagram.com/p/B5ARq8pIiBU/media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477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- 2019-11-17 17:56:54</a:t>
                      </a:r>
                      <a:r>
                        <a:rPr kumimoji="0" lang="fr-FR" sz="1000" b="0" i="0" u="none" strike="noStrike" kern="1200" cap="none" spc="0" normalizeH="0" baseline="0" noProof="0">
                          <a:ln>
                            <a:noFill/>
                          </a:ln>
                          <a:solidFill>
                            <a:prstClr val="black"/>
                          </a:solidFill>
                          <a:effectLst/>
                          <a:uLnTx/>
                          <a:uFillTx/>
                          <a:latin typeface="+mn-lt"/>
                          <a:ea typeface="+mn-ea"/>
                          <a:cs typeface="+mn-cs"/>
                        </a:rPr>
                        <a:t>
 60 secondes c'est une minute 🤓 mais c'est aussi le temps pour vendre un moniteur MSI ! Et oui, nous avons réussi à vendre 1 million de moniteurs ces deux dernières années 💪 
Les meilleurs écrans c'est ici 👉 fr.msi.com👉Monitors
#144hz #monitor #moniteurgaming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https://www.instagram.com/p/B4-cincAe1M/media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6362106"/>
                  </a:ext>
                </a:extLst>
              </a:tr>
            </a:tbl>
          </a:graphicData>
        </a:graphic>
      </p:graphicFrame>
      <p:sp>
        <p:nvSpPr>
          <p:cNvPr id="4" name="Text Placeholder 3">
            <a:extLst>
              <a:ext uri="{FF2B5EF4-FFF2-40B4-BE49-F238E27FC236}">
                <a16:creationId xmlns:a16="http://schemas.microsoft.com/office/drawing/2014/main" id="{A44EB9CA-4E96-470D-9499-829DFC0E2E7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549276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AA898-14E6-4EDE-AF9A-3A0ECF477CE8}"/>
              </a:ext>
            </a:extLst>
          </p:cNvPr>
          <p:cNvSpPr>
            <a:spLocks noGrp="1"/>
          </p:cNvSpPr>
          <p:nvPr>
            <p:ph type="title"/>
          </p:nvPr>
        </p:nvSpPr>
        <p:spPr/>
        <p:txBody>
          <a:bodyPr/>
          <a:lstStyle/>
          <a:p>
            <a:r>
              <a:rPr lang="en-US"/>
              <a:t>Instagram Posts Table | CND Competitor- FR - 11 of 19</a:t>
            </a:r>
          </a:p>
        </p:txBody>
      </p:sp>
      <p:graphicFrame>
        <p:nvGraphicFramePr>
          <p:cNvPr id="5" name="Table Placeholder 4">
            <a:extLst>
              <a:ext uri="{FF2B5EF4-FFF2-40B4-BE49-F238E27FC236}">
                <a16:creationId xmlns:a16="http://schemas.microsoft.com/office/drawing/2014/main" id="{6AF5EAA9-5CC2-440B-AFA1-FFC4D3633DDE}"/>
              </a:ext>
            </a:extLst>
          </p:cNvPr>
          <p:cNvGraphicFramePr>
            <a:graphicFrameLocks noGrp="1"/>
          </p:cNvGraphicFramePr>
          <p:nvPr>
            <p:ph type="tbl" sz="quarter" idx="13"/>
            <p:extLst>
              <p:ext uri="{D42A27DB-BD31-4B8C-83A1-F6EECF244321}">
                <p14:modId xmlns:p14="http://schemas.microsoft.com/office/powerpoint/2010/main" val="30623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2206455"/>
                    </a:ext>
                  </a:extLst>
                </a:gridCol>
                <a:gridCol w="1810512">
                  <a:extLst>
                    <a:ext uri="{9D8B030D-6E8A-4147-A177-3AD203B41FA5}">
                      <a16:colId xmlns:a16="http://schemas.microsoft.com/office/drawing/2014/main" val="629262772"/>
                    </a:ext>
                  </a:extLst>
                </a:gridCol>
                <a:gridCol w="822960">
                  <a:extLst>
                    <a:ext uri="{9D8B030D-6E8A-4147-A177-3AD203B41FA5}">
                      <a16:colId xmlns:a16="http://schemas.microsoft.com/office/drawing/2014/main" val="2199877786"/>
                    </a:ext>
                  </a:extLst>
                </a:gridCol>
                <a:gridCol w="822960">
                  <a:extLst>
                    <a:ext uri="{9D8B030D-6E8A-4147-A177-3AD203B41FA5}">
                      <a16:colId xmlns:a16="http://schemas.microsoft.com/office/drawing/2014/main" val="2738066800"/>
                    </a:ext>
                  </a:extLst>
                </a:gridCol>
                <a:gridCol w="822960">
                  <a:extLst>
                    <a:ext uri="{9D8B030D-6E8A-4147-A177-3AD203B41FA5}">
                      <a16:colId xmlns:a16="http://schemas.microsoft.com/office/drawing/2014/main" val="3376643180"/>
                    </a:ext>
                  </a:extLst>
                </a:gridCol>
                <a:gridCol w="822960">
                  <a:extLst>
                    <a:ext uri="{9D8B030D-6E8A-4147-A177-3AD203B41FA5}">
                      <a16:colId xmlns:a16="http://schemas.microsoft.com/office/drawing/2014/main" val="2673514916"/>
                    </a:ext>
                  </a:extLst>
                </a:gridCol>
                <a:gridCol w="822960">
                  <a:extLst>
                    <a:ext uri="{9D8B030D-6E8A-4147-A177-3AD203B41FA5}">
                      <a16:colId xmlns:a16="http://schemas.microsoft.com/office/drawing/2014/main" val="113875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811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- 2019-11-17 12:00:18</a:t>
                      </a:r>
                      <a:r>
                        <a:rPr kumimoji="0" lang="fr-FR" sz="1000" b="0" i="0" u="none" strike="noStrike" kern="1200" cap="none" spc="0" normalizeH="0" baseline="0" noProof="0">
                          <a:ln>
                            <a:noFill/>
                          </a:ln>
                          <a:solidFill>
                            <a:prstClr val="black"/>
                          </a:solidFill>
                          <a:effectLst/>
                          <a:uLnTx/>
                          <a:uFillTx/>
                          <a:latin typeface="+mn-lt"/>
                          <a:ea typeface="+mn-ea"/>
                          <a:cs typeface="+mn-cs"/>
                        </a:rPr>
                        <a:t>
 Pourquoi se contenter d'un seul écran quand il est possible d'en avoir deux ? Avec son second écran tactile 4K UHD, le ZenBook Pro Duo vous offre deux fois plus d'espace disponible pour exprimer votre créativité et donner vie à vos idées 💡 Que vous souhaitiez prolonger votre écran principal, garder vos applications préférées à porter de main ou disposer de plusieurs fenêtres simultanément, tout devient possible avec le ScreenPad Plus !
.
.
.
#idées #creativité #doubleécran #webdesign #graphicartist #sunday #weekend #innovation #ordinateur #pc #laptop #ZenBookProDuo #ScreenPadPlus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https://www.instagram.com/p/B49zw4EnoU_/media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9153860"/>
                  </a:ext>
                </a:extLst>
              </a:tr>
            </a:tbl>
          </a:graphicData>
        </a:graphic>
      </p:graphicFrame>
      <p:sp>
        <p:nvSpPr>
          <p:cNvPr id="4" name="Text Placeholder 3">
            <a:extLst>
              <a:ext uri="{FF2B5EF4-FFF2-40B4-BE49-F238E27FC236}">
                <a16:creationId xmlns:a16="http://schemas.microsoft.com/office/drawing/2014/main" id="{8FCB51BF-E197-48C4-8616-9DAB49D3AB43}"/>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9120109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F94A-8DB4-48F4-942E-D5017BA6A821}"/>
              </a:ext>
            </a:extLst>
          </p:cNvPr>
          <p:cNvSpPr>
            <a:spLocks noGrp="1"/>
          </p:cNvSpPr>
          <p:nvPr>
            <p:ph type="title"/>
          </p:nvPr>
        </p:nvSpPr>
        <p:spPr/>
        <p:txBody>
          <a:bodyPr/>
          <a:lstStyle/>
          <a:p>
            <a:r>
              <a:rPr lang="en-US"/>
              <a:t>Instagram Posts Table | CND Competitor- FR - 12 of 19</a:t>
            </a:r>
          </a:p>
        </p:txBody>
      </p:sp>
      <p:graphicFrame>
        <p:nvGraphicFramePr>
          <p:cNvPr id="5" name="Table Placeholder 4">
            <a:extLst>
              <a:ext uri="{FF2B5EF4-FFF2-40B4-BE49-F238E27FC236}">
                <a16:creationId xmlns:a16="http://schemas.microsoft.com/office/drawing/2014/main" id="{FBC3A392-6014-462C-8263-39040A01E210}"/>
              </a:ext>
            </a:extLst>
          </p:cNvPr>
          <p:cNvGraphicFramePr>
            <a:graphicFrameLocks noGrp="1"/>
          </p:cNvGraphicFramePr>
          <p:nvPr>
            <p:ph type="tbl" sz="quarter" idx="13"/>
            <p:extLst>
              <p:ext uri="{D42A27DB-BD31-4B8C-83A1-F6EECF244321}">
                <p14:modId xmlns:p14="http://schemas.microsoft.com/office/powerpoint/2010/main" val="31033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0537918"/>
                    </a:ext>
                  </a:extLst>
                </a:gridCol>
                <a:gridCol w="1810512">
                  <a:extLst>
                    <a:ext uri="{9D8B030D-6E8A-4147-A177-3AD203B41FA5}">
                      <a16:colId xmlns:a16="http://schemas.microsoft.com/office/drawing/2014/main" val="8186280"/>
                    </a:ext>
                  </a:extLst>
                </a:gridCol>
                <a:gridCol w="822960">
                  <a:extLst>
                    <a:ext uri="{9D8B030D-6E8A-4147-A177-3AD203B41FA5}">
                      <a16:colId xmlns:a16="http://schemas.microsoft.com/office/drawing/2014/main" val="1189550603"/>
                    </a:ext>
                  </a:extLst>
                </a:gridCol>
                <a:gridCol w="822960">
                  <a:extLst>
                    <a:ext uri="{9D8B030D-6E8A-4147-A177-3AD203B41FA5}">
                      <a16:colId xmlns:a16="http://schemas.microsoft.com/office/drawing/2014/main" val="3302269933"/>
                    </a:ext>
                  </a:extLst>
                </a:gridCol>
                <a:gridCol w="822960">
                  <a:extLst>
                    <a:ext uri="{9D8B030D-6E8A-4147-A177-3AD203B41FA5}">
                      <a16:colId xmlns:a16="http://schemas.microsoft.com/office/drawing/2014/main" val="2380668871"/>
                    </a:ext>
                  </a:extLst>
                </a:gridCol>
                <a:gridCol w="822960">
                  <a:extLst>
                    <a:ext uri="{9D8B030D-6E8A-4147-A177-3AD203B41FA5}">
                      <a16:colId xmlns:a16="http://schemas.microsoft.com/office/drawing/2014/main" val="1606145358"/>
                    </a:ext>
                  </a:extLst>
                </a:gridCol>
                <a:gridCol w="822960">
                  <a:extLst>
                    <a:ext uri="{9D8B030D-6E8A-4147-A177-3AD203B41FA5}">
                      <a16:colId xmlns:a16="http://schemas.microsoft.com/office/drawing/2014/main" val="154019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457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- 2019-11-17 11:44:46</a:t>
                      </a:r>
                      <a:r>
                        <a:rPr kumimoji="0" lang="fr-FR" sz="1000" b="0" i="0" u="none" strike="noStrike" kern="1200" cap="none" spc="0" normalizeH="0" baseline="0" noProof="0">
                          <a:ln>
                            <a:noFill/>
                          </a:ln>
                          <a:solidFill>
                            <a:prstClr val="black"/>
                          </a:solidFill>
                          <a:effectLst/>
                          <a:uLnTx/>
                          <a:uFillTx/>
                          <a:latin typeface="+mn-lt"/>
                          <a:ea typeface="+mn-ea"/>
                          <a:cs typeface="+mn-cs"/>
                        </a:rPr>
                        <a:t>
 MSI a reçu le prix "Meilleurs Notebooks Gaming 2019" de la part de la European Hardware Association 🎉🎉🎉 Ce résultat a été obtenu grâce au vote de plus de 1 million de personnes ! Merci à tous nos fans, soyez sûrs que MSI continuera à s'améliorer dans le futur !
#Notebook #GT76 #GS75 #GE65 #GP65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https://www.instagram.com/p/B49x_BGgW7J/media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089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- 2019-11-16 17:52:03</a:t>
                      </a:r>
                      <a:r>
                        <a:rPr kumimoji="0" lang="en-US" sz="1000" b="0" i="0" u="none" strike="noStrike" kern="1200" cap="none" spc="0" normalizeH="0" baseline="0" noProof="0">
                          <a:ln>
                            <a:noFill/>
                          </a:ln>
                          <a:solidFill>
                            <a:prstClr val="black"/>
                          </a:solidFill>
                          <a:effectLst/>
                          <a:uLnTx/>
                          <a:uFillTx/>
                          <a:latin typeface="+mn-lt"/>
                          <a:ea typeface="+mn-ea"/>
                          <a:cs typeface="+mn-cs"/>
                        </a:rPr>
                        <a:t>
 Profitez d'une expérience audio immersive avec le casque MSI IMMERSE GH50, votre compagnon de jeu ULTIME 🤩
Découvrez le GH50 dans notre story 👆
#IMMERSEGH50 #MSIGaming #TrueGaming #CasqueGaming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https://www.instagram.com/p/B473Hn9gLyv/media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2118357"/>
                  </a:ext>
                </a:extLst>
              </a:tr>
            </a:tbl>
          </a:graphicData>
        </a:graphic>
      </p:graphicFrame>
      <p:sp>
        <p:nvSpPr>
          <p:cNvPr id="4" name="Text Placeholder 3">
            <a:extLst>
              <a:ext uri="{FF2B5EF4-FFF2-40B4-BE49-F238E27FC236}">
                <a16:creationId xmlns:a16="http://schemas.microsoft.com/office/drawing/2014/main" id="{7F51E394-85E2-4521-8F4A-110F002DDBC7}"/>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9179088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5C402-3F8E-4750-9B4A-3C8E1EA13460}"/>
              </a:ext>
            </a:extLst>
          </p:cNvPr>
          <p:cNvSpPr>
            <a:spLocks noGrp="1"/>
          </p:cNvSpPr>
          <p:nvPr>
            <p:ph type="title"/>
          </p:nvPr>
        </p:nvSpPr>
        <p:spPr/>
        <p:txBody>
          <a:bodyPr/>
          <a:lstStyle/>
          <a:p>
            <a:r>
              <a:rPr lang="en-US"/>
              <a:t>Instagram Posts Table | CND Competitor- FR - 13 of 19</a:t>
            </a:r>
          </a:p>
        </p:txBody>
      </p:sp>
      <p:graphicFrame>
        <p:nvGraphicFramePr>
          <p:cNvPr id="5" name="Table Placeholder 4">
            <a:extLst>
              <a:ext uri="{FF2B5EF4-FFF2-40B4-BE49-F238E27FC236}">
                <a16:creationId xmlns:a16="http://schemas.microsoft.com/office/drawing/2014/main" id="{0C01696B-6267-4F24-9553-C248860AA41B}"/>
              </a:ext>
            </a:extLst>
          </p:cNvPr>
          <p:cNvGraphicFramePr>
            <a:graphicFrameLocks noGrp="1"/>
          </p:cNvGraphicFramePr>
          <p:nvPr>
            <p:ph type="tbl" sz="quarter" idx="13"/>
            <p:extLst>
              <p:ext uri="{D42A27DB-BD31-4B8C-83A1-F6EECF244321}">
                <p14:modId xmlns:p14="http://schemas.microsoft.com/office/powerpoint/2010/main" val="55052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3216932"/>
                    </a:ext>
                  </a:extLst>
                </a:gridCol>
                <a:gridCol w="1810512">
                  <a:extLst>
                    <a:ext uri="{9D8B030D-6E8A-4147-A177-3AD203B41FA5}">
                      <a16:colId xmlns:a16="http://schemas.microsoft.com/office/drawing/2014/main" val="1761020734"/>
                    </a:ext>
                  </a:extLst>
                </a:gridCol>
                <a:gridCol w="822960">
                  <a:extLst>
                    <a:ext uri="{9D8B030D-6E8A-4147-A177-3AD203B41FA5}">
                      <a16:colId xmlns:a16="http://schemas.microsoft.com/office/drawing/2014/main" val="535833379"/>
                    </a:ext>
                  </a:extLst>
                </a:gridCol>
                <a:gridCol w="822960">
                  <a:extLst>
                    <a:ext uri="{9D8B030D-6E8A-4147-A177-3AD203B41FA5}">
                      <a16:colId xmlns:a16="http://schemas.microsoft.com/office/drawing/2014/main" val="2966851565"/>
                    </a:ext>
                  </a:extLst>
                </a:gridCol>
                <a:gridCol w="822960">
                  <a:extLst>
                    <a:ext uri="{9D8B030D-6E8A-4147-A177-3AD203B41FA5}">
                      <a16:colId xmlns:a16="http://schemas.microsoft.com/office/drawing/2014/main" val="1517181694"/>
                    </a:ext>
                  </a:extLst>
                </a:gridCol>
                <a:gridCol w="822960">
                  <a:extLst>
                    <a:ext uri="{9D8B030D-6E8A-4147-A177-3AD203B41FA5}">
                      <a16:colId xmlns:a16="http://schemas.microsoft.com/office/drawing/2014/main" val="2921987445"/>
                    </a:ext>
                  </a:extLst>
                </a:gridCol>
                <a:gridCol w="822960">
                  <a:extLst>
                    <a:ext uri="{9D8B030D-6E8A-4147-A177-3AD203B41FA5}">
                      <a16:colId xmlns:a16="http://schemas.microsoft.com/office/drawing/2014/main" val="6963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643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- 2019-11-16 16:30:03</a:t>
                      </a:r>
                      <a:r>
                        <a:rPr kumimoji="0" lang="fr-FR" sz="1000" b="0" i="0" u="none" strike="noStrike" kern="1200" cap="none" spc="0" normalizeH="0" baseline="0" noProof="0">
                          <a:ln>
                            <a:noFill/>
                          </a:ln>
                          <a:solidFill>
                            <a:prstClr val="black"/>
                          </a:solidFill>
                          <a:effectLst/>
                          <a:uLnTx/>
                          <a:uFillTx/>
                          <a:latin typeface="+mn-lt"/>
                          <a:ea typeface="+mn-ea"/>
                          <a:cs typeface="+mn-cs"/>
                        </a:rPr>
                        <a:t>
 Vous formez un beau binôme avec votre PC portable ? L'écran principal du ZenBook 15 et son ScreenPad 2.0 constituent le duo parfait pour vous aider dans vos activités professionnelles et personnelles ! Utilisés en parallèle l'un de l'autre, ils développent votre productivité grâce à la série d'applications qu'intègre son second écran 😉 .
.
.
#tips #lifestyle #inspiration #innovation #work #video #duodechoc #pc #laptop #ZenBook15 #ScreenPad2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https://www.instagram.com/p/B47t1ssHmID/media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6496171"/>
                  </a:ext>
                </a:extLst>
              </a:tr>
            </a:tbl>
          </a:graphicData>
        </a:graphic>
      </p:graphicFrame>
      <p:sp>
        <p:nvSpPr>
          <p:cNvPr id="4" name="Text Placeholder 3">
            <a:extLst>
              <a:ext uri="{FF2B5EF4-FFF2-40B4-BE49-F238E27FC236}">
                <a16:creationId xmlns:a16="http://schemas.microsoft.com/office/drawing/2014/main" id="{A9A6342F-0445-4DE3-AC52-C7CA525A913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40744817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B526-3B45-4D30-832E-D857F7ECBE22}"/>
              </a:ext>
            </a:extLst>
          </p:cNvPr>
          <p:cNvSpPr>
            <a:spLocks noGrp="1"/>
          </p:cNvSpPr>
          <p:nvPr>
            <p:ph type="title"/>
          </p:nvPr>
        </p:nvSpPr>
        <p:spPr/>
        <p:txBody>
          <a:bodyPr/>
          <a:lstStyle/>
          <a:p>
            <a:r>
              <a:rPr lang="en-US"/>
              <a:t>Instagram Posts Table | CND Competitor- FR - 14 of 19</a:t>
            </a:r>
          </a:p>
        </p:txBody>
      </p:sp>
      <p:graphicFrame>
        <p:nvGraphicFramePr>
          <p:cNvPr id="5" name="Table Placeholder 4">
            <a:extLst>
              <a:ext uri="{FF2B5EF4-FFF2-40B4-BE49-F238E27FC236}">
                <a16:creationId xmlns:a16="http://schemas.microsoft.com/office/drawing/2014/main" id="{D281FAA4-3A5C-40E2-8F0E-CA863F29477D}"/>
              </a:ext>
            </a:extLst>
          </p:cNvPr>
          <p:cNvGraphicFramePr>
            <a:graphicFrameLocks noGrp="1"/>
          </p:cNvGraphicFramePr>
          <p:nvPr>
            <p:ph type="tbl" sz="quarter" idx="13"/>
            <p:extLst>
              <p:ext uri="{D42A27DB-BD31-4B8C-83A1-F6EECF244321}">
                <p14:modId xmlns:p14="http://schemas.microsoft.com/office/powerpoint/2010/main" val="1256606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887264"/>
                    </a:ext>
                  </a:extLst>
                </a:gridCol>
                <a:gridCol w="1810512">
                  <a:extLst>
                    <a:ext uri="{9D8B030D-6E8A-4147-A177-3AD203B41FA5}">
                      <a16:colId xmlns:a16="http://schemas.microsoft.com/office/drawing/2014/main" val="2785489134"/>
                    </a:ext>
                  </a:extLst>
                </a:gridCol>
                <a:gridCol w="822960">
                  <a:extLst>
                    <a:ext uri="{9D8B030D-6E8A-4147-A177-3AD203B41FA5}">
                      <a16:colId xmlns:a16="http://schemas.microsoft.com/office/drawing/2014/main" val="1541480354"/>
                    </a:ext>
                  </a:extLst>
                </a:gridCol>
                <a:gridCol w="822960">
                  <a:extLst>
                    <a:ext uri="{9D8B030D-6E8A-4147-A177-3AD203B41FA5}">
                      <a16:colId xmlns:a16="http://schemas.microsoft.com/office/drawing/2014/main" val="2699307452"/>
                    </a:ext>
                  </a:extLst>
                </a:gridCol>
                <a:gridCol w="822960">
                  <a:extLst>
                    <a:ext uri="{9D8B030D-6E8A-4147-A177-3AD203B41FA5}">
                      <a16:colId xmlns:a16="http://schemas.microsoft.com/office/drawing/2014/main" val="277352533"/>
                    </a:ext>
                  </a:extLst>
                </a:gridCol>
                <a:gridCol w="822960">
                  <a:extLst>
                    <a:ext uri="{9D8B030D-6E8A-4147-A177-3AD203B41FA5}">
                      <a16:colId xmlns:a16="http://schemas.microsoft.com/office/drawing/2014/main" val="2664813071"/>
                    </a:ext>
                  </a:extLst>
                </a:gridCol>
                <a:gridCol w="822960">
                  <a:extLst>
                    <a:ext uri="{9D8B030D-6E8A-4147-A177-3AD203B41FA5}">
                      <a16:colId xmlns:a16="http://schemas.microsoft.com/office/drawing/2014/main" val="174144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939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- 2019-11-16 14:58:32</a:t>
                      </a:r>
                      <a:r>
                        <a:rPr kumimoji="0" lang="en-US" sz="1000" b="0" i="0" u="none" strike="noStrike" kern="1200" cap="none" spc="0" normalizeH="0" baseline="0" noProof="0">
                          <a:ln>
                            <a:noFill/>
                          </a:ln>
                          <a:solidFill>
                            <a:prstClr val="black"/>
                          </a:solidFill>
                          <a:effectLst/>
                          <a:uLnTx/>
                          <a:uFillTx/>
                          <a:latin typeface="+mn-lt"/>
                          <a:ea typeface="+mn-ea"/>
                          <a:cs typeface="+mn-cs"/>
                        </a:rPr>
                        <a:t>
 Nous sommes fiers de vous annoncer que nous avons remporté un ces 2020 Innovation Award pour 8 de nos produits 🏆
Lequel préférez-vous le plus ?
#CES #CES2020 #MSI #cesinnovationawards 🏅 GeForce RTX 2080 Ti LIGHTNING 10th Anniversary Edition
🏅 GT76 Titan
🏅 Optix MAG161
🏅 MEG Aegis Ti5
🏅 Optix MEG381CQR
🏅 Prestige P100
🏅 Creator 17
🏅 Prestige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https://www.instagram.com/p/B47jXXFgKo_/media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6214732"/>
                  </a:ext>
                </a:extLst>
              </a:tr>
            </a:tbl>
          </a:graphicData>
        </a:graphic>
      </p:graphicFrame>
      <p:sp>
        <p:nvSpPr>
          <p:cNvPr id="4" name="Text Placeholder 3">
            <a:extLst>
              <a:ext uri="{FF2B5EF4-FFF2-40B4-BE49-F238E27FC236}">
                <a16:creationId xmlns:a16="http://schemas.microsoft.com/office/drawing/2014/main" id="{6AF843B0-5A1C-4FAC-A36C-AC1D32C187C6}"/>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4061906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0A4A-FD31-42A3-B3AC-7432B233BF61}"/>
              </a:ext>
            </a:extLst>
          </p:cNvPr>
          <p:cNvSpPr>
            <a:spLocks noGrp="1"/>
          </p:cNvSpPr>
          <p:nvPr>
            <p:ph type="title"/>
          </p:nvPr>
        </p:nvSpPr>
        <p:spPr/>
        <p:txBody>
          <a:bodyPr/>
          <a:lstStyle/>
          <a:p>
            <a:r>
              <a:rPr lang="en-US"/>
              <a:t>Instagram Posts Table | CND Competitor- FR - 15 of 19</a:t>
            </a:r>
          </a:p>
        </p:txBody>
      </p:sp>
      <p:graphicFrame>
        <p:nvGraphicFramePr>
          <p:cNvPr id="5" name="Table Placeholder 4">
            <a:extLst>
              <a:ext uri="{FF2B5EF4-FFF2-40B4-BE49-F238E27FC236}">
                <a16:creationId xmlns:a16="http://schemas.microsoft.com/office/drawing/2014/main" id="{57CC1A74-C013-4A4D-92D5-99C32ECCF1F8}"/>
              </a:ext>
            </a:extLst>
          </p:cNvPr>
          <p:cNvGraphicFramePr>
            <a:graphicFrameLocks noGrp="1"/>
          </p:cNvGraphicFramePr>
          <p:nvPr>
            <p:ph type="tbl" sz="quarter" idx="13"/>
            <p:extLst>
              <p:ext uri="{D42A27DB-BD31-4B8C-83A1-F6EECF244321}">
                <p14:modId xmlns:p14="http://schemas.microsoft.com/office/powerpoint/2010/main" val="61515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6138048"/>
                    </a:ext>
                  </a:extLst>
                </a:gridCol>
                <a:gridCol w="1810512">
                  <a:extLst>
                    <a:ext uri="{9D8B030D-6E8A-4147-A177-3AD203B41FA5}">
                      <a16:colId xmlns:a16="http://schemas.microsoft.com/office/drawing/2014/main" val="364901949"/>
                    </a:ext>
                  </a:extLst>
                </a:gridCol>
                <a:gridCol w="822960">
                  <a:extLst>
                    <a:ext uri="{9D8B030D-6E8A-4147-A177-3AD203B41FA5}">
                      <a16:colId xmlns:a16="http://schemas.microsoft.com/office/drawing/2014/main" val="316612648"/>
                    </a:ext>
                  </a:extLst>
                </a:gridCol>
                <a:gridCol w="822960">
                  <a:extLst>
                    <a:ext uri="{9D8B030D-6E8A-4147-A177-3AD203B41FA5}">
                      <a16:colId xmlns:a16="http://schemas.microsoft.com/office/drawing/2014/main" val="1971991571"/>
                    </a:ext>
                  </a:extLst>
                </a:gridCol>
                <a:gridCol w="822960">
                  <a:extLst>
                    <a:ext uri="{9D8B030D-6E8A-4147-A177-3AD203B41FA5}">
                      <a16:colId xmlns:a16="http://schemas.microsoft.com/office/drawing/2014/main" val="938761758"/>
                    </a:ext>
                  </a:extLst>
                </a:gridCol>
                <a:gridCol w="822960">
                  <a:extLst>
                    <a:ext uri="{9D8B030D-6E8A-4147-A177-3AD203B41FA5}">
                      <a16:colId xmlns:a16="http://schemas.microsoft.com/office/drawing/2014/main" val="1922813413"/>
                    </a:ext>
                  </a:extLst>
                </a:gridCol>
                <a:gridCol w="822960">
                  <a:extLst>
                    <a:ext uri="{9D8B030D-6E8A-4147-A177-3AD203B41FA5}">
                      <a16:colId xmlns:a16="http://schemas.microsoft.com/office/drawing/2014/main" val="10919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853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- 2019-11-15 17:40:13</a:t>
                      </a:r>
                      <a:r>
                        <a:rPr kumimoji="0" lang="fr-FR" sz="1000" b="0" i="0" u="none" strike="noStrike" kern="1200" cap="none" spc="0" normalizeH="0" baseline="0" noProof="0">
                          <a:ln>
                            <a:noFill/>
                          </a:ln>
                          <a:solidFill>
                            <a:prstClr val="black"/>
                          </a:solidFill>
                          <a:effectLst/>
                          <a:uLnTx/>
                          <a:uFillTx/>
                          <a:latin typeface="+mn-lt"/>
                          <a:ea typeface="+mn-ea"/>
                          <a:cs typeface="+mn-cs"/>
                        </a:rPr>
                        <a:t>
 Plus de limites ou de compromis à la créativité et la perfection avec la Creator X299... Quel partie de la carte vous plaît le plus ?
Le reste des specs dans la story 👆
#MSI #X299 #CreatorX299 #Creator #cartemère #pcmasterrace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https://www.instagram.com/p/B45REsMg-Hw/media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4948533"/>
                  </a:ext>
                </a:extLst>
              </a:tr>
            </a:tbl>
          </a:graphicData>
        </a:graphic>
      </p:graphicFrame>
      <p:sp>
        <p:nvSpPr>
          <p:cNvPr id="4" name="Text Placeholder 3">
            <a:extLst>
              <a:ext uri="{FF2B5EF4-FFF2-40B4-BE49-F238E27FC236}">
                <a16:creationId xmlns:a16="http://schemas.microsoft.com/office/drawing/2014/main" id="{9869440E-CA92-42F0-B5A8-9FB6D4E5FF7B}"/>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10736633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E9C9-72F8-4546-A910-C9C3606D55EA}"/>
              </a:ext>
            </a:extLst>
          </p:cNvPr>
          <p:cNvSpPr>
            <a:spLocks noGrp="1"/>
          </p:cNvSpPr>
          <p:nvPr>
            <p:ph type="title"/>
          </p:nvPr>
        </p:nvSpPr>
        <p:spPr/>
        <p:txBody>
          <a:bodyPr/>
          <a:lstStyle/>
          <a:p>
            <a:r>
              <a:rPr lang="en-US"/>
              <a:t>Instagram Posts Table | CND Competitor- FR - 16 of 19</a:t>
            </a:r>
          </a:p>
        </p:txBody>
      </p:sp>
      <p:graphicFrame>
        <p:nvGraphicFramePr>
          <p:cNvPr id="5" name="Table Placeholder 4">
            <a:extLst>
              <a:ext uri="{FF2B5EF4-FFF2-40B4-BE49-F238E27FC236}">
                <a16:creationId xmlns:a16="http://schemas.microsoft.com/office/drawing/2014/main" id="{4547497A-0858-4F6F-A6EA-BB3D598633F9}"/>
              </a:ext>
            </a:extLst>
          </p:cNvPr>
          <p:cNvGraphicFramePr>
            <a:graphicFrameLocks noGrp="1"/>
          </p:cNvGraphicFramePr>
          <p:nvPr>
            <p:ph type="tbl" sz="quarter" idx="13"/>
            <p:extLst>
              <p:ext uri="{D42A27DB-BD31-4B8C-83A1-F6EECF244321}">
                <p14:modId xmlns:p14="http://schemas.microsoft.com/office/powerpoint/2010/main" val="56652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5275844"/>
                    </a:ext>
                  </a:extLst>
                </a:gridCol>
                <a:gridCol w="1810512">
                  <a:extLst>
                    <a:ext uri="{9D8B030D-6E8A-4147-A177-3AD203B41FA5}">
                      <a16:colId xmlns:a16="http://schemas.microsoft.com/office/drawing/2014/main" val="3968830312"/>
                    </a:ext>
                  </a:extLst>
                </a:gridCol>
                <a:gridCol w="822960">
                  <a:extLst>
                    <a:ext uri="{9D8B030D-6E8A-4147-A177-3AD203B41FA5}">
                      <a16:colId xmlns:a16="http://schemas.microsoft.com/office/drawing/2014/main" val="3866051802"/>
                    </a:ext>
                  </a:extLst>
                </a:gridCol>
                <a:gridCol w="822960">
                  <a:extLst>
                    <a:ext uri="{9D8B030D-6E8A-4147-A177-3AD203B41FA5}">
                      <a16:colId xmlns:a16="http://schemas.microsoft.com/office/drawing/2014/main" val="1137618202"/>
                    </a:ext>
                  </a:extLst>
                </a:gridCol>
                <a:gridCol w="822960">
                  <a:extLst>
                    <a:ext uri="{9D8B030D-6E8A-4147-A177-3AD203B41FA5}">
                      <a16:colId xmlns:a16="http://schemas.microsoft.com/office/drawing/2014/main" val="2943822939"/>
                    </a:ext>
                  </a:extLst>
                </a:gridCol>
                <a:gridCol w="822960">
                  <a:extLst>
                    <a:ext uri="{9D8B030D-6E8A-4147-A177-3AD203B41FA5}">
                      <a16:colId xmlns:a16="http://schemas.microsoft.com/office/drawing/2014/main" val="3495551261"/>
                    </a:ext>
                  </a:extLst>
                </a:gridCol>
                <a:gridCol w="822960">
                  <a:extLst>
                    <a:ext uri="{9D8B030D-6E8A-4147-A177-3AD203B41FA5}">
                      <a16:colId xmlns:a16="http://schemas.microsoft.com/office/drawing/2014/main" val="59024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270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- 2019-11-15 17:00:09</a:t>
                      </a:r>
                      <a:r>
                        <a:rPr kumimoji="0" lang="fr-FR" sz="1000" b="0" i="0" u="none" strike="noStrike" kern="1200" cap="none" spc="0" normalizeH="0" baseline="0" noProof="0">
                          <a:ln>
                            <a:noFill/>
                          </a:ln>
                          <a:solidFill>
                            <a:prstClr val="black"/>
                          </a:solidFill>
                          <a:effectLst/>
                          <a:uLnTx/>
                          <a:uFillTx/>
                          <a:latin typeface="+mn-lt"/>
                          <a:ea typeface="+mn-ea"/>
                          <a:cs typeface="+mn-cs"/>
                        </a:rPr>
                        <a:t>
 En cette période, les lumières de nuit donnent un tout nouvel aspect aux bâtiments de la ville... Pour les immortaliser, au quotidien, comme en voyage, il est nécessaire d'avoir une caméra digne de ce nom. La Flip Camera du ZenFone 6 et son mode "Super Nuit" permet de faire ressortir chaque détail et nuance de couleurs pour reproduire la beauté de ce que vous observez à la perfection ✨
.
.
.
#camera #night #city #photography #photo#smartphone #ZenFone6 #DefyOrdinary #FlipCamera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https://www.instagram.com/p/B45MfR5pDPq/media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3729693"/>
                  </a:ext>
                </a:extLst>
              </a:tr>
            </a:tbl>
          </a:graphicData>
        </a:graphic>
      </p:graphicFrame>
      <p:sp>
        <p:nvSpPr>
          <p:cNvPr id="4" name="Text Placeholder 3">
            <a:extLst>
              <a:ext uri="{FF2B5EF4-FFF2-40B4-BE49-F238E27FC236}">
                <a16:creationId xmlns:a16="http://schemas.microsoft.com/office/drawing/2014/main" id="{0B10357B-6637-4801-856C-E7BCC13F3E5F}"/>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7633384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DCB8-41B2-4257-802D-E889EE728FAF}"/>
              </a:ext>
            </a:extLst>
          </p:cNvPr>
          <p:cNvSpPr>
            <a:spLocks noGrp="1"/>
          </p:cNvSpPr>
          <p:nvPr>
            <p:ph type="title"/>
          </p:nvPr>
        </p:nvSpPr>
        <p:spPr/>
        <p:txBody>
          <a:bodyPr/>
          <a:lstStyle/>
          <a:p>
            <a:r>
              <a:rPr lang="en-US"/>
              <a:t>Instagram Posts Table | CND Competitor- FR - 17 of 19</a:t>
            </a:r>
          </a:p>
        </p:txBody>
      </p:sp>
      <p:graphicFrame>
        <p:nvGraphicFramePr>
          <p:cNvPr id="5" name="Table Placeholder 4">
            <a:extLst>
              <a:ext uri="{FF2B5EF4-FFF2-40B4-BE49-F238E27FC236}">
                <a16:creationId xmlns:a16="http://schemas.microsoft.com/office/drawing/2014/main" id="{1E937A26-2180-4625-BA34-190680D97EF3}"/>
              </a:ext>
            </a:extLst>
          </p:cNvPr>
          <p:cNvGraphicFramePr>
            <a:graphicFrameLocks noGrp="1"/>
          </p:cNvGraphicFramePr>
          <p:nvPr>
            <p:ph type="tbl" sz="quarter" idx="13"/>
            <p:extLst>
              <p:ext uri="{D42A27DB-BD31-4B8C-83A1-F6EECF244321}">
                <p14:modId xmlns:p14="http://schemas.microsoft.com/office/powerpoint/2010/main" val="394143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53083483"/>
                    </a:ext>
                  </a:extLst>
                </a:gridCol>
                <a:gridCol w="1810512">
                  <a:extLst>
                    <a:ext uri="{9D8B030D-6E8A-4147-A177-3AD203B41FA5}">
                      <a16:colId xmlns:a16="http://schemas.microsoft.com/office/drawing/2014/main" val="1028116461"/>
                    </a:ext>
                  </a:extLst>
                </a:gridCol>
                <a:gridCol w="822960">
                  <a:extLst>
                    <a:ext uri="{9D8B030D-6E8A-4147-A177-3AD203B41FA5}">
                      <a16:colId xmlns:a16="http://schemas.microsoft.com/office/drawing/2014/main" val="1888889955"/>
                    </a:ext>
                  </a:extLst>
                </a:gridCol>
                <a:gridCol w="822960">
                  <a:extLst>
                    <a:ext uri="{9D8B030D-6E8A-4147-A177-3AD203B41FA5}">
                      <a16:colId xmlns:a16="http://schemas.microsoft.com/office/drawing/2014/main" val="287284774"/>
                    </a:ext>
                  </a:extLst>
                </a:gridCol>
                <a:gridCol w="822960">
                  <a:extLst>
                    <a:ext uri="{9D8B030D-6E8A-4147-A177-3AD203B41FA5}">
                      <a16:colId xmlns:a16="http://schemas.microsoft.com/office/drawing/2014/main" val="224279747"/>
                    </a:ext>
                  </a:extLst>
                </a:gridCol>
                <a:gridCol w="822960">
                  <a:extLst>
                    <a:ext uri="{9D8B030D-6E8A-4147-A177-3AD203B41FA5}">
                      <a16:colId xmlns:a16="http://schemas.microsoft.com/office/drawing/2014/main" val="1468458136"/>
                    </a:ext>
                  </a:extLst>
                </a:gridCol>
                <a:gridCol w="822960">
                  <a:extLst>
                    <a:ext uri="{9D8B030D-6E8A-4147-A177-3AD203B41FA5}">
                      <a16:colId xmlns:a16="http://schemas.microsoft.com/office/drawing/2014/main" val="298847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831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- 2019-11-14 17:07:54</a:t>
                      </a:r>
                      <a:r>
                        <a:rPr kumimoji="0" lang="en-US" sz="1000" b="0" i="0" u="none" strike="noStrike" kern="1200" cap="none" spc="0" normalizeH="0" baseline="0" noProof="0">
                          <a:ln>
                            <a:noFill/>
                          </a:ln>
                          <a:solidFill>
                            <a:prstClr val="black"/>
                          </a:solidFill>
                          <a:effectLst/>
                          <a:uLnTx/>
                          <a:uFillTx/>
                          <a:latin typeface="+mn-lt"/>
                          <a:ea typeface="+mn-ea"/>
                          <a:cs typeface="+mn-cs"/>
                        </a:rPr>
                        <a:t>
 🕒🕒OVERCLOCKING à l'azote liquide🕒🕒 La MEG X570 GODLIKE a décroché le record mondial auourd'hui ! 💪 Avec, le processeur #AMD #Ryzen 9 3950X a atteint une fréquence de 6041 MHz en configuration monocœur et de 5575 MHz en configuration multicœur. Côté Cinebench R15, il a atteint un score de 5683. ⚡ ⚡
#X570 #overclocking #pcmasterrace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https://www.instagram.com/p/B42olK6guvf/media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668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- 2019-11-13 17:40:14</a:t>
                      </a:r>
                      <a:r>
                        <a:rPr kumimoji="0" lang="en-US" sz="1000" b="0" i="0" u="none" strike="noStrike" kern="1200" cap="none" spc="0" normalizeH="0" baseline="0" noProof="0">
                          <a:ln>
                            <a:noFill/>
                          </a:ln>
                          <a:solidFill>
                            <a:prstClr val="black"/>
                          </a:solidFill>
                          <a:effectLst/>
                          <a:uLnTx/>
                          <a:uFillTx/>
                          <a:latin typeface="+mn-lt"/>
                          <a:ea typeface="+mn-ea"/>
                          <a:cs typeface="+mn-cs"/>
                        </a:rPr>
                        <a:t>
 TrapMoneyBenny, compositeur de la chanson ""In My Feeling"" de Drake, utilise un notebook MSI Prestige pour créer ses futurs hits 🎹. Créez des moments inoubliables ! 
Découvrez la gamme Prestige dans notre story👆
#MSI #Notebook #CreatorPC #Create_Moments #Prestige15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https://www.instagram.com/p/B40HfINAPcZ/media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031553"/>
                  </a:ext>
                </a:extLst>
              </a:tr>
            </a:tbl>
          </a:graphicData>
        </a:graphic>
      </p:graphicFrame>
      <p:sp>
        <p:nvSpPr>
          <p:cNvPr id="4" name="Text Placeholder 3">
            <a:extLst>
              <a:ext uri="{FF2B5EF4-FFF2-40B4-BE49-F238E27FC236}">
                <a16:creationId xmlns:a16="http://schemas.microsoft.com/office/drawing/2014/main" id="{EF2F7E03-9E88-40DB-9363-4B24AD2D130D}"/>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0470288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A1FBC-0318-41B2-B0D0-C1D0270ED4B7}"/>
              </a:ext>
            </a:extLst>
          </p:cNvPr>
          <p:cNvSpPr>
            <a:spLocks noGrp="1"/>
          </p:cNvSpPr>
          <p:nvPr>
            <p:ph type="title"/>
          </p:nvPr>
        </p:nvSpPr>
        <p:spPr/>
        <p:txBody>
          <a:bodyPr/>
          <a:lstStyle/>
          <a:p>
            <a:r>
              <a:rPr lang="en-US"/>
              <a:t>Instagram Posts Table | CND Competitor- FR - 18 of 19</a:t>
            </a:r>
          </a:p>
        </p:txBody>
      </p:sp>
      <p:graphicFrame>
        <p:nvGraphicFramePr>
          <p:cNvPr id="5" name="Table Placeholder 4">
            <a:extLst>
              <a:ext uri="{FF2B5EF4-FFF2-40B4-BE49-F238E27FC236}">
                <a16:creationId xmlns:a16="http://schemas.microsoft.com/office/drawing/2014/main" id="{C21EAE2D-C2E0-420D-BA94-9C8350A725C9}"/>
              </a:ext>
            </a:extLst>
          </p:cNvPr>
          <p:cNvGraphicFramePr>
            <a:graphicFrameLocks noGrp="1"/>
          </p:cNvGraphicFramePr>
          <p:nvPr>
            <p:ph type="tbl" sz="quarter" idx="13"/>
            <p:extLst>
              <p:ext uri="{D42A27DB-BD31-4B8C-83A1-F6EECF244321}">
                <p14:modId xmlns:p14="http://schemas.microsoft.com/office/powerpoint/2010/main" val="336095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6702750"/>
                    </a:ext>
                  </a:extLst>
                </a:gridCol>
                <a:gridCol w="1810512">
                  <a:extLst>
                    <a:ext uri="{9D8B030D-6E8A-4147-A177-3AD203B41FA5}">
                      <a16:colId xmlns:a16="http://schemas.microsoft.com/office/drawing/2014/main" val="526270960"/>
                    </a:ext>
                  </a:extLst>
                </a:gridCol>
                <a:gridCol w="822960">
                  <a:extLst>
                    <a:ext uri="{9D8B030D-6E8A-4147-A177-3AD203B41FA5}">
                      <a16:colId xmlns:a16="http://schemas.microsoft.com/office/drawing/2014/main" val="3025191432"/>
                    </a:ext>
                  </a:extLst>
                </a:gridCol>
                <a:gridCol w="822960">
                  <a:extLst>
                    <a:ext uri="{9D8B030D-6E8A-4147-A177-3AD203B41FA5}">
                      <a16:colId xmlns:a16="http://schemas.microsoft.com/office/drawing/2014/main" val="2357836697"/>
                    </a:ext>
                  </a:extLst>
                </a:gridCol>
                <a:gridCol w="822960">
                  <a:extLst>
                    <a:ext uri="{9D8B030D-6E8A-4147-A177-3AD203B41FA5}">
                      <a16:colId xmlns:a16="http://schemas.microsoft.com/office/drawing/2014/main" val="2578725797"/>
                    </a:ext>
                  </a:extLst>
                </a:gridCol>
                <a:gridCol w="822960">
                  <a:extLst>
                    <a:ext uri="{9D8B030D-6E8A-4147-A177-3AD203B41FA5}">
                      <a16:colId xmlns:a16="http://schemas.microsoft.com/office/drawing/2014/main" val="1363031064"/>
                    </a:ext>
                  </a:extLst>
                </a:gridCol>
                <a:gridCol w="822960">
                  <a:extLst>
                    <a:ext uri="{9D8B030D-6E8A-4147-A177-3AD203B41FA5}">
                      <a16:colId xmlns:a16="http://schemas.microsoft.com/office/drawing/2014/main" val="4088224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366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- 2019-11-13 16:57:08</a:t>
                      </a:r>
                      <a:r>
                        <a:rPr kumimoji="0" lang="fr-FR" sz="1000" b="0" i="0" u="none" strike="noStrike" kern="1200" cap="none" spc="0" normalizeH="0" baseline="0" noProof="0">
                          <a:ln>
                            <a:noFill/>
                          </a:ln>
                          <a:solidFill>
                            <a:prstClr val="black"/>
                          </a:solidFill>
                          <a:effectLst/>
                          <a:uLnTx/>
                          <a:uFillTx/>
                          <a:latin typeface="+mn-lt"/>
                          <a:ea typeface="+mn-ea"/>
                          <a:cs typeface="+mn-cs"/>
                        </a:rPr>
                        <a:t>
 Pour vos projets professionnels ou personnels, il est nécessaire d'avoir les bons outils ! Avec son écran grand angle à bord ultra fins, le VivoBook S14 est le compagnon de travail et de loisir idéal 💪 Immersion garantie que vous partagiez vos photos et vidéos ou vos dossiers pros !
.
.
.
#work #student #loisir #creation #inspiration #lifestyle #tech #pc #laptop #VivoBookS14 #S412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https://www.instagram.com/p/B40CjVxFS_x/media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4666409"/>
                  </a:ext>
                </a:extLst>
              </a:tr>
            </a:tbl>
          </a:graphicData>
        </a:graphic>
      </p:graphicFrame>
      <p:sp>
        <p:nvSpPr>
          <p:cNvPr id="4" name="Text Placeholder 3">
            <a:extLst>
              <a:ext uri="{FF2B5EF4-FFF2-40B4-BE49-F238E27FC236}">
                <a16:creationId xmlns:a16="http://schemas.microsoft.com/office/drawing/2014/main" id="{BDEB27D4-F651-43DC-93E9-625EAEE46F92}"/>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3585273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C8A4-7A20-4912-B555-3A7A1707E715}"/>
              </a:ext>
            </a:extLst>
          </p:cNvPr>
          <p:cNvSpPr>
            <a:spLocks noGrp="1"/>
          </p:cNvSpPr>
          <p:nvPr>
            <p:ph type="title"/>
          </p:nvPr>
        </p:nvSpPr>
        <p:spPr/>
        <p:txBody>
          <a:bodyPr/>
          <a:lstStyle/>
          <a:p>
            <a:r>
              <a:rPr lang="en-US"/>
              <a:t>Instagram Posts Table | CND Competitor- FR - 19 of 19</a:t>
            </a:r>
          </a:p>
        </p:txBody>
      </p:sp>
      <p:graphicFrame>
        <p:nvGraphicFramePr>
          <p:cNvPr id="5" name="Table Placeholder 4">
            <a:extLst>
              <a:ext uri="{FF2B5EF4-FFF2-40B4-BE49-F238E27FC236}">
                <a16:creationId xmlns:a16="http://schemas.microsoft.com/office/drawing/2014/main" id="{165A29BB-D9F2-40DA-947A-6AE2D015676C}"/>
              </a:ext>
            </a:extLst>
          </p:cNvPr>
          <p:cNvGraphicFramePr>
            <a:graphicFrameLocks noGrp="1"/>
          </p:cNvGraphicFramePr>
          <p:nvPr>
            <p:ph type="tbl" sz="quarter" idx="13"/>
            <p:extLst>
              <p:ext uri="{D42A27DB-BD31-4B8C-83A1-F6EECF244321}">
                <p14:modId xmlns:p14="http://schemas.microsoft.com/office/powerpoint/2010/main" val="409908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1959837"/>
                    </a:ext>
                  </a:extLst>
                </a:gridCol>
                <a:gridCol w="1810512">
                  <a:extLst>
                    <a:ext uri="{9D8B030D-6E8A-4147-A177-3AD203B41FA5}">
                      <a16:colId xmlns:a16="http://schemas.microsoft.com/office/drawing/2014/main" val="3968392830"/>
                    </a:ext>
                  </a:extLst>
                </a:gridCol>
                <a:gridCol w="822960">
                  <a:extLst>
                    <a:ext uri="{9D8B030D-6E8A-4147-A177-3AD203B41FA5}">
                      <a16:colId xmlns:a16="http://schemas.microsoft.com/office/drawing/2014/main" val="2450105255"/>
                    </a:ext>
                  </a:extLst>
                </a:gridCol>
                <a:gridCol w="822960">
                  <a:extLst>
                    <a:ext uri="{9D8B030D-6E8A-4147-A177-3AD203B41FA5}">
                      <a16:colId xmlns:a16="http://schemas.microsoft.com/office/drawing/2014/main" val="1584888914"/>
                    </a:ext>
                  </a:extLst>
                </a:gridCol>
                <a:gridCol w="822960">
                  <a:extLst>
                    <a:ext uri="{9D8B030D-6E8A-4147-A177-3AD203B41FA5}">
                      <a16:colId xmlns:a16="http://schemas.microsoft.com/office/drawing/2014/main" val="447044093"/>
                    </a:ext>
                  </a:extLst>
                </a:gridCol>
                <a:gridCol w="822960">
                  <a:extLst>
                    <a:ext uri="{9D8B030D-6E8A-4147-A177-3AD203B41FA5}">
                      <a16:colId xmlns:a16="http://schemas.microsoft.com/office/drawing/2014/main" val="4031337808"/>
                    </a:ext>
                  </a:extLst>
                </a:gridCol>
                <a:gridCol w="822960">
                  <a:extLst>
                    <a:ext uri="{9D8B030D-6E8A-4147-A177-3AD203B41FA5}">
                      <a16:colId xmlns:a16="http://schemas.microsoft.com/office/drawing/2014/main" val="282875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47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- 2019-11-12 18:01:29</a:t>
                      </a:r>
                      <a:r>
                        <a:rPr kumimoji="0" lang="fr-FR" sz="1000" b="0" i="0" u="none" strike="noStrike" kern="1200" cap="none" spc="0" normalizeH="0" baseline="0" noProof="0">
                          <a:ln>
                            <a:noFill/>
                          </a:ln>
                          <a:solidFill>
                            <a:prstClr val="black"/>
                          </a:solidFill>
                          <a:effectLst/>
                          <a:uLnTx/>
                          <a:uFillTx/>
                          <a:latin typeface="+mn-lt"/>
                          <a:ea typeface="+mn-ea"/>
                          <a:cs typeface="+mn-cs"/>
                        </a:rPr>
                        <a:t>
 C'est bientôt Noël et vous ne savez pas encore quels cadeaux offrir ? 🎁
MSI vous donne un coup de main avec son guide d'achat et vous offre une chance de gagner une carte graphique, des périphériques et des codes Steam !!! Pour participer au 🎄GIVEAWAY🎄
Rendez-vous sur 👉 fr.msi.com 👉 Promotion 👉Best Gift Ever
#giveaway #MSIGaming #Meilleurcadeau #Noël #CarteGraphique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https://www.instagram.com/p/B4xlHz3A9tz/media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6813"/>
                  </a:ext>
                </a:extLst>
              </a:tr>
            </a:tbl>
          </a:graphicData>
        </a:graphic>
      </p:graphicFrame>
      <p:sp>
        <p:nvSpPr>
          <p:cNvPr id="4" name="Text Placeholder 3">
            <a:extLst>
              <a:ext uri="{FF2B5EF4-FFF2-40B4-BE49-F238E27FC236}">
                <a16:creationId xmlns:a16="http://schemas.microsoft.com/office/drawing/2014/main" id="{0A73E08D-27F2-4B48-A2E9-3B762C7F3EBB}"/>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38378793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2840-E56D-4C21-A44D-51A9E252F769}"/>
              </a:ext>
            </a:extLst>
          </p:cNvPr>
          <p:cNvSpPr>
            <a:spLocks noGrp="1"/>
          </p:cNvSpPr>
          <p:nvPr>
            <p:ph type="title"/>
          </p:nvPr>
        </p:nvSpPr>
        <p:spPr/>
        <p:txBody>
          <a:bodyPr/>
          <a:lstStyle/>
          <a:p>
            <a:r>
              <a:rPr lang="en-US"/>
              <a:t>Instagram Key Metrics Table | CND Competitor- FR</a:t>
            </a:r>
          </a:p>
        </p:txBody>
      </p:sp>
      <p:graphicFrame>
        <p:nvGraphicFramePr>
          <p:cNvPr id="5" name="Table Placeholder 4">
            <a:extLst>
              <a:ext uri="{FF2B5EF4-FFF2-40B4-BE49-F238E27FC236}">
                <a16:creationId xmlns:a16="http://schemas.microsoft.com/office/drawing/2014/main" id="{A57CB1DB-0C51-4EF7-A82D-8E3200B49918}"/>
              </a:ext>
            </a:extLst>
          </p:cNvPr>
          <p:cNvGraphicFramePr>
            <a:graphicFrameLocks noGrp="1"/>
          </p:cNvGraphicFramePr>
          <p:nvPr>
            <p:ph type="tbl" sz="quarter" idx="13"/>
            <p:extLst>
              <p:ext uri="{D42A27DB-BD31-4B8C-83A1-F6EECF244321}">
                <p14:modId xmlns:p14="http://schemas.microsoft.com/office/powerpoint/2010/main" val="250077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3414840"/>
                    </a:ext>
                  </a:extLst>
                </a:gridCol>
                <a:gridCol w="699516">
                  <a:extLst>
                    <a:ext uri="{9D8B030D-6E8A-4147-A177-3AD203B41FA5}">
                      <a16:colId xmlns:a16="http://schemas.microsoft.com/office/drawing/2014/main" val="191455525"/>
                    </a:ext>
                  </a:extLst>
                </a:gridCol>
                <a:gridCol w="699516">
                  <a:extLst>
                    <a:ext uri="{9D8B030D-6E8A-4147-A177-3AD203B41FA5}">
                      <a16:colId xmlns:a16="http://schemas.microsoft.com/office/drawing/2014/main" val="4246251874"/>
                    </a:ext>
                  </a:extLst>
                </a:gridCol>
                <a:gridCol w="658368">
                  <a:extLst>
                    <a:ext uri="{9D8B030D-6E8A-4147-A177-3AD203B41FA5}">
                      <a16:colId xmlns:a16="http://schemas.microsoft.com/office/drawing/2014/main" val="389160767"/>
                    </a:ext>
                  </a:extLst>
                </a:gridCol>
                <a:gridCol w="658368">
                  <a:extLst>
                    <a:ext uri="{9D8B030D-6E8A-4147-A177-3AD203B41FA5}">
                      <a16:colId xmlns:a16="http://schemas.microsoft.com/office/drawing/2014/main" val="253804406"/>
                    </a:ext>
                  </a:extLst>
                </a:gridCol>
                <a:gridCol w="658368">
                  <a:extLst>
                    <a:ext uri="{9D8B030D-6E8A-4147-A177-3AD203B41FA5}">
                      <a16:colId xmlns:a16="http://schemas.microsoft.com/office/drawing/2014/main" val="1299029908"/>
                    </a:ext>
                  </a:extLst>
                </a:gridCol>
                <a:gridCol w="699516">
                  <a:extLst>
                    <a:ext uri="{9D8B030D-6E8A-4147-A177-3AD203B41FA5}">
                      <a16:colId xmlns:a16="http://schemas.microsoft.com/office/drawing/2014/main" val="60506084"/>
                    </a:ext>
                  </a:extLst>
                </a:gridCol>
                <a:gridCol w="699516">
                  <a:extLst>
                    <a:ext uri="{9D8B030D-6E8A-4147-A177-3AD203B41FA5}">
                      <a16:colId xmlns:a16="http://schemas.microsoft.com/office/drawing/2014/main" val="3456953985"/>
                    </a:ext>
                  </a:extLst>
                </a:gridCol>
                <a:gridCol w="699516">
                  <a:extLst>
                    <a:ext uri="{9D8B030D-6E8A-4147-A177-3AD203B41FA5}">
                      <a16:colId xmlns:a16="http://schemas.microsoft.com/office/drawing/2014/main" val="1904285131"/>
                    </a:ext>
                  </a:extLst>
                </a:gridCol>
                <a:gridCol w="658368">
                  <a:extLst>
                    <a:ext uri="{9D8B030D-6E8A-4147-A177-3AD203B41FA5}">
                      <a16:colId xmlns:a16="http://schemas.microsoft.com/office/drawing/2014/main" val="24035811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03773547"/>
                  </a:ext>
                </a:extLst>
              </a:tr>
              <a:tr h="370840">
                <a:tc>
                  <a:txBody>
                    <a:bodyPr/>
                    <a:lstStyle/>
                    <a:p>
                      <a:r>
                        <a:rPr lang="en-US" sz="1000"/>
                        <a:t>asusfrance</a:t>
                      </a:r>
                    </a:p>
                  </a:txBody>
                  <a:tcPr/>
                </a:tc>
                <a:tc>
                  <a:txBody>
                    <a:bodyPr/>
                    <a:lstStyle/>
                    <a:p>
                      <a:r>
                        <a:rPr lang="en-US" sz="1000"/>
                        <a:t>159009</a:t>
                      </a:r>
                    </a:p>
                  </a:txBody>
                  <a:tcPr/>
                </a:tc>
                <a:tc>
                  <a:txBody>
                    <a:bodyPr/>
                    <a:lstStyle/>
                    <a:p>
                      <a:r>
                        <a:rPr lang="en-US" sz="1000"/>
                        <a:t>-357</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24</a:t>
                      </a:r>
                    </a:p>
                  </a:txBody>
                  <a:tcPr/>
                </a:tc>
                <a:tc>
                  <a:txBody>
                    <a:bodyPr/>
                    <a:lstStyle/>
                    <a:p>
                      <a:r>
                        <a:rPr lang="en-US" sz="1000"/>
                        <a:t>29578</a:t>
                      </a:r>
                    </a:p>
                  </a:txBody>
                  <a:tcPr/>
                </a:tc>
                <a:tc>
                  <a:txBody>
                    <a:bodyPr/>
                    <a:lstStyle/>
                    <a:p>
                      <a:r>
                        <a:rPr lang="en-US" sz="1000"/>
                        <a:t>113</a:t>
                      </a:r>
                    </a:p>
                  </a:txBody>
                  <a:tcPr/>
                </a:tc>
                <a:tc>
                  <a:txBody>
                    <a:bodyPr/>
                    <a:lstStyle/>
                    <a:p>
                      <a:r>
                        <a:rPr lang="en-US" sz="1000"/>
                        <a:t>0.7772 %</a:t>
                      </a:r>
                    </a:p>
                  </a:txBody>
                  <a:tcPr/>
                </a:tc>
                <a:extLst>
                  <a:ext uri="{0D108BD9-81ED-4DB2-BD59-A6C34878D82A}">
                    <a16:rowId xmlns:a16="http://schemas.microsoft.com/office/drawing/2014/main" val="2786770246"/>
                  </a:ext>
                </a:extLst>
              </a:tr>
              <a:tr h="370840">
                <a:tc>
                  <a:txBody>
                    <a:bodyPr/>
                    <a:lstStyle/>
                    <a:p>
                      <a:r>
                        <a:rPr lang="en-US" sz="1000"/>
                        <a:t>asusrogfr</a:t>
                      </a:r>
                    </a:p>
                  </a:txBody>
                  <a:tcPr/>
                </a:tc>
                <a:tc>
                  <a:txBody>
                    <a:bodyPr/>
                    <a:lstStyle/>
                    <a:p>
                      <a:r>
                        <a:rPr lang="en-US" sz="1000"/>
                        <a:t>123622</a:t>
                      </a:r>
                    </a:p>
                  </a:txBody>
                  <a:tcPr/>
                </a:tc>
                <a:tc>
                  <a:txBody>
                    <a:bodyPr/>
                    <a:lstStyle/>
                    <a:p>
                      <a:r>
                        <a:rPr lang="en-US" sz="1000"/>
                        <a:t>691</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29213</a:t>
                      </a:r>
                    </a:p>
                  </a:txBody>
                  <a:tcPr/>
                </a:tc>
                <a:tc>
                  <a:txBody>
                    <a:bodyPr/>
                    <a:lstStyle/>
                    <a:p>
                      <a:r>
                        <a:rPr lang="en-US" sz="1000"/>
                        <a:t>1277</a:t>
                      </a:r>
                    </a:p>
                  </a:txBody>
                  <a:tcPr/>
                </a:tc>
                <a:tc>
                  <a:txBody>
                    <a:bodyPr/>
                    <a:lstStyle/>
                    <a:p>
                      <a:r>
                        <a:rPr lang="en-US" sz="1000"/>
                        <a:t>2.7481 %</a:t>
                      </a:r>
                    </a:p>
                  </a:txBody>
                  <a:tcPr/>
                </a:tc>
                <a:extLst>
                  <a:ext uri="{0D108BD9-81ED-4DB2-BD59-A6C34878D82A}">
                    <a16:rowId xmlns:a16="http://schemas.microsoft.com/office/drawing/2014/main" val="2704409337"/>
                  </a:ext>
                </a:extLst>
              </a:tr>
              <a:tr h="370840">
                <a:tc>
                  <a:txBody>
                    <a:bodyPr/>
                    <a:lstStyle/>
                    <a:p>
                      <a:r>
                        <a:rPr lang="en-US" sz="1000"/>
                        <a:t>msigaming_france</a:t>
                      </a:r>
                    </a:p>
                  </a:txBody>
                  <a:tcPr/>
                </a:tc>
                <a:tc>
                  <a:txBody>
                    <a:bodyPr/>
                    <a:lstStyle/>
                    <a:p>
                      <a:r>
                        <a:rPr lang="en-US" sz="1000"/>
                        <a:t>53679</a:t>
                      </a:r>
                    </a:p>
                  </a:txBody>
                  <a:tcPr/>
                </a:tc>
                <a:tc>
                  <a:txBody>
                    <a:bodyPr/>
                    <a:lstStyle/>
                    <a:p>
                      <a:r>
                        <a:rPr lang="en-US" sz="1000"/>
                        <a:t>3418</a:t>
                      </a:r>
                    </a:p>
                  </a:txBody>
                  <a:tcPr/>
                </a:tc>
                <a:tc>
                  <a:txBody>
                    <a:bodyPr/>
                    <a:lstStyle/>
                    <a:p>
                      <a:r>
                        <a:rPr lang="en-US" sz="1000"/>
                        <a:t>26</a:t>
                      </a:r>
                    </a:p>
                  </a:txBody>
                  <a:tcPr/>
                </a:tc>
                <a:tc>
                  <a:txBody>
                    <a:bodyPr/>
                    <a:lstStyle/>
                    <a:p>
                      <a:r>
                        <a:rPr lang="en-US" sz="1000"/>
                        <a:t>11</a:t>
                      </a:r>
                    </a:p>
                  </a:txBody>
                  <a:tcPr/>
                </a:tc>
                <a:tc>
                  <a:txBody>
                    <a:bodyPr/>
                    <a:lstStyle/>
                    <a:p>
                      <a:r>
                        <a:rPr lang="en-US" sz="1000"/>
                        <a:t>5</a:t>
                      </a:r>
                    </a:p>
                  </a:txBody>
                  <a:tcPr/>
                </a:tc>
                <a:tc>
                  <a:txBody>
                    <a:bodyPr/>
                    <a:lstStyle/>
                    <a:p>
                      <a:r>
                        <a:rPr lang="en-US" sz="1000"/>
                        <a:t>42</a:t>
                      </a:r>
                    </a:p>
                  </a:txBody>
                  <a:tcPr/>
                </a:tc>
                <a:tc>
                  <a:txBody>
                    <a:bodyPr/>
                    <a:lstStyle/>
                    <a:p>
                      <a:r>
                        <a:rPr lang="en-US" sz="1000"/>
                        <a:t>29781</a:t>
                      </a:r>
                    </a:p>
                  </a:txBody>
                  <a:tcPr/>
                </a:tc>
                <a:tc>
                  <a:txBody>
                    <a:bodyPr/>
                    <a:lstStyle/>
                    <a:p>
                      <a:r>
                        <a:rPr lang="en-US" sz="1000"/>
                        <a:t>250</a:t>
                      </a:r>
                    </a:p>
                  </a:txBody>
                  <a:tcPr/>
                </a:tc>
                <a:tc>
                  <a:txBody>
                    <a:bodyPr/>
                    <a:lstStyle/>
                    <a:p>
                      <a:r>
                        <a:rPr lang="en-US" sz="1000"/>
                        <a:t>1.3758 %</a:t>
                      </a:r>
                    </a:p>
                  </a:txBody>
                  <a:tcPr/>
                </a:tc>
                <a:extLst>
                  <a:ext uri="{0D108BD9-81ED-4DB2-BD59-A6C34878D82A}">
                    <a16:rowId xmlns:a16="http://schemas.microsoft.com/office/drawing/2014/main" val="3492253509"/>
                  </a:ext>
                </a:extLst>
              </a:tr>
            </a:tbl>
          </a:graphicData>
        </a:graphic>
      </p:graphicFrame>
      <p:sp>
        <p:nvSpPr>
          <p:cNvPr id="4" name="Text Placeholder 3">
            <a:extLst>
              <a:ext uri="{FF2B5EF4-FFF2-40B4-BE49-F238E27FC236}">
                <a16:creationId xmlns:a16="http://schemas.microsoft.com/office/drawing/2014/main" id="{FD192849-FD69-4E6E-BC65-19C66BD2B3DD}"/>
              </a:ext>
            </a:extLst>
          </p:cNvPr>
          <p:cNvSpPr>
            <a:spLocks noGrp="1"/>
          </p:cNvSpPr>
          <p:nvPr>
            <p:ph type="body" sz="quarter" idx="14"/>
          </p:nvPr>
        </p:nvSpPr>
        <p:spPr/>
        <p:txBody>
          <a:bodyPr/>
          <a:lstStyle/>
          <a:p>
            <a:r>
              <a:rPr lang="en-US"/>
              <a:t>10/22/2019 - 11/22/2019</a:t>
            </a:r>
          </a:p>
        </p:txBody>
      </p:sp>
    </p:spTree>
    <p:extLst>
      <p:ext uri="{BB962C8B-B14F-4D97-AF65-F5344CB8AC3E}">
        <p14:creationId xmlns:p14="http://schemas.microsoft.com/office/powerpoint/2010/main" val="20877425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9DB3B-B972-4E3F-BF65-FF17F24B8F22}"/>
              </a:ext>
            </a:extLst>
          </p:cNvPr>
          <p:cNvSpPr>
            <a:spLocks noGrp="1"/>
          </p:cNvSpPr>
          <p:nvPr>
            <p:ph type="title"/>
          </p:nvPr>
        </p:nvSpPr>
        <p:spPr/>
        <p:txBody>
          <a:bodyPr/>
          <a:lstStyle/>
          <a:p>
            <a:r>
              <a:rPr lang="en-US"/>
              <a:t>Instagram Followers Change Rate | CND Competitor- FR</a:t>
            </a:r>
          </a:p>
        </p:txBody>
      </p:sp>
      <p:graphicFrame>
        <p:nvGraphicFramePr>
          <p:cNvPr id="6" name="Chart Placeholder 5">
            <a:extLst>
              <a:ext uri="{FF2B5EF4-FFF2-40B4-BE49-F238E27FC236}">
                <a16:creationId xmlns:a16="http://schemas.microsoft.com/office/drawing/2014/main" id="{5F620060-FECF-40F3-A81A-93CF5D134CAD}"/>
              </a:ext>
            </a:extLst>
          </p:cNvPr>
          <p:cNvGraphicFramePr>
            <a:graphicFrameLocks noGrp="1"/>
          </p:cNvGraphicFramePr>
          <p:nvPr>
            <p:ph type="chart" sz="quarter" idx="13"/>
            <p:extLst>
              <p:ext uri="{D42A27DB-BD31-4B8C-83A1-F6EECF244321}">
                <p14:modId xmlns:p14="http://schemas.microsoft.com/office/powerpoint/2010/main" val="223412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4C5A6-BD3F-4D14-A800-A6C2998127AE}"/>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73516B4B-6BB1-4707-9D07-7575B802E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78838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CDAB-DF11-49C6-A4EF-28362F03892A}"/>
              </a:ext>
            </a:extLst>
          </p:cNvPr>
          <p:cNvSpPr>
            <a:spLocks noGrp="1"/>
          </p:cNvSpPr>
          <p:nvPr>
            <p:ph type="title"/>
          </p:nvPr>
        </p:nvSpPr>
        <p:spPr/>
        <p:txBody>
          <a:bodyPr/>
          <a:lstStyle/>
          <a:p>
            <a:r>
              <a:rPr lang="en-US"/>
              <a:t>Instagram Interaction Rate | CND Competitor- FR</a:t>
            </a:r>
          </a:p>
        </p:txBody>
      </p:sp>
      <p:graphicFrame>
        <p:nvGraphicFramePr>
          <p:cNvPr id="6" name="Chart Placeholder 5">
            <a:extLst>
              <a:ext uri="{FF2B5EF4-FFF2-40B4-BE49-F238E27FC236}">
                <a16:creationId xmlns:a16="http://schemas.microsoft.com/office/drawing/2014/main" id="{F7793884-D0AF-47FB-801E-72A371F44C9A}"/>
              </a:ext>
            </a:extLst>
          </p:cNvPr>
          <p:cNvGraphicFramePr>
            <a:graphicFrameLocks noGrp="1"/>
          </p:cNvGraphicFramePr>
          <p:nvPr>
            <p:ph type="chart" sz="quarter" idx="13"/>
            <p:extLst>
              <p:ext uri="{D42A27DB-BD31-4B8C-83A1-F6EECF244321}">
                <p14:modId xmlns:p14="http://schemas.microsoft.com/office/powerpoint/2010/main" val="3952598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9B0A31-F4DD-43CF-BC39-69ED74EAEECF}"/>
              </a:ext>
            </a:extLst>
          </p:cNvPr>
          <p:cNvSpPr>
            <a:spLocks noGrp="1"/>
          </p:cNvSpPr>
          <p:nvPr>
            <p:ph type="body" sz="quarter" idx="14"/>
          </p:nvPr>
        </p:nvSpPr>
        <p:spPr/>
        <p:txBody>
          <a:bodyPr/>
          <a:lstStyle/>
          <a:p>
            <a:r>
              <a:rPr lang="en-US"/>
              <a:t>10/22/2019 - 11/22/2019</a:t>
            </a:r>
          </a:p>
        </p:txBody>
      </p:sp>
      <p:sp>
        <p:nvSpPr>
          <p:cNvPr id="5" name="Footer Placeholder 4">
            <a:extLst>
              <a:ext uri="{FF2B5EF4-FFF2-40B4-BE49-F238E27FC236}">
                <a16:creationId xmlns:a16="http://schemas.microsoft.com/office/drawing/2014/main" id="{B2EADDEC-DBFF-4822-AAF9-ADE5118CD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3000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20191122_100817</Template>
  <TotalTime>10</TotalTime>
  <Words>7363</Words>
  <Application>Microsoft Office PowerPoint</Application>
  <PresentationFormat>On-screen Show (4:3)</PresentationFormat>
  <Paragraphs>3602</Paragraphs>
  <Slides>102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102</vt:i4>
      </vt:variant>
    </vt:vector>
  </HeadingPairs>
  <TitlesOfParts>
    <vt:vector size="105" baseType="lpstr">
      <vt:lpstr>Arial</vt:lpstr>
      <vt:lpstr>Calibri</vt:lpstr>
      <vt:lpstr>quintly_template</vt:lpstr>
      <vt:lpstr>MSI FR vs Competitor</vt:lpstr>
      <vt:lpstr>Facebook Key Metrics Radar | CND Competitor- FR</vt:lpstr>
      <vt:lpstr>Facebook Key Metrics Table w/ PTAT-Rate | CND Competitor- FR - 1 of 2</vt:lpstr>
      <vt:lpstr>Facebook Key Metrics Table w/ PTAT-Rate | CND Competitor- FR - 2 of 2</vt:lpstr>
      <vt:lpstr>Facebook Insights Key Metrics Table w/ E-Rate | CND Competitor- FR</vt:lpstr>
      <vt:lpstr>Facebook People Talking About This | CND Competitor- FR</vt:lpstr>
      <vt:lpstr>Facebook Fans Total | CND Competitor- FR</vt:lpstr>
      <vt:lpstr>Facebook Post Type Distribution Per Profile | CND Competitor- FR</vt:lpstr>
      <vt:lpstr>Facebook Sponsored Posts Distribution | CND Competitor- FR</vt:lpstr>
      <vt:lpstr>Facebook Own Posts Table | CND Competitor- FR - 1 of 22</vt:lpstr>
      <vt:lpstr>Facebook Own Posts Table | CND Competitor- FR - 2 of 22</vt:lpstr>
      <vt:lpstr>Facebook Own Posts Table | CND Competitor- FR - 3 of 22</vt:lpstr>
      <vt:lpstr>Facebook Own Posts Table | CND Competitor- FR - 4 of 22</vt:lpstr>
      <vt:lpstr>Facebook Own Posts Table | CND Competitor- FR - 5 of 22</vt:lpstr>
      <vt:lpstr>Facebook Own Posts Table | CND Competitor- FR - 6 of 22</vt:lpstr>
      <vt:lpstr>Facebook Own Posts Table | CND Competitor- FR - 7 of 22</vt:lpstr>
      <vt:lpstr>Facebook Own Posts Table | CND Competitor- FR - 8 of 22</vt:lpstr>
      <vt:lpstr>Facebook Own Posts Table | CND Competitor- FR - 9 of 22</vt:lpstr>
      <vt:lpstr>Facebook Own Posts Table | CND Competitor- FR - 10 of 22</vt:lpstr>
      <vt:lpstr>Facebook Own Posts Table | CND Competitor- FR - 11 of 22</vt:lpstr>
      <vt:lpstr>Facebook Own Posts Table | CND Competitor- FR - 12 of 22</vt:lpstr>
      <vt:lpstr>Facebook Own Posts Table | CND Competitor- FR - 13 of 22</vt:lpstr>
      <vt:lpstr>Facebook Own Posts Table | CND Competitor- FR - 14 of 22</vt:lpstr>
      <vt:lpstr>Facebook Own Posts Table | CND Competitor- FR - 15 of 22</vt:lpstr>
      <vt:lpstr>Facebook Own Posts Table | CND Competitor- FR - 16 of 22</vt:lpstr>
      <vt:lpstr>Facebook Own Posts Table | CND Competitor- FR - 17 of 22</vt:lpstr>
      <vt:lpstr>Facebook Own Posts Table | CND Competitor- FR - 18 of 22</vt:lpstr>
      <vt:lpstr>Facebook Own Posts Table | CND Competitor- FR - 19 of 22</vt:lpstr>
      <vt:lpstr>Facebook Own Posts Table | CND Competitor- FR - 20 of 22</vt:lpstr>
      <vt:lpstr>Facebook Own Posts Table | CND Competitor- FR - 21 of 22</vt:lpstr>
      <vt:lpstr>Facebook Own Posts Table | CND Competitor- FR - 22 of 22</vt:lpstr>
      <vt:lpstr>Facebook Insights Own Posts Table w/ E-Rate | CND Competitor- FR - 1 of 26</vt:lpstr>
      <vt:lpstr>Facebook Insights Own Posts Table w/ E-Rate | CND Competitor- FR - 2 of 26</vt:lpstr>
      <vt:lpstr>Facebook Insights Own Posts Table w/ E-Rate | CND Competitor- FR - 3 of 26</vt:lpstr>
      <vt:lpstr>Facebook Insights Own Posts Table w/ E-Rate | CND Competitor- FR - 4 of 26</vt:lpstr>
      <vt:lpstr>Facebook Insights Own Posts Table w/ E-Rate | CND Competitor- FR - 5 of 26</vt:lpstr>
      <vt:lpstr>Facebook Insights Own Posts Table w/ E-Rate | CND Competitor- FR - 6 of 26</vt:lpstr>
      <vt:lpstr>Facebook Insights Own Posts Table w/ E-Rate | CND Competitor- FR - 7 of 26</vt:lpstr>
      <vt:lpstr>Facebook Insights Own Posts Table w/ E-Rate | CND Competitor- FR - 8 of 26</vt:lpstr>
      <vt:lpstr>Facebook Insights Own Posts Table w/ E-Rate | CND Competitor- FR - 9 of 26</vt:lpstr>
      <vt:lpstr>Facebook Insights Own Posts Table w/ E-Rate | CND Competitor- FR - 10 of 26</vt:lpstr>
      <vt:lpstr>Facebook Insights Own Posts Table w/ E-Rate | CND Competitor- FR - 11 of 26</vt:lpstr>
      <vt:lpstr>Facebook Insights Own Posts Table w/ E-Rate | CND Competitor- FR - 12 of 26</vt:lpstr>
      <vt:lpstr>Facebook Insights Own Posts Table w/ E-Rate | CND Competitor- FR - 13 of 26</vt:lpstr>
      <vt:lpstr>Facebook Insights Own Posts Table w/ E-Rate | CND Competitor- FR - 14 of 26</vt:lpstr>
      <vt:lpstr>Facebook Insights Own Posts Table w/ E-Rate | CND Competitor- FR - 15 of 26</vt:lpstr>
      <vt:lpstr>Facebook Insights Own Posts Table w/ E-Rate | CND Competitor- FR - 16 of 26</vt:lpstr>
      <vt:lpstr>Facebook Insights Own Posts Table w/ E-Rate | CND Competitor- FR - 17 of 26</vt:lpstr>
      <vt:lpstr>Facebook Insights Own Posts Table w/ E-Rate | CND Competitor- FR - 18 of 26</vt:lpstr>
      <vt:lpstr>Facebook Insights Own Posts Table w/ E-Rate | CND Competitor- FR - 19 of 26</vt:lpstr>
      <vt:lpstr>Facebook Insights Own Posts Table w/ E-Rate | CND Competitor- FR - 20 of 26</vt:lpstr>
      <vt:lpstr>Facebook Insights Own Posts Table w/ E-Rate | CND Competitor- FR - 21 of 26</vt:lpstr>
      <vt:lpstr>Facebook Insights Own Posts Table w/ E-Rate | CND Competitor- FR - 22 of 26</vt:lpstr>
      <vt:lpstr>Facebook Insights Own Posts Table w/ E-Rate | CND Competitor- FR - 23 of 26</vt:lpstr>
      <vt:lpstr>Facebook Insights Own Posts Table w/ E-Rate | CND Competitor- FR - 24 of 26</vt:lpstr>
      <vt:lpstr>Facebook Insights Own Posts Table w/ E-Rate | CND Competitor- FR - 25 of 26</vt:lpstr>
      <vt:lpstr>Facebook Insights Own Posts Table w/ E-Rate | CND Competitor- FR - 26 of 26</vt:lpstr>
      <vt:lpstr>Facebook Engagement Rate | CND Competitor- FR</vt:lpstr>
      <vt:lpstr>Facebook Engagement Rate By Post Type | CND Competitor- FR</vt:lpstr>
      <vt:lpstr>Twitter Key Metrics Radar | CND Competitor- FR</vt:lpstr>
      <vt:lpstr>Facebook Own Posts By Weekday | CND Competitor- FR</vt:lpstr>
      <vt:lpstr>Twitter Followers Change | CND Competitor- FR</vt:lpstr>
      <vt:lpstr>Twitter Own and Retweeted Tweets Table | CND Competitor- FR - 1 of 10</vt:lpstr>
      <vt:lpstr>Twitter Own and Retweeted Tweets Table | CND Competitor- FR - 2 of 10</vt:lpstr>
      <vt:lpstr>Twitter Own and Retweeted Tweets Table | CND Competitor- FR - 3 of 10</vt:lpstr>
      <vt:lpstr>Twitter Own and Retweeted Tweets Table | CND Competitor- FR - 4 of 10</vt:lpstr>
      <vt:lpstr>Twitter Own and Retweeted Tweets Table | CND Competitor- FR - 5 of 10</vt:lpstr>
      <vt:lpstr>Twitter Own and Retweeted Tweets Table | CND Competitor- FR - 6 of 10</vt:lpstr>
      <vt:lpstr>Twitter Own and Retweeted Tweets Table | CND Competitor- FR - 7 of 10</vt:lpstr>
      <vt:lpstr>Twitter Own and Retweeted Tweets Table | CND Competitor- FR - 8 of 10</vt:lpstr>
      <vt:lpstr>Twitter Own and Retweeted Tweets Table | CND Competitor- FR - 9 of 10</vt:lpstr>
      <vt:lpstr>Twitter Own and Retweeted Tweets Table | CND Competitor- FR - 10 of 10</vt:lpstr>
      <vt:lpstr>Twitter Key Metrics Table | CND Competitor- FR</vt:lpstr>
      <vt:lpstr>Twitter Interaction Rate | CND Competitor- FR</vt:lpstr>
      <vt:lpstr>Twitter Followers Total | CND Competitor- FR</vt:lpstr>
      <vt:lpstr>Instagram Key Metrics Radar | CND Competitor- FR</vt:lpstr>
      <vt:lpstr>Twitter Key Influencers | CND Competitor- FR - 1 of 3</vt:lpstr>
      <vt:lpstr>Twitter Key Influencers | CND Competitor- FR - 2 of 3</vt:lpstr>
      <vt:lpstr>Twitter Key Influencers | CND Competitor- FR - 3 of 3</vt:lpstr>
      <vt:lpstr>Instagram Followers Total | CND Competitor- FR</vt:lpstr>
      <vt:lpstr>Instagram Posts Table | CND Competitor- FR - 1 of 19</vt:lpstr>
      <vt:lpstr>Instagram Posts Table | CND Competitor- FR - 2 of 19</vt:lpstr>
      <vt:lpstr>Instagram Posts Table | CND Competitor- FR - 3 of 19</vt:lpstr>
      <vt:lpstr>Instagram Posts Table | CND Competitor- FR - 4 of 19</vt:lpstr>
      <vt:lpstr>Instagram Posts Table | CND Competitor- FR - 5 of 19</vt:lpstr>
      <vt:lpstr>Instagram Posts Table | CND Competitor- FR - 6 of 19</vt:lpstr>
      <vt:lpstr>Instagram Posts Table | CND Competitor- FR - 7 of 19</vt:lpstr>
      <vt:lpstr>Instagram Posts Table | CND Competitor- FR - 8 of 19</vt:lpstr>
      <vt:lpstr>Instagram Posts Table | CND Competitor- FR - 9 of 19</vt:lpstr>
      <vt:lpstr>Instagram Posts Table | CND Competitor- FR - 10 of 19</vt:lpstr>
      <vt:lpstr>Instagram Posts Table | CND Competitor- FR - 11 of 19</vt:lpstr>
      <vt:lpstr>Instagram Posts Table | CND Competitor- FR - 12 of 19</vt:lpstr>
      <vt:lpstr>Instagram Posts Table | CND Competitor- FR - 13 of 19</vt:lpstr>
      <vt:lpstr>Instagram Posts Table | CND Competitor- FR - 14 of 19</vt:lpstr>
      <vt:lpstr>Instagram Posts Table | CND Competitor- FR - 15 of 19</vt:lpstr>
      <vt:lpstr>Instagram Posts Table | CND Competitor- FR - 16 of 19</vt:lpstr>
      <vt:lpstr>Instagram Posts Table | CND Competitor- FR - 17 of 19</vt:lpstr>
      <vt:lpstr>Instagram Posts Table | CND Competitor- FR - 18 of 19</vt:lpstr>
      <vt:lpstr>Instagram Posts Table | CND Competitor- FR - 19 of 19</vt:lpstr>
      <vt:lpstr>Instagram Key Metrics Table | CND Competitor- FR</vt:lpstr>
      <vt:lpstr>Instagram Followers Change Rate | CND Competitor- FR</vt:lpstr>
      <vt:lpstr>Instagram Interaction Rate | CND Competitor- FR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 FR vs Competitor</dc:title>
  <dc:creator>Frederik Peiniger</dc:creator>
  <cp:lastModifiedBy>Frederik Peiniger</cp:lastModifiedBy>
  <cp:revision>2</cp:revision>
  <dcterms:created xsi:type="dcterms:W3CDTF">2019-11-22T10:09:54Z</dcterms:created>
  <dcterms:modified xsi:type="dcterms:W3CDTF">2019-11-22T10:20:54Z</dcterms:modified>
</cp:coreProperties>
</file>