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 id="291" r:id="rId34"/>
    <p:sldId id="292" r:id="rId35"/>
    <p:sldId id="293" r:id="rId36"/>
    <p:sldId id="294" r:id="rId37"/>
    <p:sldId id="295" r:id="rId38"/>
    <p:sldId id="296" r:id="rId39"/>
    <p:sldId id="297" r:id="rId40"/>
    <p:sldId id="298" r:id="rId41"/>
    <p:sldId id="299" r:id="rId42"/>
    <p:sldId id="300" r:id="rId43"/>
    <p:sldId id="301" r:id="rId44"/>
    <p:sldId id="302" r:id="rId45"/>
    <p:sldId id="303" r:id="rId46"/>
    <p:sldId id="304" r:id="rId47"/>
    <p:sldId id="305" r:id="rId48"/>
    <p:sldId id="306" r:id="rId49"/>
    <p:sldId id="307" r:id="rId50"/>
    <p:sldId id="308" r:id="rId51"/>
    <p:sldId id="309" r:id="rId52"/>
    <p:sldId id="310" r:id="rId53"/>
    <p:sldId id="311" r:id="rId54"/>
    <p:sldId id="313" r:id="rId55"/>
    <p:sldId id="314" r:id="rId56"/>
    <p:sldId id="315" r:id="rId57"/>
    <p:sldId id="316" r:id="rId58"/>
    <p:sldId id="317" r:id="rId59"/>
    <p:sldId id="318" r:id="rId60"/>
    <p:sldId id="319" r:id="rId61"/>
    <p:sldId id="320" r:id="rId62"/>
    <p:sldId id="321" r:id="rId63"/>
    <p:sldId id="322" r:id="rId64"/>
    <p:sldId id="323" r:id="rId65"/>
    <p:sldId id="324" r:id="rId66"/>
    <p:sldId id="325" r:id="rId67"/>
    <p:sldId id="326" r:id="rId68"/>
    <p:sldId id="328" r:id="rId69"/>
    <p:sldId id="329" r:id="rId70"/>
    <p:sldId id="330" r:id="rId71"/>
    <p:sldId id="331" r:id="rId72"/>
    <p:sldId id="332" r:id="rId73"/>
    <p:sldId id="333" r:id="rId74"/>
    <p:sldId id="334" r:id="rId75"/>
    <p:sldId id="335" r:id="rId76"/>
    <p:sldId id="336" r:id="rId77"/>
    <p:sldId id="337" r:id="rId78"/>
    <p:sldId id="338" r:id="rId79"/>
    <p:sldId id="339" r:id="rId80"/>
    <p:sldId id="340" r:id="rId81"/>
    <p:sldId id="341" r:id="rId82"/>
    <p:sldId id="342" r:id="rId83"/>
  </p:sldIdLst>
  <p:sldSz cx="9144000" cy="6858000" type="screen4x3"/>
  <p:notesSz cx="6858000" cy="9144000"/>
  <p:embeddedFontLst>
    <p:embeddedFont>
      <p:font typeface="Calibri" panose="020F0502020204030204" pitchFamily="34" charset="0"/>
      <p:regular r:id="rId84"/>
      <p:bold r:id="rId85"/>
      <p:italic r:id="rId86"/>
      <p:boldItalic r:id="rId8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font" Target="fonts/font1.fntdata"/><Relationship Id="rId89"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font" Target="fonts/font4.fntdata"/><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theme" Target="theme/theme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font" Target="fonts/font2.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presProps" Target="presProps.xml"/><Relationship Id="rId9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MSI Gaming (FR)</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53.238799999999998</c:v>
                </c:pt>
                <c:pt idx="1">
                  <c:v>100</c:v>
                </c:pt>
                <c:pt idx="2">
                  <c:v>100</c:v>
                </c:pt>
                <c:pt idx="3">
                  <c:v>62.5</c:v>
                </c:pt>
                <c:pt idx="4">
                  <c:v>74.006200000000007</c:v>
                </c:pt>
                <c:pt idx="5">
                  <c:v>7.6374000000000004</c:v>
                </c:pt>
              </c:numCache>
            </c:numRef>
          </c:val>
          <c:extLst>
            <c:ext xmlns:c16="http://schemas.microsoft.com/office/drawing/2014/chart" uri="{C3380CC4-5D6E-409C-BE32-E72D297353CC}">
              <c16:uniqueId val="{00000000-5010-49AF-86C3-566643C70978}"/>
            </c:ext>
          </c:extLst>
        </c:ser>
        <c:ser>
          <c:idx val="1"/>
          <c:order val="1"/>
          <c:tx>
            <c:strRef>
              <c:f>Sheet1!$C$1</c:f>
              <c:strCache>
                <c:ptCount val="1"/>
                <c:pt idx="0">
                  <c:v>ASUS Republic of Gamers (FR)</c:v>
                </c:pt>
              </c:strCache>
            </c:strRef>
          </c:tx>
          <c:spPr>
            <a:ln w="28575" cap="rnd">
              <a:solidFill>
                <a:schemeClr val="accent2"/>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Sheet1!$C$2:$C$7</c:f>
              <c:numCache>
                <c:formatCode>General</c:formatCode>
                <c:ptCount val="6"/>
                <c:pt idx="0">
                  <c:v>37.056399999999996</c:v>
                </c:pt>
                <c:pt idx="1">
                  <c:v>57.455100000000002</c:v>
                </c:pt>
                <c:pt idx="2">
                  <c:v>45.200200000000002</c:v>
                </c:pt>
                <c:pt idx="3">
                  <c:v>0</c:v>
                </c:pt>
                <c:pt idx="4">
                  <c:v>86.836200000000005</c:v>
                </c:pt>
                <c:pt idx="5">
                  <c:v>13.8575</c:v>
                </c:pt>
              </c:numCache>
            </c:numRef>
          </c:val>
          <c:extLst>
            <c:ext xmlns:c16="http://schemas.microsoft.com/office/drawing/2014/chart" uri="{C3380CC4-5D6E-409C-BE32-E72D297353CC}">
              <c16:uniqueId val="{00000001-5010-49AF-86C3-566643C70978}"/>
            </c:ext>
          </c:extLst>
        </c:ser>
        <c:ser>
          <c:idx val="2"/>
          <c:order val="2"/>
          <c:tx>
            <c:strRef>
              <c:f>Sheet1!$D$1</c:f>
              <c:strCache>
                <c:ptCount val="1"/>
                <c:pt idx="0">
                  <c:v>Acer France (FR)</c:v>
                </c:pt>
              </c:strCache>
            </c:strRef>
          </c:tx>
          <c:spPr>
            <a:ln w="28575" cap="rnd">
              <a:solidFill>
                <a:schemeClr val="accent3"/>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Sheet1!$D$2:$D$7</c:f>
              <c:numCache>
                <c:formatCode>General</c:formatCode>
                <c:ptCount val="6"/>
                <c:pt idx="0">
                  <c:v>100</c:v>
                </c:pt>
                <c:pt idx="1">
                  <c:v>39.500399999999999</c:v>
                </c:pt>
                <c:pt idx="2">
                  <c:v>7.1782000000000004</c:v>
                </c:pt>
                <c:pt idx="3">
                  <c:v>0</c:v>
                </c:pt>
                <c:pt idx="4">
                  <c:v>6.9538000000000002</c:v>
                </c:pt>
                <c:pt idx="5">
                  <c:v>3.2801</c:v>
                </c:pt>
              </c:numCache>
            </c:numRef>
          </c:val>
          <c:extLst>
            <c:ext xmlns:c16="http://schemas.microsoft.com/office/drawing/2014/chart" uri="{C3380CC4-5D6E-409C-BE32-E72D297353CC}">
              <c16:uniqueId val="{00000002-5010-49AF-86C3-566643C70978}"/>
            </c:ext>
          </c:extLst>
        </c:ser>
        <c:ser>
          <c:idx val="3"/>
          <c:order val="3"/>
          <c:tx>
            <c:strRef>
              <c:f>Sheet1!$E$1</c:f>
              <c:strCache>
                <c:ptCount val="1"/>
                <c:pt idx="0">
                  <c:v>AORUS (FR)</c:v>
                </c:pt>
              </c:strCache>
            </c:strRef>
          </c:tx>
          <c:spPr>
            <a:ln w="28575" cap="rnd">
              <a:solidFill>
                <a:schemeClr val="accent4"/>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Sheet1!$E$2:$E$7</c:f>
              <c:numCache>
                <c:formatCode>General</c:formatCode>
                <c:ptCount val="6"/>
                <c:pt idx="0">
                  <c:v>27.817599999999999</c:v>
                </c:pt>
                <c:pt idx="1">
                  <c:v>78.844700000000003</c:v>
                </c:pt>
                <c:pt idx="2">
                  <c:v>41.040900000000001</c:v>
                </c:pt>
                <c:pt idx="3">
                  <c:v>100</c:v>
                </c:pt>
                <c:pt idx="4">
                  <c:v>100</c:v>
                </c:pt>
                <c:pt idx="5">
                  <c:v>100</c:v>
                </c:pt>
              </c:numCache>
            </c:numRef>
          </c:val>
          <c:extLst>
            <c:ext xmlns:c16="http://schemas.microsoft.com/office/drawing/2014/chart" uri="{C3380CC4-5D6E-409C-BE32-E72D297353CC}">
              <c16:uniqueId val="{00000003-5010-49AF-86C3-566643C70978}"/>
            </c:ext>
          </c:extLst>
        </c:ser>
        <c:dLbls>
          <c:showLegendKey val="0"/>
          <c:showVal val="0"/>
          <c:showCatName val="0"/>
          <c:showSerName val="0"/>
          <c:showPercent val="0"/>
          <c:showBubbleSize val="0"/>
        </c:dLbls>
        <c:axId val="42780040"/>
        <c:axId val="254398088"/>
      </c:radarChart>
      <c:catAx>
        <c:axId val="4278004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4398088"/>
        <c:crosses val="autoZero"/>
        <c:auto val="1"/>
        <c:lblAlgn val="ctr"/>
        <c:lblOffset val="100"/>
        <c:noMultiLvlLbl val="0"/>
      </c:catAx>
      <c:valAx>
        <c:axId val="254398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7800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 Gaming (FR)</c:v>
                </c:pt>
              </c:strCache>
            </c:strRef>
          </c:tx>
          <c:spPr>
            <a:ln w="28575" cap="rnd">
              <a:solidFill>
                <a:schemeClr val="accent1"/>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Sheet1!$B$2:$B$22</c:f>
              <c:numCache>
                <c:formatCode>General</c:formatCode>
                <c:ptCount val="21"/>
                <c:pt idx="0">
                  <c:v>9214</c:v>
                </c:pt>
                <c:pt idx="1">
                  <c:v>15977</c:v>
                </c:pt>
                <c:pt idx="2">
                  <c:v>6622</c:v>
                </c:pt>
                <c:pt idx="3">
                  <c:v>2823</c:v>
                </c:pt>
                <c:pt idx="4">
                  <c:v>5990</c:v>
                </c:pt>
                <c:pt idx="5">
                  <c:v>6172</c:v>
                </c:pt>
                <c:pt idx="6">
                  <c:v>2784</c:v>
                </c:pt>
                <c:pt idx="7">
                  <c:v>4203</c:v>
                </c:pt>
                <c:pt idx="8">
                  <c:v>1180</c:v>
                </c:pt>
                <c:pt idx="9">
                  <c:v>2164</c:v>
                </c:pt>
                <c:pt idx="10">
                  <c:v>1840</c:v>
                </c:pt>
                <c:pt idx="11">
                  <c:v>1103</c:v>
                </c:pt>
                <c:pt idx="12">
                  <c:v>1941</c:v>
                </c:pt>
                <c:pt idx="13">
                  <c:v>1031</c:v>
                </c:pt>
                <c:pt idx="14">
                  <c:v>1273</c:v>
                </c:pt>
                <c:pt idx="15">
                  <c:v>0</c:v>
                </c:pt>
                <c:pt idx="16">
                  <c:v>1661</c:v>
                </c:pt>
                <c:pt idx="17">
                  <c:v>540</c:v>
                </c:pt>
                <c:pt idx="18">
                  <c:v>870</c:v>
                </c:pt>
                <c:pt idx="19">
                  <c:v>612</c:v>
                </c:pt>
                <c:pt idx="20">
                  <c:v>721</c:v>
                </c:pt>
              </c:numCache>
            </c:numRef>
          </c:val>
          <c:smooth val="0"/>
          <c:extLst>
            <c:ext xmlns:c16="http://schemas.microsoft.com/office/drawing/2014/chart" uri="{C3380CC4-5D6E-409C-BE32-E72D297353CC}">
              <c16:uniqueId val="{00000000-B4E1-40B6-8F14-10D2EBE8EA7D}"/>
            </c:ext>
          </c:extLst>
        </c:ser>
        <c:ser>
          <c:idx val="1"/>
          <c:order val="1"/>
          <c:tx>
            <c:strRef>
              <c:f>Sheet1!$C$1</c:f>
              <c:strCache>
                <c:ptCount val="1"/>
                <c:pt idx="0">
                  <c:v>ASUS Republic of Gamers (FR)</c:v>
                </c:pt>
              </c:strCache>
            </c:strRef>
          </c:tx>
          <c:spPr>
            <a:ln w="28575" cap="rnd">
              <a:solidFill>
                <a:schemeClr val="accent2"/>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Sheet1!$C$2:$C$22</c:f>
              <c:numCache>
                <c:formatCode>General</c:formatCode>
                <c:ptCount val="21"/>
                <c:pt idx="0">
                  <c:v>4487</c:v>
                </c:pt>
                <c:pt idx="1">
                  <c:v>3072</c:v>
                </c:pt>
                <c:pt idx="2">
                  <c:v>2017</c:v>
                </c:pt>
                <c:pt idx="3">
                  <c:v>2959</c:v>
                </c:pt>
                <c:pt idx="4">
                  <c:v>380</c:v>
                </c:pt>
                <c:pt idx="5">
                  <c:v>794</c:v>
                </c:pt>
                <c:pt idx="6">
                  <c:v>593</c:v>
                </c:pt>
                <c:pt idx="7">
                  <c:v>3386</c:v>
                </c:pt>
                <c:pt idx="8">
                  <c:v>822</c:v>
                </c:pt>
                <c:pt idx="9">
                  <c:v>1355</c:v>
                </c:pt>
                <c:pt idx="10">
                  <c:v>823</c:v>
                </c:pt>
                <c:pt idx="11">
                  <c:v>1791</c:v>
                </c:pt>
                <c:pt idx="12">
                  <c:v>1177</c:v>
                </c:pt>
                <c:pt idx="13">
                  <c:v>2993</c:v>
                </c:pt>
                <c:pt idx="14">
                  <c:v>801</c:v>
                </c:pt>
                <c:pt idx="15">
                  <c:v>0</c:v>
                </c:pt>
                <c:pt idx="16">
                  <c:v>855</c:v>
                </c:pt>
                <c:pt idx="17">
                  <c:v>2667</c:v>
                </c:pt>
                <c:pt idx="18">
                  <c:v>8368</c:v>
                </c:pt>
                <c:pt idx="19">
                  <c:v>613</c:v>
                </c:pt>
                <c:pt idx="20">
                  <c:v>531</c:v>
                </c:pt>
              </c:numCache>
            </c:numRef>
          </c:val>
          <c:smooth val="0"/>
          <c:extLst>
            <c:ext xmlns:c16="http://schemas.microsoft.com/office/drawing/2014/chart" uri="{C3380CC4-5D6E-409C-BE32-E72D297353CC}">
              <c16:uniqueId val="{00000001-B4E1-40B6-8F14-10D2EBE8EA7D}"/>
            </c:ext>
          </c:extLst>
        </c:ser>
        <c:ser>
          <c:idx val="2"/>
          <c:order val="2"/>
          <c:tx>
            <c:strRef>
              <c:f>Sheet1!$D$1</c:f>
              <c:strCache>
                <c:ptCount val="1"/>
                <c:pt idx="0">
                  <c:v>Acer France (FR)</c:v>
                </c:pt>
              </c:strCache>
            </c:strRef>
          </c:tx>
          <c:spPr>
            <a:ln w="28575" cap="rnd">
              <a:solidFill>
                <a:schemeClr val="accent3"/>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Sheet1!$D$2:$D$22</c:f>
              <c:numCache>
                <c:formatCode>General</c:formatCode>
                <c:ptCount val="21"/>
                <c:pt idx="0">
                  <c:v>118</c:v>
                </c:pt>
                <c:pt idx="1">
                  <c:v>275</c:v>
                </c:pt>
                <c:pt idx="2">
                  <c:v>542</c:v>
                </c:pt>
                <c:pt idx="3">
                  <c:v>67</c:v>
                </c:pt>
                <c:pt idx="4">
                  <c:v>146</c:v>
                </c:pt>
                <c:pt idx="5">
                  <c:v>171</c:v>
                </c:pt>
                <c:pt idx="6">
                  <c:v>143</c:v>
                </c:pt>
                <c:pt idx="7">
                  <c:v>131</c:v>
                </c:pt>
                <c:pt idx="8">
                  <c:v>80</c:v>
                </c:pt>
                <c:pt idx="9">
                  <c:v>74</c:v>
                </c:pt>
                <c:pt idx="10">
                  <c:v>60</c:v>
                </c:pt>
                <c:pt idx="11">
                  <c:v>101</c:v>
                </c:pt>
                <c:pt idx="12">
                  <c:v>92</c:v>
                </c:pt>
                <c:pt idx="13">
                  <c:v>63</c:v>
                </c:pt>
                <c:pt idx="14">
                  <c:v>267</c:v>
                </c:pt>
                <c:pt idx="15">
                  <c:v>0</c:v>
                </c:pt>
                <c:pt idx="16">
                  <c:v>73</c:v>
                </c:pt>
                <c:pt idx="17">
                  <c:v>662</c:v>
                </c:pt>
                <c:pt idx="18">
                  <c:v>149</c:v>
                </c:pt>
                <c:pt idx="19">
                  <c:v>41</c:v>
                </c:pt>
                <c:pt idx="20">
                  <c:v>43</c:v>
                </c:pt>
              </c:numCache>
            </c:numRef>
          </c:val>
          <c:smooth val="0"/>
          <c:extLst>
            <c:ext xmlns:c16="http://schemas.microsoft.com/office/drawing/2014/chart" uri="{C3380CC4-5D6E-409C-BE32-E72D297353CC}">
              <c16:uniqueId val="{00000002-B4E1-40B6-8F14-10D2EBE8EA7D}"/>
            </c:ext>
          </c:extLst>
        </c:ser>
        <c:ser>
          <c:idx val="3"/>
          <c:order val="3"/>
          <c:tx>
            <c:strRef>
              <c:f>Sheet1!$E$1</c:f>
              <c:strCache>
                <c:ptCount val="1"/>
                <c:pt idx="0">
                  <c:v>AORUS (FR)</c:v>
                </c:pt>
              </c:strCache>
            </c:strRef>
          </c:tx>
          <c:spPr>
            <a:ln w="28575" cap="rnd">
              <a:solidFill>
                <a:schemeClr val="accent4"/>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Sheet1!$E$2:$E$22</c:f>
              <c:numCache>
                <c:formatCode>General</c:formatCode>
                <c:ptCount val="21"/>
                <c:pt idx="0">
                  <c:v>1643</c:v>
                </c:pt>
                <c:pt idx="1">
                  <c:v>1850</c:v>
                </c:pt>
                <c:pt idx="2">
                  <c:v>3549</c:v>
                </c:pt>
                <c:pt idx="3">
                  <c:v>1554</c:v>
                </c:pt>
                <c:pt idx="4">
                  <c:v>5363</c:v>
                </c:pt>
                <c:pt idx="5">
                  <c:v>3370</c:v>
                </c:pt>
                <c:pt idx="6">
                  <c:v>4150</c:v>
                </c:pt>
                <c:pt idx="7">
                  <c:v>3269</c:v>
                </c:pt>
                <c:pt idx="8">
                  <c:v>1458</c:v>
                </c:pt>
                <c:pt idx="9">
                  <c:v>1107</c:v>
                </c:pt>
                <c:pt idx="10">
                  <c:v>1066</c:v>
                </c:pt>
                <c:pt idx="11">
                  <c:v>213</c:v>
                </c:pt>
                <c:pt idx="12">
                  <c:v>1374</c:v>
                </c:pt>
                <c:pt idx="13">
                  <c:v>417</c:v>
                </c:pt>
                <c:pt idx="14">
                  <c:v>430</c:v>
                </c:pt>
                <c:pt idx="15">
                  <c:v>0</c:v>
                </c:pt>
                <c:pt idx="16">
                  <c:v>328</c:v>
                </c:pt>
                <c:pt idx="17">
                  <c:v>939</c:v>
                </c:pt>
                <c:pt idx="18">
                  <c:v>1134</c:v>
                </c:pt>
                <c:pt idx="19">
                  <c:v>420</c:v>
                </c:pt>
                <c:pt idx="20">
                  <c:v>866</c:v>
                </c:pt>
              </c:numCache>
            </c:numRef>
          </c:val>
          <c:smooth val="0"/>
          <c:extLst>
            <c:ext xmlns:c16="http://schemas.microsoft.com/office/drawing/2014/chart" uri="{C3380CC4-5D6E-409C-BE32-E72D297353CC}">
              <c16:uniqueId val="{00000003-B4E1-40B6-8F14-10D2EBE8EA7D}"/>
            </c:ext>
          </c:extLst>
        </c:ser>
        <c:dLbls>
          <c:showLegendKey val="0"/>
          <c:showVal val="0"/>
          <c:showCatName val="0"/>
          <c:showSerName val="0"/>
          <c:showPercent val="0"/>
          <c:showBubbleSize val="0"/>
        </c:dLbls>
        <c:smooth val="0"/>
        <c:axId val="371431312"/>
        <c:axId val="371429016"/>
      </c:lineChart>
      <c:dateAx>
        <c:axId val="3714313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29016"/>
        <c:crosses val="autoZero"/>
        <c:auto val="1"/>
        <c:lblOffset val="100"/>
        <c:baseTimeUnit val="months"/>
      </c:dateAx>
      <c:valAx>
        <c:axId val="371429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3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 Gaming (FR)</c:v>
                </c:pt>
              </c:strCache>
            </c:strRef>
          </c:tx>
          <c:spPr>
            <a:ln w="28575" cap="rnd">
              <a:solidFill>
                <a:schemeClr val="accent1"/>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Sheet1!$B$2:$B$22</c:f>
              <c:numCache>
                <c:formatCode>General</c:formatCode>
                <c:ptCount val="21"/>
                <c:pt idx="0">
                  <c:v>209850</c:v>
                </c:pt>
                <c:pt idx="1">
                  <c:v>217220</c:v>
                </c:pt>
                <c:pt idx="2">
                  <c:v>216951</c:v>
                </c:pt>
                <c:pt idx="3">
                  <c:v>216880</c:v>
                </c:pt>
                <c:pt idx="4">
                  <c:v>217580</c:v>
                </c:pt>
                <c:pt idx="5">
                  <c:v>216585</c:v>
                </c:pt>
                <c:pt idx="6">
                  <c:v>216107</c:v>
                </c:pt>
                <c:pt idx="7">
                  <c:v>214881</c:v>
                </c:pt>
                <c:pt idx="8">
                  <c:v>216245</c:v>
                </c:pt>
                <c:pt idx="9">
                  <c:v>216288</c:v>
                </c:pt>
                <c:pt idx="10">
                  <c:v>215718</c:v>
                </c:pt>
                <c:pt idx="11">
                  <c:v>215787</c:v>
                </c:pt>
                <c:pt idx="12">
                  <c:v>215776</c:v>
                </c:pt>
                <c:pt idx="13">
                  <c:v>215436</c:v>
                </c:pt>
                <c:pt idx="14">
                  <c:v>215315</c:v>
                </c:pt>
                <c:pt idx="15">
                  <c:v>215273</c:v>
                </c:pt>
                <c:pt idx="16">
                  <c:v>215008</c:v>
                </c:pt>
                <c:pt idx="17">
                  <c:v>214955</c:v>
                </c:pt>
                <c:pt idx="18">
                  <c:v>215097</c:v>
                </c:pt>
                <c:pt idx="19">
                  <c:v>214731</c:v>
                </c:pt>
              </c:numCache>
            </c:numRef>
          </c:val>
          <c:smooth val="0"/>
          <c:extLst>
            <c:ext xmlns:c16="http://schemas.microsoft.com/office/drawing/2014/chart" uri="{C3380CC4-5D6E-409C-BE32-E72D297353CC}">
              <c16:uniqueId val="{00000000-FA32-44A7-8618-74E1F96240BA}"/>
            </c:ext>
          </c:extLst>
        </c:ser>
        <c:dLbls>
          <c:showLegendKey val="0"/>
          <c:showVal val="0"/>
          <c:showCatName val="0"/>
          <c:showSerName val="0"/>
          <c:showPercent val="0"/>
          <c:showBubbleSize val="0"/>
        </c:dLbls>
        <c:smooth val="0"/>
        <c:axId val="371429672"/>
        <c:axId val="371433280"/>
      </c:lineChart>
      <c:dateAx>
        <c:axId val="3714296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33280"/>
        <c:crosses val="autoZero"/>
        <c:auto val="1"/>
        <c:lblOffset val="100"/>
        <c:baseTimeUnit val="months"/>
      </c:dateAx>
      <c:valAx>
        <c:axId val="3714332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296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Album</c:v>
                </c:pt>
              </c:strCache>
            </c:strRef>
          </c:tx>
          <c:spPr>
            <a:solidFill>
              <a:schemeClr val="accent1"/>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Sheet1!$B$2:$B$5</c:f>
              <c:numCache>
                <c:formatCode>General</c:formatCode>
                <c:ptCount val="4"/>
                <c:pt idx="0">
                  <c:v>19</c:v>
                </c:pt>
                <c:pt idx="1">
                  <c:v>12</c:v>
                </c:pt>
                <c:pt idx="2">
                  <c:v>11</c:v>
                </c:pt>
                <c:pt idx="3">
                  <c:v>9</c:v>
                </c:pt>
              </c:numCache>
            </c:numRef>
          </c:val>
          <c:extLst>
            <c:ext xmlns:c16="http://schemas.microsoft.com/office/drawing/2014/chart" uri="{C3380CC4-5D6E-409C-BE32-E72D297353CC}">
              <c16:uniqueId val="{00000000-31F0-4F65-864F-8417491A8C8C}"/>
            </c:ext>
          </c:extLst>
        </c:ser>
        <c:ser>
          <c:idx val="1"/>
          <c:order val="1"/>
          <c:tx>
            <c:strRef>
              <c:f>Sheet1!$C$1</c:f>
              <c:strCache>
                <c:ptCount val="1"/>
                <c:pt idx="0">
                  <c:v>Link</c:v>
                </c:pt>
              </c:strCache>
            </c:strRef>
          </c:tx>
          <c:spPr>
            <a:solidFill>
              <a:schemeClr val="accent2"/>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Sheet1!$C$2:$C$5</c:f>
              <c:numCache>
                <c:formatCode>General</c:formatCode>
                <c:ptCount val="4"/>
                <c:pt idx="0">
                  <c:v>91</c:v>
                </c:pt>
                <c:pt idx="1">
                  <c:v>25</c:v>
                </c:pt>
                <c:pt idx="2">
                  <c:v>35</c:v>
                </c:pt>
                <c:pt idx="3">
                  <c:v>12</c:v>
                </c:pt>
              </c:numCache>
            </c:numRef>
          </c:val>
          <c:extLst>
            <c:ext xmlns:c16="http://schemas.microsoft.com/office/drawing/2014/chart" uri="{C3380CC4-5D6E-409C-BE32-E72D297353CC}">
              <c16:uniqueId val="{00000001-31F0-4F65-864F-8417491A8C8C}"/>
            </c:ext>
          </c:extLst>
        </c:ser>
        <c:ser>
          <c:idx val="2"/>
          <c:order val="2"/>
          <c:tx>
            <c:strRef>
              <c:f>Sheet1!$D$1</c:f>
              <c:strCache>
                <c:ptCount val="1"/>
                <c:pt idx="0">
                  <c:v>Photo</c:v>
                </c:pt>
              </c:strCache>
            </c:strRef>
          </c:tx>
          <c:spPr>
            <a:solidFill>
              <a:schemeClr val="accent3"/>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Sheet1!$D$2:$D$5</c:f>
              <c:numCache>
                <c:formatCode>General</c:formatCode>
                <c:ptCount val="4"/>
                <c:pt idx="0">
                  <c:v>773</c:v>
                </c:pt>
                <c:pt idx="1">
                  <c:v>513</c:v>
                </c:pt>
                <c:pt idx="2">
                  <c:v>329</c:v>
                </c:pt>
                <c:pt idx="3">
                  <c:v>765</c:v>
                </c:pt>
              </c:numCache>
            </c:numRef>
          </c:val>
          <c:extLst>
            <c:ext xmlns:c16="http://schemas.microsoft.com/office/drawing/2014/chart" uri="{C3380CC4-5D6E-409C-BE32-E72D297353CC}">
              <c16:uniqueId val="{00000002-31F0-4F65-864F-8417491A8C8C}"/>
            </c:ext>
          </c:extLst>
        </c:ser>
        <c:ser>
          <c:idx val="3"/>
          <c:order val="3"/>
          <c:tx>
            <c:strRef>
              <c:f>Sheet1!$E$1</c:f>
              <c:strCache>
                <c:ptCount val="1"/>
                <c:pt idx="0">
                  <c:v>Status</c:v>
                </c:pt>
              </c:strCache>
            </c:strRef>
          </c:tx>
          <c:spPr>
            <a:solidFill>
              <a:schemeClr val="accent4"/>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Sheet1!$E$2:$E$5</c:f>
              <c:numCache>
                <c:formatCode>General</c:formatCode>
                <c:ptCount val="4"/>
                <c:pt idx="0">
                  <c:v>20</c:v>
                </c:pt>
                <c:pt idx="1">
                  <c:v>4</c:v>
                </c:pt>
                <c:pt idx="2">
                  <c:v>3</c:v>
                </c:pt>
                <c:pt idx="3">
                  <c:v>39</c:v>
                </c:pt>
              </c:numCache>
            </c:numRef>
          </c:val>
          <c:extLst>
            <c:ext xmlns:c16="http://schemas.microsoft.com/office/drawing/2014/chart" uri="{C3380CC4-5D6E-409C-BE32-E72D297353CC}">
              <c16:uniqueId val="{00000003-31F0-4F65-864F-8417491A8C8C}"/>
            </c:ext>
          </c:extLst>
        </c:ser>
        <c:ser>
          <c:idx val="4"/>
          <c:order val="4"/>
          <c:tx>
            <c:strRef>
              <c:f>Sheet1!$F$1</c:f>
              <c:strCache>
                <c:ptCount val="1"/>
                <c:pt idx="0">
                  <c:v>Video</c:v>
                </c:pt>
              </c:strCache>
            </c:strRef>
          </c:tx>
          <c:spPr>
            <a:solidFill>
              <a:schemeClr val="accent5"/>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Sheet1!$F$2:$F$5</c:f>
              <c:numCache>
                <c:formatCode>General</c:formatCode>
                <c:ptCount val="4"/>
                <c:pt idx="0">
                  <c:v>353</c:v>
                </c:pt>
                <c:pt idx="1">
                  <c:v>178</c:v>
                </c:pt>
                <c:pt idx="2">
                  <c:v>122</c:v>
                </c:pt>
                <c:pt idx="3">
                  <c:v>176</c:v>
                </c:pt>
              </c:numCache>
            </c:numRef>
          </c:val>
          <c:extLst>
            <c:ext xmlns:c16="http://schemas.microsoft.com/office/drawing/2014/chart" uri="{C3380CC4-5D6E-409C-BE32-E72D297353CC}">
              <c16:uniqueId val="{00000004-31F0-4F65-864F-8417491A8C8C}"/>
            </c:ext>
          </c:extLst>
        </c:ser>
        <c:ser>
          <c:idx val="5"/>
          <c:order val="5"/>
          <c:tx>
            <c:strRef>
              <c:f>Sheet1!$G$1</c:f>
              <c:strCache>
                <c:ptCount val="1"/>
                <c:pt idx="0">
                  <c:v>YouTube Video</c:v>
                </c:pt>
              </c:strCache>
            </c:strRef>
          </c:tx>
          <c:spPr>
            <a:solidFill>
              <a:schemeClr val="accent6"/>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Sheet1!$G$2:$G$5</c:f>
              <c:numCache>
                <c:formatCode>General</c:formatCode>
                <c:ptCount val="4"/>
                <c:pt idx="0">
                  <c:v>19</c:v>
                </c:pt>
                <c:pt idx="1">
                  <c:v>4</c:v>
                </c:pt>
                <c:pt idx="2">
                  <c:v>6</c:v>
                </c:pt>
                <c:pt idx="3">
                  <c:v>9</c:v>
                </c:pt>
              </c:numCache>
            </c:numRef>
          </c:val>
          <c:extLst>
            <c:ext xmlns:c16="http://schemas.microsoft.com/office/drawing/2014/chart" uri="{C3380CC4-5D6E-409C-BE32-E72D297353CC}">
              <c16:uniqueId val="{00000005-31F0-4F65-864F-8417491A8C8C}"/>
            </c:ext>
          </c:extLst>
        </c:ser>
        <c:ser>
          <c:idx val="6"/>
          <c:order val="6"/>
          <c:tx>
            <c:strRef>
              <c:f>Sheet1!$H$1</c:f>
              <c:strCache>
                <c:ptCount val="1"/>
                <c:pt idx="0">
                  <c:v>Event</c:v>
                </c:pt>
              </c:strCache>
            </c:strRef>
          </c:tx>
          <c:spPr>
            <a:solidFill>
              <a:schemeClr val="accent1">
                <a:lumMod val="60000"/>
              </a:schemeClr>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Sheet1!$H$2:$H$5</c:f>
              <c:numCache>
                <c:formatCode>General</c:formatCode>
                <c:ptCount val="4"/>
                <c:pt idx="0">
                  <c:v>6</c:v>
                </c:pt>
                <c:pt idx="1">
                  <c:v>0</c:v>
                </c:pt>
                <c:pt idx="2">
                  <c:v>0</c:v>
                </c:pt>
                <c:pt idx="3">
                  <c:v>0</c:v>
                </c:pt>
              </c:numCache>
            </c:numRef>
          </c:val>
          <c:extLst>
            <c:ext xmlns:c16="http://schemas.microsoft.com/office/drawing/2014/chart" uri="{C3380CC4-5D6E-409C-BE32-E72D297353CC}">
              <c16:uniqueId val="{00000006-31F0-4F65-864F-8417491A8C8C}"/>
            </c:ext>
          </c:extLst>
        </c:ser>
        <c:dLbls>
          <c:showLegendKey val="0"/>
          <c:showVal val="0"/>
          <c:showCatName val="0"/>
          <c:showSerName val="0"/>
          <c:showPercent val="0"/>
          <c:showBubbleSize val="0"/>
        </c:dLbls>
        <c:gapWidth val="150"/>
        <c:overlap val="100"/>
        <c:axId val="371430984"/>
        <c:axId val="371427376"/>
      </c:barChart>
      <c:catAx>
        <c:axId val="371430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27376"/>
        <c:crosses val="autoZero"/>
        <c:auto val="1"/>
        <c:lblAlgn val="ctr"/>
        <c:lblOffset val="100"/>
        <c:noMultiLvlLbl val="0"/>
      </c:catAx>
      <c:valAx>
        <c:axId val="37142737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30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Organic Posts</c:v>
                </c:pt>
              </c:strCache>
            </c:strRef>
          </c:tx>
          <c:spPr>
            <a:solidFill>
              <a:schemeClr val="accent1"/>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Sheet1!$B$2:$B$5</c:f>
              <c:numCache>
                <c:formatCode>General</c:formatCode>
                <c:ptCount val="4"/>
                <c:pt idx="0">
                  <c:v>173</c:v>
                </c:pt>
                <c:pt idx="1">
                  <c:v>173</c:v>
                </c:pt>
                <c:pt idx="2">
                  <c:v>141</c:v>
                </c:pt>
                <c:pt idx="3">
                  <c:v>241</c:v>
                </c:pt>
              </c:numCache>
            </c:numRef>
          </c:val>
          <c:extLst>
            <c:ext xmlns:c16="http://schemas.microsoft.com/office/drawing/2014/chart" uri="{C3380CC4-5D6E-409C-BE32-E72D297353CC}">
              <c16:uniqueId val="{00000000-A10A-41DD-B836-61329724C6AF}"/>
            </c:ext>
          </c:extLst>
        </c:ser>
        <c:ser>
          <c:idx val="1"/>
          <c:order val="1"/>
          <c:tx>
            <c:strRef>
              <c:f>Sheet1!$C$1</c:f>
              <c:strCache>
                <c:ptCount val="1"/>
                <c:pt idx="0">
                  <c:v>Sponsored Posts</c:v>
                </c:pt>
              </c:strCache>
            </c:strRef>
          </c:tx>
          <c:spPr>
            <a:solidFill>
              <a:schemeClr val="accent2"/>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Sheet1!$C$2:$C$5</c:f>
              <c:numCache>
                <c:formatCode>General</c:formatCode>
                <c:ptCount val="4"/>
                <c:pt idx="0">
                  <c:v>182</c:v>
                </c:pt>
                <c:pt idx="1">
                  <c:v>14</c:v>
                </c:pt>
                <c:pt idx="2">
                  <c:v>2</c:v>
                </c:pt>
                <c:pt idx="3">
                  <c:v>50</c:v>
                </c:pt>
              </c:numCache>
            </c:numRef>
          </c:val>
          <c:extLst>
            <c:ext xmlns:c16="http://schemas.microsoft.com/office/drawing/2014/chart" uri="{C3380CC4-5D6E-409C-BE32-E72D297353CC}">
              <c16:uniqueId val="{00000001-A10A-41DD-B836-61329724C6AF}"/>
            </c:ext>
          </c:extLst>
        </c:ser>
        <c:ser>
          <c:idx val="2"/>
          <c:order val="2"/>
          <c:tx>
            <c:strRef>
              <c:f>Sheet1!$D$1</c:f>
              <c:strCache>
                <c:ptCount val="1"/>
                <c:pt idx="0">
                  <c:v>Not yet tagged</c:v>
                </c:pt>
              </c:strCache>
            </c:strRef>
          </c:tx>
          <c:spPr>
            <a:solidFill>
              <a:schemeClr val="accent3"/>
            </a:solidFill>
            <a:ln>
              <a:noFill/>
            </a:ln>
            <a:effectLst/>
          </c:spPr>
          <c:invertIfNegative val="0"/>
          <c:cat>
            <c:strRef>
              <c:f>Sheet1!$A$2:$A$5</c:f>
              <c:strCache>
                <c:ptCount val="4"/>
                <c:pt idx="0">
                  <c:v>MSI Gaming (FR)</c:v>
                </c:pt>
                <c:pt idx="1">
                  <c:v>ASUS Republic of Gamers (FR)</c:v>
                </c:pt>
                <c:pt idx="2">
                  <c:v>Acer France (FR)</c:v>
                </c:pt>
                <c:pt idx="3">
                  <c:v>AORUS (FR)</c:v>
                </c:pt>
              </c:strCache>
            </c:strRef>
          </c:cat>
          <c:val>
            <c:numRef>
              <c:f>Sheet1!$D$2:$D$5</c:f>
              <c:numCache>
                <c:formatCode>General</c:formatCode>
                <c:ptCount val="4"/>
                <c:pt idx="0">
                  <c:v>926</c:v>
                </c:pt>
                <c:pt idx="1">
                  <c:v>549</c:v>
                </c:pt>
                <c:pt idx="2">
                  <c:v>363</c:v>
                </c:pt>
                <c:pt idx="3">
                  <c:v>719</c:v>
                </c:pt>
              </c:numCache>
            </c:numRef>
          </c:val>
          <c:extLst>
            <c:ext xmlns:c16="http://schemas.microsoft.com/office/drawing/2014/chart" uri="{C3380CC4-5D6E-409C-BE32-E72D297353CC}">
              <c16:uniqueId val="{00000002-A10A-41DD-B836-61329724C6AF}"/>
            </c:ext>
          </c:extLst>
        </c:ser>
        <c:dLbls>
          <c:showLegendKey val="0"/>
          <c:showVal val="0"/>
          <c:showCatName val="0"/>
          <c:showSerName val="0"/>
          <c:showPercent val="0"/>
          <c:showBubbleSize val="0"/>
        </c:dLbls>
        <c:gapWidth val="150"/>
        <c:overlap val="100"/>
        <c:axId val="371437544"/>
        <c:axId val="371436888"/>
      </c:barChart>
      <c:catAx>
        <c:axId val="3714375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36888"/>
        <c:crosses val="autoZero"/>
        <c:auto val="1"/>
        <c:lblAlgn val="ctr"/>
        <c:lblOffset val="100"/>
        <c:noMultiLvlLbl val="0"/>
      </c:catAx>
      <c:valAx>
        <c:axId val="3714368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71437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 Gaming (FR)</c:v>
                </c:pt>
              </c:strCache>
            </c:strRef>
          </c:tx>
          <c:spPr>
            <a:ln w="28575" cap="rnd">
              <a:solidFill>
                <a:schemeClr val="accent1"/>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Sheet1!$B$2:$B$22</c:f>
              <c:numCache>
                <c:formatCode>General</c:formatCode>
                <c:ptCount val="21"/>
                <c:pt idx="0">
                  <c:v>13.6061442680057</c:v>
                </c:pt>
                <c:pt idx="1">
                  <c:v>12.1769094151124</c:v>
                </c:pt>
                <c:pt idx="2">
                  <c:v>23.442508614239099</c:v>
                </c:pt>
                <c:pt idx="3">
                  <c:v>15.322285295733399</c:v>
                </c:pt>
                <c:pt idx="4">
                  <c:v>8.1051114069815604</c:v>
                </c:pt>
                <c:pt idx="5">
                  <c:v>19.227313933830398</c:v>
                </c:pt>
                <c:pt idx="6">
                  <c:v>6.7189762150982402</c:v>
                </c:pt>
                <c:pt idx="7">
                  <c:v>13.4379963507961</c:v>
                </c:pt>
                <c:pt idx="8">
                  <c:v>10.4890875860092</c:v>
                </c:pt>
                <c:pt idx="9">
                  <c:v>12.0765442707473</c:v>
                </c:pt>
                <c:pt idx="10">
                  <c:v>9.5871706694897494</c:v>
                </c:pt>
                <c:pt idx="11">
                  <c:v>13.863221146230501</c:v>
                </c:pt>
                <c:pt idx="12">
                  <c:v>3.7096113011843399</c:v>
                </c:pt>
                <c:pt idx="13">
                  <c:v>4.5702094770642896</c:v>
                </c:pt>
                <c:pt idx="14">
                  <c:v>6.8500551763395903</c:v>
                </c:pt>
                <c:pt idx="15">
                  <c:v>5.7959782250541796</c:v>
                </c:pt>
                <c:pt idx="16">
                  <c:v>3.1490475377700502</c:v>
                </c:pt>
                <c:pt idx="17">
                  <c:v>4.0616127027455198</c:v>
                </c:pt>
                <c:pt idx="18">
                  <c:v>9.2260025743685397</c:v>
                </c:pt>
                <c:pt idx="19">
                  <c:v>5.3310667098820197</c:v>
                </c:pt>
                <c:pt idx="20">
                  <c:v>4.3898809523809499</c:v>
                </c:pt>
              </c:numCache>
            </c:numRef>
          </c:val>
          <c:smooth val="0"/>
          <c:extLst>
            <c:ext xmlns:c16="http://schemas.microsoft.com/office/drawing/2014/chart" uri="{C3380CC4-5D6E-409C-BE32-E72D297353CC}">
              <c16:uniqueId val="{00000000-1951-4BF1-B353-EE831F4B88E1}"/>
            </c:ext>
          </c:extLst>
        </c:ser>
        <c:dLbls>
          <c:showLegendKey val="0"/>
          <c:showVal val="0"/>
          <c:showCatName val="0"/>
          <c:showSerName val="0"/>
          <c:showPercent val="0"/>
          <c:showBubbleSize val="0"/>
        </c:dLbls>
        <c:smooth val="0"/>
        <c:axId val="685017704"/>
        <c:axId val="685020328"/>
      </c:lineChart>
      <c:dateAx>
        <c:axId val="6850177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5020328"/>
        <c:crosses val="autoZero"/>
        <c:auto val="1"/>
        <c:lblOffset val="100"/>
        <c:baseTimeUnit val="months"/>
      </c:dateAx>
      <c:valAx>
        <c:axId val="685020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50177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MSI Gaming (FR)</c:v>
                </c:pt>
              </c:strCache>
            </c:strRef>
          </c:tx>
          <c:spPr>
            <a:solidFill>
              <a:schemeClr val="accent1"/>
            </a:solidFill>
            <a:ln>
              <a:noFill/>
            </a:ln>
            <a:effectLst/>
          </c:spPr>
          <c:invertIfNegative val="0"/>
          <c:cat>
            <c:strRef>
              <c:f>Sheet1!$A$2:$A$8</c:f>
              <c:strCache>
                <c:ptCount val="7"/>
                <c:pt idx="0">
                  <c:v>Album</c:v>
                </c:pt>
                <c:pt idx="1">
                  <c:v>Link</c:v>
                </c:pt>
                <c:pt idx="2">
                  <c:v>Live Video</c:v>
                </c:pt>
                <c:pt idx="3">
                  <c:v>Photo</c:v>
                </c:pt>
                <c:pt idx="4">
                  <c:v>Status</c:v>
                </c:pt>
                <c:pt idx="5">
                  <c:v>Video</c:v>
                </c:pt>
                <c:pt idx="6">
                  <c:v>YouTube Video</c:v>
                </c:pt>
              </c:strCache>
            </c:strRef>
          </c:cat>
          <c:val>
            <c:numRef>
              <c:f>Sheet1!$B$2:$B$8</c:f>
              <c:numCache>
                <c:formatCode>General</c:formatCode>
                <c:ptCount val="7"/>
                <c:pt idx="0">
                  <c:v>3.45464637067048</c:v>
                </c:pt>
                <c:pt idx="1">
                  <c:v>3.1632020016311899</c:v>
                </c:pt>
                <c:pt idx="2">
                  <c:v>4.1284010842405197</c:v>
                </c:pt>
                <c:pt idx="3">
                  <c:v>3.2403417659504101</c:v>
                </c:pt>
                <c:pt idx="4">
                  <c:v>0.92924737897255105</c:v>
                </c:pt>
                <c:pt idx="5">
                  <c:v>3.5065365368699299</c:v>
                </c:pt>
                <c:pt idx="6">
                  <c:v>1.65311095058684</c:v>
                </c:pt>
              </c:numCache>
            </c:numRef>
          </c:val>
          <c:extLst>
            <c:ext xmlns:c16="http://schemas.microsoft.com/office/drawing/2014/chart" uri="{C3380CC4-5D6E-409C-BE32-E72D297353CC}">
              <c16:uniqueId val="{00000000-25DA-4AAF-BDE7-38F589221CEF}"/>
            </c:ext>
          </c:extLst>
        </c:ser>
        <c:dLbls>
          <c:showLegendKey val="0"/>
          <c:showVal val="0"/>
          <c:showCatName val="0"/>
          <c:showSerName val="0"/>
          <c:showPercent val="0"/>
          <c:showBubbleSize val="0"/>
        </c:dLbls>
        <c:gapWidth val="219"/>
        <c:overlap val="-27"/>
        <c:axId val="685026560"/>
        <c:axId val="685023936"/>
      </c:barChart>
      <c:catAx>
        <c:axId val="6850265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5023936"/>
        <c:crosses val="autoZero"/>
        <c:auto val="1"/>
        <c:lblAlgn val="ctr"/>
        <c:lblOffset val="100"/>
        <c:noMultiLvlLbl val="0"/>
      </c:catAx>
      <c:valAx>
        <c:axId val="685023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502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ROG France (FR)</c:v>
                </c:pt>
              </c:strCache>
            </c:strRef>
          </c:tx>
          <c:spPr>
            <a:ln w="28575" cap="rnd">
              <a:solidFill>
                <a:schemeClr val="accent1"/>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Sheet1!$B$2:$B$8</c:f>
              <c:numCache>
                <c:formatCode>General</c:formatCode>
                <c:ptCount val="7"/>
                <c:pt idx="0">
                  <c:v>100</c:v>
                </c:pt>
                <c:pt idx="1">
                  <c:v>55.962000000000003</c:v>
                </c:pt>
                <c:pt idx="2">
                  <c:v>48.7562</c:v>
                </c:pt>
                <c:pt idx="3">
                  <c:v>0</c:v>
                </c:pt>
                <c:pt idx="4">
                  <c:v>87.846800000000002</c:v>
                </c:pt>
                <c:pt idx="5">
                  <c:v>61.913499999999999</c:v>
                </c:pt>
                <c:pt idx="6">
                  <c:v>0</c:v>
                </c:pt>
              </c:numCache>
            </c:numRef>
          </c:val>
          <c:extLst>
            <c:ext xmlns:c16="http://schemas.microsoft.com/office/drawing/2014/chart" uri="{C3380CC4-5D6E-409C-BE32-E72D297353CC}">
              <c16:uniqueId val="{00000000-2726-418B-B459-6EE1C671DB5C}"/>
            </c:ext>
          </c:extLst>
        </c:ser>
        <c:ser>
          <c:idx val="1"/>
          <c:order val="1"/>
          <c:tx>
            <c:strRef>
              <c:f>Sheet1!$C$1</c:f>
              <c:strCache>
                <c:ptCount val="1"/>
                <c:pt idx="0">
                  <c:v>MSI (FR)</c:v>
                </c:pt>
              </c:strCache>
            </c:strRef>
          </c:tx>
          <c:spPr>
            <a:ln w="28575" cap="rnd">
              <a:solidFill>
                <a:schemeClr val="accent2"/>
              </a:solidFill>
              <a:round/>
            </a:ln>
            <a:effectLst/>
          </c:spPr>
          <c:marker>
            <c:symbol val="none"/>
          </c:marker>
          <c:cat>
            <c:strRef>
              <c:f>Sheet1!$A$2:$A$8</c:f>
              <c:strCache>
                <c:ptCount val="7"/>
                <c:pt idx="0">
                  <c:v>Followers</c:v>
                </c:pt>
                <c:pt idx="1">
                  <c:v>Own Tweets</c:v>
                </c:pt>
                <c:pt idx="2">
                  <c:v>Response Rate</c:v>
                </c:pt>
                <c:pt idx="3">
                  <c:v>Interaction Rate</c:v>
                </c:pt>
                <c:pt idx="4">
                  <c:v>Mentions</c:v>
                </c:pt>
                <c:pt idx="5">
                  <c:v>Retweets</c:v>
                </c:pt>
                <c:pt idx="6">
                  <c:v>Followers Change Rate</c:v>
                </c:pt>
              </c:strCache>
            </c:strRef>
          </c:cat>
          <c:val>
            <c:numRef>
              <c:f>Sheet1!$C$2:$C$8</c:f>
              <c:numCache>
                <c:formatCode>General</c:formatCode>
                <c:ptCount val="7"/>
                <c:pt idx="0">
                  <c:v>93.079700000000003</c:v>
                </c:pt>
                <c:pt idx="1">
                  <c:v>100</c:v>
                </c:pt>
                <c:pt idx="2">
                  <c:v>100</c:v>
                </c:pt>
                <c:pt idx="3">
                  <c:v>0</c:v>
                </c:pt>
                <c:pt idx="4">
                  <c:v>100</c:v>
                </c:pt>
                <c:pt idx="5">
                  <c:v>100</c:v>
                </c:pt>
                <c:pt idx="6">
                  <c:v>0</c:v>
                </c:pt>
              </c:numCache>
            </c:numRef>
          </c:val>
          <c:extLst>
            <c:ext xmlns:c16="http://schemas.microsoft.com/office/drawing/2014/chart" uri="{C3380CC4-5D6E-409C-BE32-E72D297353CC}">
              <c16:uniqueId val="{00000001-2726-418B-B459-6EE1C671DB5C}"/>
            </c:ext>
          </c:extLst>
        </c:ser>
        <c:dLbls>
          <c:showLegendKey val="0"/>
          <c:showVal val="0"/>
          <c:showCatName val="0"/>
          <c:showSerName val="0"/>
          <c:showPercent val="0"/>
          <c:showBubbleSize val="0"/>
        </c:dLbls>
        <c:axId val="684789416"/>
        <c:axId val="684792368"/>
      </c:radarChart>
      <c:catAx>
        <c:axId val="684789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792368"/>
        <c:crosses val="autoZero"/>
        <c:auto val="1"/>
        <c:lblAlgn val="ctr"/>
        <c:lblOffset val="100"/>
        <c:noMultiLvlLbl val="0"/>
      </c:catAx>
      <c:valAx>
        <c:axId val="6847923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789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MSI Gaming (FR)</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205</c:v>
                </c:pt>
                <c:pt idx="1">
                  <c:v>194</c:v>
                </c:pt>
                <c:pt idx="2">
                  <c:v>204</c:v>
                </c:pt>
                <c:pt idx="3">
                  <c:v>205</c:v>
                </c:pt>
                <c:pt idx="4">
                  <c:v>240</c:v>
                </c:pt>
                <c:pt idx="5">
                  <c:v>131</c:v>
                </c:pt>
                <c:pt idx="6">
                  <c:v>102</c:v>
                </c:pt>
              </c:numCache>
            </c:numRef>
          </c:val>
          <c:extLst>
            <c:ext xmlns:c16="http://schemas.microsoft.com/office/drawing/2014/chart" uri="{C3380CC4-5D6E-409C-BE32-E72D297353CC}">
              <c16:uniqueId val="{00000000-B871-402B-B850-3D22DDC71977}"/>
            </c:ext>
          </c:extLst>
        </c:ser>
        <c:ser>
          <c:idx val="1"/>
          <c:order val="1"/>
          <c:tx>
            <c:strRef>
              <c:f>Sheet1!$C$1</c:f>
              <c:strCache>
                <c:ptCount val="1"/>
                <c:pt idx="0">
                  <c:v>ASUS Republic of Gamers (FR)</c:v>
                </c:pt>
              </c:strCache>
            </c:strRef>
          </c:tx>
          <c:spPr>
            <a:solidFill>
              <a:schemeClr val="accent2"/>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Sheet1!$C$2:$C$8</c:f>
              <c:numCache>
                <c:formatCode>General</c:formatCode>
                <c:ptCount val="7"/>
                <c:pt idx="0">
                  <c:v>135</c:v>
                </c:pt>
                <c:pt idx="1">
                  <c:v>148</c:v>
                </c:pt>
                <c:pt idx="2">
                  <c:v>133</c:v>
                </c:pt>
                <c:pt idx="3">
                  <c:v>127</c:v>
                </c:pt>
                <c:pt idx="4">
                  <c:v>124</c:v>
                </c:pt>
                <c:pt idx="5">
                  <c:v>49</c:v>
                </c:pt>
                <c:pt idx="6">
                  <c:v>20</c:v>
                </c:pt>
              </c:numCache>
            </c:numRef>
          </c:val>
          <c:extLst>
            <c:ext xmlns:c16="http://schemas.microsoft.com/office/drawing/2014/chart" uri="{C3380CC4-5D6E-409C-BE32-E72D297353CC}">
              <c16:uniqueId val="{00000001-B871-402B-B850-3D22DDC71977}"/>
            </c:ext>
          </c:extLst>
        </c:ser>
        <c:ser>
          <c:idx val="2"/>
          <c:order val="2"/>
          <c:tx>
            <c:strRef>
              <c:f>Sheet1!$D$1</c:f>
              <c:strCache>
                <c:ptCount val="1"/>
                <c:pt idx="0">
                  <c:v>Acer France (FR)</c:v>
                </c:pt>
              </c:strCache>
            </c:strRef>
          </c:tx>
          <c:spPr>
            <a:solidFill>
              <a:schemeClr val="accent3"/>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Sheet1!$D$2:$D$8</c:f>
              <c:numCache>
                <c:formatCode>General</c:formatCode>
                <c:ptCount val="7"/>
                <c:pt idx="0">
                  <c:v>100</c:v>
                </c:pt>
                <c:pt idx="1">
                  <c:v>86</c:v>
                </c:pt>
                <c:pt idx="2">
                  <c:v>85</c:v>
                </c:pt>
                <c:pt idx="3">
                  <c:v>86</c:v>
                </c:pt>
                <c:pt idx="4">
                  <c:v>109</c:v>
                </c:pt>
                <c:pt idx="5">
                  <c:v>24</c:v>
                </c:pt>
                <c:pt idx="6">
                  <c:v>16</c:v>
                </c:pt>
              </c:numCache>
            </c:numRef>
          </c:val>
          <c:extLst>
            <c:ext xmlns:c16="http://schemas.microsoft.com/office/drawing/2014/chart" uri="{C3380CC4-5D6E-409C-BE32-E72D297353CC}">
              <c16:uniqueId val="{00000002-B871-402B-B850-3D22DDC71977}"/>
            </c:ext>
          </c:extLst>
        </c:ser>
        <c:ser>
          <c:idx val="3"/>
          <c:order val="3"/>
          <c:tx>
            <c:strRef>
              <c:f>Sheet1!$E$1</c:f>
              <c:strCache>
                <c:ptCount val="1"/>
                <c:pt idx="0">
                  <c:v>AORUS (FR)</c:v>
                </c:pt>
              </c:strCache>
            </c:strRef>
          </c:tx>
          <c:spPr>
            <a:solidFill>
              <a:schemeClr val="accent4"/>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Sheet1!$E$2:$E$8</c:f>
              <c:numCache>
                <c:formatCode>General</c:formatCode>
                <c:ptCount val="7"/>
                <c:pt idx="0">
                  <c:v>149</c:v>
                </c:pt>
                <c:pt idx="1">
                  <c:v>150</c:v>
                </c:pt>
                <c:pt idx="2">
                  <c:v>160</c:v>
                </c:pt>
                <c:pt idx="3">
                  <c:v>149</c:v>
                </c:pt>
                <c:pt idx="4">
                  <c:v>159</c:v>
                </c:pt>
                <c:pt idx="5">
                  <c:v>130</c:v>
                </c:pt>
                <c:pt idx="6">
                  <c:v>113</c:v>
                </c:pt>
              </c:numCache>
            </c:numRef>
          </c:val>
          <c:extLst>
            <c:ext xmlns:c16="http://schemas.microsoft.com/office/drawing/2014/chart" uri="{C3380CC4-5D6E-409C-BE32-E72D297353CC}">
              <c16:uniqueId val="{00000003-B871-402B-B850-3D22DDC71977}"/>
            </c:ext>
          </c:extLst>
        </c:ser>
        <c:dLbls>
          <c:showLegendKey val="0"/>
          <c:showVal val="0"/>
          <c:showCatName val="0"/>
          <c:showSerName val="0"/>
          <c:showPercent val="0"/>
          <c:showBubbleSize val="0"/>
        </c:dLbls>
        <c:gapWidth val="219"/>
        <c:overlap val="-27"/>
        <c:axId val="684795648"/>
        <c:axId val="684791384"/>
      </c:barChart>
      <c:catAx>
        <c:axId val="6847956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791384"/>
        <c:crosses val="autoZero"/>
        <c:auto val="1"/>
        <c:lblAlgn val="ctr"/>
        <c:lblOffset val="100"/>
        <c:noMultiLvlLbl val="0"/>
      </c:catAx>
      <c:valAx>
        <c:axId val="6847913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7956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ROG France (FR)</c:v>
                </c:pt>
              </c:strCache>
            </c:strRef>
          </c:tx>
          <c:spPr>
            <a:ln w="28575" cap="rnd">
              <a:solidFill>
                <a:schemeClr val="accent1"/>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Sheet1!$B$2:$B$22</c:f>
              <c:numCache>
                <c:formatCode>General</c:formatCode>
                <c:ptCount val="21"/>
                <c:pt idx="7">
                  <c:v>2502</c:v>
                </c:pt>
                <c:pt idx="8">
                  <c:v>1026</c:v>
                </c:pt>
                <c:pt idx="9">
                  <c:v>862</c:v>
                </c:pt>
                <c:pt idx="10">
                  <c:v>4569</c:v>
                </c:pt>
                <c:pt idx="11">
                  <c:v>14033</c:v>
                </c:pt>
                <c:pt idx="12">
                  <c:v>23855</c:v>
                </c:pt>
                <c:pt idx="13">
                  <c:v>-741</c:v>
                </c:pt>
                <c:pt idx="14">
                  <c:v>-944</c:v>
                </c:pt>
                <c:pt idx="15">
                  <c:v>911</c:v>
                </c:pt>
                <c:pt idx="16">
                  <c:v>2870</c:v>
                </c:pt>
                <c:pt idx="17">
                  <c:v>141</c:v>
                </c:pt>
                <c:pt idx="18">
                  <c:v>-736</c:v>
                </c:pt>
                <c:pt idx="19">
                  <c:v>-300</c:v>
                </c:pt>
                <c:pt idx="20">
                  <c:v>20</c:v>
                </c:pt>
              </c:numCache>
            </c:numRef>
          </c:val>
          <c:smooth val="0"/>
          <c:extLst>
            <c:ext xmlns:c16="http://schemas.microsoft.com/office/drawing/2014/chart" uri="{C3380CC4-5D6E-409C-BE32-E72D297353CC}">
              <c16:uniqueId val="{00000000-0CBB-4F9A-89AE-79F426123C25}"/>
            </c:ext>
          </c:extLst>
        </c:ser>
        <c:ser>
          <c:idx val="1"/>
          <c:order val="1"/>
          <c:tx>
            <c:strRef>
              <c:f>Sheet1!$C$1</c:f>
              <c:strCache>
                <c:ptCount val="1"/>
                <c:pt idx="0">
                  <c:v>MSI (FR)</c:v>
                </c:pt>
              </c:strCache>
            </c:strRef>
          </c:tx>
          <c:spPr>
            <a:ln w="28575" cap="rnd">
              <a:solidFill>
                <a:schemeClr val="accent2"/>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Sheet1!$C$2:$C$22</c:f>
              <c:numCache>
                <c:formatCode>General</c:formatCode>
                <c:ptCount val="21"/>
                <c:pt idx="7">
                  <c:v>1526</c:v>
                </c:pt>
                <c:pt idx="8">
                  <c:v>6982</c:v>
                </c:pt>
                <c:pt idx="9">
                  <c:v>5041</c:v>
                </c:pt>
                <c:pt idx="10">
                  <c:v>2624</c:v>
                </c:pt>
                <c:pt idx="11">
                  <c:v>3795</c:v>
                </c:pt>
                <c:pt idx="12">
                  <c:v>2805</c:v>
                </c:pt>
                <c:pt idx="13">
                  <c:v>1866</c:v>
                </c:pt>
                <c:pt idx="14">
                  <c:v>2694</c:v>
                </c:pt>
                <c:pt idx="15">
                  <c:v>3537</c:v>
                </c:pt>
                <c:pt idx="16">
                  <c:v>3551</c:v>
                </c:pt>
                <c:pt idx="17">
                  <c:v>677</c:v>
                </c:pt>
                <c:pt idx="18">
                  <c:v>391</c:v>
                </c:pt>
                <c:pt idx="19">
                  <c:v>2494</c:v>
                </c:pt>
                <c:pt idx="20">
                  <c:v>43</c:v>
                </c:pt>
              </c:numCache>
            </c:numRef>
          </c:val>
          <c:smooth val="0"/>
          <c:extLst>
            <c:ext xmlns:c16="http://schemas.microsoft.com/office/drawing/2014/chart" uri="{C3380CC4-5D6E-409C-BE32-E72D297353CC}">
              <c16:uniqueId val="{00000001-0CBB-4F9A-89AE-79F426123C25}"/>
            </c:ext>
          </c:extLst>
        </c:ser>
        <c:dLbls>
          <c:showLegendKey val="0"/>
          <c:showVal val="0"/>
          <c:showCatName val="0"/>
          <c:showSerName val="0"/>
          <c:showPercent val="0"/>
          <c:showBubbleSize val="0"/>
        </c:dLbls>
        <c:smooth val="0"/>
        <c:axId val="684804504"/>
        <c:axId val="684806472"/>
      </c:lineChart>
      <c:dateAx>
        <c:axId val="68480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806472"/>
        <c:crosses val="autoZero"/>
        <c:auto val="1"/>
        <c:lblOffset val="100"/>
        <c:baseTimeUnit val="months"/>
      </c:dateAx>
      <c:valAx>
        <c:axId val="6848064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68480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ROG France (FR)</c:v>
                </c:pt>
              </c:strCache>
            </c:strRef>
          </c:tx>
          <c:spPr>
            <a:ln w="28575" cap="rnd">
              <a:solidFill>
                <a:schemeClr val="accent1"/>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Sheet1!$B$2:$B$22</c:f>
              <c:numCache>
                <c:formatCode>General</c:formatCode>
                <c:ptCount val="21"/>
                <c:pt idx="0">
                  <c:v>0</c:v>
                </c:pt>
                <c:pt idx="1">
                  <c:v>0</c:v>
                </c:pt>
                <c:pt idx="2">
                  <c:v>0</c:v>
                </c:pt>
                <c:pt idx="3">
                  <c:v>0</c:v>
                </c:pt>
                <c:pt idx="4">
                  <c:v>0</c:v>
                </c:pt>
                <c:pt idx="5">
                  <c:v>0</c:v>
                </c:pt>
                <c:pt idx="6">
                  <c:v>0</c:v>
                </c:pt>
                <c:pt idx="7">
                  <c:v>0.27780254079315497</c:v>
                </c:pt>
                <c:pt idx="8">
                  <c:v>6.3281479574752095E-2</c:v>
                </c:pt>
                <c:pt idx="9">
                  <c:v>7.9587113603543494E-2</c:v>
                </c:pt>
                <c:pt idx="10">
                  <c:v>0.22719527166463299</c:v>
                </c:pt>
                <c:pt idx="11">
                  <c:v>0.138923103994369</c:v>
                </c:pt>
                <c:pt idx="12">
                  <c:v>0.14757825614248299</c:v>
                </c:pt>
                <c:pt idx="13">
                  <c:v>0.23992402306884</c:v>
                </c:pt>
                <c:pt idx="14">
                  <c:v>7.8301668996991897E-2</c:v>
                </c:pt>
                <c:pt idx="15">
                  <c:v>0.151018827489416</c:v>
                </c:pt>
                <c:pt idx="16">
                  <c:v>4.05170897026111E-2</c:v>
                </c:pt>
                <c:pt idx="17">
                  <c:v>0.14346926460818599</c:v>
                </c:pt>
                <c:pt idx="18">
                  <c:v>8.9036472634083805E-2</c:v>
                </c:pt>
                <c:pt idx="19">
                  <c:v>8.9526301616478302E-2</c:v>
                </c:pt>
                <c:pt idx="20">
                  <c:v>0.17321436090599701</c:v>
                </c:pt>
              </c:numCache>
            </c:numRef>
          </c:val>
          <c:smooth val="0"/>
          <c:extLst>
            <c:ext xmlns:c16="http://schemas.microsoft.com/office/drawing/2014/chart" uri="{C3380CC4-5D6E-409C-BE32-E72D297353CC}">
              <c16:uniqueId val="{00000000-F160-4647-A67F-2F947B4DE2DD}"/>
            </c:ext>
          </c:extLst>
        </c:ser>
        <c:ser>
          <c:idx val="1"/>
          <c:order val="1"/>
          <c:tx>
            <c:strRef>
              <c:f>Sheet1!$C$1</c:f>
              <c:strCache>
                <c:ptCount val="1"/>
                <c:pt idx="0">
                  <c:v>MSI (FR)</c:v>
                </c:pt>
              </c:strCache>
            </c:strRef>
          </c:tx>
          <c:spPr>
            <a:ln w="28575" cap="rnd">
              <a:solidFill>
                <a:schemeClr val="accent2"/>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Sheet1!$C$2:$C$22</c:f>
              <c:numCache>
                <c:formatCode>General</c:formatCode>
                <c:ptCount val="21"/>
                <c:pt idx="0">
                  <c:v>0</c:v>
                </c:pt>
                <c:pt idx="1">
                  <c:v>0</c:v>
                </c:pt>
                <c:pt idx="2">
                  <c:v>0</c:v>
                </c:pt>
                <c:pt idx="3">
                  <c:v>0</c:v>
                </c:pt>
                <c:pt idx="4">
                  <c:v>0</c:v>
                </c:pt>
                <c:pt idx="5">
                  <c:v>0</c:v>
                </c:pt>
                <c:pt idx="6">
                  <c:v>0</c:v>
                </c:pt>
                <c:pt idx="7">
                  <c:v>7.3613083817165401E-2</c:v>
                </c:pt>
                <c:pt idx="8">
                  <c:v>0.20499297309815301</c:v>
                </c:pt>
                <c:pt idx="9">
                  <c:v>9.5570344920133193E-2</c:v>
                </c:pt>
                <c:pt idx="10">
                  <c:v>0.104866166579013</c:v>
                </c:pt>
                <c:pt idx="11">
                  <c:v>0.159477672470107</c:v>
                </c:pt>
                <c:pt idx="12">
                  <c:v>0.102410926165386</c:v>
                </c:pt>
                <c:pt idx="13">
                  <c:v>7.7456796730114505E-2</c:v>
                </c:pt>
                <c:pt idx="14">
                  <c:v>0.105874598932418</c:v>
                </c:pt>
                <c:pt idx="15">
                  <c:v>0.144234929415819</c:v>
                </c:pt>
                <c:pt idx="16">
                  <c:v>4.2842426435010003E-2</c:v>
                </c:pt>
                <c:pt idx="17">
                  <c:v>2.9999651335771399E-2</c:v>
                </c:pt>
                <c:pt idx="18">
                  <c:v>3.74595021418377E-2</c:v>
                </c:pt>
                <c:pt idx="19">
                  <c:v>4.7400937751925901E-2</c:v>
                </c:pt>
                <c:pt idx="20">
                  <c:v>1.9433288297458901E-2</c:v>
                </c:pt>
              </c:numCache>
            </c:numRef>
          </c:val>
          <c:smooth val="0"/>
          <c:extLst>
            <c:ext xmlns:c16="http://schemas.microsoft.com/office/drawing/2014/chart" uri="{C3380CC4-5D6E-409C-BE32-E72D297353CC}">
              <c16:uniqueId val="{00000001-F160-4647-A67F-2F947B4DE2DD}"/>
            </c:ext>
          </c:extLst>
        </c:ser>
        <c:dLbls>
          <c:showLegendKey val="0"/>
          <c:showVal val="0"/>
          <c:showCatName val="0"/>
          <c:showSerName val="0"/>
          <c:showPercent val="0"/>
          <c:showBubbleSize val="0"/>
        </c:dLbls>
        <c:smooth val="0"/>
        <c:axId val="755187424"/>
        <c:axId val="755182176"/>
      </c:lineChart>
      <c:dateAx>
        <c:axId val="755187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182176"/>
        <c:crosses val="autoZero"/>
        <c:auto val="1"/>
        <c:lblOffset val="100"/>
        <c:baseTimeUnit val="months"/>
      </c:dateAx>
      <c:valAx>
        <c:axId val="7551821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187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ROG France (FR)</c:v>
                </c:pt>
              </c:strCache>
            </c:strRef>
          </c:tx>
          <c:spPr>
            <a:ln w="28575" cap="rnd">
              <a:solidFill>
                <a:schemeClr val="accent1"/>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Sheet1!$B$2:$B$22</c:f>
              <c:numCache>
                <c:formatCode>General</c:formatCode>
                <c:ptCount val="21"/>
                <c:pt idx="6">
                  <c:v>126100</c:v>
                </c:pt>
                <c:pt idx="7">
                  <c:v>128602</c:v>
                </c:pt>
                <c:pt idx="8">
                  <c:v>129628</c:v>
                </c:pt>
                <c:pt idx="9">
                  <c:v>130490</c:v>
                </c:pt>
                <c:pt idx="10">
                  <c:v>135059</c:v>
                </c:pt>
                <c:pt idx="11">
                  <c:v>149092</c:v>
                </c:pt>
                <c:pt idx="12">
                  <c:v>172947</c:v>
                </c:pt>
                <c:pt idx="13">
                  <c:v>172206</c:v>
                </c:pt>
                <c:pt idx="14">
                  <c:v>171262</c:v>
                </c:pt>
                <c:pt idx="15">
                  <c:v>172173</c:v>
                </c:pt>
                <c:pt idx="16">
                  <c:v>175043</c:v>
                </c:pt>
                <c:pt idx="17">
                  <c:v>175184</c:v>
                </c:pt>
                <c:pt idx="18">
                  <c:v>174448</c:v>
                </c:pt>
                <c:pt idx="19">
                  <c:v>174148</c:v>
                </c:pt>
                <c:pt idx="20">
                  <c:v>174168</c:v>
                </c:pt>
              </c:numCache>
            </c:numRef>
          </c:val>
          <c:smooth val="0"/>
          <c:extLst>
            <c:ext xmlns:c16="http://schemas.microsoft.com/office/drawing/2014/chart" uri="{C3380CC4-5D6E-409C-BE32-E72D297353CC}">
              <c16:uniqueId val="{00000000-8420-4AFF-BE79-83DA5B2A8FCF}"/>
            </c:ext>
          </c:extLst>
        </c:ser>
        <c:ser>
          <c:idx val="1"/>
          <c:order val="1"/>
          <c:tx>
            <c:strRef>
              <c:f>Sheet1!$C$1</c:f>
              <c:strCache>
                <c:ptCount val="1"/>
                <c:pt idx="0">
                  <c:v>MSI (FR)</c:v>
                </c:pt>
              </c:strCache>
            </c:strRef>
          </c:tx>
          <c:spPr>
            <a:ln w="28575" cap="rnd">
              <a:solidFill>
                <a:schemeClr val="accent2"/>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Sheet1!$C$2:$C$22</c:f>
              <c:numCache>
                <c:formatCode>General</c:formatCode>
                <c:ptCount val="21"/>
                <c:pt idx="6">
                  <c:v>124089</c:v>
                </c:pt>
                <c:pt idx="7">
                  <c:v>125615</c:v>
                </c:pt>
                <c:pt idx="8">
                  <c:v>132597</c:v>
                </c:pt>
                <c:pt idx="9">
                  <c:v>137638</c:v>
                </c:pt>
                <c:pt idx="10">
                  <c:v>140262</c:v>
                </c:pt>
                <c:pt idx="11">
                  <c:v>144057</c:v>
                </c:pt>
                <c:pt idx="12">
                  <c:v>146862</c:v>
                </c:pt>
                <c:pt idx="13">
                  <c:v>148728</c:v>
                </c:pt>
                <c:pt idx="14">
                  <c:v>151422</c:v>
                </c:pt>
                <c:pt idx="15">
                  <c:v>154959</c:v>
                </c:pt>
                <c:pt idx="16">
                  <c:v>158510</c:v>
                </c:pt>
                <c:pt idx="17">
                  <c:v>159187</c:v>
                </c:pt>
                <c:pt idx="18">
                  <c:v>159578</c:v>
                </c:pt>
                <c:pt idx="19">
                  <c:v>162072</c:v>
                </c:pt>
                <c:pt idx="20">
                  <c:v>162115</c:v>
                </c:pt>
              </c:numCache>
            </c:numRef>
          </c:val>
          <c:smooth val="0"/>
          <c:extLst>
            <c:ext xmlns:c16="http://schemas.microsoft.com/office/drawing/2014/chart" uri="{C3380CC4-5D6E-409C-BE32-E72D297353CC}">
              <c16:uniqueId val="{00000001-8420-4AFF-BE79-83DA5B2A8FCF}"/>
            </c:ext>
          </c:extLst>
        </c:ser>
        <c:dLbls>
          <c:showLegendKey val="0"/>
          <c:showVal val="0"/>
          <c:showCatName val="0"/>
          <c:showSerName val="0"/>
          <c:showPercent val="0"/>
          <c:showBubbleSize val="0"/>
        </c:dLbls>
        <c:smooth val="0"/>
        <c:axId val="755184800"/>
        <c:axId val="755185456"/>
      </c:lineChart>
      <c:dateAx>
        <c:axId val="755184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185456"/>
        <c:crosses val="autoZero"/>
        <c:auto val="1"/>
        <c:lblOffset val="100"/>
        <c:baseTimeUnit val="months"/>
      </c:dateAx>
      <c:valAx>
        <c:axId val="7551854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184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msigaming_france (FR)</c:v>
                </c:pt>
              </c:strCache>
            </c:strRef>
          </c:tx>
          <c:spPr>
            <a:ln w="28575" cap="rnd">
              <a:solidFill>
                <a:schemeClr val="accent1"/>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Sheet1!$B$2:$B$9</c:f>
              <c:numCache>
                <c:formatCode>General</c:formatCode>
                <c:ptCount val="8"/>
                <c:pt idx="0">
                  <c:v>27.905799999999999</c:v>
                </c:pt>
                <c:pt idx="1">
                  <c:v>100</c:v>
                </c:pt>
                <c:pt idx="2">
                  <c:v>100</c:v>
                </c:pt>
                <c:pt idx="3">
                  <c:v>100</c:v>
                </c:pt>
                <c:pt idx="4">
                  <c:v>100</c:v>
                </c:pt>
                <c:pt idx="5">
                  <c:v>88.851299999999995</c:v>
                </c:pt>
                <c:pt idx="6">
                  <c:v>100</c:v>
                </c:pt>
                <c:pt idx="7">
                  <c:v>100</c:v>
                </c:pt>
              </c:numCache>
            </c:numRef>
          </c:val>
          <c:extLst>
            <c:ext xmlns:c16="http://schemas.microsoft.com/office/drawing/2014/chart" uri="{C3380CC4-5D6E-409C-BE32-E72D297353CC}">
              <c16:uniqueId val="{00000000-E6D2-4E15-B6B2-2DF8805030F2}"/>
            </c:ext>
          </c:extLst>
        </c:ser>
        <c:ser>
          <c:idx val="1"/>
          <c:order val="1"/>
          <c:tx>
            <c:strRef>
              <c:f>Sheet1!$C$1</c:f>
              <c:strCache>
                <c:ptCount val="1"/>
                <c:pt idx="0">
                  <c:v>asusfrance (FR)</c:v>
                </c:pt>
              </c:strCache>
            </c:strRef>
          </c:tx>
          <c:spPr>
            <a:ln w="28575" cap="rnd">
              <a:solidFill>
                <a:schemeClr val="accent2"/>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Sheet1!$C$2:$C$9</c:f>
              <c:numCache>
                <c:formatCode>General</c:formatCode>
                <c:ptCount val="8"/>
                <c:pt idx="0">
                  <c:v>100</c:v>
                </c:pt>
                <c:pt idx="1">
                  <c:v>80.442800000000005</c:v>
                </c:pt>
                <c:pt idx="2">
                  <c:v>0</c:v>
                </c:pt>
                <c:pt idx="3">
                  <c:v>1.7166999999999999</c:v>
                </c:pt>
                <c:pt idx="4">
                  <c:v>47.722299999999997</c:v>
                </c:pt>
                <c:pt idx="5">
                  <c:v>100</c:v>
                </c:pt>
                <c:pt idx="6">
                  <c:v>0</c:v>
                </c:pt>
                <c:pt idx="7">
                  <c:v>0</c:v>
                </c:pt>
              </c:numCache>
            </c:numRef>
          </c:val>
          <c:extLst>
            <c:ext xmlns:c16="http://schemas.microsoft.com/office/drawing/2014/chart" uri="{C3380CC4-5D6E-409C-BE32-E72D297353CC}">
              <c16:uniqueId val="{00000001-E6D2-4E15-B6B2-2DF8805030F2}"/>
            </c:ext>
          </c:extLst>
        </c:ser>
        <c:ser>
          <c:idx val="2"/>
          <c:order val="2"/>
          <c:tx>
            <c:strRef>
              <c:f>Sheet1!$D$1</c:f>
              <c:strCache>
                <c:ptCount val="1"/>
                <c:pt idx="0">
                  <c:v>asusrogfr (FR)</c:v>
                </c:pt>
              </c:strCache>
            </c:strRef>
          </c:tx>
          <c:spPr>
            <a:ln w="28575" cap="rnd">
              <a:solidFill>
                <a:schemeClr val="accent3"/>
              </a:solidFill>
              <a:round/>
            </a:ln>
            <a:effectLst/>
          </c:spPr>
          <c:marker>
            <c:symbol val="none"/>
          </c:marker>
          <c:cat>
            <c:strRef>
              <c:f>Sheet1!$A$2:$A$9</c:f>
              <c:strCache>
                <c:ptCount val="8"/>
                <c:pt idx="0">
                  <c:v>Followers</c:v>
                </c:pt>
                <c:pt idx="1">
                  <c:v>Images</c:v>
                </c:pt>
                <c:pt idx="2">
                  <c:v>Carousels</c:v>
                </c:pt>
                <c:pt idx="3">
                  <c:v>Videos</c:v>
                </c:pt>
                <c:pt idx="4">
                  <c:v>Posts</c:v>
                </c:pt>
                <c:pt idx="5">
                  <c:v>Interactions</c:v>
                </c:pt>
                <c:pt idx="6">
                  <c:v>Interaction Rate</c:v>
                </c:pt>
                <c:pt idx="7">
                  <c:v>Followers Change Rate</c:v>
                </c:pt>
              </c:strCache>
            </c:strRef>
          </c:cat>
          <c:val>
            <c:numRef>
              <c:f>Sheet1!$D$2:$D$9</c:f>
              <c:numCache>
                <c:formatCode>General</c:formatCode>
                <c:ptCount val="8"/>
                <c:pt idx="0">
                  <c:v>76.298599999999993</c:v>
                </c:pt>
                <c:pt idx="1">
                  <c:v>27.3063</c:v>
                </c:pt>
                <c:pt idx="2">
                  <c:v>14.965999999999999</c:v>
                </c:pt>
                <c:pt idx="3">
                  <c:v>14.5923</c:v>
                </c:pt>
                <c:pt idx="4">
                  <c:v>22.125800000000002</c:v>
                </c:pt>
                <c:pt idx="5">
                  <c:v>75.633700000000005</c:v>
                </c:pt>
                <c:pt idx="6">
                  <c:v>0</c:v>
                </c:pt>
                <c:pt idx="7">
                  <c:v>0</c:v>
                </c:pt>
              </c:numCache>
            </c:numRef>
          </c:val>
          <c:extLst>
            <c:ext xmlns:c16="http://schemas.microsoft.com/office/drawing/2014/chart" uri="{C3380CC4-5D6E-409C-BE32-E72D297353CC}">
              <c16:uniqueId val="{00000002-E6D2-4E15-B6B2-2DF8805030F2}"/>
            </c:ext>
          </c:extLst>
        </c:ser>
        <c:dLbls>
          <c:showLegendKey val="0"/>
          <c:showVal val="0"/>
          <c:showCatName val="0"/>
          <c:showSerName val="0"/>
          <c:showPercent val="0"/>
          <c:showBubbleSize val="0"/>
        </c:dLbls>
        <c:axId val="755191032"/>
        <c:axId val="755196608"/>
      </c:radarChart>
      <c:catAx>
        <c:axId val="755191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196608"/>
        <c:crosses val="autoZero"/>
        <c:auto val="1"/>
        <c:lblAlgn val="ctr"/>
        <c:lblOffset val="100"/>
        <c:noMultiLvlLbl val="0"/>
      </c:catAx>
      <c:valAx>
        <c:axId val="7551966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191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msigaming_france (FR)</c:v>
                </c:pt>
              </c:strCache>
            </c:strRef>
          </c:tx>
          <c:spPr>
            <a:ln w="28575" cap="rnd">
              <a:solidFill>
                <a:schemeClr val="accent1"/>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Sheet1!$B$2:$B$22</c:f>
              <c:numCache>
                <c:formatCode>General</c:formatCode>
                <c:ptCount val="21"/>
                <c:pt idx="0">
                  <c:v>7767</c:v>
                </c:pt>
                <c:pt idx="1">
                  <c:v>9795</c:v>
                </c:pt>
                <c:pt idx="2">
                  <c:v>10428</c:v>
                </c:pt>
                <c:pt idx="3">
                  <c:v>10942</c:v>
                </c:pt>
                <c:pt idx="4">
                  <c:v>13954</c:v>
                </c:pt>
                <c:pt idx="5">
                  <c:v>14502</c:v>
                </c:pt>
                <c:pt idx="6">
                  <c:v>15306</c:v>
                </c:pt>
                <c:pt idx="7">
                  <c:v>17167</c:v>
                </c:pt>
                <c:pt idx="8">
                  <c:v>19939</c:v>
                </c:pt>
                <c:pt idx="9">
                  <c:v>22298</c:v>
                </c:pt>
                <c:pt idx="10">
                  <c:v>24167</c:v>
                </c:pt>
                <c:pt idx="11">
                  <c:v>26592</c:v>
                </c:pt>
                <c:pt idx="12">
                  <c:v>29144</c:v>
                </c:pt>
                <c:pt idx="13">
                  <c:v>31127</c:v>
                </c:pt>
                <c:pt idx="14">
                  <c:v>32841</c:v>
                </c:pt>
                <c:pt idx="15">
                  <c:v>35140</c:v>
                </c:pt>
                <c:pt idx="16">
                  <c:v>36566</c:v>
                </c:pt>
                <c:pt idx="18">
                  <c:v>42327</c:v>
                </c:pt>
                <c:pt idx="19">
                  <c:v>44711</c:v>
                </c:pt>
                <c:pt idx="20">
                  <c:v>44935</c:v>
                </c:pt>
              </c:numCache>
            </c:numRef>
          </c:val>
          <c:smooth val="0"/>
          <c:extLst>
            <c:ext xmlns:c16="http://schemas.microsoft.com/office/drawing/2014/chart" uri="{C3380CC4-5D6E-409C-BE32-E72D297353CC}">
              <c16:uniqueId val="{00000000-EC85-44CD-B65A-575159BCD591}"/>
            </c:ext>
          </c:extLst>
        </c:ser>
        <c:ser>
          <c:idx val="1"/>
          <c:order val="1"/>
          <c:tx>
            <c:strRef>
              <c:f>Sheet1!$C$1</c:f>
              <c:strCache>
                <c:ptCount val="1"/>
                <c:pt idx="0">
                  <c:v>asusfrance (FR)</c:v>
                </c:pt>
              </c:strCache>
            </c:strRef>
          </c:tx>
          <c:spPr>
            <a:ln w="28575" cap="rnd">
              <a:solidFill>
                <a:schemeClr val="accent2"/>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Sheet1!$C$2:$C$22</c:f>
              <c:numCache>
                <c:formatCode>General</c:formatCode>
                <c:ptCount val="21"/>
                <c:pt idx="12">
                  <c:v>155703</c:v>
                </c:pt>
                <c:pt idx="13">
                  <c:v>149655</c:v>
                </c:pt>
                <c:pt idx="14">
                  <c:v>148259</c:v>
                </c:pt>
                <c:pt idx="15">
                  <c:v>147570</c:v>
                </c:pt>
                <c:pt idx="16">
                  <c:v>146662</c:v>
                </c:pt>
                <c:pt idx="17">
                  <c:v>167349</c:v>
                </c:pt>
                <c:pt idx="18">
                  <c:v>164094</c:v>
                </c:pt>
                <c:pt idx="19">
                  <c:v>161200</c:v>
                </c:pt>
                <c:pt idx="20">
                  <c:v>161024</c:v>
                </c:pt>
              </c:numCache>
            </c:numRef>
          </c:val>
          <c:smooth val="0"/>
          <c:extLst>
            <c:ext xmlns:c16="http://schemas.microsoft.com/office/drawing/2014/chart" uri="{C3380CC4-5D6E-409C-BE32-E72D297353CC}">
              <c16:uniqueId val="{00000001-EC85-44CD-B65A-575159BCD591}"/>
            </c:ext>
          </c:extLst>
        </c:ser>
        <c:ser>
          <c:idx val="2"/>
          <c:order val="2"/>
          <c:tx>
            <c:strRef>
              <c:f>Sheet1!$D$1</c:f>
              <c:strCache>
                <c:ptCount val="1"/>
                <c:pt idx="0">
                  <c:v>asusrogfr (FR)</c:v>
                </c:pt>
              </c:strCache>
            </c:strRef>
          </c:tx>
          <c:spPr>
            <a:ln w="28575" cap="rnd">
              <a:solidFill>
                <a:schemeClr val="accent3"/>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Sheet1!$D$2:$D$22</c:f>
              <c:numCache>
                <c:formatCode>General</c:formatCode>
                <c:ptCount val="21"/>
                <c:pt idx="20">
                  <c:v>122859</c:v>
                </c:pt>
              </c:numCache>
            </c:numRef>
          </c:val>
          <c:smooth val="0"/>
          <c:extLst>
            <c:ext xmlns:c16="http://schemas.microsoft.com/office/drawing/2014/chart" uri="{C3380CC4-5D6E-409C-BE32-E72D297353CC}">
              <c16:uniqueId val="{00000002-EC85-44CD-B65A-575159BCD591}"/>
            </c:ext>
          </c:extLst>
        </c:ser>
        <c:dLbls>
          <c:showLegendKey val="0"/>
          <c:showVal val="0"/>
          <c:showCatName val="0"/>
          <c:showSerName val="0"/>
          <c:showPercent val="0"/>
          <c:showBubbleSize val="0"/>
        </c:dLbls>
        <c:smooth val="0"/>
        <c:axId val="755193328"/>
        <c:axId val="755193656"/>
      </c:lineChart>
      <c:dateAx>
        <c:axId val="7551933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193656"/>
        <c:crosses val="autoZero"/>
        <c:auto val="1"/>
        <c:lblOffset val="100"/>
        <c:baseTimeUnit val="months"/>
      </c:dateAx>
      <c:valAx>
        <c:axId val="755193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1933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msigaming_france (FR)</c:v>
                </c:pt>
              </c:strCache>
            </c:strRef>
          </c:tx>
          <c:spPr>
            <a:ln w="28575" cap="rnd">
              <a:solidFill>
                <a:schemeClr val="accent1"/>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Sheet1!$B$2:$B$22</c:f>
              <c:numCache>
                <c:formatCode>General</c:formatCode>
                <c:ptCount val="21"/>
                <c:pt idx="0">
                  <c:v>10.3737388091516</c:v>
                </c:pt>
                <c:pt idx="1">
                  <c:v>26.110467361915799</c:v>
                </c:pt>
                <c:pt idx="2">
                  <c:v>6.4624808575803998</c:v>
                </c:pt>
                <c:pt idx="3">
                  <c:v>4.9290372075182196</c:v>
                </c:pt>
                <c:pt idx="4">
                  <c:v>27.526960336318801</c:v>
                </c:pt>
                <c:pt idx="5">
                  <c:v>3.9271893363910002</c:v>
                </c:pt>
                <c:pt idx="6">
                  <c:v>5.54406288787753</c:v>
                </c:pt>
                <c:pt idx="7">
                  <c:v>12.158630602378199</c:v>
                </c:pt>
                <c:pt idx="8">
                  <c:v>16.147259276518898</c:v>
                </c:pt>
                <c:pt idx="9">
                  <c:v>11.8310848086664</c:v>
                </c:pt>
                <c:pt idx="10">
                  <c:v>8.3819176607767503</c:v>
                </c:pt>
                <c:pt idx="11">
                  <c:v>10.034344353871001</c:v>
                </c:pt>
                <c:pt idx="12">
                  <c:v>9.59687123947052</c:v>
                </c:pt>
                <c:pt idx="13">
                  <c:v>6.8041449354927304</c:v>
                </c:pt>
                <c:pt idx="14">
                  <c:v>5.5064734796157699</c:v>
                </c:pt>
                <c:pt idx="15">
                  <c:v>7.0003958466551</c:v>
                </c:pt>
                <c:pt idx="16">
                  <c:v>4.0580535002845801</c:v>
                </c:pt>
                <c:pt idx="18">
                  <c:v>15.755073018651199</c:v>
                </c:pt>
                <c:pt idx="19">
                  <c:v>5.6323386963404003</c:v>
                </c:pt>
                <c:pt idx="20">
                  <c:v>0.50099528080338196</c:v>
                </c:pt>
              </c:numCache>
            </c:numRef>
          </c:val>
          <c:smooth val="0"/>
          <c:extLst>
            <c:ext xmlns:c16="http://schemas.microsoft.com/office/drawing/2014/chart" uri="{C3380CC4-5D6E-409C-BE32-E72D297353CC}">
              <c16:uniqueId val="{00000000-7C62-4055-8442-E9151DB42C15}"/>
            </c:ext>
          </c:extLst>
        </c:ser>
        <c:ser>
          <c:idx val="1"/>
          <c:order val="1"/>
          <c:tx>
            <c:strRef>
              <c:f>Sheet1!$C$1</c:f>
              <c:strCache>
                <c:ptCount val="1"/>
                <c:pt idx="0">
                  <c:v>asusfrance (FR)</c:v>
                </c:pt>
              </c:strCache>
            </c:strRef>
          </c:tx>
          <c:spPr>
            <a:ln w="28575" cap="rnd">
              <a:solidFill>
                <a:schemeClr val="accent2"/>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Sheet1!$C$2:$C$22</c:f>
              <c:numCache>
                <c:formatCode>General</c:formatCode>
                <c:ptCount val="21"/>
                <c:pt idx="13">
                  <c:v>-3.88431822122888</c:v>
                </c:pt>
                <c:pt idx="14">
                  <c:v>-0.93281213457619205</c:v>
                </c:pt>
                <c:pt idx="15">
                  <c:v>-0.46472726782185197</c:v>
                </c:pt>
                <c:pt idx="16">
                  <c:v>-0.61530121298366902</c:v>
                </c:pt>
                <c:pt idx="17">
                  <c:v>14.1052215297759</c:v>
                </c:pt>
                <c:pt idx="18">
                  <c:v>-1.94503701844648</c:v>
                </c:pt>
                <c:pt idx="19">
                  <c:v>-1.7636232890904</c:v>
                </c:pt>
                <c:pt idx="20">
                  <c:v>-0.109181141439206</c:v>
                </c:pt>
              </c:numCache>
            </c:numRef>
          </c:val>
          <c:smooth val="0"/>
          <c:extLst>
            <c:ext xmlns:c16="http://schemas.microsoft.com/office/drawing/2014/chart" uri="{C3380CC4-5D6E-409C-BE32-E72D297353CC}">
              <c16:uniqueId val="{00000001-7C62-4055-8442-E9151DB42C15}"/>
            </c:ext>
          </c:extLst>
        </c:ser>
        <c:ser>
          <c:idx val="2"/>
          <c:order val="2"/>
          <c:tx>
            <c:strRef>
              <c:f>Sheet1!$D$1</c:f>
              <c:strCache>
                <c:ptCount val="1"/>
                <c:pt idx="0">
                  <c:v>asusrogfr (FR)</c:v>
                </c:pt>
              </c:strCache>
            </c:strRef>
          </c:tx>
          <c:spPr>
            <a:ln w="28575" cap="rnd">
              <a:solidFill>
                <a:schemeClr val="accent3"/>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Sheet1!$D$2:$D$22</c:f>
              <c:numCache>
                <c:formatCode>General</c:formatCode>
                <c:ptCount val="21"/>
              </c:numCache>
            </c:numRef>
          </c:val>
          <c:smooth val="0"/>
          <c:extLst>
            <c:ext xmlns:c16="http://schemas.microsoft.com/office/drawing/2014/chart" uri="{C3380CC4-5D6E-409C-BE32-E72D297353CC}">
              <c16:uniqueId val="{00000002-7C62-4055-8442-E9151DB42C15}"/>
            </c:ext>
          </c:extLst>
        </c:ser>
        <c:dLbls>
          <c:showLegendKey val="0"/>
          <c:showVal val="0"/>
          <c:showCatName val="0"/>
          <c:showSerName val="0"/>
          <c:showPercent val="0"/>
          <c:showBubbleSize val="0"/>
        </c:dLbls>
        <c:smooth val="0"/>
        <c:axId val="755142160"/>
        <c:axId val="755145768"/>
      </c:lineChart>
      <c:dateAx>
        <c:axId val="755142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145768"/>
        <c:crosses val="autoZero"/>
        <c:auto val="1"/>
        <c:lblOffset val="100"/>
        <c:baseTimeUnit val="months"/>
      </c:dateAx>
      <c:valAx>
        <c:axId val="755145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142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msigaming_france (FR)</c:v>
                </c:pt>
              </c:strCache>
            </c:strRef>
          </c:tx>
          <c:spPr>
            <a:ln w="28575" cap="rnd">
              <a:solidFill>
                <a:schemeClr val="accent1"/>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Sheet1!$B$2:$B$22</c:f>
              <c:numCache>
                <c:formatCode>General</c:formatCode>
                <c:ptCount val="21"/>
                <c:pt idx="0">
                  <c:v>5.8765000000000001</c:v>
                </c:pt>
                <c:pt idx="1">
                  <c:v>6.0439999999999996</c:v>
                </c:pt>
                <c:pt idx="2">
                  <c:v>4.4132999999999996</c:v>
                </c:pt>
                <c:pt idx="3">
                  <c:v>4.0533999999999999</c:v>
                </c:pt>
                <c:pt idx="4">
                  <c:v>5.0457999999999998</c:v>
                </c:pt>
                <c:pt idx="5">
                  <c:v>3.8132000000000001</c:v>
                </c:pt>
                <c:pt idx="6">
                  <c:v>3.4817</c:v>
                </c:pt>
                <c:pt idx="7">
                  <c:v>3.3778999999999999</c:v>
                </c:pt>
                <c:pt idx="8">
                  <c:v>3.5741000000000001</c:v>
                </c:pt>
                <c:pt idx="9">
                  <c:v>3.2602000000000002</c:v>
                </c:pt>
                <c:pt idx="10">
                  <c:v>2.7921999999999998</c:v>
                </c:pt>
                <c:pt idx="11">
                  <c:v>2.8622999999999998</c:v>
                </c:pt>
                <c:pt idx="12">
                  <c:v>1.9594</c:v>
                </c:pt>
                <c:pt idx="13">
                  <c:v>2.2774999999999999</c:v>
                </c:pt>
                <c:pt idx="14">
                  <c:v>2.4056000000000002</c:v>
                </c:pt>
                <c:pt idx="15">
                  <c:v>2.1103999999999998</c:v>
                </c:pt>
                <c:pt idx="16">
                  <c:v>2.0815999999999999</c:v>
                </c:pt>
                <c:pt idx="17">
                  <c:v>0</c:v>
                </c:pt>
                <c:pt idx="18">
                  <c:v>1.7273000000000001</c:v>
                </c:pt>
                <c:pt idx="19">
                  <c:v>1.6637999999999999</c:v>
                </c:pt>
                <c:pt idx="20">
                  <c:v>0.74070000000000003</c:v>
                </c:pt>
              </c:numCache>
            </c:numRef>
          </c:val>
          <c:smooth val="0"/>
          <c:extLst>
            <c:ext xmlns:c16="http://schemas.microsoft.com/office/drawing/2014/chart" uri="{C3380CC4-5D6E-409C-BE32-E72D297353CC}">
              <c16:uniqueId val="{00000000-6503-463D-96B7-57F5C0C3B410}"/>
            </c:ext>
          </c:extLst>
        </c:ser>
        <c:ser>
          <c:idx val="1"/>
          <c:order val="1"/>
          <c:tx>
            <c:strRef>
              <c:f>Sheet1!$C$1</c:f>
              <c:strCache>
                <c:ptCount val="1"/>
                <c:pt idx="0">
                  <c:v>asusfrance (FR)</c:v>
                </c:pt>
              </c:strCache>
            </c:strRef>
          </c:tx>
          <c:spPr>
            <a:ln w="28575" cap="rnd">
              <a:solidFill>
                <a:schemeClr val="accent2"/>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Sheet1!$C$2:$C$22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1.4316</c:v>
                </c:pt>
                <c:pt idx="14">
                  <c:v>1.1940999999999999</c:v>
                </c:pt>
                <c:pt idx="15">
                  <c:v>1.0052000000000001</c:v>
                </c:pt>
                <c:pt idx="16">
                  <c:v>0.93259999999999998</c:v>
                </c:pt>
                <c:pt idx="17">
                  <c:v>1.3669</c:v>
                </c:pt>
                <c:pt idx="18">
                  <c:v>0.86709999999999998</c:v>
                </c:pt>
                <c:pt idx="19">
                  <c:v>0.85360000000000003</c:v>
                </c:pt>
                <c:pt idx="20">
                  <c:v>1.0279</c:v>
                </c:pt>
              </c:numCache>
            </c:numRef>
          </c:val>
          <c:smooth val="0"/>
          <c:extLst>
            <c:ext xmlns:c16="http://schemas.microsoft.com/office/drawing/2014/chart" uri="{C3380CC4-5D6E-409C-BE32-E72D297353CC}">
              <c16:uniqueId val="{00000001-6503-463D-96B7-57F5C0C3B410}"/>
            </c:ext>
          </c:extLst>
        </c:ser>
        <c:ser>
          <c:idx val="2"/>
          <c:order val="2"/>
          <c:tx>
            <c:strRef>
              <c:f>Sheet1!$D$1</c:f>
              <c:strCache>
                <c:ptCount val="1"/>
                <c:pt idx="0">
                  <c:v>asusrogfr (FR)</c:v>
                </c:pt>
              </c:strCache>
            </c:strRef>
          </c:tx>
          <c:spPr>
            <a:ln w="28575" cap="rnd">
              <a:solidFill>
                <a:schemeClr val="accent3"/>
              </a:solidFill>
              <a:round/>
            </a:ln>
            <a:effectLst/>
          </c:spPr>
          <c:marker>
            <c:symbol val="none"/>
          </c:marker>
          <c:cat>
            <c:numRef>
              <c:f>Sheet1!$A$2:$A$22</c:f>
              <c:numCache>
                <c:formatCode>m/d/yyyy</c:formatCode>
                <c:ptCount val="21"/>
                <c:pt idx="0">
                  <c:v>43101</c:v>
                </c:pt>
                <c:pt idx="1">
                  <c:v>43132</c:v>
                </c:pt>
                <c:pt idx="2">
                  <c:v>43160</c:v>
                </c:pt>
                <c:pt idx="3">
                  <c:v>43191</c:v>
                </c:pt>
                <c:pt idx="4">
                  <c:v>43221</c:v>
                </c:pt>
                <c:pt idx="5">
                  <c:v>43252</c:v>
                </c:pt>
                <c:pt idx="6">
                  <c:v>43282</c:v>
                </c:pt>
                <c:pt idx="7">
                  <c:v>43313</c:v>
                </c:pt>
                <c:pt idx="8">
                  <c:v>43344</c:v>
                </c:pt>
                <c:pt idx="9">
                  <c:v>43374</c:v>
                </c:pt>
                <c:pt idx="10">
                  <c:v>43405</c:v>
                </c:pt>
                <c:pt idx="11">
                  <c:v>43435</c:v>
                </c:pt>
                <c:pt idx="12">
                  <c:v>43466</c:v>
                </c:pt>
                <c:pt idx="13">
                  <c:v>43497</c:v>
                </c:pt>
                <c:pt idx="14">
                  <c:v>43525</c:v>
                </c:pt>
                <c:pt idx="15">
                  <c:v>43556</c:v>
                </c:pt>
                <c:pt idx="16">
                  <c:v>43586</c:v>
                </c:pt>
                <c:pt idx="17">
                  <c:v>43617</c:v>
                </c:pt>
                <c:pt idx="18">
                  <c:v>43647</c:v>
                </c:pt>
                <c:pt idx="19">
                  <c:v>43678</c:v>
                </c:pt>
                <c:pt idx="20">
                  <c:v>43709</c:v>
                </c:pt>
              </c:numCache>
            </c:numRef>
          </c:cat>
          <c:val>
            <c:numRef>
              <c:f>Sheet1!$D$2:$D$22</c:f>
              <c:numCache>
                <c:formatCode>General</c:formatCode>
                <c:ptCount val="2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numCache>
            </c:numRef>
          </c:val>
          <c:smooth val="0"/>
          <c:extLst>
            <c:ext xmlns:c16="http://schemas.microsoft.com/office/drawing/2014/chart" uri="{C3380CC4-5D6E-409C-BE32-E72D297353CC}">
              <c16:uniqueId val="{00000002-6503-463D-96B7-57F5C0C3B410}"/>
            </c:ext>
          </c:extLst>
        </c:ser>
        <c:dLbls>
          <c:showLegendKey val="0"/>
          <c:showVal val="0"/>
          <c:showCatName val="0"/>
          <c:showSerName val="0"/>
          <c:showPercent val="0"/>
          <c:showBubbleSize val="0"/>
        </c:dLbls>
        <c:smooth val="0"/>
        <c:axId val="755146752"/>
        <c:axId val="755137896"/>
      </c:lineChart>
      <c:dateAx>
        <c:axId val="75514675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137896"/>
        <c:crosses val="autoZero"/>
        <c:auto val="1"/>
        <c:lblOffset val="100"/>
        <c:baseTimeUnit val="months"/>
      </c:dateAx>
      <c:valAx>
        <c:axId val="755137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7551467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pic>
        <p:nvPicPr>
          <p:cNvPr id="4" name="Picture 3"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57059" y="917094"/>
            <a:ext cx="2714625" cy="866775"/>
          </a:xfrm>
          <a:prstGeom prst="rect">
            <a:avLst/>
          </a:prstGeom>
        </p:spPr>
      </p:pic>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8" name="Picture 7"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pic>
        <p:nvPicPr>
          <p:cNvPr id="10" name="Picture 9" descr="MSI.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768690" y="385031"/>
            <a:ext cx="1375310" cy="439134"/>
          </a:xfrm>
          <a:prstGeom prst="rect">
            <a:avLst/>
          </a:prstGeom>
        </p:spPr>
      </p:pic>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9/3/2019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chemeClr val="tx1"/>
          </a:solid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1.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46509-6CA9-4F32-85C4-4FAAF4861216}"/>
              </a:ext>
            </a:extLst>
          </p:cNvPr>
          <p:cNvSpPr>
            <a:spLocks noGrp="1"/>
          </p:cNvSpPr>
          <p:nvPr>
            <p:ph type="ctrTitle"/>
          </p:nvPr>
        </p:nvSpPr>
        <p:spPr/>
        <p:txBody>
          <a:bodyPr/>
          <a:lstStyle/>
          <a:p>
            <a:r>
              <a:rPr lang="en-US"/>
              <a:t>MSI FR vs Competitor</a:t>
            </a:r>
          </a:p>
        </p:txBody>
      </p:sp>
      <p:sp>
        <p:nvSpPr>
          <p:cNvPr id="3" name="Subtitle 2">
            <a:extLst>
              <a:ext uri="{FF2B5EF4-FFF2-40B4-BE49-F238E27FC236}">
                <a16:creationId xmlns:a16="http://schemas.microsoft.com/office/drawing/2014/main" id="{870A3D1E-8A16-4389-8555-4EC79720443A}"/>
              </a:ext>
            </a:extLst>
          </p:cNvPr>
          <p:cNvSpPr>
            <a:spLocks noGrp="1"/>
          </p:cNvSpPr>
          <p:nvPr>
            <p:ph type="subTitle" idx="1"/>
          </p:nvPr>
        </p:nvSpPr>
        <p:spPr/>
        <p:txBody>
          <a:bodyPr/>
          <a:lstStyle/>
          <a:p>
            <a:r>
              <a:rPr lang="en-US"/>
              <a:t>Micro-Star Int'l Co., Ltd.</a:t>
            </a:r>
          </a:p>
        </p:txBody>
      </p:sp>
    </p:spTree>
    <p:extLst>
      <p:ext uri="{BB962C8B-B14F-4D97-AF65-F5344CB8AC3E}">
        <p14:creationId xmlns:p14="http://schemas.microsoft.com/office/powerpoint/2010/main" val="250426792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B79544-4A89-48F5-ADBC-5A8784CB46D0}"/>
              </a:ext>
            </a:extLst>
          </p:cNvPr>
          <p:cNvSpPr>
            <a:spLocks noGrp="1"/>
          </p:cNvSpPr>
          <p:nvPr>
            <p:ph type="title"/>
          </p:nvPr>
        </p:nvSpPr>
        <p:spPr/>
        <p:txBody>
          <a:bodyPr/>
          <a:lstStyle/>
          <a:p>
            <a:r>
              <a:rPr lang="en-US"/>
              <a:t>Facebook Key Metrics Radar | CND Competitor- FR</a:t>
            </a:r>
          </a:p>
        </p:txBody>
      </p:sp>
      <p:graphicFrame>
        <p:nvGraphicFramePr>
          <p:cNvPr id="6" name="Chart Placeholder 5">
            <a:extLst>
              <a:ext uri="{FF2B5EF4-FFF2-40B4-BE49-F238E27FC236}">
                <a16:creationId xmlns:a16="http://schemas.microsoft.com/office/drawing/2014/main" id="{4C634B81-D729-4F5B-95B8-7BADDF810A27}"/>
              </a:ext>
            </a:extLst>
          </p:cNvPr>
          <p:cNvGraphicFramePr>
            <a:graphicFrameLocks noGrp="1"/>
          </p:cNvGraphicFramePr>
          <p:nvPr>
            <p:ph type="chart" sz="quarter" idx="13"/>
            <p:extLst>
              <p:ext uri="{D42A27DB-BD31-4B8C-83A1-F6EECF244321}">
                <p14:modId xmlns:p14="http://schemas.microsoft.com/office/powerpoint/2010/main" val="19091846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A46406F-0981-465C-B808-FA616B8B0C90}"/>
              </a:ext>
            </a:extLst>
          </p:cNvPr>
          <p:cNvSpPr>
            <a:spLocks noGrp="1"/>
          </p:cNvSpPr>
          <p:nvPr>
            <p:ph type="body" sz="quarter" idx="14"/>
          </p:nvPr>
        </p:nvSpPr>
        <p:spPr/>
        <p:txBody>
          <a:bodyPr/>
          <a:lstStyle/>
          <a:p>
            <a:r>
              <a:rPr lang="en-US"/>
              <a:t>01/01/2018 - 09/03/2019</a:t>
            </a:r>
          </a:p>
        </p:txBody>
      </p:sp>
      <p:sp>
        <p:nvSpPr>
          <p:cNvPr id="5" name="Footer Placeholder 4">
            <a:extLst>
              <a:ext uri="{FF2B5EF4-FFF2-40B4-BE49-F238E27FC236}">
                <a16:creationId xmlns:a16="http://schemas.microsoft.com/office/drawing/2014/main" id="{2B52C8FC-42E2-46B2-9C5F-03785811FAF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919464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24B6EE-EB02-4596-8FC2-D01C7BA82656}"/>
              </a:ext>
            </a:extLst>
          </p:cNvPr>
          <p:cNvSpPr>
            <a:spLocks noGrp="1"/>
          </p:cNvSpPr>
          <p:nvPr>
            <p:ph type="title"/>
          </p:nvPr>
        </p:nvSpPr>
        <p:spPr/>
        <p:txBody>
          <a:bodyPr/>
          <a:lstStyle/>
          <a:p>
            <a:r>
              <a:rPr lang="en-US"/>
              <a:t>Facebook Key Metrics Table w/ PTAT-Rate | CND Competitor- FR - 1 of 2</a:t>
            </a:r>
          </a:p>
        </p:txBody>
      </p:sp>
      <p:graphicFrame>
        <p:nvGraphicFramePr>
          <p:cNvPr id="5" name="Table Placeholder 4">
            <a:extLst>
              <a:ext uri="{FF2B5EF4-FFF2-40B4-BE49-F238E27FC236}">
                <a16:creationId xmlns:a16="http://schemas.microsoft.com/office/drawing/2014/main" id="{333DBC2F-20CB-4D00-BD8D-4DB95BAE5602}"/>
              </a:ext>
            </a:extLst>
          </p:cNvPr>
          <p:cNvGraphicFramePr>
            <a:graphicFrameLocks noGrp="1"/>
          </p:cNvGraphicFramePr>
          <p:nvPr>
            <p:ph type="tbl" sz="quarter" idx="13"/>
            <p:extLst>
              <p:ext uri="{D42A27DB-BD31-4B8C-83A1-F6EECF244321}">
                <p14:modId xmlns:p14="http://schemas.microsoft.com/office/powerpoint/2010/main" val="17937061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547909052"/>
                    </a:ext>
                  </a:extLst>
                </a:gridCol>
                <a:gridCol w="411480">
                  <a:extLst>
                    <a:ext uri="{9D8B030D-6E8A-4147-A177-3AD203B41FA5}">
                      <a16:colId xmlns:a16="http://schemas.microsoft.com/office/drawing/2014/main" val="2972400282"/>
                    </a:ext>
                  </a:extLst>
                </a:gridCol>
                <a:gridCol w="304495">
                  <a:extLst>
                    <a:ext uri="{9D8B030D-6E8A-4147-A177-3AD203B41FA5}">
                      <a16:colId xmlns:a16="http://schemas.microsoft.com/office/drawing/2014/main" val="2853145137"/>
                    </a:ext>
                  </a:extLst>
                </a:gridCol>
                <a:gridCol w="304495">
                  <a:extLst>
                    <a:ext uri="{9D8B030D-6E8A-4147-A177-3AD203B41FA5}">
                      <a16:colId xmlns:a16="http://schemas.microsoft.com/office/drawing/2014/main" val="3023273628"/>
                    </a:ext>
                  </a:extLst>
                </a:gridCol>
                <a:gridCol w="304495">
                  <a:extLst>
                    <a:ext uri="{9D8B030D-6E8A-4147-A177-3AD203B41FA5}">
                      <a16:colId xmlns:a16="http://schemas.microsoft.com/office/drawing/2014/main" val="1716214888"/>
                    </a:ext>
                  </a:extLst>
                </a:gridCol>
                <a:gridCol w="304495">
                  <a:extLst>
                    <a:ext uri="{9D8B030D-6E8A-4147-A177-3AD203B41FA5}">
                      <a16:colId xmlns:a16="http://schemas.microsoft.com/office/drawing/2014/main" val="2968861314"/>
                    </a:ext>
                  </a:extLst>
                </a:gridCol>
                <a:gridCol w="304495">
                  <a:extLst>
                    <a:ext uri="{9D8B030D-6E8A-4147-A177-3AD203B41FA5}">
                      <a16:colId xmlns:a16="http://schemas.microsoft.com/office/drawing/2014/main" val="3168119187"/>
                    </a:ext>
                  </a:extLst>
                </a:gridCol>
                <a:gridCol w="304495">
                  <a:extLst>
                    <a:ext uri="{9D8B030D-6E8A-4147-A177-3AD203B41FA5}">
                      <a16:colId xmlns:a16="http://schemas.microsoft.com/office/drawing/2014/main" val="2016966402"/>
                    </a:ext>
                  </a:extLst>
                </a:gridCol>
                <a:gridCol w="304495">
                  <a:extLst>
                    <a:ext uri="{9D8B030D-6E8A-4147-A177-3AD203B41FA5}">
                      <a16:colId xmlns:a16="http://schemas.microsoft.com/office/drawing/2014/main" val="314642087"/>
                    </a:ext>
                  </a:extLst>
                </a:gridCol>
                <a:gridCol w="304495">
                  <a:extLst>
                    <a:ext uri="{9D8B030D-6E8A-4147-A177-3AD203B41FA5}">
                      <a16:colId xmlns:a16="http://schemas.microsoft.com/office/drawing/2014/main" val="1721366191"/>
                    </a:ext>
                  </a:extLst>
                </a:gridCol>
                <a:gridCol w="304495">
                  <a:extLst>
                    <a:ext uri="{9D8B030D-6E8A-4147-A177-3AD203B41FA5}">
                      <a16:colId xmlns:a16="http://schemas.microsoft.com/office/drawing/2014/main" val="736415772"/>
                    </a:ext>
                  </a:extLst>
                </a:gridCol>
                <a:gridCol w="304495">
                  <a:extLst>
                    <a:ext uri="{9D8B030D-6E8A-4147-A177-3AD203B41FA5}">
                      <a16:colId xmlns:a16="http://schemas.microsoft.com/office/drawing/2014/main" val="1880449952"/>
                    </a:ext>
                  </a:extLst>
                </a:gridCol>
                <a:gridCol w="304495">
                  <a:extLst>
                    <a:ext uri="{9D8B030D-6E8A-4147-A177-3AD203B41FA5}">
                      <a16:colId xmlns:a16="http://schemas.microsoft.com/office/drawing/2014/main" val="2474239077"/>
                    </a:ext>
                  </a:extLst>
                </a:gridCol>
                <a:gridCol w="304495">
                  <a:extLst>
                    <a:ext uri="{9D8B030D-6E8A-4147-A177-3AD203B41FA5}">
                      <a16:colId xmlns:a16="http://schemas.microsoft.com/office/drawing/2014/main" val="1093750984"/>
                    </a:ext>
                  </a:extLst>
                </a:gridCol>
                <a:gridCol w="304495">
                  <a:extLst>
                    <a:ext uri="{9D8B030D-6E8A-4147-A177-3AD203B41FA5}">
                      <a16:colId xmlns:a16="http://schemas.microsoft.com/office/drawing/2014/main" val="2505395177"/>
                    </a:ext>
                  </a:extLst>
                </a:gridCol>
                <a:gridCol w="304495">
                  <a:extLst>
                    <a:ext uri="{9D8B030D-6E8A-4147-A177-3AD203B41FA5}">
                      <a16:colId xmlns:a16="http://schemas.microsoft.com/office/drawing/2014/main" val="1618356219"/>
                    </a:ext>
                  </a:extLst>
                </a:gridCol>
                <a:gridCol w="304495">
                  <a:extLst>
                    <a:ext uri="{9D8B030D-6E8A-4147-A177-3AD203B41FA5}">
                      <a16:colId xmlns:a16="http://schemas.microsoft.com/office/drawing/2014/main" val="3926627070"/>
                    </a:ext>
                  </a:extLst>
                </a:gridCol>
                <a:gridCol w="304495">
                  <a:extLst>
                    <a:ext uri="{9D8B030D-6E8A-4147-A177-3AD203B41FA5}">
                      <a16:colId xmlns:a16="http://schemas.microsoft.com/office/drawing/2014/main" val="3171165402"/>
                    </a:ext>
                  </a:extLst>
                </a:gridCol>
                <a:gridCol w="304495">
                  <a:extLst>
                    <a:ext uri="{9D8B030D-6E8A-4147-A177-3AD203B41FA5}">
                      <a16:colId xmlns:a16="http://schemas.microsoft.com/office/drawing/2014/main" val="84728199"/>
                    </a:ext>
                  </a:extLst>
                </a:gridCol>
                <a:gridCol w="304495">
                  <a:extLst>
                    <a:ext uri="{9D8B030D-6E8A-4147-A177-3AD203B41FA5}">
                      <a16:colId xmlns:a16="http://schemas.microsoft.com/office/drawing/2014/main" val="4046078863"/>
                    </a:ext>
                  </a:extLst>
                </a:gridCol>
                <a:gridCol w="304495">
                  <a:extLst>
                    <a:ext uri="{9D8B030D-6E8A-4147-A177-3AD203B41FA5}">
                      <a16:colId xmlns:a16="http://schemas.microsoft.com/office/drawing/2014/main" val="855728527"/>
                    </a:ext>
                  </a:extLst>
                </a:gridCol>
                <a:gridCol w="304495">
                  <a:extLst>
                    <a:ext uri="{9D8B030D-6E8A-4147-A177-3AD203B41FA5}">
                      <a16:colId xmlns:a16="http://schemas.microsoft.com/office/drawing/2014/main" val="1452421097"/>
                    </a:ext>
                  </a:extLst>
                </a:gridCol>
                <a:gridCol w="304495">
                  <a:extLst>
                    <a:ext uri="{9D8B030D-6E8A-4147-A177-3AD203B41FA5}">
                      <a16:colId xmlns:a16="http://schemas.microsoft.com/office/drawing/2014/main" val="1678078756"/>
                    </a:ext>
                  </a:extLst>
                </a:gridCol>
                <a:gridCol w="304495">
                  <a:extLst>
                    <a:ext uri="{9D8B030D-6E8A-4147-A177-3AD203B41FA5}">
                      <a16:colId xmlns:a16="http://schemas.microsoft.com/office/drawing/2014/main" val="438686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31930245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Acer France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11148986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526474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2965470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MSI Gaming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5935588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614101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155861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97576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60.7342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18.8 %</a:t>
                      </a:r>
                    </a:p>
                  </a:txBody>
                  <a:tcPr/>
                </a:tc>
                <a:extLst>
                  <a:ext uri="{0D108BD9-81ED-4DB2-BD59-A6C34878D82A}">
                    <a16:rowId xmlns:a16="http://schemas.microsoft.com/office/drawing/2014/main" val="2291340976"/>
                  </a:ext>
                </a:extLst>
              </a:tr>
            </a:tbl>
          </a:graphicData>
        </a:graphic>
      </p:graphicFrame>
      <p:sp>
        <p:nvSpPr>
          <p:cNvPr id="4" name="Text Placeholder 3">
            <a:extLst>
              <a:ext uri="{FF2B5EF4-FFF2-40B4-BE49-F238E27FC236}">
                <a16:creationId xmlns:a16="http://schemas.microsoft.com/office/drawing/2014/main" id="{FA5A93C4-966F-450E-8B96-CA42E726FD05}"/>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6239223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A939B-7546-4BBA-A2A6-7BDD4D411C7B}"/>
              </a:ext>
            </a:extLst>
          </p:cNvPr>
          <p:cNvSpPr>
            <a:spLocks noGrp="1"/>
          </p:cNvSpPr>
          <p:nvPr>
            <p:ph type="title"/>
          </p:nvPr>
        </p:nvSpPr>
        <p:spPr/>
        <p:txBody>
          <a:bodyPr/>
          <a:lstStyle/>
          <a:p>
            <a:r>
              <a:rPr lang="en-US"/>
              <a:t>Facebook Key Metrics Table w/ PTAT-Rate | CND Competitor- FR - 2 of 2</a:t>
            </a:r>
          </a:p>
        </p:txBody>
      </p:sp>
      <p:graphicFrame>
        <p:nvGraphicFramePr>
          <p:cNvPr id="5" name="Table Placeholder 4">
            <a:extLst>
              <a:ext uri="{FF2B5EF4-FFF2-40B4-BE49-F238E27FC236}">
                <a16:creationId xmlns:a16="http://schemas.microsoft.com/office/drawing/2014/main" id="{F50BB932-DCB9-48F7-9CD9-F82D27B52584}"/>
              </a:ext>
            </a:extLst>
          </p:cNvPr>
          <p:cNvGraphicFramePr>
            <a:graphicFrameLocks noGrp="1"/>
          </p:cNvGraphicFramePr>
          <p:nvPr>
            <p:ph type="tbl" sz="quarter" idx="13"/>
            <p:extLst>
              <p:ext uri="{D42A27DB-BD31-4B8C-83A1-F6EECF244321}">
                <p14:modId xmlns:p14="http://schemas.microsoft.com/office/powerpoint/2010/main" val="14261065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152144">
                  <a:extLst>
                    <a:ext uri="{9D8B030D-6E8A-4147-A177-3AD203B41FA5}">
                      <a16:colId xmlns:a16="http://schemas.microsoft.com/office/drawing/2014/main" val="4275840420"/>
                    </a:ext>
                  </a:extLst>
                </a:gridCol>
                <a:gridCol w="411480">
                  <a:extLst>
                    <a:ext uri="{9D8B030D-6E8A-4147-A177-3AD203B41FA5}">
                      <a16:colId xmlns:a16="http://schemas.microsoft.com/office/drawing/2014/main" val="893173176"/>
                    </a:ext>
                  </a:extLst>
                </a:gridCol>
                <a:gridCol w="304495">
                  <a:extLst>
                    <a:ext uri="{9D8B030D-6E8A-4147-A177-3AD203B41FA5}">
                      <a16:colId xmlns:a16="http://schemas.microsoft.com/office/drawing/2014/main" val="1952407872"/>
                    </a:ext>
                  </a:extLst>
                </a:gridCol>
                <a:gridCol w="304495">
                  <a:extLst>
                    <a:ext uri="{9D8B030D-6E8A-4147-A177-3AD203B41FA5}">
                      <a16:colId xmlns:a16="http://schemas.microsoft.com/office/drawing/2014/main" val="3463353628"/>
                    </a:ext>
                  </a:extLst>
                </a:gridCol>
                <a:gridCol w="304495">
                  <a:extLst>
                    <a:ext uri="{9D8B030D-6E8A-4147-A177-3AD203B41FA5}">
                      <a16:colId xmlns:a16="http://schemas.microsoft.com/office/drawing/2014/main" val="2925444983"/>
                    </a:ext>
                  </a:extLst>
                </a:gridCol>
                <a:gridCol w="304495">
                  <a:extLst>
                    <a:ext uri="{9D8B030D-6E8A-4147-A177-3AD203B41FA5}">
                      <a16:colId xmlns:a16="http://schemas.microsoft.com/office/drawing/2014/main" val="4014210819"/>
                    </a:ext>
                  </a:extLst>
                </a:gridCol>
                <a:gridCol w="304495">
                  <a:extLst>
                    <a:ext uri="{9D8B030D-6E8A-4147-A177-3AD203B41FA5}">
                      <a16:colId xmlns:a16="http://schemas.microsoft.com/office/drawing/2014/main" val="2691536521"/>
                    </a:ext>
                  </a:extLst>
                </a:gridCol>
                <a:gridCol w="304495">
                  <a:extLst>
                    <a:ext uri="{9D8B030D-6E8A-4147-A177-3AD203B41FA5}">
                      <a16:colId xmlns:a16="http://schemas.microsoft.com/office/drawing/2014/main" val="69765949"/>
                    </a:ext>
                  </a:extLst>
                </a:gridCol>
                <a:gridCol w="304495">
                  <a:extLst>
                    <a:ext uri="{9D8B030D-6E8A-4147-A177-3AD203B41FA5}">
                      <a16:colId xmlns:a16="http://schemas.microsoft.com/office/drawing/2014/main" val="200932142"/>
                    </a:ext>
                  </a:extLst>
                </a:gridCol>
                <a:gridCol w="304495">
                  <a:extLst>
                    <a:ext uri="{9D8B030D-6E8A-4147-A177-3AD203B41FA5}">
                      <a16:colId xmlns:a16="http://schemas.microsoft.com/office/drawing/2014/main" val="997987307"/>
                    </a:ext>
                  </a:extLst>
                </a:gridCol>
                <a:gridCol w="304495">
                  <a:extLst>
                    <a:ext uri="{9D8B030D-6E8A-4147-A177-3AD203B41FA5}">
                      <a16:colId xmlns:a16="http://schemas.microsoft.com/office/drawing/2014/main" val="1481990744"/>
                    </a:ext>
                  </a:extLst>
                </a:gridCol>
                <a:gridCol w="304495">
                  <a:extLst>
                    <a:ext uri="{9D8B030D-6E8A-4147-A177-3AD203B41FA5}">
                      <a16:colId xmlns:a16="http://schemas.microsoft.com/office/drawing/2014/main" val="2216757176"/>
                    </a:ext>
                  </a:extLst>
                </a:gridCol>
                <a:gridCol w="304495">
                  <a:extLst>
                    <a:ext uri="{9D8B030D-6E8A-4147-A177-3AD203B41FA5}">
                      <a16:colId xmlns:a16="http://schemas.microsoft.com/office/drawing/2014/main" val="3414121707"/>
                    </a:ext>
                  </a:extLst>
                </a:gridCol>
                <a:gridCol w="304495">
                  <a:extLst>
                    <a:ext uri="{9D8B030D-6E8A-4147-A177-3AD203B41FA5}">
                      <a16:colId xmlns:a16="http://schemas.microsoft.com/office/drawing/2014/main" val="1196412645"/>
                    </a:ext>
                  </a:extLst>
                </a:gridCol>
                <a:gridCol w="304495">
                  <a:extLst>
                    <a:ext uri="{9D8B030D-6E8A-4147-A177-3AD203B41FA5}">
                      <a16:colId xmlns:a16="http://schemas.microsoft.com/office/drawing/2014/main" val="1761784147"/>
                    </a:ext>
                  </a:extLst>
                </a:gridCol>
                <a:gridCol w="304495">
                  <a:extLst>
                    <a:ext uri="{9D8B030D-6E8A-4147-A177-3AD203B41FA5}">
                      <a16:colId xmlns:a16="http://schemas.microsoft.com/office/drawing/2014/main" val="4120796827"/>
                    </a:ext>
                  </a:extLst>
                </a:gridCol>
                <a:gridCol w="304495">
                  <a:extLst>
                    <a:ext uri="{9D8B030D-6E8A-4147-A177-3AD203B41FA5}">
                      <a16:colId xmlns:a16="http://schemas.microsoft.com/office/drawing/2014/main" val="3528029958"/>
                    </a:ext>
                  </a:extLst>
                </a:gridCol>
                <a:gridCol w="304495">
                  <a:extLst>
                    <a:ext uri="{9D8B030D-6E8A-4147-A177-3AD203B41FA5}">
                      <a16:colId xmlns:a16="http://schemas.microsoft.com/office/drawing/2014/main" val="636036226"/>
                    </a:ext>
                  </a:extLst>
                </a:gridCol>
                <a:gridCol w="304495">
                  <a:extLst>
                    <a:ext uri="{9D8B030D-6E8A-4147-A177-3AD203B41FA5}">
                      <a16:colId xmlns:a16="http://schemas.microsoft.com/office/drawing/2014/main" val="325434712"/>
                    </a:ext>
                  </a:extLst>
                </a:gridCol>
                <a:gridCol w="304495">
                  <a:extLst>
                    <a:ext uri="{9D8B030D-6E8A-4147-A177-3AD203B41FA5}">
                      <a16:colId xmlns:a16="http://schemas.microsoft.com/office/drawing/2014/main" val="3213412392"/>
                    </a:ext>
                  </a:extLst>
                </a:gridCol>
                <a:gridCol w="304495">
                  <a:extLst>
                    <a:ext uri="{9D8B030D-6E8A-4147-A177-3AD203B41FA5}">
                      <a16:colId xmlns:a16="http://schemas.microsoft.com/office/drawing/2014/main" val="3644654629"/>
                    </a:ext>
                  </a:extLst>
                </a:gridCol>
                <a:gridCol w="304495">
                  <a:extLst>
                    <a:ext uri="{9D8B030D-6E8A-4147-A177-3AD203B41FA5}">
                      <a16:colId xmlns:a16="http://schemas.microsoft.com/office/drawing/2014/main" val="1608483119"/>
                    </a:ext>
                  </a:extLst>
                </a:gridCol>
                <a:gridCol w="304495">
                  <a:extLst>
                    <a:ext uri="{9D8B030D-6E8A-4147-A177-3AD203B41FA5}">
                      <a16:colId xmlns:a16="http://schemas.microsoft.com/office/drawing/2014/main" val="3147426213"/>
                    </a:ext>
                  </a:extLst>
                </a:gridCol>
                <a:gridCol w="304495">
                  <a:extLst>
                    <a:ext uri="{9D8B030D-6E8A-4147-A177-3AD203B41FA5}">
                      <a16:colId xmlns:a16="http://schemas.microsoft.com/office/drawing/2014/main" val="384840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Photo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User Questions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Rate</a:t>
                      </a:r>
                    </a:p>
                  </a:txBody>
                  <a:tcPr/>
                </a:tc>
                <a:extLst>
                  <a:ext uri="{0D108BD9-81ED-4DB2-BD59-A6C34878D82A}">
                    <a16:rowId xmlns:a16="http://schemas.microsoft.com/office/drawing/2014/main" val="28648403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ASUS Republic of Gamers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4131409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63832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239.4618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0.0 %</a:t>
                      </a:r>
                    </a:p>
                  </a:txBody>
                  <a:tcPr/>
                </a:tc>
                <a:extLst>
                  <a:ext uri="{0D108BD9-81ED-4DB2-BD59-A6C34878D82A}">
                    <a16:rowId xmlns:a16="http://schemas.microsoft.com/office/drawing/2014/main" val="11251776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AORUS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3101377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1866260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0.0062 %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148.2562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30.0 %</a:t>
                      </a:r>
                    </a:p>
                  </a:txBody>
                  <a:tcPr/>
                </a:tc>
                <a:extLst>
                  <a:ext uri="{0D108BD9-81ED-4DB2-BD59-A6C34878D82A}">
                    <a16:rowId xmlns:a16="http://schemas.microsoft.com/office/drawing/2014/main" val="3292063607"/>
                  </a:ext>
                </a:extLst>
              </a:tr>
            </a:tbl>
          </a:graphicData>
        </a:graphic>
      </p:graphicFrame>
      <p:sp>
        <p:nvSpPr>
          <p:cNvPr id="4" name="Text Placeholder 3">
            <a:extLst>
              <a:ext uri="{FF2B5EF4-FFF2-40B4-BE49-F238E27FC236}">
                <a16:creationId xmlns:a16="http://schemas.microsoft.com/office/drawing/2014/main" id="{75DC729D-5C8A-448F-9F80-4F7D9782C758}"/>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8131280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E23062-7F7A-4E50-8C26-899B96CF0CDA}"/>
              </a:ext>
            </a:extLst>
          </p:cNvPr>
          <p:cNvSpPr>
            <a:spLocks noGrp="1"/>
          </p:cNvSpPr>
          <p:nvPr>
            <p:ph type="title"/>
          </p:nvPr>
        </p:nvSpPr>
        <p:spPr/>
        <p:txBody>
          <a:bodyPr/>
          <a:lstStyle/>
          <a:p>
            <a:r>
              <a:rPr lang="en-US"/>
              <a:t>Insights Key Metrics Table w/ E-Rate | CND Competitor- FR</a:t>
            </a:r>
          </a:p>
        </p:txBody>
      </p:sp>
      <p:graphicFrame>
        <p:nvGraphicFramePr>
          <p:cNvPr id="5" name="Table Placeholder 4">
            <a:extLst>
              <a:ext uri="{FF2B5EF4-FFF2-40B4-BE49-F238E27FC236}">
                <a16:creationId xmlns:a16="http://schemas.microsoft.com/office/drawing/2014/main" id="{5A6962F1-4D27-4D55-99D2-8D8CB73B3683}"/>
              </a:ext>
            </a:extLst>
          </p:cNvPr>
          <p:cNvGraphicFramePr>
            <a:graphicFrameLocks noGrp="1"/>
          </p:cNvGraphicFramePr>
          <p:nvPr>
            <p:ph type="tbl" sz="quarter" idx="13"/>
            <p:extLst>
              <p:ext uri="{D42A27DB-BD31-4B8C-83A1-F6EECF244321}">
                <p14:modId xmlns:p14="http://schemas.microsoft.com/office/powerpoint/2010/main" val="29146826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1">
                  <a:extLst>
                    <a:ext uri="{9D8B030D-6E8A-4147-A177-3AD203B41FA5}">
                      <a16:colId xmlns:a16="http://schemas.microsoft.com/office/drawing/2014/main" val="1202246665"/>
                    </a:ext>
                  </a:extLst>
                </a:gridCol>
                <a:gridCol w="246888">
                  <a:extLst>
                    <a:ext uri="{9D8B030D-6E8A-4147-A177-3AD203B41FA5}">
                      <a16:colId xmlns:a16="http://schemas.microsoft.com/office/drawing/2014/main" val="207415139"/>
                    </a:ext>
                  </a:extLst>
                </a:gridCol>
                <a:gridCol w="246888">
                  <a:extLst>
                    <a:ext uri="{9D8B030D-6E8A-4147-A177-3AD203B41FA5}">
                      <a16:colId xmlns:a16="http://schemas.microsoft.com/office/drawing/2014/main" val="657830101"/>
                    </a:ext>
                  </a:extLst>
                </a:gridCol>
                <a:gridCol w="246888">
                  <a:extLst>
                    <a:ext uri="{9D8B030D-6E8A-4147-A177-3AD203B41FA5}">
                      <a16:colId xmlns:a16="http://schemas.microsoft.com/office/drawing/2014/main" val="2098629620"/>
                    </a:ext>
                  </a:extLst>
                </a:gridCol>
                <a:gridCol w="246888">
                  <a:extLst>
                    <a:ext uri="{9D8B030D-6E8A-4147-A177-3AD203B41FA5}">
                      <a16:colId xmlns:a16="http://schemas.microsoft.com/office/drawing/2014/main" val="1694947108"/>
                    </a:ext>
                  </a:extLst>
                </a:gridCol>
                <a:gridCol w="246888">
                  <a:extLst>
                    <a:ext uri="{9D8B030D-6E8A-4147-A177-3AD203B41FA5}">
                      <a16:colId xmlns:a16="http://schemas.microsoft.com/office/drawing/2014/main" val="550897036"/>
                    </a:ext>
                  </a:extLst>
                </a:gridCol>
                <a:gridCol w="246888">
                  <a:extLst>
                    <a:ext uri="{9D8B030D-6E8A-4147-A177-3AD203B41FA5}">
                      <a16:colId xmlns:a16="http://schemas.microsoft.com/office/drawing/2014/main" val="3732731101"/>
                    </a:ext>
                  </a:extLst>
                </a:gridCol>
                <a:gridCol w="246888">
                  <a:extLst>
                    <a:ext uri="{9D8B030D-6E8A-4147-A177-3AD203B41FA5}">
                      <a16:colId xmlns:a16="http://schemas.microsoft.com/office/drawing/2014/main" val="2774692035"/>
                    </a:ext>
                  </a:extLst>
                </a:gridCol>
                <a:gridCol w="246888">
                  <a:extLst>
                    <a:ext uri="{9D8B030D-6E8A-4147-A177-3AD203B41FA5}">
                      <a16:colId xmlns:a16="http://schemas.microsoft.com/office/drawing/2014/main" val="2379210720"/>
                    </a:ext>
                  </a:extLst>
                </a:gridCol>
                <a:gridCol w="246888">
                  <a:extLst>
                    <a:ext uri="{9D8B030D-6E8A-4147-A177-3AD203B41FA5}">
                      <a16:colId xmlns:a16="http://schemas.microsoft.com/office/drawing/2014/main" val="2040540929"/>
                    </a:ext>
                  </a:extLst>
                </a:gridCol>
                <a:gridCol w="246888">
                  <a:extLst>
                    <a:ext uri="{9D8B030D-6E8A-4147-A177-3AD203B41FA5}">
                      <a16:colId xmlns:a16="http://schemas.microsoft.com/office/drawing/2014/main" val="3997188233"/>
                    </a:ext>
                  </a:extLst>
                </a:gridCol>
                <a:gridCol w="246888">
                  <a:extLst>
                    <a:ext uri="{9D8B030D-6E8A-4147-A177-3AD203B41FA5}">
                      <a16:colId xmlns:a16="http://schemas.microsoft.com/office/drawing/2014/main" val="1245294908"/>
                    </a:ext>
                  </a:extLst>
                </a:gridCol>
                <a:gridCol w="246888">
                  <a:extLst>
                    <a:ext uri="{9D8B030D-6E8A-4147-A177-3AD203B41FA5}">
                      <a16:colId xmlns:a16="http://schemas.microsoft.com/office/drawing/2014/main" val="159607300"/>
                    </a:ext>
                  </a:extLst>
                </a:gridCol>
                <a:gridCol w="246888">
                  <a:extLst>
                    <a:ext uri="{9D8B030D-6E8A-4147-A177-3AD203B41FA5}">
                      <a16:colId xmlns:a16="http://schemas.microsoft.com/office/drawing/2014/main" val="3171252846"/>
                    </a:ext>
                  </a:extLst>
                </a:gridCol>
                <a:gridCol w="246888">
                  <a:extLst>
                    <a:ext uri="{9D8B030D-6E8A-4147-A177-3AD203B41FA5}">
                      <a16:colId xmlns:a16="http://schemas.microsoft.com/office/drawing/2014/main" val="3639096760"/>
                    </a:ext>
                  </a:extLst>
                </a:gridCol>
                <a:gridCol w="246888">
                  <a:extLst>
                    <a:ext uri="{9D8B030D-6E8A-4147-A177-3AD203B41FA5}">
                      <a16:colId xmlns:a16="http://schemas.microsoft.com/office/drawing/2014/main" val="2411148964"/>
                    </a:ext>
                  </a:extLst>
                </a:gridCol>
                <a:gridCol w="246888">
                  <a:extLst>
                    <a:ext uri="{9D8B030D-6E8A-4147-A177-3AD203B41FA5}">
                      <a16:colId xmlns:a16="http://schemas.microsoft.com/office/drawing/2014/main" val="195718995"/>
                    </a:ext>
                  </a:extLst>
                </a:gridCol>
                <a:gridCol w="208280">
                  <a:extLst>
                    <a:ext uri="{9D8B030D-6E8A-4147-A177-3AD203B41FA5}">
                      <a16:colId xmlns:a16="http://schemas.microsoft.com/office/drawing/2014/main" val="69317354"/>
                    </a:ext>
                  </a:extLst>
                </a:gridCol>
                <a:gridCol w="208280">
                  <a:extLst>
                    <a:ext uri="{9D8B030D-6E8A-4147-A177-3AD203B41FA5}">
                      <a16:colId xmlns:a16="http://schemas.microsoft.com/office/drawing/2014/main" val="405809194"/>
                    </a:ext>
                  </a:extLst>
                </a:gridCol>
                <a:gridCol w="208280">
                  <a:extLst>
                    <a:ext uri="{9D8B030D-6E8A-4147-A177-3AD203B41FA5}">
                      <a16:colId xmlns:a16="http://schemas.microsoft.com/office/drawing/2014/main" val="173252368"/>
                    </a:ext>
                  </a:extLst>
                </a:gridCol>
                <a:gridCol w="208280">
                  <a:extLst>
                    <a:ext uri="{9D8B030D-6E8A-4147-A177-3AD203B41FA5}">
                      <a16:colId xmlns:a16="http://schemas.microsoft.com/office/drawing/2014/main" val="4088060179"/>
                    </a:ext>
                  </a:extLst>
                </a:gridCol>
                <a:gridCol w="208280">
                  <a:extLst>
                    <a:ext uri="{9D8B030D-6E8A-4147-A177-3AD203B41FA5}">
                      <a16:colId xmlns:a16="http://schemas.microsoft.com/office/drawing/2014/main" val="1769782142"/>
                    </a:ext>
                  </a:extLst>
                </a:gridCol>
                <a:gridCol w="208280">
                  <a:extLst>
                    <a:ext uri="{9D8B030D-6E8A-4147-A177-3AD203B41FA5}">
                      <a16:colId xmlns:a16="http://schemas.microsoft.com/office/drawing/2014/main" val="3494159254"/>
                    </a:ext>
                  </a:extLst>
                </a:gridCol>
                <a:gridCol w="208280">
                  <a:extLst>
                    <a:ext uri="{9D8B030D-6E8A-4147-A177-3AD203B41FA5}">
                      <a16:colId xmlns:a16="http://schemas.microsoft.com/office/drawing/2014/main" val="2159249964"/>
                    </a:ext>
                  </a:extLst>
                </a:gridCol>
                <a:gridCol w="208280">
                  <a:extLst>
                    <a:ext uri="{9D8B030D-6E8A-4147-A177-3AD203B41FA5}">
                      <a16:colId xmlns:a16="http://schemas.microsoft.com/office/drawing/2014/main" val="2246465622"/>
                    </a:ext>
                  </a:extLst>
                </a:gridCol>
                <a:gridCol w="208280">
                  <a:extLst>
                    <a:ext uri="{9D8B030D-6E8A-4147-A177-3AD203B41FA5}">
                      <a16:colId xmlns:a16="http://schemas.microsoft.com/office/drawing/2014/main" val="3983646683"/>
                    </a:ext>
                  </a:extLst>
                </a:gridCol>
                <a:gridCol w="208280">
                  <a:extLst>
                    <a:ext uri="{9D8B030D-6E8A-4147-A177-3AD203B41FA5}">
                      <a16:colId xmlns:a16="http://schemas.microsoft.com/office/drawing/2014/main" val="1682707835"/>
                    </a:ext>
                  </a:extLst>
                </a:gridCol>
                <a:gridCol w="208280">
                  <a:extLst>
                    <a:ext uri="{9D8B030D-6E8A-4147-A177-3AD203B41FA5}">
                      <a16:colId xmlns:a16="http://schemas.microsoft.com/office/drawing/2014/main" val="3687587154"/>
                    </a:ext>
                  </a:extLst>
                </a:gridCol>
                <a:gridCol w="208280">
                  <a:extLst>
                    <a:ext uri="{9D8B030D-6E8A-4147-A177-3AD203B41FA5}">
                      <a16:colId xmlns:a16="http://schemas.microsoft.com/office/drawing/2014/main" val="1167852573"/>
                    </a:ext>
                  </a:extLst>
                </a:gridCol>
                <a:gridCol w="208280">
                  <a:extLst>
                    <a:ext uri="{9D8B030D-6E8A-4147-A177-3AD203B41FA5}">
                      <a16:colId xmlns:a16="http://schemas.microsoft.com/office/drawing/2014/main" val="1506067406"/>
                    </a:ext>
                  </a:extLst>
                </a:gridCol>
                <a:gridCol w="208280">
                  <a:extLst>
                    <a:ext uri="{9D8B030D-6E8A-4147-A177-3AD203B41FA5}">
                      <a16:colId xmlns:a16="http://schemas.microsoft.com/office/drawing/2014/main" val="842080863"/>
                    </a:ext>
                  </a:extLst>
                </a:gridCol>
                <a:gridCol w="208280">
                  <a:extLst>
                    <a:ext uri="{9D8B030D-6E8A-4147-A177-3AD203B41FA5}">
                      <a16:colId xmlns:a16="http://schemas.microsoft.com/office/drawing/2014/main" val="3103694507"/>
                    </a:ext>
                  </a:extLst>
                </a:gridCol>
                <a:gridCol w="208280">
                  <a:extLst>
                    <a:ext uri="{9D8B030D-6E8A-4147-A177-3AD203B41FA5}">
                      <a16:colId xmlns:a16="http://schemas.microsoft.com/office/drawing/2014/main" val="3838797873"/>
                    </a:ext>
                  </a:extLst>
                </a:gridCol>
                <a:gridCol w="208280">
                  <a:extLst>
                    <a:ext uri="{9D8B030D-6E8A-4147-A177-3AD203B41FA5}">
                      <a16:colId xmlns:a16="http://schemas.microsoft.com/office/drawing/2014/main" val="420112501"/>
                    </a:ext>
                  </a:extLst>
                </a:gridCol>
                <a:gridCol w="208280">
                  <a:extLst>
                    <a:ext uri="{9D8B030D-6E8A-4147-A177-3AD203B41FA5}">
                      <a16:colId xmlns:a16="http://schemas.microsoft.com/office/drawing/2014/main" val="1953620427"/>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Page Impressions Paid</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Avg. Engagement Rate per day</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Reach</a:t>
                      </a:r>
                    </a:p>
                  </a:txBody>
                  <a:tcPr/>
                </a:tc>
                <a:tc>
                  <a:txBody>
                    <a:bodyPr/>
                    <a:lstStyle/>
                    <a:p>
                      <a:r>
                        <a:rPr lang="en-US" sz="1000"/>
                        <a:t>Engaged Users</a:t>
                      </a:r>
                    </a:p>
                  </a:txBody>
                  <a:tcPr/>
                </a:tc>
                <a:tc>
                  <a:txBody>
                    <a:bodyPr/>
                    <a:lstStyle/>
                    <a:p>
                      <a:r>
                        <a:rPr lang="en-US" sz="1000"/>
                        <a:t>Reach %</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416991972"/>
                  </a:ext>
                </a:extLst>
              </a:tr>
              <a:tr h="370840">
                <a:tc>
                  <a:txBody>
                    <a:bodyPr/>
                    <a:lstStyle/>
                    <a:p>
                      <a:r>
                        <a:rPr lang="en-US" sz="1000"/>
                        <a:t>MSI Gaming (FR)</a:t>
                      </a:r>
                    </a:p>
                  </a:txBody>
                  <a:tcPr/>
                </a:tc>
                <a:tc>
                  <a:txBody>
                    <a:bodyPr/>
                    <a:lstStyle/>
                    <a:p>
                      <a:r>
                        <a:rPr lang="en-US" sz="1000"/>
                        <a:t>214705</a:t>
                      </a:r>
                    </a:p>
                  </a:txBody>
                  <a:tcPr/>
                </a:tc>
                <a:tc>
                  <a:txBody>
                    <a:bodyPr/>
                    <a:lstStyle/>
                    <a:p>
                      <a:r>
                        <a:rPr lang="en-US" sz="1000"/>
                        <a:t>6884</a:t>
                      </a:r>
                    </a:p>
                  </a:txBody>
                  <a:tcPr/>
                </a:tc>
                <a:tc>
                  <a:txBody>
                    <a:bodyPr/>
                    <a:lstStyle/>
                    <a:p>
                      <a:r>
                        <a:rPr lang="en-US" sz="1000"/>
                        <a:t>18399</a:t>
                      </a:r>
                    </a:p>
                  </a:txBody>
                  <a:tcPr/>
                </a:tc>
                <a:tc>
                  <a:txBody>
                    <a:bodyPr/>
                    <a:lstStyle/>
                    <a:p>
                      <a:r>
                        <a:rPr lang="en-US" sz="1000"/>
                        <a:t>17800</a:t>
                      </a:r>
                    </a:p>
                  </a:txBody>
                  <a:tcPr/>
                </a:tc>
                <a:tc>
                  <a:txBody>
                    <a:bodyPr/>
                    <a:lstStyle/>
                    <a:p>
                      <a:r>
                        <a:rPr lang="en-US" sz="1000"/>
                        <a:t>180729.62333333</a:t>
                      </a:r>
                    </a:p>
                  </a:txBody>
                  <a:tcPr/>
                </a:tc>
                <a:tc>
                  <a:txBody>
                    <a:bodyPr/>
                    <a:lstStyle/>
                    <a:p>
                      <a:r>
                        <a:rPr lang="en-US" sz="1000"/>
                        <a:t>110646783</a:t>
                      </a:r>
                    </a:p>
                  </a:txBody>
                  <a:tcPr/>
                </a:tc>
                <a:tc>
                  <a:txBody>
                    <a:bodyPr/>
                    <a:lstStyle/>
                    <a:p>
                      <a:r>
                        <a:rPr lang="en-US" sz="1000"/>
                        <a:t>45451687</a:t>
                      </a:r>
                    </a:p>
                  </a:txBody>
                  <a:tcPr/>
                </a:tc>
                <a:tc>
                  <a:txBody>
                    <a:bodyPr/>
                    <a:lstStyle/>
                    <a:p>
                      <a:r>
                        <a:rPr lang="en-US" sz="1000"/>
                        <a:t>65195096</a:t>
                      </a:r>
                    </a:p>
                  </a:txBody>
                  <a:tcPr/>
                </a:tc>
                <a:tc>
                  <a:txBody>
                    <a:bodyPr/>
                    <a:lstStyle/>
                    <a:p>
                      <a:r>
                        <a:rPr lang="en-US" sz="1000"/>
                        <a:t>4.26 %</a:t>
                      </a:r>
                    </a:p>
                  </a:txBody>
                  <a:tcPr/>
                </a:tc>
                <a:tc>
                  <a:txBody>
                    <a:bodyPr/>
                    <a:lstStyle/>
                    <a:p>
                      <a:r>
                        <a:rPr lang="en-US" sz="1000"/>
                        <a:t>7547300</a:t>
                      </a:r>
                    </a:p>
                  </a:txBody>
                  <a:tcPr/>
                </a:tc>
                <a:tc>
                  <a:txBody>
                    <a:bodyPr/>
                    <a:lstStyle/>
                    <a:p>
                      <a:r>
                        <a:rPr lang="en-US" sz="1000"/>
                        <a:t>2466829</a:t>
                      </a:r>
                    </a:p>
                  </a:txBody>
                  <a:tcPr/>
                </a:tc>
                <a:tc>
                  <a:txBody>
                    <a:bodyPr/>
                    <a:lstStyle/>
                    <a:p>
                      <a:r>
                        <a:rPr lang="en-US" sz="1000"/>
                        <a:t>152</a:t>
                      </a:r>
                    </a:p>
                  </a:txBody>
                  <a:tcPr/>
                </a:tc>
                <a:tc>
                  <a:txBody>
                    <a:bodyPr/>
                    <a:lstStyle/>
                    <a:p>
                      <a:r>
                        <a:rPr lang="en-US" sz="1000"/>
                        <a:t>0</a:t>
                      </a:r>
                    </a:p>
                  </a:txBody>
                  <a:tcPr/>
                </a:tc>
                <a:tc>
                  <a:txBody>
                    <a:bodyPr/>
                    <a:lstStyle/>
                    <a:p>
                      <a:r>
                        <a:rPr lang="en-US" sz="1000"/>
                        <a:t>3855410</a:t>
                      </a:r>
                    </a:p>
                  </a:txBody>
                  <a:tcPr/>
                </a:tc>
                <a:tc>
                  <a:txBody>
                    <a:bodyPr/>
                    <a:lstStyle/>
                    <a:p>
                      <a:r>
                        <a:rPr lang="en-US" sz="1000"/>
                        <a:t>294965</a:t>
                      </a:r>
                    </a:p>
                  </a:txBody>
                  <a:tcPr/>
                </a:tc>
                <a:tc>
                  <a:txBody>
                    <a:bodyPr/>
                    <a:lstStyle/>
                    <a:p>
                      <a:r>
                        <a:rPr lang="en-US" sz="1000"/>
                        <a:t>518918</a:t>
                      </a:r>
                    </a:p>
                  </a:txBody>
                  <a:tcPr/>
                </a:tc>
                <a:tc>
                  <a:txBody>
                    <a:bodyPr/>
                    <a:lstStyle/>
                    <a:p>
                      <a:r>
                        <a:rPr lang="en-US" sz="1000"/>
                        <a:t>1467873</a:t>
                      </a:r>
                    </a:p>
                  </a:txBody>
                  <a:tcPr/>
                </a:tc>
                <a:tc>
                  <a:txBody>
                    <a:bodyPr/>
                    <a:lstStyle/>
                    <a:p>
                      <a:r>
                        <a:rPr lang="en-US" sz="1000"/>
                        <a:t>1569910</a:t>
                      </a:r>
                    </a:p>
                  </a:txBody>
                  <a:tcPr/>
                </a:tc>
                <a:tc>
                  <a:txBody>
                    <a:bodyPr/>
                    <a:lstStyle/>
                    <a:p>
                      <a:r>
                        <a:rPr lang="en-US" sz="1000"/>
                        <a:t>0</a:t>
                      </a:r>
                    </a:p>
                  </a:txBody>
                  <a:tcPr/>
                </a:tc>
                <a:tc>
                  <a:txBody>
                    <a:bodyPr/>
                    <a:lstStyle/>
                    <a:p>
                      <a:r>
                        <a:rPr lang="en-US" sz="1000"/>
                        <a:t>398267</a:t>
                      </a:r>
                    </a:p>
                  </a:txBody>
                  <a:tcPr/>
                </a:tc>
                <a:tc>
                  <a:txBody>
                    <a:bodyPr/>
                    <a:lstStyle/>
                    <a:p>
                      <a:r>
                        <a:rPr lang="en-US" sz="1000"/>
                        <a:t>241256</a:t>
                      </a:r>
                    </a:p>
                  </a:txBody>
                  <a:tcPr/>
                </a:tc>
                <a:tc>
                  <a:txBody>
                    <a:bodyPr/>
                    <a:lstStyle/>
                    <a:p>
                      <a:r>
                        <a:rPr lang="en-US" sz="1000"/>
                        <a:t>119924</a:t>
                      </a:r>
                    </a:p>
                  </a:txBody>
                  <a:tcPr/>
                </a:tc>
                <a:tc>
                  <a:txBody>
                    <a:bodyPr/>
                    <a:lstStyle/>
                    <a:p>
                      <a:r>
                        <a:rPr lang="en-US" sz="1000"/>
                        <a:t>37087</a:t>
                      </a:r>
                    </a:p>
                  </a:txBody>
                  <a:tcPr/>
                </a:tc>
                <a:tc>
                  <a:txBody>
                    <a:bodyPr/>
                    <a:lstStyle/>
                    <a:p>
                      <a:r>
                        <a:rPr lang="en-US" sz="1000"/>
                        <a:t>4.7010318110155 %</a:t>
                      </a:r>
                    </a:p>
                  </a:txBody>
                  <a:tcPr/>
                </a:tc>
                <a:tc>
                  <a:txBody>
                    <a:bodyPr/>
                    <a:lstStyle/>
                    <a:p>
                      <a:r>
                        <a:rPr lang="en-US" sz="1000"/>
                        <a:t>0</a:t>
                      </a:r>
                    </a:p>
                  </a:txBody>
                  <a:tcPr/>
                </a:tc>
                <a:tc>
                  <a:txBody>
                    <a:bodyPr/>
                    <a:lstStyle/>
                    <a:p>
                      <a:r>
                        <a:rPr lang="en-US" sz="1000"/>
                        <a:t>0</a:t>
                      </a:r>
                    </a:p>
                  </a:txBody>
                  <a:tcPr/>
                </a:tc>
                <a:tc>
                  <a:txBody>
                    <a:bodyPr/>
                    <a:lstStyle/>
                    <a:p>
                      <a:r>
                        <a:rPr lang="en-US" sz="1000"/>
                        <a:t>8934</a:t>
                      </a:r>
                    </a:p>
                  </a:txBody>
                  <a:tcPr/>
                </a:tc>
                <a:tc>
                  <a:txBody>
                    <a:bodyPr/>
                    <a:lstStyle/>
                    <a:p>
                      <a:r>
                        <a:rPr lang="en-US" sz="1000"/>
                        <a:t>108625.19148936</a:t>
                      </a:r>
                    </a:p>
                  </a:txBody>
                  <a:tcPr/>
                </a:tc>
                <a:tc>
                  <a:txBody>
                    <a:bodyPr/>
                    <a:lstStyle/>
                    <a:p>
                      <a:r>
                        <a:rPr lang="en-US" sz="1000"/>
                        <a:t>4783.9754500818</a:t>
                      </a:r>
                    </a:p>
                  </a:txBody>
                  <a:tcPr/>
                </a:tc>
                <a:tc>
                  <a:txBody>
                    <a:bodyPr/>
                    <a:lstStyle/>
                    <a:p>
                      <a:r>
                        <a:rPr lang="en-US" sz="1000"/>
                        <a:t>0.50592762855714 %</a:t>
                      </a:r>
                    </a:p>
                  </a:txBody>
                  <a:tcPr/>
                </a:tc>
                <a:tc>
                  <a:txBody>
                    <a:bodyPr/>
                    <a:lstStyle/>
                    <a:p>
                      <a:r>
                        <a:rPr lang="en-US" sz="1000"/>
                        <a:t>5737</a:t>
                      </a:r>
                    </a:p>
                  </a:txBody>
                  <a:tcPr/>
                </a:tc>
                <a:tc>
                  <a:txBody>
                    <a:bodyPr/>
                    <a:lstStyle/>
                    <a:p>
                      <a:r>
                        <a:rPr lang="en-US" sz="1000"/>
                        <a:t>3172</a:t>
                      </a:r>
                    </a:p>
                  </a:txBody>
                  <a:tcPr/>
                </a:tc>
                <a:tc>
                  <a:txBody>
                    <a:bodyPr/>
                    <a:lstStyle/>
                    <a:p>
                      <a:r>
                        <a:rPr lang="en-US" sz="1000"/>
                        <a:t>16</a:t>
                      </a:r>
                    </a:p>
                  </a:txBody>
                  <a:tcPr/>
                </a:tc>
                <a:tc>
                  <a:txBody>
                    <a:bodyPr/>
                    <a:lstStyle/>
                    <a:p>
                      <a:r>
                        <a:rPr lang="en-US" sz="1000"/>
                        <a:t>9</a:t>
                      </a:r>
                    </a:p>
                  </a:txBody>
                  <a:tcPr/>
                </a:tc>
                <a:extLst>
                  <a:ext uri="{0D108BD9-81ED-4DB2-BD59-A6C34878D82A}">
                    <a16:rowId xmlns:a16="http://schemas.microsoft.com/office/drawing/2014/main" val="3488472690"/>
                  </a:ext>
                </a:extLst>
              </a:tr>
            </a:tbl>
          </a:graphicData>
        </a:graphic>
      </p:graphicFrame>
      <p:sp>
        <p:nvSpPr>
          <p:cNvPr id="4" name="Text Placeholder 3">
            <a:extLst>
              <a:ext uri="{FF2B5EF4-FFF2-40B4-BE49-F238E27FC236}">
                <a16:creationId xmlns:a16="http://schemas.microsoft.com/office/drawing/2014/main" id="{6BB6D565-1FBD-40E8-ABE7-DEE562ADC786}"/>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6235088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641708-C997-4CC3-99C4-04940C3FB889}"/>
              </a:ext>
            </a:extLst>
          </p:cNvPr>
          <p:cNvSpPr>
            <a:spLocks noGrp="1"/>
          </p:cNvSpPr>
          <p:nvPr>
            <p:ph type="title"/>
          </p:nvPr>
        </p:nvSpPr>
        <p:spPr/>
        <p:txBody>
          <a:bodyPr/>
          <a:lstStyle/>
          <a:p>
            <a:r>
              <a:rPr lang="en-US"/>
              <a:t>Facebook People Talking About This | CND Competitor- FR</a:t>
            </a:r>
          </a:p>
        </p:txBody>
      </p:sp>
      <p:graphicFrame>
        <p:nvGraphicFramePr>
          <p:cNvPr id="6" name="Chart Placeholder 5">
            <a:extLst>
              <a:ext uri="{FF2B5EF4-FFF2-40B4-BE49-F238E27FC236}">
                <a16:creationId xmlns:a16="http://schemas.microsoft.com/office/drawing/2014/main" id="{C1A404B2-412B-424B-87E6-2E001D402022}"/>
              </a:ext>
            </a:extLst>
          </p:cNvPr>
          <p:cNvGraphicFramePr>
            <a:graphicFrameLocks noGrp="1"/>
          </p:cNvGraphicFramePr>
          <p:nvPr>
            <p:ph type="chart" sz="quarter" idx="13"/>
            <p:extLst>
              <p:ext uri="{D42A27DB-BD31-4B8C-83A1-F6EECF244321}">
                <p14:modId xmlns:p14="http://schemas.microsoft.com/office/powerpoint/2010/main" val="222805903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6610968-2A71-4679-830E-7A37CB8E7278}"/>
              </a:ext>
            </a:extLst>
          </p:cNvPr>
          <p:cNvSpPr>
            <a:spLocks noGrp="1"/>
          </p:cNvSpPr>
          <p:nvPr>
            <p:ph type="body" sz="quarter" idx="14"/>
          </p:nvPr>
        </p:nvSpPr>
        <p:spPr/>
        <p:txBody>
          <a:bodyPr/>
          <a:lstStyle/>
          <a:p>
            <a:r>
              <a:rPr lang="en-US"/>
              <a:t>01/01/2018 - 09/30/2019</a:t>
            </a:r>
          </a:p>
        </p:txBody>
      </p:sp>
      <p:sp>
        <p:nvSpPr>
          <p:cNvPr id="5" name="Footer Placeholder 4">
            <a:extLst>
              <a:ext uri="{FF2B5EF4-FFF2-40B4-BE49-F238E27FC236}">
                <a16:creationId xmlns:a16="http://schemas.microsoft.com/office/drawing/2014/main" id="{3C42C87E-6C7D-4576-87D0-1D235C2C6B9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507734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69372B-041A-400D-9160-B75D52B6CEFB}"/>
              </a:ext>
            </a:extLst>
          </p:cNvPr>
          <p:cNvSpPr>
            <a:spLocks noGrp="1"/>
          </p:cNvSpPr>
          <p:nvPr>
            <p:ph type="title"/>
          </p:nvPr>
        </p:nvSpPr>
        <p:spPr/>
        <p:txBody>
          <a:bodyPr/>
          <a:lstStyle/>
          <a:p>
            <a:r>
              <a:rPr lang="en-US"/>
              <a:t>Facebook Fans Total | CND Competitor- FR</a:t>
            </a:r>
          </a:p>
        </p:txBody>
      </p:sp>
      <p:graphicFrame>
        <p:nvGraphicFramePr>
          <p:cNvPr id="6" name="Chart Placeholder 5">
            <a:extLst>
              <a:ext uri="{FF2B5EF4-FFF2-40B4-BE49-F238E27FC236}">
                <a16:creationId xmlns:a16="http://schemas.microsoft.com/office/drawing/2014/main" id="{629FE325-1FD4-43E5-A383-0B69AB5BE06F}"/>
              </a:ext>
            </a:extLst>
          </p:cNvPr>
          <p:cNvGraphicFramePr>
            <a:graphicFrameLocks noGrp="1"/>
          </p:cNvGraphicFramePr>
          <p:nvPr>
            <p:ph type="chart" sz="quarter" idx="13"/>
            <p:extLst>
              <p:ext uri="{D42A27DB-BD31-4B8C-83A1-F6EECF244321}">
                <p14:modId xmlns:p14="http://schemas.microsoft.com/office/powerpoint/2010/main" val="25135902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06B3DA6-B9E8-4E5F-8AA7-CD4AA1EF694A}"/>
              </a:ext>
            </a:extLst>
          </p:cNvPr>
          <p:cNvSpPr>
            <a:spLocks noGrp="1"/>
          </p:cNvSpPr>
          <p:nvPr>
            <p:ph type="body" sz="quarter" idx="14"/>
          </p:nvPr>
        </p:nvSpPr>
        <p:spPr/>
        <p:txBody>
          <a:bodyPr/>
          <a:lstStyle/>
          <a:p>
            <a:r>
              <a:rPr lang="en-US"/>
              <a:t>01/01/2018 - 09/30/2019</a:t>
            </a:r>
          </a:p>
        </p:txBody>
      </p:sp>
      <p:sp>
        <p:nvSpPr>
          <p:cNvPr id="5" name="Footer Placeholder 4">
            <a:extLst>
              <a:ext uri="{FF2B5EF4-FFF2-40B4-BE49-F238E27FC236}">
                <a16:creationId xmlns:a16="http://schemas.microsoft.com/office/drawing/2014/main" id="{5F18048C-D9F0-43A0-8C0B-9C478343A6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058713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8C0C2D-683D-4431-9292-A3A53FB54775}"/>
              </a:ext>
            </a:extLst>
          </p:cNvPr>
          <p:cNvSpPr>
            <a:spLocks noGrp="1"/>
          </p:cNvSpPr>
          <p:nvPr>
            <p:ph type="title"/>
          </p:nvPr>
        </p:nvSpPr>
        <p:spPr/>
        <p:txBody>
          <a:bodyPr/>
          <a:lstStyle/>
          <a:p>
            <a:r>
              <a:rPr lang="en-US"/>
              <a:t>Facebook Post Type Distribution Per Profile | CND Competitor- FR</a:t>
            </a:r>
          </a:p>
        </p:txBody>
      </p:sp>
      <p:graphicFrame>
        <p:nvGraphicFramePr>
          <p:cNvPr id="6" name="Chart Placeholder 5">
            <a:extLst>
              <a:ext uri="{FF2B5EF4-FFF2-40B4-BE49-F238E27FC236}">
                <a16:creationId xmlns:a16="http://schemas.microsoft.com/office/drawing/2014/main" id="{8A95EAFD-D5DA-4894-94FA-BF3721F55952}"/>
              </a:ext>
            </a:extLst>
          </p:cNvPr>
          <p:cNvGraphicFramePr>
            <a:graphicFrameLocks noGrp="1"/>
          </p:cNvGraphicFramePr>
          <p:nvPr>
            <p:ph type="chart" sz="quarter" idx="13"/>
            <p:extLst>
              <p:ext uri="{D42A27DB-BD31-4B8C-83A1-F6EECF244321}">
                <p14:modId xmlns:p14="http://schemas.microsoft.com/office/powerpoint/2010/main" val="156917576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3338BC-89C1-4D58-AFC8-D1B04F208B0B}"/>
              </a:ext>
            </a:extLst>
          </p:cNvPr>
          <p:cNvSpPr>
            <a:spLocks noGrp="1"/>
          </p:cNvSpPr>
          <p:nvPr>
            <p:ph type="body" sz="quarter" idx="14"/>
          </p:nvPr>
        </p:nvSpPr>
        <p:spPr/>
        <p:txBody>
          <a:bodyPr/>
          <a:lstStyle/>
          <a:p>
            <a:r>
              <a:rPr lang="en-US"/>
              <a:t>01/01/2018 - 09/03/2019</a:t>
            </a:r>
          </a:p>
        </p:txBody>
      </p:sp>
      <p:sp>
        <p:nvSpPr>
          <p:cNvPr id="5" name="Footer Placeholder 4">
            <a:extLst>
              <a:ext uri="{FF2B5EF4-FFF2-40B4-BE49-F238E27FC236}">
                <a16:creationId xmlns:a16="http://schemas.microsoft.com/office/drawing/2014/main" id="{8EE89823-D7C0-46E1-BAFF-88820E0E636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740683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E19DA1-91C4-44C3-B7FD-A4BAE5CF1342}"/>
              </a:ext>
            </a:extLst>
          </p:cNvPr>
          <p:cNvSpPr>
            <a:spLocks noGrp="1"/>
          </p:cNvSpPr>
          <p:nvPr>
            <p:ph type="title"/>
          </p:nvPr>
        </p:nvSpPr>
        <p:spPr/>
        <p:txBody>
          <a:bodyPr/>
          <a:lstStyle/>
          <a:p>
            <a:r>
              <a:rPr lang="en-US"/>
              <a:t>Facebook Sponsored Posts Distribution | CND Competitor- FR</a:t>
            </a:r>
          </a:p>
        </p:txBody>
      </p:sp>
      <p:graphicFrame>
        <p:nvGraphicFramePr>
          <p:cNvPr id="6" name="Chart Placeholder 5">
            <a:extLst>
              <a:ext uri="{FF2B5EF4-FFF2-40B4-BE49-F238E27FC236}">
                <a16:creationId xmlns:a16="http://schemas.microsoft.com/office/drawing/2014/main" id="{137FF01B-0B5D-4BE9-8B10-E5A8D20492CA}"/>
              </a:ext>
            </a:extLst>
          </p:cNvPr>
          <p:cNvGraphicFramePr>
            <a:graphicFrameLocks noGrp="1"/>
          </p:cNvGraphicFramePr>
          <p:nvPr>
            <p:ph type="chart" sz="quarter" idx="13"/>
            <p:extLst>
              <p:ext uri="{D42A27DB-BD31-4B8C-83A1-F6EECF244321}">
                <p14:modId xmlns:p14="http://schemas.microsoft.com/office/powerpoint/2010/main" val="176271786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411121-AF91-48E9-BAA6-BCCE04DC0944}"/>
              </a:ext>
            </a:extLst>
          </p:cNvPr>
          <p:cNvSpPr>
            <a:spLocks noGrp="1"/>
          </p:cNvSpPr>
          <p:nvPr>
            <p:ph type="body" sz="quarter" idx="14"/>
          </p:nvPr>
        </p:nvSpPr>
        <p:spPr/>
        <p:txBody>
          <a:bodyPr/>
          <a:lstStyle/>
          <a:p>
            <a:r>
              <a:rPr lang="en-US"/>
              <a:t>01/01/2018 - 09/03/2019</a:t>
            </a:r>
          </a:p>
        </p:txBody>
      </p:sp>
      <p:sp>
        <p:nvSpPr>
          <p:cNvPr id="5" name="Footer Placeholder 4">
            <a:extLst>
              <a:ext uri="{FF2B5EF4-FFF2-40B4-BE49-F238E27FC236}">
                <a16:creationId xmlns:a16="http://schemas.microsoft.com/office/drawing/2014/main" id="{C53AA3D2-BF01-4A43-AFDF-7586A0AE044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91831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CD32FC-ABEF-4C06-960B-A900E0BDC8F0}"/>
              </a:ext>
            </a:extLst>
          </p:cNvPr>
          <p:cNvSpPr>
            <a:spLocks noGrp="1"/>
          </p:cNvSpPr>
          <p:nvPr>
            <p:ph type="title"/>
          </p:nvPr>
        </p:nvSpPr>
        <p:spPr/>
        <p:txBody>
          <a:bodyPr/>
          <a:lstStyle/>
          <a:p>
            <a:r>
              <a:rPr lang="en-US"/>
              <a:t>Facebook Own Posts Table | CND Competitor- FR - 1 of 13</a:t>
            </a:r>
          </a:p>
        </p:txBody>
      </p:sp>
      <p:graphicFrame>
        <p:nvGraphicFramePr>
          <p:cNvPr id="5" name="Table Placeholder 4">
            <a:extLst>
              <a:ext uri="{FF2B5EF4-FFF2-40B4-BE49-F238E27FC236}">
                <a16:creationId xmlns:a16="http://schemas.microsoft.com/office/drawing/2014/main" id="{0B39FF58-B704-4D0A-85E8-1D0A44F63BD1}"/>
              </a:ext>
            </a:extLst>
          </p:cNvPr>
          <p:cNvGraphicFramePr>
            <a:graphicFrameLocks noGrp="1"/>
          </p:cNvGraphicFramePr>
          <p:nvPr>
            <p:ph type="tbl" sz="quarter" idx="13"/>
            <p:extLst>
              <p:ext uri="{D42A27DB-BD31-4B8C-83A1-F6EECF244321}">
                <p14:modId xmlns:p14="http://schemas.microsoft.com/office/powerpoint/2010/main" val="34193403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1935679885"/>
                    </a:ext>
                  </a:extLst>
                </a:gridCol>
                <a:gridCol w="370332">
                  <a:extLst>
                    <a:ext uri="{9D8B030D-6E8A-4147-A177-3AD203B41FA5}">
                      <a16:colId xmlns:a16="http://schemas.microsoft.com/office/drawing/2014/main" val="404715504"/>
                    </a:ext>
                  </a:extLst>
                </a:gridCol>
                <a:gridCol w="370332">
                  <a:extLst>
                    <a:ext uri="{9D8B030D-6E8A-4147-A177-3AD203B41FA5}">
                      <a16:colId xmlns:a16="http://schemas.microsoft.com/office/drawing/2014/main" val="3305151561"/>
                    </a:ext>
                  </a:extLst>
                </a:gridCol>
                <a:gridCol w="370332">
                  <a:extLst>
                    <a:ext uri="{9D8B030D-6E8A-4147-A177-3AD203B41FA5}">
                      <a16:colId xmlns:a16="http://schemas.microsoft.com/office/drawing/2014/main" val="2191673344"/>
                    </a:ext>
                  </a:extLst>
                </a:gridCol>
                <a:gridCol w="329184">
                  <a:extLst>
                    <a:ext uri="{9D8B030D-6E8A-4147-A177-3AD203B41FA5}">
                      <a16:colId xmlns:a16="http://schemas.microsoft.com/office/drawing/2014/main" val="272617509"/>
                    </a:ext>
                  </a:extLst>
                </a:gridCol>
                <a:gridCol w="329184">
                  <a:extLst>
                    <a:ext uri="{9D8B030D-6E8A-4147-A177-3AD203B41FA5}">
                      <a16:colId xmlns:a16="http://schemas.microsoft.com/office/drawing/2014/main" val="88699198"/>
                    </a:ext>
                  </a:extLst>
                </a:gridCol>
                <a:gridCol w="329184">
                  <a:extLst>
                    <a:ext uri="{9D8B030D-6E8A-4147-A177-3AD203B41FA5}">
                      <a16:colId xmlns:a16="http://schemas.microsoft.com/office/drawing/2014/main" val="3508751080"/>
                    </a:ext>
                  </a:extLst>
                </a:gridCol>
                <a:gridCol w="329184">
                  <a:extLst>
                    <a:ext uri="{9D8B030D-6E8A-4147-A177-3AD203B41FA5}">
                      <a16:colId xmlns:a16="http://schemas.microsoft.com/office/drawing/2014/main" val="1641605305"/>
                    </a:ext>
                  </a:extLst>
                </a:gridCol>
                <a:gridCol w="329184">
                  <a:extLst>
                    <a:ext uri="{9D8B030D-6E8A-4147-A177-3AD203B41FA5}">
                      <a16:colId xmlns:a16="http://schemas.microsoft.com/office/drawing/2014/main" val="2769144328"/>
                    </a:ext>
                  </a:extLst>
                </a:gridCol>
                <a:gridCol w="329184">
                  <a:extLst>
                    <a:ext uri="{9D8B030D-6E8A-4147-A177-3AD203B41FA5}">
                      <a16:colId xmlns:a16="http://schemas.microsoft.com/office/drawing/2014/main" val="3683722573"/>
                    </a:ext>
                  </a:extLst>
                </a:gridCol>
                <a:gridCol w="329184">
                  <a:extLst>
                    <a:ext uri="{9D8B030D-6E8A-4147-A177-3AD203B41FA5}">
                      <a16:colId xmlns:a16="http://schemas.microsoft.com/office/drawing/2014/main" val="1253063891"/>
                    </a:ext>
                  </a:extLst>
                </a:gridCol>
                <a:gridCol w="329184">
                  <a:extLst>
                    <a:ext uri="{9D8B030D-6E8A-4147-A177-3AD203B41FA5}">
                      <a16:colId xmlns:a16="http://schemas.microsoft.com/office/drawing/2014/main" val="1389431746"/>
                    </a:ext>
                  </a:extLst>
                </a:gridCol>
                <a:gridCol w="329184">
                  <a:extLst>
                    <a:ext uri="{9D8B030D-6E8A-4147-A177-3AD203B41FA5}">
                      <a16:colId xmlns:a16="http://schemas.microsoft.com/office/drawing/2014/main" val="1955547771"/>
                    </a:ext>
                  </a:extLst>
                </a:gridCol>
                <a:gridCol w="370332">
                  <a:extLst>
                    <a:ext uri="{9D8B030D-6E8A-4147-A177-3AD203B41FA5}">
                      <a16:colId xmlns:a16="http://schemas.microsoft.com/office/drawing/2014/main" val="1903690004"/>
                    </a:ext>
                  </a:extLst>
                </a:gridCol>
                <a:gridCol w="370332">
                  <a:extLst>
                    <a:ext uri="{9D8B030D-6E8A-4147-A177-3AD203B41FA5}">
                      <a16:colId xmlns:a16="http://schemas.microsoft.com/office/drawing/2014/main" val="3629035113"/>
                    </a:ext>
                  </a:extLst>
                </a:gridCol>
                <a:gridCol w="370332">
                  <a:extLst>
                    <a:ext uri="{9D8B030D-6E8A-4147-A177-3AD203B41FA5}">
                      <a16:colId xmlns:a16="http://schemas.microsoft.com/office/drawing/2014/main" val="2921613845"/>
                    </a:ext>
                  </a:extLst>
                </a:gridCol>
                <a:gridCol w="329184">
                  <a:extLst>
                    <a:ext uri="{9D8B030D-6E8A-4147-A177-3AD203B41FA5}">
                      <a16:colId xmlns:a16="http://schemas.microsoft.com/office/drawing/2014/main" val="4049799721"/>
                    </a:ext>
                  </a:extLst>
                </a:gridCol>
                <a:gridCol w="329184">
                  <a:extLst>
                    <a:ext uri="{9D8B030D-6E8A-4147-A177-3AD203B41FA5}">
                      <a16:colId xmlns:a16="http://schemas.microsoft.com/office/drawing/2014/main" val="1694087629"/>
                    </a:ext>
                  </a:extLst>
                </a:gridCol>
                <a:gridCol w="370332">
                  <a:extLst>
                    <a:ext uri="{9D8B030D-6E8A-4147-A177-3AD203B41FA5}">
                      <a16:colId xmlns:a16="http://schemas.microsoft.com/office/drawing/2014/main" val="18140022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95541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 Republic of Gamers - 2019-09-03 04:37:58</a:t>
                      </a:r>
                      <a:r>
                        <a:rPr kumimoji="0" lang="fr-FR" sz="1000" b="0" i="0" u="none" strike="noStrike" kern="1200" cap="none" spc="0" normalizeH="0" baseline="0" noProof="0">
                          <a:ln>
                            <a:noFill/>
                          </a:ln>
                          <a:solidFill>
                            <a:prstClr val="black"/>
                          </a:solidFill>
                          <a:effectLst/>
                          <a:uLnTx/>
                          <a:uFillTx/>
                          <a:latin typeface="+mn-lt"/>
                          <a:ea typeface="+mn-ea"/>
                          <a:cs typeface="+mn-cs"/>
                        </a:rPr>
                        <a:t> 
 Rejoignez-nous en direct de Berlin, le 4 septembre 2019, 13h (UTC+2) pour découvrir le ROG PHONE II. Pour plus d'informations : http://bit.ly/ifa2019asusfb  #ROGPhoneII #GameChanger #ifa19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6269658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AORUS - 2019-09-02 16:45:07</a:t>
                      </a:r>
                      <a:r>
                        <a:rPr kumimoji="0" lang="fr-FR" sz="1000" b="0" i="0" u="none" strike="noStrike" kern="1200" cap="none" spc="0" normalizeH="0" baseline="0" noProof="0">
                          <a:ln>
                            <a:noFill/>
                          </a:ln>
                          <a:solidFill>
                            <a:prstClr val="black"/>
                          </a:solidFill>
                          <a:effectLst/>
                          <a:uLnTx/>
                          <a:uFillTx/>
                          <a:latin typeface="+mn-lt"/>
                          <a:ea typeface="+mn-ea"/>
                          <a:cs typeface="+mn-cs"/>
                        </a:rPr>
                        <a:t> 
 Alors cette rentrée 2019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42232246"/>
                  </a:ext>
                </a:extLst>
              </a:tr>
            </a:tbl>
          </a:graphicData>
        </a:graphic>
      </p:graphicFrame>
      <p:sp>
        <p:nvSpPr>
          <p:cNvPr id="4" name="Text Placeholder 3">
            <a:extLst>
              <a:ext uri="{FF2B5EF4-FFF2-40B4-BE49-F238E27FC236}">
                <a16:creationId xmlns:a16="http://schemas.microsoft.com/office/drawing/2014/main" id="{ADC30AC3-28EA-476B-9AB0-CDC69BCEC6CB}"/>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17971440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9533B5-E587-462E-AE03-EBD7F8F6917F}"/>
              </a:ext>
            </a:extLst>
          </p:cNvPr>
          <p:cNvSpPr>
            <a:spLocks noGrp="1"/>
          </p:cNvSpPr>
          <p:nvPr>
            <p:ph type="title"/>
          </p:nvPr>
        </p:nvSpPr>
        <p:spPr/>
        <p:txBody>
          <a:bodyPr/>
          <a:lstStyle/>
          <a:p>
            <a:r>
              <a:rPr lang="en-US"/>
              <a:t>Facebook Own Posts Table | CND Competitor- FR - 2 of 13</a:t>
            </a:r>
          </a:p>
        </p:txBody>
      </p:sp>
      <p:graphicFrame>
        <p:nvGraphicFramePr>
          <p:cNvPr id="5" name="Table Placeholder 4">
            <a:extLst>
              <a:ext uri="{FF2B5EF4-FFF2-40B4-BE49-F238E27FC236}">
                <a16:creationId xmlns:a16="http://schemas.microsoft.com/office/drawing/2014/main" id="{5282FA01-58CF-4082-991B-E5BEC537C0C1}"/>
              </a:ext>
            </a:extLst>
          </p:cNvPr>
          <p:cNvGraphicFramePr>
            <a:graphicFrameLocks noGrp="1"/>
          </p:cNvGraphicFramePr>
          <p:nvPr>
            <p:ph type="tbl" sz="quarter" idx="13"/>
            <p:extLst>
              <p:ext uri="{D42A27DB-BD31-4B8C-83A1-F6EECF244321}">
                <p14:modId xmlns:p14="http://schemas.microsoft.com/office/powerpoint/2010/main" val="2258147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3507222145"/>
                    </a:ext>
                  </a:extLst>
                </a:gridCol>
                <a:gridCol w="370332">
                  <a:extLst>
                    <a:ext uri="{9D8B030D-6E8A-4147-A177-3AD203B41FA5}">
                      <a16:colId xmlns:a16="http://schemas.microsoft.com/office/drawing/2014/main" val="573151740"/>
                    </a:ext>
                  </a:extLst>
                </a:gridCol>
                <a:gridCol w="370332">
                  <a:extLst>
                    <a:ext uri="{9D8B030D-6E8A-4147-A177-3AD203B41FA5}">
                      <a16:colId xmlns:a16="http://schemas.microsoft.com/office/drawing/2014/main" val="3368316748"/>
                    </a:ext>
                  </a:extLst>
                </a:gridCol>
                <a:gridCol w="370332">
                  <a:extLst>
                    <a:ext uri="{9D8B030D-6E8A-4147-A177-3AD203B41FA5}">
                      <a16:colId xmlns:a16="http://schemas.microsoft.com/office/drawing/2014/main" val="2650520693"/>
                    </a:ext>
                  </a:extLst>
                </a:gridCol>
                <a:gridCol w="329184">
                  <a:extLst>
                    <a:ext uri="{9D8B030D-6E8A-4147-A177-3AD203B41FA5}">
                      <a16:colId xmlns:a16="http://schemas.microsoft.com/office/drawing/2014/main" val="3267702731"/>
                    </a:ext>
                  </a:extLst>
                </a:gridCol>
                <a:gridCol w="329184">
                  <a:extLst>
                    <a:ext uri="{9D8B030D-6E8A-4147-A177-3AD203B41FA5}">
                      <a16:colId xmlns:a16="http://schemas.microsoft.com/office/drawing/2014/main" val="1267592076"/>
                    </a:ext>
                  </a:extLst>
                </a:gridCol>
                <a:gridCol w="329184">
                  <a:extLst>
                    <a:ext uri="{9D8B030D-6E8A-4147-A177-3AD203B41FA5}">
                      <a16:colId xmlns:a16="http://schemas.microsoft.com/office/drawing/2014/main" val="1210949647"/>
                    </a:ext>
                  </a:extLst>
                </a:gridCol>
                <a:gridCol w="329184">
                  <a:extLst>
                    <a:ext uri="{9D8B030D-6E8A-4147-A177-3AD203B41FA5}">
                      <a16:colId xmlns:a16="http://schemas.microsoft.com/office/drawing/2014/main" val="21595229"/>
                    </a:ext>
                  </a:extLst>
                </a:gridCol>
                <a:gridCol w="329184">
                  <a:extLst>
                    <a:ext uri="{9D8B030D-6E8A-4147-A177-3AD203B41FA5}">
                      <a16:colId xmlns:a16="http://schemas.microsoft.com/office/drawing/2014/main" val="1256399232"/>
                    </a:ext>
                  </a:extLst>
                </a:gridCol>
                <a:gridCol w="329184">
                  <a:extLst>
                    <a:ext uri="{9D8B030D-6E8A-4147-A177-3AD203B41FA5}">
                      <a16:colId xmlns:a16="http://schemas.microsoft.com/office/drawing/2014/main" val="2371071056"/>
                    </a:ext>
                  </a:extLst>
                </a:gridCol>
                <a:gridCol w="329184">
                  <a:extLst>
                    <a:ext uri="{9D8B030D-6E8A-4147-A177-3AD203B41FA5}">
                      <a16:colId xmlns:a16="http://schemas.microsoft.com/office/drawing/2014/main" val="1520155234"/>
                    </a:ext>
                  </a:extLst>
                </a:gridCol>
                <a:gridCol w="329184">
                  <a:extLst>
                    <a:ext uri="{9D8B030D-6E8A-4147-A177-3AD203B41FA5}">
                      <a16:colId xmlns:a16="http://schemas.microsoft.com/office/drawing/2014/main" val="4062987450"/>
                    </a:ext>
                  </a:extLst>
                </a:gridCol>
                <a:gridCol w="329184">
                  <a:extLst>
                    <a:ext uri="{9D8B030D-6E8A-4147-A177-3AD203B41FA5}">
                      <a16:colId xmlns:a16="http://schemas.microsoft.com/office/drawing/2014/main" val="4260039060"/>
                    </a:ext>
                  </a:extLst>
                </a:gridCol>
                <a:gridCol w="370332">
                  <a:extLst>
                    <a:ext uri="{9D8B030D-6E8A-4147-A177-3AD203B41FA5}">
                      <a16:colId xmlns:a16="http://schemas.microsoft.com/office/drawing/2014/main" val="3988886301"/>
                    </a:ext>
                  </a:extLst>
                </a:gridCol>
                <a:gridCol w="370332">
                  <a:extLst>
                    <a:ext uri="{9D8B030D-6E8A-4147-A177-3AD203B41FA5}">
                      <a16:colId xmlns:a16="http://schemas.microsoft.com/office/drawing/2014/main" val="3298589987"/>
                    </a:ext>
                  </a:extLst>
                </a:gridCol>
                <a:gridCol w="370332">
                  <a:extLst>
                    <a:ext uri="{9D8B030D-6E8A-4147-A177-3AD203B41FA5}">
                      <a16:colId xmlns:a16="http://schemas.microsoft.com/office/drawing/2014/main" val="2686711314"/>
                    </a:ext>
                  </a:extLst>
                </a:gridCol>
                <a:gridCol w="329184">
                  <a:extLst>
                    <a:ext uri="{9D8B030D-6E8A-4147-A177-3AD203B41FA5}">
                      <a16:colId xmlns:a16="http://schemas.microsoft.com/office/drawing/2014/main" val="1842331172"/>
                    </a:ext>
                  </a:extLst>
                </a:gridCol>
                <a:gridCol w="329184">
                  <a:extLst>
                    <a:ext uri="{9D8B030D-6E8A-4147-A177-3AD203B41FA5}">
                      <a16:colId xmlns:a16="http://schemas.microsoft.com/office/drawing/2014/main" val="1803888820"/>
                    </a:ext>
                  </a:extLst>
                </a:gridCol>
                <a:gridCol w="370332">
                  <a:extLst>
                    <a:ext uri="{9D8B030D-6E8A-4147-A177-3AD203B41FA5}">
                      <a16:colId xmlns:a16="http://schemas.microsoft.com/office/drawing/2014/main" val="369378700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3627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- 2019-09-02 16:30:01</a:t>
                      </a:r>
                      <a:r>
                        <a:rPr kumimoji="0" lang="fr-FR" sz="1000" b="0" i="0" u="none" strike="noStrike" kern="1200" cap="none" spc="0" normalizeH="0" baseline="0" noProof="0">
                          <a:ln>
                            <a:noFill/>
                          </a:ln>
                          <a:solidFill>
                            <a:prstClr val="black"/>
                          </a:solidFill>
                          <a:effectLst/>
                          <a:uLnTx/>
                          <a:uFillTx/>
                          <a:latin typeface="+mn-lt"/>
                          <a:ea typeface="+mn-ea"/>
                          <a:cs typeface="+mn-cs"/>
                        </a:rPr>
                        <a:t> 
 MSI GE65 Raider - Vivez le gaming autrement... 
Vous voulez en savoir plus ? 👉 https://msi.gm/2Hzg1Kb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9310718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 Republic of Gamers - 2019-09-02 15:05:08</a:t>
                      </a:r>
                      <a:r>
                        <a:rPr kumimoji="0" lang="fr-FR" sz="1000" b="0" i="0" u="none" strike="noStrike" kern="1200" cap="none" spc="0" normalizeH="0" baseline="0" noProof="0">
                          <a:ln>
                            <a:noFill/>
                          </a:ln>
                          <a:solidFill>
                            <a:prstClr val="black"/>
                          </a:solidFill>
                          <a:effectLst/>
                          <a:uLnTx/>
                          <a:uFillTx/>
                          <a:latin typeface="+mn-lt"/>
                          <a:ea typeface="+mn-ea"/>
                          <a:cs typeface="+mn-cs"/>
                        </a:rPr>
                        <a:t> 
 C'est aussi la rentrée avec Wizerty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821478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 Republic of Gamers - 2019-09-02 13:55:48</a:t>
                      </a:r>
                      <a:r>
                        <a:rPr kumimoji="0" lang="fr-FR" sz="1000" b="0" i="0" u="none" strike="noStrike" kern="1200" cap="none" spc="0" normalizeH="0" baseline="0" noProof="0">
                          <a:ln>
                            <a:noFill/>
                          </a:ln>
                          <a:solidFill>
                            <a:prstClr val="black"/>
                          </a:solidFill>
                          <a:effectLst/>
                          <a:uLnTx/>
                          <a:uFillTx/>
                          <a:latin typeface="+mn-lt"/>
                          <a:ea typeface="+mn-ea"/>
                          <a:cs typeface="+mn-cs"/>
                        </a:rPr>
                        <a:t> 
 La famille ROG s'agrandit avec les alimentations ROG Strix 750W et 650W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368536087"/>
                  </a:ext>
                </a:extLst>
              </a:tr>
            </a:tbl>
          </a:graphicData>
        </a:graphic>
      </p:graphicFrame>
      <p:sp>
        <p:nvSpPr>
          <p:cNvPr id="4" name="Text Placeholder 3">
            <a:extLst>
              <a:ext uri="{FF2B5EF4-FFF2-40B4-BE49-F238E27FC236}">
                <a16:creationId xmlns:a16="http://schemas.microsoft.com/office/drawing/2014/main" id="{A6395436-13E4-4352-B3A0-C408564C0DD8}"/>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22603351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BC8DE5-EF76-40D3-B87B-BDF808B1C537}"/>
              </a:ext>
            </a:extLst>
          </p:cNvPr>
          <p:cNvSpPr>
            <a:spLocks noGrp="1"/>
          </p:cNvSpPr>
          <p:nvPr>
            <p:ph type="title"/>
          </p:nvPr>
        </p:nvSpPr>
        <p:spPr/>
        <p:txBody>
          <a:bodyPr/>
          <a:lstStyle/>
          <a:p>
            <a:r>
              <a:rPr lang="en-US"/>
              <a:t>Facebook Own Posts Table | CND Competitor- FR - 3 of 13</a:t>
            </a:r>
          </a:p>
        </p:txBody>
      </p:sp>
      <p:graphicFrame>
        <p:nvGraphicFramePr>
          <p:cNvPr id="5" name="Table Placeholder 4">
            <a:extLst>
              <a:ext uri="{FF2B5EF4-FFF2-40B4-BE49-F238E27FC236}">
                <a16:creationId xmlns:a16="http://schemas.microsoft.com/office/drawing/2014/main" id="{9742A4C6-74FB-4658-8FB1-1AF4FDE75A20}"/>
              </a:ext>
            </a:extLst>
          </p:cNvPr>
          <p:cNvGraphicFramePr>
            <a:graphicFrameLocks noGrp="1"/>
          </p:cNvGraphicFramePr>
          <p:nvPr>
            <p:ph type="tbl" sz="quarter" idx="13"/>
            <p:extLst>
              <p:ext uri="{D42A27DB-BD31-4B8C-83A1-F6EECF244321}">
                <p14:modId xmlns:p14="http://schemas.microsoft.com/office/powerpoint/2010/main" val="34590796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1385962403"/>
                    </a:ext>
                  </a:extLst>
                </a:gridCol>
                <a:gridCol w="370332">
                  <a:extLst>
                    <a:ext uri="{9D8B030D-6E8A-4147-A177-3AD203B41FA5}">
                      <a16:colId xmlns:a16="http://schemas.microsoft.com/office/drawing/2014/main" val="2869303356"/>
                    </a:ext>
                  </a:extLst>
                </a:gridCol>
                <a:gridCol w="370332">
                  <a:extLst>
                    <a:ext uri="{9D8B030D-6E8A-4147-A177-3AD203B41FA5}">
                      <a16:colId xmlns:a16="http://schemas.microsoft.com/office/drawing/2014/main" val="2638586954"/>
                    </a:ext>
                  </a:extLst>
                </a:gridCol>
                <a:gridCol w="370332">
                  <a:extLst>
                    <a:ext uri="{9D8B030D-6E8A-4147-A177-3AD203B41FA5}">
                      <a16:colId xmlns:a16="http://schemas.microsoft.com/office/drawing/2014/main" val="3925398034"/>
                    </a:ext>
                  </a:extLst>
                </a:gridCol>
                <a:gridCol w="329184">
                  <a:extLst>
                    <a:ext uri="{9D8B030D-6E8A-4147-A177-3AD203B41FA5}">
                      <a16:colId xmlns:a16="http://schemas.microsoft.com/office/drawing/2014/main" val="3156317266"/>
                    </a:ext>
                  </a:extLst>
                </a:gridCol>
                <a:gridCol w="329184">
                  <a:extLst>
                    <a:ext uri="{9D8B030D-6E8A-4147-A177-3AD203B41FA5}">
                      <a16:colId xmlns:a16="http://schemas.microsoft.com/office/drawing/2014/main" val="2731250897"/>
                    </a:ext>
                  </a:extLst>
                </a:gridCol>
                <a:gridCol w="329184">
                  <a:extLst>
                    <a:ext uri="{9D8B030D-6E8A-4147-A177-3AD203B41FA5}">
                      <a16:colId xmlns:a16="http://schemas.microsoft.com/office/drawing/2014/main" val="1510998866"/>
                    </a:ext>
                  </a:extLst>
                </a:gridCol>
                <a:gridCol w="329184">
                  <a:extLst>
                    <a:ext uri="{9D8B030D-6E8A-4147-A177-3AD203B41FA5}">
                      <a16:colId xmlns:a16="http://schemas.microsoft.com/office/drawing/2014/main" val="1837032073"/>
                    </a:ext>
                  </a:extLst>
                </a:gridCol>
                <a:gridCol w="329184">
                  <a:extLst>
                    <a:ext uri="{9D8B030D-6E8A-4147-A177-3AD203B41FA5}">
                      <a16:colId xmlns:a16="http://schemas.microsoft.com/office/drawing/2014/main" val="869159203"/>
                    </a:ext>
                  </a:extLst>
                </a:gridCol>
                <a:gridCol w="329184">
                  <a:extLst>
                    <a:ext uri="{9D8B030D-6E8A-4147-A177-3AD203B41FA5}">
                      <a16:colId xmlns:a16="http://schemas.microsoft.com/office/drawing/2014/main" val="525520641"/>
                    </a:ext>
                  </a:extLst>
                </a:gridCol>
                <a:gridCol w="329184">
                  <a:extLst>
                    <a:ext uri="{9D8B030D-6E8A-4147-A177-3AD203B41FA5}">
                      <a16:colId xmlns:a16="http://schemas.microsoft.com/office/drawing/2014/main" val="3496548760"/>
                    </a:ext>
                  </a:extLst>
                </a:gridCol>
                <a:gridCol w="329184">
                  <a:extLst>
                    <a:ext uri="{9D8B030D-6E8A-4147-A177-3AD203B41FA5}">
                      <a16:colId xmlns:a16="http://schemas.microsoft.com/office/drawing/2014/main" val="2236463827"/>
                    </a:ext>
                  </a:extLst>
                </a:gridCol>
                <a:gridCol w="329184">
                  <a:extLst>
                    <a:ext uri="{9D8B030D-6E8A-4147-A177-3AD203B41FA5}">
                      <a16:colId xmlns:a16="http://schemas.microsoft.com/office/drawing/2014/main" val="3337055033"/>
                    </a:ext>
                  </a:extLst>
                </a:gridCol>
                <a:gridCol w="370332">
                  <a:extLst>
                    <a:ext uri="{9D8B030D-6E8A-4147-A177-3AD203B41FA5}">
                      <a16:colId xmlns:a16="http://schemas.microsoft.com/office/drawing/2014/main" val="1934437796"/>
                    </a:ext>
                  </a:extLst>
                </a:gridCol>
                <a:gridCol w="370332">
                  <a:extLst>
                    <a:ext uri="{9D8B030D-6E8A-4147-A177-3AD203B41FA5}">
                      <a16:colId xmlns:a16="http://schemas.microsoft.com/office/drawing/2014/main" val="1621030077"/>
                    </a:ext>
                  </a:extLst>
                </a:gridCol>
                <a:gridCol w="370332">
                  <a:extLst>
                    <a:ext uri="{9D8B030D-6E8A-4147-A177-3AD203B41FA5}">
                      <a16:colId xmlns:a16="http://schemas.microsoft.com/office/drawing/2014/main" val="124931423"/>
                    </a:ext>
                  </a:extLst>
                </a:gridCol>
                <a:gridCol w="329184">
                  <a:extLst>
                    <a:ext uri="{9D8B030D-6E8A-4147-A177-3AD203B41FA5}">
                      <a16:colId xmlns:a16="http://schemas.microsoft.com/office/drawing/2014/main" val="3462856842"/>
                    </a:ext>
                  </a:extLst>
                </a:gridCol>
                <a:gridCol w="329184">
                  <a:extLst>
                    <a:ext uri="{9D8B030D-6E8A-4147-A177-3AD203B41FA5}">
                      <a16:colId xmlns:a16="http://schemas.microsoft.com/office/drawing/2014/main" val="1173278030"/>
                    </a:ext>
                  </a:extLst>
                </a:gridCol>
                <a:gridCol w="370332">
                  <a:extLst>
                    <a:ext uri="{9D8B030D-6E8A-4147-A177-3AD203B41FA5}">
                      <a16:colId xmlns:a16="http://schemas.microsoft.com/office/drawing/2014/main" val="3955146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95016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Acer France - 2019-09-02 13:29:54</a:t>
                      </a:r>
                      <a:r>
                        <a:rPr kumimoji="0" lang="fr-FR" sz="1000" b="0" i="0" u="none" strike="noStrike" kern="1200" cap="none" spc="0" normalizeH="0" baseline="0" noProof="0">
                          <a:ln>
                            <a:noFill/>
                          </a:ln>
                          <a:solidFill>
                            <a:prstClr val="black"/>
                          </a:solidFill>
                          <a:effectLst/>
                          <a:uLnTx/>
                          <a:uFillTx/>
                          <a:latin typeface="+mn-lt"/>
                          <a:ea typeface="+mn-ea"/>
                          <a:cs typeface="+mn-cs"/>
                        </a:rPr>
                        <a:t> 
 💥BANG!!! 💥 Mets le feu avec les nouvelles cartes graphiques dispos sur le #Nitro50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2693773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Acer France - 2019-09-02 12:12:09</a:t>
                      </a:r>
                      <a:r>
                        <a:rPr kumimoji="0" lang="fr-FR" sz="1000" b="0" i="0" u="none" strike="noStrike" kern="1200" cap="none" spc="0" normalizeH="0" baseline="0" noProof="0">
                          <a:ln>
                            <a:noFill/>
                          </a:ln>
                          <a:solidFill>
                            <a:prstClr val="black"/>
                          </a:solidFill>
                          <a:effectLst/>
                          <a:uLnTx/>
                          <a:uFillTx/>
                          <a:latin typeface="+mn-lt"/>
                          <a:ea typeface="+mn-ea"/>
                          <a:cs typeface="+mn-cs"/>
                        </a:rPr>
                        <a:t> 
 Rejoins-nous et fais un saut dans le futur lors de la Conférence de Presse #NextAtAcer en live à #IFA19 Berlin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1172135"/>
                  </a:ext>
                </a:extLst>
              </a:tr>
            </a:tbl>
          </a:graphicData>
        </a:graphic>
      </p:graphicFrame>
      <p:sp>
        <p:nvSpPr>
          <p:cNvPr id="4" name="Text Placeholder 3">
            <a:extLst>
              <a:ext uri="{FF2B5EF4-FFF2-40B4-BE49-F238E27FC236}">
                <a16:creationId xmlns:a16="http://schemas.microsoft.com/office/drawing/2014/main" id="{16565448-E9C4-490A-AB97-38D48683DABB}"/>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1232906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2D7C53-B460-41D8-B112-4594EF3BB455}"/>
              </a:ext>
            </a:extLst>
          </p:cNvPr>
          <p:cNvSpPr>
            <a:spLocks noGrp="1"/>
          </p:cNvSpPr>
          <p:nvPr>
            <p:ph type="title"/>
          </p:nvPr>
        </p:nvSpPr>
        <p:spPr/>
        <p:txBody>
          <a:bodyPr/>
          <a:lstStyle/>
          <a:p>
            <a:r>
              <a:rPr lang="en-US"/>
              <a:t>Facebook Own Posts Table | CND Competitor- FR - 4 of 13</a:t>
            </a:r>
          </a:p>
        </p:txBody>
      </p:sp>
      <p:graphicFrame>
        <p:nvGraphicFramePr>
          <p:cNvPr id="5" name="Table Placeholder 4">
            <a:extLst>
              <a:ext uri="{FF2B5EF4-FFF2-40B4-BE49-F238E27FC236}">
                <a16:creationId xmlns:a16="http://schemas.microsoft.com/office/drawing/2014/main" id="{5A41AD2A-4E61-47D1-A143-48579E64C411}"/>
              </a:ext>
            </a:extLst>
          </p:cNvPr>
          <p:cNvGraphicFramePr>
            <a:graphicFrameLocks noGrp="1"/>
          </p:cNvGraphicFramePr>
          <p:nvPr>
            <p:ph type="tbl" sz="quarter" idx="13"/>
            <p:extLst>
              <p:ext uri="{D42A27DB-BD31-4B8C-83A1-F6EECF244321}">
                <p14:modId xmlns:p14="http://schemas.microsoft.com/office/powerpoint/2010/main" val="25331018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4031668278"/>
                    </a:ext>
                  </a:extLst>
                </a:gridCol>
                <a:gridCol w="370332">
                  <a:extLst>
                    <a:ext uri="{9D8B030D-6E8A-4147-A177-3AD203B41FA5}">
                      <a16:colId xmlns:a16="http://schemas.microsoft.com/office/drawing/2014/main" val="1348770892"/>
                    </a:ext>
                  </a:extLst>
                </a:gridCol>
                <a:gridCol w="370332">
                  <a:extLst>
                    <a:ext uri="{9D8B030D-6E8A-4147-A177-3AD203B41FA5}">
                      <a16:colId xmlns:a16="http://schemas.microsoft.com/office/drawing/2014/main" val="3157350870"/>
                    </a:ext>
                  </a:extLst>
                </a:gridCol>
                <a:gridCol w="370332">
                  <a:extLst>
                    <a:ext uri="{9D8B030D-6E8A-4147-A177-3AD203B41FA5}">
                      <a16:colId xmlns:a16="http://schemas.microsoft.com/office/drawing/2014/main" val="1460226931"/>
                    </a:ext>
                  </a:extLst>
                </a:gridCol>
                <a:gridCol w="329184">
                  <a:extLst>
                    <a:ext uri="{9D8B030D-6E8A-4147-A177-3AD203B41FA5}">
                      <a16:colId xmlns:a16="http://schemas.microsoft.com/office/drawing/2014/main" val="38642534"/>
                    </a:ext>
                  </a:extLst>
                </a:gridCol>
                <a:gridCol w="329184">
                  <a:extLst>
                    <a:ext uri="{9D8B030D-6E8A-4147-A177-3AD203B41FA5}">
                      <a16:colId xmlns:a16="http://schemas.microsoft.com/office/drawing/2014/main" val="957544791"/>
                    </a:ext>
                  </a:extLst>
                </a:gridCol>
                <a:gridCol w="329184">
                  <a:extLst>
                    <a:ext uri="{9D8B030D-6E8A-4147-A177-3AD203B41FA5}">
                      <a16:colId xmlns:a16="http://schemas.microsoft.com/office/drawing/2014/main" val="1101917314"/>
                    </a:ext>
                  </a:extLst>
                </a:gridCol>
                <a:gridCol w="329184">
                  <a:extLst>
                    <a:ext uri="{9D8B030D-6E8A-4147-A177-3AD203B41FA5}">
                      <a16:colId xmlns:a16="http://schemas.microsoft.com/office/drawing/2014/main" val="1701299534"/>
                    </a:ext>
                  </a:extLst>
                </a:gridCol>
                <a:gridCol w="329184">
                  <a:extLst>
                    <a:ext uri="{9D8B030D-6E8A-4147-A177-3AD203B41FA5}">
                      <a16:colId xmlns:a16="http://schemas.microsoft.com/office/drawing/2014/main" val="105495549"/>
                    </a:ext>
                  </a:extLst>
                </a:gridCol>
                <a:gridCol w="329184">
                  <a:extLst>
                    <a:ext uri="{9D8B030D-6E8A-4147-A177-3AD203B41FA5}">
                      <a16:colId xmlns:a16="http://schemas.microsoft.com/office/drawing/2014/main" val="113168031"/>
                    </a:ext>
                  </a:extLst>
                </a:gridCol>
                <a:gridCol w="329184">
                  <a:extLst>
                    <a:ext uri="{9D8B030D-6E8A-4147-A177-3AD203B41FA5}">
                      <a16:colId xmlns:a16="http://schemas.microsoft.com/office/drawing/2014/main" val="57514173"/>
                    </a:ext>
                  </a:extLst>
                </a:gridCol>
                <a:gridCol w="329184">
                  <a:extLst>
                    <a:ext uri="{9D8B030D-6E8A-4147-A177-3AD203B41FA5}">
                      <a16:colId xmlns:a16="http://schemas.microsoft.com/office/drawing/2014/main" val="1628643730"/>
                    </a:ext>
                  </a:extLst>
                </a:gridCol>
                <a:gridCol w="329184">
                  <a:extLst>
                    <a:ext uri="{9D8B030D-6E8A-4147-A177-3AD203B41FA5}">
                      <a16:colId xmlns:a16="http://schemas.microsoft.com/office/drawing/2014/main" val="4047700958"/>
                    </a:ext>
                  </a:extLst>
                </a:gridCol>
                <a:gridCol w="370332">
                  <a:extLst>
                    <a:ext uri="{9D8B030D-6E8A-4147-A177-3AD203B41FA5}">
                      <a16:colId xmlns:a16="http://schemas.microsoft.com/office/drawing/2014/main" val="772791657"/>
                    </a:ext>
                  </a:extLst>
                </a:gridCol>
                <a:gridCol w="370332">
                  <a:extLst>
                    <a:ext uri="{9D8B030D-6E8A-4147-A177-3AD203B41FA5}">
                      <a16:colId xmlns:a16="http://schemas.microsoft.com/office/drawing/2014/main" val="3322827489"/>
                    </a:ext>
                  </a:extLst>
                </a:gridCol>
                <a:gridCol w="370332">
                  <a:extLst>
                    <a:ext uri="{9D8B030D-6E8A-4147-A177-3AD203B41FA5}">
                      <a16:colId xmlns:a16="http://schemas.microsoft.com/office/drawing/2014/main" val="2923973422"/>
                    </a:ext>
                  </a:extLst>
                </a:gridCol>
                <a:gridCol w="329184">
                  <a:extLst>
                    <a:ext uri="{9D8B030D-6E8A-4147-A177-3AD203B41FA5}">
                      <a16:colId xmlns:a16="http://schemas.microsoft.com/office/drawing/2014/main" val="4029825675"/>
                    </a:ext>
                  </a:extLst>
                </a:gridCol>
                <a:gridCol w="329184">
                  <a:extLst>
                    <a:ext uri="{9D8B030D-6E8A-4147-A177-3AD203B41FA5}">
                      <a16:colId xmlns:a16="http://schemas.microsoft.com/office/drawing/2014/main" val="2868570211"/>
                    </a:ext>
                  </a:extLst>
                </a:gridCol>
                <a:gridCol w="370332">
                  <a:extLst>
                    <a:ext uri="{9D8B030D-6E8A-4147-A177-3AD203B41FA5}">
                      <a16:colId xmlns:a16="http://schemas.microsoft.com/office/drawing/2014/main" val="14107909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32583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Acer France - 2019-09-02 09:50:51</a:t>
                      </a:r>
                      <a:r>
                        <a:rPr kumimoji="0" lang="fr-FR" sz="1000" b="0" i="0" u="none" strike="noStrike" kern="1200" cap="none" spc="0" normalizeH="0" baseline="0" noProof="0">
                          <a:ln>
                            <a:noFill/>
                          </a:ln>
                          <a:solidFill>
                            <a:prstClr val="black"/>
                          </a:solidFill>
                          <a:effectLst/>
                          <a:uLnTx/>
                          <a:uFillTx/>
                          <a:latin typeface="+mn-lt"/>
                          <a:ea typeface="+mn-ea"/>
                          <a:cs typeface="+mn-cs"/>
                        </a:rPr>
                        <a:t> 
 Rejoignez le futur, lors de notre Conférence de Presse #NextAtAcer.
Abonnez-vous pour ne pas manquer notre live stream depuis Berlin : http://spr.ly/6187EApcx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109731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 Republic of Gamers - 2019-09-02 07:37:24</a:t>
                      </a:r>
                      <a:r>
                        <a:rPr kumimoji="0" lang="fr-FR" sz="1000" b="0" i="0" u="none" strike="noStrike" kern="1200" cap="none" spc="0" normalizeH="0" baseline="0" noProof="0">
                          <a:ln>
                            <a:noFill/>
                          </a:ln>
                          <a:solidFill>
                            <a:prstClr val="black"/>
                          </a:solidFill>
                          <a:effectLst/>
                          <a:uLnTx/>
                          <a:uFillTx/>
                          <a:latin typeface="+mn-lt"/>
                          <a:ea typeface="+mn-ea"/>
                          <a:cs typeface="+mn-cs"/>
                        </a:rPr>
                        <a:t> 
 L'IFA arrive le 4 septembre 2019 !
Notre livestream est prêt pour vous faire profiter du plus grand salon professionnel du monde, où que vous soyez.
Pour en savoir plus : http://bit.ly/ifa2019asusfb
#ROGPhoneII #GameChanger #ifa19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48614056"/>
                  </a:ext>
                </a:extLst>
              </a:tr>
            </a:tbl>
          </a:graphicData>
        </a:graphic>
      </p:graphicFrame>
      <p:sp>
        <p:nvSpPr>
          <p:cNvPr id="4" name="Text Placeholder 3">
            <a:extLst>
              <a:ext uri="{FF2B5EF4-FFF2-40B4-BE49-F238E27FC236}">
                <a16:creationId xmlns:a16="http://schemas.microsoft.com/office/drawing/2014/main" id="{D4BEEDD8-2B4F-4BBE-864A-072D09ED3D62}"/>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9110409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87FEF-CB0E-41D3-8C34-2F6ECD2D05C0}"/>
              </a:ext>
            </a:extLst>
          </p:cNvPr>
          <p:cNvSpPr>
            <a:spLocks noGrp="1"/>
          </p:cNvSpPr>
          <p:nvPr>
            <p:ph type="title"/>
          </p:nvPr>
        </p:nvSpPr>
        <p:spPr/>
        <p:txBody>
          <a:bodyPr/>
          <a:lstStyle/>
          <a:p>
            <a:r>
              <a:rPr lang="en-US"/>
              <a:t>Facebook Own Posts Table | CND Competitor- FR - 5 of 13</a:t>
            </a:r>
          </a:p>
        </p:txBody>
      </p:sp>
      <p:graphicFrame>
        <p:nvGraphicFramePr>
          <p:cNvPr id="5" name="Table Placeholder 4">
            <a:extLst>
              <a:ext uri="{FF2B5EF4-FFF2-40B4-BE49-F238E27FC236}">
                <a16:creationId xmlns:a16="http://schemas.microsoft.com/office/drawing/2014/main" id="{632FA55C-5551-45FC-84DB-2F40435FCE20}"/>
              </a:ext>
            </a:extLst>
          </p:cNvPr>
          <p:cNvGraphicFramePr>
            <a:graphicFrameLocks noGrp="1"/>
          </p:cNvGraphicFramePr>
          <p:nvPr>
            <p:ph type="tbl" sz="quarter" idx="13"/>
            <p:extLst>
              <p:ext uri="{D42A27DB-BD31-4B8C-83A1-F6EECF244321}">
                <p14:modId xmlns:p14="http://schemas.microsoft.com/office/powerpoint/2010/main" val="38856241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95828530"/>
                    </a:ext>
                  </a:extLst>
                </a:gridCol>
                <a:gridCol w="370332">
                  <a:extLst>
                    <a:ext uri="{9D8B030D-6E8A-4147-A177-3AD203B41FA5}">
                      <a16:colId xmlns:a16="http://schemas.microsoft.com/office/drawing/2014/main" val="1544431703"/>
                    </a:ext>
                  </a:extLst>
                </a:gridCol>
                <a:gridCol w="370332">
                  <a:extLst>
                    <a:ext uri="{9D8B030D-6E8A-4147-A177-3AD203B41FA5}">
                      <a16:colId xmlns:a16="http://schemas.microsoft.com/office/drawing/2014/main" val="1937815177"/>
                    </a:ext>
                  </a:extLst>
                </a:gridCol>
                <a:gridCol w="370332">
                  <a:extLst>
                    <a:ext uri="{9D8B030D-6E8A-4147-A177-3AD203B41FA5}">
                      <a16:colId xmlns:a16="http://schemas.microsoft.com/office/drawing/2014/main" val="1396038931"/>
                    </a:ext>
                  </a:extLst>
                </a:gridCol>
                <a:gridCol w="329184">
                  <a:extLst>
                    <a:ext uri="{9D8B030D-6E8A-4147-A177-3AD203B41FA5}">
                      <a16:colId xmlns:a16="http://schemas.microsoft.com/office/drawing/2014/main" val="4006622692"/>
                    </a:ext>
                  </a:extLst>
                </a:gridCol>
                <a:gridCol w="329184">
                  <a:extLst>
                    <a:ext uri="{9D8B030D-6E8A-4147-A177-3AD203B41FA5}">
                      <a16:colId xmlns:a16="http://schemas.microsoft.com/office/drawing/2014/main" val="15385487"/>
                    </a:ext>
                  </a:extLst>
                </a:gridCol>
                <a:gridCol w="329184">
                  <a:extLst>
                    <a:ext uri="{9D8B030D-6E8A-4147-A177-3AD203B41FA5}">
                      <a16:colId xmlns:a16="http://schemas.microsoft.com/office/drawing/2014/main" val="3106948823"/>
                    </a:ext>
                  </a:extLst>
                </a:gridCol>
                <a:gridCol w="329184">
                  <a:extLst>
                    <a:ext uri="{9D8B030D-6E8A-4147-A177-3AD203B41FA5}">
                      <a16:colId xmlns:a16="http://schemas.microsoft.com/office/drawing/2014/main" val="1744340204"/>
                    </a:ext>
                  </a:extLst>
                </a:gridCol>
                <a:gridCol w="329184">
                  <a:extLst>
                    <a:ext uri="{9D8B030D-6E8A-4147-A177-3AD203B41FA5}">
                      <a16:colId xmlns:a16="http://schemas.microsoft.com/office/drawing/2014/main" val="3191559510"/>
                    </a:ext>
                  </a:extLst>
                </a:gridCol>
                <a:gridCol w="329184">
                  <a:extLst>
                    <a:ext uri="{9D8B030D-6E8A-4147-A177-3AD203B41FA5}">
                      <a16:colId xmlns:a16="http://schemas.microsoft.com/office/drawing/2014/main" val="2445556062"/>
                    </a:ext>
                  </a:extLst>
                </a:gridCol>
                <a:gridCol w="329184">
                  <a:extLst>
                    <a:ext uri="{9D8B030D-6E8A-4147-A177-3AD203B41FA5}">
                      <a16:colId xmlns:a16="http://schemas.microsoft.com/office/drawing/2014/main" val="481236301"/>
                    </a:ext>
                  </a:extLst>
                </a:gridCol>
                <a:gridCol w="329184">
                  <a:extLst>
                    <a:ext uri="{9D8B030D-6E8A-4147-A177-3AD203B41FA5}">
                      <a16:colId xmlns:a16="http://schemas.microsoft.com/office/drawing/2014/main" val="3468616107"/>
                    </a:ext>
                  </a:extLst>
                </a:gridCol>
                <a:gridCol w="329184">
                  <a:extLst>
                    <a:ext uri="{9D8B030D-6E8A-4147-A177-3AD203B41FA5}">
                      <a16:colId xmlns:a16="http://schemas.microsoft.com/office/drawing/2014/main" val="3521450216"/>
                    </a:ext>
                  </a:extLst>
                </a:gridCol>
                <a:gridCol w="370332">
                  <a:extLst>
                    <a:ext uri="{9D8B030D-6E8A-4147-A177-3AD203B41FA5}">
                      <a16:colId xmlns:a16="http://schemas.microsoft.com/office/drawing/2014/main" val="231565826"/>
                    </a:ext>
                  </a:extLst>
                </a:gridCol>
                <a:gridCol w="370332">
                  <a:extLst>
                    <a:ext uri="{9D8B030D-6E8A-4147-A177-3AD203B41FA5}">
                      <a16:colId xmlns:a16="http://schemas.microsoft.com/office/drawing/2014/main" val="1860377349"/>
                    </a:ext>
                  </a:extLst>
                </a:gridCol>
                <a:gridCol w="370332">
                  <a:extLst>
                    <a:ext uri="{9D8B030D-6E8A-4147-A177-3AD203B41FA5}">
                      <a16:colId xmlns:a16="http://schemas.microsoft.com/office/drawing/2014/main" val="3525681325"/>
                    </a:ext>
                  </a:extLst>
                </a:gridCol>
                <a:gridCol w="329184">
                  <a:extLst>
                    <a:ext uri="{9D8B030D-6E8A-4147-A177-3AD203B41FA5}">
                      <a16:colId xmlns:a16="http://schemas.microsoft.com/office/drawing/2014/main" val="2325746441"/>
                    </a:ext>
                  </a:extLst>
                </a:gridCol>
                <a:gridCol w="329184">
                  <a:extLst>
                    <a:ext uri="{9D8B030D-6E8A-4147-A177-3AD203B41FA5}">
                      <a16:colId xmlns:a16="http://schemas.microsoft.com/office/drawing/2014/main" val="323456049"/>
                    </a:ext>
                  </a:extLst>
                </a:gridCol>
                <a:gridCol w="370332">
                  <a:extLst>
                    <a:ext uri="{9D8B030D-6E8A-4147-A177-3AD203B41FA5}">
                      <a16:colId xmlns:a16="http://schemas.microsoft.com/office/drawing/2014/main" val="8956767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734766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- 2019-09-02 02:57:10</a:t>
                      </a:r>
                      <a:r>
                        <a:rPr kumimoji="0" lang="en-US" sz="1000" b="0" i="0" u="none" strike="noStrike" kern="1200" cap="none" spc="0" normalizeH="0" baseline="0" noProof="0">
                          <a:ln>
                            <a:noFill/>
                          </a:ln>
                          <a:solidFill>
                            <a:prstClr val="black"/>
                          </a:solidFill>
                          <a:effectLst/>
                          <a:uLnTx/>
                          <a:uFillTx/>
                          <a:latin typeface="+mn-lt"/>
                          <a:ea typeface="+mn-ea"/>
                          <a:cs typeface="+mn-cs"/>
                        </a:rPr>
                        <a:t> 
 Join our chat room and get Free Steam Codes on YouTube: https://msi.gm/msigcs2e3
*You need to answer questions on YouTube to win 20USD Steam Codes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769698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- 2019-09-01 16:30:02</a:t>
                      </a:r>
                      <a:r>
                        <a:rPr kumimoji="0" lang="fr-FR" sz="1000" b="0" i="0" u="none" strike="noStrike" kern="1200" cap="none" spc="0" normalizeH="0" baseline="0" noProof="0">
                          <a:ln>
                            <a:noFill/>
                          </a:ln>
                          <a:solidFill>
                            <a:prstClr val="black"/>
                          </a:solidFill>
                          <a:effectLst/>
                          <a:uLnTx/>
                          <a:uFillTx/>
                          <a:latin typeface="+mn-lt"/>
                          <a:ea typeface="+mn-ea"/>
                          <a:cs typeface="+mn-cs"/>
                        </a:rPr>
                        <a:t> 
 Vous êtes à la recherche d'un nouveau produit pour la rentrée ?
On vous propose quelques petites offres sur des produits MSI de qualité !
En savoir plus : https://fr.msi.com/Promotion/2019-aug-back-to-school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517777463"/>
                  </a:ext>
                </a:extLst>
              </a:tr>
            </a:tbl>
          </a:graphicData>
        </a:graphic>
      </p:graphicFrame>
      <p:sp>
        <p:nvSpPr>
          <p:cNvPr id="4" name="Text Placeholder 3">
            <a:extLst>
              <a:ext uri="{FF2B5EF4-FFF2-40B4-BE49-F238E27FC236}">
                <a16:creationId xmlns:a16="http://schemas.microsoft.com/office/drawing/2014/main" id="{9E323E66-3204-4849-BB13-3C6764EF53F8}"/>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9086057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4320BE-3A91-4272-9DBA-AEC8E7A92BDC}"/>
              </a:ext>
            </a:extLst>
          </p:cNvPr>
          <p:cNvSpPr>
            <a:spLocks noGrp="1"/>
          </p:cNvSpPr>
          <p:nvPr>
            <p:ph type="title"/>
          </p:nvPr>
        </p:nvSpPr>
        <p:spPr/>
        <p:txBody>
          <a:bodyPr/>
          <a:lstStyle/>
          <a:p>
            <a:r>
              <a:rPr lang="en-US"/>
              <a:t>Facebook Own Posts Table | CND Competitor- FR - 6 of 13</a:t>
            </a:r>
          </a:p>
        </p:txBody>
      </p:sp>
      <p:graphicFrame>
        <p:nvGraphicFramePr>
          <p:cNvPr id="5" name="Table Placeholder 4">
            <a:extLst>
              <a:ext uri="{FF2B5EF4-FFF2-40B4-BE49-F238E27FC236}">
                <a16:creationId xmlns:a16="http://schemas.microsoft.com/office/drawing/2014/main" id="{AC3B7640-4FDD-4E05-93BB-0E03080E2C18}"/>
              </a:ext>
            </a:extLst>
          </p:cNvPr>
          <p:cNvGraphicFramePr>
            <a:graphicFrameLocks noGrp="1"/>
          </p:cNvGraphicFramePr>
          <p:nvPr>
            <p:ph type="tbl" sz="quarter" idx="13"/>
            <p:extLst>
              <p:ext uri="{D42A27DB-BD31-4B8C-83A1-F6EECF244321}">
                <p14:modId xmlns:p14="http://schemas.microsoft.com/office/powerpoint/2010/main" val="2060836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165401104"/>
                    </a:ext>
                  </a:extLst>
                </a:gridCol>
                <a:gridCol w="370332">
                  <a:extLst>
                    <a:ext uri="{9D8B030D-6E8A-4147-A177-3AD203B41FA5}">
                      <a16:colId xmlns:a16="http://schemas.microsoft.com/office/drawing/2014/main" val="826241913"/>
                    </a:ext>
                  </a:extLst>
                </a:gridCol>
                <a:gridCol w="370332">
                  <a:extLst>
                    <a:ext uri="{9D8B030D-6E8A-4147-A177-3AD203B41FA5}">
                      <a16:colId xmlns:a16="http://schemas.microsoft.com/office/drawing/2014/main" val="139217162"/>
                    </a:ext>
                  </a:extLst>
                </a:gridCol>
                <a:gridCol w="370332">
                  <a:extLst>
                    <a:ext uri="{9D8B030D-6E8A-4147-A177-3AD203B41FA5}">
                      <a16:colId xmlns:a16="http://schemas.microsoft.com/office/drawing/2014/main" val="1127060130"/>
                    </a:ext>
                  </a:extLst>
                </a:gridCol>
                <a:gridCol w="329184">
                  <a:extLst>
                    <a:ext uri="{9D8B030D-6E8A-4147-A177-3AD203B41FA5}">
                      <a16:colId xmlns:a16="http://schemas.microsoft.com/office/drawing/2014/main" val="992244744"/>
                    </a:ext>
                  </a:extLst>
                </a:gridCol>
                <a:gridCol w="329184">
                  <a:extLst>
                    <a:ext uri="{9D8B030D-6E8A-4147-A177-3AD203B41FA5}">
                      <a16:colId xmlns:a16="http://schemas.microsoft.com/office/drawing/2014/main" val="543511549"/>
                    </a:ext>
                  </a:extLst>
                </a:gridCol>
                <a:gridCol w="329184">
                  <a:extLst>
                    <a:ext uri="{9D8B030D-6E8A-4147-A177-3AD203B41FA5}">
                      <a16:colId xmlns:a16="http://schemas.microsoft.com/office/drawing/2014/main" val="234613044"/>
                    </a:ext>
                  </a:extLst>
                </a:gridCol>
                <a:gridCol w="329184">
                  <a:extLst>
                    <a:ext uri="{9D8B030D-6E8A-4147-A177-3AD203B41FA5}">
                      <a16:colId xmlns:a16="http://schemas.microsoft.com/office/drawing/2014/main" val="2231249826"/>
                    </a:ext>
                  </a:extLst>
                </a:gridCol>
                <a:gridCol w="329184">
                  <a:extLst>
                    <a:ext uri="{9D8B030D-6E8A-4147-A177-3AD203B41FA5}">
                      <a16:colId xmlns:a16="http://schemas.microsoft.com/office/drawing/2014/main" val="378614043"/>
                    </a:ext>
                  </a:extLst>
                </a:gridCol>
                <a:gridCol w="329184">
                  <a:extLst>
                    <a:ext uri="{9D8B030D-6E8A-4147-A177-3AD203B41FA5}">
                      <a16:colId xmlns:a16="http://schemas.microsoft.com/office/drawing/2014/main" val="509464690"/>
                    </a:ext>
                  </a:extLst>
                </a:gridCol>
                <a:gridCol w="329184">
                  <a:extLst>
                    <a:ext uri="{9D8B030D-6E8A-4147-A177-3AD203B41FA5}">
                      <a16:colId xmlns:a16="http://schemas.microsoft.com/office/drawing/2014/main" val="1297015445"/>
                    </a:ext>
                  </a:extLst>
                </a:gridCol>
                <a:gridCol w="329184">
                  <a:extLst>
                    <a:ext uri="{9D8B030D-6E8A-4147-A177-3AD203B41FA5}">
                      <a16:colId xmlns:a16="http://schemas.microsoft.com/office/drawing/2014/main" val="344747794"/>
                    </a:ext>
                  </a:extLst>
                </a:gridCol>
                <a:gridCol w="329184">
                  <a:extLst>
                    <a:ext uri="{9D8B030D-6E8A-4147-A177-3AD203B41FA5}">
                      <a16:colId xmlns:a16="http://schemas.microsoft.com/office/drawing/2014/main" val="3982335192"/>
                    </a:ext>
                  </a:extLst>
                </a:gridCol>
                <a:gridCol w="370332">
                  <a:extLst>
                    <a:ext uri="{9D8B030D-6E8A-4147-A177-3AD203B41FA5}">
                      <a16:colId xmlns:a16="http://schemas.microsoft.com/office/drawing/2014/main" val="158339495"/>
                    </a:ext>
                  </a:extLst>
                </a:gridCol>
                <a:gridCol w="370332">
                  <a:extLst>
                    <a:ext uri="{9D8B030D-6E8A-4147-A177-3AD203B41FA5}">
                      <a16:colId xmlns:a16="http://schemas.microsoft.com/office/drawing/2014/main" val="641707446"/>
                    </a:ext>
                  </a:extLst>
                </a:gridCol>
                <a:gridCol w="370332">
                  <a:extLst>
                    <a:ext uri="{9D8B030D-6E8A-4147-A177-3AD203B41FA5}">
                      <a16:colId xmlns:a16="http://schemas.microsoft.com/office/drawing/2014/main" val="2347678163"/>
                    </a:ext>
                  </a:extLst>
                </a:gridCol>
                <a:gridCol w="329184">
                  <a:extLst>
                    <a:ext uri="{9D8B030D-6E8A-4147-A177-3AD203B41FA5}">
                      <a16:colId xmlns:a16="http://schemas.microsoft.com/office/drawing/2014/main" val="3376699160"/>
                    </a:ext>
                  </a:extLst>
                </a:gridCol>
                <a:gridCol w="329184">
                  <a:extLst>
                    <a:ext uri="{9D8B030D-6E8A-4147-A177-3AD203B41FA5}">
                      <a16:colId xmlns:a16="http://schemas.microsoft.com/office/drawing/2014/main" val="2283760426"/>
                    </a:ext>
                  </a:extLst>
                </a:gridCol>
                <a:gridCol w="370332">
                  <a:extLst>
                    <a:ext uri="{9D8B030D-6E8A-4147-A177-3AD203B41FA5}">
                      <a16:colId xmlns:a16="http://schemas.microsoft.com/office/drawing/2014/main" val="18850997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915469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- 2019-09-01 10:30:01</a:t>
                      </a:r>
                      <a:r>
                        <a:rPr kumimoji="0" lang="fr-FR" sz="1000" b="0" i="0" u="none" strike="noStrike" kern="1200" cap="none" spc="0" normalizeH="0" baseline="0" noProof="0">
                          <a:ln>
                            <a:noFill/>
                          </a:ln>
                          <a:solidFill>
                            <a:prstClr val="black"/>
                          </a:solidFill>
                          <a:effectLst/>
                          <a:uLnTx/>
                          <a:uFillTx/>
                          <a:latin typeface="+mn-lt"/>
                          <a:ea typeface="+mn-ea"/>
                          <a:cs typeface="+mn-cs"/>
                        </a:rPr>
                        <a:t> 
 Elvyra est la gagnante de notre concours WeAreCreators. Comme elle, libérez votre créativité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0333785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AORUS - 2019-08-31 18:09:16</a:t>
                      </a:r>
                      <a:r>
                        <a:rPr kumimoji="0" lang="fr-FR" sz="1000" b="0" i="0" u="none" strike="noStrike" kern="1200" cap="none" spc="0" normalizeH="0" baseline="0" noProof="0">
                          <a:ln>
                            <a:noFill/>
                          </a:ln>
                          <a:solidFill>
                            <a:prstClr val="black"/>
                          </a:solidFill>
                          <a:effectLst/>
                          <a:uLnTx/>
                          <a:uFillTx/>
                          <a:latin typeface="+mn-lt"/>
                          <a:ea typeface="+mn-ea"/>
                          <a:cs typeface="+mn-cs"/>
                        </a:rPr>
                        <a:t> 
 🔥 Dernières heures pour tenter de remporter notre écran gaming #AORUS #KD25F ! 🎁
🎁 ➡️ https://bit.ly/giveawayKD25F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612398132"/>
                  </a:ext>
                </a:extLst>
              </a:tr>
            </a:tbl>
          </a:graphicData>
        </a:graphic>
      </p:graphicFrame>
      <p:sp>
        <p:nvSpPr>
          <p:cNvPr id="4" name="Text Placeholder 3">
            <a:extLst>
              <a:ext uri="{FF2B5EF4-FFF2-40B4-BE49-F238E27FC236}">
                <a16:creationId xmlns:a16="http://schemas.microsoft.com/office/drawing/2014/main" id="{5CC028A1-C361-4E62-BF2E-445831579750}"/>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9106344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BCD42-7B92-42C1-848A-F1AB9FFEF839}"/>
              </a:ext>
            </a:extLst>
          </p:cNvPr>
          <p:cNvSpPr>
            <a:spLocks noGrp="1"/>
          </p:cNvSpPr>
          <p:nvPr>
            <p:ph type="title"/>
          </p:nvPr>
        </p:nvSpPr>
        <p:spPr/>
        <p:txBody>
          <a:bodyPr/>
          <a:lstStyle/>
          <a:p>
            <a:r>
              <a:rPr lang="en-US"/>
              <a:t>Facebook Own Posts Table | CND Competitor- FR - 7 of 13</a:t>
            </a:r>
          </a:p>
        </p:txBody>
      </p:sp>
      <p:graphicFrame>
        <p:nvGraphicFramePr>
          <p:cNvPr id="5" name="Table Placeholder 4">
            <a:extLst>
              <a:ext uri="{FF2B5EF4-FFF2-40B4-BE49-F238E27FC236}">
                <a16:creationId xmlns:a16="http://schemas.microsoft.com/office/drawing/2014/main" id="{9E8768EE-07E4-4854-9851-FD46D6D98AB7}"/>
              </a:ext>
            </a:extLst>
          </p:cNvPr>
          <p:cNvGraphicFramePr>
            <a:graphicFrameLocks noGrp="1"/>
          </p:cNvGraphicFramePr>
          <p:nvPr>
            <p:ph type="tbl" sz="quarter" idx="13"/>
            <p:extLst>
              <p:ext uri="{D42A27DB-BD31-4B8C-83A1-F6EECF244321}">
                <p14:modId xmlns:p14="http://schemas.microsoft.com/office/powerpoint/2010/main" val="8965120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1674957727"/>
                    </a:ext>
                  </a:extLst>
                </a:gridCol>
                <a:gridCol w="370332">
                  <a:extLst>
                    <a:ext uri="{9D8B030D-6E8A-4147-A177-3AD203B41FA5}">
                      <a16:colId xmlns:a16="http://schemas.microsoft.com/office/drawing/2014/main" val="3001083245"/>
                    </a:ext>
                  </a:extLst>
                </a:gridCol>
                <a:gridCol w="370332">
                  <a:extLst>
                    <a:ext uri="{9D8B030D-6E8A-4147-A177-3AD203B41FA5}">
                      <a16:colId xmlns:a16="http://schemas.microsoft.com/office/drawing/2014/main" val="2044266991"/>
                    </a:ext>
                  </a:extLst>
                </a:gridCol>
                <a:gridCol w="370332">
                  <a:extLst>
                    <a:ext uri="{9D8B030D-6E8A-4147-A177-3AD203B41FA5}">
                      <a16:colId xmlns:a16="http://schemas.microsoft.com/office/drawing/2014/main" val="2687538353"/>
                    </a:ext>
                  </a:extLst>
                </a:gridCol>
                <a:gridCol w="329184">
                  <a:extLst>
                    <a:ext uri="{9D8B030D-6E8A-4147-A177-3AD203B41FA5}">
                      <a16:colId xmlns:a16="http://schemas.microsoft.com/office/drawing/2014/main" val="2737558301"/>
                    </a:ext>
                  </a:extLst>
                </a:gridCol>
                <a:gridCol w="329184">
                  <a:extLst>
                    <a:ext uri="{9D8B030D-6E8A-4147-A177-3AD203B41FA5}">
                      <a16:colId xmlns:a16="http://schemas.microsoft.com/office/drawing/2014/main" val="1654080455"/>
                    </a:ext>
                  </a:extLst>
                </a:gridCol>
                <a:gridCol w="329184">
                  <a:extLst>
                    <a:ext uri="{9D8B030D-6E8A-4147-A177-3AD203B41FA5}">
                      <a16:colId xmlns:a16="http://schemas.microsoft.com/office/drawing/2014/main" val="2271036691"/>
                    </a:ext>
                  </a:extLst>
                </a:gridCol>
                <a:gridCol w="329184">
                  <a:extLst>
                    <a:ext uri="{9D8B030D-6E8A-4147-A177-3AD203B41FA5}">
                      <a16:colId xmlns:a16="http://schemas.microsoft.com/office/drawing/2014/main" val="1366524599"/>
                    </a:ext>
                  </a:extLst>
                </a:gridCol>
                <a:gridCol w="329184">
                  <a:extLst>
                    <a:ext uri="{9D8B030D-6E8A-4147-A177-3AD203B41FA5}">
                      <a16:colId xmlns:a16="http://schemas.microsoft.com/office/drawing/2014/main" val="1471054456"/>
                    </a:ext>
                  </a:extLst>
                </a:gridCol>
                <a:gridCol w="329184">
                  <a:extLst>
                    <a:ext uri="{9D8B030D-6E8A-4147-A177-3AD203B41FA5}">
                      <a16:colId xmlns:a16="http://schemas.microsoft.com/office/drawing/2014/main" val="3471722012"/>
                    </a:ext>
                  </a:extLst>
                </a:gridCol>
                <a:gridCol w="329184">
                  <a:extLst>
                    <a:ext uri="{9D8B030D-6E8A-4147-A177-3AD203B41FA5}">
                      <a16:colId xmlns:a16="http://schemas.microsoft.com/office/drawing/2014/main" val="3128605637"/>
                    </a:ext>
                  </a:extLst>
                </a:gridCol>
                <a:gridCol w="329184">
                  <a:extLst>
                    <a:ext uri="{9D8B030D-6E8A-4147-A177-3AD203B41FA5}">
                      <a16:colId xmlns:a16="http://schemas.microsoft.com/office/drawing/2014/main" val="2664512136"/>
                    </a:ext>
                  </a:extLst>
                </a:gridCol>
                <a:gridCol w="329184">
                  <a:extLst>
                    <a:ext uri="{9D8B030D-6E8A-4147-A177-3AD203B41FA5}">
                      <a16:colId xmlns:a16="http://schemas.microsoft.com/office/drawing/2014/main" val="3683734487"/>
                    </a:ext>
                  </a:extLst>
                </a:gridCol>
                <a:gridCol w="370332">
                  <a:extLst>
                    <a:ext uri="{9D8B030D-6E8A-4147-A177-3AD203B41FA5}">
                      <a16:colId xmlns:a16="http://schemas.microsoft.com/office/drawing/2014/main" val="3796464570"/>
                    </a:ext>
                  </a:extLst>
                </a:gridCol>
                <a:gridCol w="370332">
                  <a:extLst>
                    <a:ext uri="{9D8B030D-6E8A-4147-A177-3AD203B41FA5}">
                      <a16:colId xmlns:a16="http://schemas.microsoft.com/office/drawing/2014/main" val="82481225"/>
                    </a:ext>
                  </a:extLst>
                </a:gridCol>
                <a:gridCol w="370332">
                  <a:extLst>
                    <a:ext uri="{9D8B030D-6E8A-4147-A177-3AD203B41FA5}">
                      <a16:colId xmlns:a16="http://schemas.microsoft.com/office/drawing/2014/main" val="2183234980"/>
                    </a:ext>
                  </a:extLst>
                </a:gridCol>
                <a:gridCol w="329184">
                  <a:extLst>
                    <a:ext uri="{9D8B030D-6E8A-4147-A177-3AD203B41FA5}">
                      <a16:colId xmlns:a16="http://schemas.microsoft.com/office/drawing/2014/main" val="4179663475"/>
                    </a:ext>
                  </a:extLst>
                </a:gridCol>
                <a:gridCol w="329184">
                  <a:extLst>
                    <a:ext uri="{9D8B030D-6E8A-4147-A177-3AD203B41FA5}">
                      <a16:colId xmlns:a16="http://schemas.microsoft.com/office/drawing/2014/main" val="1501444969"/>
                    </a:ext>
                  </a:extLst>
                </a:gridCol>
                <a:gridCol w="370332">
                  <a:extLst>
                    <a:ext uri="{9D8B030D-6E8A-4147-A177-3AD203B41FA5}">
                      <a16:colId xmlns:a16="http://schemas.microsoft.com/office/drawing/2014/main" val="10299383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993618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- 2019-08-31 16:30:00</a:t>
                      </a:r>
                      <a:r>
                        <a:rPr kumimoji="0" lang="fr-FR" sz="1000" b="0" i="0" u="none" strike="noStrike" kern="1200" cap="none" spc="0" normalizeH="0" baseline="0" noProof="0">
                          <a:ln>
                            <a:noFill/>
                          </a:ln>
                          <a:solidFill>
                            <a:prstClr val="black"/>
                          </a:solidFill>
                          <a:effectLst/>
                          <a:uLnTx/>
                          <a:uFillTx/>
                          <a:latin typeface="+mn-lt"/>
                          <a:ea typeface="+mn-ea"/>
                          <a:cs typeface="+mn-cs"/>
                        </a:rPr>
                        <a:t> 
 💎 Élégance, glamour et charisme. Trois mots qui représentent parfaitement nos cartes graphiques Radeon RX 5700 EVOKE.
Libérez votre potentiel.
Pour les créateurs. Pour les gamers.
👉 https://fr.msi.com/Graphics-card/Radeon-RX-5700-XT-EVOKE-OC
👉 https://fr.msi.com/Graphics-card/Radeon-RX-5700-EVOKE-OC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950291149"/>
                  </a:ext>
                </a:extLst>
              </a:tr>
            </a:tbl>
          </a:graphicData>
        </a:graphic>
      </p:graphicFrame>
      <p:sp>
        <p:nvSpPr>
          <p:cNvPr id="4" name="Text Placeholder 3">
            <a:extLst>
              <a:ext uri="{FF2B5EF4-FFF2-40B4-BE49-F238E27FC236}">
                <a16:creationId xmlns:a16="http://schemas.microsoft.com/office/drawing/2014/main" id="{B0153FEF-420A-499E-B153-8AD3F0A521EC}"/>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6111955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793F2-3B0F-4BA1-A922-F33AEF0E4CB2}"/>
              </a:ext>
            </a:extLst>
          </p:cNvPr>
          <p:cNvSpPr>
            <a:spLocks noGrp="1"/>
          </p:cNvSpPr>
          <p:nvPr>
            <p:ph type="title"/>
          </p:nvPr>
        </p:nvSpPr>
        <p:spPr/>
        <p:txBody>
          <a:bodyPr/>
          <a:lstStyle/>
          <a:p>
            <a:r>
              <a:rPr lang="en-US"/>
              <a:t>Facebook Own Posts Table | CND Competitor- FR - 8 of 13</a:t>
            </a:r>
          </a:p>
        </p:txBody>
      </p:sp>
      <p:graphicFrame>
        <p:nvGraphicFramePr>
          <p:cNvPr id="5" name="Table Placeholder 4">
            <a:extLst>
              <a:ext uri="{FF2B5EF4-FFF2-40B4-BE49-F238E27FC236}">
                <a16:creationId xmlns:a16="http://schemas.microsoft.com/office/drawing/2014/main" id="{F58F2E0B-4735-4647-AE3C-55E3132C6C85}"/>
              </a:ext>
            </a:extLst>
          </p:cNvPr>
          <p:cNvGraphicFramePr>
            <a:graphicFrameLocks noGrp="1"/>
          </p:cNvGraphicFramePr>
          <p:nvPr>
            <p:ph type="tbl" sz="quarter" idx="13"/>
            <p:extLst>
              <p:ext uri="{D42A27DB-BD31-4B8C-83A1-F6EECF244321}">
                <p14:modId xmlns:p14="http://schemas.microsoft.com/office/powerpoint/2010/main" val="24817957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730459854"/>
                    </a:ext>
                  </a:extLst>
                </a:gridCol>
                <a:gridCol w="370332">
                  <a:extLst>
                    <a:ext uri="{9D8B030D-6E8A-4147-A177-3AD203B41FA5}">
                      <a16:colId xmlns:a16="http://schemas.microsoft.com/office/drawing/2014/main" val="4234661270"/>
                    </a:ext>
                  </a:extLst>
                </a:gridCol>
                <a:gridCol w="370332">
                  <a:extLst>
                    <a:ext uri="{9D8B030D-6E8A-4147-A177-3AD203B41FA5}">
                      <a16:colId xmlns:a16="http://schemas.microsoft.com/office/drawing/2014/main" val="4208030816"/>
                    </a:ext>
                  </a:extLst>
                </a:gridCol>
                <a:gridCol w="370332">
                  <a:extLst>
                    <a:ext uri="{9D8B030D-6E8A-4147-A177-3AD203B41FA5}">
                      <a16:colId xmlns:a16="http://schemas.microsoft.com/office/drawing/2014/main" val="1690942851"/>
                    </a:ext>
                  </a:extLst>
                </a:gridCol>
                <a:gridCol w="329184">
                  <a:extLst>
                    <a:ext uri="{9D8B030D-6E8A-4147-A177-3AD203B41FA5}">
                      <a16:colId xmlns:a16="http://schemas.microsoft.com/office/drawing/2014/main" val="4280793970"/>
                    </a:ext>
                  </a:extLst>
                </a:gridCol>
                <a:gridCol w="329184">
                  <a:extLst>
                    <a:ext uri="{9D8B030D-6E8A-4147-A177-3AD203B41FA5}">
                      <a16:colId xmlns:a16="http://schemas.microsoft.com/office/drawing/2014/main" val="3040736248"/>
                    </a:ext>
                  </a:extLst>
                </a:gridCol>
                <a:gridCol w="329184">
                  <a:extLst>
                    <a:ext uri="{9D8B030D-6E8A-4147-A177-3AD203B41FA5}">
                      <a16:colId xmlns:a16="http://schemas.microsoft.com/office/drawing/2014/main" val="2907395818"/>
                    </a:ext>
                  </a:extLst>
                </a:gridCol>
                <a:gridCol w="329184">
                  <a:extLst>
                    <a:ext uri="{9D8B030D-6E8A-4147-A177-3AD203B41FA5}">
                      <a16:colId xmlns:a16="http://schemas.microsoft.com/office/drawing/2014/main" val="67050011"/>
                    </a:ext>
                  </a:extLst>
                </a:gridCol>
                <a:gridCol w="329184">
                  <a:extLst>
                    <a:ext uri="{9D8B030D-6E8A-4147-A177-3AD203B41FA5}">
                      <a16:colId xmlns:a16="http://schemas.microsoft.com/office/drawing/2014/main" val="1292110137"/>
                    </a:ext>
                  </a:extLst>
                </a:gridCol>
                <a:gridCol w="329184">
                  <a:extLst>
                    <a:ext uri="{9D8B030D-6E8A-4147-A177-3AD203B41FA5}">
                      <a16:colId xmlns:a16="http://schemas.microsoft.com/office/drawing/2014/main" val="1989983064"/>
                    </a:ext>
                  </a:extLst>
                </a:gridCol>
                <a:gridCol w="329184">
                  <a:extLst>
                    <a:ext uri="{9D8B030D-6E8A-4147-A177-3AD203B41FA5}">
                      <a16:colId xmlns:a16="http://schemas.microsoft.com/office/drawing/2014/main" val="1253833923"/>
                    </a:ext>
                  </a:extLst>
                </a:gridCol>
                <a:gridCol w="329184">
                  <a:extLst>
                    <a:ext uri="{9D8B030D-6E8A-4147-A177-3AD203B41FA5}">
                      <a16:colId xmlns:a16="http://schemas.microsoft.com/office/drawing/2014/main" val="884548584"/>
                    </a:ext>
                  </a:extLst>
                </a:gridCol>
                <a:gridCol w="329184">
                  <a:extLst>
                    <a:ext uri="{9D8B030D-6E8A-4147-A177-3AD203B41FA5}">
                      <a16:colId xmlns:a16="http://schemas.microsoft.com/office/drawing/2014/main" val="57493136"/>
                    </a:ext>
                  </a:extLst>
                </a:gridCol>
                <a:gridCol w="370332">
                  <a:extLst>
                    <a:ext uri="{9D8B030D-6E8A-4147-A177-3AD203B41FA5}">
                      <a16:colId xmlns:a16="http://schemas.microsoft.com/office/drawing/2014/main" val="3378567784"/>
                    </a:ext>
                  </a:extLst>
                </a:gridCol>
                <a:gridCol w="370332">
                  <a:extLst>
                    <a:ext uri="{9D8B030D-6E8A-4147-A177-3AD203B41FA5}">
                      <a16:colId xmlns:a16="http://schemas.microsoft.com/office/drawing/2014/main" val="619035603"/>
                    </a:ext>
                  </a:extLst>
                </a:gridCol>
                <a:gridCol w="370332">
                  <a:extLst>
                    <a:ext uri="{9D8B030D-6E8A-4147-A177-3AD203B41FA5}">
                      <a16:colId xmlns:a16="http://schemas.microsoft.com/office/drawing/2014/main" val="3877310764"/>
                    </a:ext>
                  </a:extLst>
                </a:gridCol>
                <a:gridCol w="329184">
                  <a:extLst>
                    <a:ext uri="{9D8B030D-6E8A-4147-A177-3AD203B41FA5}">
                      <a16:colId xmlns:a16="http://schemas.microsoft.com/office/drawing/2014/main" val="3594122975"/>
                    </a:ext>
                  </a:extLst>
                </a:gridCol>
                <a:gridCol w="329184">
                  <a:extLst>
                    <a:ext uri="{9D8B030D-6E8A-4147-A177-3AD203B41FA5}">
                      <a16:colId xmlns:a16="http://schemas.microsoft.com/office/drawing/2014/main" val="1457110374"/>
                    </a:ext>
                  </a:extLst>
                </a:gridCol>
                <a:gridCol w="370332">
                  <a:extLst>
                    <a:ext uri="{9D8B030D-6E8A-4147-A177-3AD203B41FA5}">
                      <a16:colId xmlns:a16="http://schemas.microsoft.com/office/drawing/2014/main" val="9182482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408159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 Republic of Gamers - 2019-08-31 14:00:01</a:t>
                      </a:r>
                      <a:r>
                        <a:rPr kumimoji="0" lang="fr-FR" sz="1000" b="0" i="0" u="none" strike="noStrike" kern="1200" cap="none" spc="0" normalizeH="0" baseline="0" noProof="0">
                          <a:ln>
                            <a:noFill/>
                          </a:ln>
                          <a:solidFill>
                            <a:prstClr val="black"/>
                          </a:solidFill>
                          <a:effectLst/>
                          <a:uLnTx/>
                          <a:uFillTx/>
                          <a:latin typeface="+mn-lt"/>
                          <a:ea typeface="+mn-ea"/>
                          <a:cs typeface="+mn-cs"/>
                        </a:rPr>
                        <a:t> 
 La toute dernière carte graphique #ROG Strix s'associe au tout nouveau GPU 7nm RX 5700 de #AMD avec une tonne de fonctions haut de gamme qui permettent d'exploiter tout son potentiel. 
Pour en savoir plus sur la ROG Strix RX 5700, visionnez la vidéo ci-dessous.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703947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- 2019-08-31 09:32:25</a:t>
                      </a:r>
                      <a:r>
                        <a:rPr kumimoji="0" lang="en-US" sz="1000" b="0" i="0" u="none" strike="noStrike" kern="1200" cap="none" spc="0" normalizeH="0" baseline="0" noProof="0">
                          <a:ln>
                            <a:noFill/>
                          </a:ln>
                          <a:solidFill>
                            <a:prstClr val="black"/>
                          </a:solidFill>
                          <a:effectLst/>
                          <a:uLnTx/>
                          <a:uFillTx/>
                          <a:latin typeface="+mn-lt"/>
                          <a:ea typeface="+mn-ea"/>
                          <a:cs typeface="+mn-cs"/>
                        </a:rPr>
                        <a:t> 
 🦅 Team Up. Fight 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20207922"/>
                  </a:ext>
                </a:extLst>
              </a:tr>
            </a:tbl>
          </a:graphicData>
        </a:graphic>
      </p:graphicFrame>
      <p:sp>
        <p:nvSpPr>
          <p:cNvPr id="4" name="Text Placeholder 3">
            <a:extLst>
              <a:ext uri="{FF2B5EF4-FFF2-40B4-BE49-F238E27FC236}">
                <a16:creationId xmlns:a16="http://schemas.microsoft.com/office/drawing/2014/main" id="{ACB65FB0-F891-4886-8F93-1445F3F22C6B}"/>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40672790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C893BB-B774-4E0E-8B2B-EE3A328F4BF7}"/>
              </a:ext>
            </a:extLst>
          </p:cNvPr>
          <p:cNvSpPr>
            <a:spLocks noGrp="1"/>
          </p:cNvSpPr>
          <p:nvPr>
            <p:ph type="title"/>
          </p:nvPr>
        </p:nvSpPr>
        <p:spPr/>
        <p:txBody>
          <a:bodyPr/>
          <a:lstStyle/>
          <a:p>
            <a:r>
              <a:rPr lang="en-US"/>
              <a:t>Facebook Own Posts Table | CND Competitor- FR - 9 of 13</a:t>
            </a:r>
          </a:p>
        </p:txBody>
      </p:sp>
      <p:graphicFrame>
        <p:nvGraphicFramePr>
          <p:cNvPr id="5" name="Table Placeholder 4">
            <a:extLst>
              <a:ext uri="{FF2B5EF4-FFF2-40B4-BE49-F238E27FC236}">
                <a16:creationId xmlns:a16="http://schemas.microsoft.com/office/drawing/2014/main" id="{7F00CAA1-4CBD-4CD7-872F-A88D1EC798A6}"/>
              </a:ext>
            </a:extLst>
          </p:cNvPr>
          <p:cNvGraphicFramePr>
            <a:graphicFrameLocks noGrp="1"/>
          </p:cNvGraphicFramePr>
          <p:nvPr>
            <p:ph type="tbl" sz="quarter" idx="13"/>
            <p:extLst>
              <p:ext uri="{D42A27DB-BD31-4B8C-83A1-F6EECF244321}">
                <p14:modId xmlns:p14="http://schemas.microsoft.com/office/powerpoint/2010/main" val="165585022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1065654690"/>
                    </a:ext>
                  </a:extLst>
                </a:gridCol>
                <a:gridCol w="370332">
                  <a:extLst>
                    <a:ext uri="{9D8B030D-6E8A-4147-A177-3AD203B41FA5}">
                      <a16:colId xmlns:a16="http://schemas.microsoft.com/office/drawing/2014/main" val="2652601121"/>
                    </a:ext>
                  </a:extLst>
                </a:gridCol>
                <a:gridCol w="370332">
                  <a:extLst>
                    <a:ext uri="{9D8B030D-6E8A-4147-A177-3AD203B41FA5}">
                      <a16:colId xmlns:a16="http://schemas.microsoft.com/office/drawing/2014/main" val="3037524928"/>
                    </a:ext>
                  </a:extLst>
                </a:gridCol>
                <a:gridCol w="370332">
                  <a:extLst>
                    <a:ext uri="{9D8B030D-6E8A-4147-A177-3AD203B41FA5}">
                      <a16:colId xmlns:a16="http://schemas.microsoft.com/office/drawing/2014/main" val="1641331046"/>
                    </a:ext>
                  </a:extLst>
                </a:gridCol>
                <a:gridCol w="329184">
                  <a:extLst>
                    <a:ext uri="{9D8B030D-6E8A-4147-A177-3AD203B41FA5}">
                      <a16:colId xmlns:a16="http://schemas.microsoft.com/office/drawing/2014/main" val="2464633763"/>
                    </a:ext>
                  </a:extLst>
                </a:gridCol>
                <a:gridCol w="329184">
                  <a:extLst>
                    <a:ext uri="{9D8B030D-6E8A-4147-A177-3AD203B41FA5}">
                      <a16:colId xmlns:a16="http://schemas.microsoft.com/office/drawing/2014/main" val="4248029835"/>
                    </a:ext>
                  </a:extLst>
                </a:gridCol>
                <a:gridCol w="329184">
                  <a:extLst>
                    <a:ext uri="{9D8B030D-6E8A-4147-A177-3AD203B41FA5}">
                      <a16:colId xmlns:a16="http://schemas.microsoft.com/office/drawing/2014/main" val="3970317826"/>
                    </a:ext>
                  </a:extLst>
                </a:gridCol>
                <a:gridCol w="329184">
                  <a:extLst>
                    <a:ext uri="{9D8B030D-6E8A-4147-A177-3AD203B41FA5}">
                      <a16:colId xmlns:a16="http://schemas.microsoft.com/office/drawing/2014/main" val="1129203557"/>
                    </a:ext>
                  </a:extLst>
                </a:gridCol>
                <a:gridCol w="329184">
                  <a:extLst>
                    <a:ext uri="{9D8B030D-6E8A-4147-A177-3AD203B41FA5}">
                      <a16:colId xmlns:a16="http://schemas.microsoft.com/office/drawing/2014/main" val="483023260"/>
                    </a:ext>
                  </a:extLst>
                </a:gridCol>
                <a:gridCol w="329184">
                  <a:extLst>
                    <a:ext uri="{9D8B030D-6E8A-4147-A177-3AD203B41FA5}">
                      <a16:colId xmlns:a16="http://schemas.microsoft.com/office/drawing/2014/main" val="3538423321"/>
                    </a:ext>
                  </a:extLst>
                </a:gridCol>
                <a:gridCol w="329184">
                  <a:extLst>
                    <a:ext uri="{9D8B030D-6E8A-4147-A177-3AD203B41FA5}">
                      <a16:colId xmlns:a16="http://schemas.microsoft.com/office/drawing/2014/main" val="1924550458"/>
                    </a:ext>
                  </a:extLst>
                </a:gridCol>
                <a:gridCol w="329184">
                  <a:extLst>
                    <a:ext uri="{9D8B030D-6E8A-4147-A177-3AD203B41FA5}">
                      <a16:colId xmlns:a16="http://schemas.microsoft.com/office/drawing/2014/main" val="1225523975"/>
                    </a:ext>
                  </a:extLst>
                </a:gridCol>
                <a:gridCol w="329184">
                  <a:extLst>
                    <a:ext uri="{9D8B030D-6E8A-4147-A177-3AD203B41FA5}">
                      <a16:colId xmlns:a16="http://schemas.microsoft.com/office/drawing/2014/main" val="1889703985"/>
                    </a:ext>
                  </a:extLst>
                </a:gridCol>
                <a:gridCol w="370332">
                  <a:extLst>
                    <a:ext uri="{9D8B030D-6E8A-4147-A177-3AD203B41FA5}">
                      <a16:colId xmlns:a16="http://schemas.microsoft.com/office/drawing/2014/main" val="2955636048"/>
                    </a:ext>
                  </a:extLst>
                </a:gridCol>
                <a:gridCol w="370332">
                  <a:extLst>
                    <a:ext uri="{9D8B030D-6E8A-4147-A177-3AD203B41FA5}">
                      <a16:colId xmlns:a16="http://schemas.microsoft.com/office/drawing/2014/main" val="1828095888"/>
                    </a:ext>
                  </a:extLst>
                </a:gridCol>
                <a:gridCol w="370332">
                  <a:extLst>
                    <a:ext uri="{9D8B030D-6E8A-4147-A177-3AD203B41FA5}">
                      <a16:colId xmlns:a16="http://schemas.microsoft.com/office/drawing/2014/main" val="1148955788"/>
                    </a:ext>
                  </a:extLst>
                </a:gridCol>
                <a:gridCol w="329184">
                  <a:extLst>
                    <a:ext uri="{9D8B030D-6E8A-4147-A177-3AD203B41FA5}">
                      <a16:colId xmlns:a16="http://schemas.microsoft.com/office/drawing/2014/main" val="2511382093"/>
                    </a:ext>
                  </a:extLst>
                </a:gridCol>
                <a:gridCol w="329184">
                  <a:extLst>
                    <a:ext uri="{9D8B030D-6E8A-4147-A177-3AD203B41FA5}">
                      <a16:colId xmlns:a16="http://schemas.microsoft.com/office/drawing/2014/main" val="3510980257"/>
                    </a:ext>
                  </a:extLst>
                </a:gridCol>
                <a:gridCol w="370332">
                  <a:extLst>
                    <a:ext uri="{9D8B030D-6E8A-4147-A177-3AD203B41FA5}">
                      <a16:colId xmlns:a16="http://schemas.microsoft.com/office/drawing/2014/main" val="4289541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73460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- 2019-08-30 16:30:00</a:t>
                      </a:r>
                      <a:r>
                        <a:rPr kumimoji="0" lang="fr-FR" sz="1000" b="0" i="0" u="none" strike="noStrike" kern="1200" cap="none" spc="0" normalizeH="0" baseline="0" noProof="0">
                          <a:ln>
                            <a:noFill/>
                          </a:ln>
                          <a:solidFill>
                            <a:prstClr val="black"/>
                          </a:solidFill>
                          <a:effectLst/>
                          <a:uLnTx/>
                          <a:uFillTx/>
                          <a:latin typeface="+mn-lt"/>
                          <a:ea typeface="+mn-ea"/>
                          <a:cs typeface="+mn-cs"/>
                        </a:rPr>
                        <a:t> 
 Le design du GE65 Raider ne passera jamais inaperçu. Couleur noire métallique élégante, texture obtenue par sablage, logo Dragon cristallin, arêtes rouges rappelant l'échine d'un dragon... Tout y est pour attirer tous les regards.
Voir l'article de notre blog : 
https://fr.msi.com/blog/ascent-of-the-dragon-spirit-ge65-raider-takes-the-gaming-world-by-storm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284025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 Republic of Gamers - 2019-08-30 15:05:55</a:t>
                      </a:r>
                      <a:r>
                        <a:rPr kumimoji="0" lang="fr-FR" sz="1000" b="0" i="0" u="none" strike="noStrike" kern="1200" cap="none" spc="0" normalizeH="0" baseline="0" noProof="0">
                          <a:ln>
                            <a:noFill/>
                          </a:ln>
                          <a:solidFill>
                            <a:prstClr val="black"/>
                          </a:solidFill>
                          <a:effectLst/>
                          <a:uLnTx/>
                          <a:uFillTx/>
                          <a:latin typeface="+mn-lt"/>
                          <a:ea typeface="+mn-ea"/>
                          <a:cs typeface="+mn-cs"/>
                        </a:rPr>
                        <a:t> 
 Aucun #ROGMothership n'a été blessé pendant le tournage de cette vidéo.
#LinusTech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114433087"/>
                  </a:ext>
                </a:extLst>
              </a:tr>
            </a:tbl>
          </a:graphicData>
        </a:graphic>
      </p:graphicFrame>
      <p:sp>
        <p:nvSpPr>
          <p:cNvPr id="4" name="Text Placeholder 3">
            <a:extLst>
              <a:ext uri="{FF2B5EF4-FFF2-40B4-BE49-F238E27FC236}">
                <a16:creationId xmlns:a16="http://schemas.microsoft.com/office/drawing/2014/main" id="{8D8DAD80-F6AC-4820-B756-F0F00B13C3EC}"/>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6252308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669694-8540-4630-80D2-B422BDF9AFCD}"/>
              </a:ext>
            </a:extLst>
          </p:cNvPr>
          <p:cNvSpPr>
            <a:spLocks noGrp="1"/>
          </p:cNvSpPr>
          <p:nvPr>
            <p:ph type="title"/>
          </p:nvPr>
        </p:nvSpPr>
        <p:spPr/>
        <p:txBody>
          <a:bodyPr/>
          <a:lstStyle/>
          <a:p>
            <a:r>
              <a:rPr lang="en-US"/>
              <a:t>Facebook Own Posts Table | CND Competitor- FR - 10 of 13</a:t>
            </a:r>
          </a:p>
        </p:txBody>
      </p:sp>
      <p:graphicFrame>
        <p:nvGraphicFramePr>
          <p:cNvPr id="5" name="Table Placeholder 4">
            <a:extLst>
              <a:ext uri="{FF2B5EF4-FFF2-40B4-BE49-F238E27FC236}">
                <a16:creationId xmlns:a16="http://schemas.microsoft.com/office/drawing/2014/main" id="{2EA2BB31-5341-4C02-A54C-202AF6CA0202}"/>
              </a:ext>
            </a:extLst>
          </p:cNvPr>
          <p:cNvGraphicFramePr>
            <a:graphicFrameLocks noGrp="1"/>
          </p:cNvGraphicFramePr>
          <p:nvPr>
            <p:ph type="tbl" sz="quarter" idx="13"/>
            <p:extLst>
              <p:ext uri="{D42A27DB-BD31-4B8C-83A1-F6EECF244321}">
                <p14:modId xmlns:p14="http://schemas.microsoft.com/office/powerpoint/2010/main" val="1845418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2240505328"/>
                    </a:ext>
                  </a:extLst>
                </a:gridCol>
                <a:gridCol w="370332">
                  <a:extLst>
                    <a:ext uri="{9D8B030D-6E8A-4147-A177-3AD203B41FA5}">
                      <a16:colId xmlns:a16="http://schemas.microsoft.com/office/drawing/2014/main" val="2000225027"/>
                    </a:ext>
                  </a:extLst>
                </a:gridCol>
                <a:gridCol w="370332">
                  <a:extLst>
                    <a:ext uri="{9D8B030D-6E8A-4147-A177-3AD203B41FA5}">
                      <a16:colId xmlns:a16="http://schemas.microsoft.com/office/drawing/2014/main" val="3645896000"/>
                    </a:ext>
                  </a:extLst>
                </a:gridCol>
                <a:gridCol w="370332">
                  <a:extLst>
                    <a:ext uri="{9D8B030D-6E8A-4147-A177-3AD203B41FA5}">
                      <a16:colId xmlns:a16="http://schemas.microsoft.com/office/drawing/2014/main" val="535818475"/>
                    </a:ext>
                  </a:extLst>
                </a:gridCol>
                <a:gridCol w="329184">
                  <a:extLst>
                    <a:ext uri="{9D8B030D-6E8A-4147-A177-3AD203B41FA5}">
                      <a16:colId xmlns:a16="http://schemas.microsoft.com/office/drawing/2014/main" val="2250882223"/>
                    </a:ext>
                  </a:extLst>
                </a:gridCol>
                <a:gridCol w="329184">
                  <a:extLst>
                    <a:ext uri="{9D8B030D-6E8A-4147-A177-3AD203B41FA5}">
                      <a16:colId xmlns:a16="http://schemas.microsoft.com/office/drawing/2014/main" val="591951736"/>
                    </a:ext>
                  </a:extLst>
                </a:gridCol>
                <a:gridCol w="329184">
                  <a:extLst>
                    <a:ext uri="{9D8B030D-6E8A-4147-A177-3AD203B41FA5}">
                      <a16:colId xmlns:a16="http://schemas.microsoft.com/office/drawing/2014/main" val="2763682651"/>
                    </a:ext>
                  </a:extLst>
                </a:gridCol>
                <a:gridCol w="329184">
                  <a:extLst>
                    <a:ext uri="{9D8B030D-6E8A-4147-A177-3AD203B41FA5}">
                      <a16:colId xmlns:a16="http://schemas.microsoft.com/office/drawing/2014/main" val="58537421"/>
                    </a:ext>
                  </a:extLst>
                </a:gridCol>
                <a:gridCol w="329184">
                  <a:extLst>
                    <a:ext uri="{9D8B030D-6E8A-4147-A177-3AD203B41FA5}">
                      <a16:colId xmlns:a16="http://schemas.microsoft.com/office/drawing/2014/main" val="46034447"/>
                    </a:ext>
                  </a:extLst>
                </a:gridCol>
                <a:gridCol w="329184">
                  <a:extLst>
                    <a:ext uri="{9D8B030D-6E8A-4147-A177-3AD203B41FA5}">
                      <a16:colId xmlns:a16="http://schemas.microsoft.com/office/drawing/2014/main" val="2350324302"/>
                    </a:ext>
                  </a:extLst>
                </a:gridCol>
                <a:gridCol w="329184">
                  <a:extLst>
                    <a:ext uri="{9D8B030D-6E8A-4147-A177-3AD203B41FA5}">
                      <a16:colId xmlns:a16="http://schemas.microsoft.com/office/drawing/2014/main" val="1810818602"/>
                    </a:ext>
                  </a:extLst>
                </a:gridCol>
                <a:gridCol w="329184">
                  <a:extLst>
                    <a:ext uri="{9D8B030D-6E8A-4147-A177-3AD203B41FA5}">
                      <a16:colId xmlns:a16="http://schemas.microsoft.com/office/drawing/2014/main" val="497361060"/>
                    </a:ext>
                  </a:extLst>
                </a:gridCol>
                <a:gridCol w="329184">
                  <a:extLst>
                    <a:ext uri="{9D8B030D-6E8A-4147-A177-3AD203B41FA5}">
                      <a16:colId xmlns:a16="http://schemas.microsoft.com/office/drawing/2014/main" val="2306671799"/>
                    </a:ext>
                  </a:extLst>
                </a:gridCol>
                <a:gridCol w="370332">
                  <a:extLst>
                    <a:ext uri="{9D8B030D-6E8A-4147-A177-3AD203B41FA5}">
                      <a16:colId xmlns:a16="http://schemas.microsoft.com/office/drawing/2014/main" val="180243103"/>
                    </a:ext>
                  </a:extLst>
                </a:gridCol>
                <a:gridCol w="370332">
                  <a:extLst>
                    <a:ext uri="{9D8B030D-6E8A-4147-A177-3AD203B41FA5}">
                      <a16:colId xmlns:a16="http://schemas.microsoft.com/office/drawing/2014/main" val="3693461753"/>
                    </a:ext>
                  </a:extLst>
                </a:gridCol>
                <a:gridCol w="370332">
                  <a:extLst>
                    <a:ext uri="{9D8B030D-6E8A-4147-A177-3AD203B41FA5}">
                      <a16:colId xmlns:a16="http://schemas.microsoft.com/office/drawing/2014/main" val="2854937688"/>
                    </a:ext>
                  </a:extLst>
                </a:gridCol>
                <a:gridCol w="329184">
                  <a:extLst>
                    <a:ext uri="{9D8B030D-6E8A-4147-A177-3AD203B41FA5}">
                      <a16:colId xmlns:a16="http://schemas.microsoft.com/office/drawing/2014/main" val="1103025772"/>
                    </a:ext>
                  </a:extLst>
                </a:gridCol>
                <a:gridCol w="329184">
                  <a:extLst>
                    <a:ext uri="{9D8B030D-6E8A-4147-A177-3AD203B41FA5}">
                      <a16:colId xmlns:a16="http://schemas.microsoft.com/office/drawing/2014/main" val="4124131235"/>
                    </a:ext>
                  </a:extLst>
                </a:gridCol>
                <a:gridCol w="370332">
                  <a:extLst>
                    <a:ext uri="{9D8B030D-6E8A-4147-A177-3AD203B41FA5}">
                      <a16:colId xmlns:a16="http://schemas.microsoft.com/office/drawing/2014/main" val="18017559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8184161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- 2019-08-30 10:35:15</a:t>
                      </a:r>
                      <a:r>
                        <a:rPr kumimoji="0" lang="fr-FR" sz="1000" b="0" i="0" u="none" strike="noStrike" kern="1200" cap="none" spc="0" normalizeH="0" baseline="0" noProof="0">
                          <a:ln>
                            <a:noFill/>
                          </a:ln>
                          <a:solidFill>
                            <a:prstClr val="black"/>
                          </a:solidFill>
                          <a:effectLst/>
                          <a:uLnTx/>
                          <a:uFillTx/>
                          <a:latin typeface="+mn-lt"/>
                          <a:ea typeface="+mn-ea"/>
                          <a:cs typeface="+mn-cs"/>
                        </a:rPr>
                        <a:t> 
 C'est (déjà) la rentrée !
Quels produits allez-vous choisir pour bien commencer l'année ?
On vous aide à trouver ici : https://fr.msi.com/Promotion/2019-aug-back-to-school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1680212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AORUS - 2019-08-30 08:20:00</a:t>
                      </a:r>
                      <a:r>
                        <a:rPr kumimoji="0" lang="fr-FR" sz="1000" b="0" i="0" u="none" strike="noStrike" kern="1200" cap="none" spc="0" normalizeH="0" baseline="0" noProof="0">
                          <a:ln>
                            <a:noFill/>
                          </a:ln>
                          <a:solidFill>
                            <a:prstClr val="black"/>
                          </a:solidFill>
                          <a:effectLst/>
                          <a:uLnTx/>
                          <a:uFillTx/>
                          <a:latin typeface="+mn-lt"/>
                          <a:ea typeface="+mn-ea"/>
                          <a:cs typeface="+mn-cs"/>
                        </a:rPr>
                        <a:t> 
 En direct depuis notre entrepot à Taïwan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99766811"/>
                  </a:ext>
                </a:extLst>
              </a:tr>
            </a:tbl>
          </a:graphicData>
        </a:graphic>
      </p:graphicFrame>
      <p:sp>
        <p:nvSpPr>
          <p:cNvPr id="4" name="Text Placeholder 3">
            <a:extLst>
              <a:ext uri="{FF2B5EF4-FFF2-40B4-BE49-F238E27FC236}">
                <a16:creationId xmlns:a16="http://schemas.microsoft.com/office/drawing/2014/main" id="{8DC53BFE-964C-4568-A190-DE1E7D4ADD0A}"/>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5724473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D7962-D81F-4EBC-AEBF-916BB56821CC}"/>
              </a:ext>
            </a:extLst>
          </p:cNvPr>
          <p:cNvSpPr>
            <a:spLocks noGrp="1"/>
          </p:cNvSpPr>
          <p:nvPr>
            <p:ph type="title"/>
          </p:nvPr>
        </p:nvSpPr>
        <p:spPr/>
        <p:txBody>
          <a:bodyPr/>
          <a:lstStyle/>
          <a:p>
            <a:r>
              <a:rPr lang="en-US"/>
              <a:t>Facebook Own Posts Table | CND Competitor- FR - 11 of 13</a:t>
            </a:r>
          </a:p>
        </p:txBody>
      </p:sp>
      <p:graphicFrame>
        <p:nvGraphicFramePr>
          <p:cNvPr id="5" name="Table Placeholder 4">
            <a:extLst>
              <a:ext uri="{FF2B5EF4-FFF2-40B4-BE49-F238E27FC236}">
                <a16:creationId xmlns:a16="http://schemas.microsoft.com/office/drawing/2014/main" id="{CD1D8FA8-7B53-4C19-B4AF-7C9D1700A649}"/>
              </a:ext>
            </a:extLst>
          </p:cNvPr>
          <p:cNvGraphicFramePr>
            <a:graphicFrameLocks noGrp="1"/>
          </p:cNvGraphicFramePr>
          <p:nvPr>
            <p:ph type="tbl" sz="quarter" idx="13"/>
            <p:extLst>
              <p:ext uri="{D42A27DB-BD31-4B8C-83A1-F6EECF244321}">
                <p14:modId xmlns:p14="http://schemas.microsoft.com/office/powerpoint/2010/main" val="29340915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499075689"/>
                    </a:ext>
                  </a:extLst>
                </a:gridCol>
                <a:gridCol w="370332">
                  <a:extLst>
                    <a:ext uri="{9D8B030D-6E8A-4147-A177-3AD203B41FA5}">
                      <a16:colId xmlns:a16="http://schemas.microsoft.com/office/drawing/2014/main" val="3986217838"/>
                    </a:ext>
                  </a:extLst>
                </a:gridCol>
                <a:gridCol w="370332">
                  <a:extLst>
                    <a:ext uri="{9D8B030D-6E8A-4147-A177-3AD203B41FA5}">
                      <a16:colId xmlns:a16="http://schemas.microsoft.com/office/drawing/2014/main" val="2549765641"/>
                    </a:ext>
                  </a:extLst>
                </a:gridCol>
                <a:gridCol w="370332">
                  <a:extLst>
                    <a:ext uri="{9D8B030D-6E8A-4147-A177-3AD203B41FA5}">
                      <a16:colId xmlns:a16="http://schemas.microsoft.com/office/drawing/2014/main" val="3378215242"/>
                    </a:ext>
                  </a:extLst>
                </a:gridCol>
                <a:gridCol w="329184">
                  <a:extLst>
                    <a:ext uri="{9D8B030D-6E8A-4147-A177-3AD203B41FA5}">
                      <a16:colId xmlns:a16="http://schemas.microsoft.com/office/drawing/2014/main" val="498389029"/>
                    </a:ext>
                  </a:extLst>
                </a:gridCol>
                <a:gridCol w="329184">
                  <a:extLst>
                    <a:ext uri="{9D8B030D-6E8A-4147-A177-3AD203B41FA5}">
                      <a16:colId xmlns:a16="http://schemas.microsoft.com/office/drawing/2014/main" val="751346574"/>
                    </a:ext>
                  </a:extLst>
                </a:gridCol>
                <a:gridCol w="329184">
                  <a:extLst>
                    <a:ext uri="{9D8B030D-6E8A-4147-A177-3AD203B41FA5}">
                      <a16:colId xmlns:a16="http://schemas.microsoft.com/office/drawing/2014/main" val="2854645547"/>
                    </a:ext>
                  </a:extLst>
                </a:gridCol>
                <a:gridCol w="329184">
                  <a:extLst>
                    <a:ext uri="{9D8B030D-6E8A-4147-A177-3AD203B41FA5}">
                      <a16:colId xmlns:a16="http://schemas.microsoft.com/office/drawing/2014/main" val="3136838555"/>
                    </a:ext>
                  </a:extLst>
                </a:gridCol>
                <a:gridCol w="329184">
                  <a:extLst>
                    <a:ext uri="{9D8B030D-6E8A-4147-A177-3AD203B41FA5}">
                      <a16:colId xmlns:a16="http://schemas.microsoft.com/office/drawing/2014/main" val="1916063979"/>
                    </a:ext>
                  </a:extLst>
                </a:gridCol>
                <a:gridCol w="329184">
                  <a:extLst>
                    <a:ext uri="{9D8B030D-6E8A-4147-A177-3AD203B41FA5}">
                      <a16:colId xmlns:a16="http://schemas.microsoft.com/office/drawing/2014/main" val="1137473968"/>
                    </a:ext>
                  </a:extLst>
                </a:gridCol>
                <a:gridCol w="329184">
                  <a:extLst>
                    <a:ext uri="{9D8B030D-6E8A-4147-A177-3AD203B41FA5}">
                      <a16:colId xmlns:a16="http://schemas.microsoft.com/office/drawing/2014/main" val="1035223141"/>
                    </a:ext>
                  </a:extLst>
                </a:gridCol>
                <a:gridCol w="329184">
                  <a:extLst>
                    <a:ext uri="{9D8B030D-6E8A-4147-A177-3AD203B41FA5}">
                      <a16:colId xmlns:a16="http://schemas.microsoft.com/office/drawing/2014/main" val="1450233076"/>
                    </a:ext>
                  </a:extLst>
                </a:gridCol>
                <a:gridCol w="329184">
                  <a:extLst>
                    <a:ext uri="{9D8B030D-6E8A-4147-A177-3AD203B41FA5}">
                      <a16:colId xmlns:a16="http://schemas.microsoft.com/office/drawing/2014/main" val="1140129672"/>
                    </a:ext>
                  </a:extLst>
                </a:gridCol>
                <a:gridCol w="370332">
                  <a:extLst>
                    <a:ext uri="{9D8B030D-6E8A-4147-A177-3AD203B41FA5}">
                      <a16:colId xmlns:a16="http://schemas.microsoft.com/office/drawing/2014/main" val="863132769"/>
                    </a:ext>
                  </a:extLst>
                </a:gridCol>
                <a:gridCol w="370332">
                  <a:extLst>
                    <a:ext uri="{9D8B030D-6E8A-4147-A177-3AD203B41FA5}">
                      <a16:colId xmlns:a16="http://schemas.microsoft.com/office/drawing/2014/main" val="3542616335"/>
                    </a:ext>
                  </a:extLst>
                </a:gridCol>
                <a:gridCol w="370332">
                  <a:extLst>
                    <a:ext uri="{9D8B030D-6E8A-4147-A177-3AD203B41FA5}">
                      <a16:colId xmlns:a16="http://schemas.microsoft.com/office/drawing/2014/main" val="4259852704"/>
                    </a:ext>
                  </a:extLst>
                </a:gridCol>
                <a:gridCol w="329184">
                  <a:extLst>
                    <a:ext uri="{9D8B030D-6E8A-4147-A177-3AD203B41FA5}">
                      <a16:colId xmlns:a16="http://schemas.microsoft.com/office/drawing/2014/main" val="3072227717"/>
                    </a:ext>
                  </a:extLst>
                </a:gridCol>
                <a:gridCol w="329184">
                  <a:extLst>
                    <a:ext uri="{9D8B030D-6E8A-4147-A177-3AD203B41FA5}">
                      <a16:colId xmlns:a16="http://schemas.microsoft.com/office/drawing/2014/main" val="1547895299"/>
                    </a:ext>
                  </a:extLst>
                </a:gridCol>
                <a:gridCol w="370332">
                  <a:extLst>
                    <a:ext uri="{9D8B030D-6E8A-4147-A177-3AD203B41FA5}">
                      <a16:colId xmlns:a16="http://schemas.microsoft.com/office/drawing/2014/main" val="26225035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232001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AORUS - 2019-08-30 08:10:26</a:t>
                      </a:r>
                      <a:r>
                        <a:rPr kumimoji="0" lang="fr-FR" sz="1000" b="0" i="0" u="none" strike="noStrike" kern="1200" cap="none" spc="0" normalizeH="0" baseline="0" noProof="0">
                          <a:ln>
                            <a:noFill/>
                          </a:ln>
                          <a:solidFill>
                            <a:prstClr val="black"/>
                          </a:solidFill>
                          <a:effectLst/>
                          <a:uLnTx/>
                          <a:uFillTx/>
                          <a:latin typeface="+mn-lt"/>
                          <a:ea typeface="+mn-ea"/>
                          <a:cs typeface="+mn-cs"/>
                        </a:rPr>
                        <a:t> 
 ⚪️ AORUS M5 White Edition ⚪️
Lâchez un like si vous aimez ce design spécial PAX de notre M5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556421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AORUS - 2019-08-29 18:44:48</a:t>
                      </a:r>
                      <a:r>
                        <a:rPr kumimoji="0" lang="en-US" sz="1000" b="0" i="0" u="none" strike="noStrike" kern="1200" cap="none" spc="0" normalizeH="0" baseline="0" noProof="0">
                          <a:ln>
                            <a:noFill/>
                          </a:ln>
                          <a:solidFill>
                            <a:prstClr val="black"/>
                          </a:solidFill>
                          <a:effectLst/>
                          <a:uLnTx/>
                          <a:uFillTx/>
                          <a:latin typeface="+mn-lt"/>
                          <a:ea typeface="+mn-ea"/>
                          <a:cs typeface="+mn-cs"/>
                        </a:rPr>
                        <a:t> 
 🏃‍♂️🚪3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25461974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Acer France - 2019-08-29 16:46:33</a:t>
                      </a:r>
                      <a:r>
                        <a:rPr kumimoji="0" lang="fr-FR" sz="1000" b="0" i="0" u="none" strike="noStrike" kern="1200" cap="none" spc="0" normalizeH="0" baseline="0" noProof="0">
                          <a:ln>
                            <a:noFill/>
                          </a:ln>
                          <a:solidFill>
                            <a:prstClr val="black"/>
                          </a:solidFill>
                          <a:effectLst/>
                          <a:uLnTx/>
                          <a:uFillTx/>
                          <a:latin typeface="+mn-lt"/>
                          <a:ea typeface="+mn-ea"/>
                          <a:cs typeface="+mn-cs"/>
                        </a:rPr>
                        <a:t> 
 Préparez-vous à rencontrer le futur de la technologie. Venez assister à notre Conférence de Presse #NextAtAcer le 4 septembre : http://spr.ly/6187EflYH #IFA19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930055593"/>
                  </a:ext>
                </a:extLst>
              </a:tr>
            </a:tbl>
          </a:graphicData>
        </a:graphic>
      </p:graphicFrame>
      <p:sp>
        <p:nvSpPr>
          <p:cNvPr id="4" name="Text Placeholder 3">
            <a:extLst>
              <a:ext uri="{FF2B5EF4-FFF2-40B4-BE49-F238E27FC236}">
                <a16:creationId xmlns:a16="http://schemas.microsoft.com/office/drawing/2014/main" id="{6C370F3D-B0AD-484B-B4E0-95245ED26E90}"/>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15890001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85050B-6333-4BA0-8F7B-196D3B183175}"/>
              </a:ext>
            </a:extLst>
          </p:cNvPr>
          <p:cNvSpPr>
            <a:spLocks noGrp="1"/>
          </p:cNvSpPr>
          <p:nvPr>
            <p:ph type="title"/>
          </p:nvPr>
        </p:nvSpPr>
        <p:spPr/>
        <p:txBody>
          <a:bodyPr/>
          <a:lstStyle/>
          <a:p>
            <a:r>
              <a:rPr lang="en-US"/>
              <a:t>Facebook Own Posts Table | CND Competitor- FR - 12 of 13</a:t>
            </a:r>
          </a:p>
        </p:txBody>
      </p:sp>
      <p:graphicFrame>
        <p:nvGraphicFramePr>
          <p:cNvPr id="5" name="Table Placeholder 4">
            <a:extLst>
              <a:ext uri="{FF2B5EF4-FFF2-40B4-BE49-F238E27FC236}">
                <a16:creationId xmlns:a16="http://schemas.microsoft.com/office/drawing/2014/main" id="{AF70A2A2-0294-4791-B1D2-972055C70B25}"/>
              </a:ext>
            </a:extLst>
          </p:cNvPr>
          <p:cNvGraphicFramePr>
            <a:graphicFrameLocks noGrp="1"/>
          </p:cNvGraphicFramePr>
          <p:nvPr>
            <p:ph type="tbl" sz="quarter" idx="13"/>
            <p:extLst>
              <p:ext uri="{D42A27DB-BD31-4B8C-83A1-F6EECF244321}">
                <p14:modId xmlns:p14="http://schemas.microsoft.com/office/powerpoint/2010/main" val="25917461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739185129"/>
                    </a:ext>
                  </a:extLst>
                </a:gridCol>
                <a:gridCol w="370332">
                  <a:extLst>
                    <a:ext uri="{9D8B030D-6E8A-4147-A177-3AD203B41FA5}">
                      <a16:colId xmlns:a16="http://schemas.microsoft.com/office/drawing/2014/main" val="2206565534"/>
                    </a:ext>
                  </a:extLst>
                </a:gridCol>
                <a:gridCol w="370332">
                  <a:extLst>
                    <a:ext uri="{9D8B030D-6E8A-4147-A177-3AD203B41FA5}">
                      <a16:colId xmlns:a16="http://schemas.microsoft.com/office/drawing/2014/main" val="1175994598"/>
                    </a:ext>
                  </a:extLst>
                </a:gridCol>
                <a:gridCol w="370332">
                  <a:extLst>
                    <a:ext uri="{9D8B030D-6E8A-4147-A177-3AD203B41FA5}">
                      <a16:colId xmlns:a16="http://schemas.microsoft.com/office/drawing/2014/main" val="3847295091"/>
                    </a:ext>
                  </a:extLst>
                </a:gridCol>
                <a:gridCol w="329184">
                  <a:extLst>
                    <a:ext uri="{9D8B030D-6E8A-4147-A177-3AD203B41FA5}">
                      <a16:colId xmlns:a16="http://schemas.microsoft.com/office/drawing/2014/main" val="3107069004"/>
                    </a:ext>
                  </a:extLst>
                </a:gridCol>
                <a:gridCol w="329184">
                  <a:extLst>
                    <a:ext uri="{9D8B030D-6E8A-4147-A177-3AD203B41FA5}">
                      <a16:colId xmlns:a16="http://schemas.microsoft.com/office/drawing/2014/main" val="3967199179"/>
                    </a:ext>
                  </a:extLst>
                </a:gridCol>
                <a:gridCol w="329184">
                  <a:extLst>
                    <a:ext uri="{9D8B030D-6E8A-4147-A177-3AD203B41FA5}">
                      <a16:colId xmlns:a16="http://schemas.microsoft.com/office/drawing/2014/main" val="2350831697"/>
                    </a:ext>
                  </a:extLst>
                </a:gridCol>
                <a:gridCol w="329184">
                  <a:extLst>
                    <a:ext uri="{9D8B030D-6E8A-4147-A177-3AD203B41FA5}">
                      <a16:colId xmlns:a16="http://schemas.microsoft.com/office/drawing/2014/main" val="448733292"/>
                    </a:ext>
                  </a:extLst>
                </a:gridCol>
                <a:gridCol w="329184">
                  <a:extLst>
                    <a:ext uri="{9D8B030D-6E8A-4147-A177-3AD203B41FA5}">
                      <a16:colId xmlns:a16="http://schemas.microsoft.com/office/drawing/2014/main" val="2839802830"/>
                    </a:ext>
                  </a:extLst>
                </a:gridCol>
                <a:gridCol w="329184">
                  <a:extLst>
                    <a:ext uri="{9D8B030D-6E8A-4147-A177-3AD203B41FA5}">
                      <a16:colId xmlns:a16="http://schemas.microsoft.com/office/drawing/2014/main" val="3609545081"/>
                    </a:ext>
                  </a:extLst>
                </a:gridCol>
                <a:gridCol w="329184">
                  <a:extLst>
                    <a:ext uri="{9D8B030D-6E8A-4147-A177-3AD203B41FA5}">
                      <a16:colId xmlns:a16="http://schemas.microsoft.com/office/drawing/2014/main" val="286040463"/>
                    </a:ext>
                  </a:extLst>
                </a:gridCol>
                <a:gridCol w="329184">
                  <a:extLst>
                    <a:ext uri="{9D8B030D-6E8A-4147-A177-3AD203B41FA5}">
                      <a16:colId xmlns:a16="http://schemas.microsoft.com/office/drawing/2014/main" val="1637649631"/>
                    </a:ext>
                  </a:extLst>
                </a:gridCol>
                <a:gridCol w="329184">
                  <a:extLst>
                    <a:ext uri="{9D8B030D-6E8A-4147-A177-3AD203B41FA5}">
                      <a16:colId xmlns:a16="http://schemas.microsoft.com/office/drawing/2014/main" val="465704031"/>
                    </a:ext>
                  </a:extLst>
                </a:gridCol>
                <a:gridCol w="370332">
                  <a:extLst>
                    <a:ext uri="{9D8B030D-6E8A-4147-A177-3AD203B41FA5}">
                      <a16:colId xmlns:a16="http://schemas.microsoft.com/office/drawing/2014/main" val="3357990915"/>
                    </a:ext>
                  </a:extLst>
                </a:gridCol>
                <a:gridCol w="370332">
                  <a:extLst>
                    <a:ext uri="{9D8B030D-6E8A-4147-A177-3AD203B41FA5}">
                      <a16:colId xmlns:a16="http://schemas.microsoft.com/office/drawing/2014/main" val="4182018799"/>
                    </a:ext>
                  </a:extLst>
                </a:gridCol>
                <a:gridCol w="370332">
                  <a:extLst>
                    <a:ext uri="{9D8B030D-6E8A-4147-A177-3AD203B41FA5}">
                      <a16:colId xmlns:a16="http://schemas.microsoft.com/office/drawing/2014/main" val="1362208040"/>
                    </a:ext>
                  </a:extLst>
                </a:gridCol>
                <a:gridCol w="329184">
                  <a:extLst>
                    <a:ext uri="{9D8B030D-6E8A-4147-A177-3AD203B41FA5}">
                      <a16:colId xmlns:a16="http://schemas.microsoft.com/office/drawing/2014/main" val="3326778811"/>
                    </a:ext>
                  </a:extLst>
                </a:gridCol>
                <a:gridCol w="329184">
                  <a:extLst>
                    <a:ext uri="{9D8B030D-6E8A-4147-A177-3AD203B41FA5}">
                      <a16:colId xmlns:a16="http://schemas.microsoft.com/office/drawing/2014/main" val="861988650"/>
                    </a:ext>
                  </a:extLst>
                </a:gridCol>
                <a:gridCol w="370332">
                  <a:extLst>
                    <a:ext uri="{9D8B030D-6E8A-4147-A177-3AD203B41FA5}">
                      <a16:colId xmlns:a16="http://schemas.microsoft.com/office/drawing/2014/main" val="32959576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1371080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- 2019-08-29 16:30:00</a:t>
                      </a:r>
                      <a:r>
                        <a:rPr kumimoji="0" lang="fr-FR" sz="1000" b="0" i="0" u="none" strike="noStrike" kern="1200" cap="none" spc="0" normalizeH="0" baseline="0" noProof="0">
                          <a:ln>
                            <a:noFill/>
                          </a:ln>
                          <a:solidFill>
                            <a:prstClr val="black"/>
                          </a:solidFill>
                          <a:effectLst/>
                          <a:uLnTx/>
                          <a:uFillTx/>
                          <a:latin typeface="+mn-lt"/>
                          <a:ea typeface="+mn-ea"/>
                          <a:cs typeface="+mn-cs"/>
                        </a:rPr>
                        <a:t> 
 FAST &amp; COOL ! 
Les cartes mères MSI X570 sont complètes et vous assurent à la fois rapidité et refroidissement.
👉 En savoir plus : https://fr.msi.com/Landing/best-ryzen-3000-x570-gaming-motherboard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322837320"/>
                  </a:ext>
                </a:extLst>
              </a:tr>
            </a:tbl>
          </a:graphicData>
        </a:graphic>
      </p:graphicFrame>
      <p:sp>
        <p:nvSpPr>
          <p:cNvPr id="4" name="Text Placeholder 3">
            <a:extLst>
              <a:ext uri="{FF2B5EF4-FFF2-40B4-BE49-F238E27FC236}">
                <a16:creationId xmlns:a16="http://schemas.microsoft.com/office/drawing/2014/main" id="{7D531CEC-6E7B-4147-935B-35D8FE56A9EC}"/>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1990703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73712E-4110-4939-8DA5-215BC9B4A856}"/>
              </a:ext>
            </a:extLst>
          </p:cNvPr>
          <p:cNvSpPr>
            <a:spLocks noGrp="1"/>
          </p:cNvSpPr>
          <p:nvPr>
            <p:ph type="title"/>
          </p:nvPr>
        </p:nvSpPr>
        <p:spPr/>
        <p:txBody>
          <a:bodyPr/>
          <a:lstStyle/>
          <a:p>
            <a:r>
              <a:rPr lang="en-US"/>
              <a:t>Facebook Own Posts Table | CND Competitor- FR - 13 of 13</a:t>
            </a:r>
          </a:p>
        </p:txBody>
      </p:sp>
      <p:graphicFrame>
        <p:nvGraphicFramePr>
          <p:cNvPr id="5" name="Table Placeholder 4">
            <a:extLst>
              <a:ext uri="{FF2B5EF4-FFF2-40B4-BE49-F238E27FC236}">
                <a16:creationId xmlns:a16="http://schemas.microsoft.com/office/drawing/2014/main" id="{8F1434C6-92B3-46A4-82BC-6E3638A7BE5F}"/>
              </a:ext>
            </a:extLst>
          </p:cNvPr>
          <p:cNvGraphicFramePr>
            <a:graphicFrameLocks noGrp="1"/>
          </p:cNvGraphicFramePr>
          <p:nvPr>
            <p:ph type="tbl" sz="quarter" idx="13"/>
            <p:extLst>
              <p:ext uri="{D42A27DB-BD31-4B8C-83A1-F6EECF244321}">
                <p14:modId xmlns:p14="http://schemas.microsoft.com/office/powerpoint/2010/main" val="8874078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16253">
                  <a:extLst>
                    <a:ext uri="{9D8B030D-6E8A-4147-A177-3AD203B41FA5}">
                      <a16:colId xmlns:a16="http://schemas.microsoft.com/office/drawing/2014/main" val="886776478"/>
                    </a:ext>
                  </a:extLst>
                </a:gridCol>
                <a:gridCol w="370332">
                  <a:extLst>
                    <a:ext uri="{9D8B030D-6E8A-4147-A177-3AD203B41FA5}">
                      <a16:colId xmlns:a16="http://schemas.microsoft.com/office/drawing/2014/main" val="1749208031"/>
                    </a:ext>
                  </a:extLst>
                </a:gridCol>
                <a:gridCol w="370332">
                  <a:extLst>
                    <a:ext uri="{9D8B030D-6E8A-4147-A177-3AD203B41FA5}">
                      <a16:colId xmlns:a16="http://schemas.microsoft.com/office/drawing/2014/main" val="2126474466"/>
                    </a:ext>
                  </a:extLst>
                </a:gridCol>
                <a:gridCol w="370332">
                  <a:extLst>
                    <a:ext uri="{9D8B030D-6E8A-4147-A177-3AD203B41FA5}">
                      <a16:colId xmlns:a16="http://schemas.microsoft.com/office/drawing/2014/main" val="510723046"/>
                    </a:ext>
                  </a:extLst>
                </a:gridCol>
                <a:gridCol w="329184">
                  <a:extLst>
                    <a:ext uri="{9D8B030D-6E8A-4147-A177-3AD203B41FA5}">
                      <a16:colId xmlns:a16="http://schemas.microsoft.com/office/drawing/2014/main" val="2703412379"/>
                    </a:ext>
                  </a:extLst>
                </a:gridCol>
                <a:gridCol w="329184">
                  <a:extLst>
                    <a:ext uri="{9D8B030D-6E8A-4147-A177-3AD203B41FA5}">
                      <a16:colId xmlns:a16="http://schemas.microsoft.com/office/drawing/2014/main" val="2142913666"/>
                    </a:ext>
                  </a:extLst>
                </a:gridCol>
                <a:gridCol w="329184">
                  <a:extLst>
                    <a:ext uri="{9D8B030D-6E8A-4147-A177-3AD203B41FA5}">
                      <a16:colId xmlns:a16="http://schemas.microsoft.com/office/drawing/2014/main" val="3853634847"/>
                    </a:ext>
                  </a:extLst>
                </a:gridCol>
                <a:gridCol w="329184">
                  <a:extLst>
                    <a:ext uri="{9D8B030D-6E8A-4147-A177-3AD203B41FA5}">
                      <a16:colId xmlns:a16="http://schemas.microsoft.com/office/drawing/2014/main" val="2002881279"/>
                    </a:ext>
                  </a:extLst>
                </a:gridCol>
                <a:gridCol w="329184">
                  <a:extLst>
                    <a:ext uri="{9D8B030D-6E8A-4147-A177-3AD203B41FA5}">
                      <a16:colId xmlns:a16="http://schemas.microsoft.com/office/drawing/2014/main" val="4250363588"/>
                    </a:ext>
                  </a:extLst>
                </a:gridCol>
                <a:gridCol w="329184">
                  <a:extLst>
                    <a:ext uri="{9D8B030D-6E8A-4147-A177-3AD203B41FA5}">
                      <a16:colId xmlns:a16="http://schemas.microsoft.com/office/drawing/2014/main" val="2960488448"/>
                    </a:ext>
                  </a:extLst>
                </a:gridCol>
                <a:gridCol w="329184">
                  <a:extLst>
                    <a:ext uri="{9D8B030D-6E8A-4147-A177-3AD203B41FA5}">
                      <a16:colId xmlns:a16="http://schemas.microsoft.com/office/drawing/2014/main" val="3051652388"/>
                    </a:ext>
                  </a:extLst>
                </a:gridCol>
                <a:gridCol w="329184">
                  <a:extLst>
                    <a:ext uri="{9D8B030D-6E8A-4147-A177-3AD203B41FA5}">
                      <a16:colId xmlns:a16="http://schemas.microsoft.com/office/drawing/2014/main" val="649228828"/>
                    </a:ext>
                  </a:extLst>
                </a:gridCol>
                <a:gridCol w="329184">
                  <a:extLst>
                    <a:ext uri="{9D8B030D-6E8A-4147-A177-3AD203B41FA5}">
                      <a16:colId xmlns:a16="http://schemas.microsoft.com/office/drawing/2014/main" val="3258640236"/>
                    </a:ext>
                  </a:extLst>
                </a:gridCol>
                <a:gridCol w="370332">
                  <a:extLst>
                    <a:ext uri="{9D8B030D-6E8A-4147-A177-3AD203B41FA5}">
                      <a16:colId xmlns:a16="http://schemas.microsoft.com/office/drawing/2014/main" val="1016921685"/>
                    </a:ext>
                  </a:extLst>
                </a:gridCol>
                <a:gridCol w="370332">
                  <a:extLst>
                    <a:ext uri="{9D8B030D-6E8A-4147-A177-3AD203B41FA5}">
                      <a16:colId xmlns:a16="http://schemas.microsoft.com/office/drawing/2014/main" val="1652329025"/>
                    </a:ext>
                  </a:extLst>
                </a:gridCol>
                <a:gridCol w="370332">
                  <a:extLst>
                    <a:ext uri="{9D8B030D-6E8A-4147-A177-3AD203B41FA5}">
                      <a16:colId xmlns:a16="http://schemas.microsoft.com/office/drawing/2014/main" val="3111165237"/>
                    </a:ext>
                  </a:extLst>
                </a:gridCol>
                <a:gridCol w="329184">
                  <a:extLst>
                    <a:ext uri="{9D8B030D-6E8A-4147-A177-3AD203B41FA5}">
                      <a16:colId xmlns:a16="http://schemas.microsoft.com/office/drawing/2014/main" val="3279016199"/>
                    </a:ext>
                  </a:extLst>
                </a:gridCol>
                <a:gridCol w="329184">
                  <a:extLst>
                    <a:ext uri="{9D8B030D-6E8A-4147-A177-3AD203B41FA5}">
                      <a16:colId xmlns:a16="http://schemas.microsoft.com/office/drawing/2014/main" val="1234220753"/>
                    </a:ext>
                  </a:extLst>
                </a:gridCol>
                <a:gridCol w="370332">
                  <a:extLst>
                    <a:ext uri="{9D8B030D-6E8A-4147-A177-3AD203B41FA5}">
                      <a16:colId xmlns:a16="http://schemas.microsoft.com/office/drawing/2014/main" val="3942820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PTAT-Rate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230300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 Republic of Gamers - 2019-08-29 13:10:51</a:t>
                      </a:r>
                      <a:r>
                        <a:rPr kumimoji="0" lang="fr-FR" sz="1000" b="0" i="0" u="none" strike="noStrike" kern="1200" cap="none" spc="0" normalizeH="0" baseline="0" noProof="0">
                          <a:ln>
                            <a:noFill/>
                          </a:ln>
                          <a:solidFill>
                            <a:prstClr val="black"/>
                          </a:solidFill>
                          <a:effectLst/>
                          <a:uLnTx/>
                          <a:uFillTx/>
                          <a:latin typeface="+mn-lt"/>
                          <a:ea typeface="+mn-ea"/>
                          <a:cs typeface="+mn-cs"/>
                        </a:rPr>
                        <a:t> 
 Notre conception VRM dans la ROG CrossHair VIII Hero domine la concurrence, et ce n'est même pas notre flagship 😎
La review par Hardware Unboxed (EN) : https://www.youtube.com/watch?v=_7PkZwY9PWM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Not yet classified</a:t>
                      </a:r>
                    </a:p>
                  </a:txBody>
                  <a:tcPr/>
                </a:tc>
                <a:extLst>
                  <a:ext uri="{0D108BD9-81ED-4DB2-BD59-A6C34878D82A}">
                    <a16:rowId xmlns:a16="http://schemas.microsoft.com/office/drawing/2014/main" val="432431565"/>
                  </a:ext>
                </a:extLst>
              </a:tr>
            </a:tbl>
          </a:graphicData>
        </a:graphic>
      </p:graphicFrame>
      <p:sp>
        <p:nvSpPr>
          <p:cNvPr id="4" name="Text Placeholder 3">
            <a:extLst>
              <a:ext uri="{FF2B5EF4-FFF2-40B4-BE49-F238E27FC236}">
                <a16:creationId xmlns:a16="http://schemas.microsoft.com/office/drawing/2014/main" id="{6A89A499-7A5D-4DDE-B4DD-1B44CE63F5D1}"/>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7983331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73E0AD-D801-4666-B1E1-F0E3315A52E8}"/>
              </a:ext>
            </a:extLst>
          </p:cNvPr>
          <p:cNvSpPr>
            <a:spLocks noGrp="1"/>
          </p:cNvSpPr>
          <p:nvPr>
            <p:ph type="title"/>
          </p:nvPr>
        </p:nvSpPr>
        <p:spPr/>
        <p:txBody>
          <a:bodyPr/>
          <a:lstStyle/>
          <a:p>
            <a:r>
              <a:rPr lang="en-US"/>
              <a:t>Facebook Insights Own Posts Table w/ E-Rate | CND Competitor- FR - 1 of 26</a:t>
            </a:r>
          </a:p>
        </p:txBody>
      </p:sp>
      <p:graphicFrame>
        <p:nvGraphicFramePr>
          <p:cNvPr id="5" name="Table Placeholder 4">
            <a:extLst>
              <a:ext uri="{FF2B5EF4-FFF2-40B4-BE49-F238E27FC236}">
                <a16:creationId xmlns:a16="http://schemas.microsoft.com/office/drawing/2014/main" id="{CC93243D-6556-418F-A52F-EEEEABDC945C}"/>
              </a:ext>
            </a:extLst>
          </p:cNvPr>
          <p:cNvGraphicFramePr>
            <a:graphicFrameLocks noGrp="1"/>
          </p:cNvGraphicFramePr>
          <p:nvPr>
            <p:ph type="tbl" sz="quarter" idx="13"/>
            <p:extLst>
              <p:ext uri="{D42A27DB-BD31-4B8C-83A1-F6EECF244321}">
                <p14:modId xmlns:p14="http://schemas.microsoft.com/office/powerpoint/2010/main" val="13357848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7957077"/>
                    </a:ext>
                  </a:extLst>
                </a:gridCol>
                <a:gridCol w="246888">
                  <a:extLst>
                    <a:ext uri="{9D8B030D-6E8A-4147-A177-3AD203B41FA5}">
                      <a16:colId xmlns:a16="http://schemas.microsoft.com/office/drawing/2014/main" val="1673008237"/>
                    </a:ext>
                  </a:extLst>
                </a:gridCol>
                <a:gridCol w="246888">
                  <a:extLst>
                    <a:ext uri="{9D8B030D-6E8A-4147-A177-3AD203B41FA5}">
                      <a16:colId xmlns:a16="http://schemas.microsoft.com/office/drawing/2014/main" val="3423387667"/>
                    </a:ext>
                  </a:extLst>
                </a:gridCol>
                <a:gridCol w="208280">
                  <a:extLst>
                    <a:ext uri="{9D8B030D-6E8A-4147-A177-3AD203B41FA5}">
                      <a16:colId xmlns:a16="http://schemas.microsoft.com/office/drawing/2014/main" val="1160171505"/>
                    </a:ext>
                  </a:extLst>
                </a:gridCol>
                <a:gridCol w="208280">
                  <a:extLst>
                    <a:ext uri="{9D8B030D-6E8A-4147-A177-3AD203B41FA5}">
                      <a16:colId xmlns:a16="http://schemas.microsoft.com/office/drawing/2014/main" val="3225398927"/>
                    </a:ext>
                  </a:extLst>
                </a:gridCol>
                <a:gridCol w="208280">
                  <a:extLst>
                    <a:ext uri="{9D8B030D-6E8A-4147-A177-3AD203B41FA5}">
                      <a16:colId xmlns:a16="http://schemas.microsoft.com/office/drawing/2014/main" val="1557782302"/>
                    </a:ext>
                  </a:extLst>
                </a:gridCol>
                <a:gridCol w="208280">
                  <a:extLst>
                    <a:ext uri="{9D8B030D-6E8A-4147-A177-3AD203B41FA5}">
                      <a16:colId xmlns:a16="http://schemas.microsoft.com/office/drawing/2014/main" val="376984204"/>
                    </a:ext>
                  </a:extLst>
                </a:gridCol>
                <a:gridCol w="208280">
                  <a:extLst>
                    <a:ext uri="{9D8B030D-6E8A-4147-A177-3AD203B41FA5}">
                      <a16:colId xmlns:a16="http://schemas.microsoft.com/office/drawing/2014/main" val="3671299923"/>
                    </a:ext>
                  </a:extLst>
                </a:gridCol>
                <a:gridCol w="208280">
                  <a:extLst>
                    <a:ext uri="{9D8B030D-6E8A-4147-A177-3AD203B41FA5}">
                      <a16:colId xmlns:a16="http://schemas.microsoft.com/office/drawing/2014/main" val="3020603432"/>
                    </a:ext>
                  </a:extLst>
                </a:gridCol>
                <a:gridCol w="208280">
                  <a:extLst>
                    <a:ext uri="{9D8B030D-6E8A-4147-A177-3AD203B41FA5}">
                      <a16:colId xmlns:a16="http://schemas.microsoft.com/office/drawing/2014/main" val="3329256869"/>
                    </a:ext>
                  </a:extLst>
                </a:gridCol>
                <a:gridCol w="208280">
                  <a:extLst>
                    <a:ext uri="{9D8B030D-6E8A-4147-A177-3AD203B41FA5}">
                      <a16:colId xmlns:a16="http://schemas.microsoft.com/office/drawing/2014/main" val="1117279388"/>
                    </a:ext>
                  </a:extLst>
                </a:gridCol>
                <a:gridCol w="208280">
                  <a:extLst>
                    <a:ext uri="{9D8B030D-6E8A-4147-A177-3AD203B41FA5}">
                      <a16:colId xmlns:a16="http://schemas.microsoft.com/office/drawing/2014/main" val="2284608599"/>
                    </a:ext>
                  </a:extLst>
                </a:gridCol>
                <a:gridCol w="208280">
                  <a:extLst>
                    <a:ext uri="{9D8B030D-6E8A-4147-A177-3AD203B41FA5}">
                      <a16:colId xmlns:a16="http://schemas.microsoft.com/office/drawing/2014/main" val="1030684492"/>
                    </a:ext>
                  </a:extLst>
                </a:gridCol>
                <a:gridCol w="246888">
                  <a:extLst>
                    <a:ext uri="{9D8B030D-6E8A-4147-A177-3AD203B41FA5}">
                      <a16:colId xmlns:a16="http://schemas.microsoft.com/office/drawing/2014/main" val="1342208741"/>
                    </a:ext>
                  </a:extLst>
                </a:gridCol>
                <a:gridCol w="208280">
                  <a:extLst>
                    <a:ext uri="{9D8B030D-6E8A-4147-A177-3AD203B41FA5}">
                      <a16:colId xmlns:a16="http://schemas.microsoft.com/office/drawing/2014/main" val="2238649873"/>
                    </a:ext>
                  </a:extLst>
                </a:gridCol>
                <a:gridCol w="246888">
                  <a:extLst>
                    <a:ext uri="{9D8B030D-6E8A-4147-A177-3AD203B41FA5}">
                      <a16:colId xmlns:a16="http://schemas.microsoft.com/office/drawing/2014/main" val="705930512"/>
                    </a:ext>
                  </a:extLst>
                </a:gridCol>
                <a:gridCol w="246888">
                  <a:extLst>
                    <a:ext uri="{9D8B030D-6E8A-4147-A177-3AD203B41FA5}">
                      <a16:colId xmlns:a16="http://schemas.microsoft.com/office/drawing/2014/main" val="2093552586"/>
                    </a:ext>
                  </a:extLst>
                </a:gridCol>
                <a:gridCol w="246888">
                  <a:extLst>
                    <a:ext uri="{9D8B030D-6E8A-4147-A177-3AD203B41FA5}">
                      <a16:colId xmlns:a16="http://schemas.microsoft.com/office/drawing/2014/main" val="975884063"/>
                    </a:ext>
                  </a:extLst>
                </a:gridCol>
                <a:gridCol w="208280">
                  <a:extLst>
                    <a:ext uri="{9D8B030D-6E8A-4147-A177-3AD203B41FA5}">
                      <a16:colId xmlns:a16="http://schemas.microsoft.com/office/drawing/2014/main" val="2902076759"/>
                    </a:ext>
                  </a:extLst>
                </a:gridCol>
                <a:gridCol w="246888">
                  <a:extLst>
                    <a:ext uri="{9D8B030D-6E8A-4147-A177-3AD203B41FA5}">
                      <a16:colId xmlns:a16="http://schemas.microsoft.com/office/drawing/2014/main" val="1053771494"/>
                    </a:ext>
                  </a:extLst>
                </a:gridCol>
                <a:gridCol w="246888">
                  <a:extLst>
                    <a:ext uri="{9D8B030D-6E8A-4147-A177-3AD203B41FA5}">
                      <a16:colId xmlns:a16="http://schemas.microsoft.com/office/drawing/2014/main" val="552694406"/>
                    </a:ext>
                  </a:extLst>
                </a:gridCol>
                <a:gridCol w="246888">
                  <a:extLst>
                    <a:ext uri="{9D8B030D-6E8A-4147-A177-3AD203B41FA5}">
                      <a16:colId xmlns:a16="http://schemas.microsoft.com/office/drawing/2014/main" val="3649142190"/>
                    </a:ext>
                  </a:extLst>
                </a:gridCol>
                <a:gridCol w="208280">
                  <a:extLst>
                    <a:ext uri="{9D8B030D-6E8A-4147-A177-3AD203B41FA5}">
                      <a16:colId xmlns:a16="http://schemas.microsoft.com/office/drawing/2014/main" val="3290832067"/>
                    </a:ext>
                  </a:extLst>
                </a:gridCol>
                <a:gridCol w="208280">
                  <a:extLst>
                    <a:ext uri="{9D8B030D-6E8A-4147-A177-3AD203B41FA5}">
                      <a16:colId xmlns:a16="http://schemas.microsoft.com/office/drawing/2014/main" val="4043323933"/>
                    </a:ext>
                  </a:extLst>
                </a:gridCol>
                <a:gridCol w="246888">
                  <a:extLst>
                    <a:ext uri="{9D8B030D-6E8A-4147-A177-3AD203B41FA5}">
                      <a16:colId xmlns:a16="http://schemas.microsoft.com/office/drawing/2014/main" val="1993986067"/>
                    </a:ext>
                  </a:extLst>
                </a:gridCol>
                <a:gridCol w="246888">
                  <a:extLst>
                    <a:ext uri="{9D8B030D-6E8A-4147-A177-3AD203B41FA5}">
                      <a16:colId xmlns:a16="http://schemas.microsoft.com/office/drawing/2014/main" val="522606871"/>
                    </a:ext>
                  </a:extLst>
                </a:gridCol>
                <a:gridCol w="246888">
                  <a:extLst>
                    <a:ext uri="{9D8B030D-6E8A-4147-A177-3AD203B41FA5}">
                      <a16:colId xmlns:a16="http://schemas.microsoft.com/office/drawing/2014/main" val="1129469930"/>
                    </a:ext>
                  </a:extLst>
                </a:gridCol>
                <a:gridCol w="208280">
                  <a:extLst>
                    <a:ext uri="{9D8B030D-6E8A-4147-A177-3AD203B41FA5}">
                      <a16:colId xmlns:a16="http://schemas.microsoft.com/office/drawing/2014/main" val="768549664"/>
                    </a:ext>
                  </a:extLst>
                </a:gridCol>
                <a:gridCol w="208280">
                  <a:extLst>
                    <a:ext uri="{9D8B030D-6E8A-4147-A177-3AD203B41FA5}">
                      <a16:colId xmlns:a16="http://schemas.microsoft.com/office/drawing/2014/main" val="1186227684"/>
                    </a:ext>
                  </a:extLst>
                </a:gridCol>
                <a:gridCol w="208280">
                  <a:extLst>
                    <a:ext uri="{9D8B030D-6E8A-4147-A177-3AD203B41FA5}">
                      <a16:colId xmlns:a16="http://schemas.microsoft.com/office/drawing/2014/main" val="2908620156"/>
                    </a:ext>
                  </a:extLst>
                </a:gridCol>
                <a:gridCol w="208280">
                  <a:extLst>
                    <a:ext uri="{9D8B030D-6E8A-4147-A177-3AD203B41FA5}">
                      <a16:colId xmlns:a16="http://schemas.microsoft.com/office/drawing/2014/main" val="14199682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49499093"/>
                  </a:ext>
                </a:extLst>
              </a:tr>
            </a:tbl>
          </a:graphicData>
        </a:graphic>
      </p:graphicFrame>
      <p:sp>
        <p:nvSpPr>
          <p:cNvPr id="4" name="Text Placeholder 3">
            <a:extLst>
              <a:ext uri="{FF2B5EF4-FFF2-40B4-BE49-F238E27FC236}">
                <a16:creationId xmlns:a16="http://schemas.microsoft.com/office/drawing/2014/main" id="{9FE6D4AE-C5C1-4E9C-BD61-2AA6149E41C7}"/>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46223910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B76A9-26A8-477F-A63A-5C383D0E0522}"/>
              </a:ext>
            </a:extLst>
          </p:cNvPr>
          <p:cNvSpPr>
            <a:spLocks noGrp="1"/>
          </p:cNvSpPr>
          <p:nvPr>
            <p:ph type="title"/>
          </p:nvPr>
        </p:nvSpPr>
        <p:spPr/>
        <p:txBody>
          <a:bodyPr/>
          <a:lstStyle/>
          <a:p>
            <a:r>
              <a:rPr lang="en-US"/>
              <a:t>Facebook Insights Own Posts Table w/ E-Rate | CND Competitor- FR - 2 of 26</a:t>
            </a:r>
          </a:p>
        </p:txBody>
      </p:sp>
      <p:graphicFrame>
        <p:nvGraphicFramePr>
          <p:cNvPr id="5" name="Table Placeholder 4">
            <a:extLst>
              <a:ext uri="{FF2B5EF4-FFF2-40B4-BE49-F238E27FC236}">
                <a16:creationId xmlns:a16="http://schemas.microsoft.com/office/drawing/2014/main" id="{41FD90D1-5A93-43C2-A3B1-68CC278BE30E}"/>
              </a:ext>
            </a:extLst>
          </p:cNvPr>
          <p:cNvGraphicFramePr>
            <a:graphicFrameLocks noGrp="1"/>
          </p:cNvGraphicFramePr>
          <p:nvPr>
            <p:ph type="tbl" sz="quarter" idx="13"/>
            <p:extLst>
              <p:ext uri="{D42A27DB-BD31-4B8C-83A1-F6EECF244321}">
                <p14:modId xmlns:p14="http://schemas.microsoft.com/office/powerpoint/2010/main" val="9824064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17377032"/>
                    </a:ext>
                  </a:extLst>
                </a:gridCol>
                <a:gridCol w="246888">
                  <a:extLst>
                    <a:ext uri="{9D8B030D-6E8A-4147-A177-3AD203B41FA5}">
                      <a16:colId xmlns:a16="http://schemas.microsoft.com/office/drawing/2014/main" val="1618775313"/>
                    </a:ext>
                  </a:extLst>
                </a:gridCol>
                <a:gridCol w="246888">
                  <a:extLst>
                    <a:ext uri="{9D8B030D-6E8A-4147-A177-3AD203B41FA5}">
                      <a16:colId xmlns:a16="http://schemas.microsoft.com/office/drawing/2014/main" val="547655255"/>
                    </a:ext>
                  </a:extLst>
                </a:gridCol>
                <a:gridCol w="208280">
                  <a:extLst>
                    <a:ext uri="{9D8B030D-6E8A-4147-A177-3AD203B41FA5}">
                      <a16:colId xmlns:a16="http://schemas.microsoft.com/office/drawing/2014/main" val="2557749517"/>
                    </a:ext>
                  </a:extLst>
                </a:gridCol>
                <a:gridCol w="208280">
                  <a:extLst>
                    <a:ext uri="{9D8B030D-6E8A-4147-A177-3AD203B41FA5}">
                      <a16:colId xmlns:a16="http://schemas.microsoft.com/office/drawing/2014/main" val="884802296"/>
                    </a:ext>
                  </a:extLst>
                </a:gridCol>
                <a:gridCol w="208280">
                  <a:extLst>
                    <a:ext uri="{9D8B030D-6E8A-4147-A177-3AD203B41FA5}">
                      <a16:colId xmlns:a16="http://schemas.microsoft.com/office/drawing/2014/main" val="4261566686"/>
                    </a:ext>
                  </a:extLst>
                </a:gridCol>
                <a:gridCol w="208280">
                  <a:extLst>
                    <a:ext uri="{9D8B030D-6E8A-4147-A177-3AD203B41FA5}">
                      <a16:colId xmlns:a16="http://schemas.microsoft.com/office/drawing/2014/main" val="2330166159"/>
                    </a:ext>
                  </a:extLst>
                </a:gridCol>
                <a:gridCol w="208280">
                  <a:extLst>
                    <a:ext uri="{9D8B030D-6E8A-4147-A177-3AD203B41FA5}">
                      <a16:colId xmlns:a16="http://schemas.microsoft.com/office/drawing/2014/main" val="1900950103"/>
                    </a:ext>
                  </a:extLst>
                </a:gridCol>
                <a:gridCol w="208280">
                  <a:extLst>
                    <a:ext uri="{9D8B030D-6E8A-4147-A177-3AD203B41FA5}">
                      <a16:colId xmlns:a16="http://schemas.microsoft.com/office/drawing/2014/main" val="3406782146"/>
                    </a:ext>
                  </a:extLst>
                </a:gridCol>
                <a:gridCol w="208280">
                  <a:extLst>
                    <a:ext uri="{9D8B030D-6E8A-4147-A177-3AD203B41FA5}">
                      <a16:colId xmlns:a16="http://schemas.microsoft.com/office/drawing/2014/main" val="1353805933"/>
                    </a:ext>
                  </a:extLst>
                </a:gridCol>
                <a:gridCol w="208280">
                  <a:extLst>
                    <a:ext uri="{9D8B030D-6E8A-4147-A177-3AD203B41FA5}">
                      <a16:colId xmlns:a16="http://schemas.microsoft.com/office/drawing/2014/main" val="550573725"/>
                    </a:ext>
                  </a:extLst>
                </a:gridCol>
                <a:gridCol w="208280">
                  <a:extLst>
                    <a:ext uri="{9D8B030D-6E8A-4147-A177-3AD203B41FA5}">
                      <a16:colId xmlns:a16="http://schemas.microsoft.com/office/drawing/2014/main" val="4027310959"/>
                    </a:ext>
                  </a:extLst>
                </a:gridCol>
                <a:gridCol w="208280">
                  <a:extLst>
                    <a:ext uri="{9D8B030D-6E8A-4147-A177-3AD203B41FA5}">
                      <a16:colId xmlns:a16="http://schemas.microsoft.com/office/drawing/2014/main" val="1004055416"/>
                    </a:ext>
                  </a:extLst>
                </a:gridCol>
                <a:gridCol w="246888">
                  <a:extLst>
                    <a:ext uri="{9D8B030D-6E8A-4147-A177-3AD203B41FA5}">
                      <a16:colId xmlns:a16="http://schemas.microsoft.com/office/drawing/2014/main" val="996813039"/>
                    </a:ext>
                  </a:extLst>
                </a:gridCol>
                <a:gridCol w="208280">
                  <a:extLst>
                    <a:ext uri="{9D8B030D-6E8A-4147-A177-3AD203B41FA5}">
                      <a16:colId xmlns:a16="http://schemas.microsoft.com/office/drawing/2014/main" val="2468203448"/>
                    </a:ext>
                  </a:extLst>
                </a:gridCol>
                <a:gridCol w="246888">
                  <a:extLst>
                    <a:ext uri="{9D8B030D-6E8A-4147-A177-3AD203B41FA5}">
                      <a16:colId xmlns:a16="http://schemas.microsoft.com/office/drawing/2014/main" val="3347368413"/>
                    </a:ext>
                  </a:extLst>
                </a:gridCol>
                <a:gridCol w="246888">
                  <a:extLst>
                    <a:ext uri="{9D8B030D-6E8A-4147-A177-3AD203B41FA5}">
                      <a16:colId xmlns:a16="http://schemas.microsoft.com/office/drawing/2014/main" val="219039317"/>
                    </a:ext>
                  </a:extLst>
                </a:gridCol>
                <a:gridCol w="246888">
                  <a:extLst>
                    <a:ext uri="{9D8B030D-6E8A-4147-A177-3AD203B41FA5}">
                      <a16:colId xmlns:a16="http://schemas.microsoft.com/office/drawing/2014/main" val="424307842"/>
                    </a:ext>
                  </a:extLst>
                </a:gridCol>
                <a:gridCol w="208280">
                  <a:extLst>
                    <a:ext uri="{9D8B030D-6E8A-4147-A177-3AD203B41FA5}">
                      <a16:colId xmlns:a16="http://schemas.microsoft.com/office/drawing/2014/main" val="2867728477"/>
                    </a:ext>
                  </a:extLst>
                </a:gridCol>
                <a:gridCol w="246888">
                  <a:extLst>
                    <a:ext uri="{9D8B030D-6E8A-4147-A177-3AD203B41FA5}">
                      <a16:colId xmlns:a16="http://schemas.microsoft.com/office/drawing/2014/main" val="583263859"/>
                    </a:ext>
                  </a:extLst>
                </a:gridCol>
                <a:gridCol w="246888">
                  <a:extLst>
                    <a:ext uri="{9D8B030D-6E8A-4147-A177-3AD203B41FA5}">
                      <a16:colId xmlns:a16="http://schemas.microsoft.com/office/drawing/2014/main" val="1563900184"/>
                    </a:ext>
                  </a:extLst>
                </a:gridCol>
                <a:gridCol w="246888">
                  <a:extLst>
                    <a:ext uri="{9D8B030D-6E8A-4147-A177-3AD203B41FA5}">
                      <a16:colId xmlns:a16="http://schemas.microsoft.com/office/drawing/2014/main" val="326035607"/>
                    </a:ext>
                  </a:extLst>
                </a:gridCol>
                <a:gridCol w="208280">
                  <a:extLst>
                    <a:ext uri="{9D8B030D-6E8A-4147-A177-3AD203B41FA5}">
                      <a16:colId xmlns:a16="http://schemas.microsoft.com/office/drawing/2014/main" val="2179322145"/>
                    </a:ext>
                  </a:extLst>
                </a:gridCol>
                <a:gridCol w="208280">
                  <a:extLst>
                    <a:ext uri="{9D8B030D-6E8A-4147-A177-3AD203B41FA5}">
                      <a16:colId xmlns:a16="http://schemas.microsoft.com/office/drawing/2014/main" val="3301580002"/>
                    </a:ext>
                  </a:extLst>
                </a:gridCol>
                <a:gridCol w="246888">
                  <a:extLst>
                    <a:ext uri="{9D8B030D-6E8A-4147-A177-3AD203B41FA5}">
                      <a16:colId xmlns:a16="http://schemas.microsoft.com/office/drawing/2014/main" val="368538150"/>
                    </a:ext>
                  </a:extLst>
                </a:gridCol>
                <a:gridCol w="246888">
                  <a:extLst>
                    <a:ext uri="{9D8B030D-6E8A-4147-A177-3AD203B41FA5}">
                      <a16:colId xmlns:a16="http://schemas.microsoft.com/office/drawing/2014/main" val="1617877965"/>
                    </a:ext>
                  </a:extLst>
                </a:gridCol>
                <a:gridCol w="246888">
                  <a:extLst>
                    <a:ext uri="{9D8B030D-6E8A-4147-A177-3AD203B41FA5}">
                      <a16:colId xmlns:a16="http://schemas.microsoft.com/office/drawing/2014/main" val="2187658041"/>
                    </a:ext>
                  </a:extLst>
                </a:gridCol>
                <a:gridCol w="208280">
                  <a:extLst>
                    <a:ext uri="{9D8B030D-6E8A-4147-A177-3AD203B41FA5}">
                      <a16:colId xmlns:a16="http://schemas.microsoft.com/office/drawing/2014/main" val="3728400374"/>
                    </a:ext>
                  </a:extLst>
                </a:gridCol>
                <a:gridCol w="208280">
                  <a:extLst>
                    <a:ext uri="{9D8B030D-6E8A-4147-A177-3AD203B41FA5}">
                      <a16:colId xmlns:a16="http://schemas.microsoft.com/office/drawing/2014/main" val="2147290334"/>
                    </a:ext>
                  </a:extLst>
                </a:gridCol>
                <a:gridCol w="208280">
                  <a:extLst>
                    <a:ext uri="{9D8B030D-6E8A-4147-A177-3AD203B41FA5}">
                      <a16:colId xmlns:a16="http://schemas.microsoft.com/office/drawing/2014/main" val="4178806547"/>
                    </a:ext>
                  </a:extLst>
                </a:gridCol>
                <a:gridCol w="208280">
                  <a:extLst>
                    <a:ext uri="{9D8B030D-6E8A-4147-A177-3AD203B41FA5}">
                      <a16:colId xmlns:a16="http://schemas.microsoft.com/office/drawing/2014/main" val="3386816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064427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- 2019-09-02 16:30:01</a:t>
                      </a:r>
                      <a:r>
                        <a:rPr kumimoji="0" lang="fr-FR" sz="1000" b="0" i="0" u="none" strike="noStrike" kern="1200" cap="none" spc="0" normalizeH="0" baseline="0" noProof="0">
                          <a:ln>
                            <a:noFill/>
                          </a:ln>
                          <a:solidFill>
                            <a:prstClr val="black"/>
                          </a:solidFill>
                          <a:effectLst/>
                          <a:uLnTx/>
                          <a:uFillTx/>
                          <a:latin typeface="+mn-lt"/>
                          <a:ea typeface="+mn-ea"/>
                          <a:cs typeface="+mn-cs"/>
                        </a:rPr>
                        <a:t> 
 MSI GE65 Raider - Vivez le gaming autrement... 
Vous voulez en savoir plus ? 👉 https://msi.gm/2Hzg1Kb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0.4699 %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4.5593 %</a:t>
                      </a:r>
                    </a:p>
                  </a:txBody>
                  <a:tcPr/>
                </a:tc>
                <a:extLst>
                  <a:ext uri="{0D108BD9-81ED-4DB2-BD59-A6C34878D82A}">
                    <a16:rowId xmlns:a16="http://schemas.microsoft.com/office/drawing/2014/main" val="648806217"/>
                  </a:ext>
                </a:extLst>
              </a:tr>
            </a:tbl>
          </a:graphicData>
        </a:graphic>
      </p:graphicFrame>
      <p:sp>
        <p:nvSpPr>
          <p:cNvPr id="4" name="Text Placeholder 3">
            <a:extLst>
              <a:ext uri="{FF2B5EF4-FFF2-40B4-BE49-F238E27FC236}">
                <a16:creationId xmlns:a16="http://schemas.microsoft.com/office/drawing/2014/main" id="{891CF3A4-A306-40E3-A2E4-8424EA5A2080}"/>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87728001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17ABDB-4FB2-4A60-A5A4-E3A4677933B4}"/>
              </a:ext>
            </a:extLst>
          </p:cNvPr>
          <p:cNvSpPr>
            <a:spLocks noGrp="1"/>
          </p:cNvSpPr>
          <p:nvPr>
            <p:ph type="title"/>
          </p:nvPr>
        </p:nvSpPr>
        <p:spPr/>
        <p:txBody>
          <a:bodyPr/>
          <a:lstStyle/>
          <a:p>
            <a:r>
              <a:rPr lang="en-US"/>
              <a:t>Facebook Insights Own Posts Table w/ E-Rate | CND Competitor- FR - 3 of 26</a:t>
            </a:r>
          </a:p>
        </p:txBody>
      </p:sp>
      <p:graphicFrame>
        <p:nvGraphicFramePr>
          <p:cNvPr id="5" name="Table Placeholder 4">
            <a:extLst>
              <a:ext uri="{FF2B5EF4-FFF2-40B4-BE49-F238E27FC236}">
                <a16:creationId xmlns:a16="http://schemas.microsoft.com/office/drawing/2014/main" id="{8B0D2C86-7842-4CC9-AE4E-8CDBE02ED17F}"/>
              </a:ext>
            </a:extLst>
          </p:cNvPr>
          <p:cNvGraphicFramePr>
            <a:graphicFrameLocks noGrp="1"/>
          </p:cNvGraphicFramePr>
          <p:nvPr>
            <p:ph type="tbl" sz="quarter" idx="13"/>
            <p:extLst>
              <p:ext uri="{D42A27DB-BD31-4B8C-83A1-F6EECF244321}">
                <p14:modId xmlns:p14="http://schemas.microsoft.com/office/powerpoint/2010/main" val="22571556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115791978"/>
                    </a:ext>
                  </a:extLst>
                </a:gridCol>
                <a:gridCol w="246888">
                  <a:extLst>
                    <a:ext uri="{9D8B030D-6E8A-4147-A177-3AD203B41FA5}">
                      <a16:colId xmlns:a16="http://schemas.microsoft.com/office/drawing/2014/main" val="3891607016"/>
                    </a:ext>
                  </a:extLst>
                </a:gridCol>
                <a:gridCol w="246888">
                  <a:extLst>
                    <a:ext uri="{9D8B030D-6E8A-4147-A177-3AD203B41FA5}">
                      <a16:colId xmlns:a16="http://schemas.microsoft.com/office/drawing/2014/main" val="3649741830"/>
                    </a:ext>
                  </a:extLst>
                </a:gridCol>
                <a:gridCol w="208280">
                  <a:extLst>
                    <a:ext uri="{9D8B030D-6E8A-4147-A177-3AD203B41FA5}">
                      <a16:colId xmlns:a16="http://schemas.microsoft.com/office/drawing/2014/main" val="3615816743"/>
                    </a:ext>
                  </a:extLst>
                </a:gridCol>
                <a:gridCol w="208280">
                  <a:extLst>
                    <a:ext uri="{9D8B030D-6E8A-4147-A177-3AD203B41FA5}">
                      <a16:colId xmlns:a16="http://schemas.microsoft.com/office/drawing/2014/main" val="1121821307"/>
                    </a:ext>
                  </a:extLst>
                </a:gridCol>
                <a:gridCol w="208280">
                  <a:extLst>
                    <a:ext uri="{9D8B030D-6E8A-4147-A177-3AD203B41FA5}">
                      <a16:colId xmlns:a16="http://schemas.microsoft.com/office/drawing/2014/main" val="1180503404"/>
                    </a:ext>
                  </a:extLst>
                </a:gridCol>
                <a:gridCol w="208280">
                  <a:extLst>
                    <a:ext uri="{9D8B030D-6E8A-4147-A177-3AD203B41FA5}">
                      <a16:colId xmlns:a16="http://schemas.microsoft.com/office/drawing/2014/main" val="3697947277"/>
                    </a:ext>
                  </a:extLst>
                </a:gridCol>
                <a:gridCol w="208280">
                  <a:extLst>
                    <a:ext uri="{9D8B030D-6E8A-4147-A177-3AD203B41FA5}">
                      <a16:colId xmlns:a16="http://schemas.microsoft.com/office/drawing/2014/main" val="3621809632"/>
                    </a:ext>
                  </a:extLst>
                </a:gridCol>
                <a:gridCol w="208280">
                  <a:extLst>
                    <a:ext uri="{9D8B030D-6E8A-4147-A177-3AD203B41FA5}">
                      <a16:colId xmlns:a16="http://schemas.microsoft.com/office/drawing/2014/main" val="1156733918"/>
                    </a:ext>
                  </a:extLst>
                </a:gridCol>
                <a:gridCol w="208280">
                  <a:extLst>
                    <a:ext uri="{9D8B030D-6E8A-4147-A177-3AD203B41FA5}">
                      <a16:colId xmlns:a16="http://schemas.microsoft.com/office/drawing/2014/main" val="3824488082"/>
                    </a:ext>
                  </a:extLst>
                </a:gridCol>
                <a:gridCol w="208280">
                  <a:extLst>
                    <a:ext uri="{9D8B030D-6E8A-4147-A177-3AD203B41FA5}">
                      <a16:colId xmlns:a16="http://schemas.microsoft.com/office/drawing/2014/main" val="1206953992"/>
                    </a:ext>
                  </a:extLst>
                </a:gridCol>
                <a:gridCol w="208280">
                  <a:extLst>
                    <a:ext uri="{9D8B030D-6E8A-4147-A177-3AD203B41FA5}">
                      <a16:colId xmlns:a16="http://schemas.microsoft.com/office/drawing/2014/main" val="200749294"/>
                    </a:ext>
                  </a:extLst>
                </a:gridCol>
                <a:gridCol w="208280">
                  <a:extLst>
                    <a:ext uri="{9D8B030D-6E8A-4147-A177-3AD203B41FA5}">
                      <a16:colId xmlns:a16="http://schemas.microsoft.com/office/drawing/2014/main" val="3350996795"/>
                    </a:ext>
                  </a:extLst>
                </a:gridCol>
                <a:gridCol w="246888">
                  <a:extLst>
                    <a:ext uri="{9D8B030D-6E8A-4147-A177-3AD203B41FA5}">
                      <a16:colId xmlns:a16="http://schemas.microsoft.com/office/drawing/2014/main" val="961042798"/>
                    </a:ext>
                  </a:extLst>
                </a:gridCol>
                <a:gridCol w="208280">
                  <a:extLst>
                    <a:ext uri="{9D8B030D-6E8A-4147-A177-3AD203B41FA5}">
                      <a16:colId xmlns:a16="http://schemas.microsoft.com/office/drawing/2014/main" val="998957957"/>
                    </a:ext>
                  </a:extLst>
                </a:gridCol>
                <a:gridCol w="246888">
                  <a:extLst>
                    <a:ext uri="{9D8B030D-6E8A-4147-A177-3AD203B41FA5}">
                      <a16:colId xmlns:a16="http://schemas.microsoft.com/office/drawing/2014/main" val="841713086"/>
                    </a:ext>
                  </a:extLst>
                </a:gridCol>
                <a:gridCol w="246888">
                  <a:extLst>
                    <a:ext uri="{9D8B030D-6E8A-4147-A177-3AD203B41FA5}">
                      <a16:colId xmlns:a16="http://schemas.microsoft.com/office/drawing/2014/main" val="1071002528"/>
                    </a:ext>
                  </a:extLst>
                </a:gridCol>
                <a:gridCol w="246888">
                  <a:extLst>
                    <a:ext uri="{9D8B030D-6E8A-4147-A177-3AD203B41FA5}">
                      <a16:colId xmlns:a16="http://schemas.microsoft.com/office/drawing/2014/main" val="2694804017"/>
                    </a:ext>
                  </a:extLst>
                </a:gridCol>
                <a:gridCol w="208280">
                  <a:extLst>
                    <a:ext uri="{9D8B030D-6E8A-4147-A177-3AD203B41FA5}">
                      <a16:colId xmlns:a16="http://schemas.microsoft.com/office/drawing/2014/main" val="3191460165"/>
                    </a:ext>
                  </a:extLst>
                </a:gridCol>
                <a:gridCol w="246888">
                  <a:extLst>
                    <a:ext uri="{9D8B030D-6E8A-4147-A177-3AD203B41FA5}">
                      <a16:colId xmlns:a16="http://schemas.microsoft.com/office/drawing/2014/main" val="2081456949"/>
                    </a:ext>
                  </a:extLst>
                </a:gridCol>
                <a:gridCol w="246888">
                  <a:extLst>
                    <a:ext uri="{9D8B030D-6E8A-4147-A177-3AD203B41FA5}">
                      <a16:colId xmlns:a16="http://schemas.microsoft.com/office/drawing/2014/main" val="2187329155"/>
                    </a:ext>
                  </a:extLst>
                </a:gridCol>
                <a:gridCol w="246888">
                  <a:extLst>
                    <a:ext uri="{9D8B030D-6E8A-4147-A177-3AD203B41FA5}">
                      <a16:colId xmlns:a16="http://schemas.microsoft.com/office/drawing/2014/main" val="4063365878"/>
                    </a:ext>
                  </a:extLst>
                </a:gridCol>
                <a:gridCol w="208280">
                  <a:extLst>
                    <a:ext uri="{9D8B030D-6E8A-4147-A177-3AD203B41FA5}">
                      <a16:colId xmlns:a16="http://schemas.microsoft.com/office/drawing/2014/main" val="2909842241"/>
                    </a:ext>
                  </a:extLst>
                </a:gridCol>
                <a:gridCol w="208280">
                  <a:extLst>
                    <a:ext uri="{9D8B030D-6E8A-4147-A177-3AD203B41FA5}">
                      <a16:colId xmlns:a16="http://schemas.microsoft.com/office/drawing/2014/main" val="1583640507"/>
                    </a:ext>
                  </a:extLst>
                </a:gridCol>
                <a:gridCol w="246888">
                  <a:extLst>
                    <a:ext uri="{9D8B030D-6E8A-4147-A177-3AD203B41FA5}">
                      <a16:colId xmlns:a16="http://schemas.microsoft.com/office/drawing/2014/main" val="4051282387"/>
                    </a:ext>
                  </a:extLst>
                </a:gridCol>
                <a:gridCol w="246888">
                  <a:extLst>
                    <a:ext uri="{9D8B030D-6E8A-4147-A177-3AD203B41FA5}">
                      <a16:colId xmlns:a16="http://schemas.microsoft.com/office/drawing/2014/main" val="1000683200"/>
                    </a:ext>
                  </a:extLst>
                </a:gridCol>
                <a:gridCol w="246888">
                  <a:extLst>
                    <a:ext uri="{9D8B030D-6E8A-4147-A177-3AD203B41FA5}">
                      <a16:colId xmlns:a16="http://schemas.microsoft.com/office/drawing/2014/main" val="57011905"/>
                    </a:ext>
                  </a:extLst>
                </a:gridCol>
                <a:gridCol w="208280">
                  <a:extLst>
                    <a:ext uri="{9D8B030D-6E8A-4147-A177-3AD203B41FA5}">
                      <a16:colId xmlns:a16="http://schemas.microsoft.com/office/drawing/2014/main" val="4220022776"/>
                    </a:ext>
                  </a:extLst>
                </a:gridCol>
                <a:gridCol w="208280">
                  <a:extLst>
                    <a:ext uri="{9D8B030D-6E8A-4147-A177-3AD203B41FA5}">
                      <a16:colId xmlns:a16="http://schemas.microsoft.com/office/drawing/2014/main" val="567675131"/>
                    </a:ext>
                  </a:extLst>
                </a:gridCol>
                <a:gridCol w="208280">
                  <a:extLst>
                    <a:ext uri="{9D8B030D-6E8A-4147-A177-3AD203B41FA5}">
                      <a16:colId xmlns:a16="http://schemas.microsoft.com/office/drawing/2014/main" val="3006680360"/>
                    </a:ext>
                  </a:extLst>
                </a:gridCol>
                <a:gridCol w="208280">
                  <a:extLst>
                    <a:ext uri="{9D8B030D-6E8A-4147-A177-3AD203B41FA5}">
                      <a16:colId xmlns:a16="http://schemas.microsoft.com/office/drawing/2014/main" val="29286625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57669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- 2019-09-02 02:57:10</a:t>
                      </a:r>
                      <a:r>
                        <a:rPr kumimoji="0" lang="en-US" sz="1000" b="0" i="0" u="none" strike="noStrike" kern="1200" cap="none" spc="0" normalizeH="0" baseline="0" noProof="0">
                          <a:ln>
                            <a:noFill/>
                          </a:ln>
                          <a:solidFill>
                            <a:prstClr val="black"/>
                          </a:solidFill>
                          <a:effectLst/>
                          <a:uLnTx/>
                          <a:uFillTx/>
                          <a:latin typeface="+mn-lt"/>
                          <a:ea typeface="+mn-ea"/>
                          <a:cs typeface="+mn-cs"/>
                        </a:rPr>
                        <a:t> 
 Join our chat room and get Free Steam Codes on YouTube: https://msi.gm/msigcs2e3
*You need to answer questions on YouTube to win 20USD Steam Codes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5.9463 %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0.8146 %</a:t>
                      </a:r>
                    </a:p>
                  </a:txBody>
                  <a:tcPr/>
                </a:tc>
                <a:extLst>
                  <a:ext uri="{0D108BD9-81ED-4DB2-BD59-A6C34878D82A}">
                    <a16:rowId xmlns:a16="http://schemas.microsoft.com/office/drawing/2014/main" val="2280297115"/>
                  </a:ext>
                </a:extLst>
              </a:tr>
            </a:tbl>
          </a:graphicData>
        </a:graphic>
      </p:graphicFrame>
      <p:sp>
        <p:nvSpPr>
          <p:cNvPr id="4" name="Text Placeholder 3">
            <a:extLst>
              <a:ext uri="{FF2B5EF4-FFF2-40B4-BE49-F238E27FC236}">
                <a16:creationId xmlns:a16="http://schemas.microsoft.com/office/drawing/2014/main" id="{C291C8D6-D29A-41A3-BC5B-7AD84BACB24B}"/>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7531104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17429C-3C14-480F-AC3A-B51A76F72BF4}"/>
              </a:ext>
            </a:extLst>
          </p:cNvPr>
          <p:cNvSpPr>
            <a:spLocks noGrp="1"/>
          </p:cNvSpPr>
          <p:nvPr>
            <p:ph type="title"/>
          </p:nvPr>
        </p:nvSpPr>
        <p:spPr/>
        <p:txBody>
          <a:bodyPr/>
          <a:lstStyle/>
          <a:p>
            <a:r>
              <a:rPr lang="en-US"/>
              <a:t>Facebook Insights Own Posts Table w/ E-Rate | CND Competitor- FR - 4 of 26</a:t>
            </a:r>
          </a:p>
        </p:txBody>
      </p:sp>
      <p:graphicFrame>
        <p:nvGraphicFramePr>
          <p:cNvPr id="5" name="Table Placeholder 4">
            <a:extLst>
              <a:ext uri="{FF2B5EF4-FFF2-40B4-BE49-F238E27FC236}">
                <a16:creationId xmlns:a16="http://schemas.microsoft.com/office/drawing/2014/main" id="{263F9307-6AD0-496B-A2C5-497E580CAE78}"/>
              </a:ext>
            </a:extLst>
          </p:cNvPr>
          <p:cNvGraphicFramePr>
            <a:graphicFrameLocks noGrp="1"/>
          </p:cNvGraphicFramePr>
          <p:nvPr>
            <p:ph type="tbl" sz="quarter" idx="13"/>
            <p:extLst>
              <p:ext uri="{D42A27DB-BD31-4B8C-83A1-F6EECF244321}">
                <p14:modId xmlns:p14="http://schemas.microsoft.com/office/powerpoint/2010/main" val="38414379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92284319"/>
                    </a:ext>
                  </a:extLst>
                </a:gridCol>
                <a:gridCol w="246888">
                  <a:extLst>
                    <a:ext uri="{9D8B030D-6E8A-4147-A177-3AD203B41FA5}">
                      <a16:colId xmlns:a16="http://schemas.microsoft.com/office/drawing/2014/main" val="900675485"/>
                    </a:ext>
                  </a:extLst>
                </a:gridCol>
                <a:gridCol w="246888">
                  <a:extLst>
                    <a:ext uri="{9D8B030D-6E8A-4147-A177-3AD203B41FA5}">
                      <a16:colId xmlns:a16="http://schemas.microsoft.com/office/drawing/2014/main" val="2739581266"/>
                    </a:ext>
                  </a:extLst>
                </a:gridCol>
                <a:gridCol w="208280">
                  <a:extLst>
                    <a:ext uri="{9D8B030D-6E8A-4147-A177-3AD203B41FA5}">
                      <a16:colId xmlns:a16="http://schemas.microsoft.com/office/drawing/2014/main" val="1832340734"/>
                    </a:ext>
                  </a:extLst>
                </a:gridCol>
                <a:gridCol w="208280">
                  <a:extLst>
                    <a:ext uri="{9D8B030D-6E8A-4147-A177-3AD203B41FA5}">
                      <a16:colId xmlns:a16="http://schemas.microsoft.com/office/drawing/2014/main" val="2555508807"/>
                    </a:ext>
                  </a:extLst>
                </a:gridCol>
                <a:gridCol w="208280">
                  <a:extLst>
                    <a:ext uri="{9D8B030D-6E8A-4147-A177-3AD203B41FA5}">
                      <a16:colId xmlns:a16="http://schemas.microsoft.com/office/drawing/2014/main" val="1477152844"/>
                    </a:ext>
                  </a:extLst>
                </a:gridCol>
                <a:gridCol w="208280">
                  <a:extLst>
                    <a:ext uri="{9D8B030D-6E8A-4147-A177-3AD203B41FA5}">
                      <a16:colId xmlns:a16="http://schemas.microsoft.com/office/drawing/2014/main" val="52265249"/>
                    </a:ext>
                  </a:extLst>
                </a:gridCol>
                <a:gridCol w="208280">
                  <a:extLst>
                    <a:ext uri="{9D8B030D-6E8A-4147-A177-3AD203B41FA5}">
                      <a16:colId xmlns:a16="http://schemas.microsoft.com/office/drawing/2014/main" val="1181554149"/>
                    </a:ext>
                  </a:extLst>
                </a:gridCol>
                <a:gridCol w="208280">
                  <a:extLst>
                    <a:ext uri="{9D8B030D-6E8A-4147-A177-3AD203B41FA5}">
                      <a16:colId xmlns:a16="http://schemas.microsoft.com/office/drawing/2014/main" val="3882863813"/>
                    </a:ext>
                  </a:extLst>
                </a:gridCol>
                <a:gridCol w="208280">
                  <a:extLst>
                    <a:ext uri="{9D8B030D-6E8A-4147-A177-3AD203B41FA5}">
                      <a16:colId xmlns:a16="http://schemas.microsoft.com/office/drawing/2014/main" val="3382033248"/>
                    </a:ext>
                  </a:extLst>
                </a:gridCol>
                <a:gridCol w="208280">
                  <a:extLst>
                    <a:ext uri="{9D8B030D-6E8A-4147-A177-3AD203B41FA5}">
                      <a16:colId xmlns:a16="http://schemas.microsoft.com/office/drawing/2014/main" val="1560425248"/>
                    </a:ext>
                  </a:extLst>
                </a:gridCol>
                <a:gridCol w="208280">
                  <a:extLst>
                    <a:ext uri="{9D8B030D-6E8A-4147-A177-3AD203B41FA5}">
                      <a16:colId xmlns:a16="http://schemas.microsoft.com/office/drawing/2014/main" val="1666877346"/>
                    </a:ext>
                  </a:extLst>
                </a:gridCol>
                <a:gridCol w="208280">
                  <a:extLst>
                    <a:ext uri="{9D8B030D-6E8A-4147-A177-3AD203B41FA5}">
                      <a16:colId xmlns:a16="http://schemas.microsoft.com/office/drawing/2014/main" val="10173105"/>
                    </a:ext>
                  </a:extLst>
                </a:gridCol>
                <a:gridCol w="246888">
                  <a:extLst>
                    <a:ext uri="{9D8B030D-6E8A-4147-A177-3AD203B41FA5}">
                      <a16:colId xmlns:a16="http://schemas.microsoft.com/office/drawing/2014/main" val="1906747042"/>
                    </a:ext>
                  </a:extLst>
                </a:gridCol>
                <a:gridCol w="208280">
                  <a:extLst>
                    <a:ext uri="{9D8B030D-6E8A-4147-A177-3AD203B41FA5}">
                      <a16:colId xmlns:a16="http://schemas.microsoft.com/office/drawing/2014/main" val="698107265"/>
                    </a:ext>
                  </a:extLst>
                </a:gridCol>
                <a:gridCol w="246888">
                  <a:extLst>
                    <a:ext uri="{9D8B030D-6E8A-4147-A177-3AD203B41FA5}">
                      <a16:colId xmlns:a16="http://schemas.microsoft.com/office/drawing/2014/main" val="1660427440"/>
                    </a:ext>
                  </a:extLst>
                </a:gridCol>
                <a:gridCol w="246888">
                  <a:extLst>
                    <a:ext uri="{9D8B030D-6E8A-4147-A177-3AD203B41FA5}">
                      <a16:colId xmlns:a16="http://schemas.microsoft.com/office/drawing/2014/main" val="979825414"/>
                    </a:ext>
                  </a:extLst>
                </a:gridCol>
                <a:gridCol w="246888">
                  <a:extLst>
                    <a:ext uri="{9D8B030D-6E8A-4147-A177-3AD203B41FA5}">
                      <a16:colId xmlns:a16="http://schemas.microsoft.com/office/drawing/2014/main" val="4023924608"/>
                    </a:ext>
                  </a:extLst>
                </a:gridCol>
                <a:gridCol w="208280">
                  <a:extLst>
                    <a:ext uri="{9D8B030D-6E8A-4147-A177-3AD203B41FA5}">
                      <a16:colId xmlns:a16="http://schemas.microsoft.com/office/drawing/2014/main" val="870918633"/>
                    </a:ext>
                  </a:extLst>
                </a:gridCol>
                <a:gridCol w="246888">
                  <a:extLst>
                    <a:ext uri="{9D8B030D-6E8A-4147-A177-3AD203B41FA5}">
                      <a16:colId xmlns:a16="http://schemas.microsoft.com/office/drawing/2014/main" val="1622019921"/>
                    </a:ext>
                  </a:extLst>
                </a:gridCol>
                <a:gridCol w="246888">
                  <a:extLst>
                    <a:ext uri="{9D8B030D-6E8A-4147-A177-3AD203B41FA5}">
                      <a16:colId xmlns:a16="http://schemas.microsoft.com/office/drawing/2014/main" val="1711637052"/>
                    </a:ext>
                  </a:extLst>
                </a:gridCol>
                <a:gridCol w="246888">
                  <a:extLst>
                    <a:ext uri="{9D8B030D-6E8A-4147-A177-3AD203B41FA5}">
                      <a16:colId xmlns:a16="http://schemas.microsoft.com/office/drawing/2014/main" val="2748285307"/>
                    </a:ext>
                  </a:extLst>
                </a:gridCol>
                <a:gridCol w="208280">
                  <a:extLst>
                    <a:ext uri="{9D8B030D-6E8A-4147-A177-3AD203B41FA5}">
                      <a16:colId xmlns:a16="http://schemas.microsoft.com/office/drawing/2014/main" val="887223629"/>
                    </a:ext>
                  </a:extLst>
                </a:gridCol>
                <a:gridCol w="208280">
                  <a:extLst>
                    <a:ext uri="{9D8B030D-6E8A-4147-A177-3AD203B41FA5}">
                      <a16:colId xmlns:a16="http://schemas.microsoft.com/office/drawing/2014/main" val="228557180"/>
                    </a:ext>
                  </a:extLst>
                </a:gridCol>
                <a:gridCol w="246888">
                  <a:extLst>
                    <a:ext uri="{9D8B030D-6E8A-4147-A177-3AD203B41FA5}">
                      <a16:colId xmlns:a16="http://schemas.microsoft.com/office/drawing/2014/main" val="572129978"/>
                    </a:ext>
                  </a:extLst>
                </a:gridCol>
                <a:gridCol w="246888">
                  <a:extLst>
                    <a:ext uri="{9D8B030D-6E8A-4147-A177-3AD203B41FA5}">
                      <a16:colId xmlns:a16="http://schemas.microsoft.com/office/drawing/2014/main" val="2765945148"/>
                    </a:ext>
                  </a:extLst>
                </a:gridCol>
                <a:gridCol w="246888">
                  <a:extLst>
                    <a:ext uri="{9D8B030D-6E8A-4147-A177-3AD203B41FA5}">
                      <a16:colId xmlns:a16="http://schemas.microsoft.com/office/drawing/2014/main" val="1291576004"/>
                    </a:ext>
                  </a:extLst>
                </a:gridCol>
                <a:gridCol w="208280">
                  <a:extLst>
                    <a:ext uri="{9D8B030D-6E8A-4147-A177-3AD203B41FA5}">
                      <a16:colId xmlns:a16="http://schemas.microsoft.com/office/drawing/2014/main" val="3360821470"/>
                    </a:ext>
                  </a:extLst>
                </a:gridCol>
                <a:gridCol w="208280">
                  <a:extLst>
                    <a:ext uri="{9D8B030D-6E8A-4147-A177-3AD203B41FA5}">
                      <a16:colId xmlns:a16="http://schemas.microsoft.com/office/drawing/2014/main" val="305218261"/>
                    </a:ext>
                  </a:extLst>
                </a:gridCol>
                <a:gridCol w="208280">
                  <a:extLst>
                    <a:ext uri="{9D8B030D-6E8A-4147-A177-3AD203B41FA5}">
                      <a16:colId xmlns:a16="http://schemas.microsoft.com/office/drawing/2014/main" val="3228778296"/>
                    </a:ext>
                  </a:extLst>
                </a:gridCol>
                <a:gridCol w="208280">
                  <a:extLst>
                    <a:ext uri="{9D8B030D-6E8A-4147-A177-3AD203B41FA5}">
                      <a16:colId xmlns:a16="http://schemas.microsoft.com/office/drawing/2014/main" val="4780530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1822086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- 2019-09-01 16:30:02</a:t>
                      </a:r>
                      <a:r>
                        <a:rPr kumimoji="0" lang="fr-FR" sz="1000" b="0" i="0" u="none" strike="noStrike" kern="1200" cap="none" spc="0" normalizeH="0" baseline="0" noProof="0">
                          <a:ln>
                            <a:noFill/>
                          </a:ln>
                          <a:solidFill>
                            <a:prstClr val="black"/>
                          </a:solidFill>
                          <a:effectLst/>
                          <a:uLnTx/>
                          <a:uFillTx/>
                          <a:latin typeface="+mn-lt"/>
                          <a:ea typeface="+mn-ea"/>
                          <a:cs typeface="+mn-cs"/>
                        </a:rPr>
                        <a:t> 
 Vous êtes à la recherche d'un nouveau produit pour la rentrée ?
On vous propose quelques petites offres sur des produits MSI de qualité !
En savoir plus : https://fr.msi.com/Promotion/2019-aug-back-to-school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4.2421 %</a:t>
                      </a:r>
                    </a:p>
                  </a:txBody>
                  <a:tcPr/>
                </a:tc>
                <a:extLst>
                  <a:ext uri="{0D108BD9-81ED-4DB2-BD59-A6C34878D82A}">
                    <a16:rowId xmlns:a16="http://schemas.microsoft.com/office/drawing/2014/main" val="3336519660"/>
                  </a:ext>
                </a:extLst>
              </a:tr>
            </a:tbl>
          </a:graphicData>
        </a:graphic>
      </p:graphicFrame>
      <p:sp>
        <p:nvSpPr>
          <p:cNvPr id="4" name="Text Placeholder 3">
            <a:extLst>
              <a:ext uri="{FF2B5EF4-FFF2-40B4-BE49-F238E27FC236}">
                <a16:creationId xmlns:a16="http://schemas.microsoft.com/office/drawing/2014/main" id="{1AFAAC77-6000-43F9-A2FA-6B2956031777}"/>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7831859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759953-2ACB-4DFA-8761-FE2A86217894}"/>
              </a:ext>
            </a:extLst>
          </p:cNvPr>
          <p:cNvSpPr>
            <a:spLocks noGrp="1"/>
          </p:cNvSpPr>
          <p:nvPr>
            <p:ph type="title"/>
          </p:nvPr>
        </p:nvSpPr>
        <p:spPr/>
        <p:txBody>
          <a:bodyPr/>
          <a:lstStyle/>
          <a:p>
            <a:r>
              <a:rPr lang="en-US"/>
              <a:t>Facebook Insights Own Posts Table w/ E-Rate | CND Competitor- FR - 5 of 26</a:t>
            </a:r>
          </a:p>
        </p:txBody>
      </p:sp>
      <p:graphicFrame>
        <p:nvGraphicFramePr>
          <p:cNvPr id="5" name="Table Placeholder 4">
            <a:extLst>
              <a:ext uri="{FF2B5EF4-FFF2-40B4-BE49-F238E27FC236}">
                <a16:creationId xmlns:a16="http://schemas.microsoft.com/office/drawing/2014/main" id="{8DD19A91-AAC7-4112-A1D2-FAC651CB40DE}"/>
              </a:ext>
            </a:extLst>
          </p:cNvPr>
          <p:cNvGraphicFramePr>
            <a:graphicFrameLocks noGrp="1"/>
          </p:cNvGraphicFramePr>
          <p:nvPr>
            <p:ph type="tbl" sz="quarter" idx="13"/>
            <p:extLst>
              <p:ext uri="{D42A27DB-BD31-4B8C-83A1-F6EECF244321}">
                <p14:modId xmlns:p14="http://schemas.microsoft.com/office/powerpoint/2010/main" val="40758353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12363947"/>
                    </a:ext>
                  </a:extLst>
                </a:gridCol>
                <a:gridCol w="246888">
                  <a:extLst>
                    <a:ext uri="{9D8B030D-6E8A-4147-A177-3AD203B41FA5}">
                      <a16:colId xmlns:a16="http://schemas.microsoft.com/office/drawing/2014/main" val="1443626841"/>
                    </a:ext>
                  </a:extLst>
                </a:gridCol>
                <a:gridCol w="246888">
                  <a:extLst>
                    <a:ext uri="{9D8B030D-6E8A-4147-A177-3AD203B41FA5}">
                      <a16:colId xmlns:a16="http://schemas.microsoft.com/office/drawing/2014/main" val="1340400122"/>
                    </a:ext>
                  </a:extLst>
                </a:gridCol>
                <a:gridCol w="208280">
                  <a:extLst>
                    <a:ext uri="{9D8B030D-6E8A-4147-A177-3AD203B41FA5}">
                      <a16:colId xmlns:a16="http://schemas.microsoft.com/office/drawing/2014/main" val="1991272403"/>
                    </a:ext>
                  </a:extLst>
                </a:gridCol>
                <a:gridCol w="208280">
                  <a:extLst>
                    <a:ext uri="{9D8B030D-6E8A-4147-A177-3AD203B41FA5}">
                      <a16:colId xmlns:a16="http://schemas.microsoft.com/office/drawing/2014/main" val="682694861"/>
                    </a:ext>
                  </a:extLst>
                </a:gridCol>
                <a:gridCol w="208280">
                  <a:extLst>
                    <a:ext uri="{9D8B030D-6E8A-4147-A177-3AD203B41FA5}">
                      <a16:colId xmlns:a16="http://schemas.microsoft.com/office/drawing/2014/main" val="3438366600"/>
                    </a:ext>
                  </a:extLst>
                </a:gridCol>
                <a:gridCol w="208280">
                  <a:extLst>
                    <a:ext uri="{9D8B030D-6E8A-4147-A177-3AD203B41FA5}">
                      <a16:colId xmlns:a16="http://schemas.microsoft.com/office/drawing/2014/main" val="3732397460"/>
                    </a:ext>
                  </a:extLst>
                </a:gridCol>
                <a:gridCol w="208280">
                  <a:extLst>
                    <a:ext uri="{9D8B030D-6E8A-4147-A177-3AD203B41FA5}">
                      <a16:colId xmlns:a16="http://schemas.microsoft.com/office/drawing/2014/main" val="1301672414"/>
                    </a:ext>
                  </a:extLst>
                </a:gridCol>
                <a:gridCol w="208280">
                  <a:extLst>
                    <a:ext uri="{9D8B030D-6E8A-4147-A177-3AD203B41FA5}">
                      <a16:colId xmlns:a16="http://schemas.microsoft.com/office/drawing/2014/main" val="385278649"/>
                    </a:ext>
                  </a:extLst>
                </a:gridCol>
                <a:gridCol w="208280">
                  <a:extLst>
                    <a:ext uri="{9D8B030D-6E8A-4147-A177-3AD203B41FA5}">
                      <a16:colId xmlns:a16="http://schemas.microsoft.com/office/drawing/2014/main" val="396223503"/>
                    </a:ext>
                  </a:extLst>
                </a:gridCol>
                <a:gridCol w="208280">
                  <a:extLst>
                    <a:ext uri="{9D8B030D-6E8A-4147-A177-3AD203B41FA5}">
                      <a16:colId xmlns:a16="http://schemas.microsoft.com/office/drawing/2014/main" val="2521198080"/>
                    </a:ext>
                  </a:extLst>
                </a:gridCol>
                <a:gridCol w="208280">
                  <a:extLst>
                    <a:ext uri="{9D8B030D-6E8A-4147-A177-3AD203B41FA5}">
                      <a16:colId xmlns:a16="http://schemas.microsoft.com/office/drawing/2014/main" val="1121045579"/>
                    </a:ext>
                  </a:extLst>
                </a:gridCol>
                <a:gridCol w="208280">
                  <a:extLst>
                    <a:ext uri="{9D8B030D-6E8A-4147-A177-3AD203B41FA5}">
                      <a16:colId xmlns:a16="http://schemas.microsoft.com/office/drawing/2014/main" val="554055927"/>
                    </a:ext>
                  </a:extLst>
                </a:gridCol>
                <a:gridCol w="246888">
                  <a:extLst>
                    <a:ext uri="{9D8B030D-6E8A-4147-A177-3AD203B41FA5}">
                      <a16:colId xmlns:a16="http://schemas.microsoft.com/office/drawing/2014/main" val="1109858519"/>
                    </a:ext>
                  </a:extLst>
                </a:gridCol>
                <a:gridCol w="208280">
                  <a:extLst>
                    <a:ext uri="{9D8B030D-6E8A-4147-A177-3AD203B41FA5}">
                      <a16:colId xmlns:a16="http://schemas.microsoft.com/office/drawing/2014/main" val="3915813656"/>
                    </a:ext>
                  </a:extLst>
                </a:gridCol>
                <a:gridCol w="246888">
                  <a:extLst>
                    <a:ext uri="{9D8B030D-6E8A-4147-A177-3AD203B41FA5}">
                      <a16:colId xmlns:a16="http://schemas.microsoft.com/office/drawing/2014/main" val="2016447790"/>
                    </a:ext>
                  </a:extLst>
                </a:gridCol>
                <a:gridCol w="246888">
                  <a:extLst>
                    <a:ext uri="{9D8B030D-6E8A-4147-A177-3AD203B41FA5}">
                      <a16:colId xmlns:a16="http://schemas.microsoft.com/office/drawing/2014/main" val="3782639060"/>
                    </a:ext>
                  </a:extLst>
                </a:gridCol>
                <a:gridCol w="246888">
                  <a:extLst>
                    <a:ext uri="{9D8B030D-6E8A-4147-A177-3AD203B41FA5}">
                      <a16:colId xmlns:a16="http://schemas.microsoft.com/office/drawing/2014/main" val="3482639424"/>
                    </a:ext>
                  </a:extLst>
                </a:gridCol>
                <a:gridCol w="208280">
                  <a:extLst>
                    <a:ext uri="{9D8B030D-6E8A-4147-A177-3AD203B41FA5}">
                      <a16:colId xmlns:a16="http://schemas.microsoft.com/office/drawing/2014/main" val="3387323061"/>
                    </a:ext>
                  </a:extLst>
                </a:gridCol>
                <a:gridCol w="246888">
                  <a:extLst>
                    <a:ext uri="{9D8B030D-6E8A-4147-A177-3AD203B41FA5}">
                      <a16:colId xmlns:a16="http://schemas.microsoft.com/office/drawing/2014/main" val="3148770634"/>
                    </a:ext>
                  </a:extLst>
                </a:gridCol>
                <a:gridCol w="246888">
                  <a:extLst>
                    <a:ext uri="{9D8B030D-6E8A-4147-A177-3AD203B41FA5}">
                      <a16:colId xmlns:a16="http://schemas.microsoft.com/office/drawing/2014/main" val="248558186"/>
                    </a:ext>
                  </a:extLst>
                </a:gridCol>
                <a:gridCol w="246888">
                  <a:extLst>
                    <a:ext uri="{9D8B030D-6E8A-4147-A177-3AD203B41FA5}">
                      <a16:colId xmlns:a16="http://schemas.microsoft.com/office/drawing/2014/main" val="2674050068"/>
                    </a:ext>
                  </a:extLst>
                </a:gridCol>
                <a:gridCol w="208280">
                  <a:extLst>
                    <a:ext uri="{9D8B030D-6E8A-4147-A177-3AD203B41FA5}">
                      <a16:colId xmlns:a16="http://schemas.microsoft.com/office/drawing/2014/main" val="655339129"/>
                    </a:ext>
                  </a:extLst>
                </a:gridCol>
                <a:gridCol w="208280">
                  <a:extLst>
                    <a:ext uri="{9D8B030D-6E8A-4147-A177-3AD203B41FA5}">
                      <a16:colId xmlns:a16="http://schemas.microsoft.com/office/drawing/2014/main" val="3483092937"/>
                    </a:ext>
                  </a:extLst>
                </a:gridCol>
                <a:gridCol w="246888">
                  <a:extLst>
                    <a:ext uri="{9D8B030D-6E8A-4147-A177-3AD203B41FA5}">
                      <a16:colId xmlns:a16="http://schemas.microsoft.com/office/drawing/2014/main" val="573644931"/>
                    </a:ext>
                  </a:extLst>
                </a:gridCol>
                <a:gridCol w="246888">
                  <a:extLst>
                    <a:ext uri="{9D8B030D-6E8A-4147-A177-3AD203B41FA5}">
                      <a16:colId xmlns:a16="http://schemas.microsoft.com/office/drawing/2014/main" val="1773146594"/>
                    </a:ext>
                  </a:extLst>
                </a:gridCol>
                <a:gridCol w="246888">
                  <a:extLst>
                    <a:ext uri="{9D8B030D-6E8A-4147-A177-3AD203B41FA5}">
                      <a16:colId xmlns:a16="http://schemas.microsoft.com/office/drawing/2014/main" val="2304910726"/>
                    </a:ext>
                  </a:extLst>
                </a:gridCol>
                <a:gridCol w="208280">
                  <a:extLst>
                    <a:ext uri="{9D8B030D-6E8A-4147-A177-3AD203B41FA5}">
                      <a16:colId xmlns:a16="http://schemas.microsoft.com/office/drawing/2014/main" val="2851267454"/>
                    </a:ext>
                  </a:extLst>
                </a:gridCol>
                <a:gridCol w="208280">
                  <a:extLst>
                    <a:ext uri="{9D8B030D-6E8A-4147-A177-3AD203B41FA5}">
                      <a16:colId xmlns:a16="http://schemas.microsoft.com/office/drawing/2014/main" val="2301272296"/>
                    </a:ext>
                  </a:extLst>
                </a:gridCol>
                <a:gridCol w="208280">
                  <a:extLst>
                    <a:ext uri="{9D8B030D-6E8A-4147-A177-3AD203B41FA5}">
                      <a16:colId xmlns:a16="http://schemas.microsoft.com/office/drawing/2014/main" val="4232659532"/>
                    </a:ext>
                  </a:extLst>
                </a:gridCol>
                <a:gridCol w="208280">
                  <a:extLst>
                    <a:ext uri="{9D8B030D-6E8A-4147-A177-3AD203B41FA5}">
                      <a16:colId xmlns:a16="http://schemas.microsoft.com/office/drawing/2014/main" val="12272303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846356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- 2019-09-01 10:30:01</a:t>
                      </a:r>
                      <a:r>
                        <a:rPr kumimoji="0" lang="fr-FR" sz="1000" b="0" i="0" u="none" strike="noStrike" kern="1200" cap="none" spc="0" normalizeH="0" baseline="0" noProof="0">
                          <a:ln>
                            <a:noFill/>
                          </a:ln>
                          <a:solidFill>
                            <a:prstClr val="black"/>
                          </a:solidFill>
                          <a:effectLst/>
                          <a:uLnTx/>
                          <a:uFillTx/>
                          <a:latin typeface="+mn-lt"/>
                          <a:ea typeface="+mn-ea"/>
                          <a:cs typeface="+mn-cs"/>
                        </a:rPr>
                        <a:t> 
 Elvyra est la gagnante de notre concours WeAreCreators. Comme elle, libérez votre créativité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0.2855 %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YouTube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6.5258 %</a:t>
                      </a:r>
                    </a:p>
                  </a:txBody>
                  <a:tcPr/>
                </a:tc>
                <a:extLst>
                  <a:ext uri="{0D108BD9-81ED-4DB2-BD59-A6C34878D82A}">
                    <a16:rowId xmlns:a16="http://schemas.microsoft.com/office/drawing/2014/main" val="662865519"/>
                  </a:ext>
                </a:extLst>
              </a:tr>
            </a:tbl>
          </a:graphicData>
        </a:graphic>
      </p:graphicFrame>
      <p:sp>
        <p:nvSpPr>
          <p:cNvPr id="4" name="Text Placeholder 3">
            <a:extLst>
              <a:ext uri="{FF2B5EF4-FFF2-40B4-BE49-F238E27FC236}">
                <a16:creationId xmlns:a16="http://schemas.microsoft.com/office/drawing/2014/main" id="{0D5E3B9A-A74E-4204-90F0-AFB85BCDE438}"/>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7666169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0A9B5B-2238-4C97-A74A-F05DB1B5522E}"/>
              </a:ext>
            </a:extLst>
          </p:cNvPr>
          <p:cNvSpPr>
            <a:spLocks noGrp="1"/>
          </p:cNvSpPr>
          <p:nvPr>
            <p:ph type="title"/>
          </p:nvPr>
        </p:nvSpPr>
        <p:spPr/>
        <p:txBody>
          <a:bodyPr/>
          <a:lstStyle/>
          <a:p>
            <a:r>
              <a:rPr lang="en-US"/>
              <a:t>Facebook Insights Own Posts Table w/ E-Rate | CND Competitor- FR - 6 of 26</a:t>
            </a:r>
          </a:p>
        </p:txBody>
      </p:sp>
      <p:graphicFrame>
        <p:nvGraphicFramePr>
          <p:cNvPr id="5" name="Table Placeholder 4">
            <a:extLst>
              <a:ext uri="{FF2B5EF4-FFF2-40B4-BE49-F238E27FC236}">
                <a16:creationId xmlns:a16="http://schemas.microsoft.com/office/drawing/2014/main" id="{01E6454C-A881-4868-9AFE-6E53890B8413}"/>
              </a:ext>
            </a:extLst>
          </p:cNvPr>
          <p:cNvGraphicFramePr>
            <a:graphicFrameLocks noGrp="1"/>
          </p:cNvGraphicFramePr>
          <p:nvPr>
            <p:ph type="tbl" sz="quarter" idx="13"/>
            <p:extLst>
              <p:ext uri="{D42A27DB-BD31-4B8C-83A1-F6EECF244321}">
                <p14:modId xmlns:p14="http://schemas.microsoft.com/office/powerpoint/2010/main" val="5286645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522468822"/>
                    </a:ext>
                  </a:extLst>
                </a:gridCol>
                <a:gridCol w="246888">
                  <a:extLst>
                    <a:ext uri="{9D8B030D-6E8A-4147-A177-3AD203B41FA5}">
                      <a16:colId xmlns:a16="http://schemas.microsoft.com/office/drawing/2014/main" val="3395292962"/>
                    </a:ext>
                  </a:extLst>
                </a:gridCol>
                <a:gridCol w="246888">
                  <a:extLst>
                    <a:ext uri="{9D8B030D-6E8A-4147-A177-3AD203B41FA5}">
                      <a16:colId xmlns:a16="http://schemas.microsoft.com/office/drawing/2014/main" val="2943262623"/>
                    </a:ext>
                  </a:extLst>
                </a:gridCol>
                <a:gridCol w="208280">
                  <a:extLst>
                    <a:ext uri="{9D8B030D-6E8A-4147-A177-3AD203B41FA5}">
                      <a16:colId xmlns:a16="http://schemas.microsoft.com/office/drawing/2014/main" val="2552173456"/>
                    </a:ext>
                  </a:extLst>
                </a:gridCol>
                <a:gridCol w="208280">
                  <a:extLst>
                    <a:ext uri="{9D8B030D-6E8A-4147-A177-3AD203B41FA5}">
                      <a16:colId xmlns:a16="http://schemas.microsoft.com/office/drawing/2014/main" val="3452279245"/>
                    </a:ext>
                  </a:extLst>
                </a:gridCol>
                <a:gridCol w="208280">
                  <a:extLst>
                    <a:ext uri="{9D8B030D-6E8A-4147-A177-3AD203B41FA5}">
                      <a16:colId xmlns:a16="http://schemas.microsoft.com/office/drawing/2014/main" val="592166302"/>
                    </a:ext>
                  </a:extLst>
                </a:gridCol>
                <a:gridCol w="208280">
                  <a:extLst>
                    <a:ext uri="{9D8B030D-6E8A-4147-A177-3AD203B41FA5}">
                      <a16:colId xmlns:a16="http://schemas.microsoft.com/office/drawing/2014/main" val="3495725439"/>
                    </a:ext>
                  </a:extLst>
                </a:gridCol>
                <a:gridCol w="208280">
                  <a:extLst>
                    <a:ext uri="{9D8B030D-6E8A-4147-A177-3AD203B41FA5}">
                      <a16:colId xmlns:a16="http://schemas.microsoft.com/office/drawing/2014/main" val="2381731821"/>
                    </a:ext>
                  </a:extLst>
                </a:gridCol>
                <a:gridCol w="208280">
                  <a:extLst>
                    <a:ext uri="{9D8B030D-6E8A-4147-A177-3AD203B41FA5}">
                      <a16:colId xmlns:a16="http://schemas.microsoft.com/office/drawing/2014/main" val="2895902238"/>
                    </a:ext>
                  </a:extLst>
                </a:gridCol>
                <a:gridCol w="208280">
                  <a:extLst>
                    <a:ext uri="{9D8B030D-6E8A-4147-A177-3AD203B41FA5}">
                      <a16:colId xmlns:a16="http://schemas.microsoft.com/office/drawing/2014/main" val="1856233924"/>
                    </a:ext>
                  </a:extLst>
                </a:gridCol>
                <a:gridCol w="208280">
                  <a:extLst>
                    <a:ext uri="{9D8B030D-6E8A-4147-A177-3AD203B41FA5}">
                      <a16:colId xmlns:a16="http://schemas.microsoft.com/office/drawing/2014/main" val="2950965023"/>
                    </a:ext>
                  </a:extLst>
                </a:gridCol>
                <a:gridCol w="208280">
                  <a:extLst>
                    <a:ext uri="{9D8B030D-6E8A-4147-A177-3AD203B41FA5}">
                      <a16:colId xmlns:a16="http://schemas.microsoft.com/office/drawing/2014/main" val="2554067973"/>
                    </a:ext>
                  </a:extLst>
                </a:gridCol>
                <a:gridCol w="208280">
                  <a:extLst>
                    <a:ext uri="{9D8B030D-6E8A-4147-A177-3AD203B41FA5}">
                      <a16:colId xmlns:a16="http://schemas.microsoft.com/office/drawing/2014/main" val="3985729046"/>
                    </a:ext>
                  </a:extLst>
                </a:gridCol>
                <a:gridCol w="246888">
                  <a:extLst>
                    <a:ext uri="{9D8B030D-6E8A-4147-A177-3AD203B41FA5}">
                      <a16:colId xmlns:a16="http://schemas.microsoft.com/office/drawing/2014/main" val="2054782931"/>
                    </a:ext>
                  </a:extLst>
                </a:gridCol>
                <a:gridCol w="208280">
                  <a:extLst>
                    <a:ext uri="{9D8B030D-6E8A-4147-A177-3AD203B41FA5}">
                      <a16:colId xmlns:a16="http://schemas.microsoft.com/office/drawing/2014/main" val="2442237620"/>
                    </a:ext>
                  </a:extLst>
                </a:gridCol>
                <a:gridCol w="246888">
                  <a:extLst>
                    <a:ext uri="{9D8B030D-6E8A-4147-A177-3AD203B41FA5}">
                      <a16:colId xmlns:a16="http://schemas.microsoft.com/office/drawing/2014/main" val="1893484222"/>
                    </a:ext>
                  </a:extLst>
                </a:gridCol>
                <a:gridCol w="246888">
                  <a:extLst>
                    <a:ext uri="{9D8B030D-6E8A-4147-A177-3AD203B41FA5}">
                      <a16:colId xmlns:a16="http://schemas.microsoft.com/office/drawing/2014/main" val="2961121737"/>
                    </a:ext>
                  </a:extLst>
                </a:gridCol>
                <a:gridCol w="246888">
                  <a:extLst>
                    <a:ext uri="{9D8B030D-6E8A-4147-A177-3AD203B41FA5}">
                      <a16:colId xmlns:a16="http://schemas.microsoft.com/office/drawing/2014/main" val="98572235"/>
                    </a:ext>
                  </a:extLst>
                </a:gridCol>
                <a:gridCol w="208280">
                  <a:extLst>
                    <a:ext uri="{9D8B030D-6E8A-4147-A177-3AD203B41FA5}">
                      <a16:colId xmlns:a16="http://schemas.microsoft.com/office/drawing/2014/main" val="919932574"/>
                    </a:ext>
                  </a:extLst>
                </a:gridCol>
                <a:gridCol w="246888">
                  <a:extLst>
                    <a:ext uri="{9D8B030D-6E8A-4147-A177-3AD203B41FA5}">
                      <a16:colId xmlns:a16="http://schemas.microsoft.com/office/drawing/2014/main" val="1114587111"/>
                    </a:ext>
                  </a:extLst>
                </a:gridCol>
                <a:gridCol w="246888">
                  <a:extLst>
                    <a:ext uri="{9D8B030D-6E8A-4147-A177-3AD203B41FA5}">
                      <a16:colId xmlns:a16="http://schemas.microsoft.com/office/drawing/2014/main" val="389038114"/>
                    </a:ext>
                  </a:extLst>
                </a:gridCol>
                <a:gridCol w="246888">
                  <a:extLst>
                    <a:ext uri="{9D8B030D-6E8A-4147-A177-3AD203B41FA5}">
                      <a16:colId xmlns:a16="http://schemas.microsoft.com/office/drawing/2014/main" val="660434788"/>
                    </a:ext>
                  </a:extLst>
                </a:gridCol>
                <a:gridCol w="208280">
                  <a:extLst>
                    <a:ext uri="{9D8B030D-6E8A-4147-A177-3AD203B41FA5}">
                      <a16:colId xmlns:a16="http://schemas.microsoft.com/office/drawing/2014/main" val="2352083688"/>
                    </a:ext>
                  </a:extLst>
                </a:gridCol>
                <a:gridCol w="208280">
                  <a:extLst>
                    <a:ext uri="{9D8B030D-6E8A-4147-A177-3AD203B41FA5}">
                      <a16:colId xmlns:a16="http://schemas.microsoft.com/office/drawing/2014/main" val="608062337"/>
                    </a:ext>
                  </a:extLst>
                </a:gridCol>
                <a:gridCol w="246888">
                  <a:extLst>
                    <a:ext uri="{9D8B030D-6E8A-4147-A177-3AD203B41FA5}">
                      <a16:colId xmlns:a16="http://schemas.microsoft.com/office/drawing/2014/main" val="4286836164"/>
                    </a:ext>
                  </a:extLst>
                </a:gridCol>
                <a:gridCol w="246888">
                  <a:extLst>
                    <a:ext uri="{9D8B030D-6E8A-4147-A177-3AD203B41FA5}">
                      <a16:colId xmlns:a16="http://schemas.microsoft.com/office/drawing/2014/main" val="3069897173"/>
                    </a:ext>
                  </a:extLst>
                </a:gridCol>
                <a:gridCol w="246888">
                  <a:extLst>
                    <a:ext uri="{9D8B030D-6E8A-4147-A177-3AD203B41FA5}">
                      <a16:colId xmlns:a16="http://schemas.microsoft.com/office/drawing/2014/main" val="1122914913"/>
                    </a:ext>
                  </a:extLst>
                </a:gridCol>
                <a:gridCol w="208280">
                  <a:extLst>
                    <a:ext uri="{9D8B030D-6E8A-4147-A177-3AD203B41FA5}">
                      <a16:colId xmlns:a16="http://schemas.microsoft.com/office/drawing/2014/main" val="419860808"/>
                    </a:ext>
                  </a:extLst>
                </a:gridCol>
                <a:gridCol w="208280">
                  <a:extLst>
                    <a:ext uri="{9D8B030D-6E8A-4147-A177-3AD203B41FA5}">
                      <a16:colId xmlns:a16="http://schemas.microsoft.com/office/drawing/2014/main" val="3519364323"/>
                    </a:ext>
                  </a:extLst>
                </a:gridCol>
                <a:gridCol w="208280">
                  <a:extLst>
                    <a:ext uri="{9D8B030D-6E8A-4147-A177-3AD203B41FA5}">
                      <a16:colId xmlns:a16="http://schemas.microsoft.com/office/drawing/2014/main" val="122127325"/>
                    </a:ext>
                  </a:extLst>
                </a:gridCol>
                <a:gridCol w="208280">
                  <a:extLst>
                    <a:ext uri="{9D8B030D-6E8A-4147-A177-3AD203B41FA5}">
                      <a16:colId xmlns:a16="http://schemas.microsoft.com/office/drawing/2014/main" val="14198419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0149280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- 2019-08-31 16:30:00</a:t>
                      </a:r>
                      <a:r>
                        <a:rPr kumimoji="0" lang="fr-FR" sz="1000" b="0" i="0" u="none" strike="noStrike" kern="1200" cap="none" spc="0" normalizeH="0" baseline="0" noProof="0">
                          <a:ln>
                            <a:noFill/>
                          </a:ln>
                          <a:solidFill>
                            <a:prstClr val="black"/>
                          </a:solidFill>
                          <a:effectLst/>
                          <a:uLnTx/>
                          <a:uFillTx/>
                          <a:latin typeface="+mn-lt"/>
                          <a:ea typeface="+mn-ea"/>
                          <a:cs typeface="+mn-cs"/>
                        </a:rPr>
                        <a:t> 
 💎 Élégance, glamour et charisme. Trois mots qui représentent parfaitement nos cartes graphiques Radeon RX 5700 EVOKE.
Libérez votre potentiel.
Pour les créateurs. Pour les gamers.
👉 https://fr.msi.com/Graphics-card/Radeon-RX-5700-XT-EVOKE-OC
👉 https://fr.msi.com/Graphics-card/Radeon-RX-5700-EVOKE-OC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56727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11.3254 %</a:t>
                      </a:r>
                    </a:p>
                  </a:txBody>
                  <a:tcPr/>
                </a:tc>
                <a:extLst>
                  <a:ext uri="{0D108BD9-81ED-4DB2-BD59-A6C34878D82A}">
                    <a16:rowId xmlns:a16="http://schemas.microsoft.com/office/drawing/2014/main" val="4125401426"/>
                  </a:ext>
                </a:extLst>
              </a:tr>
            </a:tbl>
          </a:graphicData>
        </a:graphic>
      </p:graphicFrame>
      <p:sp>
        <p:nvSpPr>
          <p:cNvPr id="4" name="Text Placeholder 3">
            <a:extLst>
              <a:ext uri="{FF2B5EF4-FFF2-40B4-BE49-F238E27FC236}">
                <a16:creationId xmlns:a16="http://schemas.microsoft.com/office/drawing/2014/main" id="{1FC98A87-7D8B-44DC-B0C4-967AC441F030}"/>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41293155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C49282-D679-4093-88A3-125C8D2C7FCD}"/>
              </a:ext>
            </a:extLst>
          </p:cNvPr>
          <p:cNvSpPr>
            <a:spLocks noGrp="1"/>
          </p:cNvSpPr>
          <p:nvPr>
            <p:ph type="title"/>
          </p:nvPr>
        </p:nvSpPr>
        <p:spPr/>
        <p:txBody>
          <a:bodyPr/>
          <a:lstStyle/>
          <a:p>
            <a:r>
              <a:rPr lang="en-US"/>
              <a:t>Facebook Insights Own Posts Table w/ E-Rate | CND Competitor- FR - 7 of 26</a:t>
            </a:r>
          </a:p>
        </p:txBody>
      </p:sp>
      <p:graphicFrame>
        <p:nvGraphicFramePr>
          <p:cNvPr id="5" name="Table Placeholder 4">
            <a:extLst>
              <a:ext uri="{FF2B5EF4-FFF2-40B4-BE49-F238E27FC236}">
                <a16:creationId xmlns:a16="http://schemas.microsoft.com/office/drawing/2014/main" id="{296B8F2D-6267-4F0D-BD7B-70A94B0E2C9B}"/>
              </a:ext>
            </a:extLst>
          </p:cNvPr>
          <p:cNvGraphicFramePr>
            <a:graphicFrameLocks noGrp="1"/>
          </p:cNvGraphicFramePr>
          <p:nvPr>
            <p:ph type="tbl" sz="quarter" idx="13"/>
            <p:extLst>
              <p:ext uri="{D42A27DB-BD31-4B8C-83A1-F6EECF244321}">
                <p14:modId xmlns:p14="http://schemas.microsoft.com/office/powerpoint/2010/main" val="14186063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66960566"/>
                    </a:ext>
                  </a:extLst>
                </a:gridCol>
                <a:gridCol w="246888">
                  <a:extLst>
                    <a:ext uri="{9D8B030D-6E8A-4147-A177-3AD203B41FA5}">
                      <a16:colId xmlns:a16="http://schemas.microsoft.com/office/drawing/2014/main" val="600097672"/>
                    </a:ext>
                  </a:extLst>
                </a:gridCol>
                <a:gridCol w="246888">
                  <a:extLst>
                    <a:ext uri="{9D8B030D-6E8A-4147-A177-3AD203B41FA5}">
                      <a16:colId xmlns:a16="http://schemas.microsoft.com/office/drawing/2014/main" val="2070785822"/>
                    </a:ext>
                  </a:extLst>
                </a:gridCol>
                <a:gridCol w="208280">
                  <a:extLst>
                    <a:ext uri="{9D8B030D-6E8A-4147-A177-3AD203B41FA5}">
                      <a16:colId xmlns:a16="http://schemas.microsoft.com/office/drawing/2014/main" val="545895829"/>
                    </a:ext>
                  </a:extLst>
                </a:gridCol>
                <a:gridCol w="208280">
                  <a:extLst>
                    <a:ext uri="{9D8B030D-6E8A-4147-A177-3AD203B41FA5}">
                      <a16:colId xmlns:a16="http://schemas.microsoft.com/office/drawing/2014/main" val="3126216882"/>
                    </a:ext>
                  </a:extLst>
                </a:gridCol>
                <a:gridCol w="208280">
                  <a:extLst>
                    <a:ext uri="{9D8B030D-6E8A-4147-A177-3AD203B41FA5}">
                      <a16:colId xmlns:a16="http://schemas.microsoft.com/office/drawing/2014/main" val="3334571864"/>
                    </a:ext>
                  </a:extLst>
                </a:gridCol>
                <a:gridCol w="208280">
                  <a:extLst>
                    <a:ext uri="{9D8B030D-6E8A-4147-A177-3AD203B41FA5}">
                      <a16:colId xmlns:a16="http://schemas.microsoft.com/office/drawing/2014/main" val="3255989506"/>
                    </a:ext>
                  </a:extLst>
                </a:gridCol>
                <a:gridCol w="208280">
                  <a:extLst>
                    <a:ext uri="{9D8B030D-6E8A-4147-A177-3AD203B41FA5}">
                      <a16:colId xmlns:a16="http://schemas.microsoft.com/office/drawing/2014/main" val="2052528523"/>
                    </a:ext>
                  </a:extLst>
                </a:gridCol>
                <a:gridCol w="208280">
                  <a:extLst>
                    <a:ext uri="{9D8B030D-6E8A-4147-A177-3AD203B41FA5}">
                      <a16:colId xmlns:a16="http://schemas.microsoft.com/office/drawing/2014/main" val="3683260143"/>
                    </a:ext>
                  </a:extLst>
                </a:gridCol>
                <a:gridCol w="208280">
                  <a:extLst>
                    <a:ext uri="{9D8B030D-6E8A-4147-A177-3AD203B41FA5}">
                      <a16:colId xmlns:a16="http://schemas.microsoft.com/office/drawing/2014/main" val="2758478827"/>
                    </a:ext>
                  </a:extLst>
                </a:gridCol>
                <a:gridCol w="208280">
                  <a:extLst>
                    <a:ext uri="{9D8B030D-6E8A-4147-A177-3AD203B41FA5}">
                      <a16:colId xmlns:a16="http://schemas.microsoft.com/office/drawing/2014/main" val="1780983445"/>
                    </a:ext>
                  </a:extLst>
                </a:gridCol>
                <a:gridCol w="208280">
                  <a:extLst>
                    <a:ext uri="{9D8B030D-6E8A-4147-A177-3AD203B41FA5}">
                      <a16:colId xmlns:a16="http://schemas.microsoft.com/office/drawing/2014/main" val="4091056746"/>
                    </a:ext>
                  </a:extLst>
                </a:gridCol>
                <a:gridCol w="208280">
                  <a:extLst>
                    <a:ext uri="{9D8B030D-6E8A-4147-A177-3AD203B41FA5}">
                      <a16:colId xmlns:a16="http://schemas.microsoft.com/office/drawing/2014/main" val="4234342091"/>
                    </a:ext>
                  </a:extLst>
                </a:gridCol>
                <a:gridCol w="246888">
                  <a:extLst>
                    <a:ext uri="{9D8B030D-6E8A-4147-A177-3AD203B41FA5}">
                      <a16:colId xmlns:a16="http://schemas.microsoft.com/office/drawing/2014/main" val="2413445403"/>
                    </a:ext>
                  </a:extLst>
                </a:gridCol>
                <a:gridCol w="208280">
                  <a:extLst>
                    <a:ext uri="{9D8B030D-6E8A-4147-A177-3AD203B41FA5}">
                      <a16:colId xmlns:a16="http://schemas.microsoft.com/office/drawing/2014/main" val="4218919942"/>
                    </a:ext>
                  </a:extLst>
                </a:gridCol>
                <a:gridCol w="246888">
                  <a:extLst>
                    <a:ext uri="{9D8B030D-6E8A-4147-A177-3AD203B41FA5}">
                      <a16:colId xmlns:a16="http://schemas.microsoft.com/office/drawing/2014/main" val="631601878"/>
                    </a:ext>
                  </a:extLst>
                </a:gridCol>
                <a:gridCol w="246888">
                  <a:extLst>
                    <a:ext uri="{9D8B030D-6E8A-4147-A177-3AD203B41FA5}">
                      <a16:colId xmlns:a16="http://schemas.microsoft.com/office/drawing/2014/main" val="3032109438"/>
                    </a:ext>
                  </a:extLst>
                </a:gridCol>
                <a:gridCol w="246888">
                  <a:extLst>
                    <a:ext uri="{9D8B030D-6E8A-4147-A177-3AD203B41FA5}">
                      <a16:colId xmlns:a16="http://schemas.microsoft.com/office/drawing/2014/main" val="2373079062"/>
                    </a:ext>
                  </a:extLst>
                </a:gridCol>
                <a:gridCol w="208280">
                  <a:extLst>
                    <a:ext uri="{9D8B030D-6E8A-4147-A177-3AD203B41FA5}">
                      <a16:colId xmlns:a16="http://schemas.microsoft.com/office/drawing/2014/main" val="348220830"/>
                    </a:ext>
                  </a:extLst>
                </a:gridCol>
                <a:gridCol w="246888">
                  <a:extLst>
                    <a:ext uri="{9D8B030D-6E8A-4147-A177-3AD203B41FA5}">
                      <a16:colId xmlns:a16="http://schemas.microsoft.com/office/drawing/2014/main" val="1649589105"/>
                    </a:ext>
                  </a:extLst>
                </a:gridCol>
                <a:gridCol w="246888">
                  <a:extLst>
                    <a:ext uri="{9D8B030D-6E8A-4147-A177-3AD203B41FA5}">
                      <a16:colId xmlns:a16="http://schemas.microsoft.com/office/drawing/2014/main" val="2495844974"/>
                    </a:ext>
                  </a:extLst>
                </a:gridCol>
                <a:gridCol w="246888">
                  <a:extLst>
                    <a:ext uri="{9D8B030D-6E8A-4147-A177-3AD203B41FA5}">
                      <a16:colId xmlns:a16="http://schemas.microsoft.com/office/drawing/2014/main" val="3942676869"/>
                    </a:ext>
                  </a:extLst>
                </a:gridCol>
                <a:gridCol w="208280">
                  <a:extLst>
                    <a:ext uri="{9D8B030D-6E8A-4147-A177-3AD203B41FA5}">
                      <a16:colId xmlns:a16="http://schemas.microsoft.com/office/drawing/2014/main" val="4189730384"/>
                    </a:ext>
                  </a:extLst>
                </a:gridCol>
                <a:gridCol w="208280">
                  <a:extLst>
                    <a:ext uri="{9D8B030D-6E8A-4147-A177-3AD203B41FA5}">
                      <a16:colId xmlns:a16="http://schemas.microsoft.com/office/drawing/2014/main" val="1093881951"/>
                    </a:ext>
                  </a:extLst>
                </a:gridCol>
                <a:gridCol w="246888">
                  <a:extLst>
                    <a:ext uri="{9D8B030D-6E8A-4147-A177-3AD203B41FA5}">
                      <a16:colId xmlns:a16="http://schemas.microsoft.com/office/drawing/2014/main" val="3631960496"/>
                    </a:ext>
                  </a:extLst>
                </a:gridCol>
                <a:gridCol w="246888">
                  <a:extLst>
                    <a:ext uri="{9D8B030D-6E8A-4147-A177-3AD203B41FA5}">
                      <a16:colId xmlns:a16="http://schemas.microsoft.com/office/drawing/2014/main" val="1256567633"/>
                    </a:ext>
                  </a:extLst>
                </a:gridCol>
                <a:gridCol w="246888">
                  <a:extLst>
                    <a:ext uri="{9D8B030D-6E8A-4147-A177-3AD203B41FA5}">
                      <a16:colId xmlns:a16="http://schemas.microsoft.com/office/drawing/2014/main" val="3681196429"/>
                    </a:ext>
                  </a:extLst>
                </a:gridCol>
                <a:gridCol w="208280">
                  <a:extLst>
                    <a:ext uri="{9D8B030D-6E8A-4147-A177-3AD203B41FA5}">
                      <a16:colId xmlns:a16="http://schemas.microsoft.com/office/drawing/2014/main" val="2431915345"/>
                    </a:ext>
                  </a:extLst>
                </a:gridCol>
                <a:gridCol w="208280">
                  <a:extLst>
                    <a:ext uri="{9D8B030D-6E8A-4147-A177-3AD203B41FA5}">
                      <a16:colId xmlns:a16="http://schemas.microsoft.com/office/drawing/2014/main" val="423645307"/>
                    </a:ext>
                  </a:extLst>
                </a:gridCol>
                <a:gridCol w="208280">
                  <a:extLst>
                    <a:ext uri="{9D8B030D-6E8A-4147-A177-3AD203B41FA5}">
                      <a16:colId xmlns:a16="http://schemas.microsoft.com/office/drawing/2014/main" val="4204818156"/>
                    </a:ext>
                  </a:extLst>
                </a:gridCol>
                <a:gridCol w="208280">
                  <a:extLst>
                    <a:ext uri="{9D8B030D-6E8A-4147-A177-3AD203B41FA5}">
                      <a16:colId xmlns:a16="http://schemas.microsoft.com/office/drawing/2014/main" val="3087732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539967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- 2019-08-30 16:30:00</a:t>
                      </a:r>
                      <a:r>
                        <a:rPr kumimoji="0" lang="fr-FR" sz="1000" b="0" i="0" u="none" strike="noStrike" kern="1200" cap="none" spc="0" normalizeH="0" baseline="0" noProof="0">
                          <a:ln>
                            <a:noFill/>
                          </a:ln>
                          <a:solidFill>
                            <a:prstClr val="black"/>
                          </a:solidFill>
                          <a:effectLst/>
                          <a:uLnTx/>
                          <a:uFillTx/>
                          <a:latin typeface="+mn-lt"/>
                          <a:ea typeface="+mn-ea"/>
                          <a:cs typeface="+mn-cs"/>
                        </a:rPr>
                        <a:t> 
 Le design du GE65 Raider ne passera jamais inaperçu. Couleur noire métallique élégante, texture obtenue par sablage, logo Dragon cristallin, arêtes rouges rappelant l'échine d'un dragon... Tout y est pour attirer tous les regards.
Voir l'article de notre blog : 
https://fr.msi.com/blog/ascent-of-the-dragon-spirit-ge65-raider-takes-the-gaming-world-by-storm</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0.9085 %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10.7143 %</a:t>
                      </a:r>
                    </a:p>
                  </a:txBody>
                  <a:tcPr/>
                </a:tc>
                <a:extLst>
                  <a:ext uri="{0D108BD9-81ED-4DB2-BD59-A6C34878D82A}">
                    <a16:rowId xmlns:a16="http://schemas.microsoft.com/office/drawing/2014/main" val="2624900899"/>
                  </a:ext>
                </a:extLst>
              </a:tr>
            </a:tbl>
          </a:graphicData>
        </a:graphic>
      </p:graphicFrame>
      <p:sp>
        <p:nvSpPr>
          <p:cNvPr id="4" name="Text Placeholder 3">
            <a:extLst>
              <a:ext uri="{FF2B5EF4-FFF2-40B4-BE49-F238E27FC236}">
                <a16:creationId xmlns:a16="http://schemas.microsoft.com/office/drawing/2014/main" id="{1B01F302-70BF-4149-A836-2C996C9C0E43}"/>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5122350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0606A2-33F5-45FD-8812-0BA26387BC3C}"/>
              </a:ext>
            </a:extLst>
          </p:cNvPr>
          <p:cNvSpPr>
            <a:spLocks noGrp="1"/>
          </p:cNvSpPr>
          <p:nvPr>
            <p:ph type="title"/>
          </p:nvPr>
        </p:nvSpPr>
        <p:spPr/>
        <p:txBody>
          <a:bodyPr/>
          <a:lstStyle/>
          <a:p>
            <a:r>
              <a:rPr lang="en-US"/>
              <a:t>Facebook Insights Own Posts Table w/ E-Rate | CND Competitor- FR - 8 of 26</a:t>
            </a:r>
          </a:p>
        </p:txBody>
      </p:sp>
      <p:graphicFrame>
        <p:nvGraphicFramePr>
          <p:cNvPr id="5" name="Table Placeholder 4">
            <a:extLst>
              <a:ext uri="{FF2B5EF4-FFF2-40B4-BE49-F238E27FC236}">
                <a16:creationId xmlns:a16="http://schemas.microsoft.com/office/drawing/2014/main" id="{66633387-D2B4-4C79-A822-0419A835A0F3}"/>
              </a:ext>
            </a:extLst>
          </p:cNvPr>
          <p:cNvGraphicFramePr>
            <a:graphicFrameLocks noGrp="1"/>
          </p:cNvGraphicFramePr>
          <p:nvPr>
            <p:ph type="tbl" sz="quarter" idx="13"/>
            <p:extLst>
              <p:ext uri="{D42A27DB-BD31-4B8C-83A1-F6EECF244321}">
                <p14:modId xmlns:p14="http://schemas.microsoft.com/office/powerpoint/2010/main" val="3295635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857591016"/>
                    </a:ext>
                  </a:extLst>
                </a:gridCol>
                <a:gridCol w="246888">
                  <a:extLst>
                    <a:ext uri="{9D8B030D-6E8A-4147-A177-3AD203B41FA5}">
                      <a16:colId xmlns:a16="http://schemas.microsoft.com/office/drawing/2014/main" val="3588395089"/>
                    </a:ext>
                  </a:extLst>
                </a:gridCol>
                <a:gridCol w="246888">
                  <a:extLst>
                    <a:ext uri="{9D8B030D-6E8A-4147-A177-3AD203B41FA5}">
                      <a16:colId xmlns:a16="http://schemas.microsoft.com/office/drawing/2014/main" val="4177089557"/>
                    </a:ext>
                  </a:extLst>
                </a:gridCol>
                <a:gridCol w="208280">
                  <a:extLst>
                    <a:ext uri="{9D8B030D-6E8A-4147-A177-3AD203B41FA5}">
                      <a16:colId xmlns:a16="http://schemas.microsoft.com/office/drawing/2014/main" val="562337316"/>
                    </a:ext>
                  </a:extLst>
                </a:gridCol>
                <a:gridCol w="208280">
                  <a:extLst>
                    <a:ext uri="{9D8B030D-6E8A-4147-A177-3AD203B41FA5}">
                      <a16:colId xmlns:a16="http://schemas.microsoft.com/office/drawing/2014/main" val="1010843640"/>
                    </a:ext>
                  </a:extLst>
                </a:gridCol>
                <a:gridCol w="208280">
                  <a:extLst>
                    <a:ext uri="{9D8B030D-6E8A-4147-A177-3AD203B41FA5}">
                      <a16:colId xmlns:a16="http://schemas.microsoft.com/office/drawing/2014/main" val="1701691501"/>
                    </a:ext>
                  </a:extLst>
                </a:gridCol>
                <a:gridCol w="208280">
                  <a:extLst>
                    <a:ext uri="{9D8B030D-6E8A-4147-A177-3AD203B41FA5}">
                      <a16:colId xmlns:a16="http://schemas.microsoft.com/office/drawing/2014/main" val="880342804"/>
                    </a:ext>
                  </a:extLst>
                </a:gridCol>
                <a:gridCol w="208280">
                  <a:extLst>
                    <a:ext uri="{9D8B030D-6E8A-4147-A177-3AD203B41FA5}">
                      <a16:colId xmlns:a16="http://schemas.microsoft.com/office/drawing/2014/main" val="3254056378"/>
                    </a:ext>
                  </a:extLst>
                </a:gridCol>
                <a:gridCol w="208280">
                  <a:extLst>
                    <a:ext uri="{9D8B030D-6E8A-4147-A177-3AD203B41FA5}">
                      <a16:colId xmlns:a16="http://schemas.microsoft.com/office/drawing/2014/main" val="903547427"/>
                    </a:ext>
                  </a:extLst>
                </a:gridCol>
                <a:gridCol w="208280">
                  <a:extLst>
                    <a:ext uri="{9D8B030D-6E8A-4147-A177-3AD203B41FA5}">
                      <a16:colId xmlns:a16="http://schemas.microsoft.com/office/drawing/2014/main" val="2729666088"/>
                    </a:ext>
                  </a:extLst>
                </a:gridCol>
                <a:gridCol w="208280">
                  <a:extLst>
                    <a:ext uri="{9D8B030D-6E8A-4147-A177-3AD203B41FA5}">
                      <a16:colId xmlns:a16="http://schemas.microsoft.com/office/drawing/2014/main" val="3861572079"/>
                    </a:ext>
                  </a:extLst>
                </a:gridCol>
                <a:gridCol w="208280">
                  <a:extLst>
                    <a:ext uri="{9D8B030D-6E8A-4147-A177-3AD203B41FA5}">
                      <a16:colId xmlns:a16="http://schemas.microsoft.com/office/drawing/2014/main" val="3286286465"/>
                    </a:ext>
                  </a:extLst>
                </a:gridCol>
                <a:gridCol w="208280">
                  <a:extLst>
                    <a:ext uri="{9D8B030D-6E8A-4147-A177-3AD203B41FA5}">
                      <a16:colId xmlns:a16="http://schemas.microsoft.com/office/drawing/2014/main" val="1410551517"/>
                    </a:ext>
                  </a:extLst>
                </a:gridCol>
                <a:gridCol w="246888">
                  <a:extLst>
                    <a:ext uri="{9D8B030D-6E8A-4147-A177-3AD203B41FA5}">
                      <a16:colId xmlns:a16="http://schemas.microsoft.com/office/drawing/2014/main" val="1761174841"/>
                    </a:ext>
                  </a:extLst>
                </a:gridCol>
                <a:gridCol w="208280">
                  <a:extLst>
                    <a:ext uri="{9D8B030D-6E8A-4147-A177-3AD203B41FA5}">
                      <a16:colId xmlns:a16="http://schemas.microsoft.com/office/drawing/2014/main" val="2452459605"/>
                    </a:ext>
                  </a:extLst>
                </a:gridCol>
                <a:gridCol w="246888">
                  <a:extLst>
                    <a:ext uri="{9D8B030D-6E8A-4147-A177-3AD203B41FA5}">
                      <a16:colId xmlns:a16="http://schemas.microsoft.com/office/drawing/2014/main" val="3860736767"/>
                    </a:ext>
                  </a:extLst>
                </a:gridCol>
                <a:gridCol w="246888">
                  <a:extLst>
                    <a:ext uri="{9D8B030D-6E8A-4147-A177-3AD203B41FA5}">
                      <a16:colId xmlns:a16="http://schemas.microsoft.com/office/drawing/2014/main" val="130764505"/>
                    </a:ext>
                  </a:extLst>
                </a:gridCol>
                <a:gridCol w="246888">
                  <a:extLst>
                    <a:ext uri="{9D8B030D-6E8A-4147-A177-3AD203B41FA5}">
                      <a16:colId xmlns:a16="http://schemas.microsoft.com/office/drawing/2014/main" val="2215618385"/>
                    </a:ext>
                  </a:extLst>
                </a:gridCol>
                <a:gridCol w="208280">
                  <a:extLst>
                    <a:ext uri="{9D8B030D-6E8A-4147-A177-3AD203B41FA5}">
                      <a16:colId xmlns:a16="http://schemas.microsoft.com/office/drawing/2014/main" val="2292170638"/>
                    </a:ext>
                  </a:extLst>
                </a:gridCol>
                <a:gridCol w="246888">
                  <a:extLst>
                    <a:ext uri="{9D8B030D-6E8A-4147-A177-3AD203B41FA5}">
                      <a16:colId xmlns:a16="http://schemas.microsoft.com/office/drawing/2014/main" val="3575628019"/>
                    </a:ext>
                  </a:extLst>
                </a:gridCol>
                <a:gridCol w="246888">
                  <a:extLst>
                    <a:ext uri="{9D8B030D-6E8A-4147-A177-3AD203B41FA5}">
                      <a16:colId xmlns:a16="http://schemas.microsoft.com/office/drawing/2014/main" val="801034380"/>
                    </a:ext>
                  </a:extLst>
                </a:gridCol>
                <a:gridCol w="246888">
                  <a:extLst>
                    <a:ext uri="{9D8B030D-6E8A-4147-A177-3AD203B41FA5}">
                      <a16:colId xmlns:a16="http://schemas.microsoft.com/office/drawing/2014/main" val="3034316334"/>
                    </a:ext>
                  </a:extLst>
                </a:gridCol>
                <a:gridCol w="208280">
                  <a:extLst>
                    <a:ext uri="{9D8B030D-6E8A-4147-A177-3AD203B41FA5}">
                      <a16:colId xmlns:a16="http://schemas.microsoft.com/office/drawing/2014/main" val="2311298128"/>
                    </a:ext>
                  </a:extLst>
                </a:gridCol>
                <a:gridCol w="208280">
                  <a:extLst>
                    <a:ext uri="{9D8B030D-6E8A-4147-A177-3AD203B41FA5}">
                      <a16:colId xmlns:a16="http://schemas.microsoft.com/office/drawing/2014/main" val="532102243"/>
                    </a:ext>
                  </a:extLst>
                </a:gridCol>
                <a:gridCol w="246888">
                  <a:extLst>
                    <a:ext uri="{9D8B030D-6E8A-4147-A177-3AD203B41FA5}">
                      <a16:colId xmlns:a16="http://schemas.microsoft.com/office/drawing/2014/main" val="1950179856"/>
                    </a:ext>
                  </a:extLst>
                </a:gridCol>
                <a:gridCol w="246888">
                  <a:extLst>
                    <a:ext uri="{9D8B030D-6E8A-4147-A177-3AD203B41FA5}">
                      <a16:colId xmlns:a16="http://schemas.microsoft.com/office/drawing/2014/main" val="650459078"/>
                    </a:ext>
                  </a:extLst>
                </a:gridCol>
                <a:gridCol w="246888">
                  <a:extLst>
                    <a:ext uri="{9D8B030D-6E8A-4147-A177-3AD203B41FA5}">
                      <a16:colId xmlns:a16="http://schemas.microsoft.com/office/drawing/2014/main" val="1317114441"/>
                    </a:ext>
                  </a:extLst>
                </a:gridCol>
                <a:gridCol w="208280">
                  <a:extLst>
                    <a:ext uri="{9D8B030D-6E8A-4147-A177-3AD203B41FA5}">
                      <a16:colId xmlns:a16="http://schemas.microsoft.com/office/drawing/2014/main" val="3648779901"/>
                    </a:ext>
                  </a:extLst>
                </a:gridCol>
                <a:gridCol w="208280">
                  <a:extLst>
                    <a:ext uri="{9D8B030D-6E8A-4147-A177-3AD203B41FA5}">
                      <a16:colId xmlns:a16="http://schemas.microsoft.com/office/drawing/2014/main" val="521033696"/>
                    </a:ext>
                  </a:extLst>
                </a:gridCol>
                <a:gridCol w="208280">
                  <a:extLst>
                    <a:ext uri="{9D8B030D-6E8A-4147-A177-3AD203B41FA5}">
                      <a16:colId xmlns:a16="http://schemas.microsoft.com/office/drawing/2014/main" val="2182384934"/>
                    </a:ext>
                  </a:extLst>
                </a:gridCol>
                <a:gridCol w="208280">
                  <a:extLst>
                    <a:ext uri="{9D8B030D-6E8A-4147-A177-3AD203B41FA5}">
                      <a16:colId xmlns:a16="http://schemas.microsoft.com/office/drawing/2014/main" val="405744339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82144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- 2019-08-30 10:35:15</a:t>
                      </a:r>
                      <a:r>
                        <a:rPr kumimoji="0" lang="fr-FR" sz="1000" b="0" i="0" u="none" strike="noStrike" kern="1200" cap="none" spc="0" normalizeH="0" baseline="0" noProof="0">
                          <a:ln>
                            <a:noFill/>
                          </a:ln>
                          <a:solidFill>
                            <a:prstClr val="black"/>
                          </a:solidFill>
                          <a:effectLst/>
                          <a:uLnTx/>
                          <a:uFillTx/>
                          <a:latin typeface="+mn-lt"/>
                          <a:ea typeface="+mn-ea"/>
                          <a:cs typeface="+mn-cs"/>
                        </a:rPr>
                        <a:t> 
 C'est (déjà) la rentrée !
Quels produits allez-vous choisir pour bien commencer l'année ?
On vous aide à trouver ici : https://fr.msi.com/Promotion/2019-aug-back-to-school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0.6920 %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7.2020 %</a:t>
                      </a:r>
                    </a:p>
                  </a:txBody>
                  <a:tcPr/>
                </a:tc>
                <a:extLst>
                  <a:ext uri="{0D108BD9-81ED-4DB2-BD59-A6C34878D82A}">
                    <a16:rowId xmlns:a16="http://schemas.microsoft.com/office/drawing/2014/main" val="1481661173"/>
                  </a:ext>
                </a:extLst>
              </a:tr>
            </a:tbl>
          </a:graphicData>
        </a:graphic>
      </p:graphicFrame>
      <p:sp>
        <p:nvSpPr>
          <p:cNvPr id="4" name="Text Placeholder 3">
            <a:extLst>
              <a:ext uri="{FF2B5EF4-FFF2-40B4-BE49-F238E27FC236}">
                <a16:creationId xmlns:a16="http://schemas.microsoft.com/office/drawing/2014/main" id="{AD11BB11-6C9A-42EC-976F-156CE72A9E47}"/>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1857504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7288E8-8ABD-400A-8138-20FCEA4E6E9D}"/>
              </a:ext>
            </a:extLst>
          </p:cNvPr>
          <p:cNvSpPr>
            <a:spLocks noGrp="1"/>
          </p:cNvSpPr>
          <p:nvPr>
            <p:ph type="title"/>
          </p:nvPr>
        </p:nvSpPr>
        <p:spPr/>
        <p:txBody>
          <a:bodyPr/>
          <a:lstStyle/>
          <a:p>
            <a:r>
              <a:rPr lang="en-US"/>
              <a:t>Facebook Insights Own Posts Table w/ E-Rate | CND Competitor- FR - 9 of 26</a:t>
            </a:r>
          </a:p>
        </p:txBody>
      </p:sp>
      <p:graphicFrame>
        <p:nvGraphicFramePr>
          <p:cNvPr id="5" name="Table Placeholder 4">
            <a:extLst>
              <a:ext uri="{FF2B5EF4-FFF2-40B4-BE49-F238E27FC236}">
                <a16:creationId xmlns:a16="http://schemas.microsoft.com/office/drawing/2014/main" id="{885C666D-3CC8-481C-B346-C50D4E039FAD}"/>
              </a:ext>
            </a:extLst>
          </p:cNvPr>
          <p:cNvGraphicFramePr>
            <a:graphicFrameLocks noGrp="1"/>
          </p:cNvGraphicFramePr>
          <p:nvPr>
            <p:ph type="tbl" sz="quarter" idx="13"/>
            <p:extLst>
              <p:ext uri="{D42A27DB-BD31-4B8C-83A1-F6EECF244321}">
                <p14:modId xmlns:p14="http://schemas.microsoft.com/office/powerpoint/2010/main" val="40653088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349269036"/>
                    </a:ext>
                  </a:extLst>
                </a:gridCol>
                <a:gridCol w="246888">
                  <a:extLst>
                    <a:ext uri="{9D8B030D-6E8A-4147-A177-3AD203B41FA5}">
                      <a16:colId xmlns:a16="http://schemas.microsoft.com/office/drawing/2014/main" val="1480519356"/>
                    </a:ext>
                  </a:extLst>
                </a:gridCol>
                <a:gridCol w="246888">
                  <a:extLst>
                    <a:ext uri="{9D8B030D-6E8A-4147-A177-3AD203B41FA5}">
                      <a16:colId xmlns:a16="http://schemas.microsoft.com/office/drawing/2014/main" val="3389914249"/>
                    </a:ext>
                  </a:extLst>
                </a:gridCol>
                <a:gridCol w="208280">
                  <a:extLst>
                    <a:ext uri="{9D8B030D-6E8A-4147-A177-3AD203B41FA5}">
                      <a16:colId xmlns:a16="http://schemas.microsoft.com/office/drawing/2014/main" val="2562251987"/>
                    </a:ext>
                  </a:extLst>
                </a:gridCol>
                <a:gridCol w="208280">
                  <a:extLst>
                    <a:ext uri="{9D8B030D-6E8A-4147-A177-3AD203B41FA5}">
                      <a16:colId xmlns:a16="http://schemas.microsoft.com/office/drawing/2014/main" val="1780348765"/>
                    </a:ext>
                  </a:extLst>
                </a:gridCol>
                <a:gridCol w="208280">
                  <a:extLst>
                    <a:ext uri="{9D8B030D-6E8A-4147-A177-3AD203B41FA5}">
                      <a16:colId xmlns:a16="http://schemas.microsoft.com/office/drawing/2014/main" val="2073673773"/>
                    </a:ext>
                  </a:extLst>
                </a:gridCol>
                <a:gridCol w="208280">
                  <a:extLst>
                    <a:ext uri="{9D8B030D-6E8A-4147-A177-3AD203B41FA5}">
                      <a16:colId xmlns:a16="http://schemas.microsoft.com/office/drawing/2014/main" val="1324104039"/>
                    </a:ext>
                  </a:extLst>
                </a:gridCol>
                <a:gridCol w="208280">
                  <a:extLst>
                    <a:ext uri="{9D8B030D-6E8A-4147-A177-3AD203B41FA5}">
                      <a16:colId xmlns:a16="http://schemas.microsoft.com/office/drawing/2014/main" val="3314842182"/>
                    </a:ext>
                  </a:extLst>
                </a:gridCol>
                <a:gridCol w="208280">
                  <a:extLst>
                    <a:ext uri="{9D8B030D-6E8A-4147-A177-3AD203B41FA5}">
                      <a16:colId xmlns:a16="http://schemas.microsoft.com/office/drawing/2014/main" val="1436437673"/>
                    </a:ext>
                  </a:extLst>
                </a:gridCol>
                <a:gridCol w="208280">
                  <a:extLst>
                    <a:ext uri="{9D8B030D-6E8A-4147-A177-3AD203B41FA5}">
                      <a16:colId xmlns:a16="http://schemas.microsoft.com/office/drawing/2014/main" val="3021332114"/>
                    </a:ext>
                  </a:extLst>
                </a:gridCol>
                <a:gridCol w="208280">
                  <a:extLst>
                    <a:ext uri="{9D8B030D-6E8A-4147-A177-3AD203B41FA5}">
                      <a16:colId xmlns:a16="http://schemas.microsoft.com/office/drawing/2014/main" val="2613926075"/>
                    </a:ext>
                  </a:extLst>
                </a:gridCol>
                <a:gridCol w="208280">
                  <a:extLst>
                    <a:ext uri="{9D8B030D-6E8A-4147-A177-3AD203B41FA5}">
                      <a16:colId xmlns:a16="http://schemas.microsoft.com/office/drawing/2014/main" val="3061510208"/>
                    </a:ext>
                  </a:extLst>
                </a:gridCol>
                <a:gridCol w="208280">
                  <a:extLst>
                    <a:ext uri="{9D8B030D-6E8A-4147-A177-3AD203B41FA5}">
                      <a16:colId xmlns:a16="http://schemas.microsoft.com/office/drawing/2014/main" val="4003846595"/>
                    </a:ext>
                  </a:extLst>
                </a:gridCol>
                <a:gridCol w="246888">
                  <a:extLst>
                    <a:ext uri="{9D8B030D-6E8A-4147-A177-3AD203B41FA5}">
                      <a16:colId xmlns:a16="http://schemas.microsoft.com/office/drawing/2014/main" val="3005411126"/>
                    </a:ext>
                  </a:extLst>
                </a:gridCol>
                <a:gridCol w="208280">
                  <a:extLst>
                    <a:ext uri="{9D8B030D-6E8A-4147-A177-3AD203B41FA5}">
                      <a16:colId xmlns:a16="http://schemas.microsoft.com/office/drawing/2014/main" val="1263214320"/>
                    </a:ext>
                  </a:extLst>
                </a:gridCol>
                <a:gridCol w="246888">
                  <a:extLst>
                    <a:ext uri="{9D8B030D-6E8A-4147-A177-3AD203B41FA5}">
                      <a16:colId xmlns:a16="http://schemas.microsoft.com/office/drawing/2014/main" val="3079720707"/>
                    </a:ext>
                  </a:extLst>
                </a:gridCol>
                <a:gridCol w="246888">
                  <a:extLst>
                    <a:ext uri="{9D8B030D-6E8A-4147-A177-3AD203B41FA5}">
                      <a16:colId xmlns:a16="http://schemas.microsoft.com/office/drawing/2014/main" val="1254899898"/>
                    </a:ext>
                  </a:extLst>
                </a:gridCol>
                <a:gridCol w="246888">
                  <a:extLst>
                    <a:ext uri="{9D8B030D-6E8A-4147-A177-3AD203B41FA5}">
                      <a16:colId xmlns:a16="http://schemas.microsoft.com/office/drawing/2014/main" val="1934543224"/>
                    </a:ext>
                  </a:extLst>
                </a:gridCol>
                <a:gridCol w="208280">
                  <a:extLst>
                    <a:ext uri="{9D8B030D-6E8A-4147-A177-3AD203B41FA5}">
                      <a16:colId xmlns:a16="http://schemas.microsoft.com/office/drawing/2014/main" val="3649923416"/>
                    </a:ext>
                  </a:extLst>
                </a:gridCol>
                <a:gridCol w="246888">
                  <a:extLst>
                    <a:ext uri="{9D8B030D-6E8A-4147-A177-3AD203B41FA5}">
                      <a16:colId xmlns:a16="http://schemas.microsoft.com/office/drawing/2014/main" val="463572638"/>
                    </a:ext>
                  </a:extLst>
                </a:gridCol>
                <a:gridCol w="246888">
                  <a:extLst>
                    <a:ext uri="{9D8B030D-6E8A-4147-A177-3AD203B41FA5}">
                      <a16:colId xmlns:a16="http://schemas.microsoft.com/office/drawing/2014/main" val="2093100459"/>
                    </a:ext>
                  </a:extLst>
                </a:gridCol>
                <a:gridCol w="246888">
                  <a:extLst>
                    <a:ext uri="{9D8B030D-6E8A-4147-A177-3AD203B41FA5}">
                      <a16:colId xmlns:a16="http://schemas.microsoft.com/office/drawing/2014/main" val="2296308814"/>
                    </a:ext>
                  </a:extLst>
                </a:gridCol>
                <a:gridCol w="208280">
                  <a:extLst>
                    <a:ext uri="{9D8B030D-6E8A-4147-A177-3AD203B41FA5}">
                      <a16:colId xmlns:a16="http://schemas.microsoft.com/office/drawing/2014/main" val="2242926745"/>
                    </a:ext>
                  </a:extLst>
                </a:gridCol>
                <a:gridCol w="208280">
                  <a:extLst>
                    <a:ext uri="{9D8B030D-6E8A-4147-A177-3AD203B41FA5}">
                      <a16:colId xmlns:a16="http://schemas.microsoft.com/office/drawing/2014/main" val="2183234985"/>
                    </a:ext>
                  </a:extLst>
                </a:gridCol>
                <a:gridCol w="246888">
                  <a:extLst>
                    <a:ext uri="{9D8B030D-6E8A-4147-A177-3AD203B41FA5}">
                      <a16:colId xmlns:a16="http://schemas.microsoft.com/office/drawing/2014/main" val="2294075455"/>
                    </a:ext>
                  </a:extLst>
                </a:gridCol>
                <a:gridCol w="246888">
                  <a:extLst>
                    <a:ext uri="{9D8B030D-6E8A-4147-A177-3AD203B41FA5}">
                      <a16:colId xmlns:a16="http://schemas.microsoft.com/office/drawing/2014/main" val="521726201"/>
                    </a:ext>
                  </a:extLst>
                </a:gridCol>
                <a:gridCol w="246888">
                  <a:extLst>
                    <a:ext uri="{9D8B030D-6E8A-4147-A177-3AD203B41FA5}">
                      <a16:colId xmlns:a16="http://schemas.microsoft.com/office/drawing/2014/main" val="3569735313"/>
                    </a:ext>
                  </a:extLst>
                </a:gridCol>
                <a:gridCol w="208280">
                  <a:extLst>
                    <a:ext uri="{9D8B030D-6E8A-4147-A177-3AD203B41FA5}">
                      <a16:colId xmlns:a16="http://schemas.microsoft.com/office/drawing/2014/main" val="533796278"/>
                    </a:ext>
                  </a:extLst>
                </a:gridCol>
                <a:gridCol w="208280">
                  <a:extLst>
                    <a:ext uri="{9D8B030D-6E8A-4147-A177-3AD203B41FA5}">
                      <a16:colId xmlns:a16="http://schemas.microsoft.com/office/drawing/2014/main" val="1689715243"/>
                    </a:ext>
                  </a:extLst>
                </a:gridCol>
                <a:gridCol w="208280">
                  <a:extLst>
                    <a:ext uri="{9D8B030D-6E8A-4147-A177-3AD203B41FA5}">
                      <a16:colId xmlns:a16="http://schemas.microsoft.com/office/drawing/2014/main" val="1254816625"/>
                    </a:ext>
                  </a:extLst>
                </a:gridCol>
                <a:gridCol w="208280">
                  <a:extLst>
                    <a:ext uri="{9D8B030D-6E8A-4147-A177-3AD203B41FA5}">
                      <a16:colId xmlns:a16="http://schemas.microsoft.com/office/drawing/2014/main" val="26997796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917374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- 2019-08-29 16:30:00</a:t>
                      </a:r>
                      <a:r>
                        <a:rPr kumimoji="0" lang="fr-FR" sz="1000" b="0" i="0" u="none" strike="noStrike" kern="1200" cap="none" spc="0" normalizeH="0" baseline="0" noProof="0">
                          <a:ln>
                            <a:noFill/>
                          </a:ln>
                          <a:solidFill>
                            <a:prstClr val="black"/>
                          </a:solidFill>
                          <a:effectLst/>
                          <a:uLnTx/>
                          <a:uFillTx/>
                          <a:latin typeface="+mn-lt"/>
                          <a:ea typeface="+mn-ea"/>
                          <a:cs typeface="+mn-cs"/>
                        </a:rPr>
                        <a:t> 
 FAST &amp; COOL ! 
Les cartes mères MSI X570 sont complètes et vous assurent à la fois rapidité et refroidissement.
👉 En savoir plus : https://fr.msi.com/Landing/best-ryzen-3000-x570-gaming-motherboard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42519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11.3254 %</a:t>
                      </a:r>
                    </a:p>
                  </a:txBody>
                  <a:tcPr/>
                </a:tc>
                <a:extLst>
                  <a:ext uri="{0D108BD9-81ED-4DB2-BD59-A6C34878D82A}">
                    <a16:rowId xmlns:a16="http://schemas.microsoft.com/office/drawing/2014/main" val="2646247320"/>
                  </a:ext>
                </a:extLst>
              </a:tr>
            </a:tbl>
          </a:graphicData>
        </a:graphic>
      </p:graphicFrame>
      <p:sp>
        <p:nvSpPr>
          <p:cNvPr id="4" name="Text Placeholder 3">
            <a:extLst>
              <a:ext uri="{FF2B5EF4-FFF2-40B4-BE49-F238E27FC236}">
                <a16:creationId xmlns:a16="http://schemas.microsoft.com/office/drawing/2014/main" id="{823BAE6C-0BE6-42F0-84B5-475DB7B98958}"/>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42698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3916C3-1D10-49C9-94E0-CBF1D31ECDC9}"/>
              </a:ext>
            </a:extLst>
          </p:cNvPr>
          <p:cNvSpPr>
            <a:spLocks noGrp="1"/>
          </p:cNvSpPr>
          <p:nvPr>
            <p:ph type="title"/>
          </p:nvPr>
        </p:nvSpPr>
        <p:spPr/>
        <p:txBody>
          <a:bodyPr/>
          <a:lstStyle/>
          <a:p>
            <a:r>
              <a:rPr lang="en-US"/>
              <a:t>Facebook Insights Own Posts Table w/ E-Rate | CND Competitor- FR - 10 of 26</a:t>
            </a:r>
          </a:p>
        </p:txBody>
      </p:sp>
      <p:graphicFrame>
        <p:nvGraphicFramePr>
          <p:cNvPr id="5" name="Table Placeholder 4">
            <a:extLst>
              <a:ext uri="{FF2B5EF4-FFF2-40B4-BE49-F238E27FC236}">
                <a16:creationId xmlns:a16="http://schemas.microsoft.com/office/drawing/2014/main" id="{BEE069CB-6C24-43B1-BAEB-A3CDEF4A32D5}"/>
              </a:ext>
            </a:extLst>
          </p:cNvPr>
          <p:cNvGraphicFramePr>
            <a:graphicFrameLocks noGrp="1"/>
          </p:cNvGraphicFramePr>
          <p:nvPr>
            <p:ph type="tbl" sz="quarter" idx="13"/>
            <p:extLst>
              <p:ext uri="{D42A27DB-BD31-4B8C-83A1-F6EECF244321}">
                <p14:modId xmlns:p14="http://schemas.microsoft.com/office/powerpoint/2010/main" val="1214536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401364529"/>
                    </a:ext>
                  </a:extLst>
                </a:gridCol>
                <a:gridCol w="246888">
                  <a:extLst>
                    <a:ext uri="{9D8B030D-6E8A-4147-A177-3AD203B41FA5}">
                      <a16:colId xmlns:a16="http://schemas.microsoft.com/office/drawing/2014/main" val="3795093210"/>
                    </a:ext>
                  </a:extLst>
                </a:gridCol>
                <a:gridCol w="246888">
                  <a:extLst>
                    <a:ext uri="{9D8B030D-6E8A-4147-A177-3AD203B41FA5}">
                      <a16:colId xmlns:a16="http://schemas.microsoft.com/office/drawing/2014/main" val="654758813"/>
                    </a:ext>
                  </a:extLst>
                </a:gridCol>
                <a:gridCol w="208280">
                  <a:extLst>
                    <a:ext uri="{9D8B030D-6E8A-4147-A177-3AD203B41FA5}">
                      <a16:colId xmlns:a16="http://schemas.microsoft.com/office/drawing/2014/main" val="1257055108"/>
                    </a:ext>
                  </a:extLst>
                </a:gridCol>
                <a:gridCol w="208280">
                  <a:extLst>
                    <a:ext uri="{9D8B030D-6E8A-4147-A177-3AD203B41FA5}">
                      <a16:colId xmlns:a16="http://schemas.microsoft.com/office/drawing/2014/main" val="2807162820"/>
                    </a:ext>
                  </a:extLst>
                </a:gridCol>
                <a:gridCol w="208280">
                  <a:extLst>
                    <a:ext uri="{9D8B030D-6E8A-4147-A177-3AD203B41FA5}">
                      <a16:colId xmlns:a16="http://schemas.microsoft.com/office/drawing/2014/main" val="3653613662"/>
                    </a:ext>
                  </a:extLst>
                </a:gridCol>
                <a:gridCol w="208280">
                  <a:extLst>
                    <a:ext uri="{9D8B030D-6E8A-4147-A177-3AD203B41FA5}">
                      <a16:colId xmlns:a16="http://schemas.microsoft.com/office/drawing/2014/main" val="423602036"/>
                    </a:ext>
                  </a:extLst>
                </a:gridCol>
                <a:gridCol w="208280">
                  <a:extLst>
                    <a:ext uri="{9D8B030D-6E8A-4147-A177-3AD203B41FA5}">
                      <a16:colId xmlns:a16="http://schemas.microsoft.com/office/drawing/2014/main" val="542127489"/>
                    </a:ext>
                  </a:extLst>
                </a:gridCol>
                <a:gridCol w="208280">
                  <a:extLst>
                    <a:ext uri="{9D8B030D-6E8A-4147-A177-3AD203B41FA5}">
                      <a16:colId xmlns:a16="http://schemas.microsoft.com/office/drawing/2014/main" val="1581964498"/>
                    </a:ext>
                  </a:extLst>
                </a:gridCol>
                <a:gridCol w="208280">
                  <a:extLst>
                    <a:ext uri="{9D8B030D-6E8A-4147-A177-3AD203B41FA5}">
                      <a16:colId xmlns:a16="http://schemas.microsoft.com/office/drawing/2014/main" val="1789431154"/>
                    </a:ext>
                  </a:extLst>
                </a:gridCol>
                <a:gridCol w="208280">
                  <a:extLst>
                    <a:ext uri="{9D8B030D-6E8A-4147-A177-3AD203B41FA5}">
                      <a16:colId xmlns:a16="http://schemas.microsoft.com/office/drawing/2014/main" val="2425537767"/>
                    </a:ext>
                  </a:extLst>
                </a:gridCol>
                <a:gridCol w="208280">
                  <a:extLst>
                    <a:ext uri="{9D8B030D-6E8A-4147-A177-3AD203B41FA5}">
                      <a16:colId xmlns:a16="http://schemas.microsoft.com/office/drawing/2014/main" val="2519964661"/>
                    </a:ext>
                  </a:extLst>
                </a:gridCol>
                <a:gridCol w="208280">
                  <a:extLst>
                    <a:ext uri="{9D8B030D-6E8A-4147-A177-3AD203B41FA5}">
                      <a16:colId xmlns:a16="http://schemas.microsoft.com/office/drawing/2014/main" val="3618183621"/>
                    </a:ext>
                  </a:extLst>
                </a:gridCol>
                <a:gridCol w="246888">
                  <a:extLst>
                    <a:ext uri="{9D8B030D-6E8A-4147-A177-3AD203B41FA5}">
                      <a16:colId xmlns:a16="http://schemas.microsoft.com/office/drawing/2014/main" val="317960099"/>
                    </a:ext>
                  </a:extLst>
                </a:gridCol>
                <a:gridCol w="208280">
                  <a:extLst>
                    <a:ext uri="{9D8B030D-6E8A-4147-A177-3AD203B41FA5}">
                      <a16:colId xmlns:a16="http://schemas.microsoft.com/office/drawing/2014/main" val="2453935918"/>
                    </a:ext>
                  </a:extLst>
                </a:gridCol>
                <a:gridCol w="246888">
                  <a:extLst>
                    <a:ext uri="{9D8B030D-6E8A-4147-A177-3AD203B41FA5}">
                      <a16:colId xmlns:a16="http://schemas.microsoft.com/office/drawing/2014/main" val="3688409860"/>
                    </a:ext>
                  </a:extLst>
                </a:gridCol>
                <a:gridCol w="246888">
                  <a:extLst>
                    <a:ext uri="{9D8B030D-6E8A-4147-A177-3AD203B41FA5}">
                      <a16:colId xmlns:a16="http://schemas.microsoft.com/office/drawing/2014/main" val="2770848390"/>
                    </a:ext>
                  </a:extLst>
                </a:gridCol>
                <a:gridCol w="246888">
                  <a:extLst>
                    <a:ext uri="{9D8B030D-6E8A-4147-A177-3AD203B41FA5}">
                      <a16:colId xmlns:a16="http://schemas.microsoft.com/office/drawing/2014/main" val="3942442040"/>
                    </a:ext>
                  </a:extLst>
                </a:gridCol>
                <a:gridCol w="208280">
                  <a:extLst>
                    <a:ext uri="{9D8B030D-6E8A-4147-A177-3AD203B41FA5}">
                      <a16:colId xmlns:a16="http://schemas.microsoft.com/office/drawing/2014/main" val="934124731"/>
                    </a:ext>
                  </a:extLst>
                </a:gridCol>
                <a:gridCol w="246888">
                  <a:extLst>
                    <a:ext uri="{9D8B030D-6E8A-4147-A177-3AD203B41FA5}">
                      <a16:colId xmlns:a16="http://schemas.microsoft.com/office/drawing/2014/main" val="4175728057"/>
                    </a:ext>
                  </a:extLst>
                </a:gridCol>
                <a:gridCol w="246888">
                  <a:extLst>
                    <a:ext uri="{9D8B030D-6E8A-4147-A177-3AD203B41FA5}">
                      <a16:colId xmlns:a16="http://schemas.microsoft.com/office/drawing/2014/main" val="3048858620"/>
                    </a:ext>
                  </a:extLst>
                </a:gridCol>
                <a:gridCol w="246888">
                  <a:extLst>
                    <a:ext uri="{9D8B030D-6E8A-4147-A177-3AD203B41FA5}">
                      <a16:colId xmlns:a16="http://schemas.microsoft.com/office/drawing/2014/main" val="3820070687"/>
                    </a:ext>
                  </a:extLst>
                </a:gridCol>
                <a:gridCol w="208280">
                  <a:extLst>
                    <a:ext uri="{9D8B030D-6E8A-4147-A177-3AD203B41FA5}">
                      <a16:colId xmlns:a16="http://schemas.microsoft.com/office/drawing/2014/main" val="1506168942"/>
                    </a:ext>
                  </a:extLst>
                </a:gridCol>
                <a:gridCol w="208280">
                  <a:extLst>
                    <a:ext uri="{9D8B030D-6E8A-4147-A177-3AD203B41FA5}">
                      <a16:colId xmlns:a16="http://schemas.microsoft.com/office/drawing/2014/main" val="3992304462"/>
                    </a:ext>
                  </a:extLst>
                </a:gridCol>
                <a:gridCol w="246888">
                  <a:extLst>
                    <a:ext uri="{9D8B030D-6E8A-4147-A177-3AD203B41FA5}">
                      <a16:colId xmlns:a16="http://schemas.microsoft.com/office/drawing/2014/main" val="2872287363"/>
                    </a:ext>
                  </a:extLst>
                </a:gridCol>
                <a:gridCol w="246888">
                  <a:extLst>
                    <a:ext uri="{9D8B030D-6E8A-4147-A177-3AD203B41FA5}">
                      <a16:colId xmlns:a16="http://schemas.microsoft.com/office/drawing/2014/main" val="221673865"/>
                    </a:ext>
                  </a:extLst>
                </a:gridCol>
                <a:gridCol w="246888">
                  <a:extLst>
                    <a:ext uri="{9D8B030D-6E8A-4147-A177-3AD203B41FA5}">
                      <a16:colId xmlns:a16="http://schemas.microsoft.com/office/drawing/2014/main" val="1833683804"/>
                    </a:ext>
                  </a:extLst>
                </a:gridCol>
                <a:gridCol w="208280">
                  <a:extLst>
                    <a:ext uri="{9D8B030D-6E8A-4147-A177-3AD203B41FA5}">
                      <a16:colId xmlns:a16="http://schemas.microsoft.com/office/drawing/2014/main" val="1215902149"/>
                    </a:ext>
                  </a:extLst>
                </a:gridCol>
                <a:gridCol w="208280">
                  <a:extLst>
                    <a:ext uri="{9D8B030D-6E8A-4147-A177-3AD203B41FA5}">
                      <a16:colId xmlns:a16="http://schemas.microsoft.com/office/drawing/2014/main" val="2858638719"/>
                    </a:ext>
                  </a:extLst>
                </a:gridCol>
                <a:gridCol w="208280">
                  <a:extLst>
                    <a:ext uri="{9D8B030D-6E8A-4147-A177-3AD203B41FA5}">
                      <a16:colId xmlns:a16="http://schemas.microsoft.com/office/drawing/2014/main" val="1852048756"/>
                    </a:ext>
                  </a:extLst>
                </a:gridCol>
                <a:gridCol w="208280">
                  <a:extLst>
                    <a:ext uri="{9D8B030D-6E8A-4147-A177-3AD203B41FA5}">
                      <a16:colId xmlns:a16="http://schemas.microsoft.com/office/drawing/2014/main" val="4704219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4032937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- 2019-08-28 16:30:01</a:t>
                      </a:r>
                      <a:r>
                        <a:rPr kumimoji="0" lang="fr-FR" sz="1000" b="0" i="0" u="none" strike="noStrike" kern="1200" cap="none" spc="0" normalizeH="0" baseline="0" noProof="0">
                          <a:ln>
                            <a:noFill/>
                          </a:ln>
                          <a:solidFill>
                            <a:prstClr val="black"/>
                          </a:solidFill>
                          <a:effectLst/>
                          <a:uLnTx/>
                          <a:uFillTx/>
                          <a:latin typeface="+mn-lt"/>
                          <a:ea typeface="+mn-ea"/>
                          <a:cs typeface="+mn-cs"/>
                        </a:rPr>
                        <a:t> 
 À toi la GLoire avec le MSI GL65 🏆
Plus d'info : 
https://msi.gm/2Noku5J</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50619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1.0748 %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11.3534 %</a:t>
                      </a:r>
                    </a:p>
                  </a:txBody>
                  <a:tcPr/>
                </a:tc>
                <a:extLst>
                  <a:ext uri="{0D108BD9-81ED-4DB2-BD59-A6C34878D82A}">
                    <a16:rowId xmlns:a16="http://schemas.microsoft.com/office/drawing/2014/main" val="947148523"/>
                  </a:ext>
                </a:extLst>
              </a:tr>
            </a:tbl>
          </a:graphicData>
        </a:graphic>
      </p:graphicFrame>
      <p:sp>
        <p:nvSpPr>
          <p:cNvPr id="4" name="Text Placeholder 3">
            <a:extLst>
              <a:ext uri="{FF2B5EF4-FFF2-40B4-BE49-F238E27FC236}">
                <a16:creationId xmlns:a16="http://schemas.microsoft.com/office/drawing/2014/main" id="{1F893587-C393-435E-8938-0A9C83FDD591}"/>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50139986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15F3CB-578B-4863-B093-D66C3B23079A}"/>
              </a:ext>
            </a:extLst>
          </p:cNvPr>
          <p:cNvSpPr>
            <a:spLocks noGrp="1"/>
          </p:cNvSpPr>
          <p:nvPr>
            <p:ph type="title"/>
          </p:nvPr>
        </p:nvSpPr>
        <p:spPr/>
        <p:txBody>
          <a:bodyPr/>
          <a:lstStyle/>
          <a:p>
            <a:r>
              <a:rPr lang="en-US"/>
              <a:t>Facebook Insights Own Posts Table w/ E-Rate | CND Competitor- FR - 11 of 26</a:t>
            </a:r>
          </a:p>
        </p:txBody>
      </p:sp>
      <p:graphicFrame>
        <p:nvGraphicFramePr>
          <p:cNvPr id="5" name="Table Placeholder 4">
            <a:extLst>
              <a:ext uri="{FF2B5EF4-FFF2-40B4-BE49-F238E27FC236}">
                <a16:creationId xmlns:a16="http://schemas.microsoft.com/office/drawing/2014/main" id="{5AF4F775-DECF-4E43-92DD-A7415E15271F}"/>
              </a:ext>
            </a:extLst>
          </p:cNvPr>
          <p:cNvGraphicFramePr>
            <a:graphicFrameLocks noGrp="1"/>
          </p:cNvGraphicFramePr>
          <p:nvPr>
            <p:ph type="tbl" sz="quarter" idx="13"/>
            <p:extLst>
              <p:ext uri="{D42A27DB-BD31-4B8C-83A1-F6EECF244321}">
                <p14:modId xmlns:p14="http://schemas.microsoft.com/office/powerpoint/2010/main" val="6536449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688679211"/>
                    </a:ext>
                  </a:extLst>
                </a:gridCol>
                <a:gridCol w="246888">
                  <a:extLst>
                    <a:ext uri="{9D8B030D-6E8A-4147-A177-3AD203B41FA5}">
                      <a16:colId xmlns:a16="http://schemas.microsoft.com/office/drawing/2014/main" val="2718720682"/>
                    </a:ext>
                  </a:extLst>
                </a:gridCol>
                <a:gridCol w="246888">
                  <a:extLst>
                    <a:ext uri="{9D8B030D-6E8A-4147-A177-3AD203B41FA5}">
                      <a16:colId xmlns:a16="http://schemas.microsoft.com/office/drawing/2014/main" val="136769753"/>
                    </a:ext>
                  </a:extLst>
                </a:gridCol>
                <a:gridCol w="208280">
                  <a:extLst>
                    <a:ext uri="{9D8B030D-6E8A-4147-A177-3AD203B41FA5}">
                      <a16:colId xmlns:a16="http://schemas.microsoft.com/office/drawing/2014/main" val="1610680474"/>
                    </a:ext>
                  </a:extLst>
                </a:gridCol>
                <a:gridCol w="208280">
                  <a:extLst>
                    <a:ext uri="{9D8B030D-6E8A-4147-A177-3AD203B41FA5}">
                      <a16:colId xmlns:a16="http://schemas.microsoft.com/office/drawing/2014/main" val="2694774829"/>
                    </a:ext>
                  </a:extLst>
                </a:gridCol>
                <a:gridCol w="208280">
                  <a:extLst>
                    <a:ext uri="{9D8B030D-6E8A-4147-A177-3AD203B41FA5}">
                      <a16:colId xmlns:a16="http://schemas.microsoft.com/office/drawing/2014/main" val="494446214"/>
                    </a:ext>
                  </a:extLst>
                </a:gridCol>
                <a:gridCol w="208280">
                  <a:extLst>
                    <a:ext uri="{9D8B030D-6E8A-4147-A177-3AD203B41FA5}">
                      <a16:colId xmlns:a16="http://schemas.microsoft.com/office/drawing/2014/main" val="2971263493"/>
                    </a:ext>
                  </a:extLst>
                </a:gridCol>
                <a:gridCol w="208280">
                  <a:extLst>
                    <a:ext uri="{9D8B030D-6E8A-4147-A177-3AD203B41FA5}">
                      <a16:colId xmlns:a16="http://schemas.microsoft.com/office/drawing/2014/main" val="923204441"/>
                    </a:ext>
                  </a:extLst>
                </a:gridCol>
                <a:gridCol w="208280">
                  <a:extLst>
                    <a:ext uri="{9D8B030D-6E8A-4147-A177-3AD203B41FA5}">
                      <a16:colId xmlns:a16="http://schemas.microsoft.com/office/drawing/2014/main" val="2115420355"/>
                    </a:ext>
                  </a:extLst>
                </a:gridCol>
                <a:gridCol w="208280">
                  <a:extLst>
                    <a:ext uri="{9D8B030D-6E8A-4147-A177-3AD203B41FA5}">
                      <a16:colId xmlns:a16="http://schemas.microsoft.com/office/drawing/2014/main" val="612737372"/>
                    </a:ext>
                  </a:extLst>
                </a:gridCol>
                <a:gridCol w="208280">
                  <a:extLst>
                    <a:ext uri="{9D8B030D-6E8A-4147-A177-3AD203B41FA5}">
                      <a16:colId xmlns:a16="http://schemas.microsoft.com/office/drawing/2014/main" val="1509699508"/>
                    </a:ext>
                  </a:extLst>
                </a:gridCol>
                <a:gridCol w="208280">
                  <a:extLst>
                    <a:ext uri="{9D8B030D-6E8A-4147-A177-3AD203B41FA5}">
                      <a16:colId xmlns:a16="http://schemas.microsoft.com/office/drawing/2014/main" val="3512102519"/>
                    </a:ext>
                  </a:extLst>
                </a:gridCol>
                <a:gridCol w="208280">
                  <a:extLst>
                    <a:ext uri="{9D8B030D-6E8A-4147-A177-3AD203B41FA5}">
                      <a16:colId xmlns:a16="http://schemas.microsoft.com/office/drawing/2014/main" val="562896362"/>
                    </a:ext>
                  </a:extLst>
                </a:gridCol>
                <a:gridCol w="246888">
                  <a:extLst>
                    <a:ext uri="{9D8B030D-6E8A-4147-A177-3AD203B41FA5}">
                      <a16:colId xmlns:a16="http://schemas.microsoft.com/office/drawing/2014/main" val="3230205880"/>
                    </a:ext>
                  </a:extLst>
                </a:gridCol>
                <a:gridCol w="208280">
                  <a:extLst>
                    <a:ext uri="{9D8B030D-6E8A-4147-A177-3AD203B41FA5}">
                      <a16:colId xmlns:a16="http://schemas.microsoft.com/office/drawing/2014/main" val="32715186"/>
                    </a:ext>
                  </a:extLst>
                </a:gridCol>
                <a:gridCol w="246888">
                  <a:extLst>
                    <a:ext uri="{9D8B030D-6E8A-4147-A177-3AD203B41FA5}">
                      <a16:colId xmlns:a16="http://schemas.microsoft.com/office/drawing/2014/main" val="629462547"/>
                    </a:ext>
                  </a:extLst>
                </a:gridCol>
                <a:gridCol w="246888">
                  <a:extLst>
                    <a:ext uri="{9D8B030D-6E8A-4147-A177-3AD203B41FA5}">
                      <a16:colId xmlns:a16="http://schemas.microsoft.com/office/drawing/2014/main" val="1723389224"/>
                    </a:ext>
                  </a:extLst>
                </a:gridCol>
                <a:gridCol w="246888">
                  <a:extLst>
                    <a:ext uri="{9D8B030D-6E8A-4147-A177-3AD203B41FA5}">
                      <a16:colId xmlns:a16="http://schemas.microsoft.com/office/drawing/2014/main" val="745617649"/>
                    </a:ext>
                  </a:extLst>
                </a:gridCol>
                <a:gridCol w="208280">
                  <a:extLst>
                    <a:ext uri="{9D8B030D-6E8A-4147-A177-3AD203B41FA5}">
                      <a16:colId xmlns:a16="http://schemas.microsoft.com/office/drawing/2014/main" val="1869671034"/>
                    </a:ext>
                  </a:extLst>
                </a:gridCol>
                <a:gridCol w="246888">
                  <a:extLst>
                    <a:ext uri="{9D8B030D-6E8A-4147-A177-3AD203B41FA5}">
                      <a16:colId xmlns:a16="http://schemas.microsoft.com/office/drawing/2014/main" val="2720714618"/>
                    </a:ext>
                  </a:extLst>
                </a:gridCol>
                <a:gridCol w="246888">
                  <a:extLst>
                    <a:ext uri="{9D8B030D-6E8A-4147-A177-3AD203B41FA5}">
                      <a16:colId xmlns:a16="http://schemas.microsoft.com/office/drawing/2014/main" val="1107946548"/>
                    </a:ext>
                  </a:extLst>
                </a:gridCol>
                <a:gridCol w="246888">
                  <a:extLst>
                    <a:ext uri="{9D8B030D-6E8A-4147-A177-3AD203B41FA5}">
                      <a16:colId xmlns:a16="http://schemas.microsoft.com/office/drawing/2014/main" val="1569908152"/>
                    </a:ext>
                  </a:extLst>
                </a:gridCol>
                <a:gridCol w="208280">
                  <a:extLst>
                    <a:ext uri="{9D8B030D-6E8A-4147-A177-3AD203B41FA5}">
                      <a16:colId xmlns:a16="http://schemas.microsoft.com/office/drawing/2014/main" val="1433747556"/>
                    </a:ext>
                  </a:extLst>
                </a:gridCol>
                <a:gridCol w="208280">
                  <a:extLst>
                    <a:ext uri="{9D8B030D-6E8A-4147-A177-3AD203B41FA5}">
                      <a16:colId xmlns:a16="http://schemas.microsoft.com/office/drawing/2014/main" val="1088669302"/>
                    </a:ext>
                  </a:extLst>
                </a:gridCol>
                <a:gridCol w="246888">
                  <a:extLst>
                    <a:ext uri="{9D8B030D-6E8A-4147-A177-3AD203B41FA5}">
                      <a16:colId xmlns:a16="http://schemas.microsoft.com/office/drawing/2014/main" val="1707579191"/>
                    </a:ext>
                  </a:extLst>
                </a:gridCol>
                <a:gridCol w="246888">
                  <a:extLst>
                    <a:ext uri="{9D8B030D-6E8A-4147-A177-3AD203B41FA5}">
                      <a16:colId xmlns:a16="http://schemas.microsoft.com/office/drawing/2014/main" val="1899879330"/>
                    </a:ext>
                  </a:extLst>
                </a:gridCol>
                <a:gridCol w="246888">
                  <a:extLst>
                    <a:ext uri="{9D8B030D-6E8A-4147-A177-3AD203B41FA5}">
                      <a16:colId xmlns:a16="http://schemas.microsoft.com/office/drawing/2014/main" val="1468387585"/>
                    </a:ext>
                  </a:extLst>
                </a:gridCol>
                <a:gridCol w="208280">
                  <a:extLst>
                    <a:ext uri="{9D8B030D-6E8A-4147-A177-3AD203B41FA5}">
                      <a16:colId xmlns:a16="http://schemas.microsoft.com/office/drawing/2014/main" val="2928840541"/>
                    </a:ext>
                  </a:extLst>
                </a:gridCol>
                <a:gridCol w="208280">
                  <a:extLst>
                    <a:ext uri="{9D8B030D-6E8A-4147-A177-3AD203B41FA5}">
                      <a16:colId xmlns:a16="http://schemas.microsoft.com/office/drawing/2014/main" val="3559024847"/>
                    </a:ext>
                  </a:extLst>
                </a:gridCol>
                <a:gridCol w="208280">
                  <a:extLst>
                    <a:ext uri="{9D8B030D-6E8A-4147-A177-3AD203B41FA5}">
                      <a16:colId xmlns:a16="http://schemas.microsoft.com/office/drawing/2014/main" val="3005171572"/>
                    </a:ext>
                  </a:extLst>
                </a:gridCol>
                <a:gridCol w="208280">
                  <a:extLst>
                    <a:ext uri="{9D8B030D-6E8A-4147-A177-3AD203B41FA5}">
                      <a16:colId xmlns:a16="http://schemas.microsoft.com/office/drawing/2014/main" val="11864864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393611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- 2019-08-28 10:33:56</a:t>
                      </a:r>
                      <a:r>
                        <a:rPr kumimoji="0" lang="fr-FR" sz="1000" b="0" i="0" u="none" strike="noStrike" kern="1200" cap="none" spc="0" normalizeH="0" baseline="0" noProof="0">
                          <a:ln>
                            <a:noFill/>
                          </a:ln>
                          <a:solidFill>
                            <a:prstClr val="black"/>
                          </a:solidFill>
                          <a:effectLst/>
                          <a:uLnTx/>
                          <a:uFillTx/>
                          <a:latin typeface="+mn-lt"/>
                          <a:ea typeface="+mn-ea"/>
                          <a:cs typeface="+mn-cs"/>
                        </a:rPr>
                        <a:t> 
 Boostez votre créativité avec MSI et Adobe !
Pour l'achat d'une carte graphique MSI éligible, recevez gratuitement les logiciels Adobe Premiere Rush (licence de 3 mois) et Adobe Spark !
Pour en savoir plus sur l'offre 
👉 https://fr.msi.com/Promotion/get-rush-get-unleashed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0.6514 %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0.0252 %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10.5108 %</a:t>
                      </a:r>
                    </a:p>
                  </a:txBody>
                  <a:tcPr/>
                </a:tc>
                <a:extLst>
                  <a:ext uri="{0D108BD9-81ED-4DB2-BD59-A6C34878D82A}">
                    <a16:rowId xmlns:a16="http://schemas.microsoft.com/office/drawing/2014/main" val="3250311150"/>
                  </a:ext>
                </a:extLst>
              </a:tr>
            </a:tbl>
          </a:graphicData>
        </a:graphic>
      </p:graphicFrame>
      <p:sp>
        <p:nvSpPr>
          <p:cNvPr id="4" name="Text Placeholder 3">
            <a:extLst>
              <a:ext uri="{FF2B5EF4-FFF2-40B4-BE49-F238E27FC236}">
                <a16:creationId xmlns:a16="http://schemas.microsoft.com/office/drawing/2014/main" id="{08F87027-40A4-48E3-A1A6-B1B15F54279F}"/>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44190007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306747-D66A-4607-A11D-77D41465C66C}"/>
              </a:ext>
            </a:extLst>
          </p:cNvPr>
          <p:cNvSpPr>
            <a:spLocks noGrp="1"/>
          </p:cNvSpPr>
          <p:nvPr>
            <p:ph type="title"/>
          </p:nvPr>
        </p:nvSpPr>
        <p:spPr/>
        <p:txBody>
          <a:bodyPr/>
          <a:lstStyle/>
          <a:p>
            <a:r>
              <a:rPr lang="en-US"/>
              <a:t>Facebook Insights Own Posts Table w/ E-Rate | CND Competitor- FR - 12 of 26</a:t>
            </a:r>
          </a:p>
        </p:txBody>
      </p:sp>
      <p:graphicFrame>
        <p:nvGraphicFramePr>
          <p:cNvPr id="5" name="Table Placeholder 4">
            <a:extLst>
              <a:ext uri="{FF2B5EF4-FFF2-40B4-BE49-F238E27FC236}">
                <a16:creationId xmlns:a16="http://schemas.microsoft.com/office/drawing/2014/main" id="{A6EF1F43-7F0E-43F9-B907-56F4FF3ABAA6}"/>
              </a:ext>
            </a:extLst>
          </p:cNvPr>
          <p:cNvGraphicFramePr>
            <a:graphicFrameLocks noGrp="1"/>
          </p:cNvGraphicFramePr>
          <p:nvPr>
            <p:ph type="tbl" sz="quarter" idx="13"/>
            <p:extLst>
              <p:ext uri="{D42A27DB-BD31-4B8C-83A1-F6EECF244321}">
                <p14:modId xmlns:p14="http://schemas.microsoft.com/office/powerpoint/2010/main" val="4001751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543489667"/>
                    </a:ext>
                  </a:extLst>
                </a:gridCol>
                <a:gridCol w="246888">
                  <a:extLst>
                    <a:ext uri="{9D8B030D-6E8A-4147-A177-3AD203B41FA5}">
                      <a16:colId xmlns:a16="http://schemas.microsoft.com/office/drawing/2014/main" val="39637936"/>
                    </a:ext>
                  </a:extLst>
                </a:gridCol>
                <a:gridCol w="246888">
                  <a:extLst>
                    <a:ext uri="{9D8B030D-6E8A-4147-A177-3AD203B41FA5}">
                      <a16:colId xmlns:a16="http://schemas.microsoft.com/office/drawing/2014/main" val="3478443173"/>
                    </a:ext>
                  </a:extLst>
                </a:gridCol>
                <a:gridCol w="208280">
                  <a:extLst>
                    <a:ext uri="{9D8B030D-6E8A-4147-A177-3AD203B41FA5}">
                      <a16:colId xmlns:a16="http://schemas.microsoft.com/office/drawing/2014/main" val="3041871357"/>
                    </a:ext>
                  </a:extLst>
                </a:gridCol>
                <a:gridCol w="208280">
                  <a:extLst>
                    <a:ext uri="{9D8B030D-6E8A-4147-A177-3AD203B41FA5}">
                      <a16:colId xmlns:a16="http://schemas.microsoft.com/office/drawing/2014/main" val="1431023567"/>
                    </a:ext>
                  </a:extLst>
                </a:gridCol>
                <a:gridCol w="208280">
                  <a:extLst>
                    <a:ext uri="{9D8B030D-6E8A-4147-A177-3AD203B41FA5}">
                      <a16:colId xmlns:a16="http://schemas.microsoft.com/office/drawing/2014/main" val="4102665016"/>
                    </a:ext>
                  </a:extLst>
                </a:gridCol>
                <a:gridCol w="208280">
                  <a:extLst>
                    <a:ext uri="{9D8B030D-6E8A-4147-A177-3AD203B41FA5}">
                      <a16:colId xmlns:a16="http://schemas.microsoft.com/office/drawing/2014/main" val="655436655"/>
                    </a:ext>
                  </a:extLst>
                </a:gridCol>
                <a:gridCol w="208280">
                  <a:extLst>
                    <a:ext uri="{9D8B030D-6E8A-4147-A177-3AD203B41FA5}">
                      <a16:colId xmlns:a16="http://schemas.microsoft.com/office/drawing/2014/main" val="1534633056"/>
                    </a:ext>
                  </a:extLst>
                </a:gridCol>
                <a:gridCol w="208280">
                  <a:extLst>
                    <a:ext uri="{9D8B030D-6E8A-4147-A177-3AD203B41FA5}">
                      <a16:colId xmlns:a16="http://schemas.microsoft.com/office/drawing/2014/main" val="342727751"/>
                    </a:ext>
                  </a:extLst>
                </a:gridCol>
                <a:gridCol w="208280">
                  <a:extLst>
                    <a:ext uri="{9D8B030D-6E8A-4147-A177-3AD203B41FA5}">
                      <a16:colId xmlns:a16="http://schemas.microsoft.com/office/drawing/2014/main" val="1806178340"/>
                    </a:ext>
                  </a:extLst>
                </a:gridCol>
                <a:gridCol w="208280">
                  <a:extLst>
                    <a:ext uri="{9D8B030D-6E8A-4147-A177-3AD203B41FA5}">
                      <a16:colId xmlns:a16="http://schemas.microsoft.com/office/drawing/2014/main" val="3958425408"/>
                    </a:ext>
                  </a:extLst>
                </a:gridCol>
                <a:gridCol w="208280">
                  <a:extLst>
                    <a:ext uri="{9D8B030D-6E8A-4147-A177-3AD203B41FA5}">
                      <a16:colId xmlns:a16="http://schemas.microsoft.com/office/drawing/2014/main" val="2876754371"/>
                    </a:ext>
                  </a:extLst>
                </a:gridCol>
                <a:gridCol w="208280">
                  <a:extLst>
                    <a:ext uri="{9D8B030D-6E8A-4147-A177-3AD203B41FA5}">
                      <a16:colId xmlns:a16="http://schemas.microsoft.com/office/drawing/2014/main" val="2095452818"/>
                    </a:ext>
                  </a:extLst>
                </a:gridCol>
                <a:gridCol w="246888">
                  <a:extLst>
                    <a:ext uri="{9D8B030D-6E8A-4147-A177-3AD203B41FA5}">
                      <a16:colId xmlns:a16="http://schemas.microsoft.com/office/drawing/2014/main" val="3665883152"/>
                    </a:ext>
                  </a:extLst>
                </a:gridCol>
                <a:gridCol w="208280">
                  <a:extLst>
                    <a:ext uri="{9D8B030D-6E8A-4147-A177-3AD203B41FA5}">
                      <a16:colId xmlns:a16="http://schemas.microsoft.com/office/drawing/2014/main" val="1499753180"/>
                    </a:ext>
                  </a:extLst>
                </a:gridCol>
                <a:gridCol w="246888">
                  <a:extLst>
                    <a:ext uri="{9D8B030D-6E8A-4147-A177-3AD203B41FA5}">
                      <a16:colId xmlns:a16="http://schemas.microsoft.com/office/drawing/2014/main" val="456535931"/>
                    </a:ext>
                  </a:extLst>
                </a:gridCol>
                <a:gridCol w="246888">
                  <a:extLst>
                    <a:ext uri="{9D8B030D-6E8A-4147-A177-3AD203B41FA5}">
                      <a16:colId xmlns:a16="http://schemas.microsoft.com/office/drawing/2014/main" val="1531090850"/>
                    </a:ext>
                  </a:extLst>
                </a:gridCol>
                <a:gridCol w="246888">
                  <a:extLst>
                    <a:ext uri="{9D8B030D-6E8A-4147-A177-3AD203B41FA5}">
                      <a16:colId xmlns:a16="http://schemas.microsoft.com/office/drawing/2014/main" val="3442180976"/>
                    </a:ext>
                  </a:extLst>
                </a:gridCol>
                <a:gridCol w="208280">
                  <a:extLst>
                    <a:ext uri="{9D8B030D-6E8A-4147-A177-3AD203B41FA5}">
                      <a16:colId xmlns:a16="http://schemas.microsoft.com/office/drawing/2014/main" val="2695007214"/>
                    </a:ext>
                  </a:extLst>
                </a:gridCol>
                <a:gridCol w="246888">
                  <a:extLst>
                    <a:ext uri="{9D8B030D-6E8A-4147-A177-3AD203B41FA5}">
                      <a16:colId xmlns:a16="http://schemas.microsoft.com/office/drawing/2014/main" val="558161225"/>
                    </a:ext>
                  </a:extLst>
                </a:gridCol>
                <a:gridCol w="246888">
                  <a:extLst>
                    <a:ext uri="{9D8B030D-6E8A-4147-A177-3AD203B41FA5}">
                      <a16:colId xmlns:a16="http://schemas.microsoft.com/office/drawing/2014/main" val="2155285723"/>
                    </a:ext>
                  </a:extLst>
                </a:gridCol>
                <a:gridCol w="246888">
                  <a:extLst>
                    <a:ext uri="{9D8B030D-6E8A-4147-A177-3AD203B41FA5}">
                      <a16:colId xmlns:a16="http://schemas.microsoft.com/office/drawing/2014/main" val="182166381"/>
                    </a:ext>
                  </a:extLst>
                </a:gridCol>
                <a:gridCol w="208280">
                  <a:extLst>
                    <a:ext uri="{9D8B030D-6E8A-4147-A177-3AD203B41FA5}">
                      <a16:colId xmlns:a16="http://schemas.microsoft.com/office/drawing/2014/main" val="1472130276"/>
                    </a:ext>
                  </a:extLst>
                </a:gridCol>
                <a:gridCol w="208280">
                  <a:extLst>
                    <a:ext uri="{9D8B030D-6E8A-4147-A177-3AD203B41FA5}">
                      <a16:colId xmlns:a16="http://schemas.microsoft.com/office/drawing/2014/main" val="2583514748"/>
                    </a:ext>
                  </a:extLst>
                </a:gridCol>
                <a:gridCol w="246888">
                  <a:extLst>
                    <a:ext uri="{9D8B030D-6E8A-4147-A177-3AD203B41FA5}">
                      <a16:colId xmlns:a16="http://schemas.microsoft.com/office/drawing/2014/main" val="2494534884"/>
                    </a:ext>
                  </a:extLst>
                </a:gridCol>
                <a:gridCol w="246888">
                  <a:extLst>
                    <a:ext uri="{9D8B030D-6E8A-4147-A177-3AD203B41FA5}">
                      <a16:colId xmlns:a16="http://schemas.microsoft.com/office/drawing/2014/main" val="4026652805"/>
                    </a:ext>
                  </a:extLst>
                </a:gridCol>
                <a:gridCol w="246888">
                  <a:extLst>
                    <a:ext uri="{9D8B030D-6E8A-4147-A177-3AD203B41FA5}">
                      <a16:colId xmlns:a16="http://schemas.microsoft.com/office/drawing/2014/main" val="2700894631"/>
                    </a:ext>
                  </a:extLst>
                </a:gridCol>
                <a:gridCol w="208280">
                  <a:extLst>
                    <a:ext uri="{9D8B030D-6E8A-4147-A177-3AD203B41FA5}">
                      <a16:colId xmlns:a16="http://schemas.microsoft.com/office/drawing/2014/main" val="3075491297"/>
                    </a:ext>
                  </a:extLst>
                </a:gridCol>
                <a:gridCol w="208280">
                  <a:extLst>
                    <a:ext uri="{9D8B030D-6E8A-4147-A177-3AD203B41FA5}">
                      <a16:colId xmlns:a16="http://schemas.microsoft.com/office/drawing/2014/main" val="3567078604"/>
                    </a:ext>
                  </a:extLst>
                </a:gridCol>
                <a:gridCol w="208280">
                  <a:extLst>
                    <a:ext uri="{9D8B030D-6E8A-4147-A177-3AD203B41FA5}">
                      <a16:colId xmlns:a16="http://schemas.microsoft.com/office/drawing/2014/main" val="1047779996"/>
                    </a:ext>
                  </a:extLst>
                </a:gridCol>
                <a:gridCol w="208280">
                  <a:extLst>
                    <a:ext uri="{9D8B030D-6E8A-4147-A177-3AD203B41FA5}">
                      <a16:colId xmlns:a16="http://schemas.microsoft.com/office/drawing/2014/main" val="261564831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017120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- 2019-08-27 16:30:00</a:t>
                      </a:r>
                      <a:r>
                        <a:rPr kumimoji="0" lang="fr-FR" sz="1000" b="0" i="0" u="none" strike="noStrike" kern="1200" cap="none" spc="0" normalizeH="0" baseline="0" noProof="0">
                          <a:ln>
                            <a:noFill/>
                          </a:ln>
                          <a:solidFill>
                            <a:prstClr val="black"/>
                          </a:solidFill>
                          <a:effectLst/>
                          <a:uLnTx/>
                          <a:uFillTx/>
                          <a:latin typeface="+mn-lt"/>
                          <a:ea typeface="+mn-ea"/>
                          <a:cs typeface="+mn-cs"/>
                        </a:rPr>
                        <a:t> 
 Le clavier VIGOR GK30 est un allié de choix pour toutes vos parties.
✅ Switches à sensation mécanique
✅ "Gaming Base" pour bien rester en place 
✅ Rétroéclairage LED RGB 
✅ Résiste aux projections d'eau et facile à nettoyer
Envie d'en savoir plus ? 
https://fr.msi.com/Gaming-gear/VIGOR-GK30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0.8729 %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0.2302 %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10.5644 %</a:t>
                      </a:r>
                    </a:p>
                  </a:txBody>
                  <a:tcPr/>
                </a:tc>
                <a:extLst>
                  <a:ext uri="{0D108BD9-81ED-4DB2-BD59-A6C34878D82A}">
                    <a16:rowId xmlns:a16="http://schemas.microsoft.com/office/drawing/2014/main" val="1907092480"/>
                  </a:ext>
                </a:extLst>
              </a:tr>
            </a:tbl>
          </a:graphicData>
        </a:graphic>
      </p:graphicFrame>
      <p:sp>
        <p:nvSpPr>
          <p:cNvPr id="4" name="Text Placeholder 3">
            <a:extLst>
              <a:ext uri="{FF2B5EF4-FFF2-40B4-BE49-F238E27FC236}">
                <a16:creationId xmlns:a16="http://schemas.microsoft.com/office/drawing/2014/main" id="{E0F3D37E-D612-4A72-A38B-D46D69662AA6}"/>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75203074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50333-CDC7-4F53-935D-AF2C59567CB1}"/>
              </a:ext>
            </a:extLst>
          </p:cNvPr>
          <p:cNvSpPr>
            <a:spLocks noGrp="1"/>
          </p:cNvSpPr>
          <p:nvPr>
            <p:ph type="title"/>
          </p:nvPr>
        </p:nvSpPr>
        <p:spPr/>
        <p:txBody>
          <a:bodyPr/>
          <a:lstStyle/>
          <a:p>
            <a:r>
              <a:rPr lang="en-US"/>
              <a:t>Facebook Insights Own Posts Table w/ E-Rate | CND Competitor- FR - 13 of 26</a:t>
            </a:r>
          </a:p>
        </p:txBody>
      </p:sp>
      <p:graphicFrame>
        <p:nvGraphicFramePr>
          <p:cNvPr id="5" name="Table Placeholder 4">
            <a:extLst>
              <a:ext uri="{FF2B5EF4-FFF2-40B4-BE49-F238E27FC236}">
                <a16:creationId xmlns:a16="http://schemas.microsoft.com/office/drawing/2014/main" id="{37467CD6-2D08-4541-8FF9-7B8B105CAFA8}"/>
              </a:ext>
            </a:extLst>
          </p:cNvPr>
          <p:cNvGraphicFramePr>
            <a:graphicFrameLocks noGrp="1"/>
          </p:cNvGraphicFramePr>
          <p:nvPr>
            <p:ph type="tbl" sz="quarter" idx="13"/>
            <p:extLst>
              <p:ext uri="{D42A27DB-BD31-4B8C-83A1-F6EECF244321}">
                <p14:modId xmlns:p14="http://schemas.microsoft.com/office/powerpoint/2010/main" val="3016916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96455257"/>
                    </a:ext>
                  </a:extLst>
                </a:gridCol>
                <a:gridCol w="246888">
                  <a:extLst>
                    <a:ext uri="{9D8B030D-6E8A-4147-A177-3AD203B41FA5}">
                      <a16:colId xmlns:a16="http://schemas.microsoft.com/office/drawing/2014/main" val="4039773197"/>
                    </a:ext>
                  </a:extLst>
                </a:gridCol>
                <a:gridCol w="246888">
                  <a:extLst>
                    <a:ext uri="{9D8B030D-6E8A-4147-A177-3AD203B41FA5}">
                      <a16:colId xmlns:a16="http://schemas.microsoft.com/office/drawing/2014/main" val="3716674048"/>
                    </a:ext>
                  </a:extLst>
                </a:gridCol>
                <a:gridCol w="208280">
                  <a:extLst>
                    <a:ext uri="{9D8B030D-6E8A-4147-A177-3AD203B41FA5}">
                      <a16:colId xmlns:a16="http://schemas.microsoft.com/office/drawing/2014/main" val="3346075672"/>
                    </a:ext>
                  </a:extLst>
                </a:gridCol>
                <a:gridCol w="208280">
                  <a:extLst>
                    <a:ext uri="{9D8B030D-6E8A-4147-A177-3AD203B41FA5}">
                      <a16:colId xmlns:a16="http://schemas.microsoft.com/office/drawing/2014/main" val="1348256893"/>
                    </a:ext>
                  </a:extLst>
                </a:gridCol>
                <a:gridCol w="208280">
                  <a:extLst>
                    <a:ext uri="{9D8B030D-6E8A-4147-A177-3AD203B41FA5}">
                      <a16:colId xmlns:a16="http://schemas.microsoft.com/office/drawing/2014/main" val="940411511"/>
                    </a:ext>
                  </a:extLst>
                </a:gridCol>
                <a:gridCol w="208280">
                  <a:extLst>
                    <a:ext uri="{9D8B030D-6E8A-4147-A177-3AD203B41FA5}">
                      <a16:colId xmlns:a16="http://schemas.microsoft.com/office/drawing/2014/main" val="1539783131"/>
                    </a:ext>
                  </a:extLst>
                </a:gridCol>
                <a:gridCol w="208280">
                  <a:extLst>
                    <a:ext uri="{9D8B030D-6E8A-4147-A177-3AD203B41FA5}">
                      <a16:colId xmlns:a16="http://schemas.microsoft.com/office/drawing/2014/main" val="311482013"/>
                    </a:ext>
                  </a:extLst>
                </a:gridCol>
                <a:gridCol w="208280">
                  <a:extLst>
                    <a:ext uri="{9D8B030D-6E8A-4147-A177-3AD203B41FA5}">
                      <a16:colId xmlns:a16="http://schemas.microsoft.com/office/drawing/2014/main" val="2377973780"/>
                    </a:ext>
                  </a:extLst>
                </a:gridCol>
                <a:gridCol w="208280">
                  <a:extLst>
                    <a:ext uri="{9D8B030D-6E8A-4147-A177-3AD203B41FA5}">
                      <a16:colId xmlns:a16="http://schemas.microsoft.com/office/drawing/2014/main" val="1348582794"/>
                    </a:ext>
                  </a:extLst>
                </a:gridCol>
                <a:gridCol w="208280">
                  <a:extLst>
                    <a:ext uri="{9D8B030D-6E8A-4147-A177-3AD203B41FA5}">
                      <a16:colId xmlns:a16="http://schemas.microsoft.com/office/drawing/2014/main" val="3226198909"/>
                    </a:ext>
                  </a:extLst>
                </a:gridCol>
                <a:gridCol w="208280">
                  <a:extLst>
                    <a:ext uri="{9D8B030D-6E8A-4147-A177-3AD203B41FA5}">
                      <a16:colId xmlns:a16="http://schemas.microsoft.com/office/drawing/2014/main" val="1366746929"/>
                    </a:ext>
                  </a:extLst>
                </a:gridCol>
                <a:gridCol w="208280">
                  <a:extLst>
                    <a:ext uri="{9D8B030D-6E8A-4147-A177-3AD203B41FA5}">
                      <a16:colId xmlns:a16="http://schemas.microsoft.com/office/drawing/2014/main" val="450807784"/>
                    </a:ext>
                  </a:extLst>
                </a:gridCol>
                <a:gridCol w="246888">
                  <a:extLst>
                    <a:ext uri="{9D8B030D-6E8A-4147-A177-3AD203B41FA5}">
                      <a16:colId xmlns:a16="http://schemas.microsoft.com/office/drawing/2014/main" val="1378836613"/>
                    </a:ext>
                  </a:extLst>
                </a:gridCol>
                <a:gridCol w="208280">
                  <a:extLst>
                    <a:ext uri="{9D8B030D-6E8A-4147-A177-3AD203B41FA5}">
                      <a16:colId xmlns:a16="http://schemas.microsoft.com/office/drawing/2014/main" val="2130919041"/>
                    </a:ext>
                  </a:extLst>
                </a:gridCol>
                <a:gridCol w="246888">
                  <a:extLst>
                    <a:ext uri="{9D8B030D-6E8A-4147-A177-3AD203B41FA5}">
                      <a16:colId xmlns:a16="http://schemas.microsoft.com/office/drawing/2014/main" val="2307969931"/>
                    </a:ext>
                  </a:extLst>
                </a:gridCol>
                <a:gridCol w="246888">
                  <a:extLst>
                    <a:ext uri="{9D8B030D-6E8A-4147-A177-3AD203B41FA5}">
                      <a16:colId xmlns:a16="http://schemas.microsoft.com/office/drawing/2014/main" val="1042271599"/>
                    </a:ext>
                  </a:extLst>
                </a:gridCol>
                <a:gridCol w="246888">
                  <a:extLst>
                    <a:ext uri="{9D8B030D-6E8A-4147-A177-3AD203B41FA5}">
                      <a16:colId xmlns:a16="http://schemas.microsoft.com/office/drawing/2014/main" val="253619650"/>
                    </a:ext>
                  </a:extLst>
                </a:gridCol>
                <a:gridCol w="208280">
                  <a:extLst>
                    <a:ext uri="{9D8B030D-6E8A-4147-A177-3AD203B41FA5}">
                      <a16:colId xmlns:a16="http://schemas.microsoft.com/office/drawing/2014/main" val="1811050141"/>
                    </a:ext>
                  </a:extLst>
                </a:gridCol>
                <a:gridCol w="246888">
                  <a:extLst>
                    <a:ext uri="{9D8B030D-6E8A-4147-A177-3AD203B41FA5}">
                      <a16:colId xmlns:a16="http://schemas.microsoft.com/office/drawing/2014/main" val="86407313"/>
                    </a:ext>
                  </a:extLst>
                </a:gridCol>
                <a:gridCol w="246888">
                  <a:extLst>
                    <a:ext uri="{9D8B030D-6E8A-4147-A177-3AD203B41FA5}">
                      <a16:colId xmlns:a16="http://schemas.microsoft.com/office/drawing/2014/main" val="546042432"/>
                    </a:ext>
                  </a:extLst>
                </a:gridCol>
                <a:gridCol w="246888">
                  <a:extLst>
                    <a:ext uri="{9D8B030D-6E8A-4147-A177-3AD203B41FA5}">
                      <a16:colId xmlns:a16="http://schemas.microsoft.com/office/drawing/2014/main" val="173515716"/>
                    </a:ext>
                  </a:extLst>
                </a:gridCol>
                <a:gridCol w="208280">
                  <a:extLst>
                    <a:ext uri="{9D8B030D-6E8A-4147-A177-3AD203B41FA5}">
                      <a16:colId xmlns:a16="http://schemas.microsoft.com/office/drawing/2014/main" val="3791311478"/>
                    </a:ext>
                  </a:extLst>
                </a:gridCol>
                <a:gridCol w="208280">
                  <a:extLst>
                    <a:ext uri="{9D8B030D-6E8A-4147-A177-3AD203B41FA5}">
                      <a16:colId xmlns:a16="http://schemas.microsoft.com/office/drawing/2014/main" val="1366121935"/>
                    </a:ext>
                  </a:extLst>
                </a:gridCol>
                <a:gridCol w="246888">
                  <a:extLst>
                    <a:ext uri="{9D8B030D-6E8A-4147-A177-3AD203B41FA5}">
                      <a16:colId xmlns:a16="http://schemas.microsoft.com/office/drawing/2014/main" val="1907909745"/>
                    </a:ext>
                  </a:extLst>
                </a:gridCol>
                <a:gridCol w="246888">
                  <a:extLst>
                    <a:ext uri="{9D8B030D-6E8A-4147-A177-3AD203B41FA5}">
                      <a16:colId xmlns:a16="http://schemas.microsoft.com/office/drawing/2014/main" val="966538438"/>
                    </a:ext>
                  </a:extLst>
                </a:gridCol>
                <a:gridCol w="246888">
                  <a:extLst>
                    <a:ext uri="{9D8B030D-6E8A-4147-A177-3AD203B41FA5}">
                      <a16:colId xmlns:a16="http://schemas.microsoft.com/office/drawing/2014/main" val="2789619654"/>
                    </a:ext>
                  </a:extLst>
                </a:gridCol>
                <a:gridCol w="208280">
                  <a:extLst>
                    <a:ext uri="{9D8B030D-6E8A-4147-A177-3AD203B41FA5}">
                      <a16:colId xmlns:a16="http://schemas.microsoft.com/office/drawing/2014/main" val="1324162585"/>
                    </a:ext>
                  </a:extLst>
                </a:gridCol>
                <a:gridCol w="208280">
                  <a:extLst>
                    <a:ext uri="{9D8B030D-6E8A-4147-A177-3AD203B41FA5}">
                      <a16:colId xmlns:a16="http://schemas.microsoft.com/office/drawing/2014/main" val="741999326"/>
                    </a:ext>
                  </a:extLst>
                </a:gridCol>
                <a:gridCol w="208280">
                  <a:extLst>
                    <a:ext uri="{9D8B030D-6E8A-4147-A177-3AD203B41FA5}">
                      <a16:colId xmlns:a16="http://schemas.microsoft.com/office/drawing/2014/main" val="3714364379"/>
                    </a:ext>
                  </a:extLst>
                </a:gridCol>
                <a:gridCol w="208280">
                  <a:extLst>
                    <a:ext uri="{9D8B030D-6E8A-4147-A177-3AD203B41FA5}">
                      <a16:colId xmlns:a16="http://schemas.microsoft.com/office/drawing/2014/main" val="14819934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529034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- 2019-08-26 10:31:12</a:t>
                      </a:r>
                      <a:r>
                        <a:rPr kumimoji="0" lang="fr-FR" sz="1000" b="0" i="0" u="none" strike="noStrike" kern="1200" cap="none" spc="0" normalizeH="0" baseline="0" noProof="0">
                          <a:ln>
                            <a:noFill/>
                          </a:ln>
                          <a:solidFill>
                            <a:prstClr val="black"/>
                          </a:solidFill>
                          <a:effectLst/>
                          <a:uLnTx/>
                          <a:uFillTx/>
                          <a:latin typeface="+mn-lt"/>
                          <a:ea typeface="+mn-ea"/>
                          <a:cs typeface="+mn-cs"/>
                        </a:rPr>
                        <a:t> 
 On ne l'a pas appelé Titan par hasard...
✅ Processeur jusqu'au modèle Intel Core i9-9900K desktop
✅ Puissance impressionnante pour vos jeux
✅ Dalle jusqu'à 4K IPS à bords ultrafins
Domination totale &gt;&gt;&gt; https://msi.gm/2Evb6YP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27900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12.9947 %</a:t>
                      </a:r>
                    </a:p>
                  </a:txBody>
                  <a:tcPr/>
                </a:tc>
                <a:extLst>
                  <a:ext uri="{0D108BD9-81ED-4DB2-BD59-A6C34878D82A}">
                    <a16:rowId xmlns:a16="http://schemas.microsoft.com/office/drawing/2014/main" val="2284398994"/>
                  </a:ext>
                </a:extLst>
              </a:tr>
            </a:tbl>
          </a:graphicData>
        </a:graphic>
      </p:graphicFrame>
      <p:sp>
        <p:nvSpPr>
          <p:cNvPr id="4" name="Text Placeholder 3">
            <a:extLst>
              <a:ext uri="{FF2B5EF4-FFF2-40B4-BE49-F238E27FC236}">
                <a16:creationId xmlns:a16="http://schemas.microsoft.com/office/drawing/2014/main" id="{5DAEF4CD-EA45-45FD-8B0A-02FD45B3F8E1}"/>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02932971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935261-ECD2-454C-9836-7E2B86C10A37}"/>
              </a:ext>
            </a:extLst>
          </p:cNvPr>
          <p:cNvSpPr>
            <a:spLocks noGrp="1"/>
          </p:cNvSpPr>
          <p:nvPr>
            <p:ph type="title"/>
          </p:nvPr>
        </p:nvSpPr>
        <p:spPr/>
        <p:txBody>
          <a:bodyPr/>
          <a:lstStyle/>
          <a:p>
            <a:r>
              <a:rPr lang="en-US"/>
              <a:t>Facebook Insights Own Posts Table w/ E-Rate | CND Competitor- FR - 14 of 26</a:t>
            </a:r>
          </a:p>
        </p:txBody>
      </p:sp>
      <p:graphicFrame>
        <p:nvGraphicFramePr>
          <p:cNvPr id="5" name="Table Placeholder 4">
            <a:extLst>
              <a:ext uri="{FF2B5EF4-FFF2-40B4-BE49-F238E27FC236}">
                <a16:creationId xmlns:a16="http://schemas.microsoft.com/office/drawing/2014/main" id="{45C606AB-EBC2-49EE-BB93-A8C965225580}"/>
              </a:ext>
            </a:extLst>
          </p:cNvPr>
          <p:cNvGraphicFramePr>
            <a:graphicFrameLocks noGrp="1"/>
          </p:cNvGraphicFramePr>
          <p:nvPr>
            <p:ph type="tbl" sz="quarter" idx="13"/>
            <p:extLst>
              <p:ext uri="{D42A27DB-BD31-4B8C-83A1-F6EECF244321}">
                <p14:modId xmlns:p14="http://schemas.microsoft.com/office/powerpoint/2010/main" val="27169357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209272337"/>
                    </a:ext>
                  </a:extLst>
                </a:gridCol>
                <a:gridCol w="246888">
                  <a:extLst>
                    <a:ext uri="{9D8B030D-6E8A-4147-A177-3AD203B41FA5}">
                      <a16:colId xmlns:a16="http://schemas.microsoft.com/office/drawing/2014/main" val="2461466661"/>
                    </a:ext>
                  </a:extLst>
                </a:gridCol>
                <a:gridCol w="246888">
                  <a:extLst>
                    <a:ext uri="{9D8B030D-6E8A-4147-A177-3AD203B41FA5}">
                      <a16:colId xmlns:a16="http://schemas.microsoft.com/office/drawing/2014/main" val="1438280941"/>
                    </a:ext>
                  </a:extLst>
                </a:gridCol>
                <a:gridCol w="208280">
                  <a:extLst>
                    <a:ext uri="{9D8B030D-6E8A-4147-A177-3AD203B41FA5}">
                      <a16:colId xmlns:a16="http://schemas.microsoft.com/office/drawing/2014/main" val="3804822060"/>
                    </a:ext>
                  </a:extLst>
                </a:gridCol>
                <a:gridCol w="208280">
                  <a:extLst>
                    <a:ext uri="{9D8B030D-6E8A-4147-A177-3AD203B41FA5}">
                      <a16:colId xmlns:a16="http://schemas.microsoft.com/office/drawing/2014/main" val="2823589529"/>
                    </a:ext>
                  </a:extLst>
                </a:gridCol>
                <a:gridCol w="208280">
                  <a:extLst>
                    <a:ext uri="{9D8B030D-6E8A-4147-A177-3AD203B41FA5}">
                      <a16:colId xmlns:a16="http://schemas.microsoft.com/office/drawing/2014/main" val="3886221348"/>
                    </a:ext>
                  </a:extLst>
                </a:gridCol>
                <a:gridCol w="208280">
                  <a:extLst>
                    <a:ext uri="{9D8B030D-6E8A-4147-A177-3AD203B41FA5}">
                      <a16:colId xmlns:a16="http://schemas.microsoft.com/office/drawing/2014/main" val="1833706300"/>
                    </a:ext>
                  </a:extLst>
                </a:gridCol>
                <a:gridCol w="208280">
                  <a:extLst>
                    <a:ext uri="{9D8B030D-6E8A-4147-A177-3AD203B41FA5}">
                      <a16:colId xmlns:a16="http://schemas.microsoft.com/office/drawing/2014/main" val="1188684220"/>
                    </a:ext>
                  </a:extLst>
                </a:gridCol>
                <a:gridCol w="208280">
                  <a:extLst>
                    <a:ext uri="{9D8B030D-6E8A-4147-A177-3AD203B41FA5}">
                      <a16:colId xmlns:a16="http://schemas.microsoft.com/office/drawing/2014/main" val="2662223562"/>
                    </a:ext>
                  </a:extLst>
                </a:gridCol>
                <a:gridCol w="208280">
                  <a:extLst>
                    <a:ext uri="{9D8B030D-6E8A-4147-A177-3AD203B41FA5}">
                      <a16:colId xmlns:a16="http://schemas.microsoft.com/office/drawing/2014/main" val="3980405482"/>
                    </a:ext>
                  </a:extLst>
                </a:gridCol>
                <a:gridCol w="208280">
                  <a:extLst>
                    <a:ext uri="{9D8B030D-6E8A-4147-A177-3AD203B41FA5}">
                      <a16:colId xmlns:a16="http://schemas.microsoft.com/office/drawing/2014/main" val="2488009633"/>
                    </a:ext>
                  </a:extLst>
                </a:gridCol>
                <a:gridCol w="208280">
                  <a:extLst>
                    <a:ext uri="{9D8B030D-6E8A-4147-A177-3AD203B41FA5}">
                      <a16:colId xmlns:a16="http://schemas.microsoft.com/office/drawing/2014/main" val="3243908073"/>
                    </a:ext>
                  </a:extLst>
                </a:gridCol>
                <a:gridCol w="208280">
                  <a:extLst>
                    <a:ext uri="{9D8B030D-6E8A-4147-A177-3AD203B41FA5}">
                      <a16:colId xmlns:a16="http://schemas.microsoft.com/office/drawing/2014/main" val="3017987843"/>
                    </a:ext>
                  </a:extLst>
                </a:gridCol>
                <a:gridCol w="246888">
                  <a:extLst>
                    <a:ext uri="{9D8B030D-6E8A-4147-A177-3AD203B41FA5}">
                      <a16:colId xmlns:a16="http://schemas.microsoft.com/office/drawing/2014/main" val="57631630"/>
                    </a:ext>
                  </a:extLst>
                </a:gridCol>
                <a:gridCol w="208280">
                  <a:extLst>
                    <a:ext uri="{9D8B030D-6E8A-4147-A177-3AD203B41FA5}">
                      <a16:colId xmlns:a16="http://schemas.microsoft.com/office/drawing/2014/main" val="3948967624"/>
                    </a:ext>
                  </a:extLst>
                </a:gridCol>
                <a:gridCol w="246888">
                  <a:extLst>
                    <a:ext uri="{9D8B030D-6E8A-4147-A177-3AD203B41FA5}">
                      <a16:colId xmlns:a16="http://schemas.microsoft.com/office/drawing/2014/main" val="2673219897"/>
                    </a:ext>
                  </a:extLst>
                </a:gridCol>
                <a:gridCol w="246888">
                  <a:extLst>
                    <a:ext uri="{9D8B030D-6E8A-4147-A177-3AD203B41FA5}">
                      <a16:colId xmlns:a16="http://schemas.microsoft.com/office/drawing/2014/main" val="1863343765"/>
                    </a:ext>
                  </a:extLst>
                </a:gridCol>
                <a:gridCol w="246888">
                  <a:extLst>
                    <a:ext uri="{9D8B030D-6E8A-4147-A177-3AD203B41FA5}">
                      <a16:colId xmlns:a16="http://schemas.microsoft.com/office/drawing/2014/main" val="1294648338"/>
                    </a:ext>
                  </a:extLst>
                </a:gridCol>
                <a:gridCol w="208280">
                  <a:extLst>
                    <a:ext uri="{9D8B030D-6E8A-4147-A177-3AD203B41FA5}">
                      <a16:colId xmlns:a16="http://schemas.microsoft.com/office/drawing/2014/main" val="77863457"/>
                    </a:ext>
                  </a:extLst>
                </a:gridCol>
                <a:gridCol w="246888">
                  <a:extLst>
                    <a:ext uri="{9D8B030D-6E8A-4147-A177-3AD203B41FA5}">
                      <a16:colId xmlns:a16="http://schemas.microsoft.com/office/drawing/2014/main" val="1914563948"/>
                    </a:ext>
                  </a:extLst>
                </a:gridCol>
                <a:gridCol w="246888">
                  <a:extLst>
                    <a:ext uri="{9D8B030D-6E8A-4147-A177-3AD203B41FA5}">
                      <a16:colId xmlns:a16="http://schemas.microsoft.com/office/drawing/2014/main" val="3664331769"/>
                    </a:ext>
                  </a:extLst>
                </a:gridCol>
                <a:gridCol w="246888">
                  <a:extLst>
                    <a:ext uri="{9D8B030D-6E8A-4147-A177-3AD203B41FA5}">
                      <a16:colId xmlns:a16="http://schemas.microsoft.com/office/drawing/2014/main" val="798958140"/>
                    </a:ext>
                  </a:extLst>
                </a:gridCol>
                <a:gridCol w="208280">
                  <a:extLst>
                    <a:ext uri="{9D8B030D-6E8A-4147-A177-3AD203B41FA5}">
                      <a16:colId xmlns:a16="http://schemas.microsoft.com/office/drawing/2014/main" val="3150433603"/>
                    </a:ext>
                  </a:extLst>
                </a:gridCol>
                <a:gridCol w="208280">
                  <a:extLst>
                    <a:ext uri="{9D8B030D-6E8A-4147-A177-3AD203B41FA5}">
                      <a16:colId xmlns:a16="http://schemas.microsoft.com/office/drawing/2014/main" val="2249885481"/>
                    </a:ext>
                  </a:extLst>
                </a:gridCol>
                <a:gridCol w="246888">
                  <a:extLst>
                    <a:ext uri="{9D8B030D-6E8A-4147-A177-3AD203B41FA5}">
                      <a16:colId xmlns:a16="http://schemas.microsoft.com/office/drawing/2014/main" val="2015706099"/>
                    </a:ext>
                  </a:extLst>
                </a:gridCol>
                <a:gridCol w="246888">
                  <a:extLst>
                    <a:ext uri="{9D8B030D-6E8A-4147-A177-3AD203B41FA5}">
                      <a16:colId xmlns:a16="http://schemas.microsoft.com/office/drawing/2014/main" val="69821592"/>
                    </a:ext>
                  </a:extLst>
                </a:gridCol>
                <a:gridCol w="246888">
                  <a:extLst>
                    <a:ext uri="{9D8B030D-6E8A-4147-A177-3AD203B41FA5}">
                      <a16:colId xmlns:a16="http://schemas.microsoft.com/office/drawing/2014/main" val="3682927318"/>
                    </a:ext>
                  </a:extLst>
                </a:gridCol>
                <a:gridCol w="208280">
                  <a:extLst>
                    <a:ext uri="{9D8B030D-6E8A-4147-A177-3AD203B41FA5}">
                      <a16:colId xmlns:a16="http://schemas.microsoft.com/office/drawing/2014/main" val="1339471077"/>
                    </a:ext>
                  </a:extLst>
                </a:gridCol>
                <a:gridCol w="208280">
                  <a:extLst>
                    <a:ext uri="{9D8B030D-6E8A-4147-A177-3AD203B41FA5}">
                      <a16:colId xmlns:a16="http://schemas.microsoft.com/office/drawing/2014/main" val="1996250195"/>
                    </a:ext>
                  </a:extLst>
                </a:gridCol>
                <a:gridCol w="208280">
                  <a:extLst>
                    <a:ext uri="{9D8B030D-6E8A-4147-A177-3AD203B41FA5}">
                      <a16:colId xmlns:a16="http://schemas.microsoft.com/office/drawing/2014/main" val="2396046410"/>
                    </a:ext>
                  </a:extLst>
                </a:gridCol>
                <a:gridCol w="208280">
                  <a:extLst>
                    <a:ext uri="{9D8B030D-6E8A-4147-A177-3AD203B41FA5}">
                      <a16:colId xmlns:a16="http://schemas.microsoft.com/office/drawing/2014/main" val="15457348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234803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- 2019-08-25 16:30:01</a:t>
                      </a:r>
                      <a:r>
                        <a:rPr kumimoji="0" lang="en-US" sz="1000" b="0" i="0" u="none" strike="noStrike" kern="1200" cap="none" spc="0" normalizeH="0" baseline="0" noProof="0">
                          <a:ln>
                            <a:noFill/>
                          </a:ln>
                          <a:solidFill>
                            <a:prstClr val="black"/>
                          </a:solidFill>
                          <a:effectLst/>
                          <a:uLnTx/>
                          <a:uFillTx/>
                          <a:latin typeface="+mn-lt"/>
                          <a:ea typeface="+mn-ea"/>
                          <a:cs typeface="+mn-cs"/>
                        </a:rPr>
                        <a:t> 
 Si vous deviez noter cette config' Play Fast Play Cool avec des emojis, vous choisiriez lesquels ?
- CPU : AMD Ryzen™ 7 3800X
- Carte mère : MSI MEG X570 ACE
- Catre graphique : MSI Radeon™ RX 5700 XT MECH OC
- Refroidissement : CoolerMaster MasterLiquid ML240P Mirage
- Mémoire : Corsair DOMINATOR® PLATINUM RGB 32 Go DRAM 3200 MHz
- SSD : Corsair MP600 M.2 NVMe 
- PSU : CoolerMaster V750 GOLD
- Boîtier : MSI MPG SEKIRA 500G
En savoir plus sur la campagne Play Fast, Play Cool : msi.gm/2L9CSOn
#PlayFastPlayCool #X570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295787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0.2287 %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0.7718 %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198146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92.2884 %</a:t>
                      </a:r>
                    </a:p>
                  </a:txBody>
                  <a:tcPr/>
                </a:tc>
                <a:extLst>
                  <a:ext uri="{0D108BD9-81ED-4DB2-BD59-A6C34878D82A}">
                    <a16:rowId xmlns:a16="http://schemas.microsoft.com/office/drawing/2014/main" val="1785415624"/>
                  </a:ext>
                </a:extLst>
              </a:tr>
            </a:tbl>
          </a:graphicData>
        </a:graphic>
      </p:graphicFrame>
      <p:sp>
        <p:nvSpPr>
          <p:cNvPr id="4" name="Text Placeholder 3">
            <a:extLst>
              <a:ext uri="{FF2B5EF4-FFF2-40B4-BE49-F238E27FC236}">
                <a16:creationId xmlns:a16="http://schemas.microsoft.com/office/drawing/2014/main" id="{59E5CB80-082B-42C9-9BEE-D4E5AD7CE969}"/>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9480908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74D12D-356A-424B-B49B-781A5547B627}"/>
              </a:ext>
            </a:extLst>
          </p:cNvPr>
          <p:cNvSpPr>
            <a:spLocks noGrp="1"/>
          </p:cNvSpPr>
          <p:nvPr>
            <p:ph type="title"/>
          </p:nvPr>
        </p:nvSpPr>
        <p:spPr/>
        <p:txBody>
          <a:bodyPr/>
          <a:lstStyle/>
          <a:p>
            <a:r>
              <a:rPr lang="en-US"/>
              <a:t>Facebook Insights Own Posts Table w/ E-Rate | CND Competitor- FR - 15 of 26</a:t>
            </a:r>
          </a:p>
        </p:txBody>
      </p:sp>
      <p:graphicFrame>
        <p:nvGraphicFramePr>
          <p:cNvPr id="5" name="Table Placeholder 4">
            <a:extLst>
              <a:ext uri="{FF2B5EF4-FFF2-40B4-BE49-F238E27FC236}">
                <a16:creationId xmlns:a16="http://schemas.microsoft.com/office/drawing/2014/main" id="{2976F5E0-3026-4904-B270-75B398F9F0C7}"/>
              </a:ext>
            </a:extLst>
          </p:cNvPr>
          <p:cNvGraphicFramePr>
            <a:graphicFrameLocks noGrp="1"/>
          </p:cNvGraphicFramePr>
          <p:nvPr>
            <p:ph type="tbl" sz="quarter" idx="13"/>
            <p:extLst>
              <p:ext uri="{D42A27DB-BD31-4B8C-83A1-F6EECF244321}">
                <p14:modId xmlns:p14="http://schemas.microsoft.com/office/powerpoint/2010/main" val="25402409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92438622"/>
                    </a:ext>
                  </a:extLst>
                </a:gridCol>
                <a:gridCol w="246888">
                  <a:extLst>
                    <a:ext uri="{9D8B030D-6E8A-4147-A177-3AD203B41FA5}">
                      <a16:colId xmlns:a16="http://schemas.microsoft.com/office/drawing/2014/main" val="375152809"/>
                    </a:ext>
                  </a:extLst>
                </a:gridCol>
                <a:gridCol w="246888">
                  <a:extLst>
                    <a:ext uri="{9D8B030D-6E8A-4147-A177-3AD203B41FA5}">
                      <a16:colId xmlns:a16="http://schemas.microsoft.com/office/drawing/2014/main" val="2956990457"/>
                    </a:ext>
                  </a:extLst>
                </a:gridCol>
                <a:gridCol w="208280">
                  <a:extLst>
                    <a:ext uri="{9D8B030D-6E8A-4147-A177-3AD203B41FA5}">
                      <a16:colId xmlns:a16="http://schemas.microsoft.com/office/drawing/2014/main" val="3304176733"/>
                    </a:ext>
                  </a:extLst>
                </a:gridCol>
                <a:gridCol w="208280">
                  <a:extLst>
                    <a:ext uri="{9D8B030D-6E8A-4147-A177-3AD203B41FA5}">
                      <a16:colId xmlns:a16="http://schemas.microsoft.com/office/drawing/2014/main" val="2087195489"/>
                    </a:ext>
                  </a:extLst>
                </a:gridCol>
                <a:gridCol w="208280">
                  <a:extLst>
                    <a:ext uri="{9D8B030D-6E8A-4147-A177-3AD203B41FA5}">
                      <a16:colId xmlns:a16="http://schemas.microsoft.com/office/drawing/2014/main" val="693889935"/>
                    </a:ext>
                  </a:extLst>
                </a:gridCol>
                <a:gridCol w="208280">
                  <a:extLst>
                    <a:ext uri="{9D8B030D-6E8A-4147-A177-3AD203B41FA5}">
                      <a16:colId xmlns:a16="http://schemas.microsoft.com/office/drawing/2014/main" val="1427738141"/>
                    </a:ext>
                  </a:extLst>
                </a:gridCol>
                <a:gridCol w="208280">
                  <a:extLst>
                    <a:ext uri="{9D8B030D-6E8A-4147-A177-3AD203B41FA5}">
                      <a16:colId xmlns:a16="http://schemas.microsoft.com/office/drawing/2014/main" val="663783097"/>
                    </a:ext>
                  </a:extLst>
                </a:gridCol>
                <a:gridCol w="208280">
                  <a:extLst>
                    <a:ext uri="{9D8B030D-6E8A-4147-A177-3AD203B41FA5}">
                      <a16:colId xmlns:a16="http://schemas.microsoft.com/office/drawing/2014/main" val="2312147813"/>
                    </a:ext>
                  </a:extLst>
                </a:gridCol>
                <a:gridCol w="208280">
                  <a:extLst>
                    <a:ext uri="{9D8B030D-6E8A-4147-A177-3AD203B41FA5}">
                      <a16:colId xmlns:a16="http://schemas.microsoft.com/office/drawing/2014/main" val="277746128"/>
                    </a:ext>
                  </a:extLst>
                </a:gridCol>
                <a:gridCol w="208280">
                  <a:extLst>
                    <a:ext uri="{9D8B030D-6E8A-4147-A177-3AD203B41FA5}">
                      <a16:colId xmlns:a16="http://schemas.microsoft.com/office/drawing/2014/main" val="3529302728"/>
                    </a:ext>
                  </a:extLst>
                </a:gridCol>
                <a:gridCol w="208280">
                  <a:extLst>
                    <a:ext uri="{9D8B030D-6E8A-4147-A177-3AD203B41FA5}">
                      <a16:colId xmlns:a16="http://schemas.microsoft.com/office/drawing/2014/main" val="824840530"/>
                    </a:ext>
                  </a:extLst>
                </a:gridCol>
                <a:gridCol w="208280">
                  <a:extLst>
                    <a:ext uri="{9D8B030D-6E8A-4147-A177-3AD203B41FA5}">
                      <a16:colId xmlns:a16="http://schemas.microsoft.com/office/drawing/2014/main" val="2782313197"/>
                    </a:ext>
                  </a:extLst>
                </a:gridCol>
                <a:gridCol w="246888">
                  <a:extLst>
                    <a:ext uri="{9D8B030D-6E8A-4147-A177-3AD203B41FA5}">
                      <a16:colId xmlns:a16="http://schemas.microsoft.com/office/drawing/2014/main" val="1347067720"/>
                    </a:ext>
                  </a:extLst>
                </a:gridCol>
                <a:gridCol w="208280">
                  <a:extLst>
                    <a:ext uri="{9D8B030D-6E8A-4147-A177-3AD203B41FA5}">
                      <a16:colId xmlns:a16="http://schemas.microsoft.com/office/drawing/2014/main" val="2935421875"/>
                    </a:ext>
                  </a:extLst>
                </a:gridCol>
                <a:gridCol w="246888">
                  <a:extLst>
                    <a:ext uri="{9D8B030D-6E8A-4147-A177-3AD203B41FA5}">
                      <a16:colId xmlns:a16="http://schemas.microsoft.com/office/drawing/2014/main" val="2186450323"/>
                    </a:ext>
                  </a:extLst>
                </a:gridCol>
                <a:gridCol w="246888">
                  <a:extLst>
                    <a:ext uri="{9D8B030D-6E8A-4147-A177-3AD203B41FA5}">
                      <a16:colId xmlns:a16="http://schemas.microsoft.com/office/drawing/2014/main" val="3363324986"/>
                    </a:ext>
                  </a:extLst>
                </a:gridCol>
                <a:gridCol w="246888">
                  <a:extLst>
                    <a:ext uri="{9D8B030D-6E8A-4147-A177-3AD203B41FA5}">
                      <a16:colId xmlns:a16="http://schemas.microsoft.com/office/drawing/2014/main" val="597916828"/>
                    </a:ext>
                  </a:extLst>
                </a:gridCol>
                <a:gridCol w="208280">
                  <a:extLst>
                    <a:ext uri="{9D8B030D-6E8A-4147-A177-3AD203B41FA5}">
                      <a16:colId xmlns:a16="http://schemas.microsoft.com/office/drawing/2014/main" val="1383812426"/>
                    </a:ext>
                  </a:extLst>
                </a:gridCol>
                <a:gridCol w="246888">
                  <a:extLst>
                    <a:ext uri="{9D8B030D-6E8A-4147-A177-3AD203B41FA5}">
                      <a16:colId xmlns:a16="http://schemas.microsoft.com/office/drawing/2014/main" val="1442370307"/>
                    </a:ext>
                  </a:extLst>
                </a:gridCol>
                <a:gridCol w="246888">
                  <a:extLst>
                    <a:ext uri="{9D8B030D-6E8A-4147-A177-3AD203B41FA5}">
                      <a16:colId xmlns:a16="http://schemas.microsoft.com/office/drawing/2014/main" val="2510373942"/>
                    </a:ext>
                  </a:extLst>
                </a:gridCol>
                <a:gridCol w="246888">
                  <a:extLst>
                    <a:ext uri="{9D8B030D-6E8A-4147-A177-3AD203B41FA5}">
                      <a16:colId xmlns:a16="http://schemas.microsoft.com/office/drawing/2014/main" val="1802282868"/>
                    </a:ext>
                  </a:extLst>
                </a:gridCol>
                <a:gridCol w="208280">
                  <a:extLst>
                    <a:ext uri="{9D8B030D-6E8A-4147-A177-3AD203B41FA5}">
                      <a16:colId xmlns:a16="http://schemas.microsoft.com/office/drawing/2014/main" val="505191693"/>
                    </a:ext>
                  </a:extLst>
                </a:gridCol>
                <a:gridCol w="208280">
                  <a:extLst>
                    <a:ext uri="{9D8B030D-6E8A-4147-A177-3AD203B41FA5}">
                      <a16:colId xmlns:a16="http://schemas.microsoft.com/office/drawing/2014/main" val="3158075237"/>
                    </a:ext>
                  </a:extLst>
                </a:gridCol>
                <a:gridCol w="246888">
                  <a:extLst>
                    <a:ext uri="{9D8B030D-6E8A-4147-A177-3AD203B41FA5}">
                      <a16:colId xmlns:a16="http://schemas.microsoft.com/office/drawing/2014/main" val="274703716"/>
                    </a:ext>
                  </a:extLst>
                </a:gridCol>
                <a:gridCol w="246888">
                  <a:extLst>
                    <a:ext uri="{9D8B030D-6E8A-4147-A177-3AD203B41FA5}">
                      <a16:colId xmlns:a16="http://schemas.microsoft.com/office/drawing/2014/main" val="1947916336"/>
                    </a:ext>
                  </a:extLst>
                </a:gridCol>
                <a:gridCol w="246888">
                  <a:extLst>
                    <a:ext uri="{9D8B030D-6E8A-4147-A177-3AD203B41FA5}">
                      <a16:colId xmlns:a16="http://schemas.microsoft.com/office/drawing/2014/main" val="562058775"/>
                    </a:ext>
                  </a:extLst>
                </a:gridCol>
                <a:gridCol w="208280">
                  <a:extLst>
                    <a:ext uri="{9D8B030D-6E8A-4147-A177-3AD203B41FA5}">
                      <a16:colId xmlns:a16="http://schemas.microsoft.com/office/drawing/2014/main" val="2301976150"/>
                    </a:ext>
                  </a:extLst>
                </a:gridCol>
                <a:gridCol w="208280">
                  <a:extLst>
                    <a:ext uri="{9D8B030D-6E8A-4147-A177-3AD203B41FA5}">
                      <a16:colId xmlns:a16="http://schemas.microsoft.com/office/drawing/2014/main" val="4215812872"/>
                    </a:ext>
                  </a:extLst>
                </a:gridCol>
                <a:gridCol w="208280">
                  <a:extLst>
                    <a:ext uri="{9D8B030D-6E8A-4147-A177-3AD203B41FA5}">
                      <a16:colId xmlns:a16="http://schemas.microsoft.com/office/drawing/2014/main" val="2966111320"/>
                    </a:ext>
                  </a:extLst>
                </a:gridCol>
                <a:gridCol w="208280">
                  <a:extLst>
                    <a:ext uri="{9D8B030D-6E8A-4147-A177-3AD203B41FA5}">
                      <a16:colId xmlns:a16="http://schemas.microsoft.com/office/drawing/2014/main" val="18026108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2694587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- 2019-08-24 16:30:18</a:t>
                      </a:r>
                      <a:r>
                        <a:rPr kumimoji="0" lang="fr-FR" sz="1000" b="0" i="0" u="none" strike="noStrike" kern="1200" cap="none" spc="0" normalizeH="0" baseline="0" noProof="0">
                          <a:ln>
                            <a:noFill/>
                          </a:ln>
                          <a:solidFill>
                            <a:prstClr val="black"/>
                          </a:solidFill>
                          <a:effectLst/>
                          <a:uLnTx/>
                          <a:uFillTx/>
                          <a:latin typeface="+mn-lt"/>
                          <a:ea typeface="+mn-ea"/>
                          <a:cs typeface="+mn-cs"/>
                        </a:rPr>
                        <a:t> 
 Envie d'un clavier aussi pratique qu'élégant ? Découvrez notre MSI VIGOR GK30 ⌨️
Si vous voulez en savoir plus, rendez-vous sur notre site 
👉 https://fr.msi.com/Gaming-gear/VIGOR-GK30</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6.4704 %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7.2430 %</a:t>
                      </a:r>
                    </a:p>
                  </a:txBody>
                  <a:tcPr/>
                </a:tc>
                <a:extLst>
                  <a:ext uri="{0D108BD9-81ED-4DB2-BD59-A6C34878D82A}">
                    <a16:rowId xmlns:a16="http://schemas.microsoft.com/office/drawing/2014/main" val="2548213460"/>
                  </a:ext>
                </a:extLst>
              </a:tr>
            </a:tbl>
          </a:graphicData>
        </a:graphic>
      </p:graphicFrame>
      <p:sp>
        <p:nvSpPr>
          <p:cNvPr id="4" name="Text Placeholder 3">
            <a:extLst>
              <a:ext uri="{FF2B5EF4-FFF2-40B4-BE49-F238E27FC236}">
                <a16:creationId xmlns:a16="http://schemas.microsoft.com/office/drawing/2014/main" id="{9DB2774C-72EA-4722-879E-A9A9368FE2BF}"/>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177606417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97E0AF-26E3-423A-865E-329B1616FA75}"/>
              </a:ext>
            </a:extLst>
          </p:cNvPr>
          <p:cNvSpPr>
            <a:spLocks noGrp="1"/>
          </p:cNvSpPr>
          <p:nvPr>
            <p:ph type="title"/>
          </p:nvPr>
        </p:nvSpPr>
        <p:spPr/>
        <p:txBody>
          <a:bodyPr/>
          <a:lstStyle/>
          <a:p>
            <a:r>
              <a:rPr lang="en-US"/>
              <a:t>Facebook Insights Own Posts Table w/ E-Rate | CND Competitor- FR - 16 of 26</a:t>
            </a:r>
          </a:p>
        </p:txBody>
      </p:sp>
      <p:graphicFrame>
        <p:nvGraphicFramePr>
          <p:cNvPr id="5" name="Table Placeholder 4">
            <a:extLst>
              <a:ext uri="{FF2B5EF4-FFF2-40B4-BE49-F238E27FC236}">
                <a16:creationId xmlns:a16="http://schemas.microsoft.com/office/drawing/2014/main" id="{98CA1A7B-BF69-4BF6-9B05-E9AB5654D6F2}"/>
              </a:ext>
            </a:extLst>
          </p:cNvPr>
          <p:cNvGraphicFramePr>
            <a:graphicFrameLocks noGrp="1"/>
          </p:cNvGraphicFramePr>
          <p:nvPr>
            <p:ph type="tbl" sz="quarter" idx="13"/>
            <p:extLst>
              <p:ext uri="{D42A27DB-BD31-4B8C-83A1-F6EECF244321}">
                <p14:modId xmlns:p14="http://schemas.microsoft.com/office/powerpoint/2010/main" val="17789224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69229328"/>
                    </a:ext>
                  </a:extLst>
                </a:gridCol>
                <a:gridCol w="246888">
                  <a:extLst>
                    <a:ext uri="{9D8B030D-6E8A-4147-A177-3AD203B41FA5}">
                      <a16:colId xmlns:a16="http://schemas.microsoft.com/office/drawing/2014/main" val="4062668850"/>
                    </a:ext>
                  </a:extLst>
                </a:gridCol>
                <a:gridCol w="246888">
                  <a:extLst>
                    <a:ext uri="{9D8B030D-6E8A-4147-A177-3AD203B41FA5}">
                      <a16:colId xmlns:a16="http://schemas.microsoft.com/office/drawing/2014/main" val="3408836084"/>
                    </a:ext>
                  </a:extLst>
                </a:gridCol>
                <a:gridCol w="208280">
                  <a:extLst>
                    <a:ext uri="{9D8B030D-6E8A-4147-A177-3AD203B41FA5}">
                      <a16:colId xmlns:a16="http://schemas.microsoft.com/office/drawing/2014/main" val="219108502"/>
                    </a:ext>
                  </a:extLst>
                </a:gridCol>
                <a:gridCol w="208280">
                  <a:extLst>
                    <a:ext uri="{9D8B030D-6E8A-4147-A177-3AD203B41FA5}">
                      <a16:colId xmlns:a16="http://schemas.microsoft.com/office/drawing/2014/main" val="4111064053"/>
                    </a:ext>
                  </a:extLst>
                </a:gridCol>
                <a:gridCol w="208280">
                  <a:extLst>
                    <a:ext uri="{9D8B030D-6E8A-4147-A177-3AD203B41FA5}">
                      <a16:colId xmlns:a16="http://schemas.microsoft.com/office/drawing/2014/main" val="876452997"/>
                    </a:ext>
                  </a:extLst>
                </a:gridCol>
                <a:gridCol w="208280">
                  <a:extLst>
                    <a:ext uri="{9D8B030D-6E8A-4147-A177-3AD203B41FA5}">
                      <a16:colId xmlns:a16="http://schemas.microsoft.com/office/drawing/2014/main" val="2885557902"/>
                    </a:ext>
                  </a:extLst>
                </a:gridCol>
                <a:gridCol w="208280">
                  <a:extLst>
                    <a:ext uri="{9D8B030D-6E8A-4147-A177-3AD203B41FA5}">
                      <a16:colId xmlns:a16="http://schemas.microsoft.com/office/drawing/2014/main" val="1639980719"/>
                    </a:ext>
                  </a:extLst>
                </a:gridCol>
                <a:gridCol w="208280">
                  <a:extLst>
                    <a:ext uri="{9D8B030D-6E8A-4147-A177-3AD203B41FA5}">
                      <a16:colId xmlns:a16="http://schemas.microsoft.com/office/drawing/2014/main" val="3176895699"/>
                    </a:ext>
                  </a:extLst>
                </a:gridCol>
                <a:gridCol w="208280">
                  <a:extLst>
                    <a:ext uri="{9D8B030D-6E8A-4147-A177-3AD203B41FA5}">
                      <a16:colId xmlns:a16="http://schemas.microsoft.com/office/drawing/2014/main" val="1994396680"/>
                    </a:ext>
                  </a:extLst>
                </a:gridCol>
                <a:gridCol w="208280">
                  <a:extLst>
                    <a:ext uri="{9D8B030D-6E8A-4147-A177-3AD203B41FA5}">
                      <a16:colId xmlns:a16="http://schemas.microsoft.com/office/drawing/2014/main" val="862135245"/>
                    </a:ext>
                  </a:extLst>
                </a:gridCol>
                <a:gridCol w="208280">
                  <a:extLst>
                    <a:ext uri="{9D8B030D-6E8A-4147-A177-3AD203B41FA5}">
                      <a16:colId xmlns:a16="http://schemas.microsoft.com/office/drawing/2014/main" val="2551599489"/>
                    </a:ext>
                  </a:extLst>
                </a:gridCol>
                <a:gridCol w="208280">
                  <a:extLst>
                    <a:ext uri="{9D8B030D-6E8A-4147-A177-3AD203B41FA5}">
                      <a16:colId xmlns:a16="http://schemas.microsoft.com/office/drawing/2014/main" val="573069800"/>
                    </a:ext>
                  </a:extLst>
                </a:gridCol>
                <a:gridCol w="246888">
                  <a:extLst>
                    <a:ext uri="{9D8B030D-6E8A-4147-A177-3AD203B41FA5}">
                      <a16:colId xmlns:a16="http://schemas.microsoft.com/office/drawing/2014/main" val="3423169299"/>
                    </a:ext>
                  </a:extLst>
                </a:gridCol>
                <a:gridCol w="208280">
                  <a:extLst>
                    <a:ext uri="{9D8B030D-6E8A-4147-A177-3AD203B41FA5}">
                      <a16:colId xmlns:a16="http://schemas.microsoft.com/office/drawing/2014/main" val="2574817453"/>
                    </a:ext>
                  </a:extLst>
                </a:gridCol>
                <a:gridCol w="246888">
                  <a:extLst>
                    <a:ext uri="{9D8B030D-6E8A-4147-A177-3AD203B41FA5}">
                      <a16:colId xmlns:a16="http://schemas.microsoft.com/office/drawing/2014/main" val="560973266"/>
                    </a:ext>
                  </a:extLst>
                </a:gridCol>
                <a:gridCol w="246888">
                  <a:extLst>
                    <a:ext uri="{9D8B030D-6E8A-4147-A177-3AD203B41FA5}">
                      <a16:colId xmlns:a16="http://schemas.microsoft.com/office/drawing/2014/main" val="1937367352"/>
                    </a:ext>
                  </a:extLst>
                </a:gridCol>
                <a:gridCol w="246888">
                  <a:extLst>
                    <a:ext uri="{9D8B030D-6E8A-4147-A177-3AD203B41FA5}">
                      <a16:colId xmlns:a16="http://schemas.microsoft.com/office/drawing/2014/main" val="1083925331"/>
                    </a:ext>
                  </a:extLst>
                </a:gridCol>
                <a:gridCol w="208280">
                  <a:extLst>
                    <a:ext uri="{9D8B030D-6E8A-4147-A177-3AD203B41FA5}">
                      <a16:colId xmlns:a16="http://schemas.microsoft.com/office/drawing/2014/main" val="2667889746"/>
                    </a:ext>
                  </a:extLst>
                </a:gridCol>
                <a:gridCol w="246888">
                  <a:extLst>
                    <a:ext uri="{9D8B030D-6E8A-4147-A177-3AD203B41FA5}">
                      <a16:colId xmlns:a16="http://schemas.microsoft.com/office/drawing/2014/main" val="1101862027"/>
                    </a:ext>
                  </a:extLst>
                </a:gridCol>
                <a:gridCol w="246888">
                  <a:extLst>
                    <a:ext uri="{9D8B030D-6E8A-4147-A177-3AD203B41FA5}">
                      <a16:colId xmlns:a16="http://schemas.microsoft.com/office/drawing/2014/main" val="4085604056"/>
                    </a:ext>
                  </a:extLst>
                </a:gridCol>
                <a:gridCol w="246888">
                  <a:extLst>
                    <a:ext uri="{9D8B030D-6E8A-4147-A177-3AD203B41FA5}">
                      <a16:colId xmlns:a16="http://schemas.microsoft.com/office/drawing/2014/main" val="1235009891"/>
                    </a:ext>
                  </a:extLst>
                </a:gridCol>
                <a:gridCol w="208280">
                  <a:extLst>
                    <a:ext uri="{9D8B030D-6E8A-4147-A177-3AD203B41FA5}">
                      <a16:colId xmlns:a16="http://schemas.microsoft.com/office/drawing/2014/main" val="1366724311"/>
                    </a:ext>
                  </a:extLst>
                </a:gridCol>
                <a:gridCol w="208280">
                  <a:extLst>
                    <a:ext uri="{9D8B030D-6E8A-4147-A177-3AD203B41FA5}">
                      <a16:colId xmlns:a16="http://schemas.microsoft.com/office/drawing/2014/main" val="2845143370"/>
                    </a:ext>
                  </a:extLst>
                </a:gridCol>
                <a:gridCol w="246888">
                  <a:extLst>
                    <a:ext uri="{9D8B030D-6E8A-4147-A177-3AD203B41FA5}">
                      <a16:colId xmlns:a16="http://schemas.microsoft.com/office/drawing/2014/main" val="2589039389"/>
                    </a:ext>
                  </a:extLst>
                </a:gridCol>
                <a:gridCol w="246888">
                  <a:extLst>
                    <a:ext uri="{9D8B030D-6E8A-4147-A177-3AD203B41FA5}">
                      <a16:colId xmlns:a16="http://schemas.microsoft.com/office/drawing/2014/main" val="2703707099"/>
                    </a:ext>
                  </a:extLst>
                </a:gridCol>
                <a:gridCol w="246888">
                  <a:extLst>
                    <a:ext uri="{9D8B030D-6E8A-4147-A177-3AD203B41FA5}">
                      <a16:colId xmlns:a16="http://schemas.microsoft.com/office/drawing/2014/main" val="804230650"/>
                    </a:ext>
                  </a:extLst>
                </a:gridCol>
                <a:gridCol w="208280">
                  <a:extLst>
                    <a:ext uri="{9D8B030D-6E8A-4147-A177-3AD203B41FA5}">
                      <a16:colId xmlns:a16="http://schemas.microsoft.com/office/drawing/2014/main" val="3321141021"/>
                    </a:ext>
                  </a:extLst>
                </a:gridCol>
                <a:gridCol w="208280">
                  <a:extLst>
                    <a:ext uri="{9D8B030D-6E8A-4147-A177-3AD203B41FA5}">
                      <a16:colId xmlns:a16="http://schemas.microsoft.com/office/drawing/2014/main" val="2177778500"/>
                    </a:ext>
                  </a:extLst>
                </a:gridCol>
                <a:gridCol w="208280">
                  <a:extLst>
                    <a:ext uri="{9D8B030D-6E8A-4147-A177-3AD203B41FA5}">
                      <a16:colId xmlns:a16="http://schemas.microsoft.com/office/drawing/2014/main" val="3213052872"/>
                    </a:ext>
                  </a:extLst>
                </a:gridCol>
                <a:gridCol w="208280">
                  <a:extLst>
                    <a:ext uri="{9D8B030D-6E8A-4147-A177-3AD203B41FA5}">
                      <a16:colId xmlns:a16="http://schemas.microsoft.com/office/drawing/2014/main" val="21737733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631409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- 2019-08-23 16:30:00</a:t>
                      </a:r>
                      <a:r>
                        <a:rPr kumimoji="0" lang="fr-FR" sz="1000" b="0" i="0" u="none" strike="noStrike" kern="1200" cap="none" spc="0" normalizeH="0" baseline="0" noProof="0">
                          <a:ln>
                            <a:noFill/>
                          </a:ln>
                          <a:solidFill>
                            <a:prstClr val="black"/>
                          </a:solidFill>
                          <a:effectLst/>
                          <a:uLnTx/>
                          <a:uFillTx/>
                          <a:latin typeface="+mn-lt"/>
                          <a:ea typeface="+mn-ea"/>
                          <a:cs typeface="+mn-cs"/>
                        </a:rPr>
                        <a:t> 
 Ne laissez pas votre créativité au placard, laissez-la s'exprimer avec les notebooks de la série Content Creation de MSI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0.3183 %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7.9007 %</a:t>
                      </a:r>
                    </a:p>
                  </a:txBody>
                  <a:tcPr/>
                </a:tc>
                <a:extLst>
                  <a:ext uri="{0D108BD9-81ED-4DB2-BD59-A6C34878D82A}">
                    <a16:rowId xmlns:a16="http://schemas.microsoft.com/office/drawing/2014/main" val="3684210961"/>
                  </a:ext>
                </a:extLst>
              </a:tr>
            </a:tbl>
          </a:graphicData>
        </a:graphic>
      </p:graphicFrame>
      <p:sp>
        <p:nvSpPr>
          <p:cNvPr id="4" name="Text Placeholder 3">
            <a:extLst>
              <a:ext uri="{FF2B5EF4-FFF2-40B4-BE49-F238E27FC236}">
                <a16:creationId xmlns:a16="http://schemas.microsoft.com/office/drawing/2014/main" id="{B244AE2D-36DD-4F4F-BE64-A87537406CF8}"/>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13571957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EB27EE-F618-4D7B-A190-77BBF7BE409F}"/>
              </a:ext>
            </a:extLst>
          </p:cNvPr>
          <p:cNvSpPr>
            <a:spLocks noGrp="1"/>
          </p:cNvSpPr>
          <p:nvPr>
            <p:ph type="title"/>
          </p:nvPr>
        </p:nvSpPr>
        <p:spPr/>
        <p:txBody>
          <a:bodyPr/>
          <a:lstStyle/>
          <a:p>
            <a:r>
              <a:rPr lang="en-US"/>
              <a:t>Facebook Insights Own Posts Table w/ E-Rate | CND Competitor- FR - 17 of 26</a:t>
            </a:r>
          </a:p>
        </p:txBody>
      </p:sp>
      <p:graphicFrame>
        <p:nvGraphicFramePr>
          <p:cNvPr id="5" name="Table Placeholder 4">
            <a:extLst>
              <a:ext uri="{FF2B5EF4-FFF2-40B4-BE49-F238E27FC236}">
                <a16:creationId xmlns:a16="http://schemas.microsoft.com/office/drawing/2014/main" id="{D4A9AABC-0F4C-4E97-AAD6-539D73D6E742}"/>
              </a:ext>
            </a:extLst>
          </p:cNvPr>
          <p:cNvGraphicFramePr>
            <a:graphicFrameLocks noGrp="1"/>
          </p:cNvGraphicFramePr>
          <p:nvPr>
            <p:ph type="tbl" sz="quarter" idx="13"/>
            <p:extLst>
              <p:ext uri="{D42A27DB-BD31-4B8C-83A1-F6EECF244321}">
                <p14:modId xmlns:p14="http://schemas.microsoft.com/office/powerpoint/2010/main" val="6985461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171692760"/>
                    </a:ext>
                  </a:extLst>
                </a:gridCol>
                <a:gridCol w="246888">
                  <a:extLst>
                    <a:ext uri="{9D8B030D-6E8A-4147-A177-3AD203B41FA5}">
                      <a16:colId xmlns:a16="http://schemas.microsoft.com/office/drawing/2014/main" val="1256655872"/>
                    </a:ext>
                  </a:extLst>
                </a:gridCol>
                <a:gridCol w="246888">
                  <a:extLst>
                    <a:ext uri="{9D8B030D-6E8A-4147-A177-3AD203B41FA5}">
                      <a16:colId xmlns:a16="http://schemas.microsoft.com/office/drawing/2014/main" val="2101303250"/>
                    </a:ext>
                  </a:extLst>
                </a:gridCol>
                <a:gridCol w="208280">
                  <a:extLst>
                    <a:ext uri="{9D8B030D-6E8A-4147-A177-3AD203B41FA5}">
                      <a16:colId xmlns:a16="http://schemas.microsoft.com/office/drawing/2014/main" val="619362924"/>
                    </a:ext>
                  </a:extLst>
                </a:gridCol>
                <a:gridCol w="208280">
                  <a:extLst>
                    <a:ext uri="{9D8B030D-6E8A-4147-A177-3AD203B41FA5}">
                      <a16:colId xmlns:a16="http://schemas.microsoft.com/office/drawing/2014/main" val="2797470660"/>
                    </a:ext>
                  </a:extLst>
                </a:gridCol>
                <a:gridCol w="208280">
                  <a:extLst>
                    <a:ext uri="{9D8B030D-6E8A-4147-A177-3AD203B41FA5}">
                      <a16:colId xmlns:a16="http://schemas.microsoft.com/office/drawing/2014/main" val="2157801562"/>
                    </a:ext>
                  </a:extLst>
                </a:gridCol>
                <a:gridCol w="208280">
                  <a:extLst>
                    <a:ext uri="{9D8B030D-6E8A-4147-A177-3AD203B41FA5}">
                      <a16:colId xmlns:a16="http://schemas.microsoft.com/office/drawing/2014/main" val="3269339594"/>
                    </a:ext>
                  </a:extLst>
                </a:gridCol>
                <a:gridCol w="208280">
                  <a:extLst>
                    <a:ext uri="{9D8B030D-6E8A-4147-A177-3AD203B41FA5}">
                      <a16:colId xmlns:a16="http://schemas.microsoft.com/office/drawing/2014/main" val="2180301475"/>
                    </a:ext>
                  </a:extLst>
                </a:gridCol>
                <a:gridCol w="208280">
                  <a:extLst>
                    <a:ext uri="{9D8B030D-6E8A-4147-A177-3AD203B41FA5}">
                      <a16:colId xmlns:a16="http://schemas.microsoft.com/office/drawing/2014/main" val="1467931209"/>
                    </a:ext>
                  </a:extLst>
                </a:gridCol>
                <a:gridCol w="208280">
                  <a:extLst>
                    <a:ext uri="{9D8B030D-6E8A-4147-A177-3AD203B41FA5}">
                      <a16:colId xmlns:a16="http://schemas.microsoft.com/office/drawing/2014/main" val="1837424404"/>
                    </a:ext>
                  </a:extLst>
                </a:gridCol>
                <a:gridCol w="208280">
                  <a:extLst>
                    <a:ext uri="{9D8B030D-6E8A-4147-A177-3AD203B41FA5}">
                      <a16:colId xmlns:a16="http://schemas.microsoft.com/office/drawing/2014/main" val="4227345626"/>
                    </a:ext>
                  </a:extLst>
                </a:gridCol>
                <a:gridCol w="208280">
                  <a:extLst>
                    <a:ext uri="{9D8B030D-6E8A-4147-A177-3AD203B41FA5}">
                      <a16:colId xmlns:a16="http://schemas.microsoft.com/office/drawing/2014/main" val="4084897595"/>
                    </a:ext>
                  </a:extLst>
                </a:gridCol>
                <a:gridCol w="208280">
                  <a:extLst>
                    <a:ext uri="{9D8B030D-6E8A-4147-A177-3AD203B41FA5}">
                      <a16:colId xmlns:a16="http://schemas.microsoft.com/office/drawing/2014/main" val="3824386166"/>
                    </a:ext>
                  </a:extLst>
                </a:gridCol>
                <a:gridCol w="246888">
                  <a:extLst>
                    <a:ext uri="{9D8B030D-6E8A-4147-A177-3AD203B41FA5}">
                      <a16:colId xmlns:a16="http://schemas.microsoft.com/office/drawing/2014/main" val="3453299734"/>
                    </a:ext>
                  </a:extLst>
                </a:gridCol>
                <a:gridCol w="208280">
                  <a:extLst>
                    <a:ext uri="{9D8B030D-6E8A-4147-A177-3AD203B41FA5}">
                      <a16:colId xmlns:a16="http://schemas.microsoft.com/office/drawing/2014/main" val="1055272277"/>
                    </a:ext>
                  </a:extLst>
                </a:gridCol>
                <a:gridCol w="246888">
                  <a:extLst>
                    <a:ext uri="{9D8B030D-6E8A-4147-A177-3AD203B41FA5}">
                      <a16:colId xmlns:a16="http://schemas.microsoft.com/office/drawing/2014/main" val="407640667"/>
                    </a:ext>
                  </a:extLst>
                </a:gridCol>
                <a:gridCol w="246888">
                  <a:extLst>
                    <a:ext uri="{9D8B030D-6E8A-4147-A177-3AD203B41FA5}">
                      <a16:colId xmlns:a16="http://schemas.microsoft.com/office/drawing/2014/main" val="1531792599"/>
                    </a:ext>
                  </a:extLst>
                </a:gridCol>
                <a:gridCol w="246888">
                  <a:extLst>
                    <a:ext uri="{9D8B030D-6E8A-4147-A177-3AD203B41FA5}">
                      <a16:colId xmlns:a16="http://schemas.microsoft.com/office/drawing/2014/main" val="294714063"/>
                    </a:ext>
                  </a:extLst>
                </a:gridCol>
                <a:gridCol w="208280">
                  <a:extLst>
                    <a:ext uri="{9D8B030D-6E8A-4147-A177-3AD203B41FA5}">
                      <a16:colId xmlns:a16="http://schemas.microsoft.com/office/drawing/2014/main" val="2841929328"/>
                    </a:ext>
                  </a:extLst>
                </a:gridCol>
                <a:gridCol w="246888">
                  <a:extLst>
                    <a:ext uri="{9D8B030D-6E8A-4147-A177-3AD203B41FA5}">
                      <a16:colId xmlns:a16="http://schemas.microsoft.com/office/drawing/2014/main" val="3090453500"/>
                    </a:ext>
                  </a:extLst>
                </a:gridCol>
                <a:gridCol w="246888">
                  <a:extLst>
                    <a:ext uri="{9D8B030D-6E8A-4147-A177-3AD203B41FA5}">
                      <a16:colId xmlns:a16="http://schemas.microsoft.com/office/drawing/2014/main" val="3875663204"/>
                    </a:ext>
                  </a:extLst>
                </a:gridCol>
                <a:gridCol w="246888">
                  <a:extLst>
                    <a:ext uri="{9D8B030D-6E8A-4147-A177-3AD203B41FA5}">
                      <a16:colId xmlns:a16="http://schemas.microsoft.com/office/drawing/2014/main" val="3968744230"/>
                    </a:ext>
                  </a:extLst>
                </a:gridCol>
                <a:gridCol w="208280">
                  <a:extLst>
                    <a:ext uri="{9D8B030D-6E8A-4147-A177-3AD203B41FA5}">
                      <a16:colId xmlns:a16="http://schemas.microsoft.com/office/drawing/2014/main" val="4061266897"/>
                    </a:ext>
                  </a:extLst>
                </a:gridCol>
                <a:gridCol w="208280">
                  <a:extLst>
                    <a:ext uri="{9D8B030D-6E8A-4147-A177-3AD203B41FA5}">
                      <a16:colId xmlns:a16="http://schemas.microsoft.com/office/drawing/2014/main" val="3295969885"/>
                    </a:ext>
                  </a:extLst>
                </a:gridCol>
                <a:gridCol w="246888">
                  <a:extLst>
                    <a:ext uri="{9D8B030D-6E8A-4147-A177-3AD203B41FA5}">
                      <a16:colId xmlns:a16="http://schemas.microsoft.com/office/drawing/2014/main" val="827239136"/>
                    </a:ext>
                  </a:extLst>
                </a:gridCol>
                <a:gridCol w="246888">
                  <a:extLst>
                    <a:ext uri="{9D8B030D-6E8A-4147-A177-3AD203B41FA5}">
                      <a16:colId xmlns:a16="http://schemas.microsoft.com/office/drawing/2014/main" val="2199051535"/>
                    </a:ext>
                  </a:extLst>
                </a:gridCol>
                <a:gridCol w="246888">
                  <a:extLst>
                    <a:ext uri="{9D8B030D-6E8A-4147-A177-3AD203B41FA5}">
                      <a16:colId xmlns:a16="http://schemas.microsoft.com/office/drawing/2014/main" val="1636059338"/>
                    </a:ext>
                  </a:extLst>
                </a:gridCol>
                <a:gridCol w="208280">
                  <a:extLst>
                    <a:ext uri="{9D8B030D-6E8A-4147-A177-3AD203B41FA5}">
                      <a16:colId xmlns:a16="http://schemas.microsoft.com/office/drawing/2014/main" val="4284137472"/>
                    </a:ext>
                  </a:extLst>
                </a:gridCol>
                <a:gridCol w="208280">
                  <a:extLst>
                    <a:ext uri="{9D8B030D-6E8A-4147-A177-3AD203B41FA5}">
                      <a16:colId xmlns:a16="http://schemas.microsoft.com/office/drawing/2014/main" val="1082645210"/>
                    </a:ext>
                  </a:extLst>
                </a:gridCol>
                <a:gridCol w="208280">
                  <a:extLst>
                    <a:ext uri="{9D8B030D-6E8A-4147-A177-3AD203B41FA5}">
                      <a16:colId xmlns:a16="http://schemas.microsoft.com/office/drawing/2014/main" val="1281349150"/>
                    </a:ext>
                  </a:extLst>
                </a:gridCol>
                <a:gridCol w="208280">
                  <a:extLst>
                    <a:ext uri="{9D8B030D-6E8A-4147-A177-3AD203B41FA5}">
                      <a16:colId xmlns:a16="http://schemas.microsoft.com/office/drawing/2014/main" val="1815531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373970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- 2019-08-23 10:32:39</a:t>
                      </a:r>
                      <a:r>
                        <a:rPr kumimoji="0" lang="fr-FR" sz="1000" b="0" i="0" u="none" strike="noStrike" kern="1200" cap="none" spc="0" normalizeH="0" baseline="0" noProof="0">
                          <a:ln>
                            <a:noFill/>
                          </a:ln>
                          <a:solidFill>
                            <a:prstClr val="black"/>
                          </a:solidFill>
                          <a:effectLst/>
                          <a:uLnTx/>
                          <a:uFillTx/>
                          <a:latin typeface="+mn-lt"/>
                          <a:ea typeface="+mn-ea"/>
                          <a:cs typeface="+mn-cs"/>
                        </a:rPr>
                        <a:t> 
 Besoin d'aller quelque part ? Appelez le Lucky Truck !
Mais qu'est-ce qu'il pourrait bien y avoir dedans ?
#MSI #Lucky #truegaming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63127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0.0661 %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14.9970 %</a:t>
                      </a:r>
                    </a:p>
                  </a:txBody>
                  <a:tcPr/>
                </a:tc>
                <a:extLst>
                  <a:ext uri="{0D108BD9-81ED-4DB2-BD59-A6C34878D82A}">
                    <a16:rowId xmlns:a16="http://schemas.microsoft.com/office/drawing/2014/main" val="141487354"/>
                  </a:ext>
                </a:extLst>
              </a:tr>
            </a:tbl>
          </a:graphicData>
        </a:graphic>
      </p:graphicFrame>
      <p:sp>
        <p:nvSpPr>
          <p:cNvPr id="4" name="Text Placeholder 3">
            <a:extLst>
              <a:ext uri="{FF2B5EF4-FFF2-40B4-BE49-F238E27FC236}">
                <a16:creationId xmlns:a16="http://schemas.microsoft.com/office/drawing/2014/main" id="{C1B11E75-D877-4207-BA1F-9F48025B141A}"/>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27495036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E377A3-8FD8-412B-A3F0-1F9E5E4D5092}"/>
              </a:ext>
            </a:extLst>
          </p:cNvPr>
          <p:cNvSpPr>
            <a:spLocks noGrp="1"/>
          </p:cNvSpPr>
          <p:nvPr>
            <p:ph type="title"/>
          </p:nvPr>
        </p:nvSpPr>
        <p:spPr/>
        <p:txBody>
          <a:bodyPr/>
          <a:lstStyle/>
          <a:p>
            <a:r>
              <a:rPr lang="en-US"/>
              <a:t>Facebook Insights Own Posts Table w/ E-Rate | CND Competitor- FR - 18 of 26</a:t>
            </a:r>
          </a:p>
        </p:txBody>
      </p:sp>
      <p:graphicFrame>
        <p:nvGraphicFramePr>
          <p:cNvPr id="5" name="Table Placeholder 4">
            <a:extLst>
              <a:ext uri="{FF2B5EF4-FFF2-40B4-BE49-F238E27FC236}">
                <a16:creationId xmlns:a16="http://schemas.microsoft.com/office/drawing/2014/main" id="{DD346583-93F2-4549-BFBD-18D7F254BBC1}"/>
              </a:ext>
            </a:extLst>
          </p:cNvPr>
          <p:cNvGraphicFramePr>
            <a:graphicFrameLocks noGrp="1"/>
          </p:cNvGraphicFramePr>
          <p:nvPr>
            <p:ph type="tbl" sz="quarter" idx="13"/>
            <p:extLst>
              <p:ext uri="{D42A27DB-BD31-4B8C-83A1-F6EECF244321}">
                <p14:modId xmlns:p14="http://schemas.microsoft.com/office/powerpoint/2010/main" val="34701827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182507987"/>
                    </a:ext>
                  </a:extLst>
                </a:gridCol>
                <a:gridCol w="246888">
                  <a:extLst>
                    <a:ext uri="{9D8B030D-6E8A-4147-A177-3AD203B41FA5}">
                      <a16:colId xmlns:a16="http://schemas.microsoft.com/office/drawing/2014/main" val="2921188005"/>
                    </a:ext>
                  </a:extLst>
                </a:gridCol>
                <a:gridCol w="246888">
                  <a:extLst>
                    <a:ext uri="{9D8B030D-6E8A-4147-A177-3AD203B41FA5}">
                      <a16:colId xmlns:a16="http://schemas.microsoft.com/office/drawing/2014/main" val="1435257613"/>
                    </a:ext>
                  </a:extLst>
                </a:gridCol>
                <a:gridCol w="208280">
                  <a:extLst>
                    <a:ext uri="{9D8B030D-6E8A-4147-A177-3AD203B41FA5}">
                      <a16:colId xmlns:a16="http://schemas.microsoft.com/office/drawing/2014/main" val="2385622819"/>
                    </a:ext>
                  </a:extLst>
                </a:gridCol>
                <a:gridCol w="208280">
                  <a:extLst>
                    <a:ext uri="{9D8B030D-6E8A-4147-A177-3AD203B41FA5}">
                      <a16:colId xmlns:a16="http://schemas.microsoft.com/office/drawing/2014/main" val="853545636"/>
                    </a:ext>
                  </a:extLst>
                </a:gridCol>
                <a:gridCol w="208280">
                  <a:extLst>
                    <a:ext uri="{9D8B030D-6E8A-4147-A177-3AD203B41FA5}">
                      <a16:colId xmlns:a16="http://schemas.microsoft.com/office/drawing/2014/main" val="787810395"/>
                    </a:ext>
                  </a:extLst>
                </a:gridCol>
                <a:gridCol w="208280">
                  <a:extLst>
                    <a:ext uri="{9D8B030D-6E8A-4147-A177-3AD203B41FA5}">
                      <a16:colId xmlns:a16="http://schemas.microsoft.com/office/drawing/2014/main" val="3130047011"/>
                    </a:ext>
                  </a:extLst>
                </a:gridCol>
                <a:gridCol w="208280">
                  <a:extLst>
                    <a:ext uri="{9D8B030D-6E8A-4147-A177-3AD203B41FA5}">
                      <a16:colId xmlns:a16="http://schemas.microsoft.com/office/drawing/2014/main" val="2779121879"/>
                    </a:ext>
                  </a:extLst>
                </a:gridCol>
                <a:gridCol w="208280">
                  <a:extLst>
                    <a:ext uri="{9D8B030D-6E8A-4147-A177-3AD203B41FA5}">
                      <a16:colId xmlns:a16="http://schemas.microsoft.com/office/drawing/2014/main" val="3646106780"/>
                    </a:ext>
                  </a:extLst>
                </a:gridCol>
                <a:gridCol w="208280">
                  <a:extLst>
                    <a:ext uri="{9D8B030D-6E8A-4147-A177-3AD203B41FA5}">
                      <a16:colId xmlns:a16="http://schemas.microsoft.com/office/drawing/2014/main" val="3129929648"/>
                    </a:ext>
                  </a:extLst>
                </a:gridCol>
                <a:gridCol w="208280">
                  <a:extLst>
                    <a:ext uri="{9D8B030D-6E8A-4147-A177-3AD203B41FA5}">
                      <a16:colId xmlns:a16="http://schemas.microsoft.com/office/drawing/2014/main" val="2982910149"/>
                    </a:ext>
                  </a:extLst>
                </a:gridCol>
                <a:gridCol w="208280">
                  <a:extLst>
                    <a:ext uri="{9D8B030D-6E8A-4147-A177-3AD203B41FA5}">
                      <a16:colId xmlns:a16="http://schemas.microsoft.com/office/drawing/2014/main" val="2539427034"/>
                    </a:ext>
                  </a:extLst>
                </a:gridCol>
                <a:gridCol w="208280">
                  <a:extLst>
                    <a:ext uri="{9D8B030D-6E8A-4147-A177-3AD203B41FA5}">
                      <a16:colId xmlns:a16="http://schemas.microsoft.com/office/drawing/2014/main" val="3076562027"/>
                    </a:ext>
                  </a:extLst>
                </a:gridCol>
                <a:gridCol w="246888">
                  <a:extLst>
                    <a:ext uri="{9D8B030D-6E8A-4147-A177-3AD203B41FA5}">
                      <a16:colId xmlns:a16="http://schemas.microsoft.com/office/drawing/2014/main" val="2254807277"/>
                    </a:ext>
                  </a:extLst>
                </a:gridCol>
                <a:gridCol w="208280">
                  <a:extLst>
                    <a:ext uri="{9D8B030D-6E8A-4147-A177-3AD203B41FA5}">
                      <a16:colId xmlns:a16="http://schemas.microsoft.com/office/drawing/2014/main" val="1413465268"/>
                    </a:ext>
                  </a:extLst>
                </a:gridCol>
                <a:gridCol w="246888">
                  <a:extLst>
                    <a:ext uri="{9D8B030D-6E8A-4147-A177-3AD203B41FA5}">
                      <a16:colId xmlns:a16="http://schemas.microsoft.com/office/drawing/2014/main" val="555734063"/>
                    </a:ext>
                  </a:extLst>
                </a:gridCol>
                <a:gridCol w="246888">
                  <a:extLst>
                    <a:ext uri="{9D8B030D-6E8A-4147-A177-3AD203B41FA5}">
                      <a16:colId xmlns:a16="http://schemas.microsoft.com/office/drawing/2014/main" val="1781585184"/>
                    </a:ext>
                  </a:extLst>
                </a:gridCol>
                <a:gridCol w="246888">
                  <a:extLst>
                    <a:ext uri="{9D8B030D-6E8A-4147-A177-3AD203B41FA5}">
                      <a16:colId xmlns:a16="http://schemas.microsoft.com/office/drawing/2014/main" val="2602873225"/>
                    </a:ext>
                  </a:extLst>
                </a:gridCol>
                <a:gridCol w="208280">
                  <a:extLst>
                    <a:ext uri="{9D8B030D-6E8A-4147-A177-3AD203B41FA5}">
                      <a16:colId xmlns:a16="http://schemas.microsoft.com/office/drawing/2014/main" val="2758946452"/>
                    </a:ext>
                  </a:extLst>
                </a:gridCol>
                <a:gridCol w="246888">
                  <a:extLst>
                    <a:ext uri="{9D8B030D-6E8A-4147-A177-3AD203B41FA5}">
                      <a16:colId xmlns:a16="http://schemas.microsoft.com/office/drawing/2014/main" val="2024082920"/>
                    </a:ext>
                  </a:extLst>
                </a:gridCol>
                <a:gridCol w="246888">
                  <a:extLst>
                    <a:ext uri="{9D8B030D-6E8A-4147-A177-3AD203B41FA5}">
                      <a16:colId xmlns:a16="http://schemas.microsoft.com/office/drawing/2014/main" val="3230462501"/>
                    </a:ext>
                  </a:extLst>
                </a:gridCol>
                <a:gridCol w="246888">
                  <a:extLst>
                    <a:ext uri="{9D8B030D-6E8A-4147-A177-3AD203B41FA5}">
                      <a16:colId xmlns:a16="http://schemas.microsoft.com/office/drawing/2014/main" val="2228033759"/>
                    </a:ext>
                  </a:extLst>
                </a:gridCol>
                <a:gridCol w="208280">
                  <a:extLst>
                    <a:ext uri="{9D8B030D-6E8A-4147-A177-3AD203B41FA5}">
                      <a16:colId xmlns:a16="http://schemas.microsoft.com/office/drawing/2014/main" val="845164901"/>
                    </a:ext>
                  </a:extLst>
                </a:gridCol>
                <a:gridCol w="208280">
                  <a:extLst>
                    <a:ext uri="{9D8B030D-6E8A-4147-A177-3AD203B41FA5}">
                      <a16:colId xmlns:a16="http://schemas.microsoft.com/office/drawing/2014/main" val="2416225670"/>
                    </a:ext>
                  </a:extLst>
                </a:gridCol>
                <a:gridCol w="246888">
                  <a:extLst>
                    <a:ext uri="{9D8B030D-6E8A-4147-A177-3AD203B41FA5}">
                      <a16:colId xmlns:a16="http://schemas.microsoft.com/office/drawing/2014/main" val="2973820419"/>
                    </a:ext>
                  </a:extLst>
                </a:gridCol>
                <a:gridCol w="246888">
                  <a:extLst>
                    <a:ext uri="{9D8B030D-6E8A-4147-A177-3AD203B41FA5}">
                      <a16:colId xmlns:a16="http://schemas.microsoft.com/office/drawing/2014/main" val="2114465743"/>
                    </a:ext>
                  </a:extLst>
                </a:gridCol>
                <a:gridCol w="246888">
                  <a:extLst>
                    <a:ext uri="{9D8B030D-6E8A-4147-A177-3AD203B41FA5}">
                      <a16:colId xmlns:a16="http://schemas.microsoft.com/office/drawing/2014/main" val="1632138558"/>
                    </a:ext>
                  </a:extLst>
                </a:gridCol>
                <a:gridCol w="208280">
                  <a:extLst>
                    <a:ext uri="{9D8B030D-6E8A-4147-A177-3AD203B41FA5}">
                      <a16:colId xmlns:a16="http://schemas.microsoft.com/office/drawing/2014/main" val="3563873984"/>
                    </a:ext>
                  </a:extLst>
                </a:gridCol>
                <a:gridCol w="208280">
                  <a:extLst>
                    <a:ext uri="{9D8B030D-6E8A-4147-A177-3AD203B41FA5}">
                      <a16:colId xmlns:a16="http://schemas.microsoft.com/office/drawing/2014/main" val="763893555"/>
                    </a:ext>
                  </a:extLst>
                </a:gridCol>
                <a:gridCol w="208280">
                  <a:extLst>
                    <a:ext uri="{9D8B030D-6E8A-4147-A177-3AD203B41FA5}">
                      <a16:colId xmlns:a16="http://schemas.microsoft.com/office/drawing/2014/main" val="2478017332"/>
                    </a:ext>
                  </a:extLst>
                </a:gridCol>
                <a:gridCol w="208280">
                  <a:extLst>
                    <a:ext uri="{9D8B030D-6E8A-4147-A177-3AD203B41FA5}">
                      <a16:colId xmlns:a16="http://schemas.microsoft.com/office/drawing/2014/main" val="21170348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086286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- 2019-08-22 16:45:00</a:t>
                      </a:r>
                      <a:r>
                        <a:rPr kumimoji="0" lang="fr-FR" sz="1000" b="0" i="0" u="none" strike="noStrike" kern="1200" cap="none" spc="0" normalizeH="0" baseline="0" noProof="0">
                          <a:ln>
                            <a:noFill/>
                          </a:ln>
                          <a:solidFill>
                            <a:prstClr val="black"/>
                          </a:solidFill>
                          <a:effectLst/>
                          <a:uLnTx/>
                          <a:uFillTx/>
                          <a:latin typeface="+mn-lt"/>
                          <a:ea typeface="+mn-ea"/>
                          <a:cs typeface="+mn-cs"/>
                        </a:rPr>
                        <a:t> 
 Avec les cartes mères MSI, à vous le MAX de flexibilité et le MAX de performances !
Pour en savoir plus : https://fr.msi.com/Motherboard/B450-TOMAHAWK-MAX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10.5541 %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0.2703 %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13.6938 %</a:t>
                      </a:r>
                    </a:p>
                  </a:txBody>
                  <a:tcPr/>
                </a:tc>
                <a:extLst>
                  <a:ext uri="{0D108BD9-81ED-4DB2-BD59-A6C34878D82A}">
                    <a16:rowId xmlns:a16="http://schemas.microsoft.com/office/drawing/2014/main" val="331496071"/>
                  </a:ext>
                </a:extLst>
              </a:tr>
            </a:tbl>
          </a:graphicData>
        </a:graphic>
      </p:graphicFrame>
      <p:sp>
        <p:nvSpPr>
          <p:cNvPr id="4" name="Text Placeholder 3">
            <a:extLst>
              <a:ext uri="{FF2B5EF4-FFF2-40B4-BE49-F238E27FC236}">
                <a16:creationId xmlns:a16="http://schemas.microsoft.com/office/drawing/2014/main" id="{37A6D57B-EE4D-4131-8CCD-2888E4BF3FC6}"/>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172287994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ECE784-031B-4CF7-8007-F817DFA86798}"/>
              </a:ext>
            </a:extLst>
          </p:cNvPr>
          <p:cNvSpPr>
            <a:spLocks noGrp="1"/>
          </p:cNvSpPr>
          <p:nvPr>
            <p:ph type="title"/>
          </p:nvPr>
        </p:nvSpPr>
        <p:spPr/>
        <p:txBody>
          <a:bodyPr/>
          <a:lstStyle/>
          <a:p>
            <a:r>
              <a:rPr lang="en-US"/>
              <a:t>Facebook Insights Own Posts Table w/ E-Rate | CND Competitor- FR - 19 of 26</a:t>
            </a:r>
          </a:p>
        </p:txBody>
      </p:sp>
      <p:graphicFrame>
        <p:nvGraphicFramePr>
          <p:cNvPr id="5" name="Table Placeholder 4">
            <a:extLst>
              <a:ext uri="{FF2B5EF4-FFF2-40B4-BE49-F238E27FC236}">
                <a16:creationId xmlns:a16="http://schemas.microsoft.com/office/drawing/2014/main" id="{B71A8B9F-9DFF-4B00-8CA3-CC298E6EA8E9}"/>
              </a:ext>
            </a:extLst>
          </p:cNvPr>
          <p:cNvGraphicFramePr>
            <a:graphicFrameLocks noGrp="1"/>
          </p:cNvGraphicFramePr>
          <p:nvPr>
            <p:ph type="tbl" sz="quarter" idx="13"/>
            <p:extLst>
              <p:ext uri="{D42A27DB-BD31-4B8C-83A1-F6EECF244321}">
                <p14:modId xmlns:p14="http://schemas.microsoft.com/office/powerpoint/2010/main" val="17189657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940101583"/>
                    </a:ext>
                  </a:extLst>
                </a:gridCol>
                <a:gridCol w="246888">
                  <a:extLst>
                    <a:ext uri="{9D8B030D-6E8A-4147-A177-3AD203B41FA5}">
                      <a16:colId xmlns:a16="http://schemas.microsoft.com/office/drawing/2014/main" val="80745463"/>
                    </a:ext>
                  </a:extLst>
                </a:gridCol>
                <a:gridCol w="246888">
                  <a:extLst>
                    <a:ext uri="{9D8B030D-6E8A-4147-A177-3AD203B41FA5}">
                      <a16:colId xmlns:a16="http://schemas.microsoft.com/office/drawing/2014/main" val="778072828"/>
                    </a:ext>
                  </a:extLst>
                </a:gridCol>
                <a:gridCol w="208280">
                  <a:extLst>
                    <a:ext uri="{9D8B030D-6E8A-4147-A177-3AD203B41FA5}">
                      <a16:colId xmlns:a16="http://schemas.microsoft.com/office/drawing/2014/main" val="737788193"/>
                    </a:ext>
                  </a:extLst>
                </a:gridCol>
                <a:gridCol w="208280">
                  <a:extLst>
                    <a:ext uri="{9D8B030D-6E8A-4147-A177-3AD203B41FA5}">
                      <a16:colId xmlns:a16="http://schemas.microsoft.com/office/drawing/2014/main" val="3841843278"/>
                    </a:ext>
                  </a:extLst>
                </a:gridCol>
                <a:gridCol w="208280">
                  <a:extLst>
                    <a:ext uri="{9D8B030D-6E8A-4147-A177-3AD203B41FA5}">
                      <a16:colId xmlns:a16="http://schemas.microsoft.com/office/drawing/2014/main" val="3840374195"/>
                    </a:ext>
                  </a:extLst>
                </a:gridCol>
                <a:gridCol w="208280">
                  <a:extLst>
                    <a:ext uri="{9D8B030D-6E8A-4147-A177-3AD203B41FA5}">
                      <a16:colId xmlns:a16="http://schemas.microsoft.com/office/drawing/2014/main" val="2187356992"/>
                    </a:ext>
                  </a:extLst>
                </a:gridCol>
                <a:gridCol w="208280">
                  <a:extLst>
                    <a:ext uri="{9D8B030D-6E8A-4147-A177-3AD203B41FA5}">
                      <a16:colId xmlns:a16="http://schemas.microsoft.com/office/drawing/2014/main" val="1237307905"/>
                    </a:ext>
                  </a:extLst>
                </a:gridCol>
                <a:gridCol w="208280">
                  <a:extLst>
                    <a:ext uri="{9D8B030D-6E8A-4147-A177-3AD203B41FA5}">
                      <a16:colId xmlns:a16="http://schemas.microsoft.com/office/drawing/2014/main" val="1820778767"/>
                    </a:ext>
                  </a:extLst>
                </a:gridCol>
                <a:gridCol w="208280">
                  <a:extLst>
                    <a:ext uri="{9D8B030D-6E8A-4147-A177-3AD203B41FA5}">
                      <a16:colId xmlns:a16="http://schemas.microsoft.com/office/drawing/2014/main" val="1258788077"/>
                    </a:ext>
                  </a:extLst>
                </a:gridCol>
                <a:gridCol w="208280">
                  <a:extLst>
                    <a:ext uri="{9D8B030D-6E8A-4147-A177-3AD203B41FA5}">
                      <a16:colId xmlns:a16="http://schemas.microsoft.com/office/drawing/2014/main" val="3616064897"/>
                    </a:ext>
                  </a:extLst>
                </a:gridCol>
                <a:gridCol w="208280">
                  <a:extLst>
                    <a:ext uri="{9D8B030D-6E8A-4147-A177-3AD203B41FA5}">
                      <a16:colId xmlns:a16="http://schemas.microsoft.com/office/drawing/2014/main" val="1646929823"/>
                    </a:ext>
                  </a:extLst>
                </a:gridCol>
                <a:gridCol w="208280">
                  <a:extLst>
                    <a:ext uri="{9D8B030D-6E8A-4147-A177-3AD203B41FA5}">
                      <a16:colId xmlns:a16="http://schemas.microsoft.com/office/drawing/2014/main" val="3482823019"/>
                    </a:ext>
                  </a:extLst>
                </a:gridCol>
                <a:gridCol w="246888">
                  <a:extLst>
                    <a:ext uri="{9D8B030D-6E8A-4147-A177-3AD203B41FA5}">
                      <a16:colId xmlns:a16="http://schemas.microsoft.com/office/drawing/2014/main" val="3651733343"/>
                    </a:ext>
                  </a:extLst>
                </a:gridCol>
                <a:gridCol w="208280">
                  <a:extLst>
                    <a:ext uri="{9D8B030D-6E8A-4147-A177-3AD203B41FA5}">
                      <a16:colId xmlns:a16="http://schemas.microsoft.com/office/drawing/2014/main" val="37959515"/>
                    </a:ext>
                  </a:extLst>
                </a:gridCol>
                <a:gridCol w="246888">
                  <a:extLst>
                    <a:ext uri="{9D8B030D-6E8A-4147-A177-3AD203B41FA5}">
                      <a16:colId xmlns:a16="http://schemas.microsoft.com/office/drawing/2014/main" val="85157268"/>
                    </a:ext>
                  </a:extLst>
                </a:gridCol>
                <a:gridCol w="246888">
                  <a:extLst>
                    <a:ext uri="{9D8B030D-6E8A-4147-A177-3AD203B41FA5}">
                      <a16:colId xmlns:a16="http://schemas.microsoft.com/office/drawing/2014/main" val="1875774491"/>
                    </a:ext>
                  </a:extLst>
                </a:gridCol>
                <a:gridCol w="246888">
                  <a:extLst>
                    <a:ext uri="{9D8B030D-6E8A-4147-A177-3AD203B41FA5}">
                      <a16:colId xmlns:a16="http://schemas.microsoft.com/office/drawing/2014/main" val="3368363558"/>
                    </a:ext>
                  </a:extLst>
                </a:gridCol>
                <a:gridCol w="208280">
                  <a:extLst>
                    <a:ext uri="{9D8B030D-6E8A-4147-A177-3AD203B41FA5}">
                      <a16:colId xmlns:a16="http://schemas.microsoft.com/office/drawing/2014/main" val="2707515513"/>
                    </a:ext>
                  </a:extLst>
                </a:gridCol>
                <a:gridCol w="246888">
                  <a:extLst>
                    <a:ext uri="{9D8B030D-6E8A-4147-A177-3AD203B41FA5}">
                      <a16:colId xmlns:a16="http://schemas.microsoft.com/office/drawing/2014/main" val="553874902"/>
                    </a:ext>
                  </a:extLst>
                </a:gridCol>
                <a:gridCol w="246888">
                  <a:extLst>
                    <a:ext uri="{9D8B030D-6E8A-4147-A177-3AD203B41FA5}">
                      <a16:colId xmlns:a16="http://schemas.microsoft.com/office/drawing/2014/main" val="1718020212"/>
                    </a:ext>
                  </a:extLst>
                </a:gridCol>
                <a:gridCol w="246888">
                  <a:extLst>
                    <a:ext uri="{9D8B030D-6E8A-4147-A177-3AD203B41FA5}">
                      <a16:colId xmlns:a16="http://schemas.microsoft.com/office/drawing/2014/main" val="627392667"/>
                    </a:ext>
                  </a:extLst>
                </a:gridCol>
                <a:gridCol w="208280">
                  <a:extLst>
                    <a:ext uri="{9D8B030D-6E8A-4147-A177-3AD203B41FA5}">
                      <a16:colId xmlns:a16="http://schemas.microsoft.com/office/drawing/2014/main" val="144791838"/>
                    </a:ext>
                  </a:extLst>
                </a:gridCol>
                <a:gridCol w="208280">
                  <a:extLst>
                    <a:ext uri="{9D8B030D-6E8A-4147-A177-3AD203B41FA5}">
                      <a16:colId xmlns:a16="http://schemas.microsoft.com/office/drawing/2014/main" val="3726329778"/>
                    </a:ext>
                  </a:extLst>
                </a:gridCol>
                <a:gridCol w="246888">
                  <a:extLst>
                    <a:ext uri="{9D8B030D-6E8A-4147-A177-3AD203B41FA5}">
                      <a16:colId xmlns:a16="http://schemas.microsoft.com/office/drawing/2014/main" val="3714341704"/>
                    </a:ext>
                  </a:extLst>
                </a:gridCol>
                <a:gridCol w="246888">
                  <a:extLst>
                    <a:ext uri="{9D8B030D-6E8A-4147-A177-3AD203B41FA5}">
                      <a16:colId xmlns:a16="http://schemas.microsoft.com/office/drawing/2014/main" val="290362734"/>
                    </a:ext>
                  </a:extLst>
                </a:gridCol>
                <a:gridCol w="246888">
                  <a:extLst>
                    <a:ext uri="{9D8B030D-6E8A-4147-A177-3AD203B41FA5}">
                      <a16:colId xmlns:a16="http://schemas.microsoft.com/office/drawing/2014/main" val="2092980838"/>
                    </a:ext>
                  </a:extLst>
                </a:gridCol>
                <a:gridCol w="208280">
                  <a:extLst>
                    <a:ext uri="{9D8B030D-6E8A-4147-A177-3AD203B41FA5}">
                      <a16:colId xmlns:a16="http://schemas.microsoft.com/office/drawing/2014/main" val="3079064916"/>
                    </a:ext>
                  </a:extLst>
                </a:gridCol>
                <a:gridCol w="208280">
                  <a:extLst>
                    <a:ext uri="{9D8B030D-6E8A-4147-A177-3AD203B41FA5}">
                      <a16:colId xmlns:a16="http://schemas.microsoft.com/office/drawing/2014/main" val="3400276947"/>
                    </a:ext>
                  </a:extLst>
                </a:gridCol>
                <a:gridCol w="208280">
                  <a:extLst>
                    <a:ext uri="{9D8B030D-6E8A-4147-A177-3AD203B41FA5}">
                      <a16:colId xmlns:a16="http://schemas.microsoft.com/office/drawing/2014/main" val="1788635930"/>
                    </a:ext>
                  </a:extLst>
                </a:gridCol>
                <a:gridCol w="208280">
                  <a:extLst>
                    <a:ext uri="{9D8B030D-6E8A-4147-A177-3AD203B41FA5}">
                      <a16:colId xmlns:a16="http://schemas.microsoft.com/office/drawing/2014/main" val="32679624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533365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- 2019-08-21 16:30:00</a:t>
                      </a:r>
                      <a:r>
                        <a:rPr kumimoji="0" lang="fr-FR" sz="1000" b="0" i="0" u="none" strike="noStrike" kern="1200" cap="none" spc="0" normalizeH="0" baseline="0" noProof="0">
                          <a:ln>
                            <a:noFill/>
                          </a:ln>
                          <a:solidFill>
                            <a:prstClr val="black"/>
                          </a:solidFill>
                          <a:effectLst/>
                          <a:uLnTx/>
                          <a:uFillTx/>
                          <a:latin typeface="+mn-lt"/>
                          <a:ea typeface="+mn-ea"/>
                          <a:cs typeface="+mn-cs"/>
                        </a:rPr>
                        <a:t> 
 Nous sommes heureux d'annoncer que MSI sera la première marque à proposer les nouveaux processeurs Intel® 6 cœurs de 10ème génération pensés pour les créateurs. 
Une belle lignée d'ordinateurs portables Prestige est à l'horizon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33493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23757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11.0651 %</a:t>
                      </a:r>
                    </a:p>
                  </a:txBody>
                  <a:tcPr/>
                </a:tc>
                <a:extLst>
                  <a:ext uri="{0D108BD9-81ED-4DB2-BD59-A6C34878D82A}">
                    <a16:rowId xmlns:a16="http://schemas.microsoft.com/office/drawing/2014/main" val="3361570913"/>
                  </a:ext>
                </a:extLst>
              </a:tr>
            </a:tbl>
          </a:graphicData>
        </a:graphic>
      </p:graphicFrame>
      <p:sp>
        <p:nvSpPr>
          <p:cNvPr id="4" name="Text Placeholder 3">
            <a:extLst>
              <a:ext uri="{FF2B5EF4-FFF2-40B4-BE49-F238E27FC236}">
                <a16:creationId xmlns:a16="http://schemas.microsoft.com/office/drawing/2014/main" id="{AC792B1A-BF96-41BC-91C9-56B37A10CE4B}"/>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83406457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D91BAC-D3C6-49DF-8338-9470007FE585}"/>
              </a:ext>
            </a:extLst>
          </p:cNvPr>
          <p:cNvSpPr>
            <a:spLocks noGrp="1"/>
          </p:cNvSpPr>
          <p:nvPr>
            <p:ph type="title"/>
          </p:nvPr>
        </p:nvSpPr>
        <p:spPr/>
        <p:txBody>
          <a:bodyPr/>
          <a:lstStyle/>
          <a:p>
            <a:r>
              <a:rPr lang="en-US"/>
              <a:t>Facebook Insights Own Posts Table w/ E-Rate | CND Competitor- FR - 20 of 26</a:t>
            </a:r>
          </a:p>
        </p:txBody>
      </p:sp>
      <p:graphicFrame>
        <p:nvGraphicFramePr>
          <p:cNvPr id="5" name="Table Placeholder 4">
            <a:extLst>
              <a:ext uri="{FF2B5EF4-FFF2-40B4-BE49-F238E27FC236}">
                <a16:creationId xmlns:a16="http://schemas.microsoft.com/office/drawing/2014/main" id="{7EAE527D-EF94-4A8B-AD6F-2DAB3888D114}"/>
              </a:ext>
            </a:extLst>
          </p:cNvPr>
          <p:cNvGraphicFramePr>
            <a:graphicFrameLocks noGrp="1"/>
          </p:cNvGraphicFramePr>
          <p:nvPr>
            <p:ph type="tbl" sz="quarter" idx="13"/>
            <p:extLst>
              <p:ext uri="{D42A27DB-BD31-4B8C-83A1-F6EECF244321}">
                <p14:modId xmlns:p14="http://schemas.microsoft.com/office/powerpoint/2010/main" val="18034780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51555627"/>
                    </a:ext>
                  </a:extLst>
                </a:gridCol>
                <a:gridCol w="246888">
                  <a:extLst>
                    <a:ext uri="{9D8B030D-6E8A-4147-A177-3AD203B41FA5}">
                      <a16:colId xmlns:a16="http://schemas.microsoft.com/office/drawing/2014/main" val="3002345843"/>
                    </a:ext>
                  </a:extLst>
                </a:gridCol>
                <a:gridCol w="246888">
                  <a:extLst>
                    <a:ext uri="{9D8B030D-6E8A-4147-A177-3AD203B41FA5}">
                      <a16:colId xmlns:a16="http://schemas.microsoft.com/office/drawing/2014/main" val="2536079409"/>
                    </a:ext>
                  </a:extLst>
                </a:gridCol>
                <a:gridCol w="208280">
                  <a:extLst>
                    <a:ext uri="{9D8B030D-6E8A-4147-A177-3AD203B41FA5}">
                      <a16:colId xmlns:a16="http://schemas.microsoft.com/office/drawing/2014/main" val="1690624576"/>
                    </a:ext>
                  </a:extLst>
                </a:gridCol>
                <a:gridCol w="208280">
                  <a:extLst>
                    <a:ext uri="{9D8B030D-6E8A-4147-A177-3AD203B41FA5}">
                      <a16:colId xmlns:a16="http://schemas.microsoft.com/office/drawing/2014/main" val="930731362"/>
                    </a:ext>
                  </a:extLst>
                </a:gridCol>
                <a:gridCol w="208280">
                  <a:extLst>
                    <a:ext uri="{9D8B030D-6E8A-4147-A177-3AD203B41FA5}">
                      <a16:colId xmlns:a16="http://schemas.microsoft.com/office/drawing/2014/main" val="527394205"/>
                    </a:ext>
                  </a:extLst>
                </a:gridCol>
                <a:gridCol w="208280">
                  <a:extLst>
                    <a:ext uri="{9D8B030D-6E8A-4147-A177-3AD203B41FA5}">
                      <a16:colId xmlns:a16="http://schemas.microsoft.com/office/drawing/2014/main" val="106289669"/>
                    </a:ext>
                  </a:extLst>
                </a:gridCol>
                <a:gridCol w="208280">
                  <a:extLst>
                    <a:ext uri="{9D8B030D-6E8A-4147-A177-3AD203B41FA5}">
                      <a16:colId xmlns:a16="http://schemas.microsoft.com/office/drawing/2014/main" val="204554872"/>
                    </a:ext>
                  </a:extLst>
                </a:gridCol>
                <a:gridCol w="208280">
                  <a:extLst>
                    <a:ext uri="{9D8B030D-6E8A-4147-A177-3AD203B41FA5}">
                      <a16:colId xmlns:a16="http://schemas.microsoft.com/office/drawing/2014/main" val="2554628736"/>
                    </a:ext>
                  </a:extLst>
                </a:gridCol>
                <a:gridCol w="208280">
                  <a:extLst>
                    <a:ext uri="{9D8B030D-6E8A-4147-A177-3AD203B41FA5}">
                      <a16:colId xmlns:a16="http://schemas.microsoft.com/office/drawing/2014/main" val="1539090572"/>
                    </a:ext>
                  </a:extLst>
                </a:gridCol>
                <a:gridCol w="208280">
                  <a:extLst>
                    <a:ext uri="{9D8B030D-6E8A-4147-A177-3AD203B41FA5}">
                      <a16:colId xmlns:a16="http://schemas.microsoft.com/office/drawing/2014/main" val="2688902836"/>
                    </a:ext>
                  </a:extLst>
                </a:gridCol>
                <a:gridCol w="208280">
                  <a:extLst>
                    <a:ext uri="{9D8B030D-6E8A-4147-A177-3AD203B41FA5}">
                      <a16:colId xmlns:a16="http://schemas.microsoft.com/office/drawing/2014/main" val="1602090038"/>
                    </a:ext>
                  </a:extLst>
                </a:gridCol>
                <a:gridCol w="208280">
                  <a:extLst>
                    <a:ext uri="{9D8B030D-6E8A-4147-A177-3AD203B41FA5}">
                      <a16:colId xmlns:a16="http://schemas.microsoft.com/office/drawing/2014/main" val="3948549873"/>
                    </a:ext>
                  </a:extLst>
                </a:gridCol>
                <a:gridCol w="246888">
                  <a:extLst>
                    <a:ext uri="{9D8B030D-6E8A-4147-A177-3AD203B41FA5}">
                      <a16:colId xmlns:a16="http://schemas.microsoft.com/office/drawing/2014/main" val="4257214707"/>
                    </a:ext>
                  </a:extLst>
                </a:gridCol>
                <a:gridCol w="208280">
                  <a:extLst>
                    <a:ext uri="{9D8B030D-6E8A-4147-A177-3AD203B41FA5}">
                      <a16:colId xmlns:a16="http://schemas.microsoft.com/office/drawing/2014/main" val="906788035"/>
                    </a:ext>
                  </a:extLst>
                </a:gridCol>
                <a:gridCol w="246888">
                  <a:extLst>
                    <a:ext uri="{9D8B030D-6E8A-4147-A177-3AD203B41FA5}">
                      <a16:colId xmlns:a16="http://schemas.microsoft.com/office/drawing/2014/main" val="832051904"/>
                    </a:ext>
                  </a:extLst>
                </a:gridCol>
                <a:gridCol w="246888">
                  <a:extLst>
                    <a:ext uri="{9D8B030D-6E8A-4147-A177-3AD203B41FA5}">
                      <a16:colId xmlns:a16="http://schemas.microsoft.com/office/drawing/2014/main" val="1994713955"/>
                    </a:ext>
                  </a:extLst>
                </a:gridCol>
                <a:gridCol w="246888">
                  <a:extLst>
                    <a:ext uri="{9D8B030D-6E8A-4147-A177-3AD203B41FA5}">
                      <a16:colId xmlns:a16="http://schemas.microsoft.com/office/drawing/2014/main" val="727777164"/>
                    </a:ext>
                  </a:extLst>
                </a:gridCol>
                <a:gridCol w="208280">
                  <a:extLst>
                    <a:ext uri="{9D8B030D-6E8A-4147-A177-3AD203B41FA5}">
                      <a16:colId xmlns:a16="http://schemas.microsoft.com/office/drawing/2014/main" val="1754973267"/>
                    </a:ext>
                  </a:extLst>
                </a:gridCol>
                <a:gridCol w="246888">
                  <a:extLst>
                    <a:ext uri="{9D8B030D-6E8A-4147-A177-3AD203B41FA5}">
                      <a16:colId xmlns:a16="http://schemas.microsoft.com/office/drawing/2014/main" val="4127853288"/>
                    </a:ext>
                  </a:extLst>
                </a:gridCol>
                <a:gridCol w="246888">
                  <a:extLst>
                    <a:ext uri="{9D8B030D-6E8A-4147-A177-3AD203B41FA5}">
                      <a16:colId xmlns:a16="http://schemas.microsoft.com/office/drawing/2014/main" val="733417040"/>
                    </a:ext>
                  </a:extLst>
                </a:gridCol>
                <a:gridCol w="246888">
                  <a:extLst>
                    <a:ext uri="{9D8B030D-6E8A-4147-A177-3AD203B41FA5}">
                      <a16:colId xmlns:a16="http://schemas.microsoft.com/office/drawing/2014/main" val="2775510813"/>
                    </a:ext>
                  </a:extLst>
                </a:gridCol>
                <a:gridCol w="208280">
                  <a:extLst>
                    <a:ext uri="{9D8B030D-6E8A-4147-A177-3AD203B41FA5}">
                      <a16:colId xmlns:a16="http://schemas.microsoft.com/office/drawing/2014/main" val="1895457410"/>
                    </a:ext>
                  </a:extLst>
                </a:gridCol>
                <a:gridCol w="208280">
                  <a:extLst>
                    <a:ext uri="{9D8B030D-6E8A-4147-A177-3AD203B41FA5}">
                      <a16:colId xmlns:a16="http://schemas.microsoft.com/office/drawing/2014/main" val="4281792052"/>
                    </a:ext>
                  </a:extLst>
                </a:gridCol>
                <a:gridCol w="246888">
                  <a:extLst>
                    <a:ext uri="{9D8B030D-6E8A-4147-A177-3AD203B41FA5}">
                      <a16:colId xmlns:a16="http://schemas.microsoft.com/office/drawing/2014/main" val="2369229602"/>
                    </a:ext>
                  </a:extLst>
                </a:gridCol>
                <a:gridCol w="246888">
                  <a:extLst>
                    <a:ext uri="{9D8B030D-6E8A-4147-A177-3AD203B41FA5}">
                      <a16:colId xmlns:a16="http://schemas.microsoft.com/office/drawing/2014/main" val="3679178932"/>
                    </a:ext>
                  </a:extLst>
                </a:gridCol>
                <a:gridCol w="246888">
                  <a:extLst>
                    <a:ext uri="{9D8B030D-6E8A-4147-A177-3AD203B41FA5}">
                      <a16:colId xmlns:a16="http://schemas.microsoft.com/office/drawing/2014/main" val="3800736744"/>
                    </a:ext>
                  </a:extLst>
                </a:gridCol>
                <a:gridCol w="208280">
                  <a:extLst>
                    <a:ext uri="{9D8B030D-6E8A-4147-A177-3AD203B41FA5}">
                      <a16:colId xmlns:a16="http://schemas.microsoft.com/office/drawing/2014/main" val="2323633735"/>
                    </a:ext>
                  </a:extLst>
                </a:gridCol>
                <a:gridCol w="208280">
                  <a:extLst>
                    <a:ext uri="{9D8B030D-6E8A-4147-A177-3AD203B41FA5}">
                      <a16:colId xmlns:a16="http://schemas.microsoft.com/office/drawing/2014/main" val="3367276670"/>
                    </a:ext>
                  </a:extLst>
                </a:gridCol>
                <a:gridCol w="208280">
                  <a:extLst>
                    <a:ext uri="{9D8B030D-6E8A-4147-A177-3AD203B41FA5}">
                      <a16:colId xmlns:a16="http://schemas.microsoft.com/office/drawing/2014/main" val="119453555"/>
                    </a:ext>
                  </a:extLst>
                </a:gridCol>
                <a:gridCol w="208280">
                  <a:extLst>
                    <a:ext uri="{9D8B030D-6E8A-4147-A177-3AD203B41FA5}">
                      <a16:colId xmlns:a16="http://schemas.microsoft.com/office/drawing/2014/main" val="3360035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5654709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- 2019-08-21 10:34:04</a:t>
                      </a:r>
                      <a:r>
                        <a:rPr kumimoji="0" lang="fr-FR" sz="1000" b="0" i="0" u="none" strike="noStrike" kern="1200" cap="none" spc="0" normalizeH="0" baseline="0" noProof="0">
                          <a:ln>
                            <a:noFill/>
                          </a:ln>
                          <a:solidFill>
                            <a:prstClr val="black"/>
                          </a:solidFill>
                          <a:effectLst/>
                          <a:uLnTx/>
                          <a:uFillTx/>
                          <a:latin typeface="+mn-lt"/>
                          <a:ea typeface="+mn-ea"/>
                          <a:cs typeface="+mn-cs"/>
                        </a:rPr>
                        <a:t> 
 Élégante et minimaliste, deux mots qui caractérisent parfaitement la nouvelle carte graphique MSI Radeon™ RX 5700 XT EVOKE
👉 https://fr.msi.com/Graphics-card/Radeon-RX-5700-XT-EVOKE-OC
👉 https://fr.msi.com/Graphics-card/Radeon-RX-5700-EVOKE-OC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2.3910 %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0.3050 %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5.7661 %</a:t>
                      </a:r>
                    </a:p>
                  </a:txBody>
                  <a:tcPr/>
                </a:tc>
                <a:extLst>
                  <a:ext uri="{0D108BD9-81ED-4DB2-BD59-A6C34878D82A}">
                    <a16:rowId xmlns:a16="http://schemas.microsoft.com/office/drawing/2014/main" val="4235697793"/>
                  </a:ext>
                </a:extLst>
              </a:tr>
            </a:tbl>
          </a:graphicData>
        </a:graphic>
      </p:graphicFrame>
      <p:sp>
        <p:nvSpPr>
          <p:cNvPr id="4" name="Text Placeholder 3">
            <a:extLst>
              <a:ext uri="{FF2B5EF4-FFF2-40B4-BE49-F238E27FC236}">
                <a16:creationId xmlns:a16="http://schemas.microsoft.com/office/drawing/2014/main" id="{90158981-963D-4FF0-80E9-43957EFE31F1}"/>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4346331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A0691F-97B1-4E29-938E-AC8FD21400B9}"/>
              </a:ext>
            </a:extLst>
          </p:cNvPr>
          <p:cNvSpPr>
            <a:spLocks noGrp="1"/>
          </p:cNvSpPr>
          <p:nvPr>
            <p:ph type="title"/>
          </p:nvPr>
        </p:nvSpPr>
        <p:spPr/>
        <p:txBody>
          <a:bodyPr/>
          <a:lstStyle/>
          <a:p>
            <a:r>
              <a:rPr lang="en-US"/>
              <a:t>Facebook Insights Own Posts Table w/ E-Rate | CND Competitor- FR - 21 of 26</a:t>
            </a:r>
          </a:p>
        </p:txBody>
      </p:sp>
      <p:graphicFrame>
        <p:nvGraphicFramePr>
          <p:cNvPr id="5" name="Table Placeholder 4">
            <a:extLst>
              <a:ext uri="{FF2B5EF4-FFF2-40B4-BE49-F238E27FC236}">
                <a16:creationId xmlns:a16="http://schemas.microsoft.com/office/drawing/2014/main" id="{B6764F92-D468-42FC-A0EC-EEBB74E3E706}"/>
              </a:ext>
            </a:extLst>
          </p:cNvPr>
          <p:cNvGraphicFramePr>
            <a:graphicFrameLocks noGrp="1"/>
          </p:cNvGraphicFramePr>
          <p:nvPr>
            <p:ph type="tbl" sz="quarter" idx="13"/>
            <p:extLst>
              <p:ext uri="{D42A27DB-BD31-4B8C-83A1-F6EECF244321}">
                <p14:modId xmlns:p14="http://schemas.microsoft.com/office/powerpoint/2010/main" val="35255251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440991960"/>
                    </a:ext>
                  </a:extLst>
                </a:gridCol>
                <a:gridCol w="246888">
                  <a:extLst>
                    <a:ext uri="{9D8B030D-6E8A-4147-A177-3AD203B41FA5}">
                      <a16:colId xmlns:a16="http://schemas.microsoft.com/office/drawing/2014/main" val="2125740306"/>
                    </a:ext>
                  </a:extLst>
                </a:gridCol>
                <a:gridCol w="246888">
                  <a:extLst>
                    <a:ext uri="{9D8B030D-6E8A-4147-A177-3AD203B41FA5}">
                      <a16:colId xmlns:a16="http://schemas.microsoft.com/office/drawing/2014/main" val="3846521325"/>
                    </a:ext>
                  </a:extLst>
                </a:gridCol>
                <a:gridCol w="208280">
                  <a:extLst>
                    <a:ext uri="{9D8B030D-6E8A-4147-A177-3AD203B41FA5}">
                      <a16:colId xmlns:a16="http://schemas.microsoft.com/office/drawing/2014/main" val="2740477032"/>
                    </a:ext>
                  </a:extLst>
                </a:gridCol>
                <a:gridCol w="208280">
                  <a:extLst>
                    <a:ext uri="{9D8B030D-6E8A-4147-A177-3AD203B41FA5}">
                      <a16:colId xmlns:a16="http://schemas.microsoft.com/office/drawing/2014/main" val="1487354259"/>
                    </a:ext>
                  </a:extLst>
                </a:gridCol>
                <a:gridCol w="208280">
                  <a:extLst>
                    <a:ext uri="{9D8B030D-6E8A-4147-A177-3AD203B41FA5}">
                      <a16:colId xmlns:a16="http://schemas.microsoft.com/office/drawing/2014/main" val="1580129495"/>
                    </a:ext>
                  </a:extLst>
                </a:gridCol>
                <a:gridCol w="208280">
                  <a:extLst>
                    <a:ext uri="{9D8B030D-6E8A-4147-A177-3AD203B41FA5}">
                      <a16:colId xmlns:a16="http://schemas.microsoft.com/office/drawing/2014/main" val="2256300620"/>
                    </a:ext>
                  </a:extLst>
                </a:gridCol>
                <a:gridCol w="208280">
                  <a:extLst>
                    <a:ext uri="{9D8B030D-6E8A-4147-A177-3AD203B41FA5}">
                      <a16:colId xmlns:a16="http://schemas.microsoft.com/office/drawing/2014/main" val="1740378492"/>
                    </a:ext>
                  </a:extLst>
                </a:gridCol>
                <a:gridCol w="208280">
                  <a:extLst>
                    <a:ext uri="{9D8B030D-6E8A-4147-A177-3AD203B41FA5}">
                      <a16:colId xmlns:a16="http://schemas.microsoft.com/office/drawing/2014/main" val="3403142639"/>
                    </a:ext>
                  </a:extLst>
                </a:gridCol>
                <a:gridCol w="208280">
                  <a:extLst>
                    <a:ext uri="{9D8B030D-6E8A-4147-A177-3AD203B41FA5}">
                      <a16:colId xmlns:a16="http://schemas.microsoft.com/office/drawing/2014/main" val="2333248827"/>
                    </a:ext>
                  </a:extLst>
                </a:gridCol>
                <a:gridCol w="208280">
                  <a:extLst>
                    <a:ext uri="{9D8B030D-6E8A-4147-A177-3AD203B41FA5}">
                      <a16:colId xmlns:a16="http://schemas.microsoft.com/office/drawing/2014/main" val="44518295"/>
                    </a:ext>
                  </a:extLst>
                </a:gridCol>
                <a:gridCol w="208280">
                  <a:extLst>
                    <a:ext uri="{9D8B030D-6E8A-4147-A177-3AD203B41FA5}">
                      <a16:colId xmlns:a16="http://schemas.microsoft.com/office/drawing/2014/main" val="1081378407"/>
                    </a:ext>
                  </a:extLst>
                </a:gridCol>
                <a:gridCol w="208280">
                  <a:extLst>
                    <a:ext uri="{9D8B030D-6E8A-4147-A177-3AD203B41FA5}">
                      <a16:colId xmlns:a16="http://schemas.microsoft.com/office/drawing/2014/main" val="488368055"/>
                    </a:ext>
                  </a:extLst>
                </a:gridCol>
                <a:gridCol w="246888">
                  <a:extLst>
                    <a:ext uri="{9D8B030D-6E8A-4147-A177-3AD203B41FA5}">
                      <a16:colId xmlns:a16="http://schemas.microsoft.com/office/drawing/2014/main" val="1116828291"/>
                    </a:ext>
                  </a:extLst>
                </a:gridCol>
                <a:gridCol w="208280">
                  <a:extLst>
                    <a:ext uri="{9D8B030D-6E8A-4147-A177-3AD203B41FA5}">
                      <a16:colId xmlns:a16="http://schemas.microsoft.com/office/drawing/2014/main" val="442422952"/>
                    </a:ext>
                  </a:extLst>
                </a:gridCol>
                <a:gridCol w="246888">
                  <a:extLst>
                    <a:ext uri="{9D8B030D-6E8A-4147-A177-3AD203B41FA5}">
                      <a16:colId xmlns:a16="http://schemas.microsoft.com/office/drawing/2014/main" val="3632907987"/>
                    </a:ext>
                  </a:extLst>
                </a:gridCol>
                <a:gridCol w="246888">
                  <a:extLst>
                    <a:ext uri="{9D8B030D-6E8A-4147-A177-3AD203B41FA5}">
                      <a16:colId xmlns:a16="http://schemas.microsoft.com/office/drawing/2014/main" val="2849152844"/>
                    </a:ext>
                  </a:extLst>
                </a:gridCol>
                <a:gridCol w="246888">
                  <a:extLst>
                    <a:ext uri="{9D8B030D-6E8A-4147-A177-3AD203B41FA5}">
                      <a16:colId xmlns:a16="http://schemas.microsoft.com/office/drawing/2014/main" val="2053688764"/>
                    </a:ext>
                  </a:extLst>
                </a:gridCol>
                <a:gridCol w="208280">
                  <a:extLst>
                    <a:ext uri="{9D8B030D-6E8A-4147-A177-3AD203B41FA5}">
                      <a16:colId xmlns:a16="http://schemas.microsoft.com/office/drawing/2014/main" val="1437386807"/>
                    </a:ext>
                  </a:extLst>
                </a:gridCol>
                <a:gridCol w="246888">
                  <a:extLst>
                    <a:ext uri="{9D8B030D-6E8A-4147-A177-3AD203B41FA5}">
                      <a16:colId xmlns:a16="http://schemas.microsoft.com/office/drawing/2014/main" val="2481434534"/>
                    </a:ext>
                  </a:extLst>
                </a:gridCol>
                <a:gridCol w="246888">
                  <a:extLst>
                    <a:ext uri="{9D8B030D-6E8A-4147-A177-3AD203B41FA5}">
                      <a16:colId xmlns:a16="http://schemas.microsoft.com/office/drawing/2014/main" val="3755440306"/>
                    </a:ext>
                  </a:extLst>
                </a:gridCol>
                <a:gridCol w="246888">
                  <a:extLst>
                    <a:ext uri="{9D8B030D-6E8A-4147-A177-3AD203B41FA5}">
                      <a16:colId xmlns:a16="http://schemas.microsoft.com/office/drawing/2014/main" val="422488027"/>
                    </a:ext>
                  </a:extLst>
                </a:gridCol>
                <a:gridCol w="208280">
                  <a:extLst>
                    <a:ext uri="{9D8B030D-6E8A-4147-A177-3AD203B41FA5}">
                      <a16:colId xmlns:a16="http://schemas.microsoft.com/office/drawing/2014/main" val="3674702029"/>
                    </a:ext>
                  </a:extLst>
                </a:gridCol>
                <a:gridCol w="208280">
                  <a:extLst>
                    <a:ext uri="{9D8B030D-6E8A-4147-A177-3AD203B41FA5}">
                      <a16:colId xmlns:a16="http://schemas.microsoft.com/office/drawing/2014/main" val="3552012162"/>
                    </a:ext>
                  </a:extLst>
                </a:gridCol>
                <a:gridCol w="246888">
                  <a:extLst>
                    <a:ext uri="{9D8B030D-6E8A-4147-A177-3AD203B41FA5}">
                      <a16:colId xmlns:a16="http://schemas.microsoft.com/office/drawing/2014/main" val="3076540044"/>
                    </a:ext>
                  </a:extLst>
                </a:gridCol>
                <a:gridCol w="246888">
                  <a:extLst>
                    <a:ext uri="{9D8B030D-6E8A-4147-A177-3AD203B41FA5}">
                      <a16:colId xmlns:a16="http://schemas.microsoft.com/office/drawing/2014/main" val="3003890074"/>
                    </a:ext>
                  </a:extLst>
                </a:gridCol>
                <a:gridCol w="246888">
                  <a:extLst>
                    <a:ext uri="{9D8B030D-6E8A-4147-A177-3AD203B41FA5}">
                      <a16:colId xmlns:a16="http://schemas.microsoft.com/office/drawing/2014/main" val="478317722"/>
                    </a:ext>
                  </a:extLst>
                </a:gridCol>
                <a:gridCol w="208280">
                  <a:extLst>
                    <a:ext uri="{9D8B030D-6E8A-4147-A177-3AD203B41FA5}">
                      <a16:colId xmlns:a16="http://schemas.microsoft.com/office/drawing/2014/main" val="1059099681"/>
                    </a:ext>
                  </a:extLst>
                </a:gridCol>
                <a:gridCol w="208280">
                  <a:extLst>
                    <a:ext uri="{9D8B030D-6E8A-4147-A177-3AD203B41FA5}">
                      <a16:colId xmlns:a16="http://schemas.microsoft.com/office/drawing/2014/main" val="3074310315"/>
                    </a:ext>
                  </a:extLst>
                </a:gridCol>
                <a:gridCol w="208280">
                  <a:extLst>
                    <a:ext uri="{9D8B030D-6E8A-4147-A177-3AD203B41FA5}">
                      <a16:colId xmlns:a16="http://schemas.microsoft.com/office/drawing/2014/main" val="1347979658"/>
                    </a:ext>
                  </a:extLst>
                </a:gridCol>
                <a:gridCol w="208280">
                  <a:extLst>
                    <a:ext uri="{9D8B030D-6E8A-4147-A177-3AD203B41FA5}">
                      <a16:colId xmlns:a16="http://schemas.microsoft.com/office/drawing/2014/main" val="275853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67312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 Gaming - 2019-08-21 05:57:13</a:t>
                      </a:r>
                      <a:r>
                        <a:rPr kumimoji="0" lang="en-US" sz="1000" b="0" i="0" u="none" strike="noStrike" kern="1200" cap="none" spc="0" normalizeH="0" baseline="0" noProof="0">
                          <a:ln>
                            <a:noFill/>
                          </a:ln>
                          <a:solidFill>
                            <a:prstClr val="black"/>
                          </a:solidFill>
                          <a:effectLst/>
                          <a:uLnTx/>
                          <a:uFillTx/>
                          <a:latin typeface="+mn-lt"/>
                          <a:ea typeface="+mn-ea"/>
                          <a:cs typeface="+mn-cs"/>
                        </a:rPr>
                        <a:t> 
 Join our chat room and get Free Steam Codes on YouTube: https://msi.gm/msigcs2e2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3.6623 %</a:t>
                      </a:r>
                    </a:p>
                  </a:txBody>
                  <a:tcPr/>
                </a:tc>
                <a:extLst>
                  <a:ext uri="{0D108BD9-81ED-4DB2-BD59-A6C34878D82A}">
                    <a16:rowId xmlns:a16="http://schemas.microsoft.com/office/drawing/2014/main" val="2331125356"/>
                  </a:ext>
                </a:extLst>
              </a:tr>
            </a:tbl>
          </a:graphicData>
        </a:graphic>
      </p:graphicFrame>
      <p:sp>
        <p:nvSpPr>
          <p:cNvPr id="4" name="Text Placeholder 3">
            <a:extLst>
              <a:ext uri="{FF2B5EF4-FFF2-40B4-BE49-F238E27FC236}">
                <a16:creationId xmlns:a16="http://schemas.microsoft.com/office/drawing/2014/main" id="{87D8C590-2B39-4628-8635-161C16472F2B}"/>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40767838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AB855-7B83-4260-BDF4-B3789E57858C}"/>
              </a:ext>
            </a:extLst>
          </p:cNvPr>
          <p:cNvSpPr>
            <a:spLocks noGrp="1"/>
          </p:cNvSpPr>
          <p:nvPr>
            <p:ph type="title"/>
          </p:nvPr>
        </p:nvSpPr>
        <p:spPr/>
        <p:txBody>
          <a:bodyPr/>
          <a:lstStyle/>
          <a:p>
            <a:r>
              <a:rPr lang="en-US"/>
              <a:t>Facebook Insights Own Posts Table w/ E-Rate | CND Competitor- FR - 22 of 26</a:t>
            </a:r>
          </a:p>
        </p:txBody>
      </p:sp>
      <p:graphicFrame>
        <p:nvGraphicFramePr>
          <p:cNvPr id="5" name="Table Placeholder 4">
            <a:extLst>
              <a:ext uri="{FF2B5EF4-FFF2-40B4-BE49-F238E27FC236}">
                <a16:creationId xmlns:a16="http://schemas.microsoft.com/office/drawing/2014/main" id="{1B240E5B-F5A4-471F-903C-BFEAA3EB941D}"/>
              </a:ext>
            </a:extLst>
          </p:cNvPr>
          <p:cNvGraphicFramePr>
            <a:graphicFrameLocks noGrp="1"/>
          </p:cNvGraphicFramePr>
          <p:nvPr>
            <p:ph type="tbl" sz="quarter" idx="13"/>
            <p:extLst>
              <p:ext uri="{D42A27DB-BD31-4B8C-83A1-F6EECF244321}">
                <p14:modId xmlns:p14="http://schemas.microsoft.com/office/powerpoint/2010/main" val="39769157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531250357"/>
                    </a:ext>
                  </a:extLst>
                </a:gridCol>
                <a:gridCol w="246888">
                  <a:extLst>
                    <a:ext uri="{9D8B030D-6E8A-4147-A177-3AD203B41FA5}">
                      <a16:colId xmlns:a16="http://schemas.microsoft.com/office/drawing/2014/main" val="976893645"/>
                    </a:ext>
                  </a:extLst>
                </a:gridCol>
                <a:gridCol w="246888">
                  <a:extLst>
                    <a:ext uri="{9D8B030D-6E8A-4147-A177-3AD203B41FA5}">
                      <a16:colId xmlns:a16="http://schemas.microsoft.com/office/drawing/2014/main" val="673380849"/>
                    </a:ext>
                  </a:extLst>
                </a:gridCol>
                <a:gridCol w="208280">
                  <a:extLst>
                    <a:ext uri="{9D8B030D-6E8A-4147-A177-3AD203B41FA5}">
                      <a16:colId xmlns:a16="http://schemas.microsoft.com/office/drawing/2014/main" val="563389708"/>
                    </a:ext>
                  </a:extLst>
                </a:gridCol>
                <a:gridCol w="208280">
                  <a:extLst>
                    <a:ext uri="{9D8B030D-6E8A-4147-A177-3AD203B41FA5}">
                      <a16:colId xmlns:a16="http://schemas.microsoft.com/office/drawing/2014/main" val="1011650402"/>
                    </a:ext>
                  </a:extLst>
                </a:gridCol>
                <a:gridCol w="208280">
                  <a:extLst>
                    <a:ext uri="{9D8B030D-6E8A-4147-A177-3AD203B41FA5}">
                      <a16:colId xmlns:a16="http://schemas.microsoft.com/office/drawing/2014/main" val="1396578491"/>
                    </a:ext>
                  </a:extLst>
                </a:gridCol>
                <a:gridCol w="208280">
                  <a:extLst>
                    <a:ext uri="{9D8B030D-6E8A-4147-A177-3AD203B41FA5}">
                      <a16:colId xmlns:a16="http://schemas.microsoft.com/office/drawing/2014/main" val="4243532467"/>
                    </a:ext>
                  </a:extLst>
                </a:gridCol>
                <a:gridCol w="208280">
                  <a:extLst>
                    <a:ext uri="{9D8B030D-6E8A-4147-A177-3AD203B41FA5}">
                      <a16:colId xmlns:a16="http://schemas.microsoft.com/office/drawing/2014/main" val="3712658612"/>
                    </a:ext>
                  </a:extLst>
                </a:gridCol>
                <a:gridCol w="208280">
                  <a:extLst>
                    <a:ext uri="{9D8B030D-6E8A-4147-A177-3AD203B41FA5}">
                      <a16:colId xmlns:a16="http://schemas.microsoft.com/office/drawing/2014/main" val="1797494671"/>
                    </a:ext>
                  </a:extLst>
                </a:gridCol>
                <a:gridCol w="208280">
                  <a:extLst>
                    <a:ext uri="{9D8B030D-6E8A-4147-A177-3AD203B41FA5}">
                      <a16:colId xmlns:a16="http://schemas.microsoft.com/office/drawing/2014/main" val="3606902203"/>
                    </a:ext>
                  </a:extLst>
                </a:gridCol>
                <a:gridCol w="208280">
                  <a:extLst>
                    <a:ext uri="{9D8B030D-6E8A-4147-A177-3AD203B41FA5}">
                      <a16:colId xmlns:a16="http://schemas.microsoft.com/office/drawing/2014/main" val="3069574186"/>
                    </a:ext>
                  </a:extLst>
                </a:gridCol>
                <a:gridCol w="208280">
                  <a:extLst>
                    <a:ext uri="{9D8B030D-6E8A-4147-A177-3AD203B41FA5}">
                      <a16:colId xmlns:a16="http://schemas.microsoft.com/office/drawing/2014/main" val="3608186347"/>
                    </a:ext>
                  </a:extLst>
                </a:gridCol>
                <a:gridCol w="208280">
                  <a:extLst>
                    <a:ext uri="{9D8B030D-6E8A-4147-A177-3AD203B41FA5}">
                      <a16:colId xmlns:a16="http://schemas.microsoft.com/office/drawing/2014/main" val="3275091015"/>
                    </a:ext>
                  </a:extLst>
                </a:gridCol>
                <a:gridCol w="246888">
                  <a:extLst>
                    <a:ext uri="{9D8B030D-6E8A-4147-A177-3AD203B41FA5}">
                      <a16:colId xmlns:a16="http://schemas.microsoft.com/office/drawing/2014/main" val="2616371913"/>
                    </a:ext>
                  </a:extLst>
                </a:gridCol>
                <a:gridCol w="208280">
                  <a:extLst>
                    <a:ext uri="{9D8B030D-6E8A-4147-A177-3AD203B41FA5}">
                      <a16:colId xmlns:a16="http://schemas.microsoft.com/office/drawing/2014/main" val="1429928896"/>
                    </a:ext>
                  </a:extLst>
                </a:gridCol>
                <a:gridCol w="246888">
                  <a:extLst>
                    <a:ext uri="{9D8B030D-6E8A-4147-A177-3AD203B41FA5}">
                      <a16:colId xmlns:a16="http://schemas.microsoft.com/office/drawing/2014/main" val="2765264655"/>
                    </a:ext>
                  </a:extLst>
                </a:gridCol>
                <a:gridCol w="246888">
                  <a:extLst>
                    <a:ext uri="{9D8B030D-6E8A-4147-A177-3AD203B41FA5}">
                      <a16:colId xmlns:a16="http://schemas.microsoft.com/office/drawing/2014/main" val="18604465"/>
                    </a:ext>
                  </a:extLst>
                </a:gridCol>
                <a:gridCol w="246888">
                  <a:extLst>
                    <a:ext uri="{9D8B030D-6E8A-4147-A177-3AD203B41FA5}">
                      <a16:colId xmlns:a16="http://schemas.microsoft.com/office/drawing/2014/main" val="4270338927"/>
                    </a:ext>
                  </a:extLst>
                </a:gridCol>
                <a:gridCol w="208280">
                  <a:extLst>
                    <a:ext uri="{9D8B030D-6E8A-4147-A177-3AD203B41FA5}">
                      <a16:colId xmlns:a16="http://schemas.microsoft.com/office/drawing/2014/main" val="246112789"/>
                    </a:ext>
                  </a:extLst>
                </a:gridCol>
                <a:gridCol w="246888">
                  <a:extLst>
                    <a:ext uri="{9D8B030D-6E8A-4147-A177-3AD203B41FA5}">
                      <a16:colId xmlns:a16="http://schemas.microsoft.com/office/drawing/2014/main" val="2859686014"/>
                    </a:ext>
                  </a:extLst>
                </a:gridCol>
                <a:gridCol w="246888">
                  <a:extLst>
                    <a:ext uri="{9D8B030D-6E8A-4147-A177-3AD203B41FA5}">
                      <a16:colId xmlns:a16="http://schemas.microsoft.com/office/drawing/2014/main" val="4008148933"/>
                    </a:ext>
                  </a:extLst>
                </a:gridCol>
                <a:gridCol w="246888">
                  <a:extLst>
                    <a:ext uri="{9D8B030D-6E8A-4147-A177-3AD203B41FA5}">
                      <a16:colId xmlns:a16="http://schemas.microsoft.com/office/drawing/2014/main" val="3242914725"/>
                    </a:ext>
                  </a:extLst>
                </a:gridCol>
                <a:gridCol w="208280">
                  <a:extLst>
                    <a:ext uri="{9D8B030D-6E8A-4147-A177-3AD203B41FA5}">
                      <a16:colId xmlns:a16="http://schemas.microsoft.com/office/drawing/2014/main" val="836825080"/>
                    </a:ext>
                  </a:extLst>
                </a:gridCol>
                <a:gridCol w="208280">
                  <a:extLst>
                    <a:ext uri="{9D8B030D-6E8A-4147-A177-3AD203B41FA5}">
                      <a16:colId xmlns:a16="http://schemas.microsoft.com/office/drawing/2014/main" val="2087286498"/>
                    </a:ext>
                  </a:extLst>
                </a:gridCol>
                <a:gridCol w="246888">
                  <a:extLst>
                    <a:ext uri="{9D8B030D-6E8A-4147-A177-3AD203B41FA5}">
                      <a16:colId xmlns:a16="http://schemas.microsoft.com/office/drawing/2014/main" val="2440763304"/>
                    </a:ext>
                  </a:extLst>
                </a:gridCol>
                <a:gridCol w="246888">
                  <a:extLst>
                    <a:ext uri="{9D8B030D-6E8A-4147-A177-3AD203B41FA5}">
                      <a16:colId xmlns:a16="http://schemas.microsoft.com/office/drawing/2014/main" val="4213251813"/>
                    </a:ext>
                  </a:extLst>
                </a:gridCol>
                <a:gridCol w="246888">
                  <a:extLst>
                    <a:ext uri="{9D8B030D-6E8A-4147-A177-3AD203B41FA5}">
                      <a16:colId xmlns:a16="http://schemas.microsoft.com/office/drawing/2014/main" val="234819260"/>
                    </a:ext>
                  </a:extLst>
                </a:gridCol>
                <a:gridCol w="208280">
                  <a:extLst>
                    <a:ext uri="{9D8B030D-6E8A-4147-A177-3AD203B41FA5}">
                      <a16:colId xmlns:a16="http://schemas.microsoft.com/office/drawing/2014/main" val="1842144629"/>
                    </a:ext>
                  </a:extLst>
                </a:gridCol>
                <a:gridCol w="208280">
                  <a:extLst>
                    <a:ext uri="{9D8B030D-6E8A-4147-A177-3AD203B41FA5}">
                      <a16:colId xmlns:a16="http://schemas.microsoft.com/office/drawing/2014/main" val="1160847856"/>
                    </a:ext>
                  </a:extLst>
                </a:gridCol>
                <a:gridCol w="208280">
                  <a:extLst>
                    <a:ext uri="{9D8B030D-6E8A-4147-A177-3AD203B41FA5}">
                      <a16:colId xmlns:a16="http://schemas.microsoft.com/office/drawing/2014/main" val="1889817374"/>
                    </a:ext>
                  </a:extLst>
                </a:gridCol>
                <a:gridCol w="208280">
                  <a:extLst>
                    <a:ext uri="{9D8B030D-6E8A-4147-A177-3AD203B41FA5}">
                      <a16:colId xmlns:a16="http://schemas.microsoft.com/office/drawing/2014/main" val="29822053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15781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- 2019-08-20 16:30:20</a:t>
                      </a:r>
                      <a:r>
                        <a:rPr kumimoji="0" lang="fr-FR" sz="1000" b="0" i="0" u="none" strike="noStrike" kern="1200" cap="none" spc="0" normalizeH="0" baseline="0" noProof="0">
                          <a:ln>
                            <a:noFill/>
                          </a:ln>
                          <a:solidFill>
                            <a:prstClr val="black"/>
                          </a:solidFill>
                          <a:effectLst/>
                          <a:uLnTx/>
                          <a:uFillTx/>
                          <a:latin typeface="+mn-lt"/>
                          <a:ea typeface="+mn-ea"/>
                          <a:cs typeface="+mn-cs"/>
                        </a:rPr>
                        <a:t> 
 Quand on parle de pur gaming, on ne peut pas ne pas penser aux cartes graphiques MECH !
Plus d'informations sur la série Radeon™ RX 5700 MECH 
👉 https://fr.msi.com/Graphics-card/Radeon-RX-5700-XT-MECH-OC
👉 https://fr.msi.com/Graphics-card/Radeon-RX-5700-EVOKE-OC
Crédit musique : TULE - Lost [NCS Release]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1.2068 %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4.2067 %</a:t>
                      </a:r>
                    </a:p>
                  </a:txBody>
                  <a:tcPr/>
                </a:tc>
                <a:extLst>
                  <a:ext uri="{0D108BD9-81ED-4DB2-BD59-A6C34878D82A}">
                    <a16:rowId xmlns:a16="http://schemas.microsoft.com/office/drawing/2014/main" val="592272594"/>
                  </a:ext>
                </a:extLst>
              </a:tr>
            </a:tbl>
          </a:graphicData>
        </a:graphic>
      </p:graphicFrame>
      <p:sp>
        <p:nvSpPr>
          <p:cNvPr id="4" name="Text Placeholder 3">
            <a:extLst>
              <a:ext uri="{FF2B5EF4-FFF2-40B4-BE49-F238E27FC236}">
                <a16:creationId xmlns:a16="http://schemas.microsoft.com/office/drawing/2014/main" id="{C434784E-7ECE-42BE-A5AA-827AC95E77F8}"/>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94230767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F0793E-4583-4E62-BFE5-F2046286C085}"/>
              </a:ext>
            </a:extLst>
          </p:cNvPr>
          <p:cNvSpPr>
            <a:spLocks noGrp="1"/>
          </p:cNvSpPr>
          <p:nvPr>
            <p:ph type="title"/>
          </p:nvPr>
        </p:nvSpPr>
        <p:spPr/>
        <p:txBody>
          <a:bodyPr/>
          <a:lstStyle/>
          <a:p>
            <a:r>
              <a:rPr lang="en-US"/>
              <a:t>Facebook Insights Own Posts Table w/ E-Rate | CND Competitor- FR - 23 of 26</a:t>
            </a:r>
          </a:p>
        </p:txBody>
      </p:sp>
      <p:graphicFrame>
        <p:nvGraphicFramePr>
          <p:cNvPr id="5" name="Table Placeholder 4">
            <a:extLst>
              <a:ext uri="{FF2B5EF4-FFF2-40B4-BE49-F238E27FC236}">
                <a16:creationId xmlns:a16="http://schemas.microsoft.com/office/drawing/2014/main" id="{5A258163-B0D3-4878-8357-709340B881FA}"/>
              </a:ext>
            </a:extLst>
          </p:cNvPr>
          <p:cNvGraphicFramePr>
            <a:graphicFrameLocks noGrp="1"/>
          </p:cNvGraphicFramePr>
          <p:nvPr>
            <p:ph type="tbl" sz="quarter" idx="13"/>
            <p:extLst>
              <p:ext uri="{D42A27DB-BD31-4B8C-83A1-F6EECF244321}">
                <p14:modId xmlns:p14="http://schemas.microsoft.com/office/powerpoint/2010/main" val="527430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195035634"/>
                    </a:ext>
                  </a:extLst>
                </a:gridCol>
                <a:gridCol w="246888">
                  <a:extLst>
                    <a:ext uri="{9D8B030D-6E8A-4147-A177-3AD203B41FA5}">
                      <a16:colId xmlns:a16="http://schemas.microsoft.com/office/drawing/2014/main" val="2207531803"/>
                    </a:ext>
                  </a:extLst>
                </a:gridCol>
                <a:gridCol w="246888">
                  <a:extLst>
                    <a:ext uri="{9D8B030D-6E8A-4147-A177-3AD203B41FA5}">
                      <a16:colId xmlns:a16="http://schemas.microsoft.com/office/drawing/2014/main" val="714729106"/>
                    </a:ext>
                  </a:extLst>
                </a:gridCol>
                <a:gridCol w="208280">
                  <a:extLst>
                    <a:ext uri="{9D8B030D-6E8A-4147-A177-3AD203B41FA5}">
                      <a16:colId xmlns:a16="http://schemas.microsoft.com/office/drawing/2014/main" val="2960230834"/>
                    </a:ext>
                  </a:extLst>
                </a:gridCol>
                <a:gridCol w="208280">
                  <a:extLst>
                    <a:ext uri="{9D8B030D-6E8A-4147-A177-3AD203B41FA5}">
                      <a16:colId xmlns:a16="http://schemas.microsoft.com/office/drawing/2014/main" val="1380712129"/>
                    </a:ext>
                  </a:extLst>
                </a:gridCol>
                <a:gridCol w="208280">
                  <a:extLst>
                    <a:ext uri="{9D8B030D-6E8A-4147-A177-3AD203B41FA5}">
                      <a16:colId xmlns:a16="http://schemas.microsoft.com/office/drawing/2014/main" val="1180617431"/>
                    </a:ext>
                  </a:extLst>
                </a:gridCol>
                <a:gridCol w="208280">
                  <a:extLst>
                    <a:ext uri="{9D8B030D-6E8A-4147-A177-3AD203B41FA5}">
                      <a16:colId xmlns:a16="http://schemas.microsoft.com/office/drawing/2014/main" val="3694924342"/>
                    </a:ext>
                  </a:extLst>
                </a:gridCol>
                <a:gridCol w="208280">
                  <a:extLst>
                    <a:ext uri="{9D8B030D-6E8A-4147-A177-3AD203B41FA5}">
                      <a16:colId xmlns:a16="http://schemas.microsoft.com/office/drawing/2014/main" val="3233134665"/>
                    </a:ext>
                  </a:extLst>
                </a:gridCol>
                <a:gridCol w="208280">
                  <a:extLst>
                    <a:ext uri="{9D8B030D-6E8A-4147-A177-3AD203B41FA5}">
                      <a16:colId xmlns:a16="http://schemas.microsoft.com/office/drawing/2014/main" val="1867133174"/>
                    </a:ext>
                  </a:extLst>
                </a:gridCol>
                <a:gridCol w="208280">
                  <a:extLst>
                    <a:ext uri="{9D8B030D-6E8A-4147-A177-3AD203B41FA5}">
                      <a16:colId xmlns:a16="http://schemas.microsoft.com/office/drawing/2014/main" val="1448438024"/>
                    </a:ext>
                  </a:extLst>
                </a:gridCol>
                <a:gridCol w="208280">
                  <a:extLst>
                    <a:ext uri="{9D8B030D-6E8A-4147-A177-3AD203B41FA5}">
                      <a16:colId xmlns:a16="http://schemas.microsoft.com/office/drawing/2014/main" val="1311765975"/>
                    </a:ext>
                  </a:extLst>
                </a:gridCol>
                <a:gridCol w="208280">
                  <a:extLst>
                    <a:ext uri="{9D8B030D-6E8A-4147-A177-3AD203B41FA5}">
                      <a16:colId xmlns:a16="http://schemas.microsoft.com/office/drawing/2014/main" val="469497881"/>
                    </a:ext>
                  </a:extLst>
                </a:gridCol>
                <a:gridCol w="208280">
                  <a:extLst>
                    <a:ext uri="{9D8B030D-6E8A-4147-A177-3AD203B41FA5}">
                      <a16:colId xmlns:a16="http://schemas.microsoft.com/office/drawing/2014/main" val="2775824034"/>
                    </a:ext>
                  </a:extLst>
                </a:gridCol>
                <a:gridCol w="246888">
                  <a:extLst>
                    <a:ext uri="{9D8B030D-6E8A-4147-A177-3AD203B41FA5}">
                      <a16:colId xmlns:a16="http://schemas.microsoft.com/office/drawing/2014/main" val="3588079399"/>
                    </a:ext>
                  </a:extLst>
                </a:gridCol>
                <a:gridCol w="208280">
                  <a:extLst>
                    <a:ext uri="{9D8B030D-6E8A-4147-A177-3AD203B41FA5}">
                      <a16:colId xmlns:a16="http://schemas.microsoft.com/office/drawing/2014/main" val="305930995"/>
                    </a:ext>
                  </a:extLst>
                </a:gridCol>
                <a:gridCol w="246888">
                  <a:extLst>
                    <a:ext uri="{9D8B030D-6E8A-4147-A177-3AD203B41FA5}">
                      <a16:colId xmlns:a16="http://schemas.microsoft.com/office/drawing/2014/main" val="1652835997"/>
                    </a:ext>
                  </a:extLst>
                </a:gridCol>
                <a:gridCol w="246888">
                  <a:extLst>
                    <a:ext uri="{9D8B030D-6E8A-4147-A177-3AD203B41FA5}">
                      <a16:colId xmlns:a16="http://schemas.microsoft.com/office/drawing/2014/main" val="3290838868"/>
                    </a:ext>
                  </a:extLst>
                </a:gridCol>
                <a:gridCol w="246888">
                  <a:extLst>
                    <a:ext uri="{9D8B030D-6E8A-4147-A177-3AD203B41FA5}">
                      <a16:colId xmlns:a16="http://schemas.microsoft.com/office/drawing/2014/main" val="1814339090"/>
                    </a:ext>
                  </a:extLst>
                </a:gridCol>
                <a:gridCol w="208280">
                  <a:extLst>
                    <a:ext uri="{9D8B030D-6E8A-4147-A177-3AD203B41FA5}">
                      <a16:colId xmlns:a16="http://schemas.microsoft.com/office/drawing/2014/main" val="2991575476"/>
                    </a:ext>
                  </a:extLst>
                </a:gridCol>
                <a:gridCol w="246888">
                  <a:extLst>
                    <a:ext uri="{9D8B030D-6E8A-4147-A177-3AD203B41FA5}">
                      <a16:colId xmlns:a16="http://schemas.microsoft.com/office/drawing/2014/main" val="1228315884"/>
                    </a:ext>
                  </a:extLst>
                </a:gridCol>
                <a:gridCol w="246888">
                  <a:extLst>
                    <a:ext uri="{9D8B030D-6E8A-4147-A177-3AD203B41FA5}">
                      <a16:colId xmlns:a16="http://schemas.microsoft.com/office/drawing/2014/main" val="2529469616"/>
                    </a:ext>
                  </a:extLst>
                </a:gridCol>
                <a:gridCol w="246888">
                  <a:extLst>
                    <a:ext uri="{9D8B030D-6E8A-4147-A177-3AD203B41FA5}">
                      <a16:colId xmlns:a16="http://schemas.microsoft.com/office/drawing/2014/main" val="2927049768"/>
                    </a:ext>
                  </a:extLst>
                </a:gridCol>
                <a:gridCol w="208280">
                  <a:extLst>
                    <a:ext uri="{9D8B030D-6E8A-4147-A177-3AD203B41FA5}">
                      <a16:colId xmlns:a16="http://schemas.microsoft.com/office/drawing/2014/main" val="2995945593"/>
                    </a:ext>
                  </a:extLst>
                </a:gridCol>
                <a:gridCol w="208280">
                  <a:extLst>
                    <a:ext uri="{9D8B030D-6E8A-4147-A177-3AD203B41FA5}">
                      <a16:colId xmlns:a16="http://schemas.microsoft.com/office/drawing/2014/main" val="2034015153"/>
                    </a:ext>
                  </a:extLst>
                </a:gridCol>
                <a:gridCol w="246888">
                  <a:extLst>
                    <a:ext uri="{9D8B030D-6E8A-4147-A177-3AD203B41FA5}">
                      <a16:colId xmlns:a16="http://schemas.microsoft.com/office/drawing/2014/main" val="984817517"/>
                    </a:ext>
                  </a:extLst>
                </a:gridCol>
                <a:gridCol w="246888">
                  <a:extLst>
                    <a:ext uri="{9D8B030D-6E8A-4147-A177-3AD203B41FA5}">
                      <a16:colId xmlns:a16="http://schemas.microsoft.com/office/drawing/2014/main" val="2759335196"/>
                    </a:ext>
                  </a:extLst>
                </a:gridCol>
                <a:gridCol w="246888">
                  <a:extLst>
                    <a:ext uri="{9D8B030D-6E8A-4147-A177-3AD203B41FA5}">
                      <a16:colId xmlns:a16="http://schemas.microsoft.com/office/drawing/2014/main" val="187636954"/>
                    </a:ext>
                  </a:extLst>
                </a:gridCol>
                <a:gridCol w="208280">
                  <a:extLst>
                    <a:ext uri="{9D8B030D-6E8A-4147-A177-3AD203B41FA5}">
                      <a16:colId xmlns:a16="http://schemas.microsoft.com/office/drawing/2014/main" val="3600053543"/>
                    </a:ext>
                  </a:extLst>
                </a:gridCol>
                <a:gridCol w="208280">
                  <a:extLst>
                    <a:ext uri="{9D8B030D-6E8A-4147-A177-3AD203B41FA5}">
                      <a16:colId xmlns:a16="http://schemas.microsoft.com/office/drawing/2014/main" val="2631633747"/>
                    </a:ext>
                  </a:extLst>
                </a:gridCol>
                <a:gridCol w="208280">
                  <a:extLst>
                    <a:ext uri="{9D8B030D-6E8A-4147-A177-3AD203B41FA5}">
                      <a16:colId xmlns:a16="http://schemas.microsoft.com/office/drawing/2014/main" val="3857135049"/>
                    </a:ext>
                  </a:extLst>
                </a:gridCol>
                <a:gridCol w="208280">
                  <a:extLst>
                    <a:ext uri="{9D8B030D-6E8A-4147-A177-3AD203B41FA5}">
                      <a16:colId xmlns:a16="http://schemas.microsoft.com/office/drawing/2014/main" val="581129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6546408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- 2019-08-20 10:30:00</a:t>
                      </a:r>
                      <a:r>
                        <a:rPr kumimoji="0" lang="fr-FR" sz="1000" b="0" i="0" u="none" strike="noStrike" kern="1200" cap="none" spc="0" normalizeH="0" baseline="0" noProof="0">
                          <a:ln>
                            <a:noFill/>
                          </a:ln>
                          <a:solidFill>
                            <a:prstClr val="black"/>
                          </a:solidFill>
                          <a:effectLst/>
                          <a:uLnTx/>
                          <a:uFillTx/>
                          <a:latin typeface="+mn-lt"/>
                          <a:ea typeface="+mn-ea"/>
                          <a:cs typeface="+mn-cs"/>
                        </a:rPr>
                        <a:t> 
 La Gamescom 2019, ça fait peut-être loin pour vous... Voilà quelques photos du stand MSI, histoire de vous mettre un peu dans l'ambiance.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1.8294 %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3.4278 %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14.1298 %</a:t>
                      </a:r>
                    </a:p>
                  </a:txBody>
                  <a:tcPr/>
                </a:tc>
                <a:extLst>
                  <a:ext uri="{0D108BD9-81ED-4DB2-BD59-A6C34878D82A}">
                    <a16:rowId xmlns:a16="http://schemas.microsoft.com/office/drawing/2014/main" val="3756308323"/>
                  </a:ext>
                </a:extLst>
              </a:tr>
            </a:tbl>
          </a:graphicData>
        </a:graphic>
      </p:graphicFrame>
      <p:sp>
        <p:nvSpPr>
          <p:cNvPr id="4" name="Text Placeholder 3">
            <a:extLst>
              <a:ext uri="{FF2B5EF4-FFF2-40B4-BE49-F238E27FC236}">
                <a16:creationId xmlns:a16="http://schemas.microsoft.com/office/drawing/2014/main" id="{FF0C42EC-191F-4D87-9C14-A1F99EC175DA}"/>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4099427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C12EB9-B7C8-4607-927E-5BEB2C07702A}"/>
              </a:ext>
            </a:extLst>
          </p:cNvPr>
          <p:cNvSpPr>
            <a:spLocks noGrp="1"/>
          </p:cNvSpPr>
          <p:nvPr>
            <p:ph type="title"/>
          </p:nvPr>
        </p:nvSpPr>
        <p:spPr/>
        <p:txBody>
          <a:bodyPr/>
          <a:lstStyle/>
          <a:p>
            <a:r>
              <a:rPr lang="en-US"/>
              <a:t>Facebook Insights Own Posts Table w/ E-Rate | CND Competitor- FR - 24 of 26</a:t>
            </a:r>
          </a:p>
        </p:txBody>
      </p:sp>
      <p:graphicFrame>
        <p:nvGraphicFramePr>
          <p:cNvPr id="5" name="Table Placeholder 4">
            <a:extLst>
              <a:ext uri="{FF2B5EF4-FFF2-40B4-BE49-F238E27FC236}">
                <a16:creationId xmlns:a16="http://schemas.microsoft.com/office/drawing/2014/main" id="{9146EE6C-E41F-40AF-BCFB-A6282AEA7D01}"/>
              </a:ext>
            </a:extLst>
          </p:cNvPr>
          <p:cNvGraphicFramePr>
            <a:graphicFrameLocks noGrp="1"/>
          </p:cNvGraphicFramePr>
          <p:nvPr>
            <p:ph type="tbl" sz="quarter" idx="13"/>
            <p:extLst>
              <p:ext uri="{D42A27DB-BD31-4B8C-83A1-F6EECF244321}">
                <p14:modId xmlns:p14="http://schemas.microsoft.com/office/powerpoint/2010/main" val="39815813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598822230"/>
                    </a:ext>
                  </a:extLst>
                </a:gridCol>
                <a:gridCol w="246888">
                  <a:extLst>
                    <a:ext uri="{9D8B030D-6E8A-4147-A177-3AD203B41FA5}">
                      <a16:colId xmlns:a16="http://schemas.microsoft.com/office/drawing/2014/main" val="4171981399"/>
                    </a:ext>
                  </a:extLst>
                </a:gridCol>
                <a:gridCol w="246888">
                  <a:extLst>
                    <a:ext uri="{9D8B030D-6E8A-4147-A177-3AD203B41FA5}">
                      <a16:colId xmlns:a16="http://schemas.microsoft.com/office/drawing/2014/main" val="3286457943"/>
                    </a:ext>
                  </a:extLst>
                </a:gridCol>
                <a:gridCol w="208280">
                  <a:extLst>
                    <a:ext uri="{9D8B030D-6E8A-4147-A177-3AD203B41FA5}">
                      <a16:colId xmlns:a16="http://schemas.microsoft.com/office/drawing/2014/main" val="942726513"/>
                    </a:ext>
                  </a:extLst>
                </a:gridCol>
                <a:gridCol w="208280">
                  <a:extLst>
                    <a:ext uri="{9D8B030D-6E8A-4147-A177-3AD203B41FA5}">
                      <a16:colId xmlns:a16="http://schemas.microsoft.com/office/drawing/2014/main" val="1093819912"/>
                    </a:ext>
                  </a:extLst>
                </a:gridCol>
                <a:gridCol w="208280">
                  <a:extLst>
                    <a:ext uri="{9D8B030D-6E8A-4147-A177-3AD203B41FA5}">
                      <a16:colId xmlns:a16="http://schemas.microsoft.com/office/drawing/2014/main" val="2692027039"/>
                    </a:ext>
                  </a:extLst>
                </a:gridCol>
                <a:gridCol w="208280">
                  <a:extLst>
                    <a:ext uri="{9D8B030D-6E8A-4147-A177-3AD203B41FA5}">
                      <a16:colId xmlns:a16="http://schemas.microsoft.com/office/drawing/2014/main" val="4123593310"/>
                    </a:ext>
                  </a:extLst>
                </a:gridCol>
                <a:gridCol w="208280">
                  <a:extLst>
                    <a:ext uri="{9D8B030D-6E8A-4147-A177-3AD203B41FA5}">
                      <a16:colId xmlns:a16="http://schemas.microsoft.com/office/drawing/2014/main" val="2645265194"/>
                    </a:ext>
                  </a:extLst>
                </a:gridCol>
                <a:gridCol w="208280">
                  <a:extLst>
                    <a:ext uri="{9D8B030D-6E8A-4147-A177-3AD203B41FA5}">
                      <a16:colId xmlns:a16="http://schemas.microsoft.com/office/drawing/2014/main" val="1937533075"/>
                    </a:ext>
                  </a:extLst>
                </a:gridCol>
                <a:gridCol w="208280">
                  <a:extLst>
                    <a:ext uri="{9D8B030D-6E8A-4147-A177-3AD203B41FA5}">
                      <a16:colId xmlns:a16="http://schemas.microsoft.com/office/drawing/2014/main" val="3392711194"/>
                    </a:ext>
                  </a:extLst>
                </a:gridCol>
                <a:gridCol w="208280">
                  <a:extLst>
                    <a:ext uri="{9D8B030D-6E8A-4147-A177-3AD203B41FA5}">
                      <a16:colId xmlns:a16="http://schemas.microsoft.com/office/drawing/2014/main" val="1067470484"/>
                    </a:ext>
                  </a:extLst>
                </a:gridCol>
                <a:gridCol w="208280">
                  <a:extLst>
                    <a:ext uri="{9D8B030D-6E8A-4147-A177-3AD203B41FA5}">
                      <a16:colId xmlns:a16="http://schemas.microsoft.com/office/drawing/2014/main" val="916513369"/>
                    </a:ext>
                  </a:extLst>
                </a:gridCol>
                <a:gridCol w="208280">
                  <a:extLst>
                    <a:ext uri="{9D8B030D-6E8A-4147-A177-3AD203B41FA5}">
                      <a16:colId xmlns:a16="http://schemas.microsoft.com/office/drawing/2014/main" val="162653415"/>
                    </a:ext>
                  </a:extLst>
                </a:gridCol>
                <a:gridCol w="246888">
                  <a:extLst>
                    <a:ext uri="{9D8B030D-6E8A-4147-A177-3AD203B41FA5}">
                      <a16:colId xmlns:a16="http://schemas.microsoft.com/office/drawing/2014/main" val="721436864"/>
                    </a:ext>
                  </a:extLst>
                </a:gridCol>
                <a:gridCol w="208280">
                  <a:extLst>
                    <a:ext uri="{9D8B030D-6E8A-4147-A177-3AD203B41FA5}">
                      <a16:colId xmlns:a16="http://schemas.microsoft.com/office/drawing/2014/main" val="1100304446"/>
                    </a:ext>
                  </a:extLst>
                </a:gridCol>
                <a:gridCol w="246888">
                  <a:extLst>
                    <a:ext uri="{9D8B030D-6E8A-4147-A177-3AD203B41FA5}">
                      <a16:colId xmlns:a16="http://schemas.microsoft.com/office/drawing/2014/main" val="488851857"/>
                    </a:ext>
                  </a:extLst>
                </a:gridCol>
                <a:gridCol w="246888">
                  <a:extLst>
                    <a:ext uri="{9D8B030D-6E8A-4147-A177-3AD203B41FA5}">
                      <a16:colId xmlns:a16="http://schemas.microsoft.com/office/drawing/2014/main" val="2965485392"/>
                    </a:ext>
                  </a:extLst>
                </a:gridCol>
                <a:gridCol w="246888">
                  <a:extLst>
                    <a:ext uri="{9D8B030D-6E8A-4147-A177-3AD203B41FA5}">
                      <a16:colId xmlns:a16="http://schemas.microsoft.com/office/drawing/2014/main" val="2522950100"/>
                    </a:ext>
                  </a:extLst>
                </a:gridCol>
                <a:gridCol w="208280">
                  <a:extLst>
                    <a:ext uri="{9D8B030D-6E8A-4147-A177-3AD203B41FA5}">
                      <a16:colId xmlns:a16="http://schemas.microsoft.com/office/drawing/2014/main" val="1807696659"/>
                    </a:ext>
                  </a:extLst>
                </a:gridCol>
                <a:gridCol w="246888">
                  <a:extLst>
                    <a:ext uri="{9D8B030D-6E8A-4147-A177-3AD203B41FA5}">
                      <a16:colId xmlns:a16="http://schemas.microsoft.com/office/drawing/2014/main" val="3131949291"/>
                    </a:ext>
                  </a:extLst>
                </a:gridCol>
                <a:gridCol w="246888">
                  <a:extLst>
                    <a:ext uri="{9D8B030D-6E8A-4147-A177-3AD203B41FA5}">
                      <a16:colId xmlns:a16="http://schemas.microsoft.com/office/drawing/2014/main" val="80925763"/>
                    </a:ext>
                  </a:extLst>
                </a:gridCol>
                <a:gridCol w="246888">
                  <a:extLst>
                    <a:ext uri="{9D8B030D-6E8A-4147-A177-3AD203B41FA5}">
                      <a16:colId xmlns:a16="http://schemas.microsoft.com/office/drawing/2014/main" val="3283067572"/>
                    </a:ext>
                  </a:extLst>
                </a:gridCol>
                <a:gridCol w="208280">
                  <a:extLst>
                    <a:ext uri="{9D8B030D-6E8A-4147-A177-3AD203B41FA5}">
                      <a16:colId xmlns:a16="http://schemas.microsoft.com/office/drawing/2014/main" val="3945979491"/>
                    </a:ext>
                  </a:extLst>
                </a:gridCol>
                <a:gridCol w="208280">
                  <a:extLst>
                    <a:ext uri="{9D8B030D-6E8A-4147-A177-3AD203B41FA5}">
                      <a16:colId xmlns:a16="http://schemas.microsoft.com/office/drawing/2014/main" val="192455446"/>
                    </a:ext>
                  </a:extLst>
                </a:gridCol>
                <a:gridCol w="246888">
                  <a:extLst>
                    <a:ext uri="{9D8B030D-6E8A-4147-A177-3AD203B41FA5}">
                      <a16:colId xmlns:a16="http://schemas.microsoft.com/office/drawing/2014/main" val="1547080228"/>
                    </a:ext>
                  </a:extLst>
                </a:gridCol>
                <a:gridCol w="246888">
                  <a:extLst>
                    <a:ext uri="{9D8B030D-6E8A-4147-A177-3AD203B41FA5}">
                      <a16:colId xmlns:a16="http://schemas.microsoft.com/office/drawing/2014/main" val="1007331747"/>
                    </a:ext>
                  </a:extLst>
                </a:gridCol>
                <a:gridCol w="246888">
                  <a:extLst>
                    <a:ext uri="{9D8B030D-6E8A-4147-A177-3AD203B41FA5}">
                      <a16:colId xmlns:a16="http://schemas.microsoft.com/office/drawing/2014/main" val="1872758758"/>
                    </a:ext>
                  </a:extLst>
                </a:gridCol>
                <a:gridCol w="208280">
                  <a:extLst>
                    <a:ext uri="{9D8B030D-6E8A-4147-A177-3AD203B41FA5}">
                      <a16:colId xmlns:a16="http://schemas.microsoft.com/office/drawing/2014/main" val="850003344"/>
                    </a:ext>
                  </a:extLst>
                </a:gridCol>
                <a:gridCol w="208280">
                  <a:extLst>
                    <a:ext uri="{9D8B030D-6E8A-4147-A177-3AD203B41FA5}">
                      <a16:colId xmlns:a16="http://schemas.microsoft.com/office/drawing/2014/main" val="4133604486"/>
                    </a:ext>
                  </a:extLst>
                </a:gridCol>
                <a:gridCol w="208280">
                  <a:extLst>
                    <a:ext uri="{9D8B030D-6E8A-4147-A177-3AD203B41FA5}">
                      <a16:colId xmlns:a16="http://schemas.microsoft.com/office/drawing/2014/main" val="2850231978"/>
                    </a:ext>
                  </a:extLst>
                </a:gridCol>
                <a:gridCol w="208280">
                  <a:extLst>
                    <a:ext uri="{9D8B030D-6E8A-4147-A177-3AD203B41FA5}">
                      <a16:colId xmlns:a16="http://schemas.microsoft.com/office/drawing/2014/main" val="1092334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242805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- 2019-08-19 16:30:00</a:t>
                      </a:r>
                      <a:r>
                        <a:rPr kumimoji="0" lang="fr-FR" sz="1000" b="0" i="0" u="none" strike="noStrike" kern="1200" cap="none" spc="0" normalizeH="0" baseline="0" noProof="0">
                          <a:ln>
                            <a:noFill/>
                          </a:ln>
                          <a:solidFill>
                            <a:prstClr val="black"/>
                          </a:solidFill>
                          <a:effectLst/>
                          <a:uLnTx/>
                          <a:uFillTx/>
                          <a:latin typeface="+mn-lt"/>
                          <a:ea typeface="+mn-ea"/>
                          <a:cs typeface="+mn-cs"/>
                        </a:rPr>
                        <a:t> 
 En plus d'un look agressif rappelant une voiture de course, le MSI GT76 arbore des LED personnalisables tout autour de son châssis.
Découvrez-le : 
https://fr.msi.com/blog/best-looking-laptop-msi-flagship-sci-fi-supercar-laptop-gt76-titan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12.0408 %</a:t>
                      </a:r>
                    </a:p>
                  </a:txBody>
                  <a:tcPr/>
                </a:tc>
                <a:extLst>
                  <a:ext uri="{0D108BD9-81ED-4DB2-BD59-A6C34878D82A}">
                    <a16:rowId xmlns:a16="http://schemas.microsoft.com/office/drawing/2014/main" val="1032044226"/>
                  </a:ext>
                </a:extLst>
              </a:tr>
            </a:tbl>
          </a:graphicData>
        </a:graphic>
      </p:graphicFrame>
      <p:sp>
        <p:nvSpPr>
          <p:cNvPr id="4" name="Text Placeholder 3">
            <a:extLst>
              <a:ext uri="{FF2B5EF4-FFF2-40B4-BE49-F238E27FC236}">
                <a16:creationId xmlns:a16="http://schemas.microsoft.com/office/drawing/2014/main" id="{3B54B745-3AFB-4322-92D1-6B5DFEF6DDBD}"/>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58417363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732507-F8FB-470D-BC8E-DADF67193467}"/>
              </a:ext>
            </a:extLst>
          </p:cNvPr>
          <p:cNvSpPr>
            <a:spLocks noGrp="1"/>
          </p:cNvSpPr>
          <p:nvPr>
            <p:ph type="title"/>
          </p:nvPr>
        </p:nvSpPr>
        <p:spPr/>
        <p:txBody>
          <a:bodyPr/>
          <a:lstStyle/>
          <a:p>
            <a:r>
              <a:rPr lang="en-US"/>
              <a:t>Facebook Insights Own Posts Table w/ E-Rate | CND Competitor- FR - 25 of 26</a:t>
            </a:r>
          </a:p>
        </p:txBody>
      </p:sp>
      <p:graphicFrame>
        <p:nvGraphicFramePr>
          <p:cNvPr id="5" name="Table Placeholder 4">
            <a:extLst>
              <a:ext uri="{FF2B5EF4-FFF2-40B4-BE49-F238E27FC236}">
                <a16:creationId xmlns:a16="http://schemas.microsoft.com/office/drawing/2014/main" id="{22E115DA-82B9-443D-A01C-110D2ACF58AD}"/>
              </a:ext>
            </a:extLst>
          </p:cNvPr>
          <p:cNvGraphicFramePr>
            <a:graphicFrameLocks noGrp="1"/>
          </p:cNvGraphicFramePr>
          <p:nvPr>
            <p:ph type="tbl" sz="quarter" idx="13"/>
            <p:extLst>
              <p:ext uri="{D42A27DB-BD31-4B8C-83A1-F6EECF244321}">
                <p14:modId xmlns:p14="http://schemas.microsoft.com/office/powerpoint/2010/main" val="27252813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3257576000"/>
                    </a:ext>
                  </a:extLst>
                </a:gridCol>
                <a:gridCol w="246888">
                  <a:extLst>
                    <a:ext uri="{9D8B030D-6E8A-4147-A177-3AD203B41FA5}">
                      <a16:colId xmlns:a16="http://schemas.microsoft.com/office/drawing/2014/main" val="3177595933"/>
                    </a:ext>
                  </a:extLst>
                </a:gridCol>
                <a:gridCol w="246888">
                  <a:extLst>
                    <a:ext uri="{9D8B030D-6E8A-4147-A177-3AD203B41FA5}">
                      <a16:colId xmlns:a16="http://schemas.microsoft.com/office/drawing/2014/main" val="2233785508"/>
                    </a:ext>
                  </a:extLst>
                </a:gridCol>
                <a:gridCol w="208280">
                  <a:extLst>
                    <a:ext uri="{9D8B030D-6E8A-4147-A177-3AD203B41FA5}">
                      <a16:colId xmlns:a16="http://schemas.microsoft.com/office/drawing/2014/main" val="1195395752"/>
                    </a:ext>
                  </a:extLst>
                </a:gridCol>
                <a:gridCol w="208280">
                  <a:extLst>
                    <a:ext uri="{9D8B030D-6E8A-4147-A177-3AD203B41FA5}">
                      <a16:colId xmlns:a16="http://schemas.microsoft.com/office/drawing/2014/main" val="2980940825"/>
                    </a:ext>
                  </a:extLst>
                </a:gridCol>
                <a:gridCol w="208280">
                  <a:extLst>
                    <a:ext uri="{9D8B030D-6E8A-4147-A177-3AD203B41FA5}">
                      <a16:colId xmlns:a16="http://schemas.microsoft.com/office/drawing/2014/main" val="815734433"/>
                    </a:ext>
                  </a:extLst>
                </a:gridCol>
                <a:gridCol w="208280">
                  <a:extLst>
                    <a:ext uri="{9D8B030D-6E8A-4147-A177-3AD203B41FA5}">
                      <a16:colId xmlns:a16="http://schemas.microsoft.com/office/drawing/2014/main" val="358963411"/>
                    </a:ext>
                  </a:extLst>
                </a:gridCol>
                <a:gridCol w="208280">
                  <a:extLst>
                    <a:ext uri="{9D8B030D-6E8A-4147-A177-3AD203B41FA5}">
                      <a16:colId xmlns:a16="http://schemas.microsoft.com/office/drawing/2014/main" val="3133660719"/>
                    </a:ext>
                  </a:extLst>
                </a:gridCol>
                <a:gridCol w="208280">
                  <a:extLst>
                    <a:ext uri="{9D8B030D-6E8A-4147-A177-3AD203B41FA5}">
                      <a16:colId xmlns:a16="http://schemas.microsoft.com/office/drawing/2014/main" val="243484686"/>
                    </a:ext>
                  </a:extLst>
                </a:gridCol>
                <a:gridCol w="208280">
                  <a:extLst>
                    <a:ext uri="{9D8B030D-6E8A-4147-A177-3AD203B41FA5}">
                      <a16:colId xmlns:a16="http://schemas.microsoft.com/office/drawing/2014/main" val="4080997584"/>
                    </a:ext>
                  </a:extLst>
                </a:gridCol>
                <a:gridCol w="208280">
                  <a:extLst>
                    <a:ext uri="{9D8B030D-6E8A-4147-A177-3AD203B41FA5}">
                      <a16:colId xmlns:a16="http://schemas.microsoft.com/office/drawing/2014/main" val="2000609848"/>
                    </a:ext>
                  </a:extLst>
                </a:gridCol>
                <a:gridCol w="208280">
                  <a:extLst>
                    <a:ext uri="{9D8B030D-6E8A-4147-A177-3AD203B41FA5}">
                      <a16:colId xmlns:a16="http://schemas.microsoft.com/office/drawing/2014/main" val="156507473"/>
                    </a:ext>
                  </a:extLst>
                </a:gridCol>
                <a:gridCol w="208280">
                  <a:extLst>
                    <a:ext uri="{9D8B030D-6E8A-4147-A177-3AD203B41FA5}">
                      <a16:colId xmlns:a16="http://schemas.microsoft.com/office/drawing/2014/main" val="4012694738"/>
                    </a:ext>
                  </a:extLst>
                </a:gridCol>
                <a:gridCol w="246888">
                  <a:extLst>
                    <a:ext uri="{9D8B030D-6E8A-4147-A177-3AD203B41FA5}">
                      <a16:colId xmlns:a16="http://schemas.microsoft.com/office/drawing/2014/main" val="652814786"/>
                    </a:ext>
                  </a:extLst>
                </a:gridCol>
                <a:gridCol w="208280">
                  <a:extLst>
                    <a:ext uri="{9D8B030D-6E8A-4147-A177-3AD203B41FA5}">
                      <a16:colId xmlns:a16="http://schemas.microsoft.com/office/drawing/2014/main" val="3746848421"/>
                    </a:ext>
                  </a:extLst>
                </a:gridCol>
                <a:gridCol w="246888">
                  <a:extLst>
                    <a:ext uri="{9D8B030D-6E8A-4147-A177-3AD203B41FA5}">
                      <a16:colId xmlns:a16="http://schemas.microsoft.com/office/drawing/2014/main" val="1493597460"/>
                    </a:ext>
                  </a:extLst>
                </a:gridCol>
                <a:gridCol w="246888">
                  <a:extLst>
                    <a:ext uri="{9D8B030D-6E8A-4147-A177-3AD203B41FA5}">
                      <a16:colId xmlns:a16="http://schemas.microsoft.com/office/drawing/2014/main" val="86066112"/>
                    </a:ext>
                  </a:extLst>
                </a:gridCol>
                <a:gridCol w="246888">
                  <a:extLst>
                    <a:ext uri="{9D8B030D-6E8A-4147-A177-3AD203B41FA5}">
                      <a16:colId xmlns:a16="http://schemas.microsoft.com/office/drawing/2014/main" val="3483259694"/>
                    </a:ext>
                  </a:extLst>
                </a:gridCol>
                <a:gridCol w="208280">
                  <a:extLst>
                    <a:ext uri="{9D8B030D-6E8A-4147-A177-3AD203B41FA5}">
                      <a16:colId xmlns:a16="http://schemas.microsoft.com/office/drawing/2014/main" val="115303034"/>
                    </a:ext>
                  </a:extLst>
                </a:gridCol>
                <a:gridCol w="246888">
                  <a:extLst>
                    <a:ext uri="{9D8B030D-6E8A-4147-A177-3AD203B41FA5}">
                      <a16:colId xmlns:a16="http://schemas.microsoft.com/office/drawing/2014/main" val="2632677173"/>
                    </a:ext>
                  </a:extLst>
                </a:gridCol>
                <a:gridCol w="246888">
                  <a:extLst>
                    <a:ext uri="{9D8B030D-6E8A-4147-A177-3AD203B41FA5}">
                      <a16:colId xmlns:a16="http://schemas.microsoft.com/office/drawing/2014/main" val="2688856340"/>
                    </a:ext>
                  </a:extLst>
                </a:gridCol>
                <a:gridCol w="246888">
                  <a:extLst>
                    <a:ext uri="{9D8B030D-6E8A-4147-A177-3AD203B41FA5}">
                      <a16:colId xmlns:a16="http://schemas.microsoft.com/office/drawing/2014/main" val="3549969799"/>
                    </a:ext>
                  </a:extLst>
                </a:gridCol>
                <a:gridCol w="208280">
                  <a:extLst>
                    <a:ext uri="{9D8B030D-6E8A-4147-A177-3AD203B41FA5}">
                      <a16:colId xmlns:a16="http://schemas.microsoft.com/office/drawing/2014/main" val="2475021710"/>
                    </a:ext>
                  </a:extLst>
                </a:gridCol>
                <a:gridCol w="208280">
                  <a:extLst>
                    <a:ext uri="{9D8B030D-6E8A-4147-A177-3AD203B41FA5}">
                      <a16:colId xmlns:a16="http://schemas.microsoft.com/office/drawing/2014/main" val="2145272586"/>
                    </a:ext>
                  </a:extLst>
                </a:gridCol>
                <a:gridCol w="246888">
                  <a:extLst>
                    <a:ext uri="{9D8B030D-6E8A-4147-A177-3AD203B41FA5}">
                      <a16:colId xmlns:a16="http://schemas.microsoft.com/office/drawing/2014/main" val="3187245775"/>
                    </a:ext>
                  </a:extLst>
                </a:gridCol>
                <a:gridCol w="246888">
                  <a:extLst>
                    <a:ext uri="{9D8B030D-6E8A-4147-A177-3AD203B41FA5}">
                      <a16:colId xmlns:a16="http://schemas.microsoft.com/office/drawing/2014/main" val="1070676958"/>
                    </a:ext>
                  </a:extLst>
                </a:gridCol>
                <a:gridCol w="246888">
                  <a:extLst>
                    <a:ext uri="{9D8B030D-6E8A-4147-A177-3AD203B41FA5}">
                      <a16:colId xmlns:a16="http://schemas.microsoft.com/office/drawing/2014/main" val="2599939049"/>
                    </a:ext>
                  </a:extLst>
                </a:gridCol>
                <a:gridCol w="208280">
                  <a:extLst>
                    <a:ext uri="{9D8B030D-6E8A-4147-A177-3AD203B41FA5}">
                      <a16:colId xmlns:a16="http://schemas.microsoft.com/office/drawing/2014/main" val="3051799857"/>
                    </a:ext>
                  </a:extLst>
                </a:gridCol>
                <a:gridCol w="208280">
                  <a:extLst>
                    <a:ext uri="{9D8B030D-6E8A-4147-A177-3AD203B41FA5}">
                      <a16:colId xmlns:a16="http://schemas.microsoft.com/office/drawing/2014/main" val="393110169"/>
                    </a:ext>
                  </a:extLst>
                </a:gridCol>
                <a:gridCol w="208280">
                  <a:extLst>
                    <a:ext uri="{9D8B030D-6E8A-4147-A177-3AD203B41FA5}">
                      <a16:colId xmlns:a16="http://schemas.microsoft.com/office/drawing/2014/main" val="2585936158"/>
                    </a:ext>
                  </a:extLst>
                </a:gridCol>
                <a:gridCol w="208280">
                  <a:extLst>
                    <a:ext uri="{9D8B030D-6E8A-4147-A177-3AD203B41FA5}">
                      <a16:colId xmlns:a16="http://schemas.microsoft.com/office/drawing/2014/main" val="2751739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3654541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- 2019-08-19 10:30:01</a:t>
                      </a:r>
                      <a:r>
                        <a:rPr kumimoji="0" lang="fr-FR" sz="1000" b="0" i="0" u="none" strike="noStrike" kern="1200" cap="none" spc="0" normalizeH="0" baseline="0" noProof="0">
                          <a:ln>
                            <a:noFill/>
                          </a:ln>
                          <a:solidFill>
                            <a:prstClr val="black"/>
                          </a:solidFill>
                          <a:effectLst/>
                          <a:uLnTx/>
                          <a:uFillTx/>
                          <a:latin typeface="+mn-lt"/>
                          <a:ea typeface="+mn-ea"/>
                          <a:cs typeface="+mn-cs"/>
                        </a:rPr>
                        <a:t> 
 Le nom MECH représente le caractère solide de cartes graphiques prêtes pour le combat. 
Un design classique gris et noir et un système de refroidissement hors norme font d'elles le choix parfait pour une expérience de jeu sans compromis.
Armez-vous pour le coup fatal...
👉 https://fr.msi.com/Graphics-card/Radeon-RX-5700-XT-MECH-OC
👉 https://fr.msi.com/Graphics-card/Radeon-RX-5700-MECH-OC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1.0540 %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0.0214 %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0.1684 %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11.4889 %</a:t>
                      </a:r>
                    </a:p>
                  </a:txBody>
                  <a:tcPr/>
                </a:tc>
                <a:extLst>
                  <a:ext uri="{0D108BD9-81ED-4DB2-BD59-A6C34878D82A}">
                    <a16:rowId xmlns:a16="http://schemas.microsoft.com/office/drawing/2014/main" val="2734475086"/>
                  </a:ext>
                </a:extLst>
              </a:tr>
            </a:tbl>
          </a:graphicData>
        </a:graphic>
      </p:graphicFrame>
      <p:sp>
        <p:nvSpPr>
          <p:cNvPr id="4" name="Text Placeholder 3">
            <a:extLst>
              <a:ext uri="{FF2B5EF4-FFF2-40B4-BE49-F238E27FC236}">
                <a16:creationId xmlns:a16="http://schemas.microsoft.com/office/drawing/2014/main" id="{63DA18BA-C41D-4CF1-ACFE-6E0B2081D2A2}"/>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786710624"/>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C0D53E-395A-4E3C-949F-D702FE9A30FB}"/>
              </a:ext>
            </a:extLst>
          </p:cNvPr>
          <p:cNvSpPr>
            <a:spLocks noGrp="1"/>
          </p:cNvSpPr>
          <p:nvPr>
            <p:ph type="title"/>
          </p:nvPr>
        </p:nvSpPr>
        <p:spPr/>
        <p:txBody>
          <a:bodyPr/>
          <a:lstStyle/>
          <a:p>
            <a:r>
              <a:rPr lang="en-US"/>
              <a:t>Facebook Insights Own Posts Table w/ E-Rate | CND Competitor- FR - 26 of 26</a:t>
            </a:r>
          </a:p>
        </p:txBody>
      </p:sp>
      <p:graphicFrame>
        <p:nvGraphicFramePr>
          <p:cNvPr id="5" name="Table Placeholder 4">
            <a:extLst>
              <a:ext uri="{FF2B5EF4-FFF2-40B4-BE49-F238E27FC236}">
                <a16:creationId xmlns:a16="http://schemas.microsoft.com/office/drawing/2014/main" id="{9470DD57-241E-48BE-BFA7-B44198B032BC}"/>
              </a:ext>
            </a:extLst>
          </p:cNvPr>
          <p:cNvGraphicFramePr>
            <a:graphicFrameLocks noGrp="1"/>
          </p:cNvGraphicFramePr>
          <p:nvPr>
            <p:ph type="tbl" sz="quarter" idx="13"/>
            <p:extLst>
              <p:ext uri="{D42A27DB-BD31-4B8C-83A1-F6EECF244321}">
                <p14:modId xmlns:p14="http://schemas.microsoft.com/office/powerpoint/2010/main" val="37636114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1941116"/>
                    </a:ext>
                  </a:extLst>
                </a:gridCol>
                <a:gridCol w="246888">
                  <a:extLst>
                    <a:ext uri="{9D8B030D-6E8A-4147-A177-3AD203B41FA5}">
                      <a16:colId xmlns:a16="http://schemas.microsoft.com/office/drawing/2014/main" val="2807169299"/>
                    </a:ext>
                  </a:extLst>
                </a:gridCol>
                <a:gridCol w="246888">
                  <a:extLst>
                    <a:ext uri="{9D8B030D-6E8A-4147-A177-3AD203B41FA5}">
                      <a16:colId xmlns:a16="http://schemas.microsoft.com/office/drawing/2014/main" val="3378810629"/>
                    </a:ext>
                  </a:extLst>
                </a:gridCol>
                <a:gridCol w="208280">
                  <a:extLst>
                    <a:ext uri="{9D8B030D-6E8A-4147-A177-3AD203B41FA5}">
                      <a16:colId xmlns:a16="http://schemas.microsoft.com/office/drawing/2014/main" val="887602301"/>
                    </a:ext>
                  </a:extLst>
                </a:gridCol>
                <a:gridCol w="208280">
                  <a:extLst>
                    <a:ext uri="{9D8B030D-6E8A-4147-A177-3AD203B41FA5}">
                      <a16:colId xmlns:a16="http://schemas.microsoft.com/office/drawing/2014/main" val="1500783540"/>
                    </a:ext>
                  </a:extLst>
                </a:gridCol>
                <a:gridCol w="208280">
                  <a:extLst>
                    <a:ext uri="{9D8B030D-6E8A-4147-A177-3AD203B41FA5}">
                      <a16:colId xmlns:a16="http://schemas.microsoft.com/office/drawing/2014/main" val="1814903474"/>
                    </a:ext>
                  </a:extLst>
                </a:gridCol>
                <a:gridCol w="208280">
                  <a:extLst>
                    <a:ext uri="{9D8B030D-6E8A-4147-A177-3AD203B41FA5}">
                      <a16:colId xmlns:a16="http://schemas.microsoft.com/office/drawing/2014/main" val="4178926613"/>
                    </a:ext>
                  </a:extLst>
                </a:gridCol>
                <a:gridCol w="208280">
                  <a:extLst>
                    <a:ext uri="{9D8B030D-6E8A-4147-A177-3AD203B41FA5}">
                      <a16:colId xmlns:a16="http://schemas.microsoft.com/office/drawing/2014/main" val="1795247455"/>
                    </a:ext>
                  </a:extLst>
                </a:gridCol>
                <a:gridCol w="208280">
                  <a:extLst>
                    <a:ext uri="{9D8B030D-6E8A-4147-A177-3AD203B41FA5}">
                      <a16:colId xmlns:a16="http://schemas.microsoft.com/office/drawing/2014/main" val="2033316191"/>
                    </a:ext>
                  </a:extLst>
                </a:gridCol>
                <a:gridCol w="208280">
                  <a:extLst>
                    <a:ext uri="{9D8B030D-6E8A-4147-A177-3AD203B41FA5}">
                      <a16:colId xmlns:a16="http://schemas.microsoft.com/office/drawing/2014/main" val="42613955"/>
                    </a:ext>
                  </a:extLst>
                </a:gridCol>
                <a:gridCol w="208280">
                  <a:extLst>
                    <a:ext uri="{9D8B030D-6E8A-4147-A177-3AD203B41FA5}">
                      <a16:colId xmlns:a16="http://schemas.microsoft.com/office/drawing/2014/main" val="177996629"/>
                    </a:ext>
                  </a:extLst>
                </a:gridCol>
                <a:gridCol w="208280">
                  <a:extLst>
                    <a:ext uri="{9D8B030D-6E8A-4147-A177-3AD203B41FA5}">
                      <a16:colId xmlns:a16="http://schemas.microsoft.com/office/drawing/2014/main" val="1641477367"/>
                    </a:ext>
                  </a:extLst>
                </a:gridCol>
                <a:gridCol w="208280">
                  <a:extLst>
                    <a:ext uri="{9D8B030D-6E8A-4147-A177-3AD203B41FA5}">
                      <a16:colId xmlns:a16="http://schemas.microsoft.com/office/drawing/2014/main" val="171905406"/>
                    </a:ext>
                  </a:extLst>
                </a:gridCol>
                <a:gridCol w="246888">
                  <a:extLst>
                    <a:ext uri="{9D8B030D-6E8A-4147-A177-3AD203B41FA5}">
                      <a16:colId xmlns:a16="http://schemas.microsoft.com/office/drawing/2014/main" val="3657870229"/>
                    </a:ext>
                  </a:extLst>
                </a:gridCol>
                <a:gridCol w="208280">
                  <a:extLst>
                    <a:ext uri="{9D8B030D-6E8A-4147-A177-3AD203B41FA5}">
                      <a16:colId xmlns:a16="http://schemas.microsoft.com/office/drawing/2014/main" val="2441695194"/>
                    </a:ext>
                  </a:extLst>
                </a:gridCol>
                <a:gridCol w="246888">
                  <a:extLst>
                    <a:ext uri="{9D8B030D-6E8A-4147-A177-3AD203B41FA5}">
                      <a16:colId xmlns:a16="http://schemas.microsoft.com/office/drawing/2014/main" val="1258917165"/>
                    </a:ext>
                  </a:extLst>
                </a:gridCol>
                <a:gridCol w="246888">
                  <a:extLst>
                    <a:ext uri="{9D8B030D-6E8A-4147-A177-3AD203B41FA5}">
                      <a16:colId xmlns:a16="http://schemas.microsoft.com/office/drawing/2014/main" val="888616060"/>
                    </a:ext>
                  </a:extLst>
                </a:gridCol>
                <a:gridCol w="246888">
                  <a:extLst>
                    <a:ext uri="{9D8B030D-6E8A-4147-A177-3AD203B41FA5}">
                      <a16:colId xmlns:a16="http://schemas.microsoft.com/office/drawing/2014/main" val="2434449442"/>
                    </a:ext>
                  </a:extLst>
                </a:gridCol>
                <a:gridCol w="208280">
                  <a:extLst>
                    <a:ext uri="{9D8B030D-6E8A-4147-A177-3AD203B41FA5}">
                      <a16:colId xmlns:a16="http://schemas.microsoft.com/office/drawing/2014/main" val="1068801931"/>
                    </a:ext>
                  </a:extLst>
                </a:gridCol>
                <a:gridCol w="246888">
                  <a:extLst>
                    <a:ext uri="{9D8B030D-6E8A-4147-A177-3AD203B41FA5}">
                      <a16:colId xmlns:a16="http://schemas.microsoft.com/office/drawing/2014/main" val="894587924"/>
                    </a:ext>
                  </a:extLst>
                </a:gridCol>
                <a:gridCol w="246888">
                  <a:extLst>
                    <a:ext uri="{9D8B030D-6E8A-4147-A177-3AD203B41FA5}">
                      <a16:colId xmlns:a16="http://schemas.microsoft.com/office/drawing/2014/main" val="2435910047"/>
                    </a:ext>
                  </a:extLst>
                </a:gridCol>
                <a:gridCol w="246888">
                  <a:extLst>
                    <a:ext uri="{9D8B030D-6E8A-4147-A177-3AD203B41FA5}">
                      <a16:colId xmlns:a16="http://schemas.microsoft.com/office/drawing/2014/main" val="3379081015"/>
                    </a:ext>
                  </a:extLst>
                </a:gridCol>
                <a:gridCol w="208280">
                  <a:extLst>
                    <a:ext uri="{9D8B030D-6E8A-4147-A177-3AD203B41FA5}">
                      <a16:colId xmlns:a16="http://schemas.microsoft.com/office/drawing/2014/main" val="571455203"/>
                    </a:ext>
                  </a:extLst>
                </a:gridCol>
                <a:gridCol w="208280">
                  <a:extLst>
                    <a:ext uri="{9D8B030D-6E8A-4147-A177-3AD203B41FA5}">
                      <a16:colId xmlns:a16="http://schemas.microsoft.com/office/drawing/2014/main" val="4023973037"/>
                    </a:ext>
                  </a:extLst>
                </a:gridCol>
                <a:gridCol w="246888">
                  <a:extLst>
                    <a:ext uri="{9D8B030D-6E8A-4147-A177-3AD203B41FA5}">
                      <a16:colId xmlns:a16="http://schemas.microsoft.com/office/drawing/2014/main" val="2759383455"/>
                    </a:ext>
                  </a:extLst>
                </a:gridCol>
                <a:gridCol w="246888">
                  <a:extLst>
                    <a:ext uri="{9D8B030D-6E8A-4147-A177-3AD203B41FA5}">
                      <a16:colId xmlns:a16="http://schemas.microsoft.com/office/drawing/2014/main" val="2287873069"/>
                    </a:ext>
                  </a:extLst>
                </a:gridCol>
                <a:gridCol w="246888">
                  <a:extLst>
                    <a:ext uri="{9D8B030D-6E8A-4147-A177-3AD203B41FA5}">
                      <a16:colId xmlns:a16="http://schemas.microsoft.com/office/drawing/2014/main" val="3024983821"/>
                    </a:ext>
                  </a:extLst>
                </a:gridCol>
                <a:gridCol w="208280">
                  <a:extLst>
                    <a:ext uri="{9D8B030D-6E8A-4147-A177-3AD203B41FA5}">
                      <a16:colId xmlns:a16="http://schemas.microsoft.com/office/drawing/2014/main" val="3665228799"/>
                    </a:ext>
                  </a:extLst>
                </a:gridCol>
                <a:gridCol w="208280">
                  <a:extLst>
                    <a:ext uri="{9D8B030D-6E8A-4147-A177-3AD203B41FA5}">
                      <a16:colId xmlns:a16="http://schemas.microsoft.com/office/drawing/2014/main" val="4243231370"/>
                    </a:ext>
                  </a:extLst>
                </a:gridCol>
                <a:gridCol w="208280">
                  <a:extLst>
                    <a:ext uri="{9D8B030D-6E8A-4147-A177-3AD203B41FA5}">
                      <a16:colId xmlns:a16="http://schemas.microsoft.com/office/drawing/2014/main" val="3473173297"/>
                    </a:ext>
                  </a:extLst>
                </a:gridCol>
                <a:gridCol w="208280">
                  <a:extLst>
                    <a:ext uri="{9D8B030D-6E8A-4147-A177-3AD203B41FA5}">
                      <a16:colId xmlns:a16="http://schemas.microsoft.com/office/drawing/2014/main" val="494357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Interaction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9989534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 Gaming - 2019-08-18 16:30:01</a:t>
                      </a:r>
                      <a:r>
                        <a:rPr kumimoji="0" lang="fr-FR" sz="1000" b="0" i="0" u="none" strike="noStrike" kern="1200" cap="none" spc="0" normalizeH="0" baseline="0" noProof="0">
                          <a:ln>
                            <a:noFill/>
                          </a:ln>
                          <a:solidFill>
                            <a:prstClr val="black"/>
                          </a:solidFill>
                          <a:effectLst/>
                          <a:uLnTx/>
                          <a:uFillTx/>
                          <a:latin typeface="+mn-lt"/>
                          <a:ea typeface="+mn-ea"/>
                          <a:cs typeface="+mn-cs"/>
                        </a:rPr>
                        <a:t> 
 Voilà pourquoi le GT76 Titan domine ses concurrents... 😎
En savoir plus &gt;&gt;&gt; https://fr.msi.com/Laptop/GT76-Titan-9SX</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0.5972 %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15.7743 %</a:t>
                      </a:r>
                    </a:p>
                  </a:txBody>
                  <a:tcPr/>
                </a:tc>
                <a:extLst>
                  <a:ext uri="{0D108BD9-81ED-4DB2-BD59-A6C34878D82A}">
                    <a16:rowId xmlns:a16="http://schemas.microsoft.com/office/drawing/2014/main" val="929485909"/>
                  </a:ext>
                </a:extLst>
              </a:tr>
            </a:tbl>
          </a:graphicData>
        </a:graphic>
      </p:graphicFrame>
      <p:sp>
        <p:nvSpPr>
          <p:cNvPr id="4" name="Text Placeholder 3">
            <a:extLst>
              <a:ext uri="{FF2B5EF4-FFF2-40B4-BE49-F238E27FC236}">
                <a16:creationId xmlns:a16="http://schemas.microsoft.com/office/drawing/2014/main" id="{87DEF60C-5EA6-445D-8BF4-F251A84B47C9}"/>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045147500"/>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0A6E6F-3408-4F3B-876C-280EF0CF20B7}"/>
              </a:ext>
            </a:extLst>
          </p:cNvPr>
          <p:cNvSpPr>
            <a:spLocks noGrp="1"/>
          </p:cNvSpPr>
          <p:nvPr>
            <p:ph type="title"/>
          </p:nvPr>
        </p:nvSpPr>
        <p:spPr/>
        <p:txBody>
          <a:bodyPr/>
          <a:lstStyle/>
          <a:p>
            <a:r>
              <a:rPr lang="en-US"/>
              <a:t>Facebook Engagement Rate | CND Competitor- FR</a:t>
            </a:r>
          </a:p>
        </p:txBody>
      </p:sp>
      <p:graphicFrame>
        <p:nvGraphicFramePr>
          <p:cNvPr id="6" name="Chart Placeholder 5">
            <a:extLst>
              <a:ext uri="{FF2B5EF4-FFF2-40B4-BE49-F238E27FC236}">
                <a16:creationId xmlns:a16="http://schemas.microsoft.com/office/drawing/2014/main" id="{F42AD116-DC8E-456E-8894-3001F362AABA}"/>
              </a:ext>
            </a:extLst>
          </p:cNvPr>
          <p:cNvGraphicFramePr>
            <a:graphicFrameLocks noGrp="1"/>
          </p:cNvGraphicFramePr>
          <p:nvPr>
            <p:ph type="chart" sz="quarter" idx="13"/>
            <p:extLst>
              <p:ext uri="{D42A27DB-BD31-4B8C-83A1-F6EECF244321}">
                <p14:modId xmlns:p14="http://schemas.microsoft.com/office/powerpoint/2010/main" val="31750224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73F2D8-445E-4BD4-9FC7-1BC5A43557DA}"/>
              </a:ext>
            </a:extLst>
          </p:cNvPr>
          <p:cNvSpPr>
            <a:spLocks noGrp="1"/>
          </p:cNvSpPr>
          <p:nvPr>
            <p:ph type="body" sz="quarter" idx="14"/>
          </p:nvPr>
        </p:nvSpPr>
        <p:spPr/>
        <p:txBody>
          <a:bodyPr/>
          <a:lstStyle/>
          <a:p>
            <a:r>
              <a:rPr lang="en-US"/>
              <a:t>01/01/2018 - 09/30/2019</a:t>
            </a:r>
          </a:p>
        </p:txBody>
      </p:sp>
      <p:sp>
        <p:nvSpPr>
          <p:cNvPr id="5" name="Footer Placeholder 4">
            <a:extLst>
              <a:ext uri="{FF2B5EF4-FFF2-40B4-BE49-F238E27FC236}">
                <a16:creationId xmlns:a16="http://schemas.microsoft.com/office/drawing/2014/main" id="{3F4D245D-D823-418E-BC1D-EF179BC9AFD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903085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4385D0-694D-45D1-AAA8-C0143E5F7F15}"/>
              </a:ext>
            </a:extLst>
          </p:cNvPr>
          <p:cNvSpPr>
            <a:spLocks noGrp="1"/>
          </p:cNvSpPr>
          <p:nvPr>
            <p:ph type="title"/>
          </p:nvPr>
        </p:nvSpPr>
        <p:spPr/>
        <p:txBody>
          <a:bodyPr/>
          <a:lstStyle/>
          <a:p>
            <a:r>
              <a:rPr lang="en-US"/>
              <a:t>Facebook Engagement Rate By Post Type | CND Competitor- FR</a:t>
            </a:r>
          </a:p>
        </p:txBody>
      </p:sp>
      <p:graphicFrame>
        <p:nvGraphicFramePr>
          <p:cNvPr id="6" name="Chart Placeholder 5">
            <a:extLst>
              <a:ext uri="{FF2B5EF4-FFF2-40B4-BE49-F238E27FC236}">
                <a16:creationId xmlns:a16="http://schemas.microsoft.com/office/drawing/2014/main" id="{75454557-9197-4CF3-8D8D-10F50D23C47F}"/>
              </a:ext>
            </a:extLst>
          </p:cNvPr>
          <p:cNvGraphicFramePr>
            <a:graphicFrameLocks noGrp="1"/>
          </p:cNvGraphicFramePr>
          <p:nvPr>
            <p:ph type="chart" sz="quarter" idx="13"/>
            <p:extLst>
              <p:ext uri="{D42A27DB-BD31-4B8C-83A1-F6EECF244321}">
                <p14:modId xmlns:p14="http://schemas.microsoft.com/office/powerpoint/2010/main" val="11539942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46E757-B9CD-4AF0-B59F-B16D8385F4D2}"/>
              </a:ext>
            </a:extLst>
          </p:cNvPr>
          <p:cNvSpPr>
            <a:spLocks noGrp="1"/>
          </p:cNvSpPr>
          <p:nvPr>
            <p:ph type="body" sz="quarter" idx="14"/>
          </p:nvPr>
        </p:nvSpPr>
        <p:spPr/>
        <p:txBody>
          <a:bodyPr/>
          <a:lstStyle/>
          <a:p>
            <a:r>
              <a:rPr lang="en-US"/>
              <a:t>01/01/2018 - 09/03/2019</a:t>
            </a:r>
          </a:p>
        </p:txBody>
      </p:sp>
      <p:sp>
        <p:nvSpPr>
          <p:cNvPr id="5" name="Footer Placeholder 4">
            <a:extLst>
              <a:ext uri="{FF2B5EF4-FFF2-40B4-BE49-F238E27FC236}">
                <a16:creationId xmlns:a16="http://schemas.microsoft.com/office/drawing/2014/main" id="{20543D22-2E34-4FE3-BE14-B9935D2AC0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98678810"/>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2077C8-32B4-41AC-8B98-4036ECBCDDC7}"/>
              </a:ext>
            </a:extLst>
          </p:cNvPr>
          <p:cNvSpPr>
            <a:spLocks noGrp="1"/>
          </p:cNvSpPr>
          <p:nvPr>
            <p:ph type="title"/>
          </p:nvPr>
        </p:nvSpPr>
        <p:spPr/>
        <p:txBody>
          <a:bodyPr/>
          <a:lstStyle/>
          <a:p>
            <a:r>
              <a:rPr lang="en-US"/>
              <a:t>Twitter Key Metrics Radar | CND Competitor- FR</a:t>
            </a:r>
          </a:p>
        </p:txBody>
      </p:sp>
      <p:graphicFrame>
        <p:nvGraphicFramePr>
          <p:cNvPr id="6" name="Chart Placeholder 5">
            <a:extLst>
              <a:ext uri="{FF2B5EF4-FFF2-40B4-BE49-F238E27FC236}">
                <a16:creationId xmlns:a16="http://schemas.microsoft.com/office/drawing/2014/main" id="{FA2002B8-DA77-4E8A-95AB-6A7FC15492AE}"/>
              </a:ext>
            </a:extLst>
          </p:cNvPr>
          <p:cNvGraphicFramePr>
            <a:graphicFrameLocks noGrp="1"/>
          </p:cNvGraphicFramePr>
          <p:nvPr>
            <p:ph type="chart" sz="quarter" idx="13"/>
            <p:extLst>
              <p:ext uri="{D42A27DB-BD31-4B8C-83A1-F6EECF244321}">
                <p14:modId xmlns:p14="http://schemas.microsoft.com/office/powerpoint/2010/main" val="26956444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EBA4DD0-4AB8-484E-B6F4-4FCDD5C1D402}"/>
              </a:ext>
            </a:extLst>
          </p:cNvPr>
          <p:cNvSpPr>
            <a:spLocks noGrp="1"/>
          </p:cNvSpPr>
          <p:nvPr>
            <p:ph type="body" sz="quarter" idx="14"/>
          </p:nvPr>
        </p:nvSpPr>
        <p:spPr/>
        <p:txBody>
          <a:bodyPr/>
          <a:lstStyle/>
          <a:p>
            <a:r>
              <a:rPr lang="en-US"/>
              <a:t>01/01/2018 - 09/03/2019</a:t>
            </a:r>
          </a:p>
        </p:txBody>
      </p:sp>
      <p:sp>
        <p:nvSpPr>
          <p:cNvPr id="5" name="Footer Placeholder 4">
            <a:extLst>
              <a:ext uri="{FF2B5EF4-FFF2-40B4-BE49-F238E27FC236}">
                <a16:creationId xmlns:a16="http://schemas.microsoft.com/office/drawing/2014/main" id="{5219C60E-2E97-4A2B-8F6A-36006974E5A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293775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0F997-EFD7-4899-BBB4-EE984C4A8A2E}"/>
              </a:ext>
            </a:extLst>
          </p:cNvPr>
          <p:cNvSpPr>
            <a:spLocks noGrp="1"/>
          </p:cNvSpPr>
          <p:nvPr>
            <p:ph type="title"/>
          </p:nvPr>
        </p:nvSpPr>
        <p:spPr/>
        <p:txBody>
          <a:bodyPr/>
          <a:lstStyle/>
          <a:p>
            <a:r>
              <a:rPr lang="en-US"/>
              <a:t>Facebook Own Posts By Weekday | CND Competitor- FR</a:t>
            </a:r>
          </a:p>
        </p:txBody>
      </p:sp>
      <p:graphicFrame>
        <p:nvGraphicFramePr>
          <p:cNvPr id="6" name="Chart Placeholder 5">
            <a:extLst>
              <a:ext uri="{FF2B5EF4-FFF2-40B4-BE49-F238E27FC236}">
                <a16:creationId xmlns:a16="http://schemas.microsoft.com/office/drawing/2014/main" id="{3327BC73-2BFB-4C54-B400-1AC95FB307C7}"/>
              </a:ext>
            </a:extLst>
          </p:cNvPr>
          <p:cNvGraphicFramePr>
            <a:graphicFrameLocks noGrp="1"/>
          </p:cNvGraphicFramePr>
          <p:nvPr>
            <p:ph type="chart" sz="quarter" idx="13"/>
            <p:extLst>
              <p:ext uri="{D42A27DB-BD31-4B8C-83A1-F6EECF244321}">
                <p14:modId xmlns:p14="http://schemas.microsoft.com/office/powerpoint/2010/main" val="30407618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6C4A862-13B6-4792-80B2-5F445F349EE3}"/>
              </a:ext>
            </a:extLst>
          </p:cNvPr>
          <p:cNvSpPr>
            <a:spLocks noGrp="1"/>
          </p:cNvSpPr>
          <p:nvPr>
            <p:ph type="body" sz="quarter" idx="14"/>
          </p:nvPr>
        </p:nvSpPr>
        <p:spPr/>
        <p:txBody>
          <a:bodyPr/>
          <a:lstStyle/>
          <a:p>
            <a:r>
              <a:rPr lang="en-US"/>
              <a:t>01/01/2018 - 09/03/2019</a:t>
            </a:r>
          </a:p>
        </p:txBody>
      </p:sp>
      <p:sp>
        <p:nvSpPr>
          <p:cNvPr id="5" name="Footer Placeholder 4">
            <a:extLst>
              <a:ext uri="{FF2B5EF4-FFF2-40B4-BE49-F238E27FC236}">
                <a16:creationId xmlns:a16="http://schemas.microsoft.com/office/drawing/2014/main" id="{93851B47-6BBC-4EDE-8754-90E76D162E5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4305548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4B1A72-C681-4BEC-A29D-AE5543559915}"/>
              </a:ext>
            </a:extLst>
          </p:cNvPr>
          <p:cNvSpPr>
            <a:spLocks noGrp="1"/>
          </p:cNvSpPr>
          <p:nvPr>
            <p:ph type="title"/>
          </p:nvPr>
        </p:nvSpPr>
        <p:spPr/>
        <p:txBody>
          <a:bodyPr/>
          <a:lstStyle/>
          <a:p>
            <a:r>
              <a:rPr lang="en-US"/>
              <a:t>Twitter Followers Change | CND Competitor- FR</a:t>
            </a:r>
          </a:p>
        </p:txBody>
      </p:sp>
      <p:graphicFrame>
        <p:nvGraphicFramePr>
          <p:cNvPr id="6" name="Chart Placeholder 5">
            <a:extLst>
              <a:ext uri="{FF2B5EF4-FFF2-40B4-BE49-F238E27FC236}">
                <a16:creationId xmlns:a16="http://schemas.microsoft.com/office/drawing/2014/main" id="{0BFD71A9-D6A0-4DDD-BFF4-F2BCFA428B89}"/>
              </a:ext>
            </a:extLst>
          </p:cNvPr>
          <p:cNvGraphicFramePr>
            <a:graphicFrameLocks noGrp="1"/>
          </p:cNvGraphicFramePr>
          <p:nvPr>
            <p:ph type="chart" sz="quarter" idx="13"/>
            <p:extLst>
              <p:ext uri="{D42A27DB-BD31-4B8C-83A1-F6EECF244321}">
                <p14:modId xmlns:p14="http://schemas.microsoft.com/office/powerpoint/2010/main" val="33363380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CEE531F-AFA7-4CBE-8342-7B95A9CAF05F}"/>
              </a:ext>
            </a:extLst>
          </p:cNvPr>
          <p:cNvSpPr>
            <a:spLocks noGrp="1"/>
          </p:cNvSpPr>
          <p:nvPr>
            <p:ph type="body" sz="quarter" idx="14"/>
          </p:nvPr>
        </p:nvSpPr>
        <p:spPr/>
        <p:txBody>
          <a:bodyPr/>
          <a:lstStyle/>
          <a:p>
            <a:r>
              <a:rPr lang="en-US"/>
              <a:t>01/01/2018 - 09/30/2019</a:t>
            </a:r>
          </a:p>
        </p:txBody>
      </p:sp>
      <p:sp>
        <p:nvSpPr>
          <p:cNvPr id="5" name="Footer Placeholder 4">
            <a:extLst>
              <a:ext uri="{FF2B5EF4-FFF2-40B4-BE49-F238E27FC236}">
                <a16:creationId xmlns:a16="http://schemas.microsoft.com/office/drawing/2014/main" id="{318F56E2-CF6E-44E5-B608-B05BBE6390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31126705"/>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8B0037-F4DD-4966-BC2F-403FBFE8FD4C}"/>
              </a:ext>
            </a:extLst>
          </p:cNvPr>
          <p:cNvSpPr>
            <a:spLocks noGrp="1"/>
          </p:cNvSpPr>
          <p:nvPr>
            <p:ph type="title"/>
          </p:nvPr>
        </p:nvSpPr>
        <p:spPr/>
        <p:txBody>
          <a:bodyPr/>
          <a:lstStyle/>
          <a:p>
            <a:r>
              <a:rPr lang="en-US"/>
              <a:t>Twitter Own and Retweeted Tweets Table | CND Competitor- FR - 1 of 9</a:t>
            </a:r>
          </a:p>
        </p:txBody>
      </p:sp>
      <p:graphicFrame>
        <p:nvGraphicFramePr>
          <p:cNvPr id="5" name="Table Placeholder 4">
            <a:extLst>
              <a:ext uri="{FF2B5EF4-FFF2-40B4-BE49-F238E27FC236}">
                <a16:creationId xmlns:a16="http://schemas.microsoft.com/office/drawing/2014/main" id="{CF653C8C-296A-47B2-942F-671C9D1418A0}"/>
              </a:ext>
            </a:extLst>
          </p:cNvPr>
          <p:cNvGraphicFramePr>
            <a:graphicFrameLocks noGrp="1"/>
          </p:cNvGraphicFramePr>
          <p:nvPr>
            <p:ph type="tbl" sz="quarter" idx="13"/>
            <p:extLst>
              <p:ext uri="{D42A27DB-BD31-4B8C-83A1-F6EECF244321}">
                <p14:modId xmlns:p14="http://schemas.microsoft.com/office/powerpoint/2010/main" val="13254694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176204437"/>
                    </a:ext>
                  </a:extLst>
                </a:gridCol>
                <a:gridCol w="411480">
                  <a:extLst>
                    <a:ext uri="{9D8B030D-6E8A-4147-A177-3AD203B41FA5}">
                      <a16:colId xmlns:a16="http://schemas.microsoft.com/office/drawing/2014/main" val="1590874843"/>
                    </a:ext>
                  </a:extLst>
                </a:gridCol>
                <a:gridCol w="822960">
                  <a:extLst>
                    <a:ext uri="{9D8B030D-6E8A-4147-A177-3AD203B41FA5}">
                      <a16:colId xmlns:a16="http://schemas.microsoft.com/office/drawing/2014/main" val="305347345"/>
                    </a:ext>
                  </a:extLst>
                </a:gridCol>
                <a:gridCol w="822960">
                  <a:extLst>
                    <a:ext uri="{9D8B030D-6E8A-4147-A177-3AD203B41FA5}">
                      <a16:colId xmlns:a16="http://schemas.microsoft.com/office/drawing/2014/main" val="386547570"/>
                    </a:ext>
                  </a:extLst>
                </a:gridCol>
                <a:gridCol w="822960">
                  <a:extLst>
                    <a:ext uri="{9D8B030D-6E8A-4147-A177-3AD203B41FA5}">
                      <a16:colId xmlns:a16="http://schemas.microsoft.com/office/drawing/2014/main" val="1331298730"/>
                    </a:ext>
                  </a:extLst>
                </a:gridCol>
                <a:gridCol w="822960">
                  <a:extLst>
                    <a:ext uri="{9D8B030D-6E8A-4147-A177-3AD203B41FA5}">
                      <a16:colId xmlns:a16="http://schemas.microsoft.com/office/drawing/2014/main" val="3776857566"/>
                    </a:ext>
                  </a:extLst>
                </a:gridCol>
                <a:gridCol w="822960">
                  <a:extLst>
                    <a:ext uri="{9D8B030D-6E8A-4147-A177-3AD203B41FA5}">
                      <a16:colId xmlns:a16="http://schemas.microsoft.com/office/drawing/2014/main" val="9120922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8524069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- 2019-09-02 16:30:00</a:t>
                      </a:r>
                      <a:r>
                        <a:rPr kumimoji="0" lang="fr-FR" sz="1000" b="0" i="0" u="none" strike="noStrike" kern="1200" cap="none" spc="0" normalizeH="0" baseline="0" noProof="0">
                          <a:ln>
                            <a:noFill/>
                          </a:ln>
                          <a:solidFill>
                            <a:prstClr val="black"/>
                          </a:solidFill>
                          <a:effectLst/>
                          <a:uLnTx/>
                          <a:uFillTx/>
                          <a:latin typeface="+mn-lt"/>
                          <a:ea typeface="+mn-ea"/>
                          <a:cs typeface="+mn-cs"/>
                        </a:rPr>
                        <a:t>
  MSI GE65 Raider - Vivez le gaming autrement... 
Vous voulez en savoir plus ? 👉 https://t.co/1vaEJGGYcA https://t.co/RaF9t1o6th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06:14:55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3896226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@ASUS_ROG_FR - 2019-09-02 15:36:11</a:t>
                      </a:r>
                      <a:r>
                        <a:rPr kumimoji="0" lang="en-US" sz="1000" b="0" i="0" u="none" strike="noStrike" kern="1200" cap="none" spc="0" normalizeH="0" baseline="0" noProof="0">
                          <a:ln>
                            <a:noFill/>
                          </a:ln>
                          <a:solidFill>
                            <a:prstClr val="black"/>
                          </a:solidFill>
                          <a:effectLst/>
                          <a:uLnTx/>
                          <a:uFillTx/>
                          <a:latin typeface="+mn-lt"/>
                          <a:ea typeface="+mn-ea"/>
                          <a:cs typeface="+mn-cs"/>
                        </a:rPr>
                        <a:t>
  RT @yt_guillaume: UN SETUP 100% ASUS A 7000€ https://t.co/dddij4BTER
#setup #inspiration #pcsetup #pcmasterrace #battlestation #deskspace…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06:14:57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71938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- 2019-09-02 14:55:53</a:t>
                      </a:r>
                      <a:r>
                        <a:rPr kumimoji="0" lang="fr-FR" sz="1000" b="0" i="0" u="none" strike="noStrike" kern="1200" cap="none" spc="0" normalizeH="0" baseline="0" noProof="0">
                          <a:ln>
                            <a:noFill/>
                          </a:ln>
                          <a:solidFill>
                            <a:prstClr val="black"/>
                          </a:solidFill>
                          <a:effectLst/>
                          <a:uLnTx/>
                          <a:uFillTx/>
                          <a:latin typeface="+mn-lt"/>
                          <a:ea typeface="+mn-ea"/>
                          <a:cs typeface="+mn-cs"/>
                        </a:rPr>
                        <a:t>
  Franchement, on est en 2019, arrêtez avec ça ! https://t.co/uq6GUnsAl1</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06:14:57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372324"/>
                  </a:ext>
                </a:extLst>
              </a:tr>
            </a:tbl>
          </a:graphicData>
        </a:graphic>
      </p:graphicFrame>
      <p:sp>
        <p:nvSpPr>
          <p:cNvPr id="4" name="Text Placeholder 3">
            <a:extLst>
              <a:ext uri="{FF2B5EF4-FFF2-40B4-BE49-F238E27FC236}">
                <a16:creationId xmlns:a16="http://schemas.microsoft.com/office/drawing/2014/main" id="{D4371894-52CF-4AD6-B721-0CFCA28A065A}"/>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43297121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3B4FB0-E858-4C7C-9538-9C0A9BE8C547}"/>
              </a:ext>
            </a:extLst>
          </p:cNvPr>
          <p:cNvSpPr>
            <a:spLocks noGrp="1"/>
          </p:cNvSpPr>
          <p:nvPr>
            <p:ph type="title"/>
          </p:nvPr>
        </p:nvSpPr>
        <p:spPr/>
        <p:txBody>
          <a:bodyPr/>
          <a:lstStyle/>
          <a:p>
            <a:r>
              <a:rPr lang="en-US"/>
              <a:t>Twitter Own and Retweeted Tweets Table | CND Competitor- FR - 2 of 9</a:t>
            </a:r>
          </a:p>
        </p:txBody>
      </p:sp>
      <p:graphicFrame>
        <p:nvGraphicFramePr>
          <p:cNvPr id="5" name="Table Placeholder 4">
            <a:extLst>
              <a:ext uri="{FF2B5EF4-FFF2-40B4-BE49-F238E27FC236}">
                <a16:creationId xmlns:a16="http://schemas.microsoft.com/office/drawing/2014/main" id="{DE212392-4E69-455E-A0FC-D3DFBB10F8F2}"/>
              </a:ext>
            </a:extLst>
          </p:cNvPr>
          <p:cNvGraphicFramePr>
            <a:graphicFrameLocks noGrp="1"/>
          </p:cNvGraphicFramePr>
          <p:nvPr>
            <p:ph type="tbl" sz="quarter" idx="13"/>
            <p:extLst>
              <p:ext uri="{D42A27DB-BD31-4B8C-83A1-F6EECF244321}">
                <p14:modId xmlns:p14="http://schemas.microsoft.com/office/powerpoint/2010/main" val="806987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4118724199"/>
                    </a:ext>
                  </a:extLst>
                </a:gridCol>
                <a:gridCol w="411480">
                  <a:extLst>
                    <a:ext uri="{9D8B030D-6E8A-4147-A177-3AD203B41FA5}">
                      <a16:colId xmlns:a16="http://schemas.microsoft.com/office/drawing/2014/main" val="4250308010"/>
                    </a:ext>
                  </a:extLst>
                </a:gridCol>
                <a:gridCol w="822960">
                  <a:extLst>
                    <a:ext uri="{9D8B030D-6E8A-4147-A177-3AD203B41FA5}">
                      <a16:colId xmlns:a16="http://schemas.microsoft.com/office/drawing/2014/main" val="949775875"/>
                    </a:ext>
                  </a:extLst>
                </a:gridCol>
                <a:gridCol w="822960">
                  <a:extLst>
                    <a:ext uri="{9D8B030D-6E8A-4147-A177-3AD203B41FA5}">
                      <a16:colId xmlns:a16="http://schemas.microsoft.com/office/drawing/2014/main" val="2802942183"/>
                    </a:ext>
                  </a:extLst>
                </a:gridCol>
                <a:gridCol w="822960">
                  <a:extLst>
                    <a:ext uri="{9D8B030D-6E8A-4147-A177-3AD203B41FA5}">
                      <a16:colId xmlns:a16="http://schemas.microsoft.com/office/drawing/2014/main" val="3101419463"/>
                    </a:ext>
                  </a:extLst>
                </a:gridCol>
                <a:gridCol w="822960">
                  <a:extLst>
                    <a:ext uri="{9D8B030D-6E8A-4147-A177-3AD203B41FA5}">
                      <a16:colId xmlns:a16="http://schemas.microsoft.com/office/drawing/2014/main" val="3558294795"/>
                    </a:ext>
                  </a:extLst>
                </a:gridCol>
                <a:gridCol w="822960">
                  <a:extLst>
                    <a:ext uri="{9D8B030D-6E8A-4147-A177-3AD203B41FA5}">
                      <a16:colId xmlns:a16="http://schemas.microsoft.com/office/drawing/2014/main" val="13435695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92480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n-NO" sz="1000" b="1" i="0" u="none" strike="noStrike" kern="1200" cap="none" spc="0" normalizeH="0" baseline="0" noProof="0">
                          <a:ln>
                            <a:noFill/>
                          </a:ln>
                          <a:solidFill>
                            <a:prstClr val="black"/>
                          </a:solidFill>
                          <a:effectLst/>
                          <a:uLnTx/>
                          <a:uFillTx/>
                          <a:latin typeface="+mn-lt"/>
                          <a:ea typeface="+mn-ea"/>
                          <a:cs typeface="+mn-cs"/>
                        </a:rPr>
                        <a:t>@ASUS_ROG_FR - 2019-09-02 14:27:27</a:t>
                      </a:r>
                      <a:r>
                        <a:rPr kumimoji="0" lang="nn-NO" sz="1000" b="0" i="0" u="none" strike="noStrike" kern="1200" cap="none" spc="0" normalizeH="0" baseline="0" noProof="0">
                          <a:ln>
                            <a:noFill/>
                          </a:ln>
                          <a:solidFill>
                            <a:prstClr val="black"/>
                          </a:solidFill>
                          <a:effectLst/>
                          <a:uLnTx/>
                          <a:uFillTx/>
                          <a:latin typeface="+mn-lt"/>
                          <a:ea typeface="+mn-ea"/>
                          <a:cs typeface="+mn-cs"/>
                        </a:rPr>
                        <a:t>
  RT @MKJSaltyLord: @ASUS_ROG_FR @ACE_Esport_GG https://t.co/PrGkbcf89S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06:14:57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605818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- 2019-09-02 13:56:01</a:t>
                      </a:r>
                      <a:r>
                        <a:rPr kumimoji="0" lang="fr-FR" sz="1000" b="0" i="0" u="none" strike="noStrike" kern="1200" cap="none" spc="0" normalizeH="0" baseline="0" noProof="0">
                          <a:ln>
                            <a:noFill/>
                          </a:ln>
                          <a:solidFill>
                            <a:prstClr val="black"/>
                          </a:solidFill>
                          <a:effectLst/>
                          <a:uLnTx/>
                          <a:uFillTx/>
                          <a:latin typeface="+mn-lt"/>
                          <a:ea typeface="+mn-ea"/>
                          <a:cs typeface="+mn-cs"/>
                        </a:rPr>
                        <a:t>
  La famille ROG s'agrandit avec les alimentations ROG Strix 750W et 650W 😍 ! https://t.co/1xnpf9Tlcw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06:14:57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5302379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@ASUS_ROG_FR - 2019-09-02 10:19:50</a:t>
                      </a:r>
                      <a:r>
                        <a:rPr kumimoji="0" lang="en-US" sz="1000" b="0" i="0" u="none" strike="noStrike" kern="1200" cap="none" spc="0" normalizeH="0" baseline="0" noProof="0">
                          <a:ln>
                            <a:noFill/>
                          </a:ln>
                          <a:solidFill>
                            <a:prstClr val="black"/>
                          </a:solidFill>
                          <a:effectLst/>
                          <a:uLnTx/>
                          <a:uFillTx/>
                          <a:latin typeface="+mn-lt"/>
                          <a:ea typeface="+mn-ea"/>
                          <a:cs typeface="+mn-cs"/>
                        </a:rPr>
                        <a:t>
  RT @ASUS_ROG_FR: 🎁 #Concours ROG x ACE Esport ! 🎁
Gagne ta veste collector ROG personnalisée ! 😎
🔴 RT+FOLLOW @ASUS_ROG_FR &amp;amp; @ACE_Esport_GG…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06:14:57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37324584"/>
                  </a:ext>
                </a:extLst>
              </a:tr>
            </a:tbl>
          </a:graphicData>
        </a:graphic>
      </p:graphicFrame>
      <p:sp>
        <p:nvSpPr>
          <p:cNvPr id="4" name="Text Placeholder 3">
            <a:extLst>
              <a:ext uri="{FF2B5EF4-FFF2-40B4-BE49-F238E27FC236}">
                <a16:creationId xmlns:a16="http://schemas.microsoft.com/office/drawing/2014/main" id="{6183E4CE-3F8D-4642-AA34-4E36B60558C9}"/>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851444469"/>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A6BC73-5415-47F5-AA3E-B9E897AB567B}"/>
              </a:ext>
            </a:extLst>
          </p:cNvPr>
          <p:cNvSpPr>
            <a:spLocks noGrp="1"/>
          </p:cNvSpPr>
          <p:nvPr>
            <p:ph type="title"/>
          </p:nvPr>
        </p:nvSpPr>
        <p:spPr/>
        <p:txBody>
          <a:bodyPr/>
          <a:lstStyle/>
          <a:p>
            <a:r>
              <a:rPr lang="en-US"/>
              <a:t>Twitter Own and Retweeted Tweets Table | CND Competitor- FR - 3 of 9</a:t>
            </a:r>
          </a:p>
        </p:txBody>
      </p:sp>
      <p:graphicFrame>
        <p:nvGraphicFramePr>
          <p:cNvPr id="5" name="Table Placeholder 4">
            <a:extLst>
              <a:ext uri="{FF2B5EF4-FFF2-40B4-BE49-F238E27FC236}">
                <a16:creationId xmlns:a16="http://schemas.microsoft.com/office/drawing/2014/main" id="{885D3E52-0706-4939-9314-1896DCF891AB}"/>
              </a:ext>
            </a:extLst>
          </p:cNvPr>
          <p:cNvGraphicFramePr>
            <a:graphicFrameLocks noGrp="1"/>
          </p:cNvGraphicFramePr>
          <p:nvPr>
            <p:ph type="tbl" sz="quarter" idx="13"/>
            <p:extLst>
              <p:ext uri="{D42A27DB-BD31-4B8C-83A1-F6EECF244321}">
                <p14:modId xmlns:p14="http://schemas.microsoft.com/office/powerpoint/2010/main" val="12145376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567471156"/>
                    </a:ext>
                  </a:extLst>
                </a:gridCol>
                <a:gridCol w="411480">
                  <a:extLst>
                    <a:ext uri="{9D8B030D-6E8A-4147-A177-3AD203B41FA5}">
                      <a16:colId xmlns:a16="http://schemas.microsoft.com/office/drawing/2014/main" val="974486542"/>
                    </a:ext>
                  </a:extLst>
                </a:gridCol>
                <a:gridCol w="822960">
                  <a:extLst>
                    <a:ext uri="{9D8B030D-6E8A-4147-A177-3AD203B41FA5}">
                      <a16:colId xmlns:a16="http://schemas.microsoft.com/office/drawing/2014/main" val="357244071"/>
                    </a:ext>
                  </a:extLst>
                </a:gridCol>
                <a:gridCol w="822960">
                  <a:extLst>
                    <a:ext uri="{9D8B030D-6E8A-4147-A177-3AD203B41FA5}">
                      <a16:colId xmlns:a16="http://schemas.microsoft.com/office/drawing/2014/main" val="931632908"/>
                    </a:ext>
                  </a:extLst>
                </a:gridCol>
                <a:gridCol w="822960">
                  <a:extLst>
                    <a:ext uri="{9D8B030D-6E8A-4147-A177-3AD203B41FA5}">
                      <a16:colId xmlns:a16="http://schemas.microsoft.com/office/drawing/2014/main" val="3950668921"/>
                    </a:ext>
                  </a:extLst>
                </a:gridCol>
                <a:gridCol w="822960">
                  <a:extLst>
                    <a:ext uri="{9D8B030D-6E8A-4147-A177-3AD203B41FA5}">
                      <a16:colId xmlns:a16="http://schemas.microsoft.com/office/drawing/2014/main" val="4152312928"/>
                    </a:ext>
                  </a:extLst>
                </a:gridCol>
                <a:gridCol w="822960">
                  <a:extLst>
                    <a:ext uri="{9D8B030D-6E8A-4147-A177-3AD203B41FA5}">
                      <a16:colId xmlns:a16="http://schemas.microsoft.com/office/drawing/2014/main" val="41233715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4597015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- 2019-09-02 08:00:23</a:t>
                      </a:r>
                      <a:r>
                        <a:rPr kumimoji="0" lang="fr-FR" sz="1000" b="0" i="0" u="none" strike="noStrike" kern="1200" cap="none" spc="0" normalizeH="0" baseline="0" noProof="0">
                          <a:ln>
                            <a:noFill/>
                          </a:ln>
                          <a:solidFill>
                            <a:prstClr val="black"/>
                          </a:solidFill>
                          <a:effectLst/>
                          <a:uLnTx/>
                          <a:uFillTx/>
                          <a:latin typeface="+mn-lt"/>
                          <a:ea typeface="+mn-ea"/>
                          <a:cs typeface="+mn-cs"/>
                        </a:rPr>
                        <a:t>
  RT @GamesplanetFR: Plus que 2 petites heures pour obtenir le jeu Prey à -85% 4,39€ : https://t.co/dugkF9yKjp https://t.co/5thXmvOUFZ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09/02/2019 18:14:30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804198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- 2019-09-02 07:38:04</a:t>
                      </a:r>
                      <a:r>
                        <a:rPr kumimoji="0" lang="fr-FR" sz="1000" b="0" i="0" u="none" strike="noStrike" kern="1200" cap="none" spc="0" normalizeH="0" baseline="0" noProof="0">
                          <a:ln>
                            <a:noFill/>
                          </a:ln>
                          <a:solidFill>
                            <a:prstClr val="black"/>
                          </a:solidFill>
                          <a:effectLst/>
                          <a:uLnTx/>
                          <a:uFillTx/>
                          <a:latin typeface="+mn-lt"/>
                          <a:ea typeface="+mn-ea"/>
                          <a:cs typeface="+mn-cs"/>
                        </a:rPr>
                        <a:t>
  L'IFA arrive le 4 septembre 2019 !
Notre livestream est prêt pour vous faire profiter du plus grand salon professionnel du monde, où que vous soyez.
Pour en savoir plus : https://t.co/stsBbadAwF
#ROGPhoneII #GameChanger #ifa19 https://t.co/IsU8okWh3W</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06:14:57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392789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- 2019-09-01 16:30:00</a:t>
                      </a:r>
                      <a:r>
                        <a:rPr kumimoji="0" lang="fr-FR" sz="1000" b="0" i="0" u="none" strike="noStrike" kern="1200" cap="none" spc="0" normalizeH="0" baseline="0" noProof="0">
                          <a:ln>
                            <a:noFill/>
                          </a:ln>
                          <a:solidFill>
                            <a:prstClr val="black"/>
                          </a:solidFill>
                          <a:effectLst/>
                          <a:uLnTx/>
                          <a:uFillTx/>
                          <a:latin typeface="+mn-lt"/>
                          <a:ea typeface="+mn-ea"/>
                          <a:cs typeface="+mn-cs"/>
                        </a:rPr>
                        <a:t>
  Vous êtes à la recherche d'un nouveau produit pour la rentrée ?
On vous propose quelques petites offres sur des produits MSI de qualité !
En savoir plus : https://t.co/ImDvW9Rm5P https://t.co/Yy06TdpVg5</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09/02/2019 18:14:28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90399292"/>
                  </a:ext>
                </a:extLst>
              </a:tr>
            </a:tbl>
          </a:graphicData>
        </a:graphic>
      </p:graphicFrame>
      <p:sp>
        <p:nvSpPr>
          <p:cNvPr id="4" name="Text Placeholder 3">
            <a:extLst>
              <a:ext uri="{FF2B5EF4-FFF2-40B4-BE49-F238E27FC236}">
                <a16:creationId xmlns:a16="http://schemas.microsoft.com/office/drawing/2014/main" id="{EC88B0DB-666B-405E-AAA5-7D3EDF1E50C9}"/>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4224755276"/>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59B5B-D16F-489D-962D-5EA2356CD57C}"/>
              </a:ext>
            </a:extLst>
          </p:cNvPr>
          <p:cNvSpPr>
            <a:spLocks noGrp="1"/>
          </p:cNvSpPr>
          <p:nvPr>
            <p:ph type="title"/>
          </p:nvPr>
        </p:nvSpPr>
        <p:spPr/>
        <p:txBody>
          <a:bodyPr/>
          <a:lstStyle/>
          <a:p>
            <a:r>
              <a:rPr lang="en-US"/>
              <a:t>Twitter Own and Retweeted Tweets Table | CND Competitor- FR - 4 of 9</a:t>
            </a:r>
          </a:p>
        </p:txBody>
      </p:sp>
      <p:graphicFrame>
        <p:nvGraphicFramePr>
          <p:cNvPr id="5" name="Table Placeholder 4">
            <a:extLst>
              <a:ext uri="{FF2B5EF4-FFF2-40B4-BE49-F238E27FC236}">
                <a16:creationId xmlns:a16="http://schemas.microsoft.com/office/drawing/2014/main" id="{A15231A2-858C-4DFD-841A-B098850AFBCC}"/>
              </a:ext>
            </a:extLst>
          </p:cNvPr>
          <p:cNvGraphicFramePr>
            <a:graphicFrameLocks noGrp="1"/>
          </p:cNvGraphicFramePr>
          <p:nvPr>
            <p:ph type="tbl" sz="quarter" idx="13"/>
            <p:extLst>
              <p:ext uri="{D42A27DB-BD31-4B8C-83A1-F6EECF244321}">
                <p14:modId xmlns:p14="http://schemas.microsoft.com/office/powerpoint/2010/main" val="2954507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651979739"/>
                    </a:ext>
                  </a:extLst>
                </a:gridCol>
                <a:gridCol w="411480">
                  <a:extLst>
                    <a:ext uri="{9D8B030D-6E8A-4147-A177-3AD203B41FA5}">
                      <a16:colId xmlns:a16="http://schemas.microsoft.com/office/drawing/2014/main" val="629181190"/>
                    </a:ext>
                  </a:extLst>
                </a:gridCol>
                <a:gridCol w="822960">
                  <a:extLst>
                    <a:ext uri="{9D8B030D-6E8A-4147-A177-3AD203B41FA5}">
                      <a16:colId xmlns:a16="http://schemas.microsoft.com/office/drawing/2014/main" val="3601342403"/>
                    </a:ext>
                  </a:extLst>
                </a:gridCol>
                <a:gridCol w="822960">
                  <a:extLst>
                    <a:ext uri="{9D8B030D-6E8A-4147-A177-3AD203B41FA5}">
                      <a16:colId xmlns:a16="http://schemas.microsoft.com/office/drawing/2014/main" val="3236076346"/>
                    </a:ext>
                  </a:extLst>
                </a:gridCol>
                <a:gridCol w="822960">
                  <a:extLst>
                    <a:ext uri="{9D8B030D-6E8A-4147-A177-3AD203B41FA5}">
                      <a16:colId xmlns:a16="http://schemas.microsoft.com/office/drawing/2014/main" val="2550077481"/>
                    </a:ext>
                  </a:extLst>
                </a:gridCol>
                <a:gridCol w="822960">
                  <a:extLst>
                    <a:ext uri="{9D8B030D-6E8A-4147-A177-3AD203B41FA5}">
                      <a16:colId xmlns:a16="http://schemas.microsoft.com/office/drawing/2014/main" val="2062686464"/>
                    </a:ext>
                  </a:extLst>
                </a:gridCol>
                <a:gridCol w="822960">
                  <a:extLst>
                    <a:ext uri="{9D8B030D-6E8A-4147-A177-3AD203B41FA5}">
                      <a16:colId xmlns:a16="http://schemas.microsoft.com/office/drawing/2014/main" val="3719977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1584812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@ASUS_ROG_FR - 2019-09-01 06:12:27</a:t>
                      </a:r>
                      <a:r>
                        <a:rPr kumimoji="0" lang="en-US" sz="1000" b="0" i="0" u="none" strike="noStrike" kern="1200" cap="none" spc="0" normalizeH="0" baseline="0" noProof="0">
                          <a:ln>
                            <a:noFill/>
                          </a:ln>
                          <a:solidFill>
                            <a:prstClr val="black"/>
                          </a:solidFill>
                          <a:effectLst/>
                          <a:uLnTx/>
                          <a:uFillTx/>
                          <a:latin typeface="+mn-lt"/>
                          <a:ea typeface="+mn-ea"/>
                          <a:cs typeface="+mn-cs"/>
                        </a:rPr>
                        <a:t>
  RT @ASUS_ROG_FR: 🎁 #Concours ROG x ACE Esport ! 🎁
Gagne ta veste collector ROG personnalisée ! 😎
🔴 RT+FOLLOW @ASUS_ROG_FR &amp;amp; @ACE_Esport_GG…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09/02/2019 06:15:53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7111786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- 2019-09-01 06:09:11</a:t>
                      </a:r>
                      <a:r>
                        <a:rPr kumimoji="0" lang="fr-FR" sz="1000" b="0" i="0" u="none" strike="noStrike" kern="1200" cap="none" spc="0" normalizeH="0" baseline="0" noProof="0">
                          <a:ln>
                            <a:noFill/>
                          </a:ln>
                          <a:solidFill>
                            <a:prstClr val="black"/>
                          </a:solidFill>
                          <a:effectLst/>
                          <a:uLnTx/>
                          <a:uFillTx/>
                          <a:latin typeface="+mn-lt"/>
                          <a:ea typeface="+mn-ea"/>
                          <a:cs typeface="+mn-cs"/>
                        </a:rPr>
                        <a:t>
  RT @ESLFrance: 🆙 Dernière chance : mardi &amp;amp; mercredi pour les équipes qui souhaitent participer aux phases finales du 07 septembre ! #ESLCNB…</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09/02/2019 18:14:30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10962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- 2019-08-31 14:10:14</a:t>
                      </a:r>
                      <a:r>
                        <a:rPr kumimoji="0" lang="fr-FR" sz="1000" b="0" i="0" u="none" strike="noStrike" kern="1200" cap="none" spc="0" normalizeH="0" baseline="0" noProof="0">
                          <a:ln>
                            <a:noFill/>
                          </a:ln>
                          <a:solidFill>
                            <a:prstClr val="black"/>
                          </a:solidFill>
                          <a:effectLst/>
                          <a:uLnTx/>
                          <a:uFillTx/>
                          <a:latin typeface="+mn-lt"/>
                          <a:ea typeface="+mn-ea"/>
                          <a:cs typeface="+mn-cs"/>
                        </a:rPr>
                        <a:t>
  RT @ROGEsport: Ce soir c'est trio, ça vous dit de pouvoir gagner des v-bucks ? 👀
Pour ça il faut RT &amp;amp; follow @ROGEsport + commenter avec v…</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09/02/2019 06:15:53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414118969"/>
                  </a:ext>
                </a:extLst>
              </a:tr>
            </a:tbl>
          </a:graphicData>
        </a:graphic>
      </p:graphicFrame>
      <p:sp>
        <p:nvSpPr>
          <p:cNvPr id="4" name="Text Placeholder 3">
            <a:extLst>
              <a:ext uri="{FF2B5EF4-FFF2-40B4-BE49-F238E27FC236}">
                <a16:creationId xmlns:a16="http://schemas.microsoft.com/office/drawing/2014/main" id="{D2F43C8F-4858-4F88-9BF7-C4640DDC0EB6}"/>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180577749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2EC150-6C39-4293-B2F0-EEE050202845}"/>
              </a:ext>
            </a:extLst>
          </p:cNvPr>
          <p:cNvSpPr>
            <a:spLocks noGrp="1"/>
          </p:cNvSpPr>
          <p:nvPr>
            <p:ph type="title"/>
          </p:nvPr>
        </p:nvSpPr>
        <p:spPr/>
        <p:txBody>
          <a:bodyPr/>
          <a:lstStyle/>
          <a:p>
            <a:r>
              <a:rPr lang="en-US"/>
              <a:t>Twitter Own and Retweeted Tweets Table | CND Competitor- FR - 5 of 9</a:t>
            </a:r>
          </a:p>
        </p:txBody>
      </p:sp>
      <p:graphicFrame>
        <p:nvGraphicFramePr>
          <p:cNvPr id="5" name="Table Placeholder 4">
            <a:extLst>
              <a:ext uri="{FF2B5EF4-FFF2-40B4-BE49-F238E27FC236}">
                <a16:creationId xmlns:a16="http://schemas.microsoft.com/office/drawing/2014/main" id="{A50BF04F-E1A5-4415-81F2-1448C0B5E6ED}"/>
              </a:ext>
            </a:extLst>
          </p:cNvPr>
          <p:cNvGraphicFramePr>
            <a:graphicFrameLocks noGrp="1"/>
          </p:cNvGraphicFramePr>
          <p:nvPr>
            <p:ph type="tbl" sz="quarter" idx="13"/>
            <p:extLst>
              <p:ext uri="{D42A27DB-BD31-4B8C-83A1-F6EECF244321}">
                <p14:modId xmlns:p14="http://schemas.microsoft.com/office/powerpoint/2010/main" val="25337246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1824802651"/>
                    </a:ext>
                  </a:extLst>
                </a:gridCol>
                <a:gridCol w="411480">
                  <a:extLst>
                    <a:ext uri="{9D8B030D-6E8A-4147-A177-3AD203B41FA5}">
                      <a16:colId xmlns:a16="http://schemas.microsoft.com/office/drawing/2014/main" val="1094784537"/>
                    </a:ext>
                  </a:extLst>
                </a:gridCol>
                <a:gridCol w="822960">
                  <a:extLst>
                    <a:ext uri="{9D8B030D-6E8A-4147-A177-3AD203B41FA5}">
                      <a16:colId xmlns:a16="http://schemas.microsoft.com/office/drawing/2014/main" val="1579353297"/>
                    </a:ext>
                  </a:extLst>
                </a:gridCol>
                <a:gridCol w="822960">
                  <a:extLst>
                    <a:ext uri="{9D8B030D-6E8A-4147-A177-3AD203B41FA5}">
                      <a16:colId xmlns:a16="http://schemas.microsoft.com/office/drawing/2014/main" val="4171175397"/>
                    </a:ext>
                  </a:extLst>
                </a:gridCol>
                <a:gridCol w="822960">
                  <a:extLst>
                    <a:ext uri="{9D8B030D-6E8A-4147-A177-3AD203B41FA5}">
                      <a16:colId xmlns:a16="http://schemas.microsoft.com/office/drawing/2014/main" val="3756177609"/>
                    </a:ext>
                  </a:extLst>
                </a:gridCol>
                <a:gridCol w="822960">
                  <a:extLst>
                    <a:ext uri="{9D8B030D-6E8A-4147-A177-3AD203B41FA5}">
                      <a16:colId xmlns:a16="http://schemas.microsoft.com/office/drawing/2014/main" val="303134433"/>
                    </a:ext>
                  </a:extLst>
                </a:gridCol>
                <a:gridCol w="822960">
                  <a:extLst>
                    <a:ext uri="{9D8B030D-6E8A-4147-A177-3AD203B41FA5}">
                      <a16:colId xmlns:a16="http://schemas.microsoft.com/office/drawing/2014/main" val="8214480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992436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- 2019-08-31 14:00:01</a:t>
                      </a:r>
                      <a:r>
                        <a:rPr kumimoji="0" lang="fr-FR" sz="1000" b="0" i="0" u="none" strike="noStrike" kern="1200" cap="none" spc="0" normalizeH="0" baseline="0" noProof="0">
                          <a:ln>
                            <a:noFill/>
                          </a:ln>
                          <a:solidFill>
                            <a:prstClr val="black"/>
                          </a:solidFill>
                          <a:effectLst/>
                          <a:uLnTx/>
                          <a:uFillTx/>
                          <a:latin typeface="+mn-lt"/>
                          <a:ea typeface="+mn-ea"/>
                          <a:cs typeface="+mn-cs"/>
                        </a:rPr>
                        <a:t>
  La toute dernière carte graphique #ROG Strix s'associe au tout nouveau GPU 7nm RX 5700 de #AMD avec une tonne de fonctions haut de gamme qui permettent d'exploiter tout son potentiel. 
Pour en savoir plus sur la ROG Strix RX 5700, visionnez la vidéo ci-dessous. https://t.co/0hp1Kc1OZq</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09/01/2019 18:14:15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23754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- 2019-08-30 16:30:00</a:t>
                      </a:r>
                      <a:r>
                        <a:rPr kumimoji="0" lang="fr-FR" sz="1000" b="0" i="0" u="none" strike="noStrike" kern="1200" cap="none" spc="0" normalizeH="0" baseline="0" noProof="0">
                          <a:ln>
                            <a:noFill/>
                          </a:ln>
                          <a:solidFill>
                            <a:prstClr val="black"/>
                          </a:solidFill>
                          <a:effectLst/>
                          <a:uLnTx/>
                          <a:uFillTx/>
                          <a:latin typeface="+mn-lt"/>
                          <a:ea typeface="+mn-ea"/>
                          <a:cs typeface="+mn-cs"/>
                        </a:rPr>
                        <a:t>
  Le GE65 Raider ne passera jamais inaperçu. Couleur noire métallique élégante, texture obtenue par sablage, logo Dragon cristallin, arêtes rouges rappelant l'échine d'un dragon... Tout y est pour attirer tous les regards.
Voir l'article de notre blog : 
https://t.co/azMJJIZ1Gg https://t.co/6y4uBleWgC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08/31/2019 18:14:25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162063756"/>
                  </a:ext>
                </a:extLst>
              </a:tr>
            </a:tbl>
          </a:graphicData>
        </a:graphic>
      </p:graphicFrame>
      <p:sp>
        <p:nvSpPr>
          <p:cNvPr id="4" name="Text Placeholder 3">
            <a:extLst>
              <a:ext uri="{FF2B5EF4-FFF2-40B4-BE49-F238E27FC236}">
                <a16:creationId xmlns:a16="http://schemas.microsoft.com/office/drawing/2014/main" id="{8C5CB3E7-1488-488E-AE46-14E223B94A79}"/>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77403602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68EF3-A834-471E-AD3B-0F53A6CE0DC8}"/>
              </a:ext>
            </a:extLst>
          </p:cNvPr>
          <p:cNvSpPr>
            <a:spLocks noGrp="1"/>
          </p:cNvSpPr>
          <p:nvPr>
            <p:ph type="title"/>
          </p:nvPr>
        </p:nvSpPr>
        <p:spPr/>
        <p:txBody>
          <a:bodyPr/>
          <a:lstStyle/>
          <a:p>
            <a:r>
              <a:rPr lang="en-US"/>
              <a:t>Twitter Own and Retweeted Tweets Table | CND Competitor- FR - 6 of 9</a:t>
            </a:r>
          </a:p>
        </p:txBody>
      </p:sp>
      <p:graphicFrame>
        <p:nvGraphicFramePr>
          <p:cNvPr id="5" name="Table Placeholder 4">
            <a:extLst>
              <a:ext uri="{FF2B5EF4-FFF2-40B4-BE49-F238E27FC236}">
                <a16:creationId xmlns:a16="http://schemas.microsoft.com/office/drawing/2014/main" id="{98457D5B-16ED-43FF-B7E7-7E3029CD796E}"/>
              </a:ext>
            </a:extLst>
          </p:cNvPr>
          <p:cNvGraphicFramePr>
            <a:graphicFrameLocks noGrp="1"/>
          </p:cNvGraphicFramePr>
          <p:nvPr>
            <p:ph type="tbl" sz="quarter" idx="13"/>
            <p:extLst>
              <p:ext uri="{D42A27DB-BD31-4B8C-83A1-F6EECF244321}">
                <p14:modId xmlns:p14="http://schemas.microsoft.com/office/powerpoint/2010/main" val="652277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4062722967"/>
                    </a:ext>
                  </a:extLst>
                </a:gridCol>
                <a:gridCol w="411480">
                  <a:extLst>
                    <a:ext uri="{9D8B030D-6E8A-4147-A177-3AD203B41FA5}">
                      <a16:colId xmlns:a16="http://schemas.microsoft.com/office/drawing/2014/main" val="1314009068"/>
                    </a:ext>
                  </a:extLst>
                </a:gridCol>
                <a:gridCol w="822960">
                  <a:extLst>
                    <a:ext uri="{9D8B030D-6E8A-4147-A177-3AD203B41FA5}">
                      <a16:colId xmlns:a16="http://schemas.microsoft.com/office/drawing/2014/main" val="2468354230"/>
                    </a:ext>
                  </a:extLst>
                </a:gridCol>
                <a:gridCol w="822960">
                  <a:extLst>
                    <a:ext uri="{9D8B030D-6E8A-4147-A177-3AD203B41FA5}">
                      <a16:colId xmlns:a16="http://schemas.microsoft.com/office/drawing/2014/main" val="173326008"/>
                    </a:ext>
                  </a:extLst>
                </a:gridCol>
                <a:gridCol w="822960">
                  <a:extLst>
                    <a:ext uri="{9D8B030D-6E8A-4147-A177-3AD203B41FA5}">
                      <a16:colId xmlns:a16="http://schemas.microsoft.com/office/drawing/2014/main" val="334613459"/>
                    </a:ext>
                  </a:extLst>
                </a:gridCol>
                <a:gridCol w="822960">
                  <a:extLst>
                    <a:ext uri="{9D8B030D-6E8A-4147-A177-3AD203B41FA5}">
                      <a16:colId xmlns:a16="http://schemas.microsoft.com/office/drawing/2014/main" val="485499261"/>
                    </a:ext>
                  </a:extLst>
                </a:gridCol>
                <a:gridCol w="822960">
                  <a:extLst>
                    <a:ext uri="{9D8B030D-6E8A-4147-A177-3AD203B41FA5}">
                      <a16:colId xmlns:a16="http://schemas.microsoft.com/office/drawing/2014/main" val="20843510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0668952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- 2019-08-30 16:30:00</a:t>
                      </a:r>
                      <a:r>
                        <a:rPr kumimoji="0" lang="fr-FR" sz="1000" b="0" i="0" u="none" strike="noStrike" kern="1200" cap="none" spc="0" normalizeH="0" baseline="0" noProof="0">
                          <a:ln>
                            <a:noFill/>
                          </a:ln>
                          <a:solidFill>
                            <a:prstClr val="black"/>
                          </a:solidFill>
                          <a:effectLst/>
                          <a:uLnTx/>
                          <a:uFillTx/>
                          <a:latin typeface="+mn-lt"/>
                          <a:ea typeface="+mn-ea"/>
                          <a:cs typeface="+mn-cs"/>
                        </a:rPr>
                        <a:t>
  💎 Élégance, glamour et charisme. Trois mots qui représentent parfaitement nos cartes graphiques Radeon RX 5700 EVOKE.
Libérez votre potentiel.
Pour les créateurs. Pour les gamers.
👉 https://t.co/6RqyGrlZtZ
👉 https://t.co/4NUGbqFhO6 https://t.co/7AvCnoT4tC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09/01/2019 06:15:22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41068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- 2019-08-30 15:05:54</a:t>
                      </a:r>
                      <a:r>
                        <a:rPr kumimoji="0" lang="fr-FR" sz="1000" b="0" i="0" u="none" strike="noStrike" kern="1200" cap="none" spc="0" normalizeH="0" baseline="0" noProof="0">
                          <a:ln>
                            <a:noFill/>
                          </a:ln>
                          <a:solidFill>
                            <a:prstClr val="black"/>
                          </a:solidFill>
                          <a:effectLst/>
                          <a:uLnTx/>
                          <a:uFillTx/>
                          <a:latin typeface="+mn-lt"/>
                          <a:ea typeface="+mn-ea"/>
                          <a:cs typeface="+mn-cs"/>
                        </a:rPr>
                        <a:t>
  Aucun #ROGMothership n'a été blessé pendant le tournage de cette vidéo.
#LinusTech https://t.co/z9UhL7Ez7z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09/02/2019 06:15:53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057863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@ASUS_ROG_FR - 2019-08-30 15:03:37</a:t>
                      </a:r>
                      <a:r>
                        <a:rPr kumimoji="0" lang="en-US" sz="1000" b="0" i="0" u="none" strike="noStrike" kern="1200" cap="none" spc="0" normalizeH="0" baseline="0" noProof="0">
                          <a:ln>
                            <a:noFill/>
                          </a:ln>
                          <a:solidFill>
                            <a:prstClr val="black"/>
                          </a:solidFill>
                          <a:effectLst/>
                          <a:uLnTx/>
                          <a:uFillTx/>
                          <a:latin typeface="+mn-lt"/>
                          <a:ea typeface="+mn-ea"/>
                          <a:cs typeface="+mn-cs"/>
                        </a:rPr>
                        <a:t>
  Allez la ROG Army 💪
https://t.co/zwwDUpMPkd https://t.co/147DUMqC4I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06:14:57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2056996"/>
                  </a:ext>
                </a:extLst>
              </a:tr>
            </a:tbl>
          </a:graphicData>
        </a:graphic>
      </p:graphicFrame>
      <p:sp>
        <p:nvSpPr>
          <p:cNvPr id="4" name="Text Placeholder 3">
            <a:extLst>
              <a:ext uri="{FF2B5EF4-FFF2-40B4-BE49-F238E27FC236}">
                <a16:creationId xmlns:a16="http://schemas.microsoft.com/office/drawing/2014/main" id="{26356E54-36FD-4BA6-867E-9206B619B002}"/>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907309856"/>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C7FA16-7C7E-4347-863A-C8A32C706341}"/>
              </a:ext>
            </a:extLst>
          </p:cNvPr>
          <p:cNvSpPr>
            <a:spLocks noGrp="1"/>
          </p:cNvSpPr>
          <p:nvPr>
            <p:ph type="title"/>
          </p:nvPr>
        </p:nvSpPr>
        <p:spPr/>
        <p:txBody>
          <a:bodyPr/>
          <a:lstStyle/>
          <a:p>
            <a:r>
              <a:rPr lang="en-US"/>
              <a:t>Twitter Own and Retweeted Tweets Table | CND Competitor- FR - 7 of 9</a:t>
            </a:r>
          </a:p>
        </p:txBody>
      </p:sp>
      <p:graphicFrame>
        <p:nvGraphicFramePr>
          <p:cNvPr id="5" name="Table Placeholder 4">
            <a:extLst>
              <a:ext uri="{FF2B5EF4-FFF2-40B4-BE49-F238E27FC236}">
                <a16:creationId xmlns:a16="http://schemas.microsoft.com/office/drawing/2014/main" id="{4A1BB0C6-7661-43E8-AF52-9225024267C2}"/>
              </a:ext>
            </a:extLst>
          </p:cNvPr>
          <p:cNvGraphicFramePr>
            <a:graphicFrameLocks noGrp="1"/>
          </p:cNvGraphicFramePr>
          <p:nvPr>
            <p:ph type="tbl" sz="quarter" idx="13"/>
            <p:extLst>
              <p:ext uri="{D42A27DB-BD31-4B8C-83A1-F6EECF244321}">
                <p14:modId xmlns:p14="http://schemas.microsoft.com/office/powerpoint/2010/main" val="22882141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665041382"/>
                    </a:ext>
                  </a:extLst>
                </a:gridCol>
                <a:gridCol w="411480">
                  <a:extLst>
                    <a:ext uri="{9D8B030D-6E8A-4147-A177-3AD203B41FA5}">
                      <a16:colId xmlns:a16="http://schemas.microsoft.com/office/drawing/2014/main" val="3598976968"/>
                    </a:ext>
                  </a:extLst>
                </a:gridCol>
                <a:gridCol w="822960">
                  <a:extLst>
                    <a:ext uri="{9D8B030D-6E8A-4147-A177-3AD203B41FA5}">
                      <a16:colId xmlns:a16="http://schemas.microsoft.com/office/drawing/2014/main" val="458827413"/>
                    </a:ext>
                  </a:extLst>
                </a:gridCol>
                <a:gridCol w="822960">
                  <a:extLst>
                    <a:ext uri="{9D8B030D-6E8A-4147-A177-3AD203B41FA5}">
                      <a16:colId xmlns:a16="http://schemas.microsoft.com/office/drawing/2014/main" val="3672986472"/>
                    </a:ext>
                  </a:extLst>
                </a:gridCol>
                <a:gridCol w="822960">
                  <a:extLst>
                    <a:ext uri="{9D8B030D-6E8A-4147-A177-3AD203B41FA5}">
                      <a16:colId xmlns:a16="http://schemas.microsoft.com/office/drawing/2014/main" val="344934538"/>
                    </a:ext>
                  </a:extLst>
                </a:gridCol>
                <a:gridCol w="822960">
                  <a:extLst>
                    <a:ext uri="{9D8B030D-6E8A-4147-A177-3AD203B41FA5}">
                      <a16:colId xmlns:a16="http://schemas.microsoft.com/office/drawing/2014/main" val="3418429633"/>
                    </a:ext>
                  </a:extLst>
                </a:gridCol>
                <a:gridCol w="822960">
                  <a:extLst>
                    <a:ext uri="{9D8B030D-6E8A-4147-A177-3AD203B41FA5}">
                      <a16:colId xmlns:a16="http://schemas.microsoft.com/office/drawing/2014/main" val="31752270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21697449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@ASUS_ROG_FR - 2019-08-30 13:55:00</a:t>
                      </a:r>
                      <a:r>
                        <a:rPr kumimoji="0" lang="en-US" sz="1000" b="0" i="0" u="none" strike="noStrike" kern="1200" cap="none" spc="0" normalizeH="0" baseline="0" noProof="0">
                          <a:ln>
                            <a:noFill/>
                          </a:ln>
                          <a:solidFill>
                            <a:prstClr val="black"/>
                          </a:solidFill>
                          <a:effectLst/>
                          <a:uLnTx/>
                          <a:uFillTx/>
                          <a:latin typeface="+mn-lt"/>
                          <a:ea typeface="+mn-ea"/>
                          <a:cs typeface="+mn-cs"/>
                        </a:rPr>
                        <a:t>
  🎁 #Concours ROG x ACE Esport ! 🎁
Gagne ta veste collector ROG personnalisée ! 😎
🔴 RT+FOLLOW @ASUS_ROG_FR &amp;amp; @ACE_Esport_GG 
⚫️ Commente avec le hashtag #ROG et laisse ton pseudo !
⏰TAS: 05/09/19
#RepublicOfGamers #ControlTheGame https://t.co/omN4Ps3azX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06:14:57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149505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- 2019-08-30 13:42:08</a:t>
                      </a:r>
                      <a:r>
                        <a:rPr kumimoji="0" lang="fr-FR" sz="1000" b="0" i="0" u="none" strike="noStrike" kern="1200" cap="none" spc="0" normalizeH="0" baseline="0" noProof="0">
                          <a:ln>
                            <a:noFill/>
                          </a:ln>
                          <a:solidFill>
                            <a:prstClr val="black"/>
                          </a:solidFill>
                          <a:effectLst/>
                          <a:uLnTx/>
                          <a:uFillTx/>
                          <a:latin typeface="+mn-lt"/>
                          <a:ea typeface="+mn-ea"/>
                          <a:cs typeface="+mn-cs"/>
                        </a:rPr>
                        <a:t>
  Vous êtes chauds... Du coup... ⏰🎁 https://t.co/TN9T4IrIc6</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09/01/2019 18:14:15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36534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- 2019-08-30 12:56:28</a:t>
                      </a:r>
                      <a:r>
                        <a:rPr kumimoji="0" lang="fr-FR" sz="1000" b="0" i="0" u="none" strike="noStrike" kern="1200" cap="none" spc="0" normalizeH="0" baseline="0" noProof="0">
                          <a:ln>
                            <a:noFill/>
                          </a:ln>
                          <a:solidFill>
                            <a:prstClr val="black"/>
                          </a:solidFill>
                          <a:effectLst/>
                          <a:uLnTx/>
                          <a:uFillTx/>
                          <a:latin typeface="+mn-lt"/>
                          <a:ea typeface="+mn-ea"/>
                          <a:cs typeface="+mn-cs"/>
                        </a:rPr>
                        <a:t>
  Bon, elle est classe la nouvelle veste #ROG non ?
Mais elle serait plus classe sur toi qui lis ce tweet non ?
Faudrait peut-être en faire gagner ?🤔
Enfin si vous êtes chauds... 😏 https://t.co/qwXKYVOQX2</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09/01/2019 18:14:15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816228038"/>
                  </a:ext>
                </a:extLst>
              </a:tr>
            </a:tbl>
          </a:graphicData>
        </a:graphic>
      </p:graphicFrame>
      <p:sp>
        <p:nvSpPr>
          <p:cNvPr id="4" name="Text Placeholder 3">
            <a:extLst>
              <a:ext uri="{FF2B5EF4-FFF2-40B4-BE49-F238E27FC236}">
                <a16:creationId xmlns:a16="http://schemas.microsoft.com/office/drawing/2014/main" id="{FB5C5F8C-2E1E-4B1D-8193-4E57D44C0AC1}"/>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53973342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D9D6A5-C986-434F-84CA-3112D31EA3BD}"/>
              </a:ext>
            </a:extLst>
          </p:cNvPr>
          <p:cNvSpPr>
            <a:spLocks noGrp="1"/>
          </p:cNvSpPr>
          <p:nvPr>
            <p:ph type="title"/>
          </p:nvPr>
        </p:nvSpPr>
        <p:spPr/>
        <p:txBody>
          <a:bodyPr/>
          <a:lstStyle/>
          <a:p>
            <a:r>
              <a:rPr lang="en-US"/>
              <a:t>Twitter Own and Retweeted Tweets Table | CND Competitor- FR - 8 of 9</a:t>
            </a:r>
          </a:p>
        </p:txBody>
      </p:sp>
      <p:graphicFrame>
        <p:nvGraphicFramePr>
          <p:cNvPr id="5" name="Table Placeholder 4">
            <a:extLst>
              <a:ext uri="{FF2B5EF4-FFF2-40B4-BE49-F238E27FC236}">
                <a16:creationId xmlns:a16="http://schemas.microsoft.com/office/drawing/2014/main" id="{AB49A7F0-4B1E-4E27-AFB4-B096203F77D9}"/>
              </a:ext>
            </a:extLst>
          </p:cNvPr>
          <p:cNvGraphicFramePr>
            <a:graphicFrameLocks noGrp="1"/>
          </p:cNvGraphicFramePr>
          <p:nvPr>
            <p:ph type="tbl" sz="quarter" idx="13"/>
            <p:extLst>
              <p:ext uri="{D42A27DB-BD31-4B8C-83A1-F6EECF244321}">
                <p14:modId xmlns:p14="http://schemas.microsoft.com/office/powerpoint/2010/main" val="25430773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2606344505"/>
                    </a:ext>
                  </a:extLst>
                </a:gridCol>
                <a:gridCol w="411480">
                  <a:extLst>
                    <a:ext uri="{9D8B030D-6E8A-4147-A177-3AD203B41FA5}">
                      <a16:colId xmlns:a16="http://schemas.microsoft.com/office/drawing/2014/main" val="2512351494"/>
                    </a:ext>
                  </a:extLst>
                </a:gridCol>
                <a:gridCol w="822960">
                  <a:extLst>
                    <a:ext uri="{9D8B030D-6E8A-4147-A177-3AD203B41FA5}">
                      <a16:colId xmlns:a16="http://schemas.microsoft.com/office/drawing/2014/main" val="801060920"/>
                    </a:ext>
                  </a:extLst>
                </a:gridCol>
                <a:gridCol w="822960">
                  <a:extLst>
                    <a:ext uri="{9D8B030D-6E8A-4147-A177-3AD203B41FA5}">
                      <a16:colId xmlns:a16="http://schemas.microsoft.com/office/drawing/2014/main" val="4149442317"/>
                    </a:ext>
                  </a:extLst>
                </a:gridCol>
                <a:gridCol w="822960">
                  <a:extLst>
                    <a:ext uri="{9D8B030D-6E8A-4147-A177-3AD203B41FA5}">
                      <a16:colId xmlns:a16="http://schemas.microsoft.com/office/drawing/2014/main" val="3809459902"/>
                    </a:ext>
                  </a:extLst>
                </a:gridCol>
                <a:gridCol w="822960">
                  <a:extLst>
                    <a:ext uri="{9D8B030D-6E8A-4147-A177-3AD203B41FA5}">
                      <a16:colId xmlns:a16="http://schemas.microsoft.com/office/drawing/2014/main" val="3591542935"/>
                    </a:ext>
                  </a:extLst>
                </a:gridCol>
                <a:gridCol w="822960">
                  <a:extLst>
                    <a:ext uri="{9D8B030D-6E8A-4147-A177-3AD203B41FA5}">
                      <a16:colId xmlns:a16="http://schemas.microsoft.com/office/drawing/2014/main" val="19268792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2865932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- 2019-08-30 10:35:00</a:t>
                      </a:r>
                      <a:r>
                        <a:rPr kumimoji="0" lang="fr-FR" sz="1000" b="0" i="0" u="none" strike="noStrike" kern="1200" cap="none" spc="0" normalizeH="0" baseline="0" noProof="0">
                          <a:ln>
                            <a:noFill/>
                          </a:ln>
                          <a:solidFill>
                            <a:prstClr val="black"/>
                          </a:solidFill>
                          <a:effectLst/>
                          <a:uLnTx/>
                          <a:uFillTx/>
                          <a:latin typeface="+mn-lt"/>
                          <a:ea typeface="+mn-ea"/>
                          <a:cs typeface="+mn-cs"/>
                        </a:rPr>
                        <a:t>
  C'est la rentrée !
Quels produits allez-vous choisir pour bien commencer l'année ?
On vous aide à trouver ici : https://t.co/ImDvW9Rm5P https://t.co/FGLgctfgXe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09/01/2019 18:14:14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9570583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- 2019-08-30 10:02:15</a:t>
                      </a:r>
                      <a:r>
                        <a:rPr kumimoji="0" lang="fr-FR" sz="1000" b="0" i="0" u="none" strike="noStrike" kern="1200" cap="none" spc="0" normalizeH="0" baseline="0" noProof="0">
                          <a:ln>
                            <a:noFill/>
                          </a:ln>
                          <a:solidFill>
                            <a:prstClr val="black"/>
                          </a:solidFill>
                          <a:effectLst/>
                          <a:uLnTx/>
                          <a:uFillTx/>
                          <a:latin typeface="+mn-lt"/>
                          <a:ea typeface="+mn-ea"/>
                          <a:cs typeface="+mn-cs"/>
                        </a:rPr>
                        <a:t>
  RT @ROG_Karnal: Bientôt sur vos écrans...
#ROG #RepublicOfGamers https://t.co/WEbyOQaioZ</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06:14:57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670545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- 2019-08-30 09:34:55</a:t>
                      </a:r>
                      <a:r>
                        <a:rPr kumimoji="0" lang="fr-FR" sz="1000" b="0" i="0" u="none" strike="noStrike" kern="1200" cap="none" spc="0" normalizeH="0" baseline="0" noProof="0">
                          <a:ln>
                            <a:noFill/>
                          </a:ln>
                          <a:solidFill>
                            <a:prstClr val="black"/>
                          </a:solidFill>
                          <a:effectLst/>
                          <a:uLnTx/>
                          <a:uFillTx/>
                          <a:latin typeface="+mn-lt"/>
                          <a:ea typeface="+mn-ea"/>
                          <a:cs typeface="+mn-cs"/>
                        </a:rPr>
                        <a:t>
  RT @NVIDIAGeForceFR: [⚡ #PROMO ⚡] Bénéficiez de -44% sur cette GeForce RTX 2070 d'@ASUS_ROG_FR chez @rueducommerce ! 💚 #TimeToUpgrade #RTXO…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06:14:57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04642443"/>
                  </a:ext>
                </a:extLst>
              </a:tr>
            </a:tbl>
          </a:graphicData>
        </a:graphic>
      </p:graphicFrame>
      <p:sp>
        <p:nvSpPr>
          <p:cNvPr id="4" name="Text Placeholder 3">
            <a:extLst>
              <a:ext uri="{FF2B5EF4-FFF2-40B4-BE49-F238E27FC236}">
                <a16:creationId xmlns:a16="http://schemas.microsoft.com/office/drawing/2014/main" id="{8ED436CD-AD4F-4730-A684-22591E5997AD}"/>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566945860"/>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7F3E2D-E062-49F7-A8DC-C4D5F6786805}"/>
              </a:ext>
            </a:extLst>
          </p:cNvPr>
          <p:cNvSpPr>
            <a:spLocks noGrp="1"/>
          </p:cNvSpPr>
          <p:nvPr>
            <p:ph type="title"/>
          </p:nvPr>
        </p:nvSpPr>
        <p:spPr/>
        <p:txBody>
          <a:bodyPr/>
          <a:lstStyle/>
          <a:p>
            <a:r>
              <a:rPr lang="en-US"/>
              <a:t>Twitter Own and Retweeted Tweets Table | CND Competitor- FR - 9 of 9</a:t>
            </a:r>
          </a:p>
        </p:txBody>
      </p:sp>
      <p:graphicFrame>
        <p:nvGraphicFramePr>
          <p:cNvPr id="5" name="Table Placeholder 4">
            <a:extLst>
              <a:ext uri="{FF2B5EF4-FFF2-40B4-BE49-F238E27FC236}">
                <a16:creationId xmlns:a16="http://schemas.microsoft.com/office/drawing/2014/main" id="{A944CC69-99DC-47E4-8161-55901DFCAC4E}"/>
              </a:ext>
            </a:extLst>
          </p:cNvPr>
          <p:cNvGraphicFramePr>
            <a:graphicFrameLocks noGrp="1"/>
          </p:cNvGraphicFramePr>
          <p:nvPr>
            <p:ph type="tbl" sz="quarter" idx="13"/>
            <p:extLst>
              <p:ext uri="{D42A27DB-BD31-4B8C-83A1-F6EECF244321}">
                <p14:modId xmlns:p14="http://schemas.microsoft.com/office/powerpoint/2010/main" val="1583225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703320">
                  <a:extLst>
                    <a:ext uri="{9D8B030D-6E8A-4147-A177-3AD203B41FA5}">
                      <a16:colId xmlns:a16="http://schemas.microsoft.com/office/drawing/2014/main" val="3271128672"/>
                    </a:ext>
                  </a:extLst>
                </a:gridCol>
                <a:gridCol w="411480">
                  <a:extLst>
                    <a:ext uri="{9D8B030D-6E8A-4147-A177-3AD203B41FA5}">
                      <a16:colId xmlns:a16="http://schemas.microsoft.com/office/drawing/2014/main" val="3622410654"/>
                    </a:ext>
                  </a:extLst>
                </a:gridCol>
                <a:gridCol w="822960">
                  <a:extLst>
                    <a:ext uri="{9D8B030D-6E8A-4147-A177-3AD203B41FA5}">
                      <a16:colId xmlns:a16="http://schemas.microsoft.com/office/drawing/2014/main" val="2758645166"/>
                    </a:ext>
                  </a:extLst>
                </a:gridCol>
                <a:gridCol w="822960">
                  <a:extLst>
                    <a:ext uri="{9D8B030D-6E8A-4147-A177-3AD203B41FA5}">
                      <a16:colId xmlns:a16="http://schemas.microsoft.com/office/drawing/2014/main" val="1911834577"/>
                    </a:ext>
                  </a:extLst>
                </a:gridCol>
                <a:gridCol w="822960">
                  <a:extLst>
                    <a:ext uri="{9D8B030D-6E8A-4147-A177-3AD203B41FA5}">
                      <a16:colId xmlns:a16="http://schemas.microsoft.com/office/drawing/2014/main" val="323092846"/>
                    </a:ext>
                  </a:extLst>
                </a:gridCol>
                <a:gridCol w="822960">
                  <a:extLst>
                    <a:ext uri="{9D8B030D-6E8A-4147-A177-3AD203B41FA5}">
                      <a16:colId xmlns:a16="http://schemas.microsoft.com/office/drawing/2014/main" val="877544042"/>
                    </a:ext>
                  </a:extLst>
                </a:gridCol>
                <a:gridCol w="822960">
                  <a:extLst>
                    <a:ext uri="{9D8B030D-6E8A-4147-A177-3AD203B41FA5}">
                      <a16:colId xmlns:a16="http://schemas.microsoft.com/office/drawing/2014/main" val="1798449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Retweeted Tweet?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Retweets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extLst>
                  <a:ext uri="{0D108BD9-81ED-4DB2-BD59-A6C34878D82A}">
                    <a16:rowId xmlns:a16="http://schemas.microsoft.com/office/drawing/2014/main" val="4146960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@ASUS_ROG_FR - 2019-08-30 08:18:19</a:t>
                      </a:r>
                      <a:r>
                        <a:rPr kumimoji="0" lang="fr-FR" sz="1000" b="0" i="0" u="none" strike="noStrike" kern="1200" cap="none" spc="0" normalizeH="0" baseline="0" noProof="0">
                          <a:ln>
                            <a:noFill/>
                          </a:ln>
                          <a:solidFill>
                            <a:prstClr val="black"/>
                          </a:solidFill>
                          <a:effectLst/>
                          <a:uLnTx/>
                          <a:uFillTx/>
                          <a:latin typeface="+mn-lt"/>
                          <a:ea typeface="+mn-ea"/>
                          <a:cs typeface="+mn-cs"/>
                        </a:rPr>
                        <a:t>
  RT @LDLC: Il en reste encore ! Mais pour combien de temps ? 😱 https://t.co/PmSCTo1kxg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09/01/2019 18:14:15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9119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@msifrance - 2019-08-29 16:30:00</a:t>
                      </a:r>
                      <a:r>
                        <a:rPr kumimoji="0" lang="fr-FR" sz="1000" b="0" i="0" u="none" strike="noStrike" kern="1200" cap="none" spc="0" normalizeH="0" baseline="0" noProof="0">
                          <a:ln>
                            <a:noFill/>
                          </a:ln>
                          <a:solidFill>
                            <a:prstClr val="black"/>
                          </a:solidFill>
                          <a:effectLst/>
                          <a:uLnTx/>
                          <a:uFillTx/>
                          <a:latin typeface="+mn-lt"/>
                          <a:ea typeface="+mn-ea"/>
                          <a:cs typeface="+mn-cs"/>
                        </a:rPr>
                        <a:t>
  FAST &amp;amp; COOL !
Les cartes mères MSI X570 sont complètes et vous assurent à la fois rapidité et refroidissement.
👉 En savoir plus : https://t.co/La4gssyVnh 
#X570 #MSI @AMD @CoolerMaster @Corsair https://t.co/K2CYKTQPth</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09/01/2019 06:15:22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29880265"/>
                  </a:ext>
                </a:extLst>
              </a:tr>
            </a:tbl>
          </a:graphicData>
        </a:graphic>
      </p:graphicFrame>
      <p:sp>
        <p:nvSpPr>
          <p:cNvPr id="4" name="Text Placeholder 3">
            <a:extLst>
              <a:ext uri="{FF2B5EF4-FFF2-40B4-BE49-F238E27FC236}">
                <a16:creationId xmlns:a16="http://schemas.microsoft.com/office/drawing/2014/main" id="{231CE365-65FA-48A0-B595-9E3CB4EF00F3}"/>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07819017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8084A-6AD9-4A8F-95C0-BC12BACFE79F}"/>
              </a:ext>
            </a:extLst>
          </p:cNvPr>
          <p:cNvSpPr>
            <a:spLocks noGrp="1"/>
          </p:cNvSpPr>
          <p:nvPr>
            <p:ph type="title"/>
          </p:nvPr>
        </p:nvSpPr>
        <p:spPr/>
        <p:txBody>
          <a:bodyPr/>
          <a:lstStyle/>
          <a:p>
            <a:r>
              <a:rPr lang="en-US"/>
              <a:t>Twitter Key Metrics Table | CND Competitor- FR</a:t>
            </a:r>
          </a:p>
        </p:txBody>
      </p:sp>
      <p:graphicFrame>
        <p:nvGraphicFramePr>
          <p:cNvPr id="5" name="Table Placeholder 4">
            <a:extLst>
              <a:ext uri="{FF2B5EF4-FFF2-40B4-BE49-F238E27FC236}">
                <a16:creationId xmlns:a16="http://schemas.microsoft.com/office/drawing/2014/main" id="{5DC8D384-75CC-489F-922C-3591C2C590D1}"/>
              </a:ext>
            </a:extLst>
          </p:cNvPr>
          <p:cNvGraphicFramePr>
            <a:graphicFrameLocks noGrp="1"/>
          </p:cNvGraphicFramePr>
          <p:nvPr>
            <p:ph type="tbl" sz="quarter" idx="13"/>
            <p:extLst>
              <p:ext uri="{D42A27DB-BD31-4B8C-83A1-F6EECF244321}">
                <p14:modId xmlns:p14="http://schemas.microsoft.com/office/powerpoint/2010/main" val="27975106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3">
                  <a:extLst>
                    <a:ext uri="{9D8B030D-6E8A-4147-A177-3AD203B41FA5}">
                      <a16:colId xmlns:a16="http://schemas.microsoft.com/office/drawing/2014/main" val="1792998632"/>
                    </a:ext>
                  </a:extLst>
                </a:gridCol>
                <a:gridCol w="493776">
                  <a:extLst>
                    <a:ext uri="{9D8B030D-6E8A-4147-A177-3AD203B41FA5}">
                      <a16:colId xmlns:a16="http://schemas.microsoft.com/office/drawing/2014/main" val="318557263"/>
                    </a:ext>
                  </a:extLst>
                </a:gridCol>
                <a:gridCol w="493776">
                  <a:extLst>
                    <a:ext uri="{9D8B030D-6E8A-4147-A177-3AD203B41FA5}">
                      <a16:colId xmlns:a16="http://schemas.microsoft.com/office/drawing/2014/main" val="2764010933"/>
                    </a:ext>
                  </a:extLst>
                </a:gridCol>
                <a:gridCol w="493776">
                  <a:extLst>
                    <a:ext uri="{9D8B030D-6E8A-4147-A177-3AD203B41FA5}">
                      <a16:colId xmlns:a16="http://schemas.microsoft.com/office/drawing/2014/main" val="2092567642"/>
                    </a:ext>
                  </a:extLst>
                </a:gridCol>
                <a:gridCol w="493776">
                  <a:extLst>
                    <a:ext uri="{9D8B030D-6E8A-4147-A177-3AD203B41FA5}">
                      <a16:colId xmlns:a16="http://schemas.microsoft.com/office/drawing/2014/main" val="2807962360"/>
                    </a:ext>
                  </a:extLst>
                </a:gridCol>
                <a:gridCol w="493776">
                  <a:extLst>
                    <a:ext uri="{9D8B030D-6E8A-4147-A177-3AD203B41FA5}">
                      <a16:colId xmlns:a16="http://schemas.microsoft.com/office/drawing/2014/main" val="3238010618"/>
                    </a:ext>
                  </a:extLst>
                </a:gridCol>
                <a:gridCol w="493776">
                  <a:extLst>
                    <a:ext uri="{9D8B030D-6E8A-4147-A177-3AD203B41FA5}">
                      <a16:colId xmlns:a16="http://schemas.microsoft.com/office/drawing/2014/main" val="2879576598"/>
                    </a:ext>
                  </a:extLst>
                </a:gridCol>
                <a:gridCol w="493776">
                  <a:extLst>
                    <a:ext uri="{9D8B030D-6E8A-4147-A177-3AD203B41FA5}">
                      <a16:colId xmlns:a16="http://schemas.microsoft.com/office/drawing/2014/main" val="858653803"/>
                    </a:ext>
                  </a:extLst>
                </a:gridCol>
                <a:gridCol w="493776">
                  <a:extLst>
                    <a:ext uri="{9D8B030D-6E8A-4147-A177-3AD203B41FA5}">
                      <a16:colId xmlns:a16="http://schemas.microsoft.com/office/drawing/2014/main" val="720081897"/>
                    </a:ext>
                  </a:extLst>
                </a:gridCol>
                <a:gridCol w="493776">
                  <a:extLst>
                    <a:ext uri="{9D8B030D-6E8A-4147-A177-3AD203B41FA5}">
                      <a16:colId xmlns:a16="http://schemas.microsoft.com/office/drawing/2014/main" val="443270112"/>
                    </a:ext>
                  </a:extLst>
                </a:gridCol>
                <a:gridCol w="493776">
                  <a:extLst>
                    <a:ext uri="{9D8B030D-6E8A-4147-A177-3AD203B41FA5}">
                      <a16:colId xmlns:a16="http://schemas.microsoft.com/office/drawing/2014/main" val="1948173079"/>
                    </a:ext>
                  </a:extLst>
                </a:gridCol>
                <a:gridCol w="493776">
                  <a:extLst>
                    <a:ext uri="{9D8B030D-6E8A-4147-A177-3AD203B41FA5}">
                      <a16:colId xmlns:a16="http://schemas.microsoft.com/office/drawing/2014/main" val="579897334"/>
                    </a:ext>
                  </a:extLst>
                </a:gridCol>
                <a:gridCol w="493776">
                  <a:extLst>
                    <a:ext uri="{9D8B030D-6E8A-4147-A177-3AD203B41FA5}">
                      <a16:colId xmlns:a16="http://schemas.microsoft.com/office/drawing/2014/main" val="4020922892"/>
                    </a:ext>
                  </a:extLst>
                </a:gridCol>
                <a:gridCol w="493776">
                  <a:extLst>
                    <a:ext uri="{9D8B030D-6E8A-4147-A177-3AD203B41FA5}">
                      <a16:colId xmlns:a16="http://schemas.microsoft.com/office/drawing/2014/main" val="518205980"/>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3762876675"/>
                  </a:ext>
                </a:extLst>
              </a:tr>
              <a:tr h="370840">
                <a:tc>
                  <a:txBody>
                    <a:bodyPr/>
                    <a:lstStyle/>
                    <a:p>
                      <a:r>
                        <a:rPr lang="en-US" sz="1000"/>
                        <a:t>ROG France (FR)</a:t>
                      </a:r>
                    </a:p>
                  </a:txBody>
                  <a:tcPr/>
                </a:tc>
                <a:tc>
                  <a:txBody>
                    <a:bodyPr/>
                    <a:lstStyle/>
                    <a:p>
                      <a:r>
                        <a:rPr lang="en-US" sz="1000"/>
                        <a:t>174168</a:t>
                      </a:r>
                    </a:p>
                  </a:txBody>
                  <a:tcPr/>
                </a:tc>
                <a:tc>
                  <a:txBody>
                    <a:bodyPr/>
                    <a:lstStyle/>
                    <a:p>
                      <a:r>
                        <a:rPr lang="en-US" sz="1000"/>
                        <a:t>n/a</a:t>
                      </a:r>
                    </a:p>
                  </a:txBody>
                  <a:tcPr/>
                </a:tc>
                <a:tc>
                  <a:txBody>
                    <a:bodyPr/>
                    <a:lstStyle/>
                    <a:p>
                      <a:r>
                        <a:rPr lang="en-US" sz="1000"/>
                        <a:t>2015</a:t>
                      </a:r>
                    </a:p>
                  </a:txBody>
                  <a:tcPr/>
                </a:tc>
                <a:tc>
                  <a:txBody>
                    <a:bodyPr/>
                    <a:lstStyle/>
                    <a:p>
                      <a:r>
                        <a:rPr lang="en-US" sz="1000"/>
                        <a:t>765</a:t>
                      </a:r>
                    </a:p>
                  </a:txBody>
                  <a:tcPr/>
                </a:tc>
                <a:tc>
                  <a:txBody>
                    <a:bodyPr/>
                    <a:lstStyle/>
                    <a:p>
                      <a:r>
                        <a:rPr lang="en-US" sz="1000"/>
                        <a:t>586</a:t>
                      </a:r>
                    </a:p>
                  </a:txBody>
                  <a:tcPr/>
                </a:tc>
                <a:tc>
                  <a:txBody>
                    <a:bodyPr/>
                    <a:lstStyle/>
                    <a:p>
                      <a:r>
                        <a:rPr lang="en-US" sz="1000"/>
                        <a:t>664</a:t>
                      </a:r>
                    </a:p>
                  </a:txBody>
                  <a:tcPr/>
                </a:tc>
                <a:tc>
                  <a:txBody>
                    <a:bodyPr/>
                    <a:lstStyle/>
                    <a:p>
                      <a:r>
                        <a:rPr lang="en-US" sz="1000"/>
                        <a:t>52494</a:t>
                      </a:r>
                    </a:p>
                  </a:txBody>
                  <a:tcPr/>
                </a:tc>
                <a:tc>
                  <a:txBody>
                    <a:bodyPr/>
                    <a:lstStyle/>
                    <a:p>
                      <a:r>
                        <a:rPr lang="en-US" sz="1000"/>
                        <a:t>50566</a:t>
                      </a:r>
                    </a:p>
                  </a:txBody>
                  <a:tcPr/>
                </a:tc>
                <a:tc>
                  <a:txBody>
                    <a:bodyPr/>
                    <a:lstStyle/>
                    <a:p>
                      <a:r>
                        <a:rPr lang="en-US" sz="1000"/>
                        <a:t>76501</a:t>
                      </a:r>
                    </a:p>
                  </a:txBody>
                  <a:tcPr/>
                </a:tc>
                <a:tc>
                  <a:txBody>
                    <a:bodyPr/>
                    <a:lstStyle/>
                    <a:p>
                      <a:r>
                        <a:rPr lang="en-US" sz="1000"/>
                        <a:t>15191</a:t>
                      </a:r>
                    </a:p>
                  </a:txBody>
                  <a:tcPr/>
                </a:tc>
                <a:tc>
                  <a:txBody>
                    <a:bodyPr/>
                    <a:lstStyle/>
                    <a:p>
                      <a:r>
                        <a:rPr lang="en-US" sz="1000"/>
                        <a:t>54075</a:t>
                      </a:r>
                    </a:p>
                  </a:txBody>
                  <a:tcPr/>
                </a:tc>
                <a:tc>
                  <a:txBody>
                    <a:bodyPr/>
                    <a:lstStyle/>
                    <a:p>
                      <a:r>
                        <a:rPr lang="en-US" sz="1000"/>
                        <a:t>n/a</a:t>
                      </a:r>
                    </a:p>
                  </a:txBody>
                  <a:tcPr/>
                </a:tc>
                <a:tc>
                  <a:txBody>
                    <a:bodyPr/>
                    <a:lstStyle/>
                    <a:p>
                      <a:r>
                        <a:rPr lang="en-US" sz="1000"/>
                        <a:t>5.7 %</a:t>
                      </a:r>
                    </a:p>
                  </a:txBody>
                  <a:tcPr/>
                </a:tc>
                <a:extLst>
                  <a:ext uri="{0D108BD9-81ED-4DB2-BD59-A6C34878D82A}">
                    <a16:rowId xmlns:a16="http://schemas.microsoft.com/office/drawing/2014/main" val="3082702478"/>
                  </a:ext>
                </a:extLst>
              </a:tr>
              <a:tr h="370840">
                <a:tc>
                  <a:txBody>
                    <a:bodyPr/>
                    <a:lstStyle/>
                    <a:p>
                      <a:r>
                        <a:rPr lang="en-US" sz="1000"/>
                        <a:t>MSI (FR)</a:t>
                      </a:r>
                    </a:p>
                  </a:txBody>
                  <a:tcPr/>
                </a:tc>
                <a:tc>
                  <a:txBody>
                    <a:bodyPr/>
                    <a:lstStyle/>
                    <a:p>
                      <a:r>
                        <a:rPr lang="en-US" sz="1000"/>
                        <a:t>162115</a:t>
                      </a:r>
                    </a:p>
                  </a:txBody>
                  <a:tcPr/>
                </a:tc>
                <a:tc>
                  <a:txBody>
                    <a:bodyPr/>
                    <a:lstStyle/>
                    <a:p>
                      <a:r>
                        <a:rPr lang="en-US" sz="1000"/>
                        <a:t>n/a</a:t>
                      </a:r>
                    </a:p>
                  </a:txBody>
                  <a:tcPr/>
                </a:tc>
                <a:tc>
                  <a:txBody>
                    <a:bodyPr/>
                    <a:lstStyle/>
                    <a:p>
                      <a:r>
                        <a:rPr lang="en-US" sz="1000"/>
                        <a:t>4249</a:t>
                      </a:r>
                    </a:p>
                  </a:txBody>
                  <a:tcPr/>
                </a:tc>
                <a:tc>
                  <a:txBody>
                    <a:bodyPr/>
                    <a:lstStyle/>
                    <a:p>
                      <a:r>
                        <a:rPr lang="en-US" sz="1000"/>
                        <a:t>1367</a:t>
                      </a:r>
                    </a:p>
                  </a:txBody>
                  <a:tcPr/>
                </a:tc>
                <a:tc>
                  <a:txBody>
                    <a:bodyPr/>
                    <a:lstStyle/>
                    <a:p>
                      <a:r>
                        <a:rPr lang="en-US" sz="1000"/>
                        <a:t>1329</a:t>
                      </a:r>
                    </a:p>
                  </a:txBody>
                  <a:tcPr/>
                </a:tc>
                <a:tc>
                  <a:txBody>
                    <a:bodyPr/>
                    <a:lstStyle/>
                    <a:p>
                      <a:r>
                        <a:rPr lang="en-US" sz="1000"/>
                        <a:t>1553</a:t>
                      </a:r>
                    </a:p>
                  </a:txBody>
                  <a:tcPr/>
                </a:tc>
                <a:tc>
                  <a:txBody>
                    <a:bodyPr/>
                    <a:lstStyle/>
                    <a:p>
                      <a:r>
                        <a:rPr lang="en-US" sz="1000"/>
                        <a:t>84786</a:t>
                      </a:r>
                    </a:p>
                  </a:txBody>
                  <a:tcPr/>
                </a:tc>
                <a:tc>
                  <a:txBody>
                    <a:bodyPr/>
                    <a:lstStyle/>
                    <a:p>
                      <a:r>
                        <a:rPr lang="en-US" sz="1000"/>
                        <a:t>83144</a:t>
                      </a:r>
                    </a:p>
                  </a:txBody>
                  <a:tcPr/>
                </a:tc>
                <a:tc>
                  <a:txBody>
                    <a:bodyPr/>
                    <a:lstStyle/>
                    <a:p>
                      <a:r>
                        <a:rPr lang="en-US" sz="1000"/>
                        <a:t>110978</a:t>
                      </a:r>
                    </a:p>
                  </a:txBody>
                  <a:tcPr/>
                </a:tc>
                <a:tc>
                  <a:txBody>
                    <a:bodyPr/>
                    <a:lstStyle/>
                    <a:p>
                      <a:r>
                        <a:rPr lang="en-US" sz="1000"/>
                        <a:t>12288</a:t>
                      </a:r>
                    </a:p>
                  </a:txBody>
                  <a:tcPr/>
                </a:tc>
                <a:tc>
                  <a:txBody>
                    <a:bodyPr/>
                    <a:lstStyle/>
                    <a:p>
                      <a:r>
                        <a:rPr lang="en-US" sz="1000"/>
                        <a:t>61556</a:t>
                      </a:r>
                    </a:p>
                  </a:txBody>
                  <a:tcPr/>
                </a:tc>
                <a:tc>
                  <a:txBody>
                    <a:bodyPr/>
                    <a:lstStyle/>
                    <a:p>
                      <a:r>
                        <a:rPr lang="en-US" sz="1000"/>
                        <a:t>n/a</a:t>
                      </a:r>
                    </a:p>
                  </a:txBody>
                  <a:tcPr/>
                </a:tc>
                <a:tc>
                  <a:txBody>
                    <a:bodyPr/>
                    <a:lstStyle/>
                    <a:p>
                      <a:r>
                        <a:rPr lang="en-US" sz="1000"/>
                        <a:t>11.6 %</a:t>
                      </a:r>
                    </a:p>
                  </a:txBody>
                  <a:tcPr/>
                </a:tc>
                <a:extLst>
                  <a:ext uri="{0D108BD9-81ED-4DB2-BD59-A6C34878D82A}">
                    <a16:rowId xmlns:a16="http://schemas.microsoft.com/office/drawing/2014/main" val="4075738101"/>
                  </a:ext>
                </a:extLst>
              </a:tr>
            </a:tbl>
          </a:graphicData>
        </a:graphic>
      </p:graphicFrame>
      <p:sp>
        <p:nvSpPr>
          <p:cNvPr id="4" name="Text Placeholder 3">
            <a:extLst>
              <a:ext uri="{FF2B5EF4-FFF2-40B4-BE49-F238E27FC236}">
                <a16:creationId xmlns:a16="http://schemas.microsoft.com/office/drawing/2014/main" id="{693B4EC0-48FD-4AE1-9B50-4E277E812CEA}"/>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1166952439"/>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4202C4-291E-4C0B-8483-0FBC5CF8AC96}"/>
              </a:ext>
            </a:extLst>
          </p:cNvPr>
          <p:cNvSpPr>
            <a:spLocks noGrp="1"/>
          </p:cNvSpPr>
          <p:nvPr>
            <p:ph type="title"/>
          </p:nvPr>
        </p:nvSpPr>
        <p:spPr/>
        <p:txBody>
          <a:bodyPr/>
          <a:lstStyle/>
          <a:p>
            <a:r>
              <a:rPr lang="en-US"/>
              <a:t>Twitter Interaction Rate | CND Competitor- FR</a:t>
            </a:r>
          </a:p>
        </p:txBody>
      </p:sp>
      <p:graphicFrame>
        <p:nvGraphicFramePr>
          <p:cNvPr id="6" name="Chart Placeholder 5">
            <a:extLst>
              <a:ext uri="{FF2B5EF4-FFF2-40B4-BE49-F238E27FC236}">
                <a16:creationId xmlns:a16="http://schemas.microsoft.com/office/drawing/2014/main" id="{DA8E6988-058D-44A4-8939-B7D984E60C80}"/>
              </a:ext>
            </a:extLst>
          </p:cNvPr>
          <p:cNvGraphicFramePr>
            <a:graphicFrameLocks noGrp="1"/>
          </p:cNvGraphicFramePr>
          <p:nvPr>
            <p:ph type="chart" sz="quarter" idx="13"/>
            <p:extLst>
              <p:ext uri="{D42A27DB-BD31-4B8C-83A1-F6EECF244321}">
                <p14:modId xmlns:p14="http://schemas.microsoft.com/office/powerpoint/2010/main" val="19780151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0401489-65C3-4097-A590-302A2A22EBB5}"/>
              </a:ext>
            </a:extLst>
          </p:cNvPr>
          <p:cNvSpPr>
            <a:spLocks noGrp="1"/>
          </p:cNvSpPr>
          <p:nvPr>
            <p:ph type="body" sz="quarter" idx="14"/>
          </p:nvPr>
        </p:nvSpPr>
        <p:spPr/>
        <p:txBody>
          <a:bodyPr/>
          <a:lstStyle/>
          <a:p>
            <a:r>
              <a:rPr lang="en-US"/>
              <a:t>01/01/2018 - 09/30/2019</a:t>
            </a:r>
          </a:p>
        </p:txBody>
      </p:sp>
      <p:sp>
        <p:nvSpPr>
          <p:cNvPr id="5" name="Footer Placeholder 4">
            <a:extLst>
              <a:ext uri="{FF2B5EF4-FFF2-40B4-BE49-F238E27FC236}">
                <a16:creationId xmlns:a16="http://schemas.microsoft.com/office/drawing/2014/main" id="{3E963142-DF29-426A-B21A-C15EB8B11D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46493970"/>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B5A86-EACD-47D3-A8F9-77AC07AF9406}"/>
              </a:ext>
            </a:extLst>
          </p:cNvPr>
          <p:cNvSpPr>
            <a:spLocks noGrp="1"/>
          </p:cNvSpPr>
          <p:nvPr>
            <p:ph type="title"/>
          </p:nvPr>
        </p:nvSpPr>
        <p:spPr/>
        <p:txBody>
          <a:bodyPr/>
          <a:lstStyle/>
          <a:p>
            <a:r>
              <a:rPr lang="en-US"/>
              <a:t>Twitter Followers Total | CND Competitor- FR</a:t>
            </a:r>
          </a:p>
        </p:txBody>
      </p:sp>
      <p:graphicFrame>
        <p:nvGraphicFramePr>
          <p:cNvPr id="6" name="Chart Placeholder 5">
            <a:extLst>
              <a:ext uri="{FF2B5EF4-FFF2-40B4-BE49-F238E27FC236}">
                <a16:creationId xmlns:a16="http://schemas.microsoft.com/office/drawing/2014/main" id="{2DC09869-298D-455D-8013-BBDBDAC19B3E}"/>
              </a:ext>
            </a:extLst>
          </p:cNvPr>
          <p:cNvGraphicFramePr>
            <a:graphicFrameLocks noGrp="1"/>
          </p:cNvGraphicFramePr>
          <p:nvPr>
            <p:ph type="chart" sz="quarter" idx="13"/>
            <p:extLst>
              <p:ext uri="{D42A27DB-BD31-4B8C-83A1-F6EECF244321}">
                <p14:modId xmlns:p14="http://schemas.microsoft.com/office/powerpoint/2010/main" val="25902636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B9340A3-1091-41AC-9C14-243097A2A479}"/>
              </a:ext>
            </a:extLst>
          </p:cNvPr>
          <p:cNvSpPr>
            <a:spLocks noGrp="1"/>
          </p:cNvSpPr>
          <p:nvPr>
            <p:ph type="body" sz="quarter" idx="14"/>
          </p:nvPr>
        </p:nvSpPr>
        <p:spPr/>
        <p:txBody>
          <a:bodyPr/>
          <a:lstStyle/>
          <a:p>
            <a:r>
              <a:rPr lang="en-US"/>
              <a:t>01/01/2018 - 09/30/2019</a:t>
            </a:r>
          </a:p>
        </p:txBody>
      </p:sp>
      <p:sp>
        <p:nvSpPr>
          <p:cNvPr id="5" name="Footer Placeholder 4">
            <a:extLst>
              <a:ext uri="{FF2B5EF4-FFF2-40B4-BE49-F238E27FC236}">
                <a16:creationId xmlns:a16="http://schemas.microsoft.com/office/drawing/2014/main" id="{0916C419-9EB6-4AED-B46B-C0DF5285B0B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5162574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1EE7B-149A-4A04-982A-4DDACC8374E6}"/>
              </a:ext>
            </a:extLst>
          </p:cNvPr>
          <p:cNvSpPr>
            <a:spLocks noGrp="1"/>
          </p:cNvSpPr>
          <p:nvPr>
            <p:ph type="title"/>
          </p:nvPr>
        </p:nvSpPr>
        <p:spPr/>
        <p:txBody>
          <a:bodyPr/>
          <a:lstStyle/>
          <a:p>
            <a:r>
              <a:rPr lang="en-US"/>
              <a:t>Instagram Key Metrics Radar | CND Competitor- FR</a:t>
            </a:r>
          </a:p>
        </p:txBody>
      </p:sp>
      <p:graphicFrame>
        <p:nvGraphicFramePr>
          <p:cNvPr id="6" name="Chart Placeholder 5">
            <a:extLst>
              <a:ext uri="{FF2B5EF4-FFF2-40B4-BE49-F238E27FC236}">
                <a16:creationId xmlns:a16="http://schemas.microsoft.com/office/drawing/2014/main" id="{013ECE49-05F0-4E89-9B18-33C37631889C}"/>
              </a:ext>
            </a:extLst>
          </p:cNvPr>
          <p:cNvGraphicFramePr>
            <a:graphicFrameLocks noGrp="1"/>
          </p:cNvGraphicFramePr>
          <p:nvPr>
            <p:ph type="chart" sz="quarter" idx="13"/>
            <p:extLst>
              <p:ext uri="{D42A27DB-BD31-4B8C-83A1-F6EECF244321}">
                <p14:modId xmlns:p14="http://schemas.microsoft.com/office/powerpoint/2010/main" val="223612097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5C4AE5-6283-45B0-B9C1-06BA63942941}"/>
              </a:ext>
            </a:extLst>
          </p:cNvPr>
          <p:cNvSpPr>
            <a:spLocks noGrp="1"/>
          </p:cNvSpPr>
          <p:nvPr>
            <p:ph type="body" sz="quarter" idx="14"/>
          </p:nvPr>
        </p:nvSpPr>
        <p:spPr/>
        <p:txBody>
          <a:bodyPr/>
          <a:lstStyle/>
          <a:p>
            <a:r>
              <a:rPr lang="en-US"/>
              <a:t>01/01/2018 - 09/03/2019</a:t>
            </a:r>
          </a:p>
        </p:txBody>
      </p:sp>
      <p:sp>
        <p:nvSpPr>
          <p:cNvPr id="5" name="Footer Placeholder 4">
            <a:extLst>
              <a:ext uri="{FF2B5EF4-FFF2-40B4-BE49-F238E27FC236}">
                <a16:creationId xmlns:a16="http://schemas.microsoft.com/office/drawing/2014/main" id="{8D6F8F29-81D7-472B-B14D-D59AE97202D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3761614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C3E1D-502E-451F-8140-6F1BD36380E0}"/>
              </a:ext>
            </a:extLst>
          </p:cNvPr>
          <p:cNvSpPr>
            <a:spLocks noGrp="1"/>
          </p:cNvSpPr>
          <p:nvPr>
            <p:ph type="title"/>
          </p:nvPr>
        </p:nvSpPr>
        <p:spPr/>
        <p:txBody>
          <a:bodyPr/>
          <a:lstStyle/>
          <a:p>
            <a:r>
              <a:rPr lang="en-US"/>
              <a:t>Instagram Followers Total | CND Competitor- FR</a:t>
            </a:r>
          </a:p>
        </p:txBody>
      </p:sp>
      <p:graphicFrame>
        <p:nvGraphicFramePr>
          <p:cNvPr id="6" name="Chart Placeholder 5">
            <a:extLst>
              <a:ext uri="{FF2B5EF4-FFF2-40B4-BE49-F238E27FC236}">
                <a16:creationId xmlns:a16="http://schemas.microsoft.com/office/drawing/2014/main" id="{430ECF26-BEBE-4996-B3C1-29D7E9209EBE}"/>
              </a:ext>
            </a:extLst>
          </p:cNvPr>
          <p:cNvGraphicFramePr>
            <a:graphicFrameLocks noGrp="1"/>
          </p:cNvGraphicFramePr>
          <p:nvPr>
            <p:ph type="chart" sz="quarter" idx="13"/>
            <p:extLst>
              <p:ext uri="{D42A27DB-BD31-4B8C-83A1-F6EECF244321}">
                <p14:modId xmlns:p14="http://schemas.microsoft.com/office/powerpoint/2010/main" val="5581681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1234F91-D1C3-40D4-9563-025A0CF38F3D}"/>
              </a:ext>
            </a:extLst>
          </p:cNvPr>
          <p:cNvSpPr>
            <a:spLocks noGrp="1"/>
          </p:cNvSpPr>
          <p:nvPr>
            <p:ph type="body" sz="quarter" idx="14"/>
          </p:nvPr>
        </p:nvSpPr>
        <p:spPr/>
        <p:txBody>
          <a:bodyPr/>
          <a:lstStyle/>
          <a:p>
            <a:r>
              <a:rPr lang="en-US"/>
              <a:t>01/01/2018 - 09/30/2019</a:t>
            </a:r>
          </a:p>
        </p:txBody>
      </p:sp>
      <p:sp>
        <p:nvSpPr>
          <p:cNvPr id="5" name="Footer Placeholder 4">
            <a:extLst>
              <a:ext uri="{FF2B5EF4-FFF2-40B4-BE49-F238E27FC236}">
                <a16:creationId xmlns:a16="http://schemas.microsoft.com/office/drawing/2014/main" id="{1ED91530-8687-412A-9114-EB805A70F25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785525"/>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D2F72-07C9-4B62-924C-C47887E3C511}"/>
              </a:ext>
            </a:extLst>
          </p:cNvPr>
          <p:cNvSpPr>
            <a:spLocks noGrp="1"/>
          </p:cNvSpPr>
          <p:nvPr>
            <p:ph type="title"/>
          </p:nvPr>
        </p:nvSpPr>
        <p:spPr/>
        <p:txBody>
          <a:bodyPr/>
          <a:lstStyle/>
          <a:p>
            <a:r>
              <a:rPr lang="en-US"/>
              <a:t>Instagram Posts Table | CND Competitor- FR - 1 of 12</a:t>
            </a:r>
          </a:p>
        </p:txBody>
      </p:sp>
      <p:graphicFrame>
        <p:nvGraphicFramePr>
          <p:cNvPr id="5" name="Table Placeholder 4">
            <a:extLst>
              <a:ext uri="{FF2B5EF4-FFF2-40B4-BE49-F238E27FC236}">
                <a16:creationId xmlns:a16="http://schemas.microsoft.com/office/drawing/2014/main" id="{BA43892C-6FB3-4579-810D-3F46F74C09B7}"/>
              </a:ext>
            </a:extLst>
          </p:cNvPr>
          <p:cNvGraphicFramePr>
            <a:graphicFrameLocks noGrp="1"/>
          </p:cNvGraphicFramePr>
          <p:nvPr>
            <p:ph type="tbl" sz="quarter" idx="13"/>
            <p:extLst>
              <p:ext uri="{D42A27DB-BD31-4B8C-83A1-F6EECF244321}">
                <p14:modId xmlns:p14="http://schemas.microsoft.com/office/powerpoint/2010/main" val="4045624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342892045"/>
                    </a:ext>
                  </a:extLst>
                </a:gridCol>
                <a:gridCol w="1810512">
                  <a:extLst>
                    <a:ext uri="{9D8B030D-6E8A-4147-A177-3AD203B41FA5}">
                      <a16:colId xmlns:a16="http://schemas.microsoft.com/office/drawing/2014/main" val="4080387217"/>
                    </a:ext>
                  </a:extLst>
                </a:gridCol>
                <a:gridCol w="822960">
                  <a:extLst>
                    <a:ext uri="{9D8B030D-6E8A-4147-A177-3AD203B41FA5}">
                      <a16:colId xmlns:a16="http://schemas.microsoft.com/office/drawing/2014/main" val="2850735973"/>
                    </a:ext>
                  </a:extLst>
                </a:gridCol>
                <a:gridCol w="822960">
                  <a:extLst>
                    <a:ext uri="{9D8B030D-6E8A-4147-A177-3AD203B41FA5}">
                      <a16:colId xmlns:a16="http://schemas.microsoft.com/office/drawing/2014/main" val="1085839772"/>
                    </a:ext>
                  </a:extLst>
                </a:gridCol>
                <a:gridCol w="822960">
                  <a:extLst>
                    <a:ext uri="{9D8B030D-6E8A-4147-A177-3AD203B41FA5}">
                      <a16:colId xmlns:a16="http://schemas.microsoft.com/office/drawing/2014/main" val="1846518836"/>
                    </a:ext>
                  </a:extLst>
                </a:gridCol>
                <a:gridCol w="822960">
                  <a:extLst>
                    <a:ext uri="{9D8B030D-6E8A-4147-A177-3AD203B41FA5}">
                      <a16:colId xmlns:a16="http://schemas.microsoft.com/office/drawing/2014/main" val="728029388"/>
                    </a:ext>
                  </a:extLst>
                </a:gridCol>
                <a:gridCol w="822960">
                  <a:extLst>
                    <a:ext uri="{9D8B030D-6E8A-4147-A177-3AD203B41FA5}">
                      <a16:colId xmlns:a16="http://schemas.microsoft.com/office/drawing/2014/main" val="3653290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36647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asusrogfr - 2019-09-03 09:27:08</a:t>
                      </a:r>
                      <a:r>
                        <a:rPr kumimoji="0" lang="en-US" sz="1000" b="0" i="0" u="none" strike="noStrike" kern="1200" cap="none" spc="0" normalizeH="0" baseline="0" noProof="0">
                          <a:ln>
                            <a:noFill/>
                          </a:ln>
                          <a:solidFill>
                            <a:prstClr val="black"/>
                          </a:solidFill>
                          <a:effectLst/>
                          <a:uLnTx/>
                          <a:uFillTx/>
                          <a:latin typeface="+mn-lt"/>
                          <a:ea typeface="+mn-ea"/>
                          <a:cs typeface="+mn-cs"/>
                        </a:rPr>
                        <a:t>
 ROG &amp; Chill ? 😏
Tag un/une pote que tu emmènerais dans cette classieuse suite gaming d'hôtel 5 ⭐️ complètement équipée en matériel ROG, et un écran ROG PG 65". 🤩
#ROG #RepublicOfGamers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https://www.instagram.com/p/B18anVzoIpV/media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11:40:39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8103742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msigaming_france - 2019-09-02 16:30:50</a:t>
                      </a:r>
                      <a:r>
                        <a:rPr kumimoji="0" lang="en-US" sz="1000" b="0" i="0" u="none" strike="noStrike" kern="1200" cap="none" spc="0" normalizeH="0" baseline="0" noProof="0">
                          <a:ln>
                            <a:noFill/>
                          </a:ln>
                          <a:solidFill>
                            <a:prstClr val="black"/>
                          </a:solidFill>
                          <a:effectLst/>
                          <a:uLnTx/>
                          <a:uFillTx/>
                          <a:latin typeface="+mn-lt"/>
                          <a:ea typeface="+mn-ea"/>
                          <a:cs typeface="+mn-cs"/>
                        </a:rPr>
                        <a:t>
 MSI GE65 Raider - Vivez le gaming autrement... #msi #gaming #notebook #ge65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https://www.instagram.com/p/B16mTz8gK3-/media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14539627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asusrogfr - 2019-09-02 13:58:16</a:t>
                      </a:r>
                      <a:r>
                        <a:rPr kumimoji="0" lang="fr-FR" sz="1000" b="0" i="0" u="none" strike="noStrike" kern="1200" cap="none" spc="0" normalizeH="0" baseline="0" noProof="0">
                          <a:ln>
                            <a:noFill/>
                          </a:ln>
                          <a:solidFill>
                            <a:prstClr val="black"/>
                          </a:solidFill>
                          <a:effectLst/>
                          <a:uLnTx/>
                          <a:uFillTx/>
                          <a:latin typeface="+mn-lt"/>
                          <a:ea typeface="+mn-ea"/>
                          <a:cs typeface="+mn-cs"/>
                        </a:rPr>
                        <a:t>
 La famille ROG s'agrandit avec les alimentations ROG Strix 750W et 650W 😍 ! 
#ROG</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https://www.instagram.com/p/B16U2VFIpeg/media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11:40:39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439949464"/>
                  </a:ext>
                </a:extLst>
              </a:tr>
            </a:tbl>
          </a:graphicData>
        </a:graphic>
      </p:graphicFrame>
      <p:sp>
        <p:nvSpPr>
          <p:cNvPr id="4" name="Text Placeholder 3">
            <a:extLst>
              <a:ext uri="{FF2B5EF4-FFF2-40B4-BE49-F238E27FC236}">
                <a16:creationId xmlns:a16="http://schemas.microsoft.com/office/drawing/2014/main" id="{7A2E2297-2561-43AE-81B1-25F67C296AA5}"/>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308867342"/>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392233-599F-4A95-B452-FC7F3AD3216B}"/>
              </a:ext>
            </a:extLst>
          </p:cNvPr>
          <p:cNvSpPr>
            <a:spLocks noGrp="1"/>
          </p:cNvSpPr>
          <p:nvPr>
            <p:ph type="title"/>
          </p:nvPr>
        </p:nvSpPr>
        <p:spPr/>
        <p:txBody>
          <a:bodyPr/>
          <a:lstStyle/>
          <a:p>
            <a:r>
              <a:rPr lang="en-US"/>
              <a:t>Instagram Posts Table | CND Competitor- FR - 2 of 12</a:t>
            </a:r>
          </a:p>
        </p:txBody>
      </p:sp>
      <p:graphicFrame>
        <p:nvGraphicFramePr>
          <p:cNvPr id="5" name="Table Placeholder 4">
            <a:extLst>
              <a:ext uri="{FF2B5EF4-FFF2-40B4-BE49-F238E27FC236}">
                <a16:creationId xmlns:a16="http://schemas.microsoft.com/office/drawing/2014/main" id="{04C09317-813C-40AC-8C1D-604B8011865E}"/>
              </a:ext>
            </a:extLst>
          </p:cNvPr>
          <p:cNvGraphicFramePr>
            <a:graphicFrameLocks noGrp="1"/>
          </p:cNvGraphicFramePr>
          <p:nvPr>
            <p:ph type="tbl" sz="quarter" idx="13"/>
            <p:extLst>
              <p:ext uri="{D42A27DB-BD31-4B8C-83A1-F6EECF244321}">
                <p14:modId xmlns:p14="http://schemas.microsoft.com/office/powerpoint/2010/main" val="7583947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450203467"/>
                    </a:ext>
                  </a:extLst>
                </a:gridCol>
                <a:gridCol w="1810512">
                  <a:extLst>
                    <a:ext uri="{9D8B030D-6E8A-4147-A177-3AD203B41FA5}">
                      <a16:colId xmlns:a16="http://schemas.microsoft.com/office/drawing/2014/main" val="2426214106"/>
                    </a:ext>
                  </a:extLst>
                </a:gridCol>
                <a:gridCol w="822960">
                  <a:extLst>
                    <a:ext uri="{9D8B030D-6E8A-4147-A177-3AD203B41FA5}">
                      <a16:colId xmlns:a16="http://schemas.microsoft.com/office/drawing/2014/main" val="2482196342"/>
                    </a:ext>
                  </a:extLst>
                </a:gridCol>
                <a:gridCol w="822960">
                  <a:extLst>
                    <a:ext uri="{9D8B030D-6E8A-4147-A177-3AD203B41FA5}">
                      <a16:colId xmlns:a16="http://schemas.microsoft.com/office/drawing/2014/main" val="3512643171"/>
                    </a:ext>
                  </a:extLst>
                </a:gridCol>
                <a:gridCol w="822960">
                  <a:extLst>
                    <a:ext uri="{9D8B030D-6E8A-4147-A177-3AD203B41FA5}">
                      <a16:colId xmlns:a16="http://schemas.microsoft.com/office/drawing/2014/main" val="3499214594"/>
                    </a:ext>
                  </a:extLst>
                </a:gridCol>
                <a:gridCol w="822960">
                  <a:extLst>
                    <a:ext uri="{9D8B030D-6E8A-4147-A177-3AD203B41FA5}">
                      <a16:colId xmlns:a16="http://schemas.microsoft.com/office/drawing/2014/main" val="1006552306"/>
                    </a:ext>
                  </a:extLst>
                </a:gridCol>
                <a:gridCol w="822960">
                  <a:extLst>
                    <a:ext uri="{9D8B030D-6E8A-4147-A177-3AD203B41FA5}">
                      <a16:colId xmlns:a16="http://schemas.microsoft.com/office/drawing/2014/main" val="40566208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530568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asusrogfr - 2019-09-02 07:40:44</a:t>
                      </a:r>
                      <a:r>
                        <a:rPr kumimoji="0" lang="fr-FR" sz="1000" b="0" i="0" u="none" strike="noStrike" kern="1200" cap="none" spc="0" normalizeH="0" baseline="0" noProof="0">
                          <a:ln>
                            <a:noFill/>
                          </a:ln>
                          <a:solidFill>
                            <a:prstClr val="black"/>
                          </a:solidFill>
                          <a:effectLst/>
                          <a:uLnTx/>
                          <a:uFillTx/>
                          <a:latin typeface="+mn-lt"/>
                          <a:ea typeface="+mn-ea"/>
                          <a:cs typeface="+mn-cs"/>
                        </a:rPr>
                        <a:t>
 L'IFA arrive le 4 septembre 2019 !
Notre livestream est prêt pour vous faire profiter du plus grand salon professionnel du monde, où que vous soyez.
Pour en savoir plus, cliquez sur le lien en bio.
#ROGPhoneII #GameChanger #ifa19</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https://www.instagram.com/p/B15poR4oXQe/media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11:40:39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8027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- 2019-09-01 18:10:17</a:t>
                      </a:r>
                      <a:r>
                        <a:rPr kumimoji="0" lang="fr-FR" sz="1000" b="0" i="0" u="none" strike="noStrike" kern="1200" cap="none" spc="0" normalizeH="0" baseline="0" noProof="0">
                          <a:ln>
                            <a:noFill/>
                          </a:ln>
                          <a:solidFill>
                            <a:prstClr val="black"/>
                          </a:solidFill>
                          <a:effectLst/>
                          <a:uLnTx/>
                          <a:uFillTx/>
                          <a:latin typeface="+mn-lt"/>
                          <a:ea typeface="+mn-ea"/>
                          <a:cs typeface="+mn-cs"/>
                        </a:rPr>
                        <a:t>
 Vous êtes à la recherche d'un nouveau produit pour la rentrée ?</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On vous propose quelques petites offres sur des produits MSI de qualité !
Rendez-vous sur notre site pour en savoir plus
#MSI #rentréé #BackToSchool #Promotion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https://www.instagram.com/p/B14MzSEgmBX/media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0.7053 %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608747722"/>
                  </a:ext>
                </a:extLst>
              </a:tr>
            </a:tbl>
          </a:graphicData>
        </a:graphic>
      </p:graphicFrame>
      <p:sp>
        <p:nvSpPr>
          <p:cNvPr id="4" name="Text Placeholder 3">
            <a:extLst>
              <a:ext uri="{FF2B5EF4-FFF2-40B4-BE49-F238E27FC236}">
                <a16:creationId xmlns:a16="http://schemas.microsoft.com/office/drawing/2014/main" id="{A560ED0B-84D3-4414-ADE5-A7BFAC7EB915}"/>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2260319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FE963-2162-4A3E-9D90-88ED848CA94E}"/>
              </a:ext>
            </a:extLst>
          </p:cNvPr>
          <p:cNvSpPr>
            <a:spLocks noGrp="1"/>
          </p:cNvSpPr>
          <p:nvPr>
            <p:ph type="title"/>
          </p:nvPr>
        </p:nvSpPr>
        <p:spPr/>
        <p:txBody>
          <a:bodyPr/>
          <a:lstStyle/>
          <a:p>
            <a:r>
              <a:rPr lang="en-US"/>
              <a:t>Instagram Posts Table | CND Competitor- FR - 3 of 12</a:t>
            </a:r>
          </a:p>
        </p:txBody>
      </p:sp>
      <p:graphicFrame>
        <p:nvGraphicFramePr>
          <p:cNvPr id="5" name="Table Placeholder 4">
            <a:extLst>
              <a:ext uri="{FF2B5EF4-FFF2-40B4-BE49-F238E27FC236}">
                <a16:creationId xmlns:a16="http://schemas.microsoft.com/office/drawing/2014/main" id="{9278E87A-5663-4377-A245-64B644789B49}"/>
              </a:ext>
            </a:extLst>
          </p:cNvPr>
          <p:cNvGraphicFramePr>
            <a:graphicFrameLocks noGrp="1"/>
          </p:cNvGraphicFramePr>
          <p:nvPr>
            <p:ph type="tbl" sz="quarter" idx="13"/>
            <p:extLst>
              <p:ext uri="{D42A27DB-BD31-4B8C-83A1-F6EECF244321}">
                <p14:modId xmlns:p14="http://schemas.microsoft.com/office/powerpoint/2010/main" val="41232670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748003542"/>
                    </a:ext>
                  </a:extLst>
                </a:gridCol>
                <a:gridCol w="1810512">
                  <a:extLst>
                    <a:ext uri="{9D8B030D-6E8A-4147-A177-3AD203B41FA5}">
                      <a16:colId xmlns:a16="http://schemas.microsoft.com/office/drawing/2014/main" val="257227272"/>
                    </a:ext>
                  </a:extLst>
                </a:gridCol>
                <a:gridCol w="822960">
                  <a:extLst>
                    <a:ext uri="{9D8B030D-6E8A-4147-A177-3AD203B41FA5}">
                      <a16:colId xmlns:a16="http://schemas.microsoft.com/office/drawing/2014/main" val="2837877480"/>
                    </a:ext>
                  </a:extLst>
                </a:gridCol>
                <a:gridCol w="822960">
                  <a:extLst>
                    <a:ext uri="{9D8B030D-6E8A-4147-A177-3AD203B41FA5}">
                      <a16:colId xmlns:a16="http://schemas.microsoft.com/office/drawing/2014/main" val="2350695644"/>
                    </a:ext>
                  </a:extLst>
                </a:gridCol>
                <a:gridCol w="822960">
                  <a:extLst>
                    <a:ext uri="{9D8B030D-6E8A-4147-A177-3AD203B41FA5}">
                      <a16:colId xmlns:a16="http://schemas.microsoft.com/office/drawing/2014/main" val="2804240494"/>
                    </a:ext>
                  </a:extLst>
                </a:gridCol>
                <a:gridCol w="822960">
                  <a:extLst>
                    <a:ext uri="{9D8B030D-6E8A-4147-A177-3AD203B41FA5}">
                      <a16:colId xmlns:a16="http://schemas.microsoft.com/office/drawing/2014/main" val="1053352665"/>
                    </a:ext>
                  </a:extLst>
                </a:gridCol>
                <a:gridCol w="822960">
                  <a:extLst>
                    <a:ext uri="{9D8B030D-6E8A-4147-A177-3AD203B41FA5}">
                      <a16:colId xmlns:a16="http://schemas.microsoft.com/office/drawing/2014/main" val="2994765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42280348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- 2019-09-01 15:20:40</a:t>
                      </a:r>
                      <a:r>
                        <a:rPr kumimoji="0" lang="fr-FR" sz="1000" b="0" i="0" u="none" strike="noStrike" kern="1200" cap="none" spc="0" normalizeH="0" baseline="0" noProof="0">
                          <a:ln>
                            <a:noFill/>
                          </a:ln>
                          <a:solidFill>
                            <a:prstClr val="black"/>
                          </a:solidFill>
                          <a:effectLst/>
                          <a:uLnTx/>
                          <a:uFillTx/>
                          <a:latin typeface="+mn-lt"/>
                          <a:ea typeface="+mn-ea"/>
                          <a:cs typeface="+mn-cs"/>
                        </a:rPr>
                        <a:t>
 Nous sommes tous des créateurs... .
#msi #p65 #creator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https://www.instagram.com/p/B135Cxfgqbt/media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extLst>
                  <a:ext uri="{0D108BD9-81ED-4DB2-BD59-A6C34878D82A}">
                    <a16:rowId xmlns:a16="http://schemas.microsoft.com/office/drawing/2014/main" val="1130276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- 2019-09-01 12:31:11</a:t>
                      </a:r>
                      <a:r>
                        <a:rPr kumimoji="0" lang="fr-FR" sz="1000" b="0" i="0" u="none" strike="noStrike" kern="1200" cap="none" spc="0" normalizeH="0" baseline="0" noProof="0">
                          <a:ln>
                            <a:noFill/>
                          </a:ln>
                          <a:solidFill>
                            <a:prstClr val="black"/>
                          </a:solidFill>
                          <a:effectLst/>
                          <a:uLnTx/>
                          <a:uFillTx/>
                          <a:latin typeface="+mn-lt"/>
                          <a:ea typeface="+mn-ea"/>
                          <a:cs typeface="+mn-cs"/>
                        </a:rPr>
                        <a:t>
 Qui dit week-end, dit détente ! Le ZenBook Pro Duo est le compagnon parfait pour profiter de votre temps libre en exerçant une de vos passions. Que ce soit la photo, la vidéo ou le jeu vidéo, ses deux écrans vous seront d'une grande aide dans votre activité ! Grâce à sa fonction "App Navigator", vous pourrez gérer toutes fenêtres du bout des doigts 😉 .
.
.
#musique #video #photographie #jeu #gaming #weekend #tech #innovation #laptop #ZenBookProDuo #ScreenPadPlus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https://www.instagram.com/p/B13mFpwnJ2M/media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76279256"/>
                  </a:ext>
                </a:extLst>
              </a:tr>
            </a:tbl>
          </a:graphicData>
        </a:graphic>
      </p:graphicFrame>
      <p:sp>
        <p:nvSpPr>
          <p:cNvPr id="4" name="Text Placeholder 3">
            <a:extLst>
              <a:ext uri="{FF2B5EF4-FFF2-40B4-BE49-F238E27FC236}">
                <a16:creationId xmlns:a16="http://schemas.microsoft.com/office/drawing/2014/main" id="{91B83936-5FB3-4776-A734-D2DF6A61BA6E}"/>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89370208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932B9-C244-4131-A583-CCE90C169784}"/>
              </a:ext>
            </a:extLst>
          </p:cNvPr>
          <p:cNvSpPr>
            <a:spLocks noGrp="1"/>
          </p:cNvSpPr>
          <p:nvPr>
            <p:ph type="title"/>
          </p:nvPr>
        </p:nvSpPr>
        <p:spPr/>
        <p:txBody>
          <a:bodyPr/>
          <a:lstStyle/>
          <a:p>
            <a:r>
              <a:rPr lang="en-US"/>
              <a:t>Instagram Posts Table | CND Competitor- FR - 4 of 12</a:t>
            </a:r>
          </a:p>
        </p:txBody>
      </p:sp>
      <p:graphicFrame>
        <p:nvGraphicFramePr>
          <p:cNvPr id="5" name="Table Placeholder 4">
            <a:extLst>
              <a:ext uri="{FF2B5EF4-FFF2-40B4-BE49-F238E27FC236}">
                <a16:creationId xmlns:a16="http://schemas.microsoft.com/office/drawing/2014/main" id="{974D7822-7AC8-47D5-A344-55C0D163EC24}"/>
              </a:ext>
            </a:extLst>
          </p:cNvPr>
          <p:cNvGraphicFramePr>
            <a:graphicFrameLocks noGrp="1"/>
          </p:cNvGraphicFramePr>
          <p:nvPr>
            <p:ph type="tbl" sz="quarter" idx="13"/>
            <p:extLst>
              <p:ext uri="{D42A27DB-BD31-4B8C-83A1-F6EECF244321}">
                <p14:modId xmlns:p14="http://schemas.microsoft.com/office/powerpoint/2010/main" val="37927778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583734965"/>
                    </a:ext>
                  </a:extLst>
                </a:gridCol>
                <a:gridCol w="1810512">
                  <a:extLst>
                    <a:ext uri="{9D8B030D-6E8A-4147-A177-3AD203B41FA5}">
                      <a16:colId xmlns:a16="http://schemas.microsoft.com/office/drawing/2014/main" val="3091318493"/>
                    </a:ext>
                  </a:extLst>
                </a:gridCol>
                <a:gridCol w="822960">
                  <a:extLst>
                    <a:ext uri="{9D8B030D-6E8A-4147-A177-3AD203B41FA5}">
                      <a16:colId xmlns:a16="http://schemas.microsoft.com/office/drawing/2014/main" val="3652285381"/>
                    </a:ext>
                  </a:extLst>
                </a:gridCol>
                <a:gridCol w="822960">
                  <a:extLst>
                    <a:ext uri="{9D8B030D-6E8A-4147-A177-3AD203B41FA5}">
                      <a16:colId xmlns:a16="http://schemas.microsoft.com/office/drawing/2014/main" val="1228976677"/>
                    </a:ext>
                  </a:extLst>
                </a:gridCol>
                <a:gridCol w="822960">
                  <a:extLst>
                    <a:ext uri="{9D8B030D-6E8A-4147-A177-3AD203B41FA5}">
                      <a16:colId xmlns:a16="http://schemas.microsoft.com/office/drawing/2014/main" val="807616461"/>
                    </a:ext>
                  </a:extLst>
                </a:gridCol>
                <a:gridCol w="822960">
                  <a:extLst>
                    <a:ext uri="{9D8B030D-6E8A-4147-A177-3AD203B41FA5}">
                      <a16:colId xmlns:a16="http://schemas.microsoft.com/office/drawing/2014/main" val="2331515485"/>
                    </a:ext>
                  </a:extLst>
                </a:gridCol>
                <a:gridCol w="822960">
                  <a:extLst>
                    <a:ext uri="{9D8B030D-6E8A-4147-A177-3AD203B41FA5}">
                      <a16:colId xmlns:a16="http://schemas.microsoft.com/office/drawing/2014/main" val="42054276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1616408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- 2019-08-31 16:21:03</a:t>
                      </a:r>
                      <a:r>
                        <a:rPr kumimoji="0" lang="fr-FR" sz="1000" b="0" i="0" u="none" strike="noStrike" kern="1200" cap="none" spc="0" normalizeH="0" baseline="0" noProof="0">
                          <a:ln>
                            <a:noFill/>
                          </a:ln>
                          <a:solidFill>
                            <a:prstClr val="black"/>
                          </a:solidFill>
                          <a:effectLst/>
                          <a:uLnTx/>
                          <a:uFillTx/>
                          <a:latin typeface="+mn-lt"/>
                          <a:ea typeface="+mn-ea"/>
                          <a:cs typeface="+mn-cs"/>
                        </a:rPr>
                        <a:t>
 A l'image d'un objet d'art en édition limitée, le ZenFone 6 Edition 30 séduit par son design unique qui le différencie des versions classiques. Inspiré de l'Esprit Zen, son revêtement arrière noir mat est orné de cercles concentriques et du logo Edition 30 en relief. Vous aimez le résultat ? .
.
.
#weekend #tech #innovation #inspiration #editionlimitee #happybirthday #ZenFone6Edition30 #FlipCamera #WiserTogether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https://www.instagram.com/p/B11bmZDHzbo/media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0.8592 %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120843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- 2019-08-31 12:48:15</a:t>
                      </a:r>
                      <a:r>
                        <a:rPr kumimoji="0" lang="fr-FR" sz="1000" b="0" i="0" u="none" strike="noStrike" kern="1200" cap="none" spc="0" normalizeH="0" baseline="0" noProof="0">
                          <a:ln>
                            <a:noFill/>
                          </a:ln>
                          <a:solidFill>
                            <a:prstClr val="black"/>
                          </a:solidFill>
                          <a:effectLst/>
                          <a:uLnTx/>
                          <a:uFillTx/>
                          <a:latin typeface="+mn-lt"/>
                          <a:ea typeface="+mn-ea"/>
                          <a:cs typeface="+mn-cs"/>
                        </a:rPr>
                        <a:t>
 Élégance, glamour et charisme. Trois mots qui représentent parfaitement nos cartes graphiques Radeon RX 5700 EVOKE. 
Libérez votre potentiel.</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0" i="0" u="none" strike="noStrike" kern="1200" cap="none" spc="0" normalizeH="0" baseline="0" noProof="0">
                          <a:ln>
                            <a:noFill/>
                          </a:ln>
                          <a:solidFill>
                            <a:prstClr val="black"/>
                          </a:solidFill>
                          <a:effectLst/>
                          <a:uLnTx/>
                          <a:uFillTx/>
                          <a:latin typeface="+mn-lt"/>
                          <a:ea typeface="+mn-ea"/>
                          <a:cs typeface="+mn-cs"/>
                        </a:rPr>
                        <a:t>Pour les créateurs. Pour les gamers.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https://www.instagram.com/p/B11DPvhgVjD/media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760137038"/>
                  </a:ext>
                </a:extLst>
              </a:tr>
            </a:tbl>
          </a:graphicData>
        </a:graphic>
      </p:graphicFrame>
      <p:sp>
        <p:nvSpPr>
          <p:cNvPr id="4" name="Text Placeholder 3">
            <a:extLst>
              <a:ext uri="{FF2B5EF4-FFF2-40B4-BE49-F238E27FC236}">
                <a16:creationId xmlns:a16="http://schemas.microsoft.com/office/drawing/2014/main" id="{9E37A47A-12C4-460F-8F50-A4496ACB4340}"/>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94681696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003A56-D386-43AC-948D-7463DBFD75A5}"/>
              </a:ext>
            </a:extLst>
          </p:cNvPr>
          <p:cNvSpPr>
            <a:spLocks noGrp="1"/>
          </p:cNvSpPr>
          <p:nvPr>
            <p:ph type="title"/>
          </p:nvPr>
        </p:nvSpPr>
        <p:spPr/>
        <p:txBody>
          <a:bodyPr/>
          <a:lstStyle/>
          <a:p>
            <a:r>
              <a:rPr lang="en-US"/>
              <a:t>Instagram Posts Table | CND Competitor- FR - 5 of 12</a:t>
            </a:r>
          </a:p>
        </p:txBody>
      </p:sp>
      <p:graphicFrame>
        <p:nvGraphicFramePr>
          <p:cNvPr id="5" name="Table Placeholder 4">
            <a:extLst>
              <a:ext uri="{FF2B5EF4-FFF2-40B4-BE49-F238E27FC236}">
                <a16:creationId xmlns:a16="http://schemas.microsoft.com/office/drawing/2014/main" id="{4D354A6C-FD8E-4202-BEC6-80066C2888B5}"/>
              </a:ext>
            </a:extLst>
          </p:cNvPr>
          <p:cNvGraphicFramePr>
            <a:graphicFrameLocks noGrp="1"/>
          </p:cNvGraphicFramePr>
          <p:nvPr>
            <p:ph type="tbl" sz="quarter" idx="13"/>
            <p:extLst>
              <p:ext uri="{D42A27DB-BD31-4B8C-83A1-F6EECF244321}">
                <p14:modId xmlns:p14="http://schemas.microsoft.com/office/powerpoint/2010/main" val="25633813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750239394"/>
                    </a:ext>
                  </a:extLst>
                </a:gridCol>
                <a:gridCol w="1810512">
                  <a:extLst>
                    <a:ext uri="{9D8B030D-6E8A-4147-A177-3AD203B41FA5}">
                      <a16:colId xmlns:a16="http://schemas.microsoft.com/office/drawing/2014/main" val="594601029"/>
                    </a:ext>
                  </a:extLst>
                </a:gridCol>
                <a:gridCol w="822960">
                  <a:extLst>
                    <a:ext uri="{9D8B030D-6E8A-4147-A177-3AD203B41FA5}">
                      <a16:colId xmlns:a16="http://schemas.microsoft.com/office/drawing/2014/main" val="1951153719"/>
                    </a:ext>
                  </a:extLst>
                </a:gridCol>
                <a:gridCol w="822960">
                  <a:extLst>
                    <a:ext uri="{9D8B030D-6E8A-4147-A177-3AD203B41FA5}">
                      <a16:colId xmlns:a16="http://schemas.microsoft.com/office/drawing/2014/main" val="2204713485"/>
                    </a:ext>
                  </a:extLst>
                </a:gridCol>
                <a:gridCol w="822960">
                  <a:extLst>
                    <a:ext uri="{9D8B030D-6E8A-4147-A177-3AD203B41FA5}">
                      <a16:colId xmlns:a16="http://schemas.microsoft.com/office/drawing/2014/main" val="2007258461"/>
                    </a:ext>
                  </a:extLst>
                </a:gridCol>
                <a:gridCol w="822960">
                  <a:extLst>
                    <a:ext uri="{9D8B030D-6E8A-4147-A177-3AD203B41FA5}">
                      <a16:colId xmlns:a16="http://schemas.microsoft.com/office/drawing/2014/main" val="2128350035"/>
                    </a:ext>
                  </a:extLst>
                </a:gridCol>
                <a:gridCol w="822960">
                  <a:extLst>
                    <a:ext uri="{9D8B030D-6E8A-4147-A177-3AD203B41FA5}">
                      <a16:colId xmlns:a16="http://schemas.microsoft.com/office/drawing/2014/main" val="39677692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842987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- 2019-08-30 15:17:32</a:t>
                      </a:r>
                      <a:r>
                        <a:rPr kumimoji="0" lang="fr-FR" sz="1000" b="0" i="0" u="none" strike="noStrike" kern="1200" cap="none" spc="0" normalizeH="0" baseline="0" noProof="0">
                          <a:ln>
                            <a:noFill/>
                          </a:ln>
                          <a:solidFill>
                            <a:prstClr val="black"/>
                          </a:solidFill>
                          <a:effectLst/>
                          <a:uLnTx/>
                          <a:uFillTx/>
                          <a:latin typeface="+mn-lt"/>
                          <a:ea typeface="+mn-ea"/>
                          <a:cs typeface="+mn-cs"/>
                        </a:rPr>
                        <a:t>
 Le design du GE65 Raider ne passera jamais inaperçu. Couleur noire métallique élégante, texture obtenue par sablage, logo Dragon cristallin, arêtes rouges rappelant l'échine d'un dragon... Tout y est pour attirer tous les regards.
#msi #gaming #notebook #ge65 #raider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https://www.instagram.com/p/B1yviULgFFu/media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5789934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- 2019-08-30 14:52:53</a:t>
                      </a:r>
                      <a:r>
                        <a:rPr kumimoji="0" lang="fr-FR" sz="1000" b="0" i="0" u="none" strike="noStrike" kern="1200" cap="none" spc="0" normalizeH="0" baseline="0" noProof="0">
                          <a:ln>
                            <a:noFill/>
                          </a:ln>
                          <a:solidFill>
                            <a:prstClr val="black"/>
                          </a:solidFill>
                          <a:effectLst/>
                          <a:uLnTx/>
                          <a:uFillTx/>
                          <a:latin typeface="+mn-lt"/>
                          <a:ea typeface="+mn-ea"/>
                          <a:cs typeface="+mn-cs"/>
                        </a:rPr>
                        <a:t>
 L'inspiration peut surgir partout. C'est pourquoi il est toujours bon d'être équipé d'un PC portable pratique à utiliser dans n'importe quelles circonstances. Le ZenBook Flip 13 se révèle être l'allié parfait 👍 Son écran tactile rotatif à 360°est idéal pour réaliser vos ébauches aussi bien dans le train que dans un café ! .
.
.
#coffee #drawing #fashion #design #inspiration #innovation #tgif #laptop #ZenBookFlip13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https://www.instagram.com/p/B1ysty4nXg9/media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0.8291 %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808387141"/>
                  </a:ext>
                </a:extLst>
              </a:tr>
            </a:tbl>
          </a:graphicData>
        </a:graphic>
      </p:graphicFrame>
      <p:sp>
        <p:nvSpPr>
          <p:cNvPr id="4" name="Text Placeholder 3">
            <a:extLst>
              <a:ext uri="{FF2B5EF4-FFF2-40B4-BE49-F238E27FC236}">
                <a16:creationId xmlns:a16="http://schemas.microsoft.com/office/drawing/2014/main" id="{084D2143-6565-4936-A71B-A30E5780F8FA}"/>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630094259"/>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1FA9D9-CF85-40E8-A7C3-924C7D2918F4}"/>
              </a:ext>
            </a:extLst>
          </p:cNvPr>
          <p:cNvSpPr>
            <a:spLocks noGrp="1"/>
          </p:cNvSpPr>
          <p:nvPr>
            <p:ph type="title"/>
          </p:nvPr>
        </p:nvSpPr>
        <p:spPr/>
        <p:txBody>
          <a:bodyPr/>
          <a:lstStyle/>
          <a:p>
            <a:r>
              <a:rPr lang="en-US"/>
              <a:t>Instagram Posts Table | CND Competitor- FR - 6 of 12</a:t>
            </a:r>
          </a:p>
        </p:txBody>
      </p:sp>
      <p:graphicFrame>
        <p:nvGraphicFramePr>
          <p:cNvPr id="5" name="Table Placeholder 4">
            <a:extLst>
              <a:ext uri="{FF2B5EF4-FFF2-40B4-BE49-F238E27FC236}">
                <a16:creationId xmlns:a16="http://schemas.microsoft.com/office/drawing/2014/main" id="{81A0A2DD-4F4A-4AB5-98D1-373568B66234}"/>
              </a:ext>
            </a:extLst>
          </p:cNvPr>
          <p:cNvGraphicFramePr>
            <a:graphicFrameLocks noGrp="1"/>
          </p:cNvGraphicFramePr>
          <p:nvPr>
            <p:ph type="tbl" sz="quarter" idx="13"/>
            <p:extLst>
              <p:ext uri="{D42A27DB-BD31-4B8C-83A1-F6EECF244321}">
                <p14:modId xmlns:p14="http://schemas.microsoft.com/office/powerpoint/2010/main" val="42914012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599751289"/>
                    </a:ext>
                  </a:extLst>
                </a:gridCol>
                <a:gridCol w="1810512">
                  <a:extLst>
                    <a:ext uri="{9D8B030D-6E8A-4147-A177-3AD203B41FA5}">
                      <a16:colId xmlns:a16="http://schemas.microsoft.com/office/drawing/2014/main" val="2398210960"/>
                    </a:ext>
                  </a:extLst>
                </a:gridCol>
                <a:gridCol w="822960">
                  <a:extLst>
                    <a:ext uri="{9D8B030D-6E8A-4147-A177-3AD203B41FA5}">
                      <a16:colId xmlns:a16="http://schemas.microsoft.com/office/drawing/2014/main" val="3856934895"/>
                    </a:ext>
                  </a:extLst>
                </a:gridCol>
                <a:gridCol w="822960">
                  <a:extLst>
                    <a:ext uri="{9D8B030D-6E8A-4147-A177-3AD203B41FA5}">
                      <a16:colId xmlns:a16="http://schemas.microsoft.com/office/drawing/2014/main" val="2443784872"/>
                    </a:ext>
                  </a:extLst>
                </a:gridCol>
                <a:gridCol w="822960">
                  <a:extLst>
                    <a:ext uri="{9D8B030D-6E8A-4147-A177-3AD203B41FA5}">
                      <a16:colId xmlns:a16="http://schemas.microsoft.com/office/drawing/2014/main" val="1358184860"/>
                    </a:ext>
                  </a:extLst>
                </a:gridCol>
                <a:gridCol w="822960">
                  <a:extLst>
                    <a:ext uri="{9D8B030D-6E8A-4147-A177-3AD203B41FA5}">
                      <a16:colId xmlns:a16="http://schemas.microsoft.com/office/drawing/2014/main" val="2035375020"/>
                    </a:ext>
                  </a:extLst>
                </a:gridCol>
                <a:gridCol w="822960">
                  <a:extLst>
                    <a:ext uri="{9D8B030D-6E8A-4147-A177-3AD203B41FA5}">
                      <a16:colId xmlns:a16="http://schemas.microsoft.com/office/drawing/2014/main" val="27401087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47660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- 2019-08-30 10:28:33</a:t>
                      </a:r>
                      <a:r>
                        <a:rPr kumimoji="0" lang="fr-FR" sz="1000" b="0" i="0" u="none" strike="noStrike" kern="1200" cap="none" spc="0" normalizeH="0" baseline="0" noProof="0">
                          <a:ln>
                            <a:noFill/>
                          </a:ln>
                          <a:solidFill>
                            <a:prstClr val="black"/>
                          </a:solidFill>
                          <a:effectLst/>
                          <a:uLnTx/>
                          <a:uFillTx/>
                          <a:latin typeface="+mn-lt"/>
                          <a:ea typeface="+mn-ea"/>
                          <a:cs typeface="+mn-cs"/>
                        </a:rPr>
                        <a:t>
 C'est (déja) la rentrée !
Quels produits allez-vous choisir pour bien commencer l'année.
Rendez-vous sur notre site dans la section Offres Spéciales pour en savoir plus sur la promo Rentrée ! 
#MSI #gaming #pro #rentrée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https://www.instagram.com/p/B1yOdq6A5ZZ/media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491115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- 2019-08-29 17:18:34</a:t>
                      </a:r>
                      <a:r>
                        <a:rPr kumimoji="0" lang="fr-FR" sz="1000" b="0" i="0" u="none" strike="noStrike" kern="1200" cap="none" spc="0" normalizeH="0" baseline="0" noProof="0">
                          <a:ln>
                            <a:noFill/>
                          </a:ln>
                          <a:solidFill>
                            <a:prstClr val="black"/>
                          </a:solidFill>
                          <a:effectLst/>
                          <a:uLnTx/>
                          <a:uFillTx/>
                          <a:latin typeface="+mn-lt"/>
                          <a:ea typeface="+mn-ea"/>
                          <a:cs typeface="+mn-cs"/>
                        </a:rPr>
                        <a:t>
 FAST &amp; COOL ! Les cartes mères MSI X570 sont complètes et vous assurent à la fois rapidité et refroidissement .
AMD CoolerMaster Corsair .
#X570 #MSI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https://www.instagram.com/p/B1wYl4vAHXd/media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9219477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- 2019-08-29 07:56:11</a:t>
                      </a:r>
                      <a:r>
                        <a:rPr kumimoji="0" lang="fr-FR" sz="1000" b="0" i="0" u="none" strike="noStrike" kern="1200" cap="none" spc="0" normalizeH="0" baseline="0" noProof="0">
                          <a:ln>
                            <a:noFill/>
                          </a:ln>
                          <a:solidFill>
                            <a:prstClr val="black"/>
                          </a:solidFill>
                          <a:effectLst/>
                          <a:uLnTx/>
                          <a:uFillTx/>
                          <a:latin typeface="+mn-lt"/>
                          <a:ea typeface="+mn-ea"/>
                          <a:cs typeface="+mn-cs"/>
                        </a:rPr>
                        <a:t>
 À toi la GLoire avec le GL65... #msi #gaming #gl65 #notebook</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https://www.instagram.com/p/B1vYO6-AH13/media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861430359"/>
                  </a:ext>
                </a:extLst>
              </a:tr>
            </a:tbl>
          </a:graphicData>
        </a:graphic>
      </p:graphicFrame>
      <p:sp>
        <p:nvSpPr>
          <p:cNvPr id="4" name="Text Placeholder 3">
            <a:extLst>
              <a:ext uri="{FF2B5EF4-FFF2-40B4-BE49-F238E27FC236}">
                <a16:creationId xmlns:a16="http://schemas.microsoft.com/office/drawing/2014/main" id="{DA29DF7E-DE0E-46BA-90A3-E106C554AAD3}"/>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3400405919"/>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F0FEFB-68F4-4D01-B79C-C71C2268E6CB}"/>
              </a:ext>
            </a:extLst>
          </p:cNvPr>
          <p:cNvSpPr>
            <a:spLocks noGrp="1"/>
          </p:cNvSpPr>
          <p:nvPr>
            <p:ph type="title"/>
          </p:nvPr>
        </p:nvSpPr>
        <p:spPr/>
        <p:txBody>
          <a:bodyPr/>
          <a:lstStyle/>
          <a:p>
            <a:r>
              <a:rPr lang="en-US"/>
              <a:t>Instagram Posts Table | CND Competitor- FR - 7 of 12</a:t>
            </a:r>
          </a:p>
        </p:txBody>
      </p:sp>
      <p:graphicFrame>
        <p:nvGraphicFramePr>
          <p:cNvPr id="5" name="Table Placeholder 4">
            <a:extLst>
              <a:ext uri="{FF2B5EF4-FFF2-40B4-BE49-F238E27FC236}">
                <a16:creationId xmlns:a16="http://schemas.microsoft.com/office/drawing/2014/main" id="{7D5741BC-608A-4DC4-9BD2-86AE82C5BEB7}"/>
              </a:ext>
            </a:extLst>
          </p:cNvPr>
          <p:cNvGraphicFramePr>
            <a:graphicFrameLocks noGrp="1"/>
          </p:cNvGraphicFramePr>
          <p:nvPr>
            <p:ph type="tbl" sz="quarter" idx="13"/>
            <p:extLst>
              <p:ext uri="{D42A27DB-BD31-4B8C-83A1-F6EECF244321}">
                <p14:modId xmlns:p14="http://schemas.microsoft.com/office/powerpoint/2010/main" val="604084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075058222"/>
                    </a:ext>
                  </a:extLst>
                </a:gridCol>
                <a:gridCol w="1810512">
                  <a:extLst>
                    <a:ext uri="{9D8B030D-6E8A-4147-A177-3AD203B41FA5}">
                      <a16:colId xmlns:a16="http://schemas.microsoft.com/office/drawing/2014/main" val="2741375856"/>
                    </a:ext>
                  </a:extLst>
                </a:gridCol>
                <a:gridCol w="822960">
                  <a:extLst>
                    <a:ext uri="{9D8B030D-6E8A-4147-A177-3AD203B41FA5}">
                      <a16:colId xmlns:a16="http://schemas.microsoft.com/office/drawing/2014/main" val="2205697949"/>
                    </a:ext>
                  </a:extLst>
                </a:gridCol>
                <a:gridCol w="822960">
                  <a:extLst>
                    <a:ext uri="{9D8B030D-6E8A-4147-A177-3AD203B41FA5}">
                      <a16:colId xmlns:a16="http://schemas.microsoft.com/office/drawing/2014/main" val="1715098962"/>
                    </a:ext>
                  </a:extLst>
                </a:gridCol>
                <a:gridCol w="822960">
                  <a:extLst>
                    <a:ext uri="{9D8B030D-6E8A-4147-A177-3AD203B41FA5}">
                      <a16:colId xmlns:a16="http://schemas.microsoft.com/office/drawing/2014/main" val="2916924891"/>
                    </a:ext>
                  </a:extLst>
                </a:gridCol>
                <a:gridCol w="822960">
                  <a:extLst>
                    <a:ext uri="{9D8B030D-6E8A-4147-A177-3AD203B41FA5}">
                      <a16:colId xmlns:a16="http://schemas.microsoft.com/office/drawing/2014/main" val="184401330"/>
                    </a:ext>
                  </a:extLst>
                </a:gridCol>
                <a:gridCol w="822960">
                  <a:extLst>
                    <a:ext uri="{9D8B030D-6E8A-4147-A177-3AD203B41FA5}">
                      <a16:colId xmlns:a16="http://schemas.microsoft.com/office/drawing/2014/main" val="14719713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88223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- 2019-08-28 12:54:06</a:t>
                      </a:r>
                      <a:r>
                        <a:rPr kumimoji="0" lang="fr-FR" sz="1000" b="0" i="0" u="none" strike="noStrike" kern="1200" cap="none" spc="0" normalizeH="0" baseline="0" noProof="0">
                          <a:ln>
                            <a:noFill/>
                          </a:ln>
                          <a:solidFill>
                            <a:prstClr val="black"/>
                          </a:solidFill>
                          <a:effectLst/>
                          <a:uLnTx/>
                          <a:uFillTx/>
                          <a:latin typeface="+mn-lt"/>
                          <a:ea typeface="+mn-ea"/>
                          <a:cs typeface="+mn-cs"/>
                        </a:rPr>
                        <a:t>
 L'été se terminera bientôt, mais il est encore temps de s'octroyer quelques jours de repos ! Pour les préparer, l'écran principal Full HD 15,6" et son ScreenPad 2.0 vous aident à les planifier 2 fois plus vite ✌️ D'un côté, vous pouvez facilement regarder où vous souhaitez partir et de l'autre, la météo prévue ☀️
.
.
.
#vacances #holidays #summer #été #sun #design #innovation #laptop #VivoBookS15 #ScreenPad2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https://www.instagram.com/p/B1tViDcn4_Z/media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12714867"/>
                  </a:ext>
                </a:extLst>
              </a:tr>
            </a:tbl>
          </a:graphicData>
        </a:graphic>
      </p:graphicFrame>
      <p:sp>
        <p:nvSpPr>
          <p:cNvPr id="4" name="Text Placeholder 3">
            <a:extLst>
              <a:ext uri="{FF2B5EF4-FFF2-40B4-BE49-F238E27FC236}">
                <a16:creationId xmlns:a16="http://schemas.microsoft.com/office/drawing/2014/main" id="{9D9F2DE9-D613-4701-8A81-262E5D7C55FB}"/>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109952072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B7EA6-7064-4555-B002-B10D4B2A81D0}"/>
              </a:ext>
            </a:extLst>
          </p:cNvPr>
          <p:cNvSpPr>
            <a:spLocks noGrp="1"/>
          </p:cNvSpPr>
          <p:nvPr>
            <p:ph type="title"/>
          </p:nvPr>
        </p:nvSpPr>
        <p:spPr/>
        <p:txBody>
          <a:bodyPr/>
          <a:lstStyle/>
          <a:p>
            <a:r>
              <a:rPr lang="en-US"/>
              <a:t>Instagram Posts Table | CND Competitor- FR - 8 of 12</a:t>
            </a:r>
          </a:p>
        </p:txBody>
      </p:sp>
      <p:graphicFrame>
        <p:nvGraphicFramePr>
          <p:cNvPr id="5" name="Table Placeholder 4">
            <a:extLst>
              <a:ext uri="{FF2B5EF4-FFF2-40B4-BE49-F238E27FC236}">
                <a16:creationId xmlns:a16="http://schemas.microsoft.com/office/drawing/2014/main" id="{349EB349-E750-462F-B361-56108D6659B1}"/>
              </a:ext>
            </a:extLst>
          </p:cNvPr>
          <p:cNvGraphicFramePr>
            <a:graphicFrameLocks noGrp="1"/>
          </p:cNvGraphicFramePr>
          <p:nvPr>
            <p:ph type="tbl" sz="quarter" idx="13"/>
            <p:extLst>
              <p:ext uri="{D42A27DB-BD31-4B8C-83A1-F6EECF244321}">
                <p14:modId xmlns:p14="http://schemas.microsoft.com/office/powerpoint/2010/main" val="35853549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04077700"/>
                    </a:ext>
                  </a:extLst>
                </a:gridCol>
                <a:gridCol w="1810512">
                  <a:extLst>
                    <a:ext uri="{9D8B030D-6E8A-4147-A177-3AD203B41FA5}">
                      <a16:colId xmlns:a16="http://schemas.microsoft.com/office/drawing/2014/main" val="4285181632"/>
                    </a:ext>
                  </a:extLst>
                </a:gridCol>
                <a:gridCol w="822960">
                  <a:extLst>
                    <a:ext uri="{9D8B030D-6E8A-4147-A177-3AD203B41FA5}">
                      <a16:colId xmlns:a16="http://schemas.microsoft.com/office/drawing/2014/main" val="2929433751"/>
                    </a:ext>
                  </a:extLst>
                </a:gridCol>
                <a:gridCol w="822960">
                  <a:extLst>
                    <a:ext uri="{9D8B030D-6E8A-4147-A177-3AD203B41FA5}">
                      <a16:colId xmlns:a16="http://schemas.microsoft.com/office/drawing/2014/main" val="2772336929"/>
                    </a:ext>
                  </a:extLst>
                </a:gridCol>
                <a:gridCol w="822960">
                  <a:extLst>
                    <a:ext uri="{9D8B030D-6E8A-4147-A177-3AD203B41FA5}">
                      <a16:colId xmlns:a16="http://schemas.microsoft.com/office/drawing/2014/main" val="2536972470"/>
                    </a:ext>
                  </a:extLst>
                </a:gridCol>
                <a:gridCol w="822960">
                  <a:extLst>
                    <a:ext uri="{9D8B030D-6E8A-4147-A177-3AD203B41FA5}">
                      <a16:colId xmlns:a16="http://schemas.microsoft.com/office/drawing/2014/main" val="82395058"/>
                    </a:ext>
                  </a:extLst>
                </a:gridCol>
                <a:gridCol w="822960">
                  <a:extLst>
                    <a:ext uri="{9D8B030D-6E8A-4147-A177-3AD203B41FA5}">
                      <a16:colId xmlns:a16="http://schemas.microsoft.com/office/drawing/2014/main" val="8388929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225314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msigaming_france - 2019-08-28 10:38:37</a:t>
                      </a:r>
                      <a:r>
                        <a:rPr kumimoji="0" lang="fr-FR" sz="1000" b="0" i="0" u="none" strike="noStrike" kern="1200" cap="none" spc="0" normalizeH="0" baseline="0" noProof="0">
                          <a:ln>
                            <a:noFill/>
                          </a:ln>
                          <a:solidFill>
                            <a:prstClr val="black"/>
                          </a:solidFill>
                          <a:effectLst/>
                          <a:uLnTx/>
                          <a:uFillTx/>
                          <a:latin typeface="+mn-lt"/>
                          <a:ea typeface="+mn-ea"/>
                          <a:cs typeface="+mn-cs"/>
                        </a:rPr>
                        <a:t>
 Boostez votre créativité avec MSI et Adobe ! 
Pour l'achat d'une carte graphique MSI éligible, recevez gratuitement les logiciels Adobe Premiere Rush (licence de 3 mois) et Adobe Spark ! 
Rendez-vous sur notre site pour en savoir plus 
#msi #getrushgetunleashed</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https://www.instagram.com/p/B1tGBrqA0Me/media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2357785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asusrogfr - 2019-08-28 08:51:17</a:t>
                      </a:r>
                      <a:r>
                        <a:rPr kumimoji="0" lang="fr-FR" sz="1000" b="0" i="0" u="none" strike="noStrike" kern="1200" cap="none" spc="0" normalizeH="0" baseline="0" noProof="0">
                          <a:ln>
                            <a:noFill/>
                          </a:ln>
                          <a:solidFill>
                            <a:prstClr val="black"/>
                          </a:solidFill>
                          <a:effectLst/>
                          <a:uLnTx/>
                          <a:uFillTx/>
                          <a:latin typeface="+mn-lt"/>
                          <a:ea typeface="+mn-ea"/>
                          <a:cs typeface="+mn-cs"/>
                        </a:rPr>
                        <a:t>
 - " VA JOUER DEHORS POUR CHANGER "
- "Couac-couac"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https://www.instagram.com/p/B1s5vi2oK0t/media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11:40:39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979291838"/>
                  </a:ext>
                </a:extLst>
              </a:tr>
            </a:tbl>
          </a:graphicData>
        </a:graphic>
      </p:graphicFrame>
      <p:sp>
        <p:nvSpPr>
          <p:cNvPr id="4" name="Text Placeholder 3">
            <a:extLst>
              <a:ext uri="{FF2B5EF4-FFF2-40B4-BE49-F238E27FC236}">
                <a16:creationId xmlns:a16="http://schemas.microsoft.com/office/drawing/2014/main" id="{33AA62CA-32AC-4D93-9B5D-816D1F80E56B}"/>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76478013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C2851-BB5E-4C68-AEAA-626E03B27C36}"/>
              </a:ext>
            </a:extLst>
          </p:cNvPr>
          <p:cNvSpPr>
            <a:spLocks noGrp="1"/>
          </p:cNvSpPr>
          <p:nvPr>
            <p:ph type="title"/>
          </p:nvPr>
        </p:nvSpPr>
        <p:spPr/>
        <p:txBody>
          <a:bodyPr/>
          <a:lstStyle/>
          <a:p>
            <a:r>
              <a:rPr lang="en-US"/>
              <a:t>Instagram Posts Table | CND Competitor- FR - 9 of 12</a:t>
            </a:r>
          </a:p>
        </p:txBody>
      </p:sp>
      <p:graphicFrame>
        <p:nvGraphicFramePr>
          <p:cNvPr id="5" name="Table Placeholder 4">
            <a:extLst>
              <a:ext uri="{FF2B5EF4-FFF2-40B4-BE49-F238E27FC236}">
                <a16:creationId xmlns:a16="http://schemas.microsoft.com/office/drawing/2014/main" id="{353EA988-6A24-453F-ACAD-466696B76032}"/>
              </a:ext>
            </a:extLst>
          </p:cNvPr>
          <p:cNvGraphicFramePr>
            <a:graphicFrameLocks noGrp="1"/>
          </p:cNvGraphicFramePr>
          <p:nvPr>
            <p:ph type="tbl" sz="quarter" idx="13"/>
            <p:extLst>
              <p:ext uri="{D42A27DB-BD31-4B8C-83A1-F6EECF244321}">
                <p14:modId xmlns:p14="http://schemas.microsoft.com/office/powerpoint/2010/main" val="272295378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50534292"/>
                    </a:ext>
                  </a:extLst>
                </a:gridCol>
                <a:gridCol w="1810512">
                  <a:extLst>
                    <a:ext uri="{9D8B030D-6E8A-4147-A177-3AD203B41FA5}">
                      <a16:colId xmlns:a16="http://schemas.microsoft.com/office/drawing/2014/main" val="4059251134"/>
                    </a:ext>
                  </a:extLst>
                </a:gridCol>
                <a:gridCol w="822960">
                  <a:extLst>
                    <a:ext uri="{9D8B030D-6E8A-4147-A177-3AD203B41FA5}">
                      <a16:colId xmlns:a16="http://schemas.microsoft.com/office/drawing/2014/main" val="2717338679"/>
                    </a:ext>
                  </a:extLst>
                </a:gridCol>
                <a:gridCol w="822960">
                  <a:extLst>
                    <a:ext uri="{9D8B030D-6E8A-4147-A177-3AD203B41FA5}">
                      <a16:colId xmlns:a16="http://schemas.microsoft.com/office/drawing/2014/main" val="44492098"/>
                    </a:ext>
                  </a:extLst>
                </a:gridCol>
                <a:gridCol w="822960">
                  <a:extLst>
                    <a:ext uri="{9D8B030D-6E8A-4147-A177-3AD203B41FA5}">
                      <a16:colId xmlns:a16="http://schemas.microsoft.com/office/drawing/2014/main" val="3981106542"/>
                    </a:ext>
                  </a:extLst>
                </a:gridCol>
                <a:gridCol w="822960">
                  <a:extLst>
                    <a:ext uri="{9D8B030D-6E8A-4147-A177-3AD203B41FA5}">
                      <a16:colId xmlns:a16="http://schemas.microsoft.com/office/drawing/2014/main" val="2182318688"/>
                    </a:ext>
                  </a:extLst>
                </a:gridCol>
                <a:gridCol w="822960">
                  <a:extLst>
                    <a:ext uri="{9D8B030D-6E8A-4147-A177-3AD203B41FA5}">
                      <a16:colId xmlns:a16="http://schemas.microsoft.com/office/drawing/2014/main" val="41951224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600449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msigaming_france - 2019-08-27 16:42:03</a:t>
                      </a:r>
                      <a:r>
                        <a:rPr kumimoji="0" lang="en-US" sz="1000" b="0" i="0" u="none" strike="noStrike" kern="1200" cap="none" spc="0" normalizeH="0" baseline="0" noProof="0">
                          <a:ln>
                            <a:noFill/>
                          </a:ln>
                          <a:solidFill>
                            <a:prstClr val="black"/>
                          </a:solidFill>
                          <a:effectLst/>
                          <a:uLnTx/>
                          <a:uFillTx/>
                          <a:latin typeface="+mn-lt"/>
                          <a:ea typeface="+mn-ea"/>
                          <a:cs typeface="+mn-cs"/>
                        </a:rPr>
                        <a:t>
 Le clavier VIGOR #GK30 est un allié de choix pour toutes vos parties. .
✔ Switches à sensation mécanique .
✔ "Gaming Base" pour bien rester en place .
✔ Rétroéclairage LED RGB .
✔ Résiste aux projections d'eau et facile à nettoyer .
#msi #Gaming #clavier #VigorGK30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https://www.instagram.com/p/B1rK0t5gxKL/media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7308958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asusrogfr - 2019-08-27 14:55:03</a:t>
                      </a:r>
                      <a:r>
                        <a:rPr kumimoji="0" lang="fr-FR" sz="1000" b="0" i="0" u="none" strike="noStrike" kern="1200" cap="none" spc="0" normalizeH="0" baseline="0" noProof="0">
                          <a:ln>
                            <a:noFill/>
                          </a:ln>
                          <a:solidFill>
                            <a:prstClr val="black"/>
                          </a:solidFill>
                          <a:effectLst/>
                          <a:uLnTx/>
                          <a:uFillTx/>
                          <a:latin typeface="+mn-lt"/>
                          <a:ea typeface="+mn-ea"/>
                          <a:cs typeface="+mn-cs"/>
                        </a:rPr>
                        <a:t>
 Vous suivez Linus ?
Une nouvelle vidéo sera disponible dans quelques jours, vous ne voudrez pas la manquer !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https://www.instagram.com/p/B1q-lCTIaQV/media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11:40:39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2679648991"/>
                  </a:ext>
                </a:extLst>
              </a:tr>
            </a:tbl>
          </a:graphicData>
        </a:graphic>
      </p:graphicFrame>
      <p:sp>
        <p:nvSpPr>
          <p:cNvPr id="4" name="Text Placeholder 3">
            <a:extLst>
              <a:ext uri="{FF2B5EF4-FFF2-40B4-BE49-F238E27FC236}">
                <a16:creationId xmlns:a16="http://schemas.microsoft.com/office/drawing/2014/main" id="{5D3967C8-C6AB-45EE-AA8E-4D798E8A0F46}"/>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90714215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5E4F60-112C-41D2-8FD7-FCB562F8C19A}"/>
              </a:ext>
            </a:extLst>
          </p:cNvPr>
          <p:cNvSpPr>
            <a:spLocks noGrp="1"/>
          </p:cNvSpPr>
          <p:nvPr>
            <p:ph type="title"/>
          </p:nvPr>
        </p:nvSpPr>
        <p:spPr/>
        <p:txBody>
          <a:bodyPr/>
          <a:lstStyle/>
          <a:p>
            <a:r>
              <a:rPr lang="en-US"/>
              <a:t>Instagram Posts Table | CND Competitor- FR - 10 of 12</a:t>
            </a:r>
          </a:p>
        </p:txBody>
      </p:sp>
      <p:graphicFrame>
        <p:nvGraphicFramePr>
          <p:cNvPr id="5" name="Table Placeholder 4">
            <a:extLst>
              <a:ext uri="{FF2B5EF4-FFF2-40B4-BE49-F238E27FC236}">
                <a16:creationId xmlns:a16="http://schemas.microsoft.com/office/drawing/2014/main" id="{3E901FD3-1B7D-41EC-B315-C67862E2FF2C}"/>
              </a:ext>
            </a:extLst>
          </p:cNvPr>
          <p:cNvGraphicFramePr>
            <a:graphicFrameLocks noGrp="1"/>
          </p:cNvGraphicFramePr>
          <p:nvPr>
            <p:ph type="tbl" sz="quarter" idx="13"/>
            <p:extLst>
              <p:ext uri="{D42A27DB-BD31-4B8C-83A1-F6EECF244321}">
                <p14:modId xmlns:p14="http://schemas.microsoft.com/office/powerpoint/2010/main" val="26400687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61899630"/>
                    </a:ext>
                  </a:extLst>
                </a:gridCol>
                <a:gridCol w="1810512">
                  <a:extLst>
                    <a:ext uri="{9D8B030D-6E8A-4147-A177-3AD203B41FA5}">
                      <a16:colId xmlns:a16="http://schemas.microsoft.com/office/drawing/2014/main" val="3008768555"/>
                    </a:ext>
                  </a:extLst>
                </a:gridCol>
                <a:gridCol w="822960">
                  <a:extLst>
                    <a:ext uri="{9D8B030D-6E8A-4147-A177-3AD203B41FA5}">
                      <a16:colId xmlns:a16="http://schemas.microsoft.com/office/drawing/2014/main" val="3305833962"/>
                    </a:ext>
                  </a:extLst>
                </a:gridCol>
                <a:gridCol w="822960">
                  <a:extLst>
                    <a:ext uri="{9D8B030D-6E8A-4147-A177-3AD203B41FA5}">
                      <a16:colId xmlns:a16="http://schemas.microsoft.com/office/drawing/2014/main" val="374170816"/>
                    </a:ext>
                  </a:extLst>
                </a:gridCol>
                <a:gridCol w="822960">
                  <a:extLst>
                    <a:ext uri="{9D8B030D-6E8A-4147-A177-3AD203B41FA5}">
                      <a16:colId xmlns:a16="http://schemas.microsoft.com/office/drawing/2014/main" val="3268434833"/>
                    </a:ext>
                  </a:extLst>
                </a:gridCol>
                <a:gridCol w="822960">
                  <a:extLst>
                    <a:ext uri="{9D8B030D-6E8A-4147-A177-3AD203B41FA5}">
                      <a16:colId xmlns:a16="http://schemas.microsoft.com/office/drawing/2014/main" val="2080365524"/>
                    </a:ext>
                  </a:extLst>
                </a:gridCol>
                <a:gridCol w="822960">
                  <a:extLst>
                    <a:ext uri="{9D8B030D-6E8A-4147-A177-3AD203B41FA5}">
                      <a16:colId xmlns:a16="http://schemas.microsoft.com/office/drawing/2014/main" val="1569385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65826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- 2019-08-27 12:43:02</a:t>
                      </a:r>
                      <a:r>
                        <a:rPr kumimoji="0" lang="fr-FR" sz="1000" b="0" i="0" u="none" strike="noStrike" kern="1200" cap="none" spc="0" normalizeH="0" baseline="0" noProof="0">
                          <a:ln>
                            <a:noFill/>
                          </a:ln>
                          <a:solidFill>
                            <a:prstClr val="black"/>
                          </a:solidFill>
                          <a:effectLst/>
                          <a:uLnTx/>
                          <a:uFillTx/>
                          <a:latin typeface="+mn-lt"/>
                          <a:ea typeface="+mn-ea"/>
                          <a:cs typeface="+mn-cs"/>
                        </a:rPr>
                        <a:t>
 Nous pouvons parfois passer des heures à travailler sur un projet afin d'obtenir un résultat proche de la perfection. Il serait dommage de se contenter d'un petit écran pour le partager par manque de place ou par souci de poids. Le ZenScreen Touch est un véritable moniteur tactile 15,6" mesurant seulement 9 mm d'épaisseur et pesant tout juste 0.9 kg 👍 Facile à transporter, il vous suivra lors de chacun de vos déplacements !
. .
.
#work #business #worktips #coffee #design #inspiration #innovation #monitor #ZenScreenTouch #MB16AMT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https://www.instagram.com/p/B1qveEjnCqY/media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0.8112 %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5992017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msigaming_france - 2019-08-26 10:36:57</a:t>
                      </a:r>
                      <a:r>
                        <a:rPr kumimoji="0" lang="en-US" sz="1000" b="0" i="0" u="none" strike="noStrike" kern="1200" cap="none" spc="0" normalizeH="0" baseline="0" noProof="0">
                          <a:ln>
                            <a:noFill/>
                          </a:ln>
                          <a:solidFill>
                            <a:prstClr val="black"/>
                          </a:solidFill>
                          <a:effectLst/>
                          <a:uLnTx/>
                          <a:uFillTx/>
                          <a:latin typeface="+mn-lt"/>
                          <a:ea typeface="+mn-ea"/>
                          <a:cs typeface="+mn-cs"/>
                        </a:rPr>
                        <a:t>
 On ne l'a pas appelé Titan par hasard... #msi #gaming #notebook #sérieGT #GT76 #titan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https://www.instagram.com/p/B1n8PquA2ik/media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1.7496 %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487465913"/>
                  </a:ext>
                </a:extLst>
              </a:tr>
            </a:tbl>
          </a:graphicData>
        </a:graphic>
      </p:graphicFrame>
      <p:sp>
        <p:nvSpPr>
          <p:cNvPr id="4" name="Text Placeholder 3">
            <a:extLst>
              <a:ext uri="{FF2B5EF4-FFF2-40B4-BE49-F238E27FC236}">
                <a16:creationId xmlns:a16="http://schemas.microsoft.com/office/drawing/2014/main" id="{243FC6A4-23E9-49D7-9FEA-25FAABCC99BE}"/>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209239000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343D8-9EC6-4817-BFF8-CABA7B507497}"/>
              </a:ext>
            </a:extLst>
          </p:cNvPr>
          <p:cNvSpPr>
            <a:spLocks noGrp="1"/>
          </p:cNvSpPr>
          <p:nvPr>
            <p:ph type="title"/>
          </p:nvPr>
        </p:nvSpPr>
        <p:spPr/>
        <p:txBody>
          <a:bodyPr/>
          <a:lstStyle/>
          <a:p>
            <a:r>
              <a:rPr lang="en-US"/>
              <a:t>Instagram Posts Table | CND Competitor- FR - 11 of 12</a:t>
            </a:r>
          </a:p>
        </p:txBody>
      </p:sp>
      <p:graphicFrame>
        <p:nvGraphicFramePr>
          <p:cNvPr id="5" name="Table Placeholder 4">
            <a:extLst>
              <a:ext uri="{FF2B5EF4-FFF2-40B4-BE49-F238E27FC236}">
                <a16:creationId xmlns:a16="http://schemas.microsoft.com/office/drawing/2014/main" id="{164A5B48-C663-4CEE-8DCA-3891E2A55D5F}"/>
              </a:ext>
            </a:extLst>
          </p:cNvPr>
          <p:cNvGraphicFramePr>
            <a:graphicFrameLocks noGrp="1"/>
          </p:cNvGraphicFramePr>
          <p:nvPr>
            <p:ph type="tbl" sz="quarter" idx="13"/>
            <p:extLst>
              <p:ext uri="{D42A27DB-BD31-4B8C-83A1-F6EECF244321}">
                <p14:modId xmlns:p14="http://schemas.microsoft.com/office/powerpoint/2010/main" val="18539387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2827188795"/>
                    </a:ext>
                  </a:extLst>
                </a:gridCol>
                <a:gridCol w="1810512">
                  <a:extLst>
                    <a:ext uri="{9D8B030D-6E8A-4147-A177-3AD203B41FA5}">
                      <a16:colId xmlns:a16="http://schemas.microsoft.com/office/drawing/2014/main" val="3503264355"/>
                    </a:ext>
                  </a:extLst>
                </a:gridCol>
                <a:gridCol w="822960">
                  <a:extLst>
                    <a:ext uri="{9D8B030D-6E8A-4147-A177-3AD203B41FA5}">
                      <a16:colId xmlns:a16="http://schemas.microsoft.com/office/drawing/2014/main" val="1093276142"/>
                    </a:ext>
                  </a:extLst>
                </a:gridCol>
                <a:gridCol w="822960">
                  <a:extLst>
                    <a:ext uri="{9D8B030D-6E8A-4147-A177-3AD203B41FA5}">
                      <a16:colId xmlns:a16="http://schemas.microsoft.com/office/drawing/2014/main" val="2764777207"/>
                    </a:ext>
                  </a:extLst>
                </a:gridCol>
                <a:gridCol w="822960">
                  <a:extLst>
                    <a:ext uri="{9D8B030D-6E8A-4147-A177-3AD203B41FA5}">
                      <a16:colId xmlns:a16="http://schemas.microsoft.com/office/drawing/2014/main" val="1420163726"/>
                    </a:ext>
                  </a:extLst>
                </a:gridCol>
                <a:gridCol w="822960">
                  <a:extLst>
                    <a:ext uri="{9D8B030D-6E8A-4147-A177-3AD203B41FA5}">
                      <a16:colId xmlns:a16="http://schemas.microsoft.com/office/drawing/2014/main" val="4056971342"/>
                    </a:ext>
                  </a:extLst>
                </a:gridCol>
                <a:gridCol w="822960">
                  <a:extLst>
                    <a:ext uri="{9D8B030D-6E8A-4147-A177-3AD203B41FA5}">
                      <a16:colId xmlns:a16="http://schemas.microsoft.com/office/drawing/2014/main" val="3066488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02365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asusrogfr - 2019-08-26 09:35:21</a:t>
                      </a:r>
                      <a:r>
                        <a:rPr kumimoji="0" lang="en-US" sz="1000" b="0" i="0" u="none" strike="noStrike" kern="1200" cap="none" spc="0" normalizeH="0" baseline="0" noProof="0">
                          <a:ln>
                            <a:noFill/>
                          </a:ln>
                          <a:solidFill>
                            <a:prstClr val="black"/>
                          </a:solidFill>
                          <a:effectLst/>
                          <a:uLnTx/>
                          <a:uFillTx/>
                          <a:latin typeface="+mn-lt"/>
                          <a:ea typeface="+mn-ea"/>
                          <a:cs typeface="+mn-cs"/>
                        </a:rPr>
                        <a:t>
 [CASHBACK] Dès aujourd'hui, profitez d'un remboursement allant jusqu'à 100€ pour l’achat d’une carte mère ASUS | ROG et d’un processeur Intel éligibles.
+ d'infos : voir le lien en bio.
#ROG #Intel #Cashback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https://www.instagram.com/p/B1n1MmroewT/media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11:40:39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42778878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asusfrance - 2019-08-26 09:11:22</a:t>
                      </a:r>
                      <a:r>
                        <a:rPr kumimoji="0" lang="fr-FR" sz="1000" b="0" i="0" u="none" strike="noStrike" kern="1200" cap="none" spc="0" normalizeH="0" baseline="0" noProof="0">
                          <a:ln>
                            <a:noFill/>
                          </a:ln>
                          <a:solidFill>
                            <a:prstClr val="black"/>
                          </a:solidFill>
                          <a:effectLst/>
                          <a:uLnTx/>
                          <a:uFillTx/>
                          <a:latin typeface="+mn-lt"/>
                          <a:ea typeface="+mn-ea"/>
                          <a:cs typeface="+mn-cs"/>
                        </a:rPr>
                        <a:t>
 Le lundi annonce une semaine remplie de belles nouveautés ! Le ZenBook 14 s'est doté d'un tout nouveau ScreenPad 2.0 encore plus pratique 👌 Cette version permet d'utiliser de nombreuses applications de manière optimale, sans avoir à télécharger une version spécifique au ScreenPad. Contrôlez Spotify ou Evernote du bout des doigts !
.
.
.
#productivity #applications #inspiration #lifestyle #innovation #nouveauté #new #mondaymotivation #blue #laptop #ZenBook14 #ScreenPad2 #asus #asusfrance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https://www.instagram.com/p/B1nyc7lnYTf/media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04:08:06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0.6163 %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1372577344"/>
                  </a:ext>
                </a:extLst>
              </a:tr>
            </a:tbl>
          </a:graphicData>
        </a:graphic>
      </p:graphicFrame>
      <p:sp>
        <p:nvSpPr>
          <p:cNvPr id="4" name="Text Placeholder 3">
            <a:extLst>
              <a:ext uri="{FF2B5EF4-FFF2-40B4-BE49-F238E27FC236}">
                <a16:creationId xmlns:a16="http://schemas.microsoft.com/office/drawing/2014/main" id="{D232D6D8-0A0C-4438-A18E-275DEEF2F543}"/>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143698754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623A38-5B76-4F2D-A8EF-8F903114DB74}"/>
              </a:ext>
            </a:extLst>
          </p:cNvPr>
          <p:cNvSpPr>
            <a:spLocks noGrp="1"/>
          </p:cNvSpPr>
          <p:nvPr>
            <p:ph type="title"/>
          </p:nvPr>
        </p:nvSpPr>
        <p:spPr/>
        <p:txBody>
          <a:bodyPr/>
          <a:lstStyle/>
          <a:p>
            <a:r>
              <a:rPr lang="en-US"/>
              <a:t>Instagram Posts Table | CND Competitor- FR - 12 of 12</a:t>
            </a:r>
          </a:p>
        </p:txBody>
      </p:sp>
      <p:graphicFrame>
        <p:nvGraphicFramePr>
          <p:cNvPr id="5" name="Table Placeholder 4">
            <a:extLst>
              <a:ext uri="{FF2B5EF4-FFF2-40B4-BE49-F238E27FC236}">
                <a16:creationId xmlns:a16="http://schemas.microsoft.com/office/drawing/2014/main" id="{669B8B2C-83B3-484B-A81C-E6E4895C8C61}"/>
              </a:ext>
            </a:extLst>
          </p:cNvPr>
          <p:cNvGraphicFramePr>
            <a:graphicFrameLocks noGrp="1"/>
          </p:cNvGraphicFramePr>
          <p:nvPr>
            <p:ph type="tbl" sz="quarter" idx="13"/>
            <p:extLst>
              <p:ext uri="{D42A27DB-BD31-4B8C-83A1-F6EECF244321}">
                <p14:modId xmlns:p14="http://schemas.microsoft.com/office/powerpoint/2010/main" val="14063125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1425707366"/>
                    </a:ext>
                  </a:extLst>
                </a:gridCol>
                <a:gridCol w="1810512">
                  <a:extLst>
                    <a:ext uri="{9D8B030D-6E8A-4147-A177-3AD203B41FA5}">
                      <a16:colId xmlns:a16="http://schemas.microsoft.com/office/drawing/2014/main" val="1639698811"/>
                    </a:ext>
                  </a:extLst>
                </a:gridCol>
                <a:gridCol w="822960">
                  <a:extLst>
                    <a:ext uri="{9D8B030D-6E8A-4147-A177-3AD203B41FA5}">
                      <a16:colId xmlns:a16="http://schemas.microsoft.com/office/drawing/2014/main" val="3078876279"/>
                    </a:ext>
                  </a:extLst>
                </a:gridCol>
                <a:gridCol w="822960">
                  <a:extLst>
                    <a:ext uri="{9D8B030D-6E8A-4147-A177-3AD203B41FA5}">
                      <a16:colId xmlns:a16="http://schemas.microsoft.com/office/drawing/2014/main" val="347031788"/>
                    </a:ext>
                  </a:extLst>
                </a:gridCol>
                <a:gridCol w="822960">
                  <a:extLst>
                    <a:ext uri="{9D8B030D-6E8A-4147-A177-3AD203B41FA5}">
                      <a16:colId xmlns:a16="http://schemas.microsoft.com/office/drawing/2014/main" val="1108973341"/>
                    </a:ext>
                  </a:extLst>
                </a:gridCol>
                <a:gridCol w="822960">
                  <a:extLst>
                    <a:ext uri="{9D8B030D-6E8A-4147-A177-3AD203B41FA5}">
                      <a16:colId xmlns:a16="http://schemas.microsoft.com/office/drawing/2014/main" val="2236842211"/>
                    </a:ext>
                  </a:extLst>
                </a:gridCol>
                <a:gridCol w="822960">
                  <a:extLst>
                    <a:ext uri="{9D8B030D-6E8A-4147-A177-3AD203B41FA5}">
                      <a16:colId xmlns:a16="http://schemas.microsoft.com/office/drawing/2014/main" val="1635287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2409900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msigaming_france - 2019-08-25 15:57:59</a:t>
                      </a:r>
                      <a:r>
                        <a:rPr kumimoji="0" lang="en-US" sz="1000" b="0" i="0" u="none" strike="noStrike" kern="1200" cap="none" spc="0" normalizeH="0" baseline="0" noProof="0">
                          <a:ln>
                            <a:noFill/>
                          </a:ln>
                          <a:solidFill>
                            <a:prstClr val="black"/>
                          </a:solidFill>
                          <a:effectLst/>
                          <a:uLnTx/>
                          <a:uFillTx/>
                          <a:latin typeface="+mn-lt"/>
                          <a:ea typeface="+mn-ea"/>
                          <a:cs typeface="+mn-cs"/>
                        </a:rPr>
                        <a:t>
 Si vous deviez noter cette config' Cool and Fast avec des emojis, vous choisiriez lesquels ? .
- CPU : AMD Ryzen™ 7 3800X .
- Carte mère : MSI MEG X570 ACE .
- Carte graphique : MSI Radeon™ RX 5700 XT MECH OC .
- Refroidissement : CoolerMaster MasterLiquid ML240P Mirage .
- Mémoire : Corsair DOMINATOR® PLATINUM RGB 32 Go DRAM 3200 MHz .
- SSD : Corsair MP600 M.2 NVMe .
- PSU : CoolerMaster V750 GOLD .
- Boîtier : MSI MPG SEKIRA 500G .
#msi #gaming #PlayFastPlayCool #X570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https://www.instagram.com/p/B1l8MLjgQxf/media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04:06:57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3.1927 %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Carousel</a:t>
                      </a:r>
                    </a:p>
                  </a:txBody>
                  <a:tcPr/>
                </a:tc>
                <a:extLst>
                  <a:ext uri="{0D108BD9-81ED-4DB2-BD59-A6C34878D82A}">
                    <a16:rowId xmlns:a16="http://schemas.microsoft.com/office/drawing/2014/main" val="37041455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fr-FR" sz="1000" b="1" i="0" u="none" strike="noStrike" kern="1200" cap="none" spc="0" normalizeH="0" baseline="0" noProof="0">
                          <a:ln>
                            <a:noFill/>
                          </a:ln>
                          <a:solidFill>
                            <a:prstClr val="black"/>
                          </a:solidFill>
                          <a:effectLst/>
                          <a:uLnTx/>
                          <a:uFillTx/>
                          <a:latin typeface="+mn-lt"/>
                          <a:ea typeface="+mn-ea"/>
                          <a:cs typeface="+mn-cs"/>
                        </a:rPr>
                        <a:t>asusrogfr - 2019-08-25 13:00:42</a:t>
                      </a:r>
                      <a:r>
                        <a:rPr kumimoji="0" lang="fr-FR" sz="1000" b="0" i="0" u="none" strike="noStrike" kern="1200" cap="none" spc="0" normalizeH="0" baseline="0" noProof="0">
                          <a:ln>
                            <a:noFill/>
                          </a:ln>
                          <a:solidFill>
                            <a:prstClr val="black"/>
                          </a:solidFill>
                          <a:effectLst/>
                          <a:uLnTx/>
                          <a:uFillTx/>
                          <a:latin typeface="+mn-lt"/>
                          <a:ea typeface="+mn-ea"/>
                          <a:cs typeface="+mn-cs"/>
                        </a:rPr>
                        <a:t>
 Présenté à la Gamescom, voici le ROG Strix Go 2.4 !
Le prochain casque ROG sans fil !
Plus de détails très prochainement.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https://www.instagram.com/p/B1ln5soovIn/media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09/03/2019 11:40:39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extLst>
                  <a:ext uri="{0D108BD9-81ED-4DB2-BD59-A6C34878D82A}">
                    <a16:rowId xmlns:a16="http://schemas.microsoft.com/office/drawing/2014/main" val="3056095571"/>
                  </a:ext>
                </a:extLst>
              </a:tr>
            </a:tbl>
          </a:graphicData>
        </a:graphic>
      </p:graphicFrame>
      <p:sp>
        <p:nvSpPr>
          <p:cNvPr id="4" name="Text Placeholder 3">
            <a:extLst>
              <a:ext uri="{FF2B5EF4-FFF2-40B4-BE49-F238E27FC236}">
                <a16:creationId xmlns:a16="http://schemas.microsoft.com/office/drawing/2014/main" id="{28D4625D-DE7B-422A-AEAF-9E7E69A89572}"/>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505163309"/>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047554-3511-4C5B-99D1-06E4682E8A99}"/>
              </a:ext>
            </a:extLst>
          </p:cNvPr>
          <p:cNvSpPr>
            <a:spLocks noGrp="1"/>
          </p:cNvSpPr>
          <p:nvPr>
            <p:ph type="title"/>
          </p:nvPr>
        </p:nvSpPr>
        <p:spPr/>
        <p:txBody>
          <a:bodyPr/>
          <a:lstStyle/>
          <a:p>
            <a:r>
              <a:rPr lang="en-US"/>
              <a:t>Instagram Key Metrics Table | CND Competitor- FR</a:t>
            </a:r>
          </a:p>
        </p:txBody>
      </p:sp>
      <p:graphicFrame>
        <p:nvGraphicFramePr>
          <p:cNvPr id="5" name="Table Placeholder 4">
            <a:extLst>
              <a:ext uri="{FF2B5EF4-FFF2-40B4-BE49-F238E27FC236}">
                <a16:creationId xmlns:a16="http://schemas.microsoft.com/office/drawing/2014/main" id="{24B23D89-F5D6-40A7-A87D-437E6126F8B2}"/>
              </a:ext>
            </a:extLst>
          </p:cNvPr>
          <p:cNvGraphicFramePr>
            <a:graphicFrameLocks noGrp="1"/>
          </p:cNvGraphicFramePr>
          <p:nvPr>
            <p:ph type="tbl" sz="quarter" idx="13"/>
            <p:extLst>
              <p:ext uri="{D42A27DB-BD31-4B8C-83A1-F6EECF244321}">
                <p14:modId xmlns:p14="http://schemas.microsoft.com/office/powerpoint/2010/main" val="18432082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92586896"/>
                    </a:ext>
                  </a:extLst>
                </a:gridCol>
                <a:gridCol w="699516">
                  <a:extLst>
                    <a:ext uri="{9D8B030D-6E8A-4147-A177-3AD203B41FA5}">
                      <a16:colId xmlns:a16="http://schemas.microsoft.com/office/drawing/2014/main" val="1243735074"/>
                    </a:ext>
                  </a:extLst>
                </a:gridCol>
                <a:gridCol w="699516">
                  <a:extLst>
                    <a:ext uri="{9D8B030D-6E8A-4147-A177-3AD203B41FA5}">
                      <a16:colId xmlns:a16="http://schemas.microsoft.com/office/drawing/2014/main" val="570877036"/>
                    </a:ext>
                  </a:extLst>
                </a:gridCol>
                <a:gridCol w="658368">
                  <a:extLst>
                    <a:ext uri="{9D8B030D-6E8A-4147-A177-3AD203B41FA5}">
                      <a16:colId xmlns:a16="http://schemas.microsoft.com/office/drawing/2014/main" val="353332022"/>
                    </a:ext>
                  </a:extLst>
                </a:gridCol>
                <a:gridCol w="658368">
                  <a:extLst>
                    <a:ext uri="{9D8B030D-6E8A-4147-A177-3AD203B41FA5}">
                      <a16:colId xmlns:a16="http://schemas.microsoft.com/office/drawing/2014/main" val="3200648174"/>
                    </a:ext>
                  </a:extLst>
                </a:gridCol>
                <a:gridCol w="658368">
                  <a:extLst>
                    <a:ext uri="{9D8B030D-6E8A-4147-A177-3AD203B41FA5}">
                      <a16:colId xmlns:a16="http://schemas.microsoft.com/office/drawing/2014/main" val="2724671963"/>
                    </a:ext>
                  </a:extLst>
                </a:gridCol>
                <a:gridCol w="699516">
                  <a:extLst>
                    <a:ext uri="{9D8B030D-6E8A-4147-A177-3AD203B41FA5}">
                      <a16:colId xmlns:a16="http://schemas.microsoft.com/office/drawing/2014/main" val="2608414225"/>
                    </a:ext>
                  </a:extLst>
                </a:gridCol>
                <a:gridCol w="699516">
                  <a:extLst>
                    <a:ext uri="{9D8B030D-6E8A-4147-A177-3AD203B41FA5}">
                      <a16:colId xmlns:a16="http://schemas.microsoft.com/office/drawing/2014/main" val="1933410041"/>
                    </a:ext>
                  </a:extLst>
                </a:gridCol>
                <a:gridCol w="699516">
                  <a:extLst>
                    <a:ext uri="{9D8B030D-6E8A-4147-A177-3AD203B41FA5}">
                      <a16:colId xmlns:a16="http://schemas.microsoft.com/office/drawing/2014/main" val="1214806080"/>
                    </a:ext>
                  </a:extLst>
                </a:gridCol>
                <a:gridCol w="658368">
                  <a:extLst>
                    <a:ext uri="{9D8B030D-6E8A-4147-A177-3AD203B41FA5}">
                      <a16:colId xmlns:a16="http://schemas.microsoft.com/office/drawing/2014/main" val="211141733"/>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Posts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078552330"/>
                  </a:ext>
                </a:extLst>
              </a:tr>
              <a:tr h="370840">
                <a:tc>
                  <a:txBody>
                    <a:bodyPr/>
                    <a:lstStyle/>
                    <a:p>
                      <a:r>
                        <a:rPr lang="en-US" sz="1000"/>
                        <a:t>asusfrance</a:t>
                      </a:r>
                    </a:p>
                  </a:txBody>
                  <a:tcPr/>
                </a:tc>
                <a:tc>
                  <a:txBody>
                    <a:bodyPr/>
                    <a:lstStyle/>
                    <a:p>
                      <a:r>
                        <a:rPr lang="en-US" sz="1000"/>
                        <a:t>161024</a:t>
                      </a:r>
                    </a:p>
                  </a:txBody>
                  <a:tcPr/>
                </a:tc>
                <a:tc>
                  <a:txBody>
                    <a:bodyPr/>
                    <a:lstStyle/>
                    <a:p>
                      <a:r>
                        <a:rPr lang="en-US" sz="1000"/>
                        <a:t>n/a</a:t>
                      </a:r>
                    </a:p>
                  </a:txBody>
                  <a:tcPr/>
                </a:tc>
                <a:tc>
                  <a:txBody>
                    <a:bodyPr/>
                    <a:lstStyle/>
                    <a:p>
                      <a:r>
                        <a:rPr lang="en-US" sz="1000"/>
                        <a:t>436</a:t>
                      </a:r>
                    </a:p>
                  </a:txBody>
                  <a:tcPr/>
                </a:tc>
                <a:tc>
                  <a:txBody>
                    <a:bodyPr/>
                    <a:lstStyle/>
                    <a:p>
                      <a:r>
                        <a:rPr lang="en-US" sz="1000"/>
                        <a:t>0</a:t>
                      </a:r>
                    </a:p>
                  </a:txBody>
                  <a:tcPr/>
                </a:tc>
                <a:tc>
                  <a:txBody>
                    <a:bodyPr/>
                    <a:lstStyle/>
                    <a:p>
                      <a:r>
                        <a:rPr lang="en-US" sz="1000"/>
                        <a:t>4</a:t>
                      </a:r>
                    </a:p>
                  </a:txBody>
                  <a:tcPr/>
                </a:tc>
                <a:tc>
                  <a:txBody>
                    <a:bodyPr/>
                    <a:lstStyle/>
                    <a:p>
                      <a:r>
                        <a:rPr lang="en-US" sz="1000"/>
                        <a:t>440</a:t>
                      </a:r>
                    </a:p>
                  </a:txBody>
                  <a:tcPr/>
                </a:tc>
                <a:tc>
                  <a:txBody>
                    <a:bodyPr/>
                    <a:lstStyle/>
                    <a:p>
                      <a:r>
                        <a:rPr lang="en-US" sz="1000"/>
                        <a:t>621103</a:t>
                      </a:r>
                    </a:p>
                  </a:txBody>
                  <a:tcPr/>
                </a:tc>
                <a:tc>
                  <a:txBody>
                    <a:bodyPr/>
                    <a:lstStyle/>
                    <a:p>
                      <a:r>
                        <a:rPr lang="en-US" sz="1000"/>
                        <a:t>3490</a:t>
                      </a:r>
                    </a:p>
                  </a:txBody>
                  <a:tcPr/>
                </a:tc>
                <a:tc>
                  <a:txBody>
                    <a:bodyPr/>
                    <a:lstStyle/>
                    <a:p>
                      <a:r>
                        <a:rPr lang="en-US" sz="1000"/>
                        <a:t>n/a</a:t>
                      </a:r>
                    </a:p>
                  </a:txBody>
                  <a:tcPr/>
                </a:tc>
                <a:extLst>
                  <a:ext uri="{0D108BD9-81ED-4DB2-BD59-A6C34878D82A}">
                    <a16:rowId xmlns:a16="http://schemas.microsoft.com/office/drawing/2014/main" val="4039949793"/>
                  </a:ext>
                </a:extLst>
              </a:tr>
              <a:tr h="370840">
                <a:tc>
                  <a:txBody>
                    <a:bodyPr/>
                    <a:lstStyle/>
                    <a:p>
                      <a:r>
                        <a:rPr lang="en-US" sz="1000"/>
                        <a:t>asusrogfr</a:t>
                      </a:r>
                    </a:p>
                  </a:txBody>
                  <a:tcPr/>
                </a:tc>
                <a:tc>
                  <a:txBody>
                    <a:bodyPr/>
                    <a:lstStyle/>
                    <a:p>
                      <a:r>
                        <a:rPr lang="en-US" sz="1000"/>
                        <a:t>122859</a:t>
                      </a:r>
                    </a:p>
                  </a:txBody>
                  <a:tcPr/>
                </a:tc>
                <a:tc>
                  <a:txBody>
                    <a:bodyPr/>
                    <a:lstStyle/>
                    <a:p>
                      <a:r>
                        <a:rPr lang="en-US" sz="1000"/>
                        <a:t>n/a</a:t>
                      </a:r>
                    </a:p>
                  </a:txBody>
                  <a:tcPr/>
                </a:tc>
                <a:tc>
                  <a:txBody>
                    <a:bodyPr/>
                    <a:lstStyle/>
                    <a:p>
                      <a:r>
                        <a:rPr lang="en-US" sz="1000"/>
                        <a:t>148</a:t>
                      </a:r>
                    </a:p>
                  </a:txBody>
                  <a:tcPr/>
                </a:tc>
                <a:tc>
                  <a:txBody>
                    <a:bodyPr/>
                    <a:lstStyle/>
                    <a:p>
                      <a:r>
                        <a:rPr lang="en-US" sz="1000"/>
                        <a:t>22</a:t>
                      </a:r>
                    </a:p>
                  </a:txBody>
                  <a:tcPr/>
                </a:tc>
                <a:tc>
                  <a:txBody>
                    <a:bodyPr/>
                    <a:lstStyle/>
                    <a:p>
                      <a:r>
                        <a:rPr lang="en-US" sz="1000"/>
                        <a:t>34</a:t>
                      </a:r>
                    </a:p>
                  </a:txBody>
                  <a:tcPr/>
                </a:tc>
                <a:tc>
                  <a:txBody>
                    <a:bodyPr/>
                    <a:lstStyle/>
                    <a:p>
                      <a:r>
                        <a:rPr lang="en-US" sz="1000"/>
                        <a:t>204</a:t>
                      </a:r>
                    </a:p>
                  </a:txBody>
                  <a:tcPr/>
                </a:tc>
                <a:tc>
                  <a:txBody>
                    <a:bodyPr/>
                    <a:lstStyle/>
                    <a:p>
                      <a:r>
                        <a:rPr lang="en-US" sz="1000"/>
                        <a:t>457536</a:t>
                      </a:r>
                    </a:p>
                  </a:txBody>
                  <a:tcPr/>
                </a:tc>
                <a:tc>
                  <a:txBody>
                    <a:bodyPr/>
                    <a:lstStyle/>
                    <a:p>
                      <a:r>
                        <a:rPr lang="en-US" sz="1000"/>
                        <a:t>14867</a:t>
                      </a:r>
                    </a:p>
                  </a:txBody>
                  <a:tcPr/>
                </a:tc>
                <a:tc>
                  <a:txBody>
                    <a:bodyPr/>
                    <a:lstStyle/>
                    <a:p>
                      <a:r>
                        <a:rPr lang="en-US" sz="1000"/>
                        <a:t>n/a</a:t>
                      </a:r>
                    </a:p>
                  </a:txBody>
                  <a:tcPr/>
                </a:tc>
                <a:extLst>
                  <a:ext uri="{0D108BD9-81ED-4DB2-BD59-A6C34878D82A}">
                    <a16:rowId xmlns:a16="http://schemas.microsoft.com/office/drawing/2014/main" val="3818018986"/>
                  </a:ext>
                </a:extLst>
              </a:tr>
              <a:tr h="370840">
                <a:tc>
                  <a:txBody>
                    <a:bodyPr/>
                    <a:lstStyle/>
                    <a:p>
                      <a:r>
                        <a:rPr lang="en-US" sz="1000"/>
                        <a:t>msigaming_france</a:t>
                      </a:r>
                    </a:p>
                  </a:txBody>
                  <a:tcPr/>
                </a:tc>
                <a:tc>
                  <a:txBody>
                    <a:bodyPr/>
                    <a:lstStyle/>
                    <a:p>
                      <a:r>
                        <a:rPr lang="en-US" sz="1000"/>
                        <a:t>44935</a:t>
                      </a:r>
                    </a:p>
                  </a:txBody>
                  <a:tcPr/>
                </a:tc>
                <a:tc>
                  <a:txBody>
                    <a:bodyPr/>
                    <a:lstStyle/>
                    <a:p>
                      <a:r>
                        <a:rPr lang="en-US" sz="1000"/>
                        <a:t>37898</a:t>
                      </a:r>
                    </a:p>
                  </a:txBody>
                  <a:tcPr/>
                </a:tc>
                <a:tc>
                  <a:txBody>
                    <a:bodyPr/>
                    <a:lstStyle/>
                    <a:p>
                      <a:r>
                        <a:rPr lang="en-US" sz="1000"/>
                        <a:t>542</a:t>
                      </a:r>
                    </a:p>
                  </a:txBody>
                  <a:tcPr/>
                </a:tc>
                <a:tc>
                  <a:txBody>
                    <a:bodyPr/>
                    <a:lstStyle/>
                    <a:p>
                      <a:r>
                        <a:rPr lang="en-US" sz="1000"/>
                        <a:t>147</a:t>
                      </a:r>
                    </a:p>
                  </a:txBody>
                  <a:tcPr/>
                </a:tc>
                <a:tc>
                  <a:txBody>
                    <a:bodyPr/>
                    <a:lstStyle/>
                    <a:p>
                      <a:r>
                        <a:rPr lang="en-US" sz="1000"/>
                        <a:t>234</a:t>
                      </a:r>
                    </a:p>
                  </a:txBody>
                  <a:tcPr/>
                </a:tc>
                <a:tc>
                  <a:txBody>
                    <a:bodyPr/>
                    <a:lstStyle/>
                    <a:p>
                      <a:r>
                        <a:rPr lang="en-US" sz="1000"/>
                        <a:t>923</a:t>
                      </a:r>
                    </a:p>
                  </a:txBody>
                  <a:tcPr/>
                </a:tc>
                <a:tc>
                  <a:txBody>
                    <a:bodyPr/>
                    <a:lstStyle/>
                    <a:p>
                      <a:r>
                        <a:rPr lang="en-US" sz="1000"/>
                        <a:t>537501</a:t>
                      </a:r>
                    </a:p>
                  </a:txBody>
                  <a:tcPr/>
                </a:tc>
                <a:tc>
                  <a:txBody>
                    <a:bodyPr/>
                    <a:lstStyle/>
                    <a:p>
                      <a:r>
                        <a:rPr lang="en-US" sz="1000"/>
                        <a:t>17587</a:t>
                      </a:r>
                    </a:p>
                  </a:txBody>
                  <a:tcPr/>
                </a:tc>
                <a:tc>
                  <a:txBody>
                    <a:bodyPr/>
                    <a:lstStyle/>
                    <a:p>
                      <a:r>
                        <a:rPr lang="en-US" sz="1000"/>
                        <a:t>2.3143 %</a:t>
                      </a:r>
                    </a:p>
                  </a:txBody>
                  <a:tcPr/>
                </a:tc>
                <a:extLst>
                  <a:ext uri="{0D108BD9-81ED-4DB2-BD59-A6C34878D82A}">
                    <a16:rowId xmlns:a16="http://schemas.microsoft.com/office/drawing/2014/main" val="610401265"/>
                  </a:ext>
                </a:extLst>
              </a:tr>
            </a:tbl>
          </a:graphicData>
        </a:graphic>
      </p:graphicFrame>
      <p:sp>
        <p:nvSpPr>
          <p:cNvPr id="4" name="Text Placeholder 3">
            <a:extLst>
              <a:ext uri="{FF2B5EF4-FFF2-40B4-BE49-F238E27FC236}">
                <a16:creationId xmlns:a16="http://schemas.microsoft.com/office/drawing/2014/main" id="{8EC4B19B-F5A5-438F-B7A2-54BFB9E0E6D3}"/>
              </a:ext>
            </a:extLst>
          </p:cNvPr>
          <p:cNvSpPr>
            <a:spLocks noGrp="1"/>
          </p:cNvSpPr>
          <p:nvPr>
            <p:ph type="body" sz="quarter" idx="14"/>
          </p:nvPr>
        </p:nvSpPr>
        <p:spPr/>
        <p:txBody>
          <a:bodyPr/>
          <a:lstStyle/>
          <a:p>
            <a:r>
              <a:rPr lang="en-US"/>
              <a:t>01/01/2018 - 09/03/2019</a:t>
            </a:r>
          </a:p>
        </p:txBody>
      </p:sp>
    </p:spTree>
    <p:extLst>
      <p:ext uri="{BB962C8B-B14F-4D97-AF65-F5344CB8AC3E}">
        <p14:creationId xmlns:p14="http://schemas.microsoft.com/office/powerpoint/2010/main" val="660448093"/>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F9C11-AE6C-4BA9-8F26-9860CF68B41C}"/>
              </a:ext>
            </a:extLst>
          </p:cNvPr>
          <p:cNvSpPr>
            <a:spLocks noGrp="1"/>
          </p:cNvSpPr>
          <p:nvPr>
            <p:ph type="title"/>
          </p:nvPr>
        </p:nvSpPr>
        <p:spPr/>
        <p:txBody>
          <a:bodyPr/>
          <a:lstStyle/>
          <a:p>
            <a:r>
              <a:rPr lang="en-US"/>
              <a:t>Instagram Followers Change Rate | CND Competitor- FR</a:t>
            </a:r>
          </a:p>
        </p:txBody>
      </p:sp>
      <p:graphicFrame>
        <p:nvGraphicFramePr>
          <p:cNvPr id="6" name="Chart Placeholder 5">
            <a:extLst>
              <a:ext uri="{FF2B5EF4-FFF2-40B4-BE49-F238E27FC236}">
                <a16:creationId xmlns:a16="http://schemas.microsoft.com/office/drawing/2014/main" id="{85580BA2-D087-49CE-BD0D-CBC93CB61C98}"/>
              </a:ext>
            </a:extLst>
          </p:cNvPr>
          <p:cNvGraphicFramePr>
            <a:graphicFrameLocks noGrp="1"/>
          </p:cNvGraphicFramePr>
          <p:nvPr>
            <p:ph type="chart" sz="quarter" idx="13"/>
            <p:extLst>
              <p:ext uri="{D42A27DB-BD31-4B8C-83A1-F6EECF244321}">
                <p14:modId xmlns:p14="http://schemas.microsoft.com/office/powerpoint/2010/main" val="338825469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707CF4A-9EBE-42AE-91E5-17A18252DCE2}"/>
              </a:ext>
            </a:extLst>
          </p:cNvPr>
          <p:cNvSpPr>
            <a:spLocks noGrp="1"/>
          </p:cNvSpPr>
          <p:nvPr>
            <p:ph type="body" sz="quarter" idx="14"/>
          </p:nvPr>
        </p:nvSpPr>
        <p:spPr/>
        <p:txBody>
          <a:bodyPr/>
          <a:lstStyle/>
          <a:p>
            <a:r>
              <a:rPr lang="en-US"/>
              <a:t>01/01/2018 - 09/30/2019</a:t>
            </a:r>
          </a:p>
        </p:txBody>
      </p:sp>
      <p:sp>
        <p:nvSpPr>
          <p:cNvPr id="5" name="Footer Placeholder 4">
            <a:extLst>
              <a:ext uri="{FF2B5EF4-FFF2-40B4-BE49-F238E27FC236}">
                <a16:creationId xmlns:a16="http://schemas.microsoft.com/office/drawing/2014/main" id="{D1DBA875-4F5C-4BB9-ACE1-D1E01813A3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3144346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A6C2A4-3E3B-4BE7-8642-23D5275277B3}"/>
              </a:ext>
            </a:extLst>
          </p:cNvPr>
          <p:cNvSpPr>
            <a:spLocks noGrp="1"/>
          </p:cNvSpPr>
          <p:nvPr>
            <p:ph type="title"/>
          </p:nvPr>
        </p:nvSpPr>
        <p:spPr/>
        <p:txBody>
          <a:bodyPr/>
          <a:lstStyle/>
          <a:p>
            <a:r>
              <a:rPr lang="en-US"/>
              <a:t>Instagram Interaction Rate | CND Competitor- FR</a:t>
            </a:r>
          </a:p>
        </p:txBody>
      </p:sp>
      <p:graphicFrame>
        <p:nvGraphicFramePr>
          <p:cNvPr id="6" name="Chart Placeholder 5">
            <a:extLst>
              <a:ext uri="{FF2B5EF4-FFF2-40B4-BE49-F238E27FC236}">
                <a16:creationId xmlns:a16="http://schemas.microsoft.com/office/drawing/2014/main" id="{E9252B88-7DE5-4F8E-AF70-F54F63B13248}"/>
              </a:ext>
            </a:extLst>
          </p:cNvPr>
          <p:cNvGraphicFramePr>
            <a:graphicFrameLocks noGrp="1"/>
          </p:cNvGraphicFramePr>
          <p:nvPr>
            <p:ph type="chart" sz="quarter" idx="13"/>
            <p:extLst>
              <p:ext uri="{D42A27DB-BD31-4B8C-83A1-F6EECF244321}">
                <p14:modId xmlns:p14="http://schemas.microsoft.com/office/powerpoint/2010/main" val="8965338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293A67-71D9-40B2-88C3-4C208C6F4052}"/>
              </a:ext>
            </a:extLst>
          </p:cNvPr>
          <p:cNvSpPr>
            <a:spLocks noGrp="1"/>
          </p:cNvSpPr>
          <p:nvPr>
            <p:ph type="body" sz="quarter" idx="14"/>
          </p:nvPr>
        </p:nvSpPr>
        <p:spPr/>
        <p:txBody>
          <a:bodyPr/>
          <a:lstStyle/>
          <a:p>
            <a:r>
              <a:rPr lang="en-US"/>
              <a:t>01/01/2018 - 09/30/2019</a:t>
            </a:r>
          </a:p>
        </p:txBody>
      </p:sp>
      <p:sp>
        <p:nvSpPr>
          <p:cNvPr id="5" name="Footer Placeholder 4">
            <a:extLst>
              <a:ext uri="{FF2B5EF4-FFF2-40B4-BE49-F238E27FC236}">
                <a16:creationId xmlns:a16="http://schemas.microsoft.com/office/drawing/2014/main" id="{2F60AA5C-5E8A-47D9-AC62-B2525FD6A17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16762525"/>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7" id="{ACB3D734-6B43-4C14-8CA7-35CA28DAB2B4}" vid="{BB6C8173-4B4F-4C9C-840B-53837BF5562B}"/>
    </a:ext>
  </a:extLst>
</a:theme>
</file>

<file path=docProps/app.xml><?xml version="1.0" encoding="utf-8"?>
<Properties xmlns="http://schemas.openxmlformats.org/officeDocument/2006/extended-properties" xmlns:vt="http://schemas.openxmlformats.org/officeDocument/2006/docPropsVTypes">
  <Template>20190903_131920</Template>
  <TotalTime>10</TotalTime>
  <Words>6358</Words>
  <Application>Microsoft Office PowerPoint</Application>
  <PresentationFormat>On-screen Show (4:3)</PresentationFormat>
  <Paragraphs>3253</Paragraphs>
  <Slides>82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82</vt:i4>
      </vt:variant>
    </vt:vector>
  </HeadingPairs>
  <TitlesOfParts>
    <vt:vector size="85" baseType="lpstr">
      <vt:lpstr>Arial</vt:lpstr>
      <vt:lpstr>Calibri</vt:lpstr>
      <vt:lpstr>quintly_template</vt:lpstr>
      <vt:lpstr>MSI FR vs Competitor</vt:lpstr>
      <vt:lpstr>Facebook Key Metrics Radar | CND Competitor- FR</vt:lpstr>
      <vt:lpstr>Facebook Key Metrics Table w/ PTAT-Rate | CND Competitor- FR - 1 of 2</vt:lpstr>
      <vt:lpstr>Facebook Key Metrics Table w/ PTAT-Rate | CND Competitor- FR - 2 of 2</vt:lpstr>
      <vt:lpstr>Insights Key Metrics Table w/ E-Rate | CND Competitor- FR</vt:lpstr>
      <vt:lpstr>Facebook People Talking About This | CND Competitor- FR</vt:lpstr>
      <vt:lpstr>Facebook Fans Total | CND Competitor- FR</vt:lpstr>
      <vt:lpstr>Facebook Post Type Distribution Per Profile | CND Competitor- FR</vt:lpstr>
      <vt:lpstr>Facebook Sponsored Posts Distribution | CND Competitor- FR</vt:lpstr>
      <vt:lpstr>Facebook Own Posts Table | CND Competitor- FR - 1 of 13</vt:lpstr>
      <vt:lpstr>Facebook Own Posts Table | CND Competitor- FR - 2 of 13</vt:lpstr>
      <vt:lpstr>Facebook Own Posts Table | CND Competitor- FR - 3 of 13</vt:lpstr>
      <vt:lpstr>Facebook Own Posts Table | CND Competitor- FR - 4 of 13</vt:lpstr>
      <vt:lpstr>Facebook Own Posts Table | CND Competitor- FR - 5 of 13</vt:lpstr>
      <vt:lpstr>Facebook Own Posts Table | CND Competitor- FR - 6 of 13</vt:lpstr>
      <vt:lpstr>Facebook Own Posts Table | CND Competitor- FR - 7 of 13</vt:lpstr>
      <vt:lpstr>Facebook Own Posts Table | CND Competitor- FR - 8 of 13</vt:lpstr>
      <vt:lpstr>Facebook Own Posts Table | CND Competitor- FR - 9 of 13</vt:lpstr>
      <vt:lpstr>Facebook Own Posts Table | CND Competitor- FR - 10 of 13</vt:lpstr>
      <vt:lpstr>Facebook Own Posts Table | CND Competitor- FR - 11 of 13</vt:lpstr>
      <vt:lpstr>Facebook Own Posts Table | CND Competitor- FR - 12 of 13</vt:lpstr>
      <vt:lpstr>Facebook Own Posts Table | CND Competitor- FR - 13 of 13</vt:lpstr>
      <vt:lpstr>Facebook Insights Own Posts Table w/ E-Rate | CND Competitor- FR - 1 of 26</vt:lpstr>
      <vt:lpstr>Facebook Insights Own Posts Table w/ E-Rate | CND Competitor- FR - 2 of 26</vt:lpstr>
      <vt:lpstr>Facebook Insights Own Posts Table w/ E-Rate | CND Competitor- FR - 3 of 26</vt:lpstr>
      <vt:lpstr>Facebook Insights Own Posts Table w/ E-Rate | CND Competitor- FR - 4 of 26</vt:lpstr>
      <vt:lpstr>Facebook Insights Own Posts Table w/ E-Rate | CND Competitor- FR - 5 of 26</vt:lpstr>
      <vt:lpstr>Facebook Insights Own Posts Table w/ E-Rate | CND Competitor- FR - 6 of 26</vt:lpstr>
      <vt:lpstr>Facebook Insights Own Posts Table w/ E-Rate | CND Competitor- FR - 7 of 26</vt:lpstr>
      <vt:lpstr>Facebook Insights Own Posts Table w/ E-Rate | CND Competitor- FR - 8 of 26</vt:lpstr>
      <vt:lpstr>Facebook Insights Own Posts Table w/ E-Rate | CND Competitor- FR - 9 of 26</vt:lpstr>
      <vt:lpstr>Facebook Insights Own Posts Table w/ E-Rate | CND Competitor- FR - 10 of 26</vt:lpstr>
      <vt:lpstr>Facebook Insights Own Posts Table w/ E-Rate | CND Competitor- FR - 11 of 26</vt:lpstr>
      <vt:lpstr>Facebook Insights Own Posts Table w/ E-Rate | CND Competitor- FR - 12 of 26</vt:lpstr>
      <vt:lpstr>Facebook Insights Own Posts Table w/ E-Rate | CND Competitor- FR - 13 of 26</vt:lpstr>
      <vt:lpstr>Facebook Insights Own Posts Table w/ E-Rate | CND Competitor- FR - 14 of 26</vt:lpstr>
      <vt:lpstr>Facebook Insights Own Posts Table w/ E-Rate | CND Competitor- FR - 15 of 26</vt:lpstr>
      <vt:lpstr>Facebook Insights Own Posts Table w/ E-Rate | CND Competitor- FR - 16 of 26</vt:lpstr>
      <vt:lpstr>Facebook Insights Own Posts Table w/ E-Rate | CND Competitor- FR - 17 of 26</vt:lpstr>
      <vt:lpstr>Facebook Insights Own Posts Table w/ E-Rate | CND Competitor- FR - 18 of 26</vt:lpstr>
      <vt:lpstr>Facebook Insights Own Posts Table w/ E-Rate | CND Competitor- FR - 19 of 26</vt:lpstr>
      <vt:lpstr>Facebook Insights Own Posts Table w/ E-Rate | CND Competitor- FR - 20 of 26</vt:lpstr>
      <vt:lpstr>Facebook Insights Own Posts Table w/ E-Rate | CND Competitor- FR - 21 of 26</vt:lpstr>
      <vt:lpstr>Facebook Insights Own Posts Table w/ E-Rate | CND Competitor- FR - 22 of 26</vt:lpstr>
      <vt:lpstr>Facebook Insights Own Posts Table w/ E-Rate | CND Competitor- FR - 23 of 26</vt:lpstr>
      <vt:lpstr>Facebook Insights Own Posts Table w/ E-Rate | CND Competitor- FR - 24 of 26</vt:lpstr>
      <vt:lpstr>Facebook Insights Own Posts Table w/ E-Rate | CND Competitor- FR - 25 of 26</vt:lpstr>
      <vt:lpstr>Facebook Insights Own Posts Table w/ E-Rate | CND Competitor- FR - 26 of 26</vt:lpstr>
      <vt:lpstr>Facebook Engagement Rate | CND Competitor- FR</vt:lpstr>
      <vt:lpstr>Facebook Engagement Rate By Post Type | CND Competitor- FR</vt:lpstr>
      <vt:lpstr>Twitter Key Metrics Radar | CND Competitor- FR</vt:lpstr>
      <vt:lpstr>Facebook Own Posts By Weekday | CND Competitor- FR</vt:lpstr>
      <vt:lpstr>Twitter Followers Change | CND Competitor- FR</vt:lpstr>
      <vt:lpstr>Twitter Own and Retweeted Tweets Table | CND Competitor- FR - 1 of 9</vt:lpstr>
      <vt:lpstr>Twitter Own and Retweeted Tweets Table | CND Competitor- FR - 2 of 9</vt:lpstr>
      <vt:lpstr>Twitter Own and Retweeted Tweets Table | CND Competitor- FR - 3 of 9</vt:lpstr>
      <vt:lpstr>Twitter Own and Retweeted Tweets Table | CND Competitor- FR - 4 of 9</vt:lpstr>
      <vt:lpstr>Twitter Own and Retweeted Tweets Table | CND Competitor- FR - 5 of 9</vt:lpstr>
      <vt:lpstr>Twitter Own and Retweeted Tweets Table | CND Competitor- FR - 6 of 9</vt:lpstr>
      <vt:lpstr>Twitter Own and Retweeted Tweets Table | CND Competitor- FR - 7 of 9</vt:lpstr>
      <vt:lpstr>Twitter Own and Retweeted Tweets Table | CND Competitor- FR - 8 of 9</vt:lpstr>
      <vt:lpstr>Twitter Own and Retweeted Tweets Table | CND Competitor- FR - 9 of 9</vt:lpstr>
      <vt:lpstr>Twitter Key Metrics Table | CND Competitor- FR</vt:lpstr>
      <vt:lpstr>Twitter Interaction Rate | CND Competitor- FR</vt:lpstr>
      <vt:lpstr>Twitter Followers Total | CND Competitor- FR</vt:lpstr>
      <vt:lpstr>Instagram Key Metrics Radar | CND Competitor- FR</vt:lpstr>
      <vt:lpstr>Instagram Followers Total | CND Competitor- FR</vt:lpstr>
      <vt:lpstr>Instagram Posts Table | CND Competitor- FR - 1 of 12</vt:lpstr>
      <vt:lpstr>Instagram Posts Table | CND Competitor- FR - 2 of 12</vt:lpstr>
      <vt:lpstr>Instagram Posts Table | CND Competitor- FR - 3 of 12</vt:lpstr>
      <vt:lpstr>Instagram Posts Table | CND Competitor- FR - 4 of 12</vt:lpstr>
      <vt:lpstr>Instagram Posts Table | CND Competitor- FR - 5 of 12</vt:lpstr>
      <vt:lpstr>Instagram Posts Table | CND Competitor- FR - 6 of 12</vt:lpstr>
      <vt:lpstr>Instagram Posts Table | CND Competitor- FR - 7 of 12</vt:lpstr>
      <vt:lpstr>Instagram Posts Table | CND Competitor- FR - 8 of 12</vt:lpstr>
      <vt:lpstr>Instagram Posts Table | CND Competitor- FR - 9 of 12</vt:lpstr>
      <vt:lpstr>Instagram Posts Table | CND Competitor- FR - 10 of 12</vt:lpstr>
      <vt:lpstr>Instagram Posts Table | CND Competitor- FR - 11 of 12</vt:lpstr>
      <vt:lpstr>Instagram Posts Table | CND Competitor- FR - 12 of 12</vt:lpstr>
      <vt:lpstr>Instagram Key Metrics Table | CND Competitor- FR</vt:lpstr>
      <vt:lpstr>Instagram Followers Change Rate | CND Competitor- FR</vt:lpstr>
      <vt:lpstr>Instagram Interaction Rate | CND Competitor- FR</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MSI FR vs Competitor</dc:title>
  <dc:creator>Frederik Peiniger</dc:creator>
  <cp:lastModifiedBy>Frederik Peiniger</cp:lastModifiedBy>
  <cp:revision>2</cp:revision>
  <dcterms:created xsi:type="dcterms:W3CDTF">2019-09-03T13:19:20Z</dcterms:created>
  <dcterms:modified xsi:type="dcterms:W3CDTF">2019-09-03T13:29:52Z</dcterms:modified>
</cp:coreProperties>
</file>