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3" r:id="rId74"/>
    <p:sldId id="334" r:id="rId75"/>
    <p:sldId id="335" r:id="rId76"/>
    <p:sldId id="336" r:id="rId77"/>
    <p:sldId id="337" r:id="rId78"/>
    <p:sldId id="338" r:id="rId79"/>
    <p:sldId id="339" r:id="rId80"/>
    <p:sldId id="340" r:id="rId81"/>
    <p:sldId id="341" r:id="rId82"/>
    <p:sldId id="342" r:id="rId83"/>
    <p:sldId id="343" r:id="rId84"/>
    <p:sldId id="344" r:id="rId85"/>
    <p:sldId id="345" r:id="rId86"/>
    <p:sldId id="346" r:id="rId87"/>
    <p:sldId id="347" r:id="rId88"/>
    <p:sldId id="348" r:id="rId89"/>
    <p:sldId id="349" r:id="rId90"/>
    <p:sldId id="350" r:id="rId91"/>
    <p:sldId id="351" r:id="rId92"/>
    <p:sldId id="352" r:id="rId93"/>
    <p:sldId id="353" r:id="rId94"/>
    <p:sldId id="354" r:id="rId95"/>
    <p:sldId id="355" r:id="rId96"/>
    <p:sldId id="356" r:id="rId97"/>
  </p:sldIdLst>
  <p:sldSz cx="9144000" cy="6858000" type="screen4x3"/>
  <p:notesSz cx="6858000" cy="9144000"/>
  <p:embeddedFontLst>
    <p:embeddedFont>
      <p:font typeface="Calibri" panose="020F0502020204030204" pitchFamily="34" charset="0"/>
      <p:regular r:id="rId98"/>
      <p:bold r:id="rId99"/>
      <p:italic r:id="rId100"/>
      <p:boldItalic r:id="rId10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font" Target="fonts/font3.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font" Target="fonts/font1.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2.fntdata"/><Relationship Id="rId10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ASUS Republic of Gamers (FR)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36.685499999999998</c:v>
                </c:pt>
                <c:pt idx="1">
                  <c:v>55.615499999999997</c:v>
                </c:pt>
                <c:pt idx="2">
                  <c:v>36.667900000000003</c:v>
                </c:pt>
                <c:pt idx="3">
                  <c:v>0</c:v>
                </c:pt>
                <c:pt idx="4">
                  <c:v>80.172600000000003</c:v>
                </c:pt>
                <c:pt idx="5">
                  <c:v>12.9529</c:v>
                </c:pt>
              </c:numCache>
            </c:numRef>
          </c:val>
          <c:extLst>
            <c:ext xmlns:c16="http://schemas.microsoft.com/office/drawing/2014/chart" uri="{C3380CC4-5D6E-409C-BE32-E72D297353CC}">
              <c16:uniqueId val="{00000000-14A5-491D-BE8C-742E16AE98AE}"/>
            </c:ext>
          </c:extLst>
        </c:ser>
        <c:ser>
          <c:idx val="1"/>
          <c:order val="1"/>
          <c:tx>
            <c:strRef>
              <c:f>Sheet1!$C$1</c:f>
              <c:strCache>
                <c:ptCount val="1"/>
                <c:pt idx="0">
                  <c:v>MSI Gaming (FR)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53.084499999999998</c:v>
                </c:pt>
                <c:pt idx="1">
                  <c:v>100</c:v>
                </c:pt>
                <c:pt idx="2">
                  <c:v>100</c:v>
                </c:pt>
                <c:pt idx="3">
                  <c:v>44.318199999999997</c:v>
                </c:pt>
                <c:pt idx="4">
                  <c:v>81.201400000000007</c:v>
                </c:pt>
                <c:pt idx="5">
                  <c:v>7.2926000000000002</c:v>
                </c:pt>
              </c:numCache>
            </c:numRef>
          </c:val>
          <c:extLst>
            <c:ext xmlns:c16="http://schemas.microsoft.com/office/drawing/2014/chart" uri="{C3380CC4-5D6E-409C-BE32-E72D297353CC}">
              <c16:uniqueId val="{00000001-14A5-491D-BE8C-742E16AE98AE}"/>
            </c:ext>
          </c:extLst>
        </c:ser>
        <c:ser>
          <c:idx val="2"/>
          <c:order val="2"/>
          <c:tx>
            <c:strRef>
              <c:f>Sheet1!$D$1</c:f>
              <c:strCache>
                <c:ptCount val="1"/>
                <c:pt idx="0">
                  <c:v>Acer France (FR)</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37.017099999999999</c:v>
                </c:pt>
                <c:pt idx="2">
                  <c:v>5.9185999999999996</c:v>
                </c:pt>
                <c:pt idx="3">
                  <c:v>0</c:v>
                </c:pt>
                <c:pt idx="4">
                  <c:v>6.7035</c:v>
                </c:pt>
                <c:pt idx="5">
                  <c:v>3.1522000000000001</c:v>
                </c:pt>
              </c:numCache>
            </c:numRef>
          </c:val>
          <c:extLst>
            <c:ext xmlns:c16="http://schemas.microsoft.com/office/drawing/2014/chart" uri="{C3380CC4-5D6E-409C-BE32-E72D297353CC}">
              <c16:uniqueId val="{00000002-14A5-491D-BE8C-742E16AE98AE}"/>
            </c:ext>
          </c:extLst>
        </c:ser>
        <c:ser>
          <c:idx val="3"/>
          <c:order val="3"/>
          <c:tx>
            <c:strRef>
              <c:f>Sheet1!$E$1</c:f>
              <c:strCache>
                <c:ptCount val="1"/>
                <c:pt idx="0">
                  <c:v>AORUS (FR)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27.7926</c:v>
                </c:pt>
                <c:pt idx="1">
                  <c:v>78.526499999999999</c:v>
                </c:pt>
                <c:pt idx="2">
                  <c:v>37.275599999999997</c:v>
                </c:pt>
                <c:pt idx="3">
                  <c:v>100</c:v>
                </c:pt>
                <c:pt idx="4">
                  <c:v>100</c:v>
                </c:pt>
                <c:pt idx="5">
                  <c:v>100</c:v>
                </c:pt>
              </c:numCache>
            </c:numRef>
          </c:val>
          <c:extLst>
            <c:ext xmlns:c16="http://schemas.microsoft.com/office/drawing/2014/chart" uri="{C3380CC4-5D6E-409C-BE32-E72D297353CC}">
              <c16:uniqueId val="{00000003-14A5-491D-BE8C-742E16AE98AE}"/>
            </c:ext>
          </c:extLst>
        </c:ser>
        <c:dLbls>
          <c:showLegendKey val="0"/>
          <c:showVal val="0"/>
          <c:showCatName val="0"/>
          <c:showSerName val="0"/>
          <c:showPercent val="0"/>
          <c:showBubbleSize val="0"/>
        </c:dLbls>
        <c:axId val="301577272"/>
        <c:axId val="301577600"/>
      </c:radarChart>
      <c:catAx>
        <c:axId val="301577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77600"/>
        <c:crosses val="autoZero"/>
        <c:auto val="1"/>
        <c:lblAlgn val="ctr"/>
        <c:lblOffset val="100"/>
        <c:noMultiLvlLbl val="0"/>
      </c:catAx>
      <c:valAx>
        <c:axId val="301577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7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ASUS Republic of Gamers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0">
                  <c:v>4532</c:v>
                </c:pt>
                <c:pt idx="1">
                  <c:v>3690</c:v>
                </c:pt>
                <c:pt idx="2">
                  <c:v>2036</c:v>
                </c:pt>
                <c:pt idx="3">
                  <c:v>3085</c:v>
                </c:pt>
                <c:pt idx="4">
                  <c:v>406</c:v>
                </c:pt>
                <c:pt idx="5">
                  <c:v>816</c:v>
                </c:pt>
                <c:pt idx="6">
                  <c:v>642</c:v>
                </c:pt>
                <c:pt idx="7">
                  <c:v>3058</c:v>
                </c:pt>
                <c:pt idx="8">
                  <c:v>679</c:v>
                </c:pt>
                <c:pt idx="9">
                  <c:v>1424</c:v>
                </c:pt>
                <c:pt idx="10">
                  <c:v>849</c:v>
                </c:pt>
                <c:pt idx="11">
                  <c:v>1855</c:v>
                </c:pt>
                <c:pt idx="12">
                  <c:v>1207</c:v>
                </c:pt>
                <c:pt idx="13">
                  <c:v>3045</c:v>
                </c:pt>
                <c:pt idx="14">
                  <c:v>828</c:v>
                </c:pt>
                <c:pt idx="15">
                  <c:v>0</c:v>
                </c:pt>
                <c:pt idx="16">
                  <c:v>872</c:v>
                </c:pt>
              </c:numCache>
            </c:numRef>
          </c:val>
          <c:smooth val="0"/>
          <c:extLst>
            <c:ext xmlns:c16="http://schemas.microsoft.com/office/drawing/2014/chart" uri="{C3380CC4-5D6E-409C-BE32-E72D297353CC}">
              <c16:uniqueId val="{00000000-C183-4CD0-9091-A6B6B0135419}"/>
            </c:ext>
          </c:extLst>
        </c:ser>
        <c:ser>
          <c:idx val="1"/>
          <c:order val="1"/>
          <c:tx>
            <c:strRef>
              <c:f>Sheet1!$C$1</c:f>
              <c:strCache>
                <c:ptCount val="1"/>
                <c:pt idx="0">
                  <c:v>MSI Gaming (FR)</c:v>
                </c:pt>
              </c:strCache>
            </c:strRef>
          </c:tx>
          <c:spPr>
            <a:ln w="28575" cap="rnd">
              <a:solidFill>
                <a:schemeClr val="accent2"/>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Sheet1!$C$2:$C$18</c:f>
              <c:numCache>
                <c:formatCode>General</c:formatCode>
                <c:ptCount val="17"/>
                <c:pt idx="0">
                  <c:v>9454</c:v>
                </c:pt>
                <c:pt idx="1">
                  <c:v>16082</c:v>
                </c:pt>
                <c:pt idx="2">
                  <c:v>6948</c:v>
                </c:pt>
                <c:pt idx="3">
                  <c:v>2984</c:v>
                </c:pt>
                <c:pt idx="4">
                  <c:v>4142</c:v>
                </c:pt>
                <c:pt idx="5">
                  <c:v>6251</c:v>
                </c:pt>
                <c:pt idx="6">
                  <c:v>2645</c:v>
                </c:pt>
                <c:pt idx="7">
                  <c:v>4460</c:v>
                </c:pt>
                <c:pt idx="8">
                  <c:v>1238</c:v>
                </c:pt>
                <c:pt idx="9">
                  <c:v>2338</c:v>
                </c:pt>
                <c:pt idx="10">
                  <c:v>1335</c:v>
                </c:pt>
                <c:pt idx="11">
                  <c:v>1126</c:v>
                </c:pt>
                <c:pt idx="12">
                  <c:v>1982</c:v>
                </c:pt>
                <c:pt idx="13">
                  <c:v>1043</c:v>
                </c:pt>
                <c:pt idx="14">
                  <c:v>1301</c:v>
                </c:pt>
                <c:pt idx="15">
                  <c:v>0</c:v>
                </c:pt>
                <c:pt idx="16">
                  <c:v>1670</c:v>
                </c:pt>
              </c:numCache>
            </c:numRef>
          </c:val>
          <c:smooth val="0"/>
          <c:extLst>
            <c:ext xmlns:c16="http://schemas.microsoft.com/office/drawing/2014/chart" uri="{C3380CC4-5D6E-409C-BE32-E72D297353CC}">
              <c16:uniqueId val="{00000001-C183-4CD0-9091-A6B6B0135419}"/>
            </c:ext>
          </c:extLst>
        </c:ser>
        <c:ser>
          <c:idx val="2"/>
          <c:order val="2"/>
          <c:tx>
            <c:strRef>
              <c:f>Sheet1!$D$1</c:f>
              <c:strCache>
                <c:ptCount val="1"/>
                <c:pt idx="0">
                  <c:v>Acer France (FR)</c:v>
                </c:pt>
              </c:strCache>
            </c:strRef>
          </c:tx>
          <c:spPr>
            <a:ln w="28575" cap="rnd">
              <a:solidFill>
                <a:schemeClr val="accent3"/>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Sheet1!$D$2:$D$18</c:f>
              <c:numCache>
                <c:formatCode>General</c:formatCode>
                <c:ptCount val="17"/>
                <c:pt idx="0">
                  <c:v>112</c:v>
                </c:pt>
                <c:pt idx="1">
                  <c:v>286</c:v>
                </c:pt>
                <c:pt idx="2">
                  <c:v>552</c:v>
                </c:pt>
                <c:pt idx="3">
                  <c:v>69</c:v>
                </c:pt>
                <c:pt idx="4">
                  <c:v>149</c:v>
                </c:pt>
                <c:pt idx="5">
                  <c:v>172</c:v>
                </c:pt>
                <c:pt idx="6">
                  <c:v>148</c:v>
                </c:pt>
                <c:pt idx="7">
                  <c:v>132</c:v>
                </c:pt>
                <c:pt idx="8">
                  <c:v>80</c:v>
                </c:pt>
                <c:pt idx="9">
                  <c:v>78</c:v>
                </c:pt>
                <c:pt idx="10">
                  <c:v>60</c:v>
                </c:pt>
                <c:pt idx="11">
                  <c:v>105</c:v>
                </c:pt>
                <c:pt idx="12">
                  <c:v>80</c:v>
                </c:pt>
                <c:pt idx="13">
                  <c:v>66</c:v>
                </c:pt>
                <c:pt idx="14">
                  <c:v>269</c:v>
                </c:pt>
                <c:pt idx="15">
                  <c:v>0</c:v>
                </c:pt>
                <c:pt idx="16">
                  <c:v>76</c:v>
                </c:pt>
              </c:numCache>
            </c:numRef>
          </c:val>
          <c:smooth val="0"/>
          <c:extLst>
            <c:ext xmlns:c16="http://schemas.microsoft.com/office/drawing/2014/chart" uri="{C3380CC4-5D6E-409C-BE32-E72D297353CC}">
              <c16:uniqueId val="{00000002-C183-4CD0-9091-A6B6B0135419}"/>
            </c:ext>
          </c:extLst>
        </c:ser>
        <c:ser>
          <c:idx val="3"/>
          <c:order val="3"/>
          <c:tx>
            <c:strRef>
              <c:f>Sheet1!$E$1</c:f>
              <c:strCache>
                <c:ptCount val="1"/>
                <c:pt idx="0">
                  <c:v>AORUS (FR)</c:v>
                </c:pt>
              </c:strCache>
            </c:strRef>
          </c:tx>
          <c:spPr>
            <a:ln w="28575" cap="rnd">
              <a:solidFill>
                <a:schemeClr val="accent4"/>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Sheet1!$E$2:$E$18</c:f>
              <c:numCache>
                <c:formatCode>General</c:formatCode>
                <c:ptCount val="17"/>
                <c:pt idx="0">
                  <c:v>1935</c:v>
                </c:pt>
                <c:pt idx="1">
                  <c:v>1825</c:v>
                </c:pt>
                <c:pt idx="2">
                  <c:v>2800</c:v>
                </c:pt>
                <c:pt idx="3">
                  <c:v>1254</c:v>
                </c:pt>
                <c:pt idx="4">
                  <c:v>4112</c:v>
                </c:pt>
                <c:pt idx="5">
                  <c:v>3510</c:v>
                </c:pt>
                <c:pt idx="6">
                  <c:v>4211</c:v>
                </c:pt>
                <c:pt idx="7">
                  <c:v>3314</c:v>
                </c:pt>
                <c:pt idx="8">
                  <c:v>1487</c:v>
                </c:pt>
                <c:pt idx="9">
                  <c:v>1552</c:v>
                </c:pt>
                <c:pt idx="10">
                  <c:v>1071</c:v>
                </c:pt>
                <c:pt idx="11">
                  <c:v>213</c:v>
                </c:pt>
                <c:pt idx="12">
                  <c:v>1390</c:v>
                </c:pt>
                <c:pt idx="13">
                  <c:v>422</c:v>
                </c:pt>
                <c:pt idx="14">
                  <c:v>445</c:v>
                </c:pt>
                <c:pt idx="15">
                  <c:v>0</c:v>
                </c:pt>
                <c:pt idx="16">
                  <c:v>330</c:v>
                </c:pt>
              </c:numCache>
            </c:numRef>
          </c:val>
          <c:smooth val="0"/>
          <c:extLst>
            <c:ext xmlns:c16="http://schemas.microsoft.com/office/drawing/2014/chart" uri="{C3380CC4-5D6E-409C-BE32-E72D297353CC}">
              <c16:uniqueId val="{00000003-C183-4CD0-9091-A6B6B0135419}"/>
            </c:ext>
          </c:extLst>
        </c:ser>
        <c:dLbls>
          <c:showLegendKey val="0"/>
          <c:showVal val="0"/>
          <c:showCatName val="0"/>
          <c:showSerName val="0"/>
          <c:showPercent val="0"/>
          <c:showBubbleSize val="0"/>
        </c:dLbls>
        <c:smooth val="0"/>
        <c:axId val="358272944"/>
        <c:axId val="358263760"/>
      </c:lineChart>
      <c:dateAx>
        <c:axId val="35827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63760"/>
        <c:crosses val="autoZero"/>
        <c:auto val="1"/>
        <c:lblOffset val="100"/>
        <c:baseTimeUnit val="months"/>
      </c:dateAx>
      <c:valAx>
        <c:axId val="358263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7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0">
                  <c:v>209850</c:v>
                </c:pt>
                <c:pt idx="1">
                  <c:v>217220</c:v>
                </c:pt>
                <c:pt idx="2">
                  <c:v>216951</c:v>
                </c:pt>
                <c:pt idx="3">
                  <c:v>216880</c:v>
                </c:pt>
                <c:pt idx="4">
                  <c:v>217580</c:v>
                </c:pt>
                <c:pt idx="5">
                  <c:v>216585</c:v>
                </c:pt>
                <c:pt idx="6">
                  <c:v>216107</c:v>
                </c:pt>
                <c:pt idx="7">
                  <c:v>214881</c:v>
                </c:pt>
                <c:pt idx="8">
                  <c:v>216245</c:v>
                </c:pt>
                <c:pt idx="9">
                  <c:v>216288</c:v>
                </c:pt>
                <c:pt idx="10">
                  <c:v>215718</c:v>
                </c:pt>
                <c:pt idx="11">
                  <c:v>215787</c:v>
                </c:pt>
                <c:pt idx="12">
                  <c:v>215776</c:v>
                </c:pt>
                <c:pt idx="13">
                  <c:v>215436</c:v>
                </c:pt>
                <c:pt idx="14">
                  <c:v>215315</c:v>
                </c:pt>
                <c:pt idx="15">
                  <c:v>215273</c:v>
                </c:pt>
                <c:pt idx="16">
                  <c:v>215008</c:v>
                </c:pt>
              </c:numCache>
            </c:numRef>
          </c:val>
          <c:smooth val="0"/>
          <c:extLst>
            <c:ext xmlns:c16="http://schemas.microsoft.com/office/drawing/2014/chart" uri="{C3380CC4-5D6E-409C-BE32-E72D297353CC}">
              <c16:uniqueId val="{00000000-AC7A-4B51-887A-82E600D7AE77}"/>
            </c:ext>
          </c:extLst>
        </c:ser>
        <c:dLbls>
          <c:showLegendKey val="0"/>
          <c:showVal val="0"/>
          <c:showCatName val="0"/>
          <c:showSerName val="0"/>
          <c:showPercent val="0"/>
          <c:showBubbleSize val="0"/>
        </c:dLbls>
        <c:smooth val="0"/>
        <c:axId val="358265072"/>
        <c:axId val="358267040"/>
      </c:lineChart>
      <c:dateAx>
        <c:axId val="358265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67040"/>
        <c:crosses val="autoZero"/>
        <c:auto val="1"/>
        <c:lblOffset val="100"/>
        <c:baseTimeUnit val="months"/>
      </c:dateAx>
      <c:valAx>
        <c:axId val="35826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65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Sheet1!$B$2:$B$5</c:f>
              <c:numCache>
                <c:formatCode>General</c:formatCode>
                <c:ptCount val="4"/>
                <c:pt idx="0">
                  <c:v>0</c:v>
                </c:pt>
                <c:pt idx="1">
                  <c:v>6</c:v>
                </c:pt>
                <c:pt idx="2">
                  <c:v>0</c:v>
                </c:pt>
                <c:pt idx="3">
                  <c:v>0</c:v>
                </c:pt>
              </c:numCache>
            </c:numRef>
          </c:val>
          <c:extLst>
            <c:ext xmlns:c16="http://schemas.microsoft.com/office/drawing/2014/chart" uri="{C3380CC4-5D6E-409C-BE32-E72D297353CC}">
              <c16:uniqueId val="{00000000-DF69-42F2-AAC2-7AD38CFB7B1C}"/>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Sheet1!$C$2:$C$5</c:f>
              <c:numCache>
                <c:formatCode>General</c:formatCode>
                <c:ptCount val="4"/>
                <c:pt idx="0">
                  <c:v>19</c:v>
                </c:pt>
                <c:pt idx="1">
                  <c:v>88</c:v>
                </c:pt>
                <c:pt idx="2">
                  <c:v>34</c:v>
                </c:pt>
                <c:pt idx="3">
                  <c:v>8</c:v>
                </c:pt>
              </c:numCache>
            </c:numRef>
          </c:val>
          <c:extLst>
            <c:ext xmlns:c16="http://schemas.microsoft.com/office/drawing/2014/chart" uri="{C3380CC4-5D6E-409C-BE32-E72D297353CC}">
              <c16:uniqueId val="{00000001-DF69-42F2-AAC2-7AD38CFB7B1C}"/>
            </c:ext>
          </c:extLst>
        </c:ser>
        <c:ser>
          <c:idx val="2"/>
          <c:order val="2"/>
          <c:tx>
            <c:strRef>
              <c:f>Sheet1!$D$1</c:f>
              <c:strCache>
                <c:ptCount val="1"/>
                <c:pt idx="0">
                  <c:v>Live Video</c:v>
                </c:pt>
              </c:strCache>
            </c:strRef>
          </c:tx>
          <c:spPr>
            <a:solidFill>
              <a:schemeClr val="accent3"/>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Sheet1!$D$2:$D$5</c:f>
              <c:numCache>
                <c:formatCode>General</c:formatCode>
                <c:ptCount val="4"/>
                <c:pt idx="0">
                  <c:v>1</c:v>
                </c:pt>
                <c:pt idx="1">
                  <c:v>30</c:v>
                </c:pt>
                <c:pt idx="2">
                  <c:v>4</c:v>
                </c:pt>
                <c:pt idx="3">
                  <c:v>7</c:v>
                </c:pt>
              </c:numCache>
            </c:numRef>
          </c:val>
          <c:extLst>
            <c:ext xmlns:c16="http://schemas.microsoft.com/office/drawing/2014/chart" uri="{C3380CC4-5D6E-409C-BE32-E72D297353CC}">
              <c16:uniqueId val="{00000002-DF69-42F2-AAC2-7AD38CFB7B1C}"/>
            </c:ext>
          </c:extLst>
        </c:ser>
        <c:ser>
          <c:idx val="3"/>
          <c:order val="3"/>
          <c:tx>
            <c:strRef>
              <c:f>Sheet1!$E$1</c:f>
              <c:strCache>
                <c:ptCount val="1"/>
                <c:pt idx="0">
                  <c:v>Photo</c:v>
                </c:pt>
              </c:strCache>
            </c:strRef>
          </c:tx>
          <c:spPr>
            <a:solidFill>
              <a:schemeClr val="accent4"/>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Sheet1!$E$2:$E$5</c:f>
              <c:numCache>
                <c:formatCode>General</c:formatCode>
                <c:ptCount val="4"/>
                <c:pt idx="0">
                  <c:v>432</c:v>
                </c:pt>
                <c:pt idx="1">
                  <c:v>684</c:v>
                </c:pt>
                <c:pt idx="2">
                  <c:v>264</c:v>
                </c:pt>
                <c:pt idx="3">
                  <c:v>669</c:v>
                </c:pt>
              </c:numCache>
            </c:numRef>
          </c:val>
          <c:extLst>
            <c:ext xmlns:c16="http://schemas.microsoft.com/office/drawing/2014/chart" uri="{C3380CC4-5D6E-409C-BE32-E72D297353CC}">
              <c16:uniqueId val="{00000003-DF69-42F2-AAC2-7AD38CFB7B1C}"/>
            </c:ext>
          </c:extLst>
        </c:ser>
        <c:ser>
          <c:idx val="4"/>
          <c:order val="4"/>
          <c:tx>
            <c:strRef>
              <c:f>Sheet1!$F$1</c:f>
              <c:strCache>
                <c:ptCount val="1"/>
                <c:pt idx="0">
                  <c:v>Status</c:v>
                </c:pt>
              </c:strCache>
            </c:strRef>
          </c:tx>
          <c:spPr>
            <a:solidFill>
              <a:schemeClr val="accent5"/>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Sheet1!$F$2:$F$5</c:f>
              <c:numCache>
                <c:formatCode>General</c:formatCode>
                <c:ptCount val="4"/>
                <c:pt idx="0">
                  <c:v>3</c:v>
                </c:pt>
                <c:pt idx="1">
                  <c:v>18</c:v>
                </c:pt>
                <c:pt idx="2">
                  <c:v>1</c:v>
                </c:pt>
                <c:pt idx="3">
                  <c:v>35</c:v>
                </c:pt>
              </c:numCache>
            </c:numRef>
          </c:val>
          <c:extLst>
            <c:ext xmlns:c16="http://schemas.microsoft.com/office/drawing/2014/chart" uri="{C3380CC4-5D6E-409C-BE32-E72D297353CC}">
              <c16:uniqueId val="{00000004-DF69-42F2-AAC2-7AD38CFB7B1C}"/>
            </c:ext>
          </c:extLst>
        </c:ser>
        <c:ser>
          <c:idx val="5"/>
          <c:order val="5"/>
          <c:tx>
            <c:strRef>
              <c:f>Sheet1!$G$1</c:f>
              <c:strCache>
                <c:ptCount val="1"/>
                <c:pt idx="0">
                  <c:v>Video</c:v>
                </c:pt>
              </c:strCache>
            </c:strRef>
          </c:tx>
          <c:spPr>
            <a:solidFill>
              <a:schemeClr val="accent6"/>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Sheet1!$G$2:$G$5</c:f>
              <c:numCache>
                <c:formatCode>General</c:formatCode>
                <c:ptCount val="4"/>
                <c:pt idx="0">
                  <c:v>161</c:v>
                </c:pt>
                <c:pt idx="1">
                  <c:v>271</c:v>
                </c:pt>
                <c:pt idx="2">
                  <c:v>104</c:v>
                </c:pt>
                <c:pt idx="3">
                  <c:v>146</c:v>
                </c:pt>
              </c:numCache>
            </c:numRef>
          </c:val>
          <c:extLst>
            <c:ext xmlns:c16="http://schemas.microsoft.com/office/drawing/2014/chart" uri="{C3380CC4-5D6E-409C-BE32-E72D297353CC}">
              <c16:uniqueId val="{00000005-DF69-42F2-AAC2-7AD38CFB7B1C}"/>
            </c:ext>
          </c:extLst>
        </c:ser>
        <c:ser>
          <c:idx val="6"/>
          <c:order val="6"/>
          <c:tx>
            <c:strRef>
              <c:f>Sheet1!$H$1</c:f>
              <c:strCache>
                <c:ptCount val="1"/>
                <c:pt idx="0">
                  <c:v>YouTube Video</c:v>
                </c:pt>
              </c:strCache>
            </c:strRef>
          </c:tx>
          <c:spPr>
            <a:solidFill>
              <a:schemeClr val="accent1">
                <a:lumMod val="60000"/>
              </a:schemeClr>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Sheet1!$H$2:$H$5</c:f>
              <c:numCache>
                <c:formatCode>General</c:formatCode>
                <c:ptCount val="4"/>
                <c:pt idx="0">
                  <c:v>3</c:v>
                </c:pt>
                <c:pt idx="1">
                  <c:v>16</c:v>
                </c:pt>
                <c:pt idx="2">
                  <c:v>5</c:v>
                </c:pt>
                <c:pt idx="3">
                  <c:v>9</c:v>
                </c:pt>
              </c:numCache>
            </c:numRef>
          </c:val>
          <c:extLst>
            <c:ext xmlns:c16="http://schemas.microsoft.com/office/drawing/2014/chart" uri="{C3380CC4-5D6E-409C-BE32-E72D297353CC}">
              <c16:uniqueId val="{00000006-DF69-42F2-AAC2-7AD38CFB7B1C}"/>
            </c:ext>
          </c:extLst>
        </c:ser>
        <c:dLbls>
          <c:showLegendKey val="0"/>
          <c:showVal val="0"/>
          <c:showCatName val="0"/>
          <c:showSerName val="0"/>
          <c:showPercent val="0"/>
          <c:showBubbleSize val="0"/>
        </c:dLbls>
        <c:gapWidth val="150"/>
        <c:overlap val="100"/>
        <c:axId val="358255888"/>
        <c:axId val="301582192"/>
      </c:barChart>
      <c:catAx>
        <c:axId val="358255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582192"/>
        <c:crosses val="autoZero"/>
        <c:auto val="1"/>
        <c:lblAlgn val="ctr"/>
        <c:lblOffset val="100"/>
        <c:noMultiLvlLbl val="0"/>
      </c:catAx>
      <c:valAx>
        <c:axId val="301582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55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Sheet1!$B$2:$B$5</c:f>
              <c:numCache>
                <c:formatCode>General</c:formatCode>
                <c:ptCount val="4"/>
                <c:pt idx="0">
                  <c:v>173</c:v>
                </c:pt>
                <c:pt idx="1">
                  <c:v>173</c:v>
                </c:pt>
                <c:pt idx="2">
                  <c:v>141</c:v>
                </c:pt>
                <c:pt idx="3">
                  <c:v>241</c:v>
                </c:pt>
              </c:numCache>
            </c:numRef>
          </c:val>
          <c:extLst>
            <c:ext xmlns:c16="http://schemas.microsoft.com/office/drawing/2014/chart" uri="{C3380CC4-5D6E-409C-BE32-E72D297353CC}">
              <c16:uniqueId val="{00000000-67A8-468C-8A0D-7B00C892CE6C}"/>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Sheet1!$C$2:$C$5</c:f>
              <c:numCache>
                <c:formatCode>General</c:formatCode>
                <c:ptCount val="4"/>
                <c:pt idx="0">
                  <c:v>14</c:v>
                </c:pt>
                <c:pt idx="1">
                  <c:v>182</c:v>
                </c:pt>
                <c:pt idx="2">
                  <c:v>2</c:v>
                </c:pt>
                <c:pt idx="3">
                  <c:v>50</c:v>
                </c:pt>
              </c:numCache>
            </c:numRef>
          </c:val>
          <c:extLst>
            <c:ext xmlns:c16="http://schemas.microsoft.com/office/drawing/2014/chart" uri="{C3380CC4-5D6E-409C-BE32-E72D297353CC}">
              <c16:uniqueId val="{00000001-67A8-468C-8A0D-7B00C892CE6C}"/>
            </c:ext>
          </c:extLst>
        </c:ser>
        <c:ser>
          <c:idx val="2"/>
          <c:order val="2"/>
          <c:tx>
            <c:strRef>
              <c:f>Sheet1!$D$1</c:f>
              <c:strCache>
                <c:ptCount val="1"/>
                <c:pt idx="0">
                  <c:v>Not yet tagged</c:v>
                </c:pt>
              </c:strCache>
            </c:strRef>
          </c:tx>
          <c:spPr>
            <a:solidFill>
              <a:schemeClr val="accent3"/>
            </a:solidFill>
            <a:ln>
              <a:noFill/>
            </a:ln>
            <a:effectLst/>
          </c:spPr>
          <c:invertIfNegative val="0"/>
          <c:cat>
            <c:strRef>
              <c:f>Sheet1!$A$2:$A$5</c:f>
              <c:strCache>
                <c:ptCount val="4"/>
                <c:pt idx="0">
                  <c:v>ASUS Republic of Gamers (FR)</c:v>
                </c:pt>
                <c:pt idx="1">
                  <c:v>MSI Gaming (FR)</c:v>
                </c:pt>
                <c:pt idx="2">
                  <c:v>Acer France (FR)</c:v>
                </c:pt>
                <c:pt idx="3">
                  <c:v>AORUS (FR)</c:v>
                </c:pt>
              </c:strCache>
            </c:strRef>
          </c:cat>
          <c:val>
            <c:numRef>
              <c:f>Sheet1!$D$2:$D$5</c:f>
              <c:numCache>
                <c:formatCode>General</c:formatCode>
                <c:ptCount val="4"/>
                <c:pt idx="0">
                  <c:v>432</c:v>
                </c:pt>
                <c:pt idx="1">
                  <c:v>758</c:v>
                </c:pt>
                <c:pt idx="2">
                  <c:v>269</c:v>
                </c:pt>
                <c:pt idx="3">
                  <c:v>583</c:v>
                </c:pt>
              </c:numCache>
            </c:numRef>
          </c:val>
          <c:extLst>
            <c:ext xmlns:c16="http://schemas.microsoft.com/office/drawing/2014/chart" uri="{C3380CC4-5D6E-409C-BE32-E72D297353CC}">
              <c16:uniqueId val="{00000002-67A8-468C-8A0D-7B00C892CE6C}"/>
            </c:ext>
          </c:extLst>
        </c:ser>
        <c:dLbls>
          <c:showLegendKey val="0"/>
          <c:showVal val="0"/>
          <c:showCatName val="0"/>
          <c:showSerName val="0"/>
          <c:showPercent val="0"/>
          <c:showBubbleSize val="0"/>
        </c:dLbls>
        <c:gapWidth val="150"/>
        <c:overlap val="100"/>
        <c:axId val="370212192"/>
        <c:axId val="370209896"/>
      </c:barChart>
      <c:catAx>
        <c:axId val="370212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09896"/>
        <c:crosses val="autoZero"/>
        <c:auto val="1"/>
        <c:lblAlgn val="ctr"/>
        <c:lblOffset val="100"/>
        <c:noMultiLvlLbl val="0"/>
      </c:catAx>
      <c:valAx>
        <c:axId val="3702098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021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0">
                  <c:v>13.6061442680057</c:v>
                </c:pt>
                <c:pt idx="1">
                  <c:v>12.1769094151124</c:v>
                </c:pt>
                <c:pt idx="2">
                  <c:v>23.442508614239099</c:v>
                </c:pt>
                <c:pt idx="3">
                  <c:v>15.322285295733399</c:v>
                </c:pt>
                <c:pt idx="4">
                  <c:v>8.1051114069815604</c:v>
                </c:pt>
                <c:pt idx="5">
                  <c:v>19.227313933830398</c:v>
                </c:pt>
                <c:pt idx="6">
                  <c:v>6.7189762150982402</c:v>
                </c:pt>
                <c:pt idx="7">
                  <c:v>13.4379963507961</c:v>
                </c:pt>
                <c:pt idx="8">
                  <c:v>10.4890875860092</c:v>
                </c:pt>
                <c:pt idx="9">
                  <c:v>12.0765442707473</c:v>
                </c:pt>
                <c:pt idx="10">
                  <c:v>9.5871706694897494</c:v>
                </c:pt>
                <c:pt idx="11">
                  <c:v>13.863221146230501</c:v>
                </c:pt>
                <c:pt idx="12">
                  <c:v>3.7096113011843399</c:v>
                </c:pt>
                <c:pt idx="13">
                  <c:v>4.5702094770642896</c:v>
                </c:pt>
                <c:pt idx="14">
                  <c:v>6.8500551763395903</c:v>
                </c:pt>
                <c:pt idx="15">
                  <c:v>5.7959782250541796</c:v>
                </c:pt>
                <c:pt idx="16">
                  <c:v>3.1490475377700502</c:v>
                </c:pt>
              </c:numCache>
            </c:numRef>
          </c:val>
          <c:smooth val="0"/>
          <c:extLst>
            <c:ext xmlns:c16="http://schemas.microsoft.com/office/drawing/2014/chart" uri="{C3380CC4-5D6E-409C-BE32-E72D297353CC}">
              <c16:uniqueId val="{00000000-38F0-4368-BE5B-B4E677394B72}"/>
            </c:ext>
          </c:extLst>
        </c:ser>
        <c:dLbls>
          <c:showLegendKey val="0"/>
          <c:showVal val="0"/>
          <c:showCatName val="0"/>
          <c:showSerName val="0"/>
          <c:showPercent val="0"/>
          <c:showBubbleSize val="0"/>
        </c:dLbls>
        <c:smooth val="0"/>
        <c:axId val="670965520"/>
        <c:axId val="670968800"/>
      </c:lineChart>
      <c:dateAx>
        <c:axId val="670965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68800"/>
        <c:crosses val="autoZero"/>
        <c:auto val="1"/>
        <c:lblOffset val="100"/>
        <c:baseTimeUnit val="months"/>
      </c:dateAx>
      <c:valAx>
        <c:axId val="670968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6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MSI Gaming (FR)</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2.7517047411250899</c:v>
                </c:pt>
                <c:pt idx="1">
                  <c:v>4.2468133351652702</c:v>
                </c:pt>
                <c:pt idx="2">
                  <c:v>3.37060716373434</c:v>
                </c:pt>
                <c:pt idx="3">
                  <c:v>8.8956662763838192</c:v>
                </c:pt>
                <c:pt idx="4">
                  <c:v>3.7033015885915801</c:v>
                </c:pt>
                <c:pt idx="5">
                  <c:v>1.8406935986966899</c:v>
                </c:pt>
              </c:numCache>
            </c:numRef>
          </c:val>
          <c:extLst>
            <c:ext xmlns:c16="http://schemas.microsoft.com/office/drawing/2014/chart" uri="{C3380CC4-5D6E-409C-BE32-E72D297353CC}">
              <c16:uniqueId val="{00000000-BA4C-4645-B422-81C0440F0EC2}"/>
            </c:ext>
          </c:extLst>
        </c:ser>
        <c:dLbls>
          <c:showLegendKey val="0"/>
          <c:showVal val="0"/>
          <c:showCatName val="0"/>
          <c:showSerName val="0"/>
          <c:showPercent val="0"/>
          <c:showBubbleSize val="0"/>
        </c:dLbls>
        <c:gapWidth val="219"/>
        <c:overlap val="-27"/>
        <c:axId val="670960600"/>
        <c:axId val="670967488"/>
      </c:barChart>
      <c:catAx>
        <c:axId val="67096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67488"/>
        <c:crosses val="autoZero"/>
        <c:auto val="1"/>
        <c:lblAlgn val="ctr"/>
        <c:lblOffset val="100"/>
        <c:noMultiLvlLbl val="0"/>
      </c:catAx>
      <c:valAx>
        <c:axId val="670967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6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@ASUS_ROG_FR (FR)</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53.0428</c:v>
                </c:pt>
                <c:pt idx="2">
                  <c:v>47.814900000000002</c:v>
                </c:pt>
                <c:pt idx="3">
                  <c:v>0</c:v>
                </c:pt>
                <c:pt idx="4">
                  <c:v>78.255399999999995</c:v>
                </c:pt>
                <c:pt idx="5">
                  <c:v>56.433900000000001</c:v>
                </c:pt>
                <c:pt idx="6">
                  <c:v>0</c:v>
                </c:pt>
              </c:numCache>
            </c:numRef>
          </c:val>
          <c:extLst>
            <c:ext xmlns:c16="http://schemas.microsoft.com/office/drawing/2014/chart" uri="{C3380CC4-5D6E-409C-BE32-E72D297353CC}">
              <c16:uniqueId val="{00000000-E0CA-4E77-8521-25919B379F27}"/>
            </c:ext>
          </c:extLst>
        </c:ser>
        <c:ser>
          <c:idx val="1"/>
          <c:order val="1"/>
          <c:tx>
            <c:strRef>
              <c:f>Sheet1!$C$1</c:f>
              <c:strCache>
                <c:ptCount val="1"/>
                <c:pt idx="0">
                  <c:v>@msifrance (FR)</c:v>
                </c:pt>
              </c:strCache>
            </c:strRef>
          </c:tx>
          <c:spPr>
            <a:ln w="28575" cap="rnd">
              <a:solidFill>
                <a:schemeClr val="accent2"/>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Sheet1!$C$2:$C$8</c:f>
              <c:numCache>
                <c:formatCode>General</c:formatCode>
                <c:ptCount val="7"/>
                <c:pt idx="0">
                  <c:v>90.556600000000003</c:v>
                </c:pt>
                <c:pt idx="1">
                  <c:v>100</c:v>
                </c:pt>
                <c:pt idx="2">
                  <c:v>100</c:v>
                </c:pt>
                <c:pt idx="3">
                  <c:v>0</c:v>
                </c:pt>
                <c:pt idx="4">
                  <c:v>100</c:v>
                </c:pt>
                <c:pt idx="5">
                  <c:v>100</c:v>
                </c:pt>
                <c:pt idx="6">
                  <c:v>0</c:v>
                </c:pt>
              </c:numCache>
            </c:numRef>
          </c:val>
          <c:extLst>
            <c:ext xmlns:c16="http://schemas.microsoft.com/office/drawing/2014/chart" uri="{C3380CC4-5D6E-409C-BE32-E72D297353CC}">
              <c16:uniqueId val="{00000001-E0CA-4E77-8521-25919B379F27}"/>
            </c:ext>
          </c:extLst>
        </c:ser>
        <c:dLbls>
          <c:showLegendKey val="0"/>
          <c:showVal val="0"/>
          <c:showCatName val="0"/>
          <c:showSerName val="0"/>
          <c:showPercent val="0"/>
          <c:showBubbleSize val="0"/>
        </c:dLbls>
        <c:axId val="670966176"/>
        <c:axId val="670971424"/>
      </c:radarChart>
      <c:catAx>
        <c:axId val="670966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71424"/>
        <c:crosses val="autoZero"/>
        <c:auto val="1"/>
        <c:lblAlgn val="ctr"/>
        <c:lblOffset val="100"/>
        <c:noMultiLvlLbl val="0"/>
      </c:catAx>
      <c:valAx>
        <c:axId val="67097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66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ASUS Republic of Gamers (FR)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113</c:v>
                </c:pt>
                <c:pt idx="1">
                  <c:v>127</c:v>
                </c:pt>
                <c:pt idx="2">
                  <c:v>108</c:v>
                </c:pt>
                <c:pt idx="3">
                  <c:v>106</c:v>
                </c:pt>
                <c:pt idx="4">
                  <c:v>106</c:v>
                </c:pt>
                <c:pt idx="5">
                  <c:v>39</c:v>
                </c:pt>
                <c:pt idx="6">
                  <c:v>20</c:v>
                </c:pt>
              </c:numCache>
            </c:numRef>
          </c:val>
          <c:extLst>
            <c:ext xmlns:c16="http://schemas.microsoft.com/office/drawing/2014/chart" uri="{C3380CC4-5D6E-409C-BE32-E72D297353CC}">
              <c16:uniqueId val="{00000000-3B22-4A3B-AEEA-C11B2D82656F}"/>
            </c:ext>
          </c:extLst>
        </c:ser>
        <c:ser>
          <c:idx val="1"/>
          <c:order val="1"/>
          <c:tx>
            <c:strRef>
              <c:f>Sheet1!$C$1</c:f>
              <c:strCache>
                <c:ptCount val="1"/>
                <c:pt idx="0">
                  <c:v>MSI Gaming (FR)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181</c:v>
                </c:pt>
                <c:pt idx="1">
                  <c:v>171</c:v>
                </c:pt>
                <c:pt idx="2">
                  <c:v>172</c:v>
                </c:pt>
                <c:pt idx="3">
                  <c:v>191</c:v>
                </c:pt>
                <c:pt idx="4">
                  <c:v>196</c:v>
                </c:pt>
                <c:pt idx="5">
                  <c:v>108</c:v>
                </c:pt>
                <c:pt idx="6">
                  <c:v>94</c:v>
                </c:pt>
              </c:numCache>
            </c:numRef>
          </c:val>
          <c:extLst>
            <c:ext xmlns:c16="http://schemas.microsoft.com/office/drawing/2014/chart" uri="{C3380CC4-5D6E-409C-BE32-E72D297353CC}">
              <c16:uniqueId val="{00000001-3B22-4A3B-AEEA-C11B2D82656F}"/>
            </c:ext>
          </c:extLst>
        </c:ser>
        <c:ser>
          <c:idx val="2"/>
          <c:order val="2"/>
          <c:tx>
            <c:strRef>
              <c:f>Sheet1!$D$1</c:f>
              <c:strCache>
                <c:ptCount val="1"/>
                <c:pt idx="0">
                  <c:v>Acer France (FR)</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79</c:v>
                </c:pt>
                <c:pt idx="1">
                  <c:v>69</c:v>
                </c:pt>
                <c:pt idx="2">
                  <c:v>69</c:v>
                </c:pt>
                <c:pt idx="3">
                  <c:v>76</c:v>
                </c:pt>
                <c:pt idx="4">
                  <c:v>89</c:v>
                </c:pt>
                <c:pt idx="5">
                  <c:v>20</c:v>
                </c:pt>
                <c:pt idx="6">
                  <c:v>10</c:v>
                </c:pt>
              </c:numCache>
            </c:numRef>
          </c:val>
          <c:extLst>
            <c:ext xmlns:c16="http://schemas.microsoft.com/office/drawing/2014/chart" uri="{C3380CC4-5D6E-409C-BE32-E72D297353CC}">
              <c16:uniqueId val="{00000002-3B22-4A3B-AEEA-C11B2D82656F}"/>
            </c:ext>
          </c:extLst>
        </c:ser>
        <c:ser>
          <c:idx val="3"/>
          <c:order val="3"/>
          <c:tx>
            <c:strRef>
              <c:f>Sheet1!$E$1</c:f>
              <c:strCache>
                <c:ptCount val="1"/>
                <c:pt idx="0">
                  <c:v>AORUS (FR)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129</c:v>
                </c:pt>
                <c:pt idx="1">
                  <c:v>127</c:v>
                </c:pt>
                <c:pt idx="2">
                  <c:v>140</c:v>
                </c:pt>
                <c:pt idx="3">
                  <c:v>130</c:v>
                </c:pt>
                <c:pt idx="4">
                  <c:v>136</c:v>
                </c:pt>
                <c:pt idx="5">
                  <c:v>111</c:v>
                </c:pt>
                <c:pt idx="6">
                  <c:v>101</c:v>
                </c:pt>
              </c:numCache>
            </c:numRef>
          </c:val>
          <c:extLst>
            <c:ext xmlns:c16="http://schemas.microsoft.com/office/drawing/2014/chart" uri="{C3380CC4-5D6E-409C-BE32-E72D297353CC}">
              <c16:uniqueId val="{00000003-3B22-4A3B-AEEA-C11B2D82656F}"/>
            </c:ext>
          </c:extLst>
        </c:ser>
        <c:dLbls>
          <c:showLegendKey val="0"/>
          <c:showVal val="0"/>
          <c:showCatName val="0"/>
          <c:showSerName val="0"/>
          <c:showPercent val="0"/>
          <c:showBubbleSize val="0"/>
        </c:dLbls>
        <c:gapWidth val="219"/>
        <c:overlap val="-27"/>
        <c:axId val="670975360"/>
        <c:axId val="670979952"/>
      </c:barChart>
      <c:catAx>
        <c:axId val="67097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79952"/>
        <c:crosses val="autoZero"/>
        <c:auto val="1"/>
        <c:lblAlgn val="ctr"/>
        <c:lblOffset val="100"/>
        <c:noMultiLvlLbl val="0"/>
      </c:catAx>
      <c:valAx>
        <c:axId val="67097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75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@ASUS_ROG_FR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7">
                  <c:v>2506</c:v>
                </c:pt>
                <c:pt idx="8">
                  <c:v>919</c:v>
                </c:pt>
                <c:pt idx="9">
                  <c:v>982</c:v>
                </c:pt>
                <c:pt idx="10">
                  <c:v>4589</c:v>
                </c:pt>
                <c:pt idx="11">
                  <c:v>14047</c:v>
                </c:pt>
                <c:pt idx="12">
                  <c:v>23843</c:v>
                </c:pt>
                <c:pt idx="13">
                  <c:v>-802</c:v>
                </c:pt>
                <c:pt idx="14">
                  <c:v>-932</c:v>
                </c:pt>
                <c:pt idx="15">
                  <c:v>912</c:v>
                </c:pt>
                <c:pt idx="16">
                  <c:v>2900</c:v>
                </c:pt>
              </c:numCache>
            </c:numRef>
          </c:val>
          <c:smooth val="0"/>
          <c:extLst>
            <c:ext xmlns:c16="http://schemas.microsoft.com/office/drawing/2014/chart" uri="{C3380CC4-5D6E-409C-BE32-E72D297353CC}">
              <c16:uniqueId val="{00000000-E413-4DF8-98DB-173747CD1B02}"/>
            </c:ext>
          </c:extLst>
        </c:ser>
        <c:ser>
          <c:idx val="1"/>
          <c:order val="1"/>
          <c:tx>
            <c:strRef>
              <c:f>Sheet1!$C$1</c:f>
              <c:strCache>
                <c:ptCount val="1"/>
                <c:pt idx="0">
                  <c:v>@msifrance (FR)</c:v>
                </c:pt>
              </c:strCache>
            </c:strRef>
          </c:tx>
          <c:spPr>
            <a:ln w="28575" cap="rnd">
              <a:solidFill>
                <a:schemeClr val="accent2"/>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Sheet1!$C$2:$C$18</c:f>
              <c:numCache>
                <c:formatCode>General</c:formatCode>
                <c:ptCount val="17"/>
                <c:pt idx="7">
                  <c:v>1522</c:v>
                </c:pt>
                <c:pt idx="8">
                  <c:v>6927</c:v>
                </c:pt>
                <c:pt idx="9">
                  <c:v>5089</c:v>
                </c:pt>
                <c:pt idx="10">
                  <c:v>2649</c:v>
                </c:pt>
                <c:pt idx="11">
                  <c:v>3792</c:v>
                </c:pt>
                <c:pt idx="12">
                  <c:v>2823</c:v>
                </c:pt>
                <c:pt idx="13">
                  <c:v>1805</c:v>
                </c:pt>
                <c:pt idx="14">
                  <c:v>2819</c:v>
                </c:pt>
                <c:pt idx="15">
                  <c:v>3438</c:v>
                </c:pt>
                <c:pt idx="16">
                  <c:v>3555</c:v>
                </c:pt>
              </c:numCache>
            </c:numRef>
          </c:val>
          <c:smooth val="0"/>
          <c:extLst>
            <c:ext xmlns:c16="http://schemas.microsoft.com/office/drawing/2014/chart" uri="{C3380CC4-5D6E-409C-BE32-E72D297353CC}">
              <c16:uniqueId val="{00000001-E413-4DF8-98DB-173747CD1B02}"/>
            </c:ext>
          </c:extLst>
        </c:ser>
        <c:dLbls>
          <c:showLegendKey val="0"/>
          <c:showVal val="0"/>
          <c:showCatName val="0"/>
          <c:showSerName val="0"/>
          <c:showPercent val="0"/>
          <c:showBubbleSize val="0"/>
        </c:dLbls>
        <c:smooth val="0"/>
        <c:axId val="670970768"/>
        <c:axId val="670971096"/>
      </c:lineChart>
      <c:dateAx>
        <c:axId val="670970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71096"/>
        <c:crosses val="autoZero"/>
        <c:auto val="1"/>
        <c:lblOffset val="100"/>
        <c:baseTimeUnit val="months"/>
      </c:dateAx>
      <c:valAx>
        <c:axId val="670971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70970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@ASUS_ROG_FR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0">
                  <c:v>0</c:v>
                </c:pt>
                <c:pt idx="1">
                  <c:v>0</c:v>
                </c:pt>
                <c:pt idx="2">
                  <c:v>0</c:v>
                </c:pt>
                <c:pt idx="3">
                  <c:v>0</c:v>
                </c:pt>
                <c:pt idx="4">
                  <c:v>0</c:v>
                </c:pt>
                <c:pt idx="5">
                  <c:v>0</c:v>
                </c:pt>
                <c:pt idx="6">
                  <c:v>0</c:v>
                </c:pt>
                <c:pt idx="7">
                  <c:v>0.27781999303101901</c:v>
                </c:pt>
                <c:pt idx="8">
                  <c:v>6.3310900277355503E-2</c:v>
                </c:pt>
                <c:pt idx="9">
                  <c:v>7.9619559160063899E-2</c:v>
                </c:pt>
                <c:pt idx="10">
                  <c:v>0.22716618596139801</c:v>
                </c:pt>
                <c:pt idx="11">
                  <c:v>0.13888986622944399</c:v>
                </c:pt>
                <c:pt idx="12">
                  <c:v>0.14754618466977801</c:v>
                </c:pt>
                <c:pt idx="13">
                  <c:v>0.23992541332828199</c:v>
                </c:pt>
                <c:pt idx="14">
                  <c:v>8.0285800811344205E-2</c:v>
                </c:pt>
                <c:pt idx="15">
                  <c:v>0.15112999539143099</c:v>
                </c:pt>
                <c:pt idx="16">
                  <c:v>4.05311146999126E-2</c:v>
                </c:pt>
              </c:numCache>
            </c:numRef>
          </c:val>
          <c:smooth val="0"/>
          <c:extLst>
            <c:ext xmlns:c16="http://schemas.microsoft.com/office/drawing/2014/chart" uri="{C3380CC4-5D6E-409C-BE32-E72D297353CC}">
              <c16:uniqueId val="{00000000-CC1C-4738-8B32-FFB1C590BACB}"/>
            </c:ext>
          </c:extLst>
        </c:ser>
        <c:ser>
          <c:idx val="1"/>
          <c:order val="1"/>
          <c:tx>
            <c:strRef>
              <c:f>Sheet1!$C$1</c:f>
              <c:strCache>
                <c:ptCount val="1"/>
                <c:pt idx="0">
                  <c:v>@msifrance (FR)</c:v>
                </c:pt>
              </c:strCache>
            </c:strRef>
          </c:tx>
          <c:spPr>
            <a:ln w="28575" cap="rnd">
              <a:solidFill>
                <a:schemeClr val="accent2"/>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Sheet1!$C$2:$C$18</c:f>
              <c:numCache>
                <c:formatCode>General</c:formatCode>
                <c:ptCount val="17"/>
                <c:pt idx="0">
                  <c:v>0</c:v>
                </c:pt>
                <c:pt idx="1">
                  <c:v>0</c:v>
                </c:pt>
                <c:pt idx="2">
                  <c:v>0</c:v>
                </c:pt>
                <c:pt idx="3">
                  <c:v>0</c:v>
                </c:pt>
                <c:pt idx="4">
                  <c:v>0</c:v>
                </c:pt>
                <c:pt idx="5">
                  <c:v>0</c:v>
                </c:pt>
                <c:pt idx="6">
                  <c:v>0</c:v>
                </c:pt>
                <c:pt idx="7">
                  <c:v>7.3605419779287598E-2</c:v>
                </c:pt>
                <c:pt idx="8">
                  <c:v>0.20277676641696801</c:v>
                </c:pt>
                <c:pt idx="9">
                  <c:v>9.6140412074287404E-2</c:v>
                </c:pt>
                <c:pt idx="10">
                  <c:v>0.10485409270004099</c:v>
                </c:pt>
                <c:pt idx="11">
                  <c:v>0.15944626752570901</c:v>
                </c:pt>
                <c:pt idx="12">
                  <c:v>0.102386290218778</c:v>
                </c:pt>
                <c:pt idx="13">
                  <c:v>7.7449984254758006E-2</c:v>
                </c:pt>
                <c:pt idx="14">
                  <c:v>0.10584286194233</c:v>
                </c:pt>
                <c:pt idx="15">
                  <c:v>0.144179399782115</c:v>
                </c:pt>
                <c:pt idx="16">
                  <c:v>4.2839419853040697E-2</c:v>
                </c:pt>
              </c:numCache>
            </c:numRef>
          </c:val>
          <c:smooth val="0"/>
          <c:extLst>
            <c:ext xmlns:c16="http://schemas.microsoft.com/office/drawing/2014/chart" uri="{C3380CC4-5D6E-409C-BE32-E72D297353CC}">
              <c16:uniqueId val="{00000001-CC1C-4738-8B32-FFB1C590BACB}"/>
            </c:ext>
          </c:extLst>
        </c:ser>
        <c:dLbls>
          <c:showLegendKey val="0"/>
          <c:showVal val="0"/>
          <c:showCatName val="0"/>
          <c:showSerName val="0"/>
          <c:showPercent val="0"/>
          <c:showBubbleSize val="0"/>
        </c:dLbls>
        <c:smooth val="0"/>
        <c:axId val="745935656"/>
        <c:axId val="745932704"/>
      </c:lineChart>
      <c:dateAx>
        <c:axId val="745935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32704"/>
        <c:crosses val="autoZero"/>
        <c:auto val="1"/>
        <c:lblOffset val="100"/>
        <c:baseTimeUnit val="months"/>
      </c:dateAx>
      <c:valAx>
        <c:axId val="745932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3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@ASUS_ROG_FR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6">
                  <c:v>126090</c:v>
                </c:pt>
                <c:pt idx="7">
                  <c:v>128596</c:v>
                </c:pt>
                <c:pt idx="8">
                  <c:v>129515</c:v>
                </c:pt>
                <c:pt idx="9">
                  <c:v>130497</c:v>
                </c:pt>
                <c:pt idx="10">
                  <c:v>135086</c:v>
                </c:pt>
                <c:pt idx="11">
                  <c:v>149133</c:v>
                </c:pt>
                <c:pt idx="12">
                  <c:v>172976</c:v>
                </c:pt>
                <c:pt idx="13">
                  <c:v>172174</c:v>
                </c:pt>
                <c:pt idx="14">
                  <c:v>171242</c:v>
                </c:pt>
                <c:pt idx="15">
                  <c:v>172154</c:v>
                </c:pt>
                <c:pt idx="16">
                  <c:v>175054</c:v>
                </c:pt>
              </c:numCache>
            </c:numRef>
          </c:val>
          <c:smooth val="0"/>
          <c:extLst>
            <c:ext xmlns:c16="http://schemas.microsoft.com/office/drawing/2014/chart" uri="{C3380CC4-5D6E-409C-BE32-E72D297353CC}">
              <c16:uniqueId val="{00000000-8888-409C-8357-39C998A004A2}"/>
            </c:ext>
          </c:extLst>
        </c:ser>
        <c:ser>
          <c:idx val="1"/>
          <c:order val="1"/>
          <c:tx>
            <c:strRef>
              <c:f>Sheet1!$C$1</c:f>
              <c:strCache>
                <c:ptCount val="1"/>
                <c:pt idx="0">
                  <c:v>@msifrance (FR)</c:v>
                </c:pt>
              </c:strCache>
            </c:strRef>
          </c:tx>
          <c:spPr>
            <a:ln w="28575" cap="rnd">
              <a:solidFill>
                <a:schemeClr val="accent2"/>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Sheet1!$C$2:$C$18</c:f>
              <c:numCache>
                <c:formatCode>General</c:formatCode>
                <c:ptCount val="17"/>
                <c:pt idx="6">
                  <c:v>124104</c:v>
                </c:pt>
                <c:pt idx="7">
                  <c:v>125626</c:v>
                </c:pt>
                <c:pt idx="8">
                  <c:v>132553</c:v>
                </c:pt>
                <c:pt idx="9">
                  <c:v>137642</c:v>
                </c:pt>
                <c:pt idx="10">
                  <c:v>140291</c:v>
                </c:pt>
                <c:pt idx="11">
                  <c:v>144083</c:v>
                </c:pt>
                <c:pt idx="12">
                  <c:v>146906</c:v>
                </c:pt>
                <c:pt idx="13">
                  <c:v>148711</c:v>
                </c:pt>
                <c:pt idx="14">
                  <c:v>151530</c:v>
                </c:pt>
                <c:pt idx="15">
                  <c:v>154968</c:v>
                </c:pt>
                <c:pt idx="16">
                  <c:v>158523</c:v>
                </c:pt>
              </c:numCache>
            </c:numRef>
          </c:val>
          <c:smooth val="0"/>
          <c:extLst>
            <c:ext xmlns:c16="http://schemas.microsoft.com/office/drawing/2014/chart" uri="{C3380CC4-5D6E-409C-BE32-E72D297353CC}">
              <c16:uniqueId val="{00000001-8888-409C-8357-39C998A004A2}"/>
            </c:ext>
          </c:extLst>
        </c:ser>
        <c:dLbls>
          <c:showLegendKey val="0"/>
          <c:showVal val="0"/>
          <c:showCatName val="0"/>
          <c:showSerName val="0"/>
          <c:showPercent val="0"/>
          <c:showBubbleSize val="0"/>
        </c:dLbls>
        <c:smooth val="0"/>
        <c:axId val="745930736"/>
        <c:axId val="745931064"/>
      </c:lineChart>
      <c:dateAx>
        <c:axId val="745930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31064"/>
        <c:crosses val="autoZero"/>
        <c:auto val="1"/>
        <c:lblOffset val="100"/>
        <c:baseTimeUnit val="months"/>
      </c:dateAx>
      <c:valAx>
        <c:axId val="745931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30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msi_france (FR)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24.935400000000001</c:v>
                </c:pt>
                <c:pt idx="1">
                  <c:v>59.388599999999997</c:v>
                </c:pt>
                <c:pt idx="2">
                  <c:v>100</c:v>
                </c:pt>
                <c:pt idx="3">
                  <c:v>100</c:v>
                </c:pt>
                <c:pt idx="4">
                  <c:v>100</c:v>
                </c:pt>
                <c:pt idx="5">
                  <c:v>42.980200000000004</c:v>
                </c:pt>
                <c:pt idx="6">
                  <c:v>100</c:v>
                </c:pt>
                <c:pt idx="7">
                  <c:v>100</c:v>
                </c:pt>
              </c:numCache>
            </c:numRef>
          </c:val>
          <c:extLst>
            <c:ext xmlns:c16="http://schemas.microsoft.com/office/drawing/2014/chart" uri="{C3380CC4-5D6E-409C-BE32-E72D297353CC}">
              <c16:uniqueId val="{00000000-61F1-4A89-AE30-94685B9BC1F6}"/>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100</c:v>
                </c:pt>
                <c:pt idx="2">
                  <c:v>0</c:v>
                </c:pt>
                <c:pt idx="3">
                  <c:v>1.2821</c:v>
                </c:pt>
                <c:pt idx="4">
                  <c:v>85.185199999999995</c:v>
                </c:pt>
                <c:pt idx="5">
                  <c:v>100</c:v>
                </c:pt>
                <c:pt idx="6">
                  <c:v>0</c:v>
                </c:pt>
                <c:pt idx="7">
                  <c:v>0</c:v>
                </c:pt>
              </c:numCache>
            </c:numRef>
          </c:val>
          <c:extLst>
            <c:ext xmlns:c16="http://schemas.microsoft.com/office/drawing/2014/chart" uri="{C3380CC4-5D6E-409C-BE32-E72D297353CC}">
              <c16:uniqueId val="{00000001-61F1-4A89-AE30-94685B9BC1F6}"/>
            </c:ext>
          </c:extLst>
        </c:ser>
        <c:dLbls>
          <c:showLegendKey val="0"/>
          <c:showVal val="0"/>
          <c:showCatName val="0"/>
          <c:showSerName val="0"/>
          <c:showPercent val="0"/>
          <c:showBubbleSize val="0"/>
        </c:dLbls>
        <c:axId val="745939264"/>
        <c:axId val="745939592"/>
      </c:radarChart>
      <c:catAx>
        <c:axId val="74593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39592"/>
        <c:crosses val="autoZero"/>
        <c:auto val="1"/>
        <c:lblAlgn val="ctr"/>
        <c:lblOffset val="100"/>
        <c:noMultiLvlLbl val="0"/>
      </c:catAx>
      <c:valAx>
        <c:axId val="745939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3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msi_france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0">
                  <c:v>7780</c:v>
                </c:pt>
                <c:pt idx="1">
                  <c:v>9804</c:v>
                </c:pt>
                <c:pt idx="2">
                  <c:v>10428</c:v>
                </c:pt>
                <c:pt idx="3">
                  <c:v>10948</c:v>
                </c:pt>
                <c:pt idx="4">
                  <c:v>13979</c:v>
                </c:pt>
                <c:pt idx="5">
                  <c:v>14506</c:v>
                </c:pt>
                <c:pt idx="6">
                  <c:v>15317</c:v>
                </c:pt>
                <c:pt idx="7">
                  <c:v>17192</c:v>
                </c:pt>
                <c:pt idx="8">
                  <c:v>19955</c:v>
                </c:pt>
                <c:pt idx="9">
                  <c:v>22332</c:v>
                </c:pt>
                <c:pt idx="10">
                  <c:v>24193</c:v>
                </c:pt>
                <c:pt idx="11">
                  <c:v>26612</c:v>
                </c:pt>
                <c:pt idx="12">
                  <c:v>29158</c:v>
                </c:pt>
                <c:pt idx="13">
                  <c:v>31133</c:v>
                </c:pt>
                <c:pt idx="14">
                  <c:v>32859</c:v>
                </c:pt>
                <c:pt idx="15">
                  <c:v>35179</c:v>
                </c:pt>
                <c:pt idx="16">
                  <c:v>36566</c:v>
                </c:pt>
              </c:numCache>
            </c:numRef>
          </c:val>
          <c:smooth val="0"/>
          <c:extLst>
            <c:ext xmlns:c16="http://schemas.microsoft.com/office/drawing/2014/chart" uri="{C3380CC4-5D6E-409C-BE32-E72D297353CC}">
              <c16:uniqueId val="{00000000-C47D-48A9-9D4E-2497C2AE0210}"/>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Sheet1!$C$2:$C$18</c:f>
              <c:numCache>
                <c:formatCode>General</c:formatCode>
                <c:ptCount val="17"/>
                <c:pt idx="12">
                  <c:v>155675</c:v>
                </c:pt>
                <c:pt idx="13">
                  <c:v>149594</c:v>
                </c:pt>
                <c:pt idx="14">
                  <c:v>148270</c:v>
                </c:pt>
                <c:pt idx="15">
                  <c:v>147558</c:v>
                </c:pt>
                <c:pt idx="16">
                  <c:v>146643</c:v>
                </c:pt>
              </c:numCache>
            </c:numRef>
          </c:val>
          <c:smooth val="0"/>
          <c:extLst>
            <c:ext xmlns:c16="http://schemas.microsoft.com/office/drawing/2014/chart" uri="{C3380CC4-5D6E-409C-BE32-E72D297353CC}">
              <c16:uniqueId val="{00000001-C47D-48A9-9D4E-2497C2AE0210}"/>
            </c:ext>
          </c:extLst>
        </c:ser>
        <c:dLbls>
          <c:showLegendKey val="0"/>
          <c:showVal val="0"/>
          <c:showCatName val="0"/>
          <c:showSerName val="0"/>
          <c:showPercent val="0"/>
          <c:showBubbleSize val="0"/>
        </c:dLbls>
        <c:smooth val="0"/>
        <c:axId val="745946808"/>
        <c:axId val="745937624"/>
      </c:lineChart>
      <c:dateAx>
        <c:axId val="745946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37624"/>
        <c:crosses val="autoZero"/>
        <c:auto val="1"/>
        <c:lblOffset val="100"/>
        <c:baseTimeUnit val="months"/>
      </c:dateAx>
      <c:valAx>
        <c:axId val="745937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45946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msi_france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0">
                  <c:v>10.432931156848801</c:v>
                </c:pt>
                <c:pt idx="1">
                  <c:v>26.015424164524401</c:v>
                </c:pt>
                <c:pt idx="2">
                  <c:v>6.3647490820073402</c:v>
                </c:pt>
                <c:pt idx="3">
                  <c:v>4.9865746068277703</c:v>
                </c:pt>
                <c:pt idx="4">
                  <c:v>27.685421994884901</c:v>
                </c:pt>
                <c:pt idx="5">
                  <c:v>3.7699406252235499</c:v>
                </c:pt>
                <c:pt idx="6">
                  <c:v>5.5907900179236201</c:v>
                </c:pt>
                <c:pt idx="7">
                  <c:v>12.241300515766801</c:v>
                </c:pt>
                <c:pt idx="8">
                  <c:v>16.071428571428601</c:v>
                </c:pt>
                <c:pt idx="9">
                  <c:v>11.911801553495399</c:v>
                </c:pt>
                <c:pt idx="10">
                  <c:v>8.3333333333333304</c:v>
                </c:pt>
                <c:pt idx="11">
                  <c:v>9.9987599718926994</c:v>
                </c:pt>
                <c:pt idx="12">
                  <c:v>9.5671125807906208</c:v>
                </c:pt>
                <c:pt idx="13">
                  <c:v>6.7734412511146198</c:v>
                </c:pt>
                <c:pt idx="14">
                  <c:v>5.54395657341085</c:v>
                </c:pt>
                <c:pt idx="15">
                  <c:v>7.0604704951459301</c:v>
                </c:pt>
                <c:pt idx="16">
                  <c:v>3.9426930839421201</c:v>
                </c:pt>
              </c:numCache>
            </c:numRef>
          </c:val>
          <c:smooth val="0"/>
          <c:extLst>
            <c:ext xmlns:c16="http://schemas.microsoft.com/office/drawing/2014/chart" uri="{C3380CC4-5D6E-409C-BE32-E72D297353CC}">
              <c16:uniqueId val="{00000000-F40A-4DBB-B28A-E124E3D50191}"/>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Sheet1!$C$2:$C$18</c:f>
              <c:numCache>
                <c:formatCode>General</c:formatCode>
                <c:ptCount val="17"/>
                <c:pt idx="13">
                  <c:v>-3.9062148707242699</c:v>
                </c:pt>
                <c:pt idx="14">
                  <c:v>-0.88506223511638205</c:v>
                </c:pt>
                <c:pt idx="15">
                  <c:v>-0.480205031361705</c:v>
                </c:pt>
                <c:pt idx="16">
                  <c:v>-0.62009514902614604</c:v>
                </c:pt>
              </c:numCache>
            </c:numRef>
          </c:val>
          <c:smooth val="0"/>
          <c:extLst>
            <c:ext xmlns:c16="http://schemas.microsoft.com/office/drawing/2014/chart" uri="{C3380CC4-5D6E-409C-BE32-E72D297353CC}">
              <c16:uniqueId val="{00000001-F40A-4DBB-B28A-E124E3D50191}"/>
            </c:ext>
          </c:extLst>
        </c:ser>
        <c:dLbls>
          <c:showLegendKey val="0"/>
          <c:showVal val="0"/>
          <c:showCatName val="0"/>
          <c:showSerName val="0"/>
          <c:showPercent val="0"/>
          <c:showBubbleSize val="0"/>
        </c:dLbls>
        <c:smooth val="0"/>
        <c:axId val="446941024"/>
        <c:axId val="446941352"/>
      </c:lineChart>
      <c:dateAx>
        <c:axId val="446941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41352"/>
        <c:crosses val="autoZero"/>
        <c:auto val="1"/>
        <c:lblOffset val="100"/>
        <c:baseTimeUnit val="months"/>
      </c:dateAx>
      <c:valAx>
        <c:axId val="446941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6941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msi_france (FR)</c:v>
                </c:pt>
              </c:strCache>
            </c:strRef>
          </c:tx>
          <c:spPr>
            <a:ln w="28575" cap="rnd">
              <a:solidFill>
                <a:schemeClr val="accent1"/>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Sheet1!$B$2:$B$18</c:f>
              <c:numCache>
                <c:formatCode>General</c:formatCode>
                <c:ptCount val="17"/>
                <c:pt idx="0">
                  <c:v>5.9390999999999998</c:v>
                </c:pt>
                <c:pt idx="1">
                  <c:v>6.0895999999999999</c:v>
                </c:pt>
                <c:pt idx="2">
                  <c:v>4.4600999999999997</c:v>
                </c:pt>
                <c:pt idx="3">
                  <c:v>4.1055000000000001</c:v>
                </c:pt>
                <c:pt idx="4">
                  <c:v>5.1119000000000003</c:v>
                </c:pt>
                <c:pt idx="5">
                  <c:v>3.8418000000000001</c:v>
                </c:pt>
                <c:pt idx="6">
                  <c:v>3.4891000000000001</c:v>
                </c:pt>
                <c:pt idx="7">
                  <c:v>3.3889</c:v>
                </c:pt>
                <c:pt idx="8">
                  <c:v>3.5874000000000001</c:v>
                </c:pt>
                <c:pt idx="9">
                  <c:v>3.2742</c:v>
                </c:pt>
                <c:pt idx="10">
                  <c:v>2.7976000000000001</c:v>
                </c:pt>
                <c:pt idx="11">
                  <c:v>2.8700999999999999</c:v>
                </c:pt>
                <c:pt idx="12">
                  <c:v>1.9592000000000001</c:v>
                </c:pt>
                <c:pt idx="13">
                  <c:v>2.2804000000000002</c:v>
                </c:pt>
                <c:pt idx="14">
                  <c:v>2.4134000000000002</c:v>
                </c:pt>
                <c:pt idx="15">
                  <c:v>2.1067999999999998</c:v>
                </c:pt>
                <c:pt idx="16">
                  <c:v>2.4763999999999999</c:v>
                </c:pt>
              </c:numCache>
            </c:numRef>
          </c:val>
          <c:smooth val="0"/>
          <c:extLst>
            <c:ext xmlns:c16="http://schemas.microsoft.com/office/drawing/2014/chart" uri="{C3380CC4-5D6E-409C-BE32-E72D297353CC}">
              <c16:uniqueId val="{00000000-3FFF-473B-9794-7911E19840AF}"/>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Sheet1!$A$2:$A$18</c:f>
              <c:numCache>
                <c:formatCode>m/d/yyyy</c:formatCode>
                <c:ptCount val="17"/>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numCache>
            </c:numRef>
          </c:cat>
          <c:val>
            <c:numRef>
              <c:f>Sheet1!$C$2:$C$18</c:f>
              <c:numCache>
                <c:formatCode>General</c:formatCode>
                <c:ptCount val="17"/>
                <c:pt idx="0">
                  <c:v>0</c:v>
                </c:pt>
                <c:pt idx="1">
                  <c:v>0</c:v>
                </c:pt>
                <c:pt idx="2">
                  <c:v>0</c:v>
                </c:pt>
                <c:pt idx="3">
                  <c:v>0</c:v>
                </c:pt>
                <c:pt idx="4">
                  <c:v>0</c:v>
                </c:pt>
                <c:pt idx="5">
                  <c:v>0</c:v>
                </c:pt>
                <c:pt idx="6">
                  <c:v>0</c:v>
                </c:pt>
                <c:pt idx="7">
                  <c:v>0</c:v>
                </c:pt>
                <c:pt idx="8">
                  <c:v>0</c:v>
                </c:pt>
                <c:pt idx="9">
                  <c:v>0</c:v>
                </c:pt>
                <c:pt idx="10">
                  <c:v>0</c:v>
                </c:pt>
                <c:pt idx="11">
                  <c:v>0</c:v>
                </c:pt>
                <c:pt idx="12">
                  <c:v>0</c:v>
                </c:pt>
                <c:pt idx="13">
                  <c:v>1.4319999999999999</c:v>
                </c:pt>
                <c:pt idx="14">
                  <c:v>1.1942999999999999</c:v>
                </c:pt>
                <c:pt idx="15">
                  <c:v>1.0052000000000001</c:v>
                </c:pt>
                <c:pt idx="16">
                  <c:v>0.93200000000000005</c:v>
                </c:pt>
              </c:numCache>
            </c:numRef>
          </c:val>
          <c:smooth val="0"/>
          <c:extLst>
            <c:ext xmlns:c16="http://schemas.microsoft.com/office/drawing/2014/chart" uri="{C3380CC4-5D6E-409C-BE32-E72D297353CC}">
              <c16:uniqueId val="{00000001-3FFF-473B-9794-7911E19840AF}"/>
            </c:ext>
          </c:extLst>
        </c:ser>
        <c:dLbls>
          <c:showLegendKey val="0"/>
          <c:showVal val="0"/>
          <c:showCatName val="0"/>
          <c:showSerName val="0"/>
          <c:showPercent val="0"/>
          <c:showBubbleSize val="0"/>
        </c:dLbls>
        <c:smooth val="0"/>
        <c:axId val="430597816"/>
        <c:axId val="430600112"/>
      </c:lineChart>
      <c:dateAx>
        <c:axId val="430597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600112"/>
        <c:crosses val="autoZero"/>
        <c:auto val="1"/>
        <c:lblOffset val="100"/>
        <c:baseTimeUnit val="months"/>
      </c:dateAx>
      <c:valAx>
        <c:axId val="43060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9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658AA-29EC-433C-AE55-3668A57FA41A}"/>
              </a:ext>
            </a:extLst>
          </p:cNvPr>
          <p:cNvSpPr>
            <a:spLocks noGrp="1"/>
          </p:cNvSpPr>
          <p:nvPr>
            <p:ph type="ctrTitle"/>
          </p:nvPr>
        </p:nvSpPr>
        <p:spPr/>
        <p:txBody>
          <a:bodyPr/>
          <a:lstStyle/>
          <a:p>
            <a:r>
              <a:rPr lang="en-US"/>
              <a:t>MSI FR vs Competitor</a:t>
            </a:r>
          </a:p>
        </p:txBody>
      </p:sp>
      <p:sp>
        <p:nvSpPr>
          <p:cNvPr id="3" name="Subtitle 2">
            <a:extLst>
              <a:ext uri="{FF2B5EF4-FFF2-40B4-BE49-F238E27FC236}">
                <a16:creationId xmlns:a16="http://schemas.microsoft.com/office/drawing/2014/main" id="{AB40319D-8A21-415B-932F-03D947D864B8}"/>
              </a:ext>
            </a:extLst>
          </p:cNvPr>
          <p:cNvSpPr>
            <a:spLocks noGrp="1"/>
          </p:cNvSpPr>
          <p:nvPr>
            <p:ph type="subTitle" idx="1"/>
          </p:nvPr>
        </p:nvSpPr>
        <p:spPr/>
        <p:txBody>
          <a:bodyPr/>
          <a:lstStyle/>
          <a:p>
            <a:r>
              <a:rPr lang="en-US"/>
              <a:t>Micro-Star Int'l Co., Ltd.</a:t>
            </a:r>
          </a:p>
        </p:txBody>
      </p:sp>
    </p:spTree>
    <p:extLst>
      <p:ext uri="{BB962C8B-B14F-4D97-AF65-F5344CB8AC3E}">
        <p14:creationId xmlns:p14="http://schemas.microsoft.com/office/powerpoint/2010/main" val="5563748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FE118-A33B-4E9A-81DC-EF379695659D}"/>
              </a:ext>
            </a:extLst>
          </p:cNvPr>
          <p:cNvSpPr>
            <a:spLocks noGrp="1"/>
          </p:cNvSpPr>
          <p:nvPr>
            <p:ph type="title"/>
          </p:nvPr>
        </p:nvSpPr>
        <p:spPr/>
        <p:txBody>
          <a:bodyPr/>
          <a:lstStyle/>
          <a:p>
            <a:r>
              <a:rPr lang="en-US"/>
              <a:t>Facebook Key Metrics Radar | CND Competitor- FR</a:t>
            </a:r>
          </a:p>
        </p:txBody>
      </p:sp>
      <p:graphicFrame>
        <p:nvGraphicFramePr>
          <p:cNvPr id="6" name="Chart Placeholder 5">
            <a:extLst>
              <a:ext uri="{FF2B5EF4-FFF2-40B4-BE49-F238E27FC236}">
                <a16:creationId xmlns:a16="http://schemas.microsoft.com/office/drawing/2014/main" id="{D6953ED5-5038-410C-8106-181511B1F9BF}"/>
              </a:ext>
            </a:extLst>
          </p:cNvPr>
          <p:cNvGraphicFramePr>
            <a:graphicFrameLocks noGrp="1"/>
          </p:cNvGraphicFramePr>
          <p:nvPr>
            <p:ph type="chart" sz="quarter" idx="13"/>
            <p:extLst>
              <p:ext uri="{D42A27DB-BD31-4B8C-83A1-F6EECF244321}">
                <p14:modId xmlns:p14="http://schemas.microsoft.com/office/powerpoint/2010/main" val="34037758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EC8139-1E8D-45DE-BB48-24ABFA2C773E}"/>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8B761357-2018-4E37-AD69-A1A4996900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5829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8E2A2-A9B7-46E8-B2A6-5BAFF6FFDC5F}"/>
              </a:ext>
            </a:extLst>
          </p:cNvPr>
          <p:cNvSpPr>
            <a:spLocks noGrp="1"/>
          </p:cNvSpPr>
          <p:nvPr>
            <p:ph type="title"/>
          </p:nvPr>
        </p:nvSpPr>
        <p:spPr/>
        <p:txBody>
          <a:bodyPr/>
          <a:lstStyle/>
          <a:p>
            <a:r>
              <a:rPr lang="en-US"/>
              <a:t>Facebook Key Metrics Table w/ PTAT-Rate | CND Competitor- FR - 1 of 2</a:t>
            </a:r>
          </a:p>
        </p:txBody>
      </p:sp>
      <p:graphicFrame>
        <p:nvGraphicFramePr>
          <p:cNvPr id="5" name="Table Placeholder 4">
            <a:extLst>
              <a:ext uri="{FF2B5EF4-FFF2-40B4-BE49-F238E27FC236}">
                <a16:creationId xmlns:a16="http://schemas.microsoft.com/office/drawing/2014/main" id="{E478D526-3359-4E76-8158-A508D853C756}"/>
              </a:ext>
            </a:extLst>
          </p:cNvPr>
          <p:cNvGraphicFramePr>
            <a:graphicFrameLocks noGrp="1"/>
          </p:cNvGraphicFramePr>
          <p:nvPr>
            <p:ph type="tbl" sz="quarter" idx="13"/>
            <p:extLst>
              <p:ext uri="{D42A27DB-BD31-4B8C-83A1-F6EECF244321}">
                <p14:modId xmlns:p14="http://schemas.microsoft.com/office/powerpoint/2010/main" val="2937720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002869782"/>
                    </a:ext>
                  </a:extLst>
                </a:gridCol>
                <a:gridCol w="411480">
                  <a:extLst>
                    <a:ext uri="{9D8B030D-6E8A-4147-A177-3AD203B41FA5}">
                      <a16:colId xmlns:a16="http://schemas.microsoft.com/office/drawing/2014/main" val="1970762916"/>
                    </a:ext>
                  </a:extLst>
                </a:gridCol>
                <a:gridCol w="304495">
                  <a:extLst>
                    <a:ext uri="{9D8B030D-6E8A-4147-A177-3AD203B41FA5}">
                      <a16:colId xmlns:a16="http://schemas.microsoft.com/office/drawing/2014/main" val="4263484560"/>
                    </a:ext>
                  </a:extLst>
                </a:gridCol>
                <a:gridCol w="304495">
                  <a:extLst>
                    <a:ext uri="{9D8B030D-6E8A-4147-A177-3AD203B41FA5}">
                      <a16:colId xmlns:a16="http://schemas.microsoft.com/office/drawing/2014/main" val="3899175414"/>
                    </a:ext>
                  </a:extLst>
                </a:gridCol>
                <a:gridCol w="304495">
                  <a:extLst>
                    <a:ext uri="{9D8B030D-6E8A-4147-A177-3AD203B41FA5}">
                      <a16:colId xmlns:a16="http://schemas.microsoft.com/office/drawing/2014/main" val="698911578"/>
                    </a:ext>
                  </a:extLst>
                </a:gridCol>
                <a:gridCol w="304495">
                  <a:extLst>
                    <a:ext uri="{9D8B030D-6E8A-4147-A177-3AD203B41FA5}">
                      <a16:colId xmlns:a16="http://schemas.microsoft.com/office/drawing/2014/main" val="2030567054"/>
                    </a:ext>
                  </a:extLst>
                </a:gridCol>
                <a:gridCol w="304495">
                  <a:extLst>
                    <a:ext uri="{9D8B030D-6E8A-4147-A177-3AD203B41FA5}">
                      <a16:colId xmlns:a16="http://schemas.microsoft.com/office/drawing/2014/main" val="2138139022"/>
                    </a:ext>
                  </a:extLst>
                </a:gridCol>
                <a:gridCol w="304495">
                  <a:extLst>
                    <a:ext uri="{9D8B030D-6E8A-4147-A177-3AD203B41FA5}">
                      <a16:colId xmlns:a16="http://schemas.microsoft.com/office/drawing/2014/main" val="3723120415"/>
                    </a:ext>
                  </a:extLst>
                </a:gridCol>
                <a:gridCol w="304495">
                  <a:extLst>
                    <a:ext uri="{9D8B030D-6E8A-4147-A177-3AD203B41FA5}">
                      <a16:colId xmlns:a16="http://schemas.microsoft.com/office/drawing/2014/main" val="2496692337"/>
                    </a:ext>
                  </a:extLst>
                </a:gridCol>
                <a:gridCol w="304495">
                  <a:extLst>
                    <a:ext uri="{9D8B030D-6E8A-4147-A177-3AD203B41FA5}">
                      <a16:colId xmlns:a16="http://schemas.microsoft.com/office/drawing/2014/main" val="2122505003"/>
                    </a:ext>
                  </a:extLst>
                </a:gridCol>
                <a:gridCol w="304495">
                  <a:extLst>
                    <a:ext uri="{9D8B030D-6E8A-4147-A177-3AD203B41FA5}">
                      <a16:colId xmlns:a16="http://schemas.microsoft.com/office/drawing/2014/main" val="500669638"/>
                    </a:ext>
                  </a:extLst>
                </a:gridCol>
                <a:gridCol w="304495">
                  <a:extLst>
                    <a:ext uri="{9D8B030D-6E8A-4147-A177-3AD203B41FA5}">
                      <a16:colId xmlns:a16="http://schemas.microsoft.com/office/drawing/2014/main" val="300800181"/>
                    </a:ext>
                  </a:extLst>
                </a:gridCol>
                <a:gridCol w="304495">
                  <a:extLst>
                    <a:ext uri="{9D8B030D-6E8A-4147-A177-3AD203B41FA5}">
                      <a16:colId xmlns:a16="http://schemas.microsoft.com/office/drawing/2014/main" val="1145559840"/>
                    </a:ext>
                  </a:extLst>
                </a:gridCol>
                <a:gridCol w="304495">
                  <a:extLst>
                    <a:ext uri="{9D8B030D-6E8A-4147-A177-3AD203B41FA5}">
                      <a16:colId xmlns:a16="http://schemas.microsoft.com/office/drawing/2014/main" val="1362536999"/>
                    </a:ext>
                  </a:extLst>
                </a:gridCol>
                <a:gridCol w="304495">
                  <a:extLst>
                    <a:ext uri="{9D8B030D-6E8A-4147-A177-3AD203B41FA5}">
                      <a16:colId xmlns:a16="http://schemas.microsoft.com/office/drawing/2014/main" val="3564289490"/>
                    </a:ext>
                  </a:extLst>
                </a:gridCol>
                <a:gridCol w="304495">
                  <a:extLst>
                    <a:ext uri="{9D8B030D-6E8A-4147-A177-3AD203B41FA5}">
                      <a16:colId xmlns:a16="http://schemas.microsoft.com/office/drawing/2014/main" val="1092570492"/>
                    </a:ext>
                  </a:extLst>
                </a:gridCol>
                <a:gridCol w="304495">
                  <a:extLst>
                    <a:ext uri="{9D8B030D-6E8A-4147-A177-3AD203B41FA5}">
                      <a16:colId xmlns:a16="http://schemas.microsoft.com/office/drawing/2014/main" val="1604362486"/>
                    </a:ext>
                  </a:extLst>
                </a:gridCol>
                <a:gridCol w="304495">
                  <a:extLst>
                    <a:ext uri="{9D8B030D-6E8A-4147-A177-3AD203B41FA5}">
                      <a16:colId xmlns:a16="http://schemas.microsoft.com/office/drawing/2014/main" val="3630309173"/>
                    </a:ext>
                  </a:extLst>
                </a:gridCol>
                <a:gridCol w="304495">
                  <a:extLst>
                    <a:ext uri="{9D8B030D-6E8A-4147-A177-3AD203B41FA5}">
                      <a16:colId xmlns:a16="http://schemas.microsoft.com/office/drawing/2014/main" val="148842089"/>
                    </a:ext>
                  </a:extLst>
                </a:gridCol>
                <a:gridCol w="304495">
                  <a:extLst>
                    <a:ext uri="{9D8B030D-6E8A-4147-A177-3AD203B41FA5}">
                      <a16:colId xmlns:a16="http://schemas.microsoft.com/office/drawing/2014/main" val="316658823"/>
                    </a:ext>
                  </a:extLst>
                </a:gridCol>
                <a:gridCol w="304495">
                  <a:extLst>
                    <a:ext uri="{9D8B030D-6E8A-4147-A177-3AD203B41FA5}">
                      <a16:colId xmlns:a16="http://schemas.microsoft.com/office/drawing/2014/main" val="3030316882"/>
                    </a:ext>
                  </a:extLst>
                </a:gridCol>
                <a:gridCol w="304495">
                  <a:extLst>
                    <a:ext uri="{9D8B030D-6E8A-4147-A177-3AD203B41FA5}">
                      <a16:colId xmlns:a16="http://schemas.microsoft.com/office/drawing/2014/main" val="4286447520"/>
                    </a:ext>
                  </a:extLst>
                </a:gridCol>
                <a:gridCol w="304495">
                  <a:extLst>
                    <a:ext uri="{9D8B030D-6E8A-4147-A177-3AD203B41FA5}">
                      <a16:colId xmlns:a16="http://schemas.microsoft.com/office/drawing/2014/main" val="550215342"/>
                    </a:ext>
                  </a:extLst>
                </a:gridCol>
                <a:gridCol w="304495">
                  <a:extLst>
                    <a:ext uri="{9D8B030D-6E8A-4147-A177-3AD203B41FA5}">
                      <a16:colId xmlns:a16="http://schemas.microsoft.com/office/drawing/2014/main" val="40404558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120638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5905797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20.5 %</a:t>
                      </a:r>
                    </a:p>
                  </a:txBody>
                  <a:tcPr/>
                </a:tc>
                <a:extLst>
                  <a:ext uri="{0D108BD9-81ED-4DB2-BD59-A6C34878D82A}">
                    <a16:rowId xmlns:a16="http://schemas.microsoft.com/office/drawing/2014/main" val="1114568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ASUS Republic of Gamers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006513073"/>
                  </a:ext>
                </a:extLst>
              </a:tr>
            </a:tbl>
          </a:graphicData>
        </a:graphic>
      </p:graphicFrame>
      <p:sp>
        <p:nvSpPr>
          <p:cNvPr id="4" name="Text Placeholder 3">
            <a:extLst>
              <a:ext uri="{FF2B5EF4-FFF2-40B4-BE49-F238E27FC236}">
                <a16:creationId xmlns:a16="http://schemas.microsoft.com/office/drawing/2014/main" id="{DD09A6D5-11A1-44F8-B73E-E149FF8E763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830917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FF828-4925-4408-9A73-07BB86649D17}"/>
              </a:ext>
            </a:extLst>
          </p:cNvPr>
          <p:cNvSpPr>
            <a:spLocks noGrp="1"/>
          </p:cNvSpPr>
          <p:nvPr>
            <p:ph type="title"/>
          </p:nvPr>
        </p:nvSpPr>
        <p:spPr/>
        <p:txBody>
          <a:bodyPr/>
          <a:lstStyle/>
          <a:p>
            <a:r>
              <a:rPr lang="en-US"/>
              <a:t>Facebook Key Metrics Table w/ PTAT-Rate | CND Competitor- FR - 2 of 2</a:t>
            </a:r>
          </a:p>
        </p:txBody>
      </p:sp>
      <p:graphicFrame>
        <p:nvGraphicFramePr>
          <p:cNvPr id="5" name="Table Placeholder 4">
            <a:extLst>
              <a:ext uri="{FF2B5EF4-FFF2-40B4-BE49-F238E27FC236}">
                <a16:creationId xmlns:a16="http://schemas.microsoft.com/office/drawing/2014/main" id="{2A2E3F5A-178D-4F66-A2C9-404A2BFA875E}"/>
              </a:ext>
            </a:extLst>
          </p:cNvPr>
          <p:cNvGraphicFramePr>
            <a:graphicFrameLocks noGrp="1"/>
          </p:cNvGraphicFramePr>
          <p:nvPr>
            <p:ph type="tbl" sz="quarter" idx="13"/>
            <p:extLst>
              <p:ext uri="{D42A27DB-BD31-4B8C-83A1-F6EECF244321}">
                <p14:modId xmlns:p14="http://schemas.microsoft.com/office/powerpoint/2010/main" val="1922636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782017893"/>
                    </a:ext>
                  </a:extLst>
                </a:gridCol>
                <a:gridCol w="411480">
                  <a:extLst>
                    <a:ext uri="{9D8B030D-6E8A-4147-A177-3AD203B41FA5}">
                      <a16:colId xmlns:a16="http://schemas.microsoft.com/office/drawing/2014/main" val="1989584362"/>
                    </a:ext>
                  </a:extLst>
                </a:gridCol>
                <a:gridCol w="304495">
                  <a:extLst>
                    <a:ext uri="{9D8B030D-6E8A-4147-A177-3AD203B41FA5}">
                      <a16:colId xmlns:a16="http://schemas.microsoft.com/office/drawing/2014/main" val="4291140481"/>
                    </a:ext>
                  </a:extLst>
                </a:gridCol>
                <a:gridCol w="304495">
                  <a:extLst>
                    <a:ext uri="{9D8B030D-6E8A-4147-A177-3AD203B41FA5}">
                      <a16:colId xmlns:a16="http://schemas.microsoft.com/office/drawing/2014/main" val="679661611"/>
                    </a:ext>
                  </a:extLst>
                </a:gridCol>
                <a:gridCol w="304495">
                  <a:extLst>
                    <a:ext uri="{9D8B030D-6E8A-4147-A177-3AD203B41FA5}">
                      <a16:colId xmlns:a16="http://schemas.microsoft.com/office/drawing/2014/main" val="382133190"/>
                    </a:ext>
                  </a:extLst>
                </a:gridCol>
                <a:gridCol w="304495">
                  <a:extLst>
                    <a:ext uri="{9D8B030D-6E8A-4147-A177-3AD203B41FA5}">
                      <a16:colId xmlns:a16="http://schemas.microsoft.com/office/drawing/2014/main" val="1988221257"/>
                    </a:ext>
                  </a:extLst>
                </a:gridCol>
                <a:gridCol w="304495">
                  <a:extLst>
                    <a:ext uri="{9D8B030D-6E8A-4147-A177-3AD203B41FA5}">
                      <a16:colId xmlns:a16="http://schemas.microsoft.com/office/drawing/2014/main" val="3839470958"/>
                    </a:ext>
                  </a:extLst>
                </a:gridCol>
                <a:gridCol w="304495">
                  <a:extLst>
                    <a:ext uri="{9D8B030D-6E8A-4147-A177-3AD203B41FA5}">
                      <a16:colId xmlns:a16="http://schemas.microsoft.com/office/drawing/2014/main" val="1572736492"/>
                    </a:ext>
                  </a:extLst>
                </a:gridCol>
                <a:gridCol w="304495">
                  <a:extLst>
                    <a:ext uri="{9D8B030D-6E8A-4147-A177-3AD203B41FA5}">
                      <a16:colId xmlns:a16="http://schemas.microsoft.com/office/drawing/2014/main" val="3481635152"/>
                    </a:ext>
                  </a:extLst>
                </a:gridCol>
                <a:gridCol w="304495">
                  <a:extLst>
                    <a:ext uri="{9D8B030D-6E8A-4147-A177-3AD203B41FA5}">
                      <a16:colId xmlns:a16="http://schemas.microsoft.com/office/drawing/2014/main" val="83490162"/>
                    </a:ext>
                  </a:extLst>
                </a:gridCol>
                <a:gridCol w="304495">
                  <a:extLst>
                    <a:ext uri="{9D8B030D-6E8A-4147-A177-3AD203B41FA5}">
                      <a16:colId xmlns:a16="http://schemas.microsoft.com/office/drawing/2014/main" val="768492090"/>
                    </a:ext>
                  </a:extLst>
                </a:gridCol>
                <a:gridCol w="304495">
                  <a:extLst>
                    <a:ext uri="{9D8B030D-6E8A-4147-A177-3AD203B41FA5}">
                      <a16:colId xmlns:a16="http://schemas.microsoft.com/office/drawing/2014/main" val="2942987802"/>
                    </a:ext>
                  </a:extLst>
                </a:gridCol>
                <a:gridCol w="304495">
                  <a:extLst>
                    <a:ext uri="{9D8B030D-6E8A-4147-A177-3AD203B41FA5}">
                      <a16:colId xmlns:a16="http://schemas.microsoft.com/office/drawing/2014/main" val="1110879551"/>
                    </a:ext>
                  </a:extLst>
                </a:gridCol>
                <a:gridCol w="304495">
                  <a:extLst>
                    <a:ext uri="{9D8B030D-6E8A-4147-A177-3AD203B41FA5}">
                      <a16:colId xmlns:a16="http://schemas.microsoft.com/office/drawing/2014/main" val="2611141062"/>
                    </a:ext>
                  </a:extLst>
                </a:gridCol>
                <a:gridCol w="304495">
                  <a:extLst>
                    <a:ext uri="{9D8B030D-6E8A-4147-A177-3AD203B41FA5}">
                      <a16:colId xmlns:a16="http://schemas.microsoft.com/office/drawing/2014/main" val="1225117396"/>
                    </a:ext>
                  </a:extLst>
                </a:gridCol>
                <a:gridCol w="304495">
                  <a:extLst>
                    <a:ext uri="{9D8B030D-6E8A-4147-A177-3AD203B41FA5}">
                      <a16:colId xmlns:a16="http://schemas.microsoft.com/office/drawing/2014/main" val="3473026210"/>
                    </a:ext>
                  </a:extLst>
                </a:gridCol>
                <a:gridCol w="304495">
                  <a:extLst>
                    <a:ext uri="{9D8B030D-6E8A-4147-A177-3AD203B41FA5}">
                      <a16:colId xmlns:a16="http://schemas.microsoft.com/office/drawing/2014/main" val="1625602249"/>
                    </a:ext>
                  </a:extLst>
                </a:gridCol>
                <a:gridCol w="304495">
                  <a:extLst>
                    <a:ext uri="{9D8B030D-6E8A-4147-A177-3AD203B41FA5}">
                      <a16:colId xmlns:a16="http://schemas.microsoft.com/office/drawing/2014/main" val="454557577"/>
                    </a:ext>
                  </a:extLst>
                </a:gridCol>
                <a:gridCol w="304495">
                  <a:extLst>
                    <a:ext uri="{9D8B030D-6E8A-4147-A177-3AD203B41FA5}">
                      <a16:colId xmlns:a16="http://schemas.microsoft.com/office/drawing/2014/main" val="3801346127"/>
                    </a:ext>
                  </a:extLst>
                </a:gridCol>
                <a:gridCol w="304495">
                  <a:extLst>
                    <a:ext uri="{9D8B030D-6E8A-4147-A177-3AD203B41FA5}">
                      <a16:colId xmlns:a16="http://schemas.microsoft.com/office/drawing/2014/main" val="1482909309"/>
                    </a:ext>
                  </a:extLst>
                </a:gridCol>
                <a:gridCol w="304495">
                  <a:extLst>
                    <a:ext uri="{9D8B030D-6E8A-4147-A177-3AD203B41FA5}">
                      <a16:colId xmlns:a16="http://schemas.microsoft.com/office/drawing/2014/main" val="1315117535"/>
                    </a:ext>
                  </a:extLst>
                </a:gridCol>
                <a:gridCol w="304495">
                  <a:extLst>
                    <a:ext uri="{9D8B030D-6E8A-4147-A177-3AD203B41FA5}">
                      <a16:colId xmlns:a16="http://schemas.microsoft.com/office/drawing/2014/main" val="4119007333"/>
                    </a:ext>
                  </a:extLst>
                </a:gridCol>
                <a:gridCol w="304495">
                  <a:extLst>
                    <a:ext uri="{9D8B030D-6E8A-4147-A177-3AD203B41FA5}">
                      <a16:colId xmlns:a16="http://schemas.microsoft.com/office/drawing/2014/main" val="1877408001"/>
                    </a:ext>
                  </a:extLst>
                </a:gridCol>
                <a:gridCol w="304495">
                  <a:extLst>
                    <a:ext uri="{9D8B030D-6E8A-4147-A177-3AD203B41FA5}">
                      <a16:colId xmlns:a16="http://schemas.microsoft.com/office/drawing/2014/main" val="1498579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87258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11125275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902923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3092001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1855811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73390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46.2 %</a:t>
                      </a:r>
                    </a:p>
                  </a:txBody>
                  <a:tcPr/>
                </a:tc>
                <a:extLst>
                  <a:ext uri="{0D108BD9-81ED-4DB2-BD59-A6C34878D82A}">
                    <a16:rowId xmlns:a16="http://schemas.microsoft.com/office/drawing/2014/main" val="4261543736"/>
                  </a:ext>
                </a:extLst>
              </a:tr>
            </a:tbl>
          </a:graphicData>
        </a:graphic>
      </p:graphicFrame>
      <p:sp>
        <p:nvSpPr>
          <p:cNvPr id="4" name="Text Placeholder 3">
            <a:extLst>
              <a:ext uri="{FF2B5EF4-FFF2-40B4-BE49-F238E27FC236}">
                <a16:creationId xmlns:a16="http://schemas.microsoft.com/office/drawing/2014/main" id="{109AFFBD-60F1-43E0-B5D4-97C7696C968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4377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D0A37-1157-4078-BFA1-ABF96600AF64}"/>
              </a:ext>
            </a:extLst>
          </p:cNvPr>
          <p:cNvSpPr>
            <a:spLocks noGrp="1"/>
          </p:cNvSpPr>
          <p:nvPr>
            <p:ph type="title"/>
          </p:nvPr>
        </p:nvSpPr>
        <p:spPr/>
        <p:txBody>
          <a:bodyPr/>
          <a:lstStyle/>
          <a:p>
            <a:r>
              <a:rPr lang="en-US"/>
              <a:t>Insights Key Metrics Table w/ E-Rate | CND Competitor- FR</a:t>
            </a:r>
          </a:p>
        </p:txBody>
      </p:sp>
      <p:graphicFrame>
        <p:nvGraphicFramePr>
          <p:cNvPr id="5" name="Table Placeholder 4">
            <a:extLst>
              <a:ext uri="{FF2B5EF4-FFF2-40B4-BE49-F238E27FC236}">
                <a16:creationId xmlns:a16="http://schemas.microsoft.com/office/drawing/2014/main" id="{B549450A-778E-4F67-948E-BE2A9F3886AB}"/>
              </a:ext>
            </a:extLst>
          </p:cNvPr>
          <p:cNvGraphicFramePr>
            <a:graphicFrameLocks noGrp="1"/>
          </p:cNvGraphicFramePr>
          <p:nvPr>
            <p:ph type="tbl" sz="quarter" idx="13"/>
            <p:extLst>
              <p:ext uri="{D42A27DB-BD31-4B8C-83A1-F6EECF244321}">
                <p14:modId xmlns:p14="http://schemas.microsoft.com/office/powerpoint/2010/main" val="14603581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1">
                  <a:extLst>
                    <a:ext uri="{9D8B030D-6E8A-4147-A177-3AD203B41FA5}">
                      <a16:colId xmlns:a16="http://schemas.microsoft.com/office/drawing/2014/main" val="4023651103"/>
                    </a:ext>
                  </a:extLst>
                </a:gridCol>
                <a:gridCol w="246888">
                  <a:extLst>
                    <a:ext uri="{9D8B030D-6E8A-4147-A177-3AD203B41FA5}">
                      <a16:colId xmlns:a16="http://schemas.microsoft.com/office/drawing/2014/main" val="1296015196"/>
                    </a:ext>
                  </a:extLst>
                </a:gridCol>
                <a:gridCol w="246888">
                  <a:extLst>
                    <a:ext uri="{9D8B030D-6E8A-4147-A177-3AD203B41FA5}">
                      <a16:colId xmlns:a16="http://schemas.microsoft.com/office/drawing/2014/main" val="1028348299"/>
                    </a:ext>
                  </a:extLst>
                </a:gridCol>
                <a:gridCol w="246888">
                  <a:extLst>
                    <a:ext uri="{9D8B030D-6E8A-4147-A177-3AD203B41FA5}">
                      <a16:colId xmlns:a16="http://schemas.microsoft.com/office/drawing/2014/main" val="3941010294"/>
                    </a:ext>
                  </a:extLst>
                </a:gridCol>
                <a:gridCol w="246888">
                  <a:extLst>
                    <a:ext uri="{9D8B030D-6E8A-4147-A177-3AD203B41FA5}">
                      <a16:colId xmlns:a16="http://schemas.microsoft.com/office/drawing/2014/main" val="2342489003"/>
                    </a:ext>
                  </a:extLst>
                </a:gridCol>
                <a:gridCol w="246888">
                  <a:extLst>
                    <a:ext uri="{9D8B030D-6E8A-4147-A177-3AD203B41FA5}">
                      <a16:colId xmlns:a16="http://schemas.microsoft.com/office/drawing/2014/main" val="3755103574"/>
                    </a:ext>
                  </a:extLst>
                </a:gridCol>
                <a:gridCol w="246888">
                  <a:extLst>
                    <a:ext uri="{9D8B030D-6E8A-4147-A177-3AD203B41FA5}">
                      <a16:colId xmlns:a16="http://schemas.microsoft.com/office/drawing/2014/main" val="4154238939"/>
                    </a:ext>
                  </a:extLst>
                </a:gridCol>
                <a:gridCol w="246888">
                  <a:extLst>
                    <a:ext uri="{9D8B030D-6E8A-4147-A177-3AD203B41FA5}">
                      <a16:colId xmlns:a16="http://schemas.microsoft.com/office/drawing/2014/main" val="3815018141"/>
                    </a:ext>
                  </a:extLst>
                </a:gridCol>
                <a:gridCol w="246888">
                  <a:extLst>
                    <a:ext uri="{9D8B030D-6E8A-4147-A177-3AD203B41FA5}">
                      <a16:colId xmlns:a16="http://schemas.microsoft.com/office/drawing/2014/main" val="3936244770"/>
                    </a:ext>
                  </a:extLst>
                </a:gridCol>
                <a:gridCol w="246888">
                  <a:extLst>
                    <a:ext uri="{9D8B030D-6E8A-4147-A177-3AD203B41FA5}">
                      <a16:colId xmlns:a16="http://schemas.microsoft.com/office/drawing/2014/main" val="2090995655"/>
                    </a:ext>
                  </a:extLst>
                </a:gridCol>
                <a:gridCol w="246888">
                  <a:extLst>
                    <a:ext uri="{9D8B030D-6E8A-4147-A177-3AD203B41FA5}">
                      <a16:colId xmlns:a16="http://schemas.microsoft.com/office/drawing/2014/main" val="774338789"/>
                    </a:ext>
                  </a:extLst>
                </a:gridCol>
                <a:gridCol w="246888">
                  <a:extLst>
                    <a:ext uri="{9D8B030D-6E8A-4147-A177-3AD203B41FA5}">
                      <a16:colId xmlns:a16="http://schemas.microsoft.com/office/drawing/2014/main" val="2464487267"/>
                    </a:ext>
                  </a:extLst>
                </a:gridCol>
                <a:gridCol w="246888">
                  <a:extLst>
                    <a:ext uri="{9D8B030D-6E8A-4147-A177-3AD203B41FA5}">
                      <a16:colId xmlns:a16="http://schemas.microsoft.com/office/drawing/2014/main" val="2590789849"/>
                    </a:ext>
                  </a:extLst>
                </a:gridCol>
                <a:gridCol w="246888">
                  <a:extLst>
                    <a:ext uri="{9D8B030D-6E8A-4147-A177-3AD203B41FA5}">
                      <a16:colId xmlns:a16="http://schemas.microsoft.com/office/drawing/2014/main" val="2424333963"/>
                    </a:ext>
                  </a:extLst>
                </a:gridCol>
                <a:gridCol w="246888">
                  <a:extLst>
                    <a:ext uri="{9D8B030D-6E8A-4147-A177-3AD203B41FA5}">
                      <a16:colId xmlns:a16="http://schemas.microsoft.com/office/drawing/2014/main" val="3287957317"/>
                    </a:ext>
                  </a:extLst>
                </a:gridCol>
                <a:gridCol w="246888">
                  <a:extLst>
                    <a:ext uri="{9D8B030D-6E8A-4147-A177-3AD203B41FA5}">
                      <a16:colId xmlns:a16="http://schemas.microsoft.com/office/drawing/2014/main" val="3773459526"/>
                    </a:ext>
                  </a:extLst>
                </a:gridCol>
                <a:gridCol w="246888">
                  <a:extLst>
                    <a:ext uri="{9D8B030D-6E8A-4147-A177-3AD203B41FA5}">
                      <a16:colId xmlns:a16="http://schemas.microsoft.com/office/drawing/2014/main" val="3202409157"/>
                    </a:ext>
                  </a:extLst>
                </a:gridCol>
                <a:gridCol w="208280">
                  <a:extLst>
                    <a:ext uri="{9D8B030D-6E8A-4147-A177-3AD203B41FA5}">
                      <a16:colId xmlns:a16="http://schemas.microsoft.com/office/drawing/2014/main" val="4250135744"/>
                    </a:ext>
                  </a:extLst>
                </a:gridCol>
                <a:gridCol w="208280">
                  <a:extLst>
                    <a:ext uri="{9D8B030D-6E8A-4147-A177-3AD203B41FA5}">
                      <a16:colId xmlns:a16="http://schemas.microsoft.com/office/drawing/2014/main" val="644746718"/>
                    </a:ext>
                  </a:extLst>
                </a:gridCol>
                <a:gridCol w="208280">
                  <a:extLst>
                    <a:ext uri="{9D8B030D-6E8A-4147-A177-3AD203B41FA5}">
                      <a16:colId xmlns:a16="http://schemas.microsoft.com/office/drawing/2014/main" val="1303516506"/>
                    </a:ext>
                  </a:extLst>
                </a:gridCol>
                <a:gridCol w="208280">
                  <a:extLst>
                    <a:ext uri="{9D8B030D-6E8A-4147-A177-3AD203B41FA5}">
                      <a16:colId xmlns:a16="http://schemas.microsoft.com/office/drawing/2014/main" val="2757526873"/>
                    </a:ext>
                  </a:extLst>
                </a:gridCol>
                <a:gridCol w="208280">
                  <a:extLst>
                    <a:ext uri="{9D8B030D-6E8A-4147-A177-3AD203B41FA5}">
                      <a16:colId xmlns:a16="http://schemas.microsoft.com/office/drawing/2014/main" val="570450344"/>
                    </a:ext>
                  </a:extLst>
                </a:gridCol>
                <a:gridCol w="208280">
                  <a:extLst>
                    <a:ext uri="{9D8B030D-6E8A-4147-A177-3AD203B41FA5}">
                      <a16:colId xmlns:a16="http://schemas.microsoft.com/office/drawing/2014/main" val="4088140513"/>
                    </a:ext>
                  </a:extLst>
                </a:gridCol>
                <a:gridCol w="208280">
                  <a:extLst>
                    <a:ext uri="{9D8B030D-6E8A-4147-A177-3AD203B41FA5}">
                      <a16:colId xmlns:a16="http://schemas.microsoft.com/office/drawing/2014/main" val="3407537876"/>
                    </a:ext>
                  </a:extLst>
                </a:gridCol>
                <a:gridCol w="208280">
                  <a:extLst>
                    <a:ext uri="{9D8B030D-6E8A-4147-A177-3AD203B41FA5}">
                      <a16:colId xmlns:a16="http://schemas.microsoft.com/office/drawing/2014/main" val="104232089"/>
                    </a:ext>
                  </a:extLst>
                </a:gridCol>
                <a:gridCol w="208280">
                  <a:extLst>
                    <a:ext uri="{9D8B030D-6E8A-4147-A177-3AD203B41FA5}">
                      <a16:colId xmlns:a16="http://schemas.microsoft.com/office/drawing/2014/main" val="4258674552"/>
                    </a:ext>
                  </a:extLst>
                </a:gridCol>
                <a:gridCol w="208280">
                  <a:extLst>
                    <a:ext uri="{9D8B030D-6E8A-4147-A177-3AD203B41FA5}">
                      <a16:colId xmlns:a16="http://schemas.microsoft.com/office/drawing/2014/main" val="3720854750"/>
                    </a:ext>
                  </a:extLst>
                </a:gridCol>
                <a:gridCol w="208280">
                  <a:extLst>
                    <a:ext uri="{9D8B030D-6E8A-4147-A177-3AD203B41FA5}">
                      <a16:colId xmlns:a16="http://schemas.microsoft.com/office/drawing/2014/main" val="2739712147"/>
                    </a:ext>
                  </a:extLst>
                </a:gridCol>
                <a:gridCol w="208280">
                  <a:extLst>
                    <a:ext uri="{9D8B030D-6E8A-4147-A177-3AD203B41FA5}">
                      <a16:colId xmlns:a16="http://schemas.microsoft.com/office/drawing/2014/main" val="4219585179"/>
                    </a:ext>
                  </a:extLst>
                </a:gridCol>
                <a:gridCol w="208280">
                  <a:extLst>
                    <a:ext uri="{9D8B030D-6E8A-4147-A177-3AD203B41FA5}">
                      <a16:colId xmlns:a16="http://schemas.microsoft.com/office/drawing/2014/main" val="2260697702"/>
                    </a:ext>
                  </a:extLst>
                </a:gridCol>
                <a:gridCol w="208280">
                  <a:extLst>
                    <a:ext uri="{9D8B030D-6E8A-4147-A177-3AD203B41FA5}">
                      <a16:colId xmlns:a16="http://schemas.microsoft.com/office/drawing/2014/main" val="3296135682"/>
                    </a:ext>
                  </a:extLst>
                </a:gridCol>
                <a:gridCol w="208280">
                  <a:extLst>
                    <a:ext uri="{9D8B030D-6E8A-4147-A177-3AD203B41FA5}">
                      <a16:colId xmlns:a16="http://schemas.microsoft.com/office/drawing/2014/main" val="3880837936"/>
                    </a:ext>
                  </a:extLst>
                </a:gridCol>
                <a:gridCol w="208280">
                  <a:extLst>
                    <a:ext uri="{9D8B030D-6E8A-4147-A177-3AD203B41FA5}">
                      <a16:colId xmlns:a16="http://schemas.microsoft.com/office/drawing/2014/main" val="2203579272"/>
                    </a:ext>
                  </a:extLst>
                </a:gridCol>
                <a:gridCol w="208280">
                  <a:extLst>
                    <a:ext uri="{9D8B030D-6E8A-4147-A177-3AD203B41FA5}">
                      <a16:colId xmlns:a16="http://schemas.microsoft.com/office/drawing/2014/main" val="1599552283"/>
                    </a:ext>
                  </a:extLst>
                </a:gridCol>
                <a:gridCol w="208280">
                  <a:extLst>
                    <a:ext uri="{9D8B030D-6E8A-4147-A177-3AD203B41FA5}">
                      <a16:colId xmlns:a16="http://schemas.microsoft.com/office/drawing/2014/main" val="4408341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Avg. Engagement Rate per day</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Reach</a:t>
                      </a:r>
                    </a:p>
                  </a:txBody>
                  <a:tcPr/>
                </a:tc>
                <a:tc>
                  <a:txBody>
                    <a:bodyPr/>
                    <a:lstStyle/>
                    <a:p>
                      <a:r>
                        <a:rPr lang="en-US" sz="1000"/>
                        <a:t>Engaged Users</a:t>
                      </a:r>
                    </a:p>
                  </a:txBody>
                  <a:tcPr/>
                </a:tc>
                <a:tc>
                  <a:txBody>
                    <a:bodyPr/>
                    <a:lstStyle/>
                    <a:p>
                      <a:r>
                        <a:rPr lang="en-US" sz="1000"/>
                        <a:t>Reach %</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62986490"/>
                  </a:ext>
                </a:extLst>
              </a:tr>
              <a:tr h="370840">
                <a:tc>
                  <a:txBody>
                    <a:bodyPr/>
                    <a:lstStyle/>
                    <a:p>
                      <a:r>
                        <a:rPr lang="en-US" sz="1000"/>
                        <a:t>MSI Gaming (FR)</a:t>
                      </a:r>
                    </a:p>
                  </a:txBody>
                  <a:tcPr/>
                </a:tc>
                <a:tc>
                  <a:txBody>
                    <a:bodyPr/>
                    <a:lstStyle/>
                    <a:p>
                      <a:r>
                        <a:rPr lang="en-US" sz="1000"/>
                        <a:t>215008</a:t>
                      </a:r>
                    </a:p>
                  </a:txBody>
                  <a:tcPr/>
                </a:tc>
                <a:tc>
                  <a:txBody>
                    <a:bodyPr/>
                    <a:lstStyle/>
                    <a:p>
                      <a:r>
                        <a:rPr lang="en-US" sz="1000"/>
                        <a:t>7187</a:t>
                      </a:r>
                    </a:p>
                  </a:txBody>
                  <a:tcPr/>
                </a:tc>
                <a:tc>
                  <a:txBody>
                    <a:bodyPr/>
                    <a:lstStyle/>
                    <a:p>
                      <a:r>
                        <a:rPr lang="en-US" sz="1000"/>
                        <a:t>17304</a:t>
                      </a:r>
                    </a:p>
                  </a:txBody>
                  <a:tcPr/>
                </a:tc>
                <a:tc>
                  <a:txBody>
                    <a:bodyPr/>
                    <a:lstStyle/>
                    <a:p>
                      <a:r>
                        <a:rPr lang="en-US" sz="1000"/>
                        <a:t>15826</a:t>
                      </a:r>
                    </a:p>
                  </a:txBody>
                  <a:tcPr/>
                </a:tc>
                <a:tc>
                  <a:txBody>
                    <a:bodyPr/>
                    <a:lstStyle/>
                    <a:p>
                      <a:r>
                        <a:rPr lang="en-US" sz="1000"/>
                        <a:t>181158.30232558</a:t>
                      </a:r>
                    </a:p>
                  </a:txBody>
                  <a:tcPr/>
                </a:tc>
                <a:tc>
                  <a:txBody>
                    <a:bodyPr/>
                    <a:lstStyle/>
                    <a:p>
                      <a:r>
                        <a:rPr lang="en-US" sz="1000"/>
                        <a:t>82447081</a:t>
                      </a:r>
                    </a:p>
                  </a:txBody>
                  <a:tcPr/>
                </a:tc>
                <a:tc>
                  <a:txBody>
                    <a:bodyPr/>
                    <a:lstStyle/>
                    <a:p>
                      <a:r>
                        <a:rPr lang="en-US" sz="1000"/>
                        <a:t>22929228</a:t>
                      </a:r>
                    </a:p>
                  </a:txBody>
                  <a:tcPr/>
                </a:tc>
                <a:tc>
                  <a:txBody>
                    <a:bodyPr/>
                    <a:lstStyle/>
                    <a:p>
                      <a:r>
                        <a:rPr lang="en-US" sz="1000"/>
                        <a:t>59517853</a:t>
                      </a:r>
                    </a:p>
                  </a:txBody>
                  <a:tcPr/>
                </a:tc>
                <a:tc>
                  <a:txBody>
                    <a:bodyPr/>
                    <a:lstStyle/>
                    <a:p>
                      <a:r>
                        <a:rPr lang="en-US" sz="1000"/>
                        <a:t>5.56 %</a:t>
                      </a:r>
                    </a:p>
                  </a:txBody>
                  <a:tcPr/>
                </a:tc>
                <a:tc>
                  <a:txBody>
                    <a:bodyPr/>
                    <a:lstStyle/>
                    <a:p>
                      <a:r>
                        <a:rPr lang="en-US" sz="1000"/>
                        <a:t>5161718</a:t>
                      </a:r>
                    </a:p>
                  </a:txBody>
                  <a:tcPr/>
                </a:tc>
                <a:tc>
                  <a:txBody>
                    <a:bodyPr/>
                    <a:lstStyle/>
                    <a:p>
                      <a:r>
                        <a:rPr lang="en-US" sz="1000"/>
                        <a:t>1761726</a:t>
                      </a:r>
                    </a:p>
                  </a:txBody>
                  <a:tcPr/>
                </a:tc>
                <a:tc>
                  <a:txBody>
                    <a:bodyPr/>
                    <a:lstStyle/>
                    <a:p>
                      <a:r>
                        <a:rPr lang="en-US" sz="1000"/>
                        <a:t>142</a:t>
                      </a:r>
                    </a:p>
                  </a:txBody>
                  <a:tcPr/>
                </a:tc>
                <a:tc>
                  <a:txBody>
                    <a:bodyPr/>
                    <a:lstStyle/>
                    <a:p>
                      <a:r>
                        <a:rPr lang="en-US" sz="1000"/>
                        <a:t>0</a:t>
                      </a:r>
                    </a:p>
                  </a:txBody>
                  <a:tcPr/>
                </a:tc>
                <a:tc>
                  <a:txBody>
                    <a:bodyPr/>
                    <a:lstStyle/>
                    <a:p>
                      <a:r>
                        <a:rPr lang="en-US" sz="1000"/>
                        <a:t>2522973</a:t>
                      </a:r>
                    </a:p>
                  </a:txBody>
                  <a:tcPr/>
                </a:tc>
                <a:tc>
                  <a:txBody>
                    <a:bodyPr/>
                    <a:lstStyle/>
                    <a:p>
                      <a:r>
                        <a:rPr lang="en-US" sz="1000"/>
                        <a:t>247031</a:t>
                      </a:r>
                    </a:p>
                  </a:txBody>
                  <a:tcPr/>
                </a:tc>
                <a:tc>
                  <a:txBody>
                    <a:bodyPr/>
                    <a:lstStyle/>
                    <a:p>
                      <a:r>
                        <a:rPr lang="en-US" sz="1000"/>
                        <a:t>456870</a:t>
                      </a:r>
                    </a:p>
                  </a:txBody>
                  <a:tcPr/>
                </a:tc>
                <a:tc>
                  <a:txBody>
                    <a:bodyPr/>
                    <a:lstStyle/>
                    <a:p>
                      <a:r>
                        <a:rPr lang="en-US" sz="1000"/>
                        <a:t>344062</a:t>
                      </a:r>
                    </a:p>
                  </a:txBody>
                  <a:tcPr/>
                </a:tc>
                <a:tc>
                  <a:txBody>
                    <a:bodyPr/>
                    <a:lstStyle/>
                    <a:p>
                      <a:r>
                        <a:rPr lang="en-US" sz="1000"/>
                        <a:t>1471270</a:t>
                      </a:r>
                    </a:p>
                  </a:txBody>
                  <a:tcPr/>
                </a:tc>
                <a:tc>
                  <a:txBody>
                    <a:bodyPr/>
                    <a:lstStyle/>
                    <a:p>
                      <a:r>
                        <a:rPr lang="en-US" sz="1000"/>
                        <a:t>0</a:t>
                      </a:r>
                    </a:p>
                  </a:txBody>
                  <a:tcPr/>
                </a:tc>
                <a:tc>
                  <a:txBody>
                    <a:bodyPr/>
                    <a:lstStyle/>
                    <a:p>
                      <a:r>
                        <a:rPr lang="en-US" sz="1000"/>
                        <a:t>383461</a:t>
                      </a:r>
                    </a:p>
                  </a:txBody>
                  <a:tcPr/>
                </a:tc>
                <a:tc>
                  <a:txBody>
                    <a:bodyPr/>
                    <a:lstStyle/>
                    <a:p>
                      <a:r>
                        <a:rPr lang="en-US" sz="1000"/>
                        <a:t>230478</a:t>
                      </a:r>
                    </a:p>
                  </a:txBody>
                  <a:tcPr/>
                </a:tc>
                <a:tc>
                  <a:txBody>
                    <a:bodyPr/>
                    <a:lstStyle/>
                    <a:p>
                      <a:r>
                        <a:rPr lang="en-US" sz="1000"/>
                        <a:t>116789</a:t>
                      </a:r>
                    </a:p>
                  </a:txBody>
                  <a:tcPr/>
                </a:tc>
                <a:tc>
                  <a:txBody>
                    <a:bodyPr/>
                    <a:lstStyle/>
                    <a:p>
                      <a:r>
                        <a:rPr lang="en-US" sz="1000"/>
                        <a:t>36194</a:t>
                      </a:r>
                    </a:p>
                  </a:txBody>
                  <a:tcPr/>
                </a:tc>
                <a:tc>
                  <a:txBody>
                    <a:bodyPr/>
                    <a:lstStyle/>
                    <a:p>
                      <a:r>
                        <a:rPr lang="en-US" sz="1000"/>
                        <a:t>4.8534502033383 %</a:t>
                      </a:r>
                    </a:p>
                  </a:txBody>
                  <a:tcPr/>
                </a:tc>
                <a:tc>
                  <a:txBody>
                    <a:bodyPr/>
                    <a:lstStyle/>
                    <a:p>
                      <a:r>
                        <a:rPr lang="en-US" sz="1000"/>
                        <a:t>0</a:t>
                      </a:r>
                    </a:p>
                  </a:txBody>
                  <a:tcPr/>
                </a:tc>
                <a:tc>
                  <a:txBody>
                    <a:bodyPr/>
                    <a:lstStyle/>
                    <a:p>
                      <a:r>
                        <a:rPr lang="en-US" sz="1000"/>
                        <a:t>0</a:t>
                      </a:r>
                    </a:p>
                  </a:txBody>
                  <a:tcPr/>
                </a:tc>
                <a:tc>
                  <a:txBody>
                    <a:bodyPr/>
                    <a:lstStyle/>
                    <a:p>
                      <a:r>
                        <a:rPr lang="en-US" sz="1000"/>
                        <a:t>8443</a:t>
                      </a:r>
                    </a:p>
                  </a:txBody>
                  <a:tcPr/>
                </a:tc>
                <a:tc>
                  <a:txBody>
                    <a:bodyPr/>
                    <a:lstStyle/>
                    <a:p>
                      <a:r>
                        <a:rPr lang="en-US" sz="1000"/>
                        <a:t>83026.248062016</a:t>
                      </a:r>
                    </a:p>
                  </a:txBody>
                  <a:tcPr/>
                </a:tc>
                <a:tc>
                  <a:txBody>
                    <a:bodyPr/>
                    <a:lstStyle/>
                    <a:p>
                      <a:r>
                        <a:rPr lang="en-US" sz="1000"/>
                        <a:t>3324.9321705426</a:t>
                      </a:r>
                    </a:p>
                  </a:txBody>
                  <a:tcPr/>
                </a:tc>
                <a:tc>
                  <a:txBody>
                    <a:bodyPr/>
                    <a:lstStyle/>
                    <a:p>
                      <a:r>
                        <a:rPr lang="en-US" sz="1000"/>
                        <a:t>0.3861542271079 %</a:t>
                      </a:r>
                    </a:p>
                  </a:txBody>
                  <a:tcPr/>
                </a:tc>
                <a:tc>
                  <a:txBody>
                    <a:bodyPr/>
                    <a:lstStyle/>
                    <a:p>
                      <a:r>
                        <a:rPr lang="en-US" sz="1000"/>
                        <a:t>5485</a:t>
                      </a:r>
                    </a:p>
                  </a:txBody>
                  <a:tcPr/>
                </a:tc>
                <a:tc>
                  <a:txBody>
                    <a:bodyPr/>
                    <a:lstStyle/>
                    <a:p>
                      <a:r>
                        <a:rPr lang="en-US" sz="1000"/>
                        <a:t>2933</a:t>
                      </a:r>
                    </a:p>
                  </a:txBody>
                  <a:tcPr/>
                </a:tc>
                <a:tc>
                  <a:txBody>
                    <a:bodyPr/>
                    <a:lstStyle/>
                    <a:p>
                      <a:r>
                        <a:rPr lang="en-US" sz="1000"/>
                        <a:t>16</a:t>
                      </a:r>
                    </a:p>
                  </a:txBody>
                  <a:tcPr/>
                </a:tc>
                <a:tc>
                  <a:txBody>
                    <a:bodyPr/>
                    <a:lstStyle/>
                    <a:p>
                      <a:r>
                        <a:rPr lang="en-US" sz="1000"/>
                        <a:t>9</a:t>
                      </a:r>
                    </a:p>
                  </a:txBody>
                  <a:tcPr/>
                </a:tc>
                <a:extLst>
                  <a:ext uri="{0D108BD9-81ED-4DB2-BD59-A6C34878D82A}">
                    <a16:rowId xmlns:a16="http://schemas.microsoft.com/office/drawing/2014/main" val="603526364"/>
                  </a:ext>
                </a:extLst>
              </a:tr>
            </a:tbl>
          </a:graphicData>
        </a:graphic>
      </p:graphicFrame>
      <p:sp>
        <p:nvSpPr>
          <p:cNvPr id="4" name="Text Placeholder 3">
            <a:extLst>
              <a:ext uri="{FF2B5EF4-FFF2-40B4-BE49-F238E27FC236}">
                <a16:creationId xmlns:a16="http://schemas.microsoft.com/office/drawing/2014/main" id="{5E4E196D-437B-4888-8FF9-D12BEDBF0906}"/>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823641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367534-55E2-426B-9E8C-2718881DE2D7}"/>
              </a:ext>
            </a:extLst>
          </p:cNvPr>
          <p:cNvSpPr>
            <a:spLocks noGrp="1"/>
          </p:cNvSpPr>
          <p:nvPr>
            <p:ph type="title"/>
          </p:nvPr>
        </p:nvSpPr>
        <p:spPr/>
        <p:txBody>
          <a:bodyPr/>
          <a:lstStyle/>
          <a:p>
            <a:r>
              <a:rPr lang="en-US"/>
              <a:t>Facebook People Talking About This | CND Competitor- FR</a:t>
            </a:r>
          </a:p>
        </p:txBody>
      </p:sp>
      <p:graphicFrame>
        <p:nvGraphicFramePr>
          <p:cNvPr id="6" name="Chart Placeholder 5">
            <a:extLst>
              <a:ext uri="{FF2B5EF4-FFF2-40B4-BE49-F238E27FC236}">
                <a16:creationId xmlns:a16="http://schemas.microsoft.com/office/drawing/2014/main" id="{E988850E-4D0A-4EC9-BC31-5978DEA5BE63}"/>
              </a:ext>
            </a:extLst>
          </p:cNvPr>
          <p:cNvGraphicFramePr>
            <a:graphicFrameLocks noGrp="1"/>
          </p:cNvGraphicFramePr>
          <p:nvPr>
            <p:ph type="chart" sz="quarter" idx="13"/>
            <p:extLst>
              <p:ext uri="{D42A27DB-BD31-4B8C-83A1-F6EECF244321}">
                <p14:modId xmlns:p14="http://schemas.microsoft.com/office/powerpoint/2010/main" val="19617723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CF0ACE-3252-4017-966A-C62EFBCFEBA3}"/>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12517A54-EFA0-469A-BD1B-1B38F5CBDB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59168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F74EE-DE0B-4848-B17D-1D9726BF35C1}"/>
              </a:ext>
            </a:extLst>
          </p:cNvPr>
          <p:cNvSpPr>
            <a:spLocks noGrp="1"/>
          </p:cNvSpPr>
          <p:nvPr>
            <p:ph type="title"/>
          </p:nvPr>
        </p:nvSpPr>
        <p:spPr/>
        <p:txBody>
          <a:bodyPr/>
          <a:lstStyle/>
          <a:p>
            <a:r>
              <a:rPr lang="en-US"/>
              <a:t>Facebook Fans Total | CND Competitor- FR</a:t>
            </a:r>
          </a:p>
        </p:txBody>
      </p:sp>
      <p:graphicFrame>
        <p:nvGraphicFramePr>
          <p:cNvPr id="6" name="Chart Placeholder 5">
            <a:extLst>
              <a:ext uri="{FF2B5EF4-FFF2-40B4-BE49-F238E27FC236}">
                <a16:creationId xmlns:a16="http://schemas.microsoft.com/office/drawing/2014/main" id="{A72A8BFD-C2E2-4D54-AEFC-67C050D710DB}"/>
              </a:ext>
            </a:extLst>
          </p:cNvPr>
          <p:cNvGraphicFramePr>
            <a:graphicFrameLocks noGrp="1"/>
          </p:cNvGraphicFramePr>
          <p:nvPr>
            <p:ph type="chart" sz="quarter" idx="13"/>
            <p:extLst>
              <p:ext uri="{D42A27DB-BD31-4B8C-83A1-F6EECF244321}">
                <p14:modId xmlns:p14="http://schemas.microsoft.com/office/powerpoint/2010/main" val="36366171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3B3A012-F153-4127-A427-693261D7F1D9}"/>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EE7D5D14-B2EE-4F93-8831-23B29AC4C2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3965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D675B-B582-4669-9774-9043B9F42509}"/>
              </a:ext>
            </a:extLst>
          </p:cNvPr>
          <p:cNvSpPr>
            <a:spLocks noGrp="1"/>
          </p:cNvSpPr>
          <p:nvPr>
            <p:ph type="title"/>
          </p:nvPr>
        </p:nvSpPr>
        <p:spPr/>
        <p:txBody>
          <a:bodyPr/>
          <a:lstStyle/>
          <a:p>
            <a:r>
              <a:rPr lang="en-US"/>
              <a:t>Facebook Post Type Distribution Per Profile | CND Competitor- FR</a:t>
            </a:r>
          </a:p>
        </p:txBody>
      </p:sp>
      <p:graphicFrame>
        <p:nvGraphicFramePr>
          <p:cNvPr id="6" name="Chart Placeholder 5">
            <a:extLst>
              <a:ext uri="{FF2B5EF4-FFF2-40B4-BE49-F238E27FC236}">
                <a16:creationId xmlns:a16="http://schemas.microsoft.com/office/drawing/2014/main" id="{9198CDCE-D2C1-4A6A-9173-31C2495694FE}"/>
              </a:ext>
            </a:extLst>
          </p:cNvPr>
          <p:cNvGraphicFramePr>
            <a:graphicFrameLocks noGrp="1"/>
          </p:cNvGraphicFramePr>
          <p:nvPr>
            <p:ph type="chart" sz="quarter" idx="13"/>
            <p:extLst>
              <p:ext uri="{D42A27DB-BD31-4B8C-83A1-F6EECF244321}">
                <p14:modId xmlns:p14="http://schemas.microsoft.com/office/powerpoint/2010/main" val="1528536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6734003-9BEB-476A-90AB-1C6575E1121D}"/>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5556D3A0-F0BE-4B8C-B837-A54824615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683401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952D1-52A3-414B-996C-246A6C508A8E}"/>
              </a:ext>
            </a:extLst>
          </p:cNvPr>
          <p:cNvSpPr>
            <a:spLocks noGrp="1"/>
          </p:cNvSpPr>
          <p:nvPr>
            <p:ph type="title"/>
          </p:nvPr>
        </p:nvSpPr>
        <p:spPr/>
        <p:txBody>
          <a:bodyPr/>
          <a:lstStyle/>
          <a:p>
            <a:r>
              <a:rPr lang="en-US"/>
              <a:t>Facebook Sponsored Posts Distribution | CND Competitor- FR</a:t>
            </a:r>
          </a:p>
        </p:txBody>
      </p:sp>
      <p:graphicFrame>
        <p:nvGraphicFramePr>
          <p:cNvPr id="6" name="Chart Placeholder 5">
            <a:extLst>
              <a:ext uri="{FF2B5EF4-FFF2-40B4-BE49-F238E27FC236}">
                <a16:creationId xmlns:a16="http://schemas.microsoft.com/office/drawing/2014/main" id="{EE4A056A-1E04-470D-89C2-3B32AED1C5A7}"/>
              </a:ext>
            </a:extLst>
          </p:cNvPr>
          <p:cNvGraphicFramePr>
            <a:graphicFrameLocks noGrp="1"/>
          </p:cNvGraphicFramePr>
          <p:nvPr>
            <p:ph type="chart" sz="quarter" idx="13"/>
            <p:extLst>
              <p:ext uri="{D42A27DB-BD31-4B8C-83A1-F6EECF244321}">
                <p14:modId xmlns:p14="http://schemas.microsoft.com/office/powerpoint/2010/main" val="2199340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C6D563-6B38-41B5-8012-5BD2FBE9F0F3}"/>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9D3C1134-7AC9-40B6-8A7C-4EF2A85C22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85285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BAA69D-4CED-4F02-B892-244BC8035105}"/>
              </a:ext>
            </a:extLst>
          </p:cNvPr>
          <p:cNvSpPr>
            <a:spLocks noGrp="1"/>
          </p:cNvSpPr>
          <p:nvPr>
            <p:ph type="title"/>
          </p:nvPr>
        </p:nvSpPr>
        <p:spPr/>
        <p:txBody>
          <a:bodyPr/>
          <a:lstStyle/>
          <a:p>
            <a:r>
              <a:rPr lang="en-US"/>
              <a:t>Facebook Own Posts Table | CND Competitor- FR - 1 of 17</a:t>
            </a:r>
          </a:p>
        </p:txBody>
      </p:sp>
      <p:graphicFrame>
        <p:nvGraphicFramePr>
          <p:cNvPr id="5" name="Table Placeholder 4">
            <a:extLst>
              <a:ext uri="{FF2B5EF4-FFF2-40B4-BE49-F238E27FC236}">
                <a16:creationId xmlns:a16="http://schemas.microsoft.com/office/drawing/2014/main" id="{F79A4B48-0BBA-485F-86AE-6544913EC2B3}"/>
              </a:ext>
            </a:extLst>
          </p:cNvPr>
          <p:cNvGraphicFramePr>
            <a:graphicFrameLocks noGrp="1"/>
          </p:cNvGraphicFramePr>
          <p:nvPr>
            <p:ph type="tbl" sz="quarter" idx="13"/>
            <p:extLst>
              <p:ext uri="{D42A27DB-BD31-4B8C-83A1-F6EECF244321}">
                <p14:modId xmlns:p14="http://schemas.microsoft.com/office/powerpoint/2010/main" val="2199162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040082732"/>
                    </a:ext>
                  </a:extLst>
                </a:gridCol>
                <a:gridCol w="370332">
                  <a:extLst>
                    <a:ext uri="{9D8B030D-6E8A-4147-A177-3AD203B41FA5}">
                      <a16:colId xmlns:a16="http://schemas.microsoft.com/office/drawing/2014/main" val="3324452082"/>
                    </a:ext>
                  </a:extLst>
                </a:gridCol>
                <a:gridCol w="370332">
                  <a:extLst>
                    <a:ext uri="{9D8B030D-6E8A-4147-A177-3AD203B41FA5}">
                      <a16:colId xmlns:a16="http://schemas.microsoft.com/office/drawing/2014/main" val="1486365305"/>
                    </a:ext>
                  </a:extLst>
                </a:gridCol>
                <a:gridCol w="370332">
                  <a:extLst>
                    <a:ext uri="{9D8B030D-6E8A-4147-A177-3AD203B41FA5}">
                      <a16:colId xmlns:a16="http://schemas.microsoft.com/office/drawing/2014/main" val="2017141373"/>
                    </a:ext>
                  </a:extLst>
                </a:gridCol>
                <a:gridCol w="329184">
                  <a:extLst>
                    <a:ext uri="{9D8B030D-6E8A-4147-A177-3AD203B41FA5}">
                      <a16:colId xmlns:a16="http://schemas.microsoft.com/office/drawing/2014/main" val="3315176257"/>
                    </a:ext>
                  </a:extLst>
                </a:gridCol>
                <a:gridCol w="329184">
                  <a:extLst>
                    <a:ext uri="{9D8B030D-6E8A-4147-A177-3AD203B41FA5}">
                      <a16:colId xmlns:a16="http://schemas.microsoft.com/office/drawing/2014/main" val="1799688776"/>
                    </a:ext>
                  </a:extLst>
                </a:gridCol>
                <a:gridCol w="329184">
                  <a:extLst>
                    <a:ext uri="{9D8B030D-6E8A-4147-A177-3AD203B41FA5}">
                      <a16:colId xmlns:a16="http://schemas.microsoft.com/office/drawing/2014/main" val="84153209"/>
                    </a:ext>
                  </a:extLst>
                </a:gridCol>
                <a:gridCol w="329184">
                  <a:extLst>
                    <a:ext uri="{9D8B030D-6E8A-4147-A177-3AD203B41FA5}">
                      <a16:colId xmlns:a16="http://schemas.microsoft.com/office/drawing/2014/main" val="481016719"/>
                    </a:ext>
                  </a:extLst>
                </a:gridCol>
                <a:gridCol w="329184">
                  <a:extLst>
                    <a:ext uri="{9D8B030D-6E8A-4147-A177-3AD203B41FA5}">
                      <a16:colId xmlns:a16="http://schemas.microsoft.com/office/drawing/2014/main" val="3649676611"/>
                    </a:ext>
                  </a:extLst>
                </a:gridCol>
                <a:gridCol w="329184">
                  <a:extLst>
                    <a:ext uri="{9D8B030D-6E8A-4147-A177-3AD203B41FA5}">
                      <a16:colId xmlns:a16="http://schemas.microsoft.com/office/drawing/2014/main" val="1207692575"/>
                    </a:ext>
                  </a:extLst>
                </a:gridCol>
                <a:gridCol w="329184">
                  <a:extLst>
                    <a:ext uri="{9D8B030D-6E8A-4147-A177-3AD203B41FA5}">
                      <a16:colId xmlns:a16="http://schemas.microsoft.com/office/drawing/2014/main" val="3967166999"/>
                    </a:ext>
                  </a:extLst>
                </a:gridCol>
                <a:gridCol w="329184">
                  <a:extLst>
                    <a:ext uri="{9D8B030D-6E8A-4147-A177-3AD203B41FA5}">
                      <a16:colId xmlns:a16="http://schemas.microsoft.com/office/drawing/2014/main" val="2553209042"/>
                    </a:ext>
                  </a:extLst>
                </a:gridCol>
                <a:gridCol w="329184">
                  <a:extLst>
                    <a:ext uri="{9D8B030D-6E8A-4147-A177-3AD203B41FA5}">
                      <a16:colId xmlns:a16="http://schemas.microsoft.com/office/drawing/2014/main" val="2218281426"/>
                    </a:ext>
                  </a:extLst>
                </a:gridCol>
                <a:gridCol w="370332">
                  <a:extLst>
                    <a:ext uri="{9D8B030D-6E8A-4147-A177-3AD203B41FA5}">
                      <a16:colId xmlns:a16="http://schemas.microsoft.com/office/drawing/2014/main" val="1574874044"/>
                    </a:ext>
                  </a:extLst>
                </a:gridCol>
                <a:gridCol w="370332">
                  <a:extLst>
                    <a:ext uri="{9D8B030D-6E8A-4147-A177-3AD203B41FA5}">
                      <a16:colId xmlns:a16="http://schemas.microsoft.com/office/drawing/2014/main" val="4072604606"/>
                    </a:ext>
                  </a:extLst>
                </a:gridCol>
                <a:gridCol w="370332">
                  <a:extLst>
                    <a:ext uri="{9D8B030D-6E8A-4147-A177-3AD203B41FA5}">
                      <a16:colId xmlns:a16="http://schemas.microsoft.com/office/drawing/2014/main" val="3347223793"/>
                    </a:ext>
                  </a:extLst>
                </a:gridCol>
                <a:gridCol w="329184">
                  <a:extLst>
                    <a:ext uri="{9D8B030D-6E8A-4147-A177-3AD203B41FA5}">
                      <a16:colId xmlns:a16="http://schemas.microsoft.com/office/drawing/2014/main" val="802218674"/>
                    </a:ext>
                  </a:extLst>
                </a:gridCol>
                <a:gridCol w="329184">
                  <a:extLst>
                    <a:ext uri="{9D8B030D-6E8A-4147-A177-3AD203B41FA5}">
                      <a16:colId xmlns:a16="http://schemas.microsoft.com/office/drawing/2014/main" val="2757317377"/>
                    </a:ext>
                  </a:extLst>
                </a:gridCol>
                <a:gridCol w="370332">
                  <a:extLst>
                    <a:ext uri="{9D8B030D-6E8A-4147-A177-3AD203B41FA5}">
                      <a16:colId xmlns:a16="http://schemas.microsoft.com/office/drawing/2014/main" val="129458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959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Acer France - 2019-05-31 09:35:41 </a:t>
                      </a:r>
                      <a:r>
                        <a:rPr kumimoji="0" lang="fr-FR" sz="1000" b="0" i="0" u="none" strike="noStrike" kern="1200" cap="none" spc="0" normalizeH="0" baseline="0" noProof="0">
                          <a:ln>
                            <a:noFill/>
                          </a:ln>
                          <a:solidFill>
                            <a:prstClr val="black"/>
                          </a:solidFill>
                          <a:effectLst/>
                          <a:uLnTx/>
                          <a:uFillTx/>
                          <a:latin typeface="+mn-lt"/>
                          <a:ea typeface="+mn-ea"/>
                          <a:cs typeface="+mn-cs"/>
                        </a:rPr>
                        <a:t> 
 ‪Surpassez les limites avec le #Swift7 et son processeur Intel® Core™ i7 de 8ème génération.‬
‪Disponible en exclusivité sur ➡️ bit.ly/Swift7Fnac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846713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 Republic of Gamers - 2019-05-31 06:52:30 </a:t>
                      </a:r>
                      <a:r>
                        <a:rPr kumimoji="0" lang="fr-FR" sz="1000" b="0" i="0" u="none" strike="noStrike" kern="1200" cap="none" spc="0" normalizeH="0" baseline="0" noProof="0">
                          <a:ln>
                            <a:noFill/>
                          </a:ln>
                          <a:solidFill>
                            <a:prstClr val="black"/>
                          </a:solidFill>
                          <a:effectLst/>
                          <a:uLnTx/>
                          <a:uFillTx/>
                          <a:latin typeface="+mn-lt"/>
                          <a:ea typeface="+mn-ea"/>
                          <a:cs typeface="+mn-cs"/>
                        </a:rPr>
                        <a:t> 
 Prenez une tranche de #ROG à emporter !
Les écouteurs ROG Cetra arrivent ! 🔊👂🏽
rog.gg/earbuds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45485932"/>
                  </a:ext>
                </a:extLst>
              </a:tr>
            </a:tbl>
          </a:graphicData>
        </a:graphic>
      </p:graphicFrame>
      <p:sp>
        <p:nvSpPr>
          <p:cNvPr id="4" name="Text Placeholder 3">
            <a:extLst>
              <a:ext uri="{FF2B5EF4-FFF2-40B4-BE49-F238E27FC236}">
                <a16:creationId xmlns:a16="http://schemas.microsoft.com/office/drawing/2014/main" id="{825D088F-4B08-41F8-8A1B-C20946F84021}"/>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9573104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4D4B5-9BF9-47F2-999D-06F9F3603BD5}"/>
              </a:ext>
            </a:extLst>
          </p:cNvPr>
          <p:cNvSpPr>
            <a:spLocks noGrp="1"/>
          </p:cNvSpPr>
          <p:nvPr>
            <p:ph type="title"/>
          </p:nvPr>
        </p:nvSpPr>
        <p:spPr/>
        <p:txBody>
          <a:bodyPr/>
          <a:lstStyle/>
          <a:p>
            <a:r>
              <a:rPr lang="en-US"/>
              <a:t>Facebook Own Posts Table | CND Competitor- FR - 2 of 17</a:t>
            </a:r>
          </a:p>
        </p:txBody>
      </p:sp>
      <p:graphicFrame>
        <p:nvGraphicFramePr>
          <p:cNvPr id="5" name="Table Placeholder 4">
            <a:extLst>
              <a:ext uri="{FF2B5EF4-FFF2-40B4-BE49-F238E27FC236}">
                <a16:creationId xmlns:a16="http://schemas.microsoft.com/office/drawing/2014/main" id="{20D968C1-828E-4618-BB62-78883B9203B1}"/>
              </a:ext>
            </a:extLst>
          </p:cNvPr>
          <p:cNvGraphicFramePr>
            <a:graphicFrameLocks noGrp="1"/>
          </p:cNvGraphicFramePr>
          <p:nvPr>
            <p:ph type="tbl" sz="quarter" idx="13"/>
            <p:extLst>
              <p:ext uri="{D42A27DB-BD31-4B8C-83A1-F6EECF244321}">
                <p14:modId xmlns:p14="http://schemas.microsoft.com/office/powerpoint/2010/main" val="901676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882137948"/>
                    </a:ext>
                  </a:extLst>
                </a:gridCol>
                <a:gridCol w="370332">
                  <a:extLst>
                    <a:ext uri="{9D8B030D-6E8A-4147-A177-3AD203B41FA5}">
                      <a16:colId xmlns:a16="http://schemas.microsoft.com/office/drawing/2014/main" val="1774203790"/>
                    </a:ext>
                  </a:extLst>
                </a:gridCol>
                <a:gridCol w="370332">
                  <a:extLst>
                    <a:ext uri="{9D8B030D-6E8A-4147-A177-3AD203B41FA5}">
                      <a16:colId xmlns:a16="http://schemas.microsoft.com/office/drawing/2014/main" val="2134491843"/>
                    </a:ext>
                  </a:extLst>
                </a:gridCol>
                <a:gridCol w="370332">
                  <a:extLst>
                    <a:ext uri="{9D8B030D-6E8A-4147-A177-3AD203B41FA5}">
                      <a16:colId xmlns:a16="http://schemas.microsoft.com/office/drawing/2014/main" val="1422850851"/>
                    </a:ext>
                  </a:extLst>
                </a:gridCol>
                <a:gridCol w="329184">
                  <a:extLst>
                    <a:ext uri="{9D8B030D-6E8A-4147-A177-3AD203B41FA5}">
                      <a16:colId xmlns:a16="http://schemas.microsoft.com/office/drawing/2014/main" val="1545195011"/>
                    </a:ext>
                  </a:extLst>
                </a:gridCol>
                <a:gridCol w="329184">
                  <a:extLst>
                    <a:ext uri="{9D8B030D-6E8A-4147-A177-3AD203B41FA5}">
                      <a16:colId xmlns:a16="http://schemas.microsoft.com/office/drawing/2014/main" val="2358485322"/>
                    </a:ext>
                  </a:extLst>
                </a:gridCol>
                <a:gridCol w="329184">
                  <a:extLst>
                    <a:ext uri="{9D8B030D-6E8A-4147-A177-3AD203B41FA5}">
                      <a16:colId xmlns:a16="http://schemas.microsoft.com/office/drawing/2014/main" val="1572421635"/>
                    </a:ext>
                  </a:extLst>
                </a:gridCol>
                <a:gridCol w="329184">
                  <a:extLst>
                    <a:ext uri="{9D8B030D-6E8A-4147-A177-3AD203B41FA5}">
                      <a16:colId xmlns:a16="http://schemas.microsoft.com/office/drawing/2014/main" val="3130806273"/>
                    </a:ext>
                  </a:extLst>
                </a:gridCol>
                <a:gridCol w="329184">
                  <a:extLst>
                    <a:ext uri="{9D8B030D-6E8A-4147-A177-3AD203B41FA5}">
                      <a16:colId xmlns:a16="http://schemas.microsoft.com/office/drawing/2014/main" val="1938881060"/>
                    </a:ext>
                  </a:extLst>
                </a:gridCol>
                <a:gridCol w="329184">
                  <a:extLst>
                    <a:ext uri="{9D8B030D-6E8A-4147-A177-3AD203B41FA5}">
                      <a16:colId xmlns:a16="http://schemas.microsoft.com/office/drawing/2014/main" val="3772402706"/>
                    </a:ext>
                  </a:extLst>
                </a:gridCol>
                <a:gridCol w="329184">
                  <a:extLst>
                    <a:ext uri="{9D8B030D-6E8A-4147-A177-3AD203B41FA5}">
                      <a16:colId xmlns:a16="http://schemas.microsoft.com/office/drawing/2014/main" val="3651600508"/>
                    </a:ext>
                  </a:extLst>
                </a:gridCol>
                <a:gridCol w="329184">
                  <a:extLst>
                    <a:ext uri="{9D8B030D-6E8A-4147-A177-3AD203B41FA5}">
                      <a16:colId xmlns:a16="http://schemas.microsoft.com/office/drawing/2014/main" val="1112255446"/>
                    </a:ext>
                  </a:extLst>
                </a:gridCol>
                <a:gridCol w="329184">
                  <a:extLst>
                    <a:ext uri="{9D8B030D-6E8A-4147-A177-3AD203B41FA5}">
                      <a16:colId xmlns:a16="http://schemas.microsoft.com/office/drawing/2014/main" val="1282880886"/>
                    </a:ext>
                  </a:extLst>
                </a:gridCol>
                <a:gridCol w="370332">
                  <a:extLst>
                    <a:ext uri="{9D8B030D-6E8A-4147-A177-3AD203B41FA5}">
                      <a16:colId xmlns:a16="http://schemas.microsoft.com/office/drawing/2014/main" val="4012995475"/>
                    </a:ext>
                  </a:extLst>
                </a:gridCol>
                <a:gridCol w="370332">
                  <a:extLst>
                    <a:ext uri="{9D8B030D-6E8A-4147-A177-3AD203B41FA5}">
                      <a16:colId xmlns:a16="http://schemas.microsoft.com/office/drawing/2014/main" val="3512698326"/>
                    </a:ext>
                  </a:extLst>
                </a:gridCol>
                <a:gridCol w="370332">
                  <a:extLst>
                    <a:ext uri="{9D8B030D-6E8A-4147-A177-3AD203B41FA5}">
                      <a16:colId xmlns:a16="http://schemas.microsoft.com/office/drawing/2014/main" val="4017810319"/>
                    </a:ext>
                  </a:extLst>
                </a:gridCol>
                <a:gridCol w="329184">
                  <a:extLst>
                    <a:ext uri="{9D8B030D-6E8A-4147-A177-3AD203B41FA5}">
                      <a16:colId xmlns:a16="http://schemas.microsoft.com/office/drawing/2014/main" val="1234225851"/>
                    </a:ext>
                  </a:extLst>
                </a:gridCol>
                <a:gridCol w="329184">
                  <a:extLst>
                    <a:ext uri="{9D8B030D-6E8A-4147-A177-3AD203B41FA5}">
                      <a16:colId xmlns:a16="http://schemas.microsoft.com/office/drawing/2014/main" val="1481204474"/>
                    </a:ext>
                  </a:extLst>
                </a:gridCol>
                <a:gridCol w="370332">
                  <a:extLst>
                    <a:ext uri="{9D8B030D-6E8A-4147-A177-3AD203B41FA5}">
                      <a16:colId xmlns:a16="http://schemas.microsoft.com/office/drawing/2014/main" val="1917968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7130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- 2019-05-31 02:00:01 </a:t>
                      </a:r>
                      <a:r>
                        <a:rPr kumimoji="0" lang="en-US" sz="1000" b="0" i="0" u="none" strike="noStrike" kern="1200" cap="none" spc="0" normalizeH="0" baseline="0" noProof="0">
                          <a:ln>
                            <a:noFill/>
                          </a:ln>
                          <a:solidFill>
                            <a:prstClr val="black"/>
                          </a:solidFill>
                          <a:effectLst/>
                          <a:uLnTx/>
                          <a:uFillTx/>
                          <a:latin typeface="+mn-lt"/>
                          <a:ea typeface="+mn-ea"/>
                          <a:cs typeface="+mn-cs"/>
                        </a:rPr>
                        <a:t> 
 Le nouveau MSI GE65 continue dans la lignée de ses prédécesseurs.
👊 Processeur jusqu'au Intel Core i9 9ème Gen.
👊 GeForce RTX Max-P
👊 Écran 240hz aux rebords ultra-fins
👊 Clavier RGB touche par touche par SteelSeries
Le jeu est devenu réalité : https://msi.gm/2Hzg1Kb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34121112"/>
                  </a:ext>
                </a:extLst>
              </a:tr>
            </a:tbl>
          </a:graphicData>
        </a:graphic>
      </p:graphicFrame>
      <p:sp>
        <p:nvSpPr>
          <p:cNvPr id="4" name="Text Placeholder 3">
            <a:extLst>
              <a:ext uri="{FF2B5EF4-FFF2-40B4-BE49-F238E27FC236}">
                <a16:creationId xmlns:a16="http://schemas.microsoft.com/office/drawing/2014/main" id="{CDEB652A-9DB7-4669-9A0F-EE44A9AEF74E}"/>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9752786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B74A-E610-40C6-825D-3C4BDFCE69F9}"/>
              </a:ext>
            </a:extLst>
          </p:cNvPr>
          <p:cNvSpPr>
            <a:spLocks noGrp="1"/>
          </p:cNvSpPr>
          <p:nvPr>
            <p:ph type="title"/>
          </p:nvPr>
        </p:nvSpPr>
        <p:spPr/>
        <p:txBody>
          <a:bodyPr/>
          <a:lstStyle/>
          <a:p>
            <a:r>
              <a:rPr lang="en-US"/>
              <a:t>Facebook Own Posts Table | CND Competitor- FR - 3 of 17</a:t>
            </a:r>
          </a:p>
        </p:txBody>
      </p:sp>
      <p:graphicFrame>
        <p:nvGraphicFramePr>
          <p:cNvPr id="5" name="Table Placeholder 4">
            <a:extLst>
              <a:ext uri="{FF2B5EF4-FFF2-40B4-BE49-F238E27FC236}">
                <a16:creationId xmlns:a16="http://schemas.microsoft.com/office/drawing/2014/main" id="{3CF55E4A-CD70-46D1-A070-1AF16084E06C}"/>
              </a:ext>
            </a:extLst>
          </p:cNvPr>
          <p:cNvGraphicFramePr>
            <a:graphicFrameLocks noGrp="1"/>
          </p:cNvGraphicFramePr>
          <p:nvPr>
            <p:ph type="tbl" sz="quarter" idx="13"/>
            <p:extLst>
              <p:ext uri="{D42A27DB-BD31-4B8C-83A1-F6EECF244321}">
                <p14:modId xmlns:p14="http://schemas.microsoft.com/office/powerpoint/2010/main" val="472480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361650511"/>
                    </a:ext>
                  </a:extLst>
                </a:gridCol>
                <a:gridCol w="370332">
                  <a:extLst>
                    <a:ext uri="{9D8B030D-6E8A-4147-A177-3AD203B41FA5}">
                      <a16:colId xmlns:a16="http://schemas.microsoft.com/office/drawing/2014/main" val="1724265687"/>
                    </a:ext>
                  </a:extLst>
                </a:gridCol>
                <a:gridCol w="370332">
                  <a:extLst>
                    <a:ext uri="{9D8B030D-6E8A-4147-A177-3AD203B41FA5}">
                      <a16:colId xmlns:a16="http://schemas.microsoft.com/office/drawing/2014/main" val="3359658417"/>
                    </a:ext>
                  </a:extLst>
                </a:gridCol>
                <a:gridCol w="370332">
                  <a:extLst>
                    <a:ext uri="{9D8B030D-6E8A-4147-A177-3AD203B41FA5}">
                      <a16:colId xmlns:a16="http://schemas.microsoft.com/office/drawing/2014/main" val="213318411"/>
                    </a:ext>
                  </a:extLst>
                </a:gridCol>
                <a:gridCol w="329184">
                  <a:extLst>
                    <a:ext uri="{9D8B030D-6E8A-4147-A177-3AD203B41FA5}">
                      <a16:colId xmlns:a16="http://schemas.microsoft.com/office/drawing/2014/main" val="3745104593"/>
                    </a:ext>
                  </a:extLst>
                </a:gridCol>
                <a:gridCol w="329184">
                  <a:extLst>
                    <a:ext uri="{9D8B030D-6E8A-4147-A177-3AD203B41FA5}">
                      <a16:colId xmlns:a16="http://schemas.microsoft.com/office/drawing/2014/main" val="1469606681"/>
                    </a:ext>
                  </a:extLst>
                </a:gridCol>
                <a:gridCol w="329184">
                  <a:extLst>
                    <a:ext uri="{9D8B030D-6E8A-4147-A177-3AD203B41FA5}">
                      <a16:colId xmlns:a16="http://schemas.microsoft.com/office/drawing/2014/main" val="3947396736"/>
                    </a:ext>
                  </a:extLst>
                </a:gridCol>
                <a:gridCol w="329184">
                  <a:extLst>
                    <a:ext uri="{9D8B030D-6E8A-4147-A177-3AD203B41FA5}">
                      <a16:colId xmlns:a16="http://schemas.microsoft.com/office/drawing/2014/main" val="3449627498"/>
                    </a:ext>
                  </a:extLst>
                </a:gridCol>
                <a:gridCol w="329184">
                  <a:extLst>
                    <a:ext uri="{9D8B030D-6E8A-4147-A177-3AD203B41FA5}">
                      <a16:colId xmlns:a16="http://schemas.microsoft.com/office/drawing/2014/main" val="2519068186"/>
                    </a:ext>
                  </a:extLst>
                </a:gridCol>
                <a:gridCol w="329184">
                  <a:extLst>
                    <a:ext uri="{9D8B030D-6E8A-4147-A177-3AD203B41FA5}">
                      <a16:colId xmlns:a16="http://schemas.microsoft.com/office/drawing/2014/main" val="1199323625"/>
                    </a:ext>
                  </a:extLst>
                </a:gridCol>
                <a:gridCol w="329184">
                  <a:extLst>
                    <a:ext uri="{9D8B030D-6E8A-4147-A177-3AD203B41FA5}">
                      <a16:colId xmlns:a16="http://schemas.microsoft.com/office/drawing/2014/main" val="445332770"/>
                    </a:ext>
                  </a:extLst>
                </a:gridCol>
                <a:gridCol w="329184">
                  <a:extLst>
                    <a:ext uri="{9D8B030D-6E8A-4147-A177-3AD203B41FA5}">
                      <a16:colId xmlns:a16="http://schemas.microsoft.com/office/drawing/2014/main" val="2117329939"/>
                    </a:ext>
                  </a:extLst>
                </a:gridCol>
                <a:gridCol w="329184">
                  <a:extLst>
                    <a:ext uri="{9D8B030D-6E8A-4147-A177-3AD203B41FA5}">
                      <a16:colId xmlns:a16="http://schemas.microsoft.com/office/drawing/2014/main" val="3687810832"/>
                    </a:ext>
                  </a:extLst>
                </a:gridCol>
                <a:gridCol w="370332">
                  <a:extLst>
                    <a:ext uri="{9D8B030D-6E8A-4147-A177-3AD203B41FA5}">
                      <a16:colId xmlns:a16="http://schemas.microsoft.com/office/drawing/2014/main" val="1255284075"/>
                    </a:ext>
                  </a:extLst>
                </a:gridCol>
                <a:gridCol w="370332">
                  <a:extLst>
                    <a:ext uri="{9D8B030D-6E8A-4147-A177-3AD203B41FA5}">
                      <a16:colId xmlns:a16="http://schemas.microsoft.com/office/drawing/2014/main" val="1665267519"/>
                    </a:ext>
                  </a:extLst>
                </a:gridCol>
                <a:gridCol w="370332">
                  <a:extLst>
                    <a:ext uri="{9D8B030D-6E8A-4147-A177-3AD203B41FA5}">
                      <a16:colId xmlns:a16="http://schemas.microsoft.com/office/drawing/2014/main" val="3927986605"/>
                    </a:ext>
                  </a:extLst>
                </a:gridCol>
                <a:gridCol w="329184">
                  <a:extLst>
                    <a:ext uri="{9D8B030D-6E8A-4147-A177-3AD203B41FA5}">
                      <a16:colId xmlns:a16="http://schemas.microsoft.com/office/drawing/2014/main" val="1439932318"/>
                    </a:ext>
                  </a:extLst>
                </a:gridCol>
                <a:gridCol w="329184">
                  <a:extLst>
                    <a:ext uri="{9D8B030D-6E8A-4147-A177-3AD203B41FA5}">
                      <a16:colId xmlns:a16="http://schemas.microsoft.com/office/drawing/2014/main" val="2142459713"/>
                    </a:ext>
                  </a:extLst>
                </a:gridCol>
                <a:gridCol w="370332">
                  <a:extLst>
                    <a:ext uri="{9D8B030D-6E8A-4147-A177-3AD203B41FA5}">
                      <a16:colId xmlns:a16="http://schemas.microsoft.com/office/drawing/2014/main" val="1829898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8037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AORUS - 2019-05-31 00:48:53 </a:t>
                      </a:r>
                      <a:r>
                        <a:rPr kumimoji="0" lang="fr-FR" sz="1000" b="0" i="0" u="none" strike="noStrike" kern="1200" cap="none" spc="0" normalizeH="0" baseline="0" noProof="0">
                          <a:ln>
                            <a:noFill/>
                          </a:ln>
                          <a:solidFill>
                            <a:prstClr val="black"/>
                          </a:solidFill>
                          <a:effectLst/>
                          <a:uLnTx/>
                          <a:uFillTx/>
                          <a:latin typeface="+mn-lt"/>
                          <a:ea typeface="+mn-ea"/>
                          <a:cs typeface="+mn-cs"/>
                        </a:rPr>
                        <a:t> 
 📣 Changez de carte graphique en économisant votre budget c'est maintenant avec TopAchat ! 
⚠️ -10% sur TOUTES les CG #AORUS ! ⚠️
🔖 Utilisez le code DECOLLAGE 🚀
🛒 ➡️ http://bit.ly/2QDRAyf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028449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- 2019-05-30 17:01:03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55023603"/>
                  </a:ext>
                </a:extLst>
              </a:tr>
            </a:tbl>
          </a:graphicData>
        </a:graphic>
      </p:graphicFrame>
      <p:sp>
        <p:nvSpPr>
          <p:cNvPr id="4" name="Text Placeholder 3">
            <a:extLst>
              <a:ext uri="{FF2B5EF4-FFF2-40B4-BE49-F238E27FC236}">
                <a16:creationId xmlns:a16="http://schemas.microsoft.com/office/drawing/2014/main" id="{037F525D-14A4-4315-A73C-F27B5C8C4E8D}"/>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6385308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FE17B-05C8-4B93-9CA6-57089D8301CF}"/>
              </a:ext>
            </a:extLst>
          </p:cNvPr>
          <p:cNvSpPr>
            <a:spLocks noGrp="1"/>
          </p:cNvSpPr>
          <p:nvPr>
            <p:ph type="title"/>
          </p:nvPr>
        </p:nvSpPr>
        <p:spPr/>
        <p:txBody>
          <a:bodyPr/>
          <a:lstStyle/>
          <a:p>
            <a:r>
              <a:rPr lang="en-US"/>
              <a:t>Facebook Own Posts Table | CND Competitor- FR - 4 of 17</a:t>
            </a:r>
          </a:p>
        </p:txBody>
      </p:sp>
      <p:graphicFrame>
        <p:nvGraphicFramePr>
          <p:cNvPr id="5" name="Table Placeholder 4">
            <a:extLst>
              <a:ext uri="{FF2B5EF4-FFF2-40B4-BE49-F238E27FC236}">
                <a16:creationId xmlns:a16="http://schemas.microsoft.com/office/drawing/2014/main" id="{E203EA6F-9D48-4B34-A00A-754A1CDC0D19}"/>
              </a:ext>
            </a:extLst>
          </p:cNvPr>
          <p:cNvGraphicFramePr>
            <a:graphicFrameLocks noGrp="1"/>
          </p:cNvGraphicFramePr>
          <p:nvPr>
            <p:ph type="tbl" sz="quarter" idx="13"/>
            <p:extLst>
              <p:ext uri="{D42A27DB-BD31-4B8C-83A1-F6EECF244321}">
                <p14:modId xmlns:p14="http://schemas.microsoft.com/office/powerpoint/2010/main" val="3453773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878451831"/>
                    </a:ext>
                  </a:extLst>
                </a:gridCol>
                <a:gridCol w="370332">
                  <a:extLst>
                    <a:ext uri="{9D8B030D-6E8A-4147-A177-3AD203B41FA5}">
                      <a16:colId xmlns:a16="http://schemas.microsoft.com/office/drawing/2014/main" val="2355222667"/>
                    </a:ext>
                  </a:extLst>
                </a:gridCol>
                <a:gridCol w="370332">
                  <a:extLst>
                    <a:ext uri="{9D8B030D-6E8A-4147-A177-3AD203B41FA5}">
                      <a16:colId xmlns:a16="http://schemas.microsoft.com/office/drawing/2014/main" val="2782886629"/>
                    </a:ext>
                  </a:extLst>
                </a:gridCol>
                <a:gridCol w="370332">
                  <a:extLst>
                    <a:ext uri="{9D8B030D-6E8A-4147-A177-3AD203B41FA5}">
                      <a16:colId xmlns:a16="http://schemas.microsoft.com/office/drawing/2014/main" val="111381635"/>
                    </a:ext>
                  </a:extLst>
                </a:gridCol>
                <a:gridCol w="329184">
                  <a:extLst>
                    <a:ext uri="{9D8B030D-6E8A-4147-A177-3AD203B41FA5}">
                      <a16:colId xmlns:a16="http://schemas.microsoft.com/office/drawing/2014/main" val="904005281"/>
                    </a:ext>
                  </a:extLst>
                </a:gridCol>
                <a:gridCol w="329184">
                  <a:extLst>
                    <a:ext uri="{9D8B030D-6E8A-4147-A177-3AD203B41FA5}">
                      <a16:colId xmlns:a16="http://schemas.microsoft.com/office/drawing/2014/main" val="1133363471"/>
                    </a:ext>
                  </a:extLst>
                </a:gridCol>
                <a:gridCol w="329184">
                  <a:extLst>
                    <a:ext uri="{9D8B030D-6E8A-4147-A177-3AD203B41FA5}">
                      <a16:colId xmlns:a16="http://schemas.microsoft.com/office/drawing/2014/main" val="3583203148"/>
                    </a:ext>
                  </a:extLst>
                </a:gridCol>
                <a:gridCol w="329184">
                  <a:extLst>
                    <a:ext uri="{9D8B030D-6E8A-4147-A177-3AD203B41FA5}">
                      <a16:colId xmlns:a16="http://schemas.microsoft.com/office/drawing/2014/main" val="2548976626"/>
                    </a:ext>
                  </a:extLst>
                </a:gridCol>
                <a:gridCol w="329184">
                  <a:extLst>
                    <a:ext uri="{9D8B030D-6E8A-4147-A177-3AD203B41FA5}">
                      <a16:colId xmlns:a16="http://schemas.microsoft.com/office/drawing/2014/main" val="3761283941"/>
                    </a:ext>
                  </a:extLst>
                </a:gridCol>
                <a:gridCol w="329184">
                  <a:extLst>
                    <a:ext uri="{9D8B030D-6E8A-4147-A177-3AD203B41FA5}">
                      <a16:colId xmlns:a16="http://schemas.microsoft.com/office/drawing/2014/main" val="1314671314"/>
                    </a:ext>
                  </a:extLst>
                </a:gridCol>
                <a:gridCol w="329184">
                  <a:extLst>
                    <a:ext uri="{9D8B030D-6E8A-4147-A177-3AD203B41FA5}">
                      <a16:colId xmlns:a16="http://schemas.microsoft.com/office/drawing/2014/main" val="784839164"/>
                    </a:ext>
                  </a:extLst>
                </a:gridCol>
                <a:gridCol w="329184">
                  <a:extLst>
                    <a:ext uri="{9D8B030D-6E8A-4147-A177-3AD203B41FA5}">
                      <a16:colId xmlns:a16="http://schemas.microsoft.com/office/drawing/2014/main" val="2174493310"/>
                    </a:ext>
                  </a:extLst>
                </a:gridCol>
                <a:gridCol w="329184">
                  <a:extLst>
                    <a:ext uri="{9D8B030D-6E8A-4147-A177-3AD203B41FA5}">
                      <a16:colId xmlns:a16="http://schemas.microsoft.com/office/drawing/2014/main" val="1632823301"/>
                    </a:ext>
                  </a:extLst>
                </a:gridCol>
                <a:gridCol w="370332">
                  <a:extLst>
                    <a:ext uri="{9D8B030D-6E8A-4147-A177-3AD203B41FA5}">
                      <a16:colId xmlns:a16="http://schemas.microsoft.com/office/drawing/2014/main" val="3305413352"/>
                    </a:ext>
                  </a:extLst>
                </a:gridCol>
                <a:gridCol w="370332">
                  <a:extLst>
                    <a:ext uri="{9D8B030D-6E8A-4147-A177-3AD203B41FA5}">
                      <a16:colId xmlns:a16="http://schemas.microsoft.com/office/drawing/2014/main" val="415098180"/>
                    </a:ext>
                  </a:extLst>
                </a:gridCol>
                <a:gridCol w="370332">
                  <a:extLst>
                    <a:ext uri="{9D8B030D-6E8A-4147-A177-3AD203B41FA5}">
                      <a16:colId xmlns:a16="http://schemas.microsoft.com/office/drawing/2014/main" val="2127385826"/>
                    </a:ext>
                  </a:extLst>
                </a:gridCol>
                <a:gridCol w="329184">
                  <a:extLst>
                    <a:ext uri="{9D8B030D-6E8A-4147-A177-3AD203B41FA5}">
                      <a16:colId xmlns:a16="http://schemas.microsoft.com/office/drawing/2014/main" val="1819718039"/>
                    </a:ext>
                  </a:extLst>
                </a:gridCol>
                <a:gridCol w="329184">
                  <a:extLst>
                    <a:ext uri="{9D8B030D-6E8A-4147-A177-3AD203B41FA5}">
                      <a16:colId xmlns:a16="http://schemas.microsoft.com/office/drawing/2014/main" val="2023920922"/>
                    </a:ext>
                  </a:extLst>
                </a:gridCol>
                <a:gridCol w="370332">
                  <a:extLst>
                    <a:ext uri="{9D8B030D-6E8A-4147-A177-3AD203B41FA5}">
                      <a16:colId xmlns:a16="http://schemas.microsoft.com/office/drawing/2014/main" val="31152112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71534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- 2019-05-30 10:30:45 </a:t>
                      </a:r>
                      <a:r>
                        <a:rPr kumimoji="0" lang="fr-FR" sz="1000" b="0" i="0" u="none" strike="noStrike" kern="1200" cap="none" spc="0" normalizeH="0" baseline="0" noProof="0">
                          <a:ln>
                            <a:noFill/>
                          </a:ln>
                          <a:solidFill>
                            <a:prstClr val="black"/>
                          </a:solidFill>
                          <a:effectLst/>
                          <a:uLnTx/>
                          <a:uFillTx/>
                          <a:latin typeface="+mn-lt"/>
                          <a:ea typeface="+mn-ea"/>
                          <a:cs typeface="+mn-cs"/>
                        </a:rPr>
                        <a:t> 
 Bonjour aux nouveaux membres de la famille des périphériques présentés au Computex 2019 ! 😎
#MSI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68315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- 2019-05-30 08:30:00 </a:t>
                      </a:r>
                      <a:r>
                        <a:rPr kumimoji="0" lang="fr-FR" sz="1000" b="0" i="0" u="none" strike="noStrike" kern="1200" cap="none" spc="0" normalizeH="0" baseline="0" noProof="0">
                          <a:ln>
                            <a:noFill/>
                          </a:ln>
                          <a:solidFill>
                            <a:prstClr val="black"/>
                          </a:solidFill>
                          <a:effectLst/>
                          <a:uLnTx/>
                          <a:uFillTx/>
                          <a:latin typeface="+mn-lt"/>
                          <a:ea typeface="+mn-ea"/>
                          <a:cs typeface="+mn-cs"/>
                        </a:rPr>
                        <a:t> 
 Et hop ! 
Un badge de ➕ pour le MSI Trident X Plus, à votre avis, il en a combien au total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057004834"/>
                  </a:ext>
                </a:extLst>
              </a:tr>
            </a:tbl>
          </a:graphicData>
        </a:graphic>
      </p:graphicFrame>
      <p:sp>
        <p:nvSpPr>
          <p:cNvPr id="4" name="Text Placeholder 3">
            <a:extLst>
              <a:ext uri="{FF2B5EF4-FFF2-40B4-BE49-F238E27FC236}">
                <a16:creationId xmlns:a16="http://schemas.microsoft.com/office/drawing/2014/main" id="{EA919B9A-049E-47A6-A686-F74D5ACA20A2}"/>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1401433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AD8A76-7DD6-4958-80D9-259FAE5AD9F7}"/>
              </a:ext>
            </a:extLst>
          </p:cNvPr>
          <p:cNvSpPr>
            <a:spLocks noGrp="1"/>
          </p:cNvSpPr>
          <p:nvPr>
            <p:ph type="title"/>
          </p:nvPr>
        </p:nvSpPr>
        <p:spPr/>
        <p:txBody>
          <a:bodyPr/>
          <a:lstStyle/>
          <a:p>
            <a:r>
              <a:rPr lang="en-US"/>
              <a:t>Facebook Own Posts Table | CND Competitor- FR - 5 of 17</a:t>
            </a:r>
          </a:p>
        </p:txBody>
      </p:sp>
      <p:graphicFrame>
        <p:nvGraphicFramePr>
          <p:cNvPr id="5" name="Table Placeholder 4">
            <a:extLst>
              <a:ext uri="{FF2B5EF4-FFF2-40B4-BE49-F238E27FC236}">
                <a16:creationId xmlns:a16="http://schemas.microsoft.com/office/drawing/2014/main" id="{04E2D7CB-BB77-4986-B1C7-4757679A353B}"/>
              </a:ext>
            </a:extLst>
          </p:cNvPr>
          <p:cNvGraphicFramePr>
            <a:graphicFrameLocks noGrp="1"/>
          </p:cNvGraphicFramePr>
          <p:nvPr>
            <p:ph type="tbl" sz="quarter" idx="13"/>
            <p:extLst>
              <p:ext uri="{D42A27DB-BD31-4B8C-83A1-F6EECF244321}">
                <p14:modId xmlns:p14="http://schemas.microsoft.com/office/powerpoint/2010/main" val="2085428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3640324261"/>
                    </a:ext>
                  </a:extLst>
                </a:gridCol>
                <a:gridCol w="370332">
                  <a:extLst>
                    <a:ext uri="{9D8B030D-6E8A-4147-A177-3AD203B41FA5}">
                      <a16:colId xmlns:a16="http://schemas.microsoft.com/office/drawing/2014/main" val="2935074699"/>
                    </a:ext>
                  </a:extLst>
                </a:gridCol>
                <a:gridCol w="370332">
                  <a:extLst>
                    <a:ext uri="{9D8B030D-6E8A-4147-A177-3AD203B41FA5}">
                      <a16:colId xmlns:a16="http://schemas.microsoft.com/office/drawing/2014/main" val="4167439238"/>
                    </a:ext>
                  </a:extLst>
                </a:gridCol>
                <a:gridCol w="370332">
                  <a:extLst>
                    <a:ext uri="{9D8B030D-6E8A-4147-A177-3AD203B41FA5}">
                      <a16:colId xmlns:a16="http://schemas.microsoft.com/office/drawing/2014/main" val="1927243766"/>
                    </a:ext>
                  </a:extLst>
                </a:gridCol>
                <a:gridCol w="329184">
                  <a:extLst>
                    <a:ext uri="{9D8B030D-6E8A-4147-A177-3AD203B41FA5}">
                      <a16:colId xmlns:a16="http://schemas.microsoft.com/office/drawing/2014/main" val="104246282"/>
                    </a:ext>
                  </a:extLst>
                </a:gridCol>
                <a:gridCol w="329184">
                  <a:extLst>
                    <a:ext uri="{9D8B030D-6E8A-4147-A177-3AD203B41FA5}">
                      <a16:colId xmlns:a16="http://schemas.microsoft.com/office/drawing/2014/main" val="595351259"/>
                    </a:ext>
                  </a:extLst>
                </a:gridCol>
                <a:gridCol w="329184">
                  <a:extLst>
                    <a:ext uri="{9D8B030D-6E8A-4147-A177-3AD203B41FA5}">
                      <a16:colId xmlns:a16="http://schemas.microsoft.com/office/drawing/2014/main" val="1624774346"/>
                    </a:ext>
                  </a:extLst>
                </a:gridCol>
                <a:gridCol w="329184">
                  <a:extLst>
                    <a:ext uri="{9D8B030D-6E8A-4147-A177-3AD203B41FA5}">
                      <a16:colId xmlns:a16="http://schemas.microsoft.com/office/drawing/2014/main" val="1499908032"/>
                    </a:ext>
                  </a:extLst>
                </a:gridCol>
                <a:gridCol w="329184">
                  <a:extLst>
                    <a:ext uri="{9D8B030D-6E8A-4147-A177-3AD203B41FA5}">
                      <a16:colId xmlns:a16="http://schemas.microsoft.com/office/drawing/2014/main" val="2467339771"/>
                    </a:ext>
                  </a:extLst>
                </a:gridCol>
                <a:gridCol w="329184">
                  <a:extLst>
                    <a:ext uri="{9D8B030D-6E8A-4147-A177-3AD203B41FA5}">
                      <a16:colId xmlns:a16="http://schemas.microsoft.com/office/drawing/2014/main" val="3252103208"/>
                    </a:ext>
                  </a:extLst>
                </a:gridCol>
                <a:gridCol w="329184">
                  <a:extLst>
                    <a:ext uri="{9D8B030D-6E8A-4147-A177-3AD203B41FA5}">
                      <a16:colId xmlns:a16="http://schemas.microsoft.com/office/drawing/2014/main" val="1255864228"/>
                    </a:ext>
                  </a:extLst>
                </a:gridCol>
                <a:gridCol w="329184">
                  <a:extLst>
                    <a:ext uri="{9D8B030D-6E8A-4147-A177-3AD203B41FA5}">
                      <a16:colId xmlns:a16="http://schemas.microsoft.com/office/drawing/2014/main" val="3887619603"/>
                    </a:ext>
                  </a:extLst>
                </a:gridCol>
                <a:gridCol w="329184">
                  <a:extLst>
                    <a:ext uri="{9D8B030D-6E8A-4147-A177-3AD203B41FA5}">
                      <a16:colId xmlns:a16="http://schemas.microsoft.com/office/drawing/2014/main" val="2312961282"/>
                    </a:ext>
                  </a:extLst>
                </a:gridCol>
                <a:gridCol w="370332">
                  <a:extLst>
                    <a:ext uri="{9D8B030D-6E8A-4147-A177-3AD203B41FA5}">
                      <a16:colId xmlns:a16="http://schemas.microsoft.com/office/drawing/2014/main" val="82608394"/>
                    </a:ext>
                  </a:extLst>
                </a:gridCol>
                <a:gridCol w="370332">
                  <a:extLst>
                    <a:ext uri="{9D8B030D-6E8A-4147-A177-3AD203B41FA5}">
                      <a16:colId xmlns:a16="http://schemas.microsoft.com/office/drawing/2014/main" val="826070003"/>
                    </a:ext>
                  </a:extLst>
                </a:gridCol>
                <a:gridCol w="370332">
                  <a:extLst>
                    <a:ext uri="{9D8B030D-6E8A-4147-A177-3AD203B41FA5}">
                      <a16:colId xmlns:a16="http://schemas.microsoft.com/office/drawing/2014/main" val="4089236874"/>
                    </a:ext>
                  </a:extLst>
                </a:gridCol>
                <a:gridCol w="329184">
                  <a:extLst>
                    <a:ext uri="{9D8B030D-6E8A-4147-A177-3AD203B41FA5}">
                      <a16:colId xmlns:a16="http://schemas.microsoft.com/office/drawing/2014/main" val="2249921787"/>
                    </a:ext>
                  </a:extLst>
                </a:gridCol>
                <a:gridCol w="329184">
                  <a:extLst>
                    <a:ext uri="{9D8B030D-6E8A-4147-A177-3AD203B41FA5}">
                      <a16:colId xmlns:a16="http://schemas.microsoft.com/office/drawing/2014/main" val="3252057369"/>
                    </a:ext>
                  </a:extLst>
                </a:gridCol>
                <a:gridCol w="370332">
                  <a:extLst>
                    <a:ext uri="{9D8B030D-6E8A-4147-A177-3AD203B41FA5}">
                      <a16:colId xmlns:a16="http://schemas.microsoft.com/office/drawing/2014/main" val="120347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677410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Acer France - 2019-05-30 07:58:49 </a:t>
                      </a:r>
                      <a:r>
                        <a:rPr kumimoji="0" lang="fr-FR" sz="1000" b="0" i="0" u="none" strike="noStrike" kern="1200" cap="none" spc="0" normalizeH="0" baseline="0" noProof="0">
                          <a:ln>
                            <a:noFill/>
                          </a:ln>
                          <a:solidFill>
                            <a:prstClr val="black"/>
                          </a:solidFill>
                          <a:effectLst/>
                          <a:uLnTx/>
                          <a:uFillTx/>
                          <a:latin typeface="+mn-lt"/>
                          <a:ea typeface="+mn-ea"/>
                          <a:cs typeface="+mn-cs"/>
                        </a:rPr>
                        <a:t> 
 Voyez les choses en grand avec le #Swift7 et son ratio châssis/écran de 92%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4991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- 2019-05-30 02:00:01 </a:t>
                      </a:r>
                      <a:r>
                        <a:rPr kumimoji="0" lang="fr-FR" sz="1000" b="0" i="0" u="none" strike="noStrike" kern="1200" cap="none" spc="0" normalizeH="0" baseline="0" noProof="0">
                          <a:ln>
                            <a:noFill/>
                          </a:ln>
                          <a:solidFill>
                            <a:prstClr val="black"/>
                          </a:solidFill>
                          <a:effectLst/>
                          <a:uLnTx/>
                          <a:uFillTx/>
                          <a:latin typeface="+mn-lt"/>
                          <a:ea typeface="+mn-ea"/>
                          <a:cs typeface="+mn-cs"/>
                        </a:rPr>
                        <a:t> 
 Pas besoin de discuter quand on est le roi 👑
Le GT76 : https://fr.msi.com/Laptop/GT76-Titan-9SX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22833808"/>
                  </a:ext>
                </a:extLst>
              </a:tr>
            </a:tbl>
          </a:graphicData>
        </a:graphic>
      </p:graphicFrame>
      <p:sp>
        <p:nvSpPr>
          <p:cNvPr id="4" name="Text Placeholder 3">
            <a:extLst>
              <a:ext uri="{FF2B5EF4-FFF2-40B4-BE49-F238E27FC236}">
                <a16:creationId xmlns:a16="http://schemas.microsoft.com/office/drawing/2014/main" id="{F564580B-9DDE-4AA2-ACDA-3F3C6CAAA334}"/>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2430268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C8C59-1805-4F1D-93D2-31A985E339B6}"/>
              </a:ext>
            </a:extLst>
          </p:cNvPr>
          <p:cNvSpPr>
            <a:spLocks noGrp="1"/>
          </p:cNvSpPr>
          <p:nvPr>
            <p:ph type="title"/>
          </p:nvPr>
        </p:nvSpPr>
        <p:spPr/>
        <p:txBody>
          <a:bodyPr/>
          <a:lstStyle/>
          <a:p>
            <a:r>
              <a:rPr lang="en-US"/>
              <a:t>Facebook Own Posts Table | CND Competitor- FR - 6 of 17</a:t>
            </a:r>
          </a:p>
        </p:txBody>
      </p:sp>
      <p:graphicFrame>
        <p:nvGraphicFramePr>
          <p:cNvPr id="5" name="Table Placeholder 4">
            <a:extLst>
              <a:ext uri="{FF2B5EF4-FFF2-40B4-BE49-F238E27FC236}">
                <a16:creationId xmlns:a16="http://schemas.microsoft.com/office/drawing/2014/main" id="{B5803B32-9E43-45B9-8902-14A499FDAD09}"/>
              </a:ext>
            </a:extLst>
          </p:cNvPr>
          <p:cNvGraphicFramePr>
            <a:graphicFrameLocks noGrp="1"/>
          </p:cNvGraphicFramePr>
          <p:nvPr>
            <p:ph type="tbl" sz="quarter" idx="13"/>
            <p:extLst>
              <p:ext uri="{D42A27DB-BD31-4B8C-83A1-F6EECF244321}">
                <p14:modId xmlns:p14="http://schemas.microsoft.com/office/powerpoint/2010/main" val="3055035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325177852"/>
                    </a:ext>
                  </a:extLst>
                </a:gridCol>
                <a:gridCol w="370332">
                  <a:extLst>
                    <a:ext uri="{9D8B030D-6E8A-4147-A177-3AD203B41FA5}">
                      <a16:colId xmlns:a16="http://schemas.microsoft.com/office/drawing/2014/main" val="1600111246"/>
                    </a:ext>
                  </a:extLst>
                </a:gridCol>
                <a:gridCol w="370332">
                  <a:extLst>
                    <a:ext uri="{9D8B030D-6E8A-4147-A177-3AD203B41FA5}">
                      <a16:colId xmlns:a16="http://schemas.microsoft.com/office/drawing/2014/main" val="1609782360"/>
                    </a:ext>
                  </a:extLst>
                </a:gridCol>
                <a:gridCol w="370332">
                  <a:extLst>
                    <a:ext uri="{9D8B030D-6E8A-4147-A177-3AD203B41FA5}">
                      <a16:colId xmlns:a16="http://schemas.microsoft.com/office/drawing/2014/main" val="556170811"/>
                    </a:ext>
                  </a:extLst>
                </a:gridCol>
                <a:gridCol w="329184">
                  <a:extLst>
                    <a:ext uri="{9D8B030D-6E8A-4147-A177-3AD203B41FA5}">
                      <a16:colId xmlns:a16="http://schemas.microsoft.com/office/drawing/2014/main" val="2893667728"/>
                    </a:ext>
                  </a:extLst>
                </a:gridCol>
                <a:gridCol w="329184">
                  <a:extLst>
                    <a:ext uri="{9D8B030D-6E8A-4147-A177-3AD203B41FA5}">
                      <a16:colId xmlns:a16="http://schemas.microsoft.com/office/drawing/2014/main" val="1269161370"/>
                    </a:ext>
                  </a:extLst>
                </a:gridCol>
                <a:gridCol w="329184">
                  <a:extLst>
                    <a:ext uri="{9D8B030D-6E8A-4147-A177-3AD203B41FA5}">
                      <a16:colId xmlns:a16="http://schemas.microsoft.com/office/drawing/2014/main" val="1958653977"/>
                    </a:ext>
                  </a:extLst>
                </a:gridCol>
                <a:gridCol w="329184">
                  <a:extLst>
                    <a:ext uri="{9D8B030D-6E8A-4147-A177-3AD203B41FA5}">
                      <a16:colId xmlns:a16="http://schemas.microsoft.com/office/drawing/2014/main" val="2538635128"/>
                    </a:ext>
                  </a:extLst>
                </a:gridCol>
                <a:gridCol w="329184">
                  <a:extLst>
                    <a:ext uri="{9D8B030D-6E8A-4147-A177-3AD203B41FA5}">
                      <a16:colId xmlns:a16="http://schemas.microsoft.com/office/drawing/2014/main" val="904860084"/>
                    </a:ext>
                  </a:extLst>
                </a:gridCol>
                <a:gridCol w="329184">
                  <a:extLst>
                    <a:ext uri="{9D8B030D-6E8A-4147-A177-3AD203B41FA5}">
                      <a16:colId xmlns:a16="http://schemas.microsoft.com/office/drawing/2014/main" val="1088503380"/>
                    </a:ext>
                  </a:extLst>
                </a:gridCol>
                <a:gridCol w="329184">
                  <a:extLst>
                    <a:ext uri="{9D8B030D-6E8A-4147-A177-3AD203B41FA5}">
                      <a16:colId xmlns:a16="http://schemas.microsoft.com/office/drawing/2014/main" val="3291674714"/>
                    </a:ext>
                  </a:extLst>
                </a:gridCol>
                <a:gridCol w="329184">
                  <a:extLst>
                    <a:ext uri="{9D8B030D-6E8A-4147-A177-3AD203B41FA5}">
                      <a16:colId xmlns:a16="http://schemas.microsoft.com/office/drawing/2014/main" val="287882634"/>
                    </a:ext>
                  </a:extLst>
                </a:gridCol>
                <a:gridCol w="329184">
                  <a:extLst>
                    <a:ext uri="{9D8B030D-6E8A-4147-A177-3AD203B41FA5}">
                      <a16:colId xmlns:a16="http://schemas.microsoft.com/office/drawing/2014/main" val="2801721660"/>
                    </a:ext>
                  </a:extLst>
                </a:gridCol>
                <a:gridCol w="370332">
                  <a:extLst>
                    <a:ext uri="{9D8B030D-6E8A-4147-A177-3AD203B41FA5}">
                      <a16:colId xmlns:a16="http://schemas.microsoft.com/office/drawing/2014/main" val="3581429026"/>
                    </a:ext>
                  </a:extLst>
                </a:gridCol>
                <a:gridCol w="370332">
                  <a:extLst>
                    <a:ext uri="{9D8B030D-6E8A-4147-A177-3AD203B41FA5}">
                      <a16:colId xmlns:a16="http://schemas.microsoft.com/office/drawing/2014/main" val="3700299141"/>
                    </a:ext>
                  </a:extLst>
                </a:gridCol>
                <a:gridCol w="370332">
                  <a:extLst>
                    <a:ext uri="{9D8B030D-6E8A-4147-A177-3AD203B41FA5}">
                      <a16:colId xmlns:a16="http://schemas.microsoft.com/office/drawing/2014/main" val="4057342926"/>
                    </a:ext>
                  </a:extLst>
                </a:gridCol>
                <a:gridCol w="329184">
                  <a:extLst>
                    <a:ext uri="{9D8B030D-6E8A-4147-A177-3AD203B41FA5}">
                      <a16:colId xmlns:a16="http://schemas.microsoft.com/office/drawing/2014/main" val="1901517770"/>
                    </a:ext>
                  </a:extLst>
                </a:gridCol>
                <a:gridCol w="329184">
                  <a:extLst>
                    <a:ext uri="{9D8B030D-6E8A-4147-A177-3AD203B41FA5}">
                      <a16:colId xmlns:a16="http://schemas.microsoft.com/office/drawing/2014/main" val="1313270507"/>
                    </a:ext>
                  </a:extLst>
                </a:gridCol>
                <a:gridCol w="370332">
                  <a:extLst>
                    <a:ext uri="{9D8B030D-6E8A-4147-A177-3AD203B41FA5}">
                      <a16:colId xmlns:a16="http://schemas.microsoft.com/office/drawing/2014/main" val="1961276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80154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AORUS - 2019-05-30 00:39:43 </a:t>
                      </a:r>
                      <a:r>
                        <a:rPr kumimoji="0" lang="fr-FR" sz="1000" b="0" i="0" u="none" strike="noStrike" kern="1200" cap="none" spc="0" normalizeH="0" baseline="0" noProof="0">
                          <a:ln>
                            <a:noFill/>
                          </a:ln>
                          <a:solidFill>
                            <a:prstClr val="black"/>
                          </a:solidFill>
                          <a:effectLst/>
                          <a:uLnTx/>
                          <a:uFillTx/>
                          <a:latin typeface="+mn-lt"/>
                          <a:ea typeface="+mn-ea"/>
                          <a:cs typeface="+mn-cs"/>
                        </a:rPr>
                        <a:t> 
 Tour de notre VIP Room AORUS au Computex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4115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AORUS - 2019-05-29 09:48:34 </a:t>
                      </a:r>
                      <a:r>
                        <a:rPr kumimoji="0" lang="fr-FR" sz="1000" b="0" i="0" u="none" strike="noStrike" kern="1200" cap="none" spc="0" normalizeH="0" baseline="0" noProof="0">
                          <a:ln>
                            <a:noFill/>
                          </a:ln>
                          <a:solidFill>
                            <a:prstClr val="black"/>
                          </a:solidFill>
                          <a:effectLst/>
                          <a:uLnTx/>
                          <a:uFillTx/>
                          <a:latin typeface="+mn-lt"/>
                          <a:ea typeface="+mn-ea"/>
                          <a:cs typeface="+mn-cs"/>
                        </a:rPr>
                        <a:t> 
 [#Computex] 
Un petit tour sur notre stand GIGABYTE mais aussi encore dans notre suite VIP où les nouveaux écrans et PC portables sont arrivés ! 🖥💻⚡️🦅
Bonus : le meilleur moyen de se rendre au Computex dans cet album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13883199"/>
                  </a:ext>
                </a:extLst>
              </a:tr>
            </a:tbl>
          </a:graphicData>
        </a:graphic>
      </p:graphicFrame>
      <p:sp>
        <p:nvSpPr>
          <p:cNvPr id="4" name="Text Placeholder 3">
            <a:extLst>
              <a:ext uri="{FF2B5EF4-FFF2-40B4-BE49-F238E27FC236}">
                <a16:creationId xmlns:a16="http://schemas.microsoft.com/office/drawing/2014/main" id="{7EDC031D-8826-4D96-8046-D35562924A00}"/>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090159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51DAF-6164-4248-AD01-1A1865E22971}"/>
              </a:ext>
            </a:extLst>
          </p:cNvPr>
          <p:cNvSpPr>
            <a:spLocks noGrp="1"/>
          </p:cNvSpPr>
          <p:nvPr>
            <p:ph type="title"/>
          </p:nvPr>
        </p:nvSpPr>
        <p:spPr/>
        <p:txBody>
          <a:bodyPr/>
          <a:lstStyle/>
          <a:p>
            <a:r>
              <a:rPr lang="en-US"/>
              <a:t>Facebook Own Posts Table | CND Competitor- FR - 7 of 17</a:t>
            </a:r>
          </a:p>
        </p:txBody>
      </p:sp>
      <p:graphicFrame>
        <p:nvGraphicFramePr>
          <p:cNvPr id="5" name="Table Placeholder 4">
            <a:extLst>
              <a:ext uri="{FF2B5EF4-FFF2-40B4-BE49-F238E27FC236}">
                <a16:creationId xmlns:a16="http://schemas.microsoft.com/office/drawing/2014/main" id="{EF2CDAC9-7A10-422C-B8E3-9A50BC1AF834}"/>
              </a:ext>
            </a:extLst>
          </p:cNvPr>
          <p:cNvGraphicFramePr>
            <a:graphicFrameLocks noGrp="1"/>
          </p:cNvGraphicFramePr>
          <p:nvPr>
            <p:ph type="tbl" sz="quarter" idx="13"/>
            <p:extLst>
              <p:ext uri="{D42A27DB-BD31-4B8C-83A1-F6EECF244321}">
                <p14:modId xmlns:p14="http://schemas.microsoft.com/office/powerpoint/2010/main" val="3044164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4274090579"/>
                    </a:ext>
                  </a:extLst>
                </a:gridCol>
                <a:gridCol w="370332">
                  <a:extLst>
                    <a:ext uri="{9D8B030D-6E8A-4147-A177-3AD203B41FA5}">
                      <a16:colId xmlns:a16="http://schemas.microsoft.com/office/drawing/2014/main" val="216816543"/>
                    </a:ext>
                  </a:extLst>
                </a:gridCol>
                <a:gridCol w="370332">
                  <a:extLst>
                    <a:ext uri="{9D8B030D-6E8A-4147-A177-3AD203B41FA5}">
                      <a16:colId xmlns:a16="http://schemas.microsoft.com/office/drawing/2014/main" val="293361500"/>
                    </a:ext>
                  </a:extLst>
                </a:gridCol>
                <a:gridCol w="370332">
                  <a:extLst>
                    <a:ext uri="{9D8B030D-6E8A-4147-A177-3AD203B41FA5}">
                      <a16:colId xmlns:a16="http://schemas.microsoft.com/office/drawing/2014/main" val="3626888882"/>
                    </a:ext>
                  </a:extLst>
                </a:gridCol>
                <a:gridCol w="329184">
                  <a:extLst>
                    <a:ext uri="{9D8B030D-6E8A-4147-A177-3AD203B41FA5}">
                      <a16:colId xmlns:a16="http://schemas.microsoft.com/office/drawing/2014/main" val="133267120"/>
                    </a:ext>
                  </a:extLst>
                </a:gridCol>
                <a:gridCol w="329184">
                  <a:extLst>
                    <a:ext uri="{9D8B030D-6E8A-4147-A177-3AD203B41FA5}">
                      <a16:colId xmlns:a16="http://schemas.microsoft.com/office/drawing/2014/main" val="2667798741"/>
                    </a:ext>
                  </a:extLst>
                </a:gridCol>
                <a:gridCol w="329184">
                  <a:extLst>
                    <a:ext uri="{9D8B030D-6E8A-4147-A177-3AD203B41FA5}">
                      <a16:colId xmlns:a16="http://schemas.microsoft.com/office/drawing/2014/main" val="2337426210"/>
                    </a:ext>
                  </a:extLst>
                </a:gridCol>
                <a:gridCol w="329184">
                  <a:extLst>
                    <a:ext uri="{9D8B030D-6E8A-4147-A177-3AD203B41FA5}">
                      <a16:colId xmlns:a16="http://schemas.microsoft.com/office/drawing/2014/main" val="3414620692"/>
                    </a:ext>
                  </a:extLst>
                </a:gridCol>
                <a:gridCol w="329184">
                  <a:extLst>
                    <a:ext uri="{9D8B030D-6E8A-4147-A177-3AD203B41FA5}">
                      <a16:colId xmlns:a16="http://schemas.microsoft.com/office/drawing/2014/main" val="154905281"/>
                    </a:ext>
                  </a:extLst>
                </a:gridCol>
                <a:gridCol w="329184">
                  <a:extLst>
                    <a:ext uri="{9D8B030D-6E8A-4147-A177-3AD203B41FA5}">
                      <a16:colId xmlns:a16="http://schemas.microsoft.com/office/drawing/2014/main" val="2511544085"/>
                    </a:ext>
                  </a:extLst>
                </a:gridCol>
                <a:gridCol w="329184">
                  <a:extLst>
                    <a:ext uri="{9D8B030D-6E8A-4147-A177-3AD203B41FA5}">
                      <a16:colId xmlns:a16="http://schemas.microsoft.com/office/drawing/2014/main" val="839322635"/>
                    </a:ext>
                  </a:extLst>
                </a:gridCol>
                <a:gridCol w="329184">
                  <a:extLst>
                    <a:ext uri="{9D8B030D-6E8A-4147-A177-3AD203B41FA5}">
                      <a16:colId xmlns:a16="http://schemas.microsoft.com/office/drawing/2014/main" val="4156274948"/>
                    </a:ext>
                  </a:extLst>
                </a:gridCol>
                <a:gridCol w="329184">
                  <a:extLst>
                    <a:ext uri="{9D8B030D-6E8A-4147-A177-3AD203B41FA5}">
                      <a16:colId xmlns:a16="http://schemas.microsoft.com/office/drawing/2014/main" val="1456257190"/>
                    </a:ext>
                  </a:extLst>
                </a:gridCol>
                <a:gridCol w="370332">
                  <a:extLst>
                    <a:ext uri="{9D8B030D-6E8A-4147-A177-3AD203B41FA5}">
                      <a16:colId xmlns:a16="http://schemas.microsoft.com/office/drawing/2014/main" val="2676820319"/>
                    </a:ext>
                  </a:extLst>
                </a:gridCol>
                <a:gridCol w="370332">
                  <a:extLst>
                    <a:ext uri="{9D8B030D-6E8A-4147-A177-3AD203B41FA5}">
                      <a16:colId xmlns:a16="http://schemas.microsoft.com/office/drawing/2014/main" val="1673700872"/>
                    </a:ext>
                  </a:extLst>
                </a:gridCol>
                <a:gridCol w="370332">
                  <a:extLst>
                    <a:ext uri="{9D8B030D-6E8A-4147-A177-3AD203B41FA5}">
                      <a16:colId xmlns:a16="http://schemas.microsoft.com/office/drawing/2014/main" val="4033293506"/>
                    </a:ext>
                  </a:extLst>
                </a:gridCol>
                <a:gridCol w="329184">
                  <a:extLst>
                    <a:ext uri="{9D8B030D-6E8A-4147-A177-3AD203B41FA5}">
                      <a16:colId xmlns:a16="http://schemas.microsoft.com/office/drawing/2014/main" val="1377571977"/>
                    </a:ext>
                  </a:extLst>
                </a:gridCol>
                <a:gridCol w="329184">
                  <a:extLst>
                    <a:ext uri="{9D8B030D-6E8A-4147-A177-3AD203B41FA5}">
                      <a16:colId xmlns:a16="http://schemas.microsoft.com/office/drawing/2014/main" val="1498098940"/>
                    </a:ext>
                  </a:extLst>
                </a:gridCol>
                <a:gridCol w="370332">
                  <a:extLst>
                    <a:ext uri="{9D8B030D-6E8A-4147-A177-3AD203B41FA5}">
                      <a16:colId xmlns:a16="http://schemas.microsoft.com/office/drawing/2014/main" val="23051805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6858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- 2019-05-29 08:30:01 </a:t>
                      </a:r>
                      <a:r>
                        <a:rPr kumimoji="0" lang="fr-FR" sz="1000" b="0" i="0" u="none" strike="noStrike" kern="1200" cap="none" spc="0" normalizeH="0" baseline="0" noProof="0">
                          <a:ln>
                            <a:noFill/>
                          </a:ln>
                          <a:solidFill>
                            <a:prstClr val="black"/>
                          </a:solidFill>
                          <a:effectLst/>
                          <a:uLnTx/>
                          <a:uFillTx/>
                          <a:latin typeface="+mn-lt"/>
                          <a:ea typeface="+mn-ea"/>
                          <a:cs typeface="+mn-cs"/>
                        </a:rPr>
                        <a:t> 
 Le gaming en 4k devient facile avec notre premier écran 4K, le Optix MAG321CURV. 
Une expérience immersive pour des graphismes plus vrais que nature !
👉 Pour plus d'informations : msi.gm/2wgPNWE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572465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Acer France - 2019-05-29 08:03:48 </a:t>
                      </a:r>
                      <a:r>
                        <a:rPr kumimoji="0" lang="fr-FR" sz="1000" b="0" i="0" u="none" strike="noStrike" kern="1200" cap="none" spc="0" normalizeH="0" baseline="0" noProof="0">
                          <a:ln>
                            <a:noFill/>
                          </a:ln>
                          <a:solidFill>
                            <a:prstClr val="black"/>
                          </a:solidFill>
                          <a:effectLst/>
                          <a:uLnTx/>
                          <a:uFillTx/>
                          <a:latin typeface="+mn-lt"/>
                          <a:ea typeface="+mn-ea"/>
                          <a:cs typeface="+mn-cs"/>
                        </a:rPr>
                        <a:t> 
 Faîtes le choix de l'incroyablement léger avec le poids plume de 890g #Swift7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54374489"/>
                  </a:ext>
                </a:extLst>
              </a:tr>
            </a:tbl>
          </a:graphicData>
        </a:graphic>
      </p:graphicFrame>
      <p:sp>
        <p:nvSpPr>
          <p:cNvPr id="4" name="Text Placeholder 3">
            <a:extLst>
              <a:ext uri="{FF2B5EF4-FFF2-40B4-BE49-F238E27FC236}">
                <a16:creationId xmlns:a16="http://schemas.microsoft.com/office/drawing/2014/main" id="{A0820FA4-B510-4986-9C35-1763E08F14D7}"/>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1120324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40930-C7BF-41F9-BB60-6EBF6DB22887}"/>
              </a:ext>
            </a:extLst>
          </p:cNvPr>
          <p:cNvSpPr>
            <a:spLocks noGrp="1"/>
          </p:cNvSpPr>
          <p:nvPr>
            <p:ph type="title"/>
          </p:nvPr>
        </p:nvSpPr>
        <p:spPr/>
        <p:txBody>
          <a:bodyPr/>
          <a:lstStyle/>
          <a:p>
            <a:r>
              <a:rPr lang="en-US"/>
              <a:t>Facebook Own Posts Table | CND Competitor- FR - 8 of 17</a:t>
            </a:r>
          </a:p>
        </p:txBody>
      </p:sp>
      <p:graphicFrame>
        <p:nvGraphicFramePr>
          <p:cNvPr id="5" name="Table Placeholder 4">
            <a:extLst>
              <a:ext uri="{FF2B5EF4-FFF2-40B4-BE49-F238E27FC236}">
                <a16:creationId xmlns:a16="http://schemas.microsoft.com/office/drawing/2014/main" id="{2A2426B6-5F99-4D92-B378-BB7DBA8B05C5}"/>
              </a:ext>
            </a:extLst>
          </p:cNvPr>
          <p:cNvGraphicFramePr>
            <a:graphicFrameLocks noGrp="1"/>
          </p:cNvGraphicFramePr>
          <p:nvPr>
            <p:ph type="tbl" sz="quarter" idx="13"/>
            <p:extLst>
              <p:ext uri="{D42A27DB-BD31-4B8C-83A1-F6EECF244321}">
                <p14:modId xmlns:p14="http://schemas.microsoft.com/office/powerpoint/2010/main" val="25701881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071299687"/>
                    </a:ext>
                  </a:extLst>
                </a:gridCol>
                <a:gridCol w="370332">
                  <a:extLst>
                    <a:ext uri="{9D8B030D-6E8A-4147-A177-3AD203B41FA5}">
                      <a16:colId xmlns:a16="http://schemas.microsoft.com/office/drawing/2014/main" val="4281299481"/>
                    </a:ext>
                  </a:extLst>
                </a:gridCol>
                <a:gridCol w="370332">
                  <a:extLst>
                    <a:ext uri="{9D8B030D-6E8A-4147-A177-3AD203B41FA5}">
                      <a16:colId xmlns:a16="http://schemas.microsoft.com/office/drawing/2014/main" val="2513329962"/>
                    </a:ext>
                  </a:extLst>
                </a:gridCol>
                <a:gridCol w="370332">
                  <a:extLst>
                    <a:ext uri="{9D8B030D-6E8A-4147-A177-3AD203B41FA5}">
                      <a16:colId xmlns:a16="http://schemas.microsoft.com/office/drawing/2014/main" val="1516908342"/>
                    </a:ext>
                  </a:extLst>
                </a:gridCol>
                <a:gridCol w="329184">
                  <a:extLst>
                    <a:ext uri="{9D8B030D-6E8A-4147-A177-3AD203B41FA5}">
                      <a16:colId xmlns:a16="http://schemas.microsoft.com/office/drawing/2014/main" val="3832988702"/>
                    </a:ext>
                  </a:extLst>
                </a:gridCol>
                <a:gridCol w="329184">
                  <a:extLst>
                    <a:ext uri="{9D8B030D-6E8A-4147-A177-3AD203B41FA5}">
                      <a16:colId xmlns:a16="http://schemas.microsoft.com/office/drawing/2014/main" val="4024092630"/>
                    </a:ext>
                  </a:extLst>
                </a:gridCol>
                <a:gridCol w="329184">
                  <a:extLst>
                    <a:ext uri="{9D8B030D-6E8A-4147-A177-3AD203B41FA5}">
                      <a16:colId xmlns:a16="http://schemas.microsoft.com/office/drawing/2014/main" val="881409928"/>
                    </a:ext>
                  </a:extLst>
                </a:gridCol>
                <a:gridCol w="329184">
                  <a:extLst>
                    <a:ext uri="{9D8B030D-6E8A-4147-A177-3AD203B41FA5}">
                      <a16:colId xmlns:a16="http://schemas.microsoft.com/office/drawing/2014/main" val="1910207763"/>
                    </a:ext>
                  </a:extLst>
                </a:gridCol>
                <a:gridCol w="329184">
                  <a:extLst>
                    <a:ext uri="{9D8B030D-6E8A-4147-A177-3AD203B41FA5}">
                      <a16:colId xmlns:a16="http://schemas.microsoft.com/office/drawing/2014/main" val="690096913"/>
                    </a:ext>
                  </a:extLst>
                </a:gridCol>
                <a:gridCol w="329184">
                  <a:extLst>
                    <a:ext uri="{9D8B030D-6E8A-4147-A177-3AD203B41FA5}">
                      <a16:colId xmlns:a16="http://schemas.microsoft.com/office/drawing/2014/main" val="718191080"/>
                    </a:ext>
                  </a:extLst>
                </a:gridCol>
                <a:gridCol w="329184">
                  <a:extLst>
                    <a:ext uri="{9D8B030D-6E8A-4147-A177-3AD203B41FA5}">
                      <a16:colId xmlns:a16="http://schemas.microsoft.com/office/drawing/2014/main" val="3653294724"/>
                    </a:ext>
                  </a:extLst>
                </a:gridCol>
                <a:gridCol w="329184">
                  <a:extLst>
                    <a:ext uri="{9D8B030D-6E8A-4147-A177-3AD203B41FA5}">
                      <a16:colId xmlns:a16="http://schemas.microsoft.com/office/drawing/2014/main" val="3942642781"/>
                    </a:ext>
                  </a:extLst>
                </a:gridCol>
                <a:gridCol w="329184">
                  <a:extLst>
                    <a:ext uri="{9D8B030D-6E8A-4147-A177-3AD203B41FA5}">
                      <a16:colId xmlns:a16="http://schemas.microsoft.com/office/drawing/2014/main" val="1387381927"/>
                    </a:ext>
                  </a:extLst>
                </a:gridCol>
                <a:gridCol w="370332">
                  <a:extLst>
                    <a:ext uri="{9D8B030D-6E8A-4147-A177-3AD203B41FA5}">
                      <a16:colId xmlns:a16="http://schemas.microsoft.com/office/drawing/2014/main" val="1668725936"/>
                    </a:ext>
                  </a:extLst>
                </a:gridCol>
                <a:gridCol w="370332">
                  <a:extLst>
                    <a:ext uri="{9D8B030D-6E8A-4147-A177-3AD203B41FA5}">
                      <a16:colId xmlns:a16="http://schemas.microsoft.com/office/drawing/2014/main" val="1534651087"/>
                    </a:ext>
                  </a:extLst>
                </a:gridCol>
                <a:gridCol w="370332">
                  <a:extLst>
                    <a:ext uri="{9D8B030D-6E8A-4147-A177-3AD203B41FA5}">
                      <a16:colId xmlns:a16="http://schemas.microsoft.com/office/drawing/2014/main" val="3156698217"/>
                    </a:ext>
                  </a:extLst>
                </a:gridCol>
                <a:gridCol w="329184">
                  <a:extLst>
                    <a:ext uri="{9D8B030D-6E8A-4147-A177-3AD203B41FA5}">
                      <a16:colId xmlns:a16="http://schemas.microsoft.com/office/drawing/2014/main" val="1673560463"/>
                    </a:ext>
                  </a:extLst>
                </a:gridCol>
                <a:gridCol w="329184">
                  <a:extLst>
                    <a:ext uri="{9D8B030D-6E8A-4147-A177-3AD203B41FA5}">
                      <a16:colId xmlns:a16="http://schemas.microsoft.com/office/drawing/2014/main" val="4075414669"/>
                    </a:ext>
                  </a:extLst>
                </a:gridCol>
                <a:gridCol w="370332">
                  <a:extLst>
                    <a:ext uri="{9D8B030D-6E8A-4147-A177-3AD203B41FA5}">
                      <a16:colId xmlns:a16="http://schemas.microsoft.com/office/drawing/2014/main" val="1945080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2509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Acer France - 2019-05-29 06:59:55 </a:t>
                      </a:r>
                      <a:r>
                        <a:rPr kumimoji="0" lang="fr-FR" sz="1000" b="0" i="0" u="none" strike="noStrike" kern="1200" cap="none" spc="0" normalizeH="0" baseline="0" noProof="0">
                          <a:ln>
                            <a:noFill/>
                          </a:ln>
                          <a:solidFill>
                            <a:prstClr val="black"/>
                          </a:solidFill>
                          <a:effectLst/>
                          <a:uLnTx/>
                          <a:uFillTx/>
                          <a:latin typeface="+mn-lt"/>
                          <a:ea typeface="+mn-ea"/>
                          <a:cs typeface="+mn-cs"/>
                        </a:rPr>
                        <a:t> 
 #ConceptD était à l'honneur au #Computex2019. Découvrez notre toute nouvelle gamme dédiée aux créateurs : http://spr.ly/6180EmVor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16581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- 2019-05-29 05:19:12 </a:t>
                      </a:r>
                      <a:r>
                        <a:rPr kumimoji="0" lang="fr-FR" sz="1000" b="0" i="0" u="none" strike="noStrike" kern="1200" cap="none" spc="0" normalizeH="0" baseline="0" noProof="0">
                          <a:ln>
                            <a:noFill/>
                          </a:ln>
                          <a:solidFill>
                            <a:prstClr val="black"/>
                          </a:solidFill>
                          <a:effectLst/>
                          <a:uLnTx/>
                          <a:uFillTx/>
                          <a:latin typeface="+mn-lt"/>
                          <a:ea typeface="+mn-ea"/>
                          <a:cs typeface="+mn-cs"/>
                        </a:rPr>
                        <a:t> 
 Micro76 nous a préparé une belle vidéo de présentation de leur nouvelle gamme de PC, avec du MSI dedans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76621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Acer France - 2019-05-29 05:00:02 </a:t>
                      </a:r>
                      <a:r>
                        <a:rPr kumimoji="0" lang="fr-FR" sz="1000" b="0" i="0" u="none" strike="noStrike" kern="1200" cap="none" spc="0" normalizeH="0" baseline="0" noProof="0">
                          <a:ln>
                            <a:noFill/>
                          </a:ln>
                          <a:solidFill>
                            <a:prstClr val="black"/>
                          </a:solidFill>
                          <a:effectLst/>
                          <a:uLnTx/>
                          <a:uFillTx/>
                          <a:latin typeface="+mn-lt"/>
                          <a:ea typeface="+mn-ea"/>
                          <a:cs typeface="+mn-cs"/>
                        </a:rPr>
                        <a:t> 
 Le nouveau Swift 5 : le plus léger notebook 14" avec carte graphique et processeur Intel® Core™ 10ème génération. #Acer #Computex2019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25791876"/>
                  </a:ext>
                </a:extLst>
              </a:tr>
            </a:tbl>
          </a:graphicData>
        </a:graphic>
      </p:graphicFrame>
      <p:sp>
        <p:nvSpPr>
          <p:cNvPr id="4" name="Text Placeholder 3">
            <a:extLst>
              <a:ext uri="{FF2B5EF4-FFF2-40B4-BE49-F238E27FC236}">
                <a16:creationId xmlns:a16="http://schemas.microsoft.com/office/drawing/2014/main" id="{D46C57CC-4EB2-4A57-A760-91D9D478CCD5}"/>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756587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8F494-9D9C-4E1B-9310-E099866A2C66}"/>
              </a:ext>
            </a:extLst>
          </p:cNvPr>
          <p:cNvSpPr>
            <a:spLocks noGrp="1"/>
          </p:cNvSpPr>
          <p:nvPr>
            <p:ph type="title"/>
          </p:nvPr>
        </p:nvSpPr>
        <p:spPr/>
        <p:txBody>
          <a:bodyPr/>
          <a:lstStyle/>
          <a:p>
            <a:r>
              <a:rPr lang="en-US"/>
              <a:t>Facebook Own Posts Table | CND Competitor- FR - 9 of 17</a:t>
            </a:r>
          </a:p>
        </p:txBody>
      </p:sp>
      <p:graphicFrame>
        <p:nvGraphicFramePr>
          <p:cNvPr id="5" name="Table Placeholder 4">
            <a:extLst>
              <a:ext uri="{FF2B5EF4-FFF2-40B4-BE49-F238E27FC236}">
                <a16:creationId xmlns:a16="http://schemas.microsoft.com/office/drawing/2014/main" id="{4663AD54-9F67-4804-9329-B565BA5FCC29}"/>
              </a:ext>
            </a:extLst>
          </p:cNvPr>
          <p:cNvGraphicFramePr>
            <a:graphicFrameLocks noGrp="1"/>
          </p:cNvGraphicFramePr>
          <p:nvPr>
            <p:ph type="tbl" sz="quarter" idx="13"/>
            <p:extLst>
              <p:ext uri="{D42A27DB-BD31-4B8C-83A1-F6EECF244321}">
                <p14:modId xmlns:p14="http://schemas.microsoft.com/office/powerpoint/2010/main" val="1839644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025930615"/>
                    </a:ext>
                  </a:extLst>
                </a:gridCol>
                <a:gridCol w="370332">
                  <a:extLst>
                    <a:ext uri="{9D8B030D-6E8A-4147-A177-3AD203B41FA5}">
                      <a16:colId xmlns:a16="http://schemas.microsoft.com/office/drawing/2014/main" val="1390627372"/>
                    </a:ext>
                  </a:extLst>
                </a:gridCol>
                <a:gridCol w="370332">
                  <a:extLst>
                    <a:ext uri="{9D8B030D-6E8A-4147-A177-3AD203B41FA5}">
                      <a16:colId xmlns:a16="http://schemas.microsoft.com/office/drawing/2014/main" val="1100755587"/>
                    </a:ext>
                  </a:extLst>
                </a:gridCol>
                <a:gridCol w="370332">
                  <a:extLst>
                    <a:ext uri="{9D8B030D-6E8A-4147-A177-3AD203B41FA5}">
                      <a16:colId xmlns:a16="http://schemas.microsoft.com/office/drawing/2014/main" val="3654912505"/>
                    </a:ext>
                  </a:extLst>
                </a:gridCol>
                <a:gridCol w="329184">
                  <a:extLst>
                    <a:ext uri="{9D8B030D-6E8A-4147-A177-3AD203B41FA5}">
                      <a16:colId xmlns:a16="http://schemas.microsoft.com/office/drawing/2014/main" val="2155856860"/>
                    </a:ext>
                  </a:extLst>
                </a:gridCol>
                <a:gridCol w="329184">
                  <a:extLst>
                    <a:ext uri="{9D8B030D-6E8A-4147-A177-3AD203B41FA5}">
                      <a16:colId xmlns:a16="http://schemas.microsoft.com/office/drawing/2014/main" val="3292819558"/>
                    </a:ext>
                  </a:extLst>
                </a:gridCol>
                <a:gridCol w="329184">
                  <a:extLst>
                    <a:ext uri="{9D8B030D-6E8A-4147-A177-3AD203B41FA5}">
                      <a16:colId xmlns:a16="http://schemas.microsoft.com/office/drawing/2014/main" val="2817227507"/>
                    </a:ext>
                  </a:extLst>
                </a:gridCol>
                <a:gridCol w="329184">
                  <a:extLst>
                    <a:ext uri="{9D8B030D-6E8A-4147-A177-3AD203B41FA5}">
                      <a16:colId xmlns:a16="http://schemas.microsoft.com/office/drawing/2014/main" val="1871663623"/>
                    </a:ext>
                  </a:extLst>
                </a:gridCol>
                <a:gridCol w="329184">
                  <a:extLst>
                    <a:ext uri="{9D8B030D-6E8A-4147-A177-3AD203B41FA5}">
                      <a16:colId xmlns:a16="http://schemas.microsoft.com/office/drawing/2014/main" val="298456595"/>
                    </a:ext>
                  </a:extLst>
                </a:gridCol>
                <a:gridCol w="329184">
                  <a:extLst>
                    <a:ext uri="{9D8B030D-6E8A-4147-A177-3AD203B41FA5}">
                      <a16:colId xmlns:a16="http://schemas.microsoft.com/office/drawing/2014/main" val="2681052556"/>
                    </a:ext>
                  </a:extLst>
                </a:gridCol>
                <a:gridCol w="329184">
                  <a:extLst>
                    <a:ext uri="{9D8B030D-6E8A-4147-A177-3AD203B41FA5}">
                      <a16:colId xmlns:a16="http://schemas.microsoft.com/office/drawing/2014/main" val="1171004162"/>
                    </a:ext>
                  </a:extLst>
                </a:gridCol>
                <a:gridCol w="329184">
                  <a:extLst>
                    <a:ext uri="{9D8B030D-6E8A-4147-A177-3AD203B41FA5}">
                      <a16:colId xmlns:a16="http://schemas.microsoft.com/office/drawing/2014/main" val="252661328"/>
                    </a:ext>
                  </a:extLst>
                </a:gridCol>
                <a:gridCol w="329184">
                  <a:extLst>
                    <a:ext uri="{9D8B030D-6E8A-4147-A177-3AD203B41FA5}">
                      <a16:colId xmlns:a16="http://schemas.microsoft.com/office/drawing/2014/main" val="1020665418"/>
                    </a:ext>
                  </a:extLst>
                </a:gridCol>
                <a:gridCol w="370332">
                  <a:extLst>
                    <a:ext uri="{9D8B030D-6E8A-4147-A177-3AD203B41FA5}">
                      <a16:colId xmlns:a16="http://schemas.microsoft.com/office/drawing/2014/main" val="3882469506"/>
                    </a:ext>
                  </a:extLst>
                </a:gridCol>
                <a:gridCol w="370332">
                  <a:extLst>
                    <a:ext uri="{9D8B030D-6E8A-4147-A177-3AD203B41FA5}">
                      <a16:colId xmlns:a16="http://schemas.microsoft.com/office/drawing/2014/main" val="3718691966"/>
                    </a:ext>
                  </a:extLst>
                </a:gridCol>
                <a:gridCol w="370332">
                  <a:extLst>
                    <a:ext uri="{9D8B030D-6E8A-4147-A177-3AD203B41FA5}">
                      <a16:colId xmlns:a16="http://schemas.microsoft.com/office/drawing/2014/main" val="2534315751"/>
                    </a:ext>
                  </a:extLst>
                </a:gridCol>
                <a:gridCol w="329184">
                  <a:extLst>
                    <a:ext uri="{9D8B030D-6E8A-4147-A177-3AD203B41FA5}">
                      <a16:colId xmlns:a16="http://schemas.microsoft.com/office/drawing/2014/main" val="2884412489"/>
                    </a:ext>
                  </a:extLst>
                </a:gridCol>
                <a:gridCol w="329184">
                  <a:extLst>
                    <a:ext uri="{9D8B030D-6E8A-4147-A177-3AD203B41FA5}">
                      <a16:colId xmlns:a16="http://schemas.microsoft.com/office/drawing/2014/main" val="3497566842"/>
                    </a:ext>
                  </a:extLst>
                </a:gridCol>
                <a:gridCol w="370332">
                  <a:extLst>
                    <a:ext uri="{9D8B030D-6E8A-4147-A177-3AD203B41FA5}">
                      <a16:colId xmlns:a16="http://schemas.microsoft.com/office/drawing/2014/main" val="3742201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30123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- 2019-05-29 02:30:01 </a:t>
                      </a:r>
                      <a:r>
                        <a:rPr kumimoji="0" lang="fr-FR" sz="1000" b="0" i="0" u="none" strike="noStrike" kern="1200" cap="none" spc="0" normalizeH="0" baseline="0" noProof="0">
                          <a:ln>
                            <a:noFill/>
                          </a:ln>
                          <a:solidFill>
                            <a:prstClr val="black"/>
                          </a:solidFill>
                          <a:effectLst/>
                          <a:uLnTx/>
                          <a:uFillTx/>
                          <a:latin typeface="+mn-lt"/>
                          <a:ea typeface="+mn-ea"/>
                          <a:cs typeface="+mn-cs"/>
                        </a:rPr>
                        <a:t> 
 Toute notre line-up de GeForce RTX™ série 20 en exposition au Computex 2019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40905000"/>
                  </a:ext>
                </a:extLst>
              </a:tr>
            </a:tbl>
          </a:graphicData>
        </a:graphic>
      </p:graphicFrame>
      <p:sp>
        <p:nvSpPr>
          <p:cNvPr id="4" name="Text Placeholder 3">
            <a:extLst>
              <a:ext uri="{FF2B5EF4-FFF2-40B4-BE49-F238E27FC236}">
                <a16:creationId xmlns:a16="http://schemas.microsoft.com/office/drawing/2014/main" id="{29F1EA3A-B702-485B-81A7-54C87ECD3BAF}"/>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295505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E2653-A18B-4391-B2D3-DBED6C54DC4C}"/>
              </a:ext>
            </a:extLst>
          </p:cNvPr>
          <p:cNvSpPr>
            <a:spLocks noGrp="1"/>
          </p:cNvSpPr>
          <p:nvPr>
            <p:ph type="title"/>
          </p:nvPr>
        </p:nvSpPr>
        <p:spPr/>
        <p:txBody>
          <a:bodyPr/>
          <a:lstStyle/>
          <a:p>
            <a:r>
              <a:rPr lang="en-US"/>
              <a:t>Facebook Own Posts Table | CND Competitor- FR - 10 of 17</a:t>
            </a:r>
          </a:p>
        </p:txBody>
      </p:sp>
      <p:graphicFrame>
        <p:nvGraphicFramePr>
          <p:cNvPr id="5" name="Table Placeholder 4">
            <a:extLst>
              <a:ext uri="{FF2B5EF4-FFF2-40B4-BE49-F238E27FC236}">
                <a16:creationId xmlns:a16="http://schemas.microsoft.com/office/drawing/2014/main" id="{1968C966-8E65-4171-9156-4A92F083504E}"/>
              </a:ext>
            </a:extLst>
          </p:cNvPr>
          <p:cNvGraphicFramePr>
            <a:graphicFrameLocks noGrp="1"/>
          </p:cNvGraphicFramePr>
          <p:nvPr>
            <p:ph type="tbl" sz="quarter" idx="13"/>
            <p:extLst>
              <p:ext uri="{D42A27DB-BD31-4B8C-83A1-F6EECF244321}">
                <p14:modId xmlns:p14="http://schemas.microsoft.com/office/powerpoint/2010/main" val="3010100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71314151"/>
                    </a:ext>
                  </a:extLst>
                </a:gridCol>
                <a:gridCol w="370332">
                  <a:extLst>
                    <a:ext uri="{9D8B030D-6E8A-4147-A177-3AD203B41FA5}">
                      <a16:colId xmlns:a16="http://schemas.microsoft.com/office/drawing/2014/main" val="3823352417"/>
                    </a:ext>
                  </a:extLst>
                </a:gridCol>
                <a:gridCol w="370332">
                  <a:extLst>
                    <a:ext uri="{9D8B030D-6E8A-4147-A177-3AD203B41FA5}">
                      <a16:colId xmlns:a16="http://schemas.microsoft.com/office/drawing/2014/main" val="72310487"/>
                    </a:ext>
                  </a:extLst>
                </a:gridCol>
                <a:gridCol w="370332">
                  <a:extLst>
                    <a:ext uri="{9D8B030D-6E8A-4147-A177-3AD203B41FA5}">
                      <a16:colId xmlns:a16="http://schemas.microsoft.com/office/drawing/2014/main" val="3098642104"/>
                    </a:ext>
                  </a:extLst>
                </a:gridCol>
                <a:gridCol w="329184">
                  <a:extLst>
                    <a:ext uri="{9D8B030D-6E8A-4147-A177-3AD203B41FA5}">
                      <a16:colId xmlns:a16="http://schemas.microsoft.com/office/drawing/2014/main" val="3365536330"/>
                    </a:ext>
                  </a:extLst>
                </a:gridCol>
                <a:gridCol w="329184">
                  <a:extLst>
                    <a:ext uri="{9D8B030D-6E8A-4147-A177-3AD203B41FA5}">
                      <a16:colId xmlns:a16="http://schemas.microsoft.com/office/drawing/2014/main" val="606658986"/>
                    </a:ext>
                  </a:extLst>
                </a:gridCol>
                <a:gridCol w="329184">
                  <a:extLst>
                    <a:ext uri="{9D8B030D-6E8A-4147-A177-3AD203B41FA5}">
                      <a16:colId xmlns:a16="http://schemas.microsoft.com/office/drawing/2014/main" val="2568584388"/>
                    </a:ext>
                  </a:extLst>
                </a:gridCol>
                <a:gridCol w="329184">
                  <a:extLst>
                    <a:ext uri="{9D8B030D-6E8A-4147-A177-3AD203B41FA5}">
                      <a16:colId xmlns:a16="http://schemas.microsoft.com/office/drawing/2014/main" val="1155293608"/>
                    </a:ext>
                  </a:extLst>
                </a:gridCol>
                <a:gridCol w="329184">
                  <a:extLst>
                    <a:ext uri="{9D8B030D-6E8A-4147-A177-3AD203B41FA5}">
                      <a16:colId xmlns:a16="http://schemas.microsoft.com/office/drawing/2014/main" val="1565827525"/>
                    </a:ext>
                  </a:extLst>
                </a:gridCol>
                <a:gridCol w="329184">
                  <a:extLst>
                    <a:ext uri="{9D8B030D-6E8A-4147-A177-3AD203B41FA5}">
                      <a16:colId xmlns:a16="http://schemas.microsoft.com/office/drawing/2014/main" val="4193608698"/>
                    </a:ext>
                  </a:extLst>
                </a:gridCol>
                <a:gridCol w="329184">
                  <a:extLst>
                    <a:ext uri="{9D8B030D-6E8A-4147-A177-3AD203B41FA5}">
                      <a16:colId xmlns:a16="http://schemas.microsoft.com/office/drawing/2014/main" val="2661012086"/>
                    </a:ext>
                  </a:extLst>
                </a:gridCol>
                <a:gridCol w="329184">
                  <a:extLst>
                    <a:ext uri="{9D8B030D-6E8A-4147-A177-3AD203B41FA5}">
                      <a16:colId xmlns:a16="http://schemas.microsoft.com/office/drawing/2014/main" val="1708773759"/>
                    </a:ext>
                  </a:extLst>
                </a:gridCol>
                <a:gridCol w="329184">
                  <a:extLst>
                    <a:ext uri="{9D8B030D-6E8A-4147-A177-3AD203B41FA5}">
                      <a16:colId xmlns:a16="http://schemas.microsoft.com/office/drawing/2014/main" val="3706715343"/>
                    </a:ext>
                  </a:extLst>
                </a:gridCol>
                <a:gridCol w="370332">
                  <a:extLst>
                    <a:ext uri="{9D8B030D-6E8A-4147-A177-3AD203B41FA5}">
                      <a16:colId xmlns:a16="http://schemas.microsoft.com/office/drawing/2014/main" val="2480268078"/>
                    </a:ext>
                  </a:extLst>
                </a:gridCol>
                <a:gridCol w="370332">
                  <a:extLst>
                    <a:ext uri="{9D8B030D-6E8A-4147-A177-3AD203B41FA5}">
                      <a16:colId xmlns:a16="http://schemas.microsoft.com/office/drawing/2014/main" val="3102636903"/>
                    </a:ext>
                  </a:extLst>
                </a:gridCol>
                <a:gridCol w="370332">
                  <a:extLst>
                    <a:ext uri="{9D8B030D-6E8A-4147-A177-3AD203B41FA5}">
                      <a16:colId xmlns:a16="http://schemas.microsoft.com/office/drawing/2014/main" val="3533966851"/>
                    </a:ext>
                  </a:extLst>
                </a:gridCol>
                <a:gridCol w="329184">
                  <a:extLst>
                    <a:ext uri="{9D8B030D-6E8A-4147-A177-3AD203B41FA5}">
                      <a16:colId xmlns:a16="http://schemas.microsoft.com/office/drawing/2014/main" val="2096805809"/>
                    </a:ext>
                  </a:extLst>
                </a:gridCol>
                <a:gridCol w="329184">
                  <a:extLst>
                    <a:ext uri="{9D8B030D-6E8A-4147-A177-3AD203B41FA5}">
                      <a16:colId xmlns:a16="http://schemas.microsoft.com/office/drawing/2014/main" val="2706801530"/>
                    </a:ext>
                  </a:extLst>
                </a:gridCol>
                <a:gridCol w="370332">
                  <a:extLst>
                    <a:ext uri="{9D8B030D-6E8A-4147-A177-3AD203B41FA5}">
                      <a16:colId xmlns:a16="http://schemas.microsoft.com/office/drawing/2014/main" val="21575217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211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Acer France - 2019-05-29 01:54:13 </a:t>
                      </a:r>
                      <a:r>
                        <a:rPr kumimoji="0" lang="fr-FR" sz="1000" b="0" i="0" u="none" strike="noStrike" kern="1200" cap="none" spc="0" normalizeH="0" baseline="0" noProof="0">
                          <a:ln>
                            <a:noFill/>
                          </a:ln>
                          <a:solidFill>
                            <a:prstClr val="black"/>
                          </a:solidFill>
                          <a:effectLst/>
                          <a:uLnTx/>
                          <a:uFillTx/>
                          <a:latin typeface="+mn-lt"/>
                          <a:ea typeface="+mn-ea"/>
                          <a:cs typeface="+mn-cs"/>
                        </a:rPr>
                        <a:t> 
 Nous avons remporté plusieurs d&amp;i awards au #Computex2019 ! 🏆
Notre ultra-fin et ultra-léger Swift 7, nos OJO 500 et ConceptD 500 ainsi que aiSage, notre dispositif d'edge computing, ont chacun reçu un product awards. 
Notre Smart Parking Meter System a également remporté le Special award pour sa précision, son efficacité et sa conception durable !
https://news.acer.com/acers-predator-thronos-gaming-chair-wins-gold-at-computex-di-awards-2019-241154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666541073"/>
                  </a:ext>
                </a:extLst>
              </a:tr>
            </a:tbl>
          </a:graphicData>
        </a:graphic>
      </p:graphicFrame>
      <p:sp>
        <p:nvSpPr>
          <p:cNvPr id="4" name="Text Placeholder 3">
            <a:extLst>
              <a:ext uri="{FF2B5EF4-FFF2-40B4-BE49-F238E27FC236}">
                <a16:creationId xmlns:a16="http://schemas.microsoft.com/office/drawing/2014/main" id="{8A2067FB-9CE1-46E2-81DB-91627CD82665}"/>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8714225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482545-D0C4-4983-9AD6-C8C4812F9C63}"/>
              </a:ext>
            </a:extLst>
          </p:cNvPr>
          <p:cNvSpPr>
            <a:spLocks noGrp="1"/>
          </p:cNvSpPr>
          <p:nvPr>
            <p:ph type="title"/>
          </p:nvPr>
        </p:nvSpPr>
        <p:spPr/>
        <p:txBody>
          <a:bodyPr/>
          <a:lstStyle/>
          <a:p>
            <a:r>
              <a:rPr lang="en-US"/>
              <a:t>Facebook Own Posts Table | CND Competitor- FR - 11 of 17</a:t>
            </a:r>
          </a:p>
        </p:txBody>
      </p:sp>
      <p:graphicFrame>
        <p:nvGraphicFramePr>
          <p:cNvPr id="5" name="Table Placeholder 4">
            <a:extLst>
              <a:ext uri="{FF2B5EF4-FFF2-40B4-BE49-F238E27FC236}">
                <a16:creationId xmlns:a16="http://schemas.microsoft.com/office/drawing/2014/main" id="{B6AD1F21-6890-47F6-B226-07AFCBF0CAF4}"/>
              </a:ext>
            </a:extLst>
          </p:cNvPr>
          <p:cNvGraphicFramePr>
            <a:graphicFrameLocks noGrp="1"/>
          </p:cNvGraphicFramePr>
          <p:nvPr>
            <p:ph type="tbl" sz="quarter" idx="13"/>
            <p:extLst>
              <p:ext uri="{D42A27DB-BD31-4B8C-83A1-F6EECF244321}">
                <p14:modId xmlns:p14="http://schemas.microsoft.com/office/powerpoint/2010/main" val="2709943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190900773"/>
                    </a:ext>
                  </a:extLst>
                </a:gridCol>
                <a:gridCol w="370332">
                  <a:extLst>
                    <a:ext uri="{9D8B030D-6E8A-4147-A177-3AD203B41FA5}">
                      <a16:colId xmlns:a16="http://schemas.microsoft.com/office/drawing/2014/main" val="1664763158"/>
                    </a:ext>
                  </a:extLst>
                </a:gridCol>
                <a:gridCol w="370332">
                  <a:extLst>
                    <a:ext uri="{9D8B030D-6E8A-4147-A177-3AD203B41FA5}">
                      <a16:colId xmlns:a16="http://schemas.microsoft.com/office/drawing/2014/main" val="1936039855"/>
                    </a:ext>
                  </a:extLst>
                </a:gridCol>
                <a:gridCol w="370332">
                  <a:extLst>
                    <a:ext uri="{9D8B030D-6E8A-4147-A177-3AD203B41FA5}">
                      <a16:colId xmlns:a16="http://schemas.microsoft.com/office/drawing/2014/main" val="2318974435"/>
                    </a:ext>
                  </a:extLst>
                </a:gridCol>
                <a:gridCol w="329184">
                  <a:extLst>
                    <a:ext uri="{9D8B030D-6E8A-4147-A177-3AD203B41FA5}">
                      <a16:colId xmlns:a16="http://schemas.microsoft.com/office/drawing/2014/main" val="3912745624"/>
                    </a:ext>
                  </a:extLst>
                </a:gridCol>
                <a:gridCol w="329184">
                  <a:extLst>
                    <a:ext uri="{9D8B030D-6E8A-4147-A177-3AD203B41FA5}">
                      <a16:colId xmlns:a16="http://schemas.microsoft.com/office/drawing/2014/main" val="4254310149"/>
                    </a:ext>
                  </a:extLst>
                </a:gridCol>
                <a:gridCol w="329184">
                  <a:extLst>
                    <a:ext uri="{9D8B030D-6E8A-4147-A177-3AD203B41FA5}">
                      <a16:colId xmlns:a16="http://schemas.microsoft.com/office/drawing/2014/main" val="3324039147"/>
                    </a:ext>
                  </a:extLst>
                </a:gridCol>
                <a:gridCol w="329184">
                  <a:extLst>
                    <a:ext uri="{9D8B030D-6E8A-4147-A177-3AD203B41FA5}">
                      <a16:colId xmlns:a16="http://schemas.microsoft.com/office/drawing/2014/main" val="4008560151"/>
                    </a:ext>
                  </a:extLst>
                </a:gridCol>
                <a:gridCol w="329184">
                  <a:extLst>
                    <a:ext uri="{9D8B030D-6E8A-4147-A177-3AD203B41FA5}">
                      <a16:colId xmlns:a16="http://schemas.microsoft.com/office/drawing/2014/main" val="2073286228"/>
                    </a:ext>
                  </a:extLst>
                </a:gridCol>
                <a:gridCol w="329184">
                  <a:extLst>
                    <a:ext uri="{9D8B030D-6E8A-4147-A177-3AD203B41FA5}">
                      <a16:colId xmlns:a16="http://schemas.microsoft.com/office/drawing/2014/main" val="3433798800"/>
                    </a:ext>
                  </a:extLst>
                </a:gridCol>
                <a:gridCol w="329184">
                  <a:extLst>
                    <a:ext uri="{9D8B030D-6E8A-4147-A177-3AD203B41FA5}">
                      <a16:colId xmlns:a16="http://schemas.microsoft.com/office/drawing/2014/main" val="1281480100"/>
                    </a:ext>
                  </a:extLst>
                </a:gridCol>
                <a:gridCol w="329184">
                  <a:extLst>
                    <a:ext uri="{9D8B030D-6E8A-4147-A177-3AD203B41FA5}">
                      <a16:colId xmlns:a16="http://schemas.microsoft.com/office/drawing/2014/main" val="3181546361"/>
                    </a:ext>
                  </a:extLst>
                </a:gridCol>
                <a:gridCol w="329184">
                  <a:extLst>
                    <a:ext uri="{9D8B030D-6E8A-4147-A177-3AD203B41FA5}">
                      <a16:colId xmlns:a16="http://schemas.microsoft.com/office/drawing/2014/main" val="3687402664"/>
                    </a:ext>
                  </a:extLst>
                </a:gridCol>
                <a:gridCol w="370332">
                  <a:extLst>
                    <a:ext uri="{9D8B030D-6E8A-4147-A177-3AD203B41FA5}">
                      <a16:colId xmlns:a16="http://schemas.microsoft.com/office/drawing/2014/main" val="255919520"/>
                    </a:ext>
                  </a:extLst>
                </a:gridCol>
                <a:gridCol w="370332">
                  <a:extLst>
                    <a:ext uri="{9D8B030D-6E8A-4147-A177-3AD203B41FA5}">
                      <a16:colId xmlns:a16="http://schemas.microsoft.com/office/drawing/2014/main" val="426200705"/>
                    </a:ext>
                  </a:extLst>
                </a:gridCol>
                <a:gridCol w="370332">
                  <a:extLst>
                    <a:ext uri="{9D8B030D-6E8A-4147-A177-3AD203B41FA5}">
                      <a16:colId xmlns:a16="http://schemas.microsoft.com/office/drawing/2014/main" val="520562934"/>
                    </a:ext>
                  </a:extLst>
                </a:gridCol>
                <a:gridCol w="329184">
                  <a:extLst>
                    <a:ext uri="{9D8B030D-6E8A-4147-A177-3AD203B41FA5}">
                      <a16:colId xmlns:a16="http://schemas.microsoft.com/office/drawing/2014/main" val="3350582342"/>
                    </a:ext>
                  </a:extLst>
                </a:gridCol>
                <a:gridCol w="329184">
                  <a:extLst>
                    <a:ext uri="{9D8B030D-6E8A-4147-A177-3AD203B41FA5}">
                      <a16:colId xmlns:a16="http://schemas.microsoft.com/office/drawing/2014/main" val="1826356645"/>
                    </a:ext>
                  </a:extLst>
                </a:gridCol>
                <a:gridCol w="370332">
                  <a:extLst>
                    <a:ext uri="{9D8B030D-6E8A-4147-A177-3AD203B41FA5}">
                      <a16:colId xmlns:a16="http://schemas.microsoft.com/office/drawing/2014/main" val="131805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0319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 Republic of Gamers - 2019-05-29 01:54:08 </a:t>
                      </a:r>
                      <a:r>
                        <a:rPr kumimoji="0" lang="fr-FR" sz="1000" b="0" i="0" u="none" strike="noStrike" kern="1200" cap="none" spc="0" normalizeH="0" baseline="0" noProof="0">
                          <a:ln>
                            <a:noFill/>
                          </a:ln>
                          <a:solidFill>
                            <a:prstClr val="black"/>
                          </a:solidFill>
                          <a:effectLst/>
                          <a:uLnTx/>
                          <a:uFillTx/>
                          <a:latin typeface="+mn-lt"/>
                          <a:ea typeface="+mn-ea"/>
                          <a:cs typeface="+mn-cs"/>
                        </a:rPr>
                        <a:t> 
 Présentation de tous les nouveaux membres de la famille #ROG au #Computex2019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04287305"/>
                  </a:ext>
                </a:extLst>
              </a:tr>
            </a:tbl>
          </a:graphicData>
        </a:graphic>
      </p:graphicFrame>
      <p:sp>
        <p:nvSpPr>
          <p:cNvPr id="4" name="Text Placeholder 3">
            <a:extLst>
              <a:ext uri="{FF2B5EF4-FFF2-40B4-BE49-F238E27FC236}">
                <a16:creationId xmlns:a16="http://schemas.microsoft.com/office/drawing/2014/main" id="{AA173737-0000-4809-9A7E-4C1B3BF9ACAC}"/>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470710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6B779-C31E-4E2E-A2FF-2CBFD35FF55E}"/>
              </a:ext>
            </a:extLst>
          </p:cNvPr>
          <p:cNvSpPr>
            <a:spLocks noGrp="1"/>
          </p:cNvSpPr>
          <p:nvPr>
            <p:ph type="title"/>
          </p:nvPr>
        </p:nvSpPr>
        <p:spPr/>
        <p:txBody>
          <a:bodyPr/>
          <a:lstStyle/>
          <a:p>
            <a:r>
              <a:rPr lang="en-US"/>
              <a:t>Facebook Own Posts Table | CND Competitor- FR - 12 of 17</a:t>
            </a:r>
          </a:p>
        </p:txBody>
      </p:sp>
      <p:graphicFrame>
        <p:nvGraphicFramePr>
          <p:cNvPr id="5" name="Table Placeholder 4">
            <a:extLst>
              <a:ext uri="{FF2B5EF4-FFF2-40B4-BE49-F238E27FC236}">
                <a16:creationId xmlns:a16="http://schemas.microsoft.com/office/drawing/2014/main" id="{1CCED2E2-F7CB-451E-93A4-DF501F7F597F}"/>
              </a:ext>
            </a:extLst>
          </p:cNvPr>
          <p:cNvGraphicFramePr>
            <a:graphicFrameLocks noGrp="1"/>
          </p:cNvGraphicFramePr>
          <p:nvPr>
            <p:ph type="tbl" sz="quarter" idx="13"/>
            <p:extLst>
              <p:ext uri="{D42A27DB-BD31-4B8C-83A1-F6EECF244321}">
                <p14:modId xmlns:p14="http://schemas.microsoft.com/office/powerpoint/2010/main" val="760749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055978602"/>
                    </a:ext>
                  </a:extLst>
                </a:gridCol>
                <a:gridCol w="370332">
                  <a:extLst>
                    <a:ext uri="{9D8B030D-6E8A-4147-A177-3AD203B41FA5}">
                      <a16:colId xmlns:a16="http://schemas.microsoft.com/office/drawing/2014/main" val="3396300497"/>
                    </a:ext>
                  </a:extLst>
                </a:gridCol>
                <a:gridCol w="370332">
                  <a:extLst>
                    <a:ext uri="{9D8B030D-6E8A-4147-A177-3AD203B41FA5}">
                      <a16:colId xmlns:a16="http://schemas.microsoft.com/office/drawing/2014/main" val="3847052485"/>
                    </a:ext>
                  </a:extLst>
                </a:gridCol>
                <a:gridCol w="370332">
                  <a:extLst>
                    <a:ext uri="{9D8B030D-6E8A-4147-A177-3AD203B41FA5}">
                      <a16:colId xmlns:a16="http://schemas.microsoft.com/office/drawing/2014/main" val="3288365541"/>
                    </a:ext>
                  </a:extLst>
                </a:gridCol>
                <a:gridCol w="329184">
                  <a:extLst>
                    <a:ext uri="{9D8B030D-6E8A-4147-A177-3AD203B41FA5}">
                      <a16:colId xmlns:a16="http://schemas.microsoft.com/office/drawing/2014/main" val="1534223291"/>
                    </a:ext>
                  </a:extLst>
                </a:gridCol>
                <a:gridCol w="329184">
                  <a:extLst>
                    <a:ext uri="{9D8B030D-6E8A-4147-A177-3AD203B41FA5}">
                      <a16:colId xmlns:a16="http://schemas.microsoft.com/office/drawing/2014/main" val="956106583"/>
                    </a:ext>
                  </a:extLst>
                </a:gridCol>
                <a:gridCol w="329184">
                  <a:extLst>
                    <a:ext uri="{9D8B030D-6E8A-4147-A177-3AD203B41FA5}">
                      <a16:colId xmlns:a16="http://schemas.microsoft.com/office/drawing/2014/main" val="3320539544"/>
                    </a:ext>
                  </a:extLst>
                </a:gridCol>
                <a:gridCol w="329184">
                  <a:extLst>
                    <a:ext uri="{9D8B030D-6E8A-4147-A177-3AD203B41FA5}">
                      <a16:colId xmlns:a16="http://schemas.microsoft.com/office/drawing/2014/main" val="1606981645"/>
                    </a:ext>
                  </a:extLst>
                </a:gridCol>
                <a:gridCol w="329184">
                  <a:extLst>
                    <a:ext uri="{9D8B030D-6E8A-4147-A177-3AD203B41FA5}">
                      <a16:colId xmlns:a16="http://schemas.microsoft.com/office/drawing/2014/main" val="1006431150"/>
                    </a:ext>
                  </a:extLst>
                </a:gridCol>
                <a:gridCol w="329184">
                  <a:extLst>
                    <a:ext uri="{9D8B030D-6E8A-4147-A177-3AD203B41FA5}">
                      <a16:colId xmlns:a16="http://schemas.microsoft.com/office/drawing/2014/main" val="3028105651"/>
                    </a:ext>
                  </a:extLst>
                </a:gridCol>
                <a:gridCol w="329184">
                  <a:extLst>
                    <a:ext uri="{9D8B030D-6E8A-4147-A177-3AD203B41FA5}">
                      <a16:colId xmlns:a16="http://schemas.microsoft.com/office/drawing/2014/main" val="4080164680"/>
                    </a:ext>
                  </a:extLst>
                </a:gridCol>
                <a:gridCol w="329184">
                  <a:extLst>
                    <a:ext uri="{9D8B030D-6E8A-4147-A177-3AD203B41FA5}">
                      <a16:colId xmlns:a16="http://schemas.microsoft.com/office/drawing/2014/main" val="3779805151"/>
                    </a:ext>
                  </a:extLst>
                </a:gridCol>
                <a:gridCol w="329184">
                  <a:extLst>
                    <a:ext uri="{9D8B030D-6E8A-4147-A177-3AD203B41FA5}">
                      <a16:colId xmlns:a16="http://schemas.microsoft.com/office/drawing/2014/main" val="2578381445"/>
                    </a:ext>
                  </a:extLst>
                </a:gridCol>
                <a:gridCol w="370332">
                  <a:extLst>
                    <a:ext uri="{9D8B030D-6E8A-4147-A177-3AD203B41FA5}">
                      <a16:colId xmlns:a16="http://schemas.microsoft.com/office/drawing/2014/main" val="2709602757"/>
                    </a:ext>
                  </a:extLst>
                </a:gridCol>
                <a:gridCol w="370332">
                  <a:extLst>
                    <a:ext uri="{9D8B030D-6E8A-4147-A177-3AD203B41FA5}">
                      <a16:colId xmlns:a16="http://schemas.microsoft.com/office/drawing/2014/main" val="310312860"/>
                    </a:ext>
                  </a:extLst>
                </a:gridCol>
                <a:gridCol w="370332">
                  <a:extLst>
                    <a:ext uri="{9D8B030D-6E8A-4147-A177-3AD203B41FA5}">
                      <a16:colId xmlns:a16="http://schemas.microsoft.com/office/drawing/2014/main" val="2149712149"/>
                    </a:ext>
                  </a:extLst>
                </a:gridCol>
                <a:gridCol w="329184">
                  <a:extLst>
                    <a:ext uri="{9D8B030D-6E8A-4147-A177-3AD203B41FA5}">
                      <a16:colId xmlns:a16="http://schemas.microsoft.com/office/drawing/2014/main" val="2747702601"/>
                    </a:ext>
                  </a:extLst>
                </a:gridCol>
                <a:gridCol w="329184">
                  <a:extLst>
                    <a:ext uri="{9D8B030D-6E8A-4147-A177-3AD203B41FA5}">
                      <a16:colId xmlns:a16="http://schemas.microsoft.com/office/drawing/2014/main" val="3383950261"/>
                    </a:ext>
                  </a:extLst>
                </a:gridCol>
                <a:gridCol w="370332">
                  <a:extLst>
                    <a:ext uri="{9D8B030D-6E8A-4147-A177-3AD203B41FA5}">
                      <a16:colId xmlns:a16="http://schemas.microsoft.com/office/drawing/2014/main" val="366311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9277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 Republic of Gamers - 2019-05-29 01:36:07 </a:t>
                      </a:r>
                      <a:r>
                        <a:rPr kumimoji="0" lang="fr-FR" sz="1000" b="0" i="0" u="none" strike="noStrike" kern="1200" cap="none" spc="0" normalizeH="0" baseline="0" noProof="0">
                          <a:ln>
                            <a:noFill/>
                          </a:ln>
                          <a:solidFill>
                            <a:prstClr val="black"/>
                          </a:solidFill>
                          <a:effectLst/>
                          <a:uLnTx/>
                          <a:uFillTx/>
                          <a:latin typeface="+mn-lt"/>
                          <a:ea typeface="+mn-ea"/>
                          <a:cs typeface="+mn-cs"/>
                        </a:rPr>
                        <a:t> 
 On voit les choses en grand pour nos 30 ans ! 
Partagez avec nous votre incroyable histoire avec un produit Asus et tentez de remporter un de nos lots anniversaire !
#ZenBook Edition 30 &amp; Prime X299 Edition 30 motherboard
Ne manquez pas cette chance ! Participez  ici : 
http://fra.rog.gg/30ansfb
#ASUS30 #30YearsTogether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23429403"/>
                  </a:ext>
                </a:extLst>
              </a:tr>
            </a:tbl>
          </a:graphicData>
        </a:graphic>
      </p:graphicFrame>
      <p:sp>
        <p:nvSpPr>
          <p:cNvPr id="4" name="Text Placeholder 3">
            <a:extLst>
              <a:ext uri="{FF2B5EF4-FFF2-40B4-BE49-F238E27FC236}">
                <a16:creationId xmlns:a16="http://schemas.microsoft.com/office/drawing/2014/main" id="{9850DBAD-04D1-4E5C-9A76-BF73FF873EF5}"/>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1990182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597288-7119-4690-A213-5CD9C516A87C}"/>
              </a:ext>
            </a:extLst>
          </p:cNvPr>
          <p:cNvSpPr>
            <a:spLocks noGrp="1"/>
          </p:cNvSpPr>
          <p:nvPr>
            <p:ph type="title"/>
          </p:nvPr>
        </p:nvSpPr>
        <p:spPr/>
        <p:txBody>
          <a:bodyPr/>
          <a:lstStyle/>
          <a:p>
            <a:r>
              <a:rPr lang="en-US"/>
              <a:t>Facebook Own Posts Table | CND Competitor- FR - 13 of 17</a:t>
            </a:r>
          </a:p>
        </p:txBody>
      </p:sp>
      <p:graphicFrame>
        <p:nvGraphicFramePr>
          <p:cNvPr id="5" name="Table Placeholder 4">
            <a:extLst>
              <a:ext uri="{FF2B5EF4-FFF2-40B4-BE49-F238E27FC236}">
                <a16:creationId xmlns:a16="http://schemas.microsoft.com/office/drawing/2014/main" id="{A269AD62-8E56-4B24-BEBA-1F4AF04F481F}"/>
              </a:ext>
            </a:extLst>
          </p:cNvPr>
          <p:cNvGraphicFramePr>
            <a:graphicFrameLocks noGrp="1"/>
          </p:cNvGraphicFramePr>
          <p:nvPr>
            <p:ph type="tbl" sz="quarter" idx="13"/>
            <p:extLst>
              <p:ext uri="{D42A27DB-BD31-4B8C-83A1-F6EECF244321}">
                <p14:modId xmlns:p14="http://schemas.microsoft.com/office/powerpoint/2010/main" val="68957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3398847893"/>
                    </a:ext>
                  </a:extLst>
                </a:gridCol>
                <a:gridCol w="370332">
                  <a:extLst>
                    <a:ext uri="{9D8B030D-6E8A-4147-A177-3AD203B41FA5}">
                      <a16:colId xmlns:a16="http://schemas.microsoft.com/office/drawing/2014/main" val="1680108543"/>
                    </a:ext>
                  </a:extLst>
                </a:gridCol>
                <a:gridCol w="370332">
                  <a:extLst>
                    <a:ext uri="{9D8B030D-6E8A-4147-A177-3AD203B41FA5}">
                      <a16:colId xmlns:a16="http://schemas.microsoft.com/office/drawing/2014/main" val="689334454"/>
                    </a:ext>
                  </a:extLst>
                </a:gridCol>
                <a:gridCol w="370332">
                  <a:extLst>
                    <a:ext uri="{9D8B030D-6E8A-4147-A177-3AD203B41FA5}">
                      <a16:colId xmlns:a16="http://schemas.microsoft.com/office/drawing/2014/main" val="928147530"/>
                    </a:ext>
                  </a:extLst>
                </a:gridCol>
                <a:gridCol w="329184">
                  <a:extLst>
                    <a:ext uri="{9D8B030D-6E8A-4147-A177-3AD203B41FA5}">
                      <a16:colId xmlns:a16="http://schemas.microsoft.com/office/drawing/2014/main" val="1227805184"/>
                    </a:ext>
                  </a:extLst>
                </a:gridCol>
                <a:gridCol w="329184">
                  <a:extLst>
                    <a:ext uri="{9D8B030D-6E8A-4147-A177-3AD203B41FA5}">
                      <a16:colId xmlns:a16="http://schemas.microsoft.com/office/drawing/2014/main" val="1212631340"/>
                    </a:ext>
                  </a:extLst>
                </a:gridCol>
                <a:gridCol w="329184">
                  <a:extLst>
                    <a:ext uri="{9D8B030D-6E8A-4147-A177-3AD203B41FA5}">
                      <a16:colId xmlns:a16="http://schemas.microsoft.com/office/drawing/2014/main" val="4097687917"/>
                    </a:ext>
                  </a:extLst>
                </a:gridCol>
                <a:gridCol w="329184">
                  <a:extLst>
                    <a:ext uri="{9D8B030D-6E8A-4147-A177-3AD203B41FA5}">
                      <a16:colId xmlns:a16="http://schemas.microsoft.com/office/drawing/2014/main" val="3364697579"/>
                    </a:ext>
                  </a:extLst>
                </a:gridCol>
                <a:gridCol w="329184">
                  <a:extLst>
                    <a:ext uri="{9D8B030D-6E8A-4147-A177-3AD203B41FA5}">
                      <a16:colId xmlns:a16="http://schemas.microsoft.com/office/drawing/2014/main" val="3744470545"/>
                    </a:ext>
                  </a:extLst>
                </a:gridCol>
                <a:gridCol w="329184">
                  <a:extLst>
                    <a:ext uri="{9D8B030D-6E8A-4147-A177-3AD203B41FA5}">
                      <a16:colId xmlns:a16="http://schemas.microsoft.com/office/drawing/2014/main" val="2099560831"/>
                    </a:ext>
                  </a:extLst>
                </a:gridCol>
                <a:gridCol w="329184">
                  <a:extLst>
                    <a:ext uri="{9D8B030D-6E8A-4147-A177-3AD203B41FA5}">
                      <a16:colId xmlns:a16="http://schemas.microsoft.com/office/drawing/2014/main" val="1637470343"/>
                    </a:ext>
                  </a:extLst>
                </a:gridCol>
                <a:gridCol w="329184">
                  <a:extLst>
                    <a:ext uri="{9D8B030D-6E8A-4147-A177-3AD203B41FA5}">
                      <a16:colId xmlns:a16="http://schemas.microsoft.com/office/drawing/2014/main" val="569574331"/>
                    </a:ext>
                  </a:extLst>
                </a:gridCol>
                <a:gridCol w="329184">
                  <a:extLst>
                    <a:ext uri="{9D8B030D-6E8A-4147-A177-3AD203B41FA5}">
                      <a16:colId xmlns:a16="http://schemas.microsoft.com/office/drawing/2014/main" val="467979791"/>
                    </a:ext>
                  </a:extLst>
                </a:gridCol>
                <a:gridCol w="370332">
                  <a:extLst>
                    <a:ext uri="{9D8B030D-6E8A-4147-A177-3AD203B41FA5}">
                      <a16:colId xmlns:a16="http://schemas.microsoft.com/office/drawing/2014/main" val="418970078"/>
                    </a:ext>
                  </a:extLst>
                </a:gridCol>
                <a:gridCol w="370332">
                  <a:extLst>
                    <a:ext uri="{9D8B030D-6E8A-4147-A177-3AD203B41FA5}">
                      <a16:colId xmlns:a16="http://schemas.microsoft.com/office/drawing/2014/main" val="2689528600"/>
                    </a:ext>
                  </a:extLst>
                </a:gridCol>
                <a:gridCol w="370332">
                  <a:extLst>
                    <a:ext uri="{9D8B030D-6E8A-4147-A177-3AD203B41FA5}">
                      <a16:colId xmlns:a16="http://schemas.microsoft.com/office/drawing/2014/main" val="651767263"/>
                    </a:ext>
                  </a:extLst>
                </a:gridCol>
                <a:gridCol w="329184">
                  <a:extLst>
                    <a:ext uri="{9D8B030D-6E8A-4147-A177-3AD203B41FA5}">
                      <a16:colId xmlns:a16="http://schemas.microsoft.com/office/drawing/2014/main" val="3499618888"/>
                    </a:ext>
                  </a:extLst>
                </a:gridCol>
                <a:gridCol w="329184">
                  <a:extLst>
                    <a:ext uri="{9D8B030D-6E8A-4147-A177-3AD203B41FA5}">
                      <a16:colId xmlns:a16="http://schemas.microsoft.com/office/drawing/2014/main" val="87790862"/>
                    </a:ext>
                  </a:extLst>
                </a:gridCol>
                <a:gridCol w="370332">
                  <a:extLst>
                    <a:ext uri="{9D8B030D-6E8A-4147-A177-3AD203B41FA5}">
                      <a16:colId xmlns:a16="http://schemas.microsoft.com/office/drawing/2014/main" val="3304333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25825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- 2019-05-28 23:48:51 </a:t>
                      </a:r>
                      <a:r>
                        <a:rPr kumimoji="0" lang="en-US" sz="1000" b="0" i="0" u="none" strike="noStrike" kern="1200" cap="none" spc="0" normalizeH="0" baseline="0" noProof="0">
                          <a:ln>
                            <a:noFill/>
                          </a:ln>
                          <a:solidFill>
                            <a:prstClr val="black"/>
                          </a:solidFill>
                          <a:effectLst/>
                          <a:uLnTx/>
                          <a:uFillTx/>
                          <a:latin typeface="+mn-lt"/>
                          <a:ea typeface="+mn-ea"/>
                          <a:cs typeface="+mn-cs"/>
                        </a:rPr>
                        <a:t> 
 Le nouveau GT76 Titan, un concentré de performances pour la version la plus poussée de la série Titan !
👑 Intel 9th Gen i9-9900K, oveclocking stable jusqu'à 5.0GHz
👑 Cooler Boost Titan with 4 ventilateurs et 11 heat pipes
👑 Écran 4K IPS-level avec rebords ultra-fins
Le MSI GT76 Titan : 
https://msi.gm/2Evb6YP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84663443"/>
                  </a:ext>
                </a:extLst>
              </a:tr>
            </a:tbl>
          </a:graphicData>
        </a:graphic>
      </p:graphicFrame>
      <p:sp>
        <p:nvSpPr>
          <p:cNvPr id="4" name="Text Placeholder 3">
            <a:extLst>
              <a:ext uri="{FF2B5EF4-FFF2-40B4-BE49-F238E27FC236}">
                <a16:creationId xmlns:a16="http://schemas.microsoft.com/office/drawing/2014/main" id="{75828929-E120-4FF6-9F50-368D2F27D53A}"/>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264784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6E027-915A-4B59-A142-D008C17BC64F}"/>
              </a:ext>
            </a:extLst>
          </p:cNvPr>
          <p:cNvSpPr>
            <a:spLocks noGrp="1"/>
          </p:cNvSpPr>
          <p:nvPr>
            <p:ph type="title"/>
          </p:nvPr>
        </p:nvSpPr>
        <p:spPr/>
        <p:txBody>
          <a:bodyPr/>
          <a:lstStyle/>
          <a:p>
            <a:r>
              <a:rPr lang="en-US"/>
              <a:t>Facebook Own Posts Table | CND Competitor- FR - 14 of 17</a:t>
            </a:r>
          </a:p>
        </p:txBody>
      </p:sp>
      <p:graphicFrame>
        <p:nvGraphicFramePr>
          <p:cNvPr id="5" name="Table Placeholder 4">
            <a:extLst>
              <a:ext uri="{FF2B5EF4-FFF2-40B4-BE49-F238E27FC236}">
                <a16:creationId xmlns:a16="http://schemas.microsoft.com/office/drawing/2014/main" id="{9F723CE1-49D4-4CEA-B22E-3C0C97FB967A}"/>
              </a:ext>
            </a:extLst>
          </p:cNvPr>
          <p:cNvGraphicFramePr>
            <a:graphicFrameLocks noGrp="1"/>
          </p:cNvGraphicFramePr>
          <p:nvPr>
            <p:ph type="tbl" sz="quarter" idx="13"/>
            <p:extLst>
              <p:ext uri="{D42A27DB-BD31-4B8C-83A1-F6EECF244321}">
                <p14:modId xmlns:p14="http://schemas.microsoft.com/office/powerpoint/2010/main" val="120782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4015473250"/>
                    </a:ext>
                  </a:extLst>
                </a:gridCol>
                <a:gridCol w="370332">
                  <a:extLst>
                    <a:ext uri="{9D8B030D-6E8A-4147-A177-3AD203B41FA5}">
                      <a16:colId xmlns:a16="http://schemas.microsoft.com/office/drawing/2014/main" val="716224285"/>
                    </a:ext>
                  </a:extLst>
                </a:gridCol>
                <a:gridCol w="370332">
                  <a:extLst>
                    <a:ext uri="{9D8B030D-6E8A-4147-A177-3AD203B41FA5}">
                      <a16:colId xmlns:a16="http://schemas.microsoft.com/office/drawing/2014/main" val="904588767"/>
                    </a:ext>
                  </a:extLst>
                </a:gridCol>
                <a:gridCol w="370332">
                  <a:extLst>
                    <a:ext uri="{9D8B030D-6E8A-4147-A177-3AD203B41FA5}">
                      <a16:colId xmlns:a16="http://schemas.microsoft.com/office/drawing/2014/main" val="1867078960"/>
                    </a:ext>
                  </a:extLst>
                </a:gridCol>
                <a:gridCol w="329184">
                  <a:extLst>
                    <a:ext uri="{9D8B030D-6E8A-4147-A177-3AD203B41FA5}">
                      <a16:colId xmlns:a16="http://schemas.microsoft.com/office/drawing/2014/main" val="384935766"/>
                    </a:ext>
                  </a:extLst>
                </a:gridCol>
                <a:gridCol w="329184">
                  <a:extLst>
                    <a:ext uri="{9D8B030D-6E8A-4147-A177-3AD203B41FA5}">
                      <a16:colId xmlns:a16="http://schemas.microsoft.com/office/drawing/2014/main" val="2763719034"/>
                    </a:ext>
                  </a:extLst>
                </a:gridCol>
                <a:gridCol w="329184">
                  <a:extLst>
                    <a:ext uri="{9D8B030D-6E8A-4147-A177-3AD203B41FA5}">
                      <a16:colId xmlns:a16="http://schemas.microsoft.com/office/drawing/2014/main" val="4159142226"/>
                    </a:ext>
                  </a:extLst>
                </a:gridCol>
                <a:gridCol w="329184">
                  <a:extLst>
                    <a:ext uri="{9D8B030D-6E8A-4147-A177-3AD203B41FA5}">
                      <a16:colId xmlns:a16="http://schemas.microsoft.com/office/drawing/2014/main" val="2863945815"/>
                    </a:ext>
                  </a:extLst>
                </a:gridCol>
                <a:gridCol w="329184">
                  <a:extLst>
                    <a:ext uri="{9D8B030D-6E8A-4147-A177-3AD203B41FA5}">
                      <a16:colId xmlns:a16="http://schemas.microsoft.com/office/drawing/2014/main" val="2149913508"/>
                    </a:ext>
                  </a:extLst>
                </a:gridCol>
                <a:gridCol w="329184">
                  <a:extLst>
                    <a:ext uri="{9D8B030D-6E8A-4147-A177-3AD203B41FA5}">
                      <a16:colId xmlns:a16="http://schemas.microsoft.com/office/drawing/2014/main" val="2199986547"/>
                    </a:ext>
                  </a:extLst>
                </a:gridCol>
                <a:gridCol w="329184">
                  <a:extLst>
                    <a:ext uri="{9D8B030D-6E8A-4147-A177-3AD203B41FA5}">
                      <a16:colId xmlns:a16="http://schemas.microsoft.com/office/drawing/2014/main" val="2714273424"/>
                    </a:ext>
                  </a:extLst>
                </a:gridCol>
                <a:gridCol w="329184">
                  <a:extLst>
                    <a:ext uri="{9D8B030D-6E8A-4147-A177-3AD203B41FA5}">
                      <a16:colId xmlns:a16="http://schemas.microsoft.com/office/drawing/2014/main" val="3110026336"/>
                    </a:ext>
                  </a:extLst>
                </a:gridCol>
                <a:gridCol w="329184">
                  <a:extLst>
                    <a:ext uri="{9D8B030D-6E8A-4147-A177-3AD203B41FA5}">
                      <a16:colId xmlns:a16="http://schemas.microsoft.com/office/drawing/2014/main" val="2580465645"/>
                    </a:ext>
                  </a:extLst>
                </a:gridCol>
                <a:gridCol w="370332">
                  <a:extLst>
                    <a:ext uri="{9D8B030D-6E8A-4147-A177-3AD203B41FA5}">
                      <a16:colId xmlns:a16="http://schemas.microsoft.com/office/drawing/2014/main" val="2602687913"/>
                    </a:ext>
                  </a:extLst>
                </a:gridCol>
                <a:gridCol w="370332">
                  <a:extLst>
                    <a:ext uri="{9D8B030D-6E8A-4147-A177-3AD203B41FA5}">
                      <a16:colId xmlns:a16="http://schemas.microsoft.com/office/drawing/2014/main" val="2190689054"/>
                    </a:ext>
                  </a:extLst>
                </a:gridCol>
                <a:gridCol w="370332">
                  <a:extLst>
                    <a:ext uri="{9D8B030D-6E8A-4147-A177-3AD203B41FA5}">
                      <a16:colId xmlns:a16="http://schemas.microsoft.com/office/drawing/2014/main" val="4042803258"/>
                    </a:ext>
                  </a:extLst>
                </a:gridCol>
                <a:gridCol w="329184">
                  <a:extLst>
                    <a:ext uri="{9D8B030D-6E8A-4147-A177-3AD203B41FA5}">
                      <a16:colId xmlns:a16="http://schemas.microsoft.com/office/drawing/2014/main" val="3263670756"/>
                    </a:ext>
                  </a:extLst>
                </a:gridCol>
                <a:gridCol w="329184">
                  <a:extLst>
                    <a:ext uri="{9D8B030D-6E8A-4147-A177-3AD203B41FA5}">
                      <a16:colId xmlns:a16="http://schemas.microsoft.com/office/drawing/2014/main" val="692291730"/>
                    </a:ext>
                  </a:extLst>
                </a:gridCol>
                <a:gridCol w="370332">
                  <a:extLst>
                    <a:ext uri="{9D8B030D-6E8A-4147-A177-3AD203B41FA5}">
                      <a16:colId xmlns:a16="http://schemas.microsoft.com/office/drawing/2014/main" val="213333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226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- 2019-05-28 23:19:39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226400620"/>
                  </a:ext>
                </a:extLst>
              </a:tr>
            </a:tbl>
          </a:graphicData>
        </a:graphic>
      </p:graphicFrame>
      <p:sp>
        <p:nvSpPr>
          <p:cNvPr id="4" name="Text Placeholder 3">
            <a:extLst>
              <a:ext uri="{FF2B5EF4-FFF2-40B4-BE49-F238E27FC236}">
                <a16:creationId xmlns:a16="http://schemas.microsoft.com/office/drawing/2014/main" id="{649C4E2D-4554-4A68-A585-CB0656F3B717}"/>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253813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9CA8B-E8CB-4ACE-95AD-7FBAFEA9FF3E}"/>
              </a:ext>
            </a:extLst>
          </p:cNvPr>
          <p:cNvSpPr>
            <a:spLocks noGrp="1"/>
          </p:cNvSpPr>
          <p:nvPr>
            <p:ph type="title"/>
          </p:nvPr>
        </p:nvSpPr>
        <p:spPr/>
        <p:txBody>
          <a:bodyPr/>
          <a:lstStyle/>
          <a:p>
            <a:r>
              <a:rPr lang="en-US"/>
              <a:t>Facebook Own Posts Table | CND Competitor- FR - 15 of 17</a:t>
            </a:r>
          </a:p>
        </p:txBody>
      </p:sp>
      <p:graphicFrame>
        <p:nvGraphicFramePr>
          <p:cNvPr id="5" name="Table Placeholder 4">
            <a:extLst>
              <a:ext uri="{FF2B5EF4-FFF2-40B4-BE49-F238E27FC236}">
                <a16:creationId xmlns:a16="http://schemas.microsoft.com/office/drawing/2014/main" id="{50FADCFE-D83A-4CDB-BFA3-F75316B28E6A}"/>
              </a:ext>
            </a:extLst>
          </p:cNvPr>
          <p:cNvGraphicFramePr>
            <a:graphicFrameLocks noGrp="1"/>
          </p:cNvGraphicFramePr>
          <p:nvPr>
            <p:ph type="tbl" sz="quarter" idx="13"/>
            <p:extLst>
              <p:ext uri="{D42A27DB-BD31-4B8C-83A1-F6EECF244321}">
                <p14:modId xmlns:p14="http://schemas.microsoft.com/office/powerpoint/2010/main" val="1003383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672624941"/>
                    </a:ext>
                  </a:extLst>
                </a:gridCol>
                <a:gridCol w="370332">
                  <a:extLst>
                    <a:ext uri="{9D8B030D-6E8A-4147-A177-3AD203B41FA5}">
                      <a16:colId xmlns:a16="http://schemas.microsoft.com/office/drawing/2014/main" val="2853446156"/>
                    </a:ext>
                  </a:extLst>
                </a:gridCol>
                <a:gridCol w="370332">
                  <a:extLst>
                    <a:ext uri="{9D8B030D-6E8A-4147-A177-3AD203B41FA5}">
                      <a16:colId xmlns:a16="http://schemas.microsoft.com/office/drawing/2014/main" val="261421474"/>
                    </a:ext>
                  </a:extLst>
                </a:gridCol>
                <a:gridCol w="370332">
                  <a:extLst>
                    <a:ext uri="{9D8B030D-6E8A-4147-A177-3AD203B41FA5}">
                      <a16:colId xmlns:a16="http://schemas.microsoft.com/office/drawing/2014/main" val="3864999306"/>
                    </a:ext>
                  </a:extLst>
                </a:gridCol>
                <a:gridCol w="329184">
                  <a:extLst>
                    <a:ext uri="{9D8B030D-6E8A-4147-A177-3AD203B41FA5}">
                      <a16:colId xmlns:a16="http://schemas.microsoft.com/office/drawing/2014/main" val="3005317247"/>
                    </a:ext>
                  </a:extLst>
                </a:gridCol>
                <a:gridCol w="329184">
                  <a:extLst>
                    <a:ext uri="{9D8B030D-6E8A-4147-A177-3AD203B41FA5}">
                      <a16:colId xmlns:a16="http://schemas.microsoft.com/office/drawing/2014/main" val="2448724017"/>
                    </a:ext>
                  </a:extLst>
                </a:gridCol>
                <a:gridCol w="329184">
                  <a:extLst>
                    <a:ext uri="{9D8B030D-6E8A-4147-A177-3AD203B41FA5}">
                      <a16:colId xmlns:a16="http://schemas.microsoft.com/office/drawing/2014/main" val="4125995412"/>
                    </a:ext>
                  </a:extLst>
                </a:gridCol>
                <a:gridCol w="329184">
                  <a:extLst>
                    <a:ext uri="{9D8B030D-6E8A-4147-A177-3AD203B41FA5}">
                      <a16:colId xmlns:a16="http://schemas.microsoft.com/office/drawing/2014/main" val="2050924568"/>
                    </a:ext>
                  </a:extLst>
                </a:gridCol>
                <a:gridCol w="329184">
                  <a:extLst>
                    <a:ext uri="{9D8B030D-6E8A-4147-A177-3AD203B41FA5}">
                      <a16:colId xmlns:a16="http://schemas.microsoft.com/office/drawing/2014/main" val="1857138094"/>
                    </a:ext>
                  </a:extLst>
                </a:gridCol>
                <a:gridCol w="329184">
                  <a:extLst>
                    <a:ext uri="{9D8B030D-6E8A-4147-A177-3AD203B41FA5}">
                      <a16:colId xmlns:a16="http://schemas.microsoft.com/office/drawing/2014/main" val="1265539023"/>
                    </a:ext>
                  </a:extLst>
                </a:gridCol>
                <a:gridCol w="329184">
                  <a:extLst>
                    <a:ext uri="{9D8B030D-6E8A-4147-A177-3AD203B41FA5}">
                      <a16:colId xmlns:a16="http://schemas.microsoft.com/office/drawing/2014/main" val="3299268367"/>
                    </a:ext>
                  </a:extLst>
                </a:gridCol>
                <a:gridCol w="329184">
                  <a:extLst>
                    <a:ext uri="{9D8B030D-6E8A-4147-A177-3AD203B41FA5}">
                      <a16:colId xmlns:a16="http://schemas.microsoft.com/office/drawing/2014/main" val="3076294534"/>
                    </a:ext>
                  </a:extLst>
                </a:gridCol>
                <a:gridCol w="329184">
                  <a:extLst>
                    <a:ext uri="{9D8B030D-6E8A-4147-A177-3AD203B41FA5}">
                      <a16:colId xmlns:a16="http://schemas.microsoft.com/office/drawing/2014/main" val="3519741521"/>
                    </a:ext>
                  </a:extLst>
                </a:gridCol>
                <a:gridCol w="370332">
                  <a:extLst>
                    <a:ext uri="{9D8B030D-6E8A-4147-A177-3AD203B41FA5}">
                      <a16:colId xmlns:a16="http://schemas.microsoft.com/office/drawing/2014/main" val="208817724"/>
                    </a:ext>
                  </a:extLst>
                </a:gridCol>
                <a:gridCol w="370332">
                  <a:extLst>
                    <a:ext uri="{9D8B030D-6E8A-4147-A177-3AD203B41FA5}">
                      <a16:colId xmlns:a16="http://schemas.microsoft.com/office/drawing/2014/main" val="736926445"/>
                    </a:ext>
                  </a:extLst>
                </a:gridCol>
                <a:gridCol w="370332">
                  <a:extLst>
                    <a:ext uri="{9D8B030D-6E8A-4147-A177-3AD203B41FA5}">
                      <a16:colId xmlns:a16="http://schemas.microsoft.com/office/drawing/2014/main" val="2660132521"/>
                    </a:ext>
                  </a:extLst>
                </a:gridCol>
                <a:gridCol w="329184">
                  <a:extLst>
                    <a:ext uri="{9D8B030D-6E8A-4147-A177-3AD203B41FA5}">
                      <a16:colId xmlns:a16="http://schemas.microsoft.com/office/drawing/2014/main" val="646755590"/>
                    </a:ext>
                  </a:extLst>
                </a:gridCol>
                <a:gridCol w="329184">
                  <a:extLst>
                    <a:ext uri="{9D8B030D-6E8A-4147-A177-3AD203B41FA5}">
                      <a16:colId xmlns:a16="http://schemas.microsoft.com/office/drawing/2014/main" val="1222496163"/>
                    </a:ext>
                  </a:extLst>
                </a:gridCol>
                <a:gridCol w="370332">
                  <a:extLst>
                    <a:ext uri="{9D8B030D-6E8A-4147-A177-3AD203B41FA5}">
                      <a16:colId xmlns:a16="http://schemas.microsoft.com/office/drawing/2014/main" val="4068183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09231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- 2019-05-28 10:30:00 </a:t>
                      </a:r>
                      <a:r>
                        <a:rPr kumimoji="0" lang="fr-FR" sz="1000" b="0" i="0" u="none" strike="noStrike" kern="1200" cap="none" spc="0" normalizeH="0" baseline="0" noProof="0">
                          <a:ln>
                            <a:noFill/>
                          </a:ln>
                          <a:solidFill>
                            <a:prstClr val="black"/>
                          </a:solidFill>
                          <a:effectLst/>
                          <a:uLnTx/>
                          <a:uFillTx/>
                          <a:latin typeface="+mn-lt"/>
                          <a:ea typeface="+mn-ea"/>
                          <a:cs typeface="+mn-cs"/>
                        </a:rPr>
                        <a:t> 
 La série LIGHTNING est là pour dépasser les limites !
Depuis 2009 les cartes graphiques série LIGHTNING offrent des innovations technologiques pour les gamers exigeants. Et vous, depuis combien de temps faites vous partit du club ?
Pour célébrer 10 ans de LIGHTNING là voici aujourd'hui en édition spéciale anniversaire RTX™ 2080Ti LIGHTNING 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99392589"/>
                  </a:ext>
                </a:extLst>
              </a:tr>
            </a:tbl>
          </a:graphicData>
        </a:graphic>
      </p:graphicFrame>
      <p:sp>
        <p:nvSpPr>
          <p:cNvPr id="4" name="Text Placeholder 3">
            <a:extLst>
              <a:ext uri="{FF2B5EF4-FFF2-40B4-BE49-F238E27FC236}">
                <a16:creationId xmlns:a16="http://schemas.microsoft.com/office/drawing/2014/main" id="{6AB868AB-8034-429F-9AB0-1465831C551C}"/>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579559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8AE046-DDEE-496E-9BDB-636538DAD3AB}"/>
              </a:ext>
            </a:extLst>
          </p:cNvPr>
          <p:cNvSpPr>
            <a:spLocks noGrp="1"/>
          </p:cNvSpPr>
          <p:nvPr>
            <p:ph type="title"/>
          </p:nvPr>
        </p:nvSpPr>
        <p:spPr/>
        <p:txBody>
          <a:bodyPr/>
          <a:lstStyle/>
          <a:p>
            <a:r>
              <a:rPr lang="en-US"/>
              <a:t>Facebook Own Posts Table | CND Competitor- FR - 16 of 17</a:t>
            </a:r>
          </a:p>
        </p:txBody>
      </p:sp>
      <p:graphicFrame>
        <p:nvGraphicFramePr>
          <p:cNvPr id="5" name="Table Placeholder 4">
            <a:extLst>
              <a:ext uri="{FF2B5EF4-FFF2-40B4-BE49-F238E27FC236}">
                <a16:creationId xmlns:a16="http://schemas.microsoft.com/office/drawing/2014/main" id="{39431FAA-0EEA-4D00-9EF7-4549F5AFAD6B}"/>
              </a:ext>
            </a:extLst>
          </p:cNvPr>
          <p:cNvGraphicFramePr>
            <a:graphicFrameLocks noGrp="1"/>
          </p:cNvGraphicFramePr>
          <p:nvPr>
            <p:ph type="tbl" sz="quarter" idx="13"/>
            <p:extLst>
              <p:ext uri="{D42A27DB-BD31-4B8C-83A1-F6EECF244321}">
                <p14:modId xmlns:p14="http://schemas.microsoft.com/office/powerpoint/2010/main" val="3175569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416086613"/>
                    </a:ext>
                  </a:extLst>
                </a:gridCol>
                <a:gridCol w="370332">
                  <a:extLst>
                    <a:ext uri="{9D8B030D-6E8A-4147-A177-3AD203B41FA5}">
                      <a16:colId xmlns:a16="http://schemas.microsoft.com/office/drawing/2014/main" val="2268286874"/>
                    </a:ext>
                  </a:extLst>
                </a:gridCol>
                <a:gridCol w="370332">
                  <a:extLst>
                    <a:ext uri="{9D8B030D-6E8A-4147-A177-3AD203B41FA5}">
                      <a16:colId xmlns:a16="http://schemas.microsoft.com/office/drawing/2014/main" val="3678430063"/>
                    </a:ext>
                  </a:extLst>
                </a:gridCol>
                <a:gridCol w="370332">
                  <a:extLst>
                    <a:ext uri="{9D8B030D-6E8A-4147-A177-3AD203B41FA5}">
                      <a16:colId xmlns:a16="http://schemas.microsoft.com/office/drawing/2014/main" val="3384888662"/>
                    </a:ext>
                  </a:extLst>
                </a:gridCol>
                <a:gridCol w="329184">
                  <a:extLst>
                    <a:ext uri="{9D8B030D-6E8A-4147-A177-3AD203B41FA5}">
                      <a16:colId xmlns:a16="http://schemas.microsoft.com/office/drawing/2014/main" val="3522724727"/>
                    </a:ext>
                  </a:extLst>
                </a:gridCol>
                <a:gridCol w="329184">
                  <a:extLst>
                    <a:ext uri="{9D8B030D-6E8A-4147-A177-3AD203B41FA5}">
                      <a16:colId xmlns:a16="http://schemas.microsoft.com/office/drawing/2014/main" val="87964121"/>
                    </a:ext>
                  </a:extLst>
                </a:gridCol>
                <a:gridCol w="329184">
                  <a:extLst>
                    <a:ext uri="{9D8B030D-6E8A-4147-A177-3AD203B41FA5}">
                      <a16:colId xmlns:a16="http://schemas.microsoft.com/office/drawing/2014/main" val="4003394041"/>
                    </a:ext>
                  </a:extLst>
                </a:gridCol>
                <a:gridCol w="329184">
                  <a:extLst>
                    <a:ext uri="{9D8B030D-6E8A-4147-A177-3AD203B41FA5}">
                      <a16:colId xmlns:a16="http://schemas.microsoft.com/office/drawing/2014/main" val="1196278068"/>
                    </a:ext>
                  </a:extLst>
                </a:gridCol>
                <a:gridCol w="329184">
                  <a:extLst>
                    <a:ext uri="{9D8B030D-6E8A-4147-A177-3AD203B41FA5}">
                      <a16:colId xmlns:a16="http://schemas.microsoft.com/office/drawing/2014/main" val="2840835331"/>
                    </a:ext>
                  </a:extLst>
                </a:gridCol>
                <a:gridCol w="329184">
                  <a:extLst>
                    <a:ext uri="{9D8B030D-6E8A-4147-A177-3AD203B41FA5}">
                      <a16:colId xmlns:a16="http://schemas.microsoft.com/office/drawing/2014/main" val="3987857299"/>
                    </a:ext>
                  </a:extLst>
                </a:gridCol>
                <a:gridCol w="329184">
                  <a:extLst>
                    <a:ext uri="{9D8B030D-6E8A-4147-A177-3AD203B41FA5}">
                      <a16:colId xmlns:a16="http://schemas.microsoft.com/office/drawing/2014/main" val="21137127"/>
                    </a:ext>
                  </a:extLst>
                </a:gridCol>
                <a:gridCol w="329184">
                  <a:extLst>
                    <a:ext uri="{9D8B030D-6E8A-4147-A177-3AD203B41FA5}">
                      <a16:colId xmlns:a16="http://schemas.microsoft.com/office/drawing/2014/main" val="1419540658"/>
                    </a:ext>
                  </a:extLst>
                </a:gridCol>
                <a:gridCol w="329184">
                  <a:extLst>
                    <a:ext uri="{9D8B030D-6E8A-4147-A177-3AD203B41FA5}">
                      <a16:colId xmlns:a16="http://schemas.microsoft.com/office/drawing/2014/main" val="3715477638"/>
                    </a:ext>
                  </a:extLst>
                </a:gridCol>
                <a:gridCol w="370332">
                  <a:extLst>
                    <a:ext uri="{9D8B030D-6E8A-4147-A177-3AD203B41FA5}">
                      <a16:colId xmlns:a16="http://schemas.microsoft.com/office/drawing/2014/main" val="2264888438"/>
                    </a:ext>
                  </a:extLst>
                </a:gridCol>
                <a:gridCol w="370332">
                  <a:extLst>
                    <a:ext uri="{9D8B030D-6E8A-4147-A177-3AD203B41FA5}">
                      <a16:colId xmlns:a16="http://schemas.microsoft.com/office/drawing/2014/main" val="1173481392"/>
                    </a:ext>
                  </a:extLst>
                </a:gridCol>
                <a:gridCol w="370332">
                  <a:extLst>
                    <a:ext uri="{9D8B030D-6E8A-4147-A177-3AD203B41FA5}">
                      <a16:colId xmlns:a16="http://schemas.microsoft.com/office/drawing/2014/main" val="1698315110"/>
                    </a:ext>
                  </a:extLst>
                </a:gridCol>
                <a:gridCol w="329184">
                  <a:extLst>
                    <a:ext uri="{9D8B030D-6E8A-4147-A177-3AD203B41FA5}">
                      <a16:colId xmlns:a16="http://schemas.microsoft.com/office/drawing/2014/main" val="2627152230"/>
                    </a:ext>
                  </a:extLst>
                </a:gridCol>
                <a:gridCol w="329184">
                  <a:extLst>
                    <a:ext uri="{9D8B030D-6E8A-4147-A177-3AD203B41FA5}">
                      <a16:colId xmlns:a16="http://schemas.microsoft.com/office/drawing/2014/main" val="1870240973"/>
                    </a:ext>
                  </a:extLst>
                </a:gridCol>
                <a:gridCol w="370332">
                  <a:extLst>
                    <a:ext uri="{9D8B030D-6E8A-4147-A177-3AD203B41FA5}">
                      <a16:colId xmlns:a16="http://schemas.microsoft.com/office/drawing/2014/main" val="1342781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5660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AORUS - 2019-05-28 10:03:50 </a:t>
                      </a:r>
                      <a:r>
                        <a:rPr kumimoji="0" lang="en-US" sz="1000" b="0" i="0" u="none" strike="noStrike" kern="1200" cap="none" spc="0" normalizeH="0" baseline="0" noProof="0">
                          <a:ln>
                            <a:noFill/>
                          </a:ln>
                          <a:solidFill>
                            <a:prstClr val="black"/>
                          </a:solidFill>
                          <a:effectLst/>
                          <a:uLnTx/>
                          <a:uFillTx/>
                          <a:latin typeface="+mn-lt"/>
                          <a:ea typeface="+mn-ea"/>
                          <a:cs typeface="+mn-cs"/>
                        </a:rPr>
                        <a:t> 
 🤩 Dites bonjour à notre nouvel écran AORUS CV27F 🖥 !
🔸 27 pouces
🔸 Curve (courbure de 1500R) 
🔸 Rafraîchissement 165Hz
🔸 ANC (Active Noise Canceling)
🔸 Temps de réponse de 1ms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4879765"/>
                  </a:ext>
                </a:extLst>
              </a:tr>
            </a:tbl>
          </a:graphicData>
        </a:graphic>
      </p:graphicFrame>
      <p:sp>
        <p:nvSpPr>
          <p:cNvPr id="4" name="Text Placeholder 3">
            <a:extLst>
              <a:ext uri="{FF2B5EF4-FFF2-40B4-BE49-F238E27FC236}">
                <a16:creationId xmlns:a16="http://schemas.microsoft.com/office/drawing/2014/main" id="{E5C23E8B-642F-46D7-A8C6-D3D618B6D287}"/>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9171423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25999-D70D-4D79-AB99-ADDAB6FD7A0D}"/>
              </a:ext>
            </a:extLst>
          </p:cNvPr>
          <p:cNvSpPr>
            <a:spLocks noGrp="1"/>
          </p:cNvSpPr>
          <p:nvPr>
            <p:ph type="title"/>
          </p:nvPr>
        </p:nvSpPr>
        <p:spPr/>
        <p:txBody>
          <a:bodyPr/>
          <a:lstStyle/>
          <a:p>
            <a:r>
              <a:rPr lang="en-US"/>
              <a:t>Facebook Own Posts Table | CND Competitor- FR - 17 of 17</a:t>
            </a:r>
          </a:p>
        </p:txBody>
      </p:sp>
      <p:graphicFrame>
        <p:nvGraphicFramePr>
          <p:cNvPr id="5" name="Table Placeholder 4">
            <a:extLst>
              <a:ext uri="{FF2B5EF4-FFF2-40B4-BE49-F238E27FC236}">
                <a16:creationId xmlns:a16="http://schemas.microsoft.com/office/drawing/2014/main" id="{5652328D-1A84-4731-B39D-BF6859CBF15D}"/>
              </a:ext>
            </a:extLst>
          </p:cNvPr>
          <p:cNvGraphicFramePr>
            <a:graphicFrameLocks noGrp="1"/>
          </p:cNvGraphicFramePr>
          <p:nvPr>
            <p:ph type="tbl" sz="quarter" idx="13"/>
            <p:extLst>
              <p:ext uri="{D42A27DB-BD31-4B8C-83A1-F6EECF244321}">
                <p14:modId xmlns:p14="http://schemas.microsoft.com/office/powerpoint/2010/main" val="23371637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3090479480"/>
                    </a:ext>
                  </a:extLst>
                </a:gridCol>
                <a:gridCol w="370332">
                  <a:extLst>
                    <a:ext uri="{9D8B030D-6E8A-4147-A177-3AD203B41FA5}">
                      <a16:colId xmlns:a16="http://schemas.microsoft.com/office/drawing/2014/main" val="1944174835"/>
                    </a:ext>
                  </a:extLst>
                </a:gridCol>
                <a:gridCol w="370332">
                  <a:extLst>
                    <a:ext uri="{9D8B030D-6E8A-4147-A177-3AD203B41FA5}">
                      <a16:colId xmlns:a16="http://schemas.microsoft.com/office/drawing/2014/main" val="2110846185"/>
                    </a:ext>
                  </a:extLst>
                </a:gridCol>
                <a:gridCol w="370332">
                  <a:extLst>
                    <a:ext uri="{9D8B030D-6E8A-4147-A177-3AD203B41FA5}">
                      <a16:colId xmlns:a16="http://schemas.microsoft.com/office/drawing/2014/main" val="3062986855"/>
                    </a:ext>
                  </a:extLst>
                </a:gridCol>
                <a:gridCol w="329184">
                  <a:extLst>
                    <a:ext uri="{9D8B030D-6E8A-4147-A177-3AD203B41FA5}">
                      <a16:colId xmlns:a16="http://schemas.microsoft.com/office/drawing/2014/main" val="1092932380"/>
                    </a:ext>
                  </a:extLst>
                </a:gridCol>
                <a:gridCol w="329184">
                  <a:extLst>
                    <a:ext uri="{9D8B030D-6E8A-4147-A177-3AD203B41FA5}">
                      <a16:colId xmlns:a16="http://schemas.microsoft.com/office/drawing/2014/main" val="2878620357"/>
                    </a:ext>
                  </a:extLst>
                </a:gridCol>
                <a:gridCol w="329184">
                  <a:extLst>
                    <a:ext uri="{9D8B030D-6E8A-4147-A177-3AD203B41FA5}">
                      <a16:colId xmlns:a16="http://schemas.microsoft.com/office/drawing/2014/main" val="650430613"/>
                    </a:ext>
                  </a:extLst>
                </a:gridCol>
                <a:gridCol w="329184">
                  <a:extLst>
                    <a:ext uri="{9D8B030D-6E8A-4147-A177-3AD203B41FA5}">
                      <a16:colId xmlns:a16="http://schemas.microsoft.com/office/drawing/2014/main" val="269491717"/>
                    </a:ext>
                  </a:extLst>
                </a:gridCol>
                <a:gridCol w="329184">
                  <a:extLst>
                    <a:ext uri="{9D8B030D-6E8A-4147-A177-3AD203B41FA5}">
                      <a16:colId xmlns:a16="http://schemas.microsoft.com/office/drawing/2014/main" val="3752679405"/>
                    </a:ext>
                  </a:extLst>
                </a:gridCol>
                <a:gridCol w="329184">
                  <a:extLst>
                    <a:ext uri="{9D8B030D-6E8A-4147-A177-3AD203B41FA5}">
                      <a16:colId xmlns:a16="http://schemas.microsoft.com/office/drawing/2014/main" val="3336853481"/>
                    </a:ext>
                  </a:extLst>
                </a:gridCol>
                <a:gridCol w="329184">
                  <a:extLst>
                    <a:ext uri="{9D8B030D-6E8A-4147-A177-3AD203B41FA5}">
                      <a16:colId xmlns:a16="http://schemas.microsoft.com/office/drawing/2014/main" val="2967749607"/>
                    </a:ext>
                  </a:extLst>
                </a:gridCol>
                <a:gridCol w="329184">
                  <a:extLst>
                    <a:ext uri="{9D8B030D-6E8A-4147-A177-3AD203B41FA5}">
                      <a16:colId xmlns:a16="http://schemas.microsoft.com/office/drawing/2014/main" val="3326538227"/>
                    </a:ext>
                  </a:extLst>
                </a:gridCol>
                <a:gridCol w="329184">
                  <a:extLst>
                    <a:ext uri="{9D8B030D-6E8A-4147-A177-3AD203B41FA5}">
                      <a16:colId xmlns:a16="http://schemas.microsoft.com/office/drawing/2014/main" val="2192379304"/>
                    </a:ext>
                  </a:extLst>
                </a:gridCol>
                <a:gridCol w="370332">
                  <a:extLst>
                    <a:ext uri="{9D8B030D-6E8A-4147-A177-3AD203B41FA5}">
                      <a16:colId xmlns:a16="http://schemas.microsoft.com/office/drawing/2014/main" val="3572987527"/>
                    </a:ext>
                  </a:extLst>
                </a:gridCol>
                <a:gridCol w="370332">
                  <a:extLst>
                    <a:ext uri="{9D8B030D-6E8A-4147-A177-3AD203B41FA5}">
                      <a16:colId xmlns:a16="http://schemas.microsoft.com/office/drawing/2014/main" val="555489011"/>
                    </a:ext>
                  </a:extLst>
                </a:gridCol>
                <a:gridCol w="370332">
                  <a:extLst>
                    <a:ext uri="{9D8B030D-6E8A-4147-A177-3AD203B41FA5}">
                      <a16:colId xmlns:a16="http://schemas.microsoft.com/office/drawing/2014/main" val="250047967"/>
                    </a:ext>
                  </a:extLst>
                </a:gridCol>
                <a:gridCol w="329184">
                  <a:extLst>
                    <a:ext uri="{9D8B030D-6E8A-4147-A177-3AD203B41FA5}">
                      <a16:colId xmlns:a16="http://schemas.microsoft.com/office/drawing/2014/main" val="2954454672"/>
                    </a:ext>
                  </a:extLst>
                </a:gridCol>
                <a:gridCol w="329184">
                  <a:extLst>
                    <a:ext uri="{9D8B030D-6E8A-4147-A177-3AD203B41FA5}">
                      <a16:colId xmlns:a16="http://schemas.microsoft.com/office/drawing/2014/main" val="3258815734"/>
                    </a:ext>
                  </a:extLst>
                </a:gridCol>
                <a:gridCol w="370332">
                  <a:extLst>
                    <a:ext uri="{9D8B030D-6E8A-4147-A177-3AD203B41FA5}">
                      <a16:colId xmlns:a16="http://schemas.microsoft.com/office/drawing/2014/main" val="4058370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4743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- 2019-05-28 08:30:00 </a:t>
                      </a:r>
                      <a:r>
                        <a:rPr kumimoji="0" lang="fr-FR" sz="1000" b="0" i="0" u="none" strike="noStrike" kern="1200" cap="none" spc="0" normalizeH="0" baseline="0" noProof="0">
                          <a:ln>
                            <a:noFill/>
                          </a:ln>
                          <a:solidFill>
                            <a:prstClr val="black"/>
                          </a:solidFill>
                          <a:effectLst/>
                          <a:uLnTx/>
                          <a:uFillTx/>
                          <a:latin typeface="+mn-lt"/>
                          <a:ea typeface="+mn-ea"/>
                          <a:cs typeface="+mn-cs"/>
                        </a:rPr>
                        <a:t> 
 MSI continue de proposer aux joueurs le meilleur matériel possible, notre nouveau moniteur Optix MPG341CQR s’inscrit dans cette envie, il remporte également le prix du meilleur choix de la catégorie au Computex 2019 ! 🎉
&gt;&gt; Apprenez en plus sur sur le MPG341CQR : msi.gm/2Jzzlte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021738781"/>
                  </a:ext>
                </a:extLst>
              </a:tr>
            </a:tbl>
          </a:graphicData>
        </a:graphic>
      </p:graphicFrame>
      <p:sp>
        <p:nvSpPr>
          <p:cNvPr id="4" name="Text Placeholder 3">
            <a:extLst>
              <a:ext uri="{FF2B5EF4-FFF2-40B4-BE49-F238E27FC236}">
                <a16:creationId xmlns:a16="http://schemas.microsoft.com/office/drawing/2014/main" id="{1587CCFB-4D4A-4D9F-AA8B-2CBF5C775580}"/>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870561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7AFD80-6468-41C1-B71F-6B8E237E7B53}"/>
              </a:ext>
            </a:extLst>
          </p:cNvPr>
          <p:cNvSpPr>
            <a:spLocks noGrp="1"/>
          </p:cNvSpPr>
          <p:nvPr>
            <p:ph type="title"/>
          </p:nvPr>
        </p:nvSpPr>
        <p:spPr/>
        <p:txBody>
          <a:bodyPr/>
          <a:lstStyle/>
          <a:p>
            <a:r>
              <a:rPr lang="en-US"/>
              <a:t>Facebook Insights Own Posts Table w/ E-Rate | CND Competitor- FR - 1 of 26</a:t>
            </a:r>
          </a:p>
        </p:txBody>
      </p:sp>
      <p:graphicFrame>
        <p:nvGraphicFramePr>
          <p:cNvPr id="5" name="Table Placeholder 4">
            <a:extLst>
              <a:ext uri="{FF2B5EF4-FFF2-40B4-BE49-F238E27FC236}">
                <a16:creationId xmlns:a16="http://schemas.microsoft.com/office/drawing/2014/main" id="{611B5BB2-E3DC-42F3-802E-B009542FCDED}"/>
              </a:ext>
            </a:extLst>
          </p:cNvPr>
          <p:cNvGraphicFramePr>
            <a:graphicFrameLocks noGrp="1"/>
          </p:cNvGraphicFramePr>
          <p:nvPr>
            <p:ph type="tbl" sz="quarter" idx="13"/>
            <p:extLst>
              <p:ext uri="{D42A27DB-BD31-4B8C-83A1-F6EECF244321}">
                <p14:modId xmlns:p14="http://schemas.microsoft.com/office/powerpoint/2010/main" val="2468447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88344744"/>
                    </a:ext>
                  </a:extLst>
                </a:gridCol>
                <a:gridCol w="246888">
                  <a:extLst>
                    <a:ext uri="{9D8B030D-6E8A-4147-A177-3AD203B41FA5}">
                      <a16:colId xmlns:a16="http://schemas.microsoft.com/office/drawing/2014/main" val="2842138241"/>
                    </a:ext>
                  </a:extLst>
                </a:gridCol>
                <a:gridCol w="246888">
                  <a:extLst>
                    <a:ext uri="{9D8B030D-6E8A-4147-A177-3AD203B41FA5}">
                      <a16:colId xmlns:a16="http://schemas.microsoft.com/office/drawing/2014/main" val="259868539"/>
                    </a:ext>
                  </a:extLst>
                </a:gridCol>
                <a:gridCol w="208280">
                  <a:extLst>
                    <a:ext uri="{9D8B030D-6E8A-4147-A177-3AD203B41FA5}">
                      <a16:colId xmlns:a16="http://schemas.microsoft.com/office/drawing/2014/main" val="2168725706"/>
                    </a:ext>
                  </a:extLst>
                </a:gridCol>
                <a:gridCol w="208280">
                  <a:extLst>
                    <a:ext uri="{9D8B030D-6E8A-4147-A177-3AD203B41FA5}">
                      <a16:colId xmlns:a16="http://schemas.microsoft.com/office/drawing/2014/main" val="999745372"/>
                    </a:ext>
                  </a:extLst>
                </a:gridCol>
                <a:gridCol w="208280">
                  <a:extLst>
                    <a:ext uri="{9D8B030D-6E8A-4147-A177-3AD203B41FA5}">
                      <a16:colId xmlns:a16="http://schemas.microsoft.com/office/drawing/2014/main" val="4030862965"/>
                    </a:ext>
                  </a:extLst>
                </a:gridCol>
                <a:gridCol w="208280">
                  <a:extLst>
                    <a:ext uri="{9D8B030D-6E8A-4147-A177-3AD203B41FA5}">
                      <a16:colId xmlns:a16="http://schemas.microsoft.com/office/drawing/2014/main" val="3442598538"/>
                    </a:ext>
                  </a:extLst>
                </a:gridCol>
                <a:gridCol w="208280">
                  <a:extLst>
                    <a:ext uri="{9D8B030D-6E8A-4147-A177-3AD203B41FA5}">
                      <a16:colId xmlns:a16="http://schemas.microsoft.com/office/drawing/2014/main" val="190483888"/>
                    </a:ext>
                  </a:extLst>
                </a:gridCol>
                <a:gridCol w="208280">
                  <a:extLst>
                    <a:ext uri="{9D8B030D-6E8A-4147-A177-3AD203B41FA5}">
                      <a16:colId xmlns:a16="http://schemas.microsoft.com/office/drawing/2014/main" val="1446723825"/>
                    </a:ext>
                  </a:extLst>
                </a:gridCol>
                <a:gridCol w="208280">
                  <a:extLst>
                    <a:ext uri="{9D8B030D-6E8A-4147-A177-3AD203B41FA5}">
                      <a16:colId xmlns:a16="http://schemas.microsoft.com/office/drawing/2014/main" val="2859966914"/>
                    </a:ext>
                  </a:extLst>
                </a:gridCol>
                <a:gridCol w="208280">
                  <a:extLst>
                    <a:ext uri="{9D8B030D-6E8A-4147-A177-3AD203B41FA5}">
                      <a16:colId xmlns:a16="http://schemas.microsoft.com/office/drawing/2014/main" val="248686793"/>
                    </a:ext>
                  </a:extLst>
                </a:gridCol>
                <a:gridCol w="208280">
                  <a:extLst>
                    <a:ext uri="{9D8B030D-6E8A-4147-A177-3AD203B41FA5}">
                      <a16:colId xmlns:a16="http://schemas.microsoft.com/office/drawing/2014/main" val="3017527164"/>
                    </a:ext>
                  </a:extLst>
                </a:gridCol>
                <a:gridCol w="208280">
                  <a:extLst>
                    <a:ext uri="{9D8B030D-6E8A-4147-A177-3AD203B41FA5}">
                      <a16:colId xmlns:a16="http://schemas.microsoft.com/office/drawing/2014/main" val="3750365433"/>
                    </a:ext>
                  </a:extLst>
                </a:gridCol>
                <a:gridCol w="246888">
                  <a:extLst>
                    <a:ext uri="{9D8B030D-6E8A-4147-A177-3AD203B41FA5}">
                      <a16:colId xmlns:a16="http://schemas.microsoft.com/office/drawing/2014/main" val="2169798949"/>
                    </a:ext>
                  </a:extLst>
                </a:gridCol>
                <a:gridCol w="208280">
                  <a:extLst>
                    <a:ext uri="{9D8B030D-6E8A-4147-A177-3AD203B41FA5}">
                      <a16:colId xmlns:a16="http://schemas.microsoft.com/office/drawing/2014/main" val="3666347254"/>
                    </a:ext>
                  </a:extLst>
                </a:gridCol>
                <a:gridCol w="246888">
                  <a:extLst>
                    <a:ext uri="{9D8B030D-6E8A-4147-A177-3AD203B41FA5}">
                      <a16:colId xmlns:a16="http://schemas.microsoft.com/office/drawing/2014/main" val="1559725179"/>
                    </a:ext>
                  </a:extLst>
                </a:gridCol>
                <a:gridCol w="246888">
                  <a:extLst>
                    <a:ext uri="{9D8B030D-6E8A-4147-A177-3AD203B41FA5}">
                      <a16:colId xmlns:a16="http://schemas.microsoft.com/office/drawing/2014/main" val="2995050184"/>
                    </a:ext>
                  </a:extLst>
                </a:gridCol>
                <a:gridCol w="246888">
                  <a:extLst>
                    <a:ext uri="{9D8B030D-6E8A-4147-A177-3AD203B41FA5}">
                      <a16:colId xmlns:a16="http://schemas.microsoft.com/office/drawing/2014/main" val="796788178"/>
                    </a:ext>
                  </a:extLst>
                </a:gridCol>
                <a:gridCol w="208280">
                  <a:extLst>
                    <a:ext uri="{9D8B030D-6E8A-4147-A177-3AD203B41FA5}">
                      <a16:colId xmlns:a16="http://schemas.microsoft.com/office/drawing/2014/main" val="486526670"/>
                    </a:ext>
                  </a:extLst>
                </a:gridCol>
                <a:gridCol w="246888">
                  <a:extLst>
                    <a:ext uri="{9D8B030D-6E8A-4147-A177-3AD203B41FA5}">
                      <a16:colId xmlns:a16="http://schemas.microsoft.com/office/drawing/2014/main" val="3618212848"/>
                    </a:ext>
                  </a:extLst>
                </a:gridCol>
                <a:gridCol w="246888">
                  <a:extLst>
                    <a:ext uri="{9D8B030D-6E8A-4147-A177-3AD203B41FA5}">
                      <a16:colId xmlns:a16="http://schemas.microsoft.com/office/drawing/2014/main" val="2022781566"/>
                    </a:ext>
                  </a:extLst>
                </a:gridCol>
                <a:gridCol w="246888">
                  <a:extLst>
                    <a:ext uri="{9D8B030D-6E8A-4147-A177-3AD203B41FA5}">
                      <a16:colId xmlns:a16="http://schemas.microsoft.com/office/drawing/2014/main" val="3710497542"/>
                    </a:ext>
                  </a:extLst>
                </a:gridCol>
                <a:gridCol w="208280">
                  <a:extLst>
                    <a:ext uri="{9D8B030D-6E8A-4147-A177-3AD203B41FA5}">
                      <a16:colId xmlns:a16="http://schemas.microsoft.com/office/drawing/2014/main" val="1341083052"/>
                    </a:ext>
                  </a:extLst>
                </a:gridCol>
                <a:gridCol w="208280">
                  <a:extLst>
                    <a:ext uri="{9D8B030D-6E8A-4147-A177-3AD203B41FA5}">
                      <a16:colId xmlns:a16="http://schemas.microsoft.com/office/drawing/2014/main" val="3127828818"/>
                    </a:ext>
                  </a:extLst>
                </a:gridCol>
                <a:gridCol w="246888">
                  <a:extLst>
                    <a:ext uri="{9D8B030D-6E8A-4147-A177-3AD203B41FA5}">
                      <a16:colId xmlns:a16="http://schemas.microsoft.com/office/drawing/2014/main" val="1992547863"/>
                    </a:ext>
                  </a:extLst>
                </a:gridCol>
                <a:gridCol w="246888">
                  <a:extLst>
                    <a:ext uri="{9D8B030D-6E8A-4147-A177-3AD203B41FA5}">
                      <a16:colId xmlns:a16="http://schemas.microsoft.com/office/drawing/2014/main" val="3941943224"/>
                    </a:ext>
                  </a:extLst>
                </a:gridCol>
                <a:gridCol w="246888">
                  <a:extLst>
                    <a:ext uri="{9D8B030D-6E8A-4147-A177-3AD203B41FA5}">
                      <a16:colId xmlns:a16="http://schemas.microsoft.com/office/drawing/2014/main" val="3020190989"/>
                    </a:ext>
                  </a:extLst>
                </a:gridCol>
                <a:gridCol w="208280">
                  <a:extLst>
                    <a:ext uri="{9D8B030D-6E8A-4147-A177-3AD203B41FA5}">
                      <a16:colId xmlns:a16="http://schemas.microsoft.com/office/drawing/2014/main" val="265744471"/>
                    </a:ext>
                  </a:extLst>
                </a:gridCol>
                <a:gridCol w="208280">
                  <a:extLst>
                    <a:ext uri="{9D8B030D-6E8A-4147-A177-3AD203B41FA5}">
                      <a16:colId xmlns:a16="http://schemas.microsoft.com/office/drawing/2014/main" val="291550382"/>
                    </a:ext>
                  </a:extLst>
                </a:gridCol>
                <a:gridCol w="208280">
                  <a:extLst>
                    <a:ext uri="{9D8B030D-6E8A-4147-A177-3AD203B41FA5}">
                      <a16:colId xmlns:a16="http://schemas.microsoft.com/office/drawing/2014/main" val="3141302690"/>
                    </a:ext>
                  </a:extLst>
                </a:gridCol>
                <a:gridCol w="208280">
                  <a:extLst>
                    <a:ext uri="{9D8B030D-6E8A-4147-A177-3AD203B41FA5}">
                      <a16:colId xmlns:a16="http://schemas.microsoft.com/office/drawing/2014/main" val="1899520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78798822"/>
                  </a:ext>
                </a:extLst>
              </a:tr>
            </a:tbl>
          </a:graphicData>
        </a:graphic>
      </p:graphicFrame>
      <p:sp>
        <p:nvSpPr>
          <p:cNvPr id="4" name="Text Placeholder 3">
            <a:extLst>
              <a:ext uri="{FF2B5EF4-FFF2-40B4-BE49-F238E27FC236}">
                <a16:creationId xmlns:a16="http://schemas.microsoft.com/office/drawing/2014/main" id="{78B5D529-42A2-4372-B3D9-039F35F5E09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222655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8D211-A6C8-4AC3-A21C-D14C613564C6}"/>
              </a:ext>
            </a:extLst>
          </p:cNvPr>
          <p:cNvSpPr>
            <a:spLocks noGrp="1"/>
          </p:cNvSpPr>
          <p:nvPr>
            <p:ph type="title"/>
          </p:nvPr>
        </p:nvSpPr>
        <p:spPr/>
        <p:txBody>
          <a:bodyPr/>
          <a:lstStyle/>
          <a:p>
            <a:r>
              <a:rPr lang="en-US"/>
              <a:t>Facebook Insights Own Posts Table w/ E-Rate | CND Competitor- FR - 2 of 26</a:t>
            </a:r>
          </a:p>
        </p:txBody>
      </p:sp>
      <p:graphicFrame>
        <p:nvGraphicFramePr>
          <p:cNvPr id="5" name="Table Placeholder 4">
            <a:extLst>
              <a:ext uri="{FF2B5EF4-FFF2-40B4-BE49-F238E27FC236}">
                <a16:creationId xmlns:a16="http://schemas.microsoft.com/office/drawing/2014/main" id="{8C690BE3-CFA9-47CA-BADE-FDD6BA983874}"/>
              </a:ext>
            </a:extLst>
          </p:cNvPr>
          <p:cNvGraphicFramePr>
            <a:graphicFrameLocks noGrp="1"/>
          </p:cNvGraphicFramePr>
          <p:nvPr>
            <p:ph type="tbl" sz="quarter" idx="13"/>
            <p:extLst>
              <p:ext uri="{D42A27DB-BD31-4B8C-83A1-F6EECF244321}">
                <p14:modId xmlns:p14="http://schemas.microsoft.com/office/powerpoint/2010/main" val="3109718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31954092"/>
                    </a:ext>
                  </a:extLst>
                </a:gridCol>
                <a:gridCol w="246888">
                  <a:extLst>
                    <a:ext uri="{9D8B030D-6E8A-4147-A177-3AD203B41FA5}">
                      <a16:colId xmlns:a16="http://schemas.microsoft.com/office/drawing/2014/main" val="4002235768"/>
                    </a:ext>
                  </a:extLst>
                </a:gridCol>
                <a:gridCol w="246888">
                  <a:extLst>
                    <a:ext uri="{9D8B030D-6E8A-4147-A177-3AD203B41FA5}">
                      <a16:colId xmlns:a16="http://schemas.microsoft.com/office/drawing/2014/main" val="3497314305"/>
                    </a:ext>
                  </a:extLst>
                </a:gridCol>
                <a:gridCol w="208280">
                  <a:extLst>
                    <a:ext uri="{9D8B030D-6E8A-4147-A177-3AD203B41FA5}">
                      <a16:colId xmlns:a16="http://schemas.microsoft.com/office/drawing/2014/main" val="972994042"/>
                    </a:ext>
                  </a:extLst>
                </a:gridCol>
                <a:gridCol w="208280">
                  <a:extLst>
                    <a:ext uri="{9D8B030D-6E8A-4147-A177-3AD203B41FA5}">
                      <a16:colId xmlns:a16="http://schemas.microsoft.com/office/drawing/2014/main" val="930310480"/>
                    </a:ext>
                  </a:extLst>
                </a:gridCol>
                <a:gridCol w="208280">
                  <a:extLst>
                    <a:ext uri="{9D8B030D-6E8A-4147-A177-3AD203B41FA5}">
                      <a16:colId xmlns:a16="http://schemas.microsoft.com/office/drawing/2014/main" val="727247334"/>
                    </a:ext>
                  </a:extLst>
                </a:gridCol>
                <a:gridCol w="208280">
                  <a:extLst>
                    <a:ext uri="{9D8B030D-6E8A-4147-A177-3AD203B41FA5}">
                      <a16:colId xmlns:a16="http://schemas.microsoft.com/office/drawing/2014/main" val="2741863450"/>
                    </a:ext>
                  </a:extLst>
                </a:gridCol>
                <a:gridCol w="208280">
                  <a:extLst>
                    <a:ext uri="{9D8B030D-6E8A-4147-A177-3AD203B41FA5}">
                      <a16:colId xmlns:a16="http://schemas.microsoft.com/office/drawing/2014/main" val="2609230704"/>
                    </a:ext>
                  </a:extLst>
                </a:gridCol>
                <a:gridCol w="208280">
                  <a:extLst>
                    <a:ext uri="{9D8B030D-6E8A-4147-A177-3AD203B41FA5}">
                      <a16:colId xmlns:a16="http://schemas.microsoft.com/office/drawing/2014/main" val="2197204136"/>
                    </a:ext>
                  </a:extLst>
                </a:gridCol>
                <a:gridCol w="208280">
                  <a:extLst>
                    <a:ext uri="{9D8B030D-6E8A-4147-A177-3AD203B41FA5}">
                      <a16:colId xmlns:a16="http://schemas.microsoft.com/office/drawing/2014/main" val="4148422454"/>
                    </a:ext>
                  </a:extLst>
                </a:gridCol>
                <a:gridCol w="208280">
                  <a:extLst>
                    <a:ext uri="{9D8B030D-6E8A-4147-A177-3AD203B41FA5}">
                      <a16:colId xmlns:a16="http://schemas.microsoft.com/office/drawing/2014/main" val="581404159"/>
                    </a:ext>
                  </a:extLst>
                </a:gridCol>
                <a:gridCol w="208280">
                  <a:extLst>
                    <a:ext uri="{9D8B030D-6E8A-4147-A177-3AD203B41FA5}">
                      <a16:colId xmlns:a16="http://schemas.microsoft.com/office/drawing/2014/main" val="3513618107"/>
                    </a:ext>
                  </a:extLst>
                </a:gridCol>
                <a:gridCol w="208280">
                  <a:extLst>
                    <a:ext uri="{9D8B030D-6E8A-4147-A177-3AD203B41FA5}">
                      <a16:colId xmlns:a16="http://schemas.microsoft.com/office/drawing/2014/main" val="3244509736"/>
                    </a:ext>
                  </a:extLst>
                </a:gridCol>
                <a:gridCol w="246888">
                  <a:extLst>
                    <a:ext uri="{9D8B030D-6E8A-4147-A177-3AD203B41FA5}">
                      <a16:colId xmlns:a16="http://schemas.microsoft.com/office/drawing/2014/main" val="124304816"/>
                    </a:ext>
                  </a:extLst>
                </a:gridCol>
                <a:gridCol w="208280">
                  <a:extLst>
                    <a:ext uri="{9D8B030D-6E8A-4147-A177-3AD203B41FA5}">
                      <a16:colId xmlns:a16="http://schemas.microsoft.com/office/drawing/2014/main" val="536295877"/>
                    </a:ext>
                  </a:extLst>
                </a:gridCol>
                <a:gridCol w="246888">
                  <a:extLst>
                    <a:ext uri="{9D8B030D-6E8A-4147-A177-3AD203B41FA5}">
                      <a16:colId xmlns:a16="http://schemas.microsoft.com/office/drawing/2014/main" val="3247249682"/>
                    </a:ext>
                  </a:extLst>
                </a:gridCol>
                <a:gridCol w="246888">
                  <a:extLst>
                    <a:ext uri="{9D8B030D-6E8A-4147-A177-3AD203B41FA5}">
                      <a16:colId xmlns:a16="http://schemas.microsoft.com/office/drawing/2014/main" val="2829044063"/>
                    </a:ext>
                  </a:extLst>
                </a:gridCol>
                <a:gridCol w="246888">
                  <a:extLst>
                    <a:ext uri="{9D8B030D-6E8A-4147-A177-3AD203B41FA5}">
                      <a16:colId xmlns:a16="http://schemas.microsoft.com/office/drawing/2014/main" val="1000291677"/>
                    </a:ext>
                  </a:extLst>
                </a:gridCol>
                <a:gridCol w="208280">
                  <a:extLst>
                    <a:ext uri="{9D8B030D-6E8A-4147-A177-3AD203B41FA5}">
                      <a16:colId xmlns:a16="http://schemas.microsoft.com/office/drawing/2014/main" val="305965096"/>
                    </a:ext>
                  </a:extLst>
                </a:gridCol>
                <a:gridCol w="246888">
                  <a:extLst>
                    <a:ext uri="{9D8B030D-6E8A-4147-A177-3AD203B41FA5}">
                      <a16:colId xmlns:a16="http://schemas.microsoft.com/office/drawing/2014/main" val="4289481882"/>
                    </a:ext>
                  </a:extLst>
                </a:gridCol>
                <a:gridCol w="246888">
                  <a:extLst>
                    <a:ext uri="{9D8B030D-6E8A-4147-A177-3AD203B41FA5}">
                      <a16:colId xmlns:a16="http://schemas.microsoft.com/office/drawing/2014/main" val="1818713803"/>
                    </a:ext>
                  </a:extLst>
                </a:gridCol>
                <a:gridCol w="246888">
                  <a:extLst>
                    <a:ext uri="{9D8B030D-6E8A-4147-A177-3AD203B41FA5}">
                      <a16:colId xmlns:a16="http://schemas.microsoft.com/office/drawing/2014/main" val="1670809846"/>
                    </a:ext>
                  </a:extLst>
                </a:gridCol>
                <a:gridCol w="208280">
                  <a:extLst>
                    <a:ext uri="{9D8B030D-6E8A-4147-A177-3AD203B41FA5}">
                      <a16:colId xmlns:a16="http://schemas.microsoft.com/office/drawing/2014/main" val="1404285675"/>
                    </a:ext>
                  </a:extLst>
                </a:gridCol>
                <a:gridCol w="208280">
                  <a:extLst>
                    <a:ext uri="{9D8B030D-6E8A-4147-A177-3AD203B41FA5}">
                      <a16:colId xmlns:a16="http://schemas.microsoft.com/office/drawing/2014/main" val="434472931"/>
                    </a:ext>
                  </a:extLst>
                </a:gridCol>
                <a:gridCol w="246888">
                  <a:extLst>
                    <a:ext uri="{9D8B030D-6E8A-4147-A177-3AD203B41FA5}">
                      <a16:colId xmlns:a16="http://schemas.microsoft.com/office/drawing/2014/main" val="3550289456"/>
                    </a:ext>
                  </a:extLst>
                </a:gridCol>
                <a:gridCol w="246888">
                  <a:extLst>
                    <a:ext uri="{9D8B030D-6E8A-4147-A177-3AD203B41FA5}">
                      <a16:colId xmlns:a16="http://schemas.microsoft.com/office/drawing/2014/main" val="124913247"/>
                    </a:ext>
                  </a:extLst>
                </a:gridCol>
                <a:gridCol w="246888">
                  <a:extLst>
                    <a:ext uri="{9D8B030D-6E8A-4147-A177-3AD203B41FA5}">
                      <a16:colId xmlns:a16="http://schemas.microsoft.com/office/drawing/2014/main" val="1501850653"/>
                    </a:ext>
                  </a:extLst>
                </a:gridCol>
                <a:gridCol w="208280">
                  <a:extLst>
                    <a:ext uri="{9D8B030D-6E8A-4147-A177-3AD203B41FA5}">
                      <a16:colId xmlns:a16="http://schemas.microsoft.com/office/drawing/2014/main" val="113266549"/>
                    </a:ext>
                  </a:extLst>
                </a:gridCol>
                <a:gridCol w="208280">
                  <a:extLst>
                    <a:ext uri="{9D8B030D-6E8A-4147-A177-3AD203B41FA5}">
                      <a16:colId xmlns:a16="http://schemas.microsoft.com/office/drawing/2014/main" val="3036305407"/>
                    </a:ext>
                  </a:extLst>
                </a:gridCol>
                <a:gridCol w="208280">
                  <a:extLst>
                    <a:ext uri="{9D8B030D-6E8A-4147-A177-3AD203B41FA5}">
                      <a16:colId xmlns:a16="http://schemas.microsoft.com/office/drawing/2014/main" val="2307728247"/>
                    </a:ext>
                  </a:extLst>
                </a:gridCol>
                <a:gridCol w="208280">
                  <a:extLst>
                    <a:ext uri="{9D8B030D-6E8A-4147-A177-3AD203B41FA5}">
                      <a16:colId xmlns:a16="http://schemas.microsoft.com/office/drawing/2014/main" val="21197072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6629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- 2019-05-31 02:00:01 </a:t>
                      </a:r>
                      <a:r>
                        <a:rPr kumimoji="0" lang="en-US" sz="1000" b="0" i="0" u="none" strike="noStrike" kern="1200" cap="none" spc="0" normalizeH="0" baseline="0" noProof="0">
                          <a:ln>
                            <a:noFill/>
                          </a:ln>
                          <a:solidFill>
                            <a:prstClr val="black"/>
                          </a:solidFill>
                          <a:effectLst/>
                          <a:uLnTx/>
                          <a:uFillTx/>
                          <a:latin typeface="+mn-lt"/>
                          <a:ea typeface="+mn-ea"/>
                          <a:cs typeface="+mn-cs"/>
                        </a:rPr>
                        <a:t> 
 Le nouveau MSI GE65 continue dans la lignée de ses prédécesseurs.
👊 Processeur jusqu'au Intel Core i9 9ème Gen.
👊 GeForce RTX Max-P
👊 Écran 240hz aux rebords ultra-fins
👊 Clavier RGB touche par touche par SteelSeries
Le jeu est devenu réalité : https://msi.gm/2Hzg1Kb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10.4071 %</a:t>
                      </a:r>
                    </a:p>
                  </a:txBody>
                  <a:tcPr/>
                </a:tc>
                <a:extLst>
                  <a:ext uri="{0D108BD9-81ED-4DB2-BD59-A6C34878D82A}">
                    <a16:rowId xmlns:a16="http://schemas.microsoft.com/office/drawing/2014/main" val="1253729342"/>
                  </a:ext>
                </a:extLst>
              </a:tr>
            </a:tbl>
          </a:graphicData>
        </a:graphic>
      </p:graphicFrame>
      <p:sp>
        <p:nvSpPr>
          <p:cNvPr id="4" name="Text Placeholder 3">
            <a:extLst>
              <a:ext uri="{FF2B5EF4-FFF2-40B4-BE49-F238E27FC236}">
                <a16:creationId xmlns:a16="http://schemas.microsoft.com/office/drawing/2014/main" id="{E4A97B01-B09D-47A2-9C28-AEBDB4BA931B}"/>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6664207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F1709-991D-4224-8DE2-78050ABD98FE}"/>
              </a:ext>
            </a:extLst>
          </p:cNvPr>
          <p:cNvSpPr>
            <a:spLocks noGrp="1"/>
          </p:cNvSpPr>
          <p:nvPr>
            <p:ph type="title"/>
          </p:nvPr>
        </p:nvSpPr>
        <p:spPr/>
        <p:txBody>
          <a:bodyPr/>
          <a:lstStyle/>
          <a:p>
            <a:r>
              <a:rPr lang="en-US"/>
              <a:t>Facebook Insights Own Posts Table w/ E-Rate | CND Competitor- FR - 3 of 26</a:t>
            </a:r>
          </a:p>
        </p:txBody>
      </p:sp>
      <p:graphicFrame>
        <p:nvGraphicFramePr>
          <p:cNvPr id="5" name="Table Placeholder 4">
            <a:extLst>
              <a:ext uri="{FF2B5EF4-FFF2-40B4-BE49-F238E27FC236}">
                <a16:creationId xmlns:a16="http://schemas.microsoft.com/office/drawing/2014/main" id="{2DF2C27F-EACE-4D72-9DD7-A799E19724BA}"/>
              </a:ext>
            </a:extLst>
          </p:cNvPr>
          <p:cNvGraphicFramePr>
            <a:graphicFrameLocks noGrp="1"/>
          </p:cNvGraphicFramePr>
          <p:nvPr>
            <p:ph type="tbl" sz="quarter" idx="13"/>
            <p:extLst>
              <p:ext uri="{D42A27DB-BD31-4B8C-83A1-F6EECF244321}">
                <p14:modId xmlns:p14="http://schemas.microsoft.com/office/powerpoint/2010/main" val="188476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38126629"/>
                    </a:ext>
                  </a:extLst>
                </a:gridCol>
                <a:gridCol w="246888">
                  <a:extLst>
                    <a:ext uri="{9D8B030D-6E8A-4147-A177-3AD203B41FA5}">
                      <a16:colId xmlns:a16="http://schemas.microsoft.com/office/drawing/2014/main" val="1305346891"/>
                    </a:ext>
                  </a:extLst>
                </a:gridCol>
                <a:gridCol w="246888">
                  <a:extLst>
                    <a:ext uri="{9D8B030D-6E8A-4147-A177-3AD203B41FA5}">
                      <a16:colId xmlns:a16="http://schemas.microsoft.com/office/drawing/2014/main" val="99032014"/>
                    </a:ext>
                  </a:extLst>
                </a:gridCol>
                <a:gridCol w="208280">
                  <a:extLst>
                    <a:ext uri="{9D8B030D-6E8A-4147-A177-3AD203B41FA5}">
                      <a16:colId xmlns:a16="http://schemas.microsoft.com/office/drawing/2014/main" val="1225811207"/>
                    </a:ext>
                  </a:extLst>
                </a:gridCol>
                <a:gridCol w="208280">
                  <a:extLst>
                    <a:ext uri="{9D8B030D-6E8A-4147-A177-3AD203B41FA5}">
                      <a16:colId xmlns:a16="http://schemas.microsoft.com/office/drawing/2014/main" val="856304502"/>
                    </a:ext>
                  </a:extLst>
                </a:gridCol>
                <a:gridCol w="208280">
                  <a:extLst>
                    <a:ext uri="{9D8B030D-6E8A-4147-A177-3AD203B41FA5}">
                      <a16:colId xmlns:a16="http://schemas.microsoft.com/office/drawing/2014/main" val="1502038427"/>
                    </a:ext>
                  </a:extLst>
                </a:gridCol>
                <a:gridCol w="208280">
                  <a:extLst>
                    <a:ext uri="{9D8B030D-6E8A-4147-A177-3AD203B41FA5}">
                      <a16:colId xmlns:a16="http://schemas.microsoft.com/office/drawing/2014/main" val="445701286"/>
                    </a:ext>
                  </a:extLst>
                </a:gridCol>
                <a:gridCol w="208280">
                  <a:extLst>
                    <a:ext uri="{9D8B030D-6E8A-4147-A177-3AD203B41FA5}">
                      <a16:colId xmlns:a16="http://schemas.microsoft.com/office/drawing/2014/main" val="1870739896"/>
                    </a:ext>
                  </a:extLst>
                </a:gridCol>
                <a:gridCol w="208280">
                  <a:extLst>
                    <a:ext uri="{9D8B030D-6E8A-4147-A177-3AD203B41FA5}">
                      <a16:colId xmlns:a16="http://schemas.microsoft.com/office/drawing/2014/main" val="251230983"/>
                    </a:ext>
                  </a:extLst>
                </a:gridCol>
                <a:gridCol w="208280">
                  <a:extLst>
                    <a:ext uri="{9D8B030D-6E8A-4147-A177-3AD203B41FA5}">
                      <a16:colId xmlns:a16="http://schemas.microsoft.com/office/drawing/2014/main" val="1402045962"/>
                    </a:ext>
                  </a:extLst>
                </a:gridCol>
                <a:gridCol w="208280">
                  <a:extLst>
                    <a:ext uri="{9D8B030D-6E8A-4147-A177-3AD203B41FA5}">
                      <a16:colId xmlns:a16="http://schemas.microsoft.com/office/drawing/2014/main" val="3316413675"/>
                    </a:ext>
                  </a:extLst>
                </a:gridCol>
                <a:gridCol w="208280">
                  <a:extLst>
                    <a:ext uri="{9D8B030D-6E8A-4147-A177-3AD203B41FA5}">
                      <a16:colId xmlns:a16="http://schemas.microsoft.com/office/drawing/2014/main" val="2454893933"/>
                    </a:ext>
                  </a:extLst>
                </a:gridCol>
                <a:gridCol w="208280">
                  <a:extLst>
                    <a:ext uri="{9D8B030D-6E8A-4147-A177-3AD203B41FA5}">
                      <a16:colId xmlns:a16="http://schemas.microsoft.com/office/drawing/2014/main" val="1484838071"/>
                    </a:ext>
                  </a:extLst>
                </a:gridCol>
                <a:gridCol w="246888">
                  <a:extLst>
                    <a:ext uri="{9D8B030D-6E8A-4147-A177-3AD203B41FA5}">
                      <a16:colId xmlns:a16="http://schemas.microsoft.com/office/drawing/2014/main" val="801837217"/>
                    </a:ext>
                  </a:extLst>
                </a:gridCol>
                <a:gridCol w="208280">
                  <a:extLst>
                    <a:ext uri="{9D8B030D-6E8A-4147-A177-3AD203B41FA5}">
                      <a16:colId xmlns:a16="http://schemas.microsoft.com/office/drawing/2014/main" val="3946130615"/>
                    </a:ext>
                  </a:extLst>
                </a:gridCol>
                <a:gridCol w="246888">
                  <a:extLst>
                    <a:ext uri="{9D8B030D-6E8A-4147-A177-3AD203B41FA5}">
                      <a16:colId xmlns:a16="http://schemas.microsoft.com/office/drawing/2014/main" val="3139932283"/>
                    </a:ext>
                  </a:extLst>
                </a:gridCol>
                <a:gridCol w="246888">
                  <a:extLst>
                    <a:ext uri="{9D8B030D-6E8A-4147-A177-3AD203B41FA5}">
                      <a16:colId xmlns:a16="http://schemas.microsoft.com/office/drawing/2014/main" val="2565558208"/>
                    </a:ext>
                  </a:extLst>
                </a:gridCol>
                <a:gridCol w="246888">
                  <a:extLst>
                    <a:ext uri="{9D8B030D-6E8A-4147-A177-3AD203B41FA5}">
                      <a16:colId xmlns:a16="http://schemas.microsoft.com/office/drawing/2014/main" val="1070465321"/>
                    </a:ext>
                  </a:extLst>
                </a:gridCol>
                <a:gridCol w="208280">
                  <a:extLst>
                    <a:ext uri="{9D8B030D-6E8A-4147-A177-3AD203B41FA5}">
                      <a16:colId xmlns:a16="http://schemas.microsoft.com/office/drawing/2014/main" val="595909056"/>
                    </a:ext>
                  </a:extLst>
                </a:gridCol>
                <a:gridCol w="246888">
                  <a:extLst>
                    <a:ext uri="{9D8B030D-6E8A-4147-A177-3AD203B41FA5}">
                      <a16:colId xmlns:a16="http://schemas.microsoft.com/office/drawing/2014/main" val="755514172"/>
                    </a:ext>
                  </a:extLst>
                </a:gridCol>
                <a:gridCol w="246888">
                  <a:extLst>
                    <a:ext uri="{9D8B030D-6E8A-4147-A177-3AD203B41FA5}">
                      <a16:colId xmlns:a16="http://schemas.microsoft.com/office/drawing/2014/main" val="1356691749"/>
                    </a:ext>
                  </a:extLst>
                </a:gridCol>
                <a:gridCol w="246888">
                  <a:extLst>
                    <a:ext uri="{9D8B030D-6E8A-4147-A177-3AD203B41FA5}">
                      <a16:colId xmlns:a16="http://schemas.microsoft.com/office/drawing/2014/main" val="2606201192"/>
                    </a:ext>
                  </a:extLst>
                </a:gridCol>
                <a:gridCol w="208280">
                  <a:extLst>
                    <a:ext uri="{9D8B030D-6E8A-4147-A177-3AD203B41FA5}">
                      <a16:colId xmlns:a16="http://schemas.microsoft.com/office/drawing/2014/main" val="4185598672"/>
                    </a:ext>
                  </a:extLst>
                </a:gridCol>
                <a:gridCol w="208280">
                  <a:extLst>
                    <a:ext uri="{9D8B030D-6E8A-4147-A177-3AD203B41FA5}">
                      <a16:colId xmlns:a16="http://schemas.microsoft.com/office/drawing/2014/main" val="981664058"/>
                    </a:ext>
                  </a:extLst>
                </a:gridCol>
                <a:gridCol w="246888">
                  <a:extLst>
                    <a:ext uri="{9D8B030D-6E8A-4147-A177-3AD203B41FA5}">
                      <a16:colId xmlns:a16="http://schemas.microsoft.com/office/drawing/2014/main" val="884963113"/>
                    </a:ext>
                  </a:extLst>
                </a:gridCol>
                <a:gridCol w="246888">
                  <a:extLst>
                    <a:ext uri="{9D8B030D-6E8A-4147-A177-3AD203B41FA5}">
                      <a16:colId xmlns:a16="http://schemas.microsoft.com/office/drawing/2014/main" val="2469051306"/>
                    </a:ext>
                  </a:extLst>
                </a:gridCol>
                <a:gridCol w="246888">
                  <a:extLst>
                    <a:ext uri="{9D8B030D-6E8A-4147-A177-3AD203B41FA5}">
                      <a16:colId xmlns:a16="http://schemas.microsoft.com/office/drawing/2014/main" val="759407827"/>
                    </a:ext>
                  </a:extLst>
                </a:gridCol>
                <a:gridCol w="208280">
                  <a:extLst>
                    <a:ext uri="{9D8B030D-6E8A-4147-A177-3AD203B41FA5}">
                      <a16:colId xmlns:a16="http://schemas.microsoft.com/office/drawing/2014/main" val="3652951991"/>
                    </a:ext>
                  </a:extLst>
                </a:gridCol>
                <a:gridCol w="208280">
                  <a:extLst>
                    <a:ext uri="{9D8B030D-6E8A-4147-A177-3AD203B41FA5}">
                      <a16:colId xmlns:a16="http://schemas.microsoft.com/office/drawing/2014/main" val="139129981"/>
                    </a:ext>
                  </a:extLst>
                </a:gridCol>
                <a:gridCol w="208280">
                  <a:extLst>
                    <a:ext uri="{9D8B030D-6E8A-4147-A177-3AD203B41FA5}">
                      <a16:colId xmlns:a16="http://schemas.microsoft.com/office/drawing/2014/main" val="4121588610"/>
                    </a:ext>
                  </a:extLst>
                </a:gridCol>
                <a:gridCol w="208280">
                  <a:extLst>
                    <a:ext uri="{9D8B030D-6E8A-4147-A177-3AD203B41FA5}">
                      <a16:colId xmlns:a16="http://schemas.microsoft.com/office/drawing/2014/main" val="4665544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95710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MSI Gaming - 2019-05-30 17:01:03 </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extLst>
                  <a:ext uri="{0D108BD9-81ED-4DB2-BD59-A6C34878D82A}">
                    <a16:rowId xmlns:a16="http://schemas.microsoft.com/office/drawing/2014/main" val="800022611"/>
                  </a:ext>
                </a:extLst>
              </a:tr>
            </a:tbl>
          </a:graphicData>
        </a:graphic>
      </p:graphicFrame>
      <p:sp>
        <p:nvSpPr>
          <p:cNvPr id="4" name="Text Placeholder 3">
            <a:extLst>
              <a:ext uri="{FF2B5EF4-FFF2-40B4-BE49-F238E27FC236}">
                <a16:creationId xmlns:a16="http://schemas.microsoft.com/office/drawing/2014/main" id="{CD0975CB-1CB4-4F8D-BDE4-A574B1A818D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9464306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E2946-BDFC-4150-B7DE-7574E1ECE358}"/>
              </a:ext>
            </a:extLst>
          </p:cNvPr>
          <p:cNvSpPr>
            <a:spLocks noGrp="1"/>
          </p:cNvSpPr>
          <p:nvPr>
            <p:ph type="title"/>
          </p:nvPr>
        </p:nvSpPr>
        <p:spPr/>
        <p:txBody>
          <a:bodyPr/>
          <a:lstStyle/>
          <a:p>
            <a:r>
              <a:rPr lang="en-US"/>
              <a:t>Facebook Insights Own Posts Table w/ E-Rate | CND Competitor- FR - 4 of 26</a:t>
            </a:r>
          </a:p>
        </p:txBody>
      </p:sp>
      <p:graphicFrame>
        <p:nvGraphicFramePr>
          <p:cNvPr id="5" name="Table Placeholder 4">
            <a:extLst>
              <a:ext uri="{FF2B5EF4-FFF2-40B4-BE49-F238E27FC236}">
                <a16:creationId xmlns:a16="http://schemas.microsoft.com/office/drawing/2014/main" id="{8E47ACDC-576A-4B73-A45A-706E8CED8249}"/>
              </a:ext>
            </a:extLst>
          </p:cNvPr>
          <p:cNvGraphicFramePr>
            <a:graphicFrameLocks noGrp="1"/>
          </p:cNvGraphicFramePr>
          <p:nvPr>
            <p:ph type="tbl" sz="quarter" idx="13"/>
            <p:extLst>
              <p:ext uri="{D42A27DB-BD31-4B8C-83A1-F6EECF244321}">
                <p14:modId xmlns:p14="http://schemas.microsoft.com/office/powerpoint/2010/main" val="3327051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76552247"/>
                    </a:ext>
                  </a:extLst>
                </a:gridCol>
                <a:gridCol w="246888">
                  <a:extLst>
                    <a:ext uri="{9D8B030D-6E8A-4147-A177-3AD203B41FA5}">
                      <a16:colId xmlns:a16="http://schemas.microsoft.com/office/drawing/2014/main" val="4294499892"/>
                    </a:ext>
                  </a:extLst>
                </a:gridCol>
                <a:gridCol w="246888">
                  <a:extLst>
                    <a:ext uri="{9D8B030D-6E8A-4147-A177-3AD203B41FA5}">
                      <a16:colId xmlns:a16="http://schemas.microsoft.com/office/drawing/2014/main" val="4172538370"/>
                    </a:ext>
                  </a:extLst>
                </a:gridCol>
                <a:gridCol w="208280">
                  <a:extLst>
                    <a:ext uri="{9D8B030D-6E8A-4147-A177-3AD203B41FA5}">
                      <a16:colId xmlns:a16="http://schemas.microsoft.com/office/drawing/2014/main" val="3514011784"/>
                    </a:ext>
                  </a:extLst>
                </a:gridCol>
                <a:gridCol w="208280">
                  <a:extLst>
                    <a:ext uri="{9D8B030D-6E8A-4147-A177-3AD203B41FA5}">
                      <a16:colId xmlns:a16="http://schemas.microsoft.com/office/drawing/2014/main" val="1376681731"/>
                    </a:ext>
                  </a:extLst>
                </a:gridCol>
                <a:gridCol w="208280">
                  <a:extLst>
                    <a:ext uri="{9D8B030D-6E8A-4147-A177-3AD203B41FA5}">
                      <a16:colId xmlns:a16="http://schemas.microsoft.com/office/drawing/2014/main" val="3492326152"/>
                    </a:ext>
                  </a:extLst>
                </a:gridCol>
                <a:gridCol w="208280">
                  <a:extLst>
                    <a:ext uri="{9D8B030D-6E8A-4147-A177-3AD203B41FA5}">
                      <a16:colId xmlns:a16="http://schemas.microsoft.com/office/drawing/2014/main" val="3407697526"/>
                    </a:ext>
                  </a:extLst>
                </a:gridCol>
                <a:gridCol w="208280">
                  <a:extLst>
                    <a:ext uri="{9D8B030D-6E8A-4147-A177-3AD203B41FA5}">
                      <a16:colId xmlns:a16="http://schemas.microsoft.com/office/drawing/2014/main" val="1394213806"/>
                    </a:ext>
                  </a:extLst>
                </a:gridCol>
                <a:gridCol w="208280">
                  <a:extLst>
                    <a:ext uri="{9D8B030D-6E8A-4147-A177-3AD203B41FA5}">
                      <a16:colId xmlns:a16="http://schemas.microsoft.com/office/drawing/2014/main" val="2301671966"/>
                    </a:ext>
                  </a:extLst>
                </a:gridCol>
                <a:gridCol w="208280">
                  <a:extLst>
                    <a:ext uri="{9D8B030D-6E8A-4147-A177-3AD203B41FA5}">
                      <a16:colId xmlns:a16="http://schemas.microsoft.com/office/drawing/2014/main" val="1794625819"/>
                    </a:ext>
                  </a:extLst>
                </a:gridCol>
                <a:gridCol w="208280">
                  <a:extLst>
                    <a:ext uri="{9D8B030D-6E8A-4147-A177-3AD203B41FA5}">
                      <a16:colId xmlns:a16="http://schemas.microsoft.com/office/drawing/2014/main" val="3383095267"/>
                    </a:ext>
                  </a:extLst>
                </a:gridCol>
                <a:gridCol w="208280">
                  <a:extLst>
                    <a:ext uri="{9D8B030D-6E8A-4147-A177-3AD203B41FA5}">
                      <a16:colId xmlns:a16="http://schemas.microsoft.com/office/drawing/2014/main" val="1311001974"/>
                    </a:ext>
                  </a:extLst>
                </a:gridCol>
                <a:gridCol w="208280">
                  <a:extLst>
                    <a:ext uri="{9D8B030D-6E8A-4147-A177-3AD203B41FA5}">
                      <a16:colId xmlns:a16="http://schemas.microsoft.com/office/drawing/2014/main" val="630748033"/>
                    </a:ext>
                  </a:extLst>
                </a:gridCol>
                <a:gridCol w="246888">
                  <a:extLst>
                    <a:ext uri="{9D8B030D-6E8A-4147-A177-3AD203B41FA5}">
                      <a16:colId xmlns:a16="http://schemas.microsoft.com/office/drawing/2014/main" val="2733388617"/>
                    </a:ext>
                  </a:extLst>
                </a:gridCol>
                <a:gridCol w="208280">
                  <a:extLst>
                    <a:ext uri="{9D8B030D-6E8A-4147-A177-3AD203B41FA5}">
                      <a16:colId xmlns:a16="http://schemas.microsoft.com/office/drawing/2014/main" val="1123239743"/>
                    </a:ext>
                  </a:extLst>
                </a:gridCol>
                <a:gridCol w="246888">
                  <a:extLst>
                    <a:ext uri="{9D8B030D-6E8A-4147-A177-3AD203B41FA5}">
                      <a16:colId xmlns:a16="http://schemas.microsoft.com/office/drawing/2014/main" val="360299245"/>
                    </a:ext>
                  </a:extLst>
                </a:gridCol>
                <a:gridCol w="246888">
                  <a:extLst>
                    <a:ext uri="{9D8B030D-6E8A-4147-A177-3AD203B41FA5}">
                      <a16:colId xmlns:a16="http://schemas.microsoft.com/office/drawing/2014/main" val="3875671292"/>
                    </a:ext>
                  </a:extLst>
                </a:gridCol>
                <a:gridCol w="246888">
                  <a:extLst>
                    <a:ext uri="{9D8B030D-6E8A-4147-A177-3AD203B41FA5}">
                      <a16:colId xmlns:a16="http://schemas.microsoft.com/office/drawing/2014/main" val="1406650330"/>
                    </a:ext>
                  </a:extLst>
                </a:gridCol>
                <a:gridCol w="208280">
                  <a:extLst>
                    <a:ext uri="{9D8B030D-6E8A-4147-A177-3AD203B41FA5}">
                      <a16:colId xmlns:a16="http://schemas.microsoft.com/office/drawing/2014/main" val="419458615"/>
                    </a:ext>
                  </a:extLst>
                </a:gridCol>
                <a:gridCol w="246888">
                  <a:extLst>
                    <a:ext uri="{9D8B030D-6E8A-4147-A177-3AD203B41FA5}">
                      <a16:colId xmlns:a16="http://schemas.microsoft.com/office/drawing/2014/main" val="2079942649"/>
                    </a:ext>
                  </a:extLst>
                </a:gridCol>
                <a:gridCol w="246888">
                  <a:extLst>
                    <a:ext uri="{9D8B030D-6E8A-4147-A177-3AD203B41FA5}">
                      <a16:colId xmlns:a16="http://schemas.microsoft.com/office/drawing/2014/main" val="1328978443"/>
                    </a:ext>
                  </a:extLst>
                </a:gridCol>
                <a:gridCol w="246888">
                  <a:extLst>
                    <a:ext uri="{9D8B030D-6E8A-4147-A177-3AD203B41FA5}">
                      <a16:colId xmlns:a16="http://schemas.microsoft.com/office/drawing/2014/main" val="406119531"/>
                    </a:ext>
                  </a:extLst>
                </a:gridCol>
                <a:gridCol w="208280">
                  <a:extLst>
                    <a:ext uri="{9D8B030D-6E8A-4147-A177-3AD203B41FA5}">
                      <a16:colId xmlns:a16="http://schemas.microsoft.com/office/drawing/2014/main" val="2791255364"/>
                    </a:ext>
                  </a:extLst>
                </a:gridCol>
                <a:gridCol w="208280">
                  <a:extLst>
                    <a:ext uri="{9D8B030D-6E8A-4147-A177-3AD203B41FA5}">
                      <a16:colId xmlns:a16="http://schemas.microsoft.com/office/drawing/2014/main" val="740104700"/>
                    </a:ext>
                  </a:extLst>
                </a:gridCol>
                <a:gridCol w="246888">
                  <a:extLst>
                    <a:ext uri="{9D8B030D-6E8A-4147-A177-3AD203B41FA5}">
                      <a16:colId xmlns:a16="http://schemas.microsoft.com/office/drawing/2014/main" val="2955690066"/>
                    </a:ext>
                  </a:extLst>
                </a:gridCol>
                <a:gridCol w="246888">
                  <a:extLst>
                    <a:ext uri="{9D8B030D-6E8A-4147-A177-3AD203B41FA5}">
                      <a16:colId xmlns:a16="http://schemas.microsoft.com/office/drawing/2014/main" val="2705260875"/>
                    </a:ext>
                  </a:extLst>
                </a:gridCol>
                <a:gridCol w="246888">
                  <a:extLst>
                    <a:ext uri="{9D8B030D-6E8A-4147-A177-3AD203B41FA5}">
                      <a16:colId xmlns:a16="http://schemas.microsoft.com/office/drawing/2014/main" val="203585768"/>
                    </a:ext>
                  </a:extLst>
                </a:gridCol>
                <a:gridCol w="208280">
                  <a:extLst>
                    <a:ext uri="{9D8B030D-6E8A-4147-A177-3AD203B41FA5}">
                      <a16:colId xmlns:a16="http://schemas.microsoft.com/office/drawing/2014/main" val="3159286941"/>
                    </a:ext>
                  </a:extLst>
                </a:gridCol>
                <a:gridCol w="208280">
                  <a:extLst>
                    <a:ext uri="{9D8B030D-6E8A-4147-A177-3AD203B41FA5}">
                      <a16:colId xmlns:a16="http://schemas.microsoft.com/office/drawing/2014/main" val="821231009"/>
                    </a:ext>
                  </a:extLst>
                </a:gridCol>
                <a:gridCol w="208280">
                  <a:extLst>
                    <a:ext uri="{9D8B030D-6E8A-4147-A177-3AD203B41FA5}">
                      <a16:colId xmlns:a16="http://schemas.microsoft.com/office/drawing/2014/main" val="2632361790"/>
                    </a:ext>
                  </a:extLst>
                </a:gridCol>
                <a:gridCol w="208280">
                  <a:extLst>
                    <a:ext uri="{9D8B030D-6E8A-4147-A177-3AD203B41FA5}">
                      <a16:colId xmlns:a16="http://schemas.microsoft.com/office/drawing/2014/main" val="250467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86944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- 2019-05-30 10:30:45 </a:t>
                      </a:r>
                      <a:r>
                        <a:rPr kumimoji="0" lang="fr-FR" sz="1000" b="0" i="0" u="none" strike="noStrike" kern="1200" cap="none" spc="0" normalizeH="0" baseline="0" noProof="0">
                          <a:ln>
                            <a:noFill/>
                          </a:ln>
                          <a:solidFill>
                            <a:prstClr val="black"/>
                          </a:solidFill>
                          <a:effectLst/>
                          <a:uLnTx/>
                          <a:uFillTx/>
                          <a:latin typeface="+mn-lt"/>
                          <a:ea typeface="+mn-ea"/>
                          <a:cs typeface="+mn-cs"/>
                        </a:rPr>
                        <a:t> 
 Bonjour aux nouveaux membres de la famille des périphériques présentés au Computex 2019 ! 😎
#MSI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10.6359 %</a:t>
                      </a:r>
                    </a:p>
                  </a:txBody>
                  <a:tcPr/>
                </a:tc>
                <a:extLst>
                  <a:ext uri="{0D108BD9-81ED-4DB2-BD59-A6C34878D82A}">
                    <a16:rowId xmlns:a16="http://schemas.microsoft.com/office/drawing/2014/main" val="3546209003"/>
                  </a:ext>
                </a:extLst>
              </a:tr>
            </a:tbl>
          </a:graphicData>
        </a:graphic>
      </p:graphicFrame>
      <p:sp>
        <p:nvSpPr>
          <p:cNvPr id="4" name="Text Placeholder 3">
            <a:extLst>
              <a:ext uri="{FF2B5EF4-FFF2-40B4-BE49-F238E27FC236}">
                <a16:creationId xmlns:a16="http://schemas.microsoft.com/office/drawing/2014/main" id="{6C952A92-BE61-47F2-88D8-E521B814253E}"/>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5928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3626B2-6402-4AF0-BBEB-6E76901E336B}"/>
              </a:ext>
            </a:extLst>
          </p:cNvPr>
          <p:cNvSpPr>
            <a:spLocks noGrp="1"/>
          </p:cNvSpPr>
          <p:nvPr>
            <p:ph type="title"/>
          </p:nvPr>
        </p:nvSpPr>
        <p:spPr/>
        <p:txBody>
          <a:bodyPr/>
          <a:lstStyle/>
          <a:p>
            <a:r>
              <a:rPr lang="en-US"/>
              <a:t>Facebook Insights Own Posts Table w/ E-Rate | CND Competitor- FR - 5 of 26</a:t>
            </a:r>
          </a:p>
        </p:txBody>
      </p:sp>
      <p:graphicFrame>
        <p:nvGraphicFramePr>
          <p:cNvPr id="5" name="Table Placeholder 4">
            <a:extLst>
              <a:ext uri="{FF2B5EF4-FFF2-40B4-BE49-F238E27FC236}">
                <a16:creationId xmlns:a16="http://schemas.microsoft.com/office/drawing/2014/main" id="{0F336DE2-B37F-403A-BEEE-B6C55EB908FC}"/>
              </a:ext>
            </a:extLst>
          </p:cNvPr>
          <p:cNvGraphicFramePr>
            <a:graphicFrameLocks noGrp="1"/>
          </p:cNvGraphicFramePr>
          <p:nvPr>
            <p:ph type="tbl" sz="quarter" idx="13"/>
            <p:extLst>
              <p:ext uri="{D42A27DB-BD31-4B8C-83A1-F6EECF244321}">
                <p14:modId xmlns:p14="http://schemas.microsoft.com/office/powerpoint/2010/main" val="435460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45060634"/>
                    </a:ext>
                  </a:extLst>
                </a:gridCol>
                <a:gridCol w="246888">
                  <a:extLst>
                    <a:ext uri="{9D8B030D-6E8A-4147-A177-3AD203B41FA5}">
                      <a16:colId xmlns:a16="http://schemas.microsoft.com/office/drawing/2014/main" val="3871373320"/>
                    </a:ext>
                  </a:extLst>
                </a:gridCol>
                <a:gridCol w="246888">
                  <a:extLst>
                    <a:ext uri="{9D8B030D-6E8A-4147-A177-3AD203B41FA5}">
                      <a16:colId xmlns:a16="http://schemas.microsoft.com/office/drawing/2014/main" val="991131252"/>
                    </a:ext>
                  </a:extLst>
                </a:gridCol>
                <a:gridCol w="208280">
                  <a:extLst>
                    <a:ext uri="{9D8B030D-6E8A-4147-A177-3AD203B41FA5}">
                      <a16:colId xmlns:a16="http://schemas.microsoft.com/office/drawing/2014/main" val="858430867"/>
                    </a:ext>
                  </a:extLst>
                </a:gridCol>
                <a:gridCol w="208280">
                  <a:extLst>
                    <a:ext uri="{9D8B030D-6E8A-4147-A177-3AD203B41FA5}">
                      <a16:colId xmlns:a16="http://schemas.microsoft.com/office/drawing/2014/main" val="3398605773"/>
                    </a:ext>
                  </a:extLst>
                </a:gridCol>
                <a:gridCol w="208280">
                  <a:extLst>
                    <a:ext uri="{9D8B030D-6E8A-4147-A177-3AD203B41FA5}">
                      <a16:colId xmlns:a16="http://schemas.microsoft.com/office/drawing/2014/main" val="70504744"/>
                    </a:ext>
                  </a:extLst>
                </a:gridCol>
                <a:gridCol w="208280">
                  <a:extLst>
                    <a:ext uri="{9D8B030D-6E8A-4147-A177-3AD203B41FA5}">
                      <a16:colId xmlns:a16="http://schemas.microsoft.com/office/drawing/2014/main" val="2776089306"/>
                    </a:ext>
                  </a:extLst>
                </a:gridCol>
                <a:gridCol w="208280">
                  <a:extLst>
                    <a:ext uri="{9D8B030D-6E8A-4147-A177-3AD203B41FA5}">
                      <a16:colId xmlns:a16="http://schemas.microsoft.com/office/drawing/2014/main" val="942013326"/>
                    </a:ext>
                  </a:extLst>
                </a:gridCol>
                <a:gridCol w="208280">
                  <a:extLst>
                    <a:ext uri="{9D8B030D-6E8A-4147-A177-3AD203B41FA5}">
                      <a16:colId xmlns:a16="http://schemas.microsoft.com/office/drawing/2014/main" val="2746888962"/>
                    </a:ext>
                  </a:extLst>
                </a:gridCol>
                <a:gridCol w="208280">
                  <a:extLst>
                    <a:ext uri="{9D8B030D-6E8A-4147-A177-3AD203B41FA5}">
                      <a16:colId xmlns:a16="http://schemas.microsoft.com/office/drawing/2014/main" val="2361617355"/>
                    </a:ext>
                  </a:extLst>
                </a:gridCol>
                <a:gridCol w="208280">
                  <a:extLst>
                    <a:ext uri="{9D8B030D-6E8A-4147-A177-3AD203B41FA5}">
                      <a16:colId xmlns:a16="http://schemas.microsoft.com/office/drawing/2014/main" val="448949057"/>
                    </a:ext>
                  </a:extLst>
                </a:gridCol>
                <a:gridCol w="208280">
                  <a:extLst>
                    <a:ext uri="{9D8B030D-6E8A-4147-A177-3AD203B41FA5}">
                      <a16:colId xmlns:a16="http://schemas.microsoft.com/office/drawing/2014/main" val="3551035289"/>
                    </a:ext>
                  </a:extLst>
                </a:gridCol>
                <a:gridCol w="208280">
                  <a:extLst>
                    <a:ext uri="{9D8B030D-6E8A-4147-A177-3AD203B41FA5}">
                      <a16:colId xmlns:a16="http://schemas.microsoft.com/office/drawing/2014/main" val="4023997710"/>
                    </a:ext>
                  </a:extLst>
                </a:gridCol>
                <a:gridCol w="246888">
                  <a:extLst>
                    <a:ext uri="{9D8B030D-6E8A-4147-A177-3AD203B41FA5}">
                      <a16:colId xmlns:a16="http://schemas.microsoft.com/office/drawing/2014/main" val="2861355170"/>
                    </a:ext>
                  </a:extLst>
                </a:gridCol>
                <a:gridCol w="208280">
                  <a:extLst>
                    <a:ext uri="{9D8B030D-6E8A-4147-A177-3AD203B41FA5}">
                      <a16:colId xmlns:a16="http://schemas.microsoft.com/office/drawing/2014/main" val="739194482"/>
                    </a:ext>
                  </a:extLst>
                </a:gridCol>
                <a:gridCol w="246888">
                  <a:extLst>
                    <a:ext uri="{9D8B030D-6E8A-4147-A177-3AD203B41FA5}">
                      <a16:colId xmlns:a16="http://schemas.microsoft.com/office/drawing/2014/main" val="280162680"/>
                    </a:ext>
                  </a:extLst>
                </a:gridCol>
                <a:gridCol w="246888">
                  <a:extLst>
                    <a:ext uri="{9D8B030D-6E8A-4147-A177-3AD203B41FA5}">
                      <a16:colId xmlns:a16="http://schemas.microsoft.com/office/drawing/2014/main" val="1011622544"/>
                    </a:ext>
                  </a:extLst>
                </a:gridCol>
                <a:gridCol w="246888">
                  <a:extLst>
                    <a:ext uri="{9D8B030D-6E8A-4147-A177-3AD203B41FA5}">
                      <a16:colId xmlns:a16="http://schemas.microsoft.com/office/drawing/2014/main" val="149571534"/>
                    </a:ext>
                  </a:extLst>
                </a:gridCol>
                <a:gridCol w="208280">
                  <a:extLst>
                    <a:ext uri="{9D8B030D-6E8A-4147-A177-3AD203B41FA5}">
                      <a16:colId xmlns:a16="http://schemas.microsoft.com/office/drawing/2014/main" val="4078812729"/>
                    </a:ext>
                  </a:extLst>
                </a:gridCol>
                <a:gridCol w="246888">
                  <a:extLst>
                    <a:ext uri="{9D8B030D-6E8A-4147-A177-3AD203B41FA5}">
                      <a16:colId xmlns:a16="http://schemas.microsoft.com/office/drawing/2014/main" val="4054553803"/>
                    </a:ext>
                  </a:extLst>
                </a:gridCol>
                <a:gridCol w="246888">
                  <a:extLst>
                    <a:ext uri="{9D8B030D-6E8A-4147-A177-3AD203B41FA5}">
                      <a16:colId xmlns:a16="http://schemas.microsoft.com/office/drawing/2014/main" val="428748130"/>
                    </a:ext>
                  </a:extLst>
                </a:gridCol>
                <a:gridCol w="246888">
                  <a:extLst>
                    <a:ext uri="{9D8B030D-6E8A-4147-A177-3AD203B41FA5}">
                      <a16:colId xmlns:a16="http://schemas.microsoft.com/office/drawing/2014/main" val="74527179"/>
                    </a:ext>
                  </a:extLst>
                </a:gridCol>
                <a:gridCol w="208280">
                  <a:extLst>
                    <a:ext uri="{9D8B030D-6E8A-4147-A177-3AD203B41FA5}">
                      <a16:colId xmlns:a16="http://schemas.microsoft.com/office/drawing/2014/main" val="1284373921"/>
                    </a:ext>
                  </a:extLst>
                </a:gridCol>
                <a:gridCol w="208280">
                  <a:extLst>
                    <a:ext uri="{9D8B030D-6E8A-4147-A177-3AD203B41FA5}">
                      <a16:colId xmlns:a16="http://schemas.microsoft.com/office/drawing/2014/main" val="1081902318"/>
                    </a:ext>
                  </a:extLst>
                </a:gridCol>
                <a:gridCol w="246888">
                  <a:extLst>
                    <a:ext uri="{9D8B030D-6E8A-4147-A177-3AD203B41FA5}">
                      <a16:colId xmlns:a16="http://schemas.microsoft.com/office/drawing/2014/main" val="4211650920"/>
                    </a:ext>
                  </a:extLst>
                </a:gridCol>
                <a:gridCol w="246888">
                  <a:extLst>
                    <a:ext uri="{9D8B030D-6E8A-4147-A177-3AD203B41FA5}">
                      <a16:colId xmlns:a16="http://schemas.microsoft.com/office/drawing/2014/main" val="2583606118"/>
                    </a:ext>
                  </a:extLst>
                </a:gridCol>
                <a:gridCol w="246888">
                  <a:extLst>
                    <a:ext uri="{9D8B030D-6E8A-4147-A177-3AD203B41FA5}">
                      <a16:colId xmlns:a16="http://schemas.microsoft.com/office/drawing/2014/main" val="1602463163"/>
                    </a:ext>
                  </a:extLst>
                </a:gridCol>
                <a:gridCol w="208280">
                  <a:extLst>
                    <a:ext uri="{9D8B030D-6E8A-4147-A177-3AD203B41FA5}">
                      <a16:colId xmlns:a16="http://schemas.microsoft.com/office/drawing/2014/main" val="2976789090"/>
                    </a:ext>
                  </a:extLst>
                </a:gridCol>
                <a:gridCol w="208280">
                  <a:extLst>
                    <a:ext uri="{9D8B030D-6E8A-4147-A177-3AD203B41FA5}">
                      <a16:colId xmlns:a16="http://schemas.microsoft.com/office/drawing/2014/main" val="2565125872"/>
                    </a:ext>
                  </a:extLst>
                </a:gridCol>
                <a:gridCol w="208280">
                  <a:extLst>
                    <a:ext uri="{9D8B030D-6E8A-4147-A177-3AD203B41FA5}">
                      <a16:colId xmlns:a16="http://schemas.microsoft.com/office/drawing/2014/main" val="542863394"/>
                    </a:ext>
                  </a:extLst>
                </a:gridCol>
                <a:gridCol w="208280">
                  <a:extLst>
                    <a:ext uri="{9D8B030D-6E8A-4147-A177-3AD203B41FA5}">
                      <a16:colId xmlns:a16="http://schemas.microsoft.com/office/drawing/2014/main" val="234501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26683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- 2019-05-30 08:30:00 </a:t>
                      </a:r>
                      <a:r>
                        <a:rPr kumimoji="0" lang="fr-FR" sz="1000" b="0" i="0" u="none" strike="noStrike" kern="1200" cap="none" spc="0" normalizeH="0" baseline="0" noProof="0">
                          <a:ln>
                            <a:noFill/>
                          </a:ln>
                          <a:solidFill>
                            <a:prstClr val="black"/>
                          </a:solidFill>
                          <a:effectLst/>
                          <a:uLnTx/>
                          <a:uFillTx/>
                          <a:latin typeface="+mn-lt"/>
                          <a:ea typeface="+mn-ea"/>
                          <a:cs typeface="+mn-cs"/>
                        </a:rPr>
                        <a:t> 
 Et hop ! 
Un badge de ➕ pour le MSI Trident X Plus, à votre avis, il en a combien au total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1.9334 %</a:t>
                      </a:r>
                    </a:p>
                  </a:txBody>
                  <a:tcPr/>
                </a:tc>
                <a:extLst>
                  <a:ext uri="{0D108BD9-81ED-4DB2-BD59-A6C34878D82A}">
                    <a16:rowId xmlns:a16="http://schemas.microsoft.com/office/drawing/2014/main" val="3980977440"/>
                  </a:ext>
                </a:extLst>
              </a:tr>
            </a:tbl>
          </a:graphicData>
        </a:graphic>
      </p:graphicFrame>
      <p:sp>
        <p:nvSpPr>
          <p:cNvPr id="4" name="Text Placeholder 3">
            <a:extLst>
              <a:ext uri="{FF2B5EF4-FFF2-40B4-BE49-F238E27FC236}">
                <a16:creationId xmlns:a16="http://schemas.microsoft.com/office/drawing/2014/main" id="{DA103179-34C1-4E04-BC8D-A10666F8F1FD}"/>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71986840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353E8-56C7-4B07-818E-A8E2F9E28B79}"/>
              </a:ext>
            </a:extLst>
          </p:cNvPr>
          <p:cNvSpPr>
            <a:spLocks noGrp="1"/>
          </p:cNvSpPr>
          <p:nvPr>
            <p:ph type="title"/>
          </p:nvPr>
        </p:nvSpPr>
        <p:spPr/>
        <p:txBody>
          <a:bodyPr/>
          <a:lstStyle/>
          <a:p>
            <a:r>
              <a:rPr lang="en-US"/>
              <a:t>Facebook Insights Own Posts Table w/ E-Rate | CND Competitor- FR - 6 of 26</a:t>
            </a:r>
          </a:p>
        </p:txBody>
      </p:sp>
      <p:graphicFrame>
        <p:nvGraphicFramePr>
          <p:cNvPr id="5" name="Table Placeholder 4">
            <a:extLst>
              <a:ext uri="{FF2B5EF4-FFF2-40B4-BE49-F238E27FC236}">
                <a16:creationId xmlns:a16="http://schemas.microsoft.com/office/drawing/2014/main" id="{741F3B9C-E6CA-46D3-BD8A-67F9297FFD2D}"/>
              </a:ext>
            </a:extLst>
          </p:cNvPr>
          <p:cNvGraphicFramePr>
            <a:graphicFrameLocks noGrp="1"/>
          </p:cNvGraphicFramePr>
          <p:nvPr>
            <p:ph type="tbl" sz="quarter" idx="13"/>
            <p:extLst>
              <p:ext uri="{D42A27DB-BD31-4B8C-83A1-F6EECF244321}">
                <p14:modId xmlns:p14="http://schemas.microsoft.com/office/powerpoint/2010/main" val="1985244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48043548"/>
                    </a:ext>
                  </a:extLst>
                </a:gridCol>
                <a:gridCol w="246888">
                  <a:extLst>
                    <a:ext uri="{9D8B030D-6E8A-4147-A177-3AD203B41FA5}">
                      <a16:colId xmlns:a16="http://schemas.microsoft.com/office/drawing/2014/main" val="922215526"/>
                    </a:ext>
                  </a:extLst>
                </a:gridCol>
                <a:gridCol w="246888">
                  <a:extLst>
                    <a:ext uri="{9D8B030D-6E8A-4147-A177-3AD203B41FA5}">
                      <a16:colId xmlns:a16="http://schemas.microsoft.com/office/drawing/2014/main" val="3496323646"/>
                    </a:ext>
                  </a:extLst>
                </a:gridCol>
                <a:gridCol w="208280">
                  <a:extLst>
                    <a:ext uri="{9D8B030D-6E8A-4147-A177-3AD203B41FA5}">
                      <a16:colId xmlns:a16="http://schemas.microsoft.com/office/drawing/2014/main" val="1958111889"/>
                    </a:ext>
                  </a:extLst>
                </a:gridCol>
                <a:gridCol w="208280">
                  <a:extLst>
                    <a:ext uri="{9D8B030D-6E8A-4147-A177-3AD203B41FA5}">
                      <a16:colId xmlns:a16="http://schemas.microsoft.com/office/drawing/2014/main" val="3217718875"/>
                    </a:ext>
                  </a:extLst>
                </a:gridCol>
                <a:gridCol w="208280">
                  <a:extLst>
                    <a:ext uri="{9D8B030D-6E8A-4147-A177-3AD203B41FA5}">
                      <a16:colId xmlns:a16="http://schemas.microsoft.com/office/drawing/2014/main" val="1561129549"/>
                    </a:ext>
                  </a:extLst>
                </a:gridCol>
                <a:gridCol w="208280">
                  <a:extLst>
                    <a:ext uri="{9D8B030D-6E8A-4147-A177-3AD203B41FA5}">
                      <a16:colId xmlns:a16="http://schemas.microsoft.com/office/drawing/2014/main" val="1634504613"/>
                    </a:ext>
                  </a:extLst>
                </a:gridCol>
                <a:gridCol w="208280">
                  <a:extLst>
                    <a:ext uri="{9D8B030D-6E8A-4147-A177-3AD203B41FA5}">
                      <a16:colId xmlns:a16="http://schemas.microsoft.com/office/drawing/2014/main" val="1593445045"/>
                    </a:ext>
                  </a:extLst>
                </a:gridCol>
                <a:gridCol w="208280">
                  <a:extLst>
                    <a:ext uri="{9D8B030D-6E8A-4147-A177-3AD203B41FA5}">
                      <a16:colId xmlns:a16="http://schemas.microsoft.com/office/drawing/2014/main" val="2642006984"/>
                    </a:ext>
                  </a:extLst>
                </a:gridCol>
                <a:gridCol w="208280">
                  <a:extLst>
                    <a:ext uri="{9D8B030D-6E8A-4147-A177-3AD203B41FA5}">
                      <a16:colId xmlns:a16="http://schemas.microsoft.com/office/drawing/2014/main" val="2324181499"/>
                    </a:ext>
                  </a:extLst>
                </a:gridCol>
                <a:gridCol w="208280">
                  <a:extLst>
                    <a:ext uri="{9D8B030D-6E8A-4147-A177-3AD203B41FA5}">
                      <a16:colId xmlns:a16="http://schemas.microsoft.com/office/drawing/2014/main" val="1554389053"/>
                    </a:ext>
                  </a:extLst>
                </a:gridCol>
                <a:gridCol w="208280">
                  <a:extLst>
                    <a:ext uri="{9D8B030D-6E8A-4147-A177-3AD203B41FA5}">
                      <a16:colId xmlns:a16="http://schemas.microsoft.com/office/drawing/2014/main" val="3704476333"/>
                    </a:ext>
                  </a:extLst>
                </a:gridCol>
                <a:gridCol w="208280">
                  <a:extLst>
                    <a:ext uri="{9D8B030D-6E8A-4147-A177-3AD203B41FA5}">
                      <a16:colId xmlns:a16="http://schemas.microsoft.com/office/drawing/2014/main" val="1366978036"/>
                    </a:ext>
                  </a:extLst>
                </a:gridCol>
                <a:gridCol w="246888">
                  <a:extLst>
                    <a:ext uri="{9D8B030D-6E8A-4147-A177-3AD203B41FA5}">
                      <a16:colId xmlns:a16="http://schemas.microsoft.com/office/drawing/2014/main" val="2590130805"/>
                    </a:ext>
                  </a:extLst>
                </a:gridCol>
                <a:gridCol w="208280">
                  <a:extLst>
                    <a:ext uri="{9D8B030D-6E8A-4147-A177-3AD203B41FA5}">
                      <a16:colId xmlns:a16="http://schemas.microsoft.com/office/drawing/2014/main" val="1337703016"/>
                    </a:ext>
                  </a:extLst>
                </a:gridCol>
                <a:gridCol w="246888">
                  <a:extLst>
                    <a:ext uri="{9D8B030D-6E8A-4147-A177-3AD203B41FA5}">
                      <a16:colId xmlns:a16="http://schemas.microsoft.com/office/drawing/2014/main" val="2105415522"/>
                    </a:ext>
                  </a:extLst>
                </a:gridCol>
                <a:gridCol w="246888">
                  <a:extLst>
                    <a:ext uri="{9D8B030D-6E8A-4147-A177-3AD203B41FA5}">
                      <a16:colId xmlns:a16="http://schemas.microsoft.com/office/drawing/2014/main" val="2697361687"/>
                    </a:ext>
                  </a:extLst>
                </a:gridCol>
                <a:gridCol w="246888">
                  <a:extLst>
                    <a:ext uri="{9D8B030D-6E8A-4147-A177-3AD203B41FA5}">
                      <a16:colId xmlns:a16="http://schemas.microsoft.com/office/drawing/2014/main" val="3996911034"/>
                    </a:ext>
                  </a:extLst>
                </a:gridCol>
                <a:gridCol w="208280">
                  <a:extLst>
                    <a:ext uri="{9D8B030D-6E8A-4147-A177-3AD203B41FA5}">
                      <a16:colId xmlns:a16="http://schemas.microsoft.com/office/drawing/2014/main" val="1662948347"/>
                    </a:ext>
                  </a:extLst>
                </a:gridCol>
                <a:gridCol w="246888">
                  <a:extLst>
                    <a:ext uri="{9D8B030D-6E8A-4147-A177-3AD203B41FA5}">
                      <a16:colId xmlns:a16="http://schemas.microsoft.com/office/drawing/2014/main" val="4150933361"/>
                    </a:ext>
                  </a:extLst>
                </a:gridCol>
                <a:gridCol w="246888">
                  <a:extLst>
                    <a:ext uri="{9D8B030D-6E8A-4147-A177-3AD203B41FA5}">
                      <a16:colId xmlns:a16="http://schemas.microsoft.com/office/drawing/2014/main" val="3385686"/>
                    </a:ext>
                  </a:extLst>
                </a:gridCol>
                <a:gridCol w="246888">
                  <a:extLst>
                    <a:ext uri="{9D8B030D-6E8A-4147-A177-3AD203B41FA5}">
                      <a16:colId xmlns:a16="http://schemas.microsoft.com/office/drawing/2014/main" val="3995532339"/>
                    </a:ext>
                  </a:extLst>
                </a:gridCol>
                <a:gridCol w="208280">
                  <a:extLst>
                    <a:ext uri="{9D8B030D-6E8A-4147-A177-3AD203B41FA5}">
                      <a16:colId xmlns:a16="http://schemas.microsoft.com/office/drawing/2014/main" val="1308984888"/>
                    </a:ext>
                  </a:extLst>
                </a:gridCol>
                <a:gridCol w="208280">
                  <a:extLst>
                    <a:ext uri="{9D8B030D-6E8A-4147-A177-3AD203B41FA5}">
                      <a16:colId xmlns:a16="http://schemas.microsoft.com/office/drawing/2014/main" val="127372801"/>
                    </a:ext>
                  </a:extLst>
                </a:gridCol>
                <a:gridCol w="246888">
                  <a:extLst>
                    <a:ext uri="{9D8B030D-6E8A-4147-A177-3AD203B41FA5}">
                      <a16:colId xmlns:a16="http://schemas.microsoft.com/office/drawing/2014/main" val="1061620260"/>
                    </a:ext>
                  </a:extLst>
                </a:gridCol>
                <a:gridCol w="246888">
                  <a:extLst>
                    <a:ext uri="{9D8B030D-6E8A-4147-A177-3AD203B41FA5}">
                      <a16:colId xmlns:a16="http://schemas.microsoft.com/office/drawing/2014/main" val="4220779348"/>
                    </a:ext>
                  </a:extLst>
                </a:gridCol>
                <a:gridCol w="246888">
                  <a:extLst>
                    <a:ext uri="{9D8B030D-6E8A-4147-A177-3AD203B41FA5}">
                      <a16:colId xmlns:a16="http://schemas.microsoft.com/office/drawing/2014/main" val="3427697129"/>
                    </a:ext>
                  </a:extLst>
                </a:gridCol>
                <a:gridCol w="208280">
                  <a:extLst>
                    <a:ext uri="{9D8B030D-6E8A-4147-A177-3AD203B41FA5}">
                      <a16:colId xmlns:a16="http://schemas.microsoft.com/office/drawing/2014/main" val="2195582588"/>
                    </a:ext>
                  </a:extLst>
                </a:gridCol>
                <a:gridCol w="208280">
                  <a:extLst>
                    <a:ext uri="{9D8B030D-6E8A-4147-A177-3AD203B41FA5}">
                      <a16:colId xmlns:a16="http://schemas.microsoft.com/office/drawing/2014/main" val="3393793367"/>
                    </a:ext>
                  </a:extLst>
                </a:gridCol>
                <a:gridCol w="208280">
                  <a:extLst>
                    <a:ext uri="{9D8B030D-6E8A-4147-A177-3AD203B41FA5}">
                      <a16:colId xmlns:a16="http://schemas.microsoft.com/office/drawing/2014/main" val="1596672250"/>
                    </a:ext>
                  </a:extLst>
                </a:gridCol>
                <a:gridCol w="208280">
                  <a:extLst>
                    <a:ext uri="{9D8B030D-6E8A-4147-A177-3AD203B41FA5}">
                      <a16:colId xmlns:a16="http://schemas.microsoft.com/office/drawing/2014/main" val="865006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15287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- 2019-05-30 02:00:01 </a:t>
                      </a:r>
                      <a:r>
                        <a:rPr kumimoji="0" lang="fr-FR" sz="1000" b="0" i="0" u="none" strike="noStrike" kern="1200" cap="none" spc="0" normalizeH="0" baseline="0" noProof="0">
                          <a:ln>
                            <a:noFill/>
                          </a:ln>
                          <a:solidFill>
                            <a:prstClr val="black"/>
                          </a:solidFill>
                          <a:effectLst/>
                          <a:uLnTx/>
                          <a:uFillTx/>
                          <a:latin typeface="+mn-lt"/>
                          <a:ea typeface="+mn-ea"/>
                          <a:cs typeface="+mn-cs"/>
                        </a:rPr>
                        <a:t> 
 Pas besoin de discuter quand on est le roi 👑
Le GT76 : https://fr.msi.com/Laptop/GT76-Titan-9SX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15.1134 %</a:t>
                      </a:r>
                    </a:p>
                  </a:txBody>
                  <a:tcPr/>
                </a:tc>
                <a:extLst>
                  <a:ext uri="{0D108BD9-81ED-4DB2-BD59-A6C34878D82A}">
                    <a16:rowId xmlns:a16="http://schemas.microsoft.com/office/drawing/2014/main" val="3536492873"/>
                  </a:ext>
                </a:extLst>
              </a:tr>
            </a:tbl>
          </a:graphicData>
        </a:graphic>
      </p:graphicFrame>
      <p:sp>
        <p:nvSpPr>
          <p:cNvPr id="4" name="Text Placeholder 3">
            <a:extLst>
              <a:ext uri="{FF2B5EF4-FFF2-40B4-BE49-F238E27FC236}">
                <a16:creationId xmlns:a16="http://schemas.microsoft.com/office/drawing/2014/main" id="{0FF0131C-22D3-4B19-AE8E-ECB03956B1A4}"/>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5422500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3E491-92BA-4582-9434-779576464C39}"/>
              </a:ext>
            </a:extLst>
          </p:cNvPr>
          <p:cNvSpPr>
            <a:spLocks noGrp="1"/>
          </p:cNvSpPr>
          <p:nvPr>
            <p:ph type="title"/>
          </p:nvPr>
        </p:nvSpPr>
        <p:spPr/>
        <p:txBody>
          <a:bodyPr/>
          <a:lstStyle/>
          <a:p>
            <a:r>
              <a:rPr lang="en-US"/>
              <a:t>Facebook Insights Own Posts Table w/ E-Rate | CND Competitor- FR - 7 of 26</a:t>
            </a:r>
          </a:p>
        </p:txBody>
      </p:sp>
      <p:graphicFrame>
        <p:nvGraphicFramePr>
          <p:cNvPr id="5" name="Table Placeholder 4">
            <a:extLst>
              <a:ext uri="{FF2B5EF4-FFF2-40B4-BE49-F238E27FC236}">
                <a16:creationId xmlns:a16="http://schemas.microsoft.com/office/drawing/2014/main" id="{D301FDF7-D9C2-4C8F-83C8-E4B3F44EF57F}"/>
              </a:ext>
            </a:extLst>
          </p:cNvPr>
          <p:cNvGraphicFramePr>
            <a:graphicFrameLocks noGrp="1"/>
          </p:cNvGraphicFramePr>
          <p:nvPr>
            <p:ph type="tbl" sz="quarter" idx="13"/>
            <p:extLst>
              <p:ext uri="{D42A27DB-BD31-4B8C-83A1-F6EECF244321}">
                <p14:modId xmlns:p14="http://schemas.microsoft.com/office/powerpoint/2010/main" val="3260186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9025145"/>
                    </a:ext>
                  </a:extLst>
                </a:gridCol>
                <a:gridCol w="246888">
                  <a:extLst>
                    <a:ext uri="{9D8B030D-6E8A-4147-A177-3AD203B41FA5}">
                      <a16:colId xmlns:a16="http://schemas.microsoft.com/office/drawing/2014/main" val="2664454954"/>
                    </a:ext>
                  </a:extLst>
                </a:gridCol>
                <a:gridCol w="246888">
                  <a:extLst>
                    <a:ext uri="{9D8B030D-6E8A-4147-A177-3AD203B41FA5}">
                      <a16:colId xmlns:a16="http://schemas.microsoft.com/office/drawing/2014/main" val="1933161143"/>
                    </a:ext>
                  </a:extLst>
                </a:gridCol>
                <a:gridCol w="208280">
                  <a:extLst>
                    <a:ext uri="{9D8B030D-6E8A-4147-A177-3AD203B41FA5}">
                      <a16:colId xmlns:a16="http://schemas.microsoft.com/office/drawing/2014/main" val="607477899"/>
                    </a:ext>
                  </a:extLst>
                </a:gridCol>
                <a:gridCol w="208280">
                  <a:extLst>
                    <a:ext uri="{9D8B030D-6E8A-4147-A177-3AD203B41FA5}">
                      <a16:colId xmlns:a16="http://schemas.microsoft.com/office/drawing/2014/main" val="2574039218"/>
                    </a:ext>
                  </a:extLst>
                </a:gridCol>
                <a:gridCol w="208280">
                  <a:extLst>
                    <a:ext uri="{9D8B030D-6E8A-4147-A177-3AD203B41FA5}">
                      <a16:colId xmlns:a16="http://schemas.microsoft.com/office/drawing/2014/main" val="1336681912"/>
                    </a:ext>
                  </a:extLst>
                </a:gridCol>
                <a:gridCol w="208280">
                  <a:extLst>
                    <a:ext uri="{9D8B030D-6E8A-4147-A177-3AD203B41FA5}">
                      <a16:colId xmlns:a16="http://schemas.microsoft.com/office/drawing/2014/main" val="3369042260"/>
                    </a:ext>
                  </a:extLst>
                </a:gridCol>
                <a:gridCol w="208280">
                  <a:extLst>
                    <a:ext uri="{9D8B030D-6E8A-4147-A177-3AD203B41FA5}">
                      <a16:colId xmlns:a16="http://schemas.microsoft.com/office/drawing/2014/main" val="2938691082"/>
                    </a:ext>
                  </a:extLst>
                </a:gridCol>
                <a:gridCol w="208280">
                  <a:extLst>
                    <a:ext uri="{9D8B030D-6E8A-4147-A177-3AD203B41FA5}">
                      <a16:colId xmlns:a16="http://schemas.microsoft.com/office/drawing/2014/main" val="1353395683"/>
                    </a:ext>
                  </a:extLst>
                </a:gridCol>
                <a:gridCol w="208280">
                  <a:extLst>
                    <a:ext uri="{9D8B030D-6E8A-4147-A177-3AD203B41FA5}">
                      <a16:colId xmlns:a16="http://schemas.microsoft.com/office/drawing/2014/main" val="2452725208"/>
                    </a:ext>
                  </a:extLst>
                </a:gridCol>
                <a:gridCol w="208280">
                  <a:extLst>
                    <a:ext uri="{9D8B030D-6E8A-4147-A177-3AD203B41FA5}">
                      <a16:colId xmlns:a16="http://schemas.microsoft.com/office/drawing/2014/main" val="1686040460"/>
                    </a:ext>
                  </a:extLst>
                </a:gridCol>
                <a:gridCol w="208280">
                  <a:extLst>
                    <a:ext uri="{9D8B030D-6E8A-4147-A177-3AD203B41FA5}">
                      <a16:colId xmlns:a16="http://schemas.microsoft.com/office/drawing/2014/main" val="843641986"/>
                    </a:ext>
                  </a:extLst>
                </a:gridCol>
                <a:gridCol w="208280">
                  <a:extLst>
                    <a:ext uri="{9D8B030D-6E8A-4147-A177-3AD203B41FA5}">
                      <a16:colId xmlns:a16="http://schemas.microsoft.com/office/drawing/2014/main" val="3104170057"/>
                    </a:ext>
                  </a:extLst>
                </a:gridCol>
                <a:gridCol w="246888">
                  <a:extLst>
                    <a:ext uri="{9D8B030D-6E8A-4147-A177-3AD203B41FA5}">
                      <a16:colId xmlns:a16="http://schemas.microsoft.com/office/drawing/2014/main" val="4033169087"/>
                    </a:ext>
                  </a:extLst>
                </a:gridCol>
                <a:gridCol w="208280">
                  <a:extLst>
                    <a:ext uri="{9D8B030D-6E8A-4147-A177-3AD203B41FA5}">
                      <a16:colId xmlns:a16="http://schemas.microsoft.com/office/drawing/2014/main" val="2849406396"/>
                    </a:ext>
                  </a:extLst>
                </a:gridCol>
                <a:gridCol w="246888">
                  <a:extLst>
                    <a:ext uri="{9D8B030D-6E8A-4147-A177-3AD203B41FA5}">
                      <a16:colId xmlns:a16="http://schemas.microsoft.com/office/drawing/2014/main" val="3130662288"/>
                    </a:ext>
                  </a:extLst>
                </a:gridCol>
                <a:gridCol w="246888">
                  <a:extLst>
                    <a:ext uri="{9D8B030D-6E8A-4147-A177-3AD203B41FA5}">
                      <a16:colId xmlns:a16="http://schemas.microsoft.com/office/drawing/2014/main" val="1343112443"/>
                    </a:ext>
                  </a:extLst>
                </a:gridCol>
                <a:gridCol w="246888">
                  <a:extLst>
                    <a:ext uri="{9D8B030D-6E8A-4147-A177-3AD203B41FA5}">
                      <a16:colId xmlns:a16="http://schemas.microsoft.com/office/drawing/2014/main" val="1413119046"/>
                    </a:ext>
                  </a:extLst>
                </a:gridCol>
                <a:gridCol w="208280">
                  <a:extLst>
                    <a:ext uri="{9D8B030D-6E8A-4147-A177-3AD203B41FA5}">
                      <a16:colId xmlns:a16="http://schemas.microsoft.com/office/drawing/2014/main" val="332549498"/>
                    </a:ext>
                  </a:extLst>
                </a:gridCol>
                <a:gridCol w="246888">
                  <a:extLst>
                    <a:ext uri="{9D8B030D-6E8A-4147-A177-3AD203B41FA5}">
                      <a16:colId xmlns:a16="http://schemas.microsoft.com/office/drawing/2014/main" val="3404802025"/>
                    </a:ext>
                  </a:extLst>
                </a:gridCol>
                <a:gridCol w="246888">
                  <a:extLst>
                    <a:ext uri="{9D8B030D-6E8A-4147-A177-3AD203B41FA5}">
                      <a16:colId xmlns:a16="http://schemas.microsoft.com/office/drawing/2014/main" val="219249181"/>
                    </a:ext>
                  </a:extLst>
                </a:gridCol>
                <a:gridCol w="246888">
                  <a:extLst>
                    <a:ext uri="{9D8B030D-6E8A-4147-A177-3AD203B41FA5}">
                      <a16:colId xmlns:a16="http://schemas.microsoft.com/office/drawing/2014/main" val="2899930910"/>
                    </a:ext>
                  </a:extLst>
                </a:gridCol>
                <a:gridCol w="208280">
                  <a:extLst>
                    <a:ext uri="{9D8B030D-6E8A-4147-A177-3AD203B41FA5}">
                      <a16:colId xmlns:a16="http://schemas.microsoft.com/office/drawing/2014/main" val="3611974215"/>
                    </a:ext>
                  </a:extLst>
                </a:gridCol>
                <a:gridCol w="208280">
                  <a:extLst>
                    <a:ext uri="{9D8B030D-6E8A-4147-A177-3AD203B41FA5}">
                      <a16:colId xmlns:a16="http://schemas.microsoft.com/office/drawing/2014/main" val="3037497023"/>
                    </a:ext>
                  </a:extLst>
                </a:gridCol>
                <a:gridCol w="246888">
                  <a:extLst>
                    <a:ext uri="{9D8B030D-6E8A-4147-A177-3AD203B41FA5}">
                      <a16:colId xmlns:a16="http://schemas.microsoft.com/office/drawing/2014/main" val="2102277144"/>
                    </a:ext>
                  </a:extLst>
                </a:gridCol>
                <a:gridCol w="246888">
                  <a:extLst>
                    <a:ext uri="{9D8B030D-6E8A-4147-A177-3AD203B41FA5}">
                      <a16:colId xmlns:a16="http://schemas.microsoft.com/office/drawing/2014/main" val="41746978"/>
                    </a:ext>
                  </a:extLst>
                </a:gridCol>
                <a:gridCol w="246888">
                  <a:extLst>
                    <a:ext uri="{9D8B030D-6E8A-4147-A177-3AD203B41FA5}">
                      <a16:colId xmlns:a16="http://schemas.microsoft.com/office/drawing/2014/main" val="2875704668"/>
                    </a:ext>
                  </a:extLst>
                </a:gridCol>
                <a:gridCol w="208280">
                  <a:extLst>
                    <a:ext uri="{9D8B030D-6E8A-4147-A177-3AD203B41FA5}">
                      <a16:colId xmlns:a16="http://schemas.microsoft.com/office/drawing/2014/main" val="2718587727"/>
                    </a:ext>
                  </a:extLst>
                </a:gridCol>
                <a:gridCol w="208280">
                  <a:extLst>
                    <a:ext uri="{9D8B030D-6E8A-4147-A177-3AD203B41FA5}">
                      <a16:colId xmlns:a16="http://schemas.microsoft.com/office/drawing/2014/main" val="4130658052"/>
                    </a:ext>
                  </a:extLst>
                </a:gridCol>
                <a:gridCol w="208280">
                  <a:extLst>
                    <a:ext uri="{9D8B030D-6E8A-4147-A177-3AD203B41FA5}">
                      <a16:colId xmlns:a16="http://schemas.microsoft.com/office/drawing/2014/main" val="3048396228"/>
                    </a:ext>
                  </a:extLst>
                </a:gridCol>
                <a:gridCol w="208280">
                  <a:extLst>
                    <a:ext uri="{9D8B030D-6E8A-4147-A177-3AD203B41FA5}">
                      <a16:colId xmlns:a16="http://schemas.microsoft.com/office/drawing/2014/main" val="3734270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56944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- 2019-05-29 08:30:01 </a:t>
                      </a:r>
                      <a:r>
                        <a:rPr kumimoji="0" lang="fr-FR" sz="1000" b="0" i="0" u="none" strike="noStrike" kern="1200" cap="none" spc="0" normalizeH="0" baseline="0" noProof="0">
                          <a:ln>
                            <a:noFill/>
                          </a:ln>
                          <a:solidFill>
                            <a:prstClr val="black"/>
                          </a:solidFill>
                          <a:effectLst/>
                          <a:uLnTx/>
                          <a:uFillTx/>
                          <a:latin typeface="+mn-lt"/>
                          <a:ea typeface="+mn-ea"/>
                          <a:cs typeface="+mn-cs"/>
                        </a:rPr>
                        <a:t> 
 Le gaming en 4k devient facile avec notre premier écran 4K, le Optix MAG321CURV. 
Une expérience immersive pour des graphismes plus vrais que nature !
👉 Pour plus d'informations : msi.gm/2wgPNWE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16.6371 %</a:t>
                      </a:r>
                    </a:p>
                  </a:txBody>
                  <a:tcPr/>
                </a:tc>
                <a:extLst>
                  <a:ext uri="{0D108BD9-81ED-4DB2-BD59-A6C34878D82A}">
                    <a16:rowId xmlns:a16="http://schemas.microsoft.com/office/drawing/2014/main" val="3794228156"/>
                  </a:ext>
                </a:extLst>
              </a:tr>
            </a:tbl>
          </a:graphicData>
        </a:graphic>
      </p:graphicFrame>
      <p:sp>
        <p:nvSpPr>
          <p:cNvPr id="4" name="Text Placeholder 3">
            <a:extLst>
              <a:ext uri="{FF2B5EF4-FFF2-40B4-BE49-F238E27FC236}">
                <a16:creationId xmlns:a16="http://schemas.microsoft.com/office/drawing/2014/main" id="{B933A2B9-4297-472E-A115-0F02D04FD066}"/>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47604796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E7F67-BBDF-4354-8C6E-F30A9B71A05E}"/>
              </a:ext>
            </a:extLst>
          </p:cNvPr>
          <p:cNvSpPr>
            <a:spLocks noGrp="1"/>
          </p:cNvSpPr>
          <p:nvPr>
            <p:ph type="title"/>
          </p:nvPr>
        </p:nvSpPr>
        <p:spPr/>
        <p:txBody>
          <a:bodyPr/>
          <a:lstStyle/>
          <a:p>
            <a:r>
              <a:rPr lang="en-US"/>
              <a:t>Facebook Insights Own Posts Table w/ E-Rate | CND Competitor- FR - 8 of 26</a:t>
            </a:r>
          </a:p>
        </p:txBody>
      </p:sp>
      <p:graphicFrame>
        <p:nvGraphicFramePr>
          <p:cNvPr id="5" name="Table Placeholder 4">
            <a:extLst>
              <a:ext uri="{FF2B5EF4-FFF2-40B4-BE49-F238E27FC236}">
                <a16:creationId xmlns:a16="http://schemas.microsoft.com/office/drawing/2014/main" id="{3C5970E8-5BD6-4D54-B29B-AD172F00F142}"/>
              </a:ext>
            </a:extLst>
          </p:cNvPr>
          <p:cNvGraphicFramePr>
            <a:graphicFrameLocks noGrp="1"/>
          </p:cNvGraphicFramePr>
          <p:nvPr>
            <p:ph type="tbl" sz="quarter" idx="13"/>
            <p:extLst>
              <p:ext uri="{D42A27DB-BD31-4B8C-83A1-F6EECF244321}">
                <p14:modId xmlns:p14="http://schemas.microsoft.com/office/powerpoint/2010/main" val="3822742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8094061"/>
                    </a:ext>
                  </a:extLst>
                </a:gridCol>
                <a:gridCol w="246888">
                  <a:extLst>
                    <a:ext uri="{9D8B030D-6E8A-4147-A177-3AD203B41FA5}">
                      <a16:colId xmlns:a16="http://schemas.microsoft.com/office/drawing/2014/main" val="842488620"/>
                    </a:ext>
                  </a:extLst>
                </a:gridCol>
                <a:gridCol w="246888">
                  <a:extLst>
                    <a:ext uri="{9D8B030D-6E8A-4147-A177-3AD203B41FA5}">
                      <a16:colId xmlns:a16="http://schemas.microsoft.com/office/drawing/2014/main" val="3806465240"/>
                    </a:ext>
                  </a:extLst>
                </a:gridCol>
                <a:gridCol w="208280">
                  <a:extLst>
                    <a:ext uri="{9D8B030D-6E8A-4147-A177-3AD203B41FA5}">
                      <a16:colId xmlns:a16="http://schemas.microsoft.com/office/drawing/2014/main" val="815937159"/>
                    </a:ext>
                  </a:extLst>
                </a:gridCol>
                <a:gridCol w="208280">
                  <a:extLst>
                    <a:ext uri="{9D8B030D-6E8A-4147-A177-3AD203B41FA5}">
                      <a16:colId xmlns:a16="http://schemas.microsoft.com/office/drawing/2014/main" val="2065867109"/>
                    </a:ext>
                  </a:extLst>
                </a:gridCol>
                <a:gridCol w="208280">
                  <a:extLst>
                    <a:ext uri="{9D8B030D-6E8A-4147-A177-3AD203B41FA5}">
                      <a16:colId xmlns:a16="http://schemas.microsoft.com/office/drawing/2014/main" val="2624414753"/>
                    </a:ext>
                  </a:extLst>
                </a:gridCol>
                <a:gridCol w="208280">
                  <a:extLst>
                    <a:ext uri="{9D8B030D-6E8A-4147-A177-3AD203B41FA5}">
                      <a16:colId xmlns:a16="http://schemas.microsoft.com/office/drawing/2014/main" val="2928710076"/>
                    </a:ext>
                  </a:extLst>
                </a:gridCol>
                <a:gridCol w="208280">
                  <a:extLst>
                    <a:ext uri="{9D8B030D-6E8A-4147-A177-3AD203B41FA5}">
                      <a16:colId xmlns:a16="http://schemas.microsoft.com/office/drawing/2014/main" val="1516928137"/>
                    </a:ext>
                  </a:extLst>
                </a:gridCol>
                <a:gridCol w="208280">
                  <a:extLst>
                    <a:ext uri="{9D8B030D-6E8A-4147-A177-3AD203B41FA5}">
                      <a16:colId xmlns:a16="http://schemas.microsoft.com/office/drawing/2014/main" val="729787506"/>
                    </a:ext>
                  </a:extLst>
                </a:gridCol>
                <a:gridCol w="208280">
                  <a:extLst>
                    <a:ext uri="{9D8B030D-6E8A-4147-A177-3AD203B41FA5}">
                      <a16:colId xmlns:a16="http://schemas.microsoft.com/office/drawing/2014/main" val="484532791"/>
                    </a:ext>
                  </a:extLst>
                </a:gridCol>
                <a:gridCol w="208280">
                  <a:extLst>
                    <a:ext uri="{9D8B030D-6E8A-4147-A177-3AD203B41FA5}">
                      <a16:colId xmlns:a16="http://schemas.microsoft.com/office/drawing/2014/main" val="888084724"/>
                    </a:ext>
                  </a:extLst>
                </a:gridCol>
                <a:gridCol w="208280">
                  <a:extLst>
                    <a:ext uri="{9D8B030D-6E8A-4147-A177-3AD203B41FA5}">
                      <a16:colId xmlns:a16="http://schemas.microsoft.com/office/drawing/2014/main" val="3155550929"/>
                    </a:ext>
                  </a:extLst>
                </a:gridCol>
                <a:gridCol w="208280">
                  <a:extLst>
                    <a:ext uri="{9D8B030D-6E8A-4147-A177-3AD203B41FA5}">
                      <a16:colId xmlns:a16="http://schemas.microsoft.com/office/drawing/2014/main" val="3198833989"/>
                    </a:ext>
                  </a:extLst>
                </a:gridCol>
                <a:gridCol w="246888">
                  <a:extLst>
                    <a:ext uri="{9D8B030D-6E8A-4147-A177-3AD203B41FA5}">
                      <a16:colId xmlns:a16="http://schemas.microsoft.com/office/drawing/2014/main" val="2656979797"/>
                    </a:ext>
                  </a:extLst>
                </a:gridCol>
                <a:gridCol w="208280">
                  <a:extLst>
                    <a:ext uri="{9D8B030D-6E8A-4147-A177-3AD203B41FA5}">
                      <a16:colId xmlns:a16="http://schemas.microsoft.com/office/drawing/2014/main" val="357355952"/>
                    </a:ext>
                  </a:extLst>
                </a:gridCol>
                <a:gridCol w="246888">
                  <a:extLst>
                    <a:ext uri="{9D8B030D-6E8A-4147-A177-3AD203B41FA5}">
                      <a16:colId xmlns:a16="http://schemas.microsoft.com/office/drawing/2014/main" val="1787237821"/>
                    </a:ext>
                  </a:extLst>
                </a:gridCol>
                <a:gridCol w="246888">
                  <a:extLst>
                    <a:ext uri="{9D8B030D-6E8A-4147-A177-3AD203B41FA5}">
                      <a16:colId xmlns:a16="http://schemas.microsoft.com/office/drawing/2014/main" val="3633465677"/>
                    </a:ext>
                  </a:extLst>
                </a:gridCol>
                <a:gridCol w="246888">
                  <a:extLst>
                    <a:ext uri="{9D8B030D-6E8A-4147-A177-3AD203B41FA5}">
                      <a16:colId xmlns:a16="http://schemas.microsoft.com/office/drawing/2014/main" val="2573108127"/>
                    </a:ext>
                  </a:extLst>
                </a:gridCol>
                <a:gridCol w="208280">
                  <a:extLst>
                    <a:ext uri="{9D8B030D-6E8A-4147-A177-3AD203B41FA5}">
                      <a16:colId xmlns:a16="http://schemas.microsoft.com/office/drawing/2014/main" val="3603152200"/>
                    </a:ext>
                  </a:extLst>
                </a:gridCol>
                <a:gridCol w="246888">
                  <a:extLst>
                    <a:ext uri="{9D8B030D-6E8A-4147-A177-3AD203B41FA5}">
                      <a16:colId xmlns:a16="http://schemas.microsoft.com/office/drawing/2014/main" val="381681141"/>
                    </a:ext>
                  </a:extLst>
                </a:gridCol>
                <a:gridCol w="246888">
                  <a:extLst>
                    <a:ext uri="{9D8B030D-6E8A-4147-A177-3AD203B41FA5}">
                      <a16:colId xmlns:a16="http://schemas.microsoft.com/office/drawing/2014/main" val="4089941391"/>
                    </a:ext>
                  </a:extLst>
                </a:gridCol>
                <a:gridCol w="246888">
                  <a:extLst>
                    <a:ext uri="{9D8B030D-6E8A-4147-A177-3AD203B41FA5}">
                      <a16:colId xmlns:a16="http://schemas.microsoft.com/office/drawing/2014/main" val="2723284489"/>
                    </a:ext>
                  </a:extLst>
                </a:gridCol>
                <a:gridCol w="208280">
                  <a:extLst>
                    <a:ext uri="{9D8B030D-6E8A-4147-A177-3AD203B41FA5}">
                      <a16:colId xmlns:a16="http://schemas.microsoft.com/office/drawing/2014/main" val="4185881426"/>
                    </a:ext>
                  </a:extLst>
                </a:gridCol>
                <a:gridCol w="208280">
                  <a:extLst>
                    <a:ext uri="{9D8B030D-6E8A-4147-A177-3AD203B41FA5}">
                      <a16:colId xmlns:a16="http://schemas.microsoft.com/office/drawing/2014/main" val="1119749631"/>
                    </a:ext>
                  </a:extLst>
                </a:gridCol>
                <a:gridCol w="246888">
                  <a:extLst>
                    <a:ext uri="{9D8B030D-6E8A-4147-A177-3AD203B41FA5}">
                      <a16:colId xmlns:a16="http://schemas.microsoft.com/office/drawing/2014/main" val="2952858068"/>
                    </a:ext>
                  </a:extLst>
                </a:gridCol>
                <a:gridCol w="246888">
                  <a:extLst>
                    <a:ext uri="{9D8B030D-6E8A-4147-A177-3AD203B41FA5}">
                      <a16:colId xmlns:a16="http://schemas.microsoft.com/office/drawing/2014/main" val="772529722"/>
                    </a:ext>
                  </a:extLst>
                </a:gridCol>
                <a:gridCol w="246888">
                  <a:extLst>
                    <a:ext uri="{9D8B030D-6E8A-4147-A177-3AD203B41FA5}">
                      <a16:colId xmlns:a16="http://schemas.microsoft.com/office/drawing/2014/main" val="1426383472"/>
                    </a:ext>
                  </a:extLst>
                </a:gridCol>
                <a:gridCol w="208280">
                  <a:extLst>
                    <a:ext uri="{9D8B030D-6E8A-4147-A177-3AD203B41FA5}">
                      <a16:colId xmlns:a16="http://schemas.microsoft.com/office/drawing/2014/main" val="1073381605"/>
                    </a:ext>
                  </a:extLst>
                </a:gridCol>
                <a:gridCol w="208280">
                  <a:extLst>
                    <a:ext uri="{9D8B030D-6E8A-4147-A177-3AD203B41FA5}">
                      <a16:colId xmlns:a16="http://schemas.microsoft.com/office/drawing/2014/main" val="2212475026"/>
                    </a:ext>
                  </a:extLst>
                </a:gridCol>
                <a:gridCol w="208280">
                  <a:extLst>
                    <a:ext uri="{9D8B030D-6E8A-4147-A177-3AD203B41FA5}">
                      <a16:colId xmlns:a16="http://schemas.microsoft.com/office/drawing/2014/main" val="3070932167"/>
                    </a:ext>
                  </a:extLst>
                </a:gridCol>
                <a:gridCol w="208280">
                  <a:extLst>
                    <a:ext uri="{9D8B030D-6E8A-4147-A177-3AD203B41FA5}">
                      <a16:colId xmlns:a16="http://schemas.microsoft.com/office/drawing/2014/main" val="731900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58857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- 2019-05-29 05:19:12 </a:t>
                      </a:r>
                      <a:r>
                        <a:rPr kumimoji="0" lang="fr-FR" sz="1000" b="0" i="0" u="none" strike="noStrike" kern="1200" cap="none" spc="0" normalizeH="0" baseline="0" noProof="0">
                          <a:ln>
                            <a:noFill/>
                          </a:ln>
                          <a:solidFill>
                            <a:prstClr val="black"/>
                          </a:solidFill>
                          <a:effectLst/>
                          <a:uLnTx/>
                          <a:uFillTx/>
                          <a:latin typeface="+mn-lt"/>
                          <a:ea typeface="+mn-ea"/>
                          <a:cs typeface="+mn-cs"/>
                        </a:rPr>
                        <a:t> 
 Micro76 nous a préparé une belle vidéo de présentation de leur nouvelle gamme de PC, avec du MSI dedans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9.8410 %</a:t>
                      </a:r>
                    </a:p>
                  </a:txBody>
                  <a:tcPr/>
                </a:tc>
                <a:extLst>
                  <a:ext uri="{0D108BD9-81ED-4DB2-BD59-A6C34878D82A}">
                    <a16:rowId xmlns:a16="http://schemas.microsoft.com/office/drawing/2014/main" val="1564467651"/>
                  </a:ext>
                </a:extLst>
              </a:tr>
            </a:tbl>
          </a:graphicData>
        </a:graphic>
      </p:graphicFrame>
      <p:sp>
        <p:nvSpPr>
          <p:cNvPr id="4" name="Text Placeholder 3">
            <a:extLst>
              <a:ext uri="{FF2B5EF4-FFF2-40B4-BE49-F238E27FC236}">
                <a16:creationId xmlns:a16="http://schemas.microsoft.com/office/drawing/2014/main" id="{0DB756B8-CB8D-4EEF-BAC8-94643AFDCEB6}"/>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6768251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CA632E-3A92-40FC-9BB9-DDB3CBC99B60}"/>
              </a:ext>
            </a:extLst>
          </p:cNvPr>
          <p:cNvSpPr>
            <a:spLocks noGrp="1"/>
          </p:cNvSpPr>
          <p:nvPr>
            <p:ph type="title"/>
          </p:nvPr>
        </p:nvSpPr>
        <p:spPr/>
        <p:txBody>
          <a:bodyPr/>
          <a:lstStyle/>
          <a:p>
            <a:r>
              <a:rPr lang="en-US"/>
              <a:t>Facebook Insights Own Posts Table w/ E-Rate | CND Competitor- FR - 9 of 26</a:t>
            </a:r>
          </a:p>
        </p:txBody>
      </p:sp>
      <p:graphicFrame>
        <p:nvGraphicFramePr>
          <p:cNvPr id="5" name="Table Placeholder 4">
            <a:extLst>
              <a:ext uri="{FF2B5EF4-FFF2-40B4-BE49-F238E27FC236}">
                <a16:creationId xmlns:a16="http://schemas.microsoft.com/office/drawing/2014/main" id="{6DEFDE5B-64C7-4988-94D0-005DCF6FADDC}"/>
              </a:ext>
            </a:extLst>
          </p:cNvPr>
          <p:cNvGraphicFramePr>
            <a:graphicFrameLocks noGrp="1"/>
          </p:cNvGraphicFramePr>
          <p:nvPr>
            <p:ph type="tbl" sz="quarter" idx="13"/>
            <p:extLst>
              <p:ext uri="{D42A27DB-BD31-4B8C-83A1-F6EECF244321}">
                <p14:modId xmlns:p14="http://schemas.microsoft.com/office/powerpoint/2010/main" val="1981793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3194449"/>
                    </a:ext>
                  </a:extLst>
                </a:gridCol>
                <a:gridCol w="246888">
                  <a:extLst>
                    <a:ext uri="{9D8B030D-6E8A-4147-A177-3AD203B41FA5}">
                      <a16:colId xmlns:a16="http://schemas.microsoft.com/office/drawing/2014/main" val="366392385"/>
                    </a:ext>
                  </a:extLst>
                </a:gridCol>
                <a:gridCol w="246888">
                  <a:extLst>
                    <a:ext uri="{9D8B030D-6E8A-4147-A177-3AD203B41FA5}">
                      <a16:colId xmlns:a16="http://schemas.microsoft.com/office/drawing/2014/main" val="1480366060"/>
                    </a:ext>
                  </a:extLst>
                </a:gridCol>
                <a:gridCol w="208280">
                  <a:extLst>
                    <a:ext uri="{9D8B030D-6E8A-4147-A177-3AD203B41FA5}">
                      <a16:colId xmlns:a16="http://schemas.microsoft.com/office/drawing/2014/main" val="2515022781"/>
                    </a:ext>
                  </a:extLst>
                </a:gridCol>
                <a:gridCol w="208280">
                  <a:extLst>
                    <a:ext uri="{9D8B030D-6E8A-4147-A177-3AD203B41FA5}">
                      <a16:colId xmlns:a16="http://schemas.microsoft.com/office/drawing/2014/main" val="4274180664"/>
                    </a:ext>
                  </a:extLst>
                </a:gridCol>
                <a:gridCol w="208280">
                  <a:extLst>
                    <a:ext uri="{9D8B030D-6E8A-4147-A177-3AD203B41FA5}">
                      <a16:colId xmlns:a16="http://schemas.microsoft.com/office/drawing/2014/main" val="991466927"/>
                    </a:ext>
                  </a:extLst>
                </a:gridCol>
                <a:gridCol w="208280">
                  <a:extLst>
                    <a:ext uri="{9D8B030D-6E8A-4147-A177-3AD203B41FA5}">
                      <a16:colId xmlns:a16="http://schemas.microsoft.com/office/drawing/2014/main" val="93404118"/>
                    </a:ext>
                  </a:extLst>
                </a:gridCol>
                <a:gridCol w="208280">
                  <a:extLst>
                    <a:ext uri="{9D8B030D-6E8A-4147-A177-3AD203B41FA5}">
                      <a16:colId xmlns:a16="http://schemas.microsoft.com/office/drawing/2014/main" val="2590612329"/>
                    </a:ext>
                  </a:extLst>
                </a:gridCol>
                <a:gridCol w="208280">
                  <a:extLst>
                    <a:ext uri="{9D8B030D-6E8A-4147-A177-3AD203B41FA5}">
                      <a16:colId xmlns:a16="http://schemas.microsoft.com/office/drawing/2014/main" val="889146550"/>
                    </a:ext>
                  </a:extLst>
                </a:gridCol>
                <a:gridCol w="208280">
                  <a:extLst>
                    <a:ext uri="{9D8B030D-6E8A-4147-A177-3AD203B41FA5}">
                      <a16:colId xmlns:a16="http://schemas.microsoft.com/office/drawing/2014/main" val="1926289966"/>
                    </a:ext>
                  </a:extLst>
                </a:gridCol>
                <a:gridCol w="208280">
                  <a:extLst>
                    <a:ext uri="{9D8B030D-6E8A-4147-A177-3AD203B41FA5}">
                      <a16:colId xmlns:a16="http://schemas.microsoft.com/office/drawing/2014/main" val="3025292813"/>
                    </a:ext>
                  </a:extLst>
                </a:gridCol>
                <a:gridCol w="208280">
                  <a:extLst>
                    <a:ext uri="{9D8B030D-6E8A-4147-A177-3AD203B41FA5}">
                      <a16:colId xmlns:a16="http://schemas.microsoft.com/office/drawing/2014/main" val="3450975400"/>
                    </a:ext>
                  </a:extLst>
                </a:gridCol>
                <a:gridCol w="208280">
                  <a:extLst>
                    <a:ext uri="{9D8B030D-6E8A-4147-A177-3AD203B41FA5}">
                      <a16:colId xmlns:a16="http://schemas.microsoft.com/office/drawing/2014/main" val="3946139942"/>
                    </a:ext>
                  </a:extLst>
                </a:gridCol>
                <a:gridCol w="246888">
                  <a:extLst>
                    <a:ext uri="{9D8B030D-6E8A-4147-A177-3AD203B41FA5}">
                      <a16:colId xmlns:a16="http://schemas.microsoft.com/office/drawing/2014/main" val="2622308922"/>
                    </a:ext>
                  </a:extLst>
                </a:gridCol>
                <a:gridCol w="208280">
                  <a:extLst>
                    <a:ext uri="{9D8B030D-6E8A-4147-A177-3AD203B41FA5}">
                      <a16:colId xmlns:a16="http://schemas.microsoft.com/office/drawing/2014/main" val="3513857651"/>
                    </a:ext>
                  </a:extLst>
                </a:gridCol>
                <a:gridCol w="246888">
                  <a:extLst>
                    <a:ext uri="{9D8B030D-6E8A-4147-A177-3AD203B41FA5}">
                      <a16:colId xmlns:a16="http://schemas.microsoft.com/office/drawing/2014/main" val="1772954906"/>
                    </a:ext>
                  </a:extLst>
                </a:gridCol>
                <a:gridCol w="246888">
                  <a:extLst>
                    <a:ext uri="{9D8B030D-6E8A-4147-A177-3AD203B41FA5}">
                      <a16:colId xmlns:a16="http://schemas.microsoft.com/office/drawing/2014/main" val="4156771608"/>
                    </a:ext>
                  </a:extLst>
                </a:gridCol>
                <a:gridCol w="246888">
                  <a:extLst>
                    <a:ext uri="{9D8B030D-6E8A-4147-A177-3AD203B41FA5}">
                      <a16:colId xmlns:a16="http://schemas.microsoft.com/office/drawing/2014/main" val="3814626824"/>
                    </a:ext>
                  </a:extLst>
                </a:gridCol>
                <a:gridCol w="208280">
                  <a:extLst>
                    <a:ext uri="{9D8B030D-6E8A-4147-A177-3AD203B41FA5}">
                      <a16:colId xmlns:a16="http://schemas.microsoft.com/office/drawing/2014/main" val="3463612837"/>
                    </a:ext>
                  </a:extLst>
                </a:gridCol>
                <a:gridCol w="246888">
                  <a:extLst>
                    <a:ext uri="{9D8B030D-6E8A-4147-A177-3AD203B41FA5}">
                      <a16:colId xmlns:a16="http://schemas.microsoft.com/office/drawing/2014/main" val="2856519933"/>
                    </a:ext>
                  </a:extLst>
                </a:gridCol>
                <a:gridCol w="246888">
                  <a:extLst>
                    <a:ext uri="{9D8B030D-6E8A-4147-A177-3AD203B41FA5}">
                      <a16:colId xmlns:a16="http://schemas.microsoft.com/office/drawing/2014/main" val="1716690239"/>
                    </a:ext>
                  </a:extLst>
                </a:gridCol>
                <a:gridCol w="246888">
                  <a:extLst>
                    <a:ext uri="{9D8B030D-6E8A-4147-A177-3AD203B41FA5}">
                      <a16:colId xmlns:a16="http://schemas.microsoft.com/office/drawing/2014/main" val="337052644"/>
                    </a:ext>
                  </a:extLst>
                </a:gridCol>
                <a:gridCol w="208280">
                  <a:extLst>
                    <a:ext uri="{9D8B030D-6E8A-4147-A177-3AD203B41FA5}">
                      <a16:colId xmlns:a16="http://schemas.microsoft.com/office/drawing/2014/main" val="1954883579"/>
                    </a:ext>
                  </a:extLst>
                </a:gridCol>
                <a:gridCol w="208280">
                  <a:extLst>
                    <a:ext uri="{9D8B030D-6E8A-4147-A177-3AD203B41FA5}">
                      <a16:colId xmlns:a16="http://schemas.microsoft.com/office/drawing/2014/main" val="65172926"/>
                    </a:ext>
                  </a:extLst>
                </a:gridCol>
                <a:gridCol w="246888">
                  <a:extLst>
                    <a:ext uri="{9D8B030D-6E8A-4147-A177-3AD203B41FA5}">
                      <a16:colId xmlns:a16="http://schemas.microsoft.com/office/drawing/2014/main" val="3967210461"/>
                    </a:ext>
                  </a:extLst>
                </a:gridCol>
                <a:gridCol w="246888">
                  <a:extLst>
                    <a:ext uri="{9D8B030D-6E8A-4147-A177-3AD203B41FA5}">
                      <a16:colId xmlns:a16="http://schemas.microsoft.com/office/drawing/2014/main" val="1323682406"/>
                    </a:ext>
                  </a:extLst>
                </a:gridCol>
                <a:gridCol w="246888">
                  <a:extLst>
                    <a:ext uri="{9D8B030D-6E8A-4147-A177-3AD203B41FA5}">
                      <a16:colId xmlns:a16="http://schemas.microsoft.com/office/drawing/2014/main" val="1580543164"/>
                    </a:ext>
                  </a:extLst>
                </a:gridCol>
                <a:gridCol w="208280">
                  <a:extLst>
                    <a:ext uri="{9D8B030D-6E8A-4147-A177-3AD203B41FA5}">
                      <a16:colId xmlns:a16="http://schemas.microsoft.com/office/drawing/2014/main" val="2236810804"/>
                    </a:ext>
                  </a:extLst>
                </a:gridCol>
                <a:gridCol w="208280">
                  <a:extLst>
                    <a:ext uri="{9D8B030D-6E8A-4147-A177-3AD203B41FA5}">
                      <a16:colId xmlns:a16="http://schemas.microsoft.com/office/drawing/2014/main" val="2215617658"/>
                    </a:ext>
                  </a:extLst>
                </a:gridCol>
                <a:gridCol w="208280">
                  <a:extLst>
                    <a:ext uri="{9D8B030D-6E8A-4147-A177-3AD203B41FA5}">
                      <a16:colId xmlns:a16="http://schemas.microsoft.com/office/drawing/2014/main" val="3198180896"/>
                    </a:ext>
                  </a:extLst>
                </a:gridCol>
                <a:gridCol w="208280">
                  <a:extLst>
                    <a:ext uri="{9D8B030D-6E8A-4147-A177-3AD203B41FA5}">
                      <a16:colId xmlns:a16="http://schemas.microsoft.com/office/drawing/2014/main" val="32459047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51179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- 2019-05-29 02:30:01 </a:t>
                      </a:r>
                      <a:r>
                        <a:rPr kumimoji="0" lang="fr-FR" sz="1000" b="0" i="0" u="none" strike="noStrike" kern="1200" cap="none" spc="0" normalizeH="0" baseline="0" noProof="0">
                          <a:ln>
                            <a:noFill/>
                          </a:ln>
                          <a:solidFill>
                            <a:prstClr val="black"/>
                          </a:solidFill>
                          <a:effectLst/>
                          <a:uLnTx/>
                          <a:uFillTx/>
                          <a:latin typeface="+mn-lt"/>
                          <a:ea typeface="+mn-ea"/>
                          <a:cs typeface="+mn-cs"/>
                        </a:rPr>
                        <a:t> 
 Toute notre line-up de GeForce RTX™ série 20 en exposition au Computex 2019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14.2102 %</a:t>
                      </a:r>
                    </a:p>
                  </a:txBody>
                  <a:tcPr/>
                </a:tc>
                <a:extLst>
                  <a:ext uri="{0D108BD9-81ED-4DB2-BD59-A6C34878D82A}">
                    <a16:rowId xmlns:a16="http://schemas.microsoft.com/office/drawing/2014/main" val="3092598851"/>
                  </a:ext>
                </a:extLst>
              </a:tr>
            </a:tbl>
          </a:graphicData>
        </a:graphic>
      </p:graphicFrame>
      <p:sp>
        <p:nvSpPr>
          <p:cNvPr id="4" name="Text Placeholder 3">
            <a:extLst>
              <a:ext uri="{FF2B5EF4-FFF2-40B4-BE49-F238E27FC236}">
                <a16:creationId xmlns:a16="http://schemas.microsoft.com/office/drawing/2014/main" id="{2A2A7002-67F1-46F7-A8D8-8E65D2E1474E}"/>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9057172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5EE96-E94E-4C36-AACB-73F134874A26}"/>
              </a:ext>
            </a:extLst>
          </p:cNvPr>
          <p:cNvSpPr>
            <a:spLocks noGrp="1"/>
          </p:cNvSpPr>
          <p:nvPr>
            <p:ph type="title"/>
          </p:nvPr>
        </p:nvSpPr>
        <p:spPr/>
        <p:txBody>
          <a:bodyPr/>
          <a:lstStyle/>
          <a:p>
            <a:r>
              <a:rPr lang="en-US"/>
              <a:t>Facebook Insights Own Posts Table w/ E-Rate | CND Competitor- FR - 10 of 26</a:t>
            </a:r>
          </a:p>
        </p:txBody>
      </p:sp>
      <p:graphicFrame>
        <p:nvGraphicFramePr>
          <p:cNvPr id="5" name="Table Placeholder 4">
            <a:extLst>
              <a:ext uri="{FF2B5EF4-FFF2-40B4-BE49-F238E27FC236}">
                <a16:creationId xmlns:a16="http://schemas.microsoft.com/office/drawing/2014/main" id="{A36CA76C-64A4-4B88-8B86-9457EC8E7BF3}"/>
              </a:ext>
            </a:extLst>
          </p:cNvPr>
          <p:cNvGraphicFramePr>
            <a:graphicFrameLocks noGrp="1"/>
          </p:cNvGraphicFramePr>
          <p:nvPr>
            <p:ph type="tbl" sz="quarter" idx="13"/>
            <p:extLst>
              <p:ext uri="{D42A27DB-BD31-4B8C-83A1-F6EECF244321}">
                <p14:modId xmlns:p14="http://schemas.microsoft.com/office/powerpoint/2010/main" val="3387233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08893215"/>
                    </a:ext>
                  </a:extLst>
                </a:gridCol>
                <a:gridCol w="246888">
                  <a:extLst>
                    <a:ext uri="{9D8B030D-6E8A-4147-A177-3AD203B41FA5}">
                      <a16:colId xmlns:a16="http://schemas.microsoft.com/office/drawing/2014/main" val="599302693"/>
                    </a:ext>
                  </a:extLst>
                </a:gridCol>
                <a:gridCol w="246888">
                  <a:extLst>
                    <a:ext uri="{9D8B030D-6E8A-4147-A177-3AD203B41FA5}">
                      <a16:colId xmlns:a16="http://schemas.microsoft.com/office/drawing/2014/main" val="407828972"/>
                    </a:ext>
                  </a:extLst>
                </a:gridCol>
                <a:gridCol w="208280">
                  <a:extLst>
                    <a:ext uri="{9D8B030D-6E8A-4147-A177-3AD203B41FA5}">
                      <a16:colId xmlns:a16="http://schemas.microsoft.com/office/drawing/2014/main" val="572149456"/>
                    </a:ext>
                  </a:extLst>
                </a:gridCol>
                <a:gridCol w="208280">
                  <a:extLst>
                    <a:ext uri="{9D8B030D-6E8A-4147-A177-3AD203B41FA5}">
                      <a16:colId xmlns:a16="http://schemas.microsoft.com/office/drawing/2014/main" val="2354479822"/>
                    </a:ext>
                  </a:extLst>
                </a:gridCol>
                <a:gridCol w="208280">
                  <a:extLst>
                    <a:ext uri="{9D8B030D-6E8A-4147-A177-3AD203B41FA5}">
                      <a16:colId xmlns:a16="http://schemas.microsoft.com/office/drawing/2014/main" val="3316053491"/>
                    </a:ext>
                  </a:extLst>
                </a:gridCol>
                <a:gridCol w="208280">
                  <a:extLst>
                    <a:ext uri="{9D8B030D-6E8A-4147-A177-3AD203B41FA5}">
                      <a16:colId xmlns:a16="http://schemas.microsoft.com/office/drawing/2014/main" val="1403328362"/>
                    </a:ext>
                  </a:extLst>
                </a:gridCol>
                <a:gridCol w="208280">
                  <a:extLst>
                    <a:ext uri="{9D8B030D-6E8A-4147-A177-3AD203B41FA5}">
                      <a16:colId xmlns:a16="http://schemas.microsoft.com/office/drawing/2014/main" val="916601079"/>
                    </a:ext>
                  </a:extLst>
                </a:gridCol>
                <a:gridCol w="208280">
                  <a:extLst>
                    <a:ext uri="{9D8B030D-6E8A-4147-A177-3AD203B41FA5}">
                      <a16:colId xmlns:a16="http://schemas.microsoft.com/office/drawing/2014/main" val="202933762"/>
                    </a:ext>
                  </a:extLst>
                </a:gridCol>
                <a:gridCol w="208280">
                  <a:extLst>
                    <a:ext uri="{9D8B030D-6E8A-4147-A177-3AD203B41FA5}">
                      <a16:colId xmlns:a16="http://schemas.microsoft.com/office/drawing/2014/main" val="2127351545"/>
                    </a:ext>
                  </a:extLst>
                </a:gridCol>
                <a:gridCol w="208280">
                  <a:extLst>
                    <a:ext uri="{9D8B030D-6E8A-4147-A177-3AD203B41FA5}">
                      <a16:colId xmlns:a16="http://schemas.microsoft.com/office/drawing/2014/main" val="2859327803"/>
                    </a:ext>
                  </a:extLst>
                </a:gridCol>
                <a:gridCol w="208280">
                  <a:extLst>
                    <a:ext uri="{9D8B030D-6E8A-4147-A177-3AD203B41FA5}">
                      <a16:colId xmlns:a16="http://schemas.microsoft.com/office/drawing/2014/main" val="1443353902"/>
                    </a:ext>
                  </a:extLst>
                </a:gridCol>
                <a:gridCol w="208280">
                  <a:extLst>
                    <a:ext uri="{9D8B030D-6E8A-4147-A177-3AD203B41FA5}">
                      <a16:colId xmlns:a16="http://schemas.microsoft.com/office/drawing/2014/main" val="4015604842"/>
                    </a:ext>
                  </a:extLst>
                </a:gridCol>
                <a:gridCol w="246888">
                  <a:extLst>
                    <a:ext uri="{9D8B030D-6E8A-4147-A177-3AD203B41FA5}">
                      <a16:colId xmlns:a16="http://schemas.microsoft.com/office/drawing/2014/main" val="808054224"/>
                    </a:ext>
                  </a:extLst>
                </a:gridCol>
                <a:gridCol w="208280">
                  <a:extLst>
                    <a:ext uri="{9D8B030D-6E8A-4147-A177-3AD203B41FA5}">
                      <a16:colId xmlns:a16="http://schemas.microsoft.com/office/drawing/2014/main" val="4214206030"/>
                    </a:ext>
                  </a:extLst>
                </a:gridCol>
                <a:gridCol w="246888">
                  <a:extLst>
                    <a:ext uri="{9D8B030D-6E8A-4147-A177-3AD203B41FA5}">
                      <a16:colId xmlns:a16="http://schemas.microsoft.com/office/drawing/2014/main" val="2869529040"/>
                    </a:ext>
                  </a:extLst>
                </a:gridCol>
                <a:gridCol w="246888">
                  <a:extLst>
                    <a:ext uri="{9D8B030D-6E8A-4147-A177-3AD203B41FA5}">
                      <a16:colId xmlns:a16="http://schemas.microsoft.com/office/drawing/2014/main" val="3493069636"/>
                    </a:ext>
                  </a:extLst>
                </a:gridCol>
                <a:gridCol w="246888">
                  <a:extLst>
                    <a:ext uri="{9D8B030D-6E8A-4147-A177-3AD203B41FA5}">
                      <a16:colId xmlns:a16="http://schemas.microsoft.com/office/drawing/2014/main" val="920673328"/>
                    </a:ext>
                  </a:extLst>
                </a:gridCol>
                <a:gridCol w="208280">
                  <a:extLst>
                    <a:ext uri="{9D8B030D-6E8A-4147-A177-3AD203B41FA5}">
                      <a16:colId xmlns:a16="http://schemas.microsoft.com/office/drawing/2014/main" val="2199493648"/>
                    </a:ext>
                  </a:extLst>
                </a:gridCol>
                <a:gridCol w="246888">
                  <a:extLst>
                    <a:ext uri="{9D8B030D-6E8A-4147-A177-3AD203B41FA5}">
                      <a16:colId xmlns:a16="http://schemas.microsoft.com/office/drawing/2014/main" val="1083061734"/>
                    </a:ext>
                  </a:extLst>
                </a:gridCol>
                <a:gridCol w="246888">
                  <a:extLst>
                    <a:ext uri="{9D8B030D-6E8A-4147-A177-3AD203B41FA5}">
                      <a16:colId xmlns:a16="http://schemas.microsoft.com/office/drawing/2014/main" val="2367112627"/>
                    </a:ext>
                  </a:extLst>
                </a:gridCol>
                <a:gridCol w="246888">
                  <a:extLst>
                    <a:ext uri="{9D8B030D-6E8A-4147-A177-3AD203B41FA5}">
                      <a16:colId xmlns:a16="http://schemas.microsoft.com/office/drawing/2014/main" val="2603222203"/>
                    </a:ext>
                  </a:extLst>
                </a:gridCol>
                <a:gridCol w="208280">
                  <a:extLst>
                    <a:ext uri="{9D8B030D-6E8A-4147-A177-3AD203B41FA5}">
                      <a16:colId xmlns:a16="http://schemas.microsoft.com/office/drawing/2014/main" val="968239772"/>
                    </a:ext>
                  </a:extLst>
                </a:gridCol>
                <a:gridCol w="208280">
                  <a:extLst>
                    <a:ext uri="{9D8B030D-6E8A-4147-A177-3AD203B41FA5}">
                      <a16:colId xmlns:a16="http://schemas.microsoft.com/office/drawing/2014/main" val="1396577636"/>
                    </a:ext>
                  </a:extLst>
                </a:gridCol>
                <a:gridCol w="246888">
                  <a:extLst>
                    <a:ext uri="{9D8B030D-6E8A-4147-A177-3AD203B41FA5}">
                      <a16:colId xmlns:a16="http://schemas.microsoft.com/office/drawing/2014/main" val="2034743691"/>
                    </a:ext>
                  </a:extLst>
                </a:gridCol>
                <a:gridCol w="246888">
                  <a:extLst>
                    <a:ext uri="{9D8B030D-6E8A-4147-A177-3AD203B41FA5}">
                      <a16:colId xmlns:a16="http://schemas.microsoft.com/office/drawing/2014/main" val="4035582366"/>
                    </a:ext>
                  </a:extLst>
                </a:gridCol>
                <a:gridCol w="246888">
                  <a:extLst>
                    <a:ext uri="{9D8B030D-6E8A-4147-A177-3AD203B41FA5}">
                      <a16:colId xmlns:a16="http://schemas.microsoft.com/office/drawing/2014/main" val="1477316943"/>
                    </a:ext>
                  </a:extLst>
                </a:gridCol>
                <a:gridCol w="208280">
                  <a:extLst>
                    <a:ext uri="{9D8B030D-6E8A-4147-A177-3AD203B41FA5}">
                      <a16:colId xmlns:a16="http://schemas.microsoft.com/office/drawing/2014/main" val="2933806391"/>
                    </a:ext>
                  </a:extLst>
                </a:gridCol>
                <a:gridCol w="208280">
                  <a:extLst>
                    <a:ext uri="{9D8B030D-6E8A-4147-A177-3AD203B41FA5}">
                      <a16:colId xmlns:a16="http://schemas.microsoft.com/office/drawing/2014/main" val="1062936826"/>
                    </a:ext>
                  </a:extLst>
                </a:gridCol>
                <a:gridCol w="208280">
                  <a:extLst>
                    <a:ext uri="{9D8B030D-6E8A-4147-A177-3AD203B41FA5}">
                      <a16:colId xmlns:a16="http://schemas.microsoft.com/office/drawing/2014/main" val="4189404238"/>
                    </a:ext>
                  </a:extLst>
                </a:gridCol>
                <a:gridCol w="208280">
                  <a:extLst>
                    <a:ext uri="{9D8B030D-6E8A-4147-A177-3AD203B41FA5}">
                      <a16:colId xmlns:a16="http://schemas.microsoft.com/office/drawing/2014/main" val="1022686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220068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- 2019-05-28 23:48:51 </a:t>
                      </a:r>
                      <a:r>
                        <a:rPr kumimoji="0" lang="en-US" sz="1000" b="0" i="0" u="none" strike="noStrike" kern="1200" cap="none" spc="0" normalizeH="0" baseline="0" noProof="0">
                          <a:ln>
                            <a:noFill/>
                          </a:ln>
                          <a:solidFill>
                            <a:prstClr val="black"/>
                          </a:solidFill>
                          <a:effectLst/>
                          <a:uLnTx/>
                          <a:uFillTx/>
                          <a:latin typeface="+mn-lt"/>
                          <a:ea typeface="+mn-ea"/>
                          <a:cs typeface="+mn-cs"/>
                        </a:rPr>
                        <a:t> 
 Le nouveau GT76 Titan, un concentré de performances pour la version la plus poussée de la série Titan !
👑 Intel 9th Gen i9-9900K, oveclocking stable jusqu'à 5.0GHz
👑 Cooler Boost Titan with 4 ventilateurs et 11 heat pipes
👑 Écran 4K IPS-level avec rebords ultra-fins
Le MSI GT76 Titan : 
https://msi.gm/2Evb6YP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26.0130 %</a:t>
                      </a:r>
                    </a:p>
                  </a:txBody>
                  <a:tcPr/>
                </a:tc>
                <a:extLst>
                  <a:ext uri="{0D108BD9-81ED-4DB2-BD59-A6C34878D82A}">
                    <a16:rowId xmlns:a16="http://schemas.microsoft.com/office/drawing/2014/main" val="1142977291"/>
                  </a:ext>
                </a:extLst>
              </a:tr>
            </a:tbl>
          </a:graphicData>
        </a:graphic>
      </p:graphicFrame>
      <p:sp>
        <p:nvSpPr>
          <p:cNvPr id="4" name="Text Placeholder 3">
            <a:extLst>
              <a:ext uri="{FF2B5EF4-FFF2-40B4-BE49-F238E27FC236}">
                <a16:creationId xmlns:a16="http://schemas.microsoft.com/office/drawing/2014/main" id="{14A8C4A6-D3BD-42A5-95B8-A677AF58B6E8}"/>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4325455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FE2C2-DB27-4CD6-B355-04B69089C45A}"/>
              </a:ext>
            </a:extLst>
          </p:cNvPr>
          <p:cNvSpPr>
            <a:spLocks noGrp="1"/>
          </p:cNvSpPr>
          <p:nvPr>
            <p:ph type="title"/>
          </p:nvPr>
        </p:nvSpPr>
        <p:spPr/>
        <p:txBody>
          <a:bodyPr/>
          <a:lstStyle/>
          <a:p>
            <a:r>
              <a:rPr lang="en-US"/>
              <a:t>Facebook Insights Own Posts Table w/ E-Rate | CND Competitor- FR - 11 of 26</a:t>
            </a:r>
          </a:p>
        </p:txBody>
      </p:sp>
      <p:graphicFrame>
        <p:nvGraphicFramePr>
          <p:cNvPr id="5" name="Table Placeholder 4">
            <a:extLst>
              <a:ext uri="{FF2B5EF4-FFF2-40B4-BE49-F238E27FC236}">
                <a16:creationId xmlns:a16="http://schemas.microsoft.com/office/drawing/2014/main" id="{CE0F07DE-79B4-49B6-A526-BE884EB102E3}"/>
              </a:ext>
            </a:extLst>
          </p:cNvPr>
          <p:cNvGraphicFramePr>
            <a:graphicFrameLocks noGrp="1"/>
          </p:cNvGraphicFramePr>
          <p:nvPr>
            <p:ph type="tbl" sz="quarter" idx="13"/>
            <p:extLst>
              <p:ext uri="{D42A27DB-BD31-4B8C-83A1-F6EECF244321}">
                <p14:modId xmlns:p14="http://schemas.microsoft.com/office/powerpoint/2010/main" val="2050917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51027775"/>
                    </a:ext>
                  </a:extLst>
                </a:gridCol>
                <a:gridCol w="246888">
                  <a:extLst>
                    <a:ext uri="{9D8B030D-6E8A-4147-A177-3AD203B41FA5}">
                      <a16:colId xmlns:a16="http://schemas.microsoft.com/office/drawing/2014/main" val="3545771452"/>
                    </a:ext>
                  </a:extLst>
                </a:gridCol>
                <a:gridCol w="246888">
                  <a:extLst>
                    <a:ext uri="{9D8B030D-6E8A-4147-A177-3AD203B41FA5}">
                      <a16:colId xmlns:a16="http://schemas.microsoft.com/office/drawing/2014/main" val="3462200878"/>
                    </a:ext>
                  </a:extLst>
                </a:gridCol>
                <a:gridCol w="208280">
                  <a:extLst>
                    <a:ext uri="{9D8B030D-6E8A-4147-A177-3AD203B41FA5}">
                      <a16:colId xmlns:a16="http://schemas.microsoft.com/office/drawing/2014/main" val="1239398435"/>
                    </a:ext>
                  </a:extLst>
                </a:gridCol>
                <a:gridCol w="208280">
                  <a:extLst>
                    <a:ext uri="{9D8B030D-6E8A-4147-A177-3AD203B41FA5}">
                      <a16:colId xmlns:a16="http://schemas.microsoft.com/office/drawing/2014/main" val="3760073328"/>
                    </a:ext>
                  </a:extLst>
                </a:gridCol>
                <a:gridCol w="208280">
                  <a:extLst>
                    <a:ext uri="{9D8B030D-6E8A-4147-A177-3AD203B41FA5}">
                      <a16:colId xmlns:a16="http://schemas.microsoft.com/office/drawing/2014/main" val="167495534"/>
                    </a:ext>
                  </a:extLst>
                </a:gridCol>
                <a:gridCol w="208280">
                  <a:extLst>
                    <a:ext uri="{9D8B030D-6E8A-4147-A177-3AD203B41FA5}">
                      <a16:colId xmlns:a16="http://schemas.microsoft.com/office/drawing/2014/main" val="1350115987"/>
                    </a:ext>
                  </a:extLst>
                </a:gridCol>
                <a:gridCol w="208280">
                  <a:extLst>
                    <a:ext uri="{9D8B030D-6E8A-4147-A177-3AD203B41FA5}">
                      <a16:colId xmlns:a16="http://schemas.microsoft.com/office/drawing/2014/main" val="3200647891"/>
                    </a:ext>
                  </a:extLst>
                </a:gridCol>
                <a:gridCol w="208280">
                  <a:extLst>
                    <a:ext uri="{9D8B030D-6E8A-4147-A177-3AD203B41FA5}">
                      <a16:colId xmlns:a16="http://schemas.microsoft.com/office/drawing/2014/main" val="1919803602"/>
                    </a:ext>
                  </a:extLst>
                </a:gridCol>
                <a:gridCol w="208280">
                  <a:extLst>
                    <a:ext uri="{9D8B030D-6E8A-4147-A177-3AD203B41FA5}">
                      <a16:colId xmlns:a16="http://schemas.microsoft.com/office/drawing/2014/main" val="1157483524"/>
                    </a:ext>
                  </a:extLst>
                </a:gridCol>
                <a:gridCol w="208280">
                  <a:extLst>
                    <a:ext uri="{9D8B030D-6E8A-4147-A177-3AD203B41FA5}">
                      <a16:colId xmlns:a16="http://schemas.microsoft.com/office/drawing/2014/main" val="3189866987"/>
                    </a:ext>
                  </a:extLst>
                </a:gridCol>
                <a:gridCol w="208280">
                  <a:extLst>
                    <a:ext uri="{9D8B030D-6E8A-4147-A177-3AD203B41FA5}">
                      <a16:colId xmlns:a16="http://schemas.microsoft.com/office/drawing/2014/main" val="4247693422"/>
                    </a:ext>
                  </a:extLst>
                </a:gridCol>
                <a:gridCol w="208280">
                  <a:extLst>
                    <a:ext uri="{9D8B030D-6E8A-4147-A177-3AD203B41FA5}">
                      <a16:colId xmlns:a16="http://schemas.microsoft.com/office/drawing/2014/main" val="1604838481"/>
                    </a:ext>
                  </a:extLst>
                </a:gridCol>
                <a:gridCol w="246888">
                  <a:extLst>
                    <a:ext uri="{9D8B030D-6E8A-4147-A177-3AD203B41FA5}">
                      <a16:colId xmlns:a16="http://schemas.microsoft.com/office/drawing/2014/main" val="2194381702"/>
                    </a:ext>
                  </a:extLst>
                </a:gridCol>
                <a:gridCol w="208280">
                  <a:extLst>
                    <a:ext uri="{9D8B030D-6E8A-4147-A177-3AD203B41FA5}">
                      <a16:colId xmlns:a16="http://schemas.microsoft.com/office/drawing/2014/main" val="3207041890"/>
                    </a:ext>
                  </a:extLst>
                </a:gridCol>
                <a:gridCol w="246888">
                  <a:extLst>
                    <a:ext uri="{9D8B030D-6E8A-4147-A177-3AD203B41FA5}">
                      <a16:colId xmlns:a16="http://schemas.microsoft.com/office/drawing/2014/main" val="2588602662"/>
                    </a:ext>
                  </a:extLst>
                </a:gridCol>
                <a:gridCol w="246888">
                  <a:extLst>
                    <a:ext uri="{9D8B030D-6E8A-4147-A177-3AD203B41FA5}">
                      <a16:colId xmlns:a16="http://schemas.microsoft.com/office/drawing/2014/main" val="3385302042"/>
                    </a:ext>
                  </a:extLst>
                </a:gridCol>
                <a:gridCol w="246888">
                  <a:extLst>
                    <a:ext uri="{9D8B030D-6E8A-4147-A177-3AD203B41FA5}">
                      <a16:colId xmlns:a16="http://schemas.microsoft.com/office/drawing/2014/main" val="764632470"/>
                    </a:ext>
                  </a:extLst>
                </a:gridCol>
                <a:gridCol w="208280">
                  <a:extLst>
                    <a:ext uri="{9D8B030D-6E8A-4147-A177-3AD203B41FA5}">
                      <a16:colId xmlns:a16="http://schemas.microsoft.com/office/drawing/2014/main" val="3717234835"/>
                    </a:ext>
                  </a:extLst>
                </a:gridCol>
                <a:gridCol w="246888">
                  <a:extLst>
                    <a:ext uri="{9D8B030D-6E8A-4147-A177-3AD203B41FA5}">
                      <a16:colId xmlns:a16="http://schemas.microsoft.com/office/drawing/2014/main" val="2132481011"/>
                    </a:ext>
                  </a:extLst>
                </a:gridCol>
                <a:gridCol w="246888">
                  <a:extLst>
                    <a:ext uri="{9D8B030D-6E8A-4147-A177-3AD203B41FA5}">
                      <a16:colId xmlns:a16="http://schemas.microsoft.com/office/drawing/2014/main" val="1905462352"/>
                    </a:ext>
                  </a:extLst>
                </a:gridCol>
                <a:gridCol w="246888">
                  <a:extLst>
                    <a:ext uri="{9D8B030D-6E8A-4147-A177-3AD203B41FA5}">
                      <a16:colId xmlns:a16="http://schemas.microsoft.com/office/drawing/2014/main" val="2127590030"/>
                    </a:ext>
                  </a:extLst>
                </a:gridCol>
                <a:gridCol w="208280">
                  <a:extLst>
                    <a:ext uri="{9D8B030D-6E8A-4147-A177-3AD203B41FA5}">
                      <a16:colId xmlns:a16="http://schemas.microsoft.com/office/drawing/2014/main" val="2472503842"/>
                    </a:ext>
                  </a:extLst>
                </a:gridCol>
                <a:gridCol w="208280">
                  <a:extLst>
                    <a:ext uri="{9D8B030D-6E8A-4147-A177-3AD203B41FA5}">
                      <a16:colId xmlns:a16="http://schemas.microsoft.com/office/drawing/2014/main" val="4110425774"/>
                    </a:ext>
                  </a:extLst>
                </a:gridCol>
                <a:gridCol w="246888">
                  <a:extLst>
                    <a:ext uri="{9D8B030D-6E8A-4147-A177-3AD203B41FA5}">
                      <a16:colId xmlns:a16="http://schemas.microsoft.com/office/drawing/2014/main" val="2609579822"/>
                    </a:ext>
                  </a:extLst>
                </a:gridCol>
                <a:gridCol w="246888">
                  <a:extLst>
                    <a:ext uri="{9D8B030D-6E8A-4147-A177-3AD203B41FA5}">
                      <a16:colId xmlns:a16="http://schemas.microsoft.com/office/drawing/2014/main" val="3827376056"/>
                    </a:ext>
                  </a:extLst>
                </a:gridCol>
                <a:gridCol w="246888">
                  <a:extLst>
                    <a:ext uri="{9D8B030D-6E8A-4147-A177-3AD203B41FA5}">
                      <a16:colId xmlns:a16="http://schemas.microsoft.com/office/drawing/2014/main" val="421025538"/>
                    </a:ext>
                  </a:extLst>
                </a:gridCol>
                <a:gridCol w="208280">
                  <a:extLst>
                    <a:ext uri="{9D8B030D-6E8A-4147-A177-3AD203B41FA5}">
                      <a16:colId xmlns:a16="http://schemas.microsoft.com/office/drawing/2014/main" val="2471846250"/>
                    </a:ext>
                  </a:extLst>
                </a:gridCol>
                <a:gridCol w="208280">
                  <a:extLst>
                    <a:ext uri="{9D8B030D-6E8A-4147-A177-3AD203B41FA5}">
                      <a16:colId xmlns:a16="http://schemas.microsoft.com/office/drawing/2014/main" val="450866919"/>
                    </a:ext>
                  </a:extLst>
                </a:gridCol>
                <a:gridCol w="208280">
                  <a:extLst>
                    <a:ext uri="{9D8B030D-6E8A-4147-A177-3AD203B41FA5}">
                      <a16:colId xmlns:a16="http://schemas.microsoft.com/office/drawing/2014/main" val="1672615816"/>
                    </a:ext>
                  </a:extLst>
                </a:gridCol>
                <a:gridCol w="208280">
                  <a:extLst>
                    <a:ext uri="{9D8B030D-6E8A-4147-A177-3AD203B41FA5}">
                      <a16:colId xmlns:a16="http://schemas.microsoft.com/office/drawing/2014/main" val="12240391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073626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- 2019-05-28 23:19:39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8.7001 %</a:t>
                      </a:r>
                    </a:p>
                  </a:txBody>
                  <a:tcPr/>
                </a:tc>
                <a:extLst>
                  <a:ext uri="{0D108BD9-81ED-4DB2-BD59-A6C34878D82A}">
                    <a16:rowId xmlns:a16="http://schemas.microsoft.com/office/drawing/2014/main" val="3768521597"/>
                  </a:ext>
                </a:extLst>
              </a:tr>
            </a:tbl>
          </a:graphicData>
        </a:graphic>
      </p:graphicFrame>
      <p:sp>
        <p:nvSpPr>
          <p:cNvPr id="4" name="Text Placeholder 3">
            <a:extLst>
              <a:ext uri="{FF2B5EF4-FFF2-40B4-BE49-F238E27FC236}">
                <a16:creationId xmlns:a16="http://schemas.microsoft.com/office/drawing/2014/main" id="{89D46C4A-1AE0-4D80-8A4D-74E800F6BFAB}"/>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9590624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9D172-BB44-4A6D-843E-06D4D1AE190C}"/>
              </a:ext>
            </a:extLst>
          </p:cNvPr>
          <p:cNvSpPr>
            <a:spLocks noGrp="1"/>
          </p:cNvSpPr>
          <p:nvPr>
            <p:ph type="title"/>
          </p:nvPr>
        </p:nvSpPr>
        <p:spPr/>
        <p:txBody>
          <a:bodyPr/>
          <a:lstStyle/>
          <a:p>
            <a:r>
              <a:rPr lang="en-US"/>
              <a:t>Facebook Insights Own Posts Table w/ E-Rate | CND Competitor- FR - 12 of 26</a:t>
            </a:r>
          </a:p>
        </p:txBody>
      </p:sp>
      <p:graphicFrame>
        <p:nvGraphicFramePr>
          <p:cNvPr id="5" name="Table Placeholder 4">
            <a:extLst>
              <a:ext uri="{FF2B5EF4-FFF2-40B4-BE49-F238E27FC236}">
                <a16:creationId xmlns:a16="http://schemas.microsoft.com/office/drawing/2014/main" id="{B56AA59D-9BAD-4B0A-885D-5AEAD8E48613}"/>
              </a:ext>
            </a:extLst>
          </p:cNvPr>
          <p:cNvGraphicFramePr>
            <a:graphicFrameLocks noGrp="1"/>
          </p:cNvGraphicFramePr>
          <p:nvPr>
            <p:ph type="tbl" sz="quarter" idx="13"/>
            <p:extLst>
              <p:ext uri="{D42A27DB-BD31-4B8C-83A1-F6EECF244321}">
                <p14:modId xmlns:p14="http://schemas.microsoft.com/office/powerpoint/2010/main" val="129546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91805709"/>
                    </a:ext>
                  </a:extLst>
                </a:gridCol>
                <a:gridCol w="246888">
                  <a:extLst>
                    <a:ext uri="{9D8B030D-6E8A-4147-A177-3AD203B41FA5}">
                      <a16:colId xmlns:a16="http://schemas.microsoft.com/office/drawing/2014/main" val="970283965"/>
                    </a:ext>
                  </a:extLst>
                </a:gridCol>
                <a:gridCol w="246888">
                  <a:extLst>
                    <a:ext uri="{9D8B030D-6E8A-4147-A177-3AD203B41FA5}">
                      <a16:colId xmlns:a16="http://schemas.microsoft.com/office/drawing/2014/main" val="592267441"/>
                    </a:ext>
                  </a:extLst>
                </a:gridCol>
                <a:gridCol w="208280">
                  <a:extLst>
                    <a:ext uri="{9D8B030D-6E8A-4147-A177-3AD203B41FA5}">
                      <a16:colId xmlns:a16="http://schemas.microsoft.com/office/drawing/2014/main" val="1641632769"/>
                    </a:ext>
                  </a:extLst>
                </a:gridCol>
                <a:gridCol w="208280">
                  <a:extLst>
                    <a:ext uri="{9D8B030D-6E8A-4147-A177-3AD203B41FA5}">
                      <a16:colId xmlns:a16="http://schemas.microsoft.com/office/drawing/2014/main" val="3282292835"/>
                    </a:ext>
                  </a:extLst>
                </a:gridCol>
                <a:gridCol w="208280">
                  <a:extLst>
                    <a:ext uri="{9D8B030D-6E8A-4147-A177-3AD203B41FA5}">
                      <a16:colId xmlns:a16="http://schemas.microsoft.com/office/drawing/2014/main" val="2205750040"/>
                    </a:ext>
                  </a:extLst>
                </a:gridCol>
                <a:gridCol w="208280">
                  <a:extLst>
                    <a:ext uri="{9D8B030D-6E8A-4147-A177-3AD203B41FA5}">
                      <a16:colId xmlns:a16="http://schemas.microsoft.com/office/drawing/2014/main" val="3990126892"/>
                    </a:ext>
                  </a:extLst>
                </a:gridCol>
                <a:gridCol w="208280">
                  <a:extLst>
                    <a:ext uri="{9D8B030D-6E8A-4147-A177-3AD203B41FA5}">
                      <a16:colId xmlns:a16="http://schemas.microsoft.com/office/drawing/2014/main" val="2809951476"/>
                    </a:ext>
                  </a:extLst>
                </a:gridCol>
                <a:gridCol w="208280">
                  <a:extLst>
                    <a:ext uri="{9D8B030D-6E8A-4147-A177-3AD203B41FA5}">
                      <a16:colId xmlns:a16="http://schemas.microsoft.com/office/drawing/2014/main" val="3752958425"/>
                    </a:ext>
                  </a:extLst>
                </a:gridCol>
                <a:gridCol w="208280">
                  <a:extLst>
                    <a:ext uri="{9D8B030D-6E8A-4147-A177-3AD203B41FA5}">
                      <a16:colId xmlns:a16="http://schemas.microsoft.com/office/drawing/2014/main" val="3810092495"/>
                    </a:ext>
                  </a:extLst>
                </a:gridCol>
                <a:gridCol w="208280">
                  <a:extLst>
                    <a:ext uri="{9D8B030D-6E8A-4147-A177-3AD203B41FA5}">
                      <a16:colId xmlns:a16="http://schemas.microsoft.com/office/drawing/2014/main" val="313008402"/>
                    </a:ext>
                  </a:extLst>
                </a:gridCol>
                <a:gridCol w="208280">
                  <a:extLst>
                    <a:ext uri="{9D8B030D-6E8A-4147-A177-3AD203B41FA5}">
                      <a16:colId xmlns:a16="http://schemas.microsoft.com/office/drawing/2014/main" val="3565702393"/>
                    </a:ext>
                  </a:extLst>
                </a:gridCol>
                <a:gridCol w="208280">
                  <a:extLst>
                    <a:ext uri="{9D8B030D-6E8A-4147-A177-3AD203B41FA5}">
                      <a16:colId xmlns:a16="http://schemas.microsoft.com/office/drawing/2014/main" val="2537875364"/>
                    </a:ext>
                  </a:extLst>
                </a:gridCol>
                <a:gridCol w="246888">
                  <a:extLst>
                    <a:ext uri="{9D8B030D-6E8A-4147-A177-3AD203B41FA5}">
                      <a16:colId xmlns:a16="http://schemas.microsoft.com/office/drawing/2014/main" val="1933150603"/>
                    </a:ext>
                  </a:extLst>
                </a:gridCol>
                <a:gridCol w="208280">
                  <a:extLst>
                    <a:ext uri="{9D8B030D-6E8A-4147-A177-3AD203B41FA5}">
                      <a16:colId xmlns:a16="http://schemas.microsoft.com/office/drawing/2014/main" val="3474622219"/>
                    </a:ext>
                  </a:extLst>
                </a:gridCol>
                <a:gridCol w="246888">
                  <a:extLst>
                    <a:ext uri="{9D8B030D-6E8A-4147-A177-3AD203B41FA5}">
                      <a16:colId xmlns:a16="http://schemas.microsoft.com/office/drawing/2014/main" val="1312142385"/>
                    </a:ext>
                  </a:extLst>
                </a:gridCol>
                <a:gridCol w="246888">
                  <a:extLst>
                    <a:ext uri="{9D8B030D-6E8A-4147-A177-3AD203B41FA5}">
                      <a16:colId xmlns:a16="http://schemas.microsoft.com/office/drawing/2014/main" val="3159606572"/>
                    </a:ext>
                  </a:extLst>
                </a:gridCol>
                <a:gridCol w="246888">
                  <a:extLst>
                    <a:ext uri="{9D8B030D-6E8A-4147-A177-3AD203B41FA5}">
                      <a16:colId xmlns:a16="http://schemas.microsoft.com/office/drawing/2014/main" val="2768811768"/>
                    </a:ext>
                  </a:extLst>
                </a:gridCol>
                <a:gridCol w="208280">
                  <a:extLst>
                    <a:ext uri="{9D8B030D-6E8A-4147-A177-3AD203B41FA5}">
                      <a16:colId xmlns:a16="http://schemas.microsoft.com/office/drawing/2014/main" val="680073921"/>
                    </a:ext>
                  </a:extLst>
                </a:gridCol>
                <a:gridCol w="246888">
                  <a:extLst>
                    <a:ext uri="{9D8B030D-6E8A-4147-A177-3AD203B41FA5}">
                      <a16:colId xmlns:a16="http://schemas.microsoft.com/office/drawing/2014/main" val="2557022676"/>
                    </a:ext>
                  </a:extLst>
                </a:gridCol>
                <a:gridCol w="246888">
                  <a:extLst>
                    <a:ext uri="{9D8B030D-6E8A-4147-A177-3AD203B41FA5}">
                      <a16:colId xmlns:a16="http://schemas.microsoft.com/office/drawing/2014/main" val="2915248225"/>
                    </a:ext>
                  </a:extLst>
                </a:gridCol>
                <a:gridCol w="246888">
                  <a:extLst>
                    <a:ext uri="{9D8B030D-6E8A-4147-A177-3AD203B41FA5}">
                      <a16:colId xmlns:a16="http://schemas.microsoft.com/office/drawing/2014/main" val="3049395092"/>
                    </a:ext>
                  </a:extLst>
                </a:gridCol>
                <a:gridCol w="208280">
                  <a:extLst>
                    <a:ext uri="{9D8B030D-6E8A-4147-A177-3AD203B41FA5}">
                      <a16:colId xmlns:a16="http://schemas.microsoft.com/office/drawing/2014/main" val="494076937"/>
                    </a:ext>
                  </a:extLst>
                </a:gridCol>
                <a:gridCol w="208280">
                  <a:extLst>
                    <a:ext uri="{9D8B030D-6E8A-4147-A177-3AD203B41FA5}">
                      <a16:colId xmlns:a16="http://schemas.microsoft.com/office/drawing/2014/main" val="1772443712"/>
                    </a:ext>
                  </a:extLst>
                </a:gridCol>
                <a:gridCol w="246888">
                  <a:extLst>
                    <a:ext uri="{9D8B030D-6E8A-4147-A177-3AD203B41FA5}">
                      <a16:colId xmlns:a16="http://schemas.microsoft.com/office/drawing/2014/main" val="3208844982"/>
                    </a:ext>
                  </a:extLst>
                </a:gridCol>
                <a:gridCol w="246888">
                  <a:extLst>
                    <a:ext uri="{9D8B030D-6E8A-4147-A177-3AD203B41FA5}">
                      <a16:colId xmlns:a16="http://schemas.microsoft.com/office/drawing/2014/main" val="3450309479"/>
                    </a:ext>
                  </a:extLst>
                </a:gridCol>
                <a:gridCol w="246888">
                  <a:extLst>
                    <a:ext uri="{9D8B030D-6E8A-4147-A177-3AD203B41FA5}">
                      <a16:colId xmlns:a16="http://schemas.microsoft.com/office/drawing/2014/main" val="1480595650"/>
                    </a:ext>
                  </a:extLst>
                </a:gridCol>
                <a:gridCol w="208280">
                  <a:extLst>
                    <a:ext uri="{9D8B030D-6E8A-4147-A177-3AD203B41FA5}">
                      <a16:colId xmlns:a16="http://schemas.microsoft.com/office/drawing/2014/main" val="474491453"/>
                    </a:ext>
                  </a:extLst>
                </a:gridCol>
                <a:gridCol w="208280">
                  <a:extLst>
                    <a:ext uri="{9D8B030D-6E8A-4147-A177-3AD203B41FA5}">
                      <a16:colId xmlns:a16="http://schemas.microsoft.com/office/drawing/2014/main" val="3602777900"/>
                    </a:ext>
                  </a:extLst>
                </a:gridCol>
                <a:gridCol w="208280">
                  <a:extLst>
                    <a:ext uri="{9D8B030D-6E8A-4147-A177-3AD203B41FA5}">
                      <a16:colId xmlns:a16="http://schemas.microsoft.com/office/drawing/2014/main" val="3568373509"/>
                    </a:ext>
                  </a:extLst>
                </a:gridCol>
                <a:gridCol w="208280">
                  <a:extLst>
                    <a:ext uri="{9D8B030D-6E8A-4147-A177-3AD203B41FA5}">
                      <a16:colId xmlns:a16="http://schemas.microsoft.com/office/drawing/2014/main" val="3448038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14546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- 2019-05-28 10:30:00 </a:t>
                      </a:r>
                      <a:r>
                        <a:rPr kumimoji="0" lang="fr-FR" sz="1000" b="0" i="0" u="none" strike="noStrike" kern="1200" cap="none" spc="0" normalizeH="0" baseline="0" noProof="0">
                          <a:ln>
                            <a:noFill/>
                          </a:ln>
                          <a:solidFill>
                            <a:prstClr val="black"/>
                          </a:solidFill>
                          <a:effectLst/>
                          <a:uLnTx/>
                          <a:uFillTx/>
                          <a:latin typeface="+mn-lt"/>
                          <a:ea typeface="+mn-ea"/>
                          <a:cs typeface="+mn-cs"/>
                        </a:rPr>
                        <a:t> 
 La série LIGHTNING est là pour dépasser les limites !
Depuis 2009 les cartes graphiques série LIGHTNING offrent des innovations technologiques pour les gamers exigeants. Et vous, depuis combien de temps faites vous partit du club ?
Pour célébrer 10 ans de LIGHTNING là voici aujourd'hui en édition spéciale anniversaire RTX™ 2080Ti LIGHTNING 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9.3913 %</a:t>
                      </a:r>
                    </a:p>
                  </a:txBody>
                  <a:tcPr/>
                </a:tc>
                <a:extLst>
                  <a:ext uri="{0D108BD9-81ED-4DB2-BD59-A6C34878D82A}">
                    <a16:rowId xmlns:a16="http://schemas.microsoft.com/office/drawing/2014/main" val="1725531350"/>
                  </a:ext>
                </a:extLst>
              </a:tr>
            </a:tbl>
          </a:graphicData>
        </a:graphic>
      </p:graphicFrame>
      <p:sp>
        <p:nvSpPr>
          <p:cNvPr id="4" name="Text Placeholder 3">
            <a:extLst>
              <a:ext uri="{FF2B5EF4-FFF2-40B4-BE49-F238E27FC236}">
                <a16:creationId xmlns:a16="http://schemas.microsoft.com/office/drawing/2014/main" id="{893DC70B-DB03-48D1-9099-B9BD1A53990D}"/>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58700493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32B11-B8EC-42CB-ADB7-EEC24BBAC9D6}"/>
              </a:ext>
            </a:extLst>
          </p:cNvPr>
          <p:cNvSpPr>
            <a:spLocks noGrp="1"/>
          </p:cNvSpPr>
          <p:nvPr>
            <p:ph type="title"/>
          </p:nvPr>
        </p:nvSpPr>
        <p:spPr/>
        <p:txBody>
          <a:bodyPr/>
          <a:lstStyle/>
          <a:p>
            <a:r>
              <a:rPr lang="en-US"/>
              <a:t>Facebook Insights Own Posts Table w/ E-Rate | CND Competitor- FR - 13 of 26</a:t>
            </a:r>
          </a:p>
        </p:txBody>
      </p:sp>
      <p:graphicFrame>
        <p:nvGraphicFramePr>
          <p:cNvPr id="5" name="Table Placeholder 4">
            <a:extLst>
              <a:ext uri="{FF2B5EF4-FFF2-40B4-BE49-F238E27FC236}">
                <a16:creationId xmlns:a16="http://schemas.microsoft.com/office/drawing/2014/main" id="{376FD185-82B5-483F-AA58-5D2F4FE1039B}"/>
              </a:ext>
            </a:extLst>
          </p:cNvPr>
          <p:cNvGraphicFramePr>
            <a:graphicFrameLocks noGrp="1"/>
          </p:cNvGraphicFramePr>
          <p:nvPr>
            <p:ph type="tbl" sz="quarter" idx="13"/>
            <p:extLst>
              <p:ext uri="{D42A27DB-BD31-4B8C-83A1-F6EECF244321}">
                <p14:modId xmlns:p14="http://schemas.microsoft.com/office/powerpoint/2010/main" val="265255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83349002"/>
                    </a:ext>
                  </a:extLst>
                </a:gridCol>
                <a:gridCol w="246888">
                  <a:extLst>
                    <a:ext uri="{9D8B030D-6E8A-4147-A177-3AD203B41FA5}">
                      <a16:colId xmlns:a16="http://schemas.microsoft.com/office/drawing/2014/main" val="2083475739"/>
                    </a:ext>
                  </a:extLst>
                </a:gridCol>
                <a:gridCol w="246888">
                  <a:extLst>
                    <a:ext uri="{9D8B030D-6E8A-4147-A177-3AD203B41FA5}">
                      <a16:colId xmlns:a16="http://schemas.microsoft.com/office/drawing/2014/main" val="1845519565"/>
                    </a:ext>
                  </a:extLst>
                </a:gridCol>
                <a:gridCol w="208280">
                  <a:extLst>
                    <a:ext uri="{9D8B030D-6E8A-4147-A177-3AD203B41FA5}">
                      <a16:colId xmlns:a16="http://schemas.microsoft.com/office/drawing/2014/main" val="105511573"/>
                    </a:ext>
                  </a:extLst>
                </a:gridCol>
                <a:gridCol w="208280">
                  <a:extLst>
                    <a:ext uri="{9D8B030D-6E8A-4147-A177-3AD203B41FA5}">
                      <a16:colId xmlns:a16="http://schemas.microsoft.com/office/drawing/2014/main" val="3146104385"/>
                    </a:ext>
                  </a:extLst>
                </a:gridCol>
                <a:gridCol w="208280">
                  <a:extLst>
                    <a:ext uri="{9D8B030D-6E8A-4147-A177-3AD203B41FA5}">
                      <a16:colId xmlns:a16="http://schemas.microsoft.com/office/drawing/2014/main" val="2657829983"/>
                    </a:ext>
                  </a:extLst>
                </a:gridCol>
                <a:gridCol w="208280">
                  <a:extLst>
                    <a:ext uri="{9D8B030D-6E8A-4147-A177-3AD203B41FA5}">
                      <a16:colId xmlns:a16="http://schemas.microsoft.com/office/drawing/2014/main" val="2050813295"/>
                    </a:ext>
                  </a:extLst>
                </a:gridCol>
                <a:gridCol w="208280">
                  <a:extLst>
                    <a:ext uri="{9D8B030D-6E8A-4147-A177-3AD203B41FA5}">
                      <a16:colId xmlns:a16="http://schemas.microsoft.com/office/drawing/2014/main" val="788969017"/>
                    </a:ext>
                  </a:extLst>
                </a:gridCol>
                <a:gridCol w="208280">
                  <a:extLst>
                    <a:ext uri="{9D8B030D-6E8A-4147-A177-3AD203B41FA5}">
                      <a16:colId xmlns:a16="http://schemas.microsoft.com/office/drawing/2014/main" val="1778520232"/>
                    </a:ext>
                  </a:extLst>
                </a:gridCol>
                <a:gridCol w="208280">
                  <a:extLst>
                    <a:ext uri="{9D8B030D-6E8A-4147-A177-3AD203B41FA5}">
                      <a16:colId xmlns:a16="http://schemas.microsoft.com/office/drawing/2014/main" val="3675191361"/>
                    </a:ext>
                  </a:extLst>
                </a:gridCol>
                <a:gridCol w="208280">
                  <a:extLst>
                    <a:ext uri="{9D8B030D-6E8A-4147-A177-3AD203B41FA5}">
                      <a16:colId xmlns:a16="http://schemas.microsoft.com/office/drawing/2014/main" val="2395274726"/>
                    </a:ext>
                  </a:extLst>
                </a:gridCol>
                <a:gridCol w="208280">
                  <a:extLst>
                    <a:ext uri="{9D8B030D-6E8A-4147-A177-3AD203B41FA5}">
                      <a16:colId xmlns:a16="http://schemas.microsoft.com/office/drawing/2014/main" val="2773585685"/>
                    </a:ext>
                  </a:extLst>
                </a:gridCol>
                <a:gridCol w="208280">
                  <a:extLst>
                    <a:ext uri="{9D8B030D-6E8A-4147-A177-3AD203B41FA5}">
                      <a16:colId xmlns:a16="http://schemas.microsoft.com/office/drawing/2014/main" val="275010771"/>
                    </a:ext>
                  </a:extLst>
                </a:gridCol>
                <a:gridCol w="246888">
                  <a:extLst>
                    <a:ext uri="{9D8B030D-6E8A-4147-A177-3AD203B41FA5}">
                      <a16:colId xmlns:a16="http://schemas.microsoft.com/office/drawing/2014/main" val="2075508609"/>
                    </a:ext>
                  </a:extLst>
                </a:gridCol>
                <a:gridCol w="208280">
                  <a:extLst>
                    <a:ext uri="{9D8B030D-6E8A-4147-A177-3AD203B41FA5}">
                      <a16:colId xmlns:a16="http://schemas.microsoft.com/office/drawing/2014/main" val="18269774"/>
                    </a:ext>
                  </a:extLst>
                </a:gridCol>
                <a:gridCol w="246888">
                  <a:extLst>
                    <a:ext uri="{9D8B030D-6E8A-4147-A177-3AD203B41FA5}">
                      <a16:colId xmlns:a16="http://schemas.microsoft.com/office/drawing/2014/main" val="3540170085"/>
                    </a:ext>
                  </a:extLst>
                </a:gridCol>
                <a:gridCol w="246888">
                  <a:extLst>
                    <a:ext uri="{9D8B030D-6E8A-4147-A177-3AD203B41FA5}">
                      <a16:colId xmlns:a16="http://schemas.microsoft.com/office/drawing/2014/main" val="4173127491"/>
                    </a:ext>
                  </a:extLst>
                </a:gridCol>
                <a:gridCol w="246888">
                  <a:extLst>
                    <a:ext uri="{9D8B030D-6E8A-4147-A177-3AD203B41FA5}">
                      <a16:colId xmlns:a16="http://schemas.microsoft.com/office/drawing/2014/main" val="1205600901"/>
                    </a:ext>
                  </a:extLst>
                </a:gridCol>
                <a:gridCol w="208280">
                  <a:extLst>
                    <a:ext uri="{9D8B030D-6E8A-4147-A177-3AD203B41FA5}">
                      <a16:colId xmlns:a16="http://schemas.microsoft.com/office/drawing/2014/main" val="792495939"/>
                    </a:ext>
                  </a:extLst>
                </a:gridCol>
                <a:gridCol w="246888">
                  <a:extLst>
                    <a:ext uri="{9D8B030D-6E8A-4147-A177-3AD203B41FA5}">
                      <a16:colId xmlns:a16="http://schemas.microsoft.com/office/drawing/2014/main" val="703942756"/>
                    </a:ext>
                  </a:extLst>
                </a:gridCol>
                <a:gridCol w="246888">
                  <a:extLst>
                    <a:ext uri="{9D8B030D-6E8A-4147-A177-3AD203B41FA5}">
                      <a16:colId xmlns:a16="http://schemas.microsoft.com/office/drawing/2014/main" val="3032323832"/>
                    </a:ext>
                  </a:extLst>
                </a:gridCol>
                <a:gridCol w="246888">
                  <a:extLst>
                    <a:ext uri="{9D8B030D-6E8A-4147-A177-3AD203B41FA5}">
                      <a16:colId xmlns:a16="http://schemas.microsoft.com/office/drawing/2014/main" val="3963498466"/>
                    </a:ext>
                  </a:extLst>
                </a:gridCol>
                <a:gridCol w="208280">
                  <a:extLst>
                    <a:ext uri="{9D8B030D-6E8A-4147-A177-3AD203B41FA5}">
                      <a16:colId xmlns:a16="http://schemas.microsoft.com/office/drawing/2014/main" val="2255720985"/>
                    </a:ext>
                  </a:extLst>
                </a:gridCol>
                <a:gridCol w="208280">
                  <a:extLst>
                    <a:ext uri="{9D8B030D-6E8A-4147-A177-3AD203B41FA5}">
                      <a16:colId xmlns:a16="http://schemas.microsoft.com/office/drawing/2014/main" val="932463461"/>
                    </a:ext>
                  </a:extLst>
                </a:gridCol>
                <a:gridCol w="246888">
                  <a:extLst>
                    <a:ext uri="{9D8B030D-6E8A-4147-A177-3AD203B41FA5}">
                      <a16:colId xmlns:a16="http://schemas.microsoft.com/office/drawing/2014/main" val="3431523654"/>
                    </a:ext>
                  </a:extLst>
                </a:gridCol>
                <a:gridCol w="246888">
                  <a:extLst>
                    <a:ext uri="{9D8B030D-6E8A-4147-A177-3AD203B41FA5}">
                      <a16:colId xmlns:a16="http://schemas.microsoft.com/office/drawing/2014/main" val="3232688990"/>
                    </a:ext>
                  </a:extLst>
                </a:gridCol>
                <a:gridCol w="246888">
                  <a:extLst>
                    <a:ext uri="{9D8B030D-6E8A-4147-A177-3AD203B41FA5}">
                      <a16:colId xmlns:a16="http://schemas.microsoft.com/office/drawing/2014/main" val="396178479"/>
                    </a:ext>
                  </a:extLst>
                </a:gridCol>
                <a:gridCol w="208280">
                  <a:extLst>
                    <a:ext uri="{9D8B030D-6E8A-4147-A177-3AD203B41FA5}">
                      <a16:colId xmlns:a16="http://schemas.microsoft.com/office/drawing/2014/main" val="25523365"/>
                    </a:ext>
                  </a:extLst>
                </a:gridCol>
                <a:gridCol w="208280">
                  <a:extLst>
                    <a:ext uri="{9D8B030D-6E8A-4147-A177-3AD203B41FA5}">
                      <a16:colId xmlns:a16="http://schemas.microsoft.com/office/drawing/2014/main" val="2732401711"/>
                    </a:ext>
                  </a:extLst>
                </a:gridCol>
                <a:gridCol w="208280">
                  <a:extLst>
                    <a:ext uri="{9D8B030D-6E8A-4147-A177-3AD203B41FA5}">
                      <a16:colId xmlns:a16="http://schemas.microsoft.com/office/drawing/2014/main" val="3847892456"/>
                    </a:ext>
                  </a:extLst>
                </a:gridCol>
                <a:gridCol w="208280">
                  <a:extLst>
                    <a:ext uri="{9D8B030D-6E8A-4147-A177-3AD203B41FA5}">
                      <a16:colId xmlns:a16="http://schemas.microsoft.com/office/drawing/2014/main" val="7646787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45863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- 2019-05-28 08:30:00 </a:t>
                      </a:r>
                      <a:r>
                        <a:rPr kumimoji="0" lang="fr-FR" sz="1000" b="0" i="0" u="none" strike="noStrike" kern="1200" cap="none" spc="0" normalizeH="0" baseline="0" noProof="0">
                          <a:ln>
                            <a:noFill/>
                          </a:ln>
                          <a:solidFill>
                            <a:prstClr val="black"/>
                          </a:solidFill>
                          <a:effectLst/>
                          <a:uLnTx/>
                          <a:uFillTx/>
                          <a:latin typeface="+mn-lt"/>
                          <a:ea typeface="+mn-ea"/>
                          <a:cs typeface="+mn-cs"/>
                        </a:rPr>
                        <a:t> 
 MSI continue de proposer aux joueurs le meilleur matériel possible, notre nouveau moniteur Optix MPG341CQR s’inscrit dans cette envie, il remporte également le prix du meilleur choix de la catégorie au Computex 2019 ! 🎉
&gt;&gt; Apprenez en plus sur sur le MPG341CQR : msi.gm/2Jzzlte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14.2232 %</a:t>
                      </a:r>
                    </a:p>
                  </a:txBody>
                  <a:tcPr/>
                </a:tc>
                <a:extLst>
                  <a:ext uri="{0D108BD9-81ED-4DB2-BD59-A6C34878D82A}">
                    <a16:rowId xmlns:a16="http://schemas.microsoft.com/office/drawing/2014/main" val="2063896536"/>
                  </a:ext>
                </a:extLst>
              </a:tr>
            </a:tbl>
          </a:graphicData>
        </a:graphic>
      </p:graphicFrame>
      <p:sp>
        <p:nvSpPr>
          <p:cNvPr id="4" name="Text Placeholder 3">
            <a:extLst>
              <a:ext uri="{FF2B5EF4-FFF2-40B4-BE49-F238E27FC236}">
                <a16:creationId xmlns:a16="http://schemas.microsoft.com/office/drawing/2014/main" id="{8D95FC39-2899-4AD9-AC68-B8242526F042}"/>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0481682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F2560-5E41-41C2-99A5-F53356CC33D9}"/>
              </a:ext>
            </a:extLst>
          </p:cNvPr>
          <p:cNvSpPr>
            <a:spLocks noGrp="1"/>
          </p:cNvSpPr>
          <p:nvPr>
            <p:ph type="title"/>
          </p:nvPr>
        </p:nvSpPr>
        <p:spPr/>
        <p:txBody>
          <a:bodyPr/>
          <a:lstStyle/>
          <a:p>
            <a:r>
              <a:rPr lang="en-US"/>
              <a:t>Facebook Insights Own Posts Table w/ E-Rate | CND Competitor- FR - 14 of 26</a:t>
            </a:r>
          </a:p>
        </p:txBody>
      </p:sp>
      <p:graphicFrame>
        <p:nvGraphicFramePr>
          <p:cNvPr id="5" name="Table Placeholder 4">
            <a:extLst>
              <a:ext uri="{FF2B5EF4-FFF2-40B4-BE49-F238E27FC236}">
                <a16:creationId xmlns:a16="http://schemas.microsoft.com/office/drawing/2014/main" id="{C75687AA-90D9-4E39-BFC9-0D3266A7FA38}"/>
              </a:ext>
            </a:extLst>
          </p:cNvPr>
          <p:cNvGraphicFramePr>
            <a:graphicFrameLocks noGrp="1"/>
          </p:cNvGraphicFramePr>
          <p:nvPr>
            <p:ph type="tbl" sz="quarter" idx="13"/>
            <p:extLst>
              <p:ext uri="{D42A27DB-BD31-4B8C-83A1-F6EECF244321}">
                <p14:modId xmlns:p14="http://schemas.microsoft.com/office/powerpoint/2010/main" val="4111648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60020886"/>
                    </a:ext>
                  </a:extLst>
                </a:gridCol>
                <a:gridCol w="246888">
                  <a:extLst>
                    <a:ext uri="{9D8B030D-6E8A-4147-A177-3AD203B41FA5}">
                      <a16:colId xmlns:a16="http://schemas.microsoft.com/office/drawing/2014/main" val="2436828581"/>
                    </a:ext>
                  </a:extLst>
                </a:gridCol>
                <a:gridCol w="246888">
                  <a:extLst>
                    <a:ext uri="{9D8B030D-6E8A-4147-A177-3AD203B41FA5}">
                      <a16:colId xmlns:a16="http://schemas.microsoft.com/office/drawing/2014/main" val="3345409664"/>
                    </a:ext>
                  </a:extLst>
                </a:gridCol>
                <a:gridCol w="208280">
                  <a:extLst>
                    <a:ext uri="{9D8B030D-6E8A-4147-A177-3AD203B41FA5}">
                      <a16:colId xmlns:a16="http://schemas.microsoft.com/office/drawing/2014/main" val="374804297"/>
                    </a:ext>
                  </a:extLst>
                </a:gridCol>
                <a:gridCol w="208280">
                  <a:extLst>
                    <a:ext uri="{9D8B030D-6E8A-4147-A177-3AD203B41FA5}">
                      <a16:colId xmlns:a16="http://schemas.microsoft.com/office/drawing/2014/main" val="847475511"/>
                    </a:ext>
                  </a:extLst>
                </a:gridCol>
                <a:gridCol w="208280">
                  <a:extLst>
                    <a:ext uri="{9D8B030D-6E8A-4147-A177-3AD203B41FA5}">
                      <a16:colId xmlns:a16="http://schemas.microsoft.com/office/drawing/2014/main" val="2695147335"/>
                    </a:ext>
                  </a:extLst>
                </a:gridCol>
                <a:gridCol w="208280">
                  <a:extLst>
                    <a:ext uri="{9D8B030D-6E8A-4147-A177-3AD203B41FA5}">
                      <a16:colId xmlns:a16="http://schemas.microsoft.com/office/drawing/2014/main" val="417434166"/>
                    </a:ext>
                  </a:extLst>
                </a:gridCol>
                <a:gridCol w="208280">
                  <a:extLst>
                    <a:ext uri="{9D8B030D-6E8A-4147-A177-3AD203B41FA5}">
                      <a16:colId xmlns:a16="http://schemas.microsoft.com/office/drawing/2014/main" val="1447234741"/>
                    </a:ext>
                  </a:extLst>
                </a:gridCol>
                <a:gridCol w="208280">
                  <a:extLst>
                    <a:ext uri="{9D8B030D-6E8A-4147-A177-3AD203B41FA5}">
                      <a16:colId xmlns:a16="http://schemas.microsoft.com/office/drawing/2014/main" val="4057170367"/>
                    </a:ext>
                  </a:extLst>
                </a:gridCol>
                <a:gridCol w="208280">
                  <a:extLst>
                    <a:ext uri="{9D8B030D-6E8A-4147-A177-3AD203B41FA5}">
                      <a16:colId xmlns:a16="http://schemas.microsoft.com/office/drawing/2014/main" val="15023922"/>
                    </a:ext>
                  </a:extLst>
                </a:gridCol>
                <a:gridCol w="208280">
                  <a:extLst>
                    <a:ext uri="{9D8B030D-6E8A-4147-A177-3AD203B41FA5}">
                      <a16:colId xmlns:a16="http://schemas.microsoft.com/office/drawing/2014/main" val="1395010780"/>
                    </a:ext>
                  </a:extLst>
                </a:gridCol>
                <a:gridCol w="208280">
                  <a:extLst>
                    <a:ext uri="{9D8B030D-6E8A-4147-A177-3AD203B41FA5}">
                      <a16:colId xmlns:a16="http://schemas.microsoft.com/office/drawing/2014/main" val="233300030"/>
                    </a:ext>
                  </a:extLst>
                </a:gridCol>
                <a:gridCol w="208280">
                  <a:extLst>
                    <a:ext uri="{9D8B030D-6E8A-4147-A177-3AD203B41FA5}">
                      <a16:colId xmlns:a16="http://schemas.microsoft.com/office/drawing/2014/main" val="1925517425"/>
                    </a:ext>
                  </a:extLst>
                </a:gridCol>
                <a:gridCol w="246888">
                  <a:extLst>
                    <a:ext uri="{9D8B030D-6E8A-4147-A177-3AD203B41FA5}">
                      <a16:colId xmlns:a16="http://schemas.microsoft.com/office/drawing/2014/main" val="1634113566"/>
                    </a:ext>
                  </a:extLst>
                </a:gridCol>
                <a:gridCol w="208280">
                  <a:extLst>
                    <a:ext uri="{9D8B030D-6E8A-4147-A177-3AD203B41FA5}">
                      <a16:colId xmlns:a16="http://schemas.microsoft.com/office/drawing/2014/main" val="3904499924"/>
                    </a:ext>
                  </a:extLst>
                </a:gridCol>
                <a:gridCol w="246888">
                  <a:extLst>
                    <a:ext uri="{9D8B030D-6E8A-4147-A177-3AD203B41FA5}">
                      <a16:colId xmlns:a16="http://schemas.microsoft.com/office/drawing/2014/main" val="2093629959"/>
                    </a:ext>
                  </a:extLst>
                </a:gridCol>
                <a:gridCol w="246888">
                  <a:extLst>
                    <a:ext uri="{9D8B030D-6E8A-4147-A177-3AD203B41FA5}">
                      <a16:colId xmlns:a16="http://schemas.microsoft.com/office/drawing/2014/main" val="840750155"/>
                    </a:ext>
                  </a:extLst>
                </a:gridCol>
                <a:gridCol w="246888">
                  <a:extLst>
                    <a:ext uri="{9D8B030D-6E8A-4147-A177-3AD203B41FA5}">
                      <a16:colId xmlns:a16="http://schemas.microsoft.com/office/drawing/2014/main" val="1367514095"/>
                    </a:ext>
                  </a:extLst>
                </a:gridCol>
                <a:gridCol w="208280">
                  <a:extLst>
                    <a:ext uri="{9D8B030D-6E8A-4147-A177-3AD203B41FA5}">
                      <a16:colId xmlns:a16="http://schemas.microsoft.com/office/drawing/2014/main" val="355670766"/>
                    </a:ext>
                  </a:extLst>
                </a:gridCol>
                <a:gridCol w="246888">
                  <a:extLst>
                    <a:ext uri="{9D8B030D-6E8A-4147-A177-3AD203B41FA5}">
                      <a16:colId xmlns:a16="http://schemas.microsoft.com/office/drawing/2014/main" val="1756452263"/>
                    </a:ext>
                  </a:extLst>
                </a:gridCol>
                <a:gridCol w="246888">
                  <a:extLst>
                    <a:ext uri="{9D8B030D-6E8A-4147-A177-3AD203B41FA5}">
                      <a16:colId xmlns:a16="http://schemas.microsoft.com/office/drawing/2014/main" val="1106280781"/>
                    </a:ext>
                  </a:extLst>
                </a:gridCol>
                <a:gridCol w="246888">
                  <a:extLst>
                    <a:ext uri="{9D8B030D-6E8A-4147-A177-3AD203B41FA5}">
                      <a16:colId xmlns:a16="http://schemas.microsoft.com/office/drawing/2014/main" val="3202453259"/>
                    </a:ext>
                  </a:extLst>
                </a:gridCol>
                <a:gridCol w="208280">
                  <a:extLst>
                    <a:ext uri="{9D8B030D-6E8A-4147-A177-3AD203B41FA5}">
                      <a16:colId xmlns:a16="http://schemas.microsoft.com/office/drawing/2014/main" val="3251152618"/>
                    </a:ext>
                  </a:extLst>
                </a:gridCol>
                <a:gridCol w="208280">
                  <a:extLst>
                    <a:ext uri="{9D8B030D-6E8A-4147-A177-3AD203B41FA5}">
                      <a16:colId xmlns:a16="http://schemas.microsoft.com/office/drawing/2014/main" val="3494699110"/>
                    </a:ext>
                  </a:extLst>
                </a:gridCol>
                <a:gridCol w="246888">
                  <a:extLst>
                    <a:ext uri="{9D8B030D-6E8A-4147-A177-3AD203B41FA5}">
                      <a16:colId xmlns:a16="http://schemas.microsoft.com/office/drawing/2014/main" val="3274363287"/>
                    </a:ext>
                  </a:extLst>
                </a:gridCol>
                <a:gridCol w="246888">
                  <a:extLst>
                    <a:ext uri="{9D8B030D-6E8A-4147-A177-3AD203B41FA5}">
                      <a16:colId xmlns:a16="http://schemas.microsoft.com/office/drawing/2014/main" val="94881729"/>
                    </a:ext>
                  </a:extLst>
                </a:gridCol>
                <a:gridCol w="246888">
                  <a:extLst>
                    <a:ext uri="{9D8B030D-6E8A-4147-A177-3AD203B41FA5}">
                      <a16:colId xmlns:a16="http://schemas.microsoft.com/office/drawing/2014/main" val="567186485"/>
                    </a:ext>
                  </a:extLst>
                </a:gridCol>
                <a:gridCol w="208280">
                  <a:extLst>
                    <a:ext uri="{9D8B030D-6E8A-4147-A177-3AD203B41FA5}">
                      <a16:colId xmlns:a16="http://schemas.microsoft.com/office/drawing/2014/main" val="880416059"/>
                    </a:ext>
                  </a:extLst>
                </a:gridCol>
                <a:gridCol w="208280">
                  <a:extLst>
                    <a:ext uri="{9D8B030D-6E8A-4147-A177-3AD203B41FA5}">
                      <a16:colId xmlns:a16="http://schemas.microsoft.com/office/drawing/2014/main" val="4277632582"/>
                    </a:ext>
                  </a:extLst>
                </a:gridCol>
                <a:gridCol w="208280">
                  <a:extLst>
                    <a:ext uri="{9D8B030D-6E8A-4147-A177-3AD203B41FA5}">
                      <a16:colId xmlns:a16="http://schemas.microsoft.com/office/drawing/2014/main" val="471170662"/>
                    </a:ext>
                  </a:extLst>
                </a:gridCol>
                <a:gridCol w="208280">
                  <a:extLst>
                    <a:ext uri="{9D8B030D-6E8A-4147-A177-3AD203B41FA5}">
                      <a16:colId xmlns:a16="http://schemas.microsoft.com/office/drawing/2014/main" val="1216934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15063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- 2019-05-28 07:03:11 </a:t>
                      </a:r>
                      <a:r>
                        <a:rPr kumimoji="0" lang="en-US" sz="1000" b="0" i="0" u="none" strike="noStrike" kern="1200" cap="none" spc="0" normalizeH="0" baseline="0" noProof="0">
                          <a:ln>
                            <a:noFill/>
                          </a:ln>
                          <a:solidFill>
                            <a:prstClr val="black"/>
                          </a:solidFill>
                          <a:effectLst/>
                          <a:uLnTx/>
                          <a:uFillTx/>
                          <a:latin typeface="+mn-lt"/>
                          <a:ea typeface="+mn-ea"/>
                          <a:cs typeface="+mn-cs"/>
                        </a:rPr>
                        <a:t> 
 Victoire ! Nous avons dépassé l'ancien record d'overclocking avec un nouveau record de 5886 Mhz (DDR4) sur une MSI MPG Z390I GAMING EDGE AC, qui détient maintenant le record absolu de la vitesse mémoire 😎
Intel #MSIZ390 #MSI #Computex2019
👉 Le record : valid.x86.fr/27ll9p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10.2396 %</a:t>
                      </a:r>
                    </a:p>
                  </a:txBody>
                  <a:tcPr/>
                </a:tc>
                <a:extLst>
                  <a:ext uri="{0D108BD9-81ED-4DB2-BD59-A6C34878D82A}">
                    <a16:rowId xmlns:a16="http://schemas.microsoft.com/office/drawing/2014/main" val="4261080813"/>
                  </a:ext>
                </a:extLst>
              </a:tr>
            </a:tbl>
          </a:graphicData>
        </a:graphic>
      </p:graphicFrame>
      <p:sp>
        <p:nvSpPr>
          <p:cNvPr id="4" name="Text Placeholder 3">
            <a:extLst>
              <a:ext uri="{FF2B5EF4-FFF2-40B4-BE49-F238E27FC236}">
                <a16:creationId xmlns:a16="http://schemas.microsoft.com/office/drawing/2014/main" id="{38696246-1B70-464E-825E-F6B27B217D15}"/>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0919772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F207A-13C4-4C26-A347-468A48F5E53E}"/>
              </a:ext>
            </a:extLst>
          </p:cNvPr>
          <p:cNvSpPr>
            <a:spLocks noGrp="1"/>
          </p:cNvSpPr>
          <p:nvPr>
            <p:ph type="title"/>
          </p:nvPr>
        </p:nvSpPr>
        <p:spPr/>
        <p:txBody>
          <a:bodyPr/>
          <a:lstStyle/>
          <a:p>
            <a:r>
              <a:rPr lang="en-US"/>
              <a:t>Facebook Insights Own Posts Table w/ E-Rate | CND Competitor- FR - 15 of 26</a:t>
            </a:r>
          </a:p>
        </p:txBody>
      </p:sp>
      <p:graphicFrame>
        <p:nvGraphicFramePr>
          <p:cNvPr id="5" name="Table Placeholder 4">
            <a:extLst>
              <a:ext uri="{FF2B5EF4-FFF2-40B4-BE49-F238E27FC236}">
                <a16:creationId xmlns:a16="http://schemas.microsoft.com/office/drawing/2014/main" id="{9AE9FAE8-3F00-4ACF-8252-1FCD3CA05E4A}"/>
              </a:ext>
            </a:extLst>
          </p:cNvPr>
          <p:cNvGraphicFramePr>
            <a:graphicFrameLocks noGrp="1"/>
          </p:cNvGraphicFramePr>
          <p:nvPr>
            <p:ph type="tbl" sz="quarter" idx="13"/>
            <p:extLst>
              <p:ext uri="{D42A27DB-BD31-4B8C-83A1-F6EECF244321}">
                <p14:modId xmlns:p14="http://schemas.microsoft.com/office/powerpoint/2010/main" val="3917881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9978702"/>
                    </a:ext>
                  </a:extLst>
                </a:gridCol>
                <a:gridCol w="246888">
                  <a:extLst>
                    <a:ext uri="{9D8B030D-6E8A-4147-A177-3AD203B41FA5}">
                      <a16:colId xmlns:a16="http://schemas.microsoft.com/office/drawing/2014/main" val="1942776175"/>
                    </a:ext>
                  </a:extLst>
                </a:gridCol>
                <a:gridCol w="246888">
                  <a:extLst>
                    <a:ext uri="{9D8B030D-6E8A-4147-A177-3AD203B41FA5}">
                      <a16:colId xmlns:a16="http://schemas.microsoft.com/office/drawing/2014/main" val="3781922093"/>
                    </a:ext>
                  </a:extLst>
                </a:gridCol>
                <a:gridCol w="208280">
                  <a:extLst>
                    <a:ext uri="{9D8B030D-6E8A-4147-A177-3AD203B41FA5}">
                      <a16:colId xmlns:a16="http://schemas.microsoft.com/office/drawing/2014/main" val="2329309346"/>
                    </a:ext>
                  </a:extLst>
                </a:gridCol>
                <a:gridCol w="208280">
                  <a:extLst>
                    <a:ext uri="{9D8B030D-6E8A-4147-A177-3AD203B41FA5}">
                      <a16:colId xmlns:a16="http://schemas.microsoft.com/office/drawing/2014/main" val="415769189"/>
                    </a:ext>
                  </a:extLst>
                </a:gridCol>
                <a:gridCol w="208280">
                  <a:extLst>
                    <a:ext uri="{9D8B030D-6E8A-4147-A177-3AD203B41FA5}">
                      <a16:colId xmlns:a16="http://schemas.microsoft.com/office/drawing/2014/main" val="868622993"/>
                    </a:ext>
                  </a:extLst>
                </a:gridCol>
                <a:gridCol w="208280">
                  <a:extLst>
                    <a:ext uri="{9D8B030D-6E8A-4147-A177-3AD203B41FA5}">
                      <a16:colId xmlns:a16="http://schemas.microsoft.com/office/drawing/2014/main" val="547876740"/>
                    </a:ext>
                  </a:extLst>
                </a:gridCol>
                <a:gridCol w="208280">
                  <a:extLst>
                    <a:ext uri="{9D8B030D-6E8A-4147-A177-3AD203B41FA5}">
                      <a16:colId xmlns:a16="http://schemas.microsoft.com/office/drawing/2014/main" val="854708577"/>
                    </a:ext>
                  </a:extLst>
                </a:gridCol>
                <a:gridCol w="208280">
                  <a:extLst>
                    <a:ext uri="{9D8B030D-6E8A-4147-A177-3AD203B41FA5}">
                      <a16:colId xmlns:a16="http://schemas.microsoft.com/office/drawing/2014/main" val="2678327631"/>
                    </a:ext>
                  </a:extLst>
                </a:gridCol>
                <a:gridCol w="208280">
                  <a:extLst>
                    <a:ext uri="{9D8B030D-6E8A-4147-A177-3AD203B41FA5}">
                      <a16:colId xmlns:a16="http://schemas.microsoft.com/office/drawing/2014/main" val="3847692116"/>
                    </a:ext>
                  </a:extLst>
                </a:gridCol>
                <a:gridCol w="208280">
                  <a:extLst>
                    <a:ext uri="{9D8B030D-6E8A-4147-A177-3AD203B41FA5}">
                      <a16:colId xmlns:a16="http://schemas.microsoft.com/office/drawing/2014/main" val="701430194"/>
                    </a:ext>
                  </a:extLst>
                </a:gridCol>
                <a:gridCol w="208280">
                  <a:extLst>
                    <a:ext uri="{9D8B030D-6E8A-4147-A177-3AD203B41FA5}">
                      <a16:colId xmlns:a16="http://schemas.microsoft.com/office/drawing/2014/main" val="2935219759"/>
                    </a:ext>
                  </a:extLst>
                </a:gridCol>
                <a:gridCol w="208280">
                  <a:extLst>
                    <a:ext uri="{9D8B030D-6E8A-4147-A177-3AD203B41FA5}">
                      <a16:colId xmlns:a16="http://schemas.microsoft.com/office/drawing/2014/main" val="2606191801"/>
                    </a:ext>
                  </a:extLst>
                </a:gridCol>
                <a:gridCol w="246888">
                  <a:extLst>
                    <a:ext uri="{9D8B030D-6E8A-4147-A177-3AD203B41FA5}">
                      <a16:colId xmlns:a16="http://schemas.microsoft.com/office/drawing/2014/main" val="3485106437"/>
                    </a:ext>
                  </a:extLst>
                </a:gridCol>
                <a:gridCol w="208280">
                  <a:extLst>
                    <a:ext uri="{9D8B030D-6E8A-4147-A177-3AD203B41FA5}">
                      <a16:colId xmlns:a16="http://schemas.microsoft.com/office/drawing/2014/main" val="1290167457"/>
                    </a:ext>
                  </a:extLst>
                </a:gridCol>
                <a:gridCol w="246888">
                  <a:extLst>
                    <a:ext uri="{9D8B030D-6E8A-4147-A177-3AD203B41FA5}">
                      <a16:colId xmlns:a16="http://schemas.microsoft.com/office/drawing/2014/main" val="3724001887"/>
                    </a:ext>
                  </a:extLst>
                </a:gridCol>
                <a:gridCol w="246888">
                  <a:extLst>
                    <a:ext uri="{9D8B030D-6E8A-4147-A177-3AD203B41FA5}">
                      <a16:colId xmlns:a16="http://schemas.microsoft.com/office/drawing/2014/main" val="3858002424"/>
                    </a:ext>
                  </a:extLst>
                </a:gridCol>
                <a:gridCol w="246888">
                  <a:extLst>
                    <a:ext uri="{9D8B030D-6E8A-4147-A177-3AD203B41FA5}">
                      <a16:colId xmlns:a16="http://schemas.microsoft.com/office/drawing/2014/main" val="3827581390"/>
                    </a:ext>
                  </a:extLst>
                </a:gridCol>
                <a:gridCol w="208280">
                  <a:extLst>
                    <a:ext uri="{9D8B030D-6E8A-4147-A177-3AD203B41FA5}">
                      <a16:colId xmlns:a16="http://schemas.microsoft.com/office/drawing/2014/main" val="1596634856"/>
                    </a:ext>
                  </a:extLst>
                </a:gridCol>
                <a:gridCol w="246888">
                  <a:extLst>
                    <a:ext uri="{9D8B030D-6E8A-4147-A177-3AD203B41FA5}">
                      <a16:colId xmlns:a16="http://schemas.microsoft.com/office/drawing/2014/main" val="2386137317"/>
                    </a:ext>
                  </a:extLst>
                </a:gridCol>
                <a:gridCol w="246888">
                  <a:extLst>
                    <a:ext uri="{9D8B030D-6E8A-4147-A177-3AD203B41FA5}">
                      <a16:colId xmlns:a16="http://schemas.microsoft.com/office/drawing/2014/main" val="961386202"/>
                    </a:ext>
                  </a:extLst>
                </a:gridCol>
                <a:gridCol w="246888">
                  <a:extLst>
                    <a:ext uri="{9D8B030D-6E8A-4147-A177-3AD203B41FA5}">
                      <a16:colId xmlns:a16="http://schemas.microsoft.com/office/drawing/2014/main" val="1785178450"/>
                    </a:ext>
                  </a:extLst>
                </a:gridCol>
                <a:gridCol w="208280">
                  <a:extLst>
                    <a:ext uri="{9D8B030D-6E8A-4147-A177-3AD203B41FA5}">
                      <a16:colId xmlns:a16="http://schemas.microsoft.com/office/drawing/2014/main" val="2839103207"/>
                    </a:ext>
                  </a:extLst>
                </a:gridCol>
                <a:gridCol w="208280">
                  <a:extLst>
                    <a:ext uri="{9D8B030D-6E8A-4147-A177-3AD203B41FA5}">
                      <a16:colId xmlns:a16="http://schemas.microsoft.com/office/drawing/2014/main" val="3739174263"/>
                    </a:ext>
                  </a:extLst>
                </a:gridCol>
                <a:gridCol w="246888">
                  <a:extLst>
                    <a:ext uri="{9D8B030D-6E8A-4147-A177-3AD203B41FA5}">
                      <a16:colId xmlns:a16="http://schemas.microsoft.com/office/drawing/2014/main" val="1755210719"/>
                    </a:ext>
                  </a:extLst>
                </a:gridCol>
                <a:gridCol w="246888">
                  <a:extLst>
                    <a:ext uri="{9D8B030D-6E8A-4147-A177-3AD203B41FA5}">
                      <a16:colId xmlns:a16="http://schemas.microsoft.com/office/drawing/2014/main" val="1288150041"/>
                    </a:ext>
                  </a:extLst>
                </a:gridCol>
                <a:gridCol w="246888">
                  <a:extLst>
                    <a:ext uri="{9D8B030D-6E8A-4147-A177-3AD203B41FA5}">
                      <a16:colId xmlns:a16="http://schemas.microsoft.com/office/drawing/2014/main" val="3513766361"/>
                    </a:ext>
                  </a:extLst>
                </a:gridCol>
                <a:gridCol w="208280">
                  <a:extLst>
                    <a:ext uri="{9D8B030D-6E8A-4147-A177-3AD203B41FA5}">
                      <a16:colId xmlns:a16="http://schemas.microsoft.com/office/drawing/2014/main" val="3700346627"/>
                    </a:ext>
                  </a:extLst>
                </a:gridCol>
                <a:gridCol w="208280">
                  <a:extLst>
                    <a:ext uri="{9D8B030D-6E8A-4147-A177-3AD203B41FA5}">
                      <a16:colId xmlns:a16="http://schemas.microsoft.com/office/drawing/2014/main" val="1686670049"/>
                    </a:ext>
                  </a:extLst>
                </a:gridCol>
                <a:gridCol w="208280">
                  <a:extLst>
                    <a:ext uri="{9D8B030D-6E8A-4147-A177-3AD203B41FA5}">
                      <a16:colId xmlns:a16="http://schemas.microsoft.com/office/drawing/2014/main" val="1963823703"/>
                    </a:ext>
                  </a:extLst>
                </a:gridCol>
                <a:gridCol w="208280">
                  <a:extLst>
                    <a:ext uri="{9D8B030D-6E8A-4147-A177-3AD203B41FA5}">
                      <a16:colId xmlns:a16="http://schemas.microsoft.com/office/drawing/2014/main" val="520257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45322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- 2019-05-28 06:18:23 </a:t>
                      </a:r>
                      <a:r>
                        <a:rPr kumimoji="0" lang="fr-FR" sz="1000" b="0" i="0" u="none" strike="noStrike" kern="1200" cap="none" spc="0" normalizeH="0" baseline="0" noProof="0">
                          <a:ln>
                            <a:noFill/>
                          </a:ln>
                          <a:solidFill>
                            <a:prstClr val="black"/>
                          </a:solidFill>
                          <a:effectLst/>
                          <a:uLnTx/>
                          <a:uFillTx/>
                          <a:latin typeface="+mn-lt"/>
                          <a:ea typeface="+mn-ea"/>
                          <a:cs typeface="+mn-cs"/>
                        </a:rPr>
                        <a:t> 
 La belle config full MSI à gagner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23.6968 %</a:t>
                      </a:r>
                    </a:p>
                  </a:txBody>
                  <a:tcPr/>
                </a:tc>
                <a:extLst>
                  <a:ext uri="{0D108BD9-81ED-4DB2-BD59-A6C34878D82A}">
                    <a16:rowId xmlns:a16="http://schemas.microsoft.com/office/drawing/2014/main" val="1140306860"/>
                  </a:ext>
                </a:extLst>
              </a:tr>
            </a:tbl>
          </a:graphicData>
        </a:graphic>
      </p:graphicFrame>
      <p:sp>
        <p:nvSpPr>
          <p:cNvPr id="4" name="Text Placeholder 3">
            <a:extLst>
              <a:ext uri="{FF2B5EF4-FFF2-40B4-BE49-F238E27FC236}">
                <a16:creationId xmlns:a16="http://schemas.microsoft.com/office/drawing/2014/main" id="{11940CBC-3EEC-4897-8560-EC4B4A4D74C6}"/>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265697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353C8-01E6-4EF6-AD87-8FA5B5ADB591}"/>
              </a:ext>
            </a:extLst>
          </p:cNvPr>
          <p:cNvSpPr>
            <a:spLocks noGrp="1"/>
          </p:cNvSpPr>
          <p:nvPr>
            <p:ph type="title"/>
          </p:nvPr>
        </p:nvSpPr>
        <p:spPr/>
        <p:txBody>
          <a:bodyPr/>
          <a:lstStyle/>
          <a:p>
            <a:r>
              <a:rPr lang="en-US"/>
              <a:t>Facebook Insights Own Posts Table w/ E-Rate | CND Competitor- FR - 16 of 26</a:t>
            </a:r>
          </a:p>
        </p:txBody>
      </p:sp>
      <p:graphicFrame>
        <p:nvGraphicFramePr>
          <p:cNvPr id="5" name="Table Placeholder 4">
            <a:extLst>
              <a:ext uri="{FF2B5EF4-FFF2-40B4-BE49-F238E27FC236}">
                <a16:creationId xmlns:a16="http://schemas.microsoft.com/office/drawing/2014/main" id="{3CE5AECA-9B5C-4511-8A89-26A79FF0953F}"/>
              </a:ext>
            </a:extLst>
          </p:cNvPr>
          <p:cNvGraphicFramePr>
            <a:graphicFrameLocks noGrp="1"/>
          </p:cNvGraphicFramePr>
          <p:nvPr>
            <p:ph type="tbl" sz="quarter" idx="13"/>
            <p:extLst>
              <p:ext uri="{D42A27DB-BD31-4B8C-83A1-F6EECF244321}">
                <p14:modId xmlns:p14="http://schemas.microsoft.com/office/powerpoint/2010/main" val="8690367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54631600"/>
                    </a:ext>
                  </a:extLst>
                </a:gridCol>
                <a:gridCol w="246888">
                  <a:extLst>
                    <a:ext uri="{9D8B030D-6E8A-4147-A177-3AD203B41FA5}">
                      <a16:colId xmlns:a16="http://schemas.microsoft.com/office/drawing/2014/main" val="946320373"/>
                    </a:ext>
                  </a:extLst>
                </a:gridCol>
                <a:gridCol w="246888">
                  <a:extLst>
                    <a:ext uri="{9D8B030D-6E8A-4147-A177-3AD203B41FA5}">
                      <a16:colId xmlns:a16="http://schemas.microsoft.com/office/drawing/2014/main" val="3097226760"/>
                    </a:ext>
                  </a:extLst>
                </a:gridCol>
                <a:gridCol w="208280">
                  <a:extLst>
                    <a:ext uri="{9D8B030D-6E8A-4147-A177-3AD203B41FA5}">
                      <a16:colId xmlns:a16="http://schemas.microsoft.com/office/drawing/2014/main" val="3389060987"/>
                    </a:ext>
                  </a:extLst>
                </a:gridCol>
                <a:gridCol w="208280">
                  <a:extLst>
                    <a:ext uri="{9D8B030D-6E8A-4147-A177-3AD203B41FA5}">
                      <a16:colId xmlns:a16="http://schemas.microsoft.com/office/drawing/2014/main" val="1876369097"/>
                    </a:ext>
                  </a:extLst>
                </a:gridCol>
                <a:gridCol w="208280">
                  <a:extLst>
                    <a:ext uri="{9D8B030D-6E8A-4147-A177-3AD203B41FA5}">
                      <a16:colId xmlns:a16="http://schemas.microsoft.com/office/drawing/2014/main" val="2711112139"/>
                    </a:ext>
                  </a:extLst>
                </a:gridCol>
                <a:gridCol w="208280">
                  <a:extLst>
                    <a:ext uri="{9D8B030D-6E8A-4147-A177-3AD203B41FA5}">
                      <a16:colId xmlns:a16="http://schemas.microsoft.com/office/drawing/2014/main" val="143562468"/>
                    </a:ext>
                  </a:extLst>
                </a:gridCol>
                <a:gridCol w="208280">
                  <a:extLst>
                    <a:ext uri="{9D8B030D-6E8A-4147-A177-3AD203B41FA5}">
                      <a16:colId xmlns:a16="http://schemas.microsoft.com/office/drawing/2014/main" val="3126807500"/>
                    </a:ext>
                  </a:extLst>
                </a:gridCol>
                <a:gridCol w="208280">
                  <a:extLst>
                    <a:ext uri="{9D8B030D-6E8A-4147-A177-3AD203B41FA5}">
                      <a16:colId xmlns:a16="http://schemas.microsoft.com/office/drawing/2014/main" val="3198504913"/>
                    </a:ext>
                  </a:extLst>
                </a:gridCol>
                <a:gridCol w="208280">
                  <a:extLst>
                    <a:ext uri="{9D8B030D-6E8A-4147-A177-3AD203B41FA5}">
                      <a16:colId xmlns:a16="http://schemas.microsoft.com/office/drawing/2014/main" val="3077737432"/>
                    </a:ext>
                  </a:extLst>
                </a:gridCol>
                <a:gridCol w="208280">
                  <a:extLst>
                    <a:ext uri="{9D8B030D-6E8A-4147-A177-3AD203B41FA5}">
                      <a16:colId xmlns:a16="http://schemas.microsoft.com/office/drawing/2014/main" val="2024879167"/>
                    </a:ext>
                  </a:extLst>
                </a:gridCol>
                <a:gridCol w="208280">
                  <a:extLst>
                    <a:ext uri="{9D8B030D-6E8A-4147-A177-3AD203B41FA5}">
                      <a16:colId xmlns:a16="http://schemas.microsoft.com/office/drawing/2014/main" val="2825738699"/>
                    </a:ext>
                  </a:extLst>
                </a:gridCol>
                <a:gridCol w="208280">
                  <a:extLst>
                    <a:ext uri="{9D8B030D-6E8A-4147-A177-3AD203B41FA5}">
                      <a16:colId xmlns:a16="http://schemas.microsoft.com/office/drawing/2014/main" val="2754036370"/>
                    </a:ext>
                  </a:extLst>
                </a:gridCol>
                <a:gridCol w="246888">
                  <a:extLst>
                    <a:ext uri="{9D8B030D-6E8A-4147-A177-3AD203B41FA5}">
                      <a16:colId xmlns:a16="http://schemas.microsoft.com/office/drawing/2014/main" val="1865638623"/>
                    </a:ext>
                  </a:extLst>
                </a:gridCol>
                <a:gridCol w="208280">
                  <a:extLst>
                    <a:ext uri="{9D8B030D-6E8A-4147-A177-3AD203B41FA5}">
                      <a16:colId xmlns:a16="http://schemas.microsoft.com/office/drawing/2014/main" val="2076575441"/>
                    </a:ext>
                  </a:extLst>
                </a:gridCol>
                <a:gridCol w="246888">
                  <a:extLst>
                    <a:ext uri="{9D8B030D-6E8A-4147-A177-3AD203B41FA5}">
                      <a16:colId xmlns:a16="http://schemas.microsoft.com/office/drawing/2014/main" val="1267966800"/>
                    </a:ext>
                  </a:extLst>
                </a:gridCol>
                <a:gridCol w="246888">
                  <a:extLst>
                    <a:ext uri="{9D8B030D-6E8A-4147-A177-3AD203B41FA5}">
                      <a16:colId xmlns:a16="http://schemas.microsoft.com/office/drawing/2014/main" val="1175062275"/>
                    </a:ext>
                  </a:extLst>
                </a:gridCol>
                <a:gridCol w="246888">
                  <a:extLst>
                    <a:ext uri="{9D8B030D-6E8A-4147-A177-3AD203B41FA5}">
                      <a16:colId xmlns:a16="http://schemas.microsoft.com/office/drawing/2014/main" val="2379432044"/>
                    </a:ext>
                  </a:extLst>
                </a:gridCol>
                <a:gridCol w="208280">
                  <a:extLst>
                    <a:ext uri="{9D8B030D-6E8A-4147-A177-3AD203B41FA5}">
                      <a16:colId xmlns:a16="http://schemas.microsoft.com/office/drawing/2014/main" val="1380356750"/>
                    </a:ext>
                  </a:extLst>
                </a:gridCol>
                <a:gridCol w="246888">
                  <a:extLst>
                    <a:ext uri="{9D8B030D-6E8A-4147-A177-3AD203B41FA5}">
                      <a16:colId xmlns:a16="http://schemas.microsoft.com/office/drawing/2014/main" val="1343004140"/>
                    </a:ext>
                  </a:extLst>
                </a:gridCol>
                <a:gridCol w="246888">
                  <a:extLst>
                    <a:ext uri="{9D8B030D-6E8A-4147-A177-3AD203B41FA5}">
                      <a16:colId xmlns:a16="http://schemas.microsoft.com/office/drawing/2014/main" val="92650075"/>
                    </a:ext>
                  </a:extLst>
                </a:gridCol>
                <a:gridCol w="246888">
                  <a:extLst>
                    <a:ext uri="{9D8B030D-6E8A-4147-A177-3AD203B41FA5}">
                      <a16:colId xmlns:a16="http://schemas.microsoft.com/office/drawing/2014/main" val="2763265740"/>
                    </a:ext>
                  </a:extLst>
                </a:gridCol>
                <a:gridCol w="208280">
                  <a:extLst>
                    <a:ext uri="{9D8B030D-6E8A-4147-A177-3AD203B41FA5}">
                      <a16:colId xmlns:a16="http://schemas.microsoft.com/office/drawing/2014/main" val="1431681489"/>
                    </a:ext>
                  </a:extLst>
                </a:gridCol>
                <a:gridCol w="208280">
                  <a:extLst>
                    <a:ext uri="{9D8B030D-6E8A-4147-A177-3AD203B41FA5}">
                      <a16:colId xmlns:a16="http://schemas.microsoft.com/office/drawing/2014/main" val="1117127288"/>
                    </a:ext>
                  </a:extLst>
                </a:gridCol>
                <a:gridCol w="246888">
                  <a:extLst>
                    <a:ext uri="{9D8B030D-6E8A-4147-A177-3AD203B41FA5}">
                      <a16:colId xmlns:a16="http://schemas.microsoft.com/office/drawing/2014/main" val="3775029107"/>
                    </a:ext>
                  </a:extLst>
                </a:gridCol>
                <a:gridCol w="246888">
                  <a:extLst>
                    <a:ext uri="{9D8B030D-6E8A-4147-A177-3AD203B41FA5}">
                      <a16:colId xmlns:a16="http://schemas.microsoft.com/office/drawing/2014/main" val="2530827390"/>
                    </a:ext>
                  </a:extLst>
                </a:gridCol>
                <a:gridCol w="246888">
                  <a:extLst>
                    <a:ext uri="{9D8B030D-6E8A-4147-A177-3AD203B41FA5}">
                      <a16:colId xmlns:a16="http://schemas.microsoft.com/office/drawing/2014/main" val="2398579822"/>
                    </a:ext>
                  </a:extLst>
                </a:gridCol>
                <a:gridCol w="208280">
                  <a:extLst>
                    <a:ext uri="{9D8B030D-6E8A-4147-A177-3AD203B41FA5}">
                      <a16:colId xmlns:a16="http://schemas.microsoft.com/office/drawing/2014/main" val="1648842675"/>
                    </a:ext>
                  </a:extLst>
                </a:gridCol>
                <a:gridCol w="208280">
                  <a:extLst>
                    <a:ext uri="{9D8B030D-6E8A-4147-A177-3AD203B41FA5}">
                      <a16:colId xmlns:a16="http://schemas.microsoft.com/office/drawing/2014/main" val="3218300752"/>
                    </a:ext>
                  </a:extLst>
                </a:gridCol>
                <a:gridCol w="208280">
                  <a:extLst>
                    <a:ext uri="{9D8B030D-6E8A-4147-A177-3AD203B41FA5}">
                      <a16:colId xmlns:a16="http://schemas.microsoft.com/office/drawing/2014/main" val="1350481191"/>
                    </a:ext>
                  </a:extLst>
                </a:gridCol>
                <a:gridCol w="208280">
                  <a:extLst>
                    <a:ext uri="{9D8B030D-6E8A-4147-A177-3AD203B41FA5}">
                      <a16:colId xmlns:a16="http://schemas.microsoft.com/office/drawing/2014/main" val="4207226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676140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- 2019-05-28 04:18:32 </a:t>
                      </a:r>
                      <a:r>
                        <a:rPr kumimoji="0" lang="fr-FR" sz="1000" b="0" i="0" u="none" strike="noStrike" kern="1200" cap="none" spc="0" normalizeH="0" baseline="0" noProof="0">
                          <a:ln>
                            <a:noFill/>
                          </a:ln>
                          <a:solidFill>
                            <a:prstClr val="black"/>
                          </a:solidFill>
                          <a:effectLst/>
                          <a:uLnTx/>
                          <a:uFillTx/>
                          <a:latin typeface="+mn-lt"/>
                          <a:ea typeface="+mn-ea"/>
                          <a:cs typeface="+mn-cs"/>
                        </a:rPr>
                        <a:t> 
 D'autres nouveautés pour les gamers sont présentées au Computex 2019 !
Qu'est-ce qui vous chauffe le plus ?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7.9523 %</a:t>
                      </a:r>
                    </a:p>
                  </a:txBody>
                  <a:tcPr/>
                </a:tc>
                <a:extLst>
                  <a:ext uri="{0D108BD9-81ED-4DB2-BD59-A6C34878D82A}">
                    <a16:rowId xmlns:a16="http://schemas.microsoft.com/office/drawing/2014/main" val="2734002791"/>
                  </a:ext>
                </a:extLst>
              </a:tr>
            </a:tbl>
          </a:graphicData>
        </a:graphic>
      </p:graphicFrame>
      <p:sp>
        <p:nvSpPr>
          <p:cNvPr id="4" name="Text Placeholder 3">
            <a:extLst>
              <a:ext uri="{FF2B5EF4-FFF2-40B4-BE49-F238E27FC236}">
                <a16:creationId xmlns:a16="http://schemas.microsoft.com/office/drawing/2014/main" id="{558420D4-BFB1-4C21-86AE-6BDA128D74C9}"/>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5345867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E2DF6-FC0F-499D-8F4F-C0DB1C625652}"/>
              </a:ext>
            </a:extLst>
          </p:cNvPr>
          <p:cNvSpPr>
            <a:spLocks noGrp="1"/>
          </p:cNvSpPr>
          <p:nvPr>
            <p:ph type="title"/>
          </p:nvPr>
        </p:nvSpPr>
        <p:spPr/>
        <p:txBody>
          <a:bodyPr/>
          <a:lstStyle/>
          <a:p>
            <a:r>
              <a:rPr lang="en-US"/>
              <a:t>Facebook Insights Own Posts Table w/ E-Rate | CND Competitor- FR - 17 of 26</a:t>
            </a:r>
          </a:p>
        </p:txBody>
      </p:sp>
      <p:graphicFrame>
        <p:nvGraphicFramePr>
          <p:cNvPr id="5" name="Table Placeholder 4">
            <a:extLst>
              <a:ext uri="{FF2B5EF4-FFF2-40B4-BE49-F238E27FC236}">
                <a16:creationId xmlns:a16="http://schemas.microsoft.com/office/drawing/2014/main" id="{957B07C3-EA29-4011-92DD-6EF25CC8EC6B}"/>
              </a:ext>
            </a:extLst>
          </p:cNvPr>
          <p:cNvGraphicFramePr>
            <a:graphicFrameLocks noGrp="1"/>
          </p:cNvGraphicFramePr>
          <p:nvPr>
            <p:ph type="tbl" sz="quarter" idx="13"/>
            <p:extLst>
              <p:ext uri="{D42A27DB-BD31-4B8C-83A1-F6EECF244321}">
                <p14:modId xmlns:p14="http://schemas.microsoft.com/office/powerpoint/2010/main" val="3085271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85375227"/>
                    </a:ext>
                  </a:extLst>
                </a:gridCol>
                <a:gridCol w="246888">
                  <a:extLst>
                    <a:ext uri="{9D8B030D-6E8A-4147-A177-3AD203B41FA5}">
                      <a16:colId xmlns:a16="http://schemas.microsoft.com/office/drawing/2014/main" val="62135224"/>
                    </a:ext>
                  </a:extLst>
                </a:gridCol>
                <a:gridCol w="246888">
                  <a:extLst>
                    <a:ext uri="{9D8B030D-6E8A-4147-A177-3AD203B41FA5}">
                      <a16:colId xmlns:a16="http://schemas.microsoft.com/office/drawing/2014/main" val="2780737399"/>
                    </a:ext>
                  </a:extLst>
                </a:gridCol>
                <a:gridCol w="208280">
                  <a:extLst>
                    <a:ext uri="{9D8B030D-6E8A-4147-A177-3AD203B41FA5}">
                      <a16:colId xmlns:a16="http://schemas.microsoft.com/office/drawing/2014/main" val="3995738398"/>
                    </a:ext>
                  </a:extLst>
                </a:gridCol>
                <a:gridCol w="208280">
                  <a:extLst>
                    <a:ext uri="{9D8B030D-6E8A-4147-A177-3AD203B41FA5}">
                      <a16:colId xmlns:a16="http://schemas.microsoft.com/office/drawing/2014/main" val="3520296273"/>
                    </a:ext>
                  </a:extLst>
                </a:gridCol>
                <a:gridCol w="208280">
                  <a:extLst>
                    <a:ext uri="{9D8B030D-6E8A-4147-A177-3AD203B41FA5}">
                      <a16:colId xmlns:a16="http://schemas.microsoft.com/office/drawing/2014/main" val="188668517"/>
                    </a:ext>
                  </a:extLst>
                </a:gridCol>
                <a:gridCol w="208280">
                  <a:extLst>
                    <a:ext uri="{9D8B030D-6E8A-4147-A177-3AD203B41FA5}">
                      <a16:colId xmlns:a16="http://schemas.microsoft.com/office/drawing/2014/main" val="176647722"/>
                    </a:ext>
                  </a:extLst>
                </a:gridCol>
                <a:gridCol w="208280">
                  <a:extLst>
                    <a:ext uri="{9D8B030D-6E8A-4147-A177-3AD203B41FA5}">
                      <a16:colId xmlns:a16="http://schemas.microsoft.com/office/drawing/2014/main" val="2964595834"/>
                    </a:ext>
                  </a:extLst>
                </a:gridCol>
                <a:gridCol w="208280">
                  <a:extLst>
                    <a:ext uri="{9D8B030D-6E8A-4147-A177-3AD203B41FA5}">
                      <a16:colId xmlns:a16="http://schemas.microsoft.com/office/drawing/2014/main" val="1689632597"/>
                    </a:ext>
                  </a:extLst>
                </a:gridCol>
                <a:gridCol w="208280">
                  <a:extLst>
                    <a:ext uri="{9D8B030D-6E8A-4147-A177-3AD203B41FA5}">
                      <a16:colId xmlns:a16="http://schemas.microsoft.com/office/drawing/2014/main" val="1370837397"/>
                    </a:ext>
                  </a:extLst>
                </a:gridCol>
                <a:gridCol w="208280">
                  <a:extLst>
                    <a:ext uri="{9D8B030D-6E8A-4147-A177-3AD203B41FA5}">
                      <a16:colId xmlns:a16="http://schemas.microsoft.com/office/drawing/2014/main" val="1656611857"/>
                    </a:ext>
                  </a:extLst>
                </a:gridCol>
                <a:gridCol w="208280">
                  <a:extLst>
                    <a:ext uri="{9D8B030D-6E8A-4147-A177-3AD203B41FA5}">
                      <a16:colId xmlns:a16="http://schemas.microsoft.com/office/drawing/2014/main" val="2438777677"/>
                    </a:ext>
                  </a:extLst>
                </a:gridCol>
                <a:gridCol w="208280">
                  <a:extLst>
                    <a:ext uri="{9D8B030D-6E8A-4147-A177-3AD203B41FA5}">
                      <a16:colId xmlns:a16="http://schemas.microsoft.com/office/drawing/2014/main" val="1526954201"/>
                    </a:ext>
                  </a:extLst>
                </a:gridCol>
                <a:gridCol w="246888">
                  <a:extLst>
                    <a:ext uri="{9D8B030D-6E8A-4147-A177-3AD203B41FA5}">
                      <a16:colId xmlns:a16="http://schemas.microsoft.com/office/drawing/2014/main" val="2487623898"/>
                    </a:ext>
                  </a:extLst>
                </a:gridCol>
                <a:gridCol w="208280">
                  <a:extLst>
                    <a:ext uri="{9D8B030D-6E8A-4147-A177-3AD203B41FA5}">
                      <a16:colId xmlns:a16="http://schemas.microsoft.com/office/drawing/2014/main" val="3247611048"/>
                    </a:ext>
                  </a:extLst>
                </a:gridCol>
                <a:gridCol w="246888">
                  <a:extLst>
                    <a:ext uri="{9D8B030D-6E8A-4147-A177-3AD203B41FA5}">
                      <a16:colId xmlns:a16="http://schemas.microsoft.com/office/drawing/2014/main" val="470259785"/>
                    </a:ext>
                  </a:extLst>
                </a:gridCol>
                <a:gridCol w="246888">
                  <a:extLst>
                    <a:ext uri="{9D8B030D-6E8A-4147-A177-3AD203B41FA5}">
                      <a16:colId xmlns:a16="http://schemas.microsoft.com/office/drawing/2014/main" val="2898549403"/>
                    </a:ext>
                  </a:extLst>
                </a:gridCol>
                <a:gridCol w="246888">
                  <a:extLst>
                    <a:ext uri="{9D8B030D-6E8A-4147-A177-3AD203B41FA5}">
                      <a16:colId xmlns:a16="http://schemas.microsoft.com/office/drawing/2014/main" val="899085544"/>
                    </a:ext>
                  </a:extLst>
                </a:gridCol>
                <a:gridCol w="208280">
                  <a:extLst>
                    <a:ext uri="{9D8B030D-6E8A-4147-A177-3AD203B41FA5}">
                      <a16:colId xmlns:a16="http://schemas.microsoft.com/office/drawing/2014/main" val="1394469974"/>
                    </a:ext>
                  </a:extLst>
                </a:gridCol>
                <a:gridCol w="246888">
                  <a:extLst>
                    <a:ext uri="{9D8B030D-6E8A-4147-A177-3AD203B41FA5}">
                      <a16:colId xmlns:a16="http://schemas.microsoft.com/office/drawing/2014/main" val="3769287373"/>
                    </a:ext>
                  </a:extLst>
                </a:gridCol>
                <a:gridCol w="246888">
                  <a:extLst>
                    <a:ext uri="{9D8B030D-6E8A-4147-A177-3AD203B41FA5}">
                      <a16:colId xmlns:a16="http://schemas.microsoft.com/office/drawing/2014/main" val="2223036224"/>
                    </a:ext>
                  </a:extLst>
                </a:gridCol>
                <a:gridCol w="246888">
                  <a:extLst>
                    <a:ext uri="{9D8B030D-6E8A-4147-A177-3AD203B41FA5}">
                      <a16:colId xmlns:a16="http://schemas.microsoft.com/office/drawing/2014/main" val="113992144"/>
                    </a:ext>
                  </a:extLst>
                </a:gridCol>
                <a:gridCol w="208280">
                  <a:extLst>
                    <a:ext uri="{9D8B030D-6E8A-4147-A177-3AD203B41FA5}">
                      <a16:colId xmlns:a16="http://schemas.microsoft.com/office/drawing/2014/main" val="1351958980"/>
                    </a:ext>
                  </a:extLst>
                </a:gridCol>
                <a:gridCol w="208280">
                  <a:extLst>
                    <a:ext uri="{9D8B030D-6E8A-4147-A177-3AD203B41FA5}">
                      <a16:colId xmlns:a16="http://schemas.microsoft.com/office/drawing/2014/main" val="3269040908"/>
                    </a:ext>
                  </a:extLst>
                </a:gridCol>
                <a:gridCol w="246888">
                  <a:extLst>
                    <a:ext uri="{9D8B030D-6E8A-4147-A177-3AD203B41FA5}">
                      <a16:colId xmlns:a16="http://schemas.microsoft.com/office/drawing/2014/main" val="2815199105"/>
                    </a:ext>
                  </a:extLst>
                </a:gridCol>
                <a:gridCol w="246888">
                  <a:extLst>
                    <a:ext uri="{9D8B030D-6E8A-4147-A177-3AD203B41FA5}">
                      <a16:colId xmlns:a16="http://schemas.microsoft.com/office/drawing/2014/main" val="414869649"/>
                    </a:ext>
                  </a:extLst>
                </a:gridCol>
                <a:gridCol w="246888">
                  <a:extLst>
                    <a:ext uri="{9D8B030D-6E8A-4147-A177-3AD203B41FA5}">
                      <a16:colId xmlns:a16="http://schemas.microsoft.com/office/drawing/2014/main" val="541997908"/>
                    </a:ext>
                  </a:extLst>
                </a:gridCol>
                <a:gridCol w="208280">
                  <a:extLst>
                    <a:ext uri="{9D8B030D-6E8A-4147-A177-3AD203B41FA5}">
                      <a16:colId xmlns:a16="http://schemas.microsoft.com/office/drawing/2014/main" val="3257121573"/>
                    </a:ext>
                  </a:extLst>
                </a:gridCol>
                <a:gridCol w="208280">
                  <a:extLst>
                    <a:ext uri="{9D8B030D-6E8A-4147-A177-3AD203B41FA5}">
                      <a16:colId xmlns:a16="http://schemas.microsoft.com/office/drawing/2014/main" val="75618644"/>
                    </a:ext>
                  </a:extLst>
                </a:gridCol>
                <a:gridCol w="208280">
                  <a:extLst>
                    <a:ext uri="{9D8B030D-6E8A-4147-A177-3AD203B41FA5}">
                      <a16:colId xmlns:a16="http://schemas.microsoft.com/office/drawing/2014/main" val="2774500956"/>
                    </a:ext>
                  </a:extLst>
                </a:gridCol>
                <a:gridCol w="208280">
                  <a:extLst>
                    <a:ext uri="{9D8B030D-6E8A-4147-A177-3AD203B41FA5}">
                      <a16:colId xmlns:a16="http://schemas.microsoft.com/office/drawing/2014/main" val="27953217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57796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- 2019-05-28 00:12:32 </a:t>
                      </a:r>
                      <a:r>
                        <a:rPr kumimoji="0" lang="fr-FR" sz="1000" b="0" i="0" u="none" strike="noStrike" kern="1200" cap="none" spc="0" normalizeH="0" baseline="0" noProof="0">
                          <a:ln>
                            <a:noFill/>
                          </a:ln>
                          <a:solidFill>
                            <a:prstClr val="black"/>
                          </a:solidFill>
                          <a:effectLst/>
                          <a:uLnTx/>
                          <a:uFillTx/>
                          <a:latin typeface="+mn-lt"/>
                          <a:ea typeface="+mn-ea"/>
                          <a:cs typeface="+mn-cs"/>
                        </a:rPr>
                        <a:t> 
 Le premier jour du Computex 2019 !
Découvrez les nombreuses nouveautés MSI pour les gamers et créateurs.
Restez connectés pour plus d'infos du Computex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13.4111 %</a:t>
                      </a:r>
                    </a:p>
                  </a:txBody>
                  <a:tcPr/>
                </a:tc>
                <a:extLst>
                  <a:ext uri="{0D108BD9-81ED-4DB2-BD59-A6C34878D82A}">
                    <a16:rowId xmlns:a16="http://schemas.microsoft.com/office/drawing/2014/main" val="2026965149"/>
                  </a:ext>
                </a:extLst>
              </a:tr>
            </a:tbl>
          </a:graphicData>
        </a:graphic>
      </p:graphicFrame>
      <p:sp>
        <p:nvSpPr>
          <p:cNvPr id="4" name="Text Placeholder 3">
            <a:extLst>
              <a:ext uri="{FF2B5EF4-FFF2-40B4-BE49-F238E27FC236}">
                <a16:creationId xmlns:a16="http://schemas.microsoft.com/office/drawing/2014/main" id="{DC0912D2-F7ED-4FA0-8CAD-D7AD60D7CFF9}"/>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78674420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FCBC5-AD27-419A-A07B-36B3ABF507A5}"/>
              </a:ext>
            </a:extLst>
          </p:cNvPr>
          <p:cNvSpPr>
            <a:spLocks noGrp="1"/>
          </p:cNvSpPr>
          <p:nvPr>
            <p:ph type="title"/>
          </p:nvPr>
        </p:nvSpPr>
        <p:spPr/>
        <p:txBody>
          <a:bodyPr/>
          <a:lstStyle/>
          <a:p>
            <a:r>
              <a:rPr lang="en-US"/>
              <a:t>Facebook Insights Own Posts Table w/ E-Rate | CND Competitor- FR - 18 of 26</a:t>
            </a:r>
          </a:p>
        </p:txBody>
      </p:sp>
      <p:graphicFrame>
        <p:nvGraphicFramePr>
          <p:cNvPr id="5" name="Table Placeholder 4">
            <a:extLst>
              <a:ext uri="{FF2B5EF4-FFF2-40B4-BE49-F238E27FC236}">
                <a16:creationId xmlns:a16="http://schemas.microsoft.com/office/drawing/2014/main" id="{87957D9E-1CBE-4E36-A3A9-CE4AC276E11C}"/>
              </a:ext>
            </a:extLst>
          </p:cNvPr>
          <p:cNvGraphicFramePr>
            <a:graphicFrameLocks noGrp="1"/>
          </p:cNvGraphicFramePr>
          <p:nvPr>
            <p:ph type="tbl" sz="quarter" idx="13"/>
            <p:extLst>
              <p:ext uri="{D42A27DB-BD31-4B8C-83A1-F6EECF244321}">
                <p14:modId xmlns:p14="http://schemas.microsoft.com/office/powerpoint/2010/main" val="3871520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37851696"/>
                    </a:ext>
                  </a:extLst>
                </a:gridCol>
                <a:gridCol w="246888">
                  <a:extLst>
                    <a:ext uri="{9D8B030D-6E8A-4147-A177-3AD203B41FA5}">
                      <a16:colId xmlns:a16="http://schemas.microsoft.com/office/drawing/2014/main" val="2097845437"/>
                    </a:ext>
                  </a:extLst>
                </a:gridCol>
                <a:gridCol w="246888">
                  <a:extLst>
                    <a:ext uri="{9D8B030D-6E8A-4147-A177-3AD203B41FA5}">
                      <a16:colId xmlns:a16="http://schemas.microsoft.com/office/drawing/2014/main" val="346013799"/>
                    </a:ext>
                  </a:extLst>
                </a:gridCol>
                <a:gridCol w="208280">
                  <a:extLst>
                    <a:ext uri="{9D8B030D-6E8A-4147-A177-3AD203B41FA5}">
                      <a16:colId xmlns:a16="http://schemas.microsoft.com/office/drawing/2014/main" val="4195119242"/>
                    </a:ext>
                  </a:extLst>
                </a:gridCol>
                <a:gridCol w="208280">
                  <a:extLst>
                    <a:ext uri="{9D8B030D-6E8A-4147-A177-3AD203B41FA5}">
                      <a16:colId xmlns:a16="http://schemas.microsoft.com/office/drawing/2014/main" val="2069443002"/>
                    </a:ext>
                  </a:extLst>
                </a:gridCol>
                <a:gridCol w="208280">
                  <a:extLst>
                    <a:ext uri="{9D8B030D-6E8A-4147-A177-3AD203B41FA5}">
                      <a16:colId xmlns:a16="http://schemas.microsoft.com/office/drawing/2014/main" val="3028952905"/>
                    </a:ext>
                  </a:extLst>
                </a:gridCol>
                <a:gridCol w="208280">
                  <a:extLst>
                    <a:ext uri="{9D8B030D-6E8A-4147-A177-3AD203B41FA5}">
                      <a16:colId xmlns:a16="http://schemas.microsoft.com/office/drawing/2014/main" val="2070673449"/>
                    </a:ext>
                  </a:extLst>
                </a:gridCol>
                <a:gridCol w="208280">
                  <a:extLst>
                    <a:ext uri="{9D8B030D-6E8A-4147-A177-3AD203B41FA5}">
                      <a16:colId xmlns:a16="http://schemas.microsoft.com/office/drawing/2014/main" val="4006569190"/>
                    </a:ext>
                  </a:extLst>
                </a:gridCol>
                <a:gridCol w="208280">
                  <a:extLst>
                    <a:ext uri="{9D8B030D-6E8A-4147-A177-3AD203B41FA5}">
                      <a16:colId xmlns:a16="http://schemas.microsoft.com/office/drawing/2014/main" val="3533972203"/>
                    </a:ext>
                  </a:extLst>
                </a:gridCol>
                <a:gridCol w="208280">
                  <a:extLst>
                    <a:ext uri="{9D8B030D-6E8A-4147-A177-3AD203B41FA5}">
                      <a16:colId xmlns:a16="http://schemas.microsoft.com/office/drawing/2014/main" val="1359040274"/>
                    </a:ext>
                  </a:extLst>
                </a:gridCol>
                <a:gridCol w="208280">
                  <a:extLst>
                    <a:ext uri="{9D8B030D-6E8A-4147-A177-3AD203B41FA5}">
                      <a16:colId xmlns:a16="http://schemas.microsoft.com/office/drawing/2014/main" val="3866112039"/>
                    </a:ext>
                  </a:extLst>
                </a:gridCol>
                <a:gridCol w="208280">
                  <a:extLst>
                    <a:ext uri="{9D8B030D-6E8A-4147-A177-3AD203B41FA5}">
                      <a16:colId xmlns:a16="http://schemas.microsoft.com/office/drawing/2014/main" val="110934682"/>
                    </a:ext>
                  </a:extLst>
                </a:gridCol>
                <a:gridCol w="208280">
                  <a:extLst>
                    <a:ext uri="{9D8B030D-6E8A-4147-A177-3AD203B41FA5}">
                      <a16:colId xmlns:a16="http://schemas.microsoft.com/office/drawing/2014/main" val="2070000366"/>
                    </a:ext>
                  </a:extLst>
                </a:gridCol>
                <a:gridCol w="246888">
                  <a:extLst>
                    <a:ext uri="{9D8B030D-6E8A-4147-A177-3AD203B41FA5}">
                      <a16:colId xmlns:a16="http://schemas.microsoft.com/office/drawing/2014/main" val="1890311898"/>
                    </a:ext>
                  </a:extLst>
                </a:gridCol>
                <a:gridCol w="208280">
                  <a:extLst>
                    <a:ext uri="{9D8B030D-6E8A-4147-A177-3AD203B41FA5}">
                      <a16:colId xmlns:a16="http://schemas.microsoft.com/office/drawing/2014/main" val="3982435386"/>
                    </a:ext>
                  </a:extLst>
                </a:gridCol>
                <a:gridCol w="246888">
                  <a:extLst>
                    <a:ext uri="{9D8B030D-6E8A-4147-A177-3AD203B41FA5}">
                      <a16:colId xmlns:a16="http://schemas.microsoft.com/office/drawing/2014/main" val="3634175177"/>
                    </a:ext>
                  </a:extLst>
                </a:gridCol>
                <a:gridCol w="246888">
                  <a:extLst>
                    <a:ext uri="{9D8B030D-6E8A-4147-A177-3AD203B41FA5}">
                      <a16:colId xmlns:a16="http://schemas.microsoft.com/office/drawing/2014/main" val="996616792"/>
                    </a:ext>
                  </a:extLst>
                </a:gridCol>
                <a:gridCol w="246888">
                  <a:extLst>
                    <a:ext uri="{9D8B030D-6E8A-4147-A177-3AD203B41FA5}">
                      <a16:colId xmlns:a16="http://schemas.microsoft.com/office/drawing/2014/main" val="3362307371"/>
                    </a:ext>
                  </a:extLst>
                </a:gridCol>
                <a:gridCol w="208280">
                  <a:extLst>
                    <a:ext uri="{9D8B030D-6E8A-4147-A177-3AD203B41FA5}">
                      <a16:colId xmlns:a16="http://schemas.microsoft.com/office/drawing/2014/main" val="3544136982"/>
                    </a:ext>
                  </a:extLst>
                </a:gridCol>
                <a:gridCol w="246888">
                  <a:extLst>
                    <a:ext uri="{9D8B030D-6E8A-4147-A177-3AD203B41FA5}">
                      <a16:colId xmlns:a16="http://schemas.microsoft.com/office/drawing/2014/main" val="3011057964"/>
                    </a:ext>
                  </a:extLst>
                </a:gridCol>
                <a:gridCol w="246888">
                  <a:extLst>
                    <a:ext uri="{9D8B030D-6E8A-4147-A177-3AD203B41FA5}">
                      <a16:colId xmlns:a16="http://schemas.microsoft.com/office/drawing/2014/main" val="3949868223"/>
                    </a:ext>
                  </a:extLst>
                </a:gridCol>
                <a:gridCol w="246888">
                  <a:extLst>
                    <a:ext uri="{9D8B030D-6E8A-4147-A177-3AD203B41FA5}">
                      <a16:colId xmlns:a16="http://schemas.microsoft.com/office/drawing/2014/main" val="2379508853"/>
                    </a:ext>
                  </a:extLst>
                </a:gridCol>
                <a:gridCol w="208280">
                  <a:extLst>
                    <a:ext uri="{9D8B030D-6E8A-4147-A177-3AD203B41FA5}">
                      <a16:colId xmlns:a16="http://schemas.microsoft.com/office/drawing/2014/main" val="1220918764"/>
                    </a:ext>
                  </a:extLst>
                </a:gridCol>
                <a:gridCol w="208280">
                  <a:extLst>
                    <a:ext uri="{9D8B030D-6E8A-4147-A177-3AD203B41FA5}">
                      <a16:colId xmlns:a16="http://schemas.microsoft.com/office/drawing/2014/main" val="2550158279"/>
                    </a:ext>
                  </a:extLst>
                </a:gridCol>
                <a:gridCol w="246888">
                  <a:extLst>
                    <a:ext uri="{9D8B030D-6E8A-4147-A177-3AD203B41FA5}">
                      <a16:colId xmlns:a16="http://schemas.microsoft.com/office/drawing/2014/main" val="634533369"/>
                    </a:ext>
                  </a:extLst>
                </a:gridCol>
                <a:gridCol w="246888">
                  <a:extLst>
                    <a:ext uri="{9D8B030D-6E8A-4147-A177-3AD203B41FA5}">
                      <a16:colId xmlns:a16="http://schemas.microsoft.com/office/drawing/2014/main" val="70300139"/>
                    </a:ext>
                  </a:extLst>
                </a:gridCol>
                <a:gridCol w="246888">
                  <a:extLst>
                    <a:ext uri="{9D8B030D-6E8A-4147-A177-3AD203B41FA5}">
                      <a16:colId xmlns:a16="http://schemas.microsoft.com/office/drawing/2014/main" val="4046715586"/>
                    </a:ext>
                  </a:extLst>
                </a:gridCol>
                <a:gridCol w="208280">
                  <a:extLst>
                    <a:ext uri="{9D8B030D-6E8A-4147-A177-3AD203B41FA5}">
                      <a16:colId xmlns:a16="http://schemas.microsoft.com/office/drawing/2014/main" val="1834823708"/>
                    </a:ext>
                  </a:extLst>
                </a:gridCol>
                <a:gridCol w="208280">
                  <a:extLst>
                    <a:ext uri="{9D8B030D-6E8A-4147-A177-3AD203B41FA5}">
                      <a16:colId xmlns:a16="http://schemas.microsoft.com/office/drawing/2014/main" val="96320107"/>
                    </a:ext>
                  </a:extLst>
                </a:gridCol>
                <a:gridCol w="208280">
                  <a:extLst>
                    <a:ext uri="{9D8B030D-6E8A-4147-A177-3AD203B41FA5}">
                      <a16:colId xmlns:a16="http://schemas.microsoft.com/office/drawing/2014/main" val="1374497107"/>
                    </a:ext>
                  </a:extLst>
                </a:gridCol>
                <a:gridCol w="208280">
                  <a:extLst>
                    <a:ext uri="{9D8B030D-6E8A-4147-A177-3AD203B41FA5}">
                      <a16:colId xmlns:a16="http://schemas.microsoft.com/office/drawing/2014/main" val="2907549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02513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- 2019-05-27 21:28:14 </a:t>
                      </a:r>
                      <a:r>
                        <a:rPr kumimoji="0" lang="en-US" sz="1000" b="0" i="0" u="none" strike="noStrike" kern="1200" cap="none" spc="0" normalizeH="0" baseline="0" noProof="0">
                          <a:ln>
                            <a:noFill/>
                          </a:ln>
                          <a:solidFill>
                            <a:prstClr val="black"/>
                          </a:solidFill>
                          <a:effectLst/>
                          <a:uLnTx/>
                          <a:uFillTx/>
                          <a:latin typeface="+mn-lt"/>
                          <a:ea typeface="+mn-ea"/>
                          <a:cs typeface="+mn-cs"/>
                        </a:rPr>
                        <a:t> 
 Join our chat room and get Free Steam Codes on YouTube:
https://reurl.cc/RmzRx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9.6480 %</a:t>
                      </a:r>
                    </a:p>
                  </a:txBody>
                  <a:tcPr/>
                </a:tc>
                <a:extLst>
                  <a:ext uri="{0D108BD9-81ED-4DB2-BD59-A6C34878D82A}">
                    <a16:rowId xmlns:a16="http://schemas.microsoft.com/office/drawing/2014/main" val="1897610854"/>
                  </a:ext>
                </a:extLst>
              </a:tr>
            </a:tbl>
          </a:graphicData>
        </a:graphic>
      </p:graphicFrame>
      <p:sp>
        <p:nvSpPr>
          <p:cNvPr id="4" name="Text Placeholder 3">
            <a:extLst>
              <a:ext uri="{FF2B5EF4-FFF2-40B4-BE49-F238E27FC236}">
                <a16:creationId xmlns:a16="http://schemas.microsoft.com/office/drawing/2014/main" id="{EF9A9DBA-828C-4D1F-9F8E-4D3874C0BCB1}"/>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1290699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E30C35-3CED-4EA0-9542-F4DD0F833339}"/>
              </a:ext>
            </a:extLst>
          </p:cNvPr>
          <p:cNvSpPr>
            <a:spLocks noGrp="1"/>
          </p:cNvSpPr>
          <p:nvPr>
            <p:ph type="title"/>
          </p:nvPr>
        </p:nvSpPr>
        <p:spPr/>
        <p:txBody>
          <a:bodyPr/>
          <a:lstStyle/>
          <a:p>
            <a:r>
              <a:rPr lang="en-US"/>
              <a:t>Facebook Insights Own Posts Table w/ E-Rate | CND Competitor- FR - 19 of 26</a:t>
            </a:r>
          </a:p>
        </p:txBody>
      </p:sp>
      <p:graphicFrame>
        <p:nvGraphicFramePr>
          <p:cNvPr id="5" name="Table Placeholder 4">
            <a:extLst>
              <a:ext uri="{FF2B5EF4-FFF2-40B4-BE49-F238E27FC236}">
                <a16:creationId xmlns:a16="http://schemas.microsoft.com/office/drawing/2014/main" id="{27E2DCD3-429E-4996-8026-16073112F680}"/>
              </a:ext>
            </a:extLst>
          </p:cNvPr>
          <p:cNvGraphicFramePr>
            <a:graphicFrameLocks noGrp="1"/>
          </p:cNvGraphicFramePr>
          <p:nvPr>
            <p:ph type="tbl" sz="quarter" idx="13"/>
            <p:extLst>
              <p:ext uri="{D42A27DB-BD31-4B8C-83A1-F6EECF244321}">
                <p14:modId xmlns:p14="http://schemas.microsoft.com/office/powerpoint/2010/main" val="3536287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57062364"/>
                    </a:ext>
                  </a:extLst>
                </a:gridCol>
                <a:gridCol w="246888">
                  <a:extLst>
                    <a:ext uri="{9D8B030D-6E8A-4147-A177-3AD203B41FA5}">
                      <a16:colId xmlns:a16="http://schemas.microsoft.com/office/drawing/2014/main" val="23482443"/>
                    </a:ext>
                  </a:extLst>
                </a:gridCol>
                <a:gridCol w="246888">
                  <a:extLst>
                    <a:ext uri="{9D8B030D-6E8A-4147-A177-3AD203B41FA5}">
                      <a16:colId xmlns:a16="http://schemas.microsoft.com/office/drawing/2014/main" val="267692974"/>
                    </a:ext>
                  </a:extLst>
                </a:gridCol>
                <a:gridCol w="208280">
                  <a:extLst>
                    <a:ext uri="{9D8B030D-6E8A-4147-A177-3AD203B41FA5}">
                      <a16:colId xmlns:a16="http://schemas.microsoft.com/office/drawing/2014/main" val="3798584528"/>
                    </a:ext>
                  </a:extLst>
                </a:gridCol>
                <a:gridCol w="208280">
                  <a:extLst>
                    <a:ext uri="{9D8B030D-6E8A-4147-A177-3AD203B41FA5}">
                      <a16:colId xmlns:a16="http://schemas.microsoft.com/office/drawing/2014/main" val="3540117038"/>
                    </a:ext>
                  </a:extLst>
                </a:gridCol>
                <a:gridCol w="208280">
                  <a:extLst>
                    <a:ext uri="{9D8B030D-6E8A-4147-A177-3AD203B41FA5}">
                      <a16:colId xmlns:a16="http://schemas.microsoft.com/office/drawing/2014/main" val="2651287648"/>
                    </a:ext>
                  </a:extLst>
                </a:gridCol>
                <a:gridCol w="208280">
                  <a:extLst>
                    <a:ext uri="{9D8B030D-6E8A-4147-A177-3AD203B41FA5}">
                      <a16:colId xmlns:a16="http://schemas.microsoft.com/office/drawing/2014/main" val="2998155911"/>
                    </a:ext>
                  </a:extLst>
                </a:gridCol>
                <a:gridCol w="208280">
                  <a:extLst>
                    <a:ext uri="{9D8B030D-6E8A-4147-A177-3AD203B41FA5}">
                      <a16:colId xmlns:a16="http://schemas.microsoft.com/office/drawing/2014/main" val="452311599"/>
                    </a:ext>
                  </a:extLst>
                </a:gridCol>
                <a:gridCol w="208280">
                  <a:extLst>
                    <a:ext uri="{9D8B030D-6E8A-4147-A177-3AD203B41FA5}">
                      <a16:colId xmlns:a16="http://schemas.microsoft.com/office/drawing/2014/main" val="3545045542"/>
                    </a:ext>
                  </a:extLst>
                </a:gridCol>
                <a:gridCol w="208280">
                  <a:extLst>
                    <a:ext uri="{9D8B030D-6E8A-4147-A177-3AD203B41FA5}">
                      <a16:colId xmlns:a16="http://schemas.microsoft.com/office/drawing/2014/main" val="4049701373"/>
                    </a:ext>
                  </a:extLst>
                </a:gridCol>
                <a:gridCol w="208280">
                  <a:extLst>
                    <a:ext uri="{9D8B030D-6E8A-4147-A177-3AD203B41FA5}">
                      <a16:colId xmlns:a16="http://schemas.microsoft.com/office/drawing/2014/main" val="3364428851"/>
                    </a:ext>
                  </a:extLst>
                </a:gridCol>
                <a:gridCol w="208280">
                  <a:extLst>
                    <a:ext uri="{9D8B030D-6E8A-4147-A177-3AD203B41FA5}">
                      <a16:colId xmlns:a16="http://schemas.microsoft.com/office/drawing/2014/main" val="1902624373"/>
                    </a:ext>
                  </a:extLst>
                </a:gridCol>
                <a:gridCol w="208280">
                  <a:extLst>
                    <a:ext uri="{9D8B030D-6E8A-4147-A177-3AD203B41FA5}">
                      <a16:colId xmlns:a16="http://schemas.microsoft.com/office/drawing/2014/main" val="2122077146"/>
                    </a:ext>
                  </a:extLst>
                </a:gridCol>
                <a:gridCol w="246888">
                  <a:extLst>
                    <a:ext uri="{9D8B030D-6E8A-4147-A177-3AD203B41FA5}">
                      <a16:colId xmlns:a16="http://schemas.microsoft.com/office/drawing/2014/main" val="2774696734"/>
                    </a:ext>
                  </a:extLst>
                </a:gridCol>
                <a:gridCol w="208280">
                  <a:extLst>
                    <a:ext uri="{9D8B030D-6E8A-4147-A177-3AD203B41FA5}">
                      <a16:colId xmlns:a16="http://schemas.microsoft.com/office/drawing/2014/main" val="4266756120"/>
                    </a:ext>
                  </a:extLst>
                </a:gridCol>
                <a:gridCol w="246888">
                  <a:extLst>
                    <a:ext uri="{9D8B030D-6E8A-4147-A177-3AD203B41FA5}">
                      <a16:colId xmlns:a16="http://schemas.microsoft.com/office/drawing/2014/main" val="3087887597"/>
                    </a:ext>
                  </a:extLst>
                </a:gridCol>
                <a:gridCol w="246888">
                  <a:extLst>
                    <a:ext uri="{9D8B030D-6E8A-4147-A177-3AD203B41FA5}">
                      <a16:colId xmlns:a16="http://schemas.microsoft.com/office/drawing/2014/main" val="1200080767"/>
                    </a:ext>
                  </a:extLst>
                </a:gridCol>
                <a:gridCol w="246888">
                  <a:extLst>
                    <a:ext uri="{9D8B030D-6E8A-4147-A177-3AD203B41FA5}">
                      <a16:colId xmlns:a16="http://schemas.microsoft.com/office/drawing/2014/main" val="2790106121"/>
                    </a:ext>
                  </a:extLst>
                </a:gridCol>
                <a:gridCol w="208280">
                  <a:extLst>
                    <a:ext uri="{9D8B030D-6E8A-4147-A177-3AD203B41FA5}">
                      <a16:colId xmlns:a16="http://schemas.microsoft.com/office/drawing/2014/main" val="2377655119"/>
                    </a:ext>
                  </a:extLst>
                </a:gridCol>
                <a:gridCol w="246888">
                  <a:extLst>
                    <a:ext uri="{9D8B030D-6E8A-4147-A177-3AD203B41FA5}">
                      <a16:colId xmlns:a16="http://schemas.microsoft.com/office/drawing/2014/main" val="3625588227"/>
                    </a:ext>
                  </a:extLst>
                </a:gridCol>
                <a:gridCol w="246888">
                  <a:extLst>
                    <a:ext uri="{9D8B030D-6E8A-4147-A177-3AD203B41FA5}">
                      <a16:colId xmlns:a16="http://schemas.microsoft.com/office/drawing/2014/main" val="3929727219"/>
                    </a:ext>
                  </a:extLst>
                </a:gridCol>
                <a:gridCol w="246888">
                  <a:extLst>
                    <a:ext uri="{9D8B030D-6E8A-4147-A177-3AD203B41FA5}">
                      <a16:colId xmlns:a16="http://schemas.microsoft.com/office/drawing/2014/main" val="3707995137"/>
                    </a:ext>
                  </a:extLst>
                </a:gridCol>
                <a:gridCol w="208280">
                  <a:extLst>
                    <a:ext uri="{9D8B030D-6E8A-4147-A177-3AD203B41FA5}">
                      <a16:colId xmlns:a16="http://schemas.microsoft.com/office/drawing/2014/main" val="831709524"/>
                    </a:ext>
                  </a:extLst>
                </a:gridCol>
                <a:gridCol w="208280">
                  <a:extLst>
                    <a:ext uri="{9D8B030D-6E8A-4147-A177-3AD203B41FA5}">
                      <a16:colId xmlns:a16="http://schemas.microsoft.com/office/drawing/2014/main" val="2245846972"/>
                    </a:ext>
                  </a:extLst>
                </a:gridCol>
                <a:gridCol w="246888">
                  <a:extLst>
                    <a:ext uri="{9D8B030D-6E8A-4147-A177-3AD203B41FA5}">
                      <a16:colId xmlns:a16="http://schemas.microsoft.com/office/drawing/2014/main" val="2298254619"/>
                    </a:ext>
                  </a:extLst>
                </a:gridCol>
                <a:gridCol w="246888">
                  <a:extLst>
                    <a:ext uri="{9D8B030D-6E8A-4147-A177-3AD203B41FA5}">
                      <a16:colId xmlns:a16="http://schemas.microsoft.com/office/drawing/2014/main" val="3920555250"/>
                    </a:ext>
                  </a:extLst>
                </a:gridCol>
                <a:gridCol w="246888">
                  <a:extLst>
                    <a:ext uri="{9D8B030D-6E8A-4147-A177-3AD203B41FA5}">
                      <a16:colId xmlns:a16="http://schemas.microsoft.com/office/drawing/2014/main" val="3325219292"/>
                    </a:ext>
                  </a:extLst>
                </a:gridCol>
                <a:gridCol w="208280">
                  <a:extLst>
                    <a:ext uri="{9D8B030D-6E8A-4147-A177-3AD203B41FA5}">
                      <a16:colId xmlns:a16="http://schemas.microsoft.com/office/drawing/2014/main" val="968130324"/>
                    </a:ext>
                  </a:extLst>
                </a:gridCol>
                <a:gridCol w="208280">
                  <a:extLst>
                    <a:ext uri="{9D8B030D-6E8A-4147-A177-3AD203B41FA5}">
                      <a16:colId xmlns:a16="http://schemas.microsoft.com/office/drawing/2014/main" val="3691886119"/>
                    </a:ext>
                  </a:extLst>
                </a:gridCol>
                <a:gridCol w="208280">
                  <a:extLst>
                    <a:ext uri="{9D8B030D-6E8A-4147-A177-3AD203B41FA5}">
                      <a16:colId xmlns:a16="http://schemas.microsoft.com/office/drawing/2014/main" val="679068969"/>
                    </a:ext>
                  </a:extLst>
                </a:gridCol>
                <a:gridCol w="208280">
                  <a:extLst>
                    <a:ext uri="{9D8B030D-6E8A-4147-A177-3AD203B41FA5}">
                      <a16:colId xmlns:a16="http://schemas.microsoft.com/office/drawing/2014/main" val="3185982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0966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- 2019-05-27 01:26:44 </a:t>
                      </a:r>
                      <a:r>
                        <a:rPr kumimoji="0" lang="fr-FR" sz="1000" b="0" i="0" u="none" strike="noStrike" kern="1200" cap="none" spc="0" normalizeH="0" baseline="0" noProof="0">
                          <a:ln>
                            <a:noFill/>
                          </a:ln>
                          <a:solidFill>
                            <a:prstClr val="black"/>
                          </a:solidFill>
                          <a:effectLst/>
                          <a:uLnTx/>
                          <a:uFillTx/>
                          <a:latin typeface="+mn-lt"/>
                          <a:ea typeface="+mn-ea"/>
                          <a:cs typeface="+mn-cs"/>
                        </a:rPr>
                        <a:t> 
 Les très attendues cartes-mères MSI X570 sont là !
Équipées de solutions thermiques de haute efficacité ainsi que des nouveaux protocoles réseaux les cartes sont prêtes pour la nouvelle génération ! 
Alors, on upgrade ?
&gt;&gt; Plus d’informations sur les cartes X570 : msi.gm/2EDGPr9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2.6185 %</a:t>
                      </a:r>
                    </a:p>
                  </a:txBody>
                  <a:tcPr/>
                </a:tc>
                <a:extLst>
                  <a:ext uri="{0D108BD9-81ED-4DB2-BD59-A6C34878D82A}">
                    <a16:rowId xmlns:a16="http://schemas.microsoft.com/office/drawing/2014/main" val="1864037174"/>
                  </a:ext>
                </a:extLst>
              </a:tr>
            </a:tbl>
          </a:graphicData>
        </a:graphic>
      </p:graphicFrame>
      <p:sp>
        <p:nvSpPr>
          <p:cNvPr id="4" name="Text Placeholder 3">
            <a:extLst>
              <a:ext uri="{FF2B5EF4-FFF2-40B4-BE49-F238E27FC236}">
                <a16:creationId xmlns:a16="http://schemas.microsoft.com/office/drawing/2014/main" id="{AB1DAC45-D5DB-4C68-A106-83C509A2C44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52000298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E7EA0-D5B9-4988-8A09-B4AFDF967FCD}"/>
              </a:ext>
            </a:extLst>
          </p:cNvPr>
          <p:cNvSpPr>
            <a:spLocks noGrp="1"/>
          </p:cNvSpPr>
          <p:nvPr>
            <p:ph type="title"/>
          </p:nvPr>
        </p:nvSpPr>
        <p:spPr/>
        <p:txBody>
          <a:bodyPr/>
          <a:lstStyle/>
          <a:p>
            <a:r>
              <a:rPr lang="en-US"/>
              <a:t>Facebook Insights Own Posts Table w/ E-Rate | CND Competitor- FR - 20 of 26</a:t>
            </a:r>
          </a:p>
        </p:txBody>
      </p:sp>
      <p:graphicFrame>
        <p:nvGraphicFramePr>
          <p:cNvPr id="5" name="Table Placeholder 4">
            <a:extLst>
              <a:ext uri="{FF2B5EF4-FFF2-40B4-BE49-F238E27FC236}">
                <a16:creationId xmlns:a16="http://schemas.microsoft.com/office/drawing/2014/main" id="{30B1B990-49E0-473F-84C1-BB181436F058}"/>
              </a:ext>
            </a:extLst>
          </p:cNvPr>
          <p:cNvGraphicFramePr>
            <a:graphicFrameLocks noGrp="1"/>
          </p:cNvGraphicFramePr>
          <p:nvPr>
            <p:ph type="tbl" sz="quarter" idx="13"/>
            <p:extLst>
              <p:ext uri="{D42A27DB-BD31-4B8C-83A1-F6EECF244321}">
                <p14:modId xmlns:p14="http://schemas.microsoft.com/office/powerpoint/2010/main" val="2244245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9834414"/>
                    </a:ext>
                  </a:extLst>
                </a:gridCol>
                <a:gridCol w="246888">
                  <a:extLst>
                    <a:ext uri="{9D8B030D-6E8A-4147-A177-3AD203B41FA5}">
                      <a16:colId xmlns:a16="http://schemas.microsoft.com/office/drawing/2014/main" val="470333698"/>
                    </a:ext>
                  </a:extLst>
                </a:gridCol>
                <a:gridCol w="246888">
                  <a:extLst>
                    <a:ext uri="{9D8B030D-6E8A-4147-A177-3AD203B41FA5}">
                      <a16:colId xmlns:a16="http://schemas.microsoft.com/office/drawing/2014/main" val="195193648"/>
                    </a:ext>
                  </a:extLst>
                </a:gridCol>
                <a:gridCol w="208280">
                  <a:extLst>
                    <a:ext uri="{9D8B030D-6E8A-4147-A177-3AD203B41FA5}">
                      <a16:colId xmlns:a16="http://schemas.microsoft.com/office/drawing/2014/main" val="1444074489"/>
                    </a:ext>
                  </a:extLst>
                </a:gridCol>
                <a:gridCol w="208280">
                  <a:extLst>
                    <a:ext uri="{9D8B030D-6E8A-4147-A177-3AD203B41FA5}">
                      <a16:colId xmlns:a16="http://schemas.microsoft.com/office/drawing/2014/main" val="1736534863"/>
                    </a:ext>
                  </a:extLst>
                </a:gridCol>
                <a:gridCol w="208280">
                  <a:extLst>
                    <a:ext uri="{9D8B030D-6E8A-4147-A177-3AD203B41FA5}">
                      <a16:colId xmlns:a16="http://schemas.microsoft.com/office/drawing/2014/main" val="1492067774"/>
                    </a:ext>
                  </a:extLst>
                </a:gridCol>
                <a:gridCol w="208280">
                  <a:extLst>
                    <a:ext uri="{9D8B030D-6E8A-4147-A177-3AD203B41FA5}">
                      <a16:colId xmlns:a16="http://schemas.microsoft.com/office/drawing/2014/main" val="1615761630"/>
                    </a:ext>
                  </a:extLst>
                </a:gridCol>
                <a:gridCol w="208280">
                  <a:extLst>
                    <a:ext uri="{9D8B030D-6E8A-4147-A177-3AD203B41FA5}">
                      <a16:colId xmlns:a16="http://schemas.microsoft.com/office/drawing/2014/main" val="689014743"/>
                    </a:ext>
                  </a:extLst>
                </a:gridCol>
                <a:gridCol w="208280">
                  <a:extLst>
                    <a:ext uri="{9D8B030D-6E8A-4147-A177-3AD203B41FA5}">
                      <a16:colId xmlns:a16="http://schemas.microsoft.com/office/drawing/2014/main" val="4246578292"/>
                    </a:ext>
                  </a:extLst>
                </a:gridCol>
                <a:gridCol w="208280">
                  <a:extLst>
                    <a:ext uri="{9D8B030D-6E8A-4147-A177-3AD203B41FA5}">
                      <a16:colId xmlns:a16="http://schemas.microsoft.com/office/drawing/2014/main" val="3677912356"/>
                    </a:ext>
                  </a:extLst>
                </a:gridCol>
                <a:gridCol w="208280">
                  <a:extLst>
                    <a:ext uri="{9D8B030D-6E8A-4147-A177-3AD203B41FA5}">
                      <a16:colId xmlns:a16="http://schemas.microsoft.com/office/drawing/2014/main" val="285021320"/>
                    </a:ext>
                  </a:extLst>
                </a:gridCol>
                <a:gridCol w="208280">
                  <a:extLst>
                    <a:ext uri="{9D8B030D-6E8A-4147-A177-3AD203B41FA5}">
                      <a16:colId xmlns:a16="http://schemas.microsoft.com/office/drawing/2014/main" val="3810377367"/>
                    </a:ext>
                  </a:extLst>
                </a:gridCol>
                <a:gridCol w="208280">
                  <a:extLst>
                    <a:ext uri="{9D8B030D-6E8A-4147-A177-3AD203B41FA5}">
                      <a16:colId xmlns:a16="http://schemas.microsoft.com/office/drawing/2014/main" val="2766623741"/>
                    </a:ext>
                  </a:extLst>
                </a:gridCol>
                <a:gridCol w="246888">
                  <a:extLst>
                    <a:ext uri="{9D8B030D-6E8A-4147-A177-3AD203B41FA5}">
                      <a16:colId xmlns:a16="http://schemas.microsoft.com/office/drawing/2014/main" val="906118346"/>
                    </a:ext>
                  </a:extLst>
                </a:gridCol>
                <a:gridCol w="208280">
                  <a:extLst>
                    <a:ext uri="{9D8B030D-6E8A-4147-A177-3AD203B41FA5}">
                      <a16:colId xmlns:a16="http://schemas.microsoft.com/office/drawing/2014/main" val="4065488280"/>
                    </a:ext>
                  </a:extLst>
                </a:gridCol>
                <a:gridCol w="246888">
                  <a:extLst>
                    <a:ext uri="{9D8B030D-6E8A-4147-A177-3AD203B41FA5}">
                      <a16:colId xmlns:a16="http://schemas.microsoft.com/office/drawing/2014/main" val="739870259"/>
                    </a:ext>
                  </a:extLst>
                </a:gridCol>
                <a:gridCol w="246888">
                  <a:extLst>
                    <a:ext uri="{9D8B030D-6E8A-4147-A177-3AD203B41FA5}">
                      <a16:colId xmlns:a16="http://schemas.microsoft.com/office/drawing/2014/main" val="3909156330"/>
                    </a:ext>
                  </a:extLst>
                </a:gridCol>
                <a:gridCol w="246888">
                  <a:extLst>
                    <a:ext uri="{9D8B030D-6E8A-4147-A177-3AD203B41FA5}">
                      <a16:colId xmlns:a16="http://schemas.microsoft.com/office/drawing/2014/main" val="2948313998"/>
                    </a:ext>
                  </a:extLst>
                </a:gridCol>
                <a:gridCol w="208280">
                  <a:extLst>
                    <a:ext uri="{9D8B030D-6E8A-4147-A177-3AD203B41FA5}">
                      <a16:colId xmlns:a16="http://schemas.microsoft.com/office/drawing/2014/main" val="724983035"/>
                    </a:ext>
                  </a:extLst>
                </a:gridCol>
                <a:gridCol w="246888">
                  <a:extLst>
                    <a:ext uri="{9D8B030D-6E8A-4147-A177-3AD203B41FA5}">
                      <a16:colId xmlns:a16="http://schemas.microsoft.com/office/drawing/2014/main" val="2113324586"/>
                    </a:ext>
                  </a:extLst>
                </a:gridCol>
                <a:gridCol w="246888">
                  <a:extLst>
                    <a:ext uri="{9D8B030D-6E8A-4147-A177-3AD203B41FA5}">
                      <a16:colId xmlns:a16="http://schemas.microsoft.com/office/drawing/2014/main" val="3843986130"/>
                    </a:ext>
                  </a:extLst>
                </a:gridCol>
                <a:gridCol w="246888">
                  <a:extLst>
                    <a:ext uri="{9D8B030D-6E8A-4147-A177-3AD203B41FA5}">
                      <a16:colId xmlns:a16="http://schemas.microsoft.com/office/drawing/2014/main" val="4140701585"/>
                    </a:ext>
                  </a:extLst>
                </a:gridCol>
                <a:gridCol w="208280">
                  <a:extLst>
                    <a:ext uri="{9D8B030D-6E8A-4147-A177-3AD203B41FA5}">
                      <a16:colId xmlns:a16="http://schemas.microsoft.com/office/drawing/2014/main" val="3937537837"/>
                    </a:ext>
                  </a:extLst>
                </a:gridCol>
                <a:gridCol w="208280">
                  <a:extLst>
                    <a:ext uri="{9D8B030D-6E8A-4147-A177-3AD203B41FA5}">
                      <a16:colId xmlns:a16="http://schemas.microsoft.com/office/drawing/2014/main" val="1071727705"/>
                    </a:ext>
                  </a:extLst>
                </a:gridCol>
                <a:gridCol w="246888">
                  <a:extLst>
                    <a:ext uri="{9D8B030D-6E8A-4147-A177-3AD203B41FA5}">
                      <a16:colId xmlns:a16="http://schemas.microsoft.com/office/drawing/2014/main" val="3131067440"/>
                    </a:ext>
                  </a:extLst>
                </a:gridCol>
                <a:gridCol w="246888">
                  <a:extLst>
                    <a:ext uri="{9D8B030D-6E8A-4147-A177-3AD203B41FA5}">
                      <a16:colId xmlns:a16="http://schemas.microsoft.com/office/drawing/2014/main" val="2234880400"/>
                    </a:ext>
                  </a:extLst>
                </a:gridCol>
                <a:gridCol w="246888">
                  <a:extLst>
                    <a:ext uri="{9D8B030D-6E8A-4147-A177-3AD203B41FA5}">
                      <a16:colId xmlns:a16="http://schemas.microsoft.com/office/drawing/2014/main" val="4010885023"/>
                    </a:ext>
                  </a:extLst>
                </a:gridCol>
                <a:gridCol w="208280">
                  <a:extLst>
                    <a:ext uri="{9D8B030D-6E8A-4147-A177-3AD203B41FA5}">
                      <a16:colId xmlns:a16="http://schemas.microsoft.com/office/drawing/2014/main" val="4183287849"/>
                    </a:ext>
                  </a:extLst>
                </a:gridCol>
                <a:gridCol w="208280">
                  <a:extLst>
                    <a:ext uri="{9D8B030D-6E8A-4147-A177-3AD203B41FA5}">
                      <a16:colId xmlns:a16="http://schemas.microsoft.com/office/drawing/2014/main" val="4049441897"/>
                    </a:ext>
                  </a:extLst>
                </a:gridCol>
                <a:gridCol w="208280">
                  <a:extLst>
                    <a:ext uri="{9D8B030D-6E8A-4147-A177-3AD203B41FA5}">
                      <a16:colId xmlns:a16="http://schemas.microsoft.com/office/drawing/2014/main" val="3920978327"/>
                    </a:ext>
                  </a:extLst>
                </a:gridCol>
                <a:gridCol w="208280">
                  <a:extLst>
                    <a:ext uri="{9D8B030D-6E8A-4147-A177-3AD203B41FA5}">
                      <a16:colId xmlns:a16="http://schemas.microsoft.com/office/drawing/2014/main" val="2365240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4145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- 2019-05-26 02:05:00 </a:t>
                      </a:r>
                      <a:r>
                        <a:rPr kumimoji="0" lang="fr-FR" sz="1000" b="0" i="0" u="none" strike="noStrike" kern="1200" cap="none" spc="0" normalizeH="0" baseline="0" noProof="0">
                          <a:ln>
                            <a:noFill/>
                          </a:ln>
                          <a:solidFill>
                            <a:prstClr val="black"/>
                          </a:solidFill>
                          <a:effectLst/>
                          <a:uLnTx/>
                          <a:uFillTx/>
                          <a:latin typeface="+mn-lt"/>
                          <a:ea typeface="+mn-ea"/>
                          <a:cs typeface="+mn-cs"/>
                        </a:rPr>
                        <a:t> 
 Un petit teasing comme il faut !
On va vous présenter quoi au #COMPUTEX2019 ?
#MSIComputex #Gaming #Prestige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13.2995 %</a:t>
                      </a:r>
                    </a:p>
                  </a:txBody>
                  <a:tcPr/>
                </a:tc>
                <a:extLst>
                  <a:ext uri="{0D108BD9-81ED-4DB2-BD59-A6C34878D82A}">
                    <a16:rowId xmlns:a16="http://schemas.microsoft.com/office/drawing/2014/main" val="2445666165"/>
                  </a:ext>
                </a:extLst>
              </a:tr>
            </a:tbl>
          </a:graphicData>
        </a:graphic>
      </p:graphicFrame>
      <p:sp>
        <p:nvSpPr>
          <p:cNvPr id="4" name="Text Placeholder 3">
            <a:extLst>
              <a:ext uri="{FF2B5EF4-FFF2-40B4-BE49-F238E27FC236}">
                <a16:creationId xmlns:a16="http://schemas.microsoft.com/office/drawing/2014/main" id="{454DC77A-C1A3-4E3C-8341-608AA94F9D8A}"/>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208188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D965F-A670-4BDC-863B-2C5EB3C8C435}"/>
              </a:ext>
            </a:extLst>
          </p:cNvPr>
          <p:cNvSpPr>
            <a:spLocks noGrp="1"/>
          </p:cNvSpPr>
          <p:nvPr>
            <p:ph type="title"/>
          </p:nvPr>
        </p:nvSpPr>
        <p:spPr/>
        <p:txBody>
          <a:bodyPr/>
          <a:lstStyle/>
          <a:p>
            <a:r>
              <a:rPr lang="en-US"/>
              <a:t>Facebook Insights Own Posts Table w/ E-Rate | CND Competitor- FR - 21 of 26</a:t>
            </a:r>
          </a:p>
        </p:txBody>
      </p:sp>
      <p:graphicFrame>
        <p:nvGraphicFramePr>
          <p:cNvPr id="5" name="Table Placeholder 4">
            <a:extLst>
              <a:ext uri="{FF2B5EF4-FFF2-40B4-BE49-F238E27FC236}">
                <a16:creationId xmlns:a16="http://schemas.microsoft.com/office/drawing/2014/main" id="{C60157D6-32CA-4C63-83C6-67E932077DE8}"/>
              </a:ext>
            </a:extLst>
          </p:cNvPr>
          <p:cNvGraphicFramePr>
            <a:graphicFrameLocks noGrp="1"/>
          </p:cNvGraphicFramePr>
          <p:nvPr>
            <p:ph type="tbl" sz="quarter" idx="13"/>
            <p:extLst>
              <p:ext uri="{D42A27DB-BD31-4B8C-83A1-F6EECF244321}">
                <p14:modId xmlns:p14="http://schemas.microsoft.com/office/powerpoint/2010/main" val="25294580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34364956"/>
                    </a:ext>
                  </a:extLst>
                </a:gridCol>
                <a:gridCol w="246888">
                  <a:extLst>
                    <a:ext uri="{9D8B030D-6E8A-4147-A177-3AD203B41FA5}">
                      <a16:colId xmlns:a16="http://schemas.microsoft.com/office/drawing/2014/main" val="2220265434"/>
                    </a:ext>
                  </a:extLst>
                </a:gridCol>
                <a:gridCol w="246888">
                  <a:extLst>
                    <a:ext uri="{9D8B030D-6E8A-4147-A177-3AD203B41FA5}">
                      <a16:colId xmlns:a16="http://schemas.microsoft.com/office/drawing/2014/main" val="1396362691"/>
                    </a:ext>
                  </a:extLst>
                </a:gridCol>
                <a:gridCol w="208280">
                  <a:extLst>
                    <a:ext uri="{9D8B030D-6E8A-4147-A177-3AD203B41FA5}">
                      <a16:colId xmlns:a16="http://schemas.microsoft.com/office/drawing/2014/main" val="574718962"/>
                    </a:ext>
                  </a:extLst>
                </a:gridCol>
                <a:gridCol w="208280">
                  <a:extLst>
                    <a:ext uri="{9D8B030D-6E8A-4147-A177-3AD203B41FA5}">
                      <a16:colId xmlns:a16="http://schemas.microsoft.com/office/drawing/2014/main" val="1680258376"/>
                    </a:ext>
                  </a:extLst>
                </a:gridCol>
                <a:gridCol w="208280">
                  <a:extLst>
                    <a:ext uri="{9D8B030D-6E8A-4147-A177-3AD203B41FA5}">
                      <a16:colId xmlns:a16="http://schemas.microsoft.com/office/drawing/2014/main" val="3731958513"/>
                    </a:ext>
                  </a:extLst>
                </a:gridCol>
                <a:gridCol w="208280">
                  <a:extLst>
                    <a:ext uri="{9D8B030D-6E8A-4147-A177-3AD203B41FA5}">
                      <a16:colId xmlns:a16="http://schemas.microsoft.com/office/drawing/2014/main" val="3343723381"/>
                    </a:ext>
                  </a:extLst>
                </a:gridCol>
                <a:gridCol w="208280">
                  <a:extLst>
                    <a:ext uri="{9D8B030D-6E8A-4147-A177-3AD203B41FA5}">
                      <a16:colId xmlns:a16="http://schemas.microsoft.com/office/drawing/2014/main" val="4018446606"/>
                    </a:ext>
                  </a:extLst>
                </a:gridCol>
                <a:gridCol w="208280">
                  <a:extLst>
                    <a:ext uri="{9D8B030D-6E8A-4147-A177-3AD203B41FA5}">
                      <a16:colId xmlns:a16="http://schemas.microsoft.com/office/drawing/2014/main" val="3102899749"/>
                    </a:ext>
                  </a:extLst>
                </a:gridCol>
                <a:gridCol w="208280">
                  <a:extLst>
                    <a:ext uri="{9D8B030D-6E8A-4147-A177-3AD203B41FA5}">
                      <a16:colId xmlns:a16="http://schemas.microsoft.com/office/drawing/2014/main" val="929452289"/>
                    </a:ext>
                  </a:extLst>
                </a:gridCol>
                <a:gridCol w="208280">
                  <a:extLst>
                    <a:ext uri="{9D8B030D-6E8A-4147-A177-3AD203B41FA5}">
                      <a16:colId xmlns:a16="http://schemas.microsoft.com/office/drawing/2014/main" val="1253384438"/>
                    </a:ext>
                  </a:extLst>
                </a:gridCol>
                <a:gridCol w="208280">
                  <a:extLst>
                    <a:ext uri="{9D8B030D-6E8A-4147-A177-3AD203B41FA5}">
                      <a16:colId xmlns:a16="http://schemas.microsoft.com/office/drawing/2014/main" val="1823127238"/>
                    </a:ext>
                  </a:extLst>
                </a:gridCol>
                <a:gridCol w="208280">
                  <a:extLst>
                    <a:ext uri="{9D8B030D-6E8A-4147-A177-3AD203B41FA5}">
                      <a16:colId xmlns:a16="http://schemas.microsoft.com/office/drawing/2014/main" val="3486775591"/>
                    </a:ext>
                  </a:extLst>
                </a:gridCol>
                <a:gridCol w="246888">
                  <a:extLst>
                    <a:ext uri="{9D8B030D-6E8A-4147-A177-3AD203B41FA5}">
                      <a16:colId xmlns:a16="http://schemas.microsoft.com/office/drawing/2014/main" val="1829901774"/>
                    </a:ext>
                  </a:extLst>
                </a:gridCol>
                <a:gridCol w="208280">
                  <a:extLst>
                    <a:ext uri="{9D8B030D-6E8A-4147-A177-3AD203B41FA5}">
                      <a16:colId xmlns:a16="http://schemas.microsoft.com/office/drawing/2014/main" val="3733053058"/>
                    </a:ext>
                  </a:extLst>
                </a:gridCol>
                <a:gridCol w="246888">
                  <a:extLst>
                    <a:ext uri="{9D8B030D-6E8A-4147-A177-3AD203B41FA5}">
                      <a16:colId xmlns:a16="http://schemas.microsoft.com/office/drawing/2014/main" val="2051504582"/>
                    </a:ext>
                  </a:extLst>
                </a:gridCol>
                <a:gridCol w="246888">
                  <a:extLst>
                    <a:ext uri="{9D8B030D-6E8A-4147-A177-3AD203B41FA5}">
                      <a16:colId xmlns:a16="http://schemas.microsoft.com/office/drawing/2014/main" val="710541403"/>
                    </a:ext>
                  </a:extLst>
                </a:gridCol>
                <a:gridCol w="246888">
                  <a:extLst>
                    <a:ext uri="{9D8B030D-6E8A-4147-A177-3AD203B41FA5}">
                      <a16:colId xmlns:a16="http://schemas.microsoft.com/office/drawing/2014/main" val="2110852865"/>
                    </a:ext>
                  </a:extLst>
                </a:gridCol>
                <a:gridCol w="208280">
                  <a:extLst>
                    <a:ext uri="{9D8B030D-6E8A-4147-A177-3AD203B41FA5}">
                      <a16:colId xmlns:a16="http://schemas.microsoft.com/office/drawing/2014/main" val="172938552"/>
                    </a:ext>
                  </a:extLst>
                </a:gridCol>
                <a:gridCol w="246888">
                  <a:extLst>
                    <a:ext uri="{9D8B030D-6E8A-4147-A177-3AD203B41FA5}">
                      <a16:colId xmlns:a16="http://schemas.microsoft.com/office/drawing/2014/main" val="2364570223"/>
                    </a:ext>
                  </a:extLst>
                </a:gridCol>
                <a:gridCol w="246888">
                  <a:extLst>
                    <a:ext uri="{9D8B030D-6E8A-4147-A177-3AD203B41FA5}">
                      <a16:colId xmlns:a16="http://schemas.microsoft.com/office/drawing/2014/main" val="3028132928"/>
                    </a:ext>
                  </a:extLst>
                </a:gridCol>
                <a:gridCol w="246888">
                  <a:extLst>
                    <a:ext uri="{9D8B030D-6E8A-4147-A177-3AD203B41FA5}">
                      <a16:colId xmlns:a16="http://schemas.microsoft.com/office/drawing/2014/main" val="1543615264"/>
                    </a:ext>
                  </a:extLst>
                </a:gridCol>
                <a:gridCol w="208280">
                  <a:extLst>
                    <a:ext uri="{9D8B030D-6E8A-4147-A177-3AD203B41FA5}">
                      <a16:colId xmlns:a16="http://schemas.microsoft.com/office/drawing/2014/main" val="1397527341"/>
                    </a:ext>
                  </a:extLst>
                </a:gridCol>
                <a:gridCol w="208280">
                  <a:extLst>
                    <a:ext uri="{9D8B030D-6E8A-4147-A177-3AD203B41FA5}">
                      <a16:colId xmlns:a16="http://schemas.microsoft.com/office/drawing/2014/main" val="408834086"/>
                    </a:ext>
                  </a:extLst>
                </a:gridCol>
                <a:gridCol w="246888">
                  <a:extLst>
                    <a:ext uri="{9D8B030D-6E8A-4147-A177-3AD203B41FA5}">
                      <a16:colId xmlns:a16="http://schemas.microsoft.com/office/drawing/2014/main" val="443685341"/>
                    </a:ext>
                  </a:extLst>
                </a:gridCol>
                <a:gridCol w="246888">
                  <a:extLst>
                    <a:ext uri="{9D8B030D-6E8A-4147-A177-3AD203B41FA5}">
                      <a16:colId xmlns:a16="http://schemas.microsoft.com/office/drawing/2014/main" val="2297208414"/>
                    </a:ext>
                  </a:extLst>
                </a:gridCol>
                <a:gridCol w="246888">
                  <a:extLst>
                    <a:ext uri="{9D8B030D-6E8A-4147-A177-3AD203B41FA5}">
                      <a16:colId xmlns:a16="http://schemas.microsoft.com/office/drawing/2014/main" val="1086355817"/>
                    </a:ext>
                  </a:extLst>
                </a:gridCol>
                <a:gridCol w="208280">
                  <a:extLst>
                    <a:ext uri="{9D8B030D-6E8A-4147-A177-3AD203B41FA5}">
                      <a16:colId xmlns:a16="http://schemas.microsoft.com/office/drawing/2014/main" val="4102579334"/>
                    </a:ext>
                  </a:extLst>
                </a:gridCol>
                <a:gridCol w="208280">
                  <a:extLst>
                    <a:ext uri="{9D8B030D-6E8A-4147-A177-3AD203B41FA5}">
                      <a16:colId xmlns:a16="http://schemas.microsoft.com/office/drawing/2014/main" val="354761050"/>
                    </a:ext>
                  </a:extLst>
                </a:gridCol>
                <a:gridCol w="208280">
                  <a:extLst>
                    <a:ext uri="{9D8B030D-6E8A-4147-A177-3AD203B41FA5}">
                      <a16:colId xmlns:a16="http://schemas.microsoft.com/office/drawing/2014/main" val="4068396729"/>
                    </a:ext>
                  </a:extLst>
                </a:gridCol>
                <a:gridCol w="208280">
                  <a:extLst>
                    <a:ext uri="{9D8B030D-6E8A-4147-A177-3AD203B41FA5}">
                      <a16:colId xmlns:a16="http://schemas.microsoft.com/office/drawing/2014/main" val="869240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9942874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- 2019-05-25 02:00:00 </a:t>
                      </a:r>
                      <a:r>
                        <a:rPr kumimoji="0" lang="fr-FR" sz="1000" b="0" i="0" u="none" strike="noStrike" kern="1200" cap="none" spc="0" normalizeH="0" baseline="0" noProof="0">
                          <a:ln>
                            <a:noFill/>
                          </a:ln>
                          <a:solidFill>
                            <a:prstClr val="black"/>
                          </a:solidFill>
                          <a:effectLst/>
                          <a:uLnTx/>
                          <a:uFillTx/>
                          <a:latin typeface="+mn-lt"/>
                          <a:ea typeface="+mn-ea"/>
                          <a:cs typeface="+mn-cs"/>
                        </a:rPr>
                        <a:t> 
 On fête l'anniversaire de quelqu'un ! Mais qui ? 😏😏
10 ans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5.4491 %</a:t>
                      </a:r>
                    </a:p>
                  </a:txBody>
                  <a:tcPr/>
                </a:tc>
                <a:extLst>
                  <a:ext uri="{0D108BD9-81ED-4DB2-BD59-A6C34878D82A}">
                    <a16:rowId xmlns:a16="http://schemas.microsoft.com/office/drawing/2014/main" val="3264495879"/>
                  </a:ext>
                </a:extLst>
              </a:tr>
            </a:tbl>
          </a:graphicData>
        </a:graphic>
      </p:graphicFrame>
      <p:sp>
        <p:nvSpPr>
          <p:cNvPr id="4" name="Text Placeholder 3">
            <a:extLst>
              <a:ext uri="{FF2B5EF4-FFF2-40B4-BE49-F238E27FC236}">
                <a16:creationId xmlns:a16="http://schemas.microsoft.com/office/drawing/2014/main" id="{E1E1D173-58EE-4C71-A9B7-251B43E554A8}"/>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2699273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F269A7-BEB5-4AF9-A049-310475DC3DF0}"/>
              </a:ext>
            </a:extLst>
          </p:cNvPr>
          <p:cNvSpPr>
            <a:spLocks noGrp="1"/>
          </p:cNvSpPr>
          <p:nvPr>
            <p:ph type="title"/>
          </p:nvPr>
        </p:nvSpPr>
        <p:spPr/>
        <p:txBody>
          <a:bodyPr/>
          <a:lstStyle/>
          <a:p>
            <a:r>
              <a:rPr lang="en-US"/>
              <a:t>Facebook Insights Own Posts Table w/ E-Rate | CND Competitor- FR - 22 of 26</a:t>
            </a:r>
          </a:p>
        </p:txBody>
      </p:sp>
      <p:graphicFrame>
        <p:nvGraphicFramePr>
          <p:cNvPr id="5" name="Table Placeholder 4">
            <a:extLst>
              <a:ext uri="{FF2B5EF4-FFF2-40B4-BE49-F238E27FC236}">
                <a16:creationId xmlns:a16="http://schemas.microsoft.com/office/drawing/2014/main" id="{590BE507-67B8-40B9-B1CE-41486982B150}"/>
              </a:ext>
            </a:extLst>
          </p:cNvPr>
          <p:cNvGraphicFramePr>
            <a:graphicFrameLocks noGrp="1"/>
          </p:cNvGraphicFramePr>
          <p:nvPr>
            <p:ph type="tbl" sz="quarter" idx="13"/>
            <p:extLst>
              <p:ext uri="{D42A27DB-BD31-4B8C-83A1-F6EECF244321}">
                <p14:modId xmlns:p14="http://schemas.microsoft.com/office/powerpoint/2010/main" val="185100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33428771"/>
                    </a:ext>
                  </a:extLst>
                </a:gridCol>
                <a:gridCol w="246888">
                  <a:extLst>
                    <a:ext uri="{9D8B030D-6E8A-4147-A177-3AD203B41FA5}">
                      <a16:colId xmlns:a16="http://schemas.microsoft.com/office/drawing/2014/main" val="286641917"/>
                    </a:ext>
                  </a:extLst>
                </a:gridCol>
                <a:gridCol w="246888">
                  <a:extLst>
                    <a:ext uri="{9D8B030D-6E8A-4147-A177-3AD203B41FA5}">
                      <a16:colId xmlns:a16="http://schemas.microsoft.com/office/drawing/2014/main" val="1066746682"/>
                    </a:ext>
                  </a:extLst>
                </a:gridCol>
                <a:gridCol w="208280">
                  <a:extLst>
                    <a:ext uri="{9D8B030D-6E8A-4147-A177-3AD203B41FA5}">
                      <a16:colId xmlns:a16="http://schemas.microsoft.com/office/drawing/2014/main" val="3336071724"/>
                    </a:ext>
                  </a:extLst>
                </a:gridCol>
                <a:gridCol w="208280">
                  <a:extLst>
                    <a:ext uri="{9D8B030D-6E8A-4147-A177-3AD203B41FA5}">
                      <a16:colId xmlns:a16="http://schemas.microsoft.com/office/drawing/2014/main" val="3121107925"/>
                    </a:ext>
                  </a:extLst>
                </a:gridCol>
                <a:gridCol w="208280">
                  <a:extLst>
                    <a:ext uri="{9D8B030D-6E8A-4147-A177-3AD203B41FA5}">
                      <a16:colId xmlns:a16="http://schemas.microsoft.com/office/drawing/2014/main" val="4006793242"/>
                    </a:ext>
                  </a:extLst>
                </a:gridCol>
                <a:gridCol w="208280">
                  <a:extLst>
                    <a:ext uri="{9D8B030D-6E8A-4147-A177-3AD203B41FA5}">
                      <a16:colId xmlns:a16="http://schemas.microsoft.com/office/drawing/2014/main" val="2830399757"/>
                    </a:ext>
                  </a:extLst>
                </a:gridCol>
                <a:gridCol w="208280">
                  <a:extLst>
                    <a:ext uri="{9D8B030D-6E8A-4147-A177-3AD203B41FA5}">
                      <a16:colId xmlns:a16="http://schemas.microsoft.com/office/drawing/2014/main" val="1162355327"/>
                    </a:ext>
                  </a:extLst>
                </a:gridCol>
                <a:gridCol w="208280">
                  <a:extLst>
                    <a:ext uri="{9D8B030D-6E8A-4147-A177-3AD203B41FA5}">
                      <a16:colId xmlns:a16="http://schemas.microsoft.com/office/drawing/2014/main" val="382794117"/>
                    </a:ext>
                  </a:extLst>
                </a:gridCol>
                <a:gridCol w="208280">
                  <a:extLst>
                    <a:ext uri="{9D8B030D-6E8A-4147-A177-3AD203B41FA5}">
                      <a16:colId xmlns:a16="http://schemas.microsoft.com/office/drawing/2014/main" val="808706652"/>
                    </a:ext>
                  </a:extLst>
                </a:gridCol>
                <a:gridCol w="208280">
                  <a:extLst>
                    <a:ext uri="{9D8B030D-6E8A-4147-A177-3AD203B41FA5}">
                      <a16:colId xmlns:a16="http://schemas.microsoft.com/office/drawing/2014/main" val="4037165954"/>
                    </a:ext>
                  </a:extLst>
                </a:gridCol>
                <a:gridCol w="208280">
                  <a:extLst>
                    <a:ext uri="{9D8B030D-6E8A-4147-A177-3AD203B41FA5}">
                      <a16:colId xmlns:a16="http://schemas.microsoft.com/office/drawing/2014/main" val="1193381264"/>
                    </a:ext>
                  </a:extLst>
                </a:gridCol>
                <a:gridCol w="208280">
                  <a:extLst>
                    <a:ext uri="{9D8B030D-6E8A-4147-A177-3AD203B41FA5}">
                      <a16:colId xmlns:a16="http://schemas.microsoft.com/office/drawing/2014/main" val="1760981556"/>
                    </a:ext>
                  </a:extLst>
                </a:gridCol>
                <a:gridCol w="246888">
                  <a:extLst>
                    <a:ext uri="{9D8B030D-6E8A-4147-A177-3AD203B41FA5}">
                      <a16:colId xmlns:a16="http://schemas.microsoft.com/office/drawing/2014/main" val="559310168"/>
                    </a:ext>
                  </a:extLst>
                </a:gridCol>
                <a:gridCol w="208280">
                  <a:extLst>
                    <a:ext uri="{9D8B030D-6E8A-4147-A177-3AD203B41FA5}">
                      <a16:colId xmlns:a16="http://schemas.microsoft.com/office/drawing/2014/main" val="2298745050"/>
                    </a:ext>
                  </a:extLst>
                </a:gridCol>
                <a:gridCol w="246888">
                  <a:extLst>
                    <a:ext uri="{9D8B030D-6E8A-4147-A177-3AD203B41FA5}">
                      <a16:colId xmlns:a16="http://schemas.microsoft.com/office/drawing/2014/main" val="3197832904"/>
                    </a:ext>
                  </a:extLst>
                </a:gridCol>
                <a:gridCol w="246888">
                  <a:extLst>
                    <a:ext uri="{9D8B030D-6E8A-4147-A177-3AD203B41FA5}">
                      <a16:colId xmlns:a16="http://schemas.microsoft.com/office/drawing/2014/main" val="80441681"/>
                    </a:ext>
                  </a:extLst>
                </a:gridCol>
                <a:gridCol w="246888">
                  <a:extLst>
                    <a:ext uri="{9D8B030D-6E8A-4147-A177-3AD203B41FA5}">
                      <a16:colId xmlns:a16="http://schemas.microsoft.com/office/drawing/2014/main" val="1798570164"/>
                    </a:ext>
                  </a:extLst>
                </a:gridCol>
                <a:gridCol w="208280">
                  <a:extLst>
                    <a:ext uri="{9D8B030D-6E8A-4147-A177-3AD203B41FA5}">
                      <a16:colId xmlns:a16="http://schemas.microsoft.com/office/drawing/2014/main" val="3483801733"/>
                    </a:ext>
                  </a:extLst>
                </a:gridCol>
                <a:gridCol w="246888">
                  <a:extLst>
                    <a:ext uri="{9D8B030D-6E8A-4147-A177-3AD203B41FA5}">
                      <a16:colId xmlns:a16="http://schemas.microsoft.com/office/drawing/2014/main" val="4285945448"/>
                    </a:ext>
                  </a:extLst>
                </a:gridCol>
                <a:gridCol w="246888">
                  <a:extLst>
                    <a:ext uri="{9D8B030D-6E8A-4147-A177-3AD203B41FA5}">
                      <a16:colId xmlns:a16="http://schemas.microsoft.com/office/drawing/2014/main" val="872535979"/>
                    </a:ext>
                  </a:extLst>
                </a:gridCol>
                <a:gridCol w="246888">
                  <a:extLst>
                    <a:ext uri="{9D8B030D-6E8A-4147-A177-3AD203B41FA5}">
                      <a16:colId xmlns:a16="http://schemas.microsoft.com/office/drawing/2014/main" val="220052452"/>
                    </a:ext>
                  </a:extLst>
                </a:gridCol>
                <a:gridCol w="208280">
                  <a:extLst>
                    <a:ext uri="{9D8B030D-6E8A-4147-A177-3AD203B41FA5}">
                      <a16:colId xmlns:a16="http://schemas.microsoft.com/office/drawing/2014/main" val="1014924610"/>
                    </a:ext>
                  </a:extLst>
                </a:gridCol>
                <a:gridCol w="208280">
                  <a:extLst>
                    <a:ext uri="{9D8B030D-6E8A-4147-A177-3AD203B41FA5}">
                      <a16:colId xmlns:a16="http://schemas.microsoft.com/office/drawing/2014/main" val="2902445585"/>
                    </a:ext>
                  </a:extLst>
                </a:gridCol>
                <a:gridCol w="246888">
                  <a:extLst>
                    <a:ext uri="{9D8B030D-6E8A-4147-A177-3AD203B41FA5}">
                      <a16:colId xmlns:a16="http://schemas.microsoft.com/office/drawing/2014/main" val="1508632336"/>
                    </a:ext>
                  </a:extLst>
                </a:gridCol>
                <a:gridCol w="246888">
                  <a:extLst>
                    <a:ext uri="{9D8B030D-6E8A-4147-A177-3AD203B41FA5}">
                      <a16:colId xmlns:a16="http://schemas.microsoft.com/office/drawing/2014/main" val="178544438"/>
                    </a:ext>
                  </a:extLst>
                </a:gridCol>
                <a:gridCol w="246888">
                  <a:extLst>
                    <a:ext uri="{9D8B030D-6E8A-4147-A177-3AD203B41FA5}">
                      <a16:colId xmlns:a16="http://schemas.microsoft.com/office/drawing/2014/main" val="1960834914"/>
                    </a:ext>
                  </a:extLst>
                </a:gridCol>
                <a:gridCol w="208280">
                  <a:extLst>
                    <a:ext uri="{9D8B030D-6E8A-4147-A177-3AD203B41FA5}">
                      <a16:colId xmlns:a16="http://schemas.microsoft.com/office/drawing/2014/main" val="3748011371"/>
                    </a:ext>
                  </a:extLst>
                </a:gridCol>
                <a:gridCol w="208280">
                  <a:extLst>
                    <a:ext uri="{9D8B030D-6E8A-4147-A177-3AD203B41FA5}">
                      <a16:colId xmlns:a16="http://schemas.microsoft.com/office/drawing/2014/main" val="524597726"/>
                    </a:ext>
                  </a:extLst>
                </a:gridCol>
                <a:gridCol w="208280">
                  <a:extLst>
                    <a:ext uri="{9D8B030D-6E8A-4147-A177-3AD203B41FA5}">
                      <a16:colId xmlns:a16="http://schemas.microsoft.com/office/drawing/2014/main" val="342790299"/>
                    </a:ext>
                  </a:extLst>
                </a:gridCol>
                <a:gridCol w="208280">
                  <a:extLst>
                    <a:ext uri="{9D8B030D-6E8A-4147-A177-3AD203B41FA5}">
                      <a16:colId xmlns:a16="http://schemas.microsoft.com/office/drawing/2014/main" val="1088856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757929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- 2019-05-24 10:18:12 </a:t>
                      </a:r>
                      <a:r>
                        <a:rPr kumimoji="0" lang="fr-FR" sz="1000" b="0" i="0" u="none" strike="noStrike" kern="1200" cap="none" spc="0" normalizeH="0" baseline="0" noProof="0">
                          <a:ln>
                            <a:noFill/>
                          </a:ln>
                          <a:solidFill>
                            <a:prstClr val="black"/>
                          </a:solidFill>
                          <a:effectLst/>
                          <a:uLnTx/>
                          <a:uFillTx/>
                          <a:latin typeface="+mn-lt"/>
                          <a:ea typeface="+mn-ea"/>
                          <a:cs typeface="+mn-cs"/>
                        </a:rPr>
                        <a:t> 
 👀 C'est vrai qu'il a une belle tête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8.7439 %</a:t>
                      </a:r>
                    </a:p>
                  </a:txBody>
                  <a:tcPr/>
                </a:tc>
                <a:extLst>
                  <a:ext uri="{0D108BD9-81ED-4DB2-BD59-A6C34878D82A}">
                    <a16:rowId xmlns:a16="http://schemas.microsoft.com/office/drawing/2014/main" val="2712208926"/>
                  </a:ext>
                </a:extLst>
              </a:tr>
            </a:tbl>
          </a:graphicData>
        </a:graphic>
      </p:graphicFrame>
      <p:sp>
        <p:nvSpPr>
          <p:cNvPr id="4" name="Text Placeholder 3">
            <a:extLst>
              <a:ext uri="{FF2B5EF4-FFF2-40B4-BE49-F238E27FC236}">
                <a16:creationId xmlns:a16="http://schemas.microsoft.com/office/drawing/2014/main" id="{BFAB527B-2B1E-446C-BDD4-A7671194450C}"/>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58135847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2C5CAB-105E-43DA-A7E0-8FF68AD384A2}"/>
              </a:ext>
            </a:extLst>
          </p:cNvPr>
          <p:cNvSpPr>
            <a:spLocks noGrp="1"/>
          </p:cNvSpPr>
          <p:nvPr>
            <p:ph type="title"/>
          </p:nvPr>
        </p:nvSpPr>
        <p:spPr/>
        <p:txBody>
          <a:bodyPr/>
          <a:lstStyle/>
          <a:p>
            <a:r>
              <a:rPr lang="en-US"/>
              <a:t>Facebook Insights Own Posts Table w/ E-Rate | CND Competitor- FR - 23 of 26</a:t>
            </a:r>
          </a:p>
        </p:txBody>
      </p:sp>
      <p:graphicFrame>
        <p:nvGraphicFramePr>
          <p:cNvPr id="5" name="Table Placeholder 4">
            <a:extLst>
              <a:ext uri="{FF2B5EF4-FFF2-40B4-BE49-F238E27FC236}">
                <a16:creationId xmlns:a16="http://schemas.microsoft.com/office/drawing/2014/main" id="{A1BA944A-D7CF-495F-983F-29A43DA2E1F6}"/>
              </a:ext>
            </a:extLst>
          </p:cNvPr>
          <p:cNvGraphicFramePr>
            <a:graphicFrameLocks noGrp="1"/>
          </p:cNvGraphicFramePr>
          <p:nvPr>
            <p:ph type="tbl" sz="quarter" idx="13"/>
            <p:extLst>
              <p:ext uri="{D42A27DB-BD31-4B8C-83A1-F6EECF244321}">
                <p14:modId xmlns:p14="http://schemas.microsoft.com/office/powerpoint/2010/main" val="1268986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62723860"/>
                    </a:ext>
                  </a:extLst>
                </a:gridCol>
                <a:gridCol w="246888">
                  <a:extLst>
                    <a:ext uri="{9D8B030D-6E8A-4147-A177-3AD203B41FA5}">
                      <a16:colId xmlns:a16="http://schemas.microsoft.com/office/drawing/2014/main" val="1373170315"/>
                    </a:ext>
                  </a:extLst>
                </a:gridCol>
                <a:gridCol w="246888">
                  <a:extLst>
                    <a:ext uri="{9D8B030D-6E8A-4147-A177-3AD203B41FA5}">
                      <a16:colId xmlns:a16="http://schemas.microsoft.com/office/drawing/2014/main" val="1360736360"/>
                    </a:ext>
                  </a:extLst>
                </a:gridCol>
                <a:gridCol w="208280">
                  <a:extLst>
                    <a:ext uri="{9D8B030D-6E8A-4147-A177-3AD203B41FA5}">
                      <a16:colId xmlns:a16="http://schemas.microsoft.com/office/drawing/2014/main" val="2879178940"/>
                    </a:ext>
                  </a:extLst>
                </a:gridCol>
                <a:gridCol w="208280">
                  <a:extLst>
                    <a:ext uri="{9D8B030D-6E8A-4147-A177-3AD203B41FA5}">
                      <a16:colId xmlns:a16="http://schemas.microsoft.com/office/drawing/2014/main" val="3399536215"/>
                    </a:ext>
                  </a:extLst>
                </a:gridCol>
                <a:gridCol w="208280">
                  <a:extLst>
                    <a:ext uri="{9D8B030D-6E8A-4147-A177-3AD203B41FA5}">
                      <a16:colId xmlns:a16="http://schemas.microsoft.com/office/drawing/2014/main" val="1035199303"/>
                    </a:ext>
                  </a:extLst>
                </a:gridCol>
                <a:gridCol w="208280">
                  <a:extLst>
                    <a:ext uri="{9D8B030D-6E8A-4147-A177-3AD203B41FA5}">
                      <a16:colId xmlns:a16="http://schemas.microsoft.com/office/drawing/2014/main" val="2711453545"/>
                    </a:ext>
                  </a:extLst>
                </a:gridCol>
                <a:gridCol w="208280">
                  <a:extLst>
                    <a:ext uri="{9D8B030D-6E8A-4147-A177-3AD203B41FA5}">
                      <a16:colId xmlns:a16="http://schemas.microsoft.com/office/drawing/2014/main" val="2786888399"/>
                    </a:ext>
                  </a:extLst>
                </a:gridCol>
                <a:gridCol w="208280">
                  <a:extLst>
                    <a:ext uri="{9D8B030D-6E8A-4147-A177-3AD203B41FA5}">
                      <a16:colId xmlns:a16="http://schemas.microsoft.com/office/drawing/2014/main" val="4209252696"/>
                    </a:ext>
                  </a:extLst>
                </a:gridCol>
                <a:gridCol w="208280">
                  <a:extLst>
                    <a:ext uri="{9D8B030D-6E8A-4147-A177-3AD203B41FA5}">
                      <a16:colId xmlns:a16="http://schemas.microsoft.com/office/drawing/2014/main" val="1929554686"/>
                    </a:ext>
                  </a:extLst>
                </a:gridCol>
                <a:gridCol w="208280">
                  <a:extLst>
                    <a:ext uri="{9D8B030D-6E8A-4147-A177-3AD203B41FA5}">
                      <a16:colId xmlns:a16="http://schemas.microsoft.com/office/drawing/2014/main" val="2284237324"/>
                    </a:ext>
                  </a:extLst>
                </a:gridCol>
                <a:gridCol w="208280">
                  <a:extLst>
                    <a:ext uri="{9D8B030D-6E8A-4147-A177-3AD203B41FA5}">
                      <a16:colId xmlns:a16="http://schemas.microsoft.com/office/drawing/2014/main" val="986178965"/>
                    </a:ext>
                  </a:extLst>
                </a:gridCol>
                <a:gridCol w="208280">
                  <a:extLst>
                    <a:ext uri="{9D8B030D-6E8A-4147-A177-3AD203B41FA5}">
                      <a16:colId xmlns:a16="http://schemas.microsoft.com/office/drawing/2014/main" val="1404775523"/>
                    </a:ext>
                  </a:extLst>
                </a:gridCol>
                <a:gridCol w="246888">
                  <a:extLst>
                    <a:ext uri="{9D8B030D-6E8A-4147-A177-3AD203B41FA5}">
                      <a16:colId xmlns:a16="http://schemas.microsoft.com/office/drawing/2014/main" val="2582779656"/>
                    </a:ext>
                  </a:extLst>
                </a:gridCol>
                <a:gridCol w="208280">
                  <a:extLst>
                    <a:ext uri="{9D8B030D-6E8A-4147-A177-3AD203B41FA5}">
                      <a16:colId xmlns:a16="http://schemas.microsoft.com/office/drawing/2014/main" val="1303398377"/>
                    </a:ext>
                  </a:extLst>
                </a:gridCol>
                <a:gridCol w="246888">
                  <a:extLst>
                    <a:ext uri="{9D8B030D-6E8A-4147-A177-3AD203B41FA5}">
                      <a16:colId xmlns:a16="http://schemas.microsoft.com/office/drawing/2014/main" val="3864428395"/>
                    </a:ext>
                  </a:extLst>
                </a:gridCol>
                <a:gridCol w="246888">
                  <a:extLst>
                    <a:ext uri="{9D8B030D-6E8A-4147-A177-3AD203B41FA5}">
                      <a16:colId xmlns:a16="http://schemas.microsoft.com/office/drawing/2014/main" val="1194951998"/>
                    </a:ext>
                  </a:extLst>
                </a:gridCol>
                <a:gridCol w="246888">
                  <a:extLst>
                    <a:ext uri="{9D8B030D-6E8A-4147-A177-3AD203B41FA5}">
                      <a16:colId xmlns:a16="http://schemas.microsoft.com/office/drawing/2014/main" val="187574595"/>
                    </a:ext>
                  </a:extLst>
                </a:gridCol>
                <a:gridCol w="208280">
                  <a:extLst>
                    <a:ext uri="{9D8B030D-6E8A-4147-A177-3AD203B41FA5}">
                      <a16:colId xmlns:a16="http://schemas.microsoft.com/office/drawing/2014/main" val="3258663717"/>
                    </a:ext>
                  </a:extLst>
                </a:gridCol>
                <a:gridCol w="246888">
                  <a:extLst>
                    <a:ext uri="{9D8B030D-6E8A-4147-A177-3AD203B41FA5}">
                      <a16:colId xmlns:a16="http://schemas.microsoft.com/office/drawing/2014/main" val="1194227769"/>
                    </a:ext>
                  </a:extLst>
                </a:gridCol>
                <a:gridCol w="246888">
                  <a:extLst>
                    <a:ext uri="{9D8B030D-6E8A-4147-A177-3AD203B41FA5}">
                      <a16:colId xmlns:a16="http://schemas.microsoft.com/office/drawing/2014/main" val="3355184915"/>
                    </a:ext>
                  </a:extLst>
                </a:gridCol>
                <a:gridCol w="246888">
                  <a:extLst>
                    <a:ext uri="{9D8B030D-6E8A-4147-A177-3AD203B41FA5}">
                      <a16:colId xmlns:a16="http://schemas.microsoft.com/office/drawing/2014/main" val="103258626"/>
                    </a:ext>
                  </a:extLst>
                </a:gridCol>
                <a:gridCol w="208280">
                  <a:extLst>
                    <a:ext uri="{9D8B030D-6E8A-4147-A177-3AD203B41FA5}">
                      <a16:colId xmlns:a16="http://schemas.microsoft.com/office/drawing/2014/main" val="1852798148"/>
                    </a:ext>
                  </a:extLst>
                </a:gridCol>
                <a:gridCol w="208280">
                  <a:extLst>
                    <a:ext uri="{9D8B030D-6E8A-4147-A177-3AD203B41FA5}">
                      <a16:colId xmlns:a16="http://schemas.microsoft.com/office/drawing/2014/main" val="3487133497"/>
                    </a:ext>
                  </a:extLst>
                </a:gridCol>
                <a:gridCol w="246888">
                  <a:extLst>
                    <a:ext uri="{9D8B030D-6E8A-4147-A177-3AD203B41FA5}">
                      <a16:colId xmlns:a16="http://schemas.microsoft.com/office/drawing/2014/main" val="733953383"/>
                    </a:ext>
                  </a:extLst>
                </a:gridCol>
                <a:gridCol w="246888">
                  <a:extLst>
                    <a:ext uri="{9D8B030D-6E8A-4147-A177-3AD203B41FA5}">
                      <a16:colId xmlns:a16="http://schemas.microsoft.com/office/drawing/2014/main" val="3320397436"/>
                    </a:ext>
                  </a:extLst>
                </a:gridCol>
                <a:gridCol w="246888">
                  <a:extLst>
                    <a:ext uri="{9D8B030D-6E8A-4147-A177-3AD203B41FA5}">
                      <a16:colId xmlns:a16="http://schemas.microsoft.com/office/drawing/2014/main" val="3012400543"/>
                    </a:ext>
                  </a:extLst>
                </a:gridCol>
                <a:gridCol w="208280">
                  <a:extLst>
                    <a:ext uri="{9D8B030D-6E8A-4147-A177-3AD203B41FA5}">
                      <a16:colId xmlns:a16="http://schemas.microsoft.com/office/drawing/2014/main" val="4007344696"/>
                    </a:ext>
                  </a:extLst>
                </a:gridCol>
                <a:gridCol w="208280">
                  <a:extLst>
                    <a:ext uri="{9D8B030D-6E8A-4147-A177-3AD203B41FA5}">
                      <a16:colId xmlns:a16="http://schemas.microsoft.com/office/drawing/2014/main" val="1841438127"/>
                    </a:ext>
                  </a:extLst>
                </a:gridCol>
                <a:gridCol w="208280">
                  <a:extLst>
                    <a:ext uri="{9D8B030D-6E8A-4147-A177-3AD203B41FA5}">
                      <a16:colId xmlns:a16="http://schemas.microsoft.com/office/drawing/2014/main" val="3005498211"/>
                    </a:ext>
                  </a:extLst>
                </a:gridCol>
                <a:gridCol w="208280">
                  <a:extLst>
                    <a:ext uri="{9D8B030D-6E8A-4147-A177-3AD203B41FA5}">
                      <a16:colId xmlns:a16="http://schemas.microsoft.com/office/drawing/2014/main" val="2476930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69931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- 2019-05-24 10:00:00 </a:t>
                      </a:r>
                      <a:r>
                        <a:rPr kumimoji="0" lang="fr-FR" sz="1000" b="0" i="0" u="none" strike="noStrike" kern="1200" cap="none" spc="0" normalizeH="0" baseline="0" noProof="0">
                          <a:ln>
                            <a:noFill/>
                          </a:ln>
                          <a:solidFill>
                            <a:prstClr val="black"/>
                          </a:solidFill>
                          <a:effectLst/>
                          <a:uLnTx/>
                          <a:uFillTx/>
                          <a:latin typeface="+mn-lt"/>
                          <a:ea typeface="+mn-ea"/>
                          <a:cs typeface="+mn-cs"/>
                        </a:rPr>
                        <a:t> 
 Le temps est précieux.
Apprenez en plus sur la création d'un time-lapse sur MSI P65 Creator par FIRSTLAPSE - Matzen &amp; Høholt
Le P65 Creator : https://msi.gm/2VR3u9J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6.1621 %</a:t>
                      </a:r>
                    </a:p>
                  </a:txBody>
                  <a:tcPr/>
                </a:tc>
                <a:extLst>
                  <a:ext uri="{0D108BD9-81ED-4DB2-BD59-A6C34878D82A}">
                    <a16:rowId xmlns:a16="http://schemas.microsoft.com/office/drawing/2014/main" val="2572247695"/>
                  </a:ext>
                </a:extLst>
              </a:tr>
            </a:tbl>
          </a:graphicData>
        </a:graphic>
      </p:graphicFrame>
      <p:sp>
        <p:nvSpPr>
          <p:cNvPr id="4" name="Text Placeholder 3">
            <a:extLst>
              <a:ext uri="{FF2B5EF4-FFF2-40B4-BE49-F238E27FC236}">
                <a16:creationId xmlns:a16="http://schemas.microsoft.com/office/drawing/2014/main" id="{9B5ACBF3-9FC4-432F-8B3E-4DE4260E7C3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6086868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CC392-8D9A-4116-A511-9DB768A5759A}"/>
              </a:ext>
            </a:extLst>
          </p:cNvPr>
          <p:cNvSpPr>
            <a:spLocks noGrp="1"/>
          </p:cNvSpPr>
          <p:nvPr>
            <p:ph type="title"/>
          </p:nvPr>
        </p:nvSpPr>
        <p:spPr/>
        <p:txBody>
          <a:bodyPr/>
          <a:lstStyle/>
          <a:p>
            <a:r>
              <a:rPr lang="en-US"/>
              <a:t>Facebook Insights Own Posts Table w/ E-Rate | CND Competitor- FR - 24 of 26</a:t>
            </a:r>
          </a:p>
        </p:txBody>
      </p:sp>
      <p:graphicFrame>
        <p:nvGraphicFramePr>
          <p:cNvPr id="5" name="Table Placeholder 4">
            <a:extLst>
              <a:ext uri="{FF2B5EF4-FFF2-40B4-BE49-F238E27FC236}">
                <a16:creationId xmlns:a16="http://schemas.microsoft.com/office/drawing/2014/main" id="{3FF374CB-765E-45EA-B710-76D4A186B07F}"/>
              </a:ext>
            </a:extLst>
          </p:cNvPr>
          <p:cNvGraphicFramePr>
            <a:graphicFrameLocks noGrp="1"/>
          </p:cNvGraphicFramePr>
          <p:nvPr>
            <p:ph type="tbl" sz="quarter" idx="13"/>
            <p:extLst>
              <p:ext uri="{D42A27DB-BD31-4B8C-83A1-F6EECF244321}">
                <p14:modId xmlns:p14="http://schemas.microsoft.com/office/powerpoint/2010/main" val="35637609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885678688"/>
                    </a:ext>
                  </a:extLst>
                </a:gridCol>
                <a:gridCol w="246888">
                  <a:extLst>
                    <a:ext uri="{9D8B030D-6E8A-4147-A177-3AD203B41FA5}">
                      <a16:colId xmlns:a16="http://schemas.microsoft.com/office/drawing/2014/main" val="2267677929"/>
                    </a:ext>
                  </a:extLst>
                </a:gridCol>
                <a:gridCol w="246888">
                  <a:extLst>
                    <a:ext uri="{9D8B030D-6E8A-4147-A177-3AD203B41FA5}">
                      <a16:colId xmlns:a16="http://schemas.microsoft.com/office/drawing/2014/main" val="580455051"/>
                    </a:ext>
                  </a:extLst>
                </a:gridCol>
                <a:gridCol w="208280">
                  <a:extLst>
                    <a:ext uri="{9D8B030D-6E8A-4147-A177-3AD203B41FA5}">
                      <a16:colId xmlns:a16="http://schemas.microsoft.com/office/drawing/2014/main" val="1919492654"/>
                    </a:ext>
                  </a:extLst>
                </a:gridCol>
                <a:gridCol w="208280">
                  <a:extLst>
                    <a:ext uri="{9D8B030D-6E8A-4147-A177-3AD203B41FA5}">
                      <a16:colId xmlns:a16="http://schemas.microsoft.com/office/drawing/2014/main" val="36676291"/>
                    </a:ext>
                  </a:extLst>
                </a:gridCol>
                <a:gridCol w="208280">
                  <a:extLst>
                    <a:ext uri="{9D8B030D-6E8A-4147-A177-3AD203B41FA5}">
                      <a16:colId xmlns:a16="http://schemas.microsoft.com/office/drawing/2014/main" val="3315305689"/>
                    </a:ext>
                  </a:extLst>
                </a:gridCol>
                <a:gridCol w="208280">
                  <a:extLst>
                    <a:ext uri="{9D8B030D-6E8A-4147-A177-3AD203B41FA5}">
                      <a16:colId xmlns:a16="http://schemas.microsoft.com/office/drawing/2014/main" val="962019354"/>
                    </a:ext>
                  </a:extLst>
                </a:gridCol>
                <a:gridCol w="208280">
                  <a:extLst>
                    <a:ext uri="{9D8B030D-6E8A-4147-A177-3AD203B41FA5}">
                      <a16:colId xmlns:a16="http://schemas.microsoft.com/office/drawing/2014/main" val="2520983831"/>
                    </a:ext>
                  </a:extLst>
                </a:gridCol>
                <a:gridCol w="208280">
                  <a:extLst>
                    <a:ext uri="{9D8B030D-6E8A-4147-A177-3AD203B41FA5}">
                      <a16:colId xmlns:a16="http://schemas.microsoft.com/office/drawing/2014/main" val="2682893132"/>
                    </a:ext>
                  </a:extLst>
                </a:gridCol>
                <a:gridCol w="208280">
                  <a:extLst>
                    <a:ext uri="{9D8B030D-6E8A-4147-A177-3AD203B41FA5}">
                      <a16:colId xmlns:a16="http://schemas.microsoft.com/office/drawing/2014/main" val="2218244750"/>
                    </a:ext>
                  </a:extLst>
                </a:gridCol>
                <a:gridCol w="208280">
                  <a:extLst>
                    <a:ext uri="{9D8B030D-6E8A-4147-A177-3AD203B41FA5}">
                      <a16:colId xmlns:a16="http://schemas.microsoft.com/office/drawing/2014/main" val="703352220"/>
                    </a:ext>
                  </a:extLst>
                </a:gridCol>
                <a:gridCol w="208280">
                  <a:extLst>
                    <a:ext uri="{9D8B030D-6E8A-4147-A177-3AD203B41FA5}">
                      <a16:colId xmlns:a16="http://schemas.microsoft.com/office/drawing/2014/main" val="627795838"/>
                    </a:ext>
                  </a:extLst>
                </a:gridCol>
                <a:gridCol w="208280">
                  <a:extLst>
                    <a:ext uri="{9D8B030D-6E8A-4147-A177-3AD203B41FA5}">
                      <a16:colId xmlns:a16="http://schemas.microsoft.com/office/drawing/2014/main" val="2922886388"/>
                    </a:ext>
                  </a:extLst>
                </a:gridCol>
                <a:gridCol w="246888">
                  <a:extLst>
                    <a:ext uri="{9D8B030D-6E8A-4147-A177-3AD203B41FA5}">
                      <a16:colId xmlns:a16="http://schemas.microsoft.com/office/drawing/2014/main" val="3053781291"/>
                    </a:ext>
                  </a:extLst>
                </a:gridCol>
                <a:gridCol w="208280">
                  <a:extLst>
                    <a:ext uri="{9D8B030D-6E8A-4147-A177-3AD203B41FA5}">
                      <a16:colId xmlns:a16="http://schemas.microsoft.com/office/drawing/2014/main" val="83091636"/>
                    </a:ext>
                  </a:extLst>
                </a:gridCol>
                <a:gridCol w="246888">
                  <a:extLst>
                    <a:ext uri="{9D8B030D-6E8A-4147-A177-3AD203B41FA5}">
                      <a16:colId xmlns:a16="http://schemas.microsoft.com/office/drawing/2014/main" val="3224613141"/>
                    </a:ext>
                  </a:extLst>
                </a:gridCol>
                <a:gridCol w="246888">
                  <a:extLst>
                    <a:ext uri="{9D8B030D-6E8A-4147-A177-3AD203B41FA5}">
                      <a16:colId xmlns:a16="http://schemas.microsoft.com/office/drawing/2014/main" val="1196865520"/>
                    </a:ext>
                  </a:extLst>
                </a:gridCol>
                <a:gridCol w="246888">
                  <a:extLst>
                    <a:ext uri="{9D8B030D-6E8A-4147-A177-3AD203B41FA5}">
                      <a16:colId xmlns:a16="http://schemas.microsoft.com/office/drawing/2014/main" val="155191755"/>
                    </a:ext>
                  </a:extLst>
                </a:gridCol>
                <a:gridCol w="208280">
                  <a:extLst>
                    <a:ext uri="{9D8B030D-6E8A-4147-A177-3AD203B41FA5}">
                      <a16:colId xmlns:a16="http://schemas.microsoft.com/office/drawing/2014/main" val="3820530537"/>
                    </a:ext>
                  </a:extLst>
                </a:gridCol>
                <a:gridCol w="246888">
                  <a:extLst>
                    <a:ext uri="{9D8B030D-6E8A-4147-A177-3AD203B41FA5}">
                      <a16:colId xmlns:a16="http://schemas.microsoft.com/office/drawing/2014/main" val="3323839191"/>
                    </a:ext>
                  </a:extLst>
                </a:gridCol>
                <a:gridCol w="246888">
                  <a:extLst>
                    <a:ext uri="{9D8B030D-6E8A-4147-A177-3AD203B41FA5}">
                      <a16:colId xmlns:a16="http://schemas.microsoft.com/office/drawing/2014/main" val="3622940301"/>
                    </a:ext>
                  </a:extLst>
                </a:gridCol>
                <a:gridCol w="246888">
                  <a:extLst>
                    <a:ext uri="{9D8B030D-6E8A-4147-A177-3AD203B41FA5}">
                      <a16:colId xmlns:a16="http://schemas.microsoft.com/office/drawing/2014/main" val="3642721699"/>
                    </a:ext>
                  </a:extLst>
                </a:gridCol>
                <a:gridCol w="208280">
                  <a:extLst>
                    <a:ext uri="{9D8B030D-6E8A-4147-A177-3AD203B41FA5}">
                      <a16:colId xmlns:a16="http://schemas.microsoft.com/office/drawing/2014/main" val="2187615480"/>
                    </a:ext>
                  </a:extLst>
                </a:gridCol>
                <a:gridCol w="208280">
                  <a:extLst>
                    <a:ext uri="{9D8B030D-6E8A-4147-A177-3AD203B41FA5}">
                      <a16:colId xmlns:a16="http://schemas.microsoft.com/office/drawing/2014/main" val="1135329092"/>
                    </a:ext>
                  </a:extLst>
                </a:gridCol>
                <a:gridCol w="246888">
                  <a:extLst>
                    <a:ext uri="{9D8B030D-6E8A-4147-A177-3AD203B41FA5}">
                      <a16:colId xmlns:a16="http://schemas.microsoft.com/office/drawing/2014/main" val="4105335695"/>
                    </a:ext>
                  </a:extLst>
                </a:gridCol>
                <a:gridCol w="246888">
                  <a:extLst>
                    <a:ext uri="{9D8B030D-6E8A-4147-A177-3AD203B41FA5}">
                      <a16:colId xmlns:a16="http://schemas.microsoft.com/office/drawing/2014/main" val="3413329094"/>
                    </a:ext>
                  </a:extLst>
                </a:gridCol>
                <a:gridCol w="246888">
                  <a:extLst>
                    <a:ext uri="{9D8B030D-6E8A-4147-A177-3AD203B41FA5}">
                      <a16:colId xmlns:a16="http://schemas.microsoft.com/office/drawing/2014/main" val="1059940131"/>
                    </a:ext>
                  </a:extLst>
                </a:gridCol>
                <a:gridCol w="208280">
                  <a:extLst>
                    <a:ext uri="{9D8B030D-6E8A-4147-A177-3AD203B41FA5}">
                      <a16:colId xmlns:a16="http://schemas.microsoft.com/office/drawing/2014/main" val="19457531"/>
                    </a:ext>
                  </a:extLst>
                </a:gridCol>
                <a:gridCol w="208280">
                  <a:extLst>
                    <a:ext uri="{9D8B030D-6E8A-4147-A177-3AD203B41FA5}">
                      <a16:colId xmlns:a16="http://schemas.microsoft.com/office/drawing/2014/main" val="3793650339"/>
                    </a:ext>
                  </a:extLst>
                </a:gridCol>
                <a:gridCol w="208280">
                  <a:extLst>
                    <a:ext uri="{9D8B030D-6E8A-4147-A177-3AD203B41FA5}">
                      <a16:colId xmlns:a16="http://schemas.microsoft.com/office/drawing/2014/main" val="20833974"/>
                    </a:ext>
                  </a:extLst>
                </a:gridCol>
                <a:gridCol w="208280">
                  <a:extLst>
                    <a:ext uri="{9D8B030D-6E8A-4147-A177-3AD203B41FA5}">
                      <a16:colId xmlns:a16="http://schemas.microsoft.com/office/drawing/2014/main" val="656094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6710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 Gaming - 2019-05-24 04:50:49 </a:t>
                      </a:r>
                      <a:r>
                        <a:rPr kumimoji="0" lang="fr-FR" sz="1000" b="0" i="0" u="none" strike="noStrike" kern="1200" cap="none" spc="0" normalizeH="0" baseline="0" noProof="0">
                          <a:ln>
                            <a:noFill/>
                          </a:ln>
                          <a:solidFill>
                            <a:prstClr val="black"/>
                          </a:solidFill>
                          <a:effectLst/>
                          <a:uLnTx/>
                          <a:uFillTx/>
                          <a:latin typeface="+mn-lt"/>
                          <a:ea typeface="+mn-ea"/>
                          <a:cs typeface="+mn-cs"/>
                        </a:rPr>
                        <a:t> 
 🎉🎉 Micro76 🎉🎉
Pour ceux qui cherchent un nouveau moyen de se faire de belles config'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11.5386 %</a:t>
                      </a:r>
                    </a:p>
                  </a:txBody>
                  <a:tcPr/>
                </a:tc>
                <a:extLst>
                  <a:ext uri="{0D108BD9-81ED-4DB2-BD59-A6C34878D82A}">
                    <a16:rowId xmlns:a16="http://schemas.microsoft.com/office/drawing/2014/main" val="272520243"/>
                  </a:ext>
                </a:extLst>
              </a:tr>
            </a:tbl>
          </a:graphicData>
        </a:graphic>
      </p:graphicFrame>
      <p:sp>
        <p:nvSpPr>
          <p:cNvPr id="4" name="Text Placeholder 3">
            <a:extLst>
              <a:ext uri="{FF2B5EF4-FFF2-40B4-BE49-F238E27FC236}">
                <a16:creationId xmlns:a16="http://schemas.microsoft.com/office/drawing/2014/main" id="{926CEE6A-2B63-40F8-BBC3-8D8964F6530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4931876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7B726-80A3-4121-8D8B-AE6F3BDFF647}"/>
              </a:ext>
            </a:extLst>
          </p:cNvPr>
          <p:cNvSpPr>
            <a:spLocks noGrp="1"/>
          </p:cNvSpPr>
          <p:nvPr>
            <p:ph type="title"/>
          </p:nvPr>
        </p:nvSpPr>
        <p:spPr/>
        <p:txBody>
          <a:bodyPr/>
          <a:lstStyle/>
          <a:p>
            <a:r>
              <a:rPr lang="en-US"/>
              <a:t>Facebook Insights Own Posts Table w/ E-Rate | CND Competitor- FR - 25 of 26</a:t>
            </a:r>
          </a:p>
        </p:txBody>
      </p:sp>
      <p:graphicFrame>
        <p:nvGraphicFramePr>
          <p:cNvPr id="5" name="Table Placeholder 4">
            <a:extLst>
              <a:ext uri="{FF2B5EF4-FFF2-40B4-BE49-F238E27FC236}">
                <a16:creationId xmlns:a16="http://schemas.microsoft.com/office/drawing/2014/main" id="{BF5C0F0F-9308-4E9D-933B-DB8190F13E33}"/>
              </a:ext>
            </a:extLst>
          </p:cNvPr>
          <p:cNvGraphicFramePr>
            <a:graphicFrameLocks noGrp="1"/>
          </p:cNvGraphicFramePr>
          <p:nvPr>
            <p:ph type="tbl" sz="quarter" idx="13"/>
            <p:extLst>
              <p:ext uri="{D42A27DB-BD31-4B8C-83A1-F6EECF244321}">
                <p14:modId xmlns:p14="http://schemas.microsoft.com/office/powerpoint/2010/main" val="35515226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03417994"/>
                    </a:ext>
                  </a:extLst>
                </a:gridCol>
                <a:gridCol w="246888">
                  <a:extLst>
                    <a:ext uri="{9D8B030D-6E8A-4147-A177-3AD203B41FA5}">
                      <a16:colId xmlns:a16="http://schemas.microsoft.com/office/drawing/2014/main" val="1772417996"/>
                    </a:ext>
                  </a:extLst>
                </a:gridCol>
                <a:gridCol w="246888">
                  <a:extLst>
                    <a:ext uri="{9D8B030D-6E8A-4147-A177-3AD203B41FA5}">
                      <a16:colId xmlns:a16="http://schemas.microsoft.com/office/drawing/2014/main" val="615728131"/>
                    </a:ext>
                  </a:extLst>
                </a:gridCol>
                <a:gridCol w="208280">
                  <a:extLst>
                    <a:ext uri="{9D8B030D-6E8A-4147-A177-3AD203B41FA5}">
                      <a16:colId xmlns:a16="http://schemas.microsoft.com/office/drawing/2014/main" val="508727940"/>
                    </a:ext>
                  </a:extLst>
                </a:gridCol>
                <a:gridCol w="208280">
                  <a:extLst>
                    <a:ext uri="{9D8B030D-6E8A-4147-A177-3AD203B41FA5}">
                      <a16:colId xmlns:a16="http://schemas.microsoft.com/office/drawing/2014/main" val="2629436420"/>
                    </a:ext>
                  </a:extLst>
                </a:gridCol>
                <a:gridCol w="208280">
                  <a:extLst>
                    <a:ext uri="{9D8B030D-6E8A-4147-A177-3AD203B41FA5}">
                      <a16:colId xmlns:a16="http://schemas.microsoft.com/office/drawing/2014/main" val="1651172001"/>
                    </a:ext>
                  </a:extLst>
                </a:gridCol>
                <a:gridCol w="208280">
                  <a:extLst>
                    <a:ext uri="{9D8B030D-6E8A-4147-A177-3AD203B41FA5}">
                      <a16:colId xmlns:a16="http://schemas.microsoft.com/office/drawing/2014/main" val="112903597"/>
                    </a:ext>
                  </a:extLst>
                </a:gridCol>
                <a:gridCol w="208280">
                  <a:extLst>
                    <a:ext uri="{9D8B030D-6E8A-4147-A177-3AD203B41FA5}">
                      <a16:colId xmlns:a16="http://schemas.microsoft.com/office/drawing/2014/main" val="2718541897"/>
                    </a:ext>
                  </a:extLst>
                </a:gridCol>
                <a:gridCol w="208280">
                  <a:extLst>
                    <a:ext uri="{9D8B030D-6E8A-4147-A177-3AD203B41FA5}">
                      <a16:colId xmlns:a16="http://schemas.microsoft.com/office/drawing/2014/main" val="2378280305"/>
                    </a:ext>
                  </a:extLst>
                </a:gridCol>
                <a:gridCol w="208280">
                  <a:extLst>
                    <a:ext uri="{9D8B030D-6E8A-4147-A177-3AD203B41FA5}">
                      <a16:colId xmlns:a16="http://schemas.microsoft.com/office/drawing/2014/main" val="2998930369"/>
                    </a:ext>
                  </a:extLst>
                </a:gridCol>
                <a:gridCol w="208280">
                  <a:extLst>
                    <a:ext uri="{9D8B030D-6E8A-4147-A177-3AD203B41FA5}">
                      <a16:colId xmlns:a16="http://schemas.microsoft.com/office/drawing/2014/main" val="189612229"/>
                    </a:ext>
                  </a:extLst>
                </a:gridCol>
                <a:gridCol w="208280">
                  <a:extLst>
                    <a:ext uri="{9D8B030D-6E8A-4147-A177-3AD203B41FA5}">
                      <a16:colId xmlns:a16="http://schemas.microsoft.com/office/drawing/2014/main" val="1255325445"/>
                    </a:ext>
                  </a:extLst>
                </a:gridCol>
                <a:gridCol w="208280">
                  <a:extLst>
                    <a:ext uri="{9D8B030D-6E8A-4147-A177-3AD203B41FA5}">
                      <a16:colId xmlns:a16="http://schemas.microsoft.com/office/drawing/2014/main" val="4174077028"/>
                    </a:ext>
                  </a:extLst>
                </a:gridCol>
                <a:gridCol w="246888">
                  <a:extLst>
                    <a:ext uri="{9D8B030D-6E8A-4147-A177-3AD203B41FA5}">
                      <a16:colId xmlns:a16="http://schemas.microsoft.com/office/drawing/2014/main" val="3974678640"/>
                    </a:ext>
                  </a:extLst>
                </a:gridCol>
                <a:gridCol w="208280">
                  <a:extLst>
                    <a:ext uri="{9D8B030D-6E8A-4147-A177-3AD203B41FA5}">
                      <a16:colId xmlns:a16="http://schemas.microsoft.com/office/drawing/2014/main" val="1644824440"/>
                    </a:ext>
                  </a:extLst>
                </a:gridCol>
                <a:gridCol w="246888">
                  <a:extLst>
                    <a:ext uri="{9D8B030D-6E8A-4147-A177-3AD203B41FA5}">
                      <a16:colId xmlns:a16="http://schemas.microsoft.com/office/drawing/2014/main" val="2611588142"/>
                    </a:ext>
                  </a:extLst>
                </a:gridCol>
                <a:gridCol w="246888">
                  <a:extLst>
                    <a:ext uri="{9D8B030D-6E8A-4147-A177-3AD203B41FA5}">
                      <a16:colId xmlns:a16="http://schemas.microsoft.com/office/drawing/2014/main" val="3982993838"/>
                    </a:ext>
                  </a:extLst>
                </a:gridCol>
                <a:gridCol w="246888">
                  <a:extLst>
                    <a:ext uri="{9D8B030D-6E8A-4147-A177-3AD203B41FA5}">
                      <a16:colId xmlns:a16="http://schemas.microsoft.com/office/drawing/2014/main" val="2508450031"/>
                    </a:ext>
                  </a:extLst>
                </a:gridCol>
                <a:gridCol w="208280">
                  <a:extLst>
                    <a:ext uri="{9D8B030D-6E8A-4147-A177-3AD203B41FA5}">
                      <a16:colId xmlns:a16="http://schemas.microsoft.com/office/drawing/2014/main" val="2200836100"/>
                    </a:ext>
                  </a:extLst>
                </a:gridCol>
                <a:gridCol w="246888">
                  <a:extLst>
                    <a:ext uri="{9D8B030D-6E8A-4147-A177-3AD203B41FA5}">
                      <a16:colId xmlns:a16="http://schemas.microsoft.com/office/drawing/2014/main" val="3436705083"/>
                    </a:ext>
                  </a:extLst>
                </a:gridCol>
                <a:gridCol w="246888">
                  <a:extLst>
                    <a:ext uri="{9D8B030D-6E8A-4147-A177-3AD203B41FA5}">
                      <a16:colId xmlns:a16="http://schemas.microsoft.com/office/drawing/2014/main" val="1921824697"/>
                    </a:ext>
                  </a:extLst>
                </a:gridCol>
                <a:gridCol w="246888">
                  <a:extLst>
                    <a:ext uri="{9D8B030D-6E8A-4147-A177-3AD203B41FA5}">
                      <a16:colId xmlns:a16="http://schemas.microsoft.com/office/drawing/2014/main" val="2210627237"/>
                    </a:ext>
                  </a:extLst>
                </a:gridCol>
                <a:gridCol w="208280">
                  <a:extLst>
                    <a:ext uri="{9D8B030D-6E8A-4147-A177-3AD203B41FA5}">
                      <a16:colId xmlns:a16="http://schemas.microsoft.com/office/drawing/2014/main" val="1972497948"/>
                    </a:ext>
                  </a:extLst>
                </a:gridCol>
                <a:gridCol w="208280">
                  <a:extLst>
                    <a:ext uri="{9D8B030D-6E8A-4147-A177-3AD203B41FA5}">
                      <a16:colId xmlns:a16="http://schemas.microsoft.com/office/drawing/2014/main" val="1629868737"/>
                    </a:ext>
                  </a:extLst>
                </a:gridCol>
                <a:gridCol w="246888">
                  <a:extLst>
                    <a:ext uri="{9D8B030D-6E8A-4147-A177-3AD203B41FA5}">
                      <a16:colId xmlns:a16="http://schemas.microsoft.com/office/drawing/2014/main" val="306094220"/>
                    </a:ext>
                  </a:extLst>
                </a:gridCol>
                <a:gridCol w="246888">
                  <a:extLst>
                    <a:ext uri="{9D8B030D-6E8A-4147-A177-3AD203B41FA5}">
                      <a16:colId xmlns:a16="http://schemas.microsoft.com/office/drawing/2014/main" val="2357364305"/>
                    </a:ext>
                  </a:extLst>
                </a:gridCol>
                <a:gridCol w="246888">
                  <a:extLst>
                    <a:ext uri="{9D8B030D-6E8A-4147-A177-3AD203B41FA5}">
                      <a16:colId xmlns:a16="http://schemas.microsoft.com/office/drawing/2014/main" val="823347727"/>
                    </a:ext>
                  </a:extLst>
                </a:gridCol>
                <a:gridCol w="208280">
                  <a:extLst>
                    <a:ext uri="{9D8B030D-6E8A-4147-A177-3AD203B41FA5}">
                      <a16:colId xmlns:a16="http://schemas.microsoft.com/office/drawing/2014/main" val="1471820854"/>
                    </a:ext>
                  </a:extLst>
                </a:gridCol>
                <a:gridCol w="208280">
                  <a:extLst>
                    <a:ext uri="{9D8B030D-6E8A-4147-A177-3AD203B41FA5}">
                      <a16:colId xmlns:a16="http://schemas.microsoft.com/office/drawing/2014/main" val="81912792"/>
                    </a:ext>
                  </a:extLst>
                </a:gridCol>
                <a:gridCol w="208280">
                  <a:extLst>
                    <a:ext uri="{9D8B030D-6E8A-4147-A177-3AD203B41FA5}">
                      <a16:colId xmlns:a16="http://schemas.microsoft.com/office/drawing/2014/main" val="3298490602"/>
                    </a:ext>
                  </a:extLst>
                </a:gridCol>
                <a:gridCol w="208280">
                  <a:extLst>
                    <a:ext uri="{9D8B030D-6E8A-4147-A177-3AD203B41FA5}">
                      <a16:colId xmlns:a16="http://schemas.microsoft.com/office/drawing/2014/main" val="2683292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99684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- 2019-05-24 01:14:21 </a:t>
                      </a:r>
                      <a:r>
                        <a:rPr kumimoji="0" lang="en-US" sz="1000" b="0" i="0" u="none" strike="noStrike" kern="1200" cap="none" spc="0" normalizeH="0" baseline="0" noProof="0">
                          <a:ln>
                            <a:noFill/>
                          </a:ln>
                          <a:solidFill>
                            <a:prstClr val="black"/>
                          </a:solidFill>
                          <a:effectLst/>
                          <a:uLnTx/>
                          <a:uFillTx/>
                          <a:latin typeface="+mn-lt"/>
                          <a:ea typeface="+mn-ea"/>
                          <a:cs typeface="+mn-cs"/>
                        </a:rPr>
                        <a:t> 
 MSI remporte 5 prix au #Computex2019 (pre-event) !
🏅MSI GT76 Titan
🏅MSI Trident X Plus Gaming 
🏅MSI Optix MPG341CQR 
🏅MSI Prestige P100 Series 
🏅MS-9A95 AIoT Edge Computing - CrucialForce Cloud PBX &amp; CrucialForce Contact Center Solution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11.9130 %</a:t>
                      </a:r>
                    </a:p>
                  </a:txBody>
                  <a:tcPr/>
                </a:tc>
                <a:extLst>
                  <a:ext uri="{0D108BD9-81ED-4DB2-BD59-A6C34878D82A}">
                    <a16:rowId xmlns:a16="http://schemas.microsoft.com/office/drawing/2014/main" val="3564389434"/>
                  </a:ext>
                </a:extLst>
              </a:tr>
            </a:tbl>
          </a:graphicData>
        </a:graphic>
      </p:graphicFrame>
      <p:sp>
        <p:nvSpPr>
          <p:cNvPr id="4" name="Text Placeholder 3">
            <a:extLst>
              <a:ext uri="{FF2B5EF4-FFF2-40B4-BE49-F238E27FC236}">
                <a16:creationId xmlns:a16="http://schemas.microsoft.com/office/drawing/2014/main" id="{ADA9F105-74E2-4E15-8823-DCC58B5F701D}"/>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55394614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39C71-EF3D-4EA2-BBFA-92C87CBF5F51}"/>
              </a:ext>
            </a:extLst>
          </p:cNvPr>
          <p:cNvSpPr>
            <a:spLocks noGrp="1"/>
          </p:cNvSpPr>
          <p:nvPr>
            <p:ph type="title"/>
          </p:nvPr>
        </p:nvSpPr>
        <p:spPr/>
        <p:txBody>
          <a:bodyPr/>
          <a:lstStyle/>
          <a:p>
            <a:r>
              <a:rPr lang="en-US"/>
              <a:t>Facebook Insights Own Posts Table w/ E-Rate | CND Competitor- FR - 26 of 26</a:t>
            </a:r>
          </a:p>
        </p:txBody>
      </p:sp>
      <p:graphicFrame>
        <p:nvGraphicFramePr>
          <p:cNvPr id="5" name="Table Placeholder 4">
            <a:extLst>
              <a:ext uri="{FF2B5EF4-FFF2-40B4-BE49-F238E27FC236}">
                <a16:creationId xmlns:a16="http://schemas.microsoft.com/office/drawing/2014/main" id="{34D4C646-7789-4B61-A9F8-FD002079B679}"/>
              </a:ext>
            </a:extLst>
          </p:cNvPr>
          <p:cNvGraphicFramePr>
            <a:graphicFrameLocks noGrp="1"/>
          </p:cNvGraphicFramePr>
          <p:nvPr>
            <p:ph type="tbl" sz="quarter" idx="13"/>
            <p:extLst>
              <p:ext uri="{D42A27DB-BD31-4B8C-83A1-F6EECF244321}">
                <p14:modId xmlns:p14="http://schemas.microsoft.com/office/powerpoint/2010/main" val="2075254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56065136"/>
                    </a:ext>
                  </a:extLst>
                </a:gridCol>
                <a:gridCol w="246888">
                  <a:extLst>
                    <a:ext uri="{9D8B030D-6E8A-4147-A177-3AD203B41FA5}">
                      <a16:colId xmlns:a16="http://schemas.microsoft.com/office/drawing/2014/main" val="1785168576"/>
                    </a:ext>
                  </a:extLst>
                </a:gridCol>
                <a:gridCol w="246888">
                  <a:extLst>
                    <a:ext uri="{9D8B030D-6E8A-4147-A177-3AD203B41FA5}">
                      <a16:colId xmlns:a16="http://schemas.microsoft.com/office/drawing/2014/main" val="2501249099"/>
                    </a:ext>
                  </a:extLst>
                </a:gridCol>
                <a:gridCol w="208280">
                  <a:extLst>
                    <a:ext uri="{9D8B030D-6E8A-4147-A177-3AD203B41FA5}">
                      <a16:colId xmlns:a16="http://schemas.microsoft.com/office/drawing/2014/main" val="1820238221"/>
                    </a:ext>
                  </a:extLst>
                </a:gridCol>
                <a:gridCol w="208280">
                  <a:extLst>
                    <a:ext uri="{9D8B030D-6E8A-4147-A177-3AD203B41FA5}">
                      <a16:colId xmlns:a16="http://schemas.microsoft.com/office/drawing/2014/main" val="3307582267"/>
                    </a:ext>
                  </a:extLst>
                </a:gridCol>
                <a:gridCol w="208280">
                  <a:extLst>
                    <a:ext uri="{9D8B030D-6E8A-4147-A177-3AD203B41FA5}">
                      <a16:colId xmlns:a16="http://schemas.microsoft.com/office/drawing/2014/main" val="3123348717"/>
                    </a:ext>
                  </a:extLst>
                </a:gridCol>
                <a:gridCol w="208280">
                  <a:extLst>
                    <a:ext uri="{9D8B030D-6E8A-4147-A177-3AD203B41FA5}">
                      <a16:colId xmlns:a16="http://schemas.microsoft.com/office/drawing/2014/main" val="1938208230"/>
                    </a:ext>
                  </a:extLst>
                </a:gridCol>
                <a:gridCol w="208280">
                  <a:extLst>
                    <a:ext uri="{9D8B030D-6E8A-4147-A177-3AD203B41FA5}">
                      <a16:colId xmlns:a16="http://schemas.microsoft.com/office/drawing/2014/main" val="627843873"/>
                    </a:ext>
                  </a:extLst>
                </a:gridCol>
                <a:gridCol w="208280">
                  <a:extLst>
                    <a:ext uri="{9D8B030D-6E8A-4147-A177-3AD203B41FA5}">
                      <a16:colId xmlns:a16="http://schemas.microsoft.com/office/drawing/2014/main" val="962832925"/>
                    </a:ext>
                  </a:extLst>
                </a:gridCol>
                <a:gridCol w="208280">
                  <a:extLst>
                    <a:ext uri="{9D8B030D-6E8A-4147-A177-3AD203B41FA5}">
                      <a16:colId xmlns:a16="http://schemas.microsoft.com/office/drawing/2014/main" val="1764602656"/>
                    </a:ext>
                  </a:extLst>
                </a:gridCol>
                <a:gridCol w="208280">
                  <a:extLst>
                    <a:ext uri="{9D8B030D-6E8A-4147-A177-3AD203B41FA5}">
                      <a16:colId xmlns:a16="http://schemas.microsoft.com/office/drawing/2014/main" val="2454141052"/>
                    </a:ext>
                  </a:extLst>
                </a:gridCol>
                <a:gridCol w="208280">
                  <a:extLst>
                    <a:ext uri="{9D8B030D-6E8A-4147-A177-3AD203B41FA5}">
                      <a16:colId xmlns:a16="http://schemas.microsoft.com/office/drawing/2014/main" val="731306914"/>
                    </a:ext>
                  </a:extLst>
                </a:gridCol>
                <a:gridCol w="208280">
                  <a:extLst>
                    <a:ext uri="{9D8B030D-6E8A-4147-A177-3AD203B41FA5}">
                      <a16:colId xmlns:a16="http://schemas.microsoft.com/office/drawing/2014/main" val="4278508209"/>
                    </a:ext>
                  </a:extLst>
                </a:gridCol>
                <a:gridCol w="246888">
                  <a:extLst>
                    <a:ext uri="{9D8B030D-6E8A-4147-A177-3AD203B41FA5}">
                      <a16:colId xmlns:a16="http://schemas.microsoft.com/office/drawing/2014/main" val="407638117"/>
                    </a:ext>
                  </a:extLst>
                </a:gridCol>
                <a:gridCol w="208280">
                  <a:extLst>
                    <a:ext uri="{9D8B030D-6E8A-4147-A177-3AD203B41FA5}">
                      <a16:colId xmlns:a16="http://schemas.microsoft.com/office/drawing/2014/main" val="1122891400"/>
                    </a:ext>
                  </a:extLst>
                </a:gridCol>
                <a:gridCol w="246888">
                  <a:extLst>
                    <a:ext uri="{9D8B030D-6E8A-4147-A177-3AD203B41FA5}">
                      <a16:colId xmlns:a16="http://schemas.microsoft.com/office/drawing/2014/main" val="3213869564"/>
                    </a:ext>
                  </a:extLst>
                </a:gridCol>
                <a:gridCol w="246888">
                  <a:extLst>
                    <a:ext uri="{9D8B030D-6E8A-4147-A177-3AD203B41FA5}">
                      <a16:colId xmlns:a16="http://schemas.microsoft.com/office/drawing/2014/main" val="2834464308"/>
                    </a:ext>
                  </a:extLst>
                </a:gridCol>
                <a:gridCol w="246888">
                  <a:extLst>
                    <a:ext uri="{9D8B030D-6E8A-4147-A177-3AD203B41FA5}">
                      <a16:colId xmlns:a16="http://schemas.microsoft.com/office/drawing/2014/main" val="472095913"/>
                    </a:ext>
                  </a:extLst>
                </a:gridCol>
                <a:gridCol w="208280">
                  <a:extLst>
                    <a:ext uri="{9D8B030D-6E8A-4147-A177-3AD203B41FA5}">
                      <a16:colId xmlns:a16="http://schemas.microsoft.com/office/drawing/2014/main" val="4050821626"/>
                    </a:ext>
                  </a:extLst>
                </a:gridCol>
                <a:gridCol w="246888">
                  <a:extLst>
                    <a:ext uri="{9D8B030D-6E8A-4147-A177-3AD203B41FA5}">
                      <a16:colId xmlns:a16="http://schemas.microsoft.com/office/drawing/2014/main" val="2945763261"/>
                    </a:ext>
                  </a:extLst>
                </a:gridCol>
                <a:gridCol w="246888">
                  <a:extLst>
                    <a:ext uri="{9D8B030D-6E8A-4147-A177-3AD203B41FA5}">
                      <a16:colId xmlns:a16="http://schemas.microsoft.com/office/drawing/2014/main" val="3747382723"/>
                    </a:ext>
                  </a:extLst>
                </a:gridCol>
                <a:gridCol w="246888">
                  <a:extLst>
                    <a:ext uri="{9D8B030D-6E8A-4147-A177-3AD203B41FA5}">
                      <a16:colId xmlns:a16="http://schemas.microsoft.com/office/drawing/2014/main" val="3359283338"/>
                    </a:ext>
                  </a:extLst>
                </a:gridCol>
                <a:gridCol w="208280">
                  <a:extLst>
                    <a:ext uri="{9D8B030D-6E8A-4147-A177-3AD203B41FA5}">
                      <a16:colId xmlns:a16="http://schemas.microsoft.com/office/drawing/2014/main" val="333038149"/>
                    </a:ext>
                  </a:extLst>
                </a:gridCol>
                <a:gridCol w="208280">
                  <a:extLst>
                    <a:ext uri="{9D8B030D-6E8A-4147-A177-3AD203B41FA5}">
                      <a16:colId xmlns:a16="http://schemas.microsoft.com/office/drawing/2014/main" val="1468791330"/>
                    </a:ext>
                  </a:extLst>
                </a:gridCol>
                <a:gridCol w="246888">
                  <a:extLst>
                    <a:ext uri="{9D8B030D-6E8A-4147-A177-3AD203B41FA5}">
                      <a16:colId xmlns:a16="http://schemas.microsoft.com/office/drawing/2014/main" val="2079857001"/>
                    </a:ext>
                  </a:extLst>
                </a:gridCol>
                <a:gridCol w="246888">
                  <a:extLst>
                    <a:ext uri="{9D8B030D-6E8A-4147-A177-3AD203B41FA5}">
                      <a16:colId xmlns:a16="http://schemas.microsoft.com/office/drawing/2014/main" val="3276096666"/>
                    </a:ext>
                  </a:extLst>
                </a:gridCol>
                <a:gridCol w="246888">
                  <a:extLst>
                    <a:ext uri="{9D8B030D-6E8A-4147-A177-3AD203B41FA5}">
                      <a16:colId xmlns:a16="http://schemas.microsoft.com/office/drawing/2014/main" val="1906582355"/>
                    </a:ext>
                  </a:extLst>
                </a:gridCol>
                <a:gridCol w="208280">
                  <a:extLst>
                    <a:ext uri="{9D8B030D-6E8A-4147-A177-3AD203B41FA5}">
                      <a16:colId xmlns:a16="http://schemas.microsoft.com/office/drawing/2014/main" val="2780653062"/>
                    </a:ext>
                  </a:extLst>
                </a:gridCol>
                <a:gridCol w="208280">
                  <a:extLst>
                    <a:ext uri="{9D8B030D-6E8A-4147-A177-3AD203B41FA5}">
                      <a16:colId xmlns:a16="http://schemas.microsoft.com/office/drawing/2014/main" val="2366753420"/>
                    </a:ext>
                  </a:extLst>
                </a:gridCol>
                <a:gridCol w="208280">
                  <a:extLst>
                    <a:ext uri="{9D8B030D-6E8A-4147-A177-3AD203B41FA5}">
                      <a16:colId xmlns:a16="http://schemas.microsoft.com/office/drawing/2014/main" val="3315474645"/>
                    </a:ext>
                  </a:extLst>
                </a:gridCol>
                <a:gridCol w="208280">
                  <a:extLst>
                    <a:ext uri="{9D8B030D-6E8A-4147-A177-3AD203B41FA5}">
                      <a16:colId xmlns:a16="http://schemas.microsoft.com/office/drawing/2014/main" val="2487211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29954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 Gaming - 2019-05-24 00:28:32 </a:t>
                      </a:r>
                      <a:r>
                        <a:rPr kumimoji="0" lang="en-US" sz="1000" b="0" i="0" u="none" strike="noStrike" kern="1200" cap="none" spc="0" normalizeH="0" baseline="0" noProof="0">
                          <a:ln>
                            <a:noFill/>
                          </a:ln>
                          <a:solidFill>
                            <a:prstClr val="black"/>
                          </a:solidFill>
                          <a:effectLst/>
                          <a:uLnTx/>
                          <a:uFillTx/>
                          <a:latin typeface="+mn-lt"/>
                          <a:ea typeface="+mn-ea"/>
                          <a:cs typeface="+mn-cs"/>
                        </a:rPr>
                        <a:t> 
 Yes des lives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10.1229 %</a:t>
                      </a:r>
                    </a:p>
                  </a:txBody>
                  <a:tcPr/>
                </a:tc>
                <a:extLst>
                  <a:ext uri="{0D108BD9-81ED-4DB2-BD59-A6C34878D82A}">
                    <a16:rowId xmlns:a16="http://schemas.microsoft.com/office/drawing/2014/main" val="2285413085"/>
                  </a:ext>
                </a:extLst>
              </a:tr>
            </a:tbl>
          </a:graphicData>
        </a:graphic>
      </p:graphicFrame>
      <p:sp>
        <p:nvSpPr>
          <p:cNvPr id="4" name="Text Placeholder 3">
            <a:extLst>
              <a:ext uri="{FF2B5EF4-FFF2-40B4-BE49-F238E27FC236}">
                <a16:creationId xmlns:a16="http://schemas.microsoft.com/office/drawing/2014/main" id="{34D65E3A-BA49-4399-BB1C-017E2A219251}"/>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809818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04D2AA-7E51-4AA6-BE7A-B2238455E651}"/>
              </a:ext>
            </a:extLst>
          </p:cNvPr>
          <p:cNvSpPr>
            <a:spLocks noGrp="1"/>
          </p:cNvSpPr>
          <p:nvPr>
            <p:ph type="title"/>
          </p:nvPr>
        </p:nvSpPr>
        <p:spPr/>
        <p:txBody>
          <a:bodyPr/>
          <a:lstStyle/>
          <a:p>
            <a:r>
              <a:rPr lang="en-US"/>
              <a:t>Facebook Engagement Rate | CND Competitor- FR</a:t>
            </a:r>
          </a:p>
        </p:txBody>
      </p:sp>
      <p:graphicFrame>
        <p:nvGraphicFramePr>
          <p:cNvPr id="6" name="Chart Placeholder 5">
            <a:extLst>
              <a:ext uri="{FF2B5EF4-FFF2-40B4-BE49-F238E27FC236}">
                <a16:creationId xmlns:a16="http://schemas.microsoft.com/office/drawing/2014/main" id="{4A67D51D-05F9-42DC-AC5E-E9C2EF33705C}"/>
              </a:ext>
            </a:extLst>
          </p:cNvPr>
          <p:cNvGraphicFramePr>
            <a:graphicFrameLocks noGrp="1"/>
          </p:cNvGraphicFramePr>
          <p:nvPr>
            <p:ph type="chart" sz="quarter" idx="13"/>
            <p:extLst>
              <p:ext uri="{D42A27DB-BD31-4B8C-83A1-F6EECF244321}">
                <p14:modId xmlns:p14="http://schemas.microsoft.com/office/powerpoint/2010/main" val="13499451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F27715-E770-4D12-B36C-C327A3096902}"/>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E60EDD42-E34D-47DE-9CA1-DCB0BD7A6E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904660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3AC442-9FF6-4C0D-9904-30E384D7C244}"/>
              </a:ext>
            </a:extLst>
          </p:cNvPr>
          <p:cNvSpPr>
            <a:spLocks noGrp="1"/>
          </p:cNvSpPr>
          <p:nvPr>
            <p:ph type="title"/>
          </p:nvPr>
        </p:nvSpPr>
        <p:spPr/>
        <p:txBody>
          <a:bodyPr/>
          <a:lstStyle/>
          <a:p>
            <a:r>
              <a:rPr lang="en-US"/>
              <a:t>Facebook Engagement Rate By Post Type | CND Competitor- FR</a:t>
            </a:r>
          </a:p>
        </p:txBody>
      </p:sp>
      <p:graphicFrame>
        <p:nvGraphicFramePr>
          <p:cNvPr id="6" name="Chart Placeholder 5">
            <a:extLst>
              <a:ext uri="{FF2B5EF4-FFF2-40B4-BE49-F238E27FC236}">
                <a16:creationId xmlns:a16="http://schemas.microsoft.com/office/drawing/2014/main" id="{6FAC22EB-E83E-4586-8539-271D94FE1722}"/>
              </a:ext>
            </a:extLst>
          </p:cNvPr>
          <p:cNvGraphicFramePr>
            <a:graphicFrameLocks noGrp="1"/>
          </p:cNvGraphicFramePr>
          <p:nvPr>
            <p:ph type="chart" sz="quarter" idx="13"/>
            <p:extLst>
              <p:ext uri="{D42A27DB-BD31-4B8C-83A1-F6EECF244321}">
                <p14:modId xmlns:p14="http://schemas.microsoft.com/office/powerpoint/2010/main" val="32447659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BA83C0-9347-4D17-90A5-08782752D0B3}"/>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2AC2274A-08B5-4356-B209-FDEC94B52F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32578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ABBB3-C5F7-4AE7-A0B6-BED09E39BF0E}"/>
              </a:ext>
            </a:extLst>
          </p:cNvPr>
          <p:cNvSpPr>
            <a:spLocks noGrp="1"/>
          </p:cNvSpPr>
          <p:nvPr>
            <p:ph type="title"/>
          </p:nvPr>
        </p:nvSpPr>
        <p:spPr/>
        <p:txBody>
          <a:bodyPr/>
          <a:lstStyle/>
          <a:p>
            <a:r>
              <a:rPr lang="en-US"/>
              <a:t>Twitter Key Metrics Radar | CND Competitor- FR</a:t>
            </a:r>
          </a:p>
        </p:txBody>
      </p:sp>
      <p:graphicFrame>
        <p:nvGraphicFramePr>
          <p:cNvPr id="6" name="Chart Placeholder 5">
            <a:extLst>
              <a:ext uri="{FF2B5EF4-FFF2-40B4-BE49-F238E27FC236}">
                <a16:creationId xmlns:a16="http://schemas.microsoft.com/office/drawing/2014/main" id="{C7538886-45BF-4FB6-B34C-93DFA8B1CAB1}"/>
              </a:ext>
            </a:extLst>
          </p:cNvPr>
          <p:cNvGraphicFramePr>
            <a:graphicFrameLocks noGrp="1"/>
          </p:cNvGraphicFramePr>
          <p:nvPr>
            <p:ph type="chart" sz="quarter" idx="13"/>
            <p:extLst>
              <p:ext uri="{D42A27DB-BD31-4B8C-83A1-F6EECF244321}">
                <p14:modId xmlns:p14="http://schemas.microsoft.com/office/powerpoint/2010/main" val="4119272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755A8E-BFB0-4369-999A-E238FFD6B2E9}"/>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DCAF86ED-444E-4579-973D-95A38366F8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48494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DFD9C-1B58-4347-AFAB-35F9EF281A0A}"/>
              </a:ext>
            </a:extLst>
          </p:cNvPr>
          <p:cNvSpPr>
            <a:spLocks noGrp="1"/>
          </p:cNvSpPr>
          <p:nvPr>
            <p:ph type="title"/>
          </p:nvPr>
        </p:nvSpPr>
        <p:spPr/>
        <p:txBody>
          <a:bodyPr/>
          <a:lstStyle/>
          <a:p>
            <a:r>
              <a:rPr lang="en-US"/>
              <a:t>Facebook Own Posts By Weekday | CND Competitor- FR</a:t>
            </a:r>
          </a:p>
        </p:txBody>
      </p:sp>
      <p:graphicFrame>
        <p:nvGraphicFramePr>
          <p:cNvPr id="6" name="Chart Placeholder 5">
            <a:extLst>
              <a:ext uri="{FF2B5EF4-FFF2-40B4-BE49-F238E27FC236}">
                <a16:creationId xmlns:a16="http://schemas.microsoft.com/office/drawing/2014/main" id="{0F1879D7-31BD-472E-AB8C-2A76B330DEE7}"/>
              </a:ext>
            </a:extLst>
          </p:cNvPr>
          <p:cNvGraphicFramePr>
            <a:graphicFrameLocks noGrp="1"/>
          </p:cNvGraphicFramePr>
          <p:nvPr>
            <p:ph type="chart" sz="quarter" idx="13"/>
            <p:extLst>
              <p:ext uri="{D42A27DB-BD31-4B8C-83A1-F6EECF244321}">
                <p14:modId xmlns:p14="http://schemas.microsoft.com/office/powerpoint/2010/main" val="37042114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DFD0621-8614-4B67-8B09-C84E20559C33}"/>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9FCE4506-5644-4015-803B-51F720B236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17073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627326-5614-48B0-9CCB-478E4CCA10C4}"/>
              </a:ext>
            </a:extLst>
          </p:cNvPr>
          <p:cNvSpPr>
            <a:spLocks noGrp="1"/>
          </p:cNvSpPr>
          <p:nvPr>
            <p:ph type="title"/>
          </p:nvPr>
        </p:nvSpPr>
        <p:spPr/>
        <p:txBody>
          <a:bodyPr/>
          <a:lstStyle/>
          <a:p>
            <a:r>
              <a:rPr lang="en-US"/>
              <a:t>Twitter Followers Change | CND Competitor- FR</a:t>
            </a:r>
          </a:p>
        </p:txBody>
      </p:sp>
      <p:graphicFrame>
        <p:nvGraphicFramePr>
          <p:cNvPr id="6" name="Chart Placeholder 5">
            <a:extLst>
              <a:ext uri="{FF2B5EF4-FFF2-40B4-BE49-F238E27FC236}">
                <a16:creationId xmlns:a16="http://schemas.microsoft.com/office/drawing/2014/main" id="{C564CEF3-2F67-4715-A66C-5B18C2084C6A}"/>
              </a:ext>
            </a:extLst>
          </p:cNvPr>
          <p:cNvGraphicFramePr>
            <a:graphicFrameLocks noGrp="1"/>
          </p:cNvGraphicFramePr>
          <p:nvPr>
            <p:ph type="chart" sz="quarter" idx="13"/>
            <p:extLst>
              <p:ext uri="{D42A27DB-BD31-4B8C-83A1-F6EECF244321}">
                <p14:modId xmlns:p14="http://schemas.microsoft.com/office/powerpoint/2010/main" val="30161696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20202D-E4BB-402E-ABE6-CF795F0E4D11}"/>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19304C5A-533A-443A-9934-F8B693775C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4341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95E264-ED34-4B07-8F47-91DE0EC374AF}"/>
              </a:ext>
            </a:extLst>
          </p:cNvPr>
          <p:cNvSpPr>
            <a:spLocks noGrp="1"/>
          </p:cNvSpPr>
          <p:nvPr>
            <p:ph type="title"/>
          </p:nvPr>
        </p:nvSpPr>
        <p:spPr/>
        <p:txBody>
          <a:bodyPr/>
          <a:lstStyle/>
          <a:p>
            <a:r>
              <a:rPr lang="en-US"/>
              <a:t>Twitter Own and Retweeted Tweets Table | CND Competitor- FR - 1 of 10</a:t>
            </a:r>
          </a:p>
        </p:txBody>
      </p:sp>
      <p:graphicFrame>
        <p:nvGraphicFramePr>
          <p:cNvPr id="5" name="Table Placeholder 4">
            <a:extLst>
              <a:ext uri="{FF2B5EF4-FFF2-40B4-BE49-F238E27FC236}">
                <a16:creationId xmlns:a16="http://schemas.microsoft.com/office/drawing/2014/main" id="{95ECEA32-9C8A-4E89-B45D-621B8A3C82DF}"/>
              </a:ext>
            </a:extLst>
          </p:cNvPr>
          <p:cNvGraphicFramePr>
            <a:graphicFrameLocks noGrp="1"/>
          </p:cNvGraphicFramePr>
          <p:nvPr>
            <p:ph type="tbl" sz="quarter" idx="13"/>
            <p:extLst>
              <p:ext uri="{D42A27DB-BD31-4B8C-83A1-F6EECF244321}">
                <p14:modId xmlns:p14="http://schemas.microsoft.com/office/powerpoint/2010/main" val="142092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7767490"/>
                    </a:ext>
                  </a:extLst>
                </a:gridCol>
                <a:gridCol w="411480">
                  <a:extLst>
                    <a:ext uri="{9D8B030D-6E8A-4147-A177-3AD203B41FA5}">
                      <a16:colId xmlns:a16="http://schemas.microsoft.com/office/drawing/2014/main" val="1071925607"/>
                    </a:ext>
                  </a:extLst>
                </a:gridCol>
                <a:gridCol w="822960">
                  <a:extLst>
                    <a:ext uri="{9D8B030D-6E8A-4147-A177-3AD203B41FA5}">
                      <a16:colId xmlns:a16="http://schemas.microsoft.com/office/drawing/2014/main" val="3105659303"/>
                    </a:ext>
                  </a:extLst>
                </a:gridCol>
                <a:gridCol w="822960">
                  <a:extLst>
                    <a:ext uri="{9D8B030D-6E8A-4147-A177-3AD203B41FA5}">
                      <a16:colId xmlns:a16="http://schemas.microsoft.com/office/drawing/2014/main" val="2286500363"/>
                    </a:ext>
                  </a:extLst>
                </a:gridCol>
                <a:gridCol w="822960">
                  <a:extLst>
                    <a:ext uri="{9D8B030D-6E8A-4147-A177-3AD203B41FA5}">
                      <a16:colId xmlns:a16="http://schemas.microsoft.com/office/drawing/2014/main" val="1309676068"/>
                    </a:ext>
                  </a:extLst>
                </a:gridCol>
                <a:gridCol w="822960">
                  <a:extLst>
                    <a:ext uri="{9D8B030D-6E8A-4147-A177-3AD203B41FA5}">
                      <a16:colId xmlns:a16="http://schemas.microsoft.com/office/drawing/2014/main" val="1900369646"/>
                    </a:ext>
                  </a:extLst>
                </a:gridCol>
                <a:gridCol w="822960">
                  <a:extLst>
                    <a:ext uri="{9D8B030D-6E8A-4147-A177-3AD203B41FA5}">
                      <a16:colId xmlns:a16="http://schemas.microsoft.com/office/drawing/2014/main" val="33900179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57937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- 2019-05-31 10:31:39 </a:t>
                      </a:r>
                      <a:r>
                        <a:rPr kumimoji="0" lang="fr-FR" sz="1000" b="0" i="0" u="none" strike="noStrike" kern="1200" cap="none" spc="0" normalizeH="0" baseline="0" noProof="0">
                          <a:ln>
                            <a:noFill/>
                          </a:ln>
                          <a:solidFill>
                            <a:prstClr val="black"/>
                          </a:solidFill>
                          <a:effectLst/>
                          <a:uLnTx/>
                          <a:uFillTx/>
                          <a:latin typeface="+mn-lt"/>
                          <a:ea typeface="+mn-ea"/>
                          <a:cs typeface="+mn-cs"/>
                        </a:rPr>
                        <a:t>
  RT @ChoeurDeGamers: Quelques minutes avant le lancement de la @DragonSquadFR en direct depuis le plateau !
Présentation de 20h à 21h puis…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06/01/2019 18:16:02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20472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@ASUS_ROG_FR - 2019-05-31 06:52:33 </a:t>
                      </a:r>
                      <a:r>
                        <a:rPr kumimoji="0" lang="fr-FR" sz="1000" b="0" i="0" u="none" strike="noStrike" kern="1200" cap="none" spc="0" normalizeH="0" baseline="0" noProof="0">
                          <a:ln>
                            <a:noFill/>
                          </a:ln>
                          <a:solidFill>
                            <a:prstClr val="black"/>
                          </a:solidFill>
                          <a:effectLst/>
                          <a:uLnTx/>
                          <a:uFillTx/>
                          <a:latin typeface="+mn-lt"/>
                          <a:ea typeface="+mn-ea"/>
                          <a:cs typeface="+mn-cs"/>
                        </a:rPr>
                        <a:t>
  Prenez une tranche de #ROG à emporter !
Les écouteurs ROG Cetra arrivent ! 🔊👂🏽
https://t.co/M4tS9qsE3h https://t.co/F8bE2WpOmg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6443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- 2019-05-30 08:30:00 </a:t>
                      </a:r>
                      <a:r>
                        <a:rPr kumimoji="0" lang="fr-FR" sz="1000" b="0" i="0" u="none" strike="noStrike" kern="1200" cap="none" spc="0" normalizeH="0" baseline="0" noProof="0">
                          <a:ln>
                            <a:noFill/>
                          </a:ln>
                          <a:solidFill>
                            <a:prstClr val="black"/>
                          </a:solidFill>
                          <a:effectLst/>
                          <a:uLnTx/>
                          <a:uFillTx/>
                          <a:latin typeface="+mn-lt"/>
                          <a:ea typeface="+mn-ea"/>
                          <a:cs typeface="+mn-cs"/>
                        </a:rPr>
                        <a:t>
  Et hop ! 
Un badge de ➕ pour le MSI Trident X Plus, à votre avis, il en a combien au total ?
#MSIComputex #Computex2019 #MSI #Gaming #TridentX https://t.co/f4RCLL4KXJ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06:16:44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86580544"/>
                  </a:ext>
                </a:extLst>
              </a:tr>
            </a:tbl>
          </a:graphicData>
        </a:graphic>
      </p:graphicFrame>
      <p:sp>
        <p:nvSpPr>
          <p:cNvPr id="4" name="Text Placeholder 3">
            <a:extLst>
              <a:ext uri="{FF2B5EF4-FFF2-40B4-BE49-F238E27FC236}">
                <a16:creationId xmlns:a16="http://schemas.microsoft.com/office/drawing/2014/main" id="{65BA333D-EA4A-45EE-B155-C0A40758DEA1}"/>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15502399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50EF7-6CD2-48DD-B9B9-4CCF89948911}"/>
              </a:ext>
            </a:extLst>
          </p:cNvPr>
          <p:cNvSpPr>
            <a:spLocks noGrp="1"/>
          </p:cNvSpPr>
          <p:nvPr>
            <p:ph type="title"/>
          </p:nvPr>
        </p:nvSpPr>
        <p:spPr/>
        <p:txBody>
          <a:bodyPr/>
          <a:lstStyle/>
          <a:p>
            <a:r>
              <a:rPr lang="en-US"/>
              <a:t>Twitter Own and Retweeted Tweets Table | CND Competitor- FR - 2 of 10</a:t>
            </a:r>
          </a:p>
        </p:txBody>
      </p:sp>
      <p:graphicFrame>
        <p:nvGraphicFramePr>
          <p:cNvPr id="5" name="Table Placeholder 4">
            <a:extLst>
              <a:ext uri="{FF2B5EF4-FFF2-40B4-BE49-F238E27FC236}">
                <a16:creationId xmlns:a16="http://schemas.microsoft.com/office/drawing/2014/main" id="{DBD4CB2F-CFC2-49EE-B54D-8C42C66EA46B}"/>
              </a:ext>
            </a:extLst>
          </p:cNvPr>
          <p:cNvGraphicFramePr>
            <a:graphicFrameLocks noGrp="1"/>
          </p:cNvGraphicFramePr>
          <p:nvPr>
            <p:ph type="tbl" sz="quarter" idx="13"/>
            <p:extLst>
              <p:ext uri="{D42A27DB-BD31-4B8C-83A1-F6EECF244321}">
                <p14:modId xmlns:p14="http://schemas.microsoft.com/office/powerpoint/2010/main" val="3000887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34727751"/>
                    </a:ext>
                  </a:extLst>
                </a:gridCol>
                <a:gridCol w="411480">
                  <a:extLst>
                    <a:ext uri="{9D8B030D-6E8A-4147-A177-3AD203B41FA5}">
                      <a16:colId xmlns:a16="http://schemas.microsoft.com/office/drawing/2014/main" val="3254835679"/>
                    </a:ext>
                  </a:extLst>
                </a:gridCol>
                <a:gridCol w="822960">
                  <a:extLst>
                    <a:ext uri="{9D8B030D-6E8A-4147-A177-3AD203B41FA5}">
                      <a16:colId xmlns:a16="http://schemas.microsoft.com/office/drawing/2014/main" val="2652435256"/>
                    </a:ext>
                  </a:extLst>
                </a:gridCol>
                <a:gridCol w="822960">
                  <a:extLst>
                    <a:ext uri="{9D8B030D-6E8A-4147-A177-3AD203B41FA5}">
                      <a16:colId xmlns:a16="http://schemas.microsoft.com/office/drawing/2014/main" val="2901274505"/>
                    </a:ext>
                  </a:extLst>
                </a:gridCol>
                <a:gridCol w="822960">
                  <a:extLst>
                    <a:ext uri="{9D8B030D-6E8A-4147-A177-3AD203B41FA5}">
                      <a16:colId xmlns:a16="http://schemas.microsoft.com/office/drawing/2014/main" val="2613396851"/>
                    </a:ext>
                  </a:extLst>
                </a:gridCol>
                <a:gridCol w="822960">
                  <a:extLst>
                    <a:ext uri="{9D8B030D-6E8A-4147-A177-3AD203B41FA5}">
                      <a16:colId xmlns:a16="http://schemas.microsoft.com/office/drawing/2014/main" val="3166736669"/>
                    </a:ext>
                  </a:extLst>
                </a:gridCol>
                <a:gridCol w="822960">
                  <a:extLst>
                    <a:ext uri="{9D8B030D-6E8A-4147-A177-3AD203B41FA5}">
                      <a16:colId xmlns:a16="http://schemas.microsoft.com/office/drawing/2014/main" val="712332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68562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- 2019-05-30 06:41:58 </a:t>
                      </a:r>
                      <a:r>
                        <a:rPr kumimoji="0" lang="fr-FR" sz="1000" b="0" i="0" u="none" strike="noStrike" kern="1200" cap="none" spc="0" normalizeH="0" baseline="0" noProof="0">
                          <a:ln>
                            <a:noFill/>
                          </a:ln>
                          <a:solidFill>
                            <a:prstClr val="black"/>
                          </a:solidFill>
                          <a:effectLst/>
                          <a:uLnTx/>
                          <a:uFillTx/>
                          <a:latin typeface="+mn-lt"/>
                          <a:ea typeface="+mn-ea"/>
                          <a:cs typeface="+mn-cs"/>
                        </a:rPr>
                        <a:t>
  RT @ChoeurDeGamers: C'est parti ! Rendez-vous pour 80 nouvelles heures de live au profit de l'association @petitsprinces!
https://t.co/HTy…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06/18/2019 18:15:54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0988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- 2019-05-30 02:00:00 </a:t>
                      </a:r>
                      <a:r>
                        <a:rPr kumimoji="0" lang="fr-FR" sz="1000" b="0" i="0" u="none" strike="noStrike" kern="1200" cap="none" spc="0" normalizeH="0" baseline="0" noProof="0">
                          <a:ln>
                            <a:noFill/>
                          </a:ln>
                          <a:solidFill>
                            <a:prstClr val="black"/>
                          </a:solidFill>
                          <a:effectLst/>
                          <a:uLnTx/>
                          <a:uFillTx/>
                          <a:latin typeface="+mn-lt"/>
                          <a:ea typeface="+mn-ea"/>
                          <a:cs typeface="+mn-cs"/>
                        </a:rPr>
                        <a:t>
  Pas besoin de discuter quand on est le roi 👑
Le GT76 : https://t.co/yq0UehhRC2
#MSI #GT76 #MSIgaming #gaming #GTseries https://t.co/kmJyUvg0Af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18:16:02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7900123"/>
                  </a:ext>
                </a:extLst>
              </a:tr>
            </a:tbl>
          </a:graphicData>
        </a:graphic>
      </p:graphicFrame>
      <p:sp>
        <p:nvSpPr>
          <p:cNvPr id="4" name="Text Placeholder 3">
            <a:extLst>
              <a:ext uri="{FF2B5EF4-FFF2-40B4-BE49-F238E27FC236}">
                <a16:creationId xmlns:a16="http://schemas.microsoft.com/office/drawing/2014/main" id="{459214F5-5EDF-4D3C-8EB0-455FA6FC6200}"/>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6907164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8261C0-B93A-452A-B4CB-935350204435}"/>
              </a:ext>
            </a:extLst>
          </p:cNvPr>
          <p:cNvSpPr>
            <a:spLocks noGrp="1"/>
          </p:cNvSpPr>
          <p:nvPr>
            <p:ph type="title"/>
          </p:nvPr>
        </p:nvSpPr>
        <p:spPr/>
        <p:txBody>
          <a:bodyPr/>
          <a:lstStyle/>
          <a:p>
            <a:r>
              <a:rPr lang="en-US"/>
              <a:t>Twitter Own and Retweeted Tweets Table | CND Competitor- FR - 3 of 10</a:t>
            </a:r>
          </a:p>
        </p:txBody>
      </p:sp>
      <p:graphicFrame>
        <p:nvGraphicFramePr>
          <p:cNvPr id="5" name="Table Placeholder 4">
            <a:extLst>
              <a:ext uri="{FF2B5EF4-FFF2-40B4-BE49-F238E27FC236}">
                <a16:creationId xmlns:a16="http://schemas.microsoft.com/office/drawing/2014/main" id="{44CF98E9-03F1-4C5D-A889-A4A6665A50C2}"/>
              </a:ext>
            </a:extLst>
          </p:cNvPr>
          <p:cNvGraphicFramePr>
            <a:graphicFrameLocks noGrp="1"/>
          </p:cNvGraphicFramePr>
          <p:nvPr>
            <p:ph type="tbl" sz="quarter" idx="13"/>
            <p:extLst>
              <p:ext uri="{D42A27DB-BD31-4B8C-83A1-F6EECF244321}">
                <p14:modId xmlns:p14="http://schemas.microsoft.com/office/powerpoint/2010/main" val="180850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748816778"/>
                    </a:ext>
                  </a:extLst>
                </a:gridCol>
                <a:gridCol w="411480">
                  <a:extLst>
                    <a:ext uri="{9D8B030D-6E8A-4147-A177-3AD203B41FA5}">
                      <a16:colId xmlns:a16="http://schemas.microsoft.com/office/drawing/2014/main" val="1860129417"/>
                    </a:ext>
                  </a:extLst>
                </a:gridCol>
                <a:gridCol w="822960">
                  <a:extLst>
                    <a:ext uri="{9D8B030D-6E8A-4147-A177-3AD203B41FA5}">
                      <a16:colId xmlns:a16="http://schemas.microsoft.com/office/drawing/2014/main" val="4178524148"/>
                    </a:ext>
                  </a:extLst>
                </a:gridCol>
                <a:gridCol w="822960">
                  <a:extLst>
                    <a:ext uri="{9D8B030D-6E8A-4147-A177-3AD203B41FA5}">
                      <a16:colId xmlns:a16="http://schemas.microsoft.com/office/drawing/2014/main" val="3581814541"/>
                    </a:ext>
                  </a:extLst>
                </a:gridCol>
                <a:gridCol w="822960">
                  <a:extLst>
                    <a:ext uri="{9D8B030D-6E8A-4147-A177-3AD203B41FA5}">
                      <a16:colId xmlns:a16="http://schemas.microsoft.com/office/drawing/2014/main" val="3565980988"/>
                    </a:ext>
                  </a:extLst>
                </a:gridCol>
                <a:gridCol w="822960">
                  <a:extLst>
                    <a:ext uri="{9D8B030D-6E8A-4147-A177-3AD203B41FA5}">
                      <a16:colId xmlns:a16="http://schemas.microsoft.com/office/drawing/2014/main" val="3142876294"/>
                    </a:ext>
                  </a:extLst>
                </a:gridCol>
                <a:gridCol w="822960">
                  <a:extLst>
                    <a:ext uri="{9D8B030D-6E8A-4147-A177-3AD203B41FA5}">
                      <a16:colId xmlns:a16="http://schemas.microsoft.com/office/drawing/2014/main" val="2158608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3685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- 2019-05-29 08:30:00 </a:t>
                      </a:r>
                      <a:r>
                        <a:rPr kumimoji="0" lang="fr-FR" sz="1000" b="0" i="0" u="none" strike="noStrike" kern="1200" cap="none" spc="0" normalizeH="0" baseline="0" noProof="0">
                          <a:ln>
                            <a:noFill/>
                          </a:ln>
                          <a:solidFill>
                            <a:prstClr val="black"/>
                          </a:solidFill>
                          <a:effectLst/>
                          <a:uLnTx/>
                          <a:uFillTx/>
                          <a:latin typeface="+mn-lt"/>
                          <a:ea typeface="+mn-ea"/>
                          <a:cs typeface="+mn-cs"/>
                        </a:rPr>
                        <a:t>
  Le gaming en 4k devient facile avec notre premier écran 4K, le Optix MAG321CURV. 
Une expérience immersive pour des graphismes plus vrais que nature !
👉 Pour plus d'informations : https://t.co/k5UZGxY7JZ
#MSIComputex #Computex2019 #MSI #Gaming https://t.co/dlEYoEYWJ3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06/17/2019 06:17:36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36218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- 2019-05-29 08:10:40 </a:t>
                      </a:r>
                      <a:r>
                        <a:rPr kumimoji="0" lang="fr-FR" sz="1000" b="0" i="0" u="none" strike="noStrike" kern="1200" cap="none" spc="0" normalizeH="0" baseline="0" noProof="0">
                          <a:ln>
                            <a:noFill/>
                          </a:ln>
                          <a:solidFill>
                            <a:prstClr val="black"/>
                          </a:solidFill>
                          <a:effectLst/>
                          <a:uLnTx/>
                          <a:uFillTx/>
                          <a:latin typeface="+mn-lt"/>
                          <a:ea typeface="+mn-ea"/>
                          <a:cs typeface="+mn-cs"/>
                        </a:rPr>
                        <a:t>
  Hop hop hop, pour les amoureux de FIFA19 et des belles machines vous êtes conviés chez @Infomax_Paris le vendredi 14 Juin au 24 Rue Montgallet à partir de 17h !
(formulaire d'inscription FIFA19 disponible le 30/05)
&amp;gt;&amp;gt; https://t.co/R8zUaMUssA https://t.co/l5b11MUUcN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18:16:14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252780"/>
                  </a:ext>
                </a:extLst>
              </a:tr>
            </a:tbl>
          </a:graphicData>
        </a:graphic>
      </p:graphicFrame>
      <p:sp>
        <p:nvSpPr>
          <p:cNvPr id="4" name="Text Placeholder 3">
            <a:extLst>
              <a:ext uri="{FF2B5EF4-FFF2-40B4-BE49-F238E27FC236}">
                <a16:creationId xmlns:a16="http://schemas.microsoft.com/office/drawing/2014/main" id="{23E15F6D-9E95-48F1-9A2B-9A48D2302435}"/>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499098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B7907-B936-4B44-858C-3D586C22F012}"/>
              </a:ext>
            </a:extLst>
          </p:cNvPr>
          <p:cNvSpPr>
            <a:spLocks noGrp="1"/>
          </p:cNvSpPr>
          <p:nvPr>
            <p:ph type="title"/>
          </p:nvPr>
        </p:nvSpPr>
        <p:spPr/>
        <p:txBody>
          <a:bodyPr/>
          <a:lstStyle/>
          <a:p>
            <a:r>
              <a:rPr lang="en-US"/>
              <a:t>Twitter Own and Retweeted Tweets Table | CND Competitor- FR - 4 of 10</a:t>
            </a:r>
          </a:p>
        </p:txBody>
      </p:sp>
      <p:graphicFrame>
        <p:nvGraphicFramePr>
          <p:cNvPr id="5" name="Table Placeholder 4">
            <a:extLst>
              <a:ext uri="{FF2B5EF4-FFF2-40B4-BE49-F238E27FC236}">
                <a16:creationId xmlns:a16="http://schemas.microsoft.com/office/drawing/2014/main" id="{865E9C11-AC1A-4FD7-BEE4-7BBE55BCEEDA}"/>
              </a:ext>
            </a:extLst>
          </p:cNvPr>
          <p:cNvGraphicFramePr>
            <a:graphicFrameLocks noGrp="1"/>
          </p:cNvGraphicFramePr>
          <p:nvPr>
            <p:ph type="tbl" sz="quarter" idx="13"/>
            <p:extLst>
              <p:ext uri="{D42A27DB-BD31-4B8C-83A1-F6EECF244321}">
                <p14:modId xmlns:p14="http://schemas.microsoft.com/office/powerpoint/2010/main" val="3324079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471065111"/>
                    </a:ext>
                  </a:extLst>
                </a:gridCol>
                <a:gridCol w="411480">
                  <a:extLst>
                    <a:ext uri="{9D8B030D-6E8A-4147-A177-3AD203B41FA5}">
                      <a16:colId xmlns:a16="http://schemas.microsoft.com/office/drawing/2014/main" val="785923079"/>
                    </a:ext>
                  </a:extLst>
                </a:gridCol>
                <a:gridCol w="822960">
                  <a:extLst>
                    <a:ext uri="{9D8B030D-6E8A-4147-A177-3AD203B41FA5}">
                      <a16:colId xmlns:a16="http://schemas.microsoft.com/office/drawing/2014/main" val="132163655"/>
                    </a:ext>
                  </a:extLst>
                </a:gridCol>
                <a:gridCol w="822960">
                  <a:extLst>
                    <a:ext uri="{9D8B030D-6E8A-4147-A177-3AD203B41FA5}">
                      <a16:colId xmlns:a16="http://schemas.microsoft.com/office/drawing/2014/main" val="3802205937"/>
                    </a:ext>
                  </a:extLst>
                </a:gridCol>
                <a:gridCol w="822960">
                  <a:extLst>
                    <a:ext uri="{9D8B030D-6E8A-4147-A177-3AD203B41FA5}">
                      <a16:colId xmlns:a16="http://schemas.microsoft.com/office/drawing/2014/main" val="293731696"/>
                    </a:ext>
                  </a:extLst>
                </a:gridCol>
                <a:gridCol w="822960">
                  <a:extLst>
                    <a:ext uri="{9D8B030D-6E8A-4147-A177-3AD203B41FA5}">
                      <a16:colId xmlns:a16="http://schemas.microsoft.com/office/drawing/2014/main" val="3915457802"/>
                    </a:ext>
                  </a:extLst>
                </a:gridCol>
                <a:gridCol w="822960">
                  <a:extLst>
                    <a:ext uri="{9D8B030D-6E8A-4147-A177-3AD203B41FA5}">
                      <a16:colId xmlns:a16="http://schemas.microsoft.com/office/drawing/2014/main" val="2106978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55336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- 2019-05-29 05:06:01 </a:t>
                      </a:r>
                      <a:r>
                        <a:rPr kumimoji="0" lang="fr-FR" sz="1000" b="0" i="0" u="none" strike="noStrike" kern="1200" cap="none" spc="0" normalizeH="0" baseline="0" noProof="0">
                          <a:ln>
                            <a:noFill/>
                          </a:ln>
                          <a:solidFill>
                            <a:prstClr val="black"/>
                          </a:solidFill>
                          <a:effectLst/>
                          <a:uLnTx/>
                          <a:uFillTx/>
                          <a:latin typeface="+mn-lt"/>
                          <a:ea typeface="+mn-ea"/>
                          <a:cs typeface="+mn-cs"/>
                        </a:rPr>
                        <a:t>
  RT @micro762: Vidéo de présentation du Len's Lux RGB sur une base Corsair Spec-06 RGB.
Pour une meilleure qualité, le lien de la vidéo ici…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04484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@msifrance - 2019-05-29 02:30:00 </a:t>
                      </a:r>
                      <a:r>
                        <a:rPr kumimoji="0" lang="en-US" sz="1000" b="0" i="0" u="none" strike="noStrike" kern="1200" cap="none" spc="0" normalizeH="0" baseline="0" noProof="0">
                          <a:ln>
                            <a:noFill/>
                          </a:ln>
                          <a:solidFill>
                            <a:prstClr val="black"/>
                          </a:solidFill>
                          <a:effectLst/>
                          <a:uLnTx/>
                          <a:uFillTx/>
                          <a:latin typeface="+mn-lt"/>
                          <a:ea typeface="+mn-ea"/>
                          <a:cs typeface="+mn-cs"/>
                        </a:rPr>
                        <a:t>
  Toute notre line-up de GeForce RTX™ série 20 en exposition au Computex 2019 ! 😎
#TrueGaming #NVIDIA #MSIGeForceRTX20 #MSILightning #MSIDuke #MSITrio #MSIGaming #MSIArmor #MSIVentus #MSIComputex https://t.co/NfisA2QavQ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06/15/2019 06:17:02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969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@ASUS_ROG_FR - 2019-05-29 01:56:54 </a:t>
                      </a:r>
                      <a:r>
                        <a:rPr kumimoji="0" lang="fr-FR" sz="1000" b="0" i="0" u="none" strike="noStrike" kern="1200" cap="none" spc="0" normalizeH="0" baseline="0" noProof="0">
                          <a:ln>
                            <a:noFill/>
                          </a:ln>
                          <a:solidFill>
                            <a:prstClr val="black"/>
                          </a:solidFill>
                          <a:effectLst/>
                          <a:uLnTx/>
                          <a:uFillTx/>
                          <a:latin typeface="+mn-lt"/>
                          <a:ea typeface="+mn-ea"/>
                          <a:cs typeface="+mn-cs"/>
                        </a:rPr>
                        <a:t>
  Présentation de tous les nouveaux membres de la famille #ROG au #Computex2019 !
+ de photos : https://t.co/FKhiXGmNQ8 https://t.co/nHca7v8AF9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9385702"/>
                  </a:ext>
                </a:extLst>
              </a:tr>
            </a:tbl>
          </a:graphicData>
        </a:graphic>
      </p:graphicFrame>
      <p:sp>
        <p:nvSpPr>
          <p:cNvPr id="4" name="Text Placeholder 3">
            <a:extLst>
              <a:ext uri="{FF2B5EF4-FFF2-40B4-BE49-F238E27FC236}">
                <a16:creationId xmlns:a16="http://schemas.microsoft.com/office/drawing/2014/main" id="{9E80509E-3143-46EE-9825-C0D0CD122080}"/>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98094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911AB-A0D6-47E6-B25E-49AA8EBD7027}"/>
              </a:ext>
            </a:extLst>
          </p:cNvPr>
          <p:cNvSpPr>
            <a:spLocks noGrp="1"/>
          </p:cNvSpPr>
          <p:nvPr>
            <p:ph type="title"/>
          </p:nvPr>
        </p:nvSpPr>
        <p:spPr/>
        <p:txBody>
          <a:bodyPr/>
          <a:lstStyle/>
          <a:p>
            <a:r>
              <a:rPr lang="en-US"/>
              <a:t>Twitter Own and Retweeted Tweets Table | CND Competitor- FR - 5 of 10</a:t>
            </a:r>
          </a:p>
        </p:txBody>
      </p:sp>
      <p:graphicFrame>
        <p:nvGraphicFramePr>
          <p:cNvPr id="5" name="Table Placeholder 4">
            <a:extLst>
              <a:ext uri="{FF2B5EF4-FFF2-40B4-BE49-F238E27FC236}">
                <a16:creationId xmlns:a16="http://schemas.microsoft.com/office/drawing/2014/main" id="{49CB4971-958C-492B-8B2A-5EA14846111A}"/>
              </a:ext>
            </a:extLst>
          </p:cNvPr>
          <p:cNvGraphicFramePr>
            <a:graphicFrameLocks noGrp="1"/>
          </p:cNvGraphicFramePr>
          <p:nvPr>
            <p:ph type="tbl" sz="quarter" idx="13"/>
            <p:extLst>
              <p:ext uri="{D42A27DB-BD31-4B8C-83A1-F6EECF244321}">
                <p14:modId xmlns:p14="http://schemas.microsoft.com/office/powerpoint/2010/main" val="298782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478919220"/>
                    </a:ext>
                  </a:extLst>
                </a:gridCol>
                <a:gridCol w="411480">
                  <a:extLst>
                    <a:ext uri="{9D8B030D-6E8A-4147-A177-3AD203B41FA5}">
                      <a16:colId xmlns:a16="http://schemas.microsoft.com/office/drawing/2014/main" val="3319692486"/>
                    </a:ext>
                  </a:extLst>
                </a:gridCol>
                <a:gridCol w="822960">
                  <a:extLst>
                    <a:ext uri="{9D8B030D-6E8A-4147-A177-3AD203B41FA5}">
                      <a16:colId xmlns:a16="http://schemas.microsoft.com/office/drawing/2014/main" val="1696272747"/>
                    </a:ext>
                  </a:extLst>
                </a:gridCol>
                <a:gridCol w="822960">
                  <a:extLst>
                    <a:ext uri="{9D8B030D-6E8A-4147-A177-3AD203B41FA5}">
                      <a16:colId xmlns:a16="http://schemas.microsoft.com/office/drawing/2014/main" val="3604429275"/>
                    </a:ext>
                  </a:extLst>
                </a:gridCol>
                <a:gridCol w="822960">
                  <a:extLst>
                    <a:ext uri="{9D8B030D-6E8A-4147-A177-3AD203B41FA5}">
                      <a16:colId xmlns:a16="http://schemas.microsoft.com/office/drawing/2014/main" val="2862713408"/>
                    </a:ext>
                  </a:extLst>
                </a:gridCol>
                <a:gridCol w="822960">
                  <a:extLst>
                    <a:ext uri="{9D8B030D-6E8A-4147-A177-3AD203B41FA5}">
                      <a16:colId xmlns:a16="http://schemas.microsoft.com/office/drawing/2014/main" val="1900708738"/>
                    </a:ext>
                  </a:extLst>
                </a:gridCol>
                <a:gridCol w="822960">
                  <a:extLst>
                    <a:ext uri="{9D8B030D-6E8A-4147-A177-3AD203B41FA5}">
                      <a16:colId xmlns:a16="http://schemas.microsoft.com/office/drawing/2014/main" val="1321213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924688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@ASUS_ROG_FR - 2019-05-29 01:38:21 </a:t>
                      </a:r>
                      <a:r>
                        <a:rPr kumimoji="0" lang="fr-FR" sz="1000" b="0" i="0" u="none" strike="noStrike" kern="1200" cap="none" spc="0" normalizeH="0" baseline="0" noProof="0">
                          <a:ln>
                            <a:noFill/>
                          </a:ln>
                          <a:solidFill>
                            <a:prstClr val="black"/>
                          </a:solidFill>
                          <a:effectLst/>
                          <a:uLnTx/>
                          <a:uFillTx/>
                          <a:latin typeface="+mn-lt"/>
                          <a:ea typeface="+mn-ea"/>
                          <a:cs typeface="+mn-cs"/>
                        </a:rPr>
                        <a:t>
  On voit les choses en grand pour nos 30 ans ! 
Partagez avec nous votre incroyable histoire avec un produit Asus et tentez de remporter un de nos lots !
#ZenBook Edition 30 &amp;amp; Prime X299 Edition 30 motherboard
Participez ici : 
https://t.co/QBZogqDVuS 
#ASUS30 #30YearsTogether https://t.co/24IMWo2jNZ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708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@ASUS_ROG_FR - 2019-05-29 01:18:15 </a:t>
                      </a:r>
                      <a:r>
                        <a:rPr kumimoji="0" lang="en-US" sz="1000" b="0" i="0" u="none" strike="noStrike" kern="1200" cap="none" spc="0" normalizeH="0" baseline="0" noProof="0">
                          <a:ln>
                            <a:noFill/>
                          </a:ln>
                          <a:solidFill>
                            <a:prstClr val="black"/>
                          </a:solidFill>
                          <a:effectLst/>
                          <a:uLnTx/>
                          <a:uFillTx/>
                          <a:latin typeface="+mn-lt"/>
                          <a:ea typeface="+mn-ea"/>
                          <a:cs typeface="+mn-cs"/>
                        </a:rPr>
                        <a:t>
  RT @TopAchat: #PCbyTopAchat Gamer ALPHA : une config de Warrior 100% TUF avec 2 jeux offerts !
https://t.co/ahuqp7ypU7
💙 Ryzen 7 2700X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06/21/2019 06:15:58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1733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@ASUS_ROG_FR - 2019-05-29 00:06:12 </a:t>
                      </a:r>
                      <a:r>
                        <a:rPr kumimoji="0" lang="fr-FR" sz="1000" b="0" i="0" u="none" strike="noStrike" kern="1200" cap="none" spc="0" normalizeH="0" baseline="0" noProof="0">
                          <a:ln>
                            <a:noFill/>
                          </a:ln>
                          <a:solidFill>
                            <a:prstClr val="black"/>
                          </a:solidFill>
                          <a:effectLst/>
                          <a:uLnTx/>
                          <a:uFillTx/>
                          <a:latin typeface="+mn-lt"/>
                          <a:ea typeface="+mn-ea"/>
                          <a:cs typeface="+mn-cs"/>
                        </a:rPr>
                        <a:t>
  RT @Ysllc: La chaise ROG Chariot🛒 saura satisfaire les croupes les plus exigentes tout en éblouissant vos yeux. https://t.co/bLMalAVf2v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06/24/2019 06:16:24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0871221"/>
                  </a:ext>
                </a:extLst>
              </a:tr>
            </a:tbl>
          </a:graphicData>
        </a:graphic>
      </p:graphicFrame>
      <p:sp>
        <p:nvSpPr>
          <p:cNvPr id="4" name="Text Placeholder 3">
            <a:extLst>
              <a:ext uri="{FF2B5EF4-FFF2-40B4-BE49-F238E27FC236}">
                <a16:creationId xmlns:a16="http://schemas.microsoft.com/office/drawing/2014/main" id="{ED22BB51-5F27-448D-9D5C-C1FD97FDBF45}"/>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07674870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D62AA-EB02-44B2-B225-40295F9E207C}"/>
              </a:ext>
            </a:extLst>
          </p:cNvPr>
          <p:cNvSpPr>
            <a:spLocks noGrp="1"/>
          </p:cNvSpPr>
          <p:nvPr>
            <p:ph type="title"/>
          </p:nvPr>
        </p:nvSpPr>
        <p:spPr/>
        <p:txBody>
          <a:bodyPr/>
          <a:lstStyle/>
          <a:p>
            <a:r>
              <a:rPr lang="en-US"/>
              <a:t>Twitter Own and Retweeted Tweets Table | CND Competitor- FR - 6 of 10</a:t>
            </a:r>
          </a:p>
        </p:txBody>
      </p:sp>
      <p:graphicFrame>
        <p:nvGraphicFramePr>
          <p:cNvPr id="5" name="Table Placeholder 4">
            <a:extLst>
              <a:ext uri="{FF2B5EF4-FFF2-40B4-BE49-F238E27FC236}">
                <a16:creationId xmlns:a16="http://schemas.microsoft.com/office/drawing/2014/main" id="{A7FEC672-67D7-4546-AF44-7534FC4C8873}"/>
              </a:ext>
            </a:extLst>
          </p:cNvPr>
          <p:cNvGraphicFramePr>
            <a:graphicFrameLocks noGrp="1"/>
          </p:cNvGraphicFramePr>
          <p:nvPr>
            <p:ph type="tbl" sz="quarter" idx="13"/>
            <p:extLst>
              <p:ext uri="{D42A27DB-BD31-4B8C-83A1-F6EECF244321}">
                <p14:modId xmlns:p14="http://schemas.microsoft.com/office/powerpoint/2010/main" val="1611833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78574687"/>
                    </a:ext>
                  </a:extLst>
                </a:gridCol>
                <a:gridCol w="411480">
                  <a:extLst>
                    <a:ext uri="{9D8B030D-6E8A-4147-A177-3AD203B41FA5}">
                      <a16:colId xmlns:a16="http://schemas.microsoft.com/office/drawing/2014/main" val="1334870889"/>
                    </a:ext>
                  </a:extLst>
                </a:gridCol>
                <a:gridCol w="822960">
                  <a:extLst>
                    <a:ext uri="{9D8B030D-6E8A-4147-A177-3AD203B41FA5}">
                      <a16:colId xmlns:a16="http://schemas.microsoft.com/office/drawing/2014/main" val="2766718780"/>
                    </a:ext>
                  </a:extLst>
                </a:gridCol>
                <a:gridCol w="822960">
                  <a:extLst>
                    <a:ext uri="{9D8B030D-6E8A-4147-A177-3AD203B41FA5}">
                      <a16:colId xmlns:a16="http://schemas.microsoft.com/office/drawing/2014/main" val="1414121574"/>
                    </a:ext>
                  </a:extLst>
                </a:gridCol>
                <a:gridCol w="822960">
                  <a:extLst>
                    <a:ext uri="{9D8B030D-6E8A-4147-A177-3AD203B41FA5}">
                      <a16:colId xmlns:a16="http://schemas.microsoft.com/office/drawing/2014/main" val="2981593178"/>
                    </a:ext>
                  </a:extLst>
                </a:gridCol>
                <a:gridCol w="822960">
                  <a:extLst>
                    <a:ext uri="{9D8B030D-6E8A-4147-A177-3AD203B41FA5}">
                      <a16:colId xmlns:a16="http://schemas.microsoft.com/office/drawing/2014/main" val="2675444551"/>
                    </a:ext>
                  </a:extLst>
                </a:gridCol>
                <a:gridCol w="822960">
                  <a:extLst>
                    <a:ext uri="{9D8B030D-6E8A-4147-A177-3AD203B41FA5}">
                      <a16:colId xmlns:a16="http://schemas.microsoft.com/office/drawing/2014/main" val="3113826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25378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@msifrance - 2019-05-28 23:49:56 </a:t>
                      </a:r>
                      <a:r>
                        <a:rPr kumimoji="0" lang="en-US" sz="1000" b="0" i="0" u="none" strike="noStrike" kern="1200" cap="none" spc="0" normalizeH="0" baseline="0" noProof="0">
                          <a:ln>
                            <a:noFill/>
                          </a:ln>
                          <a:solidFill>
                            <a:prstClr val="black"/>
                          </a:solidFill>
                          <a:effectLst/>
                          <a:uLnTx/>
                          <a:uFillTx/>
                          <a:latin typeface="+mn-lt"/>
                          <a:ea typeface="+mn-ea"/>
                          <a:cs typeface="+mn-cs"/>
                        </a:rPr>
                        <a:t>
  Le nouveau GT76 Titan :
👑 Intel 9th Gen i9-9900K, oveclocking stable jusqu'à 5.0GHz
👑 Cooler Boost Titan with 4 ventilateurs et 11 heat pipes
👑 Écran 4K IPS-level avec rebords ultra-fins
Pour en savoir plus : 
https://t.co/yq0Ueh0gKu
#MSI #Gaming #MSIGaming #GTseries #GT76 https://t.co/gQlNcFnPke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06/07/2019 18:16:03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87159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- 2019-05-28 10:30:00 </a:t>
                      </a:r>
                      <a:r>
                        <a:rPr kumimoji="0" lang="fr-FR" sz="1000" b="0" i="0" u="none" strike="noStrike" kern="1200" cap="none" spc="0" normalizeH="0" baseline="0" noProof="0">
                          <a:ln>
                            <a:noFill/>
                          </a:ln>
                          <a:solidFill>
                            <a:prstClr val="black"/>
                          </a:solidFill>
                          <a:effectLst/>
                          <a:uLnTx/>
                          <a:uFillTx/>
                          <a:latin typeface="+mn-lt"/>
                          <a:ea typeface="+mn-ea"/>
                          <a:cs typeface="+mn-cs"/>
                        </a:rPr>
                        <a:t>
  Depuis 2009 les cartes graphiques série LIGHTNING offrent des innovations technologiques pour les gamers exigeants.
Pour célébrer 10 ans de LIGHTNING là voici aujourd'hui en édition spéciale anniversaire RTX™ 2080Ti LIGHTNING Z 
#MSIComputex #Computex2019 #MSI #gaming https://t.co/FPxoHrxTX6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8701993"/>
                  </a:ext>
                </a:extLst>
              </a:tr>
            </a:tbl>
          </a:graphicData>
        </a:graphic>
      </p:graphicFrame>
      <p:sp>
        <p:nvSpPr>
          <p:cNvPr id="4" name="Text Placeholder 3">
            <a:extLst>
              <a:ext uri="{FF2B5EF4-FFF2-40B4-BE49-F238E27FC236}">
                <a16:creationId xmlns:a16="http://schemas.microsoft.com/office/drawing/2014/main" id="{D79A5F23-6F8D-444D-BAC3-AA96B4777FD6}"/>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611024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6370E-C56C-4749-85F5-E3EB813155F0}"/>
              </a:ext>
            </a:extLst>
          </p:cNvPr>
          <p:cNvSpPr>
            <a:spLocks noGrp="1"/>
          </p:cNvSpPr>
          <p:nvPr>
            <p:ph type="title"/>
          </p:nvPr>
        </p:nvSpPr>
        <p:spPr/>
        <p:txBody>
          <a:bodyPr/>
          <a:lstStyle/>
          <a:p>
            <a:r>
              <a:rPr lang="en-US"/>
              <a:t>Twitter Own and Retweeted Tweets Table | CND Competitor- FR - 7 of 10</a:t>
            </a:r>
          </a:p>
        </p:txBody>
      </p:sp>
      <p:graphicFrame>
        <p:nvGraphicFramePr>
          <p:cNvPr id="5" name="Table Placeholder 4">
            <a:extLst>
              <a:ext uri="{FF2B5EF4-FFF2-40B4-BE49-F238E27FC236}">
                <a16:creationId xmlns:a16="http://schemas.microsoft.com/office/drawing/2014/main" id="{24790C59-11A0-4493-809F-39DE1E615325}"/>
              </a:ext>
            </a:extLst>
          </p:cNvPr>
          <p:cNvGraphicFramePr>
            <a:graphicFrameLocks noGrp="1"/>
          </p:cNvGraphicFramePr>
          <p:nvPr>
            <p:ph type="tbl" sz="quarter" idx="13"/>
            <p:extLst>
              <p:ext uri="{D42A27DB-BD31-4B8C-83A1-F6EECF244321}">
                <p14:modId xmlns:p14="http://schemas.microsoft.com/office/powerpoint/2010/main" val="2009209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010331722"/>
                    </a:ext>
                  </a:extLst>
                </a:gridCol>
                <a:gridCol w="411480">
                  <a:extLst>
                    <a:ext uri="{9D8B030D-6E8A-4147-A177-3AD203B41FA5}">
                      <a16:colId xmlns:a16="http://schemas.microsoft.com/office/drawing/2014/main" val="3747539385"/>
                    </a:ext>
                  </a:extLst>
                </a:gridCol>
                <a:gridCol w="822960">
                  <a:extLst>
                    <a:ext uri="{9D8B030D-6E8A-4147-A177-3AD203B41FA5}">
                      <a16:colId xmlns:a16="http://schemas.microsoft.com/office/drawing/2014/main" val="3625106577"/>
                    </a:ext>
                  </a:extLst>
                </a:gridCol>
                <a:gridCol w="822960">
                  <a:extLst>
                    <a:ext uri="{9D8B030D-6E8A-4147-A177-3AD203B41FA5}">
                      <a16:colId xmlns:a16="http://schemas.microsoft.com/office/drawing/2014/main" val="1076363155"/>
                    </a:ext>
                  </a:extLst>
                </a:gridCol>
                <a:gridCol w="822960">
                  <a:extLst>
                    <a:ext uri="{9D8B030D-6E8A-4147-A177-3AD203B41FA5}">
                      <a16:colId xmlns:a16="http://schemas.microsoft.com/office/drawing/2014/main" val="898139384"/>
                    </a:ext>
                  </a:extLst>
                </a:gridCol>
                <a:gridCol w="822960">
                  <a:extLst>
                    <a:ext uri="{9D8B030D-6E8A-4147-A177-3AD203B41FA5}">
                      <a16:colId xmlns:a16="http://schemas.microsoft.com/office/drawing/2014/main" val="1128996739"/>
                    </a:ext>
                  </a:extLst>
                </a:gridCol>
                <a:gridCol w="822960">
                  <a:extLst>
                    <a:ext uri="{9D8B030D-6E8A-4147-A177-3AD203B41FA5}">
                      <a16:colId xmlns:a16="http://schemas.microsoft.com/office/drawing/2014/main" val="3222256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2101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- 2019-05-28 08:49:19 </a:t>
                      </a:r>
                      <a:r>
                        <a:rPr kumimoji="0" lang="fr-FR" sz="1000" b="0" i="0" u="none" strike="noStrike" kern="1200" cap="none" spc="0" normalizeH="0" baseline="0" noProof="0">
                          <a:ln>
                            <a:noFill/>
                          </a:ln>
                          <a:solidFill>
                            <a:prstClr val="black"/>
                          </a:solidFill>
                          <a:effectLst/>
                          <a:uLnTx/>
                          <a:uFillTx/>
                          <a:latin typeface="+mn-lt"/>
                          <a:ea typeface="+mn-ea"/>
                          <a:cs typeface="+mn-cs"/>
                        </a:rPr>
                        <a:t>
  RT @CybertekConcept: [ #computex2019 ]
On se régale bien au COMPUTEX 😅
Cc @msifrance @configgamer https://t.co/Ptmr4g70tH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18:16:14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9870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- 2019-05-28 08:30:00 </a:t>
                      </a:r>
                      <a:r>
                        <a:rPr kumimoji="0" lang="fr-FR" sz="1000" b="0" i="0" u="none" strike="noStrike" kern="1200" cap="none" spc="0" normalizeH="0" baseline="0" noProof="0">
                          <a:ln>
                            <a:noFill/>
                          </a:ln>
                          <a:solidFill>
                            <a:prstClr val="black"/>
                          </a:solidFill>
                          <a:effectLst/>
                          <a:uLnTx/>
                          <a:uFillTx/>
                          <a:latin typeface="+mn-lt"/>
                          <a:ea typeface="+mn-ea"/>
                          <a:cs typeface="+mn-cs"/>
                        </a:rPr>
                        <a:t>
  MSI continue de proposer aux joueurs le meilleur matériel possible, notre nouveau moniteur Optix MPG341CQR s’inscrit dans cette envie, il remporte également le prix du meilleur choix de la catégorie au Computex 2019 ! 🎉
En savoir plus sur le MPG341CQR : https://t.co/P9dctNog3a https://t.co/XAMNZVUwFD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59712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- 2019-05-28 07:37:36 </a:t>
                      </a:r>
                      <a:r>
                        <a:rPr kumimoji="0" lang="fr-FR" sz="1000" b="0" i="0" u="none" strike="noStrike" kern="1200" cap="none" spc="0" normalizeH="0" baseline="0" noProof="0">
                          <a:ln>
                            <a:noFill/>
                          </a:ln>
                          <a:solidFill>
                            <a:prstClr val="black"/>
                          </a:solidFill>
                          <a:effectLst/>
                          <a:uLnTx/>
                          <a:uFillTx/>
                          <a:latin typeface="+mn-lt"/>
                          <a:ea typeface="+mn-ea"/>
                          <a:cs typeface="+mn-cs"/>
                        </a:rPr>
                        <a:t>
  RT @TopAchat: @msifrance @SamsungFR @SeasonicPSU @AOC_Moniteurs @NetgearFrance Discret et efficace, le @msifrance Core Frozr L est à gagner…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09999108"/>
                  </a:ext>
                </a:extLst>
              </a:tr>
            </a:tbl>
          </a:graphicData>
        </a:graphic>
      </p:graphicFrame>
      <p:sp>
        <p:nvSpPr>
          <p:cNvPr id="4" name="Text Placeholder 3">
            <a:extLst>
              <a:ext uri="{FF2B5EF4-FFF2-40B4-BE49-F238E27FC236}">
                <a16:creationId xmlns:a16="http://schemas.microsoft.com/office/drawing/2014/main" id="{EDC260FE-9EDB-4225-9B5A-3D36E3A74454}"/>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93279221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3BE75-25A3-445D-85B5-8854487E0243}"/>
              </a:ext>
            </a:extLst>
          </p:cNvPr>
          <p:cNvSpPr>
            <a:spLocks noGrp="1"/>
          </p:cNvSpPr>
          <p:nvPr>
            <p:ph type="title"/>
          </p:nvPr>
        </p:nvSpPr>
        <p:spPr/>
        <p:txBody>
          <a:bodyPr/>
          <a:lstStyle/>
          <a:p>
            <a:r>
              <a:rPr lang="en-US"/>
              <a:t>Twitter Own and Retweeted Tweets Table | CND Competitor- FR - 8 of 10</a:t>
            </a:r>
          </a:p>
        </p:txBody>
      </p:sp>
      <p:graphicFrame>
        <p:nvGraphicFramePr>
          <p:cNvPr id="5" name="Table Placeholder 4">
            <a:extLst>
              <a:ext uri="{FF2B5EF4-FFF2-40B4-BE49-F238E27FC236}">
                <a16:creationId xmlns:a16="http://schemas.microsoft.com/office/drawing/2014/main" id="{1A8DF98F-0D73-45EE-A8EA-9CAE60ADD846}"/>
              </a:ext>
            </a:extLst>
          </p:cNvPr>
          <p:cNvGraphicFramePr>
            <a:graphicFrameLocks noGrp="1"/>
          </p:cNvGraphicFramePr>
          <p:nvPr>
            <p:ph type="tbl" sz="quarter" idx="13"/>
            <p:extLst>
              <p:ext uri="{D42A27DB-BD31-4B8C-83A1-F6EECF244321}">
                <p14:modId xmlns:p14="http://schemas.microsoft.com/office/powerpoint/2010/main" val="2934010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482693901"/>
                    </a:ext>
                  </a:extLst>
                </a:gridCol>
                <a:gridCol w="411480">
                  <a:extLst>
                    <a:ext uri="{9D8B030D-6E8A-4147-A177-3AD203B41FA5}">
                      <a16:colId xmlns:a16="http://schemas.microsoft.com/office/drawing/2014/main" val="2312055581"/>
                    </a:ext>
                  </a:extLst>
                </a:gridCol>
                <a:gridCol w="822960">
                  <a:extLst>
                    <a:ext uri="{9D8B030D-6E8A-4147-A177-3AD203B41FA5}">
                      <a16:colId xmlns:a16="http://schemas.microsoft.com/office/drawing/2014/main" val="2805228060"/>
                    </a:ext>
                  </a:extLst>
                </a:gridCol>
                <a:gridCol w="822960">
                  <a:extLst>
                    <a:ext uri="{9D8B030D-6E8A-4147-A177-3AD203B41FA5}">
                      <a16:colId xmlns:a16="http://schemas.microsoft.com/office/drawing/2014/main" val="884433506"/>
                    </a:ext>
                  </a:extLst>
                </a:gridCol>
                <a:gridCol w="822960">
                  <a:extLst>
                    <a:ext uri="{9D8B030D-6E8A-4147-A177-3AD203B41FA5}">
                      <a16:colId xmlns:a16="http://schemas.microsoft.com/office/drawing/2014/main" val="3308182506"/>
                    </a:ext>
                  </a:extLst>
                </a:gridCol>
                <a:gridCol w="822960">
                  <a:extLst>
                    <a:ext uri="{9D8B030D-6E8A-4147-A177-3AD203B41FA5}">
                      <a16:colId xmlns:a16="http://schemas.microsoft.com/office/drawing/2014/main" val="194804858"/>
                    </a:ext>
                  </a:extLst>
                </a:gridCol>
                <a:gridCol w="822960">
                  <a:extLst>
                    <a:ext uri="{9D8B030D-6E8A-4147-A177-3AD203B41FA5}">
                      <a16:colId xmlns:a16="http://schemas.microsoft.com/office/drawing/2014/main" val="324979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6854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- 2019-05-28 07:04:48 </a:t>
                      </a:r>
                      <a:r>
                        <a:rPr kumimoji="0" lang="fr-FR" sz="1000" b="0" i="0" u="none" strike="noStrike" kern="1200" cap="none" spc="0" normalizeH="0" baseline="0" noProof="0">
                          <a:ln>
                            <a:noFill/>
                          </a:ln>
                          <a:solidFill>
                            <a:prstClr val="black"/>
                          </a:solidFill>
                          <a:effectLst/>
                          <a:uLnTx/>
                          <a:uFillTx/>
                          <a:latin typeface="+mn-lt"/>
                          <a:ea typeface="+mn-ea"/>
                          <a:cs typeface="+mn-cs"/>
                        </a:rPr>
                        <a:t>
  Victoire ! Nous avons dépassé l'ancien record d'overclocking avec un nouveau record de 5886 Mhz (DDR4) sur une MSI MPG Z390I GAMING EDGE AC, qui détient maintenant le record absolu de la vitesse mémoire 😎
👉 Le record : https://t.co/SVw3VLoBf3
@intel  #MSIZ390 #Computex2019 https://t.co/tQkpH05t18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06/02/2019 18:16:15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1126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@ASUS_ROG_FR - 2019-05-28 05:13:44 </a:t>
                      </a:r>
                      <a:r>
                        <a:rPr kumimoji="0" lang="fr-FR" sz="1000" b="0" i="0" u="none" strike="noStrike" kern="1200" cap="none" spc="0" normalizeH="0" baseline="0" noProof="0">
                          <a:ln>
                            <a:noFill/>
                          </a:ln>
                          <a:solidFill>
                            <a:prstClr val="black"/>
                          </a:solidFill>
                          <a:effectLst/>
                          <a:uLnTx/>
                          <a:uFillTx/>
                          <a:latin typeface="+mn-lt"/>
                          <a:ea typeface="+mn-ea"/>
                          <a:cs typeface="+mn-cs"/>
                        </a:rPr>
                        <a:t>
  RT @GamesplanetFR: Ça va comme un Lundi ? Voici les nouvelles promos de la semaine pour repartir du bon pied. #TwoPointHospital #Ghostrecon…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06/03/2019 18:15:56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95993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@ASUS_ROG_FR - 2019-05-28 05:00:00 </a:t>
                      </a:r>
                      <a:r>
                        <a:rPr kumimoji="0" lang="fr-FR" sz="1000" b="0" i="0" u="none" strike="noStrike" kern="1200" cap="none" spc="0" normalizeH="0" baseline="0" noProof="0">
                          <a:ln>
                            <a:noFill/>
                          </a:ln>
                          <a:solidFill>
                            <a:prstClr val="black"/>
                          </a:solidFill>
                          <a:effectLst/>
                          <a:uLnTx/>
                          <a:uFillTx/>
                          <a:latin typeface="+mn-lt"/>
                          <a:ea typeface="+mn-ea"/>
                          <a:cs typeface="+mn-cs"/>
                        </a:rPr>
                        <a:t>
  Êtes-vous prêt à jouer n'importe-où ? Prouvez-le avec le ROG XG17, un écran gaming portable de 17", Adaptive Sync, 240Hz, avec batterie et deux entrées d'affichage pour vous donner une nouvelle façon de jouer avec votre PC, console, ou appareil mobile.
#ROG #Computex2019 #XG17 https://t.co/IENSZdvSeb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71540097"/>
                  </a:ext>
                </a:extLst>
              </a:tr>
            </a:tbl>
          </a:graphicData>
        </a:graphic>
      </p:graphicFrame>
      <p:sp>
        <p:nvSpPr>
          <p:cNvPr id="4" name="Text Placeholder 3">
            <a:extLst>
              <a:ext uri="{FF2B5EF4-FFF2-40B4-BE49-F238E27FC236}">
                <a16:creationId xmlns:a16="http://schemas.microsoft.com/office/drawing/2014/main" id="{AD044555-40AD-4A16-BAA4-5D8148415009}"/>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56901817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D66B3-AAFD-4A76-8473-70976B4C03BA}"/>
              </a:ext>
            </a:extLst>
          </p:cNvPr>
          <p:cNvSpPr>
            <a:spLocks noGrp="1"/>
          </p:cNvSpPr>
          <p:nvPr>
            <p:ph type="title"/>
          </p:nvPr>
        </p:nvSpPr>
        <p:spPr/>
        <p:txBody>
          <a:bodyPr/>
          <a:lstStyle/>
          <a:p>
            <a:r>
              <a:rPr lang="en-US"/>
              <a:t>Twitter Own and Retweeted Tweets Table | CND Competitor- FR - 9 of 10</a:t>
            </a:r>
          </a:p>
        </p:txBody>
      </p:sp>
      <p:graphicFrame>
        <p:nvGraphicFramePr>
          <p:cNvPr id="5" name="Table Placeholder 4">
            <a:extLst>
              <a:ext uri="{FF2B5EF4-FFF2-40B4-BE49-F238E27FC236}">
                <a16:creationId xmlns:a16="http://schemas.microsoft.com/office/drawing/2014/main" id="{8A18AD81-2A85-4F8D-884D-E949224C030E}"/>
              </a:ext>
            </a:extLst>
          </p:cNvPr>
          <p:cNvGraphicFramePr>
            <a:graphicFrameLocks noGrp="1"/>
          </p:cNvGraphicFramePr>
          <p:nvPr>
            <p:ph type="tbl" sz="quarter" idx="13"/>
            <p:extLst>
              <p:ext uri="{D42A27DB-BD31-4B8C-83A1-F6EECF244321}">
                <p14:modId xmlns:p14="http://schemas.microsoft.com/office/powerpoint/2010/main" val="543697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584158545"/>
                    </a:ext>
                  </a:extLst>
                </a:gridCol>
                <a:gridCol w="411480">
                  <a:extLst>
                    <a:ext uri="{9D8B030D-6E8A-4147-A177-3AD203B41FA5}">
                      <a16:colId xmlns:a16="http://schemas.microsoft.com/office/drawing/2014/main" val="2222974254"/>
                    </a:ext>
                  </a:extLst>
                </a:gridCol>
                <a:gridCol w="822960">
                  <a:extLst>
                    <a:ext uri="{9D8B030D-6E8A-4147-A177-3AD203B41FA5}">
                      <a16:colId xmlns:a16="http://schemas.microsoft.com/office/drawing/2014/main" val="354477215"/>
                    </a:ext>
                  </a:extLst>
                </a:gridCol>
                <a:gridCol w="822960">
                  <a:extLst>
                    <a:ext uri="{9D8B030D-6E8A-4147-A177-3AD203B41FA5}">
                      <a16:colId xmlns:a16="http://schemas.microsoft.com/office/drawing/2014/main" val="172996466"/>
                    </a:ext>
                  </a:extLst>
                </a:gridCol>
                <a:gridCol w="822960">
                  <a:extLst>
                    <a:ext uri="{9D8B030D-6E8A-4147-A177-3AD203B41FA5}">
                      <a16:colId xmlns:a16="http://schemas.microsoft.com/office/drawing/2014/main" val="392394157"/>
                    </a:ext>
                  </a:extLst>
                </a:gridCol>
                <a:gridCol w="822960">
                  <a:extLst>
                    <a:ext uri="{9D8B030D-6E8A-4147-A177-3AD203B41FA5}">
                      <a16:colId xmlns:a16="http://schemas.microsoft.com/office/drawing/2014/main" val="2207288492"/>
                    </a:ext>
                  </a:extLst>
                </a:gridCol>
                <a:gridCol w="822960">
                  <a:extLst>
                    <a:ext uri="{9D8B030D-6E8A-4147-A177-3AD203B41FA5}">
                      <a16:colId xmlns:a16="http://schemas.microsoft.com/office/drawing/2014/main" val="1912087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745916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- 2019-05-28 04:47:58 </a:t>
                      </a:r>
                      <a:r>
                        <a:rPr kumimoji="0" lang="fr-FR" sz="1000" b="0" i="0" u="none" strike="noStrike" kern="1200" cap="none" spc="0" normalizeH="0" baseline="0" noProof="0">
                          <a:ln>
                            <a:noFill/>
                          </a:ln>
                          <a:solidFill>
                            <a:prstClr val="black"/>
                          </a:solidFill>
                          <a:effectLst/>
                          <a:uLnTx/>
                          <a:uFillTx/>
                          <a:latin typeface="+mn-lt"/>
                          <a:ea typeface="+mn-ea"/>
                          <a:cs typeface="+mn-cs"/>
                        </a:rPr>
                        <a:t>
  RT @TopAchat: @msifrance @SamsungFR @SeasonicPSU @AOC_Moniteurs @NetgearFrance Popopo qu'elle est belle, cette @msifrance @NVIDIAGeForceFR…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06:16:44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29864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@msifrance - 2019-05-28 04:40:48 </a:t>
                      </a:r>
                      <a:r>
                        <a:rPr kumimoji="0" lang="en-US" sz="1000" b="0" i="0" u="none" strike="noStrike" kern="1200" cap="none" spc="0" normalizeH="0" baseline="0" noProof="0">
                          <a:ln>
                            <a:noFill/>
                          </a:ln>
                          <a:solidFill>
                            <a:prstClr val="black"/>
                          </a:solidFill>
                          <a:effectLst/>
                          <a:uLnTx/>
                          <a:uFillTx/>
                          <a:latin typeface="+mn-lt"/>
                          <a:ea typeface="+mn-ea"/>
                          <a:cs typeface="+mn-cs"/>
                        </a:rPr>
                        <a:t>
  RT @msitweets: Cheers! From Toppc!! https://t.co/HBcA6bMlXW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06/18/2019 18:15:54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88554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@ASUS_ROG_FR - 2019-05-28 04:22:54 </a:t>
                      </a:r>
                      <a:r>
                        <a:rPr kumimoji="0" lang="fr-FR" sz="1000" b="0" i="0" u="none" strike="noStrike" kern="1200" cap="none" spc="0" normalizeH="0" baseline="0" noProof="0">
                          <a:ln>
                            <a:noFill/>
                          </a:ln>
                          <a:solidFill>
                            <a:prstClr val="black"/>
                          </a:solidFill>
                          <a:effectLst/>
                          <a:uLnTx/>
                          <a:uFillTx/>
                          <a:latin typeface="+mn-lt"/>
                          <a:ea typeface="+mn-ea"/>
                          <a:cs typeface="+mn-cs"/>
                        </a:rPr>
                        <a:t>
  Jetez un coup d'oeil à cette vidéo en time-lapse de la construction du stand #ROG au #Computex2019 ! https://t.co/iYZzeyGKiw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06/19/2019 18:15:33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3777314"/>
                  </a:ext>
                </a:extLst>
              </a:tr>
            </a:tbl>
          </a:graphicData>
        </a:graphic>
      </p:graphicFrame>
      <p:sp>
        <p:nvSpPr>
          <p:cNvPr id="4" name="Text Placeholder 3">
            <a:extLst>
              <a:ext uri="{FF2B5EF4-FFF2-40B4-BE49-F238E27FC236}">
                <a16:creationId xmlns:a16="http://schemas.microsoft.com/office/drawing/2014/main" id="{33906847-875C-4008-8847-F65CCC29FC8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7477108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F3870-2965-44EA-B4ED-BE3AC9B36916}"/>
              </a:ext>
            </a:extLst>
          </p:cNvPr>
          <p:cNvSpPr>
            <a:spLocks noGrp="1"/>
          </p:cNvSpPr>
          <p:nvPr>
            <p:ph type="title"/>
          </p:nvPr>
        </p:nvSpPr>
        <p:spPr/>
        <p:txBody>
          <a:bodyPr/>
          <a:lstStyle/>
          <a:p>
            <a:r>
              <a:rPr lang="en-US"/>
              <a:t>Twitter Own and Retweeted Tweets Table | CND Competitor- FR - 10 of 10</a:t>
            </a:r>
          </a:p>
        </p:txBody>
      </p:sp>
      <p:graphicFrame>
        <p:nvGraphicFramePr>
          <p:cNvPr id="5" name="Table Placeholder 4">
            <a:extLst>
              <a:ext uri="{FF2B5EF4-FFF2-40B4-BE49-F238E27FC236}">
                <a16:creationId xmlns:a16="http://schemas.microsoft.com/office/drawing/2014/main" id="{AD609E74-0E5C-432E-AF20-F428ED71056A}"/>
              </a:ext>
            </a:extLst>
          </p:cNvPr>
          <p:cNvGraphicFramePr>
            <a:graphicFrameLocks noGrp="1"/>
          </p:cNvGraphicFramePr>
          <p:nvPr>
            <p:ph type="tbl" sz="quarter" idx="13"/>
            <p:extLst>
              <p:ext uri="{D42A27DB-BD31-4B8C-83A1-F6EECF244321}">
                <p14:modId xmlns:p14="http://schemas.microsoft.com/office/powerpoint/2010/main" val="2815309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327737905"/>
                    </a:ext>
                  </a:extLst>
                </a:gridCol>
                <a:gridCol w="411480">
                  <a:extLst>
                    <a:ext uri="{9D8B030D-6E8A-4147-A177-3AD203B41FA5}">
                      <a16:colId xmlns:a16="http://schemas.microsoft.com/office/drawing/2014/main" val="546280703"/>
                    </a:ext>
                  </a:extLst>
                </a:gridCol>
                <a:gridCol w="822960">
                  <a:extLst>
                    <a:ext uri="{9D8B030D-6E8A-4147-A177-3AD203B41FA5}">
                      <a16:colId xmlns:a16="http://schemas.microsoft.com/office/drawing/2014/main" val="441636417"/>
                    </a:ext>
                  </a:extLst>
                </a:gridCol>
                <a:gridCol w="822960">
                  <a:extLst>
                    <a:ext uri="{9D8B030D-6E8A-4147-A177-3AD203B41FA5}">
                      <a16:colId xmlns:a16="http://schemas.microsoft.com/office/drawing/2014/main" val="182437463"/>
                    </a:ext>
                  </a:extLst>
                </a:gridCol>
                <a:gridCol w="822960">
                  <a:extLst>
                    <a:ext uri="{9D8B030D-6E8A-4147-A177-3AD203B41FA5}">
                      <a16:colId xmlns:a16="http://schemas.microsoft.com/office/drawing/2014/main" val="3379963469"/>
                    </a:ext>
                  </a:extLst>
                </a:gridCol>
                <a:gridCol w="822960">
                  <a:extLst>
                    <a:ext uri="{9D8B030D-6E8A-4147-A177-3AD203B41FA5}">
                      <a16:colId xmlns:a16="http://schemas.microsoft.com/office/drawing/2014/main" val="335885842"/>
                    </a:ext>
                  </a:extLst>
                </a:gridCol>
                <a:gridCol w="822960">
                  <a:extLst>
                    <a:ext uri="{9D8B030D-6E8A-4147-A177-3AD203B41FA5}">
                      <a16:colId xmlns:a16="http://schemas.microsoft.com/office/drawing/2014/main" val="2821727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585228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@msifrance - 2019-05-28 04:19:32 </a:t>
                      </a:r>
                      <a:r>
                        <a:rPr kumimoji="0" lang="fr-FR" sz="1000" b="0" i="0" u="none" strike="noStrike" kern="1200" cap="none" spc="0" normalizeH="0" baseline="0" noProof="0">
                          <a:ln>
                            <a:noFill/>
                          </a:ln>
                          <a:solidFill>
                            <a:prstClr val="black"/>
                          </a:solidFill>
                          <a:effectLst/>
                          <a:uLnTx/>
                          <a:uFillTx/>
                          <a:latin typeface="+mn-lt"/>
                          <a:ea typeface="+mn-ea"/>
                          <a:cs typeface="+mn-cs"/>
                        </a:rPr>
                        <a:t>
  D'autres nouveautés pour les gamers sont présentées au Computex 2019 !
Qu'est-ce qui vous chauffe le plus ? 👀 😁 
#Computex2019 #MSIComputex #msi #gaming #msigaming https://t.co/IqJGKiMqCN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05/31/2019 06:16:27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6803159"/>
                  </a:ext>
                </a:extLst>
              </a:tr>
            </a:tbl>
          </a:graphicData>
        </a:graphic>
      </p:graphicFrame>
      <p:sp>
        <p:nvSpPr>
          <p:cNvPr id="4" name="Text Placeholder 3">
            <a:extLst>
              <a:ext uri="{FF2B5EF4-FFF2-40B4-BE49-F238E27FC236}">
                <a16:creationId xmlns:a16="http://schemas.microsoft.com/office/drawing/2014/main" id="{0409170C-DF3E-484C-A1E1-EFD0460DCEEA}"/>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34135277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1E6D9-E1C5-42F7-80B6-FD0F8247D837}"/>
              </a:ext>
            </a:extLst>
          </p:cNvPr>
          <p:cNvSpPr>
            <a:spLocks noGrp="1"/>
          </p:cNvSpPr>
          <p:nvPr>
            <p:ph type="title"/>
          </p:nvPr>
        </p:nvSpPr>
        <p:spPr/>
        <p:txBody>
          <a:bodyPr/>
          <a:lstStyle/>
          <a:p>
            <a:r>
              <a:rPr lang="en-US"/>
              <a:t>Twitter Key Metrics Table | CND Competitor- FR</a:t>
            </a:r>
          </a:p>
        </p:txBody>
      </p:sp>
      <p:graphicFrame>
        <p:nvGraphicFramePr>
          <p:cNvPr id="5" name="Table Placeholder 4">
            <a:extLst>
              <a:ext uri="{FF2B5EF4-FFF2-40B4-BE49-F238E27FC236}">
                <a16:creationId xmlns:a16="http://schemas.microsoft.com/office/drawing/2014/main" id="{66724DC2-70FF-4379-A19C-EF05D1B9B3BA}"/>
              </a:ext>
            </a:extLst>
          </p:cNvPr>
          <p:cNvGraphicFramePr>
            <a:graphicFrameLocks noGrp="1"/>
          </p:cNvGraphicFramePr>
          <p:nvPr>
            <p:ph type="tbl" sz="quarter" idx="13"/>
            <p:extLst>
              <p:ext uri="{D42A27DB-BD31-4B8C-83A1-F6EECF244321}">
                <p14:modId xmlns:p14="http://schemas.microsoft.com/office/powerpoint/2010/main" val="4197428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445208573"/>
                    </a:ext>
                  </a:extLst>
                </a:gridCol>
                <a:gridCol w="493776">
                  <a:extLst>
                    <a:ext uri="{9D8B030D-6E8A-4147-A177-3AD203B41FA5}">
                      <a16:colId xmlns:a16="http://schemas.microsoft.com/office/drawing/2014/main" val="798144076"/>
                    </a:ext>
                  </a:extLst>
                </a:gridCol>
                <a:gridCol w="493776">
                  <a:extLst>
                    <a:ext uri="{9D8B030D-6E8A-4147-A177-3AD203B41FA5}">
                      <a16:colId xmlns:a16="http://schemas.microsoft.com/office/drawing/2014/main" val="3425635103"/>
                    </a:ext>
                  </a:extLst>
                </a:gridCol>
                <a:gridCol w="493776">
                  <a:extLst>
                    <a:ext uri="{9D8B030D-6E8A-4147-A177-3AD203B41FA5}">
                      <a16:colId xmlns:a16="http://schemas.microsoft.com/office/drawing/2014/main" val="4131678656"/>
                    </a:ext>
                  </a:extLst>
                </a:gridCol>
                <a:gridCol w="493776">
                  <a:extLst>
                    <a:ext uri="{9D8B030D-6E8A-4147-A177-3AD203B41FA5}">
                      <a16:colId xmlns:a16="http://schemas.microsoft.com/office/drawing/2014/main" val="2495527818"/>
                    </a:ext>
                  </a:extLst>
                </a:gridCol>
                <a:gridCol w="493776">
                  <a:extLst>
                    <a:ext uri="{9D8B030D-6E8A-4147-A177-3AD203B41FA5}">
                      <a16:colId xmlns:a16="http://schemas.microsoft.com/office/drawing/2014/main" val="2169496884"/>
                    </a:ext>
                  </a:extLst>
                </a:gridCol>
                <a:gridCol w="493776">
                  <a:extLst>
                    <a:ext uri="{9D8B030D-6E8A-4147-A177-3AD203B41FA5}">
                      <a16:colId xmlns:a16="http://schemas.microsoft.com/office/drawing/2014/main" val="1330501680"/>
                    </a:ext>
                  </a:extLst>
                </a:gridCol>
                <a:gridCol w="493776">
                  <a:extLst>
                    <a:ext uri="{9D8B030D-6E8A-4147-A177-3AD203B41FA5}">
                      <a16:colId xmlns:a16="http://schemas.microsoft.com/office/drawing/2014/main" val="3641088573"/>
                    </a:ext>
                  </a:extLst>
                </a:gridCol>
                <a:gridCol w="493776">
                  <a:extLst>
                    <a:ext uri="{9D8B030D-6E8A-4147-A177-3AD203B41FA5}">
                      <a16:colId xmlns:a16="http://schemas.microsoft.com/office/drawing/2014/main" val="3154718721"/>
                    </a:ext>
                  </a:extLst>
                </a:gridCol>
                <a:gridCol w="493776">
                  <a:extLst>
                    <a:ext uri="{9D8B030D-6E8A-4147-A177-3AD203B41FA5}">
                      <a16:colId xmlns:a16="http://schemas.microsoft.com/office/drawing/2014/main" val="2596197062"/>
                    </a:ext>
                  </a:extLst>
                </a:gridCol>
                <a:gridCol w="493776">
                  <a:extLst>
                    <a:ext uri="{9D8B030D-6E8A-4147-A177-3AD203B41FA5}">
                      <a16:colId xmlns:a16="http://schemas.microsoft.com/office/drawing/2014/main" val="1481337765"/>
                    </a:ext>
                  </a:extLst>
                </a:gridCol>
                <a:gridCol w="493776">
                  <a:extLst>
                    <a:ext uri="{9D8B030D-6E8A-4147-A177-3AD203B41FA5}">
                      <a16:colId xmlns:a16="http://schemas.microsoft.com/office/drawing/2014/main" val="4073889959"/>
                    </a:ext>
                  </a:extLst>
                </a:gridCol>
                <a:gridCol w="493776">
                  <a:extLst>
                    <a:ext uri="{9D8B030D-6E8A-4147-A177-3AD203B41FA5}">
                      <a16:colId xmlns:a16="http://schemas.microsoft.com/office/drawing/2014/main" val="1350410893"/>
                    </a:ext>
                  </a:extLst>
                </a:gridCol>
                <a:gridCol w="493776">
                  <a:extLst>
                    <a:ext uri="{9D8B030D-6E8A-4147-A177-3AD203B41FA5}">
                      <a16:colId xmlns:a16="http://schemas.microsoft.com/office/drawing/2014/main" val="36017782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974610359"/>
                  </a:ext>
                </a:extLst>
              </a:tr>
              <a:tr h="370840">
                <a:tc>
                  <a:txBody>
                    <a:bodyPr/>
                    <a:lstStyle/>
                    <a:p>
                      <a:r>
                        <a:rPr lang="en-US" sz="1000"/>
                        <a:t>@ASUS_ROG_FR (FR)</a:t>
                      </a:r>
                    </a:p>
                  </a:txBody>
                  <a:tcPr/>
                </a:tc>
                <a:tc>
                  <a:txBody>
                    <a:bodyPr/>
                    <a:lstStyle/>
                    <a:p>
                      <a:r>
                        <a:rPr lang="en-US" sz="1000"/>
                        <a:t>175054</a:t>
                      </a:r>
                    </a:p>
                  </a:txBody>
                  <a:tcPr/>
                </a:tc>
                <a:tc>
                  <a:txBody>
                    <a:bodyPr/>
                    <a:lstStyle/>
                    <a:p>
                      <a:r>
                        <a:rPr lang="en-US" sz="1000"/>
                        <a:t>n/a</a:t>
                      </a:r>
                    </a:p>
                  </a:txBody>
                  <a:tcPr/>
                </a:tc>
                <a:tc>
                  <a:txBody>
                    <a:bodyPr/>
                    <a:lstStyle/>
                    <a:p>
                      <a:r>
                        <a:rPr lang="en-US" sz="1000"/>
                        <a:t>1648</a:t>
                      </a:r>
                    </a:p>
                  </a:txBody>
                  <a:tcPr/>
                </a:tc>
                <a:tc>
                  <a:txBody>
                    <a:bodyPr/>
                    <a:lstStyle/>
                    <a:p>
                      <a:r>
                        <a:rPr lang="en-US" sz="1000"/>
                        <a:t>645</a:t>
                      </a:r>
                    </a:p>
                  </a:txBody>
                  <a:tcPr/>
                </a:tc>
                <a:tc>
                  <a:txBody>
                    <a:bodyPr/>
                    <a:lstStyle/>
                    <a:p>
                      <a:r>
                        <a:rPr lang="en-US" sz="1000"/>
                        <a:t>445</a:t>
                      </a:r>
                    </a:p>
                  </a:txBody>
                  <a:tcPr/>
                </a:tc>
                <a:tc>
                  <a:txBody>
                    <a:bodyPr/>
                    <a:lstStyle/>
                    <a:p>
                      <a:r>
                        <a:rPr lang="en-US" sz="1000"/>
                        <a:t>558</a:t>
                      </a:r>
                    </a:p>
                  </a:txBody>
                  <a:tcPr/>
                </a:tc>
                <a:tc>
                  <a:txBody>
                    <a:bodyPr/>
                    <a:lstStyle/>
                    <a:p>
                      <a:r>
                        <a:rPr lang="en-US" sz="1000"/>
                        <a:t>47251</a:t>
                      </a:r>
                    </a:p>
                  </a:txBody>
                  <a:tcPr/>
                </a:tc>
                <a:tc>
                  <a:txBody>
                    <a:bodyPr/>
                    <a:lstStyle/>
                    <a:p>
                      <a:r>
                        <a:rPr lang="en-US" sz="1000"/>
                        <a:t>45401</a:t>
                      </a:r>
                    </a:p>
                  </a:txBody>
                  <a:tcPr/>
                </a:tc>
                <a:tc>
                  <a:txBody>
                    <a:bodyPr/>
                    <a:lstStyle/>
                    <a:p>
                      <a:r>
                        <a:rPr lang="en-US" sz="1000"/>
                        <a:t>61741</a:t>
                      </a:r>
                    </a:p>
                  </a:txBody>
                  <a:tcPr/>
                </a:tc>
                <a:tc>
                  <a:txBody>
                    <a:bodyPr/>
                    <a:lstStyle/>
                    <a:p>
                      <a:r>
                        <a:rPr lang="en-US" sz="1000"/>
                        <a:t>13115</a:t>
                      </a:r>
                    </a:p>
                  </a:txBody>
                  <a:tcPr/>
                </a:tc>
                <a:tc>
                  <a:txBody>
                    <a:bodyPr/>
                    <a:lstStyle/>
                    <a:p>
                      <a:r>
                        <a:rPr lang="en-US" sz="1000"/>
                        <a:t>43528</a:t>
                      </a:r>
                    </a:p>
                  </a:txBody>
                  <a:tcPr/>
                </a:tc>
                <a:tc>
                  <a:txBody>
                    <a:bodyPr/>
                    <a:lstStyle/>
                    <a:p>
                      <a:r>
                        <a:rPr lang="en-US" sz="1000"/>
                        <a:t>n/a</a:t>
                      </a:r>
                    </a:p>
                  </a:txBody>
                  <a:tcPr/>
                </a:tc>
                <a:tc>
                  <a:txBody>
                    <a:bodyPr/>
                    <a:lstStyle/>
                    <a:p>
                      <a:r>
                        <a:rPr lang="en-US" sz="1000"/>
                        <a:t>5.6 %</a:t>
                      </a:r>
                    </a:p>
                  </a:txBody>
                  <a:tcPr/>
                </a:tc>
                <a:extLst>
                  <a:ext uri="{0D108BD9-81ED-4DB2-BD59-A6C34878D82A}">
                    <a16:rowId xmlns:a16="http://schemas.microsoft.com/office/drawing/2014/main" val="2791854586"/>
                  </a:ext>
                </a:extLst>
              </a:tr>
              <a:tr h="370840">
                <a:tc>
                  <a:txBody>
                    <a:bodyPr/>
                    <a:lstStyle/>
                    <a:p>
                      <a:r>
                        <a:rPr lang="en-US" sz="1000"/>
                        <a:t>@msifrance (FR)</a:t>
                      </a:r>
                    </a:p>
                  </a:txBody>
                  <a:tcPr/>
                </a:tc>
                <a:tc>
                  <a:txBody>
                    <a:bodyPr/>
                    <a:lstStyle/>
                    <a:p>
                      <a:r>
                        <a:rPr lang="en-US" sz="1000"/>
                        <a:t>158523</a:t>
                      </a:r>
                    </a:p>
                  </a:txBody>
                  <a:tcPr/>
                </a:tc>
                <a:tc>
                  <a:txBody>
                    <a:bodyPr/>
                    <a:lstStyle/>
                    <a:p>
                      <a:r>
                        <a:rPr lang="en-US" sz="1000"/>
                        <a:t>n/a</a:t>
                      </a:r>
                    </a:p>
                  </a:txBody>
                  <a:tcPr/>
                </a:tc>
                <a:tc>
                  <a:txBody>
                    <a:bodyPr/>
                    <a:lstStyle/>
                    <a:p>
                      <a:r>
                        <a:rPr lang="en-US" sz="1000"/>
                        <a:t>3929</a:t>
                      </a:r>
                    </a:p>
                  </a:txBody>
                  <a:tcPr/>
                </a:tc>
                <a:tc>
                  <a:txBody>
                    <a:bodyPr/>
                    <a:lstStyle/>
                    <a:p>
                      <a:r>
                        <a:rPr lang="en-US" sz="1000"/>
                        <a:t>1216</a:t>
                      </a:r>
                    </a:p>
                  </a:txBody>
                  <a:tcPr/>
                </a:tc>
                <a:tc>
                  <a:txBody>
                    <a:bodyPr/>
                    <a:lstStyle/>
                    <a:p>
                      <a:r>
                        <a:rPr lang="en-US" sz="1000"/>
                        <a:t>1272</a:t>
                      </a:r>
                    </a:p>
                  </a:txBody>
                  <a:tcPr/>
                </a:tc>
                <a:tc>
                  <a:txBody>
                    <a:bodyPr/>
                    <a:lstStyle/>
                    <a:p>
                      <a:r>
                        <a:rPr lang="en-US" sz="1000"/>
                        <a:t>1441</a:t>
                      </a:r>
                    </a:p>
                  </a:txBody>
                  <a:tcPr/>
                </a:tc>
                <a:tc>
                  <a:txBody>
                    <a:bodyPr/>
                    <a:lstStyle/>
                    <a:p>
                      <a:r>
                        <a:rPr lang="en-US" sz="1000"/>
                        <a:t>83728</a:t>
                      </a:r>
                    </a:p>
                  </a:txBody>
                  <a:tcPr/>
                </a:tc>
                <a:tc>
                  <a:txBody>
                    <a:bodyPr/>
                    <a:lstStyle/>
                    <a:p>
                      <a:r>
                        <a:rPr lang="en-US" sz="1000"/>
                        <a:t>82130</a:t>
                      </a:r>
                    </a:p>
                  </a:txBody>
                  <a:tcPr/>
                </a:tc>
                <a:tc>
                  <a:txBody>
                    <a:bodyPr/>
                    <a:lstStyle/>
                    <a:p>
                      <a:r>
                        <a:rPr lang="en-US" sz="1000"/>
                        <a:t>103968</a:t>
                      </a:r>
                    </a:p>
                  </a:txBody>
                  <a:tcPr/>
                </a:tc>
                <a:tc>
                  <a:txBody>
                    <a:bodyPr/>
                    <a:lstStyle/>
                    <a:p>
                      <a:r>
                        <a:rPr lang="en-US" sz="1000"/>
                        <a:t>11269</a:t>
                      </a:r>
                    </a:p>
                  </a:txBody>
                  <a:tcPr/>
                </a:tc>
                <a:tc>
                  <a:txBody>
                    <a:bodyPr/>
                    <a:lstStyle/>
                    <a:p>
                      <a:r>
                        <a:rPr lang="en-US" sz="1000"/>
                        <a:t>55623</a:t>
                      </a:r>
                    </a:p>
                  </a:txBody>
                  <a:tcPr/>
                </a:tc>
                <a:tc>
                  <a:txBody>
                    <a:bodyPr/>
                    <a:lstStyle/>
                    <a:p>
                      <a:r>
                        <a:rPr lang="en-US" sz="1000"/>
                        <a:t>n/a</a:t>
                      </a:r>
                    </a:p>
                  </a:txBody>
                  <a:tcPr/>
                </a:tc>
                <a:tc>
                  <a:txBody>
                    <a:bodyPr/>
                    <a:lstStyle/>
                    <a:p>
                      <a:r>
                        <a:rPr lang="en-US" sz="1000"/>
                        <a:t>11.8 %</a:t>
                      </a:r>
                    </a:p>
                  </a:txBody>
                  <a:tcPr/>
                </a:tc>
                <a:extLst>
                  <a:ext uri="{0D108BD9-81ED-4DB2-BD59-A6C34878D82A}">
                    <a16:rowId xmlns:a16="http://schemas.microsoft.com/office/drawing/2014/main" val="877099289"/>
                  </a:ext>
                </a:extLst>
              </a:tr>
            </a:tbl>
          </a:graphicData>
        </a:graphic>
      </p:graphicFrame>
      <p:sp>
        <p:nvSpPr>
          <p:cNvPr id="4" name="Text Placeholder 3">
            <a:extLst>
              <a:ext uri="{FF2B5EF4-FFF2-40B4-BE49-F238E27FC236}">
                <a16:creationId xmlns:a16="http://schemas.microsoft.com/office/drawing/2014/main" id="{464A6201-4E44-4501-9747-6416CD10F4AC}"/>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3802106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1861B-B3C6-4B3D-84F5-014A49CB5736}"/>
              </a:ext>
            </a:extLst>
          </p:cNvPr>
          <p:cNvSpPr>
            <a:spLocks noGrp="1"/>
          </p:cNvSpPr>
          <p:nvPr>
            <p:ph type="title"/>
          </p:nvPr>
        </p:nvSpPr>
        <p:spPr/>
        <p:txBody>
          <a:bodyPr/>
          <a:lstStyle/>
          <a:p>
            <a:r>
              <a:rPr lang="en-US"/>
              <a:t>Twitter Interaction Rate | CND Competitor- FR</a:t>
            </a:r>
          </a:p>
        </p:txBody>
      </p:sp>
      <p:graphicFrame>
        <p:nvGraphicFramePr>
          <p:cNvPr id="6" name="Chart Placeholder 5">
            <a:extLst>
              <a:ext uri="{FF2B5EF4-FFF2-40B4-BE49-F238E27FC236}">
                <a16:creationId xmlns:a16="http://schemas.microsoft.com/office/drawing/2014/main" id="{EE145700-9AA4-43E2-9B61-FBEF0E700E6F}"/>
              </a:ext>
            </a:extLst>
          </p:cNvPr>
          <p:cNvGraphicFramePr>
            <a:graphicFrameLocks noGrp="1"/>
          </p:cNvGraphicFramePr>
          <p:nvPr>
            <p:ph type="chart" sz="quarter" idx="13"/>
            <p:extLst>
              <p:ext uri="{D42A27DB-BD31-4B8C-83A1-F6EECF244321}">
                <p14:modId xmlns:p14="http://schemas.microsoft.com/office/powerpoint/2010/main" val="3311617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4E210-0434-43F9-8304-22E2ED2FF6A5}"/>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D66F5EE2-0E8F-4340-A578-174AFE37B0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7065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E5603D-D18F-4F68-8BE9-8574B897E2F2}"/>
              </a:ext>
            </a:extLst>
          </p:cNvPr>
          <p:cNvSpPr>
            <a:spLocks noGrp="1"/>
          </p:cNvSpPr>
          <p:nvPr>
            <p:ph type="title"/>
          </p:nvPr>
        </p:nvSpPr>
        <p:spPr/>
        <p:txBody>
          <a:bodyPr/>
          <a:lstStyle/>
          <a:p>
            <a:r>
              <a:rPr lang="en-US"/>
              <a:t>Twitter Followers Total | CND Competitor- FR</a:t>
            </a:r>
          </a:p>
        </p:txBody>
      </p:sp>
      <p:graphicFrame>
        <p:nvGraphicFramePr>
          <p:cNvPr id="6" name="Chart Placeholder 5">
            <a:extLst>
              <a:ext uri="{FF2B5EF4-FFF2-40B4-BE49-F238E27FC236}">
                <a16:creationId xmlns:a16="http://schemas.microsoft.com/office/drawing/2014/main" id="{20669B9D-B6C8-4785-B056-C9991B151921}"/>
              </a:ext>
            </a:extLst>
          </p:cNvPr>
          <p:cNvGraphicFramePr>
            <a:graphicFrameLocks noGrp="1"/>
          </p:cNvGraphicFramePr>
          <p:nvPr>
            <p:ph type="chart" sz="quarter" idx="13"/>
            <p:extLst>
              <p:ext uri="{D42A27DB-BD31-4B8C-83A1-F6EECF244321}">
                <p14:modId xmlns:p14="http://schemas.microsoft.com/office/powerpoint/2010/main" val="1537594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8DF8001-EFF7-4B73-A209-062BEBDD280C}"/>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4292E242-2D20-4ED4-B467-138CC3460B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6299484"/>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5F427A-992A-493D-89BE-C5BFB401A31E}"/>
              </a:ext>
            </a:extLst>
          </p:cNvPr>
          <p:cNvSpPr>
            <a:spLocks noGrp="1"/>
          </p:cNvSpPr>
          <p:nvPr>
            <p:ph type="title"/>
          </p:nvPr>
        </p:nvSpPr>
        <p:spPr/>
        <p:txBody>
          <a:bodyPr/>
          <a:lstStyle/>
          <a:p>
            <a:r>
              <a:rPr lang="en-US"/>
              <a:t>Instagram Key Metrics Radar | CND Competitor- FR</a:t>
            </a:r>
          </a:p>
        </p:txBody>
      </p:sp>
      <p:graphicFrame>
        <p:nvGraphicFramePr>
          <p:cNvPr id="6" name="Chart Placeholder 5">
            <a:extLst>
              <a:ext uri="{FF2B5EF4-FFF2-40B4-BE49-F238E27FC236}">
                <a16:creationId xmlns:a16="http://schemas.microsoft.com/office/drawing/2014/main" id="{138611B4-FD76-48B3-8139-AC906D02D06F}"/>
              </a:ext>
            </a:extLst>
          </p:cNvPr>
          <p:cNvGraphicFramePr>
            <a:graphicFrameLocks noGrp="1"/>
          </p:cNvGraphicFramePr>
          <p:nvPr>
            <p:ph type="chart" sz="quarter" idx="13"/>
            <p:extLst>
              <p:ext uri="{D42A27DB-BD31-4B8C-83A1-F6EECF244321}">
                <p14:modId xmlns:p14="http://schemas.microsoft.com/office/powerpoint/2010/main" val="4262235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CAC38D-62BF-4A8B-ACC6-96249A4594B7}"/>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D8DF7AF8-2DC4-4F57-9F75-484045A84B3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355478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51CECD-DB53-44CA-BAF4-648E4032E5CD}"/>
              </a:ext>
            </a:extLst>
          </p:cNvPr>
          <p:cNvSpPr>
            <a:spLocks noGrp="1"/>
          </p:cNvSpPr>
          <p:nvPr>
            <p:ph type="title"/>
          </p:nvPr>
        </p:nvSpPr>
        <p:spPr/>
        <p:txBody>
          <a:bodyPr/>
          <a:lstStyle/>
          <a:p>
            <a:r>
              <a:rPr lang="en-US"/>
              <a:t>Instagram Followers Total | CND Competitor- FR</a:t>
            </a:r>
          </a:p>
        </p:txBody>
      </p:sp>
      <p:graphicFrame>
        <p:nvGraphicFramePr>
          <p:cNvPr id="6" name="Chart Placeholder 5">
            <a:extLst>
              <a:ext uri="{FF2B5EF4-FFF2-40B4-BE49-F238E27FC236}">
                <a16:creationId xmlns:a16="http://schemas.microsoft.com/office/drawing/2014/main" id="{BBA28E50-FAC2-49A6-8826-A28E6FAE9ABE}"/>
              </a:ext>
            </a:extLst>
          </p:cNvPr>
          <p:cNvGraphicFramePr>
            <a:graphicFrameLocks noGrp="1"/>
          </p:cNvGraphicFramePr>
          <p:nvPr>
            <p:ph type="chart" sz="quarter" idx="13"/>
            <p:extLst>
              <p:ext uri="{D42A27DB-BD31-4B8C-83A1-F6EECF244321}">
                <p14:modId xmlns:p14="http://schemas.microsoft.com/office/powerpoint/2010/main" val="2238135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F49267-3C8D-4214-8A3C-CEE063470A18}"/>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90713EBC-E49F-482C-BDBC-B65768F26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98151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B9EE7-49A5-4A84-85B8-2F04722CFA1C}"/>
              </a:ext>
            </a:extLst>
          </p:cNvPr>
          <p:cNvSpPr>
            <a:spLocks noGrp="1"/>
          </p:cNvSpPr>
          <p:nvPr>
            <p:ph type="title"/>
          </p:nvPr>
        </p:nvSpPr>
        <p:spPr/>
        <p:txBody>
          <a:bodyPr/>
          <a:lstStyle/>
          <a:p>
            <a:r>
              <a:rPr lang="en-US"/>
              <a:t>Instagram Posts Table | CND Competitor- FR - 1 of 21</a:t>
            </a:r>
          </a:p>
        </p:txBody>
      </p:sp>
      <p:graphicFrame>
        <p:nvGraphicFramePr>
          <p:cNvPr id="5" name="Table Placeholder 4">
            <a:extLst>
              <a:ext uri="{FF2B5EF4-FFF2-40B4-BE49-F238E27FC236}">
                <a16:creationId xmlns:a16="http://schemas.microsoft.com/office/drawing/2014/main" id="{797EADD9-64C1-46BE-8D7F-B6063AF6D945}"/>
              </a:ext>
            </a:extLst>
          </p:cNvPr>
          <p:cNvGraphicFramePr>
            <a:graphicFrameLocks noGrp="1"/>
          </p:cNvGraphicFramePr>
          <p:nvPr>
            <p:ph type="tbl" sz="quarter" idx="13"/>
            <p:extLst>
              <p:ext uri="{D42A27DB-BD31-4B8C-83A1-F6EECF244321}">
                <p14:modId xmlns:p14="http://schemas.microsoft.com/office/powerpoint/2010/main" val="6027413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5372911"/>
                    </a:ext>
                  </a:extLst>
                </a:gridCol>
                <a:gridCol w="1810512">
                  <a:extLst>
                    <a:ext uri="{9D8B030D-6E8A-4147-A177-3AD203B41FA5}">
                      <a16:colId xmlns:a16="http://schemas.microsoft.com/office/drawing/2014/main" val="1847142361"/>
                    </a:ext>
                  </a:extLst>
                </a:gridCol>
                <a:gridCol w="822960">
                  <a:extLst>
                    <a:ext uri="{9D8B030D-6E8A-4147-A177-3AD203B41FA5}">
                      <a16:colId xmlns:a16="http://schemas.microsoft.com/office/drawing/2014/main" val="3400571180"/>
                    </a:ext>
                  </a:extLst>
                </a:gridCol>
                <a:gridCol w="822960">
                  <a:extLst>
                    <a:ext uri="{9D8B030D-6E8A-4147-A177-3AD203B41FA5}">
                      <a16:colId xmlns:a16="http://schemas.microsoft.com/office/drawing/2014/main" val="3352183077"/>
                    </a:ext>
                  </a:extLst>
                </a:gridCol>
                <a:gridCol w="822960">
                  <a:extLst>
                    <a:ext uri="{9D8B030D-6E8A-4147-A177-3AD203B41FA5}">
                      <a16:colId xmlns:a16="http://schemas.microsoft.com/office/drawing/2014/main" val="3877986649"/>
                    </a:ext>
                  </a:extLst>
                </a:gridCol>
                <a:gridCol w="822960">
                  <a:extLst>
                    <a:ext uri="{9D8B030D-6E8A-4147-A177-3AD203B41FA5}">
                      <a16:colId xmlns:a16="http://schemas.microsoft.com/office/drawing/2014/main" val="1466824791"/>
                    </a:ext>
                  </a:extLst>
                </a:gridCol>
                <a:gridCol w="822960">
                  <a:extLst>
                    <a:ext uri="{9D8B030D-6E8A-4147-A177-3AD203B41FA5}">
                      <a16:colId xmlns:a16="http://schemas.microsoft.com/office/drawing/2014/main" val="2027454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35553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- 2019-05-31 06:17:03 </a:t>
                      </a:r>
                      <a:r>
                        <a:rPr kumimoji="0" lang="fr-FR" sz="1000" b="0" i="0" u="none" strike="noStrike" kern="1200" cap="none" spc="0" normalizeH="0" baseline="0" noProof="0">
                          <a:ln>
                            <a:noFill/>
                          </a:ln>
                          <a:solidFill>
                            <a:prstClr val="black"/>
                          </a:solidFill>
                          <a:effectLst/>
                          <a:uLnTx/>
                          <a:uFillTx/>
                          <a:latin typeface="+mn-lt"/>
                          <a:ea typeface="+mn-ea"/>
                          <a:cs typeface="+mn-cs"/>
                        </a:rPr>
                        <a:t>
 Envie d'évasion en ce lendemain de jour férié ? Un coup d’œil sur l'écran du ZenFone 6 suffit pour une immersion complète dans le paysage observé. Son cadre ultrafin laisse encore plus de place à son écran à l'espace colorimétrique 100% DCI-P3 pour un rendu ultra-réaliste (même au soleil 😉).
.
.
.
#sunset #sanfransisco #escape #explore #travel #innovation #design #beautiful #tgif #smartphone #ZenFone6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https://www.instagram.com/p/ByIURtEhKqo/media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38197059"/>
                  </a:ext>
                </a:extLst>
              </a:tr>
            </a:tbl>
          </a:graphicData>
        </a:graphic>
      </p:graphicFrame>
      <p:sp>
        <p:nvSpPr>
          <p:cNvPr id="4" name="Text Placeholder 3">
            <a:extLst>
              <a:ext uri="{FF2B5EF4-FFF2-40B4-BE49-F238E27FC236}">
                <a16:creationId xmlns:a16="http://schemas.microsoft.com/office/drawing/2014/main" id="{223CF923-B4EF-4E39-BC98-BF7C0791675A}"/>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91775707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337E0E-27B8-4E15-AA2D-9909E9B40C89}"/>
              </a:ext>
            </a:extLst>
          </p:cNvPr>
          <p:cNvSpPr>
            <a:spLocks noGrp="1"/>
          </p:cNvSpPr>
          <p:nvPr>
            <p:ph type="title"/>
          </p:nvPr>
        </p:nvSpPr>
        <p:spPr/>
        <p:txBody>
          <a:bodyPr/>
          <a:lstStyle/>
          <a:p>
            <a:r>
              <a:rPr lang="en-US"/>
              <a:t>Instagram Posts Table | CND Competitor- FR - 2 of 21</a:t>
            </a:r>
          </a:p>
        </p:txBody>
      </p:sp>
      <p:graphicFrame>
        <p:nvGraphicFramePr>
          <p:cNvPr id="5" name="Table Placeholder 4">
            <a:extLst>
              <a:ext uri="{FF2B5EF4-FFF2-40B4-BE49-F238E27FC236}">
                <a16:creationId xmlns:a16="http://schemas.microsoft.com/office/drawing/2014/main" id="{27B9E5D1-8A9A-40BA-816D-4E319F81FD53}"/>
              </a:ext>
            </a:extLst>
          </p:cNvPr>
          <p:cNvGraphicFramePr>
            <a:graphicFrameLocks noGrp="1"/>
          </p:cNvGraphicFramePr>
          <p:nvPr>
            <p:ph type="tbl" sz="quarter" idx="13"/>
            <p:extLst>
              <p:ext uri="{D42A27DB-BD31-4B8C-83A1-F6EECF244321}">
                <p14:modId xmlns:p14="http://schemas.microsoft.com/office/powerpoint/2010/main" val="5249356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04120094"/>
                    </a:ext>
                  </a:extLst>
                </a:gridCol>
                <a:gridCol w="1810512">
                  <a:extLst>
                    <a:ext uri="{9D8B030D-6E8A-4147-A177-3AD203B41FA5}">
                      <a16:colId xmlns:a16="http://schemas.microsoft.com/office/drawing/2014/main" val="1571604875"/>
                    </a:ext>
                  </a:extLst>
                </a:gridCol>
                <a:gridCol w="822960">
                  <a:extLst>
                    <a:ext uri="{9D8B030D-6E8A-4147-A177-3AD203B41FA5}">
                      <a16:colId xmlns:a16="http://schemas.microsoft.com/office/drawing/2014/main" val="1900475724"/>
                    </a:ext>
                  </a:extLst>
                </a:gridCol>
                <a:gridCol w="822960">
                  <a:extLst>
                    <a:ext uri="{9D8B030D-6E8A-4147-A177-3AD203B41FA5}">
                      <a16:colId xmlns:a16="http://schemas.microsoft.com/office/drawing/2014/main" val="2437234257"/>
                    </a:ext>
                  </a:extLst>
                </a:gridCol>
                <a:gridCol w="822960">
                  <a:extLst>
                    <a:ext uri="{9D8B030D-6E8A-4147-A177-3AD203B41FA5}">
                      <a16:colId xmlns:a16="http://schemas.microsoft.com/office/drawing/2014/main" val="789215109"/>
                    </a:ext>
                  </a:extLst>
                </a:gridCol>
                <a:gridCol w="822960">
                  <a:extLst>
                    <a:ext uri="{9D8B030D-6E8A-4147-A177-3AD203B41FA5}">
                      <a16:colId xmlns:a16="http://schemas.microsoft.com/office/drawing/2014/main" val="3749448818"/>
                    </a:ext>
                  </a:extLst>
                </a:gridCol>
                <a:gridCol w="822960">
                  <a:extLst>
                    <a:ext uri="{9D8B030D-6E8A-4147-A177-3AD203B41FA5}">
                      <a16:colId xmlns:a16="http://schemas.microsoft.com/office/drawing/2014/main" val="13345505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0039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- 2019-05-30 08:32:21 </a:t>
                      </a:r>
                      <a:r>
                        <a:rPr kumimoji="0" lang="fr-FR" sz="1000" b="0" i="0" u="none" strike="noStrike" kern="1200" cap="none" spc="0" normalizeH="0" baseline="0" noProof="0">
                          <a:ln>
                            <a:noFill/>
                          </a:ln>
                          <a:solidFill>
                            <a:prstClr val="black"/>
                          </a:solidFill>
                          <a:effectLst/>
                          <a:uLnTx/>
                          <a:uFillTx/>
                          <a:latin typeface="+mn-lt"/>
                          <a:ea typeface="+mn-ea"/>
                          <a:cs typeface="+mn-cs"/>
                        </a:rPr>
                        <a:t>
 Un seul mot nous vient à l'esprit lorsqu'il s'agit de définir le ZenBook Pro Duo : révolutionnaire ✨ Son design particulier constitué d'un écran principal 15,6" OLED 4K UHD et du ScreenPad Plus, véritable écran 4K de 14", vous laissera bouche bée à coup sûr ! Que ce soit pour du multi-tâche ou de la création de contenus, toutes vos activités en seront doublement simplifiées 👌
.
.
.
#design #art #creativity #new #comingsoon #staytuned #laptop #ScreenPadPlus #ZenBookProDuo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https://www.instagram.com/p/ByF-9vhna6r/media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218254"/>
                  </a:ext>
                </a:extLst>
              </a:tr>
            </a:tbl>
          </a:graphicData>
        </a:graphic>
      </p:graphicFrame>
      <p:sp>
        <p:nvSpPr>
          <p:cNvPr id="4" name="Text Placeholder 3">
            <a:extLst>
              <a:ext uri="{FF2B5EF4-FFF2-40B4-BE49-F238E27FC236}">
                <a16:creationId xmlns:a16="http://schemas.microsoft.com/office/drawing/2014/main" id="{E270B46A-1853-4A32-8FCF-0C47DE1A4E25}"/>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25188347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640E8-2ED4-46BE-90D2-8EC282816710}"/>
              </a:ext>
            </a:extLst>
          </p:cNvPr>
          <p:cNvSpPr>
            <a:spLocks noGrp="1"/>
          </p:cNvSpPr>
          <p:nvPr>
            <p:ph type="title"/>
          </p:nvPr>
        </p:nvSpPr>
        <p:spPr/>
        <p:txBody>
          <a:bodyPr/>
          <a:lstStyle/>
          <a:p>
            <a:r>
              <a:rPr lang="en-US"/>
              <a:t>Instagram Posts Table | CND Competitor- FR - 3 of 21</a:t>
            </a:r>
          </a:p>
        </p:txBody>
      </p:sp>
      <p:graphicFrame>
        <p:nvGraphicFramePr>
          <p:cNvPr id="5" name="Table Placeholder 4">
            <a:extLst>
              <a:ext uri="{FF2B5EF4-FFF2-40B4-BE49-F238E27FC236}">
                <a16:creationId xmlns:a16="http://schemas.microsoft.com/office/drawing/2014/main" id="{5ACA6C1D-9E57-4134-827B-52052A2E1E3A}"/>
              </a:ext>
            </a:extLst>
          </p:cNvPr>
          <p:cNvGraphicFramePr>
            <a:graphicFrameLocks noGrp="1"/>
          </p:cNvGraphicFramePr>
          <p:nvPr>
            <p:ph type="tbl" sz="quarter" idx="13"/>
            <p:extLst>
              <p:ext uri="{D42A27DB-BD31-4B8C-83A1-F6EECF244321}">
                <p14:modId xmlns:p14="http://schemas.microsoft.com/office/powerpoint/2010/main" val="2969996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6665106"/>
                    </a:ext>
                  </a:extLst>
                </a:gridCol>
                <a:gridCol w="1810512">
                  <a:extLst>
                    <a:ext uri="{9D8B030D-6E8A-4147-A177-3AD203B41FA5}">
                      <a16:colId xmlns:a16="http://schemas.microsoft.com/office/drawing/2014/main" val="2540624982"/>
                    </a:ext>
                  </a:extLst>
                </a:gridCol>
                <a:gridCol w="822960">
                  <a:extLst>
                    <a:ext uri="{9D8B030D-6E8A-4147-A177-3AD203B41FA5}">
                      <a16:colId xmlns:a16="http://schemas.microsoft.com/office/drawing/2014/main" val="2838670713"/>
                    </a:ext>
                  </a:extLst>
                </a:gridCol>
                <a:gridCol w="822960">
                  <a:extLst>
                    <a:ext uri="{9D8B030D-6E8A-4147-A177-3AD203B41FA5}">
                      <a16:colId xmlns:a16="http://schemas.microsoft.com/office/drawing/2014/main" val="217000693"/>
                    </a:ext>
                  </a:extLst>
                </a:gridCol>
                <a:gridCol w="822960">
                  <a:extLst>
                    <a:ext uri="{9D8B030D-6E8A-4147-A177-3AD203B41FA5}">
                      <a16:colId xmlns:a16="http://schemas.microsoft.com/office/drawing/2014/main" val="1357285747"/>
                    </a:ext>
                  </a:extLst>
                </a:gridCol>
                <a:gridCol w="822960">
                  <a:extLst>
                    <a:ext uri="{9D8B030D-6E8A-4147-A177-3AD203B41FA5}">
                      <a16:colId xmlns:a16="http://schemas.microsoft.com/office/drawing/2014/main" val="120474021"/>
                    </a:ext>
                  </a:extLst>
                </a:gridCol>
                <a:gridCol w="822960">
                  <a:extLst>
                    <a:ext uri="{9D8B030D-6E8A-4147-A177-3AD203B41FA5}">
                      <a16:colId xmlns:a16="http://schemas.microsoft.com/office/drawing/2014/main" val="2868631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3064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- 2019-05-29 01:06:58 </a:t>
                      </a:r>
                      <a:r>
                        <a:rPr kumimoji="0" lang="fr-FR" sz="1000" b="0" i="0" u="none" strike="noStrike" kern="1200" cap="none" spc="0" normalizeH="0" baseline="0" noProof="0">
                          <a:ln>
                            <a:noFill/>
                          </a:ln>
                          <a:solidFill>
                            <a:prstClr val="black"/>
                          </a:solidFill>
                          <a:effectLst/>
                          <a:uLnTx/>
                          <a:uFillTx/>
                          <a:latin typeface="+mn-lt"/>
                          <a:ea typeface="+mn-ea"/>
                          <a:cs typeface="+mn-cs"/>
                        </a:rPr>
                        <a:t>
 La Flip Camera du ZenFone 6 bouscule les codes de la photographie. Que vous souhaitiez immortaliser un bâtiment en mode panorama ou donner un côté artistique à un portrait grâce à l'angle de prise vue allant de 0 à 180°, tout devient possible ! Un seul mot pour la décrire : révolutionnaire 🤩
.
.
.
#photography #photographylovers #design #revolution #innovation #black #silver #smartphone #FlipCamera #DefyOrdinary #ZenFone6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https://www.instagram.com/p/ByCnMykHmQz/media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5212513"/>
                  </a:ext>
                </a:extLst>
              </a:tr>
            </a:tbl>
          </a:graphicData>
        </a:graphic>
      </p:graphicFrame>
      <p:sp>
        <p:nvSpPr>
          <p:cNvPr id="4" name="Text Placeholder 3">
            <a:extLst>
              <a:ext uri="{FF2B5EF4-FFF2-40B4-BE49-F238E27FC236}">
                <a16:creationId xmlns:a16="http://schemas.microsoft.com/office/drawing/2014/main" id="{ADA74211-7A8B-49C5-94CE-EA4B20B9582E}"/>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41978281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59AB-A71D-4DD7-9FD6-12409F5710DC}"/>
              </a:ext>
            </a:extLst>
          </p:cNvPr>
          <p:cNvSpPr>
            <a:spLocks noGrp="1"/>
          </p:cNvSpPr>
          <p:nvPr>
            <p:ph type="title"/>
          </p:nvPr>
        </p:nvSpPr>
        <p:spPr/>
        <p:txBody>
          <a:bodyPr/>
          <a:lstStyle/>
          <a:p>
            <a:r>
              <a:rPr lang="en-US"/>
              <a:t>Instagram Posts Table | CND Competitor- FR - 4 of 21</a:t>
            </a:r>
          </a:p>
        </p:txBody>
      </p:sp>
      <p:graphicFrame>
        <p:nvGraphicFramePr>
          <p:cNvPr id="5" name="Table Placeholder 4">
            <a:extLst>
              <a:ext uri="{FF2B5EF4-FFF2-40B4-BE49-F238E27FC236}">
                <a16:creationId xmlns:a16="http://schemas.microsoft.com/office/drawing/2014/main" id="{0BA03800-5BB1-48C5-AE11-94E2128B5715}"/>
              </a:ext>
            </a:extLst>
          </p:cNvPr>
          <p:cNvGraphicFramePr>
            <a:graphicFrameLocks noGrp="1"/>
          </p:cNvGraphicFramePr>
          <p:nvPr>
            <p:ph type="tbl" sz="quarter" idx="13"/>
            <p:extLst>
              <p:ext uri="{D42A27DB-BD31-4B8C-83A1-F6EECF244321}">
                <p14:modId xmlns:p14="http://schemas.microsoft.com/office/powerpoint/2010/main" val="4166732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166375611"/>
                    </a:ext>
                  </a:extLst>
                </a:gridCol>
                <a:gridCol w="1810512">
                  <a:extLst>
                    <a:ext uri="{9D8B030D-6E8A-4147-A177-3AD203B41FA5}">
                      <a16:colId xmlns:a16="http://schemas.microsoft.com/office/drawing/2014/main" val="1082934761"/>
                    </a:ext>
                  </a:extLst>
                </a:gridCol>
                <a:gridCol w="822960">
                  <a:extLst>
                    <a:ext uri="{9D8B030D-6E8A-4147-A177-3AD203B41FA5}">
                      <a16:colId xmlns:a16="http://schemas.microsoft.com/office/drawing/2014/main" val="3413673597"/>
                    </a:ext>
                  </a:extLst>
                </a:gridCol>
                <a:gridCol w="822960">
                  <a:extLst>
                    <a:ext uri="{9D8B030D-6E8A-4147-A177-3AD203B41FA5}">
                      <a16:colId xmlns:a16="http://schemas.microsoft.com/office/drawing/2014/main" val="3822403892"/>
                    </a:ext>
                  </a:extLst>
                </a:gridCol>
                <a:gridCol w="822960">
                  <a:extLst>
                    <a:ext uri="{9D8B030D-6E8A-4147-A177-3AD203B41FA5}">
                      <a16:colId xmlns:a16="http://schemas.microsoft.com/office/drawing/2014/main" val="3241106677"/>
                    </a:ext>
                  </a:extLst>
                </a:gridCol>
                <a:gridCol w="822960">
                  <a:extLst>
                    <a:ext uri="{9D8B030D-6E8A-4147-A177-3AD203B41FA5}">
                      <a16:colId xmlns:a16="http://schemas.microsoft.com/office/drawing/2014/main" val="4159320964"/>
                    </a:ext>
                  </a:extLst>
                </a:gridCol>
                <a:gridCol w="822960">
                  <a:extLst>
                    <a:ext uri="{9D8B030D-6E8A-4147-A177-3AD203B41FA5}">
                      <a16:colId xmlns:a16="http://schemas.microsoft.com/office/drawing/2014/main" val="1534316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2986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- 2019-05-28 01:20:20 </a:t>
                      </a:r>
                      <a:r>
                        <a:rPr kumimoji="0" lang="fr-FR" sz="1000" b="0" i="0" u="none" strike="noStrike" kern="1200" cap="none" spc="0" normalizeH="0" baseline="0" noProof="0">
                          <a:ln>
                            <a:noFill/>
                          </a:ln>
                          <a:solidFill>
                            <a:prstClr val="black"/>
                          </a:solidFill>
                          <a:effectLst/>
                          <a:uLnTx/>
                          <a:uFillTx/>
                          <a:latin typeface="+mn-lt"/>
                          <a:ea typeface="+mn-ea"/>
                          <a:cs typeface="+mn-cs"/>
                        </a:rPr>
                        <a:t>
 Les meilleures idées surviennent souvent dans les moments les plus inattendus... C'est pourquoi il est important d'avoir le bon outil en tout lieu ! Grâce à son poids léger, le VivoBook S14 vous suit partout pour une créativité sans limite 💫 Sous ce design compact, son écran NanoEdge arbore un rapport écran/appareil de 87% offrant ainsi une immersion plus intense que jamais !
.
.
. 
#creativity #art #idea #light #design #innovation #inspiration #lifestyle #purple #laptop #VivoBookS14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https://www.instagram.com/p/ByAD7wvHaE9/media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3885814"/>
                  </a:ext>
                </a:extLst>
              </a:tr>
            </a:tbl>
          </a:graphicData>
        </a:graphic>
      </p:graphicFrame>
      <p:sp>
        <p:nvSpPr>
          <p:cNvPr id="4" name="Text Placeholder 3">
            <a:extLst>
              <a:ext uri="{FF2B5EF4-FFF2-40B4-BE49-F238E27FC236}">
                <a16:creationId xmlns:a16="http://schemas.microsoft.com/office/drawing/2014/main" id="{0105223B-C71B-4510-B1A4-D1C7A04ACBE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19841980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C55F2-352A-47B4-B0CB-7C7B9B563A13}"/>
              </a:ext>
            </a:extLst>
          </p:cNvPr>
          <p:cNvSpPr>
            <a:spLocks noGrp="1"/>
          </p:cNvSpPr>
          <p:nvPr>
            <p:ph type="title"/>
          </p:nvPr>
        </p:nvSpPr>
        <p:spPr/>
        <p:txBody>
          <a:bodyPr/>
          <a:lstStyle/>
          <a:p>
            <a:r>
              <a:rPr lang="en-US"/>
              <a:t>Instagram Posts Table | CND Competitor- FR - 5 of 21</a:t>
            </a:r>
          </a:p>
        </p:txBody>
      </p:sp>
      <p:graphicFrame>
        <p:nvGraphicFramePr>
          <p:cNvPr id="5" name="Table Placeholder 4">
            <a:extLst>
              <a:ext uri="{FF2B5EF4-FFF2-40B4-BE49-F238E27FC236}">
                <a16:creationId xmlns:a16="http://schemas.microsoft.com/office/drawing/2014/main" id="{A4CD4699-BA49-4D56-B2D7-54DB8FAC8CDE}"/>
              </a:ext>
            </a:extLst>
          </p:cNvPr>
          <p:cNvGraphicFramePr>
            <a:graphicFrameLocks noGrp="1"/>
          </p:cNvGraphicFramePr>
          <p:nvPr>
            <p:ph type="tbl" sz="quarter" idx="13"/>
            <p:extLst>
              <p:ext uri="{D42A27DB-BD31-4B8C-83A1-F6EECF244321}">
                <p14:modId xmlns:p14="http://schemas.microsoft.com/office/powerpoint/2010/main" val="1294788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604839529"/>
                    </a:ext>
                  </a:extLst>
                </a:gridCol>
                <a:gridCol w="1810512">
                  <a:extLst>
                    <a:ext uri="{9D8B030D-6E8A-4147-A177-3AD203B41FA5}">
                      <a16:colId xmlns:a16="http://schemas.microsoft.com/office/drawing/2014/main" val="1007383898"/>
                    </a:ext>
                  </a:extLst>
                </a:gridCol>
                <a:gridCol w="822960">
                  <a:extLst>
                    <a:ext uri="{9D8B030D-6E8A-4147-A177-3AD203B41FA5}">
                      <a16:colId xmlns:a16="http://schemas.microsoft.com/office/drawing/2014/main" val="3002434060"/>
                    </a:ext>
                  </a:extLst>
                </a:gridCol>
                <a:gridCol w="822960">
                  <a:extLst>
                    <a:ext uri="{9D8B030D-6E8A-4147-A177-3AD203B41FA5}">
                      <a16:colId xmlns:a16="http://schemas.microsoft.com/office/drawing/2014/main" val="3893968540"/>
                    </a:ext>
                  </a:extLst>
                </a:gridCol>
                <a:gridCol w="822960">
                  <a:extLst>
                    <a:ext uri="{9D8B030D-6E8A-4147-A177-3AD203B41FA5}">
                      <a16:colId xmlns:a16="http://schemas.microsoft.com/office/drawing/2014/main" val="4054767916"/>
                    </a:ext>
                  </a:extLst>
                </a:gridCol>
                <a:gridCol w="822960">
                  <a:extLst>
                    <a:ext uri="{9D8B030D-6E8A-4147-A177-3AD203B41FA5}">
                      <a16:colId xmlns:a16="http://schemas.microsoft.com/office/drawing/2014/main" val="4288661258"/>
                    </a:ext>
                  </a:extLst>
                </a:gridCol>
                <a:gridCol w="822960">
                  <a:extLst>
                    <a:ext uri="{9D8B030D-6E8A-4147-A177-3AD203B41FA5}">
                      <a16:colId xmlns:a16="http://schemas.microsoft.com/office/drawing/2014/main" val="1114651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1610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- 2019-05-27 07:40:18 </a:t>
                      </a:r>
                      <a:r>
                        <a:rPr kumimoji="0" lang="fr-FR" sz="1000" b="0" i="0" u="none" strike="noStrike" kern="1200" cap="none" spc="0" normalizeH="0" baseline="0" noProof="0">
                          <a:ln>
                            <a:noFill/>
                          </a:ln>
                          <a:solidFill>
                            <a:prstClr val="black"/>
                          </a:solidFill>
                          <a:effectLst/>
                          <a:uLnTx/>
                          <a:uFillTx/>
                          <a:latin typeface="+mn-lt"/>
                          <a:ea typeface="+mn-ea"/>
                          <a:cs typeface="+mn-cs"/>
                        </a:rPr>
                        <a:t>
 La création nécessite un outil à la fois fonctionnel et esthétique. En plus d'être doté d'un écran 4K, le moniteur Zen AiO 27 est conçu à partir d'une seule pièce de matériau qui arbore des finitions métalliques brossées bleu et des lignes rose doré. Il est aussi agréable à regarder que pratique à utiliser ! .
.
.
#design #beautiful #performance #lifestyle #backtowork #creativity #creation #art #purple #pink #monitor #ZenAiO27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https://www.instagram.com/p/Bx-Kn2JH-nK/media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9532889"/>
                  </a:ext>
                </a:extLst>
              </a:tr>
            </a:tbl>
          </a:graphicData>
        </a:graphic>
      </p:graphicFrame>
      <p:sp>
        <p:nvSpPr>
          <p:cNvPr id="4" name="Text Placeholder 3">
            <a:extLst>
              <a:ext uri="{FF2B5EF4-FFF2-40B4-BE49-F238E27FC236}">
                <a16:creationId xmlns:a16="http://schemas.microsoft.com/office/drawing/2014/main" id="{186F91DB-0EA3-4798-AA37-D3CAECA2827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97760610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71FA1-D951-4D17-88DF-FCCE08C4B144}"/>
              </a:ext>
            </a:extLst>
          </p:cNvPr>
          <p:cNvSpPr>
            <a:spLocks noGrp="1"/>
          </p:cNvSpPr>
          <p:nvPr>
            <p:ph type="title"/>
          </p:nvPr>
        </p:nvSpPr>
        <p:spPr/>
        <p:txBody>
          <a:bodyPr/>
          <a:lstStyle/>
          <a:p>
            <a:r>
              <a:rPr lang="en-US"/>
              <a:t>Instagram Posts Table | CND Competitor- FR - 6 of 21</a:t>
            </a:r>
          </a:p>
        </p:txBody>
      </p:sp>
      <p:graphicFrame>
        <p:nvGraphicFramePr>
          <p:cNvPr id="5" name="Table Placeholder 4">
            <a:extLst>
              <a:ext uri="{FF2B5EF4-FFF2-40B4-BE49-F238E27FC236}">
                <a16:creationId xmlns:a16="http://schemas.microsoft.com/office/drawing/2014/main" id="{772140DF-F0A6-4D54-A46A-FF64A4EDC56B}"/>
              </a:ext>
            </a:extLst>
          </p:cNvPr>
          <p:cNvGraphicFramePr>
            <a:graphicFrameLocks noGrp="1"/>
          </p:cNvGraphicFramePr>
          <p:nvPr>
            <p:ph type="tbl" sz="quarter" idx="13"/>
            <p:extLst>
              <p:ext uri="{D42A27DB-BD31-4B8C-83A1-F6EECF244321}">
                <p14:modId xmlns:p14="http://schemas.microsoft.com/office/powerpoint/2010/main" val="202661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098180994"/>
                    </a:ext>
                  </a:extLst>
                </a:gridCol>
                <a:gridCol w="1810512">
                  <a:extLst>
                    <a:ext uri="{9D8B030D-6E8A-4147-A177-3AD203B41FA5}">
                      <a16:colId xmlns:a16="http://schemas.microsoft.com/office/drawing/2014/main" val="1784457714"/>
                    </a:ext>
                  </a:extLst>
                </a:gridCol>
                <a:gridCol w="822960">
                  <a:extLst>
                    <a:ext uri="{9D8B030D-6E8A-4147-A177-3AD203B41FA5}">
                      <a16:colId xmlns:a16="http://schemas.microsoft.com/office/drawing/2014/main" val="3280930998"/>
                    </a:ext>
                  </a:extLst>
                </a:gridCol>
                <a:gridCol w="822960">
                  <a:extLst>
                    <a:ext uri="{9D8B030D-6E8A-4147-A177-3AD203B41FA5}">
                      <a16:colId xmlns:a16="http://schemas.microsoft.com/office/drawing/2014/main" val="3717533055"/>
                    </a:ext>
                  </a:extLst>
                </a:gridCol>
                <a:gridCol w="822960">
                  <a:extLst>
                    <a:ext uri="{9D8B030D-6E8A-4147-A177-3AD203B41FA5}">
                      <a16:colId xmlns:a16="http://schemas.microsoft.com/office/drawing/2014/main" val="2826873939"/>
                    </a:ext>
                  </a:extLst>
                </a:gridCol>
                <a:gridCol w="822960">
                  <a:extLst>
                    <a:ext uri="{9D8B030D-6E8A-4147-A177-3AD203B41FA5}">
                      <a16:colId xmlns:a16="http://schemas.microsoft.com/office/drawing/2014/main" val="2910577324"/>
                    </a:ext>
                  </a:extLst>
                </a:gridCol>
                <a:gridCol w="822960">
                  <a:extLst>
                    <a:ext uri="{9D8B030D-6E8A-4147-A177-3AD203B41FA5}">
                      <a16:colId xmlns:a16="http://schemas.microsoft.com/office/drawing/2014/main" val="146248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2587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- 2019-05-27 01:01:47 </a:t>
                      </a:r>
                      <a:r>
                        <a:rPr kumimoji="0" lang="fr-FR" sz="1000" b="0" i="0" u="none" strike="noStrike" kern="1200" cap="none" spc="0" normalizeH="0" baseline="0" noProof="0">
                          <a:ln>
                            <a:noFill/>
                          </a:ln>
                          <a:solidFill>
                            <a:prstClr val="black"/>
                          </a:solidFill>
                          <a:effectLst/>
                          <a:uLnTx/>
                          <a:uFillTx/>
                          <a:latin typeface="+mn-lt"/>
                          <a:ea typeface="+mn-ea"/>
                          <a:cs typeface="+mn-cs"/>
                        </a:rPr>
                        <a:t>
 C'est de profil que le ZenBook S13 révèle ses atouts ! Plus compact que les PC portables 13" précédents, il mesure seulement 12,9 mm d'épaisseur tout en renfermant de puissantes performances. Sur le bas, sa charnière ErgoLift apparaît, vous permettant ainsi d'optimiser votre position de frappe, le système de refroidissement et les performances audio. Tout a été pensé pour une utilisation optimale 👍
.
.
.
#style #design #inspiration #innovation #white #weekend #pcportable #laptop #ZenBookS13 #ErgoLift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https://www.instagram.com/p/Bx9dBEvBIaA/media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0953918"/>
                  </a:ext>
                </a:extLst>
              </a:tr>
            </a:tbl>
          </a:graphicData>
        </a:graphic>
      </p:graphicFrame>
      <p:sp>
        <p:nvSpPr>
          <p:cNvPr id="4" name="Text Placeholder 3">
            <a:extLst>
              <a:ext uri="{FF2B5EF4-FFF2-40B4-BE49-F238E27FC236}">
                <a16:creationId xmlns:a16="http://schemas.microsoft.com/office/drawing/2014/main" id="{6A36D643-59EB-47C5-AA73-5571A7003188}"/>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49357621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16BEB-2710-4C0C-A34C-46DB41223A48}"/>
              </a:ext>
            </a:extLst>
          </p:cNvPr>
          <p:cNvSpPr>
            <a:spLocks noGrp="1"/>
          </p:cNvSpPr>
          <p:nvPr>
            <p:ph type="title"/>
          </p:nvPr>
        </p:nvSpPr>
        <p:spPr/>
        <p:txBody>
          <a:bodyPr/>
          <a:lstStyle/>
          <a:p>
            <a:r>
              <a:rPr lang="en-US"/>
              <a:t>Instagram Posts Table | CND Competitor- FR - 7 of 21</a:t>
            </a:r>
          </a:p>
        </p:txBody>
      </p:sp>
      <p:graphicFrame>
        <p:nvGraphicFramePr>
          <p:cNvPr id="5" name="Table Placeholder 4">
            <a:extLst>
              <a:ext uri="{FF2B5EF4-FFF2-40B4-BE49-F238E27FC236}">
                <a16:creationId xmlns:a16="http://schemas.microsoft.com/office/drawing/2014/main" id="{757BB4A5-1236-40B2-BCB9-C996ECCF130F}"/>
              </a:ext>
            </a:extLst>
          </p:cNvPr>
          <p:cNvGraphicFramePr>
            <a:graphicFrameLocks noGrp="1"/>
          </p:cNvGraphicFramePr>
          <p:nvPr>
            <p:ph type="tbl" sz="quarter" idx="13"/>
            <p:extLst>
              <p:ext uri="{D42A27DB-BD31-4B8C-83A1-F6EECF244321}">
                <p14:modId xmlns:p14="http://schemas.microsoft.com/office/powerpoint/2010/main" val="198275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35816792"/>
                    </a:ext>
                  </a:extLst>
                </a:gridCol>
                <a:gridCol w="1810512">
                  <a:extLst>
                    <a:ext uri="{9D8B030D-6E8A-4147-A177-3AD203B41FA5}">
                      <a16:colId xmlns:a16="http://schemas.microsoft.com/office/drawing/2014/main" val="867521863"/>
                    </a:ext>
                  </a:extLst>
                </a:gridCol>
                <a:gridCol w="822960">
                  <a:extLst>
                    <a:ext uri="{9D8B030D-6E8A-4147-A177-3AD203B41FA5}">
                      <a16:colId xmlns:a16="http://schemas.microsoft.com/office/drawing/2014/main" val="3445113265"/>
                    </a:ext>
                  </a:extLst>
                </a:gridCol>
                <a:gridCol w="822960">
                  <a:extLst>
                    <a:ext uri="{9D8B030D-6E8A-4147-A177-3AD203B41FA5}">
                      <a16:colId xmlns:a16="http://schemas.microsoft.com/office/drawing/2014/main" val="2113238841"/>
                    </a:ext>
                  </a:extLst>
                </a:gridCol>
                <a:gridCol w="822960">
                  <a:extLst>
                    <a:ext uri="{9D8B030D-6E8A-4147-A177-3AD203B41FA5}">
                      <a16:colId xmlns:a16="http://schemas.microsoft.com/office/drawing/2014/main" val="2823502692"/>
                    </a:ext>
                  </a:extLst>
                </a:gridCol>
                <a:gridCol w="822960">
                  <a:extLst>
                    <a:ext uri="{9D8B030D-6E8A-4147-A177-3AD203B41FA5}">
                      <a16:colId xmlns:a16="http://schemas.microsoft.com/office/drawing/2014/main" val="2290713655"/>
                    </a:ext>
                  </a:extLst>
                </a:gridCol>
                <a:gridCol w="822960">
                  <a:extLst>
                    <a:ext uri="{9D8B030D-6E8A-4147-A177-3AD203B41FA5}">
                      <a16:colId xmlns:a16="http://schemas.microsoft.com/office/drawing/2014/main" val="4068985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3259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- 2019-05-26 07:05:57 </a:t>
                      </a:r>
                      <a:r>
                        <a:rPr kumimoji="0" lang="en-US" sz="1000" b="0" i="0" u="none" strike="noStrike" kern="1200" cap="none" spc="0" normalizeH="0" baseline="0" noProof="0">
                          <a:ln>
                            <a:noFill/>
                          </a:ln>
                          <a:solidFill>
                            <a:prstClr val="black"/>
                          </a:solidFill>
                          <a:effectLst/>
                          <a:uLnTx/>
                          <a:uFillTx/>
                          <a:latin typeface="+mn-lt"/>
                          <a:ea typeface="+mn-ea"/>
                          <a:cs typeface="+mn-cs"/>
                        </a:rPr>
                        <a:t>
 Ce dimanche, les mamans sont mises à l'honneur ! Nous leur souhaitons une très bonne fête et espérons qu'elles auront reçu de nombreux cadeaux (et pourquoi pas le ZenFone 6 ou le ZenBook S13 😉).
.
.
.
#gift #flowers #happymothersday #mothersday #fetedesmeres #weekend #laptop #ZenBookS13 #smartphone #ZenFone6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https://www.instagram.com/p/Bx7h5ctBqfa/media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8057838"/>
                  </a:ext>
                </a:extLst>
              </a:tr>
            </a:tbl>
          </a:graphicData>
        </a:graphic>
      </p:graphicFrame>
      <p:sp>
        <p:nvSpPr>
          <p:cNvPr id="4" name="Text Placeholder 3">
            <a:extLst>
              <a:ext uri="{FF2B5EF4-FFF2-40B4-BE49-F238E27FC236}">
                <a16:creationId xmlns:a16="http://schemas.microsoft.com/office/drawing/2014/main" id="{12032D26-5310-4C94-B1EE-D8C9FF1F2059}"/>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70571008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017A3-6186-4A48-9035-13635FA0C0AD}"/>
              </a:ext>
            </a:extLst>
          </p:cNvPr>
          <p:cNvSpPr>
            <a:spLocks noGrp="1"/>
          </p:cNvSpPr>
          <p:nvPr>
            <p:ph type="title"/>
          </p:nvPr>
        </p:nvSpPr>
        <p:spPr/>
        <p:txBody>
          <a:bodyPr/>
          <a:lstStyle/>
          <a:p>
            <a:r>
              <a:rPr lang="en-US"/>
              <a:t>Instagram Posts Table | CND Competitor- FR - 8 of 21</a:t>
            </a:r>
          </a:p>
        </p:txBody>
      </p:sp>
      <p:graphicFrame>
        <p:nvGraphicFramePr>
          <p:cNvPr id="5" name="Table Placeholder 4">
            <a:extLst>
              <a:ext uri="{FF2B5EF4-FFF2-40B4-BE49-F238E27FC236}">
                <a16:creationId xmlns:a16="http://schemas.microsoft.com/office/drawing/2014/main" id="{7ECB95D9-9289-4C6B-AB2A-A8308006D189}"/>
              </a:ext>
            </a:extLst>
          </p:cNvPr>
          <p:cNvGraphicFramePr>
            <a:graphicFrameLocks noGrp="1"/>
          </p:cNvGraphicFramePr>
          <p:nvPr>
            <p:ph type="tbl" sz="quarter" idx="13"/>
            <p:extLst>
              <p:ext uri="{D42A27DB-BD31-4B8C-83A1-F6EECF244321}">
                <p14:modId xmlns:p14="http://schemas.microsoft.com/office/powerpoint/2010/main" val="176995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49551129"/>
                    </a:ext>
                  </a:extLst>
                </a:gridCol>
                <a:gridCol w="1810512">
                  <a:extLst>
                    <a:ext uri="{9D8B030D-6E8A-4147-A177-3AD203B41FA5}">
                      <a16:colId xmlns:a16="http://schemas.microsoft.com/office/drawing/2014/main" val="3764802153"/>
                    </a:ext>
                  </a:extLst>
                </a:gridCol>
                <a:gridCol w="822960">
                  <a:extLst>
                    <a:ext uri="{9D8B030D-6E8A-4147-A177-3AD203B41FA5}">
                      <a16:colId xmlns:a16="http://schemas.microsoft.com/office/drawing/2014/main" val="1794865442"/>
                    </a:ext>
                  </a:extLst>
                </a:gridCol>
                <a:gridCol w="822960">
                  <a:extLst>
                    <a:ext uri="{9D8B030D-6E8A-4147-A177-3AD203B41FA5}">
                      <a16:colId xmlns:a16="http://schemas.microsoft.com/office/drawing/2014/main" val="3396930772"/>
                    </a:ext>
                  </a:extLst>
                </a:gridCol>
                <a:gridCol w="822960">
                  <a:extLst>
                    <a:ext uri="{9D8B030D-6E8A-4147-A177-3AD203B41FA5}">
                      <a16:colId xmlns:a16="http://schemas.microsoft.com/office/drawing/2014/main" val="2154384861"/>
                    </a:ext>
                  </a:extLst>
                </a:gridCol>
                <a:gridCol w="822960">
                  <a:extLst>
                    <a:ext uri="{9D8B030D-6E8A-4147-A177-3AD203B41FA5}">
                      <a16:colId xmlns:a16="http://schemas.microsoft.com/office/drawing/2014/main" val="1490609613"/>
                    </a:ext>
                  </a:extLst>
                </a:gridCol>
                <a:gridCol w="822960">
                  <a:extLst>
                    <a:ext uri="{9D8B030D-6E8A-4147-A177-3AD203B41FA5}">
                      <a16:colId xmlns:a16="http://schemas.microsoft.com/office/drawing/2014/main" val="648692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44521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- 2019-05-24 06:30:00 </a:t>
                      </a:r>
                      <a:r>
                        <a:rPr kumimoji="0" lang="fr-FR" sz="1000" b="0" i="0" u="none" strike="noStrike" kern="1200" cap="none" spc="0" normalizeH="0" baseline="0" noProof="0">
                          <a:ln>
                            <a:noFill/>
                          </a:ln>
                          <a:solidFill>
                            <a:prstClr val="black"/>
                          </a:solidFill>
                          <a:effectLst/>
                          <a:uLnTx/>
                          <a:uFillTx/>
                          <a:latin typeface="+mn-lt"/>
                          <a:ea typeface="+mn-ea"/>
                          <a:cs typeface="+mn-cs"/>
                        </a:rPr>
                        <a:t>
 Posé sur le bureau, le ZenFone 6 se distingue par son design. A l'arrière son revêtement en verre incurvé en 3D lui procure une allure aussi élégante qu'avant-gardiste. Tandis que sur le haut, sa Flip Camera sait se faire remarquer grâce à son aspect unique !
.
.
.
#design #style #inspiration #work #tgif #weekendiscoming #black #white #ZenFone6 #DefyOrdinary #smartphone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https://www.instagram.com/p/Bx2UMWpBU8B/media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09001756"/>
                  </a:ext>
                </a:extLst>
              </a:tr>
            </a:tbl>
          </a:graphicData>
        </a:graphic>
      </p:graphicFrame>
      <p:sp>
        <p:nvSpPr>
          <p:cNvPr id="4" name="Text Placeholder 3">
            <a:extLst>
              <a:ext uri="{FF2B5EF4-FFF2-40B4-BE49-F238E27FC236}">
                <a16:creationId xmlns:a16="http://schemas.microsoft.com/office/drawing/2014/main" id="{433C857D-A3EA-48B7-A254-32A89CC531C0}"/>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7118981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326B6B-EC7A-4C3A-A0AC-310EC0B8F633}"/>
              </a:ext>
            </a:extLst>
          </p:cNvPr>
          <p:cNvSpPr>
            <a:spLocks noGrp="1"/>
          </p:cNvSpPr>
          <p:nvPr>
            <p:ph type="title"/>
          </p:nvPr>
        </p:nvSpPr>
        <p:spPr/>
        <p:txBody>
          <a:bodyPr/>
          <a:lstStyle/>
          <a:p>
            <a:r>
              <a:rPr lang="en-US"/>
              <a:t>Instagram Posts Table | CND Competitor- FR - 9 of 21</a:t>
            </a:r>
          </a:p>
        </p:txBody>
      </p:sp>
      <p:graphicFrame>
        <p:nvGraphicFramePr>
          <p:cNvPr id="5" name="Table Placeholder 4">
            <a:extLst>
              <a:ext uri="{FF2B5EF4-FFF2-40B4-BE49-F238E27FC236}">
                <a16:creationId xmlns:a16="http://schemas.microsoft.com/office/drawing/2014/main" id="{49FF5CBE-4F29-4DFA-B466-C22B8D85A0F9}"/>
              </a:ext>
            </a:extLst>
          </p:cNvPr>
          <p:cNvGraphicFramePr>
            <a:graphicFrameLocks noGrp="1"/>
          </p:cNvGraphicFramePr>
          <p:nvPr>
            <p:ph type="tbl" sz="quarter" idx="13"/>
            <p:extLst>
              <p:ext uri="{D42A27DB-BD31-4B8C-83A1-F6EECF244321}">
                <p14:modId xmlns:p14="http://schemas.microsoft.com/office/powerpoint/2010/main" val="598783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34406453"/>
                    </a:ext>
                  </a:extLst>
                </a:gridCol>
                <a:gridCol w="1810512">
                  <a:extLst>
                    <a:ext uri="{9D8B030D-6E8A-4147-A177-3AD203B41FA5}">
                      <a16:colId xmlns:a16="http://schemas.microsoft.com/office/drawing/2014/main" val="3517378921"/>
                    </a:ext>
                  </a:extLst>
                </a:gridCol>
                <a:gridCol w="822960">
                  <a:extLst>
                    <a:ext uri="{9D8B030D-6E8A-4147-A177-3AD203B41FA5}">
                      <a16:colId xmlns:a16="http://schemas.microsoft.com/office/drawing/2014/main" val="3713880222"/>
                    </a:ext>
                  </a:extLst>
                </a:gridCol>
                <a:gridCol w="822960">
                  <a:extLst>
                    <a:ext uri="{9D8B030D-6E8A-4147-A177-3AD203B41FA5}">
                      <a16:colId xmlns:a16="http://schemas.microsoft.com/office/drawing/2014/main" val="1293740195"/>
                    </a:ext>
                  </a:extLst>
                </a:gridCol>
                <a:gridCol w="822960">
                  <a:extLst>
                    <a:ext uri="{9D8B030D-6E8A-4147-A177-3AD203B41FA5}">
                      <a16:colId xmlns:a16="http://schemas.microsoft.com/office/drawing/2014/main" val="2499095673"/>
                    </a:ext>
                  </a:extLst>
                </a:gridCol>
                <a:gridCol w="822960">
                  <a:extLst>
                    <a:ext uri="{9D8B030D-6E8A-4147-A177-3AD203B41FA5}">
                      <a16:colId xmlns:a16="http://schemas.microsoft.com/office/drawing/2014/main" val="433341000"/>
                    </a:ext>
                  </a:extLst>
                </a:gridCol>
                <a:gridCol w="822960">
                  <a:extLst>
                    <a:ext uri="{9D8B030D-6E8A-4147-A177-3AD203B41FA5}">
                      <a16:colId xmlns:a16="http://schemas.microsoft.com/office/drawing/2014/main" val="340829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8194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- 2019-05-23 05:49:29 </a:t>
                      </a:r>
                      <a:r>
                        <a:rPr kumimoji="0" lang="fr-FR" sz="1000" b="0" i="0" u="none" strike="noStrike" kern="1200" cap="none" spc="0" normalizeH="0" baseline="0" noProof="0">
                          <a:ln>
                            <a:noFill/>
                          </a:ln>
                          <a:solidFill>
                            <a:prstClr val="black"/>
                          </a:solidFill>
                          <a:effectLst/>
                          <a:uLnTx/>
                          <a:uFillTx/>
                          <a:latin typeface="+mn-lt"/>
                          <a:ea typeface="+mn-ea"/>
                          <a:cs typeface="+mn-cs"/>
                        </a:rPr>
                        <a:t>
 Féru d'écriture ? Le clavier d'exception du Chromebook C434 vous surprendra par ses puissants atouts ! La vitesse d'activation de ses touches de seulement 1,4 mm vous permettra de taper plus vite que votre ombre en cas d'éclair de génie. Tandis que son rétroéclairage se révélera très pratique pour rédiger en pleine nuit 😉 .
.
.
#tbt #black #night #grey #writers #innovation #design #innovation #inspiration #laptop #ChromeBookFlipC434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https://www.instagram.com/p/BxzqwvPHrNL/media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1983434"/>
                  </a:ext>
                </a:extLst>
              </a:tr>
            </a:tbl>
          </a:graphicData>
        </a:graphic>
      </p:graphicFrame>
      <p:sp>
        <p:nvSpPr>
          <p:cNvPr id="4" name="Text Placeholder 3">
            <a:extLst>
              <a:ext uri="{FF2B5EF4-FFF2-40B4-BE49-F238E27FC236}">
                <a16:creationId xmlns:a16="http://schemas.microsoft.com/office/drawing/2014/main" id="{D71E45B3-2A63-4448-B76D-61534E05E14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9624157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80671-6D17-42FB-9944-C75635D2EDB8}"/>
              </a:ext>
            </a:extLst>
          </p:cNvPr>
          <p:cNvSpPr>
            <a:spLocks noGrp="1"/>
          </p:cNvSpPr>
          <p:nvPr>
            <p:ph type="title"/>
          </p:nvPr>
        </p:nvSpPr>
        <p:spPr/>
        <p:txBody>
          <a:bodyPr/>
          <a:lstStyle/>
          <a:p>
            <a:r>
              <a:rPr lang="en-US"/>
              <a:t>Instagram Posts Table | CND Competitor- FR - 10 of 21</a:t>
            </a:r>
          </a:p>
        </p:txBody>
      </p:sp>
      <p:graphicFrame>
        <p:nvGraphicFramePr>
          <p:cNvPr id="5" name="Table Placeholder 4">
            <a:extLst>
              <a:ext uri="{FF2B5EF4-FFF2-40B4-BE49-F238E27FC236}">
                <a16:creationId xmlns:a16="http://schemas.microsoft.com/office/drawing/2014/main" id="{ED097838-138A-4116-86D4-922607D3C646}"/>
              </a:ext>
            </a:extLst>
          </p:cNvPr>
          <p:cNvGraphicFramePr>
            <a:graphicFrameLocks noGrp="1"/>
          </p:cNvGraphicFramePr>
          <p:nvPr>
            <p:ph type="tbl" sz="quarter" idx="13"/>
            <p:extLst>
              <p:ext uri="{D42A27DB-BD31-4B8C-83A1-F6EECF244321}">
                <p14:modId xmlns:p14="http://schemas.microsoft.com/office/powerpoint/2010/main" val="1448117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74435338"/>
                    </a:ext>
                  </a:extLst>
                </a:gridCol>
                <a:gridCol w="1810512">
                  <a:extLst>
                    <a:ext uri="{9D8B030D-6E8A-4147-A177-3AD203B41FA5}">
                      <a16:colId xmlns:a16="http://schemas.microsoft.com/office/drawing/2014/main" val="395195397"/>
                    </a:ext>
                  </a:extLst>
                </a:gridCol>
                <a:gridCol w="822960">
                  <a:extLst>
                    <a:ext uri="{9D8B030D-6E8A-4147-A177-3AD203B41FA5}">
                      <a16:colId xmlns:a16="http://schemas.microsoft.com/office/drawing/2014/main" val="2114744031"/>
                    </a:ext>
                  </a:extLst>
                </a:gridCol>
                <a:gridCol w="822960">
                  <a:extLst>
                    <a:ext uri="{9D8B030D-6E8A-4147-A177-3AD203B41FA5}">
                      <a16:colId xmlns:a16="http://schemas.microsoft.com/office/drawing/2014/main" val="1040833202"/>
                    </a:ext>
                  </a:extLst>
                </a:gridCol>
                <a:gridCol w="822960">
                  <a:extLst>
                    <a:ext uri="{9D8B030D-6E8A-4147-A177-3AD203B41FA5}">
                      <a16:colId xmlns:a16="http://schemas.microsoft.com/office/drawing/2014/main" val="1539368029"/>
                    </a:ext>
                  </a:extLst>
                </a:gridCol>
                <a:gridCol w="822960">
                  <a:extLst>
                    <a:ext uri="{9D8B030D-6E8A-4147-A177-3AD203B41FA5}">
                      <a16:colId xmlns:a16="http://schemas.microsoft.com/office/drawing/2014/main" val="1620905785"/>
                    </a:ext>
                  </a:extLst>
                </a:gridCol>
                <a:gridCol w="822960">
                  <a:extLst>
                    <a:ext uri="{9D8B030D-6E8A-4147-A177-3AD203B41FA5}">
                      <a16:colId xmlns:a16="http://schemas.microsoft.com/office/drawing/2014/main" val="27577244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15654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- 2019-05-22 05:25:03 </a:t>
                      </a:r>
                      <a:r>
                        <a:rPr kumimoji="0" lang="fr-FR" sz="1000" b="0" i="0" u="none" strike="noStrike" kern="1200" cap="none" spc="0" normalizeH="0" baseline="0" noProof="0">
                          <a:ln>
                            <a:noFill/>
                          </a:ln>
                          <a:solidFill>
                            <a:prstClr val="black"/>
                          </a:solidFill>
                          <a:effectLst/>
                          <a:uLnTx/>
                          <a:uFillTx/>
                          <a:latin typeface="+mn-lt"/>
                          <a:ea typeface="+mn-ea"/>
                          <a:cs typeface="+mn-cs"/>
                        </a:rPr>
                        <a:t>
 De nuit comme de jour, les photos du ZenFone 6 seront toujours sublimes ! Son mode Super Nuit combine plusieurs clichés avec de multiples valeurs d'exposition afin de faire ressortir chaque détail et nuance de la scène immortalisée. La nuit ne vous aura jamais paru aussi claire ✨
.
.
.
#creativity #night #design #art #photographylovers #photography #inspiration #smartphone #DefyOrdinary #ZenFone6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https://www.instagram.com/p/BxxDK5tBLxp/media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31802535"/>
                  </a:ext>
                </a:extLst>
              </a:tr>
            </a:tbl>
          </a:graphicData>
        </a:graphic>
      </p:graphicFrame>
      <p:sp>
        <p:nvSpPr>
          <p:cNvPr id="4" name="Text Placeholder 3">
            <a:extLst>
              <a:ext uri="{FF2B5EF4-FFF2-40B4-BE49-F238E27FC236}">
                <a16:creationId xmlns:a16="http://schemas.microsoft.com/office/drawing/2014/main" id="{D82C47DC-0AB2-4053-9910-2B768BB91A57}"/>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6352023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5B45-EDB0-4965-A48E-B68A7F1A7EAB}"/>
              </a:ext>
            </a:extLst>
          </p:cNvPr>
          <p:cNvSpPr>
            <a:spLocks noGrp="1"/>
          </p:cNvSpPr>
          <p:nvPr>
            <p:ph type="title"/>
          </p:nvPr>
        </p:nvSpPr>
        <p:spPr/>
        <p:txBody>
          <a:bodyPr/>
          <a:lstStyle/>
          <a:p>
            <a:r>
              <a:rPr lang="en-US"/>
              <a:t>Instagram Posts Table | CND Competitor- FR - 11 of 21</a:t>
            </a:r>
          </a:p>
        </p:txBody>
      </p:sp>
      <p:graphicFrame>
        <p:nvGraphicFramePr>
          <p:cNvPr id="5" name="Table Placeholder 4">
            <a:extLst>
              <a:ext uri="{FF2B5EF4-FFF2-40B4-BE49-F238E27FC236}">
                <a16:creationId xmlns:a16="http://schemas.microsoft.com/office/drawing/2014/main" id="{D774CB42-FDB8-471A-950F-CE32873D6D9B}"/>
              </a:ext>
            </a:extLst>
          </p:cNvPr>
          <p:cNvGraphicFramePr>
            <a:graphicFrameLocks noGrp="1"/>
          </p:cNvGraphicFramePr>
          <p:nvPr>
            <p:ph type="tbl" sz="quarter" idx="13"/>
            <p:extLst>
              <p:ext uri="{D42A27DB-BD31-4B8C-83A1-F6EECF244321}">
                <p14:modId xmlns:p14="http://schemas.microsoft.com/office/powerpoint/2010/main" val="612609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05611357"/>
                    </a:ext>
                  </a:extLst>
                </a:gridCol>
                <a:gridCol w="1810512">
                  <a:extLst>
                    <a:ext uri="{9D8B030D-6E8A-4147-A177-3AD203B41FA5}">
                      <a16:colId xmlns:a16="http://schemas.microsoft.com/office/drawing/2014/main" val="4253828062"/>
                    </a:ext>
                  </a:extLst>
                </a:gridCol>
                <a:gridCol w="822960">
                  <a:extLst>
                    <a:ext uri="{9D8B030D-6E8A-4147-A177-3AD203B41FA5}">
                      <a16:colId xmlns:a16="http://schemas.microsoft.com/office/drawing/2014/main" val="852597526"/>
                    </a:ext>
                  </a:extLst>
                </a:gridCol>
                <a:gridCol w="822960">
                  <a:extLst>
                    <a:ext uri="{9D8B030D-6E8A-4147-A177-3AD203B41FA5}">
                      <a16:colId xmlns:a16="http://schemas.microsoft.com/office/drawing/2014/main" val="1960261578"/>
                    </a:ext>
                  </a:extLst>
                </a:gridCol>
                <a:gridCol w="822960">
                  <a:extLst>
                    <a:ext uri="{9D8B030D-6E8A-4147-A177-3AD203B41FA5}">
                      <a16:colId xmlns:a16="http://schemas.microsoft.com/office/drawing/2014/main" val="4274317016"/>
                    </a:ext>
                  </a:extLst>
                </a:gridCol>
                <a:gridCol w="822960">
                  <a:extLst>
                    <a:ext uri="{9D8B030D-6E8A-4147-A177-3AD203B41FA5}">
                      <a16:colId xmlns:a16="http://schemas.microsoft.com/office/drawing/2014/main" val="327189411"/>
                    </a:ext>
                  </a:extLst>
                </a:gridCol>
                <a:gridCol w="822960">
                  <a:extLst>
                    <a:ext uri="{9D8B030D-6E8A-4147-A177-3AD203B41FA5}">
                      <a16:colId xmlns:a16="http://schemas.microsoft.com/office/drawing/2014/main" val="1630359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2798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- 2019-05-21 06:00:06 </a:t>
                      </a:r>
                      <a:r>
                        <a:rPr kumimoji="0" lang="fr-FR" sz="1000" b="0" i="0" u="none" strike="noStrike" kern="1200" cap="none" spc="0" normalizeH="0" baseline="0" noProof="0">
                          <a:ln>
                            <a:noFill/>
                          </a:ln>
                          <a:solidFill>
                            <a:prstClr val="black"/>
                          </a:solidFill>
                          <a:effectLst/>
                          <a:uLnTx/>
                          <a:uFillTx/>
                          <a:latin typeface="+mn-lt"/>
                          <a:ea typeface="+mn-ea"/>
                          <a:cs typeface="+mn-cs"/>
                        </a:rPr>
                        <a:t>
 La photographie mobile entre dans une nouvelle ère avec la Flip Camera du ZenFone 6. Êtes-vous prêts pour une expérience hors du commun ? Élargissez votre angle de vision, percevez les milliers de possibilités qui s'offrent à vous, exprimez votre âme d'artiste. Tout devient possible ! .
.
.
#creativity #design #expressyourself #camera #art #photography #photographylovers #ZenFone6 #DefyOrdinary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https://www.instagram.com/p/BxuiYz6nc0S/media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139880"/>
                  </a:ext>
                </a:extLst>
              </a:tr>
            </a:tbl>
          </a:graphicData>
        </a:graphic>
      </p:graphicFrame>
      <p:sp>
        <p:nvSpPr>
          <p:cNvPr id="4" name="Text Placeholder 3">
            <a:extLst>
              <a:ext uri="{FF2B5EF4-FFF2-40B4-BE49-F238E27FC236}">
                <a16:creationId xmlns:a16="http://schemas.microsoft.com/office/drawing/2014/main" id="{C73D6782-B238-4CF6-8B01-81CE8509A842}"/>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3059198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ECC77-323E-4569-96DF-61193330946C}"/>
              </a:ext>
            </a:extLst>
          </p:cNvPr>
          <p:cNvSpPr>
            <a:spLocks noGrp="1"/>
          </p:cNvSpPr>
          <p:nvPr>
            <p:ph type="title"/>
          </p:nvPr>
        </p:nvSpPr>
        <p:spPr/>
        <p:txBody>
          <a:bodyPr/>
          <a:lstStyle/>
          <a:p>
            <a:r>
              <a:rPr lang="en-US"/>
              <a:t>Instagram Posts Table | CND Competitor- FR - 12 of 21</a:t>
            </a:r>
          </a:p>
        </p:txBody>
      </p:sp>
      <p:graphicFrame>
        <p:nvGraphicFramePr>
          <p:cNvPr id="5" name="Table Placeholder 4">
            <a:extLst>
              <a:ext uri="{FF2B5EF4-FFF2-40B4-BE49-F238E27FC236}">
                <a16:creationId xmlns:a16="http://schemas.microsoft.com/office/drawing/2014/main" id="{B370E855-BC5A-406B-9967-80F9BF588F5F}"/>
              </a:ext>
            </a:extLst>
          </p:cNvPr>
          <p:cNvGraphicFramePr>
            <a:graphicFrameLocks noGrp="1"/>
          </p:cNvGraphicFramePr>
          <p:nvPr>
            <p:ph type="tbl" sz="quarter" idx="13"/>
            <p:extLst>
              <p:ext uri="{D42A27DB-BD31-4B8C-83A1-F6EECF244321}">
                <p14:modId xmlns:p14="http://schemas.microsoft.com/office/powerpoint/2010/main" val="771179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225540309"/>
                    </a:ext>
                  </a:extLst>
                </a:gridCol>
                <a:gridCol w="1810512">
                  <a:extLst>
                    <a:ext uri="{9D8B030D-6E8A-4147-A177-3AD203B41FA5}">
                      <a16:colId xmlns:a16="http://schemas.microsoft.com/office/drawing/2014/main" val="124016616"/>
                    </a:ext>
                  </a:extLst>
                </a:gridCol>
                <a:gridCol w="822960">
                  <a:extLst>
                    <a:ext uri="{9D8B030D-6E8A-4147-A177-3AD203B41FA5}">
                      <a16:colId xmlns:a16="http://schemas.microsoft.com/office/drawing/2014/main" val="1768879853"/>
                    </a:ext>
                  </a:extLst>
                </a:gridCol>
                <a:gridCol w="822960">
                  <a:extLst>
                    <a:ext uri="{9D8B030D-6E8A-4147-A177-3AD203B41FA5}">
                      <a16:colId xmlns:a16="http://schemas.microsoft.com/office/drawing/2014/main" val="1543375916"/>
                    </a:ext>
                  </a:extLst>
                </a:gridCol>
                <a:gridCol w="822960">
                  <a:extLst>
                    <a:ext uri="{9D8B030D-6E8A-4147-A177-3AD203B41FA5}">
                      <a16:colId xmlns:a16="http://schemas.microsoft.com/office/drawing/2014/main" val="3660879649"/>
                    </a:ext>
                  </a:extLst>
                </a:gridCol>
                <a:gridCol w="822960">
                  <a:extLst>
                    <a:ext uri="{9D8B030D-6E8A-4147-A177-3AD203B41FA5}">
                      <a16:colId xmlns:a16="http://schemas.microsoft.com/office/drawing/2014/main" val="836498963"/>
                    </a:ext>
                  </a:extLst>
                </a:gridCol>
                <a:gridCol w="822960">
                  <a:extLst>
                    <a:ext uri="{9D8B030D-6E8A-4147-A177-3AD203B41FA5}">
                      <a16:colId xmlns:a16="http://schemas.microsoft.com/office/drawing/2014/main" val="1254161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7985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- 2019-05-20 01:14:14 </a:t>
                      </a:r>
                      <a:r>
                        <a:rPr kumimoji="0" lang="en-US" sz="1000" b="0" i="0" u="none" strike="noStrike" kern="1200" cap="none" spc="0" normalizeH="0" baseline="0" noProof="0">
                          <a:ln>
                            <a:noFill/>
                          </a:ln>
                          <a:solidFill>
                            <a:prstClr val="black"/>
                          </a:solidFill>
                          <a:effectLst/>
                          <a:uLnTx/>
                          <a:uFillTx/>
                          <a:latin typeface="+mn-lt"/>
                          <a:ea typeface="+mn-ea"/>
                          <a:cs typeface="+mn-cs"/>
                        </a:rPr>
                        <a:t>
 Un ordinateur entier contenu dans un écran ? C'est possible avec le Zen AiO 27. 27 pouces de technologie toute intégrée, pour une créativité décuplée!
.
.
.
#mondaymotivation #tech #behindthescenes #fly #creation #sensation #lowlight #inspiration #style #enjoy #ZenAiO #AllinOne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https://www.instagram.com/p/Bxrc4KDn7JL/media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63991209"/>
                  </a:ext>
                </a:extLst>
              </a:tr>
            </a:tbl>
          </a:graphicData>
        </a:graphic>
      </p:graphicFrame>
      <p:sp>
        <p:nvSpPr>
          <p:cNvPr id="4" name="Text Placeholder 3">
            <a:extLst>
              <a:ext uri="{FF2B5EF4-FFF2-40B4-BE49-F238E27FC236}">
                <a16:creationId xmlns:a16="http://schemas.microsoft.com/office/drawing/2014/main" id="{8C72B611-4CC1-41DF-9E53-773861AE926C}"/>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11113377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EA07E-B361-4507-A176-46C1EE4C3450}"/>
              </a:ext>
            </a:extLst>
          </p:cNvPr>
          <p:cNvSpPr>
            <a:spLocks noGrp="1"/>
          </p:cNvSpPr>
          <p:nvPr>
            <p:ph type="title"/>
          </p:nvPr>
        </p:nvSpPr>
        <p:spPr/>
        <p:txBody>
          <a:bodyPr/>
          <a:lstStyle/>
          <a:p>
            <a:r>
              <a:rPr lang="en-US"/>
              <a:t>Instagram Posts Table | CND Competitor- FR - 13 of 21</a:t>
            </a:r>
          </a:p>
        </p:txBody>
      </p:sp>
      <p:graphicFrame>
        <p:nvGraphicFramePr>
          <p:cNvPr id="5" name="Table Placeholder 4">
            <a:extLst>
              <a:ext uri="{FF2B5EF4-FFF2-40B4-BE49-F238E27FC236}">
                <a16:creationId xmlns:a16="http://schemas.microsoft.com/office/drawing/2014/main" id="{8B59D8D2-FD6E-4921-A983-8ACF2F5FCE10}"/>
              </a:ext>
            </a:extLst>
          </p:cNvPr>
          <p:cNvGraphicFramePr>
            <a:graphicFrameLocks noGrp="1"/>
          </p:cNvGraphicFramePr>
          <p:nvPr>
            <p:ph type="tbl" sz="quarter" idx="13"/>
            <p:extLst>
              <p:ext uri="{D42A27DB-BD31-4B8C-83A1-F6EECF244321}">
                <p14:modId xmlns:p14="http://schemas.microsoft.com/office/powerpoint/2010/main" val="24472932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61721744"/>
                    </a:ext>
                  </a:extLst>
                </a:gridCol>
                <a:gridCol w="1810512">
                  <a:extLst>
                    <a:ext uri="{9D8B030D-6E8A-4147-A177-3AD203B41FA5}">
                      <a16:colId xmlns:a16="http://schemas.microsoft.com/office/drawing/2014/main" val="4262046530"/>
                    </a:ext>
                  </a:extLst>
                </a:gridCol>
                <a:gridCol w="822960">
                  <a:extLst>
                    <a:ext uri="{9D8B030D-6E8A-4147-A177-3AD203B41FA5}">
                      <a16:colId xmlns:a16="http://schemas.microsoft.com/office/drawing/2014/main" val="483104110"/>
                    </a:ext>
                  </a:extLst>
                </a:gridCol>
                <a:gridCol w="822960">
                  <a:extLst>
                    <a:ext uri="{9D8B030D-6E8A-4147-A177-3AD203B41FA5}">
                      <a16:colId xmlns:a16="http://schemas.microsoft.com/office/drawing/2014/main" val="2537592352"/>
                    </a:ext>
                  </a:extLst>
                </a:gridCol>
                <a:gridCol w="822960">
                  <a:extLst>
                    <a:ext uri="{9D8B030D-6E8A-4147-A177-3AD203B41FA5}">
                      <a16:colId xmlns:a16="http://schemas.microsoft.com/office/drawing/2014/main" val="2133484592"/>
                    </a:ext>
                  </a:extLst>
                </a:gridCol>
                <a:gridCol w="822960">
                  <a:extLst>
                    <a:ext uri="{9D8B030D-6E8A-4147-A177-3AD203B41FA5}">
                      <a16:colId xmlns:a16="http://schemas.microsoft.com/office/drawing/2014/main" val="2695439945"/>
                    </a:ext>
                  </a:extLst>
                </a:gridCol>
                <a:gridCol w="822960">
                  <a:extLst>
                    <a:ext uri="{9D8B030D-6E8A-4147-A177-3AD203B41FA5}">
                      <a16:colId xmlns:a16="http://schemas.microsoft.com/office/drawing/2014/main" val="2576394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658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- 2019-05-19 21:41:27 </a:t>
                      </a:r>
                      <a:r>
                        <a:rPr kumimoji="0" lang="en-US" sz="1000" b="0" i="0" u="none" strike="noStrike" kern="1200" cap="none" spc="0" normalizeH="0" baseline="0" noProof="0">
                          <a:ln>
                            <a:noFill/>
                          </a:ln>
                          <a:solidFill>
                            <a:prstClr val="black"/>
                          </a:solidFill>
                          <a:effectLst/>
                          <a:uLnTx/>
                          <a:uFillTx/>
                          <a:latin typeface="+mn-lt"/>
                          <a:ea typeface="+mn-ea"/>
                          <a:cs typeface="+mn-cs"/>
                        </a:rPr>
                        <a:t>
 Pourquoi garder des animaux en cage quand on peut les avoir sur de splendides images? L'écran PQ22UC, son affichage OLED RGB et sa résolution 4K HDR procurent les mêmes sensations de contemplation et d'émerveillement. Profitez-en! .
.
.
#intothewild #bird #colors #beautiful #amazing #mondaymotivation #green #tech #screen #art #ProArt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https://www.instagram.com/p/BxrEhrDivv1/media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38116304"/>
                  </a:ext>
                </a:extLst>
              </a:tr>
            </a:tbl>
          </a:graphicData>
        </a:graphic>
      </p:graphicFrame>
      <p:sp>
        <p:nvSpPr>
          <p:cNvPr id="4" name="Text Placeholder 3">
            <a:extLst>
              <a:ext uri="{FF2B5EF4-FFF2-40B4-BE49-F238E27FC236}">
                <a16:creationId xmlns:a16="http://schemas.microsoft.com/office/drawing/2014/main" id="{A2AD5308-B091-4125-ABD5-2B3811D35AF7}"/>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64823981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16B983-4D85-4B1E-9038-87F7E0EDC9DD}"/>
              </a:ext>
            </a:extLst>
          </p:cNvPr>
          <p:cNvSpPr>
            <a:spLocks noGrp="1"/>
          </p:cNvSpPr>
          <p:nvPr>
            <p:ph type="title"/>
          </p:nvPr>
        </p:nvSpPr>
        <p:spPr/>
        <p:txBody>
          <a:bodyPr/>
          <a:lstStyle/>
          <a:p>
            <a:r>
              <a:rPr lang="en-US"/>
              <a:t>Instagram Posts Table | CND Competitor- FR - 14 of 21</a:t>
            </a:r>
          </a:p>
        </p:txBody>
      </p:sp>
      <p:graphicFrame>
        <p:nvGraphicFramePr>
          <p:cNvPr id="5" name="Table Placeholder 4">
            <a:extLst>
              <a:ext uri="{FF2B5EF4-FFF2-40B4-BE49-F238E27FC236}">
                <a16:creationId xmlns:a16="http://schemas.microsoft.com/office/drawing/2014/main" id="{DC154A2E-2A4E-4C75-8BFD-61CFB7E920E0}"/>
              </a:ext>
            </a:extLst>
          </p:cNvPr>
          <p:cNvGraphicFramePr>
            <a:graphicFrameLocks noGrp="1"/>
          </p:cNvGraphicFramePr>
          <p:nvPr>
            <p:ph type="tbl" sz="quarter" idx="13"/>
            <p:extLst>
              <p:ext uri="{D42A27DB-BD31-4B8C-83A1-F6EECF244321}">
                <p14:modId xmlns:p14="http://schemas.microsoft.com/office/powerpoint/2010/main" val="4074933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42380827"/>
                    </a:ext>
                  </a:extLst>
                </a:gridCol>
                <a:gridCol w="1810512">
                  <a:extLst>
                    <a:ext uri="{9D8B030D-6E8A-4147-A177-3AD203B41FA5}">
                      <a16:colId xmlns:a16="http://schemas.microsoft.com/office/drawing/2014/main" val="3214977416"/>
                    </a:ext>
                  </a:extLst>
                </a:gridCol>
                <a:gridCol w="822960">
                  <a:extLst>
                    <a:ext uri="{9D8B030D-6E8A-4147-A177-3AD203B41FA5}">
                      <a16:colId xmlns:a16="http://schemas.microsoft.com/office/drawing/2014/main" val="2717412952"/>
                    </a:ext>
                  </a:extLst>
                </a:gridCol>
                <a:gridCol w="822960">
                  <a:extLst>
                    <a:ext uri="{9D8B030D-6E8A-4147-A177-3AD203B41FA5}">
                      <a16:colId xmlns:a16="http://schemas.microsoft.com/office/drawing/2014/main" val="618790239"/>
                    </a:ext>
                  </a:extLst>
                </a:gridCol>
                <a:gridCol w="822960">
                  <a:extLst>
                    <a:ext uri="{9D8B030D-6E8A-4147-A177-3AD203B41FA5}">
                      <a16:colId xmlns:a16="http://schemas.microsoft.com/office/drawing/2014/main" val="859856819"/>
                    </a:ext>
                  </a:extLst>
                </a:gridCol>
                <a:gridCol w="822960">
                  <a:extLst>
                    <a:ext uri="{9D8B030D-6E8A-4147-A177-3AD203B41FA5}">
                      <a16:colId xmlns:a16="http://schemas.microsoft.com/office/drawing/2014/main" val="3304582617"/>
                    </a:ext>
                  </a:extLst>
                </a:gridCol>
                <a:gridCol w="822960">
                  <a:extLst>
                    <a:ext uri="{9D8B030D-6E8A-4147-A177-3AD203B41FA5}">
                      <a16:colId xmlns:a16="http://schemas.microsoft.com/office/drawing/2014/main" val="1743549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38627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- 2019-05-18 05:57:06 </a:t>
                      </a:r>
                      <a:r>
                        <a:rPr kumimoji="0" lang="fr-FR" sz="1000" b="0" i="0" u="none" strike="noStrike" kern="1200" cap="none" spc="0" normalizeH="0" baseline="0" noProof="0">
                          <a:ln>
                            <a:noFill/>
                          </a:ln>
                          <a:solidFill>
                            <a:prstClr val="black"/>
                          </a:solidFill>
                          <a:effectLst/>
                          <a:uLnTx/>
                          <a:uFillTx/>
                          <a:latin typeface="+mn-lt"/>
                          <a:ea typeface="+mn-ea"/>
                          <a:cs typeface="+mn-cs"/>
                        </a:rPr>
                        <a:t>
 "Quand les chats ne sont pas là, les souris dansent." Et les ordinateurs portables alors? Dans les coulisses du sérieux, il y a toujours une part de jeu. Surtout avec la gamme de VivoBook, haute en couleurs! Excellent week-end à tous!
.
.
.
#fun #playtime #laptop #design #colors #sweet #tech #weekend #style #VivoBook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https://www.instagram.com/p/BxmzqL9ncjv/media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42312261"/>
                  </a:ext>
                </a:extLst>
              </a:tr>
            </a:tbl>
          </a:graphicData>
        </a:graphic>
      </p:graphicFrame>
      <p:sp>
        <p:nvSpPr>
          <p:cNvPr id="4" name="Text Placeholder 3">
            <a:extLst>
              <a:ext uri="{FF2B5EF4-FFF2-40B4-BE49-F238E27FC236}">
                <a16:creationId xmlns:a16="http://schemas.microsoft.com/office/drawing/2014/main" id="{022F0E3F-8C9F-4DCE-B35B-6D55C57A499D}"/>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30223343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5EF57F-632B-436E-8290-CCAD1A04DC8B}"/>
              </a:ext>
            </a:extLst>
          </p:cNvPr>
          <p:cNvSpPr>
            <a:spLocks noGrp="1"/>
          </p:cNvSpPr>
          <p:nvPr>
            <p:ph type="title"/>
          </p:nvPr>
        </p:nvSpPr>
        <p:spPr/>
        <p:txBody>
          <a:bodyPr/>
          <a:lstStyle/>
          <a:p>
            <a:r>
              <a:rPr lang="en-US"/>
              <a:t>Instagram Posts Table | CND Competitor- FR - 15 of 21</a:t>
            </a:r>
          </a:p>
        </p:txBody>
      </p:sp>
      <p:graphicFrame>
        <p:nvGraphicFramePr>
          <p:cNvPr id="5" name="Table Placeholder 4">
            <a:extLst>
              <a:ext uri="{FF2B5EF4-FFF2-40B4-BE49-F238E27FC236}">
                <a16:creationId xmlns:a16="http://schemas.microsoft.com/office/drawing/2014/main" id="{760DC112-4C63-4E3A-8DF8-300E68DA4F5C}"/>
              </a:ext>
            </a:extLst>
          </p:cNvPr>
          <p:cNvGraphicFramePr>
            <a:graphicFrameLocks noGrp="1"/>
          </p:cNvGraphicFramePr>
          <p:nvPr>
            <p:ph type="tbl" sz="quarter" idx="13"/>
            <p:extLst>
              <p:ext uri="{D42A27DB-BD31-4B8C-83A1-F6EECF244321}">
                <p14:modId xmlns:p14="http://schemas.microsoft.com/office/powerpoint/2010/main" val="6215673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47864371"/>
                    </a:ext>
                  </a:extLst>
                </a:gridCol>
                <a:gridCol w="1810512">
                  <a:extLst>
                    <a:ext uri="{9D8B030D-6E8A-4147-A177-3AD203B41FA5}">
                      <a16:colId xmlns:a16="http://schemas.microsoft.com/office/drawing/2014/main" val="2353935370"/>
                    </a:ext>
                  </a:extLst>
                </a:gridCol>
                <a:gridCol w="822960">
                  <a:extLst>
                    <a:ext uri="{9D8B030D-6E8A-4147-A177-3AD203B41FA5}">
                      <a16:colId xmlns:a16="http://schemas.microsoft.com/office/drawing/2014/main" val="4224568381"/>
                    </a:ext>
                  </a:extLst>
                </a:gridCol>
                <a:gridCol w="822960">
                  <a:extLst>
                    <a:ext uri="{9D8B030D-6E8A-4147-A177-3AD203B41FA5}">
                      <a16:colId xmlns:a16="http://schemas.microsoft.com/office/drawing/2014/main" val="23432647"/>
                    </a:ext>
                  </a:extLst>
                </a:gridCol>
                <a:gridCol w="822960">
                  <a:extLst>
                    <a:ext uri="{9D8B030D-6E8A-4147-A177-3AD203B41FA5}">
                      <a16:colId xmlns:a16="http://schemas.microsoft.com/office/drawing/2014/main" val="1476185408"/>
                    </a:ext>
                  </a:extLst>
                </a:gridCol>
                <a:gridCol w="822960">
                  <a:extLst>
                    <a:ext uri="{9D8B030D-6E8A-4147-A177-3AD203B41FA5}">
                      <a16:colId xmlns:a16="http://schemas.microsoft.com/office/drawing/2014/main" val="90588255"/>
                    </a:ext>
                  </a:extLst>
                </a:gridCol>
                <a:gridCol w="822960">
                  <a:extLst>
                    <a:ext uri="{9D8B030D-6E8A-4147-A177-3AD203B41FA5}">
                      <a16:colId xmlns:a16="http://schemas.microsoft.com/office/drawing/2014/main" val="3927039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878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10:54:12 </a:t>
                      </a:r>
                      <a:r>
                        <a:rPr kumimoji="0" lang="en-US" sz="1000" b="0" i="0" u="none" strike="noStrike" kern="1200" cap="none" spc="0" normalizeH="0" baseline="0" noProof="0">
                          <a:ln>
                            <a:noFill/>
                          </a:ln>
                          <a:solidFill>
                            <a:prstClr val="black"/>
                          </a:solidFill>
                          <a:effectLst/>
                          <a:uLnTx/>
                          <a:uFillTx/>
                          <a:latin typeface="+mn-lt"/>
                          <a:ea typeface="+mn-ea"/>
                          <a:cs typeface="+mn-cs"/>
                        </a:rPr>
                        <a:t>
 Le ZenFone 6 réinvente la photographie sur smartphone et libère votre créativité sur la durée! (5000mAh de batterie, soit 2 jours ininterrompus d'autonomie!)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https://www.instagram.com/p/BxiMEd8hcF4/media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356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10:49:07 </a:t>
                      </a:r>
                      <a:r>
                        <a:rPr kumimoji="0" lang="en-US" sz="1000" b="0" i="0" u="none" strike="noStrike" kern="1200" cap="none" spc="0" normalizeH="0" baseline="0" noProof="0">
                          <a:ln>
                            <a:noFill/>
                          </a:ln>
                          <a:solidFill>
                            <a:prstClr val="black"/>
                          </a:solidFill>
                          <a:effectLst/>
                          <a:uLnTx/>
                          <a:uFillTx/>
                          <a:latin typeface="+mn-lt"/>
                          <a:ea typeface="+mn-ea"/>
                          <a:cs typeface="+mn-cs"/>
                        </a:rPr>
                        <a:t>
 La flip caméra du ZenFone 6 s'inspire de la technicité minutieuse des montres suisses. Une promesse de qualité et de solidité!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https://www.instagram.com/p/BxiLfNqBqtv/media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55059160"/>
                  </a:ext>
                </a:extLst>
              </a:tr>
            </a:tbl>
          </a:graphicData>
        </a:graphic>
      </p:graphicFrame>
      <p:sp>
        <p:nvSpPr>
          <p:cNvPr id="4" name="Text Placeholder 3">
            <a:extLst>
              <a:ext uri="{FF2B5EF4-FFF2-40B4-BE49-F238E27FC236}">
                <a16:creationId xmlns:a16="http://schemas.microsoft.com/office/drawing/2014/main" id="{0436DAE6-2A0C-43A0-96DE-9EC10DACBFAB}"/>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39671874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6CFA37-F96D-4080-9BD7-8A495FF2F1D9}"/>
              </a:ext>
            </a:extLst>
          </p:cNvPr>
          <p:cNvSpPr>
            <a:spLocks noGrp="1"/>
          </p:cNvSpPr>
          <p:nvPr>
            <p:ph type="title"/>
          </p:nvPr>
        </p:nvSpPr>
        <p:spPr/>
        <p:txBody>
          <a:bodyPr/>
          <a:lstStyle/>
          <a:p>
            <a:r>
              <a:rPr lang="en-US"/>
              <a:t>Instagram Posts Table | CND Competitor- FR - 16 of 21</a:t>
            </a:r>
          </a:p>
        </p:txBody>
      </p:sp>
      <p:graphicFrame>
        <p:nvGraphicFramePr>
          <p:cNvPr id="5" name="Table Placeholder 4">
            <a:extLst>
              <a:ext uri="{FF2B5EF4-FFF2-40B4-BE49-F238E27FC236}">
                <a16:creationId xmlns:a16="http://schemas.microsoft.com/office/drawing/2014/main" id="{DC15DAF0-00A7-458A-A1DC-0715D89F6615}"/>
              </a:ext>
            </a:extLst>
          </p:cNvPr>
          <p:cNvGraphicFramePr>
            <a:graphicFrameLocks noGrp="1"/>
          </p:cNvGraphicFramePr>
          <p:nvPr>
            <p:ph type="tbl" sz="quarter" idx="13"/>
            <p:extLst>
              <p:ext uri="{D42A27DB-BD31-4B8C-83A1-F6EECF244321}">
                <p14:modId xmlns:p14="http://schemas.microsoft.com/office/powerpoint/2010/main" val="106917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77248624"/>
                    </a:ext>
                  </a:extLst>
                </a:gridCol>
                <a:gridCol w="1810512">
                  <a:extLst>
                    <a:ext uri="{9D8B030D-6E8A-4147-A177-3AD203B41FA5}">
                      <a16:colId xmlns:a16="http://schemas.microsoft.com/office/drawing/2014/main" val="1187272213"/>
                    </a:ext>
                  </a:extLst>
                </a:gridCol>
                <a:gridCol w="822960">
                  <a:extLst>
                    <a:ext uri="{9D8B030D-6E8A-4147-A177-3AD203B41FA5}">
                      <a16:colId xmlns:a16="http://schemas.microsoft.com/office/drawing/2014/main" val="1101792694"/>
                    </a:ext>
                  </a:extLst>
                </a:gridCol>
                <a:gridCol w="822960">
                  <a:extLst>
                    <a:ext uri="{9D8B030D-6E8A-4147-A177-3AD203B41FA5}">
                      <a16:colId xmlns:a16="http://schemas.microsoft.com/office/drawing/2014/main" val="2125219974"/>
                    </a:ext>
                  </a:extLst>
                </a:gridCol>
                <a:gridCol w="822960">
                  <a:extLst>
                    <a:ext uri="{9D8B030D-6E8A-4147-A177-3AD203B41FA5}">
                      <a16:colId xmlns:a16="http://schemas.microsoft.com/office/drawing/2014/main" val="819229831"/>
                    </a:ext>
                  </a:extLst>
                </a:gridCol>
                <a:gridCol w="822960">
                  <a:extLst>
                    <a:ext uri="{9D8B030D-6E8A-4147-A177-3AD203B41FA5}">
                      <a16:colId xmlns:a16="http://schemas.microsoft.com/office/drawing/2014/main" val="2704444090"/>
                    </a:ext>
                  </a:extLst>
                </a:gridCol>
                <a:gridCol w="822960">
                  <a:extLst>
                    <a:ext uri="{9D8B030D-6E8A-4147-A177-3AD203B41FA5}">
                      <a16:colId xmlns:a16="http://schemas.microsoft.com/office/drawing/2014/main" val="1936660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32222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10:49:02 </a:t>
                      </a:r>
                      <a:r>
                        <a:rPr kumimoji="0" lang="en-US" sz="1000" b="0" i="0" u="none" strike="noStrike" kern="1200" cap="none" spc="0" normalizeH="0" baseline="0" noProof="0">
                          <a:ln>
                            <a:noFill/>
                          </a:ln>
                          <a:solidFill>
                            <a:prstClr val="black"/>
                          </a:solidFill>
                          <a:effectLst/>
                          <a:uLnTx/>
                          <a:uFillTx/>
                          <a:latin typeface="+mn-lt"/>
                          <a:ea typeface="+mn-ea"/>
                          <a:cs typeface="+mn-cs"/>
                        </a:rPr>
                        <a:t>
 Défiez l'ordinaire, pour un quotidien extraordinaire!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https://www.instagram.com/p/BxiLelMBs02/media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28838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10:47:51 </a:t>
                      </a:r>
                      <a:r>
                        <a:rPr kumimoji="0" lang="en-US" sz="1000" b="0" i="0" u="none" strike="noStrike" kern="1200" cap="none" spc="0" normalizeH="0" baseline="0" noProof="0">
                          <a:ln>
                            <a:noFill/>
                          </a:ln>
                          <a:solidFill>
                            <a:prstClr val="black"/>
                          </a:solidFill>
                          <a:effectLst/>
                          <a:uLnTx/>
                          <a:uFillTx/>
                          <a:latin typeface="+mn-lt"/>
                          <a:ea typeface="+mn-ea"/>
                          <a:cs typeface="+mn-cs"/>
                        </a:rPr>
                        <a:t>
 Le ZenFone 6 est là. Un regard neuf sur le monde, une redéfinition de la photographie. . .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https://www.instagram.com/p/BxiLV4sIPGa/media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1985320"/>
                  </a:ext>
                </a:extLst>
              </a:tr>
            </a:tbl>
          </a:graphicData>
        </a:graphic>
      </p:graphicFrame>
      <p:sp>
        <p:nvSpPr>
          <p:cNvPr id="4" name="Text Placeholder 3">
            <a:extLst>
              <a:ext uri="{FF2B5EF4-FFF2-40B4-BE49-F238E27FC236}">
                <a16:creationId xmlns:a16="http://schemas.microsoft.com/office/drawing/2014/main" id="{82AC0E46-B0A5-42DC-908A-8B3B9287D09A}"/>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9525246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03329-3732-4185-9634-A888DD91D9BC}"/>
              </a:ext>
            </a:extLst>
          </p:cNvPr>
          <p:cNvSpPr>
            <a:spLocks noGrp="1"/>
          </p:cNvSpPr>
          <p:nvPr>
            <p:ph type="title"/>
          </p:nvPr>
        </p:nvSpPr>
        <p:spPr/>
        <p:txBody>
          <a:bodyPr/>
          <a:lstStyle/>
          <a:p>
            <a:r>
              <a:rPr lang="en-US"/>
              <a:t>Instagram Posts Table | CND Competitor- FR - 17 of 21</a:t>
            </a:r>
          </a:p>
        </p:txBody>
      </p:sp>
      <p:graphicFrame>
        <p:nvGraphicFramePr>
          <p:cNvPr id="5" name="Table Placeholder 4">
            <a:extLst>
              <a:ext uri="{FF2B5EF4-FFF2-40B4-BE49-F238E27FC236}">
                <a16:creationId xmlns:a16="http://schemas.microsoft.com/office/drawing/2014/main" id="{CF96C3CA-4E36-453E-B727-00A8056C3C1A}"/>
              </a:ext>
            </a:extLst>
          </p:cNvPr>
          <p:cNvGraphicFramePr>
            <a:graphicFrameLocks noGrp="1"/>
          </p:cNvGraphicFramePr>
          <p:nvPr>
            <p:ph type="tbl" sz="quarter" idx="13"/>
            <p:extLst>
              <p:ext uri="{D42A27DB-BD31-4B8C-83A1-F6EECF244321}">
                <p14:modId xmlns:p14="http://schemas.microsoft.com/office/powerpoint/2010/main" val="2937983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53515749"/>
                    </a:ext>
                  </a:extLst>
                </a:gridCol>
                <a:gridCol w="1810512">
                  <a:extLst>
                    <a:ext uri="{9D8B030D-6E8A-4147-A177-3AD203B41FA5}">
                      <a16:colId xmlns:a16="http://schemas.microsoft.com/office/drawing/2014/main" val="3740574199"/>
                    </a:ext>
                  </a:extLst>
                </a:gridCol>
                <a:gridCol w="822960">
                  <a:extLst>
                    <a:ext uri="{9D8B030D-6E8A-4147-A177-3AD203B41FA5}">
                      <a16:colId xmlns:a16="http://schemas.microsoft.com/office/drawing/2014/main" val="2674425915"/>
                    </a:ext>
                  </a:extLst>
                </a:gridCol>
                <a:gridCol w="822960">
                  <a:extLst>
                    <a:ext uri="{9D8B030D-6E8A-4147-A177-3AD203B41FA5}">
                      <a16:colId xmlns:a16="http://schemas.microsoft.com/office/drawing/2014/main" val="217327363"/>
                    </a:ext>
                  </a:extLst>
                </a:gridCol>
                <a:gridCol w="822960">
                  <a:extLst>
                    <a:ext uri="{9D8B030D-6E8A-4147-A177-3AD203B41FA5}">
                      <a16:colId xmlns:a16="http://schemas.microsoft.com/office/drawing/2014/main" val="2611094350"/>
                    </a:ext>
                  </a:extLst>
                </a:gridCol>
                <a:gridCol w="822960">
                  <a:extLst>
                    <a:ext uri="{9D8B030D-6E8A-4147-A177-3AD203B41FA5}">
                      <a16:colId xmlns:a16="http://schemas.microsoft.com/office/drawing/2014/main" val="3610763143"/>
                    </a:ext>
                  </a:extLst>
                </a:gridCol>
                <a:gridCol w="822960">
                  <a:extLst>
                    <a:ext uri="{9D8B030D-6E8A-4147-A177-3AD203B41FA5}">
                      <a16:colId xmlns:a16="http://schemas.microsoft.com/office/drawing/2014/main" val="82548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8164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10:45:17 </a:t>
                      </a:r>
                      <a:r>
                        <a:rPr kumimoji="0" lang="en-US" sz="1000" b="0" i="0" u="none" strike="noStrike" kern="1200" cap="none" spc="0" normalizeH="0" baseline="0" noProof="0">
                          <a:ln>
                            <a:noFill/>
                          </a:ln>
                          <a:solidFill>
                            <a:prstClr val="black"/>
                          </a:solidFill>
                          <a:effectLst/>
                          <a:uLnTx/>
                          <a:uFillTx/>
                          <a:latin typeface="+mn-lt"/>
                          <a:ea typeface="+mn-ea"/>
                          <a:cs typeface="+mn-cs"/>
                        </a:rPr>
                        <a:t>
 Des couleurs éclatantes, un écran immersif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https://www.instagram.com/p/BxiLDHEIKFJ/media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88516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10:44:09 </a:t>
                      </a:r>
                      <a:r>
                        <a:rPr kumimoji="0" lang="en-US" sz="1000" b="0" i="0" u="none" strike="noStrike" kern="1200" cap="none" spc="0" normalizeH="0" baseline="0" noProof="0">
                          <a:ln>
                            <a:noFill/>
                          </a:ln>
                          <a:solidFill>
                            <a:prstClr val="black"/>
                          </a:solidFill>
                          <a:effectLst/>
                          <a:uLnTx/>
                          <a:uFillTx/>
                          <a:latin typeface="+mn-lt"/>
                          <a:ea typeface="+mn-ea"/>
                          <a:cs typeface="+mn-cs"/>
                        </a:rPr>
                        <a:t>
 Des lignes élégantes, une finesse remarquable.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https://www.instagram.com/p/BxiK64GImfj/media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34620959"/>
                  </a:ext>
                </a:extLst>
              </a:tr>
            </a:tbl>
          </a:graphicData>
        </a:graphic>
      </p:graphicFrame>
      <p:sp>
        <p:nvSpPr>
          <p:cNvPr id="4" name="Text Placeholder 3">
            <a:extLst>
              <a:ext uri="{FF2B5EF4-FFF2-40B4-BE49-F238E27FC236}">
                <a16:creationId xmlns:a16="http://schemas.microsoft.com/office/drawing/2014/main" id="{B3281F12-03D9-4012-A286-20D4DB95E75D}"/>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30872438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FE63E-073C-482C-8F55-086658E6799F}"/>
              </a:ext>
            </a:extLst>
          </p:cNvPr>
          <p:cNvSpPr>
            <a:spLocks noGrp="1"/>
          </p:cNvSpPr>
          <p:nvPr>
            <p:ph type="title"/>
          </p:nvPr>
        </p:nvSpPr>
        <p:spPr/>
        <p:txBody>
          <a:bodyPr/>
          <a:lstStyle/>
          <a:p>
            <a:r>
              <a:rPr lang="en-US"/>
              <a:t>Instagram Posts Table | CND Competitor- FR - 18 of 21</a:t>
            </a:r>
          </a:p>
        </p:txBody>
      </p:sp>
      <p:graphicFrame>
        <p:nvGraphicFramePr>
          <p:cNvPr id="5" name="Table Placeholder 4">
            <a:extLst>
              <a:ext uri="{FF2B5EF4-FFF2-40B4-BE49-F238E27FC236}">
                <a16:creationId xmlns:a16="http://schemas.microsoft.com/office/drawing/2014/main" id="{D5CC6737-7CA8-4AFC-97AF-35979316EF61}"/>
              </a:ext>
            </a:extLst>
          </p:cNvPr>
          <p:cNvGraphicFramePr>
            <a:graphicFrameLocks noGrp="1"/>
          </p:cNvGraphicFramePr>
          <p:nvPr>
            <p:ph type="tbl" sz="quarter" idx="13"/>
            <p:extLst>
              <p:ext uri="{D42A27DB-BD31-4B8C-83A1-F6EECF244321}">
                <p14:modId xmlns:p14="http://schemas.microsoft.com/office/powerpoint/2010/main" val="2518488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05724089"/>
                    </a:ext>
                  </a:extLst>
                </a:gridCol>
                <a:gridCol w="1810512">
                  <a:extLst>
                    <a:ext uri="{9D8B030D-6E8A-4147-A177-3AD203B41FA5}">
                      <a16:colId xmlns:a16="http://schemas.microsoft.com/office/drawing/2014/main" val="2322199094"/>
                    </a:ext>
                  </a:extLst>
                </a:gridCol>
                <a:gridCol w="822960">
                  <a:extLst>
                    <a:ext uri="{9D8B030D-6E8A-4147-A177-3AD203B41FA5}">
                      <a16:colId xmlns:a16="http://schemas.microsoft.com/office/drawing/2014/main" val="945573265"/>
                    </a:ext>
                  </a:extLst>
                </a:gridCol>
                <a:gridCol w="822960">
                  <a:extLst>
                    <a:ext uri="{9D8B030D-6E8A-4147-A177-3AD203B41FA5}">
                      <a16:colId xmlns:a16="http://schemas.microsoft.com/office/drawing/2014/main" val="550083451"/>
                    </a:ext>
                  </a:extLst>
                </a:gridCol>
                <a:gridCol w="822960">
                  <a:extLst>
                    <a:ext uri="{9D8B030D-6E8A-4147-A177-3AD203B41FA5}">
                      <a16:colId xmlns:a16="http://schemas.microsoft.com/office/drawing/2014/main" val="2663625802"/>
                    </a:ext>
                  </a:extLst>
                </a:gridCol>
                <a:gridCol w="822960">
                  <a:extLst>
                    <a:ext uri="{9D8B030D-6E8A-4147-A177-3AD203B41FA5}">
                      <a16:colId xmlns:a16="http://schemas.microsoft.com/office/drawing/2014/main" val="3687688475"/>
                    </a:ext>
                  </a:extLst>
                </a:gridCol>
                <a:gridCol w="822960">
                  <a:extLst>
                    <a:ext uri="{9D8B030D-6E8A-4147-A177-3AD203B41FA5}">
                      <a16:colId xmlns:a16="http://schemas.microsoft.com/office/drawing/2014/main" val="2378073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10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10:42:49 </a:t>
                      </a:r>
                      <a:r>
                        <a:rPr kumimoji="0" lang="en-US" sz="1000" b="0" i="0" u="none" strike="noStrike" kern="1200" cap="none" spc="0" normalizeH="0" baseline="0" noProof="0">
                          <a:ln>
                            <a:noFill/>
                          </a:ln>
                          <a:solidFill>
                            <a:prstClr val="black"/>
                          </a:solidFill>
                          <a:effectLst/>
                          <a:uLnTx/>
                          <a:uFillTx/>
                          <a:latin typeface="+mn-lt"/>
                          <a:ea typeface="+mn-ea"/>
                          <a:cs typeface="+mn-cs"/>
                        </a:rPr>
                        <a:t>
 Le ZenFone 6 est doté du dernier processeur Qualcomm Snapdragon 855, de quoi lui conférer une puissance incroyable!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https://www.instagram.com/p/BxiKxBFoWa0/media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52845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10:40:12 </a:t>
                      </a:r>
                      <a:r>
                        <a:rPr kumimoji="0" lang="en-US" sz="1000" b="0" i="0" u="none" strike="noStrike" kern="1200" cap="none" spc="0" normalizeH="0" baseline="0" noProof="0">
                          <a:ln>
                            <a:noFill/>
                          </a:ln>
                          <a:solidFill>
                            <a:prstClr val="black"/>
                          </a:solidFill>
                          <a:effectLst/>
                          <a:uLnTx/>
                          <a:uFillTx/>
                          <a:latin typeface="+mn-lt"/>
                          <a:ea typeface="+mn-ea"/>
                          <a:cs typeface="+mn-cs"/>
                        </a:rPr>
                        <a:t>
 Un écran sans bords, une batterie monstrueuse!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https://www.instagram.com/p/BxiKd2-IlPC/media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77343101"/>
                  </a:ext>
                </a:extLst>
              </a:tr>
            </a:tbl>
          </a:graphicData>
        </a:graphic>
      </p:graphicFrame>
      <p:sp>
        <p:nvSpPr>
          <p:cNvPr id="4" name="Text Placeholder 3">
            <a:extLst>
              <a:ext uri="{FF2B5EF4-FFF2-40B4-BE49-F238E27FC236}">
                <a16:creationId xmlns:a16="http://schemas.microsoft.com/office/drawing/2014/main" id="{0CA0DF69-813D-4756-B188-8A2E71105DA3}"/>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9598063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8AE26-BB01-41F2-9C7B-ECD090A35EA6}"/>
              </a:ext>
            </a:extLst>
          </p:cNvPr>
          <p:cNvSpPr>
            <a:spLocks noGrp="1"/>
          </p:cNvSpPr>
          <p:nvPr>
            <p:ph type="title"/>
          </p:nvPr>
        </p:nvSpPr>
        <p:spPr/>
        <p:txBody>
          <a:bodyPr/>
          <a:lstStyle/>
          <a:p>
            <a:r>
              <a:rPr lang="en-US"/>
              <a:t>Instagram Posts Table | CND Competitor- FR - 19 of 21</a:t>
            </a:r>
          </a:p>
        </p:txBody>
      </p:sp>
      <p:graphicFrame>
        <p:nvGraphicFramePr>
          <p:cNvPr id="5" name="Table Placeholder 4">
            <a:extLst>
              <a:ext uri="{FF2B5EF4-FFF2-40B4-BE49-F238E27FC236}">
                <a16:creationId xmlns:a16="http://schemas.microsoft.com/office/drawing/2014/main" id="{0AD383D0-8623-46E7-A739-440BBAE5440A}"/>
              </a:ext>
            </a:extLst>
          </p:cNvPr>
          <p:cNvGraphicFramePr>
            <a:graphicFrameLocks noGrp="1"/>
          </p:cNvGraphicFramePr>
          <p:nvPr>
            <p:ph type="tbl" sz="quarter" idx="13"/>
            <p:extLst>
              <p:ext uri="{D42A27DB-BD31-4B8C-83A1-F6EECF244321}">
                <p14:modId xmlns:p14="http://schemas.microsoft.com/office/powerpoint/2010/main" val="29900034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62901372"/>
                    </a:ext>
                  </a:extLst>
                </a:gridCol>
                <a:gridCol w="1810512">
                  <a:extLst>
                    <a:ext uri="{9D8B030D-6E8A-4147-A177-3AD203B41FA5}">
                      <a16:colId xmlns:a16="http://schemas.microsoft.com/office/drawing/2014/main" val="3361562359"/>
                    </a:ext>
                  </a:extLst>
                </a:gridCol>
                <a:gridCol w="822960">
                  <a:extLst>
                    <a:ext uri="{9D8B030D-6E8A-4147-A177-3AD203B41FA5}">
                      <a16:colId xmlns:a16="http://schemas.microsoft.com/office/drawing/2014/main" val="1279683372"/>
                    </a:ext>
                  </a:extLst>
                </a:gridCol>
                <a:gridCol w="822960">
                  <a:extLst>
                    <a:ext uri="{9D8B030D-6E8A-4147-A177-3AD203B41FA5}">
                      <a16:colId xmlns:a16="http://schemas.microsoft.com/office/drawing/2014/main" val="2758168325"/>
                    </a:ext>
                  </a:extLst>
                </a:gridCol>
                <a:gridCol w="822960">
                  <a:extLst>
                    <a:ext uri="{9D8B030D-6E8A-4147-A177-3AD203B41FA5}">
                      <a16:colId xmlns:a16="http://schemas.microsoft.com/office/drawing/2014/main" val="3215281560"/>
                    </a:ext>
                  </a:extLst>
                </a:gridCol>
                <a:gridCol w="822960">
                  <a:extLst>
                    <a:ext uri="{9D8B030D-6E8A-4147-A177-3AD203B41FA5}">
                      <a16:colId xmlns:a16="http://schemas.microsoft.com/office/drawing/2014/main" val="1803354696"/>
                    </a:ext>
                  </a:extLst>
                </a:gridCol>
                <a:gridCol w="822960">
                  <a:extLst>
                    <a:ext uri="{9D8B030D-6E8A-4147-A177-3AD203B41FA5}">
                      <a16:colId xmlns:a16="http://schemas.microsoft.com/office/drawing/2014/main" val="2540136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5294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asusfrance - 2019-05-16 10:39:19 </a:t>
                      </a:r>
                      <a:r>
                        <a:rPr kumimoji="0" lang="en-US" sz="1000" b="0" i="0" u="none" strike="noStrike" kern="1200" cap="none" spc="0" normalizeH="0" baseline="0" noProof="0">
                          <a:ln>
                            <a:noFill/>
                          </a:ln>
                          <a:solidFill>
                            <a:prstClr val="black"/>
                          </a:solidFill>
                          <a:effectLst/>
                          <a:uLnTx/>
                          <a:uFillTx/>
                          <a:latin typeface="+mn-lt"/>
                          <a:ea typeface="+mn-ea"/>
                          <a:cs typeface="+mn-cs"/>
                        </a:rPr>
                        <a:t>
 Le monde des smartphones va être ébranlé. Tenez-vous prêts.
.
.
.
 #ZenFone6 #DefyOrdinary #ThisIsHappening #WaitForIt #New #Incredible #Revolution #smartphone #Wow #amazing #asus #asusfrance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https://www.instagram.com/p/BxiKXb2o8ks/media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59848033"/>
                  </a:ext>
                </a:extLst>
              </a:tr>
            </a:tbl>
          </a:graphicData>
        </a:graphic>
      </p:graphicFrame>
      <p:sp>
        <p:nvSpPr>
          <p:cNvPr id="4" name="Text Placeholder 3">
            <a:extLst>
              <a:ext uri="{FF2B5EF4-FFF2-40B4-BE49-F238E27FC236}">
                <a16:creationId xmlns:a16="http://schemas.microsoft.com/office/drawing/2014/main" id="{CA4D032D-8D92-436C-BFE2-0B3D1A4D8F89}"/>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23278891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E9712-C16E-40E6-832F-29395D00AFF0}"/>
              </a:ext>
            </a:extLst>
          </p:cNvPr>
          <p:cNvSpPr>
            <a:spLocks noGrp="1"/>
          </p:cNvSpPr>
          <p:nvPr>
            <p:ph type="title"/>
          </p:nvPr>
        </p:nvSpPr>
        <p:spPr/>
        <p:txBody>
          <a:bodyPr/>
          <a:lstStyle/>
          <a:p>
            <a:r>
              <a:rPr lang="en-US"/>
              <a:t>Instagram Posts Table | CND Competitor- FR - 20 of 21</a:t>
            </a:r>
          </a:p>
        </p:txBody>
      </p:sp>
      <p:graphicFrame>
        <p:nvGraphicFramePr>
          <p:cNvPr id="5" name="Table Placeholder 4">
            <a:extLst>
              <a:ext uri="{FF2B5EF4-FFF2-40B4-BE49-F238E27FC236}">
                <a16:creationId xmlns:a16="http://schemas.microsoft.com/office/drawing/2014/main" id="{14884E9D-10E3-485B-BB61-8B26D7E9A748}"/>
              </a:ext>
            </a:extLst>
          </p:cNvPr>
          <p:cNvGraphicFramePr>
            <a:graphicFrameLocks noGrp="1"/>
          </p:cNvGraphicFramePr>
          <p:nvPr>
            <p:ph type="tbl" sz="quarter" idx="13"/>
            <p:extLst>
              <p:ext uri="{D42A27DB-BD31-4B8C-83A1-F6EECF244321}">
                <p14:modId xmlns:p14="http://schemas.microsoft.com/office/powerpoint/2010/main" val="1253454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471324381"/>
                    </a:ext>
                  </a:extLst>
                </a:gridCol>
                <a:gridCol w="1810512">
                  <a:extLst>
                    <a:ext uri="{9D8B030D-6E8A-4147-A177-3AD203B41FA5}">
                      <a16:colId xmlns:a16="http://schemas.microsoft.com/office/drawing/2014/main" val="4039717631"/>
                    </a:ext>
                  </a:extLst>
                </a:gridCol>
                <a:gridCol w="822960">
                  <a:extLst>
                    <a:ext uri="{9D8B030D-6E8A-4147-A177-3AD203B41FA5}">
                      <a16:colId xmlns:a16="http://schemas.microsoft.com/office/drawing/2014/main" val="1227529191"/>
                    </a:ext>
                  </a:extLst>
                </a:gridCol>
                <a:gridCol w="822960">
                  <a:extLst>
                    <a:ext uri="{9D8B030D-6E8A-4147-A177-3AD203B41FA5}">
                      <a16:colId xmlns:a16="http://schemas.microsoft.com/office/drawing/2014/main" val="3356435400"/>
                    </a:ext>
                  </a:extLst>
                </a:gridCol>
                <a:gridCol w="822960">
                  <a:extLst>
                    <a:ext uri="{9D8B030D-6E8A-4147-A177-3AD203B41FA5}">
                      <a16:colId xmlns:a16="http://schemas.microsoft.com/office/drawing/2014/main" val="2688275937"/>
                    </a:ext>
                  </a:extLst>
                </a:gridCol>
                <a:gridCol w="822960">
                  <a:extLst>
                    <a:ext uri="{9D8B030D-6E8A-4147-A177-3AD203B41FA5}">
                      <a16:colId xmlns:a16="http://schemas.microsoft.com/office/drawing/2014/main" val="1155350351"/>
                    </a:ext>
                  </a:extLst>
                </a:gridCol>
                <a:gridCol w="822960">
                  <a:extLst>
                    <a:ext uri="{9D8B030D-6E8A-4147-A177-3AD203B41FA5}">
                      <a16:colId xmlns:a16="http://schemas.microsoft.com/office/drawing/2014/main" val="2601722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8024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- 2019-05-15 06:54:55 </a:t>
                      </a:r>
                      <a:r>
                        <a:rPr kumimoji="0" lang="fr-FR" sz="1000" b="0" i="0" u="none" strike="noStrike" kern="1200" cap="none" spc="0" normalizeH="0" baseline="0" noProof="0">
                          <a:ln>
                            <a:noFill/>
                          </a:ln>
                          <a:solidFill>
                            <a:prstClr val="black"/>
                          </a:solidFill>
                          <a:effectLst/>
                          <a:uLnTx/>
                          <a:uFillTx/>
                          <a:latin typeface="+mn-lt"/>
                          <a:ea typeface="+mn-ea"/>
                          <a:cs typeface="+mn-cs"/>
                        </a:rPr>
                        <a:t>
 Créé pour arborer un design intemporel, le ZenBook 15 affirme son élégance même de dos. Sa couleur bleu roi est mise en valeur par des cercles concentriques qui se révèlent à la lumière. Sous cette beauté apparente se cache une robustesse sans faille certifiée par la norme militaire !
.
.
.
.
#blue #design #beautiful #inspiration #strong #powerful #lifestyle #laptop #pc #ZenBook15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https://www.instagram.com/p/BxfL4-CBshe/media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06/23/2019 20:06:47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76366125"/>
                  </a:ext>
                </a:extLst>
              </a:tr>
            </a:tbl>
          </a:graphicData>
        </a:graphic>
      </p:graphicFrame>
      <p:sp>
        <p:nvSpPr>
          <p:cNvPr id="4" name="Text Placeholder 3">
            <a:extLst>
              <a:ext uri="{FF2B5EF4-FFF2-40B4-BE49-F238E27FC236}">
                <a16:creationId xmlns:a16="http://schemas.microsoft.com/office/drawing/2014/main" id="{1F1DE9C0-6986-4727-B7D5-A070F4B3AEA0}"/>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195344792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BA8C0-F11B-45B8-AFBD-73715B28C246}"/>
              </a:ext>
            </a:extLst>
          </p:cNvPr>
          <p:cNvSpPr>
            <a:spLocks noGrp="1"/>
          </p:cNvSpPr>
          <p:nvPr>
            <p:ph type="title"/>
          </p:nvPr>
        </p:nvSpPr>
        <p:spPr/>
        <p:txBody>
          <a:bodyPr/>
          <a:lstStyle/>
          <a:p>
            <a:r>
              <a:rPr lang="en-US"/>
              <a:t>Instagram Posts Table | CND Competitor- FR - 21 of 21</a:t>
            </a:r>
          </a:p>
        </p:txBody>
      </p:sp>
      <p:graphicFrame>
        <p:nvGraphicFramePr>
          <p:cNvPr id="5" name="Table Placeholder 4">
            <a:extLst>
              <a:ext uri="{FF2B5EF4-FFF2-40B4-BE49-F238E27FC236}">
                <a16:creationId xmlns:a16="http://schemas.microsoft.com/office/drawing/2014/main" id="{30687B64-D7C8-4833-B365-AAA466FCA598}"/>
              </a:ext>
            </a:extLst>
          </p:cNvPr>
          <p:cNvGraphicFramePr>
            <a:graphicFrameLocks noGrp="1"/>
          </p:cNvGraphicFramePr>
          <p:nvPr>
            <p:ph type="tbl" sz="quarter" idx="13"/>
            <p:extLst>
              <p:ext uri="{D42A27DB-BD31-4B8C-83A1-F6EECF244321}">
                <p14:modId xmlns:p14="http://schemas.microsoft.com/office/powerpoint/2010/main" val="2763380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28466245"/>
                    </a:ext>
                  </a:extLst>
                </a:gridCol>
                <a:gridCol w="1810512">
                  <a:extLst>
                    <a:ext uri="{9D8B030D-6E8A-4147-A177-3AD203B41FA5}">
                      <a16:colId xmlns:a16="http://schemas.microsoft.com/office/drawing/2014/main" val="2611248210"/>
                    </a:ext>
                  </a:extLst>
                </a:gridCol>
                <a:gridCol w="822960">
                  <a:extLst>
                    <a:ext uri="{9D8B030D-6E8A-4147-A177-3AD203B41FA5}">
                      <a16:colId xmlns:a16="http://schemas.microsoft.com/office/drawing/2014/main" val="2417868217"/>
                    </a:ext>
                  </a:extLst>
                </a:gridCol>
                <a:gridCol w="822960">
                  <a:extLst>
                    <a:ext uri="{9D8B030D-6E8A-4147-A177-3AD203B41FA5}">
                      <a16:colId xmlns:a16="http://schemas.microsoft.com/office/drawing/2014/main" val="208672889"/>
                    </a:ext>
                  </a:extLst>
                </a:gridCol>
                <a:gridCol w="822960">
                  <a:extLst>
                    <a:ext uri="{9D8B030D-6E8A-4147-A177-3AD203B41FA5}">
                      <a16:colId xmlns:a16="http://schemas.microsoft.com/office/drawing/2014/main" val="1250550231"/>
                    </a:ext>
                  </a:extLst>
                </a:gridCol>
                <a:gridCol w="822960">
                  <a:extLst>
                    <a:ext uri="{9D8B030D-6E8A-4147-A177-3AD203B41FA5}">
                      <a16:colId xmlns:a16="http://schemas.microsoft.com/office/drawing/2014/main" val="3546452125"/>
                    </a:ext>
                  </a:extLst>
                </a:gridCol>
                <a:gridCol w="822960">
                  <a:extLst>
                    <a:ext uri="{9D8B030D-6E8A-4147-A177-3AD203B41FA5}">
                      <a16:colId xmlns:a16="http://schemas.microsoft.com/office/drawing/2014/main" val="146388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18825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msi_france - 2019-05-14 08:55:33 </a:t>
                      </a:r>
                      <a:r>
                        <a:rPr kumimoji="0" lang="en-US" sz="1000" b="0" i="0" u="none" strike="noStrike" kern="1200" cap="none" spc="0" normalizeH="0" baseline="0" noProof="0">
                          <a:ln>
                            <a:noFill/>
                          </a:ln>
                          <a:solidFill>
                            <a:prstClr val="black"/>
                          </a:solidFill>
                          <a:effectLst/>
                          <a:uLnTx/>
                          <a:uFillTx/>
                          <a:latin typeface="+mn-lt"/>
                          <a:ea typeface="+mn-ea"/>
                          <a:cs typeface="+mn-cs"/>
                        </a:rPr>
                        <a:t>
 Ohhh le bel arrivage chez informatiquecomsarlat 😍
#Repost informatiquecomsarlat
• • • • • •
Ce mardi c’est MSI
#msi #gaming #msigaming #rgb #gamingsetup #rtx #gtx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https://www.instagram.com/p/Bxc05shhU_0/media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05/15/2019 20:07:05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3387060"/>
                  </a:ext>
                </a:extLst>
              </a:tr>
            </a:tbl>
          </a:graphicData>
        </a:graphic>
      </p:graphicFrame>
      <p:sp>
        <p:nvSpPr>
          <p:cNvPr id="4" name="Text Placeholder 3">
            <a:extLst>
              <a:ext uri="{FF2B5EF4-FFF2-40B4-BE49-F238E27FC236}">
                <a16:creationId xmlns:a16="http://schemas.microsoft.com/office/drawing/2014/main" id="{1920D885-B81D-4EDF-9831-746CC8C2AEF9}"/>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366613718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075F8-ED14-42E3-9106-01B696C87988}"/>
              </a:ext>
            </a:extLst>
          </p:cNvPr>
          <p:cNvSpPr>
            <a:spLocks noGrp="1"/>
          </p:cNvSpPr>
          <p:nvPr>
            <p:ph type="title"/>
          </p:nvPr>
        </p:nvSpPr>
        <p:spPr/>
        <p:txBody>
          <a:bodyPr/>
          <a:lstStyle/>
          <a:p>
            <a:r>
              <a:rPr lang="en-US"/>
              <a:t>Instagram Key Metrics Table | CND Competitor- FR</a:t>
            </a:r>
          </a:p>
        </p:txBody>
      </p:sp>
      <p:graphicFrame>
        <p:nvGraphicFramePr>
          <p:cNvPr id="5" name="Table Placeholder 4">
            <a:extLst>
              <a:ext uri="{FF2B5EF4-FFF2-40B4-BE49-F238E27FC236}">
                <a16:creationId xmlns:a16="http://schemas.microsoft.com/office/drawing/2014/main" id="{85E419C6-C903-4FBB-8D85-7A71DDBA49FC}"/>
              </a:ext>
            </a:extLst>
          </p:cNvPr>
          <p:cNvGraphicFramePr>
            <a:graphicFrameLocks noGrp="1"/>
          </p:cNvGraphicFramePr>
          <p:nvPr>
            <p:ph type="tbl" sz="quarter" idx="13"/>
            <p:extLst>
              <p:ext uri="{D42A27DB-BD31-4B8C-83A1-F6EECF244321}">
                <p14:modId xmlns:p14="http://schemas.microsoft.com/office/powerpoint/2010/main" val="25960136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2784569"/>
                    </a:ext>
                  </a:extLst>
                </a:gridCol>
                <a:gridCol w="699516">
                  <a:extLst>
                    <a:ext uri="{9D8B030D-6E8A-4147-A177-3AD203B41FA5}">
                      <a16:colId xmlns:a16="http://schemas.microsoft.com/office/drawing/2014/main" val="733368233"/>
                    </a:ext>
                  </a:extLst>
                </a:gridCol>
                <a:gridCol w="699516">
                  <a:extLst>
                    <a:ext uri="{9D8B030D-6E8A-4147-A177-3AD203B41FA5}">
                      <a16:colId xmlns:a16="http://schemas.microsoft.com/office/drawing/2014/main" val="3163350601"/>
                    </a:ext>
                  </a:extLst>
                </a:gridCol>
                <a:gridCol w="658368">
                  <a:extLst>
                    <a:ext uri="{9D8B030D-6E8A-4147-A177-3AD203B41FA5}">
                      <a16:colId xmlns:a16="http://schemas.microsoft.com/office/drawing/2014/main" val="1970825463"/>
                    </a:ext>
                  </a:extLst>
                </a:gridCol>
                <a:gridCol w="658368">
                  <a:extLst>
                    <a:ext uri="{9D8B030D-6E8A-4147-A177-3AD203B41FA5}">
                      <a16:colId xmlns:a16="http://schemas.microsoft.com/office/drawing/2014/main" val="164365995"/>
                    </a:ext>
                  </a:extLst>
                </a:gridCol>
                <a:gridCol w="658368">
                  <a:extLst>
                    <a:ext uri="{9D8B030D-6E8A-4147-A177-3AD203B41FA5}">
                      <a16:colId xmlns:a16="http://schemas.microsoft.com/office/drawing/2014/main" val="62268682"/>
                    </a:ext>
                  </a:extLst>
                </a:gridCol>
                <a:gridCol w="699516">
                  <a:extLst>
                    <a:ext uri="{9D8B030D-6E8A-4147-A177-3AD203B41FA5}">
                      <a16:colId xmlns:a16="http://schemas.microsoft.com/office/drawing/2014/main" val="2201167327"/>
                    </a:ext>
                  </a:extLst>
                </a:gridCol>
                <a:gridCol w="699516">
                  <a:extLst>
                    <a:ext uri="{9D8B030D-6E8A-4147-A177-3AD203B41FA5}">
                      <a16:colId xmlns:a16="http://schemas.microsoft.com/office/drawing/2014/main" val="271228665"/>
                    </a:ext>
                  </a:extLst>
                </a:gridCol>
                <a:gridCol w="699516">
                  <a:extLst>
                    <a:ext uri="{9D8B030D-6E8A-4147-A177-3AD203B41FA5}">
                      <a16:colId xmlns:a16="http://schemas.microsoft.com/office/drawing/2014/main" val="1803006928"/>
                    </a:ext>
                  </a:extLst>
                </a:gridCol>
                <a:gridCol w="658368">
                  <a:extLst>
                    <a:ext uri="{9D8B030D-6E8A-4147-A177-3AD203B41FA5}">
                      <a16:colId xmlns:a16="http://schemas.microsoft.com/office/drawing/2014/main" val="28016997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288103037"/>
                  </a:ext>
                </a:extLst>
              </a:tr>
              <a:tr h="370840">
                <a:tc>
                  <a:txBody>
                    <a:bodyPr/>
                    <a:lstStyle/>
                    <a:p>
                      <a:r>
                        <a:rPr lang="en-US" sz="1000"/>
                        <a:t>msi_france</a:t>
                      </a:r>
                    </a:p>
                  </a:txBody>
                  <a:tcPr/>
                </a:tc>
                <a:tc>
                  <a:txBody>
                    <a:bodyPr/>
                    <a:lstStyle/>
                    <a:p>
                      <a:r>
                        <a:rPr lang="en-US" sz="1000"/>
                        <a:t>36566</a:t>
                      </a:r>
                    </a:p>
                  </a:txBody>
                  <a:tcPr/>
                </a:tc>
                <a:tc>
                  <a:txBody>
                    <a:bodyPr/>
                    <a:lstStyle/>
                    <a:p>
                      <a:r>
                        <a:rPr lang="en-US" sz="1000"/>
                        <a:t>29521</a:t>
                      </a:r>
                    </a:p>
                  </a:txBody>
                  <a:tcPr/>
                </a:tc>
                <a:tc>
                  <a:txBody>
                    <a:bodyPr/>
                    <a:lstStyle/>
                    <a:p>
                      <a:r>
                        <a:rPr lang="en-US" sz="1000"/>
                        <a:t>482</a:t>
                      </a:r>
                    </a:p>
                  </a:txBody>
                  <a:tcPr/>
                </a:tc>
                <a:tc>
                  <a:txBody>
                    <a:bodyPr/>
                    <a:lstStyle/>
                    <a:p>
                      <a:r>
                        <a:rPr lang="en-US" sz="1000"/>
                        <a:t>109</a:t>
                      </a:r>
                    </a:p>
                  </a:txBody>
                  <a:tcPr/>
                </a:tc>
                <a:tc>
                  <a:txBody>
                    <a:bodyPr/>
                    <a:lstStyle/>
                    <a:p>
                      <a:r>
                        <a:rPr lang="en-US" sz="1000"/>
                        <a:t>200</a:t>
                      </a:r>
                    </a:p>
                  </a:txBody>
                  <a:tcPr/>
                </a:tc>
                <a:tc>
                  <a:txBody>
                    <a:bodyPr/>
                    <a:lstStyle/>
                    <a:p>
                      <a:r>
                        <a:rPr lang="en-US" sz="1000"/>
                        <a:t>791</a:t>
                      </a:r>
                    </a:p>
                  </a:txBody>
                  <a:tcPr/>
                </a:tc>
                <a:tc>
                  <a:txBody>
                    <a:bodyPr/>
                    <a:lstStyle/>
                    <a:p>
                      <a:r>
                        <a:rPr lang="en-US" sz="1000"/>
                        <a:t>454506</a:t>
                      </a:r>
                    </a:p>
                  </a:txBody>
                  <a:tcPr/>
                </a:tc>
                <a:tc>
                  <a:txBody>
                    <a:bodyPr/>
                    <a:lstStyle/>
                    <a:p>
                      <a:r>
                        <a:rPr lang="en-US" sz="1000"/>
                        <a:t>16761</a:t>
                      </a:r>
                    </a:p>
                  </a:txBody>
                  <a:tcPr/>
                </a:tc>
                <a:tc>
                  <a:txBody>
                    <a:bodyPr/>
                    <a:lstStyle/>
                    <a:p>
                      <a:r>
                        <a:rPr lang="en-US" sz="1000"/>
                        <a:t>2.7323 %</a:t>
                      </a:r>
                    </a:p>
                  </a:txBody>
                  <a:tcPr/>
                </a:tc>
                <a:extLst>
                  <a:ext uri="{0D108BD9-81ED-4DB2-BD59-A6C34878D82A}">
                    <a16:rowId xmlns:a16="http://schemas.microsoft.com/office/drawing/2014/main" val="2325959959"/>
                  </a:ext>
                </a:extLst>
              </a:tr>
              <a:tr h="370840">
                <a:tc>
                  <a:txBody>
                    <a:bodyPr/>
                    <a:lstStyle/>
                    <a:p>
                      <a:r>
                        <a:rPr lang="en-US" sz="1000"/>
                        <a:t>asusfrance</a:t>
                      </a:r>
                    </a:p>
                  </a:txBody>
                  <a:tcPr/>
                </a:tc>
                <a:tc>
                  <a:txBody>
                    <a:bodyPr/>
                    <a:lstStyle/>
                    <a:p>
                      <a:r>
                        <a:rPr lang="en-US" sz="1000"/>
                        <a:t>146643</a:t>
                      </a:r>
                    </a:p>
                  </a:txBody>
                  <a:tcPr/>
                </a:tc>
                <a:tc>
                  <a:txBody>
                    <a:bodyPr/>
                    <a:lstStyle/>
                    <a:p>
                      <a:r>
                        <a:rPr lang="en-US" sz="1000"/>
                        <a:t>n/a</a:t>
                      </a:r>
                    </a:p>
                  </a:txBody>
                  <a:tcPr/>
                </a:tc>
                <a:tc>
                  <a:txBody>
                    <a:bodyPr/>
                    <a:lstStyle/>
                    <a:p>
                      <a:r>
                        <a:rPr lang="en-US" sz="1000"/>
                        <a:t>355</a:t>
                      </a:r>
                    </a:p>
                  </a:txBody>
                  <a:tcPr/>
                </a:tc>
                <a:tc>
                  <a:txBody>
                    <a:bodyPr/>
                    <a:lstStyle/>
                    <a:p>
                      <a:r>
                        <a:rPr lang="en-US" sz="1000"/>
                        <a:t>0</a:t>
                      </a:r>
                    </a:p>
                  </a:txBody>
                  <a:tcPr/>
                </a:tc>
                <a:tc>
                  <a:txBody>
                    <a:bodyPr/>
                    <a:lstStyle/>
                    <a:p>
                      <a:r>
                        <a:rPr lang="en-US" sz="1000"/>
                        <a:t>4</a:t>
                      </a:r>
                    </a:p>
                  </a:txBody>
                  <a:tcPr/>
                </a:tc>
                <a:tc>
                  <a:txBody>
                    <a:bodyPr/>
                    <a:lstStyle/>
                    <a:p>
                      <a:r>
                        <a:rPr lang="en-US" sz="1000"/>
                        <a:t>359</a:t>
                      </a:r>
                    </a:p>
                  </a:txBody>
                  <a:tcPr/>
                </a:tc>
                <a:tc>
                  <a:txBody>
                    <a:bodyPr/>
                    <a:lstStyle/>
                    <a:p>
                      <a:r>
                        <a:rPr lang="en-US" sz="1000"/>
                        <a:t>484962</a:t>
                      </a:r>
                    </a:p>
                  </a:txBody>
                  <a:tcPr/>
                </a:tc>
                <a:tc>
                  <a:txBody>
                    <a:bodyPr/>
                    <a:lstStyle/>
                    <a:p>
                      <a:r>
                        <a:rPr lang="en-US" sz="1000"/>
                        <a:t>2824</a:t>
                      </a:r>
                    </a:p>
                  </a:txBody>
                  <a:tcPr/>
                </a:tc>
                <a:tc>
                  <a:txBody>
                    <a:bodyPr/>
                    <a:lstStyle/>
                    <a:p>
                      <a:r>
                        <a:rPr lang="en-US" sz="1000"/>
                        <a:t>n/a</a:t>
                      </a:r>
                    </a:p>
                  </a:txBody>
                  <a:tcPr/>
                </a:tc>
                <a:extLst>
                  <a:ext uri="{0D108BD9-81ED-4DB2-BD59-A6C34878D82A}">
                    <a16:rowId xmlns:a16="http://schemas.microsoft.com/office/drawing/2014/main" val="656424084"/>
                  </a:ext>
                </a:extLst>
              </a:tr>
            </a:tbl>
          </a:graphicData>
        </a:graphic>
      </p:graphicFrame>
      <p:sp>
        <p:nvSpPr>
          <p:cNvPr id="4" name="Text Placeholder 3">
            <a:extLst>
              <a:ext uri="{FF2B5EF4-FFF2-40B4-BE49-F238E27FC236}">
                <a16:creationId xmlns:a16="http://schemas.microsoft.com/office/drawing/2014/main" id="{5FCCD642-05F9-40CD-B081-C31107FCB1C8}"/>
              </a:ext>
            </a:extLst>
          </p:cNvPr>
          <p:cNvSpPr>
            <a:spLocks noGrp="1"/>
          </p:cNvSpPr>
          <p:nvPr>
            <p:ph type="body" sz="quarter" idx="14"/>
          </p:nvPr>
        </p:nvSpPr>
        <p:spPr/>
        <p:txBody>
          <a:bodyPr/>
          <a:lstStyle/>
          <a:p>
            <a:r>
              <a:rPr lang="en-US"/>
              <a:t>01/01/2018 - 05/31/2019</a:t>
            </a:r>
          </a:p>
        </p:txBody>
      </p:sp>
    </p:spTree>
    <p:extLst>
      <p:ext uri="{BB962C8B-B14F-4D97-AF65-F5344CB8AC3E}">
        <p14:creationId xmlns:p14="http://schemas.microsoft.com/office/powerpoint/2010/main" val="272229351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E5285-8A6A-4575-8A0C-EA86F3C841B5}"/>
              </a:ext>
            </a:extLst>
          </p:cNvPr>
          <p:cNvSpPr>
            <a:spLocks noGrp="1"/>
          </p:cNvSpPr>
          <p:nvPr>
            <p:ph type="title"/>
          </p:nvPr>
        </p:nvSpPr>
        <p:spPr/>
        <p:txBody>
          <a:bodyPr/>
          <a:lstStyle/>
          <a:p>
            <a:r>
              <a:rPr lang="en-US"/>
              <a:t>Instagram Followers Change Rate | CND Competitor- FR</a:t>
            </a:r>
          </a:p>
        </p:txBody>
      </p:sp>
      <p:graphicFrame>
        <p:nvGraphicFramePr>
          <p:cNvPr id="6" name="Chart Placeholder 5">
            <a:extLst>
              <a:ext uri="{FF2B5EF4-FFF2-40B4-BE49-F238E27FC236}">
                <a16:creationId xmlns:a16="http://schemas.microsoft.com/office/drawing/2014/main" id="{F5978A35-F6C3-497C-BBEF-E628E833FCA9}"/>
              </a:ext>
            </a:extLst>
          </p:cNvPr>
          <p:cNvGraphicFramePr>
            <a:graphicFrameLocks noGrp="1"/>
          </p:cNvGraphicFramePr>
          <p:nvPr>
            <p:ph type="chart" sz="quarter" idx="13"/>
            <p:extLst>
              <p:ext uri="{D42A27DB-BD31-4B8C-83A1-F6EECF244321}">
                <p14:modId xmlns:p14="http://schemas.microsoft.com/office/powerpoint/2010/main" val="3730742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B032B1-571C-4942-98D2-5EE7917C9D15}"/>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DB37018C-8568-41E5-ADB0-14DEA6E283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465514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62490-7821-4B15-8FD9-F73AC09282A2}"/>
              </a:ext>
            </a:extLst>
          </p:cNvPr>
          <p:cNvSpPr>
            <a:spLocks noGrp="1"/>
          </p:cNvSpPr>
          <p:nvPr>
            <p:ph type="title"/>
          </p:nvPr>
        </p:nvSpPr>
        <p:spPr/>
        <p:txBody>
          <a:bodyPr/>
          <a:lstStyle/>
          <a:p>
            <a:r>
              <a:rPr lang="en-US"/>
              <a:t>Instagram Interaction Rate | CND Competitor- FR</a:t>
            </a:r>
          </a:p>
        </p:txBody>
      </p:sp>
      <p:graphicFrame>
        <p:nvGraphicFramePr>
          <p:cNvPr id="6" name="Chart Placeholder 5">
            <a:extLst>
              <a:ext uri="{FF2B5EF4-FFF2-40B4-BE49-F238E27FC236}">
                <a16:creationId xmlns:a16="http://schemas.microsoft.com/office/drawing/2014/main" id="{4E8830DF-3B30-461D-AC38-838611E1B7BB}"/>
              </a:ext>
            </a:extLst>
          </p:cNvPr>
          <p:cNvGraphicFramePr>
            <a:graphicFrameLocks noGrp="1"/>
          </p:cNvGraphicFramePr>
          <p:nvPr>
            <p:ph type="chart" sz="quarter" idx="13"/>
            <p:extLst>
              <p:ext uri="{D42A27DB-BD31-4B8C-83A1-F6EECF244321}">
                <p14:modId xmlns:p14="http://schemas.microsoft.com/office/powerpoint/2010/main" val="833782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38C72F-B270-4054-A35F-548D591671C3}"/>
              </a:ext>
            </a:extLst>
          </p:cNvPr>
          <p:cNvSpPr>
            <a:spLocks noGrp="1"/>
          </p:cNvSpPr>
          <p:nvPr>
            <p:ph type="body" sz="quarter" idx="14"/>
          </p:nvPr>
        </p:nvSpPr>
        <p:spPr/>
        <p:txBody>
          <a:bodyPr/>
          <a:lstStyle/>
          <a:p>
            <a:r>
              <a:rPr lang="en-US"/>
              <a:t>01/01/2018 - 05/31/2019</a:t>
            </a:r>
          </a:p>
        </p:txBody>
      </p:sp>
      <p:sp>
        <p:nvSpPr>
          <p:cNvPr id="5" name="Footer Placeholder 4">
            <a:extLst>
              <a:ext uri="{FF2B5EF4-FFF2-40B4-BE49-F238E27FC236}">
                <a16:creationId xmlns:a16="http://schemas.microsoft.com/office/drawing/2014/main" id="{1D87B7E7-0D3F-453F-BBAF-DACB696514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36149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20190624_120142</Template>
  <TotalTime>11</TotalTime>
  <Words>6776</Words>
  <Application>Microsoft Office PowerPoint</Application>
  <PresentationFormat>On-screen Show (4:3)</PresentationFormat>
  <Paragraphs>3415</Paragraphs>
  <Slides>96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96</vt:i4>
      </vt:variant>
    </vt:vector>
  </HeadingPairs>
  <TitlesOfParts>
    <vt:vector size="99" baseType="lpstr">
      <vt:lpstr>Arial</vt:lpstr>
      <vt:lpstr>Calibri</vt:lpstr>
      <vt:lpstr>quintly_template</vt:lpstr>
      <vt:lpstr>MSI FR vs Competitor</vt:lpstr>
      <vt:lpstr>Facebook Key Metrics Radar | CND Competitor- FR</vt:lpstr>
      <vt:lpstr>Facebook Key Metrics Table w/ PTAT-Rate | CND Competitor- FR - 1 of 2</vt:lpstr>
      <vt:lpstr>Facebook Key Metrics Table w/ PTAT-Rate | CND Competitor- FR - 2 of 2</vt:lpstr>
      <vt:lpstr>Insights Key Metrics Table w/ E-Rate | CND Competitor- FR</vt:lpstr>
      <vt:lpstr>Facebook People Talking About This | CND Competitor- FR</vt:lpstr>
      <vt:lpstr>Facebook Fans Total | CND Competitor- FR</vt:lpstr>
      <vt:lpstr>Facebook Post Type Distribution Per Profile | CND Competitor- FR</vt:lpstr>
      <vt:lpstr>Facebook Sponsored Posts Distribution | CND Competitor- FR</vt:lpstr>
      <vt:lpstr>Facebook Own Posts Table | CND Competitor- FR - 1 of 17</vt:lpstr>
      <vt:lpstr>Facebook Own Posts Table | CND Competitor- FR - 2 of 17</vt:lpstr>
      <vt:lpstr>Facebook Own Posts Table | CND Competitor- FR - 3 of 17</vt:lpstr>
      <vt:lpstr>Facebook Own Posts Table | CND Competitor- FR - 4 of 17</vt:lpstr>
      <vt:lpstr>Facebook Own Posts Table | CND Competitor- FR - 5 of 17</vt:lpstr>
      <vt:lpstr>Facebook Own Posts Table | CND Competitor- FR - 6 of 17</vt:lpstr>
      <vt:lpstr>Facebook Own Posts Table | CND Competitor- FR - 7 of 17</vt:lpstr>
      <vt:lpstr>Facebook Own Posts Table | CND Competitor- FR - 8 of 17</vt:lpstr>
      <vt:lpstr>Facebook Own Posts Table | CND Competitor- FR - 9 of 17</vt:lpstr>
      <vt:lpstr>Facebook Own Posts Table | CND Competitor- FR - 10 of 17</vt:lpstr>
      <vt:lpstr>Facebook Own Posts Table | CND Competitor- FR - 11 of 17</vt:lpstr>
      <vt:lpstr>Facebook Own Posts Table | CND Competitor- FR - 12 of 17</vt:lpstr>
      <vt:lpstr>Facebook Own Posts Table | CND Competitor- FR - 13 of 17</vt:lpstr>
      <vt:lpstr>Facebook Own Posts Table | CND Competitor- FR - 14 of 17</vt:lpstr>
      <vt:lpstr>Facebook Own Posts Table | CND Competitor- FR - 15 of 17</vt:lpstr>
      <vt:lpstr>Facebook Own Posts Table | CND Competitor- FR - 16 of 17</vt:lpstr>
      <vt:lpstr>Facebook Own Posts Table | CND Competitor- FR - 17 of 17</vt:lpstr>
      <vt:lpstr>Facebook Insights Own Posts Table w/ E-Rate | CND Competitor- FR - 1 of 26</vt:lpstr>
      <vt:lpstr>Facebook Insights Own Posts Table w/ E-Rate | CND Competitor- FR - 2 of 26</vt:lpstr>
      <vt:lpstr>Facebook Insights Own Posts Table w/ E-Rate | CND Competitor- FR - 3 of 26</vt:lpstr>
      <vt:lpstr>Facebook Insights Own Posts Table w/ E-Rate | CND Competitor- FR - 4 of 26</vt:lpstr>
      <vt:lpstr>Facebook Insights Own Posts Table w/ E-Rate | CND Competitor- FR - 5 of 26</vt:lpstr>
      <vt:lpstr>Facebook Insights Own Posts Table w/ E-Rate | CND Competitor- FR - 6 of 26</vt:lpstr>
      <vt:lpstr>Facebook Insights Own Posts Table w/ E-Rate | CND Competitor- FR - 7 of 26</vt:lpstr>
      <vt:lpstr>Facebook Insights Own Posts Table w/ E-Rate | CND Competitor- FR - 8 of 26</vt:lpstr>
      <vt:lpstr>Facebook Insights Own Posts Table w/ E-Rate | CND Competitor- FR - 9 of 26</vt:lpstr>
      <vt:lpstr>Facebook Insights Own Posts Table w/ E-Rate | CND Competitor- FR - 10 of 26</vt:lpstr>
      <vt:lpstr>Facebook Insights Own Posts Table w/ E-Rate | CND Competitor- FR - 11 of 26</vt:lpstr>
      <vt:lpstr>Facebook Insights Own Posts Table w/ E-Rate | CND Competitor- FR - 12 of 26</vt:lpstr>
      <vt:lpstr>Facebook Insights Own Posts Table w/ E-Rate | CND Competitor- FR - 13 of 26</vt:lpstr>
      <vt:lpstr>Facebook Insights Own Posts Table w/ E-Rate | CND Competitor- FR - 14 of 26</vt:lpstr>
      <vt:lpstr>Facebook Insights Own Posts Table w/ E-Rate | CND Competitor- FR - 15 of 26</vt:lpstr>
      <vt:lpstr>Facebook Insights Own Posts Table w/ E-Rate | CND Competitor- FR - 16 of 26</vt:lpstr>
      <vt:lpstr>Facebook Insights Own Posts Table w/ E-Rate | CND Competitor- FR - 17 of 26</vt:lpstr>
      <vt:lpstr>Facebook Insights Own Posts Table w/ E-Rate | CND Competitor- FR - 18 of 26</vt:lpstr>
      <vt:lpstr>Facebook Insights Own Posts Table w/ E-Rate | CND Competitor- FR - 19 of 26</vt:lpstr>
      <vt:lpstr>Facebook Insights Own Posts Table w/ E-Rate | CND Competitor- FR - 20 of 26</vt:lpstr>
      <vt:lpstr>Facebook Insights Own Posts Table w/ E-Rate | CND Competitor- FR - 21 of 26</vt:lpstr>
      <vt:lpstr>Facebook Insights Own Posts Table w/ E-Rate | CND Competitor- FR - 22 of 26</vt:lpstr>
      <vt:lpstr>Facebook Insights Own Posts Table w/ E-Rate | CND Competitor- FR - 23 of 26</vt:lpstr>
      <vt:lpstr>Facebook Insights Own Posts Table w/ E-Rate | CND Competitor- FR - 24 of 26</vt:lpstr>
      <vt:lpstr>Facebook Insights Own Posts Table w/ E-Rate | CND Competitor- FR - 25 of 26</vt:lpstr>
      <vt:lpstr>Facebook Insights Own Posts Table w/ E-Rate | CND Competitor- FR - 26 of 26</vt:lpstr>
      <vt:lpstr>Facebook Engagement Rate | CND Competitor- FR</vt:lpstr>
      <vt:lpstr>Facebook Engagement Rate By Post Type | CND Competitor- FR</vt:lpstr>
      <vt:lpstr>Twitter Key Metrics Radar | CND Competitor- FR</vt:lpstr>
      <vt:lpstr>Facebook Own Posts By Weekday | CND Competitor- FR</vt:lpstr>
      <vt:lpstr>Twitter Followers Change | CND Competitor- FR</vt:lpstr>
      <vt:lpstr>Twitter Own and Retweeted Tweets Table | CND Competitor- FR - 1 of 10</vt:lpstr>
      <vt:lpstr>Twitter Own and Retweeted Tweets Table | CND Competitor- FR - 2 of 10</vt:lpstr>
      <vt:lpstr>Twitter Own and Retweeted Tweets Table | CND Competitor- FR - 3 of 10</vt:lpstr>
      <vt:lpstr>Twitter Own and Retweeted Tweets Table | CND Competitor- FR - 4 of 10</vt:lpstr>
      <vt:lpstr>Twitter Own and Retweeted Tweets Table | CND Competitor- FR - 5 of 10</vt:lpstr>
      <vt:lpstr>Twitter Own and Retweeted Tweets Table | CND Competitor- FR - 6 of 10</vt:lpstr>
      <vt:lpstr>Twitter Own and Retweeted Tweets Table | CND Competitor- FR - 7 of 10</vt:lpstr>
      <vt:lpstr>Twitter Own and Retweeted Tweets Table | CND Competitor- FR - 8 of 10</vt:lpstr>
      <vt:lpstr>Twitter Own and Retweeted Tweets Table | CND Competitor- FR - 9 of 10</vt:lpstr>
      <vt:lpstr>Twitter Own and Retweeted Tweets Table | CND Competitor- FR - 10 of 10</vt:lpstr>
      <vt:lpstr>Twitter Key Metrics Table | CND Competitor- FR</vt:lpstr>
      <vt:lpstr>Twitter Interaction Rate | CND Competitor- FR</vt:lpstr>
      <vt:lpstr>Twitter Followers Total | CND Competitor- FR</vt:lpstr>
      <vt:lpstr>Instagram Key Metrics Radar | CND Competitor- FR</vt:lpstr>
      <vt:lpstr>Instagram Followers Total | CND Competitor- FR</vt:lpstr>
      <vt:lpstr>Instagram Posts Table | CND Competitor- FR - 1 of 21</vt:lpstr>
      <vt:lpstr>Instagram Posts Table | CND Competitor- FR - 2 of 21</vt:lpstr>
      <vt:lpstr>Instagram Posts Table | CND Competitor- FR - 3 of 21</vt:lpstr>
      <vt:lpstr>Instagram Posts Table | CND Competitor- FR - 4 of 21</vt:lpstr>
      <vt:lpstr>Instagram Posts Table | CND Competitor- FR - 5 of 21</vt:lpstr>
      <vt:lpstr>Instagram Posts Table | CND Competitor- FR - 6 of 21</vt:lpstr>
      <vt:lpstr>Instagram Posts Table | CND Competitor- FR - 7 of 21</vt:lpstr>
      <vt:lpstr>Instagram Posts Table | CND Competitor- FR - 8 of 21</vt:lpstr>
      <vt:lpstr>Instagram Posts Table | CND Competitor- FR - 9 of 21</vt:lpstr>
      <vt:lpstr>Instagram Posts Table | CND Competitor- FR - 10 of 21</vt:lpstr>
      <vt:lpstr>Instagram Posts Table | CND Competitor- FR - 11 of 21</vt:lpstr>
      <vt:lpstr>Instagram Posts Table | CND Competitor- FR - 12 of 21</vt:lpstr>
      <vt:lpstr>Instagram Posts Table | CND Competitor- FR - 13 of 21</vt:lpstr>
      <vt:lpstr>Instagram Posts Table | CND Competitor- FR - 14 of 21</vt:lpstr>
      <vt:lpstr>Instagram Posts Table | CND Competitor- FR - 15 of 21</vt:lpstr>
      <vt:lpstr>Instagram Posts Table | CND Competitor- FR - 16 of 21</vt:lpstr>
      <vt:lpstr>Instagram Posts Table | CND Competitor- FR - 17 of 21</vt:lpstr>
      <vt:lpstr>Instagram Posts Table | CND Competitor- FR - 18 of 21</vt:lpstr>
      <vt:lpstr>Instagram Posts Table | CND Competitor- FR - 19 of 21</vt:lpstr>
      <vt:lpstr>Instagram Posts Table | CND Competitor- FR - 20 of 21</vt:lpstr>
      <vt:lpstr>Instagram Posts Table | CND Competitor- FR - 21 of 21</vt:lpstr>
      <vt:lpstr>Instagram Key Metrics Table | CND Competitor- FR</vt:lpstr>
      <vt:lpstr>Instagram Followers Change Rate | CND Competitor- FR</vt:lpstr>
      <vt:lpstr>Instagram Interaction Rate | CND Competitor- FR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MSI FR vs Competitor</dc:title>
  <dc:creator>Frederik Peiniger</dc:creator>
  <cp:lastModifiedBy>Frederik Peiniger</cp:lastModifiedBy>
  <cp:revision>2</cp:revision>
  <dcterms:created xsi:type="dcterms:W3CDTF">2019-06-24T12:02:57Z</dcterms:created>
  <dcterms:modified xsi:type="dcterms:W3CDTF">2019-06-24T12:13:58Z</dcterms:modified>
</cp:coreProperties>
</file>