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8F77B-96F5-46FD-9664-5AA160C3BD5C}"/>
              </a:ext>
            </a:extLst>
          </p:cNvPr>
          <p:cNvSpPr>
            <a:spLocks noGrp="1"/>
          </p:cNvSpPr>
          <p:nvPr>
            <p:ph type="title"/>
          </p:nvPr>
        </p:nvSpPr>
        <p:spPr/>
        <p:txBody>
          <a:bodyPr/>
          <a:lstStyle/>
          <a:p>
            <a:r>
              <a:rPr lang="en-US"/>
              <a:t>Facebook Insights Own Posts Table w/ E-Rate | MB Competitor- USA - 1 of 26</a:t>
            </a:r>
          </a:p>
        </p:txBody>
      </p:sp>
      <p:graphicFrame>
        <p:nvGraphicFramePr>
          <p:cNvPr id="5" name="Table Placeholder 4">
            <a:extLst>
              <a:ext uri="{FF2B5EF4-FFF2-40B4-BE49-F238E27FC236}">
                <a16:creationId xmlns:a16="http://schemas.microsoft.com/office/drawing/2014/main" id="{2A364DA7-2D88-4399-BD92-12F161898646}"/>
              </a:ext>
            </a:extLst>
          </p:cNvPr>
          <p:cNvGraphicFramePr>
            <a:graphicFrameLocks noGrp="1"/>
          </p:cNvGraphicFramePr>
          <p:nvPr>
            <p:ph type="tbl" sz="quarter" idx="13"/>
            <p:extLst>
              <p:ext uri="{D42A27DB-BD31-4B8C-83A1-F6EECF244321}">
                <p14:modId xmlns:p14="http://schemas.microsoft.com/office/powerpoint/2010/main" val="2983092665"/>
              </p:ext>
            </p:extLst>
          </p:nvPr>
        </p:nvGraphicFramePr>
        <p:xfrm>
          <a:off x="457200" y="1731963"/>
          <a:ext cx="8275320" cy="3749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2240978"/>
                    </a:ext>
                  </a:extLst>
                </a:gridCol>
                <a:gridCol w="246888">
                  <a:extLst>
                    <a:ext uri="{9D8B030D-6E8A-4147-A177-3AD203B41FA5}">
                      <a16:colId xmlns:a16="http://schemas.microsoft.com/office/drawing/2014/main" val="3620695589"/>
                    </a:ext>
                  </a:extLst>
                </a:gridCol>
                <a:gridCol w="246888">
                  <a:extLst>
                    <a:ext uri="{9D8B030D-6E8A-4147-A177-3AD203B41FA5}">
                      <a16:colId xmlns:a16="http://schemas.microsoft.com/office/drawing/2014/main" val="3033421054"/>
                    </a:ext>
                  </a:extLst>
                </a:gridCol>
                <a:gridCol w="208280">
                  <a:extLst>
                    <a:ext uri="{9D8B030D-6E8A-4147-A177-3AD203B41FA5}">
                      <a16:colId xmlns:a16="http://schemas.microsoft.com/office/drawing/2014/main" val="3469065068"/>
                    </a:ext>
                  </a:extLst>
                </a:gridCol>
                <a:gridCol w="208280">
                  <a:extLst>
                    <a:ext uri="{9D8B030D-6E8A-4147-A177-3AD203B41FA5}">
                      <a16:colId xmlns:a16="http://schemas.microsoft.com/office/drawing/2014/main" val="3802709033"/>
                    </a:ext>
                  </a:extLst>
                </a:gridCol>
                <a:gridCol w="208280">
                  <a:extLst>
                    <a:ext uri="{9D8B030D-6E8A-4147-A177-3AD203B41FA5}">
                      <a16:colId xmlns:a16="http://schemas.microsoft.com/office/drawing/2014/main" val="844130073"/>
                    </a:ext>
                  </a:extLst>
                </a:gridCol>
                <a:gridCol w="208280">
                  <a:extLst>
                    <a:ext uri="{9D8B030D-6E8A-4147-A177-3AD203B41FA5}">
                      <a16:colId xmlns:a16="http://schemas.microsoft.com/office/drawing/2014/main" val="94829870"/>
                    </a:ext>
                  </a:extLst>
                </a:gridCol>
                <a:gridCol w="208280">
                  <a:extLst>
                    <a:ext uri="{9D8B030D-6E8A-4147-A177-3AD203B41FA5}">
                      <a16:colId xmlns:a16="http://schemas.microsoft.com/office/drawing/2014/main" val="2724201878"/>
                    </a:ext>
                  </a:extLst>
                </a:gridCol>
                <a:gridCol w="208280">
                  <a:extLst>
                    <a:ext uri="{9D8B030D-6E8A-4147-A177-3AD203B41FA5}">
                      <a16:colId xmlns:a16="http://schemas.microsoft.com/office/drawing/2014/main" val="2944200111"/>
                    </a:ext>
                  </a:extLst>
                </a:gridCol>
                <a:gridCol w="208280">
                  <a:extLst>
                    <a:ext uri="{9D8B030D-6E8A-4147-A177-3AD203B41FA5}">
                      <a16:colId xmlns:a16="http://schemas.microsoft.com/office/drawing/2014/main" val="1935193935"/>
                    </a:ext>
                  </a:extLst>
                </a:gridCol>
                <a:gridCol w="208280">
                  <a:extLst>
                    <a:ext uri="{9D8B030D-6E8A-4147-A177-3AD203B41FA5}">
                      <a16:colId xmlns:a16="http://schemas.microsoft.com/office/drawing/2014/main" val="4191707644"/>
                    </a:ext>
                  </a:extLst>
                </a:gridCol>
                <a:gridCol w="208280">
                  <a:extLst>
                    <a:ext uri="{9D8B030D-6E8A-4147-A177-3AD203B41FA5}">
                      <a16:colId xmlns:a16="http://schemas.microsoft.com/office/drawing/2014/main" val="1110668853"/>
                    </a:ext>
                  </a:extLst>
                </a:gridCol>
                <a:gridCol w="208280">
                  <a:extLst>
                    <a:ext uri="{9D8B030D-6E8A-4147-A177-3AD203B41FA5}">
                      <a16:colId xmlns:a16="http://schemas.microsoft.com/office/drawing/2014/main" val="3339325303"/>
                    </a:ext>
                  </a:extLst>
                </a:gridCol>
                <a:gridCol w="246888">
                  <a:extLst>
                    <a:ext uri="{9D8B030D-6E8A-4147-A177-3AD203B41FA5}">
                      <a16:colId xmlns:a16="http://schemas.microsoft.com/office/drawing/2014/main" val="2517524775"/>
                    </a:ext>
                  </a:extLst>
                </a:gridCol>
                <a:gridCol w="208280">
                  <a:extLst>
                    <a:ext uri="{9D8B030D-6E8A-4147-A177-3AD203B41FA5}">
                      <a16:colId xmlns:a16="http://schemas.microsoft.com/office/drawing/2014/main" val="3337230178"/>
                    </a:ext>
                  </a:extLst>
                </a:gridCol>
                <a:gridCol w="246888">
                  <a:extLst>
                    <a:ext uri="{9D8B030D-6E8A-4147-A177-3AD203B41FA5}">
                      <a16:colId xmlns:a16="http://schemas.microsoft.com/office/drawing/2014/main" val="4093288019"/>
                    </a:ext>
                  </a:extLst>
                </a:gridCol>
                <a:gridCol w="246888">
                  <a:extLst>
                    <a:ext uri="{9D8B030D-6E8A-4147-A177-3AD203B41FA5}">
                      <a16:colId xmlns:a16="http://schemas.microsoft.com/office/drawing/2014/main" val="785650117"/>
                    </a:ext>
                  </a:extLst>
                </a:gridCol>
                <a:gridCol w="246888">
                  <a:extLst>
                    <a:ext uri="{9D8B030D-6E8A-4147-A177-3AD203B41FA5}">
                      <a16:colId xmlns:a16="http://schemas.microsoft.com/office/drawing/2014/main" val="1096908666"/>
                    </a:ext>
                  </a:extLst>
                </a:gridCol>
                <a:gridCol w="208280">
                  <a:extLst>
                    <a:ext uri="{9D8B030D-6E8A-4147-A177-3AD203B41FA5}">
                      <a16:colId xmlns:a16="http://schemas.microsoft.com/office/drawing/2014/main" val="2663646657"/>
                    </a:ext>
                  </a:extLst>
                </a:gridCol>
                <a:gridCol w="246888">
                  <a:extLst>
                    <a:ext uri="{9D8B030D-6E8A-4147-A177-3AD203B41FA5}">
                      <a16:colId xmlns:a16="http://schemas.microsoft.com/office/drawing/2014/main" val="1741488790"/>
                    </a:ext>
                  </a:extLst>
                </a:gridCol>
                <a:gridCol w="246888">
                  <a:extLst>
                    <a:ext uri="{9D8B030D-6E8A-4147-A177-3AD203B41FA5}">
                      <a16:colId xmlns:a16="http://schemas.microsoft.com/office/drawing/2014/main" val="2827948634"/>
                    </a:ext>
                  </a:extLst>
                </a:gridCol>
                <a:gridCol w="246888">
                  <a:extLst>
                    <a:ext uri="{9D8B030D-6E8A-4147-A177-3AD203B41FA5}">
                      <a16:colId xmlns:a16="http://schemas.microsoft.com/office/drawing/2014/main" val="3489987513"/>
                    </a:ext>
                  </a:extLst>
                </a:gridCol>
                <a:gridCol w="208280">
                  <a:extLst>
                    <a:ext uri="{9D8B030D-6E8A-4147-A177-3AD203B41FA5}">
                      <a16:colId xmlns:a16="http://schemas.microsoft.com/office/drawing/2014/main" val="2343391097"/>
                    </a:ext>
                  </a:extLst>
                </a:gridCol>
                <a:gridCol w="208280">
                  <a:extLst>
                    <a:ext uri="{9D8B030D-6E8A-4147-A177-3AD203B41FA5}">
                      <a16:colId xmlns:a16="http://schemas.microsoft.com/office/drawing/2014/main" val="1212716706"/>
                    </a:ext>
                  </a:extLst>
                </a:gridCol>
                <a:gridCol w="246888">
                  <a:extLst>
                    <a:ext uri="{9D8B030D-6E8A-4147-A177-3AD203B41FA5}">
                      <a16:colId xmlns:a16="http://schemas.microsoft.com/office/drawing/2014/main" val="2231232622"/>
                    </a:ext>
                  </a:extLst>
                </a:gridCol>
                <a:gridCol w="246888">
                  <a:extLst>
                    <a:ext uri="{9D8B030D-6E8A-4147-A177-3AD203B41FA5}">
                      <a16:colId xmlns:a16="http://schemas.microsoft.com/office/drawing/2014/main" val="3810941165"/>
                    </a:ext>
                  </a:extLst>
                </a:gridCol>
                <a:gridCol w="246888">
                  <a:extLst>
                    <a:ext uri="{9D8B030D-6E8A-4147-A177-3AD203B41FA5}">
                      <a16:colId xmlns:a16="http://schemas.microsoft.com/office/drawing/2014/main" val="90695630"/>
                    </a:ext>
                  </a:extLst>
                </a:gridCol>
                <a:gridCol w="208280">
                  <a:extLst>
                    <a:ext uri="{9D8B030D-6E8A-4147-A177-3AD203B41FA5}">
                      <a16:colId xmlns:a16="http://schemas.microsoft.com/office/drawing/2014/main" val="2727080385"/>
                    </a:ext>
                  </a:extLst>
                </a:gridCol>
                <a:gridCol w="208280">
                  <a:extLst>
                    <a:ext uri="{9D8B030D-6E8A-4147-A177-3AD203B41FA5}">
                      <a16:colId xmlns:a16="http://schemas.microsoft.com/office/drawing/2014/main" val="1153458096"/>
                    </a:ext>
                  </a:extLst>
                </a:gridCol>
                <a:gridCol w="208280">
                  <a:extLst>
                    <a:ext uri="{9D8B030D-6E8A-4147-A177-3AD203B41FA5}">
                      <a16:colId xmlns:a16="http://schemas.microsoft.com/office/drawing/2014/main" val="609690895"/>
                    </a:ext>
                  </a:extLst>
                </a:gridCol>
                <a:gridCol w="208280">
                  <a:extLst>
                    <a:ext uri="{9D8B030D-6E8A-4147-A177-3AD203B41FA5}">
                      <a16:colId xmlns:a16="http://schemas.microsoft.com/office/drawing/2014/main" val="217155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43630174"/>
                  </a:ext>
                </a:extLst>
              </a:tr>
            </a:tbl>
          </a:graphicData>
        </a:graphic>
      </p:graphicFrame>
      <p:sp>
        <p:nvSpPr>
          <p:cNvPr id="4" name="Text Placeholder 3">
            <a:extLst>
              <a:ext uri="{FF2B5EF4-FFF2-40B4-BE49-F238E27FC236}">
                <a16:creationId xmlns:a16="http://schemas.microsoft.com/office/drawing/2014/main" id="{4BCC2CE0-EC25-461B-8A44-FE1EC1409A92}"/>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746448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BB120-0850-46F0-AA85-ADC5858AD698}"/>
              </a:ext>
            </a:extLst>
          </p:cNvPr>
          <p:cNvSpPr>
            <a:spLocks noGrp="1"/>
          </p:cNvSpPr>
          <p:nvPr>
            <p:ph type="title"/>
          </p:nvPr>
        </p:nvSpPr>
        <p:spPr/>
        <p:txBody>
          <a:bodyPr/>
          <a:lstStyle/>
          <a:p>
            <a:r>
              <a:rPr lang="en-US"/>
              <a:t>Facebook Insights Own Posts Table w/ E-Rate | MB Competitor- USA - 2 of 26</a:t>
            </a:r>
          </a:p>
        </p:txBody>
      </p:sp>
      <p:graphicFrame>
        <p:nvGraphicFramePr>
          <p:cNvPr id="5" name="Table Placeholder 4">
            <a:extLst>
              <a:ext uri="{FF2B5EF4-FFF2-40B4-BE49-F238E27FC236}">
                <a16:creationId xmlns:a16="http://schemas.microsoft.com/office/drawing/2014/main" id="{185AD8E5-F00E-4630-B708-5A8123081696}"/>
              </a:ext>
            </a:extLst>
          </p:cNvPr>
          <p:cNvGraphicFramePr>
            <a:graphicFrameLocks noGrp="1"/>
          </p:cNvGraphicFramePr>
          <p:nvPr>
            <p:ph type="tbl" sz="quarter" idx="13"/>
            <p:extLst>
              <p:ext uri="{D42A27DB-BD31-4B8C-83A1-F6EECF244321}">
                <p14:modId xmlns:p14="http://schemas.microsoft.com/office/powerpoint/2010/main" val="23582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23327235"/>
                    </a:ext>
                  </a:extLst>
                </a:gridCol>
                <a:gridCol w="246888">
                  <a:extLst>
                    <a:ext uri="{9D8B030D-6E8A-4147-A177-3AD203B41FA5}">
                      <a16:colId xmlns:a16="http://schemas.microsoft.com/office/drawing/2014/main" val="2921496006"/>
                    </a:ext>
                  </a:extLst>
                </a:gridCol>
                <a:gridCol w="246888">
                  <a:extLst>
                    <a:ext uri="{9D8B030D-6E8A-4147-A177-3AD203B41FA5}">
                      <a16:colId xmlns:a16="http://schemas.microsoft.com/office/drawing/2014/main" val="133671610"/>
                    </a:ext>
                  </a:extLst>
                </a:gridCol>
                <a:gridCol w="208280">
                  <a:extLst>
                    <a:ext uri="{9D8B030D-6E8A-4147-A177-3AD203B41FA5}">
                      <a16:colId xmlns:a16="http://schemas.microsoft.com/office/drawing/2014/main" val="4107947451"/>
                    </a:ext>
                  </a:extLst>
                </a:gridCol>
                <a:gridCol w="208280">
                  <a:extLst>
                    <a:ext uri="{9D8B030D-6E8A-4147-A177-3AD203B41FA5}">
                      <a16:colId xmlns:a16="http://schemas.microsoft.com/office/drawing/2014/main" val="2228105390"/>
                    </a:ext>
                  </a:extLst>
                </a:gridCol>
                <a:gridCol w="208280">
                  <a:extLst>
                    <a:ext uri="{9D8B030D-6E8A-4147-A177-3AD203B41FA5}">
                      <a16:colId xmlns:a16="http://schemas.microsoft.com/office/drawing/2014/main" val="2119395770"/>
                    </a:ext>
                  </a:extLst>
                </a:gridCol>
                <a:gridCol w="208280">
                  <a:extLst>
                    <a:ext uri="{9D8B030D-6E8A-4147-A177-3AD203B41FA5}">
                      <a16:colId xmlns:a16="http://schemas.microsoft.com/office/drawing/2014/main" val="4126203967"/>
                    </a:ext>
                  </a:extLst>
                </a:gridCol>
                <a:gridCol w="208280">
                  <a:extLst>
                    <a:ext uri="{9D8B030D-6E8A-4147-A177-3AD203B41FA5}">
                      <a16:colId xmlns:a16="http://schemas.microsoft.com/office/drawing/2014/main" val="921024140"/>
                    </a:ext>
                  </a:extLst>
                </a:gridCol>
                <a:gridCol w="208280">
                  <a:extLst>
                    <a:ext uri="{9D8B030D-6E8A-4147-A177-3AD203B41FA5}">
                      <a16:colId xmlns:a16="http://schemas.microsoft.com/office/drawing/2014/main" val="2920177803"/>
                    </a:ext>
                  </a:extLst>
                </a:gridCol>
                <a:gridCol w="208280">
                  <a:extLst>
                    <a:ext uri="{9D8B030D-6E8A-4147-A177-3AD203B41FA5}">
                      <a16:colId xmlns:a16="http://schemas.microsoft.com/office/drawing/2014/main" val="4044713613"/>
                    </a:ext>
                  </a:extLst>
                </a:gridCol>
                <a:gridCol w="208280">
                  <a:extLst>
                    <a:ext uri="{9D8B030D-6E8A-4147-A177-3AD203B41FA5}">
                      <a16:colId xmlns:a16="http://schemas.microsoft.com/office/drawing/2014/main" val="275200732"/>
                    </a:ext>
                  </a:extLst>
                </a:gridCol>
                <a:gridCol w="208280">
                  <a:extLst>
                    <a:ext uri="{9D8B030D-6E8A-4147-A177-3AD203B41FA5}">
                      <a16:colId xmlns:a16="http://schemas.microsoft.com/office/drawing/2014/main" val="85615808"/>
                    </a:ext>
                  </a:extLst>
                </a:gridCol>
                <a:gridCol w="208280">
                  <a:extLst>
                    <a:ext uri="{9D8B030D-6E8A-4147-A177-3AD203B41FA5}">
                      <a16:colId xmlns:a16="http://schemas.microsoft.com/office/drawing/2014/main" val="1411413930"/>
                    </a:ext>
                  </a:extLst>
                </a:gridCol>
                <a:gridCol w="246888">
                  <a:extLst>
                    <a:ext uri="{9D8B030D-6E8A-4147-A177-3AD203B41FA5}">
                      <a16:colId xmlns:a16="http://schemas.microsoft.com/office/drawing/2014/main" val="3341469260"/>
                    </a:ext>
                  </a:extLst>
                </a:gridCol>
                <a:gridCol w="208280">
                  <a:extLst>
                    <a:ext uri="{9D8B030D-6E8A-4147-A177-3AD203B41FA5}">
                      <a16:colId xmlns:a16="http://schemas.microsoft.com/office/drawing/2014/main" val="3339850894"/>
                    </a:ext>
                  </a:extLst>
                </a:gridCol>
                <a:gridCol w="246888">
                  <a:extLst>
                    <a:ext uri="{9D8B030D-6E8A-4147-A177-3AD203B41FA5}">
                      <a16:colId xmlns:a16="http://schemas.microsoft.com/office/drawing/2014/main" val="622883973"/>
                    </a:ext>
                  </a:extLst>
                </a:gridCol>
                <a:gridCol w="246888">
                  <a:extLst>
                    <a:ext uri="{9D8B030D-6E8A-4147-A177-3AD203B41FA5}">
                      <a16:colId xmlns:a16="http://schemas.microsoft.com/office/drawing/2014/main" val="4183576579"/>
                    </a:ext>
                  </a:extLst>
                </a:gridCol>
                <a:gridCol w="246888">
                  <a:extLst>
                    <a:ext uri="{9D8B030D-6E8A-4147-A177-3AD203B41FA5}">
                      <a16:colId xmlns:a16="http://schemas.microsoft.com/office/drawing/2014/main" val="2184437919"/>
                    </a:ext>
                  </a:extLst>
                </a:gridCol>
                <a:gridCol w="208280">
                  <a:extLst>
                    <a:ext uri="{9D8B030D-6E8A-4147-A177-3AD203B41FA5}">
                      <a16:colId xmlns:a16="http://schemas.microsoft.com/office/drawing/2014/main" val="348143604"/>
                    </a:ext>
                  </a:extLst>
                </a:gridCol>
                <a:gridCol w="246888">
                  <a:extLst>
                    <a:ext uri="{9D8B030D-6E8A-4147-A177-3AD203B41FA5}">
                      <a16:colId xmlns:a16="http://schemas.microsoft.com/office/drawing/2014/main" val="3670411003"/>
                    </a:ext>
                  </a:extLst>
                </a:gridCol>
                <a:gridCol w="246888">
                  <a:extLst>
                    <a:ext uri="{9D8B030D-6E8A-4147-A177-3AD203B41FA5}">
                      <a16:colId xmlns:a16="http://schemas.microsoft.com/office/drawing/2014/main" val="278324574"/>
                    </a:ext>
                  </a:extLst>
                </a:gridCol>
                <a:gridCol w="246888">
                  <a:extLst>
                    <a:ext uri="{9D8B030D-6E8A-4147-A177-3AD203B41FA5}">
                      <a16:colId xmlns:a16="http://schemas.microsoft.com/office/drawing/2014/main" val="604321006"/>
                    </a:ext>
                  </a:extLst>
                </a:gridCol>
                <a:gridCol w="208280">
                  <a:extLst>
                    <a:ext uri="{9D8B030D-6E8A-4147-A177-3AD203B41FA5}">
                      <a16:colId xmlns:a16="http://schemas.microsoft.com/office/drawing/2014/main" val="617863287"/>
                    </a:ext>
                  </a:extLst>
                </a:gridCol>
                <a:gridCol w="208280">
                  <a:extLst>
                    <a:ext uri="{9D8B030D-6E8A-4147-A177-3AD203B41FA5}">
                      <a16:colId xmlns:a16="http://schemas.microsoft.com/office/drawing/2014/main" val="1887648126"/>
                    </a:ext>
                  </a:extLst>
                </a:gridCol>
                <a:gridCol w="246888">
                  <a:extLst>
                    <a:ext uri="{9D8B030D-6E8A-4147-A177-3AD203B41FA5}">
                      <a16:colId xmlns:a16="http://schemas.microsoft.com/office/drawing/2014/main" val="2705694340"/>
                    </a:ext>
                  </a:extLst>
                </a:gridCol>
                <a:gridCol w="246888">
                  <a:extLst>
                    <a:ext uri="{9D8B030D-6E8A-4147-A177-3AD203B41FA5}">
                      <a16:colId xmlns:a16="http://schemas.microsoft.com/office/drawing/2014/main" val="4219349728"/>
                    </a:ext>
                  </a:extLst>
                </a:gridCol>
                <a:gridCol w="246888">
                  <a:extLst>
                    <a:ext uri="{9D8B030D-6E8A-4147-A177-3AD203B41FA5}">
                      <a16:colId xmlns:a16="http://schemas.microsoft.com/office/drawing/2014/main" val="221605033"/>
                    </a:ext>
                  </a:extLst>
                </a:gridCol>
                <a:gridCol w="208280">
                  <a:extLst>
                    <a:ext uri="{9D8B030D-6E8A-4147-A177-3AD203B41FA5}">
                      <a16:colId xmlns:a16="http://schemas.microsoft.com/office/drawing/2014/main" val="202628405"/>
                    </a:ext>
                  </a:extLst>
                </a:gridCol>
                <a:gridCol w="208280">
                  <a:extLst>
                    <a:ext uri="{9D8B030D-6E8A-4147-A177-3AD203B41FA5}">
                      <a16:colId xmlns:a16="http://schemas.microsoft.com/office/drawing/2014/main" val="2984679841"/>
                    </a:ext>
                  </a:extLst>
                </a:gridCol>
                <a:gridCol w="208280">
                  <a:extLst>
                    <a:ext uri="{9D8B030D-6E8A-4147-A177-3AD203B41FA5}">
                      <a16:colId xmlns:a16="http://schemas.microsoft.com/office/drawing/2014/main" val="975905813"/>
                    </a:ext>
                  </a:extLst>
                </a:gridCol>
                <a:gridCol w="208280">
                  <a:extLst>
                    <a:ext uri="{9D8B030D-6E8A-4147-A177-3AD203B41FA5}">
                      <a16:colId xmlns:a16="http://schemas.microsoft.com/office/drawing/2014/main" val="91009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8565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- 2018-11-25 19:01:04 </a:t>
                      </a:r>
                      <a:r>
                        <a:rPr kumimoji="0" lang="en-US" sz="1000" b="0" i="0" u="none" strike="noStrike" kern="1200" cap="none" spc="0" normalizeH="0" baseline="0" noProof="0">
                          <a:ln>
                            <a:noFill/>
                          </a:ln>
                          <a:solidFill>
                            <a:prstClr val="black"/>
                          </a:solidFill>
                          <a:effectLst/>
                          <a:uLnTx/>
                          <a:uFillTx/>
                          <a:latin typeface="+mn-lt"/>
                          <a:ea typeface="+mn-ea"/>
                          <a:cs typeface="+mn-cs"/>
                        </a:rPr>
                        <a:t> 
 That feeling when you don't have to bring your lighting equipment to take a nicely lit photo at night.
Mystic Knight Backpack
https://msi.gm/Mystic-Knight-Backpack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2.7986 %</a:t>
                      </a:r>
                    </a:p>
                  </a:txBody>
                  <a:tcPr/>
                </a:tc>
                <a:extLst>
                  <a:ext uri="{0D108BD9-81ED-4DB2-BD59-A6C34878D82A}">
                    <a16:rowId xmlns:a16="http://schemas.microsoft.com/office/drawing/2014/main" val="1690688177"/>
                  </a:ext>
                </a:extLst>
              </a:tr>
            </a:tbl>
          </a:graphicData>
        </a:graphic>
      </p:graphicFrame>
      <p:sp>
        <p:nvSpPr>
          <p:cNvPr id="4" name="Text Placeholder 3">
            <a:extLst>
              <a:ext uri="{FF2B5EF4-FFF2-40B4-BE49-F238E27FC236}">
                <a16:creationId xmlns:a16="http://schemas.microsoft.com/office/drawing/2014/main" id="{175815C7-405A-46DE-AEA0-AF7BA26D8AD7}"/>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093874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B25B-1A3B-4A31-AA8E-7F4826F3B405}"/>
              </a:ext>
            </a:extLst>
          </p:cNvPr>
          <p:cNvSpPr>
            <a:spLocks noGrp="1"/>
          </p:cNvSpPr>
          <p:nvPr>
            <p:ph type="title"/>
          </p:nvPr>
        </p:nvSpPr>
        <p:spPr/>
        <p:txBody>
          <a:bodyPr/>
          <a:lstStyle/>
          <a:p>
            <a:r>
              <a:rPr lang="en-US"/>
              <a:t>Facebook Insights Own Posts Table w/ E-Rate | MB Competitor- USA - 3 of 26</a:t>
            </a:r>
          </a:p>
        </p:txBody>
      </p:sp>
      <p:graphicFrame>
        <p:nvGraphicFramePr>
          <p:cNvPr id="5" name="Table Placeholder 4">
            <a:extLst>
              <a:ext uri="{FF2B5EF4-FFF2-40B4-BE49-F238E27FC236}">
                <a16:creationId xmlns:a16="http://schemas.microsoft.com/office/drawing/2014/main" id="{29F70DA8-BD0F-4E4B-A514-267A419CA888}"/>
              </a:ext>
            </a:extLst>
          </p:cNvPr>
          <p:cNvGraphicFramePr>
            <a:graphicFrameLocks noGrp="1"/>
          </p:cNvGraphicFramePr>
          <p:nvPr>
            <p:ph type="tbl" sz="quarter" idx="13"/>
            <p:extLst>
              <p:ext uri="{D42A27DB-BD31-4B8C-83A1-F6EECF244321}">
                <p14:modId xmlns:p14="http://schemas.microsoft.com/office/powerpoint/2010/main" val="71383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5942465"/>
                    </a:ext>
                  </a:extLst>
                </a:gridCol>
                <a:gridCol w="246888">
                  <a:extLst>
                    <a:ext uri="{9D8B030D-6E8A-4147-A177-3AD203B41FA5}">
                      <a16:colId xmlns:a16="http://schemas.microsoft.com/office/drawing/2014/main" val="1223142779"/>
                    </a:ext>
                  </a:extLst>
                </a:gridCol>
                <a:gridCol w="246888">
                  <a:extLst>
                    <a:ext uri="{9D8B030D-6E8A-4147-A177-3AD203B41FA5}">
                      <a16:colId xmlns:a16="http://schemas.microsoft.com/office/drawing/2014/main" val="1073290978"/>
                    </a:ext>
                  </a:extLst>
                </a:gridCol>
                <a:gridCol w="208280">
                  <a:extLst>
                    <a:ext uri="{9D8B030D-6E8A-4147-A177-3AD203B41FA5}">
                      <a16:colId xmlns:a16="http://schemas.microsoft.com/office/drawing/2014/main" val="3255768290"/>
                    </a:ext>
                  </a:extLst>
                </a:gridCol>
                <a:gridCol w="208280">
                  <a:extLst>
                    <a:ext uri="{9D8B030D-6E8A-4147-A177-3AD203B41FA5}">
                      <a16:colId xmlns:a16="http://schemas.microsoft.com/office/drawing/2014/main" val="951006611"/>
                    </a:ext>
                  </a:extLst>
                </a:gridCol>
                <a:gridCol w="208280">
                  <a:extLst>
                    <a:ext uri="{9D8B030D-6E8A-4147-A177-3AD203B41FA5}">
                      <a16:colId xmlns:a16="http://schemas.microsoft.com/office/drawing/2014/main" val="2510460656"/>
                    </a:ext>
                  </a:extLst>
                </a:gridCol>
                <a:gridCol w="208280">
                  <a:extLst>
                    <a:ext uri="{9D8B030D-6E8A-4147-A177-3AD203B41FA5}">
                      <a16:colId xmlns:a16="http://schemas.microsoft.com/office/drawing/2014/main" val="3432637893"/>
                    </a:ext>
                  </a:extLst>
                </a:gridCol>
                <a:gridCol w="208280">
                  <a:extLst>
                    <a:ext uri="{9D8B030D-6E8A-4147-A177-3AD203B41FA5}">
                      <a16:colId xmlns:a16="http://schemas.microsoft.com/office/drawing/2014/main" val="4136097470"/>
                    </a:ext>
                  </a:extLst>
                </a:gridCol>
                <a:gridCol w="208280">
                  <a:extLst>
                    <a:ext uri="{9D8B030D-6E8A-4147-A177-3AD203B41FA5}">
                      <a16:colId xmlns:a16="http://schemas.microsoft.com/office/drawing/2014/main" val="2372024978"/>
                    </a:ext>
                  </a:extLst>
                </a:gridCol>
                <a:gridCol w="208280">
                  <a:extLst>
                    <a:ext uri="{9D8B030D-6E8A-4147-A177-3AD203B41FA5}">
                      <a16:colId xmlns:a16="http://schemas.microsoft.com/office/drawing/2014/main" val="2333730911"/>
                    </a:ext>
                  </a:extLst>
                </a:gridCol>
                <a:gridCol w="208280">
                  <a:extLst>
                    <a:ext uri="{9D8B030D-6E8A-4147-A177-3AD203B41FA5}">
                      <a16:colId xmlns:a16="http://schemas.microsoft.com/office/drawing/2014/main" val="197699787"/>
                    </a:ext>
                  </a:extLst>
                </a:gridCol>
                <a:gridCol w="208280">
                  <a:extLst>
                    <a:ext uri="{9D8B030D-6E8A-4147-A177-3AD203B41FA5}">
                      <a16:colId xmlns:a16="http://schemas.microsoft.com/office/drawing/2014/main" val="3527886815"/>
                    </a:ext>
                  </a:extLst>
                </a:gridCol>
                <a:gridCol w="208280">
                  <a:extLst>
                    <a:ext uri="{9D8B030D-6E8A-4147-A177-3AD203B41FA5}">
                      <a16:colId xmlns:a16="http://schemas.microsoft.com/office/drawing/2014/main" val="2563329275"/>
                    </a:ext>
                  </a:extLst>
                </a:gridCol>
                <a:gridCol w="246888">
                  <a:extLst>
                    <a:ext uri="{9D8B030D-6E8A-4147-A177-3AD203B41FA5}">
                      <a16:colId xmlns:a16="http://schemas.microsoft.com/office/drawing/2014/main" val="1030087253"/>
                    </a:ext>
                  </a:extLst>
                </a:gridCol>
                <a:gridCol w="208280">
                  <a:extLst>
                    <a:ext uri="{9D8B030D-6E8A-4147-A177-3AD203B41FA5}">
                      <a16:colId xmlns:a16="http://schemas.microsoft.com/office/drawing/2014/main" val="2967467464"/>
                    </a:ext>
                  </a:extLst>
                </a:gridCol>
                <a:gridCol w="246888">
                  <a:extLst>
                    <a:ext uri="{9D8B030D-6E8A-4147-A177-3AD203B41FA5}">
                      <a16:colId xmlns:a16="http://schemas.microsoft.com/office/drawing/2014/main" val="195369250"/>
                    </a:ext>
                  </a:extLst>
                </a:gridCol>
                <a:gridCol w="246888">
                  <a:extLst>
                    <a:ext uri="{9D8B030D-6E8A-4147-A177-3AD203B41FA5}">
                      <a16:colId xmlns:a16="http://schemas.microsoft.com/office/drawing/2014/main" val="8392628"/>
                    </a:ext>
                  </a:extLst>
                </a:gridCol>
                <a:gridCol w="246888">
                  <a:extLst>
                    <a:ext uri="{9D8B030D-6E8A-4147-A177-3AD203B41FA5}">
                      <a16:colId xmlns:a16="http://schemas.microsoft.com/office/drawing/2014/main" val="1735524189"/>
                    </a:ext>
                  </a:extLst>
                </a:gridCol>
                <a:gridCol w="208280">
                  <a:extLst>
                    <a:ext uri="{9D8B030D-6E8A-4147-A177-3AD203B41FA5}">
                      <a16:colId xmlns:a16="http://schemas.microsoft.com/office/drawing/2014/main" val="1006106914"/>
                    </a:ext>
                  </a:extLst>
                </a:gridCol>
                <a:gridCol w="246888">
                  <a:extLst>
                    <a:ext uri="{9D8B030D-6E8A-4147-A177-3AD203B41FA5}">
                      <a16:colId xmlns:a16="http://schemas.microsoft.com/office/drawing/2014/main" val="4149452536"/>
                    </a:ext>
                  </a:extLst>
                </a:gridCol>
                <a:gridCol w="246888">
                  <a:extLst>
                    <a:ext uri="{9D8B030D-6E8A-4147-A177-3AD203B41FA5}">
                      <a16:colId xmlns:a16="http://schemas.microsoft.com/office/drawing/2014/main" val="527739756"/>
                    </a:ext>
                  </a:extLst>
                </a:gridCol>
                <a:gridCol w="246888">
                  <a:extLst>
                    <a:ext uri="{9D8B030D-6E8A-4147-A177-3AD203B41FA5}">
                      <a16:colId xmlns:a16="http://schemas.microsoft.com/office/drawing/2014/main" val="3818015897"/>
                    </a:ext>
                  </a:extLst>
                </a:gridCol>
                <a:gridCol w="208280">
                  <a:extLst>
                    <a:ext uri="{9D8B030D-6E8A-4147-A177-3AD203B41FA5}">
                      <a16:colId xmlns:a16="http://schemas.microsoft.com/office/drawing/2014/main" val="3223598134"/>
                    </a:ext>
                  </a:extLst>
                </a:gridCol>
                <a:gridCol w="208280">
                  <a:extLst>
                    <a:ext uri="{9D8B030D-6E8A-4147-A177-3AD203B41FA5}">
                      <a16:colId xmlns:a16="http://schemas.microsoft.com/office/drawing/2014/main" val="2281287818"/>
                    </a:ext>
                  </a:extLst>
                </a:gridCol>
                <a:gridCol w="246888">
                  <a:extLst>
                    <a:ext uri="{9D8B030D-6E8A-4147-A177-3AD203B41FA5}">
                      <a16:colId xmlns:a16="http://schemas.microsoft.com/office/drawing/2014/main" val="3011937252"/>
                    </a:ext>
                  </a:extLst>
                </a:gridCol>
                <a:gridCol w="246888">
                  <a:extLst>
                    <a:ext uri="{9D8B030D-6E8A-4147-A177-3AD203B41FA5}">
                      <a16:colId xmlns:a16="http://schemas.microsoft.com/office/drawing/2014/main" val="1264798886"/>
                    </a:ext>
                  </a:extLst>
                </a:gridCol>
                <a:gridCol w="246888">
                  <a:extLst>
                    <a:ext uri="{9D8B030D-6E8A-4147-A177-3AD203B41FA5}">
                      <a16:colId xmlns:a16="http://schemas.microsoft.com/office/drawing/2014/main" val="2885106377"/>
                    </a:ext>
                  </a:extLst>
                </a:gridCol>
                <a:gridCol w="208280">
                  <a:extLst>
                    <a:ext uri="{9D8B030D-6E8A-4147-A177-3AD203B41FA5}">
                      <a16:colId xmlns:a16="http://schemas.microsoft.com/office/drawing/2014/main" val="243001997"/>
                    </a:ext>
                  </a:extLst>
                </a:gridCol>
                <a:gridCol w="208280">
                  <a:extLst>
                    <a:ext uri="{9D8B030D-6E8A-4147-A177-3AD203B41FA5}">
                      <a16:colId xmlns:a16="http://schemas.microsoft.com/office/drawing/2014/main" val="3905049300"/>
                    </a:ext>
                  </a:extLst>
                </a:gridCol>
                <a:gridCol w="208280">
                  <a:extLst>
                    <a:ext uri="{9D8B030D-6E8A-4147-A177-3AD203B41FA5}">
                      <a16:colId xmlns:a16="http://schemas.microsoft.com/office/drawing/2014/main" val="688090595"/>
                    </a:ext>
                  </a:extLst>
                </a:gridCol>
                <a:gridCol w="208280">
                  <a:extLst>
                    <a:ext uri="{9D8B030D-6E8A-4147-A177-3AD203B41FA5}">
                      <a16:colId xmlns:a16="http://schemas.microsoft.com/office/drawing/2014/main" val="251393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977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- 2018-11-25 04:38:44 </a:t>
                      </a:r>
                      <a:r>
                        <a:rPr kumimoji="0" lang="en-US" sz="1000" b="0" i="0" u="none" strike="noStrike" kern="1200" cap="none" spc="0" normalizeH="0" baseline="0" noProof="0">
                          <a:ln>
                            <a:noFill/>
                          </a:ln>
                          <a:solidFill>
                            <a:prstClr val="black"/>
                          </a:solidFill>
                          <a:effectLst/>
                          <a:uLnTx/>
                          <a:uFillTx/>
                          <a:latin typeface="+mn-lt"/>
                          <a:ea typeface="+mn-ea"/>
                          <a:cs typeface="+mn-cs"/>
                        </a:rPr>
                        <a:t> 
 Watch NukemDukem play some comepetitive Dota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5.1711 %</a:t>
                      </a:r>
                    </a:p>
                  </a:txBody>
                  <a:tcPr/>
                </a:tc>
                <a:extLst>
                  <a:ext uri="{0D108BD9-81ED-4DB2-BD59-A6C34878D82A}">
                    <a16:rowId xmlns:a16="http://schemas.microsoft.com/office/drawing/2014/main" val="73453766"/>
                  </a:ext>
                </a:extLst>
              </a:tr>
            </a:tbl>
          </a:graphicData>
        </a:graphic>
      </p:graphicFrame>
      <p:sp>
        <p:nvSpPr>
          <p:cNvPr id="4" name="Text Placeholder 3">
            <a:extLst>
              <a:ext uri="{FF2B5EF4-FFF2-40B4-BE49-F238E27FC236}">
                <a16:creationId xmlns:a16="http://schemas.microsoft.com/office/drawing/2014/main" id="{2BF850E7-5C46-49AD-84DE-1EE4F11FE587}"/>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90496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B4FB-ED1F-4264-AF51-647E1508C282}"/>
              </a:ext>
            </a:extLst>
          </p:cNvPr>
          <p:cNvSpPr>
            <a:spLocks noGrp="1"/>
          </p:cNvSpPr>
          <p:nvPr>
            <p:ph type="title"/>
          </p:nvPr>
        </p:nvSpPr>
        <p:spPr/>
        <p:txBody>
          <a:bodyPr/>
          <a:lstStyle/>
          <a:p>
            <a:r>
              <a:rPr lang="en-US"/>
              <a:t>Facebook Insights Own Posts Table w/ E-Rate | MB Competitor- USA - 4 of 26</a:t>
            </a:r>
          </a:p>
        </p:txBody>
      </p:sp>
      <p:graphicFrame>
        <p:nvGraphicFramePr>
          <p:cNvPr id="5" name="Table Placeholder 4">
            <a:extLst>
              <a:ext uri="{FF2B5EF4-FFF2-40B4-BE49-F238E27FC236}">
                <a16:creationId xmlns:a16="http://schemas.microsoft.com/office/drawing/2014/main" id="{08D1A84F-8B02-4310-9A16-DF13AA3AC07E}"/>
              </a:ext>
            </a:extLst>
          </p:cNvPr>
          <p:cNvGraphicFramePr>
            <a:graphicFrameLocks noGrp="1"/>
          </p:cNvGraphicFramePr>
          <p:nvPr>
            <p:ph type="tbl" sz="quarter" idx="13"/>
            <p:extLst>
              <p:ext uri="{D42A27DB-BD31-4B8C-83A1-F6EECF244321}">
                <p14:modId xmlns:p14="http://schemas.microsoft.com/office/powerpoint/2010/main" val="1139866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1884679"/>
                    </a:ext>
                  </a:extLst>
                </a:gridCol>
                <a:gridCol w="246888">
                  <a:extLst>
                    <a:ext uri="{9D8B030D-6E8A-4147-A177-3AD203B41FA5}">
                      <a16:colId xmlns:a16="http://schemas.microsoft.com/office/drawing/2014/main" val="3323416865"/>
                    </a:ext>
                  </a:extLst>
                </a:gridCol>
                <a:gridCol w="246888">
                  <a:extLst>
                    <a:ext uri="{9D8B030D-6E8A-4147-A177-3AD203B41FA5}">
                      <a16:colId xmlns:a16="http://schemas.microsoft.com/office/drawing/2014/main" val="3379597609"/>
                    </a:ext>
                  </a:extLst>
                </a:gridCol>
                <a:gridCol w="208280">
                  <a:extLst>
                    <a:ext uri="{9D8B030D-6E8A-4147-A177-3AD203B41FA5}">
                      <a16:colId xmlns:a16="http://schemas.microsoft.com/office/drawing/2014/main" val="2921290107"/>
                    </a:ext>
                  </a:extLst>
                </a:gridCol>
                <a:gridCol w="208280">
                  <a:extLst>
                    <a:ext uri="{9D8B030D-6E8A-4147-A177-3AD203B41FA5}">
                      <a16:colId xmlns:a16="http://schemas.microsoft.com/office/drawing/2014/main" val="578053041"/>
                    </a:ext>
                  </a:extLst>
                </a:gridCol>
                <a:gridCol w="208280">
                  <a:extLst>
                    <a:ext uri="{9D8B030D-6E8A-4147-A177-3AD203B41FA5}">
                      <a16:colId xmlns:a16="http://schemas.microsoft.com/office/drawing/2014/main" val="1602817675"/>
                    </a:ext>
                  </a:extLst>
                </a:gridCol>
                <a:gridCol w="208280">
                  <a:extLst>
                    <a:ext uri="{9D8B030D-6E8A-4147-A177-3AD203B41FA5}">
                      <a16:colId xmlns:a16="http://schemas.microsoft.com/office/drawing/2014/main" val="3159483574"/>
                    </a:ext>
                  </a:extLst>
                </a:gridCol>
                <a:gridCol w="208280">
                  <a:extLst>
                    <a:ext uri="{9D8B030D-6E8A-4147-A177-3AD203B41FA5}">
                      <a16:colId xmlns:a16="http://schemas.microsoft.com/office/drawing/2014/main" val="4290058056"/>
                    </a:ext>
                  </a:extLst>
                </a:gridCol>
                <a:gridCol w="208280">
                  <a:extLst>
                    <a:ext uri="{9D8B030D-6E8A-4147-A177-3AD203B41FA5}">
                      <a16:colId xmlns:a16="http://schemas.microsoft.com/office/drawing/2014/main" val="1057071066"/>
                    </a:ext>
                  </a:extLst>
                </a:gridCol>
                <a:gridCol w="208280">
                  <a:extLst>
                    <a:ext uri="{9D8B030D-6E8A-4147-A177-3AD203B41FA5}">
                      <a16:colId xmlns:a16="http://schemas.microsoft.com/office/drawing/2014/main" val="2001886156"/>
                    </a:ext>
                  </a:extLst>
                </a:gridCol>
                <a:gridCol w="208280">
                  <a:extLst>
                    <a:ext uri="{9D8B030D-6E8A-4147-A177-3AD203B41FA5}">
                      <a16:colId xmlns:a16="http://schemas.microsoft.com/office/drawing/2014/main" val="2362294129"/>
                    </a:ext>
                  </a:extLst>
                </a:gridCol>
                <a:gridCol w="208280">
                  <a:extLst>
                    <a:ext uri="{9D8B030D-6E8A-4147-A177-3AD203B41FA5}">
                      <a16:colId xmlns:a16="http://schemas.microsoft.com/office/drawing/2014/main" val="416847050"/>
                    </a:ext>
                  </a:extLst>
                </a:gridCol>
                <a:gridCol w="208280">
                  <a:extLst>
                    <a:ext uri="{9D8B030D-6E8A-4147-A177-3AD203B41FA5}">
                      <a16:colId xmlns:a16="http://schemas.microsoft.com/office/drawing/2014/main" val="981349732"/>
                    </a:ext>
                  </a:extLst>
                </a:gridCol>
                <a:gridCol w="246888">
                  <a:extLst>
                    <a:ext uri="{9D8B030D-6E8A-4147-A177-3AD203B41FA5}">
                      <a16:colId xmlns:a16="http://schemas.microsoft.com/office/drawing/2014/main" val="2098273694"/>
                    </a:ext>
                  </a:extLst>
                </a:gridCol>
                <a:gridCol w="208280">
                  <a:extLst>
                    <a:ext uri="{9D8B030D-6E8A-4147-A177-3AD203B41FA5}">
                      <a16:colId xmlns:a16="http://schemas.microsoft.com/office/drawing/2014/main" val="3383714482"/>
                    </a:ext>
                  </a:extLst>
                </a:gridCol>
                <a:gridCol w="246888">
                  <a:extLst>
                    <a:ext uri="{9D8B030D-6E8A-4147-A177-3AD203B41FA5}">
                      <a16:colId xmlns:a16="http://schemas.microsoft.com/office/drawing/2014/main" val="3873509564"/>
                    </a:ext>
                  </a:extLst>
                </a:gridCol>
                <a:gridCol w="246888">
                  <a:extLst>
                    <a:ext uri="{9D8B030D-6E8A-4147-A177-3AD203B41FA5}">
                      <a16:colId xmlns:a16="http://schemas.microsoft.com/office/drawing/2014/main" val="3492927098"/>
                    </a:ext>
                  </a:extLst>
                </a:gridCol>
                <a:gridCol w="246888">
                  <a:extLst>
                    <a:ext uri="{9D8B030D-6E8A-4147-A177-3AD203B41FA5}">
                      <a16:colId xmlns:a16="http://schemas.microsoft.com/office/drawing/2014/main" val="4130877659"/>
                    </a:ext>
                  </a:extLst>
                </a:gridCol>
                <a:gridCol w="208280">
                  <a:extLst>
                    <a:ext uri="{9D8B030D-6E8A-4147-A177-3AD203B41FA5}">
                      <a16:colId xmlns:a16="http://schemas.microsoft.com/office/drawing/2014/main" val="845617161"/>
                    </a:ext>
                  </a:extLst>
                </a:gridCol>
                <a:gridCol w="246888">
                  <a:extLst>
                    <a:ext uri="{9D8B030D-6E8A-4147-A177-3AD203B41FA5}">
                      <a16:colId xmlns:a16="http://schemas.microsoft.com/office/drawing/2014/main" val="635041691"/>
                    </a:ext>
                  </a:extLst>
                </a:gridCol>
                <a:gridCol w="246888">
                  <a:extLst>
                    <a:ext uri="{9D8B030D-6E8A-4147-A177-3AD203B41FA5}">
                      <a16:colId xmlns:a16="http://schemas.microsoft.com/office/drawing/2014/main" val="1395604160"/>
                    </a:ext>
                  </a:extLst>
                </a:gridCol>
                <a:gridCol w="246888">
                  <a:extLst>
                    <a:ext uri="{9D8B030D-6E8A-4147-A177-3AD203B41FA5}">
                      <a16:colId xmlns:a16="http://schemas.microsoft.com/office/drawing/2014/main" val="2319201115"/>
                    </a:ext>
                  </a:extLst>
                </a:gridCol>
                <a:gridCol w="208280">
                  <a:extLst>
                    <a:ext uri="{9D8B030D-6E8A-4147-A177-3AD203B41FA5}">
                      <a16:colId xmlns:a16="http://schemas.microsoft.com/office/drawing/2014/main" val="4256010341"/>
                    </a:ext>
                  </a:extLst>
                </a:gridCol>
                <a:gridCol w="208280">
                  <a:extLst>
                    <a:ext uri="{9D8B030D-6E8A-4147-A177-3AD203B41FA5}">
                      <a16:colId xmlns:a16="http://schemas.microsoft.com/office/drawing/2014/main" val="425631002"/>
                    </a:ext>
                  </a:extLst>
                </a:gridCol>
                <a:gridCol w="246888">
                  <a:extLst>
                    <a:ext uri="{9D8B030D-6E8A-4147-A177-3AD203B41FA5}">
                      <a16:colId xmlns:a16="http://schemas.microsoft.com/office/drawing/2014/main" val="484888726"/>
                    </a:ext>
                  </a:extLst>
                </a:gridCol>
                <a:gridCol w="246888">
                  <a:extLst>
                    <a:ext uri="{9D8B030D-6E8A-4147-A177-3AD203B41FA5}">
                      <a16:colId xmlns:a16="http://schemas.microsoft.com/office/drawing/2014/main" val="113139961"/>
                    </a:ext>
                  </a:extLst>
                </a:gridCol>
                <a:gridCol w="246888">
                  <a:extLst>
                    <a:ext uri="{9D8B030D-6E8A-4147-A177-3AD203B41FA5}">
                      <a16:colId xmlns:a16="http://schemas.microsoft.com/office/drawing/2014/main" val="3856722775"/>
                    </a:ext>
                  </a:extLst>
                </a:gridCol>
                <a:gridCol w="208280">
                  <a:extLst>
                    <a:ext uri="{9D8B030D-6E8A-4147-A177-3AD203B41FA5}">
                      <a16:colId xmlns:a16="http://schemas.microsoft.com/office/drawing/2014/main" val="4020773367"/>
                    </a:ext>
                  </a:extLst>
                </a:gridCol>
                <a:gridCol w="208280">
                  <a:extLst>
                    <a:ext uri="{9D8B030D-6E8A-4147-A177-3AD203B41FA5}">
                      <a16:colId xmlns:a16="http://schemas.microsoft.com/office/drawing/2014/main" val="3229560160"/>
                    </a:ext>
                  </a:extLst>
                </a:gridCol>
                <a:gridCol w="208280">
                  <a:extLst>
                    <a:ext uri="{9D8B030D-6E8A-4147-A177-3AD203B41FA5}">
                      <a16:colId xmlns:a16="http://schemas.microsoft.com/office/drawing/2014/main" val="2603196372"/>
                    </a:ext>
                  </a:extLst>
                </a:gridCol>
                <a:gridCol w="208280">
                  <a:extLst>
                    <a:ext uri="{9D8B030D-6E8A-4147-A177-3AD203B41FA5}">
                      <a16:colId xmlns:a16="http://schemas.microsoft.com/office/drawing/2014/main" val="256851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690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- 2018-11-24 20:01:39 </a:t>
                      </a:r>
                      <a:r>
                        <a:rPr kumimoji="0" lang="en-US" sz="1000" b="0" i="0" u="none" strike="noStrike" kern="1200" cap="none" spc="0" normalizeH="0" baseline="0" noProof="0">
                          <a:ln>
                            <a:noFill/>
                          </a:ln>
                          <a:solidFill>
                            <a:prstClr val="black"/>
                          </a:solidFill>
                          <a:effectLst/>
                          <a:uLnTx/>
                          <a:uFillTx/>
                          <a:latin typeface="+mn-lt"/>
                          <a:ea typeface="+mn-ea"/>
                          <a:cs typeface="+mn-cs"/>
                        </a:rPr>
                        <a:t> 
 How many Lucky the Dragons can you spot? Too easy? How about something more challenging? 👉https://www.msi.com/Promotion/game-hard-stay-hungry-2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3.6392 %</a:t>
                      </a:r>
                    </a:p>
                  </a:txBody>
                  <a:tcPr/>
                </a:tc>
                <a:extLst>
                  <a:ext uri="{0D108BD9-81ED-4DB2-BD59-A6C34878D82A}">
                    <a16:rowId xmlns:a16="http://schemas.microsoft.com/office/drawing/2014/main" val="1176861733"/>
                  </a:ext>
                </a:extLst>
              </a:tr>
            </a:tbl>
          </a:graphicData>
        </a:graphic>
      </p:graphicFrame>
      <p:sp>
        <p:nvSpPr>
          <p:cNvPr id="4" name="Text Placeholder 3">
            <a:extLst>
              <a:ext uri="{FF2B5EF4-FFF2-40B4-BE49-F238E27FC236}">
                <a16:creationId xmlns:a16="http://schemas.microsoft.com/office/drawing/2014/main" id="{92E0F340-409E-4A13-8103-B94162D7FC78}"/>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141537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08C5-6187-4E43-9F29-B5EE17FBAFC0}"/>
              </a:ext>
            </a:extLst>
          </p:cNvPr>
          <p:cNvSpPr>
            <a:spLocks noGrp="1"/>
          </p:cNvSpPr>
          <p:nvPr>
            <p:ph type="title"/>
          </p:nvPr>
        </p:nvSpPr>
        <p:spPr/>
        <p:txBody>
          <a:bodyPr/>
          <a:lstStyle/>
          <a:p>
            <a:r>
              <a:rPr lang="en-US"/>
              <a:t>Facebook Insights Own Posts Table w/ E-Rate | MB Competitor- USA - 5 of 26</a:t>
            </a:r>
          </a:p>
        </p:txBody>
      </p:sp>
      <p:graphicFrame>
        <p:nvGraphicFramePr>
          <p:cNvPr id="5" name="Table Placeholder 4">
            <a:extLst>
              <a:ext uri="{FF2B5EF4-FFF2-40B4-BE49-F238E27FC236}">
                <a16:creationId xmlns:a16="http://schemas.microsoft.com/office/drawing/2014/main" id="{E3CD60E4-B045-4747-A3E0-BD9A0A36B328}"/>
              </a:ext>
            </a:extLst>
          </p:cNvPr>
          <p:cNvGraphicFramePr>
            <a:graphicFrameLocks noGrp="1"/>
          </p:cNvGraphicFramePr>
          <p:nvPr>
            <p:ph type="tbl" sz="quarter" idx="13"/>
            <p:extLst>
              <p:ext uri="{D42A27DB-BD31-4B8C-83A1-F6EECF244321}">
                <p14:modId xmlns:p14="http://schemas.microsoft.com/office/powerpoint/2010/main" val="256954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27847115"/>
                    </a:ext>
                  </a:extLst>
                </a:gridCol>
                <a:gridCol w="246888">
                  <a:extLst>
                    <a:ext uri="{9D8B030D-6E8A-4147-A177-3AD203B41FA5}">
                      <a16:colId xmlns:a16="http://schemas.microsoft.com/office/drawing/2014/main" val="482910034"/>
                    </a:ext>
                  </a:extLst>
                </a:gridCol>
                <a:gridCol w="246888">
                  <a:extLst>
                    <a:ext uri="{9D8B030D-6E8A-4147-A177-3AD203B41FA5}">
                      <a16:colId xmlns:a16="http://schemas.microsoft.com/office/drawing/2014/main" val="3703382576"/>
                    </a:ext>
                  </a:extLst>
                </a:gridCol>
                <a:gridCol w="208280">
                  <a:extLst>
                    <a:ext uri="{9D8B030D-6E8A-4147-A177-3AD203B41FA5}">
                      <a16:colId xmlns:a16="http://schemas.microsoft.com/office/drawing/2014/main" val="3055634203"/>
                    </a:ext>
                  </a:extLst>
                </a:gridCol>
                <a:gridCol w="208280">
                  <a:extLst>
                    <a:ext uri="{9D8B030D-6E8A-4147-A177-3AD203B41FA5}">
                      <a16:colId xmlns:a16="http://schemas.microsoft.com/office/drawing/2014/main" val="3247717476"/>
                    </a:ext>
                  </a:extLst>
                </a:gridCol>
                <a:gridCol w="208280">
                  <a:extLst>
                    <a:ext uri="{9D8B030D-6E8A-4147-A177-3AD203B41FA5}">
                      <a16:colId xmlns:a16="http://schemas.microsoft.com/office/drawing/2014/main" val="911158739"/>
                    </a:ext>
                  </a:extLst>
                </a:gridCol>
                <a:gridCol w="208280">
                  <a:extLst>
                    <a:ext uri="{9D8B030D-6E8A-4147-A177-3AD203B41FA5}">
                      <a16:colId xmlns:a16="http://schemas.microsoft.com/office/drawing/2014/main" val="2857697755"/>
                    </a:ext>
                  </a:extLst>
                </a:gridCol>
                <a:gridCol w="208280">
                  <a:extLst>
                    <a:ext uri="{9D8B030D-6E8A-4147-A177-3AD203B41FA5}">
                      <a16:colId xmlns:a16="http://schemas.microsoft.com/office/drawing/2014/main" val="4290601274"/>
                    </a:ext>
                  </a:extLst>
                </a:gridCol>
                <a:gridCol w="208280">
                  <a:extLst>
                    <a:ext uri="{9D8B030D-6E8A-4147-A177-3AD203B41FA5}">
                      <a16:colId xmlns:a16="http://schemas.microsoft.com/office/drawing/2014/main" val="4065680392"/>
                    </a:ext>
                  </a:extLst>
                </a:gridCol>
                <a:gridCol w="208280">
                  <a:extLst>
                    <a:ext uri="{9D8B030D-6E8A-4147-A177-3AD203B41FA5}">
                      <a16:colId xmlns:a16="http://schemas.microsoft.com/office/drawing/2014/main" val="3952934708"/>
                    </a:ext>
                  </a:extLst>
                </a:gridCol>
                <a:gridCol w="208280">
                  <a:extLst>
                    <a:ext uri="{9D8B030D-6E8A-4147-A177-3AD203B41FA5}">
                      <a16:colId xmlns:a16="http://schemas.microsoft.com/office/drawing/2014/main" val="265649395"/>
                    </a:ext>
                  </a:extLst>
                </a:gridCol>
                <a:gridCol w="208280">
                  <a:extLst>
                    <a:ext uri="{9D8B030D-6E8A-4147-A177-3AD203B41FA5}">
                      <a16:colId xmlns:a16="http://schemas.microsoft.com/office/drawing/2014/main" val="844067562"/>
                    </a:ext>
                  </a:extLst>
                </a:gridCol>
                <a:gridCol w="208280">
                  <a:extLst>
                    <a:ext uri="{9D8B030D-6E8A-4147-A177-3AD203B41FA5}">
                      <a16:colId xmlns:a16="http://schemas.microsoft.com/office/drawing/2014/main" val="3453640956"/>
                    </a:ext>
                  </a:extLst>
                </a:gridCol>
                <a:gridCol w="246888">
                  <a:extLst>
                    <a:ext uri="{9D8B030D-6E8A-4147-A177-3AD203B41FA5}">
                      <a16:colId xmlns:a16="http://schemas.microsoft.com/office/drawing/2014/main" val="519193907"/>
                    </a:ext>
                  </a:extLst>
                </a:gridCol>
                <a:gridCol w="208280">
                  <a:extLst>
                    <a:ext uri="{9D8B030D-6E8A-4147-A177-3AD203B41FA5}">
                      <a16:colId xmlns:a16="http://schemas.microsoft.com/office/drawing/2014/main" val="1651817768"/>
                    </a:ext>
                  </a:extLst>
                </a:gridCol>
                <a:gridCol w="246888">
                  <a:extLst>
                    <a:ext uri="{9D8B030D-6E8A-4147-A177-3AD203B41FA5}">
                      <a16:colId xmlns:a16="http://schemas.microsoft.com/office/drawing/2014/main" val="322832666"/>
                    </a:ext>
                  </a:extLst>
                </a:gridCol>
                <a:gridCol w="246888">
                  <a:extLst>
                    <a:ext uri="{9D8B030D-6E8A-4147-A177-3AD203B41FA5}">
                      <a16:colId xmlns:a16="http://schemas.microsoft.com/office/drawing/2014/main" val="3644373943"/>
                    </a:ext>
                  </a:extLst>
                </a:gridCol>
                <a:gridCol w="246888">
                  <a:extLst>
                    <a:ext uri="{9D8B030D-6E8A-4147-A177-3AD203B41FA5}">
                      <a16:colId xmlns:a16="http://schemas.microsoft.com/office/drawing/2014/main" val="883993193"/>
                    </a:ext>
                  </a:extLst>
                </a:gridCol>
                <a:gridCol w="208280">
                  <a:extLst>
                    <a:ext uri="{9D8B030D-6E8A-4147-A177-3AD203B41FA5}">
                      <a16:colId xmlns:a16="http://schemas.microsoft.com/office/drawing/2014/main" val="514163967"/>
                    </a:ext>
                  </a:extLst>
                </a:gridCol>
                <a:gridCol w="246888">
                  <a:extLst>
                    <a:ext uri="{9D8B030D-6E8A-4147-A177-3AD203B41FA5}">
                      <a16:colId xmlns:a16="http://schemas.microsoft.com/office/drawing/2014/main" val="280073724"/>
                    </a:ext>
                  </a:extLst>
                </a:gridCol>
                <a:gridCol w="246888">
                  <a:extLst>
                    <a:ext uri="{9D8B030D-6E8A-4147-A177-3AD203B41FA5}">
                      <a16:colId xmlns:a16="http://schemas.microsoft.com/office/drawing/2014/main" val="3920597200"/>
                    </a:ext>
                  </a:extLst>
                </a:gridCol>
                <a:gridCol w="246888">
                  <a:extLst>
                    <a:ext uri="{9D8B030D-6E8A-4147-A177-3AD203B41FA5}">
                      <a16:colId xmlns:a16="http://schemas.microsoft.com/office/drawing/2014/main" val="1637290590"/>
                    </a:ext>
                  </a:extLst>
                </a:gridCol>
                <a:gridCol w="208280">
                  <a:extLst>
                    <a:ext uri="{9D8B030D-6E8A-4147-A177-3AD203B41FA5}">
                      <a16:colId xmlns:a16="http://schemas.microsoft.com/office/drawing/2014/main" val="4193163300"/>
                    </a:ext>
                  </a:extLst>
                </a:gridCol>
                <a:gridCol w="208280">
                  <a:extLst>
                    <a:ext uri="{9D8B030D-6E8A-4147-A177-3AD203B41FA5}">
                      <a16:colId xmlns:a16="http://schemas.microsoft.com/office/drawing/2014/main" val="3801994160"/>
                    </a:ext>
                  </a:extLst>
                </a:gridCol>
                <a:gridCol w="246888">
                  <a:extLst>
                    <a:ext uri="{9D8B030D-6E8A-4147-A177-3AD203B41FA5}">
                      <a16:colId xmlns:a16="http://schemas.microsoft.com/office/drawing/2014/main" val="1913229539"/>
                    </a:ext>
                  </a:extLst>
                </a:gridCol>
                <a:gridCol w="246888">
                  <a:extLst>
                    <a:ext uri="{9D8B030D-6E8A-4147-A177-3AD203B41FA5}">
                      <a16:colId xmlns:a16="http://schemas.microsoft.com/office/drawing/2014/main" val="238704820"/>
                    </a:ext>
                  </a:extLst>
                </a:gridCol>
                <a:gridCol w="246888">
                  <a:extLst>
                    <a:ext uri="{9D8B030D-6E8A-4147-A177-3AD203B41FA5}">
                      <a16:colId xmlns:a16="http://schemas.microsoft.com/office/drawing/2014/main" val="2900449484"/>
                    </a:ext>
                  </a:extLst>
                </a:gridCol>
                <a:gridCol w="208280">
                  <a:extLst>
                    <a:ext uri="{9D8B030D-6E8A-4147-A177-3AD203B41FA5}">
                      <a16:colId xmlns:a16="http://schemas.microsoft.com/office/drawing/2014/main" val="1871852967"/>
                    </a:ext>
                  </a:extLst>
                </a:gridCol>
                <a:gridCol w="208280">
                  <a:extLst>
                    <a:ext uri="{9D8B030D-6E8A-4147-A177-3AD203B41FA5}">
                      <a16:colId xmlns:a16="http://schemas.microsoft.com/office/drawing/2014/main" val="718119779"/>
                    </a:ext>
                  </a:extLst>
                </a:gridCol>
                <a:gridCol w="208280">
                  <a:extLst>
                    <a:ext uri="{9D8B030D-6E8A-4147-A177-3AD203B41FA5}">
                      <a16:colId xmlns:a16="http://schemas.microsoft.com/office/drawing/2014/main" val="1527153041"/>
                    </a:ext>
                  </a:extLst>
                </a:gridCol>
                <a:gridCol w="208280">
                  <a:extLst>
                    <a:ext uri="{9D8B030D-6E8A-4147-A177-3AD203B41FA5}">
                      <a16:colId xmlns:a16="http://schemas.microsoft.com/office/drawing/2014/main" val="2650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873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- 2018-11-24 19:26:34 </a:t>
                      </a:r>
                      <a:r>
                        <a:rPr kumimoji="0" lang="en-US" sz="1000" b="0" i="0" u="none" strike="noStrike" kern="1200" cap="none" spc="0" normalizeH="0" baseline="0" noProof="0">
                          <a:ln>
                            <a:noFill/>
                          </a:ln>
                          <a:solidFill>
                            <a:prstClr val="black"/>
                          </a:solidFill>
                          <a:effectLst/>
                          <a:uLnTx/>
                          <a:uFillTx/>
                          <a:latin typeface="+mn-lt"/>
                          <a:ea typeface="+mn-ea"/>
                          <a:cs typeface="+mn-cs"/>
                        </a:rPr>
                        <a:t> 
 Late night Stream with Scarlet!!~ &lt;3 (Fortnite + League of Legends)
Follow our streaming channel:
♥️ https://www.youtube.com/user/MSIGamingGlobal 
To be notified of Scarlet's future streams Follow/Subscribe: 
♥️ https://www.twitch.tv/scarlet_live
Donate to the stream if you enjoy it: 
♥️ https://streamlabs.com/scarlet_live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4.8085 %</a:t>
                      </a:r>
                    </a:p>
                  </a:txBody>
                  <a:tcPr/>
                </a:tc>
                <a:extLst>
                  <a:ext uri="{0D108BD9-81ED-4DB2-BD59-A6C34878D82A}">
                    <a16:rowId xmlns:a16="http://schemas.microsoft.com/office/drawing/2014/main" val="652650307"/>
                  </a:ext>
                </a:extLst>
              </a:tr>
            </a:tbl>
          </a:graphicData>
        </a:graphic>
      </p:graphicFrame>
      <p:sp>
        <p:nvSpPr>
          <p:cNvPr id="4" name="Text Placeholder 3">
            <a:extLst>
              <a:ext uri="{FF2B5EF4-FFF2-40B4-BE49-F238E27FC236}">
                <a16:creationId xmlns:a16="http://schemas.microsoft.com/office/drawing/2014/main" id="{90DCC282-4187-4E26-982B-35B3CCEF113B}"/>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251537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3C8B-E699-4D2B-8ED7-D589354129BD}"/>
              </a:ext>
            </a:extLst>
          </p:cNvPr>
          <p:cNvSpPr>
            <a:spLocks noGrp="1"/>
          </p:cNvSpPr>
          <p:nvPr>
            <p:ph type="title"/>
          </p:nvPr>
        </p:nvSpPr>
        <p:spPr/>
        <p:txBody>
          <a:bodyPr/>
          <a:lstStyle/>
          <a:p>
            <a:r>
              <a:rPr lang="en-US"/>
              <a:t>Facebook Insights Own Posts Table w/ E-Rate | MB Competitor- USA - 6 of 26</a:t>
            </a:r>
          </a:p>
        </p:txBody>
      </p:sp>
      <p:graphicFrame>
        <p:nvGraphicFramePr>
          <p:cNvPr id="5" name="Table Placeholder 4">
            <a:extLst>
              <a:ext uri="{FF2B5EF4-FFF2-40B4-BE49-F238E27FC236}">
                <a16:creationId xmlns:a16="http://schemas.microsoft.com/office/drawing/2014/main" id="{D0AF91C3-1EB6-4172-9DDD-207FB1E5E074}"/>
              </a:ext>
            </a:extLst>
          </p:cNvPr>
          <p:cNvGraphicFramePr>
            <a:graphicFrameLocks noGrp="1"/>
          </p:cNvGraphicFramePr>
          <p:nvPr>
            <p:ph type="tbl" sz="quarter" idx="13"/>
            <p:extLst>
              <p:ext uri="{D42A27DB-BD31-4B8C-83A1-F6EECF244321}">
                <p14:modId xmlns:p14="http://schemas.microsoft.com/office/powerpoint/2010/main" val="201053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2431259"/>
                    </a:ext>
                  </a:extLst>
                </a:gridCol>
                <a:gridCol w="246888">
                  <a:extLst>
                    <a:ext uri="{9D8B030D-6E8A-4147-A177-3AD203B41FA5}">
                      <a16:colId xmlns:a16="http://schemas.microsoft.com/office/drawing/2014/main" val="1491729711"/>
                    </a:ext>
                  </a:extLst>
                </a:gridCol>
                <a:gridCol w="246888">
                  <a:extLst>
                    <a:ext uri="{9D8B030D-6E8A-4147-A177-3AD203B41FA5}">
                      <a16:colId xmlns:a16="http://schemas.microsoft.com/office/drawing/2014/main" val="130363608"/>
                    </a:ext>
                  </a:extLst>
                </a:gridCol>
                <a:gridCol w="208280">
                  <a:extLst>
                    <a:ext uri="{9D8B030D-6E8A-4147-A177-3AD203B41FA5}">
                      <a16:colId xmlns:a16="http://schemas.microsoft.com/office/drawing/2014/main" val="678718368"/>
                    </a:ext>
                  </a:extLst>
                </a:gridCol>
                <a:gridCol w="208280">
                  <a:extLst>
                    <a:ext uri="{9D8B030D-6E8A-4147-A177-3AD203B41FA5}">
                      <a16:colId xmlns:a16="http://schemas.microsoft.com/office/drawing/2014/main" val="639316877"/>
                    </a:ext>
                  </a:extLst>
                </a:gridCol>
                <a:gridCol w="208280">
                  <a:extLst>
                    <a:ext uri="{9D8B030D-6E8A-4147-A177-3AD203B41FA5}">
                      <a16:colId xmlns:a16="http://schemas.microsoft.com/office/drawing/2014/main" val="3760763064"/>
                    </a:ext>
                  </a:extLst>
                </a:gridCol>
                <a:gridCol w="208280">
                  <a:extLst>
                    <a:ext uri="{9D8B030D-6E8A-4147-A177-3AD203B41FA5}">
                      <a16:colId xmlns:a16="http://schemas.microsoft.com/office/drawing/2014/main" val="403879081"/>
                    </a:ext>
                  </a:extLst>
                </a:gridCol>
                <a:gridCol w="208280">
                  <a:extLst>
                    <a:ext uri="{9D8B030D-6E8A-4147-A177-3AD203B41FA5}">
                      <a16:colId xmlns:a16="http://schemas.microsoft.com/office/drawing/2014/main" val="1949941640"/>
                    </a:ext>
                  </a:extLst>
                </a:gridCol>
                <a:gridCol w="208280">
                  <a:extLst>
                    <a:ext uri="{9D8B030D-6E8A-4147-A177-3AD203B41FA5}">
                      <a16:colId xmlns:a16="http://schemas.microsoft.com/office/drawing/2014/main" val="903468998"/>
                    </a:ext>
                  </a:extLst>
                </a:gridCol>
                <a:gridCol w="208280">
                  <a:extLst>
                    <a:ext uri="{9D8B030D-6E8A-4147-A177-3AD203B41FA5}">
                      <a16:colId xmlns:a16="http://schemas.microsoft.com/office/drawing/2014/main" val="4232461823"/>
                    </a:ext>
                  </a:extLst>
                </a:gridCol>
                <a:gridCol w="208280">
                  <a:extLst>
                    <a:ext uri="{9D8B030D-6E8A-4147-A177-3AD203B41FA5}">
                      <a16:colId xmlns:a16="http://schemas.microsoft.com/office/drawing/2014/main" val="2309639517"/>
                    </a:ext>
                  </a:extLst>
                </a:gridCol>
                <a:gridCol w="208280">
                  <a:extLst>
                    <a:ext uri="{9D8B030D-6E8A-4147-A177-3AD203B41FA5}">
                      <a16:colId xmlns:a16="http://schemas.microsoft.com/office/drawing/2014/main" val="511871380"/>
                    </a:ext>
                  </a:extLst>
                </a:gridCol>
                <a:gridCol w="208280">
                  <a:extLst>
                    <a:ext uri="{9D8B030D-6E8A-4147-A177-3AD203B41FA5}">
                      <a16:colId xmlns:a16="http://schemas.microsoft.com/office/drawing/2014/main" val="920342110"/>
                    </a:ext>
                  </a:extLst>
                </a:gridCol>
                <a:gridCol w="246888">
                  <a:extLst>
                    <a:ext uri="{9D8B030D-6E8A-4147-A177-3AD203B41FA5}">
                      <a16:colId xmlns:a16="http://schemas.microsoft.com/office/drawing/2014/main" val="3553819006"/>
                    </a:ext>
                  </a:extLst>
                </a:gridCol>
                <a:gridCol w="208280">
                  <a:extLst>
                    <a:ext uri="{9D8B030D-6E8A-4147-A177-3AD203B41FA5}">
                      <a16:colId xmlns:a16="http://schemas.microsoft.com/office/drawing/2014/main" val="2498644854"/>
                    </a:ext>
                  </a:extLst>
                </a:gridCol>
                <a:gridCol w="246888">
                  <a:extLst>
                    <a:ext uri="{9D8B030D-6E8A-4147-A177-3AD203B41FA5}">
                      <a16:colId xmlns:a16="http://schemas.microsoft.com/office/drawing/2014/main" val="330381243"/>
                    </a:ext>
                  </a:extLst>
                </a:gridCol>
                <a:gridCol w="246888">
                  <a:extLst>
                    <a:ext uri="{9D8B030D-6E8A-4147-A177-3AD203B41FA5}">
                      <a16:colId xmlns:a16="http://schemas.microsoft.com/office/drawing/2014/main" val="228446047"/>
                    </a:ext>
                  </a:extLst>
                </a:gridCol>
                <a:gridCol w="246888">
                  <a:extLst>
                    <a:ext uri="{9D8B030D-6E8A-4147-A177-3AD203B41FA5}">
                      <a16:colId xmlns:a16="http://schemas.microsoft.com/office/drawing/2014/main" val="1181056688"/>
                    </a:ext>
                  </a:extLst>
                </a:gridCol>
                <a:gridCol w="208280">
                  <a:extLst>
                    <a:ext uri="{9D8B030D-6E8A-4147-A177-3AD203B41FA5}">
                      <a16:colId xmlns:a16="http://schemas.microsoft.com/office/drawing/2014/main" val="1103122482"/>
                    </a:ext>
                  </a:extLst>
                </a:gridCol>
                <a:gridCol w="246888">
                  <a:extLst>
                    <a:ext uri="{9D8B030D-6E8A-4147-A177-3AD203B41FA5}">
                      <a16:colId xmlns:a16="http://schemas.microsoft.com/office/drawing/2014/main" val="760049546"/>
                    </a:ext>
                  </a:extLst>
                </a:gridCol>
                <a:gridCol w="246888">
                  <a:extLst>
                    <a:ext uri="{9D8B030D-6E8A-4147-A177-3AD203B41FA5}">
                      <a16:colId xmlns:a16="http://schemas.microsoft.com/office/drawing/2014/main" val="1843446970"/>
                    </a:ext>
                  </a:extLst>
                </a:gridCol>
                <a:gridCol w="246888">
                  <a:extLst>
                    <a:ext uri="{9D8B030D-6E8A-4147-A177-3AD203B41FA5}">
                      <a16:colId xmlns:a16="http://schemas.microsoft.com/office/drawing/2014/main" val="1869282158"/>
                    </a:ext>
                  </a:extLst>
                </a:gridCol>
                <a:gridCol w="208280">
                  <a:extLst>
                    <a:ext uri="{9D8B030D-6E8A-4147-A177-3AD203B41FA5}">
                      <a16:colId xmlns:a16="http://schemas.microsoft.com/office/drawing/2014/main" val="4029109357"/>
                    </a:ext>
                  </a:extLst>
                </a:gridCol>
                <a:gridCol w="208280">
                  <a:extLst>
                    <a:ext uri="{9D8B030D-6E8A-4147-A177-3AD203B41FA5}">
                      <a16:colId xmlns:a16="http://schemas.microsoft.com/office/drawing/2014/main" val="730412774"/>
                    </a:ext>
                  </a:extLst>
                </a:gridCol>
                <a:gridCol w="246888">
                  <a:extLst>
                    <a:ext uri="{9D8B030D-6E8A-4147-A177-3AD203B41FA5}">
                      <a16:colId xmlns:a16="http://schemas.microsoft.com/office/drawing/2014/main" val="3725353740"/>
                    </a:ext>
                  </a:extLst>
                </a:gridCol>
                <a:gridCol w="246888">
                  <a:extLst>
                    <a:ext uri="{9D8B030D-6E8A-4147-A177-3AD203B41FA5}">
                      <a16:colId xmlns:a16="http://schemas.microsoft.com/office/drawing/2014/main" val="2066860032"/>
                    </a:ext>
                  </a:extLst>
                </a:gridCol>
                <a:gridCol w="246888">
                  <a:extLst>
                    <a:ext uri="{9D8B030D-6E8A-4147-A177-3AD203B41FA5}">
                      <a16:colId xmlns:a16="http://schemas.microsoft.com/office/drawing/2014/main" val="1336952454"/>
                    </a:ext>
                  </a:extLst>
                </a:gridCol>
                <a:gridCol w="208280">
                  <a:extLst>
                    <a:ext uri="{9D8B030D-6E8A-4147-A177-3AD203B41FA5}">
                      <a16:colId xmlns:a16="http://schemas.microsoft.com/office/drawing/2014/main" val="3268269489"/>
                    </a:ext>
                  </a:extLst>
                </a:gridCol>
                <a:gridCol w="208280">
                  <a:extLst>
                    <a:ext uri="{9D8B030D-6E8A-4147-A177-3AD203B41FA5}">
                      <a16:colId xmlns:a16="http://schemas.microsoft.com/office/drawing/2014/main" val="266423470"/>
                    </a:ext>
                  </a:extLst>
                </a:gridCol>
                <a:gridCol w="208280">
                  <a:extLst>
                    <a:ext uri="{9D8B030D-6E8A-4147-A177-3AD203B41FA5}">
                      <a16:colId xmlns:a16="http://schemas.microsoft.com/office/drawing/2014/main" val="1594896061"/>
                    </a:ext>
                  </a:extLst>
                </a:gridCol>
                <a:gridCol w="208280">
                  <a:extLst>
                    <a:ext uri="{9D8B030D-6E8A-4147-A177-3AD203B41FA5}">
                      <a16:colId xmlns:a16="http://schemas.microsoft.com/office/drawing/2014/main" val="239183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750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- 2018-11-23 21:01:03 </a:t>
                      </a:r>
                      <a:r>
                        <a:rPr kumimoji="0" lang="en-US" sz="1000" b="0" i="0" u="none" strike="noStrike" kern="1200" cap="none" spc="0" normalizeH="0" baseline="0" noProof="0">
                          <a:ln>
                            <a:noFill/>
                          </a:ln>
                          <a:solidFill>
                            <a:prstClr val="black"/>
                          </a:solidFill>
                          <a:effectLst/>
                          <a:uLnTx/>
                          <a:uFillTx/>
                          <a:latin typeface="+mn-lt"/>
                          <a:ea typeface="+mn-ea"/>
                          <a:cs typeface="+mn-cs"/>
                        </a:rPr>
                        <a:t> 
 Be sure to always keep your tools nice and sharp!  Buy any MSI laptop featuring 8th Gen Intel® Core i7 or i9 processor, get a 0+ worth of full creator software pack!
▲Duration: 1st Sep ~ 31st Dec, 2018
▲More info: https://msi.gm/MSI-Creators-Pack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4.1041 %</a:t>
                      </a:r>
                    </a:p>
                  </a:txBody>
                  <a:tcPr/>
                </a:tc>
                <a:extLst>
                  <a:ext uri="{0D108BD9-81ED-4DB2-BD59-A6C34878D82A}">
                    <a16:rowId xmlns:a16="http://schemas.microsoft.com/office/drawing/2014/main" val="2754293173"/>
                  </a:ext>
                </a:extLst>
              </a:tr>
            </a:tbl>
          </a:graphicData>
        </a:graphic>
      </p:graphicFrame>
      <p:sp>
        <p:nvSpPr>
          <p:cNvPr id="4" name="Text Placeholder 3">
            <a:extLst>
              <a:ext uri="{FF2B5EF4-FFF2-40B4-BE49-F238E27FC236}">
                <a16:creationId xmlns:a16="http://schemas.microsoft.com/office/drawing/2014/main" id="{A26F7B38-F85F-49EC-A4AD-E8A39A657388}"/>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438577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69E5-47D7-42D0-BFEF-7BFE634B9CE2}"/>
              </a:ext>
            </a:extLst>
          </p:cNvPr>
          <p:cNvSpPr>
            <a:spLocks noGrp="1"/>
          </p:cNvSpPr>
          <p:nvPr>
            <p:ph type="title"/>
          </p:nvPr>
        </p:nvSpPr>
        <p:spPr/>
        <p:txBody>
          <a:bodyPr/>
          <a:lstStyle/>
          <a:p>
            <a:r>
              <a:rPr lang="en-US"/>
              <a:t>Facebook Insights Own Posts Table w/ E-Rate | MB Competitor- USA - 7 of 26</a:t>
            </a:r>
          </a:p>
        </p:txBody>
      </p:sp>
      <p:graphicFrame>
        <p:nvGraphicFramePr>
          <p:cNvPr id="5" name="Table Placeholder 4">
            <a:extLst>
              <a:ext uri="{FF2B5EF4-FFF2-40B4-BE49-F238E27FC236}">
                <a16:creationId xmlns:a16="http://schemas.microsoft.com/office/drawing/2014/main" id="{20035679-E666-403D-87A3-6A0F7520767C}"/>
              </a:ext>
            </a:extLst>
          </p:cNvPr>
          <p:cNvGraphicFramePr>
            <a:graphicFrameLocks noGrp="1"/>
          </p:cNvGraphicFramePr>
          <p:nvPr>
            <p:ph type="tbl" sz="quarter" idx="13"/>
            <p:extLst>
              <p:ext uri="{D42A27DB-BD31-4B8C-83A1-F6EECF244321}">
                <p14:modId xmlns:p14="http://schemas.microsoft.com/office/powerpoint/2010/main" val="385203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63663173"/>
                    </a:ext>
                  </a:extLst>
                </a:gridCol>
                <a:gridCol w="246888">
                  <a:extLst>
                    <a:ext uri="{9D8B030D-6E8A-4147-A177-3AD203B41FA5}">
                      <a16:colId xmlns:a16="http://schemas.microsoft.com/office/drawing/2014/main" val="3797751122"/>
                    </a:ext>
                  </a:extLst>
                </a:gridCol>
                <a:gridCol w="246888">
                  <a:extLst>
                    <a:ext uri="{9D8B030D-6E8A-4147-A177-3AD203B41FA5}">
                      <a16:colId xmlns:a16="http://schemas.microsoft.com/office/drawing/2014/main" val="2178074497"/>
                    </a:ext>
                  </a:extLst>
                </a:gridCol>
                <a:gridCol w="208280">
                  <a:extLst>
                    <a:ext uri="{9D8B030D-6E8A-4147-A177-3AD203B41FA5}">
                      <a16:colId xmlns:a16="http://schemas.microsoft.com/office/drawing/2014/main" val="2033784882"/>
                    </a:ext>
                  </a:extLst>
                </a:gridCol>
                <a:gridCol w="208280">
                  <a:extLst>
                    <a:ext uri="{9D8B030D-6E8A-4147-A177-3AD203B41FA5}">
                      <a16:colId xmlns:a16="http://schemas.microsoft.com/office/drawing/2014/main" val="2458241202"/>
                    </a:ext>
                  </a:extLst>
                </a:gridCol>
                <a:gridCol w="208280">
                  <a:extLst>
                    <a:ext uri="{9D8B030D-6E8A-4147-A177-3AD203B41FA5}">
                      <a16:colId xmlns:a16="http://schemas.microsoft.com/office/drawing/2014/main" val="351528610"/>
                    </a:ext>
                  </a:extLst>
                </a:gridCol>
                <a:gridCol w="208280">
                  <a:extLst>
                    <a:ext uri="{9D8B030D-6E8A-4147-A177-3AD203B41FA5}">
                      <a16:colId xmlns:a16="http://schemas.microsoft.com/office/drawing/2014/main" val="1127917892"/>
                    </a:ext>
                  </a:extLst>
                </a:gridCol>
                <a:gridCol w="208280">
                  <a:extLst>
                    <a:ext uri="{9D8B030D-6E8A-4147-A177-3AD203B41FA5}">
                      <a16:colId xmlns:a16="http://schemas.microsoft.com/office/drawing/2014/main" val="2118721757"/>
                    </a:ext>
                  </a:extLst>
                </a:gridCol>
                <a:gridCol w="208280">
                  <a:extLst>
                    <a:ext uri="{9D8B030D-6E8A-4147-A177-3AD203B41FA5}">
                      <a16:colId xmlns:a16="http://schemas.microsoft.com/office/drawing/2014/main" val="4250321578"/>
                    </a:ext>
                  </a:extLst>
                </a:gridCol>
                <a:gridCol w="208280">
                  <a:extLst>
                    <a:ext uri="{9D8B030D-6E8A-4147-A177-3AD203B41FA5}">
                      <a16:colId xmlns:a16="http://schemas.microsoft.com/office/drawing/2014/main" val="3500732253"/>
                    </a:ext>
                  </a:extLst>
                </a:gridCol>
                <a:gridCol w="208280">
                  <a:extLst>
                    <a:ext uri="{9D8B030D-6E8A-4147-A177-3AD203B41FA5}">
                      <a16:colId xmlns:a16="http://schemas.microsoft.com/office/drawing/2014/main" val="3946039070"/>
                    </a:ext>
                  </a:extLst>
                </a:gridCol>
                <a:gridCol w="208280">
                  <a:extLst>
                    <a:ext uri="{9D8B030D-6E8A-4147-A177-3AD203B41FA5}">
                      <a16:colId xmlns:a16="http://schemas.microsoft.com/office/drawing/2014/main" val="1335112421"/>
                    </a:ext>
                  </a:extLst>
                </a:gridCol>
                <a:gridCol w="208280">
                  <a:extLst>
                    <a:ext uri="{9D8B030D-6E8A-4147-A177-3AD203B41FA5}">
                      <a16:colId xmlns:a16="http://schemas.microsoft.com/office/drawing/2014/main" val="2008547694"/>
                    </a:ext>
                  </a:extLst>
                </a:gridCol>
                <a:gridCol w="246888">
                  <a:extLst>
                    <a:ext uri="{9D8B030D-6E8A-4147-A177-3AD203B41FA5}">
                      <a16:colId xmlns:a16="http://schemas.microsoft.com/office/drawing/2014/main" val="821337077"/>
                    </a:ext>
                  </a:extLst>
                </a:gridCol>
                <a:gridCol w="208280">
                  <a:extLst>
                    <a:ext uri="{9D8B030D-6E8A-4147-A177-3AD203B41FA5}">
                      <a16:colId xmlns:a16="http://schemas.microsoft.com/office/drawing/2014/main" val="1053246537"/>
                    </a:ext>
                  </a:extLst>
                </a:gridCol>
                <a:gridCol w="246888">
                  <a:extLst>
                    <a:ext uri="{9D8B030D-6E8A-4147-A177-3AD203B41FA5}">
                      <a16:colId xmlns:a16="http://schemas.microsoft.com/office/drawing/2014/main" val="846098024"/>
                    </a:ext>
                  </a:extLst>
                </a:gridCol>
                <a:gridCol w="246888">
                  <a:extLst>
                    <a:ext uri="{9D8B030D-6E8A-4147-A177-3AD203B41FA5}">
                      <a16:colId xmlns:a16="http://schemas.microsoft.com/office/drawing/2014/main" val="1967530020"/>
                    </a:ext>
                  </a:extLst>
                </a:gridCol>
                <a:gridCol w="246888">
                  <a:extLst>
                    <a:ext uri="{9D8B030D-6E8A-4147-A177-3AD203B41FA5}">
                      <a16:colId xmlns:a16="http://schemas.microsoft.com/office/drawing/2014/main" val="617287356"/>
                    </a:ext>
                  </a:extLst>
                </a:gridCol>
                <a:gridCol w="208280">
                  <a:extLst>
                    <a:ext uri="{9D8B030D-6E8A-4147-A177-3AD203B41FA5}">
                      <a16:colId xmlns:a16="http://schemas.microsoft.com/office/drawing/2014/main" val="1494076282"/>
                    </a:ext>
                  </a:extLst>
                </a:gridCol>
                <a:gridCol w="246888">
                  <a:extLst>
                    <a:ext uri="{9D8B030D-6E8A-4147-A177-3AD203B41FA5}">
                      <a16:colId xmlns:a16="http://schemas.microsoft.com/office/drawing/2014/main" val="218662883"/>
                    </a:ext>
                  </a:extLst>
                </a:gridCol>
                <a:gridCol w="246888">
                  <a:extLst>
                    <a:ext uri="{9D8B030D-6E8A-4147-A177-3AD203B41FA5}">
                      <a16:colId xmlns:a16="http://schemas.microsoft.com/office/drawing/2014/main" val="498971994"/>
                    </a:ext>
                  </a:extLst>
                </a:gridCol>
                <a:gridCol w="246888">
                  <a:extLst>
                    <a:ext uri="{9D8B030D-6E8A-4147-A177-3AD203B41FA5}">
                      <a16:colId xmlns:a16="http://schemas.microsoft.com/office/drawing/2014/main" val="1969708696"/>
                    </a:ext>
                  </a:extLst>
                </a:gridCol>
                <a:gridCol w="208280">
                  <a:extLst>
                    <a:ext uri="{9D8B030D-6E8A-4147-A177-3AD203B41FA5}">
                      <a16:colId xmlns:a16="http://schemas.microsoft.com/office/drawing/2014/main" val="2053366410"/>
                    </a:ext>
                  </a:extLst>
                </a:gridCol>
                <a:gridCol w="208280">
                  <a:extLst>
                    <a:ext uri="{9D8B030D-6E8A-4147-A177-3AD203B41FA5}">
                      <a16:colId xmlns:a16="http://schemas.microsoft.com/office/drawing/2014/main" val="3063080602"/>
                    </a:ext>
                  </a:extLst>
                </a:gridCol>
                <a:gridCol w="246888">
                  <a:extLst>
                    <a:ext uri="{9D8B030D-6E8A-4147-A177-3AD203B41FA5}">
                      <a16:colId xmlns:a16="http://schemas.microsoft.com/office/drawing/2014/main" val="3977367973"/>
                    </a:ext>
                  </a:extLst>
                </a:gridCol>
                <a:gridCol w="246888">
                  <a:extLst>
                    <a:ext uri="{9D8B030D-6E8A-4147-A177-3AD203B41FA5}">
                      <a16:colId xmlns:a16="http://schemas.microsoft.com/office/drawing/2014/main" val="2683326483"/>
                    </a:ext>
                  </a:extLst>
                </a:gridCol>
                <a:gridCol w="246888">
                  <a:extLst>
                    <a:ext uri="{9D8B030D-6E8A-4147-A177-3AD203B41FA5}">
                      <a16:colId xmlns:a16="http://schemas.microsoft.com/office/drawing/2014/main" val="221409885"/>
                    </a:ext>
                  </a:extLst>
                </a:gridCol>
                <a:gridCol w="208280">
                  <a:extLst>
                    <a:ext uri="{9D8B030D-6E8A-4147-A177-3AD203B41FA5}">
                      <a16:colId xmlns:a16="http://schemas.microsoft.com/office/drawing/2014/main" val="3212023041"/>
                    </a:ext>
                  </a:extLst>
                </a:gridCol>
                <a:gridCol w="208280">
                  <a:extLst>
                    <a:ext uri="{9D8B030D-6E8A-4147-A177-3AD203B41FA5}">
                      <a16:colId xmlns:a16="http://schemas.microsoft.com/office/drawing/2014/main" val="615724134"/>
                    </a:ext>
                  </a:extLst>
                </a:gridCol>
                <a:gridCol w="208280">
                  <a:extLst>
                    <a:ext uri="{9D8B030D-6E8A-4147-A177-3AD203B41FA5}">
                      <a16:colId xmlns:a16="http://schemas.microsoft.com/office/drawing/2014/main" val="1334643934"/>
                    </a:ext>
                  </a:extLst>
                </a:gridCol>
                <a:gridCol w="208280">
                  <a:extLst>
                    <a:ext uri="{9D8B030D-6E8A-4147-A177-3AD203B41FA5}">
                      <a16:colId xmlns:a16="http://schemas.microsoft.com/office/drawing/2014/main" val="321401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911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- 2018-11-23 18:32:16 </a:t>
                      </a:r>
                      <a:r>
                        <a:rPr kumimoji="0" lang="en-US" sz="1000" b="0" i="0" u="none" strike="noStrike" kern="1200" cap="none" spc="0" normalizeH="0" baseline="0" noProof="0">
                          <a:ln>
                            <a:noFill/>
                          </a:ln>
                          <a:solidFill>
                            <a:prstClr val="black"/>
                          </a:solidFill>
                          <a:effectLst/>
                          <a:uLnTx/>
                          <a:uFillTx/>
                          <a:latin typeface="+mn-lt"/>
                          <a:ea typeface="+mn-ea"/>
                          <a:cs typeface="+mn-cs"/>
                        </a:rPr>
                        <a:t> 
 MSI and Microsoft have been partners for 20 years to bring innovative gaming PCs and experiences around the world. We have now expanded our Prestige lineup to cater towards creators, such as photographers, designers, illustrators, and 3D animators. Paul Donovan from Microsoft gives a quick overview on our Prestige line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2.5412 %</a:t>
                      </a:r>
                    </a:p>
                  </a:txBody>
                  <a:tcPr/>
                </a:tc>
                <a:extLst>
                  <a:ext uri="{0D108BD9-81ED-4DB2-BD59-A6C34878D82A}">
                    <a16:rowId xmlns:a16="http://schemas.microsoft.com/office/drawing/2014/main" val="4145110694"/>
                  </a:ext>
                </a:extLst>
              </a:tr>
            </a:tbl>
          </a:graphicData>
        </a:graphic>
      </p:graphicFrame>
      <p:sp>
        <p:nvSpPr>
          <p:cNvPr id="4" name="Text Placeholder 3">
            <a:extLst>
              <a:ext uri="{FF2B5EF4-FFF2-40B4-BE49-F238E27FC236}">
                <a16:creationId xmlns:a16="http://schemas.microsoft.com/office/drawing/2014/main" id="{B15CB47A-7527-4343-BDC1-D3EFF87A5338}"/>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501900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65F6-908F-4645-9D63-B0CB3532A54B}"/>
              </a:ext>
            </a:extLst>
          </p:cNvPr>
          <p:cNvSpPr>
            <a:spLocks noGrp="1"/>
          </p:cNvSpPr>
          <p:nvPr>
            <p:ph type="title"/>
          </p:nvPr>
        </p:nvSpPr>
        <p:spPr/>
        <p:txBody>
          <a:bodyPr/>
          <a:lstStyle/>
          <a:p>
            <a:r>
              <a:rPr lang="en-US"/>
              <a:t>Facebook Insights Own Posts Table w/ E-Rate | MB Competitor- USA - 8 of 26</a:t>
            </a:r>
          </a:p>
        </p:txBody>
      </p:sp>
      <p:graphicFrame>
        <p:nvGraphicFramePr>
          <p:cNvPr id="5" name="Table Placeholder 4">
            <a:extLst>
              <a:ext uri="{FF2B5EF4-FFF2-40B4-BE49-F238E27FC236}">
                <a16:creationId xmlns:a16="http://schemas.microsoft.com/office/drawing/2014/main" id="{7DCE8A8C-7270-4553-87E3-B9DF864B6326}"/>
              </a:ext>
            </a:extLst>
          </p:cNvPr>
          <p:cNvGraphicFramePr>
            <a:graphicFrameLocks noGrp="1"/>
          </p:cNvGraphicFramePr>
          <p:nvPr>
            <p:ph type="tbl" sz="quarter" idx="13"/>
            <p:extLst>
              <p:ext uri="{D42A27DB-BD31-4B8C-83A1-F6EECF244321}">
                <p14:modId xmlns:p14="http://schemas.microsoft.com/office/powerpoint/2010/main" val="202747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46979705"/>
                    </a:ext>
                  </a:extLst>
                </a:gridCol>
                <a:gridCol w="246888">
                  <a:extLst>
                    <a:ext uri="{9D8B030D-6E8A-4147-A177-3AD203B41FA5}">
                      <a16:colId xmlns:a16="http://schemas.microsoft.com/office/drawing/2014/main" val="1139095164"/>
                    </a:ext>
                  </a:extLst>
                </a:gridCol>
                <a:gridCol w="246888">
                  <a:extLst>
                    <a:ext uri="{9D8B030D-6E8A-4147-A177-3AD203B41FA5}">
                      <a16:colId xmlns:a16="http://schemas.microsoft.com/office/drawing/2014/main" val="3571796663"/>
                    </a:ext>
                  </a:extLst>
                </a:gridCol>
                <a:gridCol w="208280">
                  <a:extLst>
                    <a:ext uri="{9D8B030D-6E8A-4147-A177-3AD203B41FA5}">
                      <a16:colId xmlns:a16="http://schemas.microsoft.com/office/drawing/2014/main" val="72566401"/>
                    </a:ext>
                  </a:extLst>
                </a:gridCol>
                <a:gridCol w="208280">
                  <a:extLst>
                    <a:ext uri="{9D8B030D-6E8A-4147-A177-3AD203B41FA5}">
                      <a16:colId xmlns:a16="http://schemas.microsoft.com/office/drawing/2014/main" val="4184993754"/>
                    </a:ext>
                  </a:extLst>
                </a:gridCol>
                <a:gridCol w="208280">
                  <a:extLst>
                    <a:ext uri="{9D8B030D-6E8A-4147-A177-3AD203B41FA5}">
                      <a16:colId xmlns:a16="http://schemas.microsoft.com/office/drawing/2014/main" val="3777218734"/>
                    </a:ext>
                  </a:extLst>
                </a:gridCol>
                <a:gridCol w="208280">
                  <a:extLst>
                    <a:ext uri="{9D8B030D-6E8A-4147-A177-3AD203B41FA5}">
                      <a16:colId xmlns:a16="http://schemas.microsoft.com/office/drawing/2014/main" val="2049035257"/>
                    </a:ext>
                  </a:extLst>
                </a:gridCol>
                <a:gridCol w="208280">
                  <a:extLst>
                    <a:ext uri="{9D8B030D-6E8A-4147-A177-3AD203B41FA5}">
                      <a16:colId xmlns:a16="http://schemas.microsoft.com/office/drawing/2014/main" val="1440979347"/>
                    </a:ext>
                  </a:extLst>
                </a:gridCol>
                <a:gridCol w="208280">
                  <a:extLst>
                    <a:ext uri="{9D8B030D-6E8A-4147-A177-3AD203B41FA5}">
                      <a16:colId xmlns:a16="http://schemas.microsoft.com/office/drawing/2014/main" val="2943271727"/>
                    </a:ext>
                  </a:extLst>
                </a:gridCol>
                <a:gridCol w="208280">
                  <a:extLst>
                    <a:ext uri="{9D8B030D-6E8A-4147-A177-3AD203B41FA5}">
                      <a16:colId xmlns:a16="http://schemas.microsoft.com/office/drawing/2014/main" val="3543500327"/>
                    </a:ext>
                  </a:extLst>
                </a:gridCol>
                <a:gridCol w="208280">
                  <a:extLst>
                    <a:ext uri="{9D8B030D-6E8A-4147-A177-3AD203B41FA5}">
                      <a16:colId xmlns:a16="http://schemas.microsoft.com/office/drawing/2014/main" val="2746168025"/>
                    </a:ext>
                  </a:extLst>
                </a:gridCol>
                <a:gridCol w="208280">
                  <a:extLst>
                    <a:ext uri="{9D8B030D-6E8A-4147-A177-3AD203B41FA5}">
                      <a16:colId xmlns:a16="http://schemas.microsoft.com/office/drawing/2014/main" val="1441080714"/>
                    </a:ext>
                  </a:extLst>
                </a:gridCol>
                <a:gridCol w="208280">
                  <a:extLst>
                    <a:ext uri="{9D8B030D-6E8A-4147-A177-3AD203B41FA5}">
                      <a16:colId xmlns:a16="http://schemas.microsoft.com/office/drawing/2014/main" val="2356270833"/>
                    </a:ext>
                  </a:extLst>
                </a:gridCol>
                <a:gridCol w="246888">
                  <a:extLst>
                    <a:ext uri="{9D8B030D-6E8A-4147-A177-3AD203B41FA5}">
                      <a16:colId xmlns:a16="http://schemas.microsoft.com/office/drawing/2014/main" val="3760245296"/>
                    </a:ext>
                  </a:extLst>
                </a:gridCol>
                <a:gridCol w="208280">
                  <a:extLst>
                    <a:ext uri="{9D8B030D-6E8A-4147-A177-3AD203B41FA5}">
                      <a16:colId xmlns:a16="http://schemas.microsoft.com/office/drawing/2014/main" val="732575720"/>
                    </a:ext>
                  </a:extLst>
                </a:gridCol>
                <a:gridCol w="246888">
                  <a:extLst>
                    <a:ext uri="{9D8B030D-6E8A-4147-A177-3AD203B41FA5}">
                      <a16:colId xmlns:a16="http://schemas.microsoft.com/office/drawing/2014/main" val="2958710956"/>
                    </a:ext>
                  </a:extLst>
                </a:gridCol>
                <a:gridCol w="246888">
                  <a:extLst>
                    <a:ext uri="{9D8B030D-6E8A-4147-A177-3AD203B41FA5}">
                      <a16:colId xmlns:a16="http://schemas.microsoft.com/office/drawing/2014/main" val="1640402379"/>
                    </a:ext>
                  </a:extLst>
                </a:gridCol>
                <a:gridCol w="246888">
                  <a:extLst>
                    <a:ext uri="{9D8B030D-6E8A-4147-A177-3AD203B41FA5}">
                      <a16:colId xmlns:a16="http://schemas.microsoft.com/office/drawing/2014/main" val="2591101734"/>
                    </a:ext>
                  </a:extLst>
                </a:gridCol>
                <a:gridCol w="208280">
                  <a:extLst>
                    <a:ext uri="{9D8B030D-6E8A-4147-A177-3AD203B41FA5}">
                      <a16:colId xmlns:a16="http://schemas.microsoft.com/office/drawing/2014/main" val="716010235"/>
                    </a:ext>
                  </a:extLst>
                </a:gridCol>
                <a:gridCol w="246888">
                  <a:extLst>
                    <a:ext uri="{9D8B030D-6E8A-4147-A177-3AD203B41FA5}">
                      <a16:colId xmlns:a16="http://schemas.microsoft.com/office/drawing/2014/main" val="3237559955"/>
                    </a:ext>
                  </a:extLst>
                </a:gridCol>
                <a:gridCol w="246888">
                  <a:extLst>
                    <a:ext uri="{9D8B030D-6E8A-4147-A177-3AD203B41FA5}">
                      <a16:colId xmlns:a16="http://schemas.microsoft.com/office/drawing/2014/main" val="3467790126"/>
                    </a:ext>
                  </a:extLst>
                </a:gridCol>
                <a:gridCol w="246888">
                  <a:extLst>
                    <a:ext uri="{9D8B030D-6E8A-4147-A177-3AD203B41FA5}">
                      <a16:colId xmlns:a16="http://schemas.microsoft.com/office/drawing/2014/main" val="984715671"/>
                    </a:ext>
                  </a:extLst>
                </a:gridCol>
                <a:gridCol w="208280">
                  <a:extLst>
                    <a:ext uri="{9D8B030D-6E8A-4147-A177-3AD203B41FA5}">
                      <a16:colId xmlns:a16="http://schemas.microsoft.com/office/drawing/2014/main" val="3167585997"/>
                    </a:ext>
                  </a:extLst>
                </a:gridCol>
                <a:gridCol w="208280">
                  <a:extLst>
                    <a:ext uri="{9D8B030D-6E8A-4147-A177-3AD203B41FA5}">
                      <a16:colId xmlns:a16="http://schemas.microsoft.com/office/drawing/2014/main" val="398154758"/>
                    </a:ext>
                  </a:extLst>
                </a:gridCol>
                <a:gridCol w="246888">
                  <a:extLst>
                    <a:ext uri="{9D8B030D-6E8A-4147-A177-3AD203B41FA5}">
                      <a16:colId xmlns:a16="http://schemas.microsoft.com/office/drawing/2014/main" val="2527486480"/>
                    </a:ext>
                  </a:extLst>
                </a:gridCol>
                <a:gridCol w="246888">
                  <a:extLst>
                    <a:ext uri="{9D8B030D-6E8A-4147-A177-3AD203B41FA5}">
                      <a16:colId xmlns:a16="http://schemas.microsoft.com/office/drawing/2014/main" val="3877691309"/>
                    </a:ext>
                  </a:extLst>
                </a:gridCol>
                <a:gridCol w="246888">
                  <a:extLst>
                    <a:ext uri="{9D8B030D-6E8A-4147-A177-3AD203B41FA5}">
                      <a16:colId xmlns:a16="http://schemas.microsoft.com/office/drawing/2014/main" val="2645598316"/>
                    </a:ext>
                  </a:extLst>
                </a:gridCol>
                <a:gridCol w="208280">
                  <a:extLst>
                    <a:ext uri="{9D8B030D-6E8A-4147-A177-3AD203B41FA5}">
                      <a16:colId xmlns:a16="http://schemas.microsoft.com/office/drawing/2014/main" val="1221206872"/>
                    </a:ext>
                  </a:extLst>
                </a:gridCol>
                <a:gridCol w="208280">
                  <a:extLst>
                    <a:ext uri="{9D8B030D-6E8A-4147-A177-3AD203B41FA5}">
                      <a16:colId xmlns:a16="http://schemas.microsoft.com/office/drawing/2014/main" val="1188530142"/>
                    </a:ext>
                  </a:extLst>
                </a:gridCol>
                <a:gridCol w="208280">
                  <a:extLst>
                    <a:ext uri="{9D8B030D-6E8A-4147-A177-3AD203B41FA5}">
                      <a16:colId xmlns:a16="http://schemas.microsoft.com/office/drawing/2014/main" val="3012031009"/>
                    </a:ext>
                  </a:extLst>
                </a:gridCol>
                <a:gridCol w="208280">
                  <a:extLst>
                    <a:ext uri="{9D8B030D-6E8A-4147-A177-3AD203B41FA5}">
                      <a16:colId xmlns:a16="http://schemas.microsoft.com/office/drawing/2014/main" val="1222883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4992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- 2018-11-23 17:01:42 </a:t>
                      </a:r>
                      <a:r>
                        <a:rPr kumimoji="0" lang="en-US" sz="1000" b="0" i="0" u="none" strike="noStrike" kern="1200" cap="none" spc="0" normalizeH="0" baseline="0" noProof="0">
                          <a:ln>
                            <a:noFill/>
                          </a:ln>
                          <a:solidFill>
                            <a:prstClr val="black"/>
                          </a:solidFill>
                          <a:effectLst/>
                          <a:uLnTx/>
                          <a:uFillTx/>
                          <a:latin typeface="+mn-lt"/>
                          <a:ea typeface="+mn-ea"/>
                          <a:cs typeface="+mn-cs"/>
                        </a:rPr>
                        <a:t> 
 There's just one more week to enter our Infinity Ace and RTX DUKE giveaway! Have you already entered? 
👉https://msi.gm/Ace-and-Duke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2.2626 %</a:t>
                      </a:r>
                    </a:p>
                  </a:txBody>
                  <a:tcPr/>
                </a:tc>
                <a:extLst>
                  <a:ext uri="{0D108BD9-81ED-4DB2-BD59-A6C34878D82A}">
                    <a16:rowId xmlns:a16="http://schemas.microsoft.com/office/drawing/2014/main" val="1098643661"/>
                  </a:ext>
                </a:extLst>
              </a:tr>
            </a:tbl>
          </a:graphicData>
        </a:graphic>
      </p:graphicFrame>
      <p:sp>
        <p:nvSpPr>
          <p:cNvPr id="4" name="Text Placeholder 3">
            <a:extLst>
              <a:ext uri="{FF2B5EF4-FFF2-40B4-BE49-F238E27FC236}">
                <a16:creationId xmlns:a16="http://schemas.microsoft.com/office/drawing/2014/main" id="{98C0E9C7-D03F-48D3-BDA9-BDFA2F8F59D2}"/>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952341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663B-86D7-4000-8E2D-AD64FB46B606}"/>
              </a:ext>
            </a:extLst>
          </p:cNvPr>
          <p:cNvSpPr>
            <a:spLocks noGrp="1"/>
          </p:cNvSpPr>
          <p:nvPr>
            <p:ph type="title"/>
          </p:nvPr>
        </p:nvSpPr>
        <p:spPr/>
        <p:txBody>
          <a:bodyPr/>
          <a:lstStyle/>
          <a:p>
            <a:r>
              <a:rPr lang="en-US"/>
              <a:t>Facebook Insights Own Posts Table w/ E-Rate | MB Competitor- USA - 9 of 26</a:t>
            </a:r>
          </a:p>
        </p:txBody>
      </p:sp>
      <p:graphicFrame>
        <p:nvGraphicFramePr>
          <p:cNvPr id="5" name="Table Placeholder 4">
            <a:extLst>
              <a:ext uri="{FF2B5EF4-FFF2-40B4-BE49-F238E27FC236}">
                <a16:creationId xmlns:a16="http://schemas.microsoft.com/office/drawing/2014/main" id="{C22D06D0-2078-4019-938B-4F5DB418F08D}"/>
              </a:ext>
            </a:extLst>
          </p:cNvPr>
          <p:cNvGraphicFramePr>
            <a:graphicFrameLocks noGrp="1"/>
          </p:cNvGraphicFramePr>
          <p:nvPr>
            <p:ph type="tbl" sz="quarter" idx="13"/>
            <p:extLst>
              <p:ext uri="{D42A27DB-BD31-4B8C-83A1-F6EECF244321}">
                <p14:modId xmlns:p14="http://schemas.microsoft.com/office/powerpoint/2010/main" val="362598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2266716"/>
                    </a:ext>
                  </a:extLst>
                </a:gridCol>
                <a:gridCol w="246888">
                  <a:extLst>
                    <a:ext uri="{9D8B030D-6E8A-4147-A177-3AD203B41FA5}">
                      <a16:colId xmlns:a16="http://schemas.microsoft.com/office/drawing/2014/main" val="24023460"/>
                    </a:ext>
                  </a:extLst>
                </a:gridCol>
                <a:gridCol w="246888">
                  <a:extLst>
                    <a:ext uri="{9D8B030D-6E8A-4147-A177-3AD203B41FA5}">
                      <a16:colId xmlns:a16="http://schemas.microsoft.com/office/drawing/2014/main" val="1154792808"/>
                    </a:ext>
                  </a:extLst>
                </a:gridCol>
                <a:gridCol w="208280">
                  <a:extLst>
                    <a:ext uri="{9D8B030D-6E8A-4147-A177-3AD203B41FA5}">
                      <a16:colId xmlns:a16="http://schemas.microsoft.com/office/drawing/2014/main" val="2585692124"/>
                    </a:ext>
                  </a:extLst>
                </a:gridCol>
                <a:gridCol w="208280">
                  <a:extLst>
                    <a:ext uri="{9D8B030D-6E8A-4147-A177-3AD203B41FA5}">
                      <a16:colId xmlns:a16="http://schemas.microsoft.com/office/drawing/2014/main" val="4227494362"/>
                    </a:ext>
                  </a:extLst>
                </a:gridCol>
                <a:gridCol w="208280">
                  <a:extLst>
                    <a:ext uri="{9D8B030D-6E8A-4147-A177-3AD203B41FA5}">
                      <a16:colId xmlns:a16="http://schemas.microsoft.com/office/drawing/2014/main" val="512113043"/>
                    </a:ext>
                  </a:extLst>
                </a:gridCol>
                <a:gridCol w="208280">
                  <a:extLst>
                    <a:ext uri="{9D8B030D-6E8A-4147-A177-3AD203B41FA5}">
                      <a16:colId xmlns:a16="http://schemas.microsoft.com/office/drawing/2014/main" val="702985842"/>
                    </a:ext>
                  </a:extLst>
                </a:gridCol>
                <a:gridCol w="208280">
                  <a:extLst>
                    <a:ext uri="{9D8B030D-6E8A-4147-A177-3AD203B41FA5}">
                      <a16:colId xmlns:a16="http://schemas.microsoft.com/office/drawing/2014/main" val="3058077990"/>
                    </a:ext>
                  </a:extLst>
                </a:gridCol>
                <a:gridCol w="208280">
                  <a:extLst>
                    <a:ext uri="{9D8B030D-6E8A-4147-A177-3AD203B41FA5}">
                      <a16:colId xmlns:a16="http://schemas.microsoft.com/office/drawing/2014/main" val="1191125461"/>
                    </a:ext>
                  </a:extLst>
                </a:gridCol>
                <a:gridCol w="208280">
                  <a:extLst>
                    <a:ext uri="{9D8B030D-6E8A-4147-A177-3AD203B41FA5}">
                      <a16:colId xmlns:a16="http://schemas.microsoft.com/office/drawing/2014/main" val="3912622379"/>
                    </a:ext>
                  </a:extLst>
                </a:gridCol>
                <a:gridCol w="208280">
                  <a:extLst>
                    <a:ext uri="{9D8B030D-6E8A-4147-A177-3AD203B41FA5}">
                      <a16:colId xmlns:a16="http://schemas.microsoft.com/office/drawing/2014/main" val="3611047070"/>
                    </a:ext>
                  </a:extLst>
                </a:gridCol>
                <a:gridCol w="208280">
                  <a:extLst>
                    <a:ext uri="{9D8B030D-6E8A-4147-A177-3AD203B41FA5}">
                      <a16:colId xmlns:a16="http://schemas.microsoft.com/office/drawing/2014/main" val="2244696683"/>
                    </a:ext>
                  </a:extLst>
                </a:gridCol>
                <a:gridCol w="208280">
                  <a:extLst>
                    <a:ext uri="{9D8B030D-6E8A-4147-A177-3AD203B41FA5}">
                      <a16:colId xmlns:a16="http://schemas.microsoft.com/office/drawing/2014/main" val="573836392"/>
                    </a:ext>
                  </a:extLst>
                </a:gridCol>
                <a:gridCol w="246888">
                  <a:extLst>
                    <a:ext uri="{9D8B030D-6E8A-4147-A177-3AD203B41FA5}">
                      <a16:colId xmlns:a16="http://schemas.microsoft.com/office/drawing/2014/main" val="576980636"/>
                    </a:ext>
                  </a:extLst>
                </a:gridCol>
                <a:gridCol w="208280">
                  <a:extLst>
                    <a:ext uri="{9D8B030D-6E8A-4147-A177-3AD203B41FA5}">
                      <a16:colId xmlns:a16="http://schemas.microsoft.com/office/drawing/2014/main" val="1535464380"/>
                    </a:ext>
                  </a:extLst>
                </a:gridCol>
                <a:gridCol w="246888">
                  <a:extLst>
                    <a:ext uri="{9D8B030D-6E8A-4147-A177-3AD203B41FA5}">
                      <a16:colId xmlns:a16="http://schemas.microsoft.com/office/drawing/2014/main" val="3386111513"/>
                    </a:ext>
                  </a:extLst>
                </a:gridCol>
                <a:gridCol w="246888">
                  <a:extLst>
                    <a:ext uri="{9D8B030D-6E8A-4147-A177-3AD203B41FA5}">
                      <a16:colId xmlns:a16="http://schemas.microsoft.com/office/drawing/2014/main" val="2715550486"/>
                    </a:ext>
                  </a:extLst>
                </a:gridCol>
                <a:gridCol w="246888">
                  <a:extLst>
                    <a:ext uri="{9D8B030D-6E8A-4147-A177-3AD203B41FA5}">
                      <a16:colId xmlns:a16="http://schemas.microsoft.com/office/drawing/2014/main" val="4047121848"/>
                    </a:ext>
                  </a:extLst>
                </a:gridCol>
                <a:gridCol w="208280">
                  <a:extLst>
                    <a:ext uri="{9D8B030D-6E8A-4147-A177-3AD203B41FA5}">
                      <a16:colId xmlns:a16="http://schemas.microsoft.com/office/drawing/2014/main" val="2277543248"/>
                    </a:ext>
                  </a:extLst>
                </a:gridCol>
                <a:gridCol w="246888">
                  <a:extLst>
                    <a:ext uri="{9D8B030D-6E8A-4147-A177-3AD203B41FA5}">
                      <a16:colId xmlns:a16="http://schemas.microsoft.com/office/drawing/2014/main" val="893517971"/>
                    </a:ext>
                  </a:extLst>
                </a:gridCol>
                <a:gridCol w="246888">
                  <a:extLst>
                    <a:ext uri="{9D8B030D-6E8A-4147-A177-3AD203B41FA5}">
                      <a16:colId xmlns:a16="http://schemas.microsoft.com/office/drawing/2014/main" val="3375970285"/>
                    </a:ext>
                  </a:extLst>
                </a:gridCol>
                <a:gridCol w="246888">
                  <a:extLst>
                    <a:ext uri="{9D8B030D-6E8A-4147-A177-3AD203B41FA5}">
                      <a16:colId xmlns:a16="http://schemas.microsoft.com/office/drawing/2014/main" val="4215671968"/>
                    </a:ext>
                  </a:extLst>
                </a:gridCol>
                <a:gridCol w="208280">
                  <a:extLst>
                    <a:ext uri="{9D8B030D-6E8A-4147-A177-3AD203B41FA5}">
                      <a16:colId xmlns:a16="http://schemas.microsoft.com/office/drawing/2014/main" val="2806148345"/>
                    </a:ext>
                  </a:extLst>
                </a:gridCol>
                <a:gridCol w="208280">
                  <a:extLst>
                    <a:ext uri="{9D8B030D-6E8A-4147-A177-3AD203B41FA5}">
                      <a16:colId xmlns:a16="http://schemas.microsoft.com/office/drawing/2014/main" val="1762568451"/>
                    </a:ext>
                  </a:extLst>
                </a:gridCol>
                <a:gridCol w="246888">
                  <a:extLst>
                    <a:ext uri="{9D8B030D-6E8A-4147-A177-3AD203B41FA5}">
                      <a16:colId xmlns:a16="http://schemas.microsoft.com/office/drawing/2014/main" val="72253355"/>
                    </a:ext>
                  </a:extLst>
                </a:gridCol>
                <a:gridCol w="246888">
                  <a:extLst>
                    <a:ext uri="{9D8B030D-6E8A-4147-A177-3AD203B41FA5}">
                      <a16:colId xmlns:a16="http://schemas.microsoft.com/office/drawing/2014/main" val="1238694690"/>
                    </a:ext>
                  </a:extLst>
                </a:gridCol>
                <a:gridCol w="246888">
                  <a:extLst>
                    <a:ext uri="{9D8B030D-6E8A-4147-A177-3AD203B41FA5}">
                      <a16:colId xmlns:a16="http://schemas.microsoft.com/office/drawing/2014/main" val="3245484725"/>
                    </a:ext>
                  </a:extLst>
                </a:gridCol>
                <a:gridCol w="208280">
                  <a:extLst>
                    <a:ext uri="{9D8B030D-6E8A-4147-A177-3AD203B41FA5}">
                      <a16:colId xmlns:a16="http://schemas.microsoft.com/office/drawing/2014/main" val="1295447858"/>
                    </a:ext>
                  </a:extLst>
                </a:gridCol>
                <a:gridCol w="208280">
                  <a:extLst>
                    <a:ext uri="{9D8B030D-6E8A-4147-A177-3AD203B41FA5}">
                      <a16:colId xmlns:a16="http://schemas.microsoft.com/office/drawing/2014/main" val="1680166532"/>
                    </a:ext>
                  </a:extLst>
                </a:gridCol>
                <a:gridCol w="208280">
                  <a:extLst>
                    <a:ext uri="{9D8B030D-6E8A-4147-A177-3AD203B41FA5}">
                      <a16:colId xmlns:a16="http://schemas.microsoft.com/office/drawing/2014/main" val="3846564282"/>
                    </a:ext>
                  </a:extLst>
                </a:gridCol>
                <a:gridCol w="208280">
                  <a:extLst>
                    <a:ext uri="{9D8B030D-6E8A-4147-A177-3AD203B41FA5}">
                      <a16:colId xmlns:a16="http://schemas.microsoft.com/office/drawing/2014/main" val="822766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134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- 2018-11-23 11:00:12 </a:t>
                      </a:r>
                      <a:r>
                        <a:rPr kumimoji="0" lang="en-US" sz="1000" b="0" i="0" u="none" strike="noStrike" kern="1200" cap="none" spc="0" normalizeH="0" baseline="0" noProof="0">
                          <a:ln>
                            <a:noFill/>
                          </a:ln>
                          <a:solidFill>
                            <a:prstClr val="black"/>
                          </a:solidFill>
                          <a:effectLst/>
                          <a:uLnTx/>
                          <a:uFillTx/>
                          <a:latin typeface="+mn-lt"/>
                          <a:ea typeface="+mn-ea"/>
                          <a:cs typeface="+mn-cs"/>
                        </a:rPr>
                        <a:t> 
 Join Julia 'bish' Robson for an EPIC gaming session!
If you want to join in the fun, go here:
www.twitch.tv/jules_bish
Follow our streaming channels:
www.twitch.tv/msigamingameu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3.2592 %</a:t>
                      </a:r>
                    </a:p>
                  </a:txBody>
                  <a:tcPr/>
                </a:tc>
                <a:extLst>
                  <a:ext uri="{0D108BD9-81ED-4DB2-BD59-A6C34878D82A}">
                    <a16:rowId xmlns:a16="http://schemas.microsoft.com/office/drawing/2014/main" val="2517905727"/>
                  </a:ext>
                </a:extLst>
              </a:tr>
            </a:tbl>
          </a:graphicData>
        </a:graphic>
      </p:graphicFrame>
      <p:sp>
        <p:nvSpPr>
          <p:cNvPr id="4" name="Text Placeholder 3">
            <a:extLst>
              <a:ext uri="{FF2B5EF4-FFF2-40B4-BE49-F238E27FC236}">
                <a16:creationId xmlns:a16="http://schemas.microsoft.com/office/drawing/2014/main" id="{5E298419-6ADA-440B-8DC1-69BADA28B1AE}"/>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265168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D856-4645-4FCB-8563-87B6E1F04B3C}"/>
              </a:ext>
            </a:extLst>
          </p:cNvPr>
          <p:cNvSpPr>
            <a:spLocks noGrp="1"/>
          </p:cNvSpPr>
          <p:nvPr>
            <p:ph type="title"/>
          </p:nvPr>
        </p:nvSpPr>
        <p:spPr/>
        <p:txBody>
          <a:bodyPr/>
          <a:lstStyle/>
          <a:p>
            <a:r>
              <a:rPr lang="en-US"/>
              <a:t>Facebook Insights Own Posts Table w/ E-Rate | MB Competitor- USA - 10 of 26</a:t>
            </a:r>
          </a:p>
        </p:txBody>
      </p:sp>
      <p:graphicFrame>
        <p:nvGraphicFramePr>
          <p:cNvPr id="5" name="Table Placeholder 4">
            <a:extLst>
              <a:ext uri="{FF2B5EF4-FFF2-40B4-BE49-F238E27FC236}">
                <a16:creationId xmlns:a16="http://schemas.microsoft.com/office/drawing/2014/main" id="{18A4C634-E9F1-43D9-B38E-8A10BD2D68B6}"/>
              </a:ext>
            </a:extLst>
          </p:cNvPr>
          <p:cNvGraphicFramePr>
            <a:graphicFrameLocks noGrp="1"/>
          </p:cNvGraphicFramePr>
          <p:nvPr>
            <p:ph type="tbl" sz="quarter" idx="13"/>
            <p:extLst>
              <p:ext uri="{D42A27DB-BD31-4B8C-83A1-F6EECF244321}">
                <p14:modId xmlns:p14="http://schemas.microsoft.com/office/powerpoint/2010/main" val="350355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53734744"/>
                    </a:ext>
                  </a:extLst>
                </a:gridCol>
                <a:gridCol w="246888">
                  <a:extLst>
                    <a:ext uri="{9D8B030D-6E8A-4147-A177-3AD203B41FA5}">
                      <a16:colId xmlns:a16="http://schemas.microsoft.com/office/drawing/2014/main" val="2302919985"/>
                    </a:ext>
                  </a:extLst>
                </a:gridCol>
                <a:gridCol w="246888">
                  <a:extLst>
                    <a:ext uri="{9D8B030D-6E8A-4147-A177-3AD203B41FA5}">
                      <a16:colId xmlns:a16="http://schemas.microsoft.com/office/drawing/2014/main" val="1975635905"/>
                    </a:ext>
                  </a:extLst>
                </a:gridCol>
                <a:gridCol w="208280">
                  <a:extLst>
                    <a:ext uri="{9D8B030D-6E8A-4147-A177-3AD203B41FA5}">
                      <a16:colId xmlns:a16="http://schemas.microsoft.com/office/drawing/2014/main" val="2404976909"/>
                    </a:ext>
                  </a:extLst>
                </a:gridCol>
                <a:gridCol w="208280">
                  <a:extLst>
                    <a:ext uri="{9D8B030D-6E8A-4147-A177-3AD203B41FA5}">
                      <a16:colId xmlns:a16="http://schemas.microsoft.com/office/drawing/2014/main" val="709302772"/>
                    </a:ext>
                  </a:extLst>
                </a:gridCol>
                <a:gridCol w="208280">
                  <a:extLst>
                    <a:ext uri="{9D8B030D-6E8A-4147-A177-3AD203B41FA5}">
                      <a16:colId xmlns:a16="http://schemas.microsoft.com/office/drawing/2014/main" val="2107139884"/>
                    </a:ext>
                  </a:extLst>
                </a:gridCol>
                <a:gridCol w="208280">
                  <a:extLst>
                    <a:ext uri="{9D8B030D-6E8A-4147-A177-3AD203B41FA5}">
                      <a16:colId xmlns:a16="http://schemas.microsoft.com/office/drawing/2014/main" val="447068894"/>
                    </a:ext>
                  </a:extLst>
                </a:gridCol>
                <a:gridCol w="208280">
                  <a:extLst>
                    <a:ext uri="{9D8B030D-6E8A-4147-A177-3AD203B41FA5}">
                      <a16:colId xmlns:a16="http://schemas.microsoft.com/office/drawing/2014/main" val="1482229285"/>
                    </a:ext>
                  </a:extLst>
                </a:gridCol>
                <a:gridCol w="208280">
                  <a:extLst>
                    <a:ext uri="{9D8B030D-6E8A-4147-A177-3AD203B41FA5}">
                      <a16:colId xmlns:a16="http://schemas.microsoft.com/office/drawing/2014/main" val="3482069091"/>
                    </a:ext>
                  </a:extLst>
                </a:gridCol>
                <a:gridCol w="208280">
                  <a:extLst>
                    <a:ext uri="{9D8B030D-6E8A-4147-A177-3AD203B41FA5}">
                      <a16:colId xmlns:a16="http://schemas.microsoft.com/office/drawing/2014/main" val="3381774756"/>
                    </a:ext>
                  </a:extLst>
                </a:gridCol>
                <a:gridCol w="208280">
                  <a:extLst>
                    <a:ext uri="{9D8B030D-6E8A-4147-A177-3AD203B41FA5}">
                      <a16:colId xmlns:a16="http://schemas.microsoft.com/office/drawing/2014/main" val="2960273767"/>
                    </a:ext>
                  </a:extLst>
                </a:gridCol>
                <a:gridCol w="208280">
                  <a:extLst>
                    <a:ext uri="{9D8B030D-6E8A-4147-A177-3AD203B41FA5}">
                      <a16:colId xmlns:a16="http://schemas.microsoft.com/office/drawing/2014/main" val="3057328864"/>
                    </a:ext>
                  </a:extLst>
                </a:gridCol>
                <a:gridCol w="208280">
                  <a:extLst>
                    <a:ext uri="{9D8B030D-6E8A-4147-A177-3AD203B41FA5}">
                      <a16:colId xmlns:a16="http://schemas.microsoft.com/office/drawing/2014/main" val="2719207235"/>
                    </a:ext>
                  </a:extLst>
                </a:gridCol>
                <a:gridCol w="246888">
                  <a:extLst>
                    <a:ext uri="{9D8B030D-6E8A-4147-A177-3AD203B41FA5}">
                      <a16:colId xmlns:a16="http://schemas.microsoft.com/office/drawing/2014/main" val="3200283920"/>
                    </a:ext>
                  </a:extLst>
                </a:gridCol>
                <a:gridCol w="208280">
                  <a:extLst>
                    <a:ext uri="{9D8B030D-6E8A-4147-A177-3AD203B41FA5}">
                      <a16:colId xmlns:a16="http://schemas.microsoft.com/office/drawing/2014/main" val="4019353047"/>
                    </a:ext>
                  </a:extLst>
                </a:gridCol>
                <a:gridCol w="246888">
                  <a:extLst>
                    <a:ext uri="{9D8B030D-6E8A-4147-A177-3AD203B41FA5}">
                      <a16:colId xmlns:a16="http://schemas.microsoft.com/office/drawing/2014/main" val="1670594691"/>
                    </a:ext>
                  </a:extLst>
                </a:gridCol>
                <a:gridCol w="246888">
                  <a:extLst>
                    <a:ext uri="{9D8B030D-6E8A-4147-A177-3AD203B41FA5}">
                      <a16:colId xmlns:a16="http://schemas.microsoft.com/office/drawing/2014/main" val="523520364"/>
                    </a:ext>
                  </a:extLst>
                </a:gridCol>
                <a:gridCol w="246888">
                  <a:extLst>
                    <a:ext uri="{9D8B030D-6E8A-4147-A177-3AD203B41FA5}">
                      <a16:colId xmlns:a16="http://schemas.microsoft.com/office/drawing/2014/main" val="4058346654"/>
                    </a:ext>
                  </a:extLst>
                </a:gridCol>
                <a:gridCol w="208280">
                  <a:extLst>
                    <a:ext uri="{9D8B030D-6E8A-4147-A177-3AD203B41FA5}">
                      <a16:colId xmlns:a16="http://schemas.microsoft.com/office/drawing/2014/main" val="2146076534"/>
                    </a:ext>
                  </a:extLst>
                </a:gridCol>
                <a:gridCol w="246888">
                  <a:extLst>
                    <a:ext uri="{9D8B030D-6E8A-4147-A177-3AD203B41FA5}">
                      <a16:colId xmlns:a16="http://schemas.microsoft.com/office/drawing/2014/main" val="1982511291"/>
                    </a:ext>
                  </a:extLst>
                </a:gridCol>
                <a:gridCol w="246888">
                  <a:extLst>
                    <a:ext uri="{9D8B030D-6E8A-4147-A177-3AD203B41FA5}">
                      <a16:colId xmlns:a16="http://schemas.microsoft.com/office/drawing/2014/main" val="2645482172"/>
                    </a:ext>
                  </a:extLst>
                </a:gridCol>
                <a:gridCol w="246888">
                  <a:extLst>
                    <a:ext uri="{9D8B030D-6E8A-4147-A177-3AD203B41FA5}">
                      <a16:colId xmlns:a16="http://schemas.microsoft.com/office/drawing/2014/main" val="714691956"/>
                    </a:ext>
                  </a:extLst>
                </a:gridCol>
                <a:gridCol w="208280">
                  <a:extLst>
                    <a:ext uri="{9D8B030D-6E8A-4147-A177-3AD203B41FA5}">
                      <a16:colId xmlns:a16="http://schemas.microsoft.com/office/drawing/2014/main" val="1273274538"/>
                    </a:ext>
                  </a:extLst>
                </a:gridCol>
                <a:gridCol w="208280">
                  <a:extLst>
                    <a:ext uri="{9D8B030D-6E8A-4147-A177-3AD203B41FA5}">
                      <a16:colId xmlns:a16="http://schemas.microsoft.com/office/drawing/2014/main" val="131693748"/>
                    </a:ext>
                  </a:extLst>
                </a:gridCol>
                <a:gridCol w="246888">
                  <a:extLst>
                    <a:ext uri="{9D8B030D-6E8A-4147-A177-3AD203B41FA5}">
                      <a16:colId xmlns:a16="http://schemas.microsoft.com/office/drawing/2014/main" val="539486772"/>
                    </a:ext>
                  </a:extLst>
                </a:gridCol>
                <a:gridCol w="246888">
                  <a:extLst>
                    <a:ext uri="{9D8B030D-6E8A-4147-A177-3AD203B41FA5}">
                      <a16:colId xmlns:a16="http://schemas.microsoft.com/office/drawing/2014/main" val="3761677863"/>
                    </a:ext>
                  </a:extLst>
                </a:gridCol>
                <a:gridCol w="246888">
                  <a:extLst>
                    <a:ext uri="{9D8B030D-6E8A-4147-A177-3AD203B41FA5}">
                      <a16:colId xmlns:a16="http://schemas.microsoft.com/office/drawing/2014/main" val="2750359582"/>
                    </a:ext>
                  </a:extLst>
                </a:gridCol>
                <a:gridCol w="208280">
                  <a:extLst>
                    <a:ext uri="{9D8B030D-6E8A-4147-A177-3AD203B41FA5}">
                      <a16:colId xmlns:a16="http://schemas.microsoft.com/office/drawing/2014/main" val="3574836709"/>
                    </a:ext>
                  </a:extLst>
                </a:gridCol>
                <a:gridCol w="208280">
                  <a:extLst>
                    <a:ext uri="{9D8B030D-6E8A-4147-A177-3AD203B41FA5}">
                      <a16:colId xmlns:a16="http://schemas.microsoft.com/office/drawing/2014/main" val="4178585035"/>
                    </a:ext>
                  </a:extLst>
                </a:gridCol>
                <a:gridCol w="208280">
                  <a:extLst>
                    <a:ext uri="{9D8B030D-6E8A-4147-A177-3AD203B41FA5}">
                      <a16:colId xmlns:a16="http://schemas.microsoft.com/office/drawing/2014/main" val="2624476358"/>
                    </a:ext>
                  </a:extLst>
                </a:gridCol>
                <a:gridCol w="208280">
                  <a:extLst>
                    <a:ext uri="{9D8B030D-6E8A-4147-A177-3AD203B41FA5}">
                      <a16:colId xmlns:a16="http://schemas.microsoft.com/office/drawing/2014/main" val="105202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154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- 2018-11-22 21:00:54 </a:t>
                      </a:r>
                      <a:r>
                        <a:rPr kumimoji="0" lang="en-US" sz="1000" b="0" i="0" u="none" strike="noStrike" kern="1200" cap="none" spc="0" normalizeH="0" baseline="0" noProof="0">
                          <a:ln>
                            <a:noFill/>
                          </a:ln>
                          <a:solidFill>
                            <a:prstClr val="black"/>
                          </a:solidFill>
                          <a:effectLst/>
                          <a:uLnTx/>
                          <a:uFillTx/>
                          <a:latin typeface="+mn-lt"/>
                          <a:ea typeface="+mn-ea"/>
                          <a:cs typeface="+mn-cs"/>
                        </a:rPr>
                        <a:t> 
 Just the right amount of RGB. #discoverX
https://us.msi.com/Desktop/Trident-X-9th.html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5.2997 %</a:t>
                      </a:r>
                    </a:p>
                  </a:txBody>
                  <a:tcPr/>
                </a:tc>
                <a:extLst>
                  <a:ext uri="{0D108BD9-81ED-4DB2-BD59-A6C34878D82A}">
                    <a16:rowId xmlns:a16="http://schemas.microsoft.com/office/drawing/2014/main" val="333402214"/>
                  </a:ext>
                </a:extLst>
              </a:tr>
            </a:tbl>
          </a:graphicData>
        </a:graphic>
      </p:graphicFrame>
      <p:sp>
        <p:nvSpPr>
          <p:cNvPr id="4" name="Text Placeholder 3">
            <a:extLst>
              <a:ext uri="{FF2B5EF4-FFF2-40B4-BE49-F238E27FC236}">
                <a16:creationId xmlns:a16="http://schemas.microsoft.com/office/drawing/2014/main" id="{0204F8F6-8218-4C4E-85E2-518B22169145}"/>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44076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3435-C88E-461C-9FD3-E067BA96D3A6}"/>
              </a:ext>
            </a:extLst>
          </p:cNvPr>
          <p:cNvSpPr>
            <a:spLocks noGrp="1"/>
          </p:cNvSpPr>
          <p:nvPr>
            <p:ph type="title"/>
          </p:nvPr>
        </p:nvSpPr>
        <p:spPr/>
        <p:txBody>
          <a:bodyPr/>
          <a:lstStyle/>
          <a:p>
            <a:r>
              <a:rPr lang="en-US"/>
              <a:t>Facebook Insights Own Posts Table w/ E-Rate | MB Competitor- USA - 11 of 26</a:t>
            </a:r>
          </a:p>
        </p:txBody>
      </p:sp>
      <p:graphicFrame>
        <p:nvGraphicFramePr>
          <p:cNvPr id="5" name="Table Placeholder 4">
            <a:extLst>
              <a:ext uri="{FF2B5EF4-FFF2-40B4-BE49-F238E27FC236}">
                <a16:creationId xmlns:a16="http://schemas.microsoft.com/office/drawing/2014/main" id="{53551A35-5E30-462B-9C65-8EE20127D78A}"/>
              </a:ext>
            </a:extLst>
          </p:cNvPr>
          <p:cNvGraphicFramePr>
            <a:graphicFrameLocks noGrp="1"/>
          </p:cNvGraphicFramePr>
          <p:nvPr>
            <p:ph type="tbl" sz="quarter" idx="13"/>
            <p:extLst>
              <p:ext uri="{D42A27DB-BD31-4B8C-83A1-F6EECF244321}">
                <p14:modId xmlns:p14="http://schemas.microsoft.com/office/powerpoint/2010/main" val="426355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13302569"/>
                    </a:ext>
                  </a:extLst>
                </a:gridCol>
                <a:gridCol w="246888">
                  <a:extLst>
                    <a:ext uri="{9D8B030D-6E8A-4147-A177-3AD203B41FA5}">
                      <a16:colId xmlns:a16="http://schemas.microsoft.com/office/drawing/2014/main" val="596092036"/>
                    </a:ext>
                  </a:extLst>
                </a:gridCol>
                <a:gridCol w="246888">
                  <a:extLst>
                    <a:ext uri="{9D8B030D-6E8A-4147-A177-3AD203B41FA5}">
                      <a16:colId xmlns:a16="http://schemas.microsoft.com/office/drawing/2014/main" val="2934358924"/>
                    </a:ext>
                  </a:extLst>
                </a:gridCol>
                <a:gridCol w="208280">
                  <a:extLst>
                    <a:ext uri="{9D8B030D-6E8A-4147-A177-3AD203B41FA5}">
                      <a16:colId xmlns:a16="http://schemas.microsoft.com/office/drawing/2014/main" val="2415304785"/>
                    </a:ext>
                  </a:extLst>
                </a:gridCol>
                <a:gridCol w="208280">
                  <a:extLst>
                    <a:ext uri="{9D8B030D-6E8A-4147-A177-3AD203B41FA5}">
                      <a16:colId xmlns:a16="http://schemas.microsoft.com/office/drawing/2014/main" val="4247519698"/>
                    </a:ext>
                  </a:extLst>
                </a:gridCol>
                <a:gridCol w="208280">
                  <a:extLst>
                    <a:ext uri="{9D8B030D-6E8A-4147-A177-3AD203B41FA5}">
                      <a16:colId xmlns:a16="http://schemas.microsoft.com/office/drawing/2014/main" val="3765476086"/>
                    </a:ext>
                  </a:extLst>
                </a:gridCol>
                <a:gridCol w="208280">
                  <a:extLst>
                    <a:ext uri="{9D8B030D-6E8A-4147-A177-3AD203B41FA5}">
                      <a16:colId xmlns:a16="http://schemas.microsoft.com/office/drawing/2014/main" val="1581072840"/>
                    </a:ext>
                  </a:extLst>
                </a:gridCol>
                <a:gridCol w="208280">
                  <a:extLst>
                    <a:ext uri="{9D8B030D-6E8A-4147-A177-3AD203B41FA5}">
                      <a16:colId xmlns:a16="http://schemas.microsoft.com/office/drawing/2014/main" val="2595748154"/>
                    </a:ext>
                  </a:extLst>
                </a:gridCol>
                <a:gridCol w="208280">
                  <a:extLst>
                    <a:ext uri="{9D8B030D-6E8A-4147-A177-3AD203B41FA5}">
                      <a16:colId xmlns:a16="http://schemas.microsoft.com/office/drawing/2014/main" val="1243552057"/>
                    </a:ext>
                  </a:extLst>
                </a:gridCol>
                <a:gridCol w="208280">
                  <a:extLst>
                    <a:ext uri="{9D8B030D-6E8A-4147-A177-3AD203B41FA5}">
                      <a16:colId xmlns:a16="http://schemas.microsoft.com/office/drawing/2014/main" val="718594325"/>
                    </a:ext>
                  </a:extLst>
                </a:gridCol>
                <a:gridCol w="208280">
                  <a:extLst>
                    <a:ext uri="{9D8B030D-6E8A-4147-A177-3AD203B41FA5}">
                      <a16:colId xmlns:a16="http://schemas.microsoft.com/office/drawing/2014/main" val="1686562996"/>
                    </a:ext>
                  </a:extLst>
                </a:gridCol>
                <a:gridCol w="208280">
                  <a:extLst>
                    <a:ext uri="{9D8B030D-6E8A-4147-A177-3AD203B41FA5}">
                      <a16:colId xmlns:a16="http://schemas.microsoft.com/office/drawing/2014/main" val="2267447079"/>
                    </a:ext>
                  </a:extLst>
                </a:gridCol>
                <a:gridCol w="208280">
                  <a:extLst>
                    <a:ext uri="{9D8B030D-6E8A-4147-A177-3AD203B41FA5}">
                      <a16:colId xmlns:a16="http://schemas.microsoft.com/office/drawing/2014/main" val="136728350"/>
                    </a:ext>
                  </a:extLst>
                </a:gridCol>
                <a:gridCol w="246888">
                  <a:extLst>
                    <a:ext uri="{9D8B030D-6E8A-4147-A177-3AD203B41FA5}">
                      <a16:colId xmlns:a16="http://schemas.microsoft.com/office/drawing/2014/main" val="1474359832"/>
                    </a:ext>
                  </a:extLst>
                </a:gridCol>
                <a:gridCol w="208280">
                  <a:extLst>
                    <a:ext uri="{9D8B030D-6E8A-4147-A177-3AD203B41FA5}">
                      <a16:colId xmlns:a16="http://schemas.microsoft.com/office/drawing/2014/main" val="3246526289"/>
                    </a:ext>
                  </a:extLst>
                </a:gridCol>
                <a:gridCol w="246888">
                  <a:extLst>
                    <a:ext uri="{9D8B030D-6E8A-4147-A177-3AD203B41FA5}">
                      <a16:colId xmlns:a16="http://schemas.microsoft.com/office/drawing/2014/main" val="1371703186"/>
                    </a:ext>
                  </a:extLst>
                </a:gridCol>
                <a:gridCol w="246888">
                  <a:extLst>
                    <a:ext uri="{9D8B030D-6E8A-4147-A177-3AD203B41FA5}">
                      <a16:colId xmlns:a16="http://schemas.microsoft.com/office/drawing/2014/main" val="4086276088"/>
                    </a:ext>
                  </a:extLst>
                </a:gridCol>
                <a:gridCol w="246888">
                  <a:extLst>
                    <a:ext uri="{9D8B030D-6E8A-4147-A177-3AD203B41FA5}">
                      <a16:colId xmlns:a16="http://schemas.microsoft.com/office/drawing/2014/main" val="849714512"/>
                    </a:ext>
                  </a:extLst>
                </a:gridCol>
                <a:gridCol w="208280">
                  <a:extLst>
                    <a:ext uri="{9D8B030D-6E8A-4147-A177-3AD203B41FA5}">
                      <a16:colId xmlns:a16="http://schemas.microsoft.com/office/drawing/2014/main" val="3108413583"/>
                    </a:ext>
                  </a:extLst>
                </a:gridCol>
                <a:gridCol w="246888">
                  <a:extLst>
                    <a:ext uri="{9D8B030D-6E8A-4147-A177-3AD203B41FA5}">
                      <a16:colId xmlns:a16="http://schemas.microsoft.com/office/drawing/2014/main" val="28406696"/>
                    </a:ext>
                  </a:extLst>
                </a:gridCol>
                <a:gridCol w="246888">
                  <a:extLst>
                    <a:ext uri="{9D8B030D-6E8A-4147-A177-3AD203B41FA5}">
                      <a16:colId xmlns:a16="http://schemas.microsoft.com/office/drawing/2014/main" val="1309276241"/>
                    </a:ext>
                  </a:extLst>
                </a:gridCol>
                <a:gridCol w="246888">
                  <a:extLst>
                    <a:ext uri="{9D8B030D-6E8A-4147-A177-3AD203B41FA5}">
                      <a16:colId xmlns:a16="http://schemas.microsoft.com/office/drawing/2014/main" val="3080104938"/>
                    </a:ext>
                  </a:extLst>
                </a:gridCol>
                <a:gridCol w="208280">
                  <a:extLst>
                    <a:ext uri="{9D8B030D-6E8A-4147-A177-3AD203B41FA5}">
                      <a16:colId xmlns:a16="http://schemas.microsoft.com/office/drawing/2014/main" val="2803197142"/>
                    </a:ext>
                  </a:extLst>
                </a:gridCol>
                <a:gridCol w="208280">
                  <a:extLst>
                    <a:ext uri="{9D8B030D-6E8A-4147-A177-3AD203B41FA5}">
                      <a16:colId xmlns:a16="http://schemas.microsoft.com/office/drawing/2014/main" val="517798357"/>
                    </a:ext>
                  </a:extLst>
                </a:gridCol>
                <a:gridCol w="246888">
                  <a:extLst>
                    <a:ext uri="{9D8B030D-6E8A-4147-A177-3AD203B41FA5}">
                      <a16:colId xmlns:a16="http://schemas.microsoft.com/office/drawing/2014/main" val="700676782"/>
                    </a:ext>
                  </a:extLst>
                </a:gridCol>
                <a:gridCol w="246888">
                  <a:extLst>
                    <a:ext uri="{9D8B030D-6E8A-4147-A177-3AD203B41FA5}">
                      <a16:colId xmlns:a16="http://schemas.microsoft.com/office/drawing/2014/main" val="1584975798"/>
                    </a:ext>
                  </a:extLst>
                </a:gridCol>
                <a:gridCol w="246888">
                  <a:extLst>
                    <a:ext uri="{9D8B030D-6E8A-4147-A177-3AD203B41FA5}">
                      <a16:colId xmlns:a16="http://schemas.microsoft.com/office/drawing/2014/main" val="1679598838"/>
                    </a:ext>
                  </a:extLst>
                </a:gridCol>
                <a:gridCol w="208280">
                  <a:extLst>
                    <a:ext uri="{9D8B030D-6E8A-4147-A177-3AD203B41FA5}">
                      <a16:colId xmlns:a16="http://schemas.microsoft.com/office/drawing/2014/main" val="3404222178"/>
                    </a:ext>
                  </a:extLst>
                </a:gridCol>
                <a:gridCol w="208280">
                  <a:extLst>
                    <a:ext uri="{9D8B030D-6E8A-4147-A177-3AD203B41FA5}">
                      <a16:colId xmlns:a16="http://schemas.microsoft.com/office/drawing/2014/main" val="2485204750"/>
                    </a:ext>
                  </a:extLst>
                </a:gridCol>
                <a:gridCol w="208280">
                  <a:extLst>
                    <a:ext uri="{9D8B030D-6E8A-4147-A177-3AD203B41FA5}">
                      <a16:colId xmlns:a16="http://schemas.microsoft.com/office/drawing/2014/main" val="1932295195"/>
                    </a:ext>
                  </a:extLst>
                </a:gridCol>
                <a:gridCol w="208280">
                  <a:extLst>
                    <a:ext uri="{9D8B030D-6E8A-4147-A177-3AD203B41FA5}">
                      <a16:colId xmlns:a16="http://schemas.microsoft.com/office/drawing/2014/main" val="428779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0898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- 2018-11-22 19:01:29 </a:t>
                      </a:r>
                      <a:r>
                        <a:rPr kumimoji="0" lang="en-US" sz="1000" b="0" i="0" u="none" strike="noStrike" kern="1200" cap="none" spc="0" normalizeH="0" baseline="0" noProof="0">
                          <a:ln>
                            <a:noFill/>
                          </a:ln>
                          <a:solidFill>
                            <a:prstClr val="black"/>
                          </a:solidFill>
                          <a:effectLst/>
                          <a:uLnTx/>
                          <a:uFillTx/>
                          <a:latin typeface="+mn-lt"/>
                          <a:ea typeface="+mn-ea"/>
                          <a:cs typeface="+mn-cs"/>
                        </a:rPr>
                        <a:t> 
 Squad up for some epic multiplayer experiences!
Buy any MSI GeForce RTX™ 2080 Ti/2080/2070 series Graphics Card or Desktop and get Battlefield V for FREE.
Real-time ray tracing technology on games is no longer a dream and gaming will never be the same 🏁
Game on. Game RTX.
👉 https://us.msi.com/Promotion/game-on-game-rtx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5.7722 %</a:t>
                      </a:r>
                    </a:p>
                  </a:txBody>
                  <a:tcPr/>
                </a:tc>
                <a:extLst>
                  <a:ext uri="{0D108BD9-81ED-4DB2-BD59-A6C34878D82A}">
                    <a16:rowId xmlns:a16="http://schemas.microsoft.com/office/drawing/2014/main" val="107390848"/>
                  </a:ext>
                </a:extLst>
              </a:tr>
            </a:tbl>
          </a:graphicData>
        </a:graphic>
      </p:graphicFrame>
      <p:sp>
        <p:nvSpPr>
          <p:cNvPr id="4" name="Text Placeholder 3">
            <a:extLst>
              <a:ext uri="{FF2B5EF4-FFF2-40B4-BE49-F238E27FC236}">
                <a16:creationId xmlns:a16="http://schemas.microsoft.com/office/drawing/2014/main" id="{BCD4EB8E-21B4-433D-813F-21F8A621AA33}"/>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3596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0928F-FCAC-4475-9FB2-476B51447182}"/>
              </a:ext>
            </a:extLst>
          </p:cNvPr>
          <p:cNvSpPr>
            <a:spLocks noGrp="1"/>
          </p:cNvSpPr>
          <p:nvPr>
            <p:ph type="title"/>
          </p:nvPr>
        </p:nvSpPr>
        <p:spPr/>
        <p:txBody>
          <a:bodyPr/>
          <a:lstStyle/>
          <a:p>
            <a:r>
              <a:rPr lang="en-US"/>
              <a:t>Facebook Insights Own Posts Table w/ E-Rate | MB Competitor- USA - 12 of 26</a:t>
            </a:r>
          </a:p>
        </p:txBody>
      </p:sp>
      <p:graphicFrame>
        <p:nvGraphicFramePr>
          <p:cNvPr id="5" name="Table Placeholder 4">
            <a:extLst>
              <a:ext uri="{FF2B5EF4-FFF2-40B4-BE49-F238E27FC236}">
                <a16:creationId xmlns:a16="http://schemas.microsoft.com/office/drawing/2014/main" id="{C86ED84B-313D-480F-A694-3E527263F5E4}"/>
              </a:ext>
            </a:extLst>
          </p:cNvPr>
          <p:cNvGraphicFramePr>
            <a:graphicFrameLocks noGrp="1"/>
          </p:cNvGraphicFramePr>
          <p:nvPr>
            <p:ph type="tbl" sz="quarter" idx="13"/>
            <p:extLst>
              <p:ext uri="{D42A27DB-BD31-4B8C-83A1-F6EECF244321}">
                <p14:modId xmlns:p14="http://schemas.microsoft.com/office/powerpoint/2010/main" val="173175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2121624"/>
                    </a:ext>
                  </a:extLst>
                </a:gridCol>
                <a:gridCol w="246888">
                  <a:extLst>
                    <a:ext uri="{9D8B030D-6E8A-4147-A177-3AD203B41FA5}">
                      <a16:colId xmlns:a16="http://schemas.microsoft.com/office/drawing/2014/main" val="746462399"/>
                    </a:ext>
                  </a:extLst>
                </a:gridCol>
                <a:gridCol w="246888">
                  <a:extLst>
                    <a:ext uri="{9D8B030D-6E8A-4147-A177-3AD203B41FA5}">
                      <a16:colId xmlns:a16="http://schemas.microsoft.com/office/drawing/2014/main" val="1038017613"/>
                    </a:ext>
                  </a:extLst>
                </a:gridCol>
                <a:gridCol w="208280">
                  <a:extLst>
                    <a:ext uri="{9D8B030D-6E8A-4147-A177-3AD203B41FA5}">
                      <a16:colId xmlns:a16="http://schemas.microsoft.com/office/drawing/2014/main" val="331538574"/>
                    </a:ext>
                  </a:extLst>
                </a:gridCol>
                <a:gridCol w="208280">
                  <a:extLst>
                    <a:ext uri="{9D8B030D-6E8A-4147-A177-3AD203B41FA5}">
                      <a16:colId xmlns:a16="http://schemas.microsoft.com/office/drawing/2014/main" val="3857877951"/>
                    </a:ext>
                  </a:extLst>
                </a:gridCol>
                <a:gridCol w="208280">
                  <a:extLst>
                    <a:ext uri="{9D8B030D-6E8A-4147-A177-3AD203B41FA5}">
                      <a16:colId xmlns:a16="http://schemas.microsoft.com/office/drawing/2014/main" val="798220180"/>
                    </a:ext>
                  </a:extLst>
                </a:gridCol>
                <a:gridCol w="208280">
                  <a:extLst>
                    <a:ext uri="{9D8B030D-6E8A-4147-A177-3AD203B41FA5}">
                      <a16:colId xmlns:a16="http://schemas.microsoft.com/office/drawing/2014/main" val="595758663"/>
                    </a:ext>
                  </a:extLst>
                </a:gridCol>
                <a:gridCol w="208280">
                  <a:extLst>
                    <a:ext uri="{9D8B030D-6E8A-4147-A177-3AD203B41FA5}">
                      <a16:colId xmlns:a16="http://schemas.microsoft.com/office/drawing/2014/main" val="3104879180"/>
                    </a:ext>
                  </a:extLst>
                </a:gridCol>
                <a:gridCol w="208280">
                  <a:extLst>
                    <a:ext uri="{9D8B030D-6E8A-4147-A177-3AD203B41FA5}">
                      <a16:colId xmlns:a16="http://schemas.microsoft.com/office/drawing/2014/main" val="142191206"/>
                    </a:ext>
                  </a:extLst>
                </a:gridCol>
                <a:gridCol w="208280">
                  <a:extLst>
                    <a:ext uri="{9D8B030D-6E8A-4147-A177-3AD203B41FA5}">
                      <a16:colId xmlns:a16="http://schemas.microsoft.com/office/drawing/2014/main" val="3789321127"/>
                    </a:ext>
                  </a:extLst>
                </a:gridCol>
                <a:gridCol w="208280">
                  <a:extLst>
                    <a:ext uri="{9D8B030D-6E8A-4147-A177-3AD203B41FA5}">
                      <a16:colId xmlns:a16="http://schemas.microsoft.com/office/drawing/2014/main" val="2862819932"/>
                    </a:ext>
                  </a:extLst>
                </a:gridCol>
                <a:gridCol w="208280">
                  <a:extLst>
                    <a:ext uri="{9D8B030D-6E8A-4147-A177-3AD203B41FA5}">
                      <a16:colId xmlns:a16="http://schemas.microsoft.com/office/drawing/2014/main" val="2063554702"/>
                    </a:ext>
                  </a:extLst>
                </a:gridCol>
                <a:gridCol w="208280">
                  <a:extLst>
                    <a:ext uri="{9D8B030D-6E8A-4147-A177-3AD203B41FA5}">
                      <a16:colId xmlns:a16="http://schemas.microsoft.com/office/drawing/2014/main" val="4032184333"/>
                    </a:ext>
                  </a:extLst>
                </a:gridCol>
                <a:gridCol w="246888">
                  <a:extLst>
                    <a:ext uri="{9D8B030D-6E8A-4147-A177-3AD203B41FA5}">
                      <a16:colId xmlns:a16="http://schemas.microsoft.com/office/drawing/2014/main" val="829321171"/>
                    </a:ext>
                  </a:extLst>
                </a:gridCol>
                <a:gridCol w="208280">
                  <a:extLst>
                    <a:ext uri="{9D8B030D-6E8A-4147-A177-3AD203B41FA5}">
                      <a16:colId xmlns:a16="http://schemas.microsoft.com/office/drawing/2014/main" val="193183334"/>
                    </a:ext>
                  </a:extLst>
                </a:gridCol>
                <a:gridCol w="246888">
                  <a:extLst>
                    <a:ext uri="{9D8B030D-6E8A-4147-A177-3AD203B41FA5}">
                      <a16:colId xmlns:a16="http://schemas.microsoft.com/office/drawing/2014/main" val="2106782708"/>
                    </a:ext>
                  </a:extLst>
                </a:gridCol>
                <a:gridCol w="246888">
                  <a:extLst>
                    <a:ext uri="{9D8B030D-6E8A-4147-A177-3AD203B41FA5}">
                      <a16:colId xmlns:a16="http://schemas.microsoft.com/office/drawing/2014/main" val="1258571116"/>
                    </a:ext>
                  </a:extLst>
                </a:gridCol>
                <a:gridCol w="246888">
                  <a:extLst>
                    <a:ext uri="{9D8B030D-6E8A-4147-A177-3AD203B41FA5}">
                      <a16:colId xmlns:a16="http://schemas.microsoft.com/office/drawing/2014/main" val="2300721220"/>
                    </a:ext>
                  </a:extLst>
                </a:gridCol>
                <a:gridCol w="208280">
                  <a:extLst>
                    <a:ext uri="{9D8B030D-6E8A-4147-A177-3AD203B41FA5}">
                      <a16:colId xmlns:a16="http://schemas.microsoft.com/office/drawing/2014/main" val="1460543021"/>
                    </a:ext>
                  </a:extLst>
                </a:gridCol>
                <a:gridCol w="246888">
                  <a:extLst>
                    <a:ext uri="{9D8B030D-6E8A-4147-A177-3AD203B41FA5}">
                      <a16:colId xmlns:a16="http://schemas.microsoft.com/office/drawing/2014/main" val="2248162822"/>
                    </a:ext>
                  </a:extLst>
                </a:gridCol>
                <a:gridCol w="246888">
                  <a:extLst>
                    <a:ext uri="{9D8B030D-6E8A-4147-A177-3AD203B41FA5}">
                      <a16:colId xmlns:a16="http://schemas.microsoft.com/office/drawing/2014/main" val="1751822789"/>
                    </a:ext>
                  </a:extLst>
                </a:gridCol>
                <a:gridCol w="246888">
                  <a:extLst>
                    <a:ext uri="{9D8B030D-6E8A-4147-A177-3AD203B41FA5}">
                      <a16:colId xmlns:a16="http://schemas.microsoft.com/office/drawing/2014/main" val="596942896"/>
                    </a:ext>
                  </a:extLst>
                </a:gridCol>
                <a:gridCol w="208280">
                  <a:extLst>
                    <a:ext uri="{9D8B030D-6E8A-4147-A177-3AD203B41FA5}">
                      <a16:colId xmlns:a16="http://schemas.microsoft.com/office/drawing/2014/main" val="1002193090"/>
                    </a:ext>
                  </a:extLst>
                </a:gridCol>
                <a:gridCol w="208280">
                  <a:extLst>
                    <a:ext uri="{9D8B030D-6E8A-4147-A177-3AD203B41FA5}">
                      <a16:colId xmlns:a16="http://schemas.microsoft.com/office/drawing/2014/main" val="465623023"/>
                    </a:ext>
                  </a:extLst>
                </a:gridCol>
                <a:gridCol w="246888">
                  <a:extLst>
                    <a:ext uri="{9D8B030D-6E8A-4147-A177-3AD203B41FA5}">
                      <a16:colId xmlns:a16="http://schemas.microsoft.com/office/drawing/2014/main" val="1324100487"/>
                    </a:ext>
                  </a:extLst>
                </a:gridCol>
                <a:gridCol w="246888">
                  <a:extLst>
                    <a:ext uri="{9D8B030D-6E8A-4147-A177-3AD203B41FA5}">
                      <a16:colId xmlns:a16="http://schemas.microsoft.com/office/drawing/2014/main" val="450741242"/>
                    </a:ext>
                  </a:extLst>
                </a:gridCol>
                <a:gridCol w="246888">
                  <a:extLst>
                    <a:ext uri="{9D8B030D-6E8A-4147-A177-3AD203B41FA5}">
                      <a16:colId xmlns:a16="http://schemas.microsoft.com/office/drawing/2014/main" val="2190959686"/>
                    </a:ext>
                  </a:extLst>
                </a:gridCol>
                <a:gridCol w="208280">
                  <a:extLst>
                    <a:ext uri="{9D8B030D-6E8A-4147-A177-3AD203B41FA5}">
                      <a16:colId xmlns:a16="http://schemas.microsoft.com/office/drawing/2014/main" val="1087764224"/>
                    </a:ext>
                  </a:extLst>
                </a:gridCol>
                <a:gridCol w="208280">
                  <a:extLst>
                    <a:ext uri="{9D8B030D-6E8A-4147-A177-3AD203B41FA5}">
                      <a16:colId xmlns:a16="http://schemas.microsoft.com/office/drawing/2014/main" val="4205157664"/>
                    </a:ext>
                  </a:extLst>
                </a:gridCol>
                <a:gridCol w="208280">
                  <a:extLst>
                    <a:ext uri="{9D8B030D-6E8A-4147-A177-3AD203B41FA5}">
                      <a16:colId xmlns:a16="http://schemas.microsoft.com/office/drawing/2014/main" val="102231627"/>
                    </a:ext>
                  </a:extLst>
                </a:gridCol>
                <a:gridCol w="208280">
                  <a:extLst>
                    <a:ext uri="{9D8B030D-6E8A-4147-A177-3AD203B41FA5}">
                      <a16:colId xmlns:a16="http://schemas.microsoft.com/office/drawing/2014/main" val="53241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602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21:01:34 </a:t>
                      </a:r>
                      <a:r>
                        <a:rPr kumimoji="0" lang="en-US" sz="1000" b="0" i="0" u="none" strike="noStrike" kern="1200" cap="none" spc="0" normalizeH="0" baseline="0" noProof="0">
                          <a:ln>
                            <a:noFill/>
                          </a:ln>
                          <a:solidFill>
                            <a:prstClr val="black"/>
                          </a:solidFill>
                          <a:effectLst/>
                          <a:uLnTx/>
                          <a:uFillTx/>
                          <a:latin typeface="+mn-lt"/>
                          <a:ea typeface="+mn-ea"/>
                          <a:cs typeface="+mn-cs"/>
                        </a:rPr>
                        <a:t> 
 The WS65 is equipped with the latest P3200, making it ready for all aspects of VR. Whether you're creating Virtual Reality content or walking through it yourself, this mobile workstation is prepared to handle anything you throw at it.
MSI WS65:
https://us.msi.com/Workstation/WS65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3.7728 %</a:t>
                      </a:r>
                    </a:p>
                  </a:txBody>
                  <a:tcPr/>
                </a:tc>
                <a:extLst>
                  <a:ext uri="{0D108BD9-81ED-4DB2-BD59-A6C34878D82A}">
                    <a16:rowId xmlns:a16="http://schemas.microsoft.com/office/drawing/2014/main" val="1909200453"/>
                  </a:ext>
                </a:extLst>
              </a:tr>
            </a:tbl>
          </a:graphicData>
        </a:graphic>
      </p:graphicFrame>
      <p:sp>
        <p:nvSpPr>
          <p:cNvPr id="4" name="Text Placeholder 3">
            <a:extLst>
              <a:ext uri="{FF2B5EF4-FFF2-40B4-BE49-F238E27FC236}">
                <a16:creationId xmlns:a16="http://schemas.microsoft.com/office/drawing/2014/main" id="{DF9EBC07-E8F3-4413-9540-7F172C7A9C14}"/>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284007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6CEA-8A0D-4E37-A367-DB1692F31B3C}"/>
              </a:ext>
            </a:extLst>
          </p:cNvPr>
          <p:cNvSpPr>
            <a:spLocks noGrp="1"/>
          </p:cNvSpPr>
          <p:nvPr>
            <p:ph type="title"/>
          </p:nvPr>
        </p:nvSpPr>
        <p:spPr/>
        <p:txBody>
          <a:bodyPr/>
          <a:lstStyle/>
          <a:p>
            <a:r>
              <a:rPr lang="en-US"/>
              <a:t>Facebook Insights Own Posts Table w/ E-Rate | MB Competitor- USA - 13 of 26</a:t>
            </a:r>
          </a:p>
        </p:txBody>
      </p:sp>
      <p:graphicFrame>
        <p:nvGraphicFramePr>
          <p:cNvPr id="5" name="Table Placeholder 4">
            <a:extLst>
              <a:ext uri="{FF2B5EF4-FFF2-40B4-BE49-F238E27FC236}">
                <a16:creationId xmlns:a16="http://schemas.microsoft.com/office/drawing/2014/main" id="{75BF349F-F59B-4AD8-8026-F3B54D28CEC9}"/>
              </a:ext>
            </a:extLst>
          </p:cNvPr>
          <p:cNvGraphicFramePr>
            <a:graphicFrameLocks noGrp="1"/>
          </p:cNvGraphicFramePr>
          <p:nvPr>
            <p:ph type="tbl" sz="quarter" idx="13"/>
            <p:extLst>
              <p:ext uri="{D42A27DB-BD31-4B8C-83A1-F6EECF244321}">
                <p14:modId xmlns:p14="http://schemas.microsoft.com/office/powerpoint/2010/main" val="164176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1266203"/>
                    </a:ext>
                  </a:extLst>
                </a:gridCol>
                <a:gridCol w="246888">
                  <a:extLst>
                    <a:ext uri="{9D8B030D-6E8A-4147-A177-3AD203B41FA5}">
                      <a16:colId xmlns:a16="http://schemas.microsoft.com/office/drawing/2014/main" val="2202618828"/>
                    </a:ext>
                  </a:extLst>
                </a:gridCol>
                <a:gridCol w="246888">
                  <a:extLst>
                    <a:ext uri="{9D8B030D-6E8A-4147-A177-3AD203B41FA5}">
                      <a16:colId xmlns:a16="http://schemas.microsoft.com/office/drawing/2014/main" val="841850900"/>
                    </a:ext>
                  </a:extLst>
                </a:gridCol>
                <a:gridCol w="208280">
                  <a:extLst>
                    <a:ext uri="{9D8B030D-6E8A-4147-A177-3AD203B41FA5}">
                      <a16:colId xmlns:a16="http://schemas.microsoft.com/office/drawing/2014/main" val="1113011513"/>
                    </a:ext>
                  </a:extLst>
                </a:gridCol>
                <a:gridCol w="208280">
                  <a:extLst>
                    <a:ext uri="{9D8B030D-6E8A-4147-A177-3AD203B41FA5}">
                      <a16:colId xmlns:a16="http://schemas.microsoft.com/office/drawing/2014/main" val="1084607138"/>
                    </a:ext>
                  </a:extLst>
                </a:gridCol>
                <a:gridCol w="208280">
                  <a:extLst>
                    <a:ext uri="{9D8B030D-6E8A-4147-A177-3AD203B41FA5}">
                      <a16:colId xmlns:a16="http://schemas.microsoft.com/office/drawing/2014/main" val="2753529659"/>
                    </a:ext>
                  </a:extLst>
                </a:gridCol>
                <a:gridCol w="208280">
                  <a:extLst>
                    <a:ext uri="{9D8B030D-6E8A-4147-A177-3AD203B41FA5}">
                      <a16:colId xmlns:a16="http://schemas.microsoft.com/office/drawing/2014/main" val="2258637258"/>
                    </a:ext>
                  </a:extLst>
                </a:gridCol>
                <a:gridCol w="208280">
                  <a:extLst>
                    <a:ext uri="{9D8B030D-6E8A-4147-A177-3AD203B41FA5}">
                      <a16:colId xmlns:a16="http://schemas.microsoft.com/office/drawing/2014/main" val="1124020526"/>
                    </a:ext>
                  </a:extLst>
                </a:gridCol>
                <a:gridCol w="208280">
                  <a:extLst>
                    <a:ext uri="{9D8B030D-6E8A-4147-A177-3AD203B41FA5}">
                      <a16:colId xmlns:a16="http://schemas.microsoft.com/office/drawing/2014/main" val="1503320648"/>
                    </a:ext>
                  </a:extLst>
                </a:gridCol>
                <a:gridCol w="208280">
                  <a:extLst>
                    <a:ext uri="{9D8B030D-6E8A-4147-A177-3AD203B41FA5}">
                      <a16:colId xmlns:a16="http://schemas.microsoft.com/office/drawing/2014/main" val="1653607518"/>
                    </a:ext>
                  </a:extLst>
                </a:gridCol>
                <a:gridCol w="208280">
                  <a:extLst>
                    <a:ext uri="{9D8B030D-6E8A-4147-A177-3AD203B41FA5}">
                      <a16:colId xmlns:a16="http://schemas.microsoft.com/office/drawing/2014/main" val="2812724818"/>
                    </a:ext>
                  </a:extLst>
                </a:gridCol>
                <a:gridCol w="208280">
                  <a:extLst>
                    <a:ext uri="{9D8B030D-6E8A-4147-A177-3AD203B41FA5}">
                      <a16:colId xmlns:a16="http://schemas.microsoft.com/office/drawing/2014/main" val="3740437790"/>
                    </a:ext>
                  </a:extLst>
                </a:gridCol>
                <a:gridCol w="208280">
                  <a:extLst>
                    <a:ext uri="{9D8B030D-6E8A-4147-A177-3AD203B41FA5}">
                      <a16:colId xmlns:a16="http://schemas.microsoft.com/office/drawing/2014/main" val="3712322191"/>
                    </a:ext>
                  </a:extLst>
                </a:gridCol>
                <a:gridCol w="246888">
                  <a:extLst>
                    <a:ext uri="{9D8B030D-6E8A-4147-A177-3AD203B41FA5}">
                      <a16:colId xmlns:a16="http://schemas.microsoft.com/office/drawing/2014/main" val="3222232001"/>
                    </a:ext>
                  </a:extLst>
                </a:gridCol>
                <a:gridCol w="208280">
                  <a:extLst>
                    <a:ext uri="{9D8B030D-6E8A-4147-A177-3AD203B41FA5}">
                      <a16:colId xmlns:a16="http://schemas.microsoft.com/office/drawing/2014/main" val="4206559124"/>
                    </a:ext>
                  </a:extLst>
                </a:gridCol>
                <a:gridCol w="246888">
                  <a:extLst>
                    <a:ext uri="{9D8B030D-6E8A-4147-A177-3AD203B41FA5}">
                      <a16:colId xmlns:a16="http://schemas.microsoft.com/office/drawing/2014/main" val="3947537564"/>
                    </a:ext>
                  </a:extLst>
                </a:gridCol>
                <a:gridCol w="246888">
                  <a:extLst>
                    <a:ext uri="{9D8B030D-6E8A-4147-A177-3AD203B41FA5}">
                      <a16:colId xmlns:a16="http://schemas.microsoft.com/office/drawing/2014/main" val="3905580348"/>
                    </a:ext>
                  </a:extLst>
                </a:gridCol>
                <a:gridCol w="246888">
                  <a:extLst>
                    <a:ext uri="{9D8B030D-6E8A-4147-A177-3AD203B41FA5}">
                      <a16:colId xmlns:a16="http://schemas.microsoft.com/office/drawing/2014/main" val="83001836"/>
                    </a:ext>
                  </a:extLst>
                </a:gridCol>
                <a:gridCol w="208280">
                  <a:extLst>
                    <a:ext uri="{9D8B030D-6E8A-4147-A177-3AD203B41FA5}">
                      <a16:colId xmlns:a16="http://schemas.microsoft.com/office/drawing/2014/main" val="2288392893"/>
                    </a:ext>
                  </a:extLst>
                </a:gridCol>
                <a:gridCol w="246888">
                  <a:extLst>
                    <a:ext uri="{9D8B030D-6E8A-4147-A177-3AD203B41FA5}">
                      <a16:colId xmlns:a16="http://schemas.microsoft.com/office/drawing/2014/main" val="2721492918"/>
                    </a:ext>
                  </a:extLst>
                </a:gridCol>
                <a:gridCol w="246888">
                  <a:extLst>
                    <a:ext uri="{9D8B030D-6E8A-4147-A177-3AD203B41FA5}">
                      <a16:colId xmlns:a16="http://schemas.microsoft.com/office/drawing/2014/main" val="241222290"/>
                    </a:ext>
                  </a:extLst>
                </a:gridCol>
                <a:gridCol w="246888">
                  <a:extLst>
                    <a:ext uri="{9D8B030D-6E8A-4147-A177-3AD203B41FA5}">
                      <a16:colId xmlns:a16="http://schemas.microsoft.com/office/drawing/2014/main" val="3313177561"/>
                    </a:ext>
                  </a:extLst>
                </a:gridCol>
                <a:gridCol w="208280">
                  <a:extLst>
                    <a:ext uri="{9D8B030D-6E8A-4147-A177-3AD203B41FA5}">
                      <a16:colId xmlns:a16="http://schemas.microsoft.com/office/drawing/2014/main" val="1299573537"/>
                    </a:ext>
                  </a:extLst>
                </a:gridCol>
                <a:gridCol w="208280">
                  <a:extLst>
                    <a:ext uri="{9D8B030D-6E8A-4147-A177-3AD203B41FA5}">
                      <a16:colId xmlns:a16="http://schemas.microsoft.com/office/drawing/2014/main" val="2795971022"/>
                    </a:ext>
                  </a:extLst>
                </a:gridCol>
                <a:gridCol w="246888">
                  <a:extLst>
                    <a:ext uri="{9D8B030D-6E8A-4147-A177-3AD203B41FA5}">
                      <a16:colId xmlns:a16="http://schemas.microsoft.com/office/drawing/2014/main" val="2179754819"/>
                    </a:ext>
                  </a:extLst>
                </a:gridCol>
                <a:gridCol w="246888">
                  <a:extLst>
                    <a:ext uri="{9D8B030D-6E8A-4147-A177-3AD203B41FA5}">
                      <a16:colId xmlns:a16="http://schemas.microsoft.com/office/drawing/2014/main" val="2649243416"/>
                    </a:ext>
                  </a:extLst>
                </a:gridCol>
                <a:gridCol w="246888">
                  <a:extLst>
                    <a:ext uri="{9D8B030D-6E8A-4147-A177-3AD203B41FA5}">
                      <a16:colId xmlns:a16="http://schemas.microsoft.com/office/drawing/2014/main" val="3513857651"/>
                    </a:ext>
                  </a:extLst>
                </a:gridCol>
                <a:gridCol w="208280">
                  <a:extLst>
                    <a:ext uri="{9D8B030D-6E8A-4147-A177-3AD203B41FA5}">
                      <a16:colId xmlns:a16="http://schemas.microsoft.com/office/drawing/2014/main" val="3688306260"/>
                    </a:ext>
                  </a:extLst>
                </a:gridCol>
                <a:gridCol w="208280">
                  <a:extLst>
                    <a:ext uri="{9D8B030D-6E8A-4147-A177-3AD203B41FA5}">
                      <a16:colId xmlns:a16="http://schemas.microsoft.com/office/drawing/2014/main" val="412063040"/>
                    </a:ext>
                  </a:extLst>
                </a:gridCol>
                <a:gridCol w="208280">
                  <a:extLst>
                    <a:ext uri="{9D8B030D-6E8A-4147-A177-3AD203B41FA5}">
                      <a16:colId xmlns:a16="http://schemas.microsoft.com/office/drawing/2014/main" val="1593564118"/>
                    </a:ext>
                  </a:extLst>
                </a:gridCol>
                <a:gridCol w="208280">
                  <a:extLst>
                    <a:ext uri="{9D8B030D-6E8A-4147-A177-3AD203B41FA5}">
                      <a16:colId xmlns:a16="http://schemas.microsoft.com/office/drawing/2014/main" val="2545079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6518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19:25:22 </a:t>
                      </a:r>
                      <a:r>
                        <a:rPr kumimoji="0" lang="en-US" sz="1000" b="0" i="0" u="none" strike="noStrike" kern="1200" cap="none" spc="0" normalizeH="0" baseline="0" noProof="0">
                          <a:ln>
                            <a:noFill/>
                          </a:ln>
                          <a:solidFill>
                            <a:prstClr val="black"/>
                          </a:solidFill>
                          <a:effectLst/>
                          <a:uLnTx/>
                          <a:uFillTx/>
                          <a:latin typeface="+mn-lt"/>
                          <a:ea typeface="+mn-ea"/>
                          <a:cs typeface="+mn-cs"/>
                        </a:rPr>
                        <a:t> 
 Complete your holiday shopping with MSI! Save on our gaming notebooks, desktops, monitors, components, and peripherals this holiday season! Be sure to check each tab to see what deals we're offering, such as saving 00 on a GT83 Titan laptop!
https://msi.gm/Holiday-2018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6.8983 %</a:t>
                      </a:r>
                    </a:p>
                  </a:txBody>
                  <a:tcPr/>
                </a:tc>
                <a:extLst>
                  <a:ext uri="{0D108BD9-81ED-4DB2-BD59-A6C34878D82A}">
                    <a16:rowId xmlns:a16="http://schemas.microsoft.com/office/drawing/2014/main" val="754458886"/>
                  </a:ext>
                </a:extLst>
              </a:tr>
            </a:tbl>
          </a:graphicData>
        </a:graphic>
      </p:graphicFrame>
      <p:sp>
        <p:nvSpPr>
          <p:cNvPr id="4" name="Text Placeholder 3">
            <a:extLst>
              <a:ext uri="{FF2B5EF4-FFF2-40B4-BE49-F238E27FC236}">
                <a16:creationId xmlns:a16="http://schemas.microsoft.com/office/drawing/2014/main" id="{C284D1D5-8596-486A-A10E-006CC9D93AF3}"/>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830175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0098-D47C-4D3C-A458-E5ED8A63A67C}"/>
              </a:ext>
            </a:extLst>
          </p:cNvPr>
          <p:cNvSpPr>
            <a:spLocks noGrp="1"/>
          </p:cNvSpPr>
          <p:nvPr>
            <p:ph type="title"/>
          </p:nvPr>
        </p:nvSpPr>
        <p:spPr/>
        <p:txBody>
          <a:bodyPr/>
          <a:lstStyle/>
          <a:p>
            <a:r>
              <a:rPr lang="en-US"/>
              <a:t>Facebook Insights Own Posts Table w/ E-Rate | MB Competitor- USA - 14 of 26</a:t>
            </a:r>
          </a:p>
        </p:txBody>
      </p:sp>
      <p:graphicFrame>
        <p:nvGraphicFramePr>
          <p:cNvPr id="5" name="Table Placeholder 4">
            <a:extLst>
              <a:ext uri="{FF2B5EF4-FFF2-40B4-BE49-F238E27FC236}">
                <a16:creationId xmlns:a16="http://schemas.microsoft.com/office/drawing/2014/main" id="{2447814F-7BC7-449F-8780-B3311AC4316D}"/>
              </a:ext>
            </a:extLst>
          </p:cNvPr>
          <p:cNvGraphicFramePr>
            <a:graphicFrameLocks noGrp="1"/>
          </p:cNvGraphicFramePr>
          <p:nvPr>
            <p:ph type="tbl" sz="quarter" idx="13"/>
            <p:extLst>
              <p:ext uri="{D42A27DB-BD31-4B8C-83A1-F6EECF244321}">
                <p14:modId xmlns:p14="http://schemas.microsoft.com/office/powerpoint/2010/main" val="15606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7949969"/>
                    </a:ext>
                  </a:extLst>
                </a:gridCol>
                <a:gridCol w="246888">
                  <a:extLst>
                    <a:ext uri="{9D8B030D-6E8A-4147-A177-3AD203B41FA5}">
                      <a16:colId xmlns:a16="http://schemas.microsoft.com/office/drawing/2014/main" val="1293556680"/>
                    </a:ext>
                  </a:extLst>
                </a:gridCol>
                <a:gridCol w="246888">
                  <a:extLst>
                    <a:ext uri="{9D8B030D-6E8A-4147-A177-3AD203B41FA5}">
                      <a16:colId xmlns:a16="http://schemas.microsoft.com/office/drawing/2014/main" val="1676736726"/>
                    </a:ext>
                  </a:extLst>
                </a:gridCol>
                <a:gridCol w="208280">
                  <a:extLst>
                    <a:ext uri="{9D8B030D-6E8A-4147-A177-3AD203B41FA5}">
                      <a16:colId xmlns:a16="http://schemas.microsoft.com/office/drawing/2014/main" val="2669316966"/>
                    </a:ext>
                  </a:extLst>
                </a:gridCol>
                <a:gridCol w="208280">
                  <a:extLst>
                    <a:ext uri="{9D8B030D-6E8A-4147-A177-3AD203B41FA5}">
                      <a16:colId xmlns:a16="http://schemas.microsoft.com/office/drawing/2014/main" val="2647686416"/>
                    </a:ext>
                  </a:extLst>
                </a:gridCol>
                <a:gridCol w="208280">
                  <a:extLst>
                    <a:ext uri="{9D8B030D-6E8A-4147-A177-3AD203B41FA5}">
                      <a16:colId xmlns:a16="http://schemas.microsoft.com/office/drawing/2014/main" val="672569693"/>
                    </a:ext>
                  </a:extLst>
                </a:gridCol>
                <a:gridCol w="208280">
                  <a:extLst>
                    <a:ext uri="{9D8B030D-6E8A-4147-A177-3AD203B41FA5}">
                      <a16:colId xmlns:a16="http://schemas.microsoft.com/office/drawing/2014/main" val="2909815114"/>
                    </a:ext>
                  </a:extLst>
                </a:gridCol>
                <a:gridCol w="208280">
                  <a:extLst>
                    <a:ext uri="{9D8B030D-6E8A-4147-A177-3AD203B41FA5}">
                      <a16:colId xmlns:a16="http://schemas.microsoft.com/office/drawing/2014/main" val="2130946813"/>
                    </a:ext>
                  </a:extLst>
                </a:gridCol>
                <a:gridCol w="208280">
                  <a:extLst>
                    <a:ext uri="{9D8B030D-6E8A-4147-A177-3AD203B41FA5}">
                      <a16:colId xmlns:a16="http://schemas.microsoft.com/office/drawing/2014/main" val="1085749339"/>
                    </a:ext>
                  </a:extLst>
                </a:gridCol>
                <a:gridCol w="208280">
                  <a:extLst>
                    <a:ext uri="{9D8B030D-6E8A-4147-A177-3AD203B41FA5}">
                      <a16:colId xmlns:a16="http://schemas.microsoft.com/office/drawing/2014/main" val="3439822252"/>
                    </a:ext>
                  </a:extLst>
                </a:gridCol>
                <a:gridCol w="208280">
                  <a:extLst>
                    <a:ext uri="{9D8B030D-6E8A-4147-A177-3AD203B41FA5}">
                      <a16:colId xmlns:a16="http://schemas.microsoft.com/office/drawing/2014/main" val="1591255881"/>
                    </a:ext>
                  </a:extLst>
                </a:gridCol>
                <a:gridCol w="208280">
                  <a:extLst>
                    <a:ext uri="{9D8B030D-6E8A-4147-A177-3AD203B41FA5}">
                      <a16:colId xmlns:a16="http://schemas.microsoft.com/office/drawing/2014/main" val="3160484839"/>
                    </a:ext>
                  </a:extLst>
                </a:gridCol>
                <a:gridCol w="208280">
                  <a:extLst>
                    <a:ext uri="{9D8B030D-6E8A-4147-A177-3AD203B41FA5}">
                      <a16:colId xmlns:a16="http://schemas.microsoft.com/office/drawing/2014/main" val="2974667381"/>
                    </a:ext>
                  </a:extLst>
                </a:gridCol>
                <a:gridCol w="246888">
                  <a:extLst>
                    <a:ext uri="{9D8B030D-6E8A-4147-A177-3AD203B41FA5}">
                      <a16:colId xmlns:a16="http://schemas.microsoft.com/office/drawing/2014/main" val="1058901323"/>
                    </a:ext>
                  </a:extLst>
                </a:gridCol>
                <a:gridCol w="208280">
                  <a:extLst>
                    <a:ext uri="{9D8B030D-6E8A-4147-A177-3AD203B41FA5}">
                      <a16:colId xmlns:a16="http://schemas.microsoft.com/office/drawing/2014/main" val="1818370017"/>
                    </a:ext>
                  </a:extLst>
                </a:gridCol>
                <a:gridCol w="246888">
                  <a:extLst>
                    <a:ext uri="{9D8B030D-6E8A-4147-A177-3AD203B41FA5}">
                      <a16:colId xmlns:a16="http://schemas.microsoft.com/office/drawing/2014/main" val="4182354405"/>
                    </a:ext>
                  </a:extLst>
                </a:gridCol>
                <a:gridCol w="246888">
                  <a:extLst>
                    <a:ext uri="{9D8B030D-6E8A-4147-A177-3AD203B41FA5}">
                      <a16:colId xmlns:a16="http://schemas.microsoft.com/office/drawing/2014/main" val="2076614390"/>
                    </a:ext>
                  </a:extLst>
                </a:gridCol>
                <a:gridCol w="246888">
                  <a:extLst>
                    <a:ext uri="{9D8B030D-6E8A-4147-A177-3AD203B41FA5}">
                      <a16:colId xmlns:a16="http://schemas.microsoft.com/office/drawing/2014/main" val="4265260851"/>
                    </a:ext>
                  </a:extLst>
                </a:gridCol>
                <a:gridCol w="208280">
                  <a:extLst>
                    <a:ext uri="{9D8B030D-6E8A-4147-A177-3AD203B41FA5}">
                      <a16:colId xmlns:a16="http://schemas.microsoft.com/office/drawing/2014/main" val="3481205887"/>
                    </a:ext>
                  </a:extLst>
                </a:gridCol>
                <a:gridCol w="246888">
                  <a:extLst>
                    <a:ext uri="{9D8B030D-6E8A-4147-A177-3AD203B41FA5}">
                      <a16:colId xmlns:a16="http://schemas.microsoft.com/office/drawing/2014/main" val="765059341"/>
                    </a:ext>
                  </a:extLst>
                </a:gridCol>
                <a:gridCol w="246888">
                  <a:extLst>
                    <a:ext uri="{9D8B030D-6E8A-4147-A177-3AD203B41FA5}">
                      <a16:colId xmlns:a16="http://schemas.microsoft.com/office/drawing/2014/main" val="2899274740"/>
                    </a:ext>
                  </a:extLst>
                </a:gridCol>
                <a:gridCol w="246888">
                  <a:extLst>
                    <a:ext uri="{9D8B030D-6E8A-4147-A177-3AD203B41FA5}">
                      <a16:colId xmlns:a16="http://schemas.microsoft.com/office/drawing/2014/main" val="594871314"/>
                    </a:ext>
                  </a:extLst>
                </a:gridCol>
                <a:gridCol w="208280">
                  <a:extLst>
                    <a:ext uri="{9D8B030D-6E8A-4147-A177-3AD203B41FA5}">
                      <a16:colId xmlns:a16="http://schemas.microsoft.com/office/drawing/2014/main" val="2026585283"/>
                    </a:ext>
                  </a:extLst>
                </a:gridCol>
                <a:gridCol w="208280">
                  <a:extLst>
                    <a:ext uri="{9D8B030D-6E8A-4147-A177-3AD203B41FA5}">
                      <a16:colId xmlns:a16="http://schemas.microsoft.com/office/drawing/2014/main" val="2611443377"/>
                    </a:ext>
                  </a:extLst>
                </a:gridCol>
                <a:gridCol w="246888">
                  <a:extLst>
                    <a:ext uri="{9D8B030D-6E8A-4147-A177-3AD203B41FA5}">
                      <a16:colId xmlns:a16="http://schemas.microsoft.com/office/drawing/2014/main" val="397787588"/>
                    </a:ext>
                  </a:extLst>
                </a:gridCol>
                <a:gridCol w="246888">
                  <a:extLst>
                    <a:ext uri="{9D8B030D-6E8A-4147-A177-3AD203B41FA5}">
                      <a16:colId xmlns:a16="http://schemas.microsoft.com/office/drawing/2014/main" val="2849555836"/>
                    </a:ext>
                  </a:extLst>
                </a:gridCol>
                <a:gridCol w="246888">
                  <a:extLst>
                    <a:ext uri="{9D8B030D-6E8A-4147-A177-3AD203B41FA5}">
                      <a16:colId xmlns:a16="http://schemas.microsoft.com/office/drawing/2014/main" val="2843325112"/>
                    </a:ext>
                  </a:extLst>
                </a:gridCol>
                <a:gridCol w="208280">
                  <a:extLst>
                    <a:ext uri="{9D8B030D-6E8A-4147-A177-3AD203B41FA5}">
                      <a16:colId xmlns:a16="http://schemas.microsoft.com/office/drawing/2014/main" val="872186388"/>
                    </a:ext>
                  </a:extLst>
                </a:gridCol>
                <a:gridCol w="208280">
                  <a:extLst>
                    <a:ext uri="{9D8B030D-6E8A-4147-A177-3AD203B41FA5}">
                      <a16:colId xmlns:a16="http://schemas.microsoft.com/office/drawing/2014/main" val="644979967"/>
                    </a:ext>
                  </a:extLst>
                </a:gridCol>
                <a:gridCol w="208280">
                  <a:extLst>
                    <a:ext uri="{9D8B030D-6E8A-4147-A177-3AD203B41FA5}">
                      <a16:colId xmlns:a16="http://schemas.microsoft.com/office/drawing/2014/main" val="2737033744"/>
                    </a:ext>
                  </a:extLst>
                </a:gridCol>
                <a:gridCol w="208280">
                  <a:extLst>
                    <a:ext uri="{9D8B030D-6E8A-4147-A177-3AD203B41FA5}">
                      <a16:colId xmlns:a16="http://schemas.microsoft.com/office/drawing/2014/main" val="351546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6867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18:45:32 </a:t>
                      </a:r>
                      <a:r>
                        <a:rPr kumimoji="0" lang="en-US" sz="1000" b="0" i="0" u="none" strike="noStrike" kern="1200" cap="none" spc="0" normalizeH="0" baseline="0" noProof="0">
                          <a:ln>
                            <a:noFill/>
                          </a:ln>
                          <a:solidFill>
                            <a:prstClr val="black"/>
                          </a:solidFill>
                          <a:effectLst/>
                          <a:uLnTx/>
                          <a:uFillTx/>
                          <a:latin typeface="+mn-lt"/>
                          <a:ea typeface="+mn-ea"/>
                          <a:cs typeface="+mn-cs"/>
                        </a:rPr>
                        <a:t> 
 Our MEG Z390 GODLIKE and MPG Z390M GAMING EDGE AC made it onto Techspot's Best Z390 motherboards, earning Best of the Best and Best Micro ATX respectively!
https://www.techspot.com/bestof/intel-z390-motherboards/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3.7589 %</a:t>
                      </a:r>
                    </a:p>
                  </a:txBody>
                  <a:tcPr/>
                </a:tc>
                <a:extLst>
                  <a:ext uri="{0D108BD9-81ED-4DB2-BD59-A6C34878D82A}">
                    <a16:rowId xmlns:a16="http://schemas.microsoft.com/office/drawing/2014/main" val="3974545568"/>
                  </a:ext>
                </a:extLst>
              </a:tr>
            </a:tbl>
          </a:graphicData>
        </a:graphic>
      </p:graphicFrame>
      <p:sp>
        <p:nvSpPr>
          <p:cNvPr id="4" name="Text Placeholder 3">
            <a:extLst>
              <a:ext uri="{FF2B5EF4-FFF2-40B4-BE49-F238E27FC236}">
                <a16:creationId xmlns:a16="http://schemas.microsoft.com/office/drawing/2014/main" id="{4F2D71F1-CE09-48AA-A7F8-602EA211FF3D}"/>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891472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C5BF-727C-40EB-8BCD-44C7B40FEDF1}"/>
              </a:ext>
            </a:extLst>
          </p:cNvPr>
          <p:cNvSpPr>
            <a:spLocks noGrp="1"/>
          </p:cNvSpPr>
          <p:nvPr>
            <p:ph type="title"/>
          </p:nvPr>
        </p:nvSpPr>
        <p:spPr/>
        <p:txBody>
          <a:bodyPr/>
          <a:lstStyle/>
          <a:p>
            <a:r>
              <a:rPr lang="en-US"/>
              <a:t>Facebook Insights Own Posts Table w/ E-Rate | MB Competitor- USA - 15 of 26</a:t>
            </a:r>
          </a:p>
        </p:txBody>
      </p:sp>
      <p:graphicFrame>
        <p:nvGraphicFramePr>
          <p:cNvPr id="5" name="Table Placeholder 4">
            <a:extLst>
              <a:ext uri="{FF2B5EF4-FFF2-40B4-BE49-F238E27FC236}">
                <a16:creationId xmlns:a16="http://schemas.microsoft.com/office/drawing/2014/main" id="{6605BBC0-F669-4CF4-82BD-F8A6D3EC7E50}"/>
              </a:ext>
            </a:extLst>
          </p:cNvPr>
          <p:cNvGraphicFramePr>
            <a:graphicFrameLocks noGrp="1"/>
          </p:cNvGraphicFramePr>
          <p:nvPr>
            <p:ph type="tbl" sz="quarter" idx="13"/>
            <p:extLst>
              <p:ext uri="{D42A27DB-BD31-4B8C-83A1-F6EECF244321}">
                <p14:modId xmlns:p14="http://schemas.microsoft.com/office/powerpoint/2010/main" val="127588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1850791"/>
                    </a:ext>
                  </a:extLst>
                </a:gridCol>
                <a:gridCol w="246888">
                  <a:extLst>
                    <a:ext uri="{9D8B030D-6E8A-4147-A177-3AD203B41FA5}">
                      <a16:colId xmlns:a16="http://schemas.microsoft.com/office/drawing/2014/main" val="2421861944"/>
                    </a:ext>
                  </a:extLst>
                </a:gridCol>
                <a:gridCol w="246888">
                  <a:extLst>
                    <a:ext uri="{9D8B030D-6E8A-4147-A177-3AD203B41FA5}">
                      <a16:colId xmlns:a16="http://schemas.microsoft.com/office/drawing/2014/main" val="1085560181"/>
                    </a:ext>
                  </a:extLst>
                </a:gridCol>
                <a:gridCol w="208280">
                  <a:extLst>
                    <a:ext uri="{9D8B030D-6E8A-4147-A177-3AD203B41FA5}">
                      <a16:colId xmlns:a16="http://schemas.microsoft.com/office/drawing/2014/main" val="3331475494"/>
                    </a:ext>
                  </a:extLst>
                </a:gridCol>
                <a:gridCol w="208280">
                  <a:extLst>
                    <a:ext uri="{9D8B030D-6E8A-4147-A177-3AD203B41FA5}">
                      <a16:colId xmlns:a16="http://schemas.microsoft.com/office/drawing/2014/main" val="3552792784"/>
                    </a:ext>
                  </a:extLst>
                </a:gridCol>
                <a:gridCol w="208280">
                  <a:extLst>
                    <a:ext uri="{9D8B030D-6E8A-4147-A177-3AD203B41FA5}">
                      <a16:colId xmlns:a16="http://schemas.microsoft.com/office/drawing/2014/main" val="3726453757"/>
                    </a:ext>
                  </a:extLst>
                </a:gridCol>
                <a:gridCol w="208280">
                  <a:extLst>
                    <a:ext uri="{9D8B030D-6E8A-4147-A177-3AD203B41FA5}">
                      <a16:colId xmlns:a16="http://schemas.microsoft.com/office/drawing/2014/main" val="1772609348"/>
                    </a:ext>
                  </a:extLst>
                </a:gridCol>
                <a:gridCol w="208280">
                  <a:extLst>
                    <a:ext uri="{9D8B030D-6E8A-4147-A177-3AD203B41FA5}">
                      <a16:colId xmlns:a16="http://schemas.microsoft.com/office/drawing/2014/main" val="2185193094"/>
                    </a:ext>
                  </a:extLst>
                </a:gridCol>
                <a:gridCol w="208280">
                  <a:extLst>
                    <a:ext uri="{9D8B030D-6E8A-4147-A177-3AD203B41FA5}">
                      <a16:colId xmlns:a16="http://schemas.microsoft.com/office/drawing/2014/main" val="3271639167"/>
                    </a:ext>
                  </a:extLst>
                </a:gridCol>
                <a:gridCol w="208280">
                  <a:extLst>
                    <a:ext uri="{9D8B030D-6E8A-4147-A177-3AD203B41FA5}">
                      <a16:colId xmlns:a16="http://schemas.microsoft.com/office/drawing/2014/main" val="2560266643"/>
                    </a:ext>
                  </a:extLst>
                </a:gridCol>
                <a:gridCol w="208280">
                  <a:extLst>
                    <a:ext uri="{9D8B030D-6E8A-4147-A177-3AD203B41FA5}">
                      <a16:colId xmlns:a16="http://schemas.microsoft.com/office/drawing/2014/main" val="3922528445"/>
                    </a:ext>
                  </a:extLst>
                </a:gridCol>
                <a:gridCol w="208280">
                  <a:extLst>
                    <a:ext uri="{9D8B030D-6E8A-4147-A177-3AD203B41FA5}">
                      <a16:colId xmlns:a16="http://schemas.microsoft.com/office/drawing/2014/main" val="354859159"/>
                    </a:ext>
                  </a:extLst>
                </a:gridCol>
                <a:gridCol w="208280">
                  <a:extLst>
                    <a:ext uri="{9D8B030D-6E8A-4147-A177-3AD203B41FA5}">
                      <a16:colId xmlns:a16="http://schemas.microsoft.com/office/drawing/2014/main" val="4002870057"/>
                    </a:ext>
                  </a:extLst>
                </a:gridCol>
                <a:gridCol w="246888">
                  <a:extLst>
                    <a:ext uri="{9D8B030D-6E8A-4147-A177-3AD203B41FA5}">
                      <a16:colId xmlns:a16="http://schemas.microsoft.com/office/drawing/2014/main" val="4293472957"/>
                    </a:ext>
                  </a:extLst>
                </a:gridCol>
                <a:gridCol w="208280">
                  <a:extLst>
                    <a:ext uri="{9D8B030D-6E8A-4147-A177-3AD203B41FA5}">
                      <a16:colId xmlns:a16="http://schemas.microsoft.com/office/drawing/2014/main" val="763496058"/>
                    </a:ext>
                  </a:extLst>
                </a:gridCol>
                <a:gridCol w="246888">
                  <a:extLst>
                    <a:ext uri="{9D8B030D-6E8A-4147-A177-3AD203B41FA5}">
                      <a16:colId xmlns:a16="http://schemas.microsoft.com/office/drawing/2014/main" val="3394706626"/>
                    </a:ext>
                  </a:extLst>
                </a:gridCol>
                <a:gridCol w="246888">
                  <a:extLst>
                    <a:ext uri="{9D8B030D-6E8A-4147-A177-3AD203B41FA5}">
                      <a16:colId xmlns:a16="http://schemas.microsoft.com/office/drawing/2014/main" val="3251937360"/>
                    </a:ext>
                  </a:extLst>
                </a:gridCol>
                <a:gridCol w="246888">
                  <a:extLst>
                    <a:ext uri="{9D8B030D-6E8A-4147-A177-3AD203B41FA5}">
                      <a16:colId xmlns:a16="http://schemas.microsoft.com/office/drawing/2014/main" val="4237245719"/>
                    </a:ext>
                  </a:extLst>
                </a:gridCol>
                <a:gridCol w="208280">
                  <a:extLst>
                    <a:ext uri="{9D8B030D-6E8A-4147-A177-3AD203B41FA5}">
                      <a16:colId xmlns:a16="http://schemas.microsoft.com/office/drawing/2014/main" val="169287341"/>
                    </a:ext>
                  </a:extLst>
                </a:gridCol>
                <a:gridCol w="246888">
                  <a:extLst>
                    <a:ext uri="{9D8B030D-6E8A-4147-A177-3AD203B41FA5}">
                      <a16:colId xmlns:a16="http://schemas.microsoft.com/office/drawing/2014/main" val="1077890108"/>
                    </a:ext>
                  </a:extLst>
                </a:gridCol>
                <a:gridCol w="246888">
                  <a:extLst>
                    <a:ext uri="{9D8B030D-6E8A-4147-A177-3AD203B41FA5}">
                      <a16:colId xmlns:a16="http://schemas.microsoft.com/office/drawing/2014/main" val="925178293"/>
                    </a:ext>
                  </a:extLst>
                </a:gridCol>
                <a:gridCol w="246888">
                  <a:extLst>
                    <a:ext uri="{9D8B030D-6E8A-4147-A177-3AD203B41FA5}">
                      <a16:colId xmlns:a16="http://schemas.microsoft.com/office/drawing/2014/main" val="3451461247"/>
                    </a:ext>
                  </a:extLst>
                </a:gridCol>
                <a:gridCol w="208280">
                  <a:extLst>
                    <a:ext uri="{9D8B030D-6E8A-4147-A177-3AD203B41FA5}">
                      <a16:colId xmlns:a16="http://schemas.microsoft.com/office/drawing/2014/main" val="975317364"/>
                    </a:ext>
                  </a:extLst>
                </a:gridCol>
                <a:gridCol w="208280">
                  <a:extLst>
                    <a:ext uri="{9D8B030D-6E8A-4147-A177-3AD203B41FA5}">
                      <a16:colId xmlns:a16="http://schemas.microsoft.com/office/drawing/2014/main" val="1947796642"/>
                    </a:ext>
                  </a:extLst>
                </a:gridCol>
                <a:gridCol w="246888">
                  <a:extLst>
                    <a:ext uri="{9D8B030D-6E8A-4147-A177-3AD203B41FA5}">
                      <a16:colId xmlns:a16="http://schemas.microsoft.com/office/drawing/2014/main" val="1183610262"/>
                    </a:ext>
                  </a:extLst>
                </a:gridCol>
                <a:gridCol w="246888">
                  <a:extLst>
                    <a:ext uri="{9D8B030D-6E8A-4147-A177-3AD203B41FA5}">
                      <a16:colId xmlns:a16="http://schemas.microsoft.com/office/drawing/2014/main" val="1951933502"/>
                    </a:ext>
                  </a:extLst>
                </a:gridCol>
                <a:gridCol w="246888">
                  <a:extLst>
                    <a:ext uri="{9D8B030D-6E8A-4147-A177-3AD203B41FA5}">
                      <a16:colId xmlns:a16="http://schemas.microsoft.com/office/drawing/2014/main" val="4068504717"/>
                    </a:ext>
                  </a:extLst>
                </a:gridCol>
                <a:gridCol w="208280">
                  <a:extLst>
                    <a:ext uri="{9D8B030D-6E8A-4147-A177-3AD203B41FA5}">
                      <a16:colId xmlns:a16="http://schemas.microsoft.com/office/drawing/2014/main" val="2788409963"/>
                    </a:ext>
                  </a:extLst>
                </a:gridCol>
                <a:gridCol w="208280">
                  <a:extLst>
                    <a:ext uri="{9D8B030D-6E8A-4147-A177-3AD203B41FA5}">
                      <a16:colId xmlns:a16="http://schemas.microsoft.com/office/drawing/2014/main" val="617812029"/>
                    </a:ext>
                  </a:extLst>
                </a:gridCol>
                <a:gridCol w="208280">
                  <a:extLst>
                    <a:ext uri="{9D8B030D-6E8A-4147-A177-3AD203B41FA5}">
                      <a16:colId xmlns:a16="http://schemas.microsoft.com/office/drawing/2014/main" val="1602532690"/>
                    </a:ext>
                  </a:extLst>
                </a:gridCol>
                <a:gridCol w="208280">
                  <a:extLst>
                    <a:ext uri="{9D8B030D-6E8A-4147-A177-3AD203B41FA5}">
                      <a16:colId xmlns:a16="http://schemas.microsoft.com/office/drawing/2014/main" val="1313307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1734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18:00:01 </a:t>
                      </a:r>
                      <a:r>
                        <a:rPr kumimoji="0" lang="en-US" sz="1000" b="0" i="0" u="none" strike="noStrike" kern="1200" cap="none" spc="0" normalizeH="0" baseline="0" noProof="0">
                          <a:ln>
                            <a:noFill/>
                          </a:ln>
                          <a:solidFill>
                            <a:prstClr val="black"/>
                          </a:solidFill>
                          <a:effectLst/>
                          <a:uLnTx/>
                          <a:uFillTx/>
                          <a:latin typeface="+mn-lt"/>
                          <a:ea typeface="+mn-ea"/>
                          <a:cs typeface="+mn-cs"/>
                        </a:rPr>
                        <a:t> 
 "As far as entry level gaming laptops go, the GF63 might just be the perfect choice for gamers on a budget." - PCGamer
https://www.pcgamer.com/msi-gf63-laptop-review/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4.6976 %</a:t>
                      </a:r>
                    </a:p>
                  </a:txBody>
                  <a:tcPr/>
                </a:tc>
                <a:extLst>
                  <a:ext uri="{0D108BD9-81ED-4DB2-BD59-A6C34878D82A}">
                    <a16:rowId xmlns:a16="http://schemas.microsoft.com/office/drawing/2014/main" val="2911453185"/>
                  </a:ext>
                </a:extLst>
              </a:tr>
            </a:tbl>
          </a:graphicData>
        </a:graphic>
      </p:graphicFrame>
      <p:sp>
        <p:nvSpPr>
          <p:cNvPr id="4" name="Text Placeholder 3">
            <a:extLst>
              <a:ext uri="{FF2B5EF4-FFF2-40B4-BE49-F238E27FC236}">
                <a16:creationId xmlns:a16="http://schemas.microsoft.com/office/drawing/2014/main" id="{2E0DC287-FF43-42EE-AAEA-287434A81ACE}"/>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98646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7684-C22A-488E-B763-3E623CB1F893}"/>
              </a:ext>
            </a:extLst>
          </p:cNvPr>
          <p:cNvSpPr>
            <a:spLocks noGrp="1"/>
          </p:cNvSpPr>
          <p:nvPr>
            <p:ph type="title"/>
          </p:nvPr>
        </p:nvSpPr>
        <p:spPr/>
        <p:txBody>
          <a:bodyPr/>
          <a:lstStyle/>
          <a:p>
            <a:r>
              <a:rPr lang="en-US"/>
              <a:t>Facebook Insights Own Posts Table w/ E-Rate | MB Competitor- USA - 16 of 26</a:t>
            </a:r>
          </a:p>
        </p:txBody>
      </p:sp>
      <p:graphicFrame>
        <p:nvGraphicFramePr>
          <p:cNvPr id="5" name="Table Placeholder 4">
            <a:extLst>
              <a:ext uri="{FF2B5EF4-FFF2-40B4-BE49-F238E27FC236}">
                <a16:creationId xmlns:a16="http://schemas.microsoft.com/office/drawing/2014/main" id="{92CD1B1F-9B3D-4109-8481-290C7FC47D9F}"/>
              </a:ext>
            </a:extLst>
          </p:cNvPr>
          <p:cNvGraphicFramePr>
            <a:graphicFrameLocks noGrp="1"/>
          </p:cNvGraphicFramePr>
          <p:nvPr>
            <p:ph type="tbl" sz="quarter" idx="13"/>
            <p:extLst>
              <p:ext uri="{D42A27DB-BD31-4B8C-83A1-F6EECF244321}">
                <p14:modId xmlns:p14="http://schemas.microsoft.com/office/powerpoint/2010/main" val="73212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5781111"/>
                    </a:ext>
                  </a:extLst>
                </a:gridCol>
                <a:gridCol w="246888">
                  <a:extLst>
                    <a:ext uri="{9D8B030D-6E8A-4147-A177-3AD203B41FA5}">
                      <a16:colId xmlns:a16="http://schemas.microsoft.com/office/drawing/2014/main" val="4075533477"/>
                    </a:ext>
                  </a:extLst>
                </a:gridCol>
                <a:gridCol w="246888">
                  <a:extLst>
                    <a:ext uri="{9D8B030D-6E8A-4147-A177-3AD203B41FA5}">
                      <a16:colId xmlns:a16="http://schemas.microsoft.com/office/drawing/2014/main" val="3513940602"/>
                    </a:ext>
                  </a:extLst>
                </a:gridCol>
                <a:gridCol w="208280">
                  <a:extLst>
                    <a:ext uri="{9D8B030D-6E8A-4147-A177-3AD203B41FA5}">
                      <a16:colId xmlns:a16="http://schemas.microsoft.com/office/drawing/2014/main" val="2228389127"/>
                    </a:ext>
                  </a:extLst>
                </a:gridCol>
                <a:gridCol w="208280">
                  <a:extLst>
                    <a:ext uri="{9D8B030D-6E8A-4147-A177-3AD203B41FA5}">
                      <a16:colId xmlns:a16="http://schemas.microsoft.com/office/drawing/2014/main" val="3156288083"/>
                    </a:ext>
                  </a:extLst>
                </a:gridCol>
                <a:gridCol w="208280">
                  <a:extLst>
                    <a:ext uri="{9D8B030D-6E8A-4147-A177-3AD203B41FA5}">
                      <a16:colId xmlns:a16="http://schemas.microsoft.com/office/drawing/2014/main" val="3284980992"/>
                    </a:ext>
                  </a:extLst>
                </a:gridCol>
                <a:gridCol w="208280">
                  <a:extLst>
                    <a:ext uri="{9D8B030D-6E8A-4147-A177-3AD203B41FA5}">
                      <a16:colId xmlns:a16="http://schemas.microsoft.com/office/drawing/2014/main" val="2916225335"/>
                    </a:ext>
                  </a:extLst>
                </a:gridCol>
                <a:gridCol w="208280">
                  <a:extLst>
                    <a:ext uri="{9D8B030D-6E8A-4147-A177-3AD203B41FA5}">
                      <a16:colId xmlns:a16="http://schemas.microsoft.com/office/drawing/2014/main" val="3596573856"/>
                    </a:ext>
                  </a:extLst>
                </a:gridCol>
                <a:gridCol w="208280">
                  <a:extLst>
                    <a:ext uri="{9D8B030D-6E8A-4147-A177-3AD203B41FA5}">
                      <a16:colId xmlns:a16="http://schemas.microsoft.com/office/drawing/2014/main" val="3642593244"/>
                    </a:ext>
                  </a:extLst>
                </a:gridCol>
                <a:gridCol w="208280">
                  <a:extLst>
                    <a:ext uri="{9D8B030D-6E8A-4147-A177-3AD203B41FA5}">
                      <a16:colId xmlns:a16="http://schemas.microsoft.com/office/drawing/2014/main" val="120656653"/>
                    </a:ext>
                  </a:extLst>
                </a:gridCol>
                <a:gridCol w="208280">
                  <a:extLst>
                    <a:ext uri="{9D8B030D-6E8A-4147-A177-3AD203B41FA5}">
                      <a16:colId xmlns:a16="http://schemas.microsoft.com/office/drawing/2014/main" val="2628643316"/>
                    </a:ext>
                  </a:extLst>
                </a:gridCol>
                <a:gridCol w="208280">
                  <a:extLst>
                    <a:ext uri="{9D8B030D-6E8A-4147-A177-3AD203B41FA5}">
                      <a16:colId xmlns:a16="http://schemas.microsoft.com/office/drawing/2014/main" val="4177571197"/>
                    </a:ext>
                  </a:extLst>
                </a:gridCol>
                <a:gridCol w="208280">
                  <a:extLst>
                    <a:ext uri="{9D8B030D-6E8A-4147-A177-3AD203B41FA5}">
                      <a16:colId xmlns:a16="http://schemas.microsoft.com/office/drawing/2014/main" val="3985864824"/>
                    </a:ext>
                  </a:extLst>
                </a:gridCol>
                <a:gridCol w="246888">
                  <a:extLst>
                    <a:ext uri="{9D8B030D-6E8A-4147-A177-3AD203B41FA5}">
                      <a16:colId xmlns:a16="http://schemas.microsoft.com/office/drawing/2014/main" val="670942875"/>
                    </a:ext>
                  </a:extLst>
                </a:gridCol>
                <a:gridCol w="208280">
                  <a:extLst>
                    <a:ext uri="{9D8B030D-6E8A-4147-A177-3AD203B41FA5}">
                      <a16:colId xmlns:a16="http://schemas.microsoft.com/office/drawing/2014/main" val="3997876106"/>
                    </a:ext>
                  </a:extLst>
                </a:gridCol>
                <a:gridCol w="246888">
                  <a:extLst>
                    <a:ext uri="{9D8B030D-6E8A-4147-A177-3AD203B41FA5}">
                      <a16:colId xmlns:a16="http://schemas.microsoft.com/office/drawing/2014/main" val="3389845207"/>
                    </a:ext>
                  </a:extLst>
                </a:gridCol>
                <a:gridCol w="246888">
                  <a:extLst>
                    <a:ext uri="{9D8B030D-6E8A-4147-A177-3AD203B41FA5}">
                      <a16:colId xmlns:a16="http://schemas.microsoft.com/office/drawing/2014/main" val="2447249638"/>
                    </a:ext>
                  </a:extLst>
                </a:gridCol>
                <a:gridCol w="246888">
                  <a:extLst>
                    <a:ext uri="{9D8B030D-6E8A-4147-A177-3AD203B41FA5}">
                      <a16:colId xmlns:a16="http://schemas.microsoft.com/office/drawing/2014/main" val="3211296244"/>
                    </a:ext>
                  </a:extLst>
                </a:gridCol>
                <a:gridCol w="208280">
                  <a:extLst>
                    <a:ext uri="{9D8B030D-6E8A-4147-A177-3AD203B41FA5}">
                      <a16:colId xmlns:a16="http://schemas.microsoft.com/office/drawing/2014/main" val="3380814211"/>
                    </a:ext>
                  </a:extLst>
                </a:gridCol>
                <a:gridCol w="246888">
                  <a:extLst>
                    <a:ext uri="{9D8B030D-6E8A-4147-A177-3AD203B41FA5}">
                      <a16:colId xmlns:a16="http://schemas.microsoft.com/office/drawing/2014/main" val="1353907708"/>
                    </a:ext>
                  </a:extLst>
                </a:gridCol>
                <a:gridCol w="246888">
                  <a:extLst>
                    <a:ext uri="{9D8B030D-6E8A-4147-A177-3AD203B41FA5}">
                      <a16:colId xmlns:a16="http://schemas.microsoft.com/office/drawing/2014/main" val="1004055502"/>
                    </a:ext>
                  </a:extLst>
                </a:gridCol>
                <a:gridCol w="246888">
                  <a:extLst>
                    <a:ext uri="{9D8B030D-6E8A-4147-A177-3AD203B41FA5}">
                      <a16:colId xmlns:a16="http://schemas.microsoft.com/office/drawing/2014/main" val="2181265375"/>
                    </a:ext>
                  </a:extLst>
                </a:gridCol>
                <a:gridCol w="208280">
                  <a:extLst>
                    <a:ext uri="{9D8B030D-6E8A-4147-A177-3AD203B41FA5}">
                      <a16:colId xmlns:a16="http://schemas.microsoft.com/office/drawing/2014/main" val="3895890499"/>
                    </a:ext>
                  </a:extLst>
                </a:gridCol>
                <a:gridCol w="208280">
                  <a:extLst>
                    <a:ext uri="{9D8B030D-6E8A-4147-A177-3AD203B41FA5}">
                      <a16:colId xmlns:a16="http://schemas.microsoft.com/office/drawing/2014/main" val="600617347"/>
                    </a:ext>
                  </a:extLst>
                </a:gridCol>
                <a:gridCol w="246888">
                  <a:extLst>
                    <a:ext uri="{9D8B030D-6E8A-4147-A177-3AD203B41FA5}">
                      <a16:colId xmlns:a16="http://schemas.microsoft.com/office/drawing/2014/main" val="1548200283"/>
                    </a:ext>
                  </a:extLst>
                </a:gridCol>
                <a:gridCol w="246888">
                  <a:extLst>
                    <a:ext uri="{9D8B030D-6E8A-4147-A177-3AD203B41FA5}">
                      <a16:colId xmlns:a16="http://schemas.microsoft.com/office/drawing/2014/main" val="551877468"/>
                    </a:ext>
                  </a:extLst>
                </a:gridCol>
                <a:gridCol w="246888">
                  <a:extLst>
                    <a:ext uri="{9D8B030D-6E8A-4147-A177-3AD203B41FA5}">
                      <a16:colId xmlns:a16="http://schemas.microsoft.com/office/drawing/2014/main" val="1190046759"/>
                    </a:ext>
                  </a:extLst>
                </a:gridCol>
                <a:gridCol w="208280">
                  <a:extLst>
                    <a:ext uri="{9D8B030D-6E8A-4147-A177-3AD203B41FA5}">
                      <a16:colId xmlns:a16="http://schemas.microsoft.com/office/drawing/2014/main" val="1050642942"/>
                    </a:ext>
                  </a:extLst>
                </a:gridCol>
                <a:gridCol w="208280">
                  <a:extLst>
                    <a:ext uri="{9D8B030D-6E8A-4147-A177-3AD203B41FA5}">
                      <a16:colId xmlns:a16="http://schemas.microsoft.com/office/drawing/2014/main" val="3845599354"/>
                    </a:ext>
                  </a:extLst>
                </a:gridCol>
                <a:gridCol w="208280">
                  <a:extLst>
                    <a:ext uri="{9D8B030D-6E8A-4147-A177-3AD203B41FA5}">
                      <a16:colId xmlns:a16="http://schemas.microsoft.com/office/drawing/2014/main" val="1943794444"/>
                    </a:ext>
                  </a:extLst>
                </a:gridCol>
                <a:gridCol w="208280">
                  <a:extLst>
                    <a:ext uri="{9D8B030D-6E8A-4147-A177-3AD203B41FA5}">
                      <a16:colId xmlns:a16="http://schemas.microsoft.com/office/drawing/2014/main" val="57689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093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17:00:04 </a:t>
                      </a:r>
                      <a:r>
                        <a:rPr kumimoji="0" lang="en-US" sz="1000" b="0" i="0" u="none" strike="noStrike" kern="1200" cap="none" spc="0" normalizeH="0" baseline="0" noProof="0">
                          <a:ln>
                            <a:noFill/>
                          </a:ln>
                          <a:solidFill>
                            <a:prstClr val="black"/>
                          </a:solidFill>
                          <a:effectLst/>
                          <a:uLnTx/>
                          <a:uFillTx/>
                          <a:latin typeface="+mn-lt"/>
                          <a:ea typeface="+mn-ea"/>
                          <a:cs typeface="+mn-cs"/>
                        </a:rPr>
                        <a:t> 
 Urban Raider x Methodwow
Urban Raider Backpack:
https://msi.gm/Urban-Raider-Backpack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3.4013 %</a:t>
                      </a:r>
                    </a:p>
                  </a:txBody>
                  <a:tcPr/>
                </a:tc>
                <a:extLst>
                  <a:ext uri="{0D108BD9-81ED-4DB2-BD59-A6C34878D82A}">
                    <a16:rowId xmlns:a16="http://schemas.microsoft.com/office/drawing/2014/main" val="2976238556"/>
                  </a:ext>
                </a:extLst>
              </a:tr>
            </a:tbl>
          </a:graphicData>
        </a:graphic>
      </p:graphicFrame>
      <p:sp>
        <p:nvSpPr>
          <p:cNvPr id="4" name="Text Placeholder 3">
            <a:extLst>
              <a:ext uri="{FF2B5EF4-FFF2-40B4-BE49-F238E27FC236}">
                <a16:creationId xmlns:a16="http://schemas.microsoft.com/office/drawing/2014/main" id="{228A9B59-2D5A-47AA-A0A1-A0AA3F51C7ED}"/>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863952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DFD01-31D4-468D-9BD5-4AD6CF37AA19}"/>
              </a:ext>
            </a:extLst>
          </p:cNvPr>
          <p:cNvSpPr>
            <a:spLocks noGrp="1"/>
          </p:cNvSpPr>
          <p:nvPr>
            <p:ph type="title"/>
          </p:nvPr>
        </p:nvSpPr>
        <p:spPr/>
        <p:txBody>
          <a:bodyPr/>
          <a:lstStyle/>
          <a:p>
            <a:r>
              <a:rPr lang="en-US"/>
              <a:t>Facebook Insights Own Posts Table w/ E-Rate | MB Competitor- USA - 17 of 26</a:t>
            </a:r>
          </a:p>
        </p:txBody>
      </p:sp>
      <p:graphicFrame>
        <p:nvGraphicFramePr>
          <p:cNvPr id="5" name="Table Placeholder 4">
            <a:extLst>
              <a:ext uri="{FF2B5EF4-FFF2-40B4-BE49-F238E27FC236}">
                <a16:creationId xmlns:a16="http://schemas.microsoft.com/office/drawing/2014/main" id="{8D05F6FE-1EC7-4509-8CD8-58FFD3281820}"/>
              </a:ext>
            </a:extLst>
          </p:cNvPr>
          <p:cNvGraphicFramePr>
            <a:graphicFrameLocks noGrp="1"/>
          </p:cNvGraphicFramePr>
          <p:nvPr>
            <p:ph type="tbl" sz="quarter" idx="13"/>
            <p:extLst>
              <p:ext uri="{D42A27DB-BD31-4B8C-83A1-F6EECF244321}">
                <p14:modId xmlns:p14="http://schemas.microsoft.com/office/powerpoint/2010/main" val="310708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62729547"/>
                    </a:ext>
                  </a:extLst>
                </a:gridCol>
                <a:gridCol w="246888">
                  <a:extLst>
                    <a:ext uri="{9D8B030D-6E8A-4147-A177-3AD203B41FA5}">
                      <a16:colId xmlns:a16="http://schemas.microsoft.com/office/drawing/2014/main" val="1091492627"/>
                    </a:ext>
                  </a:extLst>
                </a:gridCol>
                <a:gridCol w="246888">
                  <a:extLst>
                    <a:ext uri="{9D8B030D-6E8A-4147-A177-3AD203B41FA5}">
                      <a16:colId xmlns:a16="http://schemas.microsoft.com/office/drawing/2014/main" val="3898958057"/>
                    </a:ext>
                  </a:extLst>
                </a:gridCol>
                <a:gridCol w="208280">
                  <a:extLst>
                    <a:ext uri="{9D8B030D-6E8A-4147-A177-3AD203B41FA5}">
                      <a16:colId xmlns:a16="http://schemas.microsoft.com/office/drawing/2014/main" val="2652194830"/>
                    </a:ext>
                  </a:extLst>
                </a:gridCol>
                <a:gridCol w="208280">
                  <a:extLst>
                    <a:ext uri="{9D8B030D-6E8A-4147-A177-3AD203B41FA5}">
                      <a16:colId xmlns:a16="http://schemas.microsoft.com/office/drawing/2014/main" val="1554650847"/>
                    </a:ext>
                  </a:extLst>
                </a:gridCol>
                <a:gridCol w="208280">
                  <a:extLst>
                    <a:ext uri="{9D8B030D-6E8A-4147-A177-3AD203B41FA5}">
                      <a16:colId xmlns:a16="http://schemas.microsoft.com/office/drawing/2014/main" val="951819228"/>
                    </a:ext>
                  </a:extLst>
                </a:gridCol>
                <a:gridCol w="208280">
                  <a:extLst>
                    <a:ext uri="{9D8B030D-6E8A-4147-A177-3AD203B41FA5}">
                      <a16:colId xmlns:a16="http://schemas.microsoft.com/office/drawing/2014/main" val="2747085259"/>
                    </a:ext>
                  </a:extLst>
                </a:gridCol>
                <a:gridCol w="208280">
                  <a:extLst>
                    <a:ext uri="{9D8B030D-6E8A-4147-A177-3AD203B41FA5}">
                      <a16:colId xmlns:a16="http://schemas.microsoft.com/office/drawing/2014/main" val="603099534"/>
                    </a:ext>
                  </a:extLst>
                </a:gridCol>
                <a:gridCol w="208280">
                  <a:extLst>
                    <a:ext uri="{9D8B030D-6E8A-4147-A177-3AD203B41FA5}">
                      <a16:colId xmlns:a16="http://schemas.microsoft.com/office/drawing/2014/main" val="2815393689"/>
                    </a:ext>
                  </a:extLst>
                </a:gridCol>
                <a:gridCol w="208280">
                  <a:extLst>
                    <a:ext uri="{9D8B030D-6E8A-4147-A177-3AD203B41FA5}">
                      <a16:colId xmlns:a16="http://schemas.microsoft.com/office/drawing/2014/main" val="215005296"/>
                    </a:ext>
                  </a:extLst>
                </a:gridCol>
                <a:gridCol w="208280">
                  <a:extLst>
                    <a:ext uri="{9D8B030D-6E8A-4147-A177-3AD203B41FA5}">
                      <a16:colId xmlns:a16="http://schemas.microsoft.com/office/drawing/2014/main" val="2800926392"/>
                    </a:ext>
                  </a:extLst>
                </a:gridCol>
                <a:gridCol w="208280">
                  <a:extLst>
                    <a:ext uri="{9D8B030D-6E8A-4147-A177-3AD203B41FA5}">
                      <a16:colId xmlns:a16="http://schemas.microsoft.com/office/drawing/2014/main" val="2631616479"/>
                    </a:ext>
                  </a:extLst>
                </a:gridCol>
                <a:gridCol w="208280">
                  <a:extLst>
                    <a:ext uri="{9D8B030D-6E8A-4147-A177-3AD203B41FA5}">
                      <a16:colId xmlns:a16="http://schemas.microsoft.com/office/drawing/2014/main" val="898392012"/>
                    </a:ext>
                  </a:extLst>
                </a:gridCol>
                <a:gridCol w="246888">
                  <a:extLst>
                    <a:ext uri="{9D8B030D-6E8A-4147-A177-3AD203B41FA5}">
                      <a16:colId xmlns:a16="http://schemas.microsoft.com/office/drawing/2014/main" val="3942046708"/>
                    </a:ext>
                  </a:extLst>
                </a:gridCol>
                <a:gridCol w="208280">
                  <a:extLst>
                    <a:ext uri="{9D8B030D-6E8A-4147-A177-3AD203B41FA5}">
                      <a16:colId xmlns:a16="http://schemas.microsoft.com/office/drawing/2014/main" val="1545182952"/>
                    </a:ext>
                  </a:extLst>
                </a:gridCol>
                <a:gridCol w="246888">
                  <a:extLst>
                    <a:ext uri="{9D8B030D-6E8A-4147-A177-3AD203B41FA5}">
                      <a16:colId xmlns:a16="http://schemas.microsoft.com/office/drawing/2014/main" val="487717497"/>
                    </a:ext>
                  </a:extLst>
                </a:gridCol>
                <a:gridCol w="246888">
                  <a:extLst>
                    <a:ext uri="{9D8B030D-6E8A-4147-A177-3AD203B41FA5}">
                      <a16:colId xmlns:a16="http://schemas.microsoft.com/office/drawing/2014/main" val="3653509217"/>
                    </a:ext>
                  </a:extLst>
                </a:gridCol>
                <a:gridCol w="246888">
                  <a:extLst>
                    <a:ext uri="{9D8B030D-6E8A-4147-A177-3AD203B41FA5}">
                      <a16:colId xmlns:a16="http://schemas.microsoft.com/office/drawing/2014/main" val="3358039153"/>
                    </a:ext>
                  </a:extLst>
                </a:gridCol>
                <a:gridCol w="208280">
                  <a:extLst>
                    <a:ext uri="{9D8B030D-6E8A-4147-A177-3AD203B41FA5}">
                      <a16:colId xmlns:a16="http://schemas.microsoft.com/office/drawing/2014/main" val="2831176904"/>
                    </a:ext>
                  </a:extLst>
                </a:gridCol>
                <a:gridCol w="246888">
                  <a:extLst>
                    <a:ext uri="{9D8B030D-6E8A-4147-A177-3AD203B41FA5}">
                      <a16:colId xmlns:a16="http://schemas.microsoft.com/office/drawing/2014/main" val="1696742371"/>
                    </a:ext>
                  </a:extLst>
                </a:gridCol>
                <a:gridCol w="246888">
                  <a:extLst>
                    <a:ext uri="{9D8B030D-6E8A-4147-A177-3AD203B41FA5}">
                      <a16:colId xmlns:a16="http://schemas.microsoft.com/office/drawing/2014/main" val="1139874662"/>
                    </a:ext>
                  </a:extLst>
                </a:gridCol>
                <a:gridCol w="246888">
                  <a:extLst>
                    <a:ext uri="{9D8B030D-6E8A-4147-A177-3AD203B41FA5}">
                      <a16:colId xmlns:a16="http://schemas.microsoft.com/office/drawing/2014/main" val="1474906091"/>
                    </a:ext>
                  </a:extLst>
                </a:gridCol>
                <a:gridCol w="208280">
                  <a:extLst>
                    <a:ext uri="{9D8B030D-6E8A-4147-A177-3AD203B41FA5}">
                      <a16:colId xmlns:a16="http://schemas.microsoft.com/office/drawing/2014/main" val="3174930770"/>
                    </a:ext>
                  </a:extLst>
                </a:gridCol>
                <a:gridCol w="208280">
                  <a:extLst>
                    <a:ext uri="{9D8B030D-6E8A-4147-A177-3AD203B41FA5}">
                      <a16:colId xmlns:a16="http://schemas.microsoft.com/office/drawing/2014/main" val="2379675919"/>
                    </a:ext>
                  </a:extLst>
                </a:gridCol>
                <a:gridCol w="246888">
                  <a:extLst>
                    <a:ext uri="{9D8B030D-6E8A-4147-A177-3AD203B41FA5}">
                      <a16:colId xmlns:a16="http://schemas.microsoft.com/office/drawing/2014/main" val="2038651280"/>
                    </a:ext>
                  </a:extLst>
                </a:gridCol>
                <a:gridCol w="246888">
                  <a:extLst>
                    <a:ext uri="{9D8B030D-6E8A-4147-A177-3AD203B41FA5}">
                      <a16:colId xmlns:a16="http://schemas.microsoft.com/office/drawing/2014/main" val="3353184865"/>
                    </a:ext>
                  </a:extLst>
                </a:gridCol>
                <a:gridCol w="246888">
                  <a:extLst>
                    <a:ext uri="{9D8B030D-6E8A-4147-A177-3AD203B41FA5}">
                      <a16:colId xmlns:a16="http://schemas.microsoft.com/office/drawing/2014/main" val="422971904"/>
                    </a:ext>
                  </a:extLst>
                </a:gridCol>
                <a:gridCol w="208280">
                  <a:extLst>
                    <a:ext uri="{9D8B030D-6E8A-4147-A177-3AD203B41FA5}">
                      <a16:colId xmlns:a16="http://schemas.microsoft.com/office/drawing/2014/main" val="442017298"/>
                    </a:ext>
                  </a:extLst>
                </a:gridCol>
                <a:gridCol w="208280">
                  <a:extLst>
                    <a:ext uri="{9D8B030D-6E8A-4147-A177-3AD203B41FA5}">
                      <a16:colId xmlns:a16="http://schemas.microsoft.com/office/drawing/2014/main" val="84104854"/>
                    </a:ext>
                  </a:extLst>
                </a:gridCol>
                <a:gridCol w="208280">
                  <a:extLst>
                    <a:ext uri="{9D8B030D-6E8A-4147-A177-3AD203B41FA5}">
                      <a16:colId xmlns:a16="http://schemas.microsoft.com/office/drawing/2014/main" val="206893544"/>
                    </a:ext>
                  </a:extLst>
                </a:gridCol>
                <a:gridCol w="208280">
                  <a:extLst>
                    <a:ext uri="{9D8B030D-6E8A-4147-A177-3AD203B41FA5}">
                      <a16:colId xmlns:a16="http://schemas.microsoft.com/office/drawing/2014/main" val="371945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02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- 2018-11-21 14:54:48 </a:t>
                      </a:r>
                      <a:r>
                        <a:rPr kumimoji="0" lang="en-US" sz="1000" b="0" i="0" u="none" strike="noStrike" kern="1200" cap="none" spc="0" normalizeH="0" baseline="0" noProof="0">
                          <a:ln>
                            <a:noFill/>
                          </a:ln>
                          <a:solidFill>
                            <a:prstClr val="black"/>
                          </a:solidFill>
                          <a:effectLst/>
                          <a:uLnTx/>
                          <a:uFillTx/>
                          <a:latin typeface="+mn-lt"/>
                          <a:ea typeface="+mn-ea"/>
                          <a:cs typeface="+mn-cs"/>
                        </a:rPr>
                        <a:t> 
 MSI Insider will show the new Battlefield V game with NVIDIA Ray Tracing technology: the next revolution in gaming graphics. We demonstrate RTX hardware, run benchmarks and try to get some kills. We also have some copies of the game to give 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5.1576 %</a:t>
                      </a:r>
                    </a:p>
                  </a:txBody>
                  <a:tcPr/>
                </a:tc>
                <a:extLst>
                  <a:ext uri="{0D108BD9-81ED-4DB2-BD59-A6C34878D82A}">
                    <a16:rowId xmlns:a16="http://schemas.microsoft.com/office/drawing/2014/main" val="43148722"/>
                  </a:ext>
                </a:extLst>
              </a:tr>
            </a:tbl>
          </a:graphicData>
        </a:graphic>
      </p:graphicFrame>
      <p:sp>
        <p:nvSpPr>
          <p:cNvPr id="4" name="Text Placeholder 3">
            <a:extLst>
              <a:ext uri="{FF2B5EF4-FFF2-40B4-BE49-F238E27FC236}">
                <a16:creationId xmlns:a16="http://schemas.microsoft.com/office/drawing/2014/main" id="{3B46F450-B62E-4D8A-BFBF-24E125F2D840}"/>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4136315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7007-AA55-4F96-9020-D6319BD9A8C9}"/>
              </a:ext>
            </a:extLst>
          </p:cNvPr>
          <p:cNvSpPr>
            <a:spLocks noGrp="1"/>
          </p:cNvSpPr>
          <p:nvPr>
            <p:ph type="title"/>
          </p:nvPr>
        </p:nvSpPr>
        <p:spPr/>
        <p:txBody>
          <a:bodyPr/>
          <a:lstStyle/>
          <a:p>
            <a:r>
              <a:rPr lang="en-US"/>
              <a:t>Facebook Insights Own Posts Table w/ E-Rate | MB Competitor- USA - 18 of 26</a:t>
            </a:r>
          </a:p>
        </p:txBody>
      </p:sp>
      <p:graphicFrame>
        <p:nvGraphicFramePr>
          <p:cNvPr id="5" name="Table Placeholder 4">
            <a:extLst>
              <a:ext uri="{FF2B5EF4-FFF2-40B4-BE49-F238E27FC236}">
                <a16:creationId xmlns:a16="http://schemas.microsoft.com/office/drawing/2014/main" id="{AE6A48C0-95C7-4823-8641-4A61E2A1AC49}"/>
              </a:ext>
            </a:extLst>
          </p:cNvPr>
          <p:cNvGraphicFramePr>
            <a:graphicFrameLocks noGrp="1"/>
          </p:cNvGraphicFramePr>
          <p:nvPr>
            <p:ph type="tbl" sz="quarter" idx="13"/>
            <p:extLst>
              <p:ext uri="{D42A27DB-BD31-4B8C-83A1-F6EECF244321}">
                <p14:modId xmlns:p14="http://schemas.microsoft.com/office/powerpoint/2010/main" val="300522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80370352"/>
                    </a:ext>
                  </a:extLst>
                </a:gridCol>
                <a:gridCol w="246888">
                  <a:extLst>
                    <a:ext uri="{9D8B030D-6E8A-4147-A177-3AD203B41FA5}">
                      <a16:colId xmlns:a16="http://schemas.microsoft.com/office/drawing/2014/main" val="1140494048"/>
                    </a:ext>
                  </a:extLst>
                </a:gridCol>
                <a:gridCol w="246888">
                  <a:extLst>
                    <a:ext uri="{9D8B030D-6E8A-4147-A177-3AD203B41FA5}">
                      <a16:colId xmlns:a16="http://schemas.microsoft.com/office/drawing/2014/main" val="731339253"/>
                    </a:ext>
                  </a:extLst>
                </a:gridCol>
                <a:gridCol w="208280">
                  <a:extLst>
                    <a:ext uri="{9D8B030D-6E8A-4147-A177-3AD203B41FA5}">
                      <a16:colId xmlns:a16="http://schemas.microsoft.com/office/drawing/2014/main" val="3283958294"/>
                    </a:ext>
                  </a:extLst>
                </a:gridCol>
                <a:gridCol w="208280">
                  <a:extLst>
                    <a:ext uri="{9D8B030D-6E8A-4147-A177-3AD203B41FA5}">
                      <a16:colId xmlns:a16="http://schemas.microsoft.com/office/drawing/2014/main" val="2870984255"/>
                    </a:ext>
                  </a:extLst>
                </a:gridCol>
                <a:gridCol w="208280">
                  <a:extLst>
                    <a:ext uri="{9D8B030D-6E8A-4147-A177-3AD203B41FA5}">
                      <a16:colId xmlns:a16="http://schemas.microsoft.com/office/drawing/2014/main" val="2318411857"/>
                    </a:ext>
                  </a:extLst>
                </a:gridCol>
                <a:gridCol w="208280">
                  <a:extLst>
                    <a:ext uri="{9D8B030D-6E8A-4147-A177-3AD203B41FA5}">
                      <a16:colId xmlns:a16="http://schemas.microsoft.com/office/drawing/2014/main" val="4160379292"/>
                    </a:ext>
                  </a:extLst>
                </a:gridCol>
                <a:gridCol w="208280">
                  <a:extLst>
                    <a:ext uri="{9D8B030D-6E8A-4147-A177-3AD203B41FA5}">
                      <a16:colId xmlns:a16="http://schemas.microsoft.com/office/drawing/2014/main" val="1509630047"/>
                    </a:ext>
                  </a:extLst>
                </a:gridCol>
                <a:gridCol w="208280">
                  <a:extLst>
                    <a:ext uri="{9D8B030D-6E8A-4147-A177-3AD203B41FA5}">
                      <a16:colId xmlns:a16="http://schemas.microsoft.com/office/drawing/2014/main" val="711311853"/>
                    </a:ext>
                  </a:extLst>
                </a:gridCol>
                <a:gridCol w="208280">
                  <a:extLst>
                    <a:ext uri="{9D8B030D-6E8A-4147-A177-3AD203B41FA5}">
                      <a16:colId xmlns:a16="http://schemas.microsoft.com/office/drawing/2014/main" val="2895689207"/>
                    </a:ext>
                  </a:extLst>
                </a:gridCol>
                <a:gridCol w="208280">
                  <a:extLst>
                    <a:ext uri="{9D8B030D-6E8A-4147-A177-3AD203B41FA5}">
                      <a16:colId xmlns:a16="http://schemas.microsoft.com/office/drawing/2014/main" val="2447521435"/>
                    </a:ext>
                  </a:extLst>
                </a:gridCol>
                <a:gridCol w="208280">
                  <a:extLst>
                    <a:ext uri="{9D8B030D-6E8A-4147-A177-3AD203B41FA5}">
                      <a16:colId xmlns:a16="http://schemas.microsoft.com/office/drawing/2014/main" val="2509803391"/>
                    </a:ext>
                  </a:extLst>
                </a:gridCol>
                <a:gridCol w="208280">
                  <a:extLst>
                    <a:ext uri="{9D8B030D-6E8A-4147-A177-3AD203B41FA5}">
                      <a16:colId xmlns:a16="http://schemas.microsoft.com/office/drawing/2014/main" val="2867732582"/>
                    </a:ext>
                  </a:extLst>
                </a:gridCol>
                <a:gridCol w="246888">
                  <a:extLst>
                    <a:ext uri="{9D8B030D-6E8A-4147-A177-3AD203B41FA5}">
                      <a16:colId xmlns:a16="http://schemas.microsoft.com/office/drawing/2014/main" val="1787391161"/>
                    </a:ext>
                  </a:extLst>
                </a:gridCol>
                <a:gridCol w="208280">
                  <a:extLst>
                    <a:ext uri="{9D8B030D-6E8A-4147-A177-3AD203B41FA5}">
                      <a16:colId xmlns:a16="http://schemas.microsoft.com/office/drawing/2014/main" val="331274965"/>
                    </a:ext>
                  </a:extLst>
                </a:gridCol>
                <a:gridCol w="246888">
                  <a:extLst>
                    <a:ext uri="{9D8B030D-6E8A-4147-A177-3AD203B41FA5}">
                      <a16:colId xmlns:a16="http://schemas.microsoft.com/office/drawing/2014/main" val="2815671865"/>
                    </a:ext>
                  </a:extLst>
                </a:gridCol>
                <a:gridCol w="246888">
                  <a:extLst>
                    <a:ext uri="{9D8B030D-6E8A-4147-A177-3AD203B41FA5}">
                      <a16:colId xmlns:a16="http://schemas.microsoft.com/office/drawing/2014/main" val="1104481253"/>
                    </a:ext>
                  </a:extLst>
                </a:gridCol>
                <a:gridCol w="246888">
                  <a:extLst>
                    <a:ext uri="{9D8B030D-6E8A-4147-A177-3AD203B41FA5}">
                      <a16:colId xmlns:a16="http://schemas.microsoft.com/office/drawing/2014/main" val="2043741800"/>
                    </a:ext>
                  </a:extLst>
                </a:gridCol>
                <a:gridCol w="208280">
                  <a:extLst>
                    <a:ext uri="{9D8B030D-6E8A-4147-A177-3AD203B41FA5}">
                      <a16:colId xmlns:a16="http://schemas.microsoft.com/office/drawing/2014/main" val="2510788019"/>
                    </a:ext>
                  </a:extLst>
                </a:gridCol>
                <a:gridCol w="246888">
                  <a:extLst>
                    <a:ext uri="{9D8B030D-6E8A-4147-A177-3AD203B41FA5}">
                      <a16:colId xmlns:a16="http://schemas.microsoft.com/office/drawing/2014/main" val="679388005"/>
                    </a:ext>
                  </a:extLst>
                </a:gridCol>
                <a:gridCol w="246888">
                  <a:extLst>
                    <a:ext uri="{9D8B030D-6E8A-4147-A177-3AD203B41FA5}">
                      <a16:colId xmlns:a16="http://schemas.microsoft.com/office/drawing/2014/main" val="415899704"/>
                    </a:ext>
                  </a:extLst>
                </a:gridCol>
                <a:gridCol w="246888">
                  <a:extLst>
                    <a:ext uri="{9D8B030D-6E8A-4147-A177-3AD203B41FA5}">
                      <a16:colId xmlns:a16="http://schemas.microsoft.com/office/drawing/2014/main" val="4114805866"/>
                    </a:ext>
                  </a:extLst>
                </a:gridCol>
                <a:gridCol w="208280">
                  <a:extLst>
                    <a:ext uri="{9D8B030D-6E8A-4147-A177-3AD203B41FA5}">
                      <a16:colId xmlns:a16="http://schemas.microsoft.com/office/drawing/2014/main" val="2360816610"/>
                    </a:ext>
                  </a:extLst>
                </a:gridCol>
                <a:gridCol w="208280">
                  <a:extLst>
                    <a:ext uri="{9D8B030D-6E8A-4147-A177-3AD203B41FA5}">
                      <a16:colId xmlns:a16="http://schemas.microsoft.com/office/drawing/2014/main" val="2638113101"/>
                    </a:ext>
                  </a:extLst>
                </a:gridCol>
                <a:gridCol w="246888">
                  <a:extLst>
                    <a:ext uri="{9D8B030D-6E8A-4147-A177-3AD203B41FA5}">
                      <a16:colId xmlns:a16="http://schemas.microsoft.com/office/drawing/2014/main" val="296531614"/>
                    </a:ext>
                  </a:extLst>
                </a:gridCol>
                <a:gridCol w="246888">
                  <a:extLst>
                    <a:ext uri="{9D8B030D-6E8A-4147-A177-3AD203B41FA5}">
                      <a16:colId xmlns:a16="http://schemas.microsoft.com/office/drawing/2014/main" val="3944832507"/>
                    </a:ext>
                  </a:extLst>
                </a:gridCol>
                <a:gridCol w="246888">
                  <a:extLst>
                    <a:ext uri="{9D8B030D-6E8A-4147-A177-3AD203B41FA5}">
                      <a16:colId xmlns:a16="http://schemas.microsoft.com/office/drawing/2014/main" val="1822893438"/>
                    </a:ext>
                  </a:extLst>
                </a:gridCol>
                <a:gridCol w="208280">
                  <a:extLst>
                    <a:ext uri="{9D8B030D-6E8A-4147-A177-3AD203B41FA5}">
                      <a16:colId xmlns:a16="http://schemas.microsoft.com/office/drawing/2014/main" val="870948337"/>
                    </a:ext>
                  </a:extLst>
                </a:gridCol>
                <a:gridCol w="208280">
                  <a:extLst>
                    <a:ext uri="{9D8B030D-6E8A-4147-A177-3AD203B41FA5}">
                      <a16:colId xmlns:a16="http://schemas.microsoft.com/office/drawing/2014/main" val="4044221130"/>
                    </a:ext>
                  </a:extLst>
                </a:gridCol>
                <a:gridCol w="208280">
                  <a:extLst>
                    <a:ext uri="{9D8B030D-6E8A-4147-A177-3AD203B41FA5}">
                      <a16:colId xmlns:a16="http://schemas.microsoft.com/office/drawing/2014/main" val="51305982"/>
                    </a:ext>
                  </a:extLst>
                </a:gridCol>
                <a:gridCol w="208280">
                  <a:extLst>
                    <a:ext uri="{9D8B030D-6E8A-4147-A177-3AD203B41FA5}">
                      <a16:colId xmlns:a16="http://schemas.microsoft.com/office/drawing/2014/main" val="105790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3792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- 2018-11-20 21:29:13 </a:t>
                      </a:r>
                      <a:r>
                        <a:rPr kumimoji="0" lang="en-US" sz="1000" b="0" i="0" u="none" strike="noStrike" kern="1200" cap="none" spc="0" normalizeH="0" baseline="0" noProof="0">
                          <a:ln>
                            <a:noFill/>
                          </a:ln>
                          <a:solidFill>
                            <a:prstClr val="black"/>
                          </a:solidFill>
                          <a:effectLst/>
                          <a:uLnTx/>
                          <a:uFillTx/>
                          <a:latin typeface="+mn-lt"/>
                          <a:ea typeface="+mn-ea"/>
                          <a:cs typeface="+mn-cs"/>
                        </a:rPr>
                        <a:t> 
 TL;DR: We improved the cooling on our RTX 2070 GAMING Z graphics card, and the fans will only spin when it gets too hot.
More info: https://msi.gm/RTX-2070-GAMING-Z
Regular Long Version:
Our RTX 2070 GAMING Z features the new TWIN FROZR 7  that offers 13% better cooling performance compared to the previous generation. With the patented TORX FAN 3.0 and Airflow Control Technology, the airflow can accelerate to cool the heatsink 50% more effectively than a normal fan, allowing for the air to absorb more heat before leaving the heatsink.
Game hard, and stay silent.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4.5906 %</a:t>
                      </a:r>
                    </a:p>
                  </a:txBody>
                  <a:tcPr/>
                </a:tc>
                <a:extLst>
                  <a:ext uri="{0D108BD9-81ED-4DB2-BD59-A6C34878D82A}">
                    <a16:rowId xmlns:a16="http://schemas.microsoft.com/office/drawing/2014/main" val="2230763309"/>
                  </a:ext>
                </a:extLst>
              </a:tr>
            </a:tbl>
          </a:graphicData>
        </a:graphic>
      </p:graphicFrame>
      <p:sp>
        <p:nvSpPr>
          <p:cNvPr id="4" name="Text Placeholder 3">
            <a:extLst>
              <a:ext uri="{FF2B5EF4-FFF2-40B4-BE49-F238E27FC236}">
                <a16:creationId xmlns:a16="http://schemas.microsoft.com/office/drawing/2014/main" id="{B5E7CCE0-E64D-4EC4-8CD4-6D0A7C9EF092}"/>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898565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7DAF-B4D0-42CE-B128-E82E8EB73E24}"/>
              </a:ext>
            </a:extLst>
          </p:cNvPr>
          <p:cNvSpPr>
            <a:spLocks noGrp="1"/>
          </p:cNvSpPr>
          <p:nvPr>
            <p:ph type="title"/>
          </p:nvPr>
        </p:nvSpPr>
        <p:spPr/>
        <p:txBody>
          <a:bodyPr/>
          <a:lstStyle/>
          <a:p>
            <a:r>
              <a:rPr lang="en-US"/>
              <a:t>Facebook Insights Own Posts Table w/ E-Rate | MB Competitor- USA - 19 of 26</a:t>
            </a:r>
          </a:p>
        </p:txBody>
      </p:sp>
      <p:graphicFrame>
        <p:nvGraphicFramePr>
          <p:cNvPr id="5" name="Table Placeholder 4">
            <a:extLst>
              <a:ext uri="{FF2B5EF4-FFF2-40B4-BE49-F238E27FC236}">
                <a16:creationId xmlns:a16="http://schemas.microsoft.com/office/drawing/2014/main" id="{7C1F3080-D187-4F1C-A4FC-A26EE18AD5C5}"/>
              </a:ext>
            </a:extLst>
          </p:cNvPr>
          <p:cNvGraphicFramePr>
            <a:graphicFrameLocks noGrp="1"/>
          </p:cNvGraphicFramePr>
          <p:nvPr>
            <p:ph type="tbl" sz="quarter" idx="13"/>
            <p:extLst>
              <p:ext uri="{D42A27DB-BD31-4B8C-83A1-F6EECF244321}">
                <p14:modId xmlns:p14="http://schemas.microsoft.com/office/powerpoint/2010/main" val="336663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7426518"/>
                    </a:ext>
                  </a:extLst>
                </a:gridCol>
                <a:gridCol w="246888">
                  <a:extLst>
                    <a:ext uri="{9D8B030D-6E8A-4147-A177-3AD203B41FA5}">
                      <a16:colId xmlns:a16="http://schemas.microsoft.com/office/drawing/2014/main" val="2839354541"/>
                    </a:ext>
                  </a:extLst>
                </a:gridCol>
                <a:gridCol w="246888">
                  <a:extLst>
                    <a:ext uri="{9D8B030D-6E8A-4147-A177-3AD203B41FA5}">
                      <a16:colId xmlns:a16="http://schemas.microsoft.com/office/drawing/2014/main" val="2524713752"/>
                    </a:ext>
                  </a:extLst>
                </a:gridCol>
                <a:gridCol w="208280">
                  <a:extLst>
                    <a:ext uri="{9D8B030D-6E8A-4147-A177-3AD203B41FA5}">
                      <a16:colId xmlns:a16="http://schemas.microsoft.com/office/drawing/2014/main" val="3878348150"/>
                    </a:ext>
                  </a:extLst>
                </a:gridCol>
                <a:gridCol w="208280">
                  <a:extLst>
                    <a:ext uri="{9D8B030D-6E8A-4147-A177-3AD203B41FA5}">
                      <a16:colId xmlns:a16="http://schemas.microsoft.com/office/drawing/2014/main" val="549138900"/>
                    </a:ext>
                  </a:extLst>
                </a:gridCol>
                <a:gridCol w="208280">
                  <a:extLst>
                    <a:ext uri="{9D8B030D-6E8A-4147-A177-3AD203B41FA5}">
                      <a16:colId xmlns:a16="http://schemas.microsoft.com/office/drawing/2014/main" val="4250096719"/>
                    </a:ext>
                  </a:extLst>
                </a:gridCol>
                <a:gridCol w="208280">
                  <a:extLst>
                    <a:ext uri="{9D8B030D-6E8A-4147-A177-3AD203B41FA5}">
                      <a16:colId xmlns:a16="http://schemas.microsoft.com/office/drawing/2014/main" val="760202420"/>
                    </a:ext>
                  </a:extLst>
                </a:gridCol>
                <a:gridCol w="208280">
                  <a:extLst>
                    <a:ext uri="{9D8B030D-6E8A-4147-A177-3AD203B41FA5}">
                      <a16:colId xmlns:a16="http://schemas.microsoft.com/office/drawing/2014/main" val="1238017077"/>
                    </a:ext>
                  </a:extLst>
                </a:gridCol>
                <a:gridCol w="208280">
                  <a:extLst>
                    <a:ext uri="{9D8B030D-6E8A-4147-A177-3AD203B41FA5}">
                      <a16:colId xmlns:a16="http://schemas.microsoft.com/office/drawing/2014/main" val="2090457769"/>
                    </a:ext>
                  </a:extLst>
                </a:gridCol>
                <a:gridCol w="208280">
                  <a:extLst>
                    <a:ext uri="{9D8B030D-6E8A-4147-A177-3AD203B41FA5}">
                      <a16:colId xmlns:a16="http://schemas.microsoft.com/office/drawing/2014/main" val="1946988972"/>
                    </a:ext>
                  </a:extLst>
                </a:gridCol>
                <a:gridCol w="208280">
                  <a:extLst>
                    <a:ext uri="{9D8B030D-6E8A-4147-A177-3AD203B41FA5}">
                      <a16:colId xmlns:a16="http://schemas.microsoft.com/office/drawing/2014/main" val="2453052002"/>
                    </a:ext>
                  </a:extLst>
                </a:gridCol>
                <a:gridCol w="208280">
                  <a:extLst>
                    <a:ext uri="{9D8B030D-6E8A-4147-A177-3AD203B41FA5}">
                      <a16:colId xmlns:a16="http://schemas.microsoft.com/office/drawing/2014/main" val="2824977398"/>
                    </a:ext>
                  </a:extLst>
                </a:gridCol>
                <a:gridCol w="208280">
                  <a:extLst>
                    <a:ext uri="{9D8B030D-6E8A-4147-A177-3AD203B41FA5}">
                      <a16:colId xmlns:a16="http://schemas.microsoft.com/office/drawing/2014/main" val="1006738583"/>
                    </a:ext>
                  </a:extLst>
                </a:gridCol>
                <a:gridCol w="246888">
                  <a:extLst>
                    <a:ext uri="{9D8B030D-6E8A-4147-A177-3AD203B41FA5}">
                      <a16:colId xmlns:a16="http://schemas.microsoft.com/office/drawing/2014/main" val="3044617043"/>
                    </a:ext>
                  </a:extLst>
                </a:gridCol>
                <a:gridCol w="208280">
                  <a:extLst>
                    <a:ext uri="{9D8B030D-6E8A-4147-A177-3AD203B41FA5}">
                      <a16:colId xmlns:a16="http://schemas.microsoft.com/office/drawing/2014/main" val="2655849729"/>
                    </a:ext>
                  </a:extLst>
                </a:gridCol>
                <a:gridCol w="246888">
                  <a:extLst>
                    <a:ext uri="{9D8B030D-6E8A-4147-A177-3AD203B41FA5}">
                      <a16:colId xmlns:a16="http://schemas.microsoft.com/office/drawing/2014/main" val="4116897590"/>
                    </a:ext>
                  </a:extLst>
                </a:gridCol>
                <a:gridCol w="246888">
                  <a:extLst>
                    <a:ext uri="{9D8B030D-6E8A-4147-A177-3AD203B41FA5}">
                      <a16:colId xmlns:a16="http://schemas.microsoft.com/office/drawing/2014/main" val="916614576"/>
                    </a:ext>
                  </a:extLst>
                </a:gridCol>
                <a:gridCol w="246888">
                  <a:extLst>
                    <a:ext uri="{9D8B030D-6E8A-4147-A177-3AD203B41FA5}">
                      <a16:colId xmlns:a16="http://schemas.microsoft.com/office/drawing/2014/main" val="2175094613"/>
                    </a:ext>
                  </a:extLst>
                </a:gridCol>
                <a:gridCol w="208280">
                  <a:extLst>
                    <a:ext uri="{9D8B030D-6E8A-4147-A177-3AD203B41FA5}">
                      <a16:colId xmlns:a16="http://schemas.microsoft.com/office/drawing/2014/main" val="1343335959"/>
                    </a:ext>
                  </a:extLst>
                </a:gridCol>
                <a:gridCol w="246888">
                  <a:extLst>
                    <a:ext uri="{9D8B030D-6E8A-4147-A177-3AD203B41FA5}">
                      <a16:colId xmlns:a16="http://schemas.microsoft.com/office/drawing/2014/main" val="1375727090"/>
                    </a:ext>
                  </a:extLst>
                </a:gridCol>
                <a:gridCol w="246888">
                  <a:extLst>
                    <a:ext uri="{9D8B030D-6E8A-4147-A177-3AD203B41FA5}">
                      <a16:colId xmlns:a16="http://schemas.microsoft.com/office/drawing/2014/main" val="3483186508"/>
                    </a:ext>
                  </a:extLst>
                </a:gridCol>
                <a:gridCol w="246888">
                  <a:extLst>
                    <a:ext uri="{9D8B030D-6E8A-4147-A177-3AD203B41FA5}">
                      <a16:colId xmlns:a16="http://schemas.microsoft.com/office/drawing/2014/main" val="4164450647"/>
                    </a:ext>
                  </a:extLst>
                </a:gridCol>
                <a:gridCol w="208280">
                  <a:extLst>
                    <a:ext uri="{9D8B030D-6E8A-4147-A177-3AD203B41FA5}">
                      <a16:colId xmlns:a16="http://schemas.microsoft.com/office/drawing/2014/main" val="2598799008"/>
                    </a:ext>
                  </a:extLst>
                </a:gridCol>
                <a:gridCol w="208280">
                  <a:extLst>
                    <a:ext uri="{9D8B030D-6E8A-4147-A177-3AD203B41FA5}">
                      <a16:colId xmlns:a16="http://schemas.microsoft.com/office/drawing/2014/main" val="2913188408"/>
                    </a:ext>
                  </a:extLst>
                </a:gridCol>
                <a:gridCol w="246888">
                  <a:extLst>
                    <a:ext uri="{9D8B030D-6E8A-4147-A177-3AD203B41FA5}">
                      <a16:colId xmlns:a16="http://schemas.microsoft.com/office/drawing/2014/main" val="1877987791"/>
                    </a:ext>
                  </a:extLst>
                </a:gridCol>
                <a:gridCol w="246888">
                  <a:extLst>
                    <a:ext uri="{9D8B030D-6E8A-4147-A177-3AD203B41FA5}">
                      <a16:colId xmlns:a16="http://schemas.microsoft.com/office/drawing/2014/main" val="4200706998"/>
                    </a:ext>
                  </a:extLst>
                </a:gridCol>
                <a:gridCol w="246888">
                  <a:extLst>
                    <a:ext uri="{9D8B030D-6E8A-4147-A177-3AD203B41FA5}">
                      <a16:colId xmlns:a16="http://schemas.microsoft.com/office/drawing/2014/main" val="3219059704"/>
                    </a:ext>
                  </a:extLst>
                </a:gridCol>
                <a:gridCol w="208280">
                  <a:extLst>
                    <a:ext uri="{9D8B030D-6E8A-4147-A177-3AD203B41FA5}">
                      <a16:colId xmlns:a16="http://schemas.microsoft.com/office/drawing/2014/main" val="417437085"/>
                    </a:ext>
                  </a:extLst>
                </a:gridCol>
                <a:gridCol w="208280">
                  <a:extLst>
                    <a:ext uri="{9D8B030D-6E8A-4147-A177-3AD203B41FA5}">
                      <a16:colId xmlns:a16="http://schemas.microsoft.com/office/drawing/2014/main" val="3488216180"/>
                    </a:ext>
                  </a:extLst>
                </a:gridCol>
                <a:gridCol w="208280">
                  <a:extLst>
                    <a:ext uri="{9D8B030D-6E8A-4147-A177-3AD203B41FA5}">
                      <a16:colId xmlns:a16="http://schemas.microsoft.com/office/drawing/2014/main" val="3062553634"/>
                    </a:ext>
                  </a:extLst>
                </a:gridCol>
                <a:gridCol w="208280">
                  <a:extLst>
                    <a:ext uri="{9D8B030D-6E8A-4147-A177-3AD203B41FA5}">
                      <a16:colId xmlns:a16="http://schemas.microsoft.com/office/drawing/2014/main" val="367424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437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- 2018-11-20 08:38:20 </a:t>
                      </a:r>
                      <a:r>
                        <a:rPr kumimoji="0" lang="en-US" sz="1000" b="0" i="0" u="none" strike="noStrike" kern="1200" cap="none" spc="0" normalizeH="0" baseline="0" noProof="0">
                          <a:ln>
                            <a:noFill/>
                          </a:ln>
                          <a:solidFill>
                            <a:prstClr val="black"/>
                          </a:solidFill>
                          <a:effectLst/>
                          <a:uLnTx/>
                          <a:uFillTx/>
                          <a:latin typeface="+mn-lt"/>
                          <a:ea typeface="+mn-ea"/>
                          <a:cs typeface="+mn-cs"/>
                        </a:rPr>
                        <a:t> 
 Play the popular FPS game: Battlefield 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2.9594 %</a:t>
                      </a:r>
                    </a:p>
                  </a:txBody>
                  <a:tcPr/>
                </a:tc>
                <a:extLst>
                  <a:ext uri="{0D108BD9-81ED-4DB2-BD59-A6C34878D82A}">
                    <a16:rowId xmlns:a16="http://schemas.microsoft.com/office/drawing/2014/main" val="2447511597"/>
                  </a:ext>
                </a:extLst>
              </a:tr>
            </a:tbl>
          </a:graphicData>
        </a:graphic>
      </p:graphicFrame>
      <p:sp>
        <p:nvSpPr>
          <p:cNvPr id="4" name="Text Placeholder 3">
            <a:extLst>
              <a:ext uri="{FF2B5EF4-FFF2-40B4-BE49-F238E27FC236}">
                <a16:creationId xmlns:a16="http://schemas.microsoft.com/office/drawing/2014/main" id="{5DC45999-3F43-4D42-957C-EF806379F6B5}"/>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589768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644F-B6DC-4D51-A089-A2213E9B0B0F}"/>
              </a:ext>
            </a:extLst>
          </p:cNvPr>
          <p:cNvSpPr>
            <a:spLocks noGrp="1"/>
          </p:cNvSpPr>
          <p:nvPr>
            <p:ph type="title"/>
          </p:nvPr>
        </p:nvSpPr>
        <p:spPr/>
        <p:txBody>
          <a:bodyPr/>
          <a:lstStyle/>
          <a:p>
            <a:r>
              <a:rPr lang="en-US"/>
              <a:t>Facebook Insights Own Posts Table w/ E-Rate | MB Competitor- USA - 20 of 26</a:t>
            </a:r>
          </a:p>
        </p:txBody>
      </p:sp>
      <p:graphicFrame>
        <p:nvGraphicFramePr>
          <p:cNvPr id="5" name="Table Placeholder 4">
            <a:extLst>
              <a:ext uri="{FF2B5EF4-FFF2-40B4-BE49-F238E27FC236}">
                <a16:creationId xmlns:a16="http://schemas.microsoft.com/office/drawing/2014/main" id="{0E2F0EBE-934A-440C-91FD-9DBC23FDB855}"/>
              </a:ext>
            </a:extLst>
          </p:cNvPr>
          <p:cNvGraphicFramePr>
            <a:graphicFrameLocks noGrp="1"/>
          </p:cNvGraphicFramePr>
          <p:nvPr>
            <p:ph type="tbl" sz="quarter" idx="13"/>
            <p:extLst>
              <p:ext uri="{D42A27DB-BD31-4B8C-83A1-F6EECF244321}">
                <p14:modId xmlns:p14="http://schemas.microsoft.com/office/powerpoint/2010/main" val="18078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21465178"/>
                    </a:ext>
                  </a:extLst>
                </a:gridCol>
                <a:gridCol w="246888">
                  <a:extLst>
                    <a:ext uri="{9D8B030D-6E8A-4147-A177-3AD203B41FA5}">
                      <a16:colId xmlns:a16="http://schemas.microsoft.com/office/drawing/2014/main" val="4228152514"/>
                    </a:ext>
                  </a:extLst>
                </a:gridCol>
                <a:gridCol w="246888">
                  <a:extLst>
                    <a:ext uri="{9D8B030D-6E8A-4147-A177-3AD203B41FA5}">
                      <a16:colId xmlns:a16="http://schemas.microsoft.com/office/drawing/2014/main" val="2766710139"/>
                    </a:ext>
                  </a:extLst>
                </a:gridCol>
                <a:gridCol w="208280">
                  <a:extLst>
                    <a:ext uri="{9D8B030D-6E8A-4147-A177-3AD203B41FA5}">
                      <a16:colId xmlns:a16="http://schemas.microsoft.com/office/drawing/2014/main" val="120029455"/>
                    </a:ext>
                  </a:extLst>
                </a:gridCol>
                <a:gridCol w="208280">
                  <a:extLst>
                    <a:ext uri="{9D8B030D-6E8A-4147-A177-3AD203B41FA5}">
                      <a16:colId xmlns:a16="http://schemas.microsoft.com/office/drawing/2014/main" val="3956758693"/>
                    </a:ext>
                  </a:extLst>
                </a:gridCol>
                <a:gridCol w="208280">
                  <a:extLst>
                    <a:ext uri="{9D8B030D-6E8A-4147-A177-3AD203B41FA5}">
                      <a16:colId xmlns:a16="http://schemas.microsoft.com/office/drawing/2014/main" val="552664569"/>
                    </a:ext>
                  </a:extLst>
                </a:gridCol>
                <a:gridCol w="208280">
                  <a:extLst>
                    <a:ext uri="{9D8B030D-6E8A-4147-A177-3AD203B41FA5}">
                      <a16:colId xmlns:a16="http://schemas.microsoft.com/office/drawing/2014/main" val="4104245046"/>
                    </a:ext>
                  </a:extLst>
                </a:gridCol>
                <a:gridCol w="208280">
                  <a:extLst>
                    <a:ext uri="{9D8B030D-6E8A-4147-A177-3AD203B41FA5}">
                      <a16:colId xmlns:a16="http://schemas.microsoft.com/office/drawing/2014/main" val="4170245966"/>
                    </a:ext>
                  </a:extLst>
                </a:gridCol>
                <a:gridCol w="208280">
                  <a:extLst>
                    <a:ext uri="{9D8B030D-6E8A-4147-A177-3AD203B41FA5}">
                      <a16:colId xmlns:a16="http://schemas.microsoft.com/office/drawing/2014/main" val="2618410461"/>
                    </a:ext>
                  </a:extLst>
                </a:gridCol>
                <a:gridCol w="208280">
                  <a:extLst>
                    <a:ext uri="{9D8B030D-6E8A-4147-A177-3AD203B41FA5}">
                      <a16:colId xmlns:a16="http://schemas.microsoft.com/office/drawing/2014/main" val="2544803242"/>
                    </a:ext>
                  </a:extLst>
                </a:gridCol>
                <a:gridCol w="208280">
                  <a:extLst>
                    <a:ext uri="{9D8B030D-6E8A-4147-A177-3AD203B41FA5}">
                      <a16:colId xmlns:a16="http://schemas.microsoft.com/office/drawing/2014/main" val="3568396435"/>
                    </a:ext>
                  </a:extLst>
                </a:gridCol>
                <a:gridCol w="208280">
                  <a:extLst>
                    <a:ext uri="{9D8B030D-6E8A-4147-A177-3AD203B41FA5}">
                      <a16:colId xmlns:a16="http://schemas.microsoft.com/office/drawing/2014/main" val="2579832143"/>
                    </a:ext>
                  </a:extLst>
                </a:gridCol>
                <a:gridCol w="208280">
                  <a:extLst>
                    <a:ext uri="{9D8B030D-6E8A-4147-A177-3AD203B41FA5}">
                      <a16:colId xmlns:a16="http://schemas.microsoft.com/office/drawing/2014/main" val="672310012"/>
                    </a:ext>
                  </a:extLst>
                </a:gridCol>
                <a:gridCol w="246888">
                  <a:extLst>
                    <a:ext uri="{9D8B030D-6E8A-4147-A177-3AD203B41FA5}">
                      <a16:colId xmlns:a16="http://schemas.microsoft.com/office/drawing/2014/main" val="3834652667"/>
                    </a:ext>
                  </a:extLst>
                </a:gridCol>
                <a:gridCol w="208280">
                  <a:extLst>
                    <a:ext uri="{9D8B030D-6E8A-4147-A177-3AD203B41FA5}">
                      <a16:colId xmlns:a16="http://schemas.microsoft.com/office/drawing/2014/main" val="493478211"/>
                    </a:ext>
                  </a:extLst>
                </a:gridCol>
                <a:gridCol w="246888">
                  <a:extLst>
                    <a:ext uri="{9D8B030D-6E8A-4147-A177-3AD203B41FA5}">
                      <a16:colId xmlns:a16="http://schemas.microsoft.com/office/drawing/2014/main" val="1652520818"/>
                    </a:ext>
                  </a:extLst>
                </a:gridCol>
                <a:gridCol w="246888">
                  <a:extLst>
                    <a:ext uri="{9D8B030D-6E8A-4147-A177-3AD203B41FA5}">
                      <a16:colId xmlns:a16="http://schemas.microsoft.com/office/drawing/2014/main" val="2181652378"/>
                    </a:ext>
                  </a:extLst>
                </a:gridCol>
                <a:gridCol w="246888">
                  <a:extLst>
                    <a:ext uri="{9D8B030D-6E8A-4147-A177-3AD203B41FA5}">
                      <a16:colId xmlns:a16="http://schemas.microsoft.com/office/drawing/2014/main" val="1270980589"/>
                    </a:ext>
                  </a:extLst>
                </a:gridCol>
                <a:gridCol w="208280">
                  <a:extLst>
                    <a:ext uri="{9D8B030D-6E8A-4147-A177-3AD203B41FA5}">
                      <a16:colId xmlns:a16="http://schemas.microsoft.com/office/drawing/2014/main" val="1752602581"/>
                    </a:ext>
                  </a:extLst>
                </a:gridCol>
                <a:gridCol w="246888">
                  <a:extLst>
                    <a:ext uri="{9D8B030D-6E8A-4147-A177-3AD203B41FA5}">
                      <a16:colId xmlns:a16="http://schemas.microsoft.com/office/drawing/2014/main" val="2793660190"/>
                    </a:ext>
                  </a:extLst>
                </a:gridCol>
                <a:gridCol w="246888">
                  <a:extLst>
                    <a:ext uri="{9D8B030D-6E8A-4147-A177-3AD203B41FA5}">
                      <a16:colId xmlns:a16="http://schemas.microsoft.com/office/drawing/2014/main" val="1809366674"/>
                    </a:ext>
                  </a:extLst>
                </a:gridCol>
                <a:gridCol w="246888">
                  <a:extLst>
                    <a:ext uri="{9D8B030D-6E8A-4147-A177-3AD203B41FA5}">
                      <a16:colId xmlns:a16="http://schemas.microsoft.com/office/drawing/2014/main" val="3610577766"/>
                    </a:ext>
                  </a:extLst>
                </a:gridCol>
                <a:gridCol w="208280">
                  <a:extLst>
                    <a:ext uri="{9D8B030D-6E8A-4147-A177-3AD203B41FA5}">
                      <a16:colId xmlns:a16="http://schemas.microsoft.com/office/drawing/2014/main" val="1329266828"/>
                    </a:ext>
                  </a:extLst>
                </a:gridCol>
                <a:gridCol w="208280">
                  <a:extLst>
                    <a:ext uri="{9D8B030D-6E8A-4147-A177-3AD203B41FA5}">
                      <a16:colId xmlns:a16="http://schemas.microsoft.com/office/drawing/2014/main" val="2607815577"/>
                    </a:ext>
                  </a:extLst>
                </a:gridCol>
                <a:gridCol w="246888">
                  <a:extLst>
                    <a:ext uri="{9D8B030D-6E8A-4147-A177-3AD203B41FA5}">
                      <a16:colId xmlns:a16="http://schemas.microsoft.com/office/drawing/2014/main" val="3516759409"/>
                    </a:ext>
                  </a:extLst>
                </a:gridCol>
                <a:gridCol w="246888">
                  <a:extLst>
                    <a:ext uri="{9D8B030D-6E8A-4147-A177-3AD203B41FA5}">
                      <a16:colId xmlns:a16="http://schemas.microsoft.com/office/drawing/2014/main" val="1378535485"/>
                    </a:ext>
                  </a:extLst>
                </a:gridCol>
                <a:gridCol w="246888">
                  <a:extLst>
                    <a:ext uri="{9D8B030D-6E8A-4147-A177-3AD203B41FA5}">
                      <a16:colId xmlns:a16="http://schemas.microsoft.com/office/drawing/2014/main" val="1271471902"/>
                    </a:ext>
                  </a:extLst>
                </a:gridCol>
                <a:gridCol w="208280">
                  <a:extLst>
                    <a:ext uri="{9D8B030D-6E8A-4147-A177-3AD203B41FA5}">
                      <a16:colId xmlns:a16="http://schemas.microsoft.com/office/drawing/2014/main" val="2838455667"/>
                    </a:ext>
                  </a:extLst>
                </a:gridCol>
                <a:gridCol w="208280">
                  <a:extLst>
                    <a:ext uri="{9D8B030D-6E8A-4147-A177-3AD203B41FA5}">
                      <a16:colId xmlns:a16="http://schemas.microsoft.com/office/drawing/2014/main" val="494456644"/>
                    </a:ext>
                  </a:extLst>
                </a:gridCol>
                <a:gridCol w="208280">
                  <a:extLst>
                    <a:ext uri="{9D8B030D-6E8A-4147-A177-3AD203B41FA5}">
                      <a16:colId xmlns:a16="http://schemas.microsoft.com/office/drawing/2014/main" val="3363403431"/>
                    </a:ext>
                  </a:extLst>
                </a:gridCol>
                <a:gridCol w="208280">
                  <a:extLst>
                    <a:ext uri="{9D8B030D-6E8A-4147-A177-3AD203B41FA5}">
                      <a16:colId xmlns:a16="http://schemas.microsoft.com/office/drawing/2014/main" val="215911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4376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- 2018-11-19 23:21:05 </a:t>
                      </a:r>
                      <a:r>
                        <a:rPr kumimoji="0" lang="en-US" sz="1000" b="0" i="0" u="none" strike="noStrike" kern="1200" cap="none" spc="0" normalizeH="0" baseline="0" noProof="0">
                          <a:ln>
                            <a:noFill/>
                          </a:ln>
                          <a:solidFill>
                            <a:prstClr val="black"/>
                          </a:solidFill>
                          <a:effectLst/>
                          <a:uLnTx/>
                          <a:uFillTx/>
                          <a:latin typeface="+mn-lt"/>
                          <a:ea typeface="+mn-ea"/>
                          <a:cs typeface="+mn-cs"/>
                        </a:rPr>
                        <a:t> 
 Say what?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5.5808 %</a:t>
                      </a:r>
                    </a:p>
                  </a:txBody>
                  <a:tcPr/>
                </a:tc>
                <a:extLst>
                  <a:ext uri="{0D108BD9-81ED-4DB2-BD59-A6C34878D82A}">
                    <a16:rowId xmlns:a16="http://schemas.microsoft.com/office/drawing/2014/main" val="879808160"/>
                  </a:ext>
                </a:extLst>
              </a:tr>
            </a:tbl>
          </a:graphicData>
        </a:graphic>
      </p:graphicFrame>
      <p:sp>
        <p:nvSpPr>
          <p:cNvPr id="4" name="Text Placeholder 3">
            <a:extLst>
              <a:ext uri="{FF2B5EF4-FFF2-40B4-BE49-F238E27FC236}">
                <a16:creationId xmlns:a16="http://schemas.microsoft.com/office/drawing/2014/main" id="{FF3BE183-D232-4FAC-81C0-8A17B09CC0C6}"/>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123624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9EB59-5E40-42DD-91F2-D720A15B8E22}"/>
              </a:ext>
            </a:extLst>
          </p:cNvPr>
          <p:cNvSpPr>
            <a:spLocks noGrp="1"/>
          </p:cNvSpPr>
          <p:nvPr>
            <p:ph type="title"/>
          </p:nvPr>
        </p:nvSpPr>
        <p:spPr/>
        <p:txBody>
          <a:bodyPr/>
          <a:lstStyle/>
          <a:p>
            <a:r>
              <a:rPr lang="en-US"/>
              <a:t>Facebook Insights Own Posts Table w/ E-Rate | MB Competitor- USA - 21 of 26</a:t>
            </a:r>
          </a:p>
        </p:txBody>
      </p:sp>
      <p:graphicFrame>
        <p:nvGraphicFramePr>
          <p:cNvPr id="5" name="Table Placeholder 4">
            <a:extLst>
              <a:ext uri="{FF2B5EF4-FFF2-40B4-BE49-F238E27FC236}">
                <a16:creationId xmlns:a16="http://schemas.microsoft.com/office/drawing/2014/main" id="{93906525-B545-411C-BBAC-D2321CF18C6F}"/>
              </a:ext>
            </a:extLst>
          </p:cNvPr>
          <p:cNvGraphicFramePr>
            <a:graphicFrameLocks noGrp="1"/>
          </p:cNvGraphicFramePr>
          <p:nvPr>
            <p:ph type="tbl" sz="quarter" idx="13"/>
            <p:extLst>
              <p:ext uri="{D42A27DB-BD31-4B8C-83A1-F6EECF244321}">
                <p14:modId xmlns:p14="http://schemas.microsoft.com/office/powerpoint/2010/main" val="88842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3441806"/>
                    </a:ext>
                  </a:extLst>
                </a:gridCol>
                <a:gridCol w="246888">
                  <a:extLst>
                    <a:ext uri="{9D8B030D-6E8A-4147-A177-3AD203B41FA5}">
                      <a16:colId xmlns:a16="http://schemas.microsoft.com/office/drawing/2014/main" val="605190961"/>
                    </a:ext>
                  </a:extLst>
                </a:gridCol>
                <a:gridCol w="246888">
                  <a:extLst>
                    <a:ext uri="{9D8B030D-6E8A-4147-A177-3AD203B41FA5}">
                      <a16:colId xmlns:a16="http://schemas.microsoft.com/office/drawing/2014/main" val="618319549"/>
                    </a:ext>
                  </a:extLst>
                </a:gridCol>
                <a:gridCol w="208280">
                  <a:extLst>
                    <a:ext uri="{9D8B030D-6E8A-4147-A177-3AD203B41FA5}">
                      <a16:colId xmlns:a16="http://schemas.microsoft.com/office/drawing/2014/main" val="4110338621"/>
                    </a:ext>
                  </a:extLst>
                </a:gridCol>
                <a:gridCol w="208280">
                  <a:extLst>
                    <a:ext uri="{9D8B030D-6E8A-4147-A177-3AD203B41FA5}">
                      <a16:colId xmlns:a16="http://schemas.microsoft.com/office/drawing/2014/main" val="2709008724"/>
                    </a:ext>
                  </a:extLst>
                </a:gridCol>
                <a:gridCol w="208280">
                  <a:extLst>
                    <a:ext uri="{9D8B030D-6E8A-4147-A177-3AD203B41FA5}">
                      <a16:colId xmlns:a16="http://schemas.microsoft.com/office/drawing/2014/main" val="580344689"/>
                    </a:ext>
                  </a:extLst>
                </a:gridCol>
                <a:gridCol w="208280">
                  <a:extLst>
                    <a:ext uri="{9D8B030D-6E8A-4147-A177-3AD203B41FA5}">
                      <a16:colId xmlns:a16="http://schemas.microsoft.com/office/drawing/2014/main" val="1787888990"/>
                    </a:ext>
                  </a:extLst>
                </a:gridCol>
                <a:gridCol w="208280">
                  <a:extLst>
                    <a:ext uri="{9D8B030D-6E8A-4147-A177-3AD203B41FA5}">
                      <a16:colId xmlns:a16="http://schemas.microsoft.com/office/drawing/2014/main" val="2950575601"/>
                    </a:ext>
                  </a:extLst>
                </a:gridCol>
                <a:gridCol w="208280">
                  <a:extLst>
                    <a:ext uri="{9D8B030D-6E8A-4147-A177-3AD203B41FA5}">
                      <a16:colId xmlns:a16="http://schemas.microsoft.com/office/drawing/2014/main" val="162643007"/>
                    </a:ext>
                  </a:extLst>
                </a:gridCol>
                <a:gridCol w="208280">
                  <a:extLst>
                    <a:ext uri="{9D8B030D-6E8A-4147-A177-3AD203B41FA5}">
                      <a16:colId xmlns:a16="http://schemas.microsoft.com/office/drawing/2014/main" val="1360090980"/>
                    </a:ext>
                  </a:extLst>
                </a:gridCol>
                <a:gridCol w="208280">
                  <a:extLst>
                    <a:ext uri="{9D8B030D-6E8A-4147-A177-3AD203B41FA5}">
                      <a16:colId xmlns:a16="http://schemas.microsoft.com/office/drawing/2014/main" val="3460249073"/>
                    </a:ext>
                  </a:extLst>
                </a:gridCol>
                <a:gridCol w="208280">
                  <a:extLst>
                    <a:ext uri="{9D8B030D-6E8A-4147-A177-3AD203B41FA5}">
                      <a16:colId xmlns:a16="http://schemas.microsoft.com/office/drawing/2014/main" val="4240162445"/>
                    </a:ext>
                  </a:extLst>
                </a:gridCol>
                <a:gridCol w="208280">
                  <a:extLst>
                    <a:ext uri="{9D8B030D-6E8A-4147-A177-3AD203B41FA5}">
                      <a16:colId xmlns:a16="http://schemas.microsoft.com/office/drawing/2014/main" val="175110798"/>
                    </a:ext>
                  </a:extLst>
                </a:gridCol>
                <a:gridCol w="246888">
                  <a:extLst>
                    <a:ext uri="{9D8B030D-6E8A-4147-A177-3AD203B41FA5}">
                      <a16:colId xmlns:a16="http://schemas.microsoft.com/office/drawing/2014/main" val="284739956"/>
                    </a:ext>
                  </a:extLst>
                </a:gridCol>
                <a:gridCol w="208280">
                  <a:extLst>
                    <a:ext uri="{9D8B030D-6E8A-4147-A177-3AD203B41FA5}">
                      <a16:colId xmlns:a16="http://schemas.microsoft.com/office/drawing/2014/main" val="1993153165"/>
                    </a:ext>
                  </a:extLst>
                </a:gridCol>
                <a:gridCol w="246888">
                  <a:extLst>
                    <a:ext uri="{9D8B030D-6E8A-4147-A177-3AD203B41FA5}">
                      <a16:colId xmlns:a16="http://schemas.microsoft.com/office/drawing/2014/main" val="650239509"/>
                    </a:ext>
                  </a:extLst>
                </a:gridCol>
                <a:gridCol w="246888">
                  <a:extLst>
                    <a:ext uri="{9D8B030D-6E8A-4147-A177-3AD203B41FA5}">
                      <a16:colId xmlns:a16="http://schemas.microsoft.com/office/drawing/2014/main" val="2453281022"/>
                    </a:ext>
                  </a:extLst>
                </a:gridCol>
                <a:gridCol w="246888">
                  <a:extLst>
                    <a:ext uri="{9D8B030D-6E8A-4147-A177-3AD203B41FA5}">
                      <a16:colId xmlns:a16="http://schemas.microsoft.com/office/drawing/2014/main" val="3934778907"/>
                    </a:ext>
                  </a:extLst>
                </a:gridCol>
                <a:gridCol w="208280">
                  <a:extLst>
                    <a:ext uri="{9D8B030D-6E8A-4147-A177-3AD203B41FA5}">
                      <a16:colId xmlns:a16="http://schemas.microsoft.com/office/drawing/2014/main" val="3484803846"/>
                    </a:ext>
                  </a:extLst>
                </a:gridCol>
                <a:gridCol w="246888">
                  <a:extLst>
                    <a:ext uri="{9D8B030D-6E8A-4147-A177-3AD203B41FA5}">
                      <a16:colId xmlns:a16="http://schemas.microsoft.com/office/drawing/2014/main" val="2652549735"/>
                    </a:ext>
                  </a:extLst>
                </a:gridCol>
                <a:gridCol w="246888">
                  <a:extLst>
                    <a:ext uri="{9D8B030D-6E8A-4147-A177-3AD203B41FA5}">
                      <a16:colId xmlns:a16="http://schemas.microsoft.com/office/drawing/2014/main" val="2044494809"/>
                    </a:ext>
                  </a:extLst>
                </a:gridCol>
                <a:gridCol w="246888">
                  <a:extLst>
                    <a:ext uri="{9D8B030D-6E8A-4147-A177-3AD203B41FA5}">
                      <a16:colId xmlns:a16="http://schemas.microsoft.com/office/drawing/2014/main" val="4292734480"/>
                    </a:ext>
                  </a:extLst>
                </a:gridCol>
                <a:gridCol w="208280">
                  <a:extLst>
                    <a:ext uri="{9D8B030D-6E8A-4147-A177-3AD203B41FA5}">
                      <a16:colId xmlns:a16="http://schemas.microsoft.com/office/drawing/2014/main" val="3675601090"/>
                    </a:ext>
                  </a:extLst>
                </a:gridCol>
                <a:gridCol w="208280">
                  <a:extLst>
                    <a:ext uri="{9D8B030D-6E8A-4147-A177-3AD203B41FA5}">
                      <a16:colId xmlns:a16="http://schemas.microsoft.com/office/drawing/2014/main" val="4214834108"/>
                    </a:ext>
                  </a:extLst>
                </a:gridCol>
                <a:gridCol w="246888">
                  <a:extLst>
                    <a:ext uri="{9D8B030D-6E8A-4147-A177-3AD203B41FA5}">
                      <a16:colId xmlns:a16="http://schemas.microsoft.com/office/drawing/2014/main" val="4053817320"/>
                    </a:ext>
                  </a:extLst>
                </a:gridCol>
                <a:gridCol w="246888">
                  <a:extLst>
                    <a:ext uri="{9D8B030D-6E8A-4147-A177-3AD203B41FA5}">
                      <a16:colId xmlns:a16="http://schemas.microsoft.com/office/drawing/2014/main" val="2194095443"/>
                    </a:ext>
                  </a:extLst>
                </a:gridCol>
                <a:gridCol w="246888">
                  <a:extLst>
                    <a:ext uri="{9D8B030D-6E8A-4147-A177-3AD203B41FA5}">
                      <a16:colId xmlns:a16="http://schemas.microsoft.com/office/drawing/2014/main" val="2976458732"/>
                    </a:ext>
                  </a:extLst>
                </a:gridCol>
                <a:gridCol w="208280">
                  <a:extLst>
                    <a:ext uri="{9D8B030D-6E8A-4147-A177-3AD203B41FA5}">
                      <a16:colId xmlns:a16="http://schemas.microsoft.com/office/drawing/2014/main" val="4167033875"/>
                    </a:ext>
                  </a:extLst>
                </a:gridCol>
                <a:gridCol w="208280">
                  <a:extLst>
                    <a:ext uri="{9D8B030D-6E8A-4147-A177-3AD203B41FA5}">
                      <a16:colId xmlns:a16="http://schemas.microsoft.com/office/drawing/2014/main" val="89963662"/>
                    </a:ext>
                  </a:extLst>
                </a:gridCol>
                <a:gridCol w="208280">
                  <a:extLst>
                    <a:ext uri="{9D8B030D-6E8A-4147-A177-3AD203B41FA5}">
                      <a16:colId xmlns:a16="http://schemas.microsoft.com/office/drawing/2014/main" val="487871463"/>
                    </a:ext>
                  </a:extLst>
                </a:gridCol>
                <a:gridCol w="208280">
                  <a:extLst>
                    <a:ext uri="{9D8B030D-6E8A-4147-A177-3AD203B41FA5}">
                      <a16:colId xmlns:a16="http://schemas.microsoft.com/office/drawing/2014/main" val="406891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0832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- 2018-11-18 21:01:06 </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Venomized case mod built with the "ACE" motherboard! 
Such a great work from @fractaldesign and @jojococostudio!
Spec🔎:
Motherboard: MSI MEG Z390 ACE
Graphics Card: MSI GEFORCE GTX 1070 TI TITANIUM 8G 
CPU:  INTEL® CORE™ i7-8700K
Case:  Fractal Design Define S2 Blackout -TG
#MSIZ390 #NewDimensions390 #INTEL #MSIxVenom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5.5859 %</a:t>
                      </a:r>
                    </a:p>
                  </a:txBody>
                  <a:tcPr/>
                </a:tc>
                <a:extLst>
                  <a:ext uri="{0D108BD9-81ED-4DB2-BD59-A6C34878D82A}">
                    <a16:rowId xmlns:a16="http://schemas.microsoft.com/office/drawing/2014/main" val="968323698"/>
                  </a:ext>
                </a:extLst>
              </a:tr>
            </a:tbl>
          </a:graphicData>
        </a:graphic>
      </p:graphicFrame>
      <p:sp>
        <p:nvSpPr>
          <p:cNvPr id="4" name="Text Placeholder 3">
            <a:extLst>
              <a:ext uri="{FF2B5EF4-FFF2-40B4-BE49-F238E27FC236}">
                <a16:creationId xmlns:a16="http://schemas.microsoft.com/office/drawing/2014/main" id="{B3CE3C5D-C745-4700-B302-4C6B4696F7DF}"/>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20152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DA26-8B7A-446E-8C26-52643CA2ABB2}"/>
              </a:ext>
            </a:extLst>
          </p:cNvPr>
          <p:cNvSpPr>
            <a:spLocks noGrp="1"/>
          </p:cNvSpPr>
          <p:nvPr>
            <p:ph type="title"/>
          </p:nvPr>
        </p:nvSpPr>
        <p:spPr/>
        <p:txBody>
          <a:bodyPr/>
          <a:lstStyle/>
          <a:p>
            <a:r>
              <a:rPr lang="en-US"/>
              <a:t>Facebook Insights Own Posts Table w/ E-Rate | MB Competitor- USA - 22 of 26</a:t>
            </a:r>
          </a:p>
        </p:txBody>
      </p:sp>
      <p:graphicFrame>
        <p:nvGraphicFramePr>
          <p:cNvPr id="5" name="Table Placeholder 4">
            <a:extLst>
              <a:ext uri="{FF2B5EF4-FFF2-40B4-BE49-F238E27FC236}">
                <a16:creationId xmlns:a16="http://schemas.microsoft.com/office/drawing/2014/main" id="{A262CDB7-26D5-4B3B-9D6B-E79D8A5B294B}"/>
              </a:ext>
            </a:extLst>
          </p:cNvPr>
          <p:cNvGraphicFramePr>
            <a:graphicFrameLocks noGrp="1"/>
          </p:cNvGraphicFramePr>
          <p:nvPr>
            <p:ph type="tbl" sz="quarter" idx="13"/>
            <p:extLst>
              <p:ext uri="{D42A27DB-BD31-4B8C-83A1-F6EECF244321}">
                <p14:modId xmlns:p14="http://schemas.microsoft.com/office/powerpoint/2010/main" val="365548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83983330"/>
                    </a:ext>
                  </a:extLst>
                </a:gridCol>
                <a:gridCol w="246888">
                  <a:extLst>
                    <a:ext uri="{9D8B030D-6E8A-4147-A177-3AD203B41FA5}">
                      <a16:colId xmlns:a16="http://schemas.microsoft.com/office/drawing/2014/main" val="4204381927"/>
                    </a:ext>
                  </a:extLst>
                </a:gridCol>
                <a:gridCol w="246888">
                  <a:extLst>
                    <a:ext uri="{9D8B030D-6E8A-4147-A177-3AD203B41FA5}">
                      <a16:colId xmlns:a16="http://schemas.microsoft.com/office/drawing/2014/main" val="2025557381"/>
                    </a:ext>
                  </a:extLst>
                </a:gridCol>
                <a:gridCol w="208280">
                  <a:extLst>
                    <a:ext uri="{9D8B030D-6E8A-4147-A177-3AD203B41FA5}">
                      <a16:colId xmlns:a16="http://schemas.microsoft.com/office/drawing/2014/main" val="1938585786"/>
                    </a:ext>
                  </a:extLst>
                </a:gridCol>
                <a:gridCol w="208280">
                  <a:extLst>
                    <a:ext uri="{9D8B030D-6E8A-4147-A177-3AD203B41FA5}">
                      <a16:colId xmlns:a16="http://schemas.microsoft.com/office/drawing/2014/main" val="263476555"/>
                    </a:ext>
                  </a:extLst>
                </a:gridCol>
                <a:gridCol w="208280">
                  <a:extLst>
                    <a:ext uri="{9D8B030D-6E8A-4147-A177-3AD203B41FA5}">
                      <a16:colId xmlns:a16="http://schemas.microsoft.com/office/drawing/2014/main" val="1267189455"/>
                    </a:ext>
                  </a:extLst>
                </a:gridCol>
                <a:gridCol w="208280">
                  <a:extLst>
                    <a:ext uri="{9D8B030D-6E8A-4147-A177-3AD203B41FA5}">
                      <a16:colId xmlns:a16="http://schemas.microsoft.com/office/drawing/2014/main" val="2411153400"/>
                    </a:ext>
                  </a:extLst>
                </a:gridCol>
                <a:gridCol w="208280">
                  <a:extLst>
                    <a:ext uri="{9D8B030D-6E8A-4147-A177-3AD203B41FA5}">
                      <a16:colId xmlns:a16="http://schemas.microsoft.com/office/drawing/2014/main" val="4381884"/>
                    </a:ext>
                  </a:extLst>
                </a:gridCol>
                <a:gridCol w="208280">
                  <a:extLst>
                    <a:ext uri="{9D8B030D-6E8A-4147-A177-3AD203B41FA5}">
                      <a16:colId xmlns:a16="http://schemas.microsoft.com/office/drawing/2014/main" val="3313827580"/>
                    </a:ext>
                  </a:extLst>
                </a:gridCol>
                <a:gridCol w="208280">
                  <a:extLst>
                    <a:ext uri="{9D8B030D-6E8A-4147-A177-3AD203B41FA5}">
                      <a16:colId xmlns:a16="http://schemas.microsoft.com/office/drawing/2014/main" val="991288266"/>
                    </a:ext>
                  </a:extLst>
                </a:gridCol>
                <a:gridCol w="208280">
                  <a:extLst>
                    <a:ext uri="{9D8B030D-6E8A-4147-A177-3AD203B41FA5}">
                      <a16:colId xmlns:a16="http://schemas.microsoft.com/office/drawing/2014/main" val="1188607084"/>
                    </a:ext>
                  </a:extLst>
                </a:gridCol>
                <a:gridCol w="208280">
                  <a:extLst>
                    <a:ext uri="{9D8B030D-6E8A-4147-A177-3AD203B41FA5}">
                      <a16:colId xmlns:a16="http://schemas.microsoft.com/office/drawing/2014/main" val="767381596"/>
                    </a:ext>
                  </a:extLst>
                </a:gridCol>
                <a:gridCol w="208280">
                  <a:extLst>
                    <a:ext uri="{9D8B030D-6E8A-4147-A177-3AD203B41FA5}">
                      <a16:colId xmlns:a16="http://schemas.microsoft.com/office/drawing/2014/main" val="3282981684"/>
                    </a:ext>
                  </a:extLst>
                </a:gridCol>
                <a:gridCol w="246888">
                  <a:extLst>
                    <a:ext uri="{9D8B030D-6E8A-4147-A177-3AD203B41FA5}">
                      <a16:colId xmlns:a16="http://schemas.microsoft.com/office/drawing/2014/main" val="4198924604"/>
                    </a:ext>
                  </a:extLst>
                </a:gridCol>
                <a:gridCol w="208280">
                  <a:extLst>
                    <a:ext uri="{9D8B030D-6E8A-4147-A177-3AD203B41FA5}">
                      <a16:colId xmlns:a16="http://schemas.microsoft.com/office/drawing/2014/main" val="502827021"/>
                    </a:ext>
                  </a:extLst>
                </a:gridCol>
                <a:gridCol w="246888">
                  <a:extLst>
                    <a:ext uri="{9D8B030D-6E8A-4147-A177-3AD203B41FA5}">
                      <a16:colId xmlns:a16="http://schemas.microsoft.com/office/drawing/2014/main" val="1683830606"/>
                    </a:ext>
                  </a:extLst>
                </a:gridCol>
                <a:gridCol w="246888">
                  <a:extLst>
                    <a:ext uri="{9D8B030D-6E8A-4147-A177-3AD203B41FA5}">
                      <a16:colId xmlns:a16="http://schemas.microsoft.com/office/drawing/2014/main" val="434398214"/>
                    </a:ext>
                  </a:extLst>
                </a:gridCol>
                <a:gridCol w="246888">
                  <a:extLst>
                    <a:ext uri="{9D8B030D-6E8A-4147-A177-3AD203B41FA5}">
                      <a16:colId xmlns:a16="http://schemas.microsoft.com/office/drawing/2014/main" val="4163436160"/>
                    </a:ext>
                  </a:extLst>
                </a:gridCol>
                <a:gridCol w="208280">
                  <a:extLst>
                    <a:ext uri="{9D8B030D-6E8A-4147-A177-3AD203B41FA5}">
                      <a16:colId xmlns:a16="http://schemas.microsoft.com/office/drawing/2014/main" val="2003159842"/>
                    </a:ext>
                  </a:extLst>
                </a:gridCol>
                <a:gridCol w="246888">
                  <a:extLst>
                    <a:ext uri="{9D8B030D-6E8A-4147-A177-3AD203B41FA5}">
                      <a16:colId xmlns:a16="http://schemas.microsoft.com/office/drawing/2014/main" val="1255556529"/>
                    </a:ext>
                  </a:extLst>
                </a:gridCol>
                <a:gridCol w="246888">
                  <a:extLst>
                    <a:ext uri="{9D8B030D-6E8A-4147-A177-3AD203B41FA5}">
                      <a16:colId xmlns:a16="http://schemas.microsoft.com/office/drawing/2014/main" val="1081987719"/>
                    </a:ext>
                  </a:extLst>
                </a:gridCol>
                <a:gridCol w="246888">
                  <a:extLst>
                    <a:ext uri="{9D8B030D-6E8A-4147-A177-3AD203B41FA5}">
                      <a16:colId xmlns:a16="http://schemas.microsoft.com/office/drawing/2014/main" val="616289078"/>
                    </a:ext>
                  </a:extLst>
                </a:gridCol>
                <a:gridCol w="208280">
                  <a:extLst>
                    <a:ext uri="{9D8B030D-6E8A-4147-A177-3AD203B41FA5}">
                      <a16:colId xmlns:a16="http://schemas.microsoft.com/office/drawing/2014/main" val="2551921653"/>
                    </a:ext>
                  </a:extLst>
                </a:gridCol>
                <a:gridCol w="208280">
                  <a:extLst>
                    <a:ext uri="{9D8B030D-6E8A-4147-A177-3AD203B41FA5}">
                      <a16:colId xmlns:a16="http://schemas.microsoft.com/office/drawing/2014/main" val="662809927"/>
                    </a:ext>
                  </a:extLst>
                </a:gridCol>
                <a:gridCol w="246888">
                  <a:extLst>
                    <a:ext uri="{9D8B030D-6E8A-4147-A177-3AD203B41FA5}">
                      <a16:colId xmlns:a16="http://schemas.microsoft.com/office/drawing/2014/main" val="3793589958"/>
                    </a:ext>
                  </a:extLst>
                </a:gridCol>
                <a:gridCol w="246888">
                  <a:extLst>
                    <a:ext uri="{9D8B030D-6E8A-4147-A177-3AD203B41FA5}">
                      <a16:colId xmlns:a16="http://schemas.microsoft.com/office/drawing/2014/main" val="2662949030"/>
                    </a:ext>
                  </a:extLst>
                </a:gridCol>
                <a:gridCol w="246888">
                  <a:extLst>
                    <a:ext uri="{9D8B030D-6E8A-4147-A177-3AD203B41FA5}">
                      <a16:colId xmlns:a16="http://schemas.microsoft.com/office/drawing/2014/main" val="1030925373"/>
                    </a:ext>
                  </a:extLst>
                </a:gridCol>
                <a:gridCol w="208280">
                  <a:extLst>
                    <a:ext uri="{9D8B030D-6E8A-4147-A177-3AD203B41FA5}">
                      <a16:colId xmlns:a16="http://schemas.microsoft.com/office/drawing/2014/main" val="2445446405"/>
                    </a:ext>
                  </a:extLst>
                </a:gridCol>
                <a:gridCol w="208280">
                  <a:extLst>
                    <a:ext uri="{9D8B030D-6E8A-4147-A177-3AD203B41FA5}">
                      <a16:colId xmlns:a16="http://schemas.microsoft.com/office/drawing/2014/main" val="3496624068"/>
                    </a:ext>
                  </a:extLst>
                </a:gridCol>
                <a:gridCol w="208280">
                  <a:extLst>
                    <a:ext uri="{9D8B030D-6E8A-4147-A177-3AD203B41FA5}">
                      <a16:colId xmlns:a16="http://schemas.microsoft.com/office/drawing/2014/main" val="1279553486"/>
                    </a:ext>
                  </a:extLst>
                </a:gridCol>
                <a:gridCol w="208280">
                  <a:extLst>
                    <a:ext uri="{9D8B030D-6E8A-4147-A177-3AD203B41FA5}">
                      <a16:colId xmlns:a16="http://schemas.microsoft.com/office/drawing/2014/main" val="3696369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999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- 2018-11-18 18:25:31 </a:t>
                      </a:r>
                      <a:r>
                        <a:rPr kumimoji="0" lang="en-US" sz="1000" b="0" i="0" u="none" strike="noStrike" kern="1200" cap="none" spc="0" normalizeH="0" baseline="0" noProof="0">
                          <a:ln>
                            <a:noFill/>
                          </a:ln>
                          <a:solidFill>
                            <a:prstClr val="black"/>
                          </a:solidFill>
                          <a:effectLst/>
                          <a:uLnTx/>
                          <a:uFillTx/>
                          <a:latin typeface="+mn-lt"/>
                          <a:ea typeface="+mn-ea"/>
                          <a:cs typeface="+mn-cs"/>
                        </a:rPr>
                        <a:t> 
 Want to experience RTX On? Swing by our booth at DreamHack Atlanta and play Battlefield on our Ironside system featuring our NVIDIA #GeForce RTX 2080 GAMING X TRIO before #DHATL18 is over! 
#MSIGaming #NVIDIA #GeForceRTX #RTX2080 #BattlefieldV #RayTracing #TrueGaming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3.3283 %</a:t>
                      </a:r>
                    </a:p>
                  </a:txBody>
                  <a:tcPr/>
                </a:tc>
                <a:extLst>
                  <a:ext uri="{0D108BD9-81ED-4DB2-BD59-A6C34878D82A}">
                    <a16:rowId xmlns:a16="http://schemas.microsoft.com/office/drawing/2014/main" val="3885535378"/>
                  </a:ext>
                </a:extLst>
              </a:tr>
            </a:tbl>
          </a:graphicData>
        </a:graphic>
      </p:graphicFrame>
      <p:sp>
        <p:nvSpPr>
          <p:cNvPr id="4" name="Text Placeholder 3">
            <a:extLst>
              <a:ext uri="{FF2B5EF4-FFF2-40B4-BE49-F238E27FC236}">
                <a16:creationId xmlns:a16="http://schemas.microsoft.com/office/drawing/2014/main" id="{16710EB7-705B-4F65-91FF-7D0827891003}"/>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88654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3D7B-D946-48C6-9198-E0B15235C5C0}"/>
              </a:ext>
            </a:extLst>
          </p:cNvPr>
          <p:cNvSpPr>
            <a:spLocks noGrp="1"/>
          </p:cNvSpPr>
          <p:nvPr>
            <p:ph type="title"/>
          </p:nvPr>
        </p:nvSpPr>
        <p:spPr/>
        <p:txBody>
          <a:bodyPr/>
          <a:lstStyle/>
          <a:p>
            <a:r>
              <a:rPr lang="en-US"/>
              <a:t>Facebook Insights Own Posts Table w/ E-Rate | MB Competitor- USA - 23 of 26</a:t>
            </a:r>
          </a:p>
        </p:txBody>
      </p:sp>
      <p:graphicFrame>
        <p:nvGraphicFramePr>
          <p:cNvPr id="5" name="Table Placeholder 4">
            <a:extLst>
              <a:ext uri="{FF2B5EF4-FFF2-40B4-BE49-F238E27FC236}">
                <a16:creationId xmlns:a16="http://schemas.microsoft.com/office/drawing/2014/main" id="{50DDED99-C8D9-47E0-8028-2C66531A39BB}"/>
              </a:ext>
            </a:extLst>
          </p:cNvPr>
          <p:cNvGraphicFramePr>
            <a:graphicFrameLocks noGrp="1"/>
          </p:cNvGraphicFramePr>
          <p:nvPr>
            <p:ph type="tbl" sz="quarter" idx="13"/>
            <p:extLst>
              <p:ext uri="{D42A27DB-BD31-4B8C-83A1-F6EECF244321}">
                <p14:modId xmlns:p14="http://schemas.microsoft.com/office/powerpoint/2010/main" val="242248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32725782"/>
                    </a:ext>
                  </a:extLst>
                </a:gridCol>
                <a:gridCol w="246888">
                  <a:extLst>
                    <a:ext uri="{9D8B030D-6E8A-4147-A177-3AD203B41FA5}">
                      <a16:colId xmlns:a16="http://schemas.microsoft.com/office/drawing/2014/main" val="815438636"/>
                    </a:ext>
                  </a:extLst>
                </a:gridCol>
                <a:gridCol w="246888">
                  <a:extLst>
                    <a:ext uri="{9D8B030D-6E8A-4147-A177-3AD203B41FA5}">
                      <a16:colId xmlns:a16="http://schemas.microsoft.com/office/drawing/2014/main" val="2756478476"/>
                    </a:ext>
                  </a:extLst>
                </a:gridCol>
                <a:gridCol w="208280">
                  <a:extLst>
                    <a:ext uri="{9D8B030D-6E8A-4147-A177-3AD203B41FA5}">
                      <a16:colId xmlns:a16="http://schemas.microsoft.com/office/drawing/2014/main" val="3379071571"/>
                    </a:ext>
                  </a:extLst>
                </a:gridCol>
                <a:gridCol w="208280">
                  <a:extLst>
                    <a:ext uri="{9D8B030D-6E8A-4147-A177-3AD203B41FA5}">
                      <a16:colId xmlns:a16="http://schemas.microsoft.com/office/drawing/2014/main" val="3960168287"/>
                    </a:ext>
                  </a:extLst>
                </a:gridCol>
                <a:gridCol w="208280">
                  <a:extLst>
                    <a:ext uri="{9D8B030D-6E8A-4147-A177-3AD203B41FA5}">
                      <a16:colId xmlns:a16="http://schemas.microsoft.com/office/drawing/2014/main" val="374922561"/>
                    </a:ext>
                  </a:extLst>
                </a:gridCol>
                <a:gridCol w="208280">
                  <a:extLst>
                    <a:ext uri="{9D8B030D-6E8A-4147-A177-3AD203B41FA5}">
                      <a16:colId xmlns:a16="http://schemas.microsoft.com/office/drawing/2014/main" val="980593345"/>
                    </a:ext>
                  </a:extLst>
                </a:gridCol>
                <a:gridCol w="208280">
                  <a:extLst>
                    <a:ext uri="{9D8B030D-6E8A-4147-A177-3AD203B41FA5}">
                      <a16:colId xmlns:a16="http://schemas.microsoft.com/office/drawing/2014/main" val="4183865182"/>
                    </a:ext>
                  </a:extLst>
                </a:gridCol>
                <a:gridCol w="208280">
                  <a:extLst>
                    <a:ext uri="{9D8B030D-6E8A-4147-A177-3AD203B41FA5}">
                      <a16:colId xmlns:a16="http://schemas.microsoft.com/office/drawing/2014/main" val="933448139"/>
                    </a:ext>
                  </a:extLst>
                </a:gridCol>
                <a:gridCol w="208280">
                  <a:extLst>
                    <a:ext uri="{9D8B030D-6E8A-4147-A177-3AD203B41FA5}">
                      <a16:colId xmlns:a16="http://schemas.microsoft.com/office/drawing/2014/main" val="321398812"/>
                    </a:ext>
                  </a:extLst>
                </a:gridCol>
                <a:gridCol w="208280">
                  <a:extLst>
                    <a:ext uri="{9D8B030D-6E8A-4147-A177-3AD203B41FA5}">
                      <a16:colId xmlns:a16="http://schemas.microsoft.com/office/drawing/2014/main" val="1082840530"/>
                    </a:ext>
                  </a:extLst>
                </a:gridCol>
                <a:gridCol w="208280">
                  <a:extLst>
                    <a:ext uri="{9D8B030D-6E8A-4147-A177-3AD203B41FA5}">
                      <a16:colId xmlns:a16="http://schemas.microsoft.com/office/drawing/2014/main" val="454459827"/>
                    </a:ext>
                  </a:extLst>
                </a:gridCol>
                <a:gridCol w="208280">
                  <a:extLst>
                    <a:ext uri="{9D8B030D-6E8A-4147-A177-3AD203B41FA5}">
                      <a16:colId xmlns:a16="http://schemas.microsoft.com/office/drawing/2014/main" val="185943363"/>
                    </a:ext>
                  </a:extLst>
                </a:gridCol>
                <a:gridCol w="246888">
                  <a:extLst>
                    <a:ext uri="{9D8B030D-6E8A-4147-A177-3AD203B41FA5}">
                      <a16:colId xmlns:a16="http://schemas.microsoft.com/office/drawing/2014/main" val="107848166"/>
                    </a:ext>
                  </a:extLst>
                </a:gridCol>
                <a:gridCol w="208280">
                  <a:extLst>
                    <a:ext uri="{9D8B030D-6E8A-4147-A177-3AD203B41FA5}">
                      <a16:colId xmlns:a16="http://schemas.microsoft.com/office/drawing/2014/main" val="803024534"/>
                    </a:ext>
                  </a:extLst>
                </a:gridCol>
                <a:gridCol w="246888">
                  <a:extLst>
                    <a:ext uri="{9D8B030D-6E8A-4147-A177-3AD203B41FA5}">
                      <a16:colId xmlns:a16="http://schemas.microsoft.com/office/drawing/2014/main" val="158325683"/>
                    </a:ext>
                  </a:extLst>
                </a:gridCol>
                <a:gridCol w="246888">
                  <a:extLst>
                    <a:ext uri="{9D8B030D-6E8A-4147-A177-3AD203B41FA5}">
                      <a16:colId xmlns:a16="http://schemas.microsoft.com/office/drawing/2014/main" val="1066786829"/>
                    </a:ext>
                  </a:extLst>
                </a:gridCol>
                <a:gridCol w="246888">
                  <a:extLst>
                    <a:ext uri="{9D8B030D-6E8A-4147-A177-3AD203B41FA5}">
                      <a16:colId xmlns:a16="http://schemas.microsoft.com/office/drawing/2014/main" val="2462454265"/>
                    </a:ext>
                  </a:extLst>
                </a:gridCol>
                <a:gridCol w="208280">
                  <a:extLst>
                    <a:ext uri="{9D8B030D-6E8A-4147-A177-3AD203B41FA5}">
                      <a16:colId xmlns:a16="http://schemas.microsoft.com/office/drawing/2014/main" val="2580790934"/>
                    </a:ext>
                  </a:extLst>
                </a:gridCol>
                <a:gridCol w="246888">
                  <a:extLst>
                    <a:ext uri="{9D8B030D-6E8A-4147-A177-3AD203B41FA5}">
                      <a16:colId xmlns:a16="http://schemas.microsoft.com/office/drawing/2014/main" val="2683027009"/>
                    </a:ext>
                  </a:extLst>
                </a:gridCol>
                <a:gridCol w="246888">
                  <a:extLst>
                    <a:ext uri="{9D8B030D-6E8A-4147-A177-3AD203B41FA5}">
                      <a16:colId xmlns:a16="http://schemas.microsoft.com/office/drawing/2014/main" val="1405258321"/>
                    </a:ext>
                  </a:extLst>
                </a:gridCol>
                <a:gridCol w="246888">
                  <a:extLst>
                    <a:ext uri="{9D8B030D-6E8A-4147-A177-3AD203B41FA5}">
                      <a16:colId xmlns:a16="http://schemas.microsoft.com/office/drawing/2014/main" val="3585818651"/>
                    </a:ext>
                  </a:extLst>
                </a:gridCol>
                <a:gridCol w="208280">
                  <a:extLst>
                    <a:ext uri="{9D8B030D-6E8A-4147-A177-3AD203B41FA5}">
                      <a16:colId xmlns:a16="http://schemas.microsoft.com/office/drawing/2014/main" val="3777582065"/>
                    </a:ext>
                  </a:extLst>
                </a:gridCol>
                <a:gridCol w="208280">
                  <a:extLst>
                    <a:ext uri="{9D8B030D-6E8A-4147-A177-3AD203B41FA5}">
                      <a16:colId xmlns:a16="http://schemas.microsoft.com/office/drawing/2014/main" val="4024005173"/>
                    </a:ext>
                  </a:extLst>
                </a:gridCol>
                <a:gridCol w="246888">
                  <a:extLst>
                    <a:ext uri="{9D8B030D-6E8A-4147-A177-3AD203B41FA5}">
                      <a16:colId xmlns:a16="http://schemas.microsoft.com/office/drawing/2014/main" val="711762367"/>
                    </a:ext>
                  </a:extLst>
                </a:gridCol>
                <a:gridCol w="246888">
                  <a:extLst>
                    <a:ext uri="{9D8B030D-6E8A-4147-A177-3AD203B41FA5}">
                      <a16:colId xmlns:a16="http://schemas.microsoft.com/office/drawing/2014/main" val="1309861436"/>
                    </a:ext>
                  </a:extLst>
                </a:gridCol>
                <a:gridCol w="246888">
                  <a:extLst>
                    <a:ext uri="{9D8B030D-6E8A-4147-A177-3AD203B41FA5}">
                      <a16:colId xmlns:a16="http://schemas.microsoft.com/office/drawing/2014/main" val="1349364068"/>
                    </a:ext>
                  </a:extLst>
                </a:gridCol>
                <a:gridCol w="208280">
                  <a:extLst>
                    <a:ext uri="{9D8B030D-6E8A-4147-A177-3AD203B41FA5}">
                      <a16:colId xmlns:a16="http://schemas.microsoft.com/office/drawing/2014/main" val="3817068880"/>
                    </a:ext>
                  </a:extLst>
                </a:gridCol>
                <a:gridCol w="208280">
                  <a:extLst>
                    <a:ext uri="{9D8B030D-6E8A-4147-A177-3AD203B41FA5}">
                      <a16:colId xmlns:a16="http://schemas.microsoft.com/office/drawing/2014/main" val="2839148854"/>
                    </a:ext>
                  </a:extLst>
                </a:gridCol>
                <a:gridCol w="208280">
                  <a:extLst>
                    <a:ext uri="{9D8B030D-6E8A-4147-A177-3AD203B41FA5}">
                      <a16:colId xmlns:a16="http://schemas.microsoft.com/office/drawing/2014/main" val="3937967472"/>
                    </a:ext>
                  </a:extLst>
                </a:gridCol>
                <a:gridCol w="208280">
                  <a:extLst>
                    <a:ext uri="{9D8B030D-6E8A-4147-A177-3AD203B41FA5}">
                      <a16:colId xmlns:a16="http://schemas.microsoft.com/office/drawing/2014/main" val="53757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610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- 2018-11-18 16:01:43 </a:t>
                      </a:r>
                      <a:r>
                        <a:rPr kumimoji="0" lang="en-US" sz="1000" b="0" i="0" u="none" strike="noStrike" kern="1200" cap="none" spc="0" normalizeH="0" baseline="0" noProof="0">
                          <a:ln>
                            <a:noFill/>
                          </a:ln>
                          <a:solidFill>
                            <a:prstClr val="black"/>
                          </a:solidFill>
                          <a:effectLst/>
                          <a:uLnTx/>
                          <a:uFillTx/>
                          <a:latin typeface="+mn-lt"/>
                          <a:ea typeface="+mn-ea"/>
                          <a:cs typeface="+mn-cs"/>
                        </a:rPr>
                        <a:t> 
 It's already the last day of DreamHack Atlanta? Say it ain't so! Dignitas and Methodwow will be stopping by our MSI booth today for a meet &amp; greet! See you there!
12 pm - Method
3 pm - Dignitas
#DHATL18 #MSIGaming #CSGO #WoW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5.1266 %</a:t>
                      </a:r>
                    </a:p>
                  </a:txBody>
                  <a:tcPr/>
                </a:tc>
                <a:extLst>
                  <a:ext uri="{0D108BD9-81ED-4DB2-BD59-A6C34878D82A}">
                    <a16:rowId xmlns:a16="http://schemas.microsoft.com/office/drawing/2014/main" val="3654229573"/>
                  </a:ext>
                </a:extLst>
              </a:tr>
            </a:tbl>
          </a:graphicData>
        </a:graphic>
      </p:graphicFrame>
      <p:sp>
        <p:nvSpPr>
          <p:cNvPr id="4" name="Text Placeholder 3">
            <a:extLst>
              <a:ext uri="{FF2B5EF4-FFF2-40B4-BE49-F238E27FC236}">
                <a16:creationId xmlns:a16="http://schemas.microsoft.com/office/drawing/2014/main" id="{4744A7A1-7F85-4120-9DA1-72197259D272}"/>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98246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229BE-B813-4B41-9828-F0076F7E900A}"/>
              </a:ext>
            </a:extLst>
          </p:cNvPr>
          <p:cNvSpPr>
            <a:spLocks noGrp="1"/>
          </p:cNvSpPr>
          <p:nvPr>
            <p:ph type="title"/>
          </p:nvPr>
        </p:nvSpPr>
        <p:spPr/>
        <p:txBody>
          <a:bodyPr/>
          <a:lstStyle/>
          <a:p>
            <a:r>
              <a:rPr lang="en-US"/>
              <a:t>Facebook Insights Own Posts Table w/ E-Rate | MB Competitor- USA - 24 of 26</a:t>
            </a:r>
          </a:p>
        </p:txBody>
      </p:sp>
      <p:graphicFrame>
        <p:nvGraphicFramePr>
          <p:cNvPr id="5" name="Table Placeholder 4">
            <a:extLst>
              <a:ext uri="{FF2B5EF4-FFF2-40B4-BE49-F238E27FC236}">
                <a16:creationId xmlns:a16="http://schemas.microsoft.com/office/drawing/2014/main" id="{E358A1CD-EDEF-44C4-8C84-2464983D6B49}"/>
              </a:ext>
            </a:extLst>
          </p:cNvPr>
          <p:cNvGraphicFramePr>
            <a:graphicFrameLocks noGrp="1"/>
          </p:cNvGraphicFramePr>
          <p:nvPr>
            <p:ph type="tbl" sz="quarter" idx="13"/>
            <p:extLst>
              <p:ext uri="{D42A27DB-BD31-4B8C-83A1-F6EECF244321}">
                <p14:modId xmlns:p14="http://schemas.microsoft.com/office/powerpoint/2010/main" val="84429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1492130"/>
                    </a:ext>
                  </a:extLst>
                </a:gridCol>
                <a:gridCol w="246888">
                  <a:extLst>
                    <a:ext uri="{9D8B030D-6E8A-4147-A177-3AD203B41FA5}">
                      <a16:colId xmlns:a16="http://schemas.microsoft.com/office/drawing/2014/main" val="4124342878"/>
                    </a:ext>
                  </a:extLst>
                </a:gridCol>
                <a:gridCol w="246888">
                  <a:extLst>
                    <a:ext uri="{9D8B030D-6E8A-4147-A177-3AD203B41FA5}">
                      <a16:colId xmlns:a16="http://schemas.microsoft.com/office/drawing/2014/main" val="2735021778"/>
                    </a:ext>
                  </a:extLst>
                </a:gridCol>
                <a:gridCol w="208280">
                  <a:extLst>
                    <a:ext uri="{9D8B030D-6E8A-4147-A177-3AD203B41FA5}">
                      <a16:colId xmlns:a16="http://schemas.microsoft.com/office/drawing/2014/main" val="632942327"/>
                    </a:ext>
                  </a:extLst>
                </a:gridCol>
                <a:gridCol w="208280">
                  <a:extLst>
                    <a:ext uri="{9D8B030D-6E8A-4147-A177-3AD203B41FA5}">
                      <a16:colId xmlns:a16="http://schemas.microsoft.com/office/drawing/2014/main" val="3420098270"/>
                    </a:ext>
                  </a:extLst>
                </a:gridCol>
                <a:gridCol w="208280">
                  <a:extLst>
                    <a:ext uri="{9D8B030D-6E8A-4147-A177-3AD203B41FA5}">
                      <a16:colId xmlns:a16="http://schemas.microsoft.com/office/drawing/2014/main" val="83546676"/>
                    </a:ext>
                  </a:extLst>
                </a:gridCol>
                <a:gridCol w="208280">
                  <a:extLst>
                    <a:ext uri="{9D8B030D-6E8A-4147-A177-3AD203B41FA5}">
                      <a16:colId xmlns:a16="http://schemas.microsoft.com/office/drawing/2014/main" val="192165930"/>
                    </a:ext>
                  </a:extLst>
                </a:gridCol>
                <a:gridCol w="208280">
                  <a:extLst>
                    <a:ext uri="{9D8B030D-6E8A-4147-A177-3AD203B41FA5}">
                      <a16:colId xmlns:a16="http://schemas.microsoft.com/office/drawing/2014/main" val="2504566718"/>
                    </a:ext>
                  </a:extLst>
                </a:gridCol>
                <a:gridCol w="208280">
                  <a:extLst>
                    <a:ext uri="{9D8B030D-6E8A-4147-A177-3AD203B41FA5}">
                      <a16:colId xmlns:a16="http://schemas.microsoft.com/office/drawing/2014/main" val="692460004"/>
                    </a:ext>
                  </a:extLst>
                </a:gridCol>
                <a:gridCol w="208280">
                  <a:extLst>
                    <a:ext uri="{9D8B030D-6E8A-4147-A177-3AD203B41FA5}">
                      <a16:colId xmlns:a16="http://schemas.microsoft.com/office/drawing/2014/main" val="838486965"/>
                    </a:ext>
                  </a:extLst>
                </a:gridCol>
                <a:gridCol w="208280">
                  <a:extLst>
                    <a:ext uri="{9D8B030D-6E8A-4147-A177-3AD203B41FA5}">
                      <a16:colId xmlns:a16="http://schemas.microsoft.com/office/drawing/2014/main" val="1554697864"/>
                    </a:ext>
                  </a:extLst>
                </a:gridCol>
                <a:gridCol w="208280">
                  <a:extLst>
                    <a:ext uri="{9D8B030D-6E8A-4147-A177-3AD203B41FA5}">
                      <a16:colId xmlns:a16="http://schemas.microsoft.com/office/drawing/2014/main" val="1070749600"/>
                    </a:ext>
                  </a:extLst>
                </a:gridCol>
                <a:gridCol w="208280">
                  <a:extLst>
                    <a:ext uri="{9D8B030D-6E8A-4147-A177-3AD203B41FA5}">
                      <a16:colId xmlns:a16="http://schemas.microsoft.com/office/drawing/2014/main" val="1073450603"/>
                    </a:ext>
                  </a:extLst>
                </a:gridCol>
                <a:gridCol w="246888">
                  <a:extLst>
                    <a:ext uri="{9D8B030D-6E8A-4147-A177-3AD203B41FA5}">
                      <a16:colId xmlns:a16="http://schemas.microsoft.com/office/drawing/2014/main" val="3658535378"/>
                    </a:ext>
                  </a:extLst>
                </a:gridCol>
                <a:gridCol w="208280">
                  <a:extLst>
                    <a:ext uri="{9D8B030D-6E8A-4147-A177-3AD203B41FA5}">
                      <a16:colId xmlns:a16="http://schemas.microsoft.com/office/drawing/2014/main" val="2800397420"/>
                    </a:ext>
                  </a:extLst>
                </a:gridCol>
                <a:gridCol w="246888">
                  <a:extLst>
                    <a:ext uri="{9D8B030D-6E8A-4147-A177-3AD203B41FA5}">
                      <a16:colId xmlns:a16="http://schemas.microsoft.com/office/drawing/2014/main" val="722439011"/>
                    </a:ext>
                  </a:extLst>
                </a:gridCol>
                <a:gridCol w="246888">
                  <a:extLst>
                    <a:ext uri="{9D8B030D-6E8A-4147-A177-3AD203B41FA5}">
                      <a16:colId xmlns:a16="http://schemas.microsoft.com/office/drawing/2014/main" val="3308163211"/>
                    </a:ext>
                  </a:extLst>
                </a:gridCol>
                <a:gridCol w="246888">
                  <a:extLst>
                    <a:ext uri="{9D8B030D-6E8A-4147-A177-3AD203B41FA5}">
                      <a16:colId xmlns:a16="http://schemas.microsoft.com/office/drawing/2014/main" val="3943431091"/>
                    </a:ext>
                  </a:extLst>
                </a:gridCol>
                <a:gridCol w="208280">
                  <a:extLst>
                    <a:ext uri="{9D8B030D-6E8A-4147-A177-3AD203B41FA5}">
                      <a16:colId xmlns:a16="http://schemas.microsoft.com/office/drawing/2014/main" val="2661599265"/>
                    </a:ext>
                  </a:extLst>
                </a:gridCol>
                <a:gridCol w="246888">
                  <a:extLst>
                    <a:ext uri="{9D8B030D-6E8A-4147-A177-3AD203B41FA5}">
                      <a16:colId xmlns:a16="http://schemas.microsoft.com/office/drawing/2014/main" val="2265936416"/>
                    </a:ext>
                  </a:extLst>
                </a:gridCol>
                <a:gridCol w="246888">
                  <a:extLst>
                    <a:ext uri="{9D8B030D-6E8A-4147-A177-3AD203B41FA5}">
                      <a16:colId xmlns:a16="http://schemas.microsoft.com/office/drawing/2014/main" val="3880084568"/>
                    </a:ext>
                  </a:extLst>
                </a:gridCol>
                <a:gridCol w="246888">
                  <a:extLst>
                    <a:ext uri="{9D8B030D-6E8A-4147-A177-3AD203B41FA5}">
                      <a16:colId xmlns:a16="http://schemas.microsoft.com/office/drawing/2014/main" val="2425081579"/>
                    </a:ext>
                  </a:extLst>
                </a:gridCol>
                <a:gridCol w="208280">
                  <a:extLst>
                    <a:ext uri="{9D8B030D-6E8A-4147-A177-3AD203B41FA5}">
                      <a16:colId xmlns:a16="http://schemas.microsoft.com/office/drawing/2014/main" val="661551086"/>
                    </a:ext>
                  </a:extLst>
                </a:gridCol>
                <a:gridCol w="208280">
                  <a:extLst>
                    <a:ext uri="{9D8B030D-6E8A-4147-A177-3AD203B41FA5}">
                      <a16:colId xmlns:a16="http://schemas.microsoft.com/office/drawing/2014/main" val="2716478610"/>
                    </a:ext>
                  </a:extLst>
                </a:gridCol>
                <a:gridCol w="246888">
                  <a:extLst>
                    <a:ext uri="{9D8B030D-6E8A-4147-A177-3AD203B41FA5}">
                      <a16:colId xmlns:a16="http://schemas.microsoft.com/office/drawing/2014/main" val="200115711"/>
                    </a:ext>
                  </a:extLst>
                </a:gridCol>
                <a:gridCol w="246888">
                  <a:extLst>
                    <a:ext uri="{9D8B030D-6E8A-4147-A177-3AD203B41FA5}">
                      <a16:colId xmlns:a16="http://schemas.microsoft.com/office/drawing/2014/main" val="2057453044"/>
                    </a:ext>
                  </a:extLst>
                </a:gridCol>
                <a:gridCol w="246888">
                  <a:extLst>
                    <a:ext uri="{9D8B030D-6E8A-4147-A177-3AD203B41FA5}">
                      <a16:colId xmlns:a16="http://schemas.microsoft.com/office/drawing/2014/main" val="2417552418"/>
                    </a:ext>
                  </a:extLst>
                </a:gridCol>
                <a:gridCol w="208280">
                  <a:extLst>
                    <a:ext uri="{9D8B030D-6E8A-4147-A177-3AD203B41FA5}">
                      <a16:colId xmlns:a16="http://schemas.microsoft.com/office/drawing/2014/main" val="4254433503"/>
                    </a:ext>
                  </a:extLst>
                </a:gridCol>
                <a:gridCol w="208280">
                  <a:extLst>
                    <a:ext uri="{9D8B030D-6E8A-4147-A177-3AD203B41FA5}">
                      <a16:colId xmlns:a16="http://schemas.microsoft.com/office/drawing/2014/main" val="3723911040"/>
                    </a:ext>
                  </a:extLst>
                </a:gridCol>
                <a:gridCol w="208280">
                  <a:extLst>
                    <a:ext uri="{9D8B030D-6E8A-4147-A177-3AD203B41FA5}">
                      <a16:colId xmlns:a16="http://schemas.microsoft.com/office/drawing/2014/main" val="3441652548"/>
                    </a:ext>
                  </a:extLst>
                </a:gridCol>
                <a:gridCol w="208280">
                  <a:extLst>
                    <a:ext uri="{9D8B030D-6E8A-4147-A177-3AD203B41FA5}">
                      <a16:colId xmlns:a16="http://schemas.microsoft.com/office/drawing/2014/main" val="381011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599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- 2018-11-17 20:02:06 </a:t>
                      </a:r>
                      <a:r>
                        <a:rPr kumimoji="0" lang="en-US" sz="1000" b="0" i="0" u="none" strike="noStrike" kern="1200" cap="none" spc="0" normalizeH="0" baseline="0" noProof="0">
                          <a:ln>
                            <a:noFill/>
                          </a:ln>
                          <a:solidFill>
                            <a:prstClr val="black"/>
                          </a:solidFill>
                          <a:effectLst/>
                          <a:uLnTx/>
                          <a:uFillTx/>
                          <a:latin typeface="+mn-lt"/>
                          <a:ea typeface="+mn-ea"/>
                          <a:cs typeface="+mn-cs"/>
                        </a:rPr>
                        <a:t> 
 🔔Buy an MSI Radeon™ RX Vega, RX580, or RX570 series graphics card, get up to 3 games for FREE!
- Tom Clancy's The Division® 2
- Resident Evil™  2
- Devil May Cry™  5
What game are you most excited for? 
https://msi.gm/AMD-Fully-Loaded
#MSI #AMD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4.8682 %</a:t>
                      </a:r>
                    </a:p>
                  </a:txBody>
                  <a:tcPr/>
                </a:tc>
                <a:extLst>
                  <a:ext uri="{0D108BD9-81ED-4DB2-BD59-A6C34878D82A}">
                    <a16:rowId xmlns:a16="http://schemas.microsoft.com/office/drawing/2014/main" val="549760004"/>
                  </a:ext>
                </a:extLst>
              </a:tr>
            </a:tbl>
          </a:graphicData>
        </a:graphic>
      </p:graphicFrame>
      <p:sp>
        <p:nvSpPr>
          <p:cNvPr id="4" name="Text Placeholder 3">
            <a:extLst>
              <a:ext uri="{FF2B5EF4-FFF2-40B4-BE49-F238E27FC236}">
                <a16:creationId xmlns:a16="http://schemas.microsoft.com/office/drawing/2014/main" id="{640B5408-236C-4279-9DF8-B9D54AC7FE7C}"/>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2458475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EC5E0-BFBB-4159-BF32-FF8F2FCFA761}"/>
              </a:ext>
            </a:extLst>
          </p:cNvPr>
          <p:cNvSpPr>
            <a:spLocks noGrp="1"/>
          </p:cNvSpPr>
          <p:nvPr>
            <p:ph type="title"/>
          </p:nvPr>
        </p:nvSpPr>
        <p:spPr/>
        <p:txBody>
          <a:bodyPr/>
          <a:lstStyle/>
          <a:p>
            <a:r>
              <a:rPr lang="en-US"/>
              <a:t>Facebook Insights Own Posts Table w/ E-Rate | MB Competitor- USA - 25 of 26</a:t>
            </a:r>
          </a:p>
        </p:txBody>
      </p:sp>
      <p:graphicFrame>
        <p:nvGraphicFramePr>
          <p:cNvPr id="5" name="Table Placeholder 4">
            <a:extLst>
              <a:ext uri="{FF2B5EF4-FFF2-40B4-BE49-F238E27FC236}">
                <a16:creationId xmlns:a16="http://schemas.microsoft.com/office/drawing/2014/main" id="{3D20A144-C8E9-4F31-851B-FF428B89B5EE}"/>
              </a:ext>
            </a:extLst>
          </p:cNvPr>
          <p:cNvGraphicFramePr>
            <a:graphicFrameLocks noGrp="1"/>
          </p:cNvGraphicFramePr>
          <p:nvPr>
            <p:ph type="tbl" sz="quarter" idx="13"/>
            <p:extLst>
              <p:ext uri="{D42A27DB-BD31-4B8C-83A1-F6EECF244321}">
                <p14:modId xmlns:p14="http://schemas.microsoft.com/office/powerpoint/2010/main" val="262360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5520752"/>
                    </a:ext>
                  </a:extLst>
                </a:gridCol>
                <a:gridCol w="246888">
                  <a:extLst>
                    <a:ext uri="{9D8B030D-6E8A-4147-A177-3AD203B41FA5}">
                      <a16:colId xmlns:a16="http://schemas.microsoft.com/office/drawing/2014/main" val="3095251270"/>
                    </a:ext>
                  </a:extLst>
                </a:gridCol>
                <a:gridCol w="246888">
                  <a:extLst>
                    <a:ext uri="{9D8B030D-6E8A-4147-A177-3AD203B41FA5}">
                      <a16:colId xmlns:a16="http://schemas.microsoft.com/office/drawing/2014/main" val="3255637033"/>
                    </a:ext>
                  </a:extLst>
                </a:gridCol>
                <a:gridCol w="208280">
                  <a:extLst>
                    <a:ext uri="{9D8B030D-6E8A-4147-A177-3AD203B41FA5}">
                      <a16:colId xmlns:a16="http://schemas.microsoft.com/office/drawing/2014/main" val="1110591105"/>
                    </a:ext>
                  </a:extLst>
                </a:gridCol>
                <a:gridCol w="208280">
                  <a:extLst>
                    <a:ext uri="{9D8B030D-6E8A-4147-A177-3AD203B41FA5}">
                      <a16:colId xmlns:a16="http://schemas.microsoft.com/office/drawing/2014/main" val="4259305493"/>
                    </a:ext>
                  </a:extLst>
                </a:gridCol>
                <a:gridCol w="208280">
                  <a:extLst>
                    <a:ext uri="{9D8B030D-6E8A-4147-A177-3AD203B41FA5}">
                      <a16:colId xmlns:a16="http://schemas.microsoft.com/office/drawing/2014/main" val="3250353930"/>
                    </a:ext>
                  </a:extLst>
                </a:gridCol>
                <a:gridCol w="208280">
                  <a:extLst>
                    <a:ext uri="{9D8B030D-6E8A-4147-A177-3AD203B41FA5}">
                      <a16:colId xmlns:a16="http://schemas.microsoft.com/office/drawing/2014/main" val="119394960"/>
                    </a:ext>
                  </a:extLst>
                </a:gridCol>
                <a:gridCol w="208280">
                  <a:extLst>
                    <a:ext uri="{9D8B030D-6E8A-4147-A177-3AD203B41FA5}">
                      <a16:colId xmlns:a16="http://schemas.microsoft.com/office/drawing/2014/main" val="3577380453"/>
                    </a:ext>
                  </a:extLst>
                </a:gridCol>
                <a:gridCol w="208280">
                  <a:extLst>
                    <a:ext uri="{9D8B030D-6E8A-4147-A177-3AD203B41FA5}">
                      <a16:colId xmlns:a16="http://schemas.microsoft.com/office/drawing/2014/main" val="941870380"/>
                    </a:ext>
                  </a:extLst>
                </a:gridCol>
                <a:gridCol w="208280">
                  <a:extLst>
                    <a:ext uri="{9D8B030D-6E8A-4147-A177-3AD203B41FA5}">
                      <a16:colId xmlns:a16="http://schemas.microsoft.com/office/drawing/2014/main" val="810757592"/>
                    </a:ext>
                  </a:extLst>
                </a:gridCol>
                <a:gridCol w="208280">
                  <a:extLst>
                    <a:ext uri="{9D8B030D-6E8A-4147-A177-3AD203B41FA5}">
                      <a16:colId xmlns:a16="http://schemas.microsoft.com/office/drawing/2014/main" val="4171326724"/>
                    </a:ext>
                  </a:extLst>
                </a:gridCol>
                <a:gridCol w="208280">
                  <a:extLst>
                    <a:ext uri="{9D8B030D-6E8A-4147-A177-3AD203B41FA5}">
                      <a16:colId xmlns:a16="http://schemas.microsoft.com/office/drawing/2014/main" val="31004839"/>
                    </a:ext>
                  </a:extLst>
                </a:gridCol>
                <a:gridCol w="208280">
                  <a:extLst>
                    <a:ext uri="{9D8B030D-6E8A-4147-A177-3AD203B41FA5}">
                      <a16:colId xmlns:a16="http://schemas.microsoft.com/office/drawing/2014/main" val="3132992"/>
                    </a:ext>
                  </a:extLst>
                </a:gridCol>
                <a:gridCol w="246888">
                  <a:extLst>
                    <a:ext uri="{9D8B030D-6E8A-4147-A177-3AD203B41FA5}">
                      <a16:colId xmlns:a16="http://schemas.microsoft.com/office/drawing/2014/main" val="2770626877"/>
                    </a:ext>
                  </a:extLst>
                </a:gridCol>
                <a:gridCol w="208280">
                  <a:extLst>
                    <a:ext uri="{9D8B030D-6E8A-4147-A177-3AD203B41FA5}">
                      <a16:colId xmlns:a16="http://schemas.microsoft.com/office/drawing/2014/main" val="2695383737"/>
                    </a:ext>
                  </a:extLst>
                </a:gridCol>
                <a:gridCol w="246888">
                  <a:extLst>
                    <a:ext uri="{9D8B030D-6E8A-4147-A177-3AD203B41FA5}">
                      <a16:colId xmlns:a16="http://schemas.microsoft.com/office/drawing/2014/main" val="2201773506"/>
                    </a:ext>
                  </a:extLst>
                </a:gridCol>
                <a:gridCol w="246888">
                  <a:extLst>
                    <a:ext uri="{9D8B030D-6E8A-4147-A177-3AD203B41FA5}">
                      <a16:colId xmlns:a16="http://schemas.microsoft.com/office/drawing/2014/main" val="548779504"/>
                    </a:ext>
                  </a:extLst>
                </a:gridCol>
                <a:gridCol w="246888">
                  <a:extLst>
                    <a:ext uri="{9D8B030D-6E8A-4147-A177-3AD203B41FA5}">
                      <a16:colId xmlns:a16="http://schemas.microsoft.com/office/drawing/2014/main" val="2106812075"/>
                    </a:ext>
                  </a:extLst>
                </a:gridCol>
                <a:gridCol w="208280">
                  <a:extLst>
                    <a:ext uri="{9D8B030D-6E8A-4147-A177-3AD203B41FA5}">
                      <a16:colId xmlns:a16="http://schemas.microsoft.com/office/drawing/2014/main" val="974421970"/>
                    </a:ext>
                  </a:extLst>
                </a:gridCol>
                <a:gridCol w="246888">
                  <a:extLst>
                    <a:ext uri="{9D8B030D-6E8A-4147-A177-3AD203B41FA5}">
                      <a16:colId xmlns:a16="http://schemas.microsoft.com/office/drawing/2014/main" val="379829199"/>
                    </a:ext>
                  </a:extLst>
                </a:gridCol>
                <a:gridCol w="246888">
                  <a:extLst>
                    <a:ext uri="{9D8B030D-6E8A-4147-A177-3AD203B41FA5}">
                      <a16:colId xmlns:a16="http://schemas.microsoft.com/office/drawing/2014/main" val="894223926"/>
                    </a:ext>
                  </a:extLst>
                </a:gridCol>
                <a:gridCol w="246888">
                  <a:extLst>
                    <a:ext uri="{9D8B030D-6E8A-4147-A177-3AD203B41FA5}">
                      <a16:colId xmlns:a16="http://schemas.microsoft.com/office/drawing/2014/main" val="4218978847"/>
                    </a:ext>
                  </a:extLst>
                </a:gridCol>
                <a:gridCol w="208280">
                  <a:extLst>
                    <a:ext uri="{9D8B030D-6E8A-4147-A177-3AD203B41FA5}">
                      <a16:colId xmlns:a16="http://schemas.microsoft.com/office/drawing/2014/main" val="1651897443"/>
                    </a:ext>
                  </a:extLst>
                </a:gridCol>
                <a:gridCol w="208280">
                  <a:extLst>
                    <a:ext uri="{9D8B030D-6E8A-4147-A177-3AD203B41FA5}">
                      <a16:colId xmlns:a16="http://schemas.microsoft.com/office/drawing/2014/main" val="284794312"/>
                    </a:ext>
                  </a:extLst>
                </a:gridCol>
                <a:gridCol w="246888">
                  <a:extLst>
                    <a:ext uri="{9D8B030D-6E8A-4147-A177-3AD203B41FA5}">
                      <a16:colId xmlns:a16="http://schemas.microsoft.com/office/drawing/2014/main" val="1554870077"/>
                    </a:ext>
                  </a:extLst>
                </a:gridCol>
                <a:gridCol w="246888">
                  <a:extLst>
                    <a:ext uri="{9D8B030D-6E8A-4147-A177-3AD203B41FA5}">
                      <a16:colId xmlns:a16="http://schemas.microsoft.com/office/drawing/2014/main" val="979118530"/>
                    </a:ext>
                  </a:extLst>
                </a:gridCol>
                <a:gridCol w="246888">
                  <a:extLst>
                    <a:ext uri="{9D8B030D-6E8A-4147-A177-3AD203B41FA5}">
                      <a16:colId xmlns:a16="http://schemas.microsoft.com/office/drawing/2014/main" val="1098850928"/>
                    </a:ext>
                  </a:extLst>
                </a:gridCol>
                <a:gridCol w="208280">
                  <a:extLst>
                    <a:ext uri="{9D8B030D-6E8A-4147-A177-3AD203B41FA5}">
                      <a16:colId xmlns:a16="http://schemas.microsoft.com/office/drawing/2014/main" val="2767408004"/>
                    </a:ext>
                  </a:extLst>
                </a:gridCol>
                <a:gridCol w="208280">
                  <a:extLst>
                    <a:ext uri="{9D8B030D-6E8A-4147-A177-3AD203B41FA5}">
                      <a16:colId xmlns:a16="http://schemas.microsoft.com/office/drawing/2014/main" val="1377407697"/>
                    </a:ext>
                  </a:extLst>
                </a:gridCol>
                <a:gridCol w="208280">
                  <a:extLst>
                    <a:ext uri="{9D8B030D-6E8A-4147-A177-3AD203B41FA5}">
                      <a16:colId xmlns:a16="http://schemas.microsoft.com/office/drawing/2014/main" val="1989883622"/>
                    </a:ext>
                  </a:extLst>
                </a:gridCol>
                <a:gridCol w="208280">
                  <a:extLst>
                    <a:ext uri="{9D8B030D-6E8A-4147-A177-3AD203B41FA5}">
                      <a16:colId xmlns:a16="http://schemas.microsoft.com/office/drawing/2014/main" val="2243273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1754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- 2018-11-17 18:15:52 </a:t>
                      </a:r>
                      <a:r>
                        <a:rPr kumimoji="0" lang="en-US" sz="1000" b="0" i="0" u="none" strike="noStrike" kern="1200" cap="none" spc="0" normalizeH="0" baseline="0" noProof="0">
                          <a:ln>
                            <a:noFill/>
                          </a:ln>
                          <a:solidFill>
                            <a:prstClr val="black"/>
                          </a:solidFill>
                          <a:effectLst/>
                          <a:uLnTx/>
                          <a:uFillTx/>
                          <a:latin typeface="+mn-lt"/>
                          <a:ea typeface="+mn-ea"/>
                          <a:cs typeface="+mn-cs"/>
                        </a:rPr>
                        <a:t> 
 Stream with Scarlet!!~ &lt;3 (Fortnite + League of Legends)
Follow our streaming channel:
♥️ https://www.youtube.com/user/MSIGamingGlobal 
To be notified of Scarlet's future streams Follow/Subscribe: 
♥️ https://www.twitch.tv/scarlet_live
Donate to the stream if you enjoy it: 
♥️ https://streamlabs.com/scarlet_live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5.7223 %</a:t>
                      </a:r>
                    </a:p>
                  </a:txBody>
                  <a:tcPr/>
                </a:tc>
                <a:extLst>
                  <a:ext uri="{0D108BD9-81ED-4DB2-BD59-A6C34878D82A}">
                    <a16:rowId xmlns:a16="http://schemas.microsoft.com/office/drawing/2014/main" val="2795818693"/>
                  </a:ext>
                </a:extLst>
              </a:tr>
            </a:tbl>
          </a:graphicData>
        </a:graphic>
      </p:graphicFrame>
      <p:sp>
        <p:nvSpPr>
          <p:cNvPr id="4" name="Text Placeholder 3">
            <a:extLst>
              <a:ext uri="{FF2B5EF4-FFF2-40B4-BE49-F238E27FC236}">
                <a16:creationId xmlns:a16="http://schemas.microsoft.com/office/drawing/2014/main" id="{BBFBDAEE-0EEB-46BC-9A2E-690C4BE6E2AC}"/>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1198692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7AD16-6085-4E3D-B327-E62E2FB4A1BE}"/>
              </a:ext>
            </a:extLst>
          </p:cNvPr>
          <p:cNvSpPr>
            <a:spLocks noGrp="1"/>
          </p:cNvSpPr>
          <p:nvPr>
            <p:ph type="title"/>
          </p:nvPr>
        </p:nvSpPr>
        <p:spPr/>
        <p:txBody>
          <a:bodyPr/>
          <a:lstStyle/>
          <a:p>
            <a:r>
              <a:rPr lang="en-US"/>
              <a:t>Facebook Insights Own Posts Table w/ E-Rate | MB Competitor- USA - 26 of 26</a:t>
            </a:r>
          </a:p>
        </p:txBody>
      </p:sp>
      <p:graphicFrame>
        <p:nvGraphicFramePr>
          <p:cNvPr id="5" name="Table Placeholder 4">
            <a:extLst>
              <a:ext uri="{FF2B5EF4-FFF2-40B4-BE49-F238E27FC236}">
                <a16:creationId xmlns:a16="http://schemas.microsoft.com/office/drawing/2014/main" id="{D3FD5933-65C3-4F8B-BC2E-469D6D5F70EC}"/>
              </a:ext>
            </a:extLst>
          </p:cNvPr>
          <p:cNvGraphicFramePr>
            <a:graphicFrameLocks noGrp="1"/>
          </p:cNvGraphicFramePr>
          <p:nvPr>
            <p:ph type="tbl" sz="quarter" idx="13"/>
            <p:extLst>
              <p:ext uri="{D42A27DB-BD31-4B8C-83A1-F6EECF244321}">
                <p14:modId xmlns:p14="http://schemas.microsoft.com/office/powerpoint/2010/main" val="226013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5670844"/>
                    </a:ext>
                  </a:extLst>
                </a:gridCol>
                <a:gridCol w="246888">
                  <a:extLst>
                    <a:ext uri="{9D8B030D-6E8A-4147-A177-3AD203B41FA5}">
                      <a16:colId xmlns:a16="http://schemas.microsoft.com/office/drawing/2014/main" val="3121243067"/>
                    </a:ext>
                  </a:extLst>
                </a:gridCol>
                <a:gridCol w="246888">
                  <a:extLst>
                    <a:ext uri="{9D8B030D-6E8A-4147-A177-3AD203B41FA5}">
                      <a16:colId xmlns:a16="http://schemas.microsoft.com/office/drawing/2014/main" val="3284071237"/>
                    </a:ext>
                  </a:extLst>
                </a:gridCol>
                <a:gridCol w="208280">
                  <a:extLst>
                    <a:ext uri="{9D8B030D-6E8A-4147-A177-3AD203B41FA5}">
                      <a16:colId xmlns:a16="http://schemas.microsoft.com/office/drawing/2014/main" val="1744323839"/>
                    </a:ext>
                  </a:extLst>
                </a:gridCol>
                <a:gridCol w="208280">
                  <a:extLst>
                    <a:ext uri="{9D8B030D-6E8A-4147-A177-3AD203B41FA5}">
                      <a16:colId xmlns:a16="http://schemas.microsoft.com/office/drawing/2014/main" val="1441535692"/>
                    </a:ext>
                  </a:extLst>
                </a:gridCol>
                <a:gridCol w="208280">
                  <a:extLst>
                    <a:ext uri="{9D8B030D-6E8A-4147-A177-3AD203B41FA5}">
                      <a16:colId xmlns:a16="http://schemas.microsoft.com/office/drawing/2014/main" val="85162378"/>
                    </a:ext>
                  </a:extLst>
                </a:gridCol>
                <a:gridCol w="208280">
                  <a:extLst>
                    <a:ext uri="{9D8B030D-6E8A-4147-A177-3AD203B41FA5}">
                      <a16:colId xmlns:a16="http://schemas.microsoft.com/office/drawing/2014/main" val="405167307"/>
                    </a:ext>
                  </a:extLst>
                </a:gridCol>
                <a:gridCol w="208280">
                  <a:extLst>
                    <a:ext uri="{9D8B030D-6E8A-4147-A177-3AD203B41FA5}">
                      <a16:colId xmlns:a16="http://schemas.microsoft.com/office/drawing/2014/main" val="4227103184"/>
                    </a:ext>
                  </a:extLst>
                </a:gridCol>
                <a:gridCol w="208280">
                  <a:extLst>
                    <a:ext uri="{9D8B030D-6E8A-4147-A177-3AD203B41FA5}">
                      <a16:colId xmlns:a16="http://schemas.microsoft.com/office/drawing/2014/main" val="1070403014"/>
                    </a:ext>
                  </a:extLst>
                </a:gridCol>
                <a:gridCol w="208280">
                  <a:extLst>
                    <a:ext uri="{9D8B030D-6E8A-4147-A177-3AD203B41FA5}">
                      <a16:colId xmlns:a16="http://schemas.microsoft.com/office/drawing/2014/main" val="326096202"/>
                    </a:ext>
                  </a:extLst>
                </a:gridCol>
                <a:gridCol w="208280">
                  <a:extLst>
                    <a:ext uri="{9D8B030D-6E8A-4147-A177-3AD203B41FA5}">
                      <a16:colId xmlns:a16="http://schemas.microsoft.com/office/drawing/2014/main" val="606645366"/>
                    </a:ext>
                  </a:extLst>
                </a:gridCol>
                <a:gridCol w="208280">
                  <a:extLst>
                    <a:ext uri="{9D8B030D-6E8A-4147-A177-3AD203B41FA5}">
                      <a16:colId xmlns:a16="http://schemas.microsoft.com/office/drawing/2014/main" val="2081277299"/>
                    </a:ext>
                  </a:extLst>
                </a:gridCol>
                <a:gridCol w="208280">
                  <a:extLst>
                    <a:ext uri="{9D8B030D-6E8A-4147-A177-3AD203B41FA5}">
                      <a16:colId xmlns:a16="http://schemas.microsoft.com/office/drawing/2014/main" val="1272236974"/>
                    </a:ext>
                  </a:extLst>
                </a:gridCol>
                <a:gridCol w="246888">
                  <a:extLst>
                    <a:ext uri="{9D8B030D-6E8A-4147-A177-3AD203B41FA5}">
                      <a16:colId xmlns:a16="http://schemas.microsoft.com/office/drawing/2014/main" val="2191284863"/>
                    </a:ext>
                  </a:extLst>
                </a:gridCol>
                <a:gridCol w="208280">
                  <a:extLst>
                    <a:ext uri="{9D8B030D-6E8A-4147-A177-3AD203B41FA5}">
                      <a16:colId xmlns:a16="http://schemas.microsoft.com/office/drawing/2014/main" val="3229135489"/>
                    </a:ext>
                  </a:extLst>
                </a:gridCol>
                <a:gridCol w="246888">
                  <a:extLst>
                    <a:ext uri="{9D8B030D-6E8A-4147-A177-3AD203B41FA5}">
                      <a16:colId xmlns:a16="http://schemas.microsoft.com/office/drawing/2014/main" val="3946715156"/>
                    </a:ext>
                  </a:extLst>
                </a:gridCol>
                <a:gridCol w="246888">
                  <a:extLst>
                    <a:ext uri="{9D8B030D-6E8A-4147-A177-3AD203B41FA5}">
                      <a16:colId xmlns:a16="http://schemas.microsoft.com/office/drawing/2014/main" val="1354795661"/>
                    </a:ext>
                  </a:extLst>
                </a:gridCol>
                <a:gridCol w="246888">
                  <a:extLst>
                    <a:ext uri="{9D8B030D-6E8A-4147-A177-3AD203B41FA5}">
                      <a16:colId xmlns:a16="http://schemas.microsoft.com/office/drawing/2014/main" val="3518773614"/>
                    </a:ext>
                  </a:extLst>
                </a:gridCol>
                <a:gridCol w="208280">
                  <a:extLst>
                    <a:ext uri="{9D8B030D-6E8A-4147-A177-3AD203B41FA5}">
                      <a16:colId xmlns:a16="http://schemas.microsoft.com/office/drawing/2014/main" val="1388202893"/>
                    </a:ext>
                  </a:extLst>
                </a:gridCol>
                <a:gridCol w="246888">
                  <a:extLst>
                    <a:ext uri="{9D8B030D-6E8A-4147-A177-3AD203B41FA5}">
                      <a16:colId xmlns:a16="http://schemas.microsoft.com/office/drawing/2014/main" val="2496996912"/>
                    </a:ext>
                  </a:extLst>
                </a:gridCol>
                <a:gridCol w="246888">
                  <a:extLst>
                    <a:ext uri="{9D8B030D-6E8A-4147-A177-3AD203B41FA5}">
                      <a16:colId xmlns:a16="http://schemas.microsoft.com/office/drawing/2014/main" val="2715144327"/>
                    </a:ext>
                  </a:extLst>
                </a:gridCol>
                <a:gridCol w="246888">
                  <a:extLst>
                    <a:ext uri="{9D8B030D-6E8A-4147-A177-3AD203B41FA5}">
                      <a16:colId xmlns:a16="http://schemas.microsoft.com/office/drawing/2014/main" val="2712116369"/>
                    </a:ext>
                  </a:extLst>
                </a:gridCol>
                <a:gridCol w="208280">
                  <a:extLst>
                    <a:ext uri="{9D8B030D-6E8A-4147-A177-3AD203B41FA5}">
                      <a16:colId xmlns:a16="http://schemas.microsoft.com/office/drawing/2014/main" val="2373213701"/>
                    </a:ext>
                  </a:extLst>
                </a:gridCol>
                <a:gridCol w="208280">
                  <a:extLst>
                    <a:ext uri="{9D8B030D-6E8A-4147-A177-3AD203B41FA5}">
                      <a16:colId xmlns:a16="http://schemas.microsoft.com/office/drawing/2014/main" val="4294500332"/>
                    </a:ext>
                  </a:extLst>
                </a:gridCol>
                <a:gridCol w="246888">
                  <a:extLst>
                    <a:ext uri="{9D8B030D-6E8A-4147-A177-3AD203B41FA5}">
                      <a16:colId xmlns:a16="http://schemas.microsoft.com/office/drawing/2014/main" val="665130676"/>
                    </a:ext>
                  </a:extLst>
                </a:gridCol>
                <a:gridCol w="246888">
                  <a:extLst>
                    <a:ext uri="{9D8B030D-6E8A-4147-A177-3AD203B41FA5}">
                      <a16:colId xmlns:a16="http://schemas.microsoft.com/office/drawing/2014/main" val="595942589"/>
                    </a:ext>
                  </a:extLst>
                </a:gridCol>
                <a:gridCol w="246888">
                  <a:extLst>
                    <a:ext uri="{9D8B030D-6E8A-4147-A177-3AD203B41FA5}">
                      <a16:colId xmlns:a16="http://schemas.microsoft.com/office/drawing/2014/main" val="4127073795"/>
                    </a:ext>
                  </a:extLst>
                </a:gridCol>
                <a:gridCol w="208280">
                  <a:extLst>
                    <a:ext uri="{9D8B030D-6E8A-4147-A177-3AD203B41FA5}">
                      <a16:colId xmlns:a16="http://schemas.microsoft.com/office/drawing/2014/main" val="3095710136"/>
                    </a:ext>
                  </a:extLst>
                </a:gridCol>
                <a:gridCol w="208280">
                  <a:extLst>
                    <a:ext uri="{9D8B030D-6E8A-4147-A177-3AD203B41FA5}">
                      <a16:colId xmlns:a16="http://schemas.microsoft.com/office/drawing/2014/main" val="3914021335"/>
                    </a:ext>
                  </a:extLst>
                </a:gridCol>
                <a:gridCol w="208280">
                  <a:extLst>
                    <a:ext uri="{9D8B030D-6E8A-4147-A177-3AD203B41FA5}">
                      <a16:colId xmlns:a16="http://schemas.microsoft.com/office/drawing/2014/main" val="1863035752"/>
                    </a:ext>
                  </a:extLst>
                </a:gridCol>
                <a:gridCol w="208280">
                  <a:extLst>
                    <a:ext uri="{9D8B030D-6E8A-4147-A177-3AD203B41FA5}">
                      <a16:colId xmlns:a16="http://schemas.microsoft.com/office/drawing/2014/main" val="320521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447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- 2018-11-17 15:23:39 </a:t>
                      </a:r>
                      <a:r>
                        <a:rPr kumimoji="0" lang="en-US" sz="1000" b="0" i="0" u="none" strike="noStrike" kern="1200" cap="none" spc="0" normalizeH="0" baseline="0" noProof="0">
                          <a:ln>
                            <a:noFill/>
                          </a:ln>
                          <a:solidFill>
                            <a:prstClr val="black"/>
                          </a:solidFill>
                          <a:effectLst/>
                          <a:uLnTx/>
                          <a:uFillTx/>
                          <a:latin typeface="+mn-lt"/>
                          <a:ea typeface="+mn-ea"/>
                          <a:cs typeface="+mn-cs"/>
                        </a:rPr>
                        <a:t> 
 Congrats to our #DHATL18 Day 1 winners! We have restocked our prizes for Day 2, so come by and show us your 1v1 CS:GO skills at the MSI booth, #403!
@dreamhack #MSIGaming #TrueGaming #NVIDIA #GeForce #GTX1060 #Optix #MPG27CQ #Z390 #motherboard #Intel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4.9165 %</a:t>
                      </a:r>
                    </a:p>
                  </a:txBody>
                  <a:tcPr/>
                </a:tc>
                <a:extLst>
                  <a:ext uri="{0D108BD9-81ED-4DB2-BD59-A6C34878D82A}">
                    <a16:rowId xmlns:a16="http://schemas.microsoft.com/office/drawing/2014/main" val="992735932"/>
                  </a:ext>
                </a:extLst>
              </a:tr>
            </a:tbl>
          </a:graphicData>
        </a:graphic>
      </p:graphicFrame>
      <p:sp>
        <p:nvSpPr>
          <p:cNvPr id="4" name="Text Placeholder 3">
            <a:extLst>
              <a:ext uri="{FF2B5EF4-FFF2-40B4-BE49-F238E27FC236}">
                <a16:creationId xmlns:a16="http://schemas.microsoft.com/office/drawing/2014/main" id="{84A53059-3A9C-4794-BC4D-4E5E204D104E}"/>
              </a:ext>
            </a:extLst>
          </p:cNvPr>
          <p:cNvSpPr>
            <a:spLocks noGrp="1"/>
          </p:cNvSpPr>
          <p:nvPr>
            <p:ph type="body" sz="quarter" idx="14"/>
          </p:nvPr>
        </p:nvSpPr>
        <p:spPr/>
        <p:txBody>
          <a:bodyPr/>
          <a:lstStyle/>
          <a:p>
            <a:r>
              <a:rPr lang="en-US"/>
              <a:t>10/01/2018 - 11/25/2018</a:t>
            </a:r>
          </a:p>
        </p:txBody>
      </p:sp>
    </p:spTree>
    <p:extLst>
      <p:ext uri="{BB962C8B-B14F-4D97-AF65-F5344CB8AC3E}">
        <p14:creationId xmlns:p14="http://schemas.microsoft.com/office/powerpoint/2010/main" val="3024334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20181126_014410</Template>
  <TotalTime>29</TotalTime>
  <Words>2905</Words>
  <Application>Microsoft Office PowerPoint</Application>
  <PresentationFormat>On-screen Show (4:3)</PresentationFormat>
  <Paragraphs>1608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Insights Own Posts Table w/ E-Rate | MB Competitor- USA - 1 of 26</vt:lpstr>
      <vt:lpstr>Facebook Insights Own Posts Table w/ E-Rate | MB Competitor- USA - 2 of 26</vt:lpstr>
      <vt:lpstr>Facebook Insights Own Posts Table w/ E-Rate | MB Competitor- USA - 3 of 26</vt:lpstr>
      <vt:lpstr>Facebook Insights Own Posts Table w/ E-Rate | MB Competitor- USA - 4 of 26</vt:lpstr>
      <vt:lpstr>Facebook Insights Own Posts Table w/ E-Rate | MB Competitor- USA - 5 of 26</vt:lpstr>
      <vt:lpstr>Facebook Insights Own Posts Table w/ E-Rate | MB Competitor- USA - 6 of 26</vt:lpstr>
      <vt:lpstr>Facebook Insights Own Posts Table w/ E-Rate | MB Competitor- USA - 7 of 26</vt:lpstr>
      <vt:lpstr>Facebook Insights Own Posts Table w/ E-Rate | MB Competitor- USA - 8 of 26</vt:lpstr>
      <vt:lpstr>Facebook Insights Own Posts Table w/ E-Rate | MB Competitor- USA - 9 of 26</vt:lpstr>
      <vt:lpstr>Facebook Insights Own Posts Table w/ E-Rate | MB Competitor- USA - 10 of 26</vt:lpstr>
      <vt:lpstr>Facebook Insights Own Posts Table w/ E-Rate | MB Competitor- USA - 11 of 26</vt:lpstr>
      <vt:lpstr>Facebook Insights Own Posts Table w/ E-Rate | MB Competitor- USA - 12 of 26</vt:lpstr>
      <vt:lpstr>Facebook Insights Own Posts Table w/ E-Rate | MB Competitor- USA - 13 of 26</vt:lpstr>
      <vt:lpstr>Facebook Insights Own Posts Table w/ E-Rate | MB Competitor- USA - 14 of 26</vt:lpstr>
      <vt:lpstr>Facebook Insights Own Posts Table w/ E-Rate | MB Competitor- USA - 15 of 26</vt:lpstr>
      <vt:lpstr>Facebook Insights Own Posts Table w/ E-Rate | MB Competitor- USA - 16 of 26</vt:lpstr>
      <vt:lpstr>Facebook Insights Own Posts Table w/ E-Rate | MB Competitor- USA - 17 of 26</vt:lpstr>
      <vt:lpstr>Facebook Insights Own Posts Table w/ E-Rate | MB Competitor- USA - 18 of 26</vt:lpstr>
      <vt:lpstr>Facebook Insights Own Posts Table w/ E-Rate | MB Competitor- USA - 19 of 26</vt:lpstr>
      <vt:lpstr>Facebook Insights Own Posts Table w/ E-Rate | MB Competitor- USA - 20 of 26</vt:lpstr>
      <vt:lpstr>Facebook Insights Own Posts Table w/ E-Rate | MB Competitor- USA - 21 of 26</vt:lpstr>
      <vt:lpstr>Facebook Insights Own Posts Table w/ E-Rate | MB Competitor- USA - 22 of 26</vt:lpstr>
      <vt:lpstr>Facebook Insights Own Posts Table w/ E-Rate | MB Competitor- USA - 23 of 26</vt:lpstr>
      <vt:lpstr>Facebook Insights Own Posts Table w/ E-Rate | MB Competitor- USA - 24 of 26</vt:lpstr>
      <vt:lpstr>Facebook Insights Own Posts Table w/ E-Rate | MB Competitor- USA - 25 of 26</vt:lpstr>
      <vt:lpstr>Facebook Insights Own Posts Table w/ E-Rate | MB Competitor- USA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4</cp:revision>
  <dcterms:created xsi:type="dcterms:W3CDTF">2018-11-26T01:44:11Z</dcterms:created>
  <dcterms:modified xsi:type="dcterms:W3CDTF">2018-11-26T02:14:08Z</dcterms:modified>
</cp:coreProperties>
</file>