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4" name="Picture 3"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7059" y="917094"/>
            <a:ext cx="2714625" cy="866775"/>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Picture 7"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Picture 9"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62FE3-BC02-4DFF-A611-EA8C79343635}"/>
              </a:ext>
            </a:extLst>
          </p:cNvPr>
          <p:cNvSpPr>
            <a:spLocks noGrp="1"/>
          </p:cNvSpPr>
          <p:nvPr>
            <p:ph type="title"/>
          </p:nvPr>
        </p:nvSpPr>
        <p:spPr/>
        <p:txBody>
          <a:bodyPr/>
          <a:lstStyle/>
          <a:p>
            <a:r>
              <a:rPr lang="en-US"/>
              <a:t>Instagram Posts Table | msigaming - 1 of 9</a:t>
            </a:r>
          </a:p>
        </p:txBody>
      </p:sp>
      <p:graphicFrame>
        <p:nvGraphicFramePr>
          <p:cNvPr id="5" name="Table Placeholder 4">
            <a:extLst>
              <a:ext uri="{FF2B5EF4-FFF2-40B4-BE49-F238E27FC236}">
                <a16:creationId xmlns:a16="http://schemas.microsoft.com/office/drawing/2014/main" id="{9378E784-D28C-4A64-BA0D-C1219A8B442F}"/>
              </a:ext>
            </a:extLst>
          </p:cNvPr>
          <p:cNvGraphicFramePr>
            <a:graphicFrameLocks noGrp="1"/>
          </p:cNvGraphicFramePr>
          <p:nvPr>
            <p:ph type="tbl" sz="quarter" idx="13"/>
            <p:extLst>
              <p:ext uri="{D42A27DB-BD31-4B8C-83A1-F6EECF244321}">
                <p14:modId xmlns:p14="http://schemas.microsoft.com/office/powerpoint/2010/main" val="2749374741"/>
              </p:ext>
            </p:extLst>
          </p:nvPr>
        </p:nvGraphicFramePr>
        <p:xfrm>
          <a:off x="457200" y="1731963"/>
          <a:ext cx="8229600" cy="314452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27703495"/>
                    </a:ext>
                  </a:extLst>
                </a:gridCol>
                <a:gridCol w="987552">
                  <a:extLst>
                    <a:ext uri="{9D8B030D-6E8A-4147-A177-3AD203B41FA5}">
                      <a16:colId xmlns:a16="http://schemas.microsoft.com/office/drawing/2014/main" val="3066677680"/>
                    </a:ext>
                  </a:extLst>
                </a:gridCol>
                <a:gridCol w="987552">
                  <a:extLst>
                    <a:ext uri="{9D8B030D-6E8A-4147-A177-3AD203B41FA5}">
                      <a16:colId xmlns:a16="http://schemas.microsoft.com/office/drawing/2014/main" val="2204762023"/>
                    </a:ext>
                  </a:extLst>
                </a:gridCol>
                <a:gridCol w="987552">
                  <a:extLst>
                    <a:ext uri="{9D8B030D-6E8A-4147-A177-3AD203B41FA5}">
                      <a16:colId xmlns:a16="http://schemas.microsoft.com/office/drawing/2014/main" val="2414894532"/>
                    </a:ext>
                  </a:extLst>
                </a:gridCol>
                <a:gridCol w="987552">
                  <a:extLst>
                    <a:ext uri="{9D8B030D-6E8A-4147-A177-3AD203B41FA5}">
                      <a16:colId xmlns:a16="http://schemas.microsoft.com/office/drawing/2014/main" val="3808014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6334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(HQ) - 2018-07-17 11:58:53 </a:t>
                      </a:r>
                      <a:r>
                        <a:rPr kumimoji="0" lang="en-US" sz="1000" b="0" i="0" u="none" strike="noStrike" kern="1200" cap="none" spc="0" normalizeH="0" baseline="0" noProof="0">
                          <a:ln>
                            <a:noFill/>
                          </a:ln>
                          <a:solidFill>
                            <a:prstClr val="black"/>
                          </a:solidFill>
                          <a:effectLst/>
                          <a:uLnTx/>
                          <a:uFillTx/>
                          <a:latin typeface="+mn-lt"/>
                          <a:ea typeface="+mn-ea"/>
                          <a:cs typeface="+mn-cs"/>
                        </a:rPr>
                        <a:t>
 Are you the legend of MGA 2018? 
The last day of MGA Registration. Be sure to sign your team up to the MSI MGA! Prize Pool are USD 60,000
Now show your talent 👉mga.msi.com/
Take the trophy home. The best team from each region will earn an all-expenses paid trip to New York to compete in the double elimination offline finals.
#MSIGaming #TrueGaming #MGA #ESL #CSGO #BestWeaponForGamer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59296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(HQ) - 2018-07-16 21:00:43 </a:t>
                      </a:r>
                      <a:r>
                        <a:rPr kumimoji="0" lang="en-US" sz="1000" b="0" i="0" u="none" strike="noStrike" kern="1200" cap="none" spc="0" normalizeH="0" baseline="0" noProof="0">
                          <a:ln>
                            <a:noFill/>
                          </a:ln>
                          <a:solidFill>
                            <a:prstClr val="black"/>
                          </a:solidFill>
                          <a:effectLst/>
                          <a:uLnTx/>
                          <a:uFillTx/>
                          <a:latin typeface="+mn-lt"/>
                          <a:ea typeface="+mn-ea"/>
                          <a:cs typeface="+mn-cs"/>
                        </a:rPr>
                        <a:t>
 The mission is clear. Get the loot box and reward the prize.
It’s time to configure yours now!
LOOT AND 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6212320"/>
                  </a:ext>
                </a:extLst>
              </a:tr>
            </a:tbl>
          </a:graphicData>
        </a:graphic>
      </p:graphicFrame>
      <p:sp>
        <p:nvSpPr>
          <p:cNvPr id="4" name="Text Placeholder 3">
            <a:extLst>
              <a:ext uri="{FF2B5EF4-FFF2-40B4-BE49-F238E27FC236}">
                <a16:creationId xmlns:a16="http://schemas.microsoft.com/office/drawing/2014/main" id="{35EB494E-DF40-452C-9CCF-F5852AD6CBF0}"/>
              </a:ext>
            </a:extLst>
          </p:cNvPr>
          <p:cNvSpPr>
            <a:spLocks noGrp="1"/>
          </p:cNvSpPr>
          <p:nvPr>
            <p:ph type="body" sz="quarter" idx="14"/>
          </p:nvPr>
        </p:nvSpPr>
        <p:spPr/>
        <p:txBody>
          <a:bodyPr/>
          <a:lstStyle/>
          <a:p>
            <a:r>
              <a:rPr lang="en-US"/>
              <a:t>05/01/2018 - 07/17/2018</a:t>
            </a:r>
          </a:p>
        </p:txBody>
      </p:sp>
    </p:spTree>
    <p:extLst>
      <p:ext uri="{BB962C8B-B14F-4D97-AF65-F5344CB8AC3E}">
        <p14:creationId xmlns:p14="http://schemas.microsoft.com/office/powerpoint/2010/main" val="205839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D73BF-2402-405C-8B72-411B50A22825}"/>
              </a:ext>
            </a:extLst>
          </p:cNvPr>
          <p:cNvSpPr>
            <a:spLocks noGrp="1"/>
          </p:cNvSpPr>
          <p:nvPr>
            <p:ph type="title"/>
          </p:nvPr>
        </p:nvSpPr>
        <p:spPr/>
        <p:txBody>
          <a:bodyPr/>
          <a:lstStyle/>
          <a:p>
            <a:r>
              <a:rPr lang="en-US"/>
              <a:t>Instagram Posts Table | msigaming - 2 of 9</a:t>
            </a:r>
          </a:p>
        </p:txBody>
      </p:sp>
      <p:graphicFrame>
        <p:nvGraphicFramePr>
          <p:cNvPr id="5" name="Table Placeholder 4">
            <a:extLst>
              <a:ext uri="{FF2B5EF4-FFF2-40B4-BE49-F238E27FC236}">
                <a16:creationId xmlns:a16="http://schemas.microsoft.com/office/drawing/2014/main" id="{686024B8-AEE3-41A4-822E-02E897CCBDF3}"/>
              </a:ext>
            </a:extLst>
          </p:cNvPr>
          <p:cNvGraphicFramePr>
            <a:graphicFrameLocks noGrp="1"/>
          </p:cNvGraphicFramePr>
          <p:nvPr>
            <p:ph type="tbl" sz="quarter" idx="13"/>
            <p:extLst>
              <p:ext uri="{D42A27DB-BD31-4B8C-83A1-F6EECF244321}">
                <p14:modId xmlns:p14="http://schemas.microsoft.com/office/powerpoint/2010/main" val="1793030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14536015"/>
                    </a:ext>
                  </a:extLst>
                </a:gridCol>
                <a:gridCol w="987552">
                  <a:extLst>
                    <a:ext uri="{9D8B030D-6E8A-4147-A177-3AD203B41FA5}">
                      <a16:colId xmlns:a16="http://schemas.microsoft.com/office/drawing/2014/main" val="3924179933"/>
                    </a:ext>
                  </a:extLst>
                </a:gridCol>
                <a:gridCol w="987552">
                  <a:extLst>
                    <a:ext uri="{9D8B030D-6E8A-4147-A177-3AD203B41FA5}">
                      <a16:colId xmlns:a16="http://schemas.microsoft.com/office/drawing/2014/main" val="1850470007"/>
                    </a:ext>
                  </a:extLst>
                </a:gridCol>
                <a:gridCol w="987552">
                  <a:extLst>
                    <a:ext uri="{9D8B030D-6E8A-4147-A177-3AD203B41FA5}">
                      <a16:colId xmlns:a16="http://schemas.microsoft.com/office/drawing/2014/main" val="245334738"/>
                    </a:ext>
                  </a:extLst>
                </a:gridCol>
                <a:gridCol w="987552">
                  <a:extLst>
                    <a:ext uri="{9D8B030D-6E8A-4147-A177-3AD203B41FA5}">
                      <a16:colId xmlns:a16="http://schemas.microsoft.com/office/drawing/2014/main" val="2749639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2008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(HQ) - 2018-07-16 09:00:24 </a:t>
                      </a:r>
                      <a:r>
                        <a:rPr kumimoji="0" lang="en-US" sz="1000" b="0" i="0" u="none" strike="noStrike" kern="1200" cap="none" spc="0" normalizeH="0" baseline="0" noProof="0">
                          <a:ln>
                            <a:noFill/>
                          </a:ln>
                          <a:solidFill>
                            <a:prstClr val="black"/>
                          </a:solidFill>
                          <a:effectLst/>
                          <a:uLnTx/>
                          <a:uFillTx/>
                          <a:latin typeface="+mn-lt"/>
                          <a:ea typeface="+mn-ea"/>
                          <a:cs typeface="+mn-cs"/>
                        </a:rPr>
                        <a:t>
 MSI Z370 GAMING PRO CARBON motherboard is recommended by CS:GO youtubers and used on stage with professional teams at ESL One Cologne!
@trilluxecs @hattongamesofficial @joshinogames @wisethugtv @nadekingofficial
@ibbyyzekerie @top_frag @mattseesass
#MSIZ370 #BestWeaponForGamer #MSIESLOne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76323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(HQ) - 2018-07-15 21:00:47 </a:t>
                      </a:r>
                      <a:r>
                        <a:rPr kumimoji="0" lang="en-US" sz="1000" b="0" i="0" u="none" strike="noStrike" kern="1200" cap="none" spc="0" normalizeH="0" baseline="0" noProof="0">
                          <a:ln>
                            <a:noFill/>
                          </a:ln>
                          <a:solidFill>
                            <a:prstClr val="black"/>
                          </a:solidFill>
                          <a:effectLst/>
                          <a:uLnTx/>
                          <a:uFillTx/>
                          <a:latin typeface="+mn-lt"/>
                          <a:ea typeface="+mn-ea"/>
                          <a:cs typeface="+mn-cs"/>
                        </a:rPr>
                        <a:t>
 Hey pro gamers, can you tell which motherboard is it? Tell us and comment below🧐
👉Tip: Search #DopeNotBroke to find out!  #MSIGaming  #Motherboard #GamingPC #budgetPCb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00031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(HQ) - 2018-07-15 09:00:17 </a:t>
                      </a:r>
                      <a:r>
                        <a:rPr kumimoji="0" lang="en-US" sz="1000" b="0" i="0" u="none" strike="noStrike" kern="1200" cap="none" spc="0" normalizeH="0" baseline="0" noProof="0">
                          <a:ln>
                            <a:noFill/>
                          </a:ln>
                          <a:solidFill>
                            <a:prstClr val="black"/>
                          </a:solidFill>
                          <a:effectLst/>
                          <a:uLnTx/>
                          <a:uFillTx/>
                          <a:latin typeface="+mn-lt"/>
                          <a:ea typeface="+mn-ea"/>
                          <a:cs typeface="+mn-cs"/>
                        </a:rPr>
                        <a:t>
 【Prize Pool: USD 60,000 】
MSI Gaming Arena 2018 is a worldwide CS:GO tournament circuit, culminating in a Grand Finals on stage at ESL One New York. 
Are you the best gamer of CS:GO? 
Go To Qualifiers 👉 https://mga.msi.com/
#MSIGaming #TrueGaming #MGA #ESL #CSGO #BestWeaponForGamer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15503602"/>
                  </a:ext>
                </a:extLst>
              </a:tr>
            </a:tbl>
          </a:graphicData>
        </a:graphic>
      </p:graphicFrame>
      <p:sp>
        <p:nvSpPr>
          <p:cNvPr id="4" name="Text Placeholder 3">
            <a:extLst>
              <a:ext uri="{FF2B5EF4-FFF2-40B4-BE49-F238E27FC236}">
                <a16:creationId xmlns:a16="http://schemas.microsoft.com/office/drawing/2014/main" id="{C5A50DA9-4428-4BF5-92BF-E52C738F4C70}"/>
              </a:ext>
            </a:extLst>
          </p:cNvPr>
          <p:cNvSpPr>
            <a:spLocks noGrp="1"/>
          </p:cNvSpPr>
          <p:nvPr>
            <p:ph type="body" sz="quarter" idx="14"/>
          </p:nvPr>
        </p:nvSpPr>
        <p:spPr/>
        <p:txBody>
          <a:bodyPr/>
          <a:lstStyle/>
          <a:p>
            <a:r>
              <a:rPr lang="en-US"/>
              <a:t>05/01/2018 - 07/17/2018</a:t>
            </a:r>
          </a:p>
        </p:txBody>
      </p:sp>
    </p:spTree>
    <p:extLst>
      <p:ext uri="{BB962C8B-B14F-4D97-AF65-F5344CB8AC3E}">
        <p14:creationId xmlns:p14="http://schemas.microsoft.com/office/powerpoint/2010/main" val="2852206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37A79-B715-4E85-BEB9-92D216C50DC1}"/>
              </a:ext>
            </a:extLst>
          </p:cNvPr>
          <p:cNvSpPr>
            <a:spLocks noGrp="1"/>
          </p:cNvSpPr>
          <p:nvPr>
            <p:ph type="title"/>
          </p:nvPr>
        </p:nvSpPr>
        <p:spPr/>
        <p:txBody>
          <a:bodyPr/>
          <a:lstStyle/>
          <a:p>
            <a:r>
              <a:rPr lang="en-US"/>
              <a:t>Instagram Posts Table | msigaming - 3 of 9</a:t>
            </a:r>
          </a:p>
        </p:txBody>
      </p:sp>
      <p:graphicFrame>
        <p:nvGraphicFramePr>
          <p:cNvPr id="5" name="Table Placeholder 4">
            <a:extLst>
              <a:ext uri="{FF2B5EF4-FFF2-40B4-BE49-F238E27FC236}">
                <a16:creationId xmlns:a16="http://schemas.microsoft.com/office/drawing/2014/main" id="{022C9862-A2B1-41E6-9A8C-5343D49E9F57}"/>
              </a:ext>
            </a:extLst>
          </p:cNvPr>
          <p:cNvGraphicFramePr>
            <a:graphicFrameLocks noGrp="1"/>
          </p:cNvGraphicFramePr>
          <p:nvPr>
            <p:ph type="tbl" sz="quarter" idx="13"/>
            <p:extLst>
              <p:ext uri="{D42A27DB-BD31-4B8C-83A1-F6EECF244321}">
                <p14:modId xmlns:p14="http://schemas.microsoft.com/office/powerpoint/2010/main" val="400227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17919018"/>
                    </a:ext>
                  </a:extLst>
                </a:gridCol>
                <a:gridCol w="987552">
                  <a:extLst>
                    <a:ext uri="{9D8B030D-6E8A-4147-A177-3AD203B41FA5}">
                      <a16:colId xmlns:a16="http://schemas.microsoft.com/office/drawing/2014/main" val="865728162"/>
                    </a:ext>
                  </a:extLst>
                </a:gridCol>
                <a:gridCol w="987552">
                  <a:extLst>
                    <a:ext uri="{9D8B030D-6E8A-4147-A177-3AD203B41FA5}">
                      <a16:colId xmlns:a16="http://schemas.microsoft.com/office/drawing/2014/main" val="2053208152"/>
                    </a:ext>
                  </a:extLst>
                </a:gridCol>
                <a:gridCol w="987552">
                  <a:extLst>
                    <a:ext uri="{9D8B030D-6E8A-4147-A177-3AD203B41FA5}">
                      <a16:colId xmlns:a16="http://schemas.microsoft.com/office/drawing/2014/main" val="1174451509"/>
                    </a:ext>
                  </a:extLst>
                </a:gridCol>
                <a:gridCol w="987552">
                  <a:extLst>
                    <a:ext uri="{9D8B030D-6E8A-4147-A177-3AD203B41FA5}">
                      <a16:colId xmlns:a16="http://schemas.microsoft.com/office/drawing/2014/main" val="2126255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1940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(HQ) - 2018-07-14 21:01:17 </a:t>
                      </a:r>
                      <a:r>
                        <a:rPr kumimoji="0" lang="en-US" sz="1000" b="0" i="0" u="none" strike="noStrike" kern="1200" cap="none" spc="0" normalizeH="0" baseline="0" noProof="0">
                          <a:ln>
                            <a:noFill/>
                          </a:ln>
                          <a:solidFill>
                            <a:prstClr val="black"/>
                          </a:solidFill>
                          <a:effectLst/>
                          <a:uLnTx/>
                          <a:uFillTx/>
                          <a:latin typeface="+mn-lt"/>
                          <a:ea typeface="+mn-ea"/>
                          <a:cs typeface="+mn-cs"/>
                        </a:rPr>
                        <a:t>
 Eager to join 2018 FIFA World Cup but just can't participate in person? ⠀
⠀
Swipe left, pick up MSI FORCE series gaming controllers, and Gamers’ FIFA World Cup will begin right after! 🏁 ⠀
⠀
Experience a flawless smooth movement with MSI FORCE GC20 and GC30. ⚽ ⚽ ⚽⠀
⠀
Oh by the way, which team do you expect to claim the trophy in FIFA 2018?!! Comment down below!! 🏆 ⠀
⠀
#msigaming #GamingGear #controller #force #gc30 #gc20 #FIFA #FIFA18 #fifaworldcup2018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74403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(HQ) - 2018-07-14 00:01:31 </a:t>
                      </a:r>
                      <a:r>
                        <a:rPr kumimoji="0" lang="en-US" sz="1000" b="0" i="0" u="none" strike="noStrike" kern="1200" cap="none" spc="0" normalizeH="0" baseline="0" noProof="0">
                          <a:ln>
                            <a:noFill/>
                          </a:ln>
                          <a:solidFill>
                            <a:prstClr val="black"/>
                          </a:solidFill>
                          <a:effectLst/>
                          <a:uLnTx/>
                          <a:uFillTx/>
                          <a:latin typeface="+mn-lt"/>
                          <a:ea typeface="+mn-ea"/>
                          <a:cs typeface="+mn-cs"/>
                        </a:rPr>
                        <a:t>
 Are you the best CS:GO gamers?
If you are, now to be the legend of your region!
The road to claim the MSI MGA trophy starts this July in North America, Europe, Asia Pacific and CIS. Only the best team from each region will be the road to New York for grand final.
Go To Qualifiers 👉 https://mga.msi.com/
#MSIGaming #TrueGaming #MGA #ESL #CSGO #BestWeaponForGamer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97195179"/>
                  </a:ext>
                </a:extLst>
              </a:tr>
            </a:tbl>
          </a:graphicData>
        </a:graphic>
      </p:graphicFrame>
      <p:sp>
        <p:nvSpPr>
          <p:cNvPr id="4" name="Text Placeholder 3">
            <a:extLst>
              <a:ext uri="{FF2B5EF4-FFF2-40B4-BE49-F238E27FC236}">
                <a16:creationId xmlns:a16="http://schemas.microsoft.com/office/drawing/2014/main" id="{1BED2EF4-9E5C-44B8-A790-B7FDCB7811B1}"/>
              </a:ext>
            </a:extLst>
          </p:cNvPr>
          <p:cNvSpPr>
            <a:spLocks noGrp="1"/>
          </p:cNvSpPr>
          <p:nvPr>
            <p:ph type="body" sz="quarter" idx="14"/>
          </p:nvPr>
        </p:nvSpPr>
        <p:spPr/>
        <p:txBody>
          <a:bodyPr/>
          <a:lstStyle/>
          <a:p>
            <a:r>
              <a:rPr lang="en-US"/>
              <a:t>05/01/2018 - 07/17/2018</a:t>
            </a:r>
          </a:p>
        </p:txBody>
      </p:sp>
    </p:spTree>
    <p:extLst>
      <p:ext uri="{BB962C8B-B14F-4D97-AF65-F5344CB8AC3E}">
        <p14:creationId xmlns:p14="http://schemas.microsoft.com/office/powerpoint/2010/main" val="819146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82075-0077-4913-96B5-7BA601498436}"/>
              </a:ext>
            </a:extLst>
          </p:cNvPr>
          <p:cNvSpPr>
            <a:spLocks noGrp="1"/>
          </p:cNvSpPr>
          <p:nvPr>
            <p:ph type="title"/>
          </p:nvPr>
        </p:nvSpPr>
        <p:spPr/>
        <p:txBody>
          <a:bodyPr/>
          <a:lstStyle/>
          <a:p>
            <a:r>
              <a:rPr lang="en-US"/>
              <a:t>Instagram Posts Table | msigaming - 4 of 9</a:t>
            </a:r>
          </a:p>
        </p:txBody>
      </p:sp>
      <p:graphicFrame>
        <p:nvGraphicFramePr>
          <p:cNvPr id="5" name="Table Placeholder 4">
            <a:extLst>
              <a:ext uri="{FF2B5EF4-FFF2-40B4-BE49-F238E27FC236}">
                <a16:creationId xmlns:a16="http://schemas.microsoft.com/office/drawing/2014/main" id="{7DA4F171-213D-4D02-8CCC-47DF5F0BEFAB}"/>
              </a:ext>
            </a:extLst>
          </p:cNvPr>
          <p:cNvGraphicFramePr>
            <a:graphicFrameLocks noGrp="1"/>
          </p:cNvGraphicFramePr>
          <p:nvPr>
            <p:ph type="tbl" sz="quarter" idx="13"/>
            <p:extLst>
              <p:ext uri="{D42A27DB-BD31-4B8C-83A1-F6EECF244321}">
                <p14:modId xmlns:p14="http://schemas.microsoft.com/office/powerpoint/2010/main" val="470034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17469879"/>
                    </a:ext>
                  </a:extLst>
                </a:gridCol>
                <a:gridCol w="987552">
                  <a:extLst>
                    <a:ext uri="{9D8B030D-6E8A-4147-A177-3AD203B41FA5}">
                      <a16:colId xmlns:a16="http://schemas.microsoft.com/office/drawing/2014/main" val="1154328923"/>
                    </a:ext>
                  </a:extLst>
                </a:gridCol>
                <a:gridCol w="987552">
                  <a:extLst>
                    <a:ext uri="{9D8B030D-6E8A-4147-A177-3AD203B41FA5}">
                      <a16:colId xmlns:a16="http://schemas.microsoft.com/office/drawing/2014/main" val="596851581"/>
                    </a:ext>
                  </a:extLst>
                </a:gridCol>
                <a:gridCol w="987552">
                  <a:extLst>
                    <a:ext uri="{9D8B030D-6E8A-4147-A177-3AD203B41FA5}">
                      <a16:colId xmlns:a16="http://schemas.microsoft.com/office/drawing/2014/main" val="4104822180"/>
                    </a:ext>
                  </a:extLst>
                </a:gridCol>
                <a:gridCol w="987552">
                  <a:extLst>
                    <a:ext uri="{9D8B030D-6E8A-4147-A177-3AD203B41FA5}">
                      <a16:colId xmlns:a16="http://schemas.microsoft.com/office/drawing/2014/main" val="1612579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13735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(HQ) - 2018-07-13 21:09:48 </a:t>
                      </a:r>
                      <a:r>
                        <a:rPr kumimoji="0" lang="en-US" sz="1000" b="0" i="0" u="none" strike="noStrike" kern="1200" cap="none" spc="0" normalizeH="0" baseline="0" noProof="0">
                          <a:ln>
                            <a:noFill/>
                          </a:ln>
                          <a:solidFill>
                            <a:prstClr val="black"/>
                          </a:solidFill>
                          <a:effectLst/>
                          <a:uLnTx/>
                          <a:uFillTx/>
                          <a:latin typeface="+mn-lt"/>
                          <a:ea typeface="+mn-ea"/>
                          <a:cs typeface="+mn-cs"/>
                        </a:rPr>
                        <a:t>
 Think outside the box. What are you expecting to see inside? ⠀
⠀
⠀
#TrueGaming #MSIgaming #Laptop #Gaming #MSI #LootBox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11223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(HQ) - 2018-07-12 21:00:39 </a:t>
                      </a:r>
                      <a:r>
                        <a:rPr kumimoji="0" lang="en-US" sz="1000" b="0" i="0" u="none" strike="noStrike" kern="1200" cap="none" spc="0" normalizeH="0" baseline="0" noProof="0">
                          <a:ln>
                            <a:noFill/>
                          </a:ln>
                          <a:solidFill>
                            <a:prstClr val="black"/>
                          </a:solidFill>
                          <a:effectLst/>
                          <a:uLnTx/>
                          <a:uFillTx/>
                          <a:latin typeface="+mn-lt"/>
                          <a:ea typeface="+mn-ea"/>
                          <a:cs typeface="+mn-cs"/>
                        </a:rPr>
                        <a:t>
 Does headset hanger design from Optix MAG271CR monitor  grab your attention?
#OptixMAGSeries #CurvedGaming #GamingMonitor #CurvedGamingMonitor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45502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(HQ) - 2018-07-12 13:28:42 </a:t>
                      </a:r>
                      <a:r>
                        <a:rPr kumimoji="0" lang="en-US" sz="1000" b="0" i="0" u="none" strike="noStrike" kern="1200" cap="none" spc="0" normalizeH="0" baseline="0" noProof="0">
                          <a:ln>
                            <a:noFill/>
                          </a:ln>
                          <a:solidFill>
                            <a:prstClr val="black"/>
                          </a:solidFill>
                          <a:effectLst/>
                          <a:uLnTx/>
                          <a:uFillTx/>
                          <a:latin typeface="+mn-lt"/>
                          <a:ea typeface="+mn-ea"/>
                          <a:cs typeface="+mn-cs"/>
                        </a:rPr>
                        <a:t>
 Any Of You Will Be The Legend.
MSI and ESL One are partnering up to bring the MSI Gaming Arena (MGA) CS:GO circuit to the Big Apple. The road to claim MGA trophy starts this July in North America, Europe, Asia Pacific and CIS. 
Go to click our bio link!
#MSIGaming #TrueGaming #MGA #ESL #CSGO #BestWeaponForGamer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95142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(HQ) - 2018-07-11 21:00:16 </a:t>
                      </a:r>
                      <a:r>
                        <a:rPr kumimoji="0" lang="en-US" sz="1000" b="0" i="0" u="none" strike="noStrike" kern="1200" cap="none" spc="0" normalizeH="0" baseline="0" noProof="0">
                          <a:ln>
                            <a:noFill/>
                          </a:ln>
                          <a:solidFill>
                            <a:prstClr val="black"/>
                          </a:solidFill>
                          <a:effectLst/>
                          <a:uLnTx/>
                          <a:uFillTx/>
                          <a:latin typeface="+mn-lt"/>
                          <a:ea typeface="+mn-ea"/>
                          <a:cs typeface="+mn-cs"/>
                        </a:rPr>
                        <a:t>
 Rising up the gaming spirit. 
#GFseries #TrueGaming #MSIgaming #Laptop #Gaming #MSI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82809339"/>
                  </a:ext>
                </a:extLst>
              </a:tr>
            </a:tbl>
          </a:graphicData>
        </a:graphic>
      </p:graphicFrame>
      <p:sp>
        <p:nvSpPr>
          <p:cNvPr id="4" name="Text Placeholder 3">
            <a:extLst>
              <a:ext uri="{FF2B5EF4-FFF2-40B4-BE49-F238E27FC236}">
                <a16:creationId xmlns:a16="http://schemas.microsoft.com/office/drawing/2014/main" id="{796ACDC5-AE61-4587-B926-4272BF890C88}"/>
              </a:ext>
            </a:extLst>
          </p:cNvPr>
          <p:cNvSpPr>
            <a:spLocks noGrp="1"/>
          </p:cNvSpPr>
          <p:nvPr>
            <p:ph type="body" sz="quarter" idx="14"/>
          </p:nvPr>
        </p:nvSpPr>
        <p:spPr/>
        <p:txBody>
          <a:bodyPr/>
          <a:lstStyle/>
          <a:p>
            <a:r>
              <a:rPr lang="en-US"/>
              <a:t>05/01/2018 - 07/17/2018</a:t>
            </a:r>
          </a:p>
        </p:txBody>
      </p:sp>
    </p:spTree>
    <p:extLst>
      <p:ext uri="{BB962C8B-B14F-4D97-AF65-F5344CB8AC3E}">
        <p14:creationId xmlns:p14="http://schemas.microsoft.com/office/powerpoint/2010/main" val="2195766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9559B-4498-42C3-AD92-D3FD9BA8FB5C}"/>
              </a:ext>
            </a:extLst>
          </p:cNvPr>
          <p:cNvSpPr>
            <a:spLocks noGrp="1"/>
          </p:cNvSpPr>
          <p:nvPr>
            <p:ph type="title"/>
          </p:nvPr>
        </p:nvSpPr>
        <p:spPr/>
        <p:txBody>
          <a:bodyPr/>
          <a:lstStyle/>
          <a:p>
            <a:r>
              <a:rPr lang="en-US"/>
              <a:t>Instagram Posts Table | msigaming - 5 of 9</a:t>
            </a:r>
          </a:p>
        </p:txBody>
      </p:sp>
      <p:graphicFrame>
        <p:nvGraphicFramePr>
          <p:cNvPr id="5" name="Table Placeholder 4">
            <a:extLst>
              <a:ext uri="{FF2B5EF4-FFF2-40B4-BE49-F238E27FC236}">
                <a16:creationId xmlns:a16="http://schemas.microsoft.com/office/drawing/2014/main" id="{A831C03B-D085-452F-A986-9C6D9733D347}"/>
              </a:ext>
            </a:extLst>
          </p:cNvPr>
          <p:cNvGraphicFramePr>
            <a:graphicFrameLocks noGrp="1"/>
          </p:cNvGraphicFramePr>
          <p:nvPr>
            <p:ph type="tbl" sz="quarter" idx="13"/>
            <p:extLst>
              <p:ext uri="{D42A27DB-BD31-4B8C-83A1-F6EECF244321}">
                <p14:modId xmlns:p14="http://schemas.microsoft.com/office/powerpoint/2010/main" val="2096777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55826053"/>
                    </a:ext>
                  </a:extLst>
                </a:gridCol>
                <a:gridCol w="987552">
                  <a:extLst>
                    <a:ext uri="{9D8B030D-6E8A-4147-A177-3AD203B41FA5}">
                      <a16:colId xmlns:a16="http://schemas.microsoft.com/office/drawing/2014/main" val="3159056782"/>
                    </a:ext>
                  </a:extLst>
                </a:gridCol>
                <a:gridCol w="987552">
                  <a:extLst>
                    <a:ext uri="{9D8B030D-6E8A-4147-A177-3AD203B41FA5}">
                      <a16:colId xmlns:a16="http://schemas.microsoft.com/office/drawing/2014/main" val="782182610"/>
                    </a:ext>
                  </a:extLst>
                </a:gridCol>
                <a:gridCol w="987552">
                  <a:extLst>
                    <a:ext uri="{9D8B030D-6E8A-4147-A177-3AD203B41FA5}">
                      <a16:colId xmlns:a16="http://schemas.microsoft.com/office/drawing/2014/main" val="3676972031"/>
                    </a:ext>
                  </a:extLst>
                </a:gridCol>
                <a:gridCol w="987552">
                  <a:extLst>
                    <a:ext uri="{9D8B030D-6E8A-4147-A177-3AD203B41FA5}">
                      <a16:colId xmlns:a16="http://schemas.microsoft.com/office/drawing/2014/main" val="1465044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1156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(HQ) - 2018-07-10 21:01:14 </a:t>
                      </a:r>
                      <a:r>
                        <a:rPr kumimoji="0" lang="en-US" sz="1000" b="0" i="0" u="none" strike="noStrike" kern="1200" cap="none" spc="0" normalizeH="0" baseline="0" noProof="0">
                          <a:ln>
                            <a:noFill/>
                          </a:ln>
                          <a:solidFill>
                            <a:prstClr val="black"/>
                          </a:solidFill>
                          <a:effectLst/>
                          <a:uLnTx/>
                          <a:uFillTx/>
                          <a:latin typeface="+mn-lt"/>
                          <a:ea typeface="+mn-ea"/>
                          <a:cs typeface="+mn-cs"/>
                        </a:rPr>
                        <a:t>
 What is the must needed item for a clear communication during intense game…⠀
Swipe left 👉 to find out the answer⠀
⠀
MSI IMMERSE GH70 featuring crystal clear positional audio, so that you won’t miss any detail from partners nor enemies!⠀
⠀
Tag your partner who needs GH70 for a better performance while gaming lol⠀
⠀
#msigaming #defineyourgaming #GamingGear #headset #immerse #gh70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96332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(HQ) - 2018-07-10 15:27:26 </a:t>
                      </a:r>
                      <a:r>
                        <a:rPr kumimoji="0" lang="en-US" sz="1000" b="0" i="0" u="none" strike="noStrike" kern="1200" cap="none" spc="0" normalizeH="0" baseline="0" noProof="0">
                          <a:ln>
                            <a:noFill/>
                          </a:ln>
                          <a:solidFill>
                            <a:prstClr val="black"/>
                          </a:solidFill>
                          <a:effectLst/>
                          <a:uLnTx/>
                          <a:uFillTx/>
                          <a:latin typeface="+mn-lt"/>
                          <a:ea typeface="+mn-ea"/>
                          <a:cs typeface="+mn-cs"/>
                        </a:rPr>
                        <a:t>
 Imagine it, what other color schemes would you customize for a personal motherboard? Leave your comment below😊
 #MSIGaming #Motherboard #GamingPC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17641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(HQ) - 2018-07-10 09:00:54 </a:t>
                      </a:r>
                      <a:r>
                        <a:rPr kumimoji="0" lang="en-US" sz="1000" b="0" i="0" u="none" strike="noStrike" kern="1200" cap="none" spc="0" normalizeH="0" baseline="0" noProof="0">
                          <a:ln>
                            <a:noFill/>
                          </a:ln>
                          <a:solidFill>
                            <a:prstClr val="black"/>
                          </a:solidFill>
                          <a:effectLst/>
                          <a:uLnTx/>
                          <a:uFillTx/>
                          <a:latin typeface="+mn-lt"/>
                          <a:ea typeface="+mn-ea"/>
                          <a:cs typeface="+mn-cs"/>
                        </a:rPr>
                        <a:t>
 Be Ready for MGA.
Total Prize Pool: USD 60,000
You will be the legend. 
Road to New York and take the trophy!
Go To Qualifiers Now👉 https://mga.msi.com/
#MSIGaming #TrueGaming #MGA #ESL #CSGO #BestWeaponForGamer"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47156255"/>
                  </a:ext>
                </a:extLst>
              </a:tr>
            </a:tbl>
          </a:graphicData>
        </a:graphic>
      </p:graphicFrame>
      <p:sp>
        <p:nvSpPr>
          <p:cNvPr id="4" name="Text Placeholder 3">
            <a:extLst>
              <a:ext uri="{FF2B5EF4-FFF2-40B4-BE49-F238E27FC236}">
                <a16:creationId xmlns:a16="http://schemas.microsoft.com/office/drawing/2014/main" id="{0F01CD60-58C2-499A-83A8-8ED1E0A70924}"/>
              </a:ext>
            </a:extLst>
          </p:cNvPr>
          <p:cNvSpPr>
            <a:spLocks noGrp="1"/>
          </p:cNvSpPr>
          <p:nvPr>
            <p:ph type="body" sz="quarter" idx="14"/>
          </p:nvPr>
        </p:nvSpPr>
        <p:spPr/>
        <p:txBody>
          <a:bodyPr/>
          <a:lstStyle/>
          <a:p>
            <a:r>
              <a:rPr lang="en-US"/>
              <a:t>05/01/2018 - 07/17/2018</a:t>
            </a:r>
          </a:p>
        </p:txBody>
      </p:sp>
    </p:spTree>
    <p:extLst>
      <p:ext uri="{BB962C8B-B14F-4D97-AF65-F5344CB8AC3E}">
        <p14:creationId xmlns:p14="http://schemas.microsoft.com/office/powerpoint/2010/main" val="3122848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1B7BC-BDBB-4D40-8BD9-2E25394FC14E}"/>
              </a:ext>
            </a:extLst>
          </p:cNvPr>
          <p:cNvSpPr>
            <a:spLocks noGrp="1"/>
          </p:cNvSpPr>
          <p:nvPr>
            <p:ph type="title"/>
          </p:nvPr>
        </p:nvSpPr>
        <p:spPr/>
        <p:txBody>
          <a:bodyPr/>
          <a:lstStyle/>
          <a:p>
            <a:r>
              <a:rPr lang="en-US"/>
              <a:t>Instagram Posts Table | msigaming - 6 of 9</a:t>
            </a:r>
          </a:p>
        </p:txBody>
      </p:sp>
      <p:graphicFrame>
        <p:nvGraphicFramePr>
          <p:cNvPr id="5" name="Table Placeholder 4">
            <a:extLst>
              <a:ext uri="{FF2B5EF4-FFF2-40B4-BE49-F238E27FC236}">
                <a16:creationId xmlns:a16="http://schemas.microsoft.com/office/drawing/2014/main" id="{90645408-F9B2-407C-9378-57A456538AF4}"/>
              </a:ext>
            </a:extLst>
          </p:cNvPr>
          <p:cNvGraphicFramePr>
            <a:graphicFrameLocks noGrp="1"/>
          </p:cNvGraphicFramePr>
          <p:nvPr>
            <p:ph type="tbl" sz="quarter" idx="13"/>
            <p:extLst>
              <p:ext uri="{D42A27DB-BD31-4B8C-83A1-F6EECF244321}">
                <p14:modId xmlns:p14="http://schemas.microsoft.com/office/powerpoint/2010/main" val="2419924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51644135"/>
                    </a:ext>
                  </a:extLst>
                </a:gridCol>
                <a:gridCol w="987552">
                  <a:extLst>
                    <a:ext uri="{9D8B030D-6E8A-4147-A177-3AD203B41FA5}">
                      <a16:colId xmlns:a16="http://schemas.microsoft.com/office/drawing/2014/main" val="213325284"/>
                    </a:ext>
                  </a:extLst>
                </a:gridCol>
                <a:gridCol w="987552">
                  <a:extLst>
                    <a:ext uri="{9D8B030D-6E8A-4147-A177-3AD203B41FA5}">
                      <a16:colId xmlns:a16="http://schemas.microsoft.com/office/drawing/2014/main" val="2321517041"/>
                    </a:ext>
                  </a:extLst>
                </a:gridCol>
                <a:gridCol w="987552">
                  <a:extLst>
                    <a:ext uri="{9D8B030D-6E8A-4147-A177-3AD203B41FA5}">
                      <a16:colId xmlns:a16="http://schemas.microsoft.com/office/drawing/2014/main" val="1284895773"/>
                    </a:ext>
                  </a:extLst>
                </a:gridCol>
                <a:gridCol w="987552">
                  <a:extLst>
                    <a:ext uri="{9D8B030D-6E8A-4147-A177-3AD203B41FA5}">
                      <a16:colId xmlns:a16="http://schemas.microsoft.com/office/drawing/2014/main" val="781949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5295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(HQ) - 2018-07-09 21:00:28 </a:t>
                      </a:r>
                      <a:r>
                        <a:rPr kumimoji="0" lang="en-US" sz="1000" b="0" i="0" u="none" strike="noStrike" kern="1200" cap="none" spc="0" normalizeH="0" baseline="0" noProof="0">
                          <a:ln>
                            <a:noFill/>
                          </a:ln>
                          <a:solidFill>
                            <a:prstClr val="black"/>
                          </a:solidFill>
                          <a:effectLst/>
                          <a:uLnTx/>
                          <a:uFillTx/>
                          <a:latin typeface="+mn-lt"/>
                          <a:ea typeface="+mn-ea"/>
                          <a:cs typeface="+mn-cs"/>
                        </a:rPr>
                        <a:t>
 The perfect corner is around the corner. 
#PSseries #ThinBezel #Laptop #MSI #Elegant #Prestige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82892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(HQ) - 2018-07-09 08:38:57 </a:t>
                      </a:r>
                      <a:r>
                        <a:rPr kumimoji="0" lang="en-US" sz="1000" b="0" i="0" u="none" strike="noStrike" kern="1200" cap="none" spc="0" normalizeH="0" baseline="0" noProof="0">
                          <a:ln>
                            <a:noFill/>
                          </a:ln>
                          <a:solidFill>
                            <a:prstClr val="black"/>
                          </a:solidFill>
                          <a:effectLst/>
                          <a:uLnTx/>
                          <a:uFillTx/>
                          <a:latin typeface="+mn-lt"/>
                          <a:ea typeface="+mn-ea"/>
                          <a:cs typeface="+mn-cs"/>
                        </a:rPr>
                        <a:t>
 Here comes the final of ESL One Cologne 2018. 
What an excited and extraordinary performance from champion @natus_vincere_official !!
Great job, boys!
Is your prediction correct?
#MSIGAMING #TRUEGAMING #BestWeaponForGamer #MSIESLOne #ESLOne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41186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(HQ) - 2018-07-08 23:55:18 </a:t>
                      </a:r>
                      <a:r>
                        <a:rPr kumimoji="0" lang="en-US" sz="1000" b="0" i="0" u="none" strike="noStrike" kern="1200" cap="none" spc="0" normalizeH="0" baseline="0" noProof="0">
                          <a:ln>
                            <a:noFill/>
                          </a:ln>
                          <a:solidFill>
                            <a:prstClr val="black"/>
                          </a:solidFill>
                          <a:effectLst/>
                          <a:uLnTx/>
                          <a:uFillTx/>
                          <a:latin typeface="+mn-lt"/>
                          <a:ea typeface="+mn-ea"/>
                          <a:cs typeface="+mn-cs"/>
                        </a:rPr>
                        <a:t>
 MSI is the official gaming partner of ESL.
All gamers here desire to get the RAFFLE! 
GEFORCE GTX 1060
If you want to get RAFFLE, will see you guys at MGA 2018 on Sep. 30th at New York!
#MSI #TrueGaming #MSIESLOne #ESL #BestWeaponForGamer #MGA2018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68382248"/>
                  </a:ext>
                </a:extLst>
              </a:tr>
            </a:tbl>
          </a:graphicData>
        </a:graphic>
      </p:graphicFrame>
      <p:sp>
        <p:nvSpPr>
          <p:cNvPr id="4" name="Text Placeholder 3">
            <a:extLst>
              <a:ext uri="{FF2B5EF4-FFF2-40B4-BE49-F238E27FC236}">
                <a16:creationId xmlns:a16="http://schemas.microsoft.com/office/drawing/2014/main" id="{58019E67-526C-4BE1-9BF0-66D0C6C29AF9}"/>
              </a:ext>
            </a:extLst>
          </p:cNvPr>
          <p:cNvSpPr>
            <a:spLocks noGrp="1"/>
          </p:cNvSpPr>
          <p:nvPr>
            <p:ph type="body" sz="quarter" idx="14"/>
          </p:nvPr>
        </p:nvSpPr>
        <p:spPr/>
        <p:txBody>
          <a:bodyPr/>
          <a:lstStyle/>
          <a:p>
            <a:r>
              <a:rPr lang="en-US"/>
              <a:t>05/01/2018 - 07/17/2018</a:t>
            </a:r>
          </a:p>
        </p:txBody>
      </p:sp>
    </p:spTree>
    <p:extLst>
      <p:ext uri="{BB962C8B-B14F-4D97-AF65-F5344CB8AC3E}">
        <p14:creationId xmlns:p14="http://schemas.microsoft.com/office/powerpoint/2010/main" val="1968488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0163D-F0A1-438E-93B6-978615060019}"/>
              </a:ext>
            </a:extLst>
          </p:cNvPr>
          <p:cNvSpPr>
            <a:spLocks noGrp="1"/>
          </p:cNvSpPr>
          <p:nvPr>
            <p:ph type="title"/>
          </p:nvPr>
        </p:nvSpPr>
        <p:spPr/>
        <p:txBody>
          <a:bodyPr/>
          <a:lstStyle/>
          <a:p>
            <a:r>
              <a:rPr lang="en-US"/>
              <a:t>Instagram Posts Table | msigaming - 7 of 9</a:t>
            </a:r>
          </a:p>
        </p:txBody>
      </p:sp>
      <p:graphicFrame>
        <p:nvGraphicFramePr>
          <p:cNvPr id="5" name="Table Placeholder 4">
            <a:extLst>
              <a:ext uri="{FF2B5EF4-FFF2-40B4-BE49-F238E27FC236}">
                <a16:creationId xmlns:a16="http://schemas.microsoft.com/office/drawing/2014/main" id="{F3E22EC3-0858-49EB-B9FF-07064D5A2175}"/>
              </a:ext>
            </a:extLst>
          </p:cNvPr>
          <p:cNvGraphicFramePr>
            <a:graphicFrameLocks noGrp="1"/>
          </p:cNvGraphicFramePr>
          <p:nvPr>
            <p:ph type="tbl" sz="quarter" idx="13"/>
            <p:extLst>
              <p:ext uri="{D42A27DB-BD31-4B8C-83A1-F6EECF244321}">
                <p14:modId xmlns:p14="http://schemas.microsoft.com/office/powerpoint/2010/main" val="2601434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58501437"/>
                    </a:ext>
                  </a:extLst>
                </a:gridCol>
                <a:gridCol w="987552">
                  <a:extLst>
                    <a:ext uri="{9D8B030D-6E8A-4147-A177-3AD203B41FA5}">
                      <a16:colId xmlns:a16="http://schemas.microsoft.com/office/drawing/2014/main" val="769722775"/>
                    </a:ext>
                  </a:extLst>
                </a:gridCol>
                <a:gridCol w="987552">
                  <a:extLst>
                    <a:ext uri="{9D8B030D-6E8A-4147-A177-3AD203B41FA5}">
                      <a16:colId xmlns:a16="http://schemas.microsoft.com/office/drawing/2014/main" val="3448949904"/>
                    </a:ext>
                  </a:extLst>
                </a:gridCol>
                <a:gridCol w="987552">
                  <a:extLst>
                    <a:ext uri="{9D8B030D-6E8A-4147-A177-3AD203B41FA5}">
                      <a16:colId xmlns:a16="http://schemas.microsoft.com/office/drawing/2014/main" val="4123745654"/>
                    </a:ext>
                  </a:extLst>
                </a:gridCol>
                <a:gridCol w="987552">
                  <a:extLst>
                    <a:ext uri="{9D8B030D-6E8A-4147-A177-3AD203B41FA5}">
                      <a16:colId xmlns:a16="http://schemas.microsoft.com/office/drawing/2014/main" val="2021420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2537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(HQ) - 2018-07-08 16:26:12 </a:t>
                      </a:r>
                      <a:r>
                        <a:rPr kumimoji="0" lang="en-US" sz="1000" b="0" i="0" u="none" strike="noStrike" kern="1200" cap="none" spc="0" normalizeH="0" baseline="0" noProof="0">
                          <a:ln>
                            <a:noFill/>
                          </a:ln>
                          <a:solidFill>
                            <a:prstClr val="black"/>
                          </a:solidFill>
                          <a:effectLst/>
                          <a:uLnTx/>
                          <a:uFillTx/>
                          <a:latin typeface="+mn-lt"/>
                          <a:ea typeface="+mn-ea"/>
                          <a:cs typeface="+mn-cs"/>
                        </a:rPr>
                        <a:t>
 Morning! For ESL One Cologne final, who will take home the trophy?
@natus_vincere_official 
or
@bigclangg ?
Leave your comment below with your prediction!
#MSIGaming #TrueGaming #BestWeaponForGamer #MSIESLOne #ESLOne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79291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(HQ) - 2018-07-08 15:12:54 </a:t>
                      </a:r>
                      <a:r>
                        <a:rPr kumimoji="0" lang="en-US" sz="1000" b="0" i="0" u="none" strike="noStrike" kern="1200" cap="none" spc="0" normalizeH="0" baseline="0" noProof="0">
                          <a:ln>
                            <a:noFill/>
                          </a:ln>
                          <a:solidFill>
                            <a:prstClr val="black"/>
                          </a:solidFill>
                          <a:effectLst/>
                          <a:uLnTx/>
                          <a:uFillTx/>
                          <a:latin typeface="+mn-lt"/>
                          <a:ea typeface="+mn-ea"/>
                          <a:cs typeface="+mn-cs"/>
                        </a:rPr>
                        <a:t>
 What do you think about this combination-The RGB? Let’s make it glow anyway!
#DopeNotBroke #MSIB360 #MSIGaming #Motherboard #budgetPC #TheRGB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13860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(HQ) - 2018-07-08 03:31:48 </a:t>
                      </a:r>
                      <a:r>
                        <a:rPr kumimoji="0" lang="en-US" sz="1000" b="0" i="0" u="none" strike="noStrike" kern="1200" cap="none" spc="0" normalizeH="0" baseline="0" noProof="0">
                          <a:ln>
                            <a:noFill/>
                          </a:ln>
                          <a:solidFill>
                            <a:prstClr val="black"/>
                          </a:solidFill>
                          <a:effectLst/>
                          <a:uLnTx/>
                          <a:uFillTx/>
                          <a:latin typeface="+mn-lt"/>
                          <a:ea typeface="+mn-ea"/>
                          <a:cs typeface="+mn-cs"/>
                        </a:rPr>
                        <a:t>
 Be sure to tune in for the semi-finals of ESL One Cologne 2018 today! What were some of your favorite moments from yesterday’s matches? 
@natus_vincere_official are going straight into the GRAND FINALS of the #ESLOneCologne 2018! Great job, boys!
Let's see another team will enter the semi-final tonight!
#MSIGAMING #TRUEGAMING #BestWeaponForGamer #MSIESLOne #ESLOne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40321876"/>
                  </a:ext>
                </a:extLst>
              </a:tr>
            </a:tbl>
          </a:graphicData>
        </a:graphic>
      </p:graphicFrame>
      <p:sp>
        <p:nvSpPr>
          <p:cNvPr id="4" name="Text Placeholder 3">
            <a:extLst>
              <a:ext uri="{FF2B5EF4-FFF2-40B4-BE49-F238E27FC236}">
                <a16:creationId xmlns:a16="http://schemas.microsoft.com/office/drawing/2014/main" id="{D357A64D-7A2F-4C4A-8B37-5F3C1F5167FA}"/>
              </a:ext>
            </a:extLst>
          </p:cNvPr>
          <p:cNvSpPr>
            <a:spLocks noGrp="1"/>
          </p:cNvSpPr>
          <p:nvPr>
            <p:ph type="body" sz="quarter" idx="14"/>
          </p:nvPr>
        </p:nvSpPr>
        <p:spPr/>
        <p:txBody>
          <a:bodyPr/>
          <a:lstStyle/>
          <a:p>
            <a:r>
              <a:rPr lang="en-US"/>
              <a:t>05/01/2018 - 07/17/2018</a:t>
            </a:r>
          </a:p>
        </p:txBody>
      </p:sp>
    </p:spTree>
    <p:extLst>
      <p:ext uri="{BB962C8B-B14F-4D97-AF65-F5344CB8AC3E}">
        <p14:creationId xmlns:p14="http://schemas.microsoft.com/office/powerpoint/2010/main" val="2775976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D31C2-60F3-4756-86D4-420BE538E89D}"/>
              </a:ext>
            </a:extLst>
          </p:cNvPr>
          <p:cNvSpPr>
            <a:spLocks noGrp="1"/>
          </p:cNvSpPr>
          <p:nvPr>
            <p:ph type="title"/>
          </p:nvPr>
        </p:nvSpPr>
        <p:spPr/>
        <p:txBody>
          <a:bodyPr/>
          <a:lstStyle/>
          <a:p>
            <a:r>
              <a:rPr lang="en-US"/>
              <a:t>Instagram Posts Table | msigaming - 8 of 9</a:t>
            </a:r>
          </a:p>
        </p:txBody>
      </p:sp>
      <p:graphicFrame>
        <p:nvGraphicFramePr>
          <p:cNvPr id="5" name="Table Placeholder 4">
            <a:extLst>
              <a:ext uri="{FF2B5EF4-FFF2-40B4-BE49-F238E27FC236}">
                <a16:creationId xmlns:a16="http://schemas.microsoft.com/office/drawing/2014/main" id="{88FEA86A-C701-4508-984B-2D405BB7B833}"/>
              </a:ext>
            </a:extLst>
          </p:cNvPr>
          <p:cNvGraphicFramePr>
            <a:graphicFrameLocks noGrp="1"/>
          </p:cNvGraphicFramePr>
          <p:nvPr>
            <p:ph type="tbl" sz="quarter" idx="13"/>
            <p:extLst>
              <p:ext uri="{D42A27DB-BD31-4B8C-83A1-F6EECF244321}">
                <p14:modId xmlns:p14="http://schemas.microsoft.com/office/powerpoint/2010/main" val="128518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1065280"/>
                    </a:ext>
                  </a:extLst>
                </a:gridCol>
                <a:gridCol w="987552">
                  <a:extLst>
                    <a:ext uri="{9D8B030D-6E8A-4147-A177-3AD203B41FA5}">
                      <a16:colId xmlns:a16="http://schemas.microsoft.com/office/drawing/2014/main" val="3307536867"/>
                    </a:ext>
                  </a:extLst>
                </a:gridCol>
                <a:gridCol w="987552">
                  <a:extLst>
                    <a:ext uri="{9D8B030D-6E8A-4147-A177-3AD203B41FA5}">
                      <a16:colId xmlns:a16="http://schemas.microsoft.com/office/drawing/2014/main" val="560990162"/>
                    </a:ext>
                  </a:extLst>
                </a:gridCol>
                <a:gridCol w="987552">
                  <a:extLst>
                    <a:ext uri="{9D8B030D-6E8A-4147-A177-3AD203B41FA5}">
                      <a16:colId xmlns:a16="http://schemas.microsoft.com/office/drawing/2014/main" val="1048185580"/>
                    </a:ext>
                  </a:extLst>
                </a:gridCol>
                <a:gridCol w="987552">
                  <a:extLst>
                    <a:ext uri="{9D8B030D-6E8A-4147-A177-3AD203B41FA5}">
                      <a16:colId xmlns:a16="http://schemas.microsoft.com/office/drawing/2014/main" val="3755125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2215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(HQ) - 2018-07-07 15:03:51 </a:t>
                      </a:r>
                      <a:r>
                        <a:rPr kumimoji="0" lang="en-US" sz="1000" b="0" i="0" u="none" strike="noStrike" kern="1200" cap="none" spc="0" normalizeH="0" baseline="0" noProof="0">
                          <a:ln>
                            <a:noFill/>
                          </a:ln>
                          <a:solidFill>
                            <a:prstClr val="black"/>
                          </a:solidFill>
                          <a:effectLst/>
                          <a:uLnTx/>
                          <a:uFillTx/>
                          <a:latin typeface="+mn-lt"/>
                          <a:ea typeface="+mn-ea"/>
                          <a:cs typeface="+mn-cs"/>
                        </a:rPr>
                        <a:t>
 You think you're well-prepared? 🤔⠀
⠀
The most practical way to be prepared on every battle ☑ ⠀
⠀
Swipe left 👉 to see if you're qualified enough 😎 😎⠀ ⠀
#MSIGaming #defineyourgaming #GamingGear #imemerse #gh70 #vigor #gk80 #clutch #gm70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12587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(HQ) - 2018-07-07 10:05:28 </a:t>
                      </a:r>
                      <a:r>
                        <a:rPr kumimoji="0" lang="en-US" sz="1000" b="0" i="0" u="none" strike="noStrike" kern="1200" cap="none" spc="0" normalizeH="0" baseline="0" noProof="0">
                          <a:ln>
                            <a:noFill/>
                          </a:ln>
                          <a:solidFill>
                            <a:prstClr val="black"/>
                          </a:solidFill>
                          <a:effectLst/>
                          <a:uLnTx/>
                          <a:uFillTx/>
                          <a:latin typeface="+mn-lt"/>
                          <a:ea typeface="+mn-ea"/>
                          <a:cs typeface="+mn-cs"/>
                        </a:rPr>
                        <a:t>
 @cloud9gg will come to MSI booth at ESL One Cologne, to meet and greet with you gamers!!
You will regret if you've missed this signing session!
#Time -&gt; July 7th, 15:15 at DE time.
Catch all the action live at MSI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53272591"/>
                  </a:ext>
                </a:extLst>
              </a:tr>
            </a:tbl>
          </a:graphicData>
        </a:graphic>
      </p:graphicFrame>
      <p:sp>
        <p:nvSpPr>
          <p:cNvPr id="4" name="Text Placeholder 3">
            <a:extLst>
              <a:ext uri="{FF2B5EF4-FFF2-40B4-BE49-F238E27FC236}">
                <a16:creationId xmlns:a16="http://schemas.microsoft.com/office/drawing/2014/main" id="{F729A240-1D8E-4B07-BB04-41817529C899}"/>
              </a:ext>
            </a:extLst>
          </p:cNvPr>
          <p:cNvSpPr>
            <a:spLocks noGrp="1"/>
          </p:cNvSpPr>
          <p:nvPr>
            <p:ph type="body" sz="quarter" idx="14"/>
          </p:nvPr>
        </p:nvSpPr>
        <p:spPr/>
        <p:txBody>
          <a:bodyPr/>
          <a:lstStyle/>
          <a:p>
            <a:r>
              <a:rPr lang="en-US"/>
              <a:t>05/01/2018 - 07/17/2018</a:t>
            </a:r>
          </a:p>
        </p:txBody>
      </p:sp>
    </p:spTree>
    <p:extLst>
      <p:ext uri="{BB962C8B-B14F-4D97-AF65-F5344CB8AC3E}">
        <p14:creationId xmlns:p14="http://schemas.microsoft.com/office/powerpoint/2010/main" val="2397110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8F3BB-C627-4796-9185-7F1D1519B218}"/>
              </a:ext>
            </a:extLst>
          </p:cNvPr>
          <p:cNvSpPr>
            <a:spLocks noGrp="1"/>
          </p:cNvSpPr>
          <p:nvPr>
            <p:ph type="title"/>
          </p:nvPr>
        </p:nvSpPr>
        <p:spPr/>
        <p:txBody>
          <a:bodyPr/>
          <a:lstStyle/>
          <a:p>
            <a:r>
              <a:rPr lang="en-US"/>
              <a:t>Instagram Posts Table | msigaming - 9 of 9</a:t>
            </a:r>
          </a:p>
        </p:txBody>
      </p:sp>
      <p:graphicFrame>
        <p:nvGraphicFramePr>
          <p:cNvPr id="5" name="Table Placeholder 4">
            <a:extLst>
              <a:ext uri="{FF2B5EF4-FFF2-40B4-BE49-F238E27FC236}">
                <a16:creationId xmlns:a16="http://schemas.microsoft.com/office/drawing/2014/main" id="{CD26EC94-E856-4707-BD80-8427965C78F4}"/>
              </a:ext>
            </a:extLst>
          </p:cNvPr>
          <p:cNvGraphicFramePr>
            <a:graphicFrameLocks noGrp="1"/>
          </p:cNvGraphicFramePr>
          <p:nvPr>
            <p:ph type="tbl" sz="quarter" idx="13"/>
            <p:extLst>
              <p:ext uri="{D42A27DB-BD31-4B8C-83A1-F6EECF244321}">
                <p14:modId xmlns:p14="http://schemas.microsoft.com/office/powerpoint/2010/main" val="176540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48796462"/>
                    </a:ext>
                  </a:extLst>
                </a:gridCol>
                <a:gridCol w="987552">
                  <a:extLst>
                    <a:ext uri="{9D8B030D-6E8A-4147-A177-3AD203B41FA5}">
                      <a16:colId xmlns:a16="http://schemas.microsoft.com/office/drawing/2014/main" val="283673732"/>
                    </a:ext>
                  </a:extLst>
                </a:gridCol>
                <a:gridCol w="987552">
                  <a:extLst>
                    <a:ext uri="{9D8B030D-6E8A-4147-A177-3AD203B41FA5}">
                      <a16:colId xmlns:a16="http://schemas.microsoft.com/office/drawing/2014/main" val="178628040"/>
                    </a:ext>
                  </a:extLst>
                </a:gridCol>
                <a:gridCol w="987552">
                  <a:extLst>
                    <a:ext uri="{9D8B030D-6E8A-4147-A177-3AD203B41FA5}">
                      <a16:colId xmlns:a16="http://schemas.microsoft.com/office/drawing/2014/main" val="4136892704"/>
                    </a:ext>
                  </a:extLst>
                </a:gridCol>
                <a:gridCol w="987552">
                  <a:extLst>
                    <a:ext uri="{9D8B030D-6E8A-4147-A177-3AD203B41FA5}">
                      <a16:colId xmlns:a16="http://schemas.microsoft.com/office/drawing/2014/main" val="398015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055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(HQ) - 2018-07-07 02:18:27 </a:t>
                      </a:r>
                      <a:r>
                        <a:rPr kumimoji="0" lang="en-US" sz="1000" b="0" i="0" u="none" strike="noStrike" kern="1200" cap="none" spc="0" normalizeH="0" baseline="0" noProof="0">
                          <a:ln>
                            <a:noFill/>
                          </a:ln>
                          <a:solidFill>
                            <a:prstClr val="black"/>
                          </a:solidFill>
                          <a:effectLst/>
                          <a:uLnTx/>
                          <a:uFillTx/>
                          <a:latin typeface="+mn-lt"/>
                          <a:ea typeface="+mn-ea"/>
                          <a:cs typeface="+mn-cs"/>
                        </a:rPr>
                        <a:t>
 MSI is the official gaming partner of ESL!
Are you the lucky one to get MSI mystery box Raffle?
We are out here at the LANXESS arena in Cologne for ESL One 2018! Can’t wait to see which team comes out on top! What team are you rooting for? 
GJ for Navi GG Bet today!
#MSIGAMING #TRUEGAMING #BestWeaponForGamer #MSIESLOne #ESLOne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52117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(HQ) - 2018-07-06 21:00:52 </a:t>
                      </a:r>
                      <a:r>
                        <a:rPr kumimoji="0" lang="en-US" sz="1000" b="0" i="0" u="none" strike="noStrike" kern="1200" cap="none" spc="0" normalizeH="0" baseline="0" noProof="0">
                          <a:ln>
                            <a:noFill/>
                          </a:ln>
                          <a:solidFill>
                            <a:prstClr val="black"/>
                          </a:solidFill>
                          <a:effectLst/>
                          <a:uLnTx/>
                          <a:uFillTx/>
                          <a:latin typeface="+mn-lt"/>
                          <a:ea typeface="+mn-ea"/>
                          <a:cs typeface="+mn-cs"/>
                        </a:rPr>
                        <a:t>
 "You are doing great, bro." #GSseries #TrueGaming #MSIgaming #Laptop #Gaming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06238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(HQ) - 2018-07-06 20:02:01 </a:t>
                      </a:r>
                      <a:r>
                        <a:rPr kumimoji="0" lang="en-US" sz="1000" b="0" i="0" u="none" strike="noStrike" kern="1200" cap="none" spc="0" normalizeH="0" baseline="0" noProof="0">
                          <a:ln>
                            <a:noFill/>
                          </a:ln>
                          <a:solidFill>
                            <a:prstClr val="black"/>
                          </a:solidFill>
                          <a:effectLst/>
                          <a:uLnTx/>
                          <a:uFillTx/>
                          <a:latin typeface="+mn-lt"/>
                          <a:ea typeface="+mn-ea"/>
                          <a:cs typeface="+mn-cs"/>
                        </a:rPr>
                        <a:t>
 Get ready!  It's time to GET HYPED at ESL One Cologne! 🎉
MSI invite the best gamers to play tournament with you at our booth! We are waiting for you here! 
@hattongamesofficial @joshinogames @wisethugtv @nadekingofficial
@ibbyyzekerie @top_frag @mattseesass
#MSI #TrueGaming #BestWeaponForGamer #MSIESLOne #ESLOne #Fadecase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75154133"/>
                  </a:ext>
                </a:extLst>
              </a:tr>
            </a:tbl>
          </a:graphicData>
        </a:graphic>
      </p:graphicFrame>
      <p:sp>
        <p:nvSpPr>
          <p:cNvPr id="4" name="Text Placeholder 3">
            <a:extLst>
              <a:ext uri="{FF2B5EF4-FFF2-40B4-BE49-F238E27FC236}">
                <a16:creationId xmlns:a16="http://schemas.microsoft.com/office/drawing/2014/main" id="{2AA7C78D-EC9D-4092-ACBA-EB682B5D7E58}"/>
              </a:ext>
            </a:extLst>
          </p:cNvPr>
          <p:cNvSpPr>
            <a:spLocks noGrp="1"/>
          </p:cNvSpPr>
          <p:nvPr>
            <p:ph type="body" sz="quarter" idx="14"/>
          </p:nvPr>
        </p:nvSpPr>
        <p:spPr/>
        <p:txBody>
          <a:bodyPr/>
          <a:lstStyle/>
          <a:p>
            <a:r>
              <a:rPr lang="en-US"/>
              <a:t>05/01/2018 - 07/17/2018</a:t>
            </a:r>
          </a:p>
        </p:txBody>
      </p:sp>
    </p:spTree>
    <p:extLst>
      <p:ext uri="{BB962C8B-B14F-4D97-AF65-F5344CB8AC3E}">
        <p14:creationId xmlns:p14="http://schemas.microsoft.com/office/powerpoint/2010/main" val="10022628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ACB3D734-6B43-4C14-8CA7-35CA28DAB2B4}" vid="{BB6C8173-4B4F-4C9C-840B-53837BF5562B}"/>
    </a:ext>
  </a:extLst>
</a:theme>
</file>

<file path=docProps/app.xml><?xml version="1.0" encoding="utf-8"?>
<Properties xmlns="http://schemas.openxmlformats.org/officeDocument/2006/extended-properties" xmlns:vt="http://schemas.openxmlformats.org/officeDocument/2006/docPropsVTypes">
  <Template>20180717_053034</Template>
  <TotalTime>1</TotalTime>
  <Words>453</Words>
  <Application>Microsoft Office PowerPoint</Application>
  <PresentationFormat>On-screen Show (4:3)</PresentationFormat>
  <Paragraphs>188</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Arial</vt:lpstr>
      <vt:lpstr>quintly_template</vt:lpstr>
      <vt:lpstr>Instagram Posts Table | msigaming - 1 of 9</vt:lpstr>
      <vt:lpstr>Instagram Posts Table | msigaming - 2 of 9</vt:lpstr>
      <vt:lpstr>Instagram Posts Table | msigaming - 3 of 9</vt:lpstr>
      <vt:lpstr>Instagram Posts Table | msigaming - 4 of 9</vt:lpstr>
      <vt:lpstr>Instagram Posts Table | msigaming - 5 of 9</vt:lpstr>
      <vt:lpstr>Instagram Posts Table | msigaming - 6 of 9</vt:lpstr>
      <vt:lpstr>Instagram Posts Table | msigaming - 7 of 9</vt:lpstr>
      <vt:lpstr>Instagram Posts Table | msigaming - 8 of 9</vt:lpstr>
      <vt:lpstr>Instagram Posts Table | msigaming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msigaming - 1 of 9</dc:title>
  <dc:creator>Administrator</dc:creator>
  <cp:lastModifiedBy>Administrator</cp:lastModifiedBy>
  <cp:revision>1</cp:revision>
  <dcterms:created xsi:type="dcterms:W3CDTF">2018-07-17T05:30:36Z</dcterms:created>
  <dcterms:modified xsi:type="dcterms:W3CDTF">2018-07-17T05:31:52Z</dcterms:modified>
</cp:coreProperties>
</file>