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A9EE-0476-46A2-A76B-00B022ECB359}"/>
              </a:ext>
            </a:extLst>
          </p:cNvPr>
          <p:cNvSpPr>
            <a:spLocks noGrp="1"/>
          </p:cNvSpPr>
          <p:nvPr>
            <p:ph type="title"/>
          </p:nvPr>
        </p:nvSpPr>
        <p:spPr/>
        <p:txBody>
          <a:bodyPr/>
          <a:lstStyle/>
          <a:p>
            <a:r>
              <a:rPr lang="en-US"/>
              <a:t>Youtube YouTube Video-Tabelle (Shorts only) | 4 profiles - 1 of 26</a:t>
            </a:r>
          </a:p>
        </p:txBody>
      </p:sp>
      <p:graphicFrame>
        <p:nvGraphicFramePr>
          <p:cNvPr id="5" name="Table Placeholder 4">
            <a:extLst>
              <a:ext uri="{FF2B5EF4-FFF2-40B4-BE49-F238E27FC236}">
                <a16:creationId xmlns:a16="http://schemas.microsoft.com/office/drawing/2014/main" id="{1C74D551-3B96-4736-A07C-6ECACBB7FA25}"/>
              </a:ext>
            </a:extLst>
          </p:cNvPr>
          <p:cNvGraphicFramePr>
            <a:graphicFrameLocks noGrp="1"/>
          </p:cNvGraphicFramePr>
          <p:nvPr>
            <p:ph type="tbl" sz="quarter" idx="13"/>
            <p:extLst>
              <p:ext uri="{D42A27DB-BD31-4B8C-83A1-F6EECF244321}">
                <p14:modId xmlns:p14="http://schemas.microsoft.com/office/powerpoint/2010/main" val="1877104146"/>
              </p:ext>
            </p:extLst>
          </p:nvPr>
        </p:nvGraphicFramePr>
        <p:xfrm>
          <a:off x="457200" y="1731963"/>
          <a:ext cx="7982712" cy="10058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0785263"/>
                    </a:ext>
                  </a:extLst>
                </a:gridCol>
                <a:gridCol w="987552">
                  <a:extLst>
                    <a:ext uri="{9D8B030D-6E8A-4147-A177-3AD203B41FA5}">
                      <a16:colId xmlns:a16="http://schemas.microsoft.com/office/drawing/2014/main" val="2433436645"/>
                    </a:ext>
                  </a:extLst>
                </a:gridCol>
                <a:gridCol w="493776">
                  <a:extLst>
                    <a:ext uri="{9D8B030D-6E8A-4147-A177-3AD203B41FA5}">
                      <a16:colId xmlns:a16="http://schemas.microsoft.com/office/drawing/2014/main" val="4197802425"/>
                    </a:ext>
                  </a:extLst>
                </a:gridCol>
                <a:gridCol w="493776">
                  <a:extLst>
                    <a:ext uri="{9D8B030D-6E8A-4147-A177-3AD203B41FA5}">
                      <a16:colId xmlns:a16="http://schemas.microsoft.com/office/drawing/2014/main" val="979288921"/>
                    </a:ext>
                  </a:extLst>
                </a:gridCol>
                <a:gridCol w="493776">
                  <a:extLst>
                    <a:ext uri="{9D8B030D-6E8A-4147-A177-3AD203B41FA5}">
                      <a16:colId xmlns:a16="http://schemas.microsoft.com/office/drawing/2014/main" val="750803087"/>
                    </a:ext>
                  </a:extLst>
                </a:gridCol>
                <a:gridCol w="493776">
                  <a:extLst>
                    <a:ext uri="{9D8B030D-6E8A-4147-A177-3AD203B41FA5}">
                      <a16:colId xmlns:a16="http://schemas.microsoft.com/office/drawing/2014/main" val="455161612"/>
                    </a:ext>
                  </a:extLst>
                </a:gridCol>
                <a:gridCol w="493776">
                  <a:extLst>
                    <a:ext uri="{9D8B030D-6E8A-4147-A177-3AD203B41FA5}">
                      <a16:colId xmlns:a16="http://schemas.microsoft.com/office/drawing/2014/main" val="3052001444"/>
                    </a:ext>
                  </a:extLst>
                </a:gridCol>
                <a:gridCol w="493776">
                  <a:extLst>
                    <a:ext uri="{9D8B030D-6E8A-4147-A177-3AD203B41FA5}">
                      <a16:colId xmlns:a16="http://schemas.microsoft.com/office/drawing/2014/main" val="1008253987"/>
                    </a:ext>
                  </a:extLst>
                </a:gridCol>
                <a:gridCol w="493776">
                  <a:extLst>
                    <a:ext uri="{9D8B030D-6E8A-4147-A177-3AD203B41FA5}">
                      <a16:colId xmlns:a16="http://schemas.microsoft.com/office/drawing/2014/main" val="2380501846"/>
                    </a:ext>
                  </a:extLst>
                </a:gridCol>
                <a:gridCol w="493776">
                  <a:extLst>
                    <a:ext uri="{9D8B030D-6E8A-4147-A177-3AD203B41FA5}">
                      <a16:colId xmlns:a16="http://schemas.microsoft.com/office/drawing/2014/main" val="1109552839"/>
                    </a:ext>
                  </a:extLst>
                </a:gridCol>
                <a:gridCol w="493776">
                  <a:extLst>
                    <a:ext uri="{9D8B030D-6E8A-4147-A177-3AD203B41FA5}">
                      <a16:colId xmlns:a16="http://schemas.microsoft.com/office/drawing/2014/main" val="2953960889"/>
                    </a:ext>
                  </a:extLst>
                </a:gridCol>
                <a:gridCol w="493776">
                  <a:extLst>
                    <a:ext uri="{9D8B030D-6E8A-4147-A177-3AD203B41FA5}">
                      <a16:colId xmlns:a16="http://schemas.microsoft.com/office/drawing/2014/main" val="346722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61037244"/>
                  </a:ext>
                </a:extLst>
              </a:tr>
            </a:tbl>
          </a:graphicData>
        </a:graphic>
      </p:graphicFrame>
      <p:sp>
        <p:nvSpPr>
          <p:cNvPr id="4" name="Text Placeholder 3">
            <a:extLst>
              <a:ext uri="{FF2B5EF4-FFF2-40B4-BE49-F238E27FC236}">
                <a16:creationId xmlns:a16="http://schemas.microsoft.com/office/drawing/2014/main" id="{D573EC9B-2A08-43F2-A1AA-02382AFD50DC}"/>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19360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27070-CDBD-41ED-B313-9DCF201A8B67}"/>
              </a:ext>
            </a:extLst>
          </p:cNvPr>
          <p:cNvSpPr>
            <a:spLocks noGrp="1"/>
          </p:cNvSpPr>
          <p:nvPr>
            <p:ph type="title"/>
          </p:nvPr>
        </p:nvSpPr>
        <p:spPr/>
        <p:txBody>
          <a:bodyPr/>
          <a:lstStyle/>
          <a:p>
            <a:r>
              <a:rPr lang="en-US"/>
              <a:t>Youtube YouTube Video-Tabelle (Shorts only) | 4 profiles - 2 of 26</a:t>
            </a:r>
          </a:p>
        </p:txBody>
      </p:sp>
      <p:graphicFrame>
        <p:nvGraphicFramePr>
          <p:cNvPr id="5" name="Table Placeholder 4">
            <a:extLst>
              <a:ext uri="{FF2B5EF4-FFF2-40B4-BE49-F238E27FC236}">
                <a16:creationId xmlns:a16="http://schemas.microsoft.com/office/drawing/2014/main" id="{7B10CC88-4850-41EA-BA05-90ED2FB790FD}"/>
              </a:ext>
            </a:extLst>
          </p:cNvPr>
          <p:cNvGraphicFramePr>
            <a:graphicFrameLocks noGrp="1"/>
          </p:cNvGraphicFramePr>
          <p:nvPr>
            <p:ph type="tbl" sz="quarter" idx="13"/>
            <p:extLst>
              <p:ext uri="{D42A27DB-BD31-4B8C-83A1-F6EECF244321}">
                <p14:modId xmlns:p14="http://schemas.microsoft.com/office/powerpoint/2010/main" val="2231638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1825125"/>
                    </a:ext>
                  </a:extLst>
                </a:gridCol>
                <a:gridCol w="987552">
                  <a:extLst>
                    <a:ext uri="{9D8B030D-6E8A-4147-A177-3AD203B41FA5}">
                      <a16:colId xmlns:a16="http://schemas.microsoft.com/office/drawing/2014/main" val="2817031222"/>
                    </a:ext>
                  </a:extLst>
                </a:gridCol>
                <a:gridCol w="493776">
                  <a:extLst>
                    <a:ext uri="{9D8B030D-6E8A-4147-A177-3AD203B41FA5}">
                      <a16:colId xmlns:a16="http://schemas.microsoft.com/office/drawing/2014/main" val="1467529440"/>
                    </a:ext>
                  </a:extLst>
                </a:gridCol>
                <a:gridCol w="493776">
                  <a:extLst>
                    <a:ext uri="{9D8B030D-6E8A-4147-A177-3AD203B41FA5}">
                      <a16:colId xmlns:a16="http://schemas.microsoft.com/office/drawing/2014/main" val="3171466214"/>
                    </a:ext>
                  </a:extLst>
                </a:gridCol>
                <a:gridCol w="493776">
                  <a:extLst>
                    <a:ext uri="{9D8B030D-6E8A-4147-A177-3AD203B41FA5}">
                      <a16:colId xmlns:a16="http://schemas.microsoft.com/office/drawing/2014/main" val="1693706715"/>
                    </a:ext>
                  </a:extLst>
                </a:gridCol>
                <a:gridCol w="493776">
                  <a:extLst>
                    <a:ext uri="{9D8B030D-6E8A-4147-A177-3AD203B41FA5}">
                      <a16:colId xmlns:a16="http://schemas.microsoft.com/office/drawing/2014/main" val="3608836761"/>
                    </a:ext>
                  </a:extLst>
                </a:gridCol>
                <a:gridCol w="493776">
                  <a:extLst>
                    <a:ext uri="{9D8B030D-6E8A-4147-A177-3AD203B41FA5}">
                      <a16:colId xmlns:a16="http://schemas.microsoft.com/office/drawing/2014/main" val="2001801277"/>
                    </a:ext>
                  </a:extLst>
                </a:gridCol>
                <a:gridCol w="493776">
                  <a:extLst>
                    <a:ext uri="{9D8B030D-6E8A-4147-A177-3AD203B41FA5}">
                      <a16:colId xmlns:a16="http://schemas.microsoft.com/office/drawing/2014/main" val="2682485517"/>
                    </a:ext>
                  </a:extLst>
                </a:gridCol>
                <a:gridCol w="493776">
                  <a:extLst>
                    <a:ext uri="{9D8B030D-6E8A-4147-A177-3AD203B41FA5}">
                      <a16:colId xmlns:a16="http://schemas.microsoft.com/office/drawing/2014/main" val="633195724"/>
                    </a:ext>
                  </a:extLst>
                </a:gridCol>
                <a:gridCol w="493776">
                  <a:extLst>
                    <a:ext uri="{9D8B030D-6E8A-4147-A177-3AD203B41FA5}">
                      <a16:colId xmlns:a16="http://schemas.microsoft.com/office/drawing/2014/main" val="58032203"/>
                    </a:ext>
                  </a:extLst>
                </a:gridCol>
                <a:gridCol w="493776">
                  <a:extLst>
                    <a:ext uri="{9D8B030D-6E8A-4147-A177-3AD203B41FA5}">
                      <a16:colId xmlns:a16="http://schemas.microsoft.com/office/drawing/2014/main" val="1020391152"/>
                    </a:ext>
                  </a:extLst>
                </a:gridCol>
                <a:gridCol w="493776">
                  <a:extLst>
                    <a:ext uri="{9D8B030D-6E8A-4147-A177-3AD203B41FA5}">
                      <a16:colId xmlns:a16="http://schemas.microsoft.com/office/drawing/2014/main" val="426773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25114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- 2026-01-12 17:26:35</a:t>
                      </a:r>
                      <a:r>
                        <a:rPr kumimoji="0" lang="de-DE" sz="1000" b="0" i="0" u="none" strike="noStrike" kern="1200" cap="none" spc="0" normalizeH="0" baseline="0" noProof="0">
                          <a:ln>
                            <a:noFill/>
                          </a:ln>
                          <a:solidFill>
                            <a:prstClr val="black"/>
                          </a:solidFill>
                          <a:effectLst/>
                          <a:uLnTx/>
                          <a:uFillTx/>
                          <a:latin typeface="Calibri"/>
                          <a:ea typeface="+mn-ea"/>
                          <a:cs typeface="+mn-cs"/>
                        </a:rPr>
                        <a:t>
 No cap! Der sogenannte "Pinguin-Gang"🐧 hilft, damit es dich bei Glatteis nicht zerlegt.❄️ Diesen sehr speziellen Gang empfiehlt sogar die Deutsche Gesellschaft für Orthopädie und Unfallchirurgie. 
🐧 Während beim menschlichen Gang der Körperschwerpunkt in der Mitte liegt, verlagern Pinguine ihr Gewicht auf das Bein, das gerade vorne ist. Mit kleinen, langsamen Schritten setzen sie die ganze Fußsohle auf und gewinnen so an Stabilität. 
👉UND: Experten raten, die Hände dabei auf keinen Fall in die Jackentaschen zu stecken - also NICHT so wie es Pinki in dem Video macht! Denn: falls man doch mal wegrutscht, braucht es freie Hände.👐
❗️Im Falle eines Sturzes:
die Arme unbedingt vor dem Gesicht kreuzen, um den Kopf zu schützen.🙅🏻‍♀️ Bei Glatteis wird außerdem empfohlen, Handschuhe🧤 und feste Schuhe👟 mit Profil zu tragen. Spikes können eine sinnvolle Ergänzung sein. 
🤓Profi-Tipp: Das Fahrrad sollte man bei Glätte besser zuhause stehen lassen.🚲🚫
#glatteis #pinguin #unlogo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https://i.ytimg.com/vi/6INKdvpHfJo/hqdefault.jpg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981450231"/>
                  </a:ext>
                </a:extLst>
              </a:tr>
            </a:tbl>
          </a:graphicData>
        </a:graphic>
      </p:graphicFrame>
      <p:sp>
        <p:nvSpPr>
          <p:cNvPr id="4" name="Text Placeholder 3">
            <a:extLst>
              <a:ext uri="{FF2B5EF4-FFF2-40B4-BE49-F238E27FC236}">
                <a16:creationId xmlns:a16="http://schemas.microsoft.com/office/drawing/2014/main" id="{951CAEDB-A163-4AED-A51F-13CCA70DFE24}"/>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61757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2468-3554-4C9E-9BD0-F03A3CDCCC8E}"/>
              </a:ext>
            </a:extLst>
          </p:cNvPr>
          <p:cNvSpPr>
            <a:spLocks noGrp="1"/>
          </p:cNvSpPr>
          <p:nvPr>
            <p:ph type="title"/>
          </p:nvPr>
        </p:nvSpPr>
        <p:spPr/>
        <p:txBody>
          <a:bodyPr/>
          <a:lstStyle/>
          <a:p>
            <a:r>
              <a:rPr lang="en-US"/>
              <a:t>Youtube YouTube Video-Tabelle (Shorts only) | 4 profiles - 3 of 26</a:t>
            </a:r>
          </a:p>
        </p:txBody>
      </p:sp>
      <p:graphicFrame>
        <p:nvGraphicFramePr>
          <p:cNvPr id="5" name="Table Placeholder 4">
            <a:extLst>
              <a:ext uri="{FF2B5EF4-FFF2-40B4-BE49-F238E27FC236}">
                <a16:creationId xmlns:a16="http://schemas.microsoft.com/office/drawing/2014/main" id="{95157369-4BD0-42DF-965C-6A596AAD6F0D}"/>
              </a:ext>
            </a:extLst>
          </p:cNvPr>
          <p:cNvGraphicFramePr>
            <a:graphicFrameLocks noGrp="1"/>
          </p:cNvGraphicFramePr>
          <p:nvPr>
            <p:ph type="tbl" sz="quarter" idx="13"/>
            <p:extLst>
              <p:ext uri="{D42A27DB-BD31-4B8C-83A1-F6EECF244321}">
                <p14:modId xmlns:p14="http://schemas.microsoft.com/office/powerpoint/2010/main" val="181998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8414023"/>
                    </a:ext>
                  </a:extLst>
                </a:gridCol>
                <a:gridCol w="987552">
                  <a:extLst>
                    <a:ext uri="{9D8B030D-6E8A-4147-A177-3AD203B41FA5}">
                      <a16:colId xmlns:a16="http://schemas.microsoft.com/office/drawing/2014/main" val="301115295"/>
                    </a:ext>
                  </a:extLst>
                </a:gridCol>
                <a:gridCol w="493776">
                  <a:extLst>
                    <a:ext uri="{9D8B030D-6E8A-4147-A177-3AD203B41FA5}">
                      <a16:colId xmlns:a16="http://schemas.microsoft.com/office/drawing/2014/main" val="505998620"/>
                    </a:ext>
                  </a:extLst>
                </a:gridCol>
                <a:gridCol w="493776">
                  <a:extLst>
                    <a:ext uri="{9D8B030D-6E8A-4147-A177-3AD203B41FA5}">
                      <a16:colId xmlns:a16="http://schemas.microsoft.com/office/drawing/2014/main" val="1971598284"/>
                    </a:ext>
                  </a:extLst>
                </a:gridCol>
                <a:gridCol w="493776">
                  <a:extLst>
                    <a:ext uri="{9D8B030D-6E8A-4147-A177-3AD203B41FA5}">
                      <a16:colId xmlns:a16="http://schemas.microsoft.com/office/drawing/2014/main" val="2169490480"/>
                    </a:ext>
                  </a:extLst>
                </a:gridCol>
                <a:gridCol w="493776">
                  <a:extLst>
                    <a:ext uri="{9D8B030D-6E8A-4147-A177-3AD203B41FA5}">
                      <a16:colId xmlns:a16="http://schemas.microsoft.com/office/drawing/2014/main" val="919750584"/>
                    </a:ext>
                  </a:extLst>
                </a:gridCol>
                <a:gridCol w="493776">
                  <a:extLst>
                    <a:ext uri="{9D8B030D-6E8A-4147-A177-3AD203B41FA5}">
                      <a16:colId xmlns:a16="http://schemas.microsoft.com/office/drawing/2014/main" val="3072102877"/>
                    </a:ext>
                  </a:extLst>
                </a:gridCol>
                <a:gridCol w="493776">
                  <a:extLst>
                    <a:ext uri="{9D8B030D-6E8A-4147-A177-3AD203B41FA5}">
                      <a16:colId xmlns:a16="http://schemas.microsoft.com/office/drawing/2014/main" val="3940519729"/>
                    </a:ext>
                  </a:extLst>
                </a:gridCol>
                <a:gridCol w="493776">
                  <a:extLst>
                    <a:ext uri="{9D8B030D-6E8A-4147-A177-3AD203B41FA5}">
                      <a16:colId xmlns:a16="http://schemas.microsoft.com/office/drawing/2014/main" val="3096113983"/>
                    </a:ext>
                  </a:extLst>
                </a:gridCol>
                <a:gridCol w="493776">
                  <a:extLst>
                    <a:ext uri="{9D8B030D-6E8A-4147-A177-3AD203B41FA5}">
                      <a16:colId xmlns:a16="http://schemas.microsoft.com/office/drawing/2014/main" val="378517710"/>
                    </a:ext>
                  </a:extLst>
                </a:gridCol>
                <a:gridCol w="493776">
                  <a:extLst>
                    <a:ext uri="{9D8B030D-6E8A-4147-A177-3AD203B41FA5}">
                      <a16:colId xmlns:a16="http://schemas.microsoft.com/office/drawing/2014/main" val="3027300871"/>
                    </a:ext>
                  </a:extLst>
                </a:gridCol>
                <a:gridCol w="493776">
                  <a:extLst>
                    <a:ext uri="{9D8B030D-6E8A-4147-A177-3AD203B41FA5}">
                      <a16:colId xmlns:a16="http://schemas.microsoft.com/office/drawing/2014/main" val="208933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48978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- 2026-01-15 17:45:05</a:t>
                      </a:r>
                      <a:r>
                        <a:rPr kumimoji="0" lang="de-DE" sz="1000" b="0" i="0" u="none" strike="noStrike" kern="1200" cap="none" spc="0" normalizeH="0" baseline="0" noProof="0">
                          <a:ln>
                            <a:noFill/>
                          </a:ln>
                          <a:solidFill>
                            <a:prstClr val="black"/>
                          </a:solidFill>
                          <a:effectLst/>
                          <a:uLnTx/>
                          <a:uFillTx/>
                          <a:latin typeface="Calibri"/>
                          <a:ea typeface="+mn-ea"/>
                          <a:cs typeface="+mn-cs"/>
                        </a:rPr>
                        <a:t>
 Nach dem M!l!tär€!ns@tz in V€n€zu€l@ fragen sich nun viele, ob die USA🇺🇸 auch in Grönland🇬🇱 Ernst machen könnten.👀 Denn: Donald Trump will Grönland haben. Das hat er mehrmals gesagt.☝️ Grönland gehört allerdings zum Königreich Dänemark🇩🇰 und ist damit Teil des NATO-Bündnisses. Die militärische Aneignung wäre ein Verstoß gegen das Völkerrecht.🚫
👉Als Grund nennt Trump die nationale Sicherheit. Er sagt: Wenn er sich Grönland nicht schnappt, würden das Ch!n@🇨🇳 oder Russland🇷🇺 tun. 
❗️Einige Experten sind der Meinung, dass es Trump vor allem um Grönlands strategische Lage und um seine Rohstoffe gehe.
👉Die Europäer reagieren auf Trumps Eroberungs-Fantasien nicht nur mit scharfen Worten,🗣️ sondern auch mit konkreten Handlungen. Neben Dänemark🇩🇰 schicken auch Deutschland,🇩🇪 Frankreich,🇫🇷 Norwegen🇳🇴 und Schweden🇸🇪 erste Soldaten🪖 nach Grönland, sie sollen Bedingungen für eine Sicherung in der Region erkunden.🧐
Und die Grönländer?
👉Die sind ebenfalls kein Fan von all dem. Die jüngsten Gespräche zwischen den USA,🇺🇸 Grönland🇬🇱 und Dänemark🇩🇰 blieben quasi ergebnislos. Und obwohl Grönland und Dänemark bereits mehrfach betont haben, dass die Insel auch nicht zum Verkauf stehe, steht auch diese Idee im Raum.💰
#unlogo #comedy #grönland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https://i.ytimg.com/vi/UtVVCIUes9s/hqdefault.jpg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extLst>
                  <a:ext uri="{0D108BD9-81ED-4DB2-BD59-A6C34878D82A}">
                    <a16:rowId xmlns:a16="http://schemas.microsoft.com/office/drawing/2014/main" val="1352610860"/>
                  </a:ext>
                </a:extLst>
              </a:tr>
            </a:tbl>
          </a:graphicData>
        </a:graphic>
      </p:graphicFrame>
      <p:sp>
        <p:nvSpPr>
          <p:cNvPr id="4" name="Text Placeholder 3">
            <a:extLst>
              <a:ext uri="{FF2B5EF4-FFF2-40B4-BE49-F238E27FC236}">
                <a16:creationId xmlns:a16="http://schemas.microsoft.com/office/drawing/2014/main" id="{22403C81-7260-4A91-BCAD-2FE5592530F4}"/>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568688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2E838-4FFB-4ECE-97E2-C4B3FF953DEC}"/>
              </a:ext>
            </a:extLst>
          </p:cNvPr>
          <p:cNvSpPr>
            <a:spLocks noGrp="1"/>
          </p:cNvSpPr>
          <p:nvPr>
            <p:ph type="title"/>
          </p:nvPr>
        </p:nvSpPr>
        <p:spPr/>
        <p:txBody>
          <a:bodyPr/>
          <a:lstStyle/>
          <a:p>
            <a:r>
              <a:rPr lang="en-US"/>
              <a:t>Youtube YouTube Video-Tabelle (Shorts only) | 4 profiles - 4 of 26</a:t>
            </a:r>
          </a:p>
        </p:txBody>
      </p:sp>
      <p:graphicFrame>
        <p:nvGraphicFramePr>
          <p:cNvPr id="5" name="Table Placeholder 4">
            <a:extLst>
              <a:ext uri="{FF2B5EF4-FFF2-40B4-BE49-F238E27FC236}">
                <a16:creationId xmlns:a16="http://schemas.microsoft.com/office/drawing/2014/main" id="{859846C8-422C-46D6-AB1A-DF0349C69871}"/>
              </a:ext>
            </a:extLst>
          </p:cNvPr>
          <p:cNvGraphicFramePr>
            <a:graphicFrameLocks noGrp="1"/>
          </p:cNvGraphicFramePr>
          <p:nvPr>
            <p:ph type="tbl" sz="quarter" idx="13"/>
            <p:extLst>
              <p:ext uri="{D42A27DB-BD31-4B8C-83A1-F6EECF244321}">
                <p14:modId xmlns:p14="http://schemas.microsoft.com/office/powerpoint/2010/main" val="1809854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1255891"/>
                    </a:ext>
                  </a:extLst>
                </a:gridCol>
                <a:gridCol w="987552">
                  <a:extLst>
                    <a:ext uri="{9D8B030D-6E8A-4147-A177-3AD203B41FA5}">
                      <a16:colId xmlns:a16="http://schemas.microsoft.com/office/drawing/2014/main" val="2233541913"/>
                    </a:ext>
                  </a:extLst>
                </a:gridCol>
                <a:gridCol w="493776">
                  <a:extLst>
                    <a:ext uri="{9D8B030D-6E8A-4147-A177-3AD203B41FA5}">
                      <a16:colId xmlns:a16="http://schemas.microsoft.com/office/drawing/2014/main" val="2038331272"/>
                    </a:ext>
                  </a:extLst>
                </a:gridCol>
                <a:gridCol w="493776">
                  <a:extLst>
                    <a:ext uri="{9D8B030D-6E8A-4147-A177-3AD203B41FA5}">
                      <a16:colId xmlns:a16="http://schemas.microsoft.com/office/drawing/2014/main" val="2098303901"/>
                    </a:ext>
                  </a:extLst>
                </a:gridCol>
                <a:gridCol w="493776">
                  <a:extLst>
                    <a:ext uri="{9D8B030D-6E8A-4147-A177-3AD203B41FA5}">
                      <a16:colId xmlns:a16="http://schemas.microsoft.com/office/drawing/2014/main" val="3223286552"/>
                    </a:ext>
                  </a:extLst>
                </a:gridCol>
                <a:gridCol w="493776">
                  <a:extLst>
                    <a:ext uri="{9D8B030D-6E8A-4147-A177-3AD203B41FA5}">
                      <a16:colId xmlns:a16="http://schemas.microsoft.com/office/drawing/2014/main" val="947806513"/>
                    </a:ext>
                  </a:extLst>
                </a:gridCol>
                <a:gridCol w="493776">
                  <a:extLst>
                    <a:ext uri="{9D8B030D-6E8A-4147-A177-3AD203B41FA5}">
                      <a16:colId xmlns:a16="http://schemas.microsoft.com/office/drawing/2014/main" val="3589034221"/>
                    </a:ext>
                  </a:extLst>
                </a:gridCol>
                <a:gridCol w="493776">
                  <a:extLst>
                    <a:ext uri="{9D8B030D-6E8A-4147-A177-3AD203B41FA5}">
                      <a16:colId xmlns:a16="http://schemas.microsoft.com/office/drawing/2014/main" val="3539357159"/>
                    </a:ext>
                  </a:extLst>
                </a:gridCol>
                <a:gridCol w="493776">
                  <a:extLst>
                    <a:ext uri="{9D8B030D-6E8A-4147-A177-3AD203B41FA5}">
                      <a16:colId xmlns:a16="http://schemas.microsoft.com/office/drawing/2014/main" val="473364358"/>
                    </a:ext>
                  </a:extLst>
                </a:gridCol>
                <a:gridCol w="493776">
                  <a:extLst>
                    <a:ext uri="{9D8B030D-6E8A-4147-A177-3AD203B41FA5}">
                      <a16:colId xmlns:a16="http://schemas.microsoft.com/office/drawing/2014/main" val="4213647704"/>
                    </a:ext>
                  </a:extLst>
                </a:gridCol>
                <a:gridCol w="493776">
                  <a:extLst>
                    <a:ext uri="{9D8B030D-6E8A-4147-A177-3AD203B41FA5}">
                      <a16:colId xmlns:a16="http://schemas.microsoft.com/office/drawing/2014/main" val="2788526965"/>
                    </a:ext>
                  </a:extLst>
                </a:gridCol>
                <a:gridCol w="493776">
                  <a:extLst>
                    <a:ext uri="{9D8B030D-6E8A-4147-A177-3AD203B41FA5}">
                      <a16:colId xmlns:a16="http://schemas.microsoft.com/office/drawing/2014/main" val="60303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25900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un.logo! - 2026-02-12 17:57:56</a:t>
                      </a:r>
                      <a:r>
                        <a:rPr kumimoji="0" lang="en-US" sz="1000" b="0" i="0" u="none" strike="noStrike" kern="1200" cap="none" spc="0" normalizeH="0" baseline="0" noProof="0">
                          <a:ln>
                            <a:noFill/>
                          </a:ln>
                          <a:solidFill>
                            <a:prstClr val="black"/>
                          </a:solidFill>
                          <a:effectLst/>
                          <a:uLnTx/>
                          <a:uFillTx/>
                          <a:latin typeface="Calibri"/>
                          <a:ea typeface="+mn-ea"/>
                          <a:cs typeface="+mn-cs"/>
                        </a:rPr>
                        <a:t>
 Helau! 🍾 Alaaf! 🪅 Und was man sonst noch alles ruft! 🥳 🎉 – Es ist Karneval! 🎭
An vielen Orten Deutschlands geht's heute so richtig ab! 🪩 Ganz vorn mit dabei sind Köln und Mainz als Hochburgen 🏰 des Karnevals.
Wisst ihr eigentlich, woher die Narrenrufe kommen?  Kölle Alaaf stammt vom kölnischen Trinkspruch „all af“ – was so viel heißt wie „Alles weg“. Bei Helau ist man sich da nicht so ganz einig. 🤔 Manche behaupten, es ist ein ehemaliger Hirtenruf 🐑 gewesen – andere leiten es von Halleluja 👼 ab. 
Feiert Ihr Karneval? Wenn ja, was waren eure skurrilsten Kostüme? 🤪
👉 Schreibt’s uns in die Kommentare! 💬
#un.logo #karneval #party #comedy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https://i.ytimg.com/vi/5315npqDRwE/hqdefault.jpg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4002965977"/>
                  </a:ext>
                </a:extLst>
              </a:tr>
            </a:tbl>
          </a:graphicData>
        </a:graphic>
      </p:graphicFrame>
      <p:sp>
        <p:nvSpPr>
          <p:cNvPr id="4" name="Text Placeholder 3">
            <a:extLst>
              <a:ext uri="{FF2B5EF4-FFF2-40B4-BE49-F238E27FC236}">
                <a16:creationId xmlns:a16="http://schemas.microsoft.com/office/drawing/2014/main" id="{840B212A-F75B-40A6-A69D-F579D144CC02}"/>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74206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693D4-DB22-4A0D-BB72-0A08DFF375E3}"/>
              </a:ext>
            </a:extLst>
          </p:cNvPr>
          <p:cNvSpPr>
            <a:spLocks noGrp="1"/>
          </p:cNvSpPr>
          <p:nvPr>
            <p:ph type="title"/>
          </p:nvPr>
        </p:nvSpPr>
        <p:spPr/>
        <p:txBody>
          <a:bodyPr/>
          <a:lstStyle/>
          <a:p>
            <a:r>
              <a:rPr lang="en-US"/>
              <a:t>Youtube YouTube Video-Tabelle (Shorts only) | 4 profiles - 5 of 26</a:t>
            </a:r>
          </a:p>
        </p:txBody>
      </p:sp>
      <p:graphicFrame>
        <p:nvGraphicFramePr>
          <p:cNvPr id="5" name="Table Placeholder 4">
            <a:extLst>
              <a:ext uri="{FF2B5EF4-FFF2-40B4-BE49-F238E27FC236}">
                <a16:creationId xmlns:a16="http://schemas.microsoft.com/office/drawing/2014/main" id="{EF714098-7B80-4673-A2DE-7EAB857EB61E}"/>
              </a:ext>
            </a:extLst>
          </p:cNvPr>
          <p:cNvGraphicFramePr>
            <a:graphicFrameLocks noGrp="1"/>
          </p:cNvGraphicFramePr>
          <p:nvPr>
            <p:ph type="tbl" sz="quarter" idx="13"/>
            <p:extLst>
              <p:ext uri="{D42A27DB-BD31-4B8C-83A1-F6EECF244321}">
                <p14:modId xmlns:p14="http://schemas.microsoft.com/office/powerpoint/2010/main" val="212802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926225"/>
                    </a:ext>
                  </a:extLst>
                </a:gridCol>
                <a:gridCol w="987552">
                  <a:extLst>
                    <a:ext uri="{9D8B030D-6E8A-4147-A177-3AD203B41FA5}">
                      <a16:colId xmlns:a16="http://schemas.microsoft.com/office/drawing/2014/main" val="2243846213"/>
                    </a:ext>
                  </a:extLst>
                </a:gridCol>
                <a:gridCol w="493776">
                  <a:extLst>
                    <a:ext uri="{9D8B030D-6E8A-4147-A177-3AD203B41FA5}">
                      <a16:colId xmlns:a16="http://schemas.microsoft.com/office/drawing/2014/main" val="2100651380"/>
                    </a:ext>
                  </a:extLst>
                </a:gridCol>
                <a:gridCol w="493776">
                  <a:extLst>
                    <a:ext uri="{9D8B030D-6E8A-4147-A177-3AD203B41FA5}">
                      <a16:colId xmlns:a16="http://schemas.microsoft.com/office/drawing/2014/main" val="1594026382"/>
                    </a:ext>
                  </a:extLst>
                </a:gridCol>
                <a:gridCol w="493776">
                  <a:extLst>
                    <a:ext uri="{9D8B030D-6E8A-4147-A177-3AD203B41FA5}">
                      <a16:colId xmlns:a16="http://schemas.microsoft.com/office/drawing/2014/main" val="3009286006"/>
                    </a:ext>
                  </a:extLst>
                </a:gridCol>
                <a:gridCol w="493776">
                  <a:extLst>
                    <a:ext uri="{9D8B030D-6E8A-4147-A177-3AD203B41FA5}">
                      <a16:colId xmlns:a16="http://schemas.microsoft.com/office/drawing/2014/main" val="97139317"/>
                    </a:ext>
                  </a:extLst>
                </a:gridCol>
                <a:gridCol w="493776">
                  <a:extLst>
                    <a:ext uri="{9D8B030D-6E8A-4147-A177-3AD203B41FA5}">
                      <a16:colId xmlns:a16="http://schemas.microsoft.com/office/drawing/2014/main" val="4207441776"/>
                    </a:ext>
                  </a:extLst>
                </a:gridCol>
                <a:gridCol w="493776">
                  <a:extLst>
                    <a:ext uri="{9D8B030D-6E8A-4147-A177-3AD203B41FA5}">
                      <a16:colId xmlns:a16="http://schemas.microsoft.com/office/drawing/2014/main" val="689351423"/>
                    </a:ext>
                  </a:extLst>
                </a:gridCol>
                <a:gridCol w="493776">
                  <a:extLst>
                    <a:ext uri="{9D8B030D-6E8A-4147-A177-3AD203B41FA5}">
                      <a16:colId xmlns:a16="http://schemas.microsoft.com/office/drawing/2014/main" val="186875142"/>
                    </a:ext>
                  </a:extLst>
                </a:gridCol>
                <a:gridCol w="493776">
                  <a:extLst>
                    <a:ext uri="{9D8B030D-6E8A-4147-A177-3AD203B41FA5}">
                      <a16:colId xmlns:a16="http://schemas.microsoft.com/office/drawing/2014/main" val="1679768779"/>
                    </a:ext>
                  </a:extLst>
                </a:gridCol>
                <a:gridCol w="493776">
                  <a:extLst>
                    <a:ext uri="{9D8B030D-6E8A-4147-A177-3AD203B41FA5}">
                      <a16:colId xmlns:a16="http://schemas.microsoft.com/office/drawing/2014/main" val="2970673199"/>
                    </a:ext>
                  </a:extLst>
                </a:gridCol>
                <a:gridCol w="493776">
                  <a:extLst>
                    <a:ext uri="{9D8B030D-6E8A-4147-A177-3AD203B41FA5}">
                      <a16:colId xmlns:a16="http://schemas.microsoft.com/office/drawing/2014/main" val="304373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8794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- 2026-01-07 15:38:25</a:t>
                      </a:r>
                      <a:r>
                        <a:rPr kumimoji="0" lang="de-DE" sz="1000" b="0" i="0" u="none" strike="noStrike" kern="1200" cap="none" spc="0" normalizeH="0" baseline="0" noProof="0">
                          <a:ln>
                            <a:noFill/>
                          </a:ln>
                          <a:solidFill>
                            <a:prstClr val="black"/>
                          </a:solidFill>
                          <a:effectLst/>
                          <a:uLnTx/>
                          <a:uFillTx/>
                          <a:latin typeface="Calibri"/>
                          <a:ea typeface="+mn-ea"/>
                          <a:cs typeface="+mn-cs"/>
                        </a:rPr>
                        <a:t>
 True story: In Großbritannien🇬🇧 gibt's im TV📺 jetzt keine Werbung mehr für Junkfood vor 21 Uhr, und online ist Werbung für ungesunde Lebensmittel komplett verboten.🚫 Der Grund ist ein neues Gesetz, das seit diesem Jahr gilt. Die Maßnahme soll Fettleibigkeit bekämpfen.💪
👉Das Werbeverbot gilt z.B. für Eis,🍦Schokolade,🍫 süße Joghurts, Energydrinks, Tiefkühlprodukte wie Pizza🍕 sowie Kekse🍪 und Bonbons.🍬 Diese Nahrungsmittel wurden als ungesund eingestuft, denn sie haben: zu viel Salz, zu viel Zucker, zu viel Fett.🥴
❗️Das britische Gesundheitsministerium rechnet damit, dass so 20.000 Fälle von Fettleibigkeit bei Kindern verhindert werden können. Die britische Regierung argumentiert, dass es belegt sei, dass Werbung das Essverhalten von Kindern beeinflusst. Auch viele Gesundheitsexpert*innen sind Fan dieser Maßnahme. Aktuell gilt jedes zehnte Kind im Alter von 4 Jahren als fettleibig und jedes 5. Kind im Alter von 5 Jahren hat Karies.😬
🗣️In der Bevölkerung sind die Reaktionen auf das Werbeverbot gemischt.
#werbeverbot #comedy #unlogo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https://i.ytimg.com/vi/__pAYZ2pf7A/hqdefault.jpg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2298426607"/>
                  </a:ext>
                </a:extLst>
              </a:tr>
            </a:tbl>
          </a:graphicData>
        </a:graphic>
      </p:graphicFrame>
      <p:sp>
        <p:nvSpPr>
          <p:cNvPr id="4" name="Text Placeholder 3">
            <a:extLst>
              <a:ext uri="{FF2B5EF4-FFF2-40B4-BE49-F238E27FC236}">
                <a16:creationId xmlns:a16="http://schemas.microsoft.com/office/drawing/2014/main" id="{9AB71621-E24E-4874-8EC5-E0CE1A4A6C50}"/>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060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58E4-613C-4056-9CA1-A6794D3B8654}"/>
              </a:ext>
            </a:extLst>
          </p:cNvPr>
          <p:cNvSpPr>
            <a:spLocks noGrp="1"/>
          </p:cNvSpPr>
          <p:nvPr>
            <p:ph type="title"/>
          </p:nvPr>
        </p:nvSpPr>
        <p:spPr/>
        <p:txBody>
          <a:bodyPr/>
          <a:lstStyle/>
          <a:p>
            <a:r>
              <a:rPr lang="en-US"/>
              <a:t>Youtube YouTube Video-Tabelle (Shorts only) | 4 profiles - 6 of 26</a:t>
            </a:r>
          </a:p>
        </p:txBody>
      </p:sp>
      <p:graphicFrame>
        <p:nvGraphicFramePr>
          <p:cNvPr id="5" name="Table Placeholder 4">
            <a:extLst>
              <a:ext uri="{FF2B5EF4-FFF2-40B4-BE49-F238E27FC236}">
                <a16:creationId xmlns:a16="http://schemas.microsoft.com/office/drawing/2014/main" id="{040448DF-2B41-441B-8967-DCDCA4ED0712}"/>
              </a:ext>
            </a:extLst>
          </p:cNvPr>
          <p:cNvGraphicFramePr>
            <a:graphicFrameLocks noGrp="1"/>
          </p:cNvGraphicFramePr>
          <p:nvPr>
            <p:ph type="tbl" sz="quarter" idx="13"/>
            <p:extLst>
              <p:ext uri="{D42A27DB-BD31-4B8C-83A1-F6EECF244321}">
                <p14:modId xmlns:p14="http://schemas.microsoft.com/office/powerpoint/2010/main" val="128892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221327"/>
                    </a:ext>
                  </a:extLst>
                </a:gridCol>
                <a:gridCol w="987552">
                  <a:extLst>
                    <a:ext uri="{9D8B030D-6E8A-4147-A177-3AD203B41FA5}">
                      <a16:colId xmlns:a16="http://schemas.microsoft.com/office/drawing/2014/main" val="1966205826"/>
                    </a:ext>
                  </a:extLst>
                </a:gridCol>
                <a:gridCol w="493776">
                  <a:extLst>
                    <a:ext uri="{9D8B030D-6E8A-4147-A177-3AD203B41FA5}">
                      <a16:colId xmlns:a16="http://schemas.microsoft.com/office/drawing/2014/main" val="3650490150"/>
                    </a:ext>
                  </a:extLst>
                </a:gridCol>
                <a:gridCol w="493776">
                  <a:extLst>
                    <a:ext uri="{9D8B030D-6E8A-4147-A177-3AD203B41FA5}">
                      <a16:colId xmlns:a16="http://schemas.microsoft.com/office/drawing/2014/main" val="2317075858"/>
                    </a:ext>
                  </a:extLst>
                </a:gridCol>
                <a:gridCol w="493776">
                  <a:extLst>
                    <a:ext uri="{9D8B030D-6E8A-4147-A177-3AD203B41FA5}">
                      <a16:colId xmlns:a16="http://schemas.microsoft.com/office/drawing/2014/main" val="420361682"/>
                    </a:ext>
                  </a:extLst>
                </a:gridCol>
                <a:gridCol w="493776">
                  <a:extLst>
                    <a:ext uri="{9D8B030D-6E8A-4147-A177-3AD203B41FA5}">
                      <a16:colId xmlns:a16="http://schemas.microsoft.com/office/drawing/2014/main" val="1269822271"/>
                    </a:ext>
                  </a:extLst>
                </a:gridCol>
                <a:gridCol w="493776">
                  <a:extLst>
                    <a:ext uri="{9D8B030D-6E8A-4147-A177-3AD203B41FA5}">
                      <a16:colId xmlns:a16="http://schemas.microsoft.com/office/drawing/2014/main" val="3209424137"/>
                    </a:ext>
                  </a:extLst>
                </a:gridCol>
                <a:gridCol w="493776">
                  <a:extLst>
                    <a:ext uri="{9D8B030D-6E8A-4147-A177-3AD203B41FA5}">
                      <a16:colId xmlns:a16="http://schemas.microsoft.com/office/drawing/2014/main" val="2098146400"/>
                    </a:ext>
                  </a:extLst>
                </a:gridCol>
                <a:gridCol w="493776">
                  <a:extLst>
                    <a:ext uri="{9D8B030D-6E8A-4147-A177-3AD203B41FA5}">
                      <a16:colId xmlns:a16="http://schemas.microsoft.com/office/drawing/2014/main" val="1051856816"/>
                    </a:ext>
                  </a:extLst>
                </a:gridCol>
                <a:gridCol w="493776">
                  <a:extLst>
                    <a:ext uri="{9D8B030D-6E8A-4147-A177-3AD203B41FA5}">
                      <a16:colId xmlns:a16="http://schemas.microsoft.com/office/drawing/2014/main" val="13247983"/>
                    </a:ext>
                  </a:extLst>
                </a:gridCol>
                <a:gridCol w="493776">
                  <a:extLst>
                    <a:ext uri="{9D8B030D-6E8A-4147-A177-3AD203B41FA5}">
                      <a16:colId xmlns:a16="http://schemas.microsoft.com/office/drawing/2014/main" val="1101481592"/>
                    </a:ext>
                  </a:extLst>
                </a:gridCol>
                <a:gridCol w="493776">
                  <a:extLst>
                    <a:ext uri="{9D8B030D-6E8A-4147-A177-3AD203B41FA5}">
                      <a16:colId xmlns:a16="http://schemas.microsoft.com/office/drawing/2014/main" val="203454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1225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- 2026-01-22 15:13:17</a:t>
                      </a:r>
                      <a:r>
                        <a:rPr kumimoji="0" lang="de-DE" sz="1000" b="0" i="0" u="none" strike="noStrike" kern="1200" cap="none" spc="0" normalizeH="0" baseline="0" noProof="0">
                          <a:ln>
                            <a:noFill/>
                          </a:ln>
                          <a:solidFill>
                            <a:prstClr val="black"/>
                          </a:solidFill>
                          <a:effectLst/>
                          <a:uLnTx/>
                          <a:uFillTx/>
                          <a:latin typeface="Calibri"/>
                          <a:ea typeface="+mn-ea"/>
                          <a:cs typeface="+mn-cs"/>
                        </a:rPr>
                        <a:t>
 Am 22. Januar ist der Deutsch-Französische Tag, quasi das jährliche Jubiläum unserer Freundschaft mit Frankreich.🇩🇪🤝🇫🇷 Das ist besonders krass, weil unsere Länder sich früher über Jahrhunderte als „Erbfeinde“
gehasst und in üblen Kr!€g€n bekämpft haben.⚔️🤬 
Doch mit dem Élysée-Vertrag 1963 wurde aus diesem toxic Beef eine echte Bromance, die bis heute hält 🤝✨. An diesem Tag feiern wir also, dass wir jetzt Besties und der Motor für Europa sind – oft mit Crêpes, Austausch und nicen Aktionen an Schulen. 🏫 🎉
💬 Habt ihr mal einen Schüleraustausch gemacht?
#unlogo #comedy #schule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https://i.ytimg.com/vi/zo8i5ZZlWM8/hqdefault.jpg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2513774915"/>
                  </a:ext>
                </a:extLst>
              </a:tr>
            </a:tbl>
          </a:graphicData>
        </a:graphic>
      </p:graphicFrame>
      <p:sp>
        <p:nvSpPr>
          <p:cNvPr id="4" name="Text Placeholder 3">
            <a:extLst>
              <a:ext uri="{FF2B5EF4-FFF2-40B4-BE49-F238E27FC236}">
                <a16:creationId xmlns:a16="http://schemas.microsoft.com/office/drawing/2014/main" id="{77D5F858-9563-4874-8578-0E728AD0C550}"/>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85891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0270-0E41-4A77-ACAB-2CA79172A0DF}"/>
              </a:ext>
            </a:extLst>
          </p:cNvPr>
          <p:cNvSpPr>
            <a:spLocks noGrp="1"/>
          </p:cNvSpPr>
          <p:nvPr>
            <p:ph type="title"/>
          </p:nvPr>
        </p:nvSpPr>
        <p:spPr/>
        <p:txBody>
          <a:bodyPr/>
          <a:lstStyle/>
          <a:p>
            <a:r>
              <a:rPr lang="en-US"/>
              <a:t>Youtube YouTube Video-Tabelle (Shorts only) | 4 profiles - 7 of 26</a:t>
            </a:r>
          </a:p>
        </p:txBody>
      </p:sp>
      <p:graphicFrame>
        <p:nvGraphicFramePr>
          <p:cNvPr id="5" name="Table Placeholder 4">
            <a:extLst>
              <a:ext uri="{FF2B5EF4-FFF2-40B4-BE49-F238E27FC236}">
                <a16:creationId xmlns:a16="http://schemas.microsoft.com/office/drawing/2014/main" id="{8BF4CA04-C720-4863-8172-5674DB4A642B}"/>
              </a:ext>
            </a:extLst>
          </p:cNvPr>
          <p:cNvGraphicFramePr>
            <a:graphicFrameLocks noGrp="1"/>
          </p:cNvGraphicFramePr>
          <p:nvPr>
            <p:ph type="tbl" sz="quarter" idx="13"/>
            <p:extLst>
              <p:ext uri="{D42A27DB-BD31-4B8C-83A1-F6EECF244321}">
                <p14:modId xmlns:p14="http://schemas.microsoft.com/office/powerpoint/2010/main" val="362207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6410659"/>
                    </a:ext>
                  </a:extLst>
                </a:gridCol>
                <a:gridCol w="987552">
                  <a:extLst>
                    <a:ext uri="{9D8B030D-6E8A-4147-A177-3AD203B41FA5}">
                      <a16:colId xmlns:a16="http://schemas.microsoft.com/office/drawing/2014/main" val="4003602600"/>
                    </a:ext>
                  </a:extLst>
                </a:gridCol>
                <a:gridCol w="493776">
                  <a:extLst>
                    <a:ext uri="{9D8B030D-6E8A-4147-A177-3AD203B41FA5}">
                      <a16:colId xmlns:a16="http://schemas.microsoft.com/office/drawing/2014/main" val="773139492"/>
                    </a:ext>
                  </a:extLst>
                </a:gridCol>
                <a:gridCol w="493776">
                  <a:extLst>
                    <a:ext uri="{9D8B030D-6E8A-4147-A177-3AD203B41FA5}">
                      <a16:colId xmlns:a16="http://schemas.microsoft.com/office/drawing/2014/main" val="696049994"/>
                    </a:ext>
                  </a:extLst>
                </a:gridCol>
                <a:gridCol w="493776">
                  <a:extLst>
                    <a:ext uri="{9D8B030D-6E8A-4147-A177-3AD203B41FA5}">
                      <a16:colId xmlns:a16="http://schemas.microsoft.com/office/drawing/2014/main" val="1304670525"/>
                    </a:ext>
                  </a:extLst>
                </a:gridCol>
                <a:gridCol w="493776">
                  <a:extLst>
                    <a:ext uri="{9D8B030D-6E8A-4147-A177-3AD203B41FA5}">
                      <a16:colId xmlns:a16="http://schemas.microsoft.com/office/drawing/2014/main" val="2164783199"/>
                    </a:ext>
                  </a:extLst>
                </a:gridCol>
                <a:gridCol w="493776">
                  <a:extLst>
                    <a:ext uri="{9D8B030D-6E8A-4147-A177-3AD203B41FA5}">
                      <a16:colId xmlns:a16="http://schemas.microsoft.com/office/drawing/2014/main" val="1109799350"/>
                    </a:ext>
                  </a:extLst>
                </a:gridCol>
                <a:gridCol w="493776">
                  <a:extLst>
                    <a:ext uri="{9D8B030D-6E8A-4147-A177-3AD203B41FA5}">
                      <a16:colId xmlns:a16="http://schemas.microsoft.com/office/drawing/2014/main" val="1556427032"/>
                    </a:ext>
                  </a:extLst>
                </a:gridCol>
                <a:gridCol w="493776">
                  <a:extLst>
                    <a:ext uri="{9D8B030D-6E8A-4147-A177-3AD203B41FA5}">
                      <a16:colId xmlns:a16="http://schemas.microsoft.com/office/drawing/2014/main" val="4154807613"/>
                    </a:ext>
                  </a:extLst>
                </a:gridCol>
                <a:gridCol w="493776">
                  <a:extLst>
                    <a:ext uri="{9D8B030D-6E8A-4147-A177-3AD203B41FA5}">
                      <a16:colId xmlns:a16="http://schemas.microsoft.com/office/drawing/2014/main" val="3067535396"/>
                    </a:ext>
                  </a:extLst>
                </a:gridCol>
                <a:gridCol w="493776">
                  <a:extLst>
                    <a:ext uri="{9D8B030D-6E8A-4147-A177-3AD203B41FA5}">
                      <a16:colId xmlns:a16="http://schemas.microsoft.com/office/drawing/2014/main" val="1508448773"/>
                    </a:ext>
                  </a:extLst>
                </a:gridCol>
                <a:gridCol w="493776">
                  <a:extLst>
                    <a:ext uri="{9D8B030D-6E8A-4147-A177-3AD203B41FA5}">
                      <a16:colId xmlns:a16="http://schemas.microsoft.com/office/drawing/2014/main" val="378676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63315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- 2025-12-31 14:01:11</a:t>
                      </a:r>
                      <a:r>
                        <a:rPr kumimoji="0" lang="de-DE" sz="1000" b="0" i="0" u="none" strike="noStrike" kern="1200" cap="none" spc="0" normalizeH="0" baseline="0" noProof="0">
                          <a:ln>
                            <a:noFill/>
                          </a:ln>
                          <a:solidFill>
                            <a:prstClr val="black"/>
                          </a:solidFill>
                          <a:effectLst/>
                          <a:uLnTx/>
                          <a:uFillTx/>
                          <a:latin typeface="Calibri"/>
                          <a:ea typeface="+mn-ea"/>
                          <a:cs typeface="+mn-cs"/>
                        </a:rPr>
                        <a:t>
 Das gesamte Team von un.logo bedankt sich für eure Treue und wünscht euch allen einen wundervollen Start ins Jahr 2026! Auch wenn keiner weiß, was dieses Jahr so zu bieten hat: sicher ist, dass wir euch auch in 2026 regelmäßig mit Videos von und mit Paul, Nadine, dem Nerd und Co. versorgen werden. Also, stay tuned, hang loose, Hakunamatata und skibidi in New Year oder so ähnlich! 😉
#unlogo #neujahr #comedy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https://i.ytimg.com/vi/_FsdiBlEwOQ/hqdefault.jpg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2840875176"/>
                  </a:ext>
                </a:extLst>
              </a:tr>
            </a:tbl>
          </a:graphicData>
        </a:graphic>
      </p:graphicFrame>
      <p:sp>
        <p:nvSpPr>
          <p:cNvPr id="4" name="Text Placeholder 3">
            <a:extLst>
              <a:ext uri="{FF2B5EF4-FFF2-40B4-BE49-F238E27FC236}">
                <a16:creationId xmlns:a16="http://schemas.microsoft.com/office/drawing/2014/main" id="{A14B0CC4-5A71-40E3-BDCE-49089075F995}"/>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375891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450B0-5CA2-4A81-B5CF-692CF5878DAA}"/>
              </a:ext>
            </a:extLst>
          </p:cNvPr>
          <p:cNvSpPr>
            <a:spLocks noGrp="1"/>
          </p:cNvSpPr>
          <p:nvPr>
            <p:ph type="title"/>
          </p:nvPr>
        </p:nvSpPr>
        <p:spPr/>
        <p:txBody>
          <a:bodyPr/>
          <a:lstStyle/>
          <a:p>
            <a:r>
              <a:rPr lang="en-US"/>
              <a:t>Youtube YouTube Video-Tabelle (Shorts only) | 4 profiles - 8 of 26</a:t>
            </a:r>
          </a:p>
        </p:txBody>
      </p:sp>
      <p:graphicFrame>
        <p:nvGraphicFramePr>
          <p:cNvPr id="5" name="Table Placeholder 4">
            <a:extLst>
              <a:ext uri="{FF2B5EF4-FFF2-40B4-BE49-F238E27FC236}">
                <a16:creationId xmlns:a16="http://schemas.microsoft.com/office/drawing/2014/main" id="{D73437F2-1A4B-4562-BA49-FE18F68980AE}"/>
              </a:ext>
            </a:extLst>
          </p:cNvPr>
          <p:cNvGraphicFramePr>
            <a:graphicFrameLocks noGrp="1"/>
          </p:cNvGraphicFramePr>
          <p:nvPr>
            <p:ph type="tbl" sz="quarter" idx="13"/>
            <p:extLst>
              <p:ext uri="{D42A27DB-BD31-4B8C-83A1-F6EECF244321}">
                <p14:modId xmlns:p14="http://schemas.microsoft.com/office/powerpoint/2010/main" val="2427476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5457360"/>
                    </a:ext>
                  </a:extLst>
                </a:gridCol>
                <a:gridCol w="987552">
                  <a:extLst>
                    <a:ext uri="{9D8B030D-6E8A-4147-A177-3AD203B41FA5}">
                      <a16:colId xmlns:a16="http://schemas.microsoft.com/office/drawing/2014/main" val="2554300108"/>
                    </a:ext>
                  </a:extLst>
                </a:gridCol>
                <a:gridCol w="493776">
                  <a:extLst>
                    <a:ext uri="{9D8B030D-6E8A-4147-A177-3AD203B41FA5}">
                      <a16:colId xmlns:a16="http://schemas.microsoft.com/office/drawing/2014/main" val="2266155508"/>
                    </a:ext>
                  </a:extLst>
                </a:gridCol>
                <a:gridCol w="493776">
                  <a:extLst>
                    <a:ext uri="{9D8B030D-6E8A-4147-A177-3AD203B41FA5}">
                      <a16:colId xmlns:a16="http://schemas.microsoft.com/office/drawing/2014/main" val="1340483384"/>
                    </a:ext>
                  </a:extLst>
                </a:gridCol>
                <a:gridCol w="493776">
                  <a:extLst>
                    <a:ext uri="{9D8B030D-6E8A-4147-A177-3AD203B41FA5}">
                      <a16:colId xmlns:a16="http://schemas.microsoft.com/office/drawing/2014/main" val="2988057756"/>
                    </a:ext>
                  </a:extLst>
                </a:gridCol>
                <a:gridCol w="493776">
                  <a:extLst>
                    <a:ext uri="{9D8B030D-6E8A-4147-A177-3AD203B41FA5}">
                      <a16:colId xmlns:a16="http://schemas.microsoft.com/office/drawing/2014/main" val="3178606298"/>
                    </a:ext>
                  </a:extLst>
                </a:gridCol>
                <a:gridCol w="493776">
                  <a:extLst>
                    <a:ext uri="{9D8B030D-6E8A-4147-A177-3AD203B41FA5}">
                      <a16:colId xmlns:a16="http://schemas.microsoft.com/office/drawing/2014/main" val="1580556652"/>
                    </a:ext>
                  </a:extLst>
                </a:gridCol>
                <a:gridCol w="493776">
                  <a:extLst>
                    <a:ext uri="{9D8B030D-6E8A-4147-A177-3AD203B41FA5}">
                      <a16:colId xmlns:a16="http://schemas.microsoft.com/office/drawing/2014/main" val="3838215851"/>
                    </a:ext>
                  </a:extLst>
                </a:gridCol>
                <a:gridCol w="493776">
                  <a:extLst>
                    <a:ext uri="{9D8B030D-6E8A-4147-A177-3AD203B41FA5}">
                      <a16:colId xmlns:a16="http://schemas.microsoft.com/office/drawing/2014/main" val="3332226193"/>
                    </a:ext>
                  </a:extLst>
                </a:gridCol>
                <a:gridCol w="493776">
                  <a:extLst>
                    <a:ext uri="{9D8B030D-6E8A-4147-A177-3AD203B41FA5}">
                      <a16:colId xmlns:a16="http://schemas.microsoft.com/office/drawing/2014/main" val="2056785194"/>
                    </a:ext>
                  </a:extLst>
                </a:gridCol>
                <a:gridCol w="493776">
                  <a:extLst>
                    <a:ext uri="{9D8B030D-6E8A-4147-A177-3AD203B41FA5}">
                      <a16:colId xmlns:a16="http://schemas.microsoft.com/office/drawing/2014/main" val="3670967526"/>
                    </a:ext>
                  </a:extLst>
                </a:gridCol>
                <a:gridCol w="493776">
                  <a:extLst>
                    <a:ext uri="{9D8B030D-6E8A-4147-A177-3AD203B41FA5}">
                      <a16:colId xmlns:a16="http://schemas.microsoft.com/office/drawing/2014/main" val="244838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97007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un.logo! - 2026-01-30 18:39:45</a:t>
                      </a:r>
                      <a:r>
                        <a:rPr kumimoji="0" lang="en-US" sz="1000" b="0" i="0" u="none" strike="noStrike" kern="1200" cap="none" spc="0" normalizeH="0" baseline="0" noProof="0">
                          <a:ln>
                            <a:noFill/>
                          </a:ln>
                          <a:solidFill>
                            <a:prstClr val="black"/>
                          </a:solidFill>
                          <a:effectLst/>
                          <a:uLnTx/>
                          <a:uFillTx/>
                          <a:latin typeface="Calibri"/>
                          <a:ea typeface="+mn-ea"/>
                          <a:cs typeface="+mn-cs"/>
                        </a:rPr>
                        <a:t>
 Na, erkennt ihr euch wieder?😀 Welcher Ski-Typ seid ihr?⛷️
unlogo #comedy #chooseyourcharacter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https://i.ytimg.com/vi/s10VbqncEXo/hqdefault.jpg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extLst>
                  <a:ext uri="{0D108BD9-81ED-4DB2-BD59-A6C34878D82A}">
                    <a16:rowId xmlns:a16="http://schemas.microsoft.com/office/drawing/2014/main" val="3654630427"/>
                  </a:ext>
                </a:extLst>
              </a:tr>
            </a:tbl>
          </a:graphicData>
        </a:graphic>
      </p:graphicFrame>
      <p:sp>
        <p:nvSpPr>
          <p:cNvPr id="4" name="Text Placeholder 3">
            <a:extLst>
              <a:ext uri="{FF2B5EF4-FFF2-40B4-BE49-F238E27FC236}">
                <a16:creationId xmlns:a16="http://schemas.microsoft.com/office/drawing/2014/main" id="{EB39245D-3339-49AC-8338-8737C6383411}"/>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16856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3EEC-B02C-4EA0-A381-47859112B7A6}"/>
              </a:ext>
            </a:extLst>
          </p:cNvPr>
          <p:cNvSpPr>
            <a:spLocks noGrp="1"/>
          </p:cNvSpPr>
          <p:nvPr>
            <p:ph type="title"/>
          </p:nvPr>
        </p:nvSpPr>
        <p:spPr/>
        <p:txBody>
          <a:bodyPr/>
          <a:lstStyle/>
          <a:p>
            <a:r>
              <a:rPr lang="en-US"/>
              <a:t>Youtube YouTube Video-Tabelle (Shorts only) | 4 profiles - 9 of 26</a:t>
            </a:r>
          </a:p>
        </p:txBody>
      </p:sp>
      <p:graphicFrame>
        <p:nvGraphicFramePr>
          <p:cNvPr id="5" name="Table Placeholder 4">
            <a:extLst>
              <a:ext uri="{FF2B5EF4-FFF2-40B4-BE49-F238E27FC236}">
                <a16:creationId xmlns:a16="http://schemas.microsoft.com/office/drawing/2014/main" id="{9BFAE0B0-3F45-4349-A4D7-BC7C09AA07DA}"/>
              </a:ext>
            </a:extLst>
          </p:cNvPr>
          <p:cNvGraphicFramePr>
            <a:graphicFrameLocks noGrp="1"/>
          </p:cNvGraphicFramePr>
          <p:nvPr>
            <p:ph type="tbl" sz="quarter" idx="13"/>
            <p:extLst>
              <p:ext uri="{D42A27DB-BD31-4B8C-83A1-F6EECF244321}">
                <p14:modId xmlns:p14="http://schemas.microsoft.com/office/powerpoint/2010/main" val="423243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2299785"/>
                    </a:ext>
                  </a:extLst>
                </a:gridCol>
                <a:gridCol w="987552">
                  <a:extLst>
                    <a:ext uri="{9D8B030D-6E8A-4147-A177-3AD203B41FA5}">
                      <a16:colId xmlns:a16="http://schemas.microsoft.com/office/drawing/2014/main" val="1071515303"/>
                    </a:ext>
                  </a:extLst>
                </a:gridCol>
                <a:gridCol w="493776">
                  <a:extLst>
                    <a:ext uri="{9D8B030D-6E8A-4147-A177-3AD203B41FA5}">
                      <a16:colId xmlns:a16="http://schemas.microsoft.com/office/drawing/2014/main" val="2658635595"/>
                    </a:ext>
                  </a:extLst>
                </a:gridCol>
                <a:gridCol w="493776">
                  <a:extLst>
                    <a:ext uri="{9D8B030D-6E8A-4147-A177-3AD203B41FA5}">
                      <a16:colId xmlns:a16="http://schemas.microsoft.com/office/drawing/2014/main" val="212381932"/>
                    </a:ext>
                  </a:extLst>
                </a:gridCol>
                <a:gridCol w="493776">
                  <a:extLst>
                    <a:ext uri="{9D8B030D-6E8A-4147-A177-3AD203B41FA5}">
                      <a16:colId xmlns:a16="http://schemas.microsoft.com/office/drawing/2014/main" val="2747256427"/>
                    </a:ext>
                  </a:extLst>
                </a:gridCol>
                <a:gridCol w="493776">
                  <a:extLst>
                    <a:ext uri="{9D8B030D-6E8A-4147-A177-3AD203B41FA5}">
                      <a16:colId xmlns:a16="http://schemas.microsoft.com/office/drawing/2014/main" val="2335386171"/>
                    </a:ext>
                  </a:extLst>
                </a:gridCol>
                <a:gridCol w="493776">
                  <a:extLst>
                    <a:ext uri="{9D8B030D-6E8A-4147-A177-3AD203B41FA5}">
                      <a16:colId xmlns:a16="http://schemas.microsoft.com/office/drawing/2014/main" val="1149173227"/>
                    </a:ext>
                  </a:extLst>
                </a:gridCol>
                <a:gridCol w="493776">
                  <a:extLst>
                    <a:ext uri="{9D8B030D-6E8A-4147-A177-3AD203B41FA5}">
                      <a16:colId xmlns:a16="http://schemas.microsoft.com/office/drawing/2014/main" val="2212730896"/>
                    </a:ext>
                  </a:extLst>
                </a:gridCol>
                <a:gridCol w="493776">
                  <a:extLst>
                    <a:ext uri="{9D8B030D-6E8A-4147-A177-3AD203B41FA5}">
                      <a16:colId xmlns:a16="http://schemas.microsoft.com/office/drawing/2014/main" val="382148207"/>
                    </a:ext>
                  </a:extLst>
                </a:gridCol>
                <a:gridCol w="493776">
                  <a:extLst>
                    <a:ext uri="{9D8B030D-6E8A-4147-A177-3AD203B41FA5}">
                      <a16:colId xmlns:a16="http://schemas.microsoft.com/office/drawing/2014/main" val="1348315500"/>
                    </a:ext>
                  </a:extLst>
                </a:gridCol>
                <a:gridCol w="493776">
                  <a:extLst>
                    <a:ext uri="{9D8B030D-6E8A-4147-A177-3AD203B41FA5}">
                      <a16:colId xmlns:a16="http://schemas.microsoft.com/office/drawing/2014/main" val="4046249746"/>
                    </a:ext>
                  </a:extLst>
                </a:gridCol>
                <a:gridCol w="493776">
                  <a:extLst>
                    <a:ext uri="{9D8B030D-6E8A-4147-A177-3AD203B41FA5}">
                      <a16:colId xmlns:a16="http://schemas.microsoft.com/office/drawing/2014/main" val="108586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11083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- 2026-01-09 14:00:20</a:t>
                      </a:r>
                      <a:r>
                        <a:rPr kumimoji="0" lang="de-DE" sz="1000" b="0" i="0" u="none" strike="noStrike" kern="1200" cap="none" spc="0" normalizeH="0" baseline="0" noProof="0">
                          <a:ln>
                            <a:noFill/>
                          </a:ln>
                          <a:solidFill>
                            <a:prstClr val="black"/>
                          </a:solidFill>
                          <a:effectLst/>
                          <a:uLnTx/>
                          <a:uFillTx/>
                          <a:latin typeface="Calibri"/>
                          <a:ea typeface="+mn-ea"/>
                          <a:cs typeface="+mn-cs"/>
                        </a:rPr>
                        <a:t>
 Elternsprechtage sind nicht nur für Eltern und Lehrer*innen herausfordernd. Viele von euch machen sich ebenfalls große Sorgen vor den Gesprächen. Was werden die Lehrkräfte über euch erzählen? Wie werden eure Eltern darauf reagieren? Ist mit einem Familienstreit zu rechnen?
Fakt ist: Den Elternbrief vor den Eltern zu verstecken, ist keine gute Lösung. Was hilft: einen kühlen Kopf bewahren. Am besten bereitet ihr eure Eltern vor dem Elterngespräch schon mal darauf vor, was angesprochen werden könnte. So wirkt ihr eventuellen Ausbrüchen entgegen und helft auch euren Eltern, sich besser auf das Gespräch vorzubereiten.
Wart ihr mal bei einem Elterngespräch dabei? Glaubt ihr, das ist sinnvoll oder gehört das eurer Meinung nach abgeschafft?
#unlogo #comedy #eltern #schule #lehrer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https://i.ytimg.com/vi/AwSILI33V3k/hqdefault.jpg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4160000075"/>
                  </a:ext>
                </a:extLst>
              </a:tr>
            </a:tbl>
          </a:graphicData>
        </a:graphic>
      </p:graphicFrame>
      <p:sp>
        <p:nvSpPr>
          <p:cNvPr id="4" name="Text Placeholder 3">
            <a:extLst>
              <a:ext uri="{FF2B5EF4-FFF2-40B4-BE49-F238E27FC236}">
                <a16:creationId xmlns:a16="http://schemas.microsoft.com/office/drawing/2014/main" id="{5CB88F21-BF4A-4500-952D-E8098FC15A3F}"/>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556837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9814-99D4-4153-956C-12C52C6EF353}"/>
              </a:ext>
            </a:extLst>
          </p:cNvPr>
          <p:cNvSpPr>
            <a:spLocks noGrp="1"/>
          </p:cNvSpPr>
          <p:nvPr>
            <p:ph type="title"/>
          </p:nvPr>
        </p:nvSpPr>
        <p:spPr/>
        <p:txBody>
          <a:bodyPr/>
          <a:lstStyle/>
          <a:p>
            <a:r>
              <a:rPr lang="en-US"/>
              <a:t>Youtube YouTube Video-Tabelle (Shorts only) | 4 profiles - 10 of 26</a:t>
            </a:r>
          </a:p>
        </p:txBody>
      </p:sp>
      <p:graphicFrame>
        <p:nvGraphicFramePr>
          <p:cNvPr id="5" name="Table Placeholder 4">
            <a:extLst>
              <a:ext uri="{FF2B5EF4-FFF2-40B4-BE49-F238E27FC236}">
                <a16:creationId xmlns:a16="http://schemas.microsoft.com/office/drawing/2014/main" id="{AC44DA0E-0822-490E-9426-8FA426DD3850}"/>
              </a:ext>
            </a:extLst>
          </p:cNvPr>
          <p:cNvGraphicFramePr>
            <a:graphicFrameLocks noGrp="1"/>
          </p:cNvGraphicFramePr>
          <p:nvPr>
            <p:ph type="tbl" sz="quarter" idx="13"/>
            <p:extLst>
              <p:ext uri="{D42A27DB-BD31-4B8C-83A1-F6EECF244321}">
                <p14:modId xmlns:p14="http://schemas.microsoft.com/office/powerpoint/2010/main" val="57667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2962521"/>
                    </a:ext>
                  </a:extLst>
                </a:gridCol>
                <a:gridCol w="987552">
                  <a:extLst>
                    <a:ext uri="{9D8B030D-6E8A-4147-A177-3AD203B41FA5}">
                      <a16:colId xmlns:a16="http://schemas.microsoft.com/office/drawing/2014/main" val="1139684843"/>
                    </a:ext>
                  </a:extLst>
                </a:gridCol>
                <a:gridCol w="493776">
                  <a:extLst>
                    <a:ext uri="{9D8B030D-6E8A-4147-A177-3AD203B41FA5}">
                      <a16:colId xmlns:a16="http://schemas.microsoft.com/office/drawing/2014/main" val="903513453"/>
                    </a:ext>
                  </a:extLst>
                </a:gridCol>
                <a:gridCol w="493776">
                  <a:extLst>
                    <a:ext uri="{9D8B030D-6E8A-4147-A177-3AD203B41FA5}">
                      <a16:colId xmlns:a16="http://schemas.microsoft.com/office/drawing/2014/main" val="294452356"/>
                    </a:ext>
                  </a:extLst>
                </a:gridCol>
                <a:gridCol w="493776">
                  <a:extLst>
                    <a:ext uri="{9D8B030D-6E8A-4147-A177-3AD203B41FA5}">
                      <a16:colId xmlns:a16="http://schemas.microsoft.com/office/drawing/2014/main" val="2777224868"/>
                    </a:ext>
                  </a:extLst>
                </a:gridCol>
                <a:gridCol w="493776">
                  <a:extLst>
                    <a:ext uri="{9D8B030D-6E8A-4147-A177-3AD203B41FA5}">
                      <a16:colId xmlns:a16="http://schemas.microsoft.com/office/drawing/2014/main" val="2912031338"/>
                    </a:ext>
                  </a:extLst>
                </a:gridCol>
                <a:gridCol w="493776">
                  <a:extLst>
                    <a:ext uri="{9D8B030D-6E8A-4147-A177-3AD203B41FA5}">
                      <a16:colId xmlns:a16="http://schemas.microsoft.com/office/drawing/2014/main" val="1144634496"/>
                    </a:ext>
                  </a:extLst>
                </a:gridCol>
                <a:gridCol w="493776">
                  <a:extLst>
                    <a:ext uri="{9D8B030D-6E8A-4147-A177-3AD203B41FA5}">
                      <a16:colId xmlns:a16="http://schemas.microsoft.com/office/drawing/2014/main" val="4061034097"/>
                    </a:ext>
                  </a:extLst>
                </a:gridCol>
                <a:gridCol w="493776">
                  <a:extLst>
                    <a:ext uri="{9D8B030D-6E8A-4147-A177-3AD203B41FA5}">
                      <a16:colId xmlns:a16="http://schemas.microsoft.com/office/drawing/2014/main" val="4064041809"/>
                    </a:ext>
                  </a:extLst>
                </a:gridCol>
                <a:gridCol w="493776">
                  <a:extLst>
                    <a:ext uri="{9D8B030D-6E8A-4147-A177-3AD203B41FA5}">
                      <a16:colId xmlns:a16="http://schemas.microsoft.com/office/drawing/2014/main" val="1136377574"/>
                    </a:ext>
                  </a:extLst>
                </a:gridCol>
                <a:gridCol w="493776">
                  <a:extLst>
                    <a:ext uri="{9D8B030D-6E8A-4147-A177-3AD203B41FA5}">
                      <a16:colId xmlns:a16="http://schemas.microsoft.com/office/drawing/2014/main" val="2489575046"/>
                    </a:ext>
                  </a:extLst>
                </a:gridCol>
                <a:gridCol w="493776">
                  <a:extLst>
                    <a:ext uri="{9D8B030D-6E8A-4147-A177-3AD203B41FA5}">
                      <a16:colId xmlns:a16="http://schemas.microsoft.com/office/drawing/2014/main" val="267220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856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- 2025-12-22 16:34:54</a:t>
                      </a:r>
                      <a:r>
                        <a:rPr kumimoji="0" lang="de-DE" sz="1000" b="0" i="0" u="none" strike="noStrike" kern="1200" cap="none" spc="0" normalizeH="0" baseline="0" noProof="0">
                          <a:ln>
                            <a:noFill/>
                          </a:ln>
                          <a:solidFill>
                            <a:prstClr val="black"/>
                          </a:solidFill>
                          <a:effectLst/>
                          <a:uLnTx/>
                          <a:uFillTx/>
                          <a:latin typeface="Calibri"/>
                          <a:ea typeface="+mn-ea"/>
                          <a:cs typeface="+mn-cs"/>
                        </a:rPr>
                        <a:t>
 Von Patchworkfamilien über Familien mit Migrationshintergrund bis hin zu Regenbogenfamilien,🌈 Alleinerziehenden oder Mehrgenerationenhaushalte – die Familienkonstellationen in Deutschland werden immer bunter und vielfältiger.🏡🏠🏠
👉Zwar ist nach wie vor das klassische Familienmodell mit Mutter, Vater und einem oder mehreren Kindern die gängigste Variante der Familienkonstellationen, dennoch werden auch alternative Familienmodelle in Deutschland immer häufiger:
👉Im Jahr 2024 gab es z.B. deutschlandweit 31.000 Regenbogenfamilien, also gleichgeschlechtliche Paare mit Kindern. Weil die Mieten in Deutschland gerade so hoch sind,📈 sieht man in unserer immer älter werdenden Gesellschaft auch immer häufiger Mehrgenerationenhaushalte, also Familien, bei denen Großeltern, Eltern und Kinder unter einem Dach leben.🏠
💬Wie ist das bei euch so?
#unlogo #comedy #weihnachten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https://i.ytimg.com/vi/pJf-TxAwGFY/hqdefault.jpg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227742712"/>
                  </a:ext>
                </a:extLst>
              </a:tr>
            </a:tbl>
          </a:graphicData>
        </a:graphic>
      </p:graphicFrame>
      <p:sp>
        <p:nvSpPr>
          <p:cNvPr id="4" name="Text Placeholder 3">
            <a:extLst>
              <a:ext uri="{FF2B5EF4-FFF2-40B4-BE49-F238E27FC236}">
                <a16:creationId xmlns:a16="http://schemas.microsoft.com/office/drawing/2014/main" id="{44D4DDBF-262D-41BE-8159-815B13811714}"/>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234726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F52A-3B91-4D72-B9C8-6B3C94F5CCAD}"/>
              </a:ext>
            </a:extLst>
          </p:cNvPr>
          <p:cNvSpPr>
            <a:spLocks noGrp="1"/>
          </p:cNvSpPr>
          <p:nvPr>
            <p:ph type="title"/>
          </p:nvPr>
        </p:nvSpPr>
        <p:spPr/>
        <p:txBody>
          <a:bodyPr/>
          <a:lstStyle/>
          <a:p>
            <a:r>
              <a:rPr lang="en-US"/>
              <a:t>Youtube YouTube Video-Tabelle (Shorts only) | 4 profiles - 11 of 26</a:t>
            </a:r>
          </a:p>
        </p:txBody>
      </p:sp>
      <p:graphicFrame>
        <p:nvGraphicFramePr>
          <p:cNvPr id="5" name="Table Placeholder 4">
            <a:extLst>
              <a:ext uri="{FF2B5EF4-FFF2-40B4-BE49-F238E27FC236}">
                <a16:creationId xmlns:a16="http://schemas.microsoft.com/office/drawing/2014/main" id="{C02B3BAF-C0F5-4E0C-BF2B-F7762E2EE3D4}"/>
              </a:ext>
            </a:extLst>
          </p:cNvPr>
          <p:cNvGraphicFramePr>
            <a:graphicFrameLocks noGrp="1"/>
          </p:cNvGraphicFramePr>
          <p:nvPr>
            <p:ph type="tbl" sz="quarter" idx="13"/>
            <p:extLst>
              <p:ext uri="{D42A27DB-BD31-4B8C-83A1-F6EECF244321}">
                <p14:modId xmlns:p14="http://schemas.microsoft.com/office/powerpoint/2010/main" val="4273582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1359161"/>
                    </a:ext>
                  </a:extLst>
                </a:gridCol>
                <a:gridCol w="987552">
                  <a:extLst>
                    <a:ext uri="{9D8B030D-6E8A-4147-A177-3AD203B41FA5}">
                      <a16:colId xmlns:a16="http://schemas.microsoft.com/office/drawing/2014/main" val="2066680157"/>
                    </a:ext>
                  </a:extLst>
                </a:gridCol>
                <a:gridCol w="493776">
                  <a:extLst>
                    <a:ext uri="{9D8B030D-6E8A-4147-A177-3AD203B41FA5}">
                      <a16:colId xmlns:a16="http://schemas.microsoft.com/office/drawing/2014/main" val="3123375739"/>
                    </a:ext>
                  </a:extLst>
                </a:gridCol>
                <a:gridCol w="493776">
                  <a:extLst>
                    <a:ext uri="{9D8B030D-6E8A-4147-A177-3AD203B41FA5}">
                      <a16:colId xmlns:a16="http://schemas.microsoft.com/office/drawing/2014/main" val="2178949145"/>
                    </a:ext>
                  </a:extLst>
                </a:gridCol>
                <a:gridCol w="493776">
                  <a:extLst>
                    <a:ext uri="{9D8B030D-6E8A-4147-A177-3AD203B41FA5}">
                      <a16:colId xmlns:a16="http://schemas.microsoft.com/office/drawing/2014/main" val="2058251335"/>
                    </a:ext>
                  </a:extLst>
                </a:gridCol>
                <a:gridCol w="493776">
                  <a:extLst>
                    <a:ext uri="{9D8B030D-6E8A-4147-A177-3AD203B41FA5}">
                      <a16:colId xmlns:a16="http://schemas.microsoft.com/office/drawing/2014/main" val="1998122000"/>
                    </a:ext>
                  </a:extLst>
                </a:gridCol>
                <a:gridCol w="493776">
                  <a:extLst>
                    <a:ext uri="{9D8B030D-6E8A-4147-A177-3AD203B41FA5}">
                      <a16:colId xmlns:a16="http://schemas.microsoft.com/office/drawing/2014/main" val="173905103"/>
                    </a:ext>
                  </a:extLst>
                </a:gridCol>
                <a:gridCol w="493776">
                  <a:extLst>
                    <a:ext uri="{9D8B030D-6E8A-4147-A177-3AD203B41FA5}">
                      <a16:colId xmlns:a16="http://schemas.microsoft.com/office/drawing/2014/main" val="2052665357"/>
                    </a:ext>
                  </a:extLst>
                </a:gridCol>
                <a:gridCol w="493776">
                  <a:extLst>
                    <a:ext uri="{9D8B030D-6E8A-4147-A177-3AD203B41FA5}">
                      <a16:colId xmlns:a16="http://schemas.microsoft.com/office/drawing/2014/main" val="2132220045"/>
                    </a:ext>
                  </a:extLst>
                </a:gridCol>
                <a:gridCol w="493776">
                  <a:extLst>
                    <a:ext uri="{9D8B030D-6E8A-4147-A177-3AD203B41FA5}">
                      <a16:colId xmlns:a16="http://schemas.microsoft.com/office/drawing/2014/main" val="2874585982"/>
                    </a:ext>
                  </a:extLst>
                </a:gridCol>
                <a:gridCol w="493776">
                  <a:extLst>
                    <a:ext uri="{9D8B030D-6E8A-4147-A177-3AD203B41FA5}">
                      <a16:colId xmlns:a16="http://schemas.microsoft.com/office/drawing/2014/main" val="652252890"/>
                    </a:ext>
                  </a:extLst>
                </a:gridCol>
                <a:gridCol w="493776">
                  <a:extLst>
                    <a:ext uri="{9D8B030D-6E8A-4147-A177-3AD203B41FA5}">
                      <a16:colId xmlns:a16="http://schemas.microsoft.com/office/drawing/2014/main" val="2091513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78832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- 2026-02-13 17:22:41</a:t>
                      </a:r>
                      <a:r>
                        <a:rPr kumimoji="0" lang="de-DE" sz="1000" b="0" i="0" u="none" strike="noStrike" kern="1200" cap="none" spc="0" normalizeH="0" baseline="0" noProof="0">
                          <a:ln>
                            <a:noFill/>
                          </a:ln>
                          <a:solidFill>
                            <a:prstClr val="black"/>
                          </a:solidFill>
                          <a:effectLst/>
                          <a:uLnTx/>
                          <a:uFillTx/>
                          <a:latin typeface="Calibri"/>
                          <a:ea typeface="+mn-ea"/>
                          <a:cs typeface="+mn-cs"/>
                        </a:rPr>
                        <a:t>
 Love is in the air 🎶🎤 – na na na, na na na 🪩 Na, spürt ihr auch schon die ganze Liebe in der Luft? 😄 Am 14.02 ist Valentinstag.💘👼
❗️Was viele nicht wissen: Das Fest hat einen ziemlich düsteren Hintergrund und geht weit zurück bis ins alte Rom🏛️: Der Legende 📜 nach hat der heilige Valentin heimlich 🤫 Liebespaare getraut 💍, obwohl das im römischen Recht verboten war. Der damalige Kaiser 👑 fand das aber so gar nicht cool ❌ und am 14. Februar wurde Valentin h!ng€r!cht€t.😳
👉Aus dem Gedenktag wurde dann später der Valentinstag, wie wir ihn heute kennen 👆.
Bei Paul lief das ja eher so suboptimal 🫠… aber das lag vermutlich mehr an ihm als an den Briefen 😀
#unlogo #comedy #liebe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https://i.ytimg.com/vi/1rapilqSElE/hqdefault.jpg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568999859"/>
                  </a:ext>
                </a:extLst>
              </a:tr>
            </a:tbl>
          </a:graphicData>
        </a:graphic>
      </p:graphicFrame>
      <p:sp>
        <p:nvSpPr>
          <p:cNvPr id="4" name="Text Placeholder 3">
            <a:extLst>
              <a:ext uri="{FF2B5EF4-FFF2-40B4-BE49-F238E27FC236}">
                <a16:creationId xmlns:a16="http://schemas.microsoft.com/office/drawing/2014/main" id="{F56D0CB5-8CF8-4BDC-92A4-5A022A18691B}"/>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26081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42A5-64FB-4A58-B682-2A30D8FE62A1}"/>
              </a:ext>
            </a:extLst>
          </p:cNvPr>
          <p:cNvSpPr>
            <a:spLocks noGrp="1"/>
          </p:cNvSpPr>
          <p:nvPr>
            <p:ph type="title"/>
          </p:nvPr>
        </p:nvSpPr>
        <p:spPr/>
        <p:txBody>
          <a:bodyPr/>
          <a:lstStyle/>
          <a:p>
            <a:r>
              <a:rPr lang="en-US"/>
              <a:t>Youtube YouTube Video-Tabelle (Shorts only) | 4 profiles - 12 of 26</a:t>
            </a:r>
          </a:p>
        </p:txBody>
      </p:sp>
      <p:graphicFrame>
        <p:nvGraphicFramePr>
          <p:cNvPr id="5" name="Table Placeholder 4">
            <a:extLst>
              <a:ext uri="{FF2B5EF4-FFF2-40B4-BE49-F238E27FC236}">
                <a16:creationId xmlns:a16="http://schemas.microsoft.com/office/drawing/2014/main" id="{058C21F5-5771-4FC3-B27F-BADBD576EB73}"/>
              </a:ext>
            </a:extLst>
          </p:cNvPr>
          <p:cNvGraphicFramePr>
            <a:graphicFrameLocks noGrp="1"/>
          </p:cNvGraphicFramePr>
          <p:nvPr>
            <p:ph type="tbl" sz="quarter" idx="13"/>
            <p:extLst>
              <p:ext uri="{D42A27DB-BD31-4B8C-83A1-F6EECF244321}">
                <p14:modId xmlns:p14="http://schemas.microsoft.com/office/powerpoint/2010/main" val="132183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2882784"/>
                    </a:ext>
                  </a:extLst>
                </a:gridCol>
                <a:gridCol w="987552">
                  <a:extLst>
                    <a:ext uri="{9D8B030D-6E8A-4147-A177-3AD203B41FA5}">
                      <a16:colId xmlns:a16="http://schemas.microsoft.com/office/drawing/2014/main" val="577685817"/>
                    </a:ext>
                  </a:extLst>
                </a:gridCol>
                <a:gridCol w="493776">
                  <a:extLst>
                    <a:ext uri="{9D8B030D-6E8A-4147-A177-3AD203B41FA5}">
                      <a16:colId xmlns:a16="http://schemas.microsoft.com/office/drawing/2014/main" val="4152435506"/>
                    </a:ext>
                  </a:extLst>
                </a:gridCol>
                <a:gridCol w="493776">
                  <a:extLst>
                    <a:ext uri="{9D8B030D-6E8A-4147-A177-3AD203B41FA5}">
                      <a16:colId xmlns:a16="http://schemas.microsoft.com/office/drawing/2014/main" val="2541303236"/>
                    </a:ext>
                  </a:extLst>
                </a:gridCol>
                <a:gridCol w="493776">
                  <a:extLst>
                    <a:ext uri="{9D8B030D-6E8A-4147-A177-3AD203B41FA5}">
                      <a16:colId xmlns:a16="http://schemas.microsoft.com/office/drawing/2014/main" val="1470947824"/>
                    </a:ext>
                  </a:extLst>
                </a:gridCol>
                <a:gridCol w="493776">
                  <a:extLst>
                    <a:ext uri="{9D8B030D-6E8A-4147-A177-3AD203B41FA5}">
                      <a16:colId xmlns:a16="http://schemas.microsoft.com/office/drawing/2014/main" val="2983313493"/>
                    </a:ext>
                  </a:extLst>
                </a:gridCol>
                <a:gridCol w="493776">
                  <a:extLst>
                    <a:ext uri="{9D8B030D-6E8A-4147-A177-3AD203B41FA5}">
                      <a16:colId xmlns:a16="http://schemas.microsoft.com/office/drawing/2014/main" val="4145745602"/>
                    </a:ext>
                  </a:extLst>
                </a:gridCol>
                <a:gridCol w="493776">
                  <a:extLst>
                    <a:ext uri="{9D8B030D-6E8A-4147-A177-3AD203B41FA5}">
                      <a16:colId xmlns:a16="http://schemas.microsoft.com/office/drawing/2014/main" val="217657589"/>
                    </a:ext>
                  </a:extLst>
                </a:gridCol>
                <a:gridCol w="493776">
                  <a:extLst>
                    <a:ext uri="{9D8B030D-6E8A-4147-A177-3AD203B41FA5}">
                      <a16:colId xmlns:a16="http://schemas.microsoft.com/office/drawing/2014/main" val="3723604247"/>
                    </a:ext>
                  </a:extLst>
                </a:gridCol>
                <a:gridCol w="493776">
                  <a:extLst>
                    <a:ext uri="{9D8B030D-6E8A-4147-A177-3AD203B41FA5}">
                      <a16:colId xmlns:a16="http://schemas.microsoft.com/office/drawing/2014/main" val="46146034"/>
                    </a:ext>
                  </a:extLst>
                </a:gridCol>
                <a:gridCol w="493776">
                  <a:extLst>
                    <a:ext uri="{9D8B030D-6E8A-4147-A177-3AD203B41FA5}">
                      <a16:colId xmlns:a16="http://schemas.microsoft.com/office/drawing/2014/main" val="658477340"/>
                    </a:ext>
                  </a:extLst>
                </a:gridCol>
                <a:gridCol w="493776">
                  <a:extLst>
                    <a:ext uri="{9D8B030D-6E8A-4147-A177-3AD203B41FA5}">
                      <a16:colId xmlns:a16="http://schemas.microsoft.com/office/drawing/2014/main" val="351394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61433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- 2025-12-15 15:07:26</a:t>
                      </a:r>
                      <a:r>
                        <a:rPr kumimoji="0" lang="de-DE" sz="1000" b="0" i="0" u="none" strike="noStrike" kern="1200" cap="none" spc="0" normalizeH="0" baseline="0" noProof="0">
                          <a:ln>
                            <a:noFill/>
                          </a:ln>
                          <a:solidFill>
                            <a:prstClr val="black"/>
                          </a:solidFill>
                          <a:effectLst/>
                          <a:uLnTx/>
                          <a:uFillTx/>
                          <a:latin typeface="Calibri"/>
                          <a:ea typeface="+mn-ea"/>
                          <a:cs typeface="+mn-cs"/>
                        </a:rPr>
                        <a:t>
 Die Deutsche Bahn hat nen neuen Fahrplan - und zwar ab jetzt. Und der verspricht: höhere Taktungen⏱️ und mehr ICE-Sprinter.🚅
👉Heißt konkret: Es soll mehr Halbstundentakte zwischen 21 Städten geben, also fast doppelt so viele wie bisher. Und mehr ICE-Sprinter,🚅 also Schnellzüge, die mit nur wenigen oder ganz ohne Zwischenstopps fahren. Berlin - Stuttgart wird zum ersten Mal so eine ICE-Sprinter-Verbindung bekommen.
🧐Aber Moment mal! Verspätungen, Zugausfälle, Dauerbaustellen - zuletzt war doch fast jeder zweite Zug im Fernverkehr zu spät.⏱️ Und da soll es jetzt höhere Taktungen und mehr ICE-Sprinter geben?!
👉Die DB sagt dazu: "Wir bauen die Zahl der Zugfahrten dort aus, wo besonders viele Fahrgäste unterwegs sind. Und dort, wo es wirtschaftlich nicht sinnvoll ist, (...) dünnen wir die Zahl der Verbindungen aus."
❗️Was allerdings bleiben wird: die vielen Großbaustellen🚧 am Schienennetz, an Stellwerken, Signalen, Brücken und Bahnhöfen. Etwa 26.000 Baustellen sind es bundesweit im laufenden Jahr, so die DB, noch einmal mindestens 2.000 werden 2026 wohl hinzukommen.😳
Immerhin: Eine Preiserhöhung bei den Tickets wird es für das neue Jahr wohl nicht geben.📈🚫
💬Seid ihr Bahnfahrer*innen? Und falls ja, wie geht's euch so mental?😌
#unlogo  #comedy  #DB  #deutschebahn  #reisen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https://i.ytimg.com/vi/nXVrIfFnkVM/hqdefault.jpg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058822817"/>
                  </a:ext>
                </a:extLst>
              </a:tr>
            </a:tbl>
          </a:graphicData>
        </a:graphic>
      </p:graphicFrame>
      <p:sp>
        <p:nvSpPr>
          <p:cNvPr id="4" name="Text Placeholder 3">
            <a:extLst>
              <a:ext uri="{FF2B5EF4-FFF2-40B4-BE49-F238E27FC236}">
                <a16:creationId xmlns:a16="http://schemas.microsoft.com/office/drawing/2014/main" id="{E3A5BBE6-8FE6-429E-A3E9-DE69D1D80327}"/>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686327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B7908-DDDE-4288-9E40-EAACEEB57595}"/>
              </a:ext>
            </a:extLst>
          </p:cNvPr>
          <p:cNvSpPr>
            <a:spLocks noGrp="1"/>
          </p:cNvSpPr>
          <p:nvPr>
            <p:ph type="title"/>
          </p:nvPr>
        </p:nvSpPr>
        <p:spPr/>
        <p:txBody>
          <a:bodyPr/>
          <a:lstStyle/>
          <a:p>
            <a:r>
              <a:rPr lang="en-US"/>
              <a:t>Youtube YouTube Video-Tabelle (Shorts only) | 4 profiles - 13 of 26</a:t>
            </a:r>
          </a:p>
        </p:txBody>
      </p:sp>
      <p:graphicFrame>
        <p:nvGraphicFramePr>
          <p:cNvPr id="5" name="Table Placeholder 4">
            <a:extLst>
              <a:ext uri="{FF2B5EF4-FFF2-40B4-BE49-F238E27FC236}">
                <a16:creationId xmlns:a16="http://schemas.microsoft.com/office/drawing/2014/main" id="{26605CDA-CA8D-483D-B6F9-F978F232827F}"/>
              </a:ext>
            </a:extLst>
          </p:cNvPr>
          <p:cNvGraphicFramePr>
            <a:graphicFrameLocks noGrp="1"/>
          </p:cNvGraphicFramePr>
          <p:nvPr>
            <p:ph type="tbl" sz="quarter" idx="13"/>
            <p:extLst>
              <p:ext uri="{D42A27DB-BD31-4B8C-83A1-F6EECF244321}">
                <p14:modId xmlns:p14="http://schemas.microsoft.com/office/powerpoint/2010/main" val="128436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4444922"/>
                    </a:ext>
                  </a:extLst>
                </a:gridCol>
                <a:gridCol w="987552">
                  <a:extLst>
                    <a:ext uri="{9D8B030D-6E8A-4147-A177-3AD203B41FA5}">
                      <a16:colId xmlns:a16="http://schemas.microsoft.com/office/drawing/2014/main" val="3475427618"/>
                    </a:ext>
                  </a:extLst>
                </a:gridCol>
                <a:gridCol w="493776">
                  <a:extLst>
                    <a:ext uri="{9D8B030D-6E8A-4147-A177-3AD203B41FA5}">
                      <a16:colId xmlns:a16="http://schemas.microsoft.com/office/drawing/2014/main" val="3630845962"/>
                    </a:ext>
                  </a:extLst>
                </a:gridCol>
                <a:gridCol w="493776">
                  <a:extLst>
                    <a:ext uri="{9D8B030D-6E8A-4147-A177-3AD203B41FA5}">
                      <a16:colId xmlns:a16="http://schemas.microsoft.com/office/drawing/2014/main" val="648556226"/>
                    </a:ext>
                  </a:extLst>
                </a:gridCol>
                <a:gridCol w="493776">
                  <a:extLst>
                    <a:ext uri="{9D8B030D-6E8A-4147-A177-3AD203B41FA5}">
                      <a16:colId xmlns:a16="http://schemas.microsoft.com/office/drawing/2014/main" val="4227666267"/>
                    </a:ext>
                  </a:extLst>
                </a:gridCol>
                <a:gridCol w="493776">
                  <a:extLst>
                    <a:ext uri="{9D8B030D-6E8A-4147-A177-3AD203B41FA5}">
                      <a16:colId xmlns:a16="http://schemas.microsoft.com/office/drawing/2014/main" val="657323559"/>
                    </a:ext>
                  </a:extLst>
                </a:gridCol>
                <a:gridCol w="493776">
                  <a:extLst>
                    <a:ext uri="{9D8B030D-6E8A-4147-A177-3AD203B41FA5}">
                      <a16:colId xmlns:a16="http://schemas.microsoft.com/office/drawing/2014/main" val="3652053144"/>
                    </a:ext>
                  </a:extLst>
                </a:gridCol>
                <a:gridCol w="493776">
                  <a:extLst>
                    <a:ext uri="{9D8B030D-6E8A-4147-A177-3AD203B41FA5}">
                      <a16:colId xmlns:a16="http://schemas.microsoft.com/office/drawing/2014/main" val="1203260852"/>
                    </a:ext>
                  </a:extLst>
                </a:gridCol>
                <a:gridCol w="493776">
                  <a:extLst>
                    <a:ext uri="{9D8B030D-6E8A-4147-A177-3AD203B41FA5}">
                      <a16:colId xmlns:a16="http://schemas.microsoft.com/office/drawing/2014/main" val="30794669"/>
                    </a:ext>
                  </a:extLst>
                </a:gridCol>
                <a:gridCol w="493776">
                  <a:extLst>
                    <a:ext uri="{9D8B030D-6E8A-4147-A177-3AD203B41FA5}">
                      <a16:colId xmlns:a16="http://schemas.microsoft.com/office/drawing/2014/main" val="1637444641"/>
                    </a:ext>
                  </a:extLst>
                </a:gridCol>
                <a:gridCol w="493776">
                  <a:extLst>
                    <a:ext uri="{9D8B030D-6E8A-4147-A177-3AD203B41FA5}">
                      <a16:colId xmlns:a16="http://schemas.microsoft.com/office/drawing/2014/main" val="3611545243"/>
                    </a:ext>
                  </a:extLst>
                </a:gridCol>
                <a:gridCol w="493776">
                  <a:extLst>
                    <a:ext uri="{9D8B030D-6E8A-4147-A177-3AD203B41FA5}">
                      <a16:colId xmlns:a16="http://schemas.microsoft.com/office/drawing/2014/main" val="277495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8575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- 2026-02-02 17:29:42</a:t>
                      </a:r>
                      <a:r>
                        <a:rPr kumimoji="0" lang="de-DE" sz="1000" b="0" i="0" u="none" strike="noStrike" kern="1200" cap="none" spc="0" normalizeH="0" baseline="0" noProof="0">
                          <a:ln>
                            <a:noFill/>
                          </a:ln>
                          <a:solidFill>
                            <a:prstClr val="black"/>
                          </a:solidFill>
                          <a:effectLst/>
                          <a:uLnTx/>
                          <a:uFillTx/>
                          <a:latin typeface="Calibri"/>
                          <a:ea typeface="+mn-ea"/>
                          <a:cs typeface="+mn-cs"/>
                        </a:rPr>
                        <a:t>
 Bald geht's für viele wieder auf die Piste🏔️ - Skifreizeit incoming!⛷️🏂
🏫 In Bayern ist Wintersport🎿 ab der 7. Klasse offiziell im Lehrplan ("Sich auf Eis und Schnee bewegen"), in anderen Bundesländern läuft das unter "Fahren, "Rollen, Gleiten" - klingt irgendwie nach Mario Kart 🏎️💨auf Schnee.☃️ Aber keine Sorge: Pflicht ist es nirgends, die Schulen entscheiden selbst.☝️
💸Skipass, Ausrüstung, Unterkunft... das geht ganz schön ins Geld.💶 Wer knapp bei Kasse ist, kann aber über das Bildungs- und Teilhabepaket (BuT) oder über Zuschüsse von Städten und Kommunen Unterstützung bekommen.
🌍 Der Kunstschnee❄️ und die langen Abfahrten🏔️ sind außerdem nicht gerade umweltfreundlich. Deshalb setzen viele Schulen inzwischen auf Alternativen wie Sommersportwochen.☀️
Auf der anderen Seite sagt der Skilehrerverband: Skifahren⛷️ ist eine einmalige Erfahrung und sollte für alle zugänglich sein - gerade weil nur 30% der Schüler und Schülerinnen überhaupt Skifahren können.
💬 Was meint ihr? Sind Skifreizeiten noch zeitgemäß?
#unlogo #comedy #skifahren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https://i.ytimg.com/vi/8q4tXEE9Z8w/hqdefault.jpg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2646178036"/>
                  </a:ext>
                </a:extLst>
              </a:tr>
            </a:tbl>
          </a:graphicData>
        </a:graphic>
      </p:graphicFrame>
      <p:sp>
        <p:nvSpPr>
          <p:cNvPr id="4" name="Text Placeholder 3">
            <a:extLst>
              <a:ext uri="{FF2B5EF4-FFF2-40B4-BE49-F238E27FC236}">
                <a16:creationId xmlns:a16="http://schemas.microsoft.com/office/drawing/2014/main" id="{84935A0E-CBCA-4FB3-A657-FC43F117E2D0}"/>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628849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DE7D1-AE0B-4F22-B31D-ACD53F95DDB9}"/>
              </a:ext>
            </a:extLst>
          </p:cNvPr>
          <p:cNvSpPr>
            <a:spLocks noGrp="1"/>
          </p:cNvSpPr>
          <p:nvPr>
            <p:ph type="title"/>
          </p:nvPr>
        </p:nvSpPr>
        <p:spPr/>
        <p:txBody>
          <a:bodyPr/>
          <a:lstStyle/>
          <a:p>
            <a:r>
              <a:rPr lang="en-US"/>
              <a:t>Youtube YouTube Video-Tabelle (Shorts only) | 4 profiles - 14 of 26</a:t>
            </a:r>
          </a:p>
        </p:txBody>
      </p:sp>
      <p:graphicFrame>
        <p:nvGraphicFramePr>
          <p:cNvPr id="5" name="Table Placeholder 4">
            <a:extLst>
              <a:ext uri="{FF2B5EF4-FFF2-40B4-BE49-F238E27FC236}">
                <a16:creationId xmlns:a16="http://schemas.microsoft.com/office/drawing/2014/main" id="{9D94A693-4AA7-45BD-9C6D-F614CF94AD4E}"/>
              </a:ext>
            </a:extLst>
          </p:cNvPr>
          <p:cNvGraphicFramePr>
            <a:graphicFrameLocks noGrp="1"/>
          </p:cNvGraphicFramePr>
          <p:nvPr>
            <p:ph type="tbl" sz="quarter" idx="13"/>
            <p:extLst>
              <p:ext uri="{D42A27DB-BD31-4B8C-83A1-F6EECF244321}">
                <p14:modId xmlns:p14="http://schemas.microsoft.com/office/powerpoint/2010/main" val="32978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5204228"/>
                    </a:ext>
                  </a:extLst>
                </a:gridCol>
                <a:gridCol w="987552">
                  <a:extLst>
                    <a:ext uri="{9D8B030D-6E8A-4147-A177-3AD203B41FA5}">
                      <a16:colId xmlns:a16="http://schemas.microsoft.com/office/drawing/2014/main" val="3621462234"/>
                    </a:ext>
                  </a:extLst>
                </a:gridCol>
                <a:gridCol w="493776">
                  <a:extLst>
                    <a:ext uri="{9D8B030D-6E8A-4147-A177-3AD203B41FA5}">
                      <a16:colId xmlns:a16="http://schemas.microsoft.com/office/drawing/2014/main" val="1347377536"/>
                    </a:ext>
                  </a:extLst>
                </a:gridCol>
                <a:gridCol w="493776">
                  <a:extLst>
                    <a:ext uri="{9D8B030D-6E8A-4147-A177-3AD203B41FA5}">
                      <a16:colId xmlns:a16="http://schemas.microsoft.com/office/drawing/2014/main" val="1424969810"/>
                    </a:ext>
                  </a:extLst>
                </a:gridCol>
                <a:gridCol w="493776">
                  <a:extLst>
                    <a:ext uri="{9D8B030D-6E8A-4147-A177-3AD203B41FA5}">
                      <a16:colId xmlns:a16="http://schemas.microsoft.com/office/drawing/2014/main" val="4275635129"/>
                    </a:ext>
                  </a:extLst>
                </a:gridCol>
                <a:gridCol w="493776">
                  <a:extLst>
                    <a:ext uri="{9D8B030D-6E8A-4147-A177-3AD203B41FA5}">
                      <a16:colId xmlns:a16="http://schemas.microsoft.com/office/drawing/2014/main" val="2975769036"/>
                    </a:ext>
                  </a:extLst>
                </a:gridCol>
                <a:gridCol w="493776">
                  <a:extLst>
                    <a:ext uri="{9D8B030D-6E8A-4147-A177-3AD203B41FA5}">
                      <a16:colId xmlns:a16="http://schemas.microsoft.com/office/drawing/2014/main" val="2648843320"/>
                    </a:ext>
                  </a:extLst>
                </a:gridCol>
                <a:gridCol w="493776">
                  <a:extLst>
                    <a:ext uri="{9D8B030D-6E8A-4147-A177-3AD203B41FA5}">
                      <a16:colId xmlns:a16="http://schemas.microsoft.com/office/drawing/2014/main" val="1743592315"/>
                    </a:ext>
                  </a:extLst>
                </a:gridCol>
                <a:gridCol w="493776">
                  <a:extLst>
                    <a:ext uri="{9D8B030D-6E8A-4147-A177-3AD203B41FA5}">
                      <a16:colId xmlns:a16="http://schemas.microsoft.com/office/drawing/2014/main" val="1842566317"/>
                    </a:ext>
                  </a:extLst>
                </a:gridCol>
                <a:gridCol w="493776">
                  <a:extLst>
                    <a:ext uri="{9D8B030D-6E8A-4147-A177-3AD203B41FA5}">
                      <a16:colId xmlns:a16="http://schemas.microsoft.com/office/drawing/2014/main" val="1441715208"/>
                    </a:ext>
                  </a:extLst>
                </a:gridCol>
                <a:gridCol w="493776">
                  <a:extLst>
                    <a:ext uri="{9D8B030D-6E8A-4147-A177-3AD203B41FA5}">
                      <a16:colId xmlns:a16="http://schemas.microsoft.com/office/drawing/2014/main" val="774206716"/>
                    </a:ext>
                  </a:extLst>
                </a:gridCol>
                <a:gridCol w="493776">
                  <a:extLst>
                    <a:ext uri="{9D8B030D-6E8A-4147-A177-3AD203B41FA5}">
                      <a16:colId xmlns:a16="http://schemas.microsoft.com/office/drawing/2014/main" val="68571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2025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- 2026-01-28 14:00:20</a:t>
                      </a:r>
                      <a:r>
                        <a:rPr kumimoji="0" lang="de-DE" sz="1000" b="0" i="0" u="none" strike="noStrike" kern="1200" cap="none" spc="0" normalizeH="0" baseline="0" noProof="0">
                          <a:ln>
                            <a:noFill/>
                          </a:ln>
                          <a:solidFill>
                            <a:prstClr val="black"/>
                          </a:solidFill>
                          <a:effectLst/>
                          <a:uLnTx/>
                          <a:uFillTx/>
                          <a:latin typeface="Calibri"/>
                          <a:ea typeface="+mn-ea"/>
                          <a:cs typeface="+mn-cs"/>
                        </a:rPr>
                        <a:t>
 Elternsprechtage sind nicht nur für Eltern und Lehrer*innen herausfordernd.😰 Viele von euch machen sich ebenfalls große Sorgen vor den Gesprächen.🙇🏻‍♀️ Was werden die Lehrkräfte über euch erzählen? Wie werden eure Eltern darauf reagieren? Ist mit einer Familienkonferenz zu rechnen?🤔
#unlogo #comedy #eltern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https://i.ytimg.com/vi/5dDEZ_gqASA/hqdefault.jpg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2279694343"/>
                  </a:ext>
                </a:extLst>
              </a:tr>
            </a:tbl>
          </a:graphicData>
        </a:graphic>
      </p:graphicFrame>
      <p:sp>
        <p:nvSpPr>
          <p:cNvPr id="4" name="Text Placeholder 3">
            <a:extLst>
              <a:ext uri="{FF2B5EF4-FFF2-40B4-BE49-F238E27FC236}">
                <a16:creationId xmlns:a16="http://schemas.microsoft.com/office/drawing/2014/main" id="{1422299F-4629-4762-BF71-95D45188731D}"/>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551085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9E878-AAE3-473A-8463-DF92D87FF8E0}"/>
              </a:ext>
            </a:extLst>
          </p:cNvPr>
          <p:cNvSpPr>
            <a:spLocks noGrp="1"/>
          </p:cNvSpPr>
          <p:nvPr>
            <p:ph type="title"/>
          </p:nvPr>
        </p:nvSpPr>
        <p:spPr/>
        <p:txBody>
          <a:bodyPr/>
          <a:lstStyle/>
          <a:p>
            <a:r>
              <a:rPr lang="en-US"/>
              <a:t>Youtube YouTube Video-Tabelle (Shorts only) | 4 profiles - 15 of 26</a:t>
            </a:r>
          </a:p>
        </p:txBody>
      </p:sp>
      <p:graphicFrame>
        <p:nvGraphicFramePr>
          <p:cNvPr id="5" name="Table Placeholder 4">
            <a:extLst>
              <a:ext uri="{FF2B5EF4-FFF2-40B4-BE49-F238E27FC236}">
                <a16:creationId xmlns:a16="http://schemas.microsoft.com/office/drawing/2014/main" id="{6893CCCB-E9E4-40B4-9860-9529060F9B95}"/>
              </a:ext>
            </a:extLst>
          </p:cNvPr>
          <p:cNvGraphicFramePr>
            <a:graphicFrameLocks noGrp="1"/>
          </p:cNvGraphicFramePr>
          <p:nvPr>
            <p:ph type="tbl" sz="quarter" idx="13"/>
            <p:extLst>
              <p:ext uri="{D42A27DB-BD31-4B8C-83A1-F6EECF244321}">
                <p14:modId xmlns:p14="http://schemas.microsoft.com/office/powerpoint/2010/main" val="180337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7541732"/>
                    </a:ext>
                  </a:extLst>
                </a:gridCol>
                <a:gridCol w="987552">
                  <a:extLst>
                    <a:ext uri="{9D8B030D-6E8A-4147-A177-3AD203B41FA5}">
                      <a16:colId xmlns:a16="http://schemas.microsoft.com/office/drawing/2014/main" val="1390609900"/>
                    </a:ext>
                  </a:extLst>
                </a:gridCol>
                <a:gridCol w="493776">
                  <a:extLst>
                    <a:ext uri="{9D8B030D-6E8A-4147-A177-3AD203B41FA5}">
                      <a16:colId xmlns:a16="http://schemas.microsoft.com/office/drawing/2014/main" val="1859820159"/>
                    </a:ext>
                  </a:extLst>
                </a:gridCol>
                <a:gridCol w="493776">
                  <a:extLst>
                    <a:ext uri="{9D8B030D-6E8A-4147-A177-3AD203B41FA5}">
                      <a16:colId xmlns:a16="http://schemas.microsoft.com/office/drawing/2014/main" val="1286439403"/>
                    </a:ext>
                  </a:extLst>
                </a:gridCol>
                <a:gridCol w="493776">
                  <a:extLst>
                    <a:ext uri="{9D8B030D-6E8A-4147-A177-3AD203B41FA5}">
                      <a16:colId xmlns:a16="http://schemas.microsoft.com/office/drawing/2014/main" val="107560169"/>
                    </a:ext>
                  </a:extLst>
                </a:gridCol>
                <a:gridCol w="493776">
                  <a:extLst>
                    <a:ext uri="{9D8B030D-6E8A-4147-A177-3AD203B41FA5}">
                      <a16:colId xmlns:a16="http://schemas.microsoft.com/office/drawing/2014/main" val="2728326956"/>
                    </a:ext>
                  </a:extLst>
                </a:gridCol>
                <a:gridCol w="493776">
                  <a:extLst>
                    <a:ext uri="{9D8B030D-6E8A-4147-A177-3AD203B41FA5}">
                      <a16:colId xmlns:a16="http://schemas.microsoft.com/office/drawing/2014/main" val="306163009"/>
                    </a:ext>
                  </a:extLst>
                </a:gridCol>
                <a:gridCol w="493776">
                  <a:extLst>
                    <a:ext uri="{9D8B030D-6E8A-4147-A177-3AD203B41FA5}">
                      <a16:colId xmlns:a16="http://schemas.microsoft.com/office/drawing/2014/main" val="2717952906"/>
                    </a:ext>
                  </a:extLst>
                </a:gridCol>
                <a:gridCol w="493776">
                  <a:extLst>
                    <a:ext uri="{9D8B030D-6E8A-4147-A177-3AD203B41FA5}">
                      <a16:colId xmlns:a16="http://schemas.microsoft.com/office/drawing/2014/main" val="760336206"/>
                    </a:ext>
                  </a:extLst>
                </a:gridCol>
                <a:gridCol w="493776">
                  <a:extLst>
                    <a:ext uri="{9D8B030D-6E8A-4147-A177-3AD203B41FA5}">
                      <a16:colId xmlns:a16="http://schemas.microsoft.com/office/drawing/2014/main" val="1481686134"/>
                    </a:ext>
                  </a:extLst>
                </a:gridCol>
                <a:gridCol w="493776">
                  <a:extLst>
                    <a:ext uri="{9D8B030D-6E8A-4147-A177-3AD203B41FA5}">
                      <a16:colId xmlns:a16="http://schemas.microsoft.com/office/drawing/2014/main" val="2249342154"/>
                    </a:ext>
                  </a:extLst>
                </a:gridCol>
                <a:gridCol w="493776">
                  <a:extLst>
                    <a:ext uri="{9D8B030D-6E8A-4147-A177-3AD203B41FA5}">
                      <a16:colId xmlns:a16="http://schemas.microsoft.com/office/drawing/2014/main" val="29844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8408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- 2025-12-05 14:30:31</a:t>
                      </a:r>
                      <a:r>
                        <a:rPr kumimoji="0" lang="de-DE" sz="1000" b="0" i="0" u="none" strike="noStrike" kern="1200" cap="none" spc="0" normalizeH="0" baseline="0" noProof="0">
                          <a:ln>
                            <a:noFill/>
                          </a:ln>
                          <a:solidFill>
                            <a:prstClr val="black"/>
                          </a:solidFill>
                          <a:effectLst/>
                          <a:uLnTx/>
                          <a:uFillTx/>
                          <a:latin typeface="Calibri"/>
                          <a:ea typeface="+mn-ea"/>
                          <a:cs typeface="+mn-cs"/>
                        </a:rPr>
                        <a:t>
 Am 6. Dezember ist Nikolaus. Und, stellt auch ihr noch eure geputzten Schuhe über Nacht vor die Tür? Mit etwas Glück sind die dann am nächsten Tag mit kleinen Geschenken oder Süßigkeiten befüllt. 🍬
Der Ursprung des Tages und der Tradition liegt bei dem Mann namens Nikolaus von Myra. Er war ein Bischof, der im 4. Jahrhundert in der heutigen Türkei lebte. Er soll sehr hilfsbereit und großzügig gewesen sein und hat vor allem Kindern und Bedürftigen geholfen. 🫂
⛪️ Genau deshalb hat sich der 06.12, der Todestag von Nikolaus von Myra, zu einem wichtigen kirchlichen Fest entwickelt.
🤗Aber schauen wir mal in andere Länder:
In den Niederlanden kommt Sinterklaas schon am 5. Dezember. Es gibt Gedichte, Überraschungspakete und ganze Paraden. In Österreich kommt Nikolaus nicht allein: häufig taucht auch der Krampus auf – eine gruselige Figur, die früher unartige Kinder erschrecken sollte.😖
#nikolaus #xmas #unlogo #comedy #weihnachten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https://i.ytimg.com/vi/HnUsx-TQp1Q/hqdefault.jpg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424525142"/>
                  </a:ext>
                </a:extLst>
              </a:tr>
            </a:tbl>
          </a:graphicData>
        </a:graphic>
      </p:graphicFrame>
      <p:sp>
        <p:nvSpPr>
          <p:cNvPr id="4" name="Text Placeholder 3">
            <a:extLst>
              <a:ext uri="{FF2B5EF4-FFF2-40B4-BE49-F238E27FC236}">
                <a16:creationId xmlns:a16="http://schemas.microsoft.com/office/drawing/2014/main" id="{20476183-1227-42AF-A7F7-32FDB6A6187D}"/>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943938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C656-4668-4602-8041-B1354781F031}"/>
              </a:ext>
            </a:extLst>
          </p:cNvPr>
          <p:cNvSpPr>
            <a:spLocks noGrp="1"/>
          </p:cNvSpPr>
          <p:nvPr>
            <p:ph type="title"/>
          </p:nvPr>
        </p:nvSpPr>
        <p:spPr/>
        <p:txBody>
          <a:bodyPr/>
          <a:lstStyle/>
          <a:p>
            <a:r>
              <a:rPr lang="en-US"/>
              <a:t>Youtube YouTube Video-Tabelle (Shorts only) | 4 profiles - 16 of 26</a:t>
            </a:r>
          </a:p>
        </p:txBody>
      </p:sp>
      <p:graphicFrame>
        <p:nvGraphicFramePr>
          <p:cNvPr id="5" name="Table Placeholder 4">
            <a:extLst>
              <a:ext uri="{FF2B5EF4-FFF2-40B4-BE49-F238E27FC236}">
                <a16:creationId xmlns:a16="http://schemas.microsoft.com/office/drawing/2014/main" id="{6F9854CE-5284-47B8-94A6-11B1798DA094}"/>
              </a:ext>
            </a:extLst>
          </p:cNvPr>
          <p:cNvGraphicFramePr>
            <a:graphicFrameLocks noGrp="1"/>
          </p:cNvGraphicFramePr>
          <p:nvPr>
            <p:ph type="tbl" sz="quarter" idx="13"/>
            <p:extLst>
              <p:ext uri="{D42A27DB-BD31-4B8C-83A1-F6EECF244321}">
                <p14:modId xmlns:p14="http://schemas.microsoft.com/office/powerpoint/2010/main" val="44093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6474959"/>
                    </a:ext>
                  </a:extLst>
                </a:gridCol>
                <a:gridCol w="987552">
                  <a:extLst>
                    <a:ext uri="{9D8B030D-6E8A-4147-A177-3AD203B41FA5}">
                      <a16:colId xmlns:a16="http://schemas.microsoft.com/office/drawing/2014/main" val="2818937426"/>
                    </a:ext>
                  </a:extLst>
                </a:gridCol>
                <a:gridCol w="493776">
                  <a:extLst>
                    <a:ext uri="{9D8B030D-6E8A-4147-A177-3AD203B41FA5}">
                      <a16:colId xmlns:a16="http://schemas.microsoft.com/office/drawing/2014/main" val="3304622042"/>
                    </a:ext>
                  </a:extLst>
                </a:gridCol>
                <a:gridCol w="493776">
                  <a:extLst>
                    <a:ext uri="{9D8B030D-6E8A-4147-A177-3AD203B41FA5}">
                      <a16:colId xmlns:a16="http://schemas.microsoft.com/office/drawing/2014/main" val="4162573162"/>
                    </a:ext>
                  </a:extLst>
                </a:gridCol>
                <a:gridCol w="493776">
                  <a:extLst>
                    <a:ext uri="{9D8B030D-6E8A-4147-A177-3AD203B41FA5}">
                      <a16:colId xmlns:a16="http://schemas.microsoft.com/office/drawing/2014/main" val="1410400252"/>
                    </a:ext>
                  </a:extLst>
                </a:gridCol>
                <a:gridCol w="493776">
                  <a:extLst>
                    <a:ext uri="{9D8B030D-6E8A-4147-A177-3AD203B41FA5}">
                      <a16:colId xmlns:a16="http://schemas.microsoft.com/office/drawing/2014/main" val="9428372"/>
                    </a:ext>
                  </a:extLst>
                </a:gridCol>
                <a:gridCol w="493776">
                  <a:extLst>
                    <a:ext uri="{9D8B030D-6E8A-4147-A177-3AD203B41FA5}">
                      <a16:colId xmlns:a16="http://schemas.microsoft.com/office/drawing/2014/main" val="931233693"/>
                    </a:ext>
                  </a:extLst>
                </a:gridCol>
                <a:gridCol w="493776">
                  <a:extLst>
                    <a:ext uri="{9D8B030D-6E8A-4147-A177-3AD203B41FA5}">
                      <a16:colId xmlns:a16="http://schemas.microsoft.com/office/drawing/2014/main" val="897001678"/>
                    </a:ext>
                  </a:extLst>
                </a:gridCol>
                <a:gridCol w="493776">
                  <a:extLst>
                    <a:ext uri="{9D8B030D-6E8A-4147-A177-3AD203B41FA5}">
                      <a16:colId xmlns:a16="http://schemas.microsoft.com/office/drawing/2014/main" val="237052792"/>
                    </a:ext>
                  </a:extLst>
                </a:gridCol>
                <a:gridCol w="493776">
                  <a:extLst>
                    <a:ext uri="{9D8B030D-6E8A-4147-A177-3AD203B41FA5}">
                      <a16:colId xmlns:a16="http://schemas.microsoft.com/office/drawing/2014/main" val="1582726902"/>
                    </a:ext>
                  </a:extLst>
                </a:gridCol>
                <a:gridCol w="493776">
                  <a:extLst>
                    <a:ext uri="{9D8B030D-6E8A-4147-A177-3AD203B41FA5}">
                      <a16:colId xmlns:a16="http://schemas.microsoft.com/office/drawing/2014/main" val="3455293780"/>
                    </a:ext>
                  </a:extLst>
                </a:gridCol>
                <a:gridCol w="493776">
                  <a:extLst>
                    <a:ext uri="{9D8B030D-6E8A-4147-A177-3AD203B41FA5}">
                      <a16:colId xmlns:a16="http://schemas.microsoft.com/office/drawing/2014/main" val="3593261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7829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- 2026-02-19 15:17:27</a:t>
                      </a:r>
                      <a:r>
                        <a:rPr kumimoji="0" lang="de-DE" sz="1000" b="0" i="0" u="none" strike="noStrike" kern="1200" cap="none" spc="0" normalizeH="0" baseline="0" noProof="0">
                          <a:ln>
                            <a:noFill/>
                          </a:ln>
                          <a:solidFill>
                            <a:prstClr val="black"/>
                          </a:solidFill>
                          <a:effectLst/>
                          <a:uLnTx/>
                          <a:uFillTx/>
                          <a:latin typeface="Calibri"/>
                          <a:ea typeface="+mn-ea"/>
                          <a:cs typeface="+mn-cs"/>
                        </a:rPr>
                        <a:t>
 Viele junge Menschen stehen nach der Schule vor einer Entscheidung: Ausbildung, Studium oder doch erst mal arbeiten? Bei so einer großen Auswahl fühlt man sich ganz schön schnell überfordert 😖. Dann kommt noch das ganze Thema mit KI 🤖 hinzu. Und genau da wird’s richtig tricky … 😕
Nicht nur, dass es tausend Wege gibt – Ausbildung 🛠️, Studium 🎓, Gap Year 🌍 oder direkt ins Berufsleben 💼 – man fragt sich auch ständig: Was hat überhaupt noch Zukunft?🤔
Durch KI 🤖 verändern sich Berufsbilder, Aufgaben werden automatisiert, manche Jobs verschwinden ganz, andere kommen aber auch neu dazu, die wir jetzt noch gar nicht kennen... Diese Unsicherheit macht Druck 😮‍💨. Man will nichts „Falsches“ wählen, keine Zeit verlieren und keine Chancen verpassen.  
Aber❗️Kopf nicht in den Sand stecken - es gilt:  probieren über studieren.☝️ Auch wenn ihr euch jetzt für einen Weg 🪧 entscheidet, ist das noch lange nicht in Stein gemeißelt. Zudem ist es völlig normal, mit der Situation überfordert zu sein. Ihr seid also nicht allein damit! 🫂 
#unlogo #schule #berufseinstieg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https://i.ytimg.com/vi/0yK6i6tPIlo/hqdefault.jpg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530088057"/>
                  </a:ext>
                </a:extLst>
              </a:tr>
            </a:tbl>
          </a:graphicData>
        </a:graphic>
      </p:graphicFrame>
      <p:sp>
        <p:nvSpPr>
          <p:cNvPr id="4" name="Text Placeholder 3">
            <a:extLst>
              <a:ext uri="{FF2B5EF4-FFF2-40B4-BE49-F238E27FC236}">
                <a16:creationId xmlns:a16="http://schemas.microsoft.com/office/drawing/2014/main" id="{A75E5E30-0BDB-46C2-BBA0-3BF698CB2216}"/>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632874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4888-6B07-4317-9421-B269462235C0}"/>
              </a:ext>
            </a:extLst>
          </p:cNvPr>
          <p:cNvSpPr>
            <a:spLocks noGrp="1"/>
          </p:cNvSpPr>
          <p:nvPr>
            <p:ph type="title"/>
          </p:nvPr>
        </p:nvSpPr>
        <p:spPr/>
        <p:txBody>
          <a:bodyPr/>
          <a:lstStyle/>
          <a:p>
            <a:r>
              <a:rPr lang="en-US"/>
              <a:t>Youtube YouTube Video-Tabelle (Shorts only) | 4 profiles - 17 of 26</a:t>
            </a:r>
          </a:p>
        </p:txBody>
      </p:sp>
      <p:graphicFrame>
        <p:nvGraphicFramePr>
          <p:cNvPr id="5" name="Table Placeholder 4">
            <a:extLst>
              <a:ext uri="{FF2B5EF4-FFF2-40B4-BE49-F238E27FC236}">
                <a16:creationId xmlns:a16="http://schemas.microsoft.com/office/drawing/2014/main" id="{EFB7BD90-5B94-4D83-B235-A1695C40F7E2}"/>
              </a:ext>
            </a:extLst>
          </p:cNvPr>
          <p:cNvGraphicFramePr>
            <a:graphicFrameLocks noGrp="1"/>
          </p:cNvGraphicFramePr>
          <p:nvPr>
            <p:ph type="tbl" sz="quarter" idx="13"/>
            <p:extLst>
              <p:ext uri="{D42A27DB-BD31-4B8C-83A1-F6EECF244321}">
                <p14:modId xmlns:p14="http://schemas.microsoft.com/office/powerpoint/2010/main" val="49668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3083412"/>
                    </a:ext>
                  </a:extLst>
                </a:gridCol>
                <a:gridCol w="987552">
                  <a:extLst>
                    <a:ext uri="{9D8B030D-6E8A-4147-A177-3AD203B41FA5}">
                      <a16:colId xmlns:a16="http://schemas.microsoft.com/office/drawing/2014/main" val="2924240895"/>
                    </a:ext>
                  </a:extLst>
                </a:gridCol>
                <a:gridCol w="493776">
                  <a:extLst>
                    <a:ext uri="{9D8B030D-6E8A-4147-A177-3AD203B41FA5}">
                      <a16:colId xmlns:a16="http://schemas.microsoft.com/office/drawing/2014/main" val="3701390707"/>
                    </a:ext>
                  </a:extLst>
                </a:gridCol>
                <a:gridCol w="493776">
                  <a:extLst>
                    <a:ext uri="{9D8B030D-6E8A-4147-A177-3AD203B41FA5}">
                      <a16:colId xmlns:a16="http://schemas.microsoft.com/office/drawing/2014/main" val="4169167932"/>
                    </a:ext>
                  </a:extLst>
                </a:gridCol>
                <a:gridCol w="493776">
                  <a:extLst>
                    <a:ext uri="{9D8B030D-6E8A-4147-A177-3AD203B41FA5}">
                      <a16:colId xmlns:a16="http://schemas.microsoft.com/office/drawing/2014/main" val="1577343781"/>
                    </a:ext>
                  </a:extLst>
                </a:gridCol>
                <a:gridCol w="493776">
                  <a:extLst>
                    <a:ext uri="{9D8B030D-6E8A-4147-A177-3AD203B41FA5}">
                      <a16:colId xmlns:a16="http://schemas.microsoft.com/office/drawing/2014/main" val="1717087753"/>
                    </a:ext>
                  </a:extLst>
                </a:gridCol>
                <a:gridCol w="493776">
                  <a:extLst>
                    <a:ext uri="{9D8B030D-6E8A-4147-A177-3AD203B41FA5}">
                      <a16:colId xmlns:a16="http://schemas.microsoft.com/office/drawing/2014/main" val="2148564106"/>
                    </a:ext>
                  </a:extLst>
                </a:gridCol>
                <a:gridCol w="493776">
                  <a:extLst>
                    <a:ext uri="{9D8B030D-6E8A-4147-A177-3AD203B41FA5}">
                      <a16:colId xmlns:a16="http://schemas.microsoft.com/office/drawing/2014/main" val="92389717"/>
                    </a:ext>
                  </a:extLst>
                </a:gridCol>
                <a:gridCol w="493776">
                  <a:extLst>
                    <a:ext uri="{9D8B030D-6E8A-4147-A177-3AD203B41FA5}">
                      <a16:colId xmlns:a16="http://schemas.microsoft.com/office/drawing/2014/main" val="2525247279"/>
                    </a:ext>
                  </a:extLst>
                </a:gridCol>
                <a:gridCol w="493776">
                  <a:extLst>
                    <a:ext uri="{9D8B030D-6E8A-4147-A177-3AD203B41FA5}">
                      <a16:colId xmlns:a16="http://schemas.microsoft.com/office/drawing/2014/main" val="313675446"/>
                    </a:ext>
                  </a:extLst>
                </a:gridCol>
                <a:gridCol w="493776">
                  <a:extLst>
                    <a:ext uri="{9D8B030D-6E8A-4147-A177-3AD203B41FA5}">
                      <a16:colId xmlns:a16="http://schemas.microsoft.com/office/drawing/2014/main" val="1003953421"/>
                    </a:ext>
                  </a:extLst>
                </a:gridCol>
                <a:gridCol w="493776">
                  <a:extLst>
                    <a:ext uri="{9D8B030D-6E8A-4147-A177-3AD203B41FA5}">
                      <a16:colId xmlns:a16="http://schemas.microsoft.com/office/drawing/2014/main" val="37050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0032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- 2026-01-06 15:26:28</a:t>
                      </a:r>
                      <a:r>
                        <a:rPr kumimoji="0" lang="de-DE" sz="1000" b="0" i="0" u="none" strike="noStrike" kern="1200" cap="none" spc="0" normalizeH="0" baseline="0" noProof="0">
                          <a:ln>
                            <a:noFill/>
                          </a:ln>
                          <a:solidFill>
                            <a:prstClr val="black"/>
                          </a:solidFill>
                          <a:effectLst/>
                          <a:uLnTx/>
                          <a:uFillTx/>
                          <a:latin typeface="Calibri"/>
                          <a:ea typeface="+mn-ea"/>
                          <a:cs typeface="+mn-cs"/>
                        </a:rPr>
                        <a:t>
 Was war das für ein Jahr✨- voller Höhen⬆️ und Tiefen?⬇️ Was waren eure Highlights oder vielleicht auch Lowlights in 2025?
Das neue Jahr hat auch schon wieder einiges im Gepäck: 
👉US-Präsident Trump hat Venezuelas Präsident Maduro mit G€w@lt in die USA🇺🇸 bringen lassen, in der Silvesternacht🎆 gab es das Brandunglück im schweizerischen Crans-Montana,🚒 Frieden🕊️ in der Ukr@!n€ 🇺🇦 ist doch nicht in Sicht, in Berlin fällt nach einem wohl linksextremistischen Brandanschlag🔥 auf eine Kabelbrücke tagelang der Strom aus...🕯️😳
2026 hält aber auch Positives und Spannendes bereit:
👉Die Fußball-Weltmeisterschaft wird in 3 verschiedenen Ländern ausgerichtet,🏟️ die bevorstehenden Landtagswahlen in 5 Bundesländern könnten das politische Geschehen in Deutschland 🇩🇪 aufmischen und der Himmel ☁️ hält im August auch noch ein Spektakel bereit: die erste totale Sonnenfinsternis 🌚 in Europa seit 2015. (Von Deutschland aus ist es allerdings nur eine partiell bedeckte Sonne.) Und nur wenige Tage später gibt's sogar noch eine partielle Mondfinsternis zu sehen.😮 Filmfreunde können sich über die 98. Oscar-Verleihung freuen, 🎬 die in L. A. stattfindet und Musikfreunde über den 70. Eurovision Song Contest in Wien.🎼
☝️Und natürlich gibt's noch vieles mehr. Was wird euer Highlight in 2026 werden?💬
#unlogo #newyear #2026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https://i.ytimg.com/vi/kdFUpJZTgJc/hqdefault.jpg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584681942"/>
                  </a:ext>
                </a:extLst>
              </a:tr>
            </a:tbl>
          </a:graphicData>
        </a:graphic>
      </p:graphicFrame>
      <p:sp>
        <p:nvSpPr>
          <p:cNvPr id="4" name="Text Placeholder 3">
            <a:extLst>
              <a:ext uri="{FF2B5EF4-FFF2-40B4-BE49-F238E27FC236}">
                <a16:creationId xmlns:a16="http://schemas.microsoft.com/office/drawing/2014/main" id="{C5AE6109-732E-4AD5-A8E2-E96F001CFDC6}"/>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420872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95C1C-CE57-403F-BA62-F6BD49CF134B}"/>
              </a:ext>
            </a:extLst>
          </p:cNvPr>
          <p:cNvSpPr>
            <a:spLocks noGrp="1"/>
          </p:cNvSpPr>
          <p:nvPr>
            <p:ph type="title"/>
          </p:nvPr>
        </p:nvSpPr>
        <p:spPr/>
        <p:txBody>
          <a:bodyPr/>
          <a:lstStyle/>
          <a:p>
            <a:r>
              <a:rPr lang="en-US"/>
              <a:t>Youtube YouTube Video-Tabelle (Shorts only) | 4 profiles - 18 of 26</a:t>
            </a:r>
          </a:p>
        </p:txBody>
      </p:sp>
      <p:graphicFrame>
        <p:nvGraphicFramePr>
          <p:cNvPr id="5" name="Table Placeholder 4">
            <a:extLst>
              <a:ext uri="{FF2B5EF4-FFF2-40B4-BE49-F238E27FC236}">
                <a16:creationId xmlns:a16="http://schemas.microsoft.com/office/drawing/2014/main" id="{A8093D4A-1045-4CB4-8982-6BB389C4CAD0}"/>
              </a:ext>
            </a:extLst>
          </p:cNvPr>
          <p:cNvGraphicFramePr>
            <a:graphicFrameLocks noGrp="1"/>
          </p:cNvGraphicFramePr>
          <p:nvPr>
            <p:ph type="tbl" sz="quarter" idx="13"/>
            <p:extLst>
              <p:ext uri="{D42A27DB-BD31-4B8C-83A1-F6EECF244321}">
                <p14:modId xmlns:p14="http://schemas.microsoft.com/office/powerpoint/2010/main" val="149245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5946776"/>
                    </a:ext>
                  </a:extLst>
                </a:gridCol>
                <a:gridCol w="987552">
                  <a:extLst>
                    <a:ext uri="{9D8B030D-6E8A-4147-A177-3AD203B41FA5}">
                      <a16:colId xmlns:a16="http://schemas.microsoft.com/office/drawing/2014/main" val="4278273446"/>
                    </a:ext>
                  </a:extLst>
                </a:gridCol>
                <a:gridCol w="493776">
                  <a:extLst>
                    <a:ext uri="{9D8B030D-6E8A-4147-A177-3AD203B41FA5}">
                      <a16:colId xmlns:a16="http://schemas.microsoft.com/office/drawing/2014/main" val="192345021"/>
                    </a:ext>
                  </a:extLst>
                </a:gridCol>
                <a:gridCol w="493776">
                  <a:extLst>
                    <a:ext uri="{9D8B030D-6E8A-4147-A177-3AD203B41FA5}">
                      <a16:colId xmlns:a16="http://schemas.microsoft.com/office/drawing/2014/main" val="2431911113"/>
                    </a:ext>
                  </a:extLst>
                </a:gridCol>
                <a:gridCol w="493776">
                  <a:extLst>
                    <a:ext uri="{9D8B030D-6E8A-4147-A177-3AD203B41FA5}">
                      <a16:colId xmlns:a16="http://schemas.microsoft.com/office/drawing/2014/main" val="3790357519"/>
                    </a:ext>
                  </a:extLst>
                </a:gridCol>
                <a:gridCol w="493776">
                  <a:extLst>
                    <a:ext uri="{9D8B030D-6E8A-4147-A177-3AD203B41FA5}">
                      <a16:colId xmlns:a16="http://schemas.microsoft.com/office/drawing/2014/main" val="336059150"/>
                    </a:ext>
                  </a:extLst>
                </a:gridCol>
                <a:gridCol w="493776">
                  <a:extLst>
                    <a:ext uri="{9D8B030D-6E8A-4147-A177-3AD203B41FA5}">
                      <a16:colId xmlns:a16="http://schemas.microsoft.com/office/drawing/2014/main" val="919675624"/>
                    </a:ext>
                  </a:extLst>
                </a:gridCol>
                <a:gridCol w="493776">
                  <a:extLst>
                    <a:ext uri="{9D8B030D-6E8A-4147-A177-3AD203B41FA5}">
                      <a16:colId xmlns:a16="http://schemas.microsoft.com/office/drawing/2014/main" val="949597662"/>
                    </a:ext>
                  </a:extLst>
                </a:gridCol>
                <a:gridCol w="493776">
                  <a:extLst>
                    <a:ext uri="{9D8B030D-6E8A-4147-A177-3AD203B41FA5}">
                      <a16:colId xmlns:a16="http://schemas.microsoft.com/office/drawing/2014/main" val="3454468141"/>
                    </a:ext>
                  </a:extLst>
                </a:gridCol>
                <a:gridCol w="493776">
                  <a:extLst>
                    <a:ext uri="{9D8B030D-6E8A-4147-A177-3AD203B41FA5}">
                      <a16:colId xmlns:a16="http://schemas.microsoft.com/office/drawing/2014/main" val="298678584"/>
                    </a:ext>
                  </a:extLst>
                </a:gridCol>
                <a:gridCol w="493776">
                  <a:extLst>
                    <a:ext uri="{9D8B030D-6E8A-4147-A177-3AD203B41FA5}">
                      <a16:colId xmlns:a16="http://schemas.microsoft.com/office/drawing/2014/main" val="3535302328"/>
                    </a:ext>
                  </a:extLst>
                </a:gridCol>
                <a:gridCol w="493776">
                  <a:extLst>
                    <a:ext uri="{9D8B030D-6E8A-4147-A177-3AD203B41FA5}">
                      <a16:colId xmlns:a16="http://schemas.microsoft.com/office/drawing/2014/main" val="110310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73112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- 2026-02-28 14:05:46</a:t>
                      </a:r>
                      <a:r>
                        <a:rPr kumimoji="0" lang="de-DE" sz="1000" b="0" i="0" u="none" strike="noStrike" kern="1200" cap="none" spc="0" normalizeH="0" baseline="0" noProof="0">
                          <a:ln>
                            <a:noFill/>
                          </a:ln>
                          <a:solidFill>
                            <a:prstClr val="black"/>
                          </a:solidFill>
                          <a:effectLst/>
                          <a:uLnTx/>
                          <a:uFillTx/>
                          <a:latin typeface="Calibri"/>
                          <a:ea typeface="+mn-ea"/>
                          <a:cs typeface="+mn-cs"/>
                        </a:rPr>
                        <a:t>
 Spaß beiseite, krank zu sein ist manchmal echt zum Schreien😫 - vor allem, wenn man unter einer seltenen Krankheit leidet, die womöglich auch noch länger unerkannt blieb.🙇‍♂️ Daran soll der 28. Februar erinnern, denn da findet jährlich der ✨Tag der seltenen Erkrankungen✨ statt (diesmal unter dem Motto “Gerechtigkeit“). 
👉In Deutschland leben schätzungsweise vier Millionen Menschen mit einer seltenen Erkrankung, viele davon Kinder und Jugendliche.
👉Es gibt über 6.000 Erkrankungen,🦠 die als selten eingestuft werden, z. B. Hämophilie A und B, Spinale Muskelatrophie oder bestimmte Leukämieformen.
☝️In der EU gilt eine Erkrankung als selten, wenn nicht mehr als fünf von 10.000 Menschen von ihr betroffen sind. Die meisten dieser Erkrankungen sind chronisch, betreffen mehrere Organe und verlaufen häufig lebensbedrohlich – mit enormen Auswirkungen auf Betroffene und ihre Angehörigen.
Warum das Motto Gerechtigkeit?
👉Das Bundesministerium für Forschung, Technologie und Raumfahrt (BMFTR) ist der Meinung, dass Innovationen und Fortschritte in der Forschung allen Menschen mit einer seltenen Erkrankung zugutekommen müssen – unabhängig davon, wo sie leben.🌍 Vernetzung und Zusammenarbeit🤝 sind dafür die entscheidenden Schlüssel.
#unlogo  #comedy  #gesundheit  #aufklärung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https://i.ytimg.com/vi/ZobPvaECaMg/hqdefault.jpg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676944462"/>
                  </a:ext>
                </a:extLst>
              </a:tr>
            </a:tbl>
          </a:graphicData>
        </a:graphic>
      </p:graphicFrame>
      <p:sp>
        <p:nvSpPr>
          <p:cNvPr id="4" name="Text Placeholder 3">
            <a:extLst>
              <a:ext uri="{FF2B5EF4-FFF2-40B4-BE49-F238E27FC236}">
                <a16:creationId xmlns:a16="http://schemas.microsoft.com/office/drawing/2014/main" id="{6F65DB59-3FB9-461F-B131-16DE412908A6}"/>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804215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4AAD2-2ECE-4A34-A64E-643388FCEE6A}"/>
              </a:ext>
            </a:extLst>
          </p:cNvPr>
          <p:cNvSpPr>
            <a:spLocks noGrp="1"/>
          </p:cNvSpPr>
          <p:nvPr>
            <p:ph type="title"/>
          </p:nvPr>
        </p:nvSpPr>
        <p:spPr/>
        <p:txBody>
          <a:bodyPr/>
          <a:lstStyle/>
          <a:p>
            <a:r>
              <a:rPr lang="en-US"/>
              <a:t>Youtube YouTube Video-Tabelle (Shorts only) | 4 profiles - 19 of 26</a:t>
            </a:r>
          </a:p>
        </p:txBody>
      </p:sp>
      <p:graphicFrame>
        <p:nvGraphicFramePr>
          <p:cNvPr id="5" name="Table Placeholder 4">
            <a:extLst>
              <a:ext uri="{FF2B5EF4-FFF2-40B4-BE49-F238E27FC236}">
                <a16:creationId xmlns:a16="http://schemas.microsoft.com/office/drawing/2014/main" id="{AD83078F-4FBD-4B35-B4AD-086EF8F27F8B}"/>
              </a:ext>
            </a:extLst>
          </p:cNvPr>
          <p:cNvGraphicFramePr>
            <a:graphicFrameLocks noGrp="1"/>
          </p:cNvGraphicFramePr>
          <p:nvPr>
            <p:ph type="tbl" sz="quarter" idx="13"/>
            <p:extLst>
              <p:ext uri="{D42A27DB-BD31-4B8C-83A1-F6EECF244321}">
                <p14:modId xmlns:p14="http://schemas.microsoft.com/office/powerpoint/2010/main" val="3850163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9838524"/>
                    </a:ext>
                  </a:extLst>
                </a:gridCol>
                <a:gridCol w="987552">
                  <a:extLst>
                    <a:ext uri="{9D8B030D-6E8A-4147-A177-3AD203B41FA5}">
                      <a16:colId xmlns:a16="http://schemas.microsoft.com/office/drawing/2014/main" val="1509195711"/>
                    </a:ext>
                  </a:extLst>
                </a:gridCol>
                <a:gridCol w="493776">
                  <a:extLst>
                    <a:ext uri="{9D8B030D-6E8A-4147-A177-3AD203B41FA5}">
                      <a16:colId xmlns:a16="http://schemas.microsoft.com/office/drawing/2014/main" val="1895690228"/>
                    </a:ext>
                  </a:extLst>
                </a:gridCol>
                <a:gridCol w="493776">
                  <a:extLst>
                    <a:ext uri="{9D8B030D-6E8A-4147-A177-3AD203B41FA5}">
                      <a16:colId xmlns:a16="http://schemas.microsoft.com/office/drawing/2014/main" val="264056873"/>
                    </a:ext>
                  </a:extLst>
                </a:gridCol>
                <a:gridCol w="493776">
                  <a:extLst>
                    <a:ext uri="{9D8B030D-6E8A-4147-A177-3AD203B41FA5}">
                      <a16:colId xmlns:a16="http://schemas.microsoft.com/office/drawing/2014/main" val="542935642"/>
                    </a:ext>
                  </a:extLst>
                </a:gridCol>
                <a:gridCol w="493776">
                  <a:extLst>
                    <a:ext uri="{9D8B030D-6E8A-4147-A177-3AD203B41FA5}">
                      <a16:colId xmlns:a16="http://schemas.microsoft.com/office/drawing/2014/main" val="3864450169"/>
                    </a:ext>
                  </a:extLst>
                </a:gridCol>
                <a:gridCol w="493776">
                  <a:extLst>
                    <a:ext uri="{9D8B030D-6E8A-4147-A177-3AD203B41FA5}">
                      <a16:colId xmlns:a16="http://schemas.microsoft.com/office/drawing/2014/main" val="1943056288"/>
                    </a:ext>
                  </a:extLst>
                </a:gridCol>
                <a:gridCol w="493776">
                  <a:extLst>
                    <a:ext uri="{9D8B030D-6E8A-4147-A177-3AD203B41FA5}">
                      <a16:colId xmlns:a16="http://schemas.microsoft.com/office/drawing/2014/main" val="3099596752"/>
                    </a:ext>
                  </a:extLst>
                </a:gridCol>
                <a:gridCol w="493776">
                  <a:extLst>
                    <a:ext uri="{9D8B030D-6E8A-4147-A177-3AD203B41FA5}">
                      <a16:colId xmlns:a16="http://schemas.microsoft.com/office/drawing/2014/main" val="876651607"/>
                    </a:ext>
                  </a:extLst>
                </a:gridCol>
                <a:gridCol w="493776">
                  <a:extLst>
                    <a:ext uri="{9D8B030D-6E8A-4147-A177-3AD203B41FA5}">
                      <a16:colId xmlns:a16="http://schemas.microsoft.com/office/drawing/2014/main" val="3023280522"/>
                    </a:ext>
                  </a:extLst>
                </a:gridCol>
                <a:gridCol w="493776">
                  <a:extLst>
                    <a:ext uri="{9D8B030D-6E8A-4147-A177-3AD203B41FA5}">
                      <a16:colId xmlns:a16="http://schemas.microsoft.com/office/drawing/2014/main" val="3044807382"/>
                    </a:ext>
                  </a:extLst>
                </a:gridCol>
                <a:gridCol w="493776">
                  <a:extLst>
                    <a:ext uri="{9D8B030D-6E8A-4147-A177-3AD203B41FA5}">
                      <a16:colId xmlns:a16="http://schemas.microsoft.com/office/drawing/2014/main" val="3624744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7146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- 2025-12-14 14:00:54</a:t>
                      </a:r>
                      <a:r>
                        <a:rPr kumimoji="0" lang="de-DE" sz="1000" b="0" i="0" u="none" strike="noStrike" kern="1200" cap="none" spc="0" normalizeH="0" baseline="0" noProof="0">
                          <a:ln>
                            <a:noFill/>
                          </a:ln>
                          <a:solidFill>
                            <a:prstClr val="black"/>
                          </a:solidFill>
                          <a:effectLst/>
                          <a:uLnTx/>
                          <a:uFillTx/>
                          <a:latin typeface="Calibri"/>
                          <a:ea typeface="+mn-ea"/>
                          <a:cs typeface="+mn-cs"/>
                        </a:rPr>
                        <a:t>
 Paul ist nicht der Einzige, der versucht, illegal Plätzchen zu kaufen. In Österreich boomt der illegale Verkauf von Keksen aktuell. Grund dafür sind die gestiegenen Preise im regulären Handel. 💸
Ein Kilo traditionelle Weihnachtskekse kostet bis zu 40 Euro. Das liegt an den gestiegenen Preisen für Butter, Zucker &amp; Schokolade und generell an der hohen Inflation. 🍪
👩‍🍳 Aus diesem Grund verkaufen immer mehr Privatpersonen auf Social Media ihre Plätzchen - oft viel günstiger als professionelle Bäckereien.
Aber: Für den Verkauf braucht es eine Gewerbeanmeldung und es müssen, zum Schutz der Käufer, bestimmte Vorschriften eingehalten werden.
Fehlt das, kann es schnell teuer werden: Letztes Jahr gab es 25 Anzeigen gegen private Verkäufer. Die Strafe kann bei bis zu 3.600 Euro liegen.❗️
⚠️ Die Behörden warnen vor den illegalen Verkäufen. Ohne die Kontrollen fehlen oft Allergenkennzeichnungen oder Hygiene-Nachweise. Heißt: Man weiß nicht, was wirklich drinsteckt.
🎄 Aber keine Angst. Nicht jeder Verkauf von Plätzchen ist illegal. Für bestimmte Events oder bei kleinen Mengen an Keksen, ist der private Verkauf kein Problem.
👉 Würdet ihr solche günstigen „Unter-der-Hand-Kekse“ kaufen? Oder bleibt ihr lieber bei den offiziellen? 🍪💬
#unlogo #weihnachten #backen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https://i.ytimg.com/vi/TgxcOw4m7UU/hqdefault.jpg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906613423"/>
                  </a:ext>
                </a:extLst>
              </a:tr>
            </a:tbl>
          </a:graphicData>
        </a:graphic>
      </p:graphicFrame>
      <p:sp>
        <p:nvSpPr>
          <p:cNvPr id="4" name="Text Placeholder 3">
            <a:extLst>
              <a:ext uri="{FF2B5EF4-FFF2-40B4-BE49-F238E27FC236}">
                <a16:creationId xmlns:a16="http://schemas.microsoft.com/office/drawing/2014/main" id="{5EBC3E28-3995-4C55-A533-79BB13A34686}"/>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350033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64D8-C556-4CA6-A22B-0D6F007E7967}"/>
              </a:ext>
            </a:extLst>
          </p:cNvPr>
          <p:cNvSpPr>
            <a:spLocks noGrp="1"/>
          </p:cNvSpPr>
          <p:nvPr>
            <p:ph type="title"/>
          </p:nvPr>
        </p:nvSpPr>
        <p:spPr/>
        <p:txBody>
          <a:bodyPr/>
          <a:lstStyle/>
          <a:p>
            <a:r>
              <a:rPr lang="en-US"/>
              <a:t>Youtube YouTube Video-Tabelle (Shorts only) | 4 profiles - 20 of 26</a:t>
            </a:r>
          </a:p>
        </p:txBody>
      </p:sp>
      <p:graphicFrame>
        <p:nvGraphicFramePr>
          <p:cNvPr id="5" name="Table Placeholder 4">
            <a:extLst>
              <a:ext uri="{FF2B5EF4-FFF2-40B4-BE49-F238E27FC236}">
                <a16:creationId xmlns:a16="http://schemas.microsoft.com/office/drawing/2014/main" id="{FD0FED86-7DA5-4D99-8AA4-D4BA1BF2F202}"/>
              </a:ext>
            </a:extLst>
          </p:cNvPr>
          <p:cNvGraphicFramePr>
            <a:graphicFrameLocks noGrp="1"/>
          </p:cNvGraphicFramePr>
          <p:nvPr>
            <p:ph type="tbl" sz="quarter" idx="13"/>
            <p:extLst>
              <p:ext uri="{D42A27DB-BD31-4B8C-83A1-F6EECF244321}">
                <p14:modId xmlns:p14="http://schemas.microsoft.com/office/powerpoint/2010/main" val="190815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5141763"/>
                    </a:ext>
                  </a:extLst>
                </a:gridCol>
                <a:gridCol w="987552">
                  <a:extLst>
                    <a:ext uri="{9D8B030D-6E8A-4147-A177-3AD203B41FA5}">
                      <a16:colId xmlns:a16="http://schemas.microsoft.com/office/drawing/2014/main" val="4049787302"/>
                    </a:ext>
                  </a:extLst>
                </a:gridCol>
                <a:gridCol w="493776">
                  <a:extLst>
                    <a:ext uri="{9D8B030D-6E8A-4147-A177-3AD203B41FA5}">
                      <a16:colId xmlns:a16="http://schemas.microsoft.com/office/drawing/2014/main" val="1166861557"/>
                    </a:ext>
                  </a:extLst>
                </a:gridCol>
                <a:gridCol w="493776">
                  <a:extLst>
                    <a:ext uri="{9D8B030D-6E8A-4147-A177-3AD203B41FA5}">
                      <a16:colId xmlns:a16="http://schemas.microsoft.com/office/drawing/2014/main" val="1267591661"/>
                    </a:ext>
                  </a:extLst>
                </a:gridCol>
                <a:gridCol w="493776">
                  <a:extLst>
                    <a:ext uri="{9D8B030D-6E8A-4147-A177-3AD203B41FA5}">
                      <a16:colId xmlns:a16="http://schemas.microsoft.com/office/drawing/2014/main" val="4260061998"/>
                    </a:ext>
                  </a:extLst>
                </a:gridCol>
                <a:gridCol w="493776">
                  <a:extLst>
                    <a:ext uri="{9D8B030D-6E8A-4147-A177-3AD203B41FA5}">
                      <a16:colId xmlns:a16="http://schemas.microsoft.com/office/drawing/2014/main" val="4212475844"/>
                    </a:ext>
                  </a:extLst>
                </a:gridCol>
                <a:gridCol w="493776">
                  <a:extLst>
                    <a:ext uri="{9D8B030D-6E8A-4147-A177-3AD203B41FA5}">
                      <a16:colId xmlns:a16="http://schemas.microsoft.com/office/drawing/2014/main" val="242149024"/>
                    </a:ext>
                  </a:extLst>
                </a:gridCol>
                <a:gridCol w="493776">
                  <a:extLst>
                    <a:ext uri="{9D8B030D-6E8A-4147-A177-3AD203B41FA5}">
                      <a16:colId xmlns:a16="http://schemas.microsoft.com/office/drawing/2014/main" val="2165935585"/>
                    </a:ext>
                  </a:extLst>
                </a:gridCol>
                <a:gridCol w="493776">
                  <a:extLst>
                    <a:ext uri="{9D8B030D-6E8A-4147-A177-3AD203B41FA5}">
                      <a16:colId xmlns:a16="http://schemas.microsoft.com/office/drawing/2014/main" val="1488022573"/>
                    </a:ext>
                  </a:extLst>
                </a:gridCol>
                <a:gridCol w="493776">
                  <a:extLst>
                    <a:ext uri="{9D8B030D-6E8A-4147-A177-3AD203B41FA5}">
                      <a16:colId xmlns:a16="http://schemas.microsoft.com/office/drawing/2014/main" val="2766991631"/>
                    </a:ext>
                  </a:extLst>
                </a:gridCol>
                <a:gridCol w="493776">
                  <a:extLst>
                    <a:ext uri="{9D8B030D-6E8A-4147-A177-3AD203B41FA5}">
                      <a16:colId xmlns:a16="http://schemas.microsoft.com/office/drawing/2014/main" val="2794900717"/>
                    </a:ext>
                  </a:extLst>
                </a:gridCol>
                <a:gridCol w="493776">
                  <a:extLst>
                    <a:ext uri="{9D8B030D-6E8A-4147-A177-3AD203B41FA5}">
                      <a16:colId xmlns:a16="http://schemas.microsoft.com/office/drawing/2014/main" val="408987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65247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- 2026-01-20 17:34:32</a:t>
                      </a:r>
                      <a:r>
                        <a:rPr kumimoji="0" lang="de-DE" sz="1000" b="0" i="0" u="none" strike="noStrike" kern="1200" cap="none" spc="0" normalizeH="0" baseline="0" noProof="0">
                          <a:ln>
                            <a:noFill/>
                          </a:ln>
                          <a:solidFill>
                            <a:prstClr val="black"/>
                          </a:solidFill>
                          <a:effectLst/>
                          <a:uLnTx/>
                          <a:uFillTx/>
                          <a:latin typeface="Calibri"/>
                          <a:ea typeface="+mn-ea"/>
                          <a:cs typeface="+mn-cs"/>
                        </a:rPr>
                        <a:t>
 Der Streit um Grönland geht in die nächste Runde.🗣️ Trump will unbedingt Grönland haben.🇬🇱 Jetzt erhöht er den Druck und droht Deutschland🇩🇪 und sieben anderen europäischen Ländern mit Strafzöllen,💸 falls sie sich einem Anschluss Grönlands entgegenstellen. Wie die EU-Staaten auf diese Drohungen reagieren, soll auf einem EU-Sondergipfel beraten werden.☝️
💬Was ist eure Meinung dazu?
#unlogo  #grönland  #trump  #usa  #comedy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https://i.ytimg.com/vi/5zEcGu_fWi8/hqdefault.jpg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4079526259"/>
                  </a:ext>
                </a:extLst>
              </a:tr>
            </a:tbl>
          </a:graphicData>
        </a:graphic>
      </p:graphicFrame>
      <p:sp>
        <p:nvSpPr>
          <p:cNvPr id="4" name="Text Placeholder 3">
            <a:extLst>
              <a:ext uri="{FF2B5EF4-FFF2-40B4-BE49-F238E27FC236}">
                <a16:creationId xmlns:a16="http://schemas.microsoft.com/office/drawing/2014/main" id="{82B298FA-E5E1-4C17-BBFF-B3EB7D1A43B5}"/>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0300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C5CE-F1FF-4874-8E83-5F03A052E979}"/>
              </a:ext>
            </a:extLst>
          </p:cNvPr>
          <p:cNvSpPr>
            <a:spLocks noGrp="1"/>
          </p:cNvSpPr>
          <p:nvPr>
            <p:ph type="title"/>
          </p:nvPr>
        </p:nvSpPr>
        <p:spPr/>
        <p:txBody>
          <a:bodyPr/>
          <a:lstStyle/>
          <a:p>
            <a:r>
              <a:rPr lang="en-US"/>
              <a:t>Youtube YouTube Video-Tabelle (Shorts only) | 4 profiles - 21 of 26</a:t>
            </a:r>
          </a:p>
        </p:txBody>
      </p:sp>
      <p:graphicFrame>
        <p:nvGraphicFramePr>
          <p:cNvPr id="5" name="Table Placeholder 4">
            <a:extLst>
              <a:ext uri="{FF2B5EF4-FFF2-40B4-BE49-F238E27FC236}">
                <a16:creationId xmlns:a16="http://schemas.microsoft.com/office/drawing/2014/main" id="{4460CDB4-2DD9-400D-8E66-1570FECD5E3F}"/>
              </a:ext>
            </a:extLst>
          </p:cNvPr>
          <p:cNvGraphicFramePr>
            <a:graphicFrameLocks noGrp="1"/>
          </p:cNvGraphicFramePr>
          <p:nvPr>
            <p:ph type="tbl" sz="quarter" idx="13"/>
            <p:extLst>
              <p:ext uri="{D42A27DB-BD31-4B8C-83A1-F6EECF244321}">
                <p14:modId xmlns:p14="http://schemas.microsoft.com/office/powerpoint/2010/main" val="345078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7792711"/>
                    </a:ext>
                  </a:extLst>
                </a:gridCol>
                <a:gridCol w="987552">
                  <a:extLst>
                    <a:ext uri="{9D8B030D-6E8A-4147-A177-3AD203B41FA5}">
                      <a16:colId xmlns:a16="http://schemas.microsoft.com/office/drawing/2014/main" val="4218040911"/>
                    </a:ext>
                  </a:extLst>
                </a:gridCol>
                <a:gridCol w="493776">
                  <a:extLst>
                    <a:ext uri="{9D8B030D-6E8A-4147-A177-3AD203B41FA5}">
                      <a16:colId xmlns:a16="http://schemas.microsoft.com/office/drawing/2014/main" val="3932485566"/>
                    </a:ext>
                  </a:extLst>
                </a:gridCol>
                <a:gridCol w="493776">
                  <a:extLst>
                    <a:ext uri="{9D8B030D-6E8A-4147-A177-3AD203B41FA5}">
                      <a16:colId xmlns:a16="http://schemas.microsoft.com/office/drawing/2014/main" val="1421967757"/>
                    </a:ext>
                  </a:extLst>
                </a:gridCol>
                <a:gridCol w="493776">
                  <a:extLst>
                    <a:ext uri="{9D8B030D-6E8A-4147-A177-3AD203B41FA5}">
                      <a16:colId xmlns:a16="http://schemas.microsoft.com/office/drawing/2014/main" val="1168510246"/>
                    </a:ext>
                  </a:extLst>
                </a:gridCol>
                <a:gridCol w="493776">
                  <a:extLst>
                    <a:ext uri="{9D8B030D-6E8A-4147-A177-3AD203B41FA5}">
                      <a16:colId xmlns:a16="http://schemas.microsoft.com/office/drawing/2014/main" val="3803678957"/>
                    </a:ext>
                  </a:extLst>
                </a:gridCol>
                <a:gridCol w="493776">
                  <a:extLst>
                    <a:ext uri="{9D8B030D-6E8A-4147-A177-3AD203B41FA5}">
                      <a16:colId xmlns:a16="http://schemas.microsoft.com/office/drawing/2014/main" val="3041292884"/>
                    </a:ext>
                  </a:extLst>
                </a:gridCol>
                <a:gridCol w="493776">
                  <a:extLst>
                    <a:ext uri="{9D8B030D-6E8A-4147-A177-3AD203B41FA5}">
                      <a16:colId xmlns:a16="http://schemas.microsoft.com/office/drawing/2014/main" val="3070780073"/>
                    </a:ext>
                  </a:extLst>
                </a:gridCol>
                <a:gridCol w="493776">
                  <a:extLst>
                    <a:ext uri="{9D8B030D-6E8A-4147-A177-3AD203B41FA5}">
                      <a16:colId xmlns:a16="http://schemas.microsoft.com/office/drawing/2014/main" val="1476135137"/>
                    </a:ext>
                  </a:extLst>
                </a:gridCol>
                <a:gridCol w="493776">
                  <a:extLst>
                    <a:ext uri="{9D8B030D-6E8A-4147-A177-3AD203B41FA5}">
                      <a16:colId xmlns:a16="http://schemas.microsoft.com/office/drawing/2014/main" val="390148860"/>
                    </a:ext>
                  </a:extLst>
                </a:gridCol>
                <a:gridCol w="493776">
                  <a:extLst>
                    <a:ext uri="{9D8B030D-6E8A-4147-A177-3AD203B41FA5}">
                      <a16:colId xmlns:a16="http://schemas.microsoft.com/office/drawing/2014/main" val="4213751595"/>
                    </a:ext>
                  </a:extLst>
                </a:gridCol>
                <a:gridCol w="493776">
                  <a:extLst>
                    <a:ext uri="{9D8B030D-6E8A-4147-A177-3AD203B41FA5}">
                      <a16:colId xmlns:a16="http://schemas.microsoft.com/office/drawing/2014/main" val="2236379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28558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- 2025-12-29 14:01:53</a:t>
                      </a:r>
                      <a:r>
                        <a:rPr kumimoji="0" lang="de-DE" sz="1000" b="0" i="0" u="none" strike="noStrike" kern="1200" cap="none" spc="0" normalizeH="0" baseline="0" noProof="0">
                          <a:ln>
                            <a:noFill/>
                          </a:ln>
                          <a:solidFill>
                            <a:prstClr val="black"/>
                          </a:solidFill>
                          <a:effectLst/>
                          <a:uLnTx/>
                          <a:uFillTx/>
                          <a:latin typeface="Calibri"/>
                          <a:ea typeface="+mn-ea"/>
                          <a:cs typeface="+mn-cs"/>
                        </a:rPr>
                        <a:t>
 An Silvester wird in Deutschland jedes Jahr für mehrere hundert Millionen Euro geböllert. Für viele gehören Raketen und Böller einfach dazu – für andere sind sie längst ein Problem. 🎆
Denn die Folgen sind deutlich spürbar:
❗️Jedes Jahr landen tausende Menschen mit Verletzungen in Notaufnahmen.
❗️Die Feinstaubbelastung schießt in der Silvesternacht auf Höchstwerte.
❗️Tiere geraten durch Lärm und Lichtblitze in Panik
❗️Dazu kommen tonnenweise Müll und eine enorme Belastung für Rettungskräfte.
🧨 Deshalb wird die Diskussion um Böller-Verbote oder eingeschränkte Zonen immer lauter. Während die einen ihre Tradition verteidigen, fordern andere ein Umdenken zugunsten von Umwelt, Gesundheit und Sicherheit.
👉 Böllern oder nicht – wie seht ihr das?
#silvester #feuerwerk #böllern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https://i.ytimg.com/vi/ryfZy-BlRwg/hqdefault.jpg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1172184257"/>
                  </a:ext>
                </a:extLst>
              </a:tr>
            </a:tbl>
          </a:graphicData>
        </a:graphic>
      </p:graphicFrame>
      <p:sp>
        <p:nvSpPr>
          <p:cNvPr id="4" name="Text Placeholder 3">
            <a:extLst>
              <a:ext uri="{FF2B5EF4-FFF2-40B4-BE49-F238E27FC236}">
                <a16:creationId xmlns:a16="http://schemas.microsoft.com/office/drawing/2014/main" id="{63E0600A-74A2-4BB4-9D8D-8EAE8C80B8D5}"/>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43310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2049F-E40D-449E-83CB-A34125D120D7}"/>
              </a:ext>
            </a:extLst>
          </p:cNvPr>
          <p:cNvSpPr>
            <a:spLocks noGrp="1"/>
          </p:cNvSpPr>
          <p:nvPr>
            <p:ph type="title"/>
          </p:nvPr>
        </p:nvSpPr>
        <p:spPr/>
        <p:txBody>
          <a:bodyPr/>
          <a:lstStyle/>
          <a:p>
            <a:r>
              <a:rPr lang="en-US"/>
              <a:t>Youtube YouTube Video-Tabelle (Shorts only) | 4 profiles - 22 of 26</a:t>
            </a:r>
          </a:p>
        </p:txBody>
      </p:sp>
      <p:graphicFrame>
        <p:nvGraphicFramePr>
          <p:cNvPr id="5" name="Table Placeholder 4">
            <a:extLst>
              <a:ext uri="{FF2B5EF4-FFF2-40B4-BE49-F238E27FC236}">
                <a16:creationId xmlns:a16="http://schemas.microsoft.com/office/drawing/2014/main" id="{DF977E74-E01E-451C-B420-DAF2467C39DA}"/>
              </a:ext>
            </a:extLst>
          </p:cNvPr>
          <p:cNvGraphicFramePr>
            <a:graphicFrameLocks noGrp="1"/>
          </p:cNvGraphicFramePr>
          <p:nvPr>
            <p:ph type="tbl" sz="quarter" idx="13"/>
            <p:extLst>
              <p:ext uri="{D42A27DB-BD31-4B8C-83A1-F6EECF244321}">
                <p14:modId xmlns:p14="http://schemas.microsoft.com/office/powerpoint/2010/main" val="403826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6779074"/>
                    </a:ext>
                  </a:extLst>
                </a:gridCol>
                <a:gridCol w="987552">
                  <a:extLst>
                    <a:ext uri="{9D8B030D-6E8A-4147-A177-3AD203B41FA5}">
                      <a16:colId xmlns:a16="http://schemas.microsoft.com/office/drawing/2014/main" val="1716995074"/>
                    </a:ext>
                  </a:extLst>
                </a:gridCol>
                <a:gridCol w="493776">
                  <a:extLst>
                    <a:ext uri="{9D8B030D-6E8A-4147-A177-3AD203B41FA5}">
                      <a16:colId xmlns:a16="http://schemas.microsoft.com/office/drawing/2014/main" val="2169418387"/>
                    </a:ext>
                  </a:extLst>
                </a:gridCol>
                <a:gridCol w="493776">
                  <a:extLst>
                    <a:ext uri="{9D8B030D-6E8A-4147-A177-3AD203B41FA5}">
                      <a16:colId xmlns:a16="http://schemas.microsoft.com/office/drawing/2014/main" val="547282188"/>
                    </a:ext>
                  </a:extLst>
                </a:gridCol>
                <a:gridCol w="493776">
                  <a:extLst>
                    <a:ext uri="{9D8B030D-6E8A-4147-A177-3AD203B41FA5}">
                      <a16:colId xmlns:a16="http://schemas.microsoft.com/office/drawing/2014/main" val="3889354045"/>
                    </a:ext>
                  </a:extLst>
                </a:gridCol>
                <a:gridCol w="493776">
                  <a:extLst>
                    <a:ext uri="{9D8B030D-6E8A-4147-A177-3AD203B41FA5}">
                      <a16:colId xmlns:a16="http://schemas.microsoft.com/office/drawing/2014/main" val="1155768353"/>
                    </a:ext>
                  </a:extLst>
                </a:gridCol>
                <a:gridCol w="493776">
                  <a:extLst>
                    <a:ext uri="{9D8B030D-6E8A-4147-A177-3AD203B41FA5}">
                      <a16:colId xmlns:a16="http://schemas.microsoft.com/office/drawing/2014/main" val="1792461485"/>
                    </a:ext>
                  </a:extLst>
                </a:gridCol>
                <a:gridCol w="493776">
                  <a:extLst>
                    <a:ext uri="{9D8B030D-6E8A-4147-A177-3AD203B41FA5}">
                      <a16:colId xmlns:a16="http://schemas.microsoft.com/office/drawing/2014/main" val="4132256597"/>
                    </a:ext>
                  </a:extLst>
                </a:gridCol>
                <a:gridCol w="493776">
                  <a:extLst>
                    <a:ext uri="{9D8B030D-6E8A-4147-A177-3AD203B41FA5}">
                      <a16:colId xmlns:a16="http://schemas.microsoft.com/office/drawing/2014/main" val="2027072491"/>
                    </a:ext>
                  </a:extLst>
                </a:gridCol>
                <a:gridCol w="493776">
                  <a:extLst>
                    <a:ext uri="{9D8B030D-6E8A-4147-A177-3AD203B41FA5}">
                      <a16:colId xmlns:a16="http://schemas.microsoft.com/office/drawing/2014/main" val="195610411"/>
                    </a:ext>
                  </a:extLst>
                </a:gridCol>
                <a:gridCol w="493776">
                  <a:extLst>
                    <a:ext uri="{9D8B030D-6E8A-4147-A177-3AD203B41FA5}">
                      <a16:colId xmlns:a16="http://schemas.microsoft.com/office/drawing/2014/main" val="2173573511"/>
                    </a:ext>
                  </a:extLst>
                </a:gridCol>
                <a:gridCol w="493776">
                  <a:extLst>
                    <a:ext uri="{9D8B030D-6E8A-4147-A177-3AD203B41FA5}">
                      <a16:colId xmlns:a16="http://schemas.microsoft.com/office/drawing/2014/main" val="118037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2535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- 2025-12-07 14:30:12</a:t>
                      </a:r>
                      <a:r>
                        <a:rPr kumimoji="0" lang="de-DE" sz="1000" b="0" i="0" u="none" strike="noStrike" kern="1200" cap="none" spc="0" normalizeH="0" baseline="0" noProof="0">
                          <a:ln>
                            <a:noFill/>
                          </a:ln>
                          <a:solidFill>
                            <a:prstClr val="black"/>
                          </a:solidFill>
                          <a:effectLst/>
                          <a:uLnTx/>
                          <a:uFillTx/>
                          <a:latin typeface="Calibri"/>
                          <a:ea typeface="+mn-ea"/>
                          <a:cs typeface="+mn-cs"/>
                        </a:rPr>
                        <a:t>
 Weihnachten steht vor der Tür – und damit auch die alljährliche Frage: Kommt der Weihnachtsmann eigentlich pünktlicher als die Deutsche Bahn? 🎅🚆
Rund um die Feiertage ist die Bahn jedes Jahr ein kleines Abenteuer: volle Züge, wackelige Reservierungen und das große Hoffen, dass die Durchsage „Zug fällt heute aus“ nicht für den eigenen gilt. 😅
Dabei gehört genau das irgendwie zur deutschen Weihnachts-Tradition: Plätzchen, Kakao und mindestens eine Bahnfahrt, bei der man fremde Menschen besser kennenlernt als die eigene Familie.
Fun Fact: Die Bahn transportiert in der Weihnachtszeit Millionen Reisende quer durchs Land – damit es wenigstens ein paar Minuten Harmonie gibt, bevor alle wieder über Verspätungen reden. ❤️✨
👉 Wie sieht’s bei euch aus: Team „Bahn“ oder Team „Da nehm lieber den Schlitten“? Schreibt’s in die Kommentare!
#unlogo #comedy #bahn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https://i.ytimg.com/vi/CQDtMKMiyS8/hqdefault.jpg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849895550"/>
                  </a:ext>
                </a:extLst>
              </a:tr>
            </a:tbl>
          </a:graphicData>
        </a:graphic>
      </p:graphicFrame>
      <p:sp>
        <p:nvSpPr>
          <p:cNvPr id="4" name="Text Placeholder 3">
            <a:extLst>
              <a:ext uri="{FF2B5EF4-FFF2-40B4-BE49-F238E27FC236}">
                <a16:creationId xmlns:a16="http://schemas.microsoft.com/office/drawing/2014/main" id="{390843C3-123C-4E57-B14E-A0FDCF85726F}"/>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2347675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58B7-F351-478A-BB60-BE8308126A9B}"/>
              </a:ext>
            </a:extLst>
          </p:cNvPr>
          <p:cNvSpPr>
            <a:spLocks noGrp="1"/>
          </p:cNvSpPr>
          <p:nvPr>
            <p:ph type="title"/>
          </p:nvPr>
        </p:nvSpPr>
        <p:spPr/>
        <p:txBody>
          <a:bodyPr/>
          <a:lstStyle/>
          <a:p>
            <a:r>
              <a:rPr lang="en-US"/>
              <a:t>Youtube YouTube Video-Tabelle (Shorts only) | 4 profiles - 23 of 26</a:t>
            </a:r>
          </a:p>
        </p:txBody>
      </p:sp>
      <p:graphicFrame>
        <p:nvGraphicFramePr>
          <p:cNvPr id="5" name="Table Placeholder 4">
            <a:extLst>
              <a:ext uri="{FF2B5EF4-FFF2-40B4-BE49-F238E27FC236}">
                <a16:creationId xmlns:a16="http://schemas.microsoft.com/office/drawing/2014/main" id="{F376F5E6-7774-4194-AFE4-BF6E5C3A64C7}"/>
              </a:ext>
            </a:extLst>
          </p:cNvPr>
          <p:cNvGraphicFramePr>
            <a:graphicFrameLocks noGrp="1"/>
          </p:cNvGraphicFramePr>
          <p:nvPr>
            <p:ph type="tbl" sz="quarter" idx="13"/>
            <p:extLst>
              <p:ext uri="{D42A27DB-BD31-4B8C-83A1-F6EECF244321}">
                <p14:modId xmlns:p14="http://schemas.microsoft.com/office/powerpoint/2010/main" val="152567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0814866"/>
                    </a:ext>
                  </a:extLst>
                </a:gridCol>
                <a:gridCol w="987552">
                  <a:extLst>
                    <a:ext uri="{9D8B030D-6E8A-4147-A177-3AD203B41FA5}">
                      <a16:colId xmlns:a16="http://schemas.microsoft.com/office/drawing/2014/main" val="104095287"/>
                    </a:ext>
                  </a:extLst>
                </a:gridCol>
                <a:gridCol w="493776">
                  <a:extLst>
                    <a:ext uri="{9D8B030D-6E8A-4147-A177-3AD203B41FA5}">
                      <a16:colId xmlns:a16="http://schemas.microsoft.com/office/drawing/2014/main" val="3334373293"/>
                    </a:ext>
                  </a:extLst>
                </a:gridCol>
                <a:gridCol w="493776">
                  <a:extLst>
                    <a:ext uri="{9D8B030D-6E8A-4147-A177-3AD203B41FA5}">
                      <a16:colId xmlns:a16="http://schemas.microsoft.com/office/drawing/2014/main" val="506683009"/>
                    </a:ext>
                  </a:extLst>
                </a:gridCol>
                <a:gridCol w="493776">
                  <a:extLst>
                    <a:ext uri="{9D8B030D-6E8A-4147-A177-3AD203B41FA5}">
                      <a16:colId xmlns:a16="http://schemas.microsoft.com/office/drawing/2014/main" val="3079670798"/>
                    </a:ext>
                  </a:extLst>
                </a:gridCol>
                <a:gridCol w="493776">
                  <a:extLst>
                    <a:ext uri="{9D8B030D-6E8A-4147-A177-3AD203B41FA5}">
                      <a16:colId xmlns:a16="http://schemas.microsoft.com/office/drawing/2014/main" val="3993330931"/>
                    </a:ext>
                  </a:extLst>
                </a:gridCol>
                <a:gridCol w="493776">
                  <a:extLst>
                    <a:ext uri="{9D8B030D-6E8A-4147-A177-3AD203B41FA5}">
                      <a16:colId xmlns:a16="http://schemas.microsoft.com/office/drawing/2014/main" val="2954007519"/>
                    </a:ext>
                  </a:extLst>
                </a:gridCol>
                <a:gridCol w="493776">
                  <a:extLst>
                    <a:ext uri="{9D8B030D-6E8A-4147-A177-3AD203B41FA5}">
                      <a16:colId xmlns:a16="http://schemas.microsoft.com/office/drawing/2014/main" val="1510944171"/>
                    </a:ext>
                  </a:extLst>
                </a:gridCol>
                <a:gridCol w="493776">
                  <a:extLst>
                    <a:ext uri="{9D8B030D-6E8A-4147-A177-3AD203B41FA5}">
                      <a16:colId xmlns:a16="http://schemas.microsoft.com/office/drawing/2014/main" val="1279698427"/>
                    </a:ext>
                  </a:extLst>
                </a:gridCol>
                <a:gridCol w="493776">
                  <a:extLst>
                    <a:ext uri="{9D8B030D-6E8A-4147-A177-3AD203B41FA5}">
                      <a16:colId xmlns:a16="http://schemas.microsoft.com/office/drawing/2014/main" val="1770508077"/>
                    </a:ext>
                  </a:extLst>
                </a:gridCol>
                <a:gridCol w="493776">
                  <a:extLst>
                    <a:ext uri="{9D8B030D-6E8A-4147-A177-3AD203B41FA5}">
                      <a16:colId xmlns:a16="http://schemas.microsoft.com/office/drawing/2014/main" val="1868693438"/>
                    </a:ext>
                  </a:extLst>
                </a:gridCol>
                <a:gridCol w="493776">
                  <a:extLst>
                    <a:ext uri="{9D8B030D-6E8A-4147-A177-3AD203B41FA5}">
                      <a16:colId xmlns:a16="http://schemas.microsoft.com/office/drawing/2014/main" val="162357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10840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- 2026-02-11 16:03:15</a:t>
                      </a:r>
                      <a:r>
                        <a:rPr kumimoji="0" lang="de-DE" sz="1000" b="0" i="0" u="none" strike="noStrike" kern="1200" cap="none" spc="0" normalizeH="0" baseline="0" noProof="0">
                          <a:ln>
                            <a:noFill/>
                          </a:ln>
                          <a:solidFill>
                            <a:prstClr val="black"/>
                          </a:solidFill>
                          <a:effectLst/>
                          <a:uLnTx/>
                          <a:uFillTx/>
                          <a:latin typeface="Calibri"/>
                          <a:ea typeface="+mn-ea"/>
                          <a:cs typeface="+mn-cs"/>
                        </a:rPr>
                        <a:t>
 Ihr habt die Pizza 🍕 im Ofen vergessen und plötzlich brennt die ganze Küche?! 🔥😨
Keine Panik! 😎 Der Notruf regelt.
Unter der 112 bekommt ihr rund um die Uhr Hilfe. Und das nicht nur in Deutschland, sondern in der gesamten EU 🇪🇺. Um zu zeigen, wie wichtig diese Nummer ist, findet jedes Jahr am 11. Februar der Tag des Notrufs statt.
Merkt euch also, wenn’s brennt oder jemand Hilfe vom Notarzt oder der Polizei braucht, gilt:
👉 112 wählen 📲 und die Einsatzkräfte 🚒 sind schnellstmöglich vor Ort.
Ganz wichtig❗️
Spielt nicht den Helden und bringt euch bei akuter Gefahr immer zuerst in Sicherheit 🙏.
#unlogo #comedy #feuer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https://i.ytimg.com/vi/DZSebMTbAHI/hqdefault.jpg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949240310"/>
                  </a:ext>
                </a:extLst>
              </a:tr>
            </a:tbl>
          </a:graphicData>
        </a:graphic>
      </p:graphicFrame>
      <p:sp>
        <p:nvSpPr>
          <p:cNvPr id="4" name="Text Placeholder 3">
            <a:extLst>
              <a:ext uri="{FF2B5EF4-FFF2-40B4-BE49-F238E27FC236}">
                <a16:creationId xmlns:a16="http://schemas.microsoft.com/office/drawing/2014/main" id="{F2DC6FC1-0224-4052-9E5A-CF376EB9E1B0}"/>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82504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4FD04-0A98-42A6-916A-5B412C6FE8A2}"/>
              </a:ext>
            </a:extLst>
          </p:cNvPr>
          <p:cNvSpPr>
            <a:spLocks noGrp="1"/>
          </p:cNvSpPr>
          <p:nvPr>
            <p:ph type="title"/>
          </p:nvPr>
        </p:nvSpPr>
        <p:spPr/>
        <p:txBody>
          <a:bodyPr/>
          <a:lstStyle/>
          <a:p>
            <a:r>
              <a:rPr lang="en-US"/>
              <a:t>Youtube YouTube Video-Tabelle (Shorts only) | 4 profiles - 24 of 26</a:t>
            </a:r>
          </a:p>
        </p:txBody>
      </p:sp>
      <p:graphicFrame>
        <p:nvGraphicFramePr>
          <p:cNvPr id="5" name="Table Placeholder 4">
            <a:extLst>
              <a:ext uri="{FF2B5EF4-FFF2-40B4-BE49-F238E27FC236}">
                <a16:creationId xmlns:a16="http://schemas.microsoft.com/office/drawing/2014/main" id="{A6D5872A-B2F9-43DC-B116-F14B529EC11C}"/>
              </a:ext>
            </a:extLst>
          </p:cNvPr>
          <p:cNvGraphicFramePr>
            <a:graphicFrameLocks noGrp="1"/>
          </p:cNvGraphicFramePr>
          <p:nvPr>
            <p:ph type="tbl" sz="quarter" idx="13"/>
            <p:extLst>
              <p:ext uri="{D42A27DB-BD31-4B8C-83A1-F6EECF244321}">
                <p14:modId xmlns:p14="http://schemas.microsoft.com/office/powerpoint/2010/main" val="276129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1339412"/>
                    </a:ext>
                  </a:extLst>
                </a:gridCol>
                <a:gridCol w="987552">
                  <a:extLst>
                    <a:ext uri="{9D8B030D-6E8A-4147-A177-3AD203B41FA5}">
                      <a16:colId xmlns:a16="http://schemas.microsoft.com/office/drawing/2014/main" val="2542470355"/>
                    </a:ext>
                  </a:extLst>
                </a:gridCol>
                <a:gridCol w="493776">
                  <a:extLst>
                    <a:ext uri="{9D8B030D-6E8A-4147-A177-3AD203B41FA5}">
                      <a16:colId xmlns:a16="http://schemas.microsoft.com/office/drawing/2014/main" val="2273337136"/>
                    </a:ext>
                  </a:extLst>
                </a:gridCol>
                <a:gridCol w="493776">
                  <a:extLst>
                    <a:ext uri="{9D8B030D-6E8A-4147-A177-3AD203B41FA5}">
                      <a16:colId xmlns:a16="http://schemas.microsoft.com/office/drawing/2014/main" val="1871423807"/>
                    </a:ext>
                  </a:extLst>
                </a:gridCol>
                <a:gridCol w="493776">
                  <a:extLst>
                    <a:ext uri="{9D8B030D-6E8A-4147-A177-3AD203B41FA5}">
                      <a16:colId xmlns:a16="http://schemas.microsoft.com/office/drawing/2014/main" val="493872885"/>
                    </a:ext>
                  </a:extLst>
                </a:gridCol>
                <a:gridCol w="493776">
                  <a:extLst>
                    <a:ext uri="{9D8B030D-6E8A-4147-A177-3AD203B41FA5}">
                      <a16:colId xmlns:a16="http://schemas.microsoft.com/office/drawing/2014/main" val="2686329684"/>
                    </a:ext>
                  </a:extLst>
                </a:gridCol>
                <a:gridCol w="493776">
                  <a:extLst>
                    <a:ext uri="{9D8B030D-6E8A-4147-A177-3AD203B41FA5}">
                      <a16:colId xmlns:a16="http://schemas.microsoft.com/office/drawing/2014/main" val="718214298"/>
                    </a:ext>
                  </a:extLst>
                </a:gridCol>
                <a:gridCol w="493776">
                  <a:extLst>
                    <a:ext uri="{9D8B030D-6E8A-4147-A177-3AD203B41FA5}">
                      <a16:colId xmlns:a16="http://schemas.microsoft.com/office/drawing/2014/main" val="713939036"/>
                    </a:ext>
                  </a:extLst>
                </a:gridCol>
                <a:gridCol w="493776">
                  <a:extLst>
                    <a:ext uri="{9D8B030D-6E8A-4147-A177-3AD203B41FA5}">
                      <a16:colId xmlns:a16="http://schemas.microsoft.com/office/drawing/2014/main" val="2169968323"/>
                    </a:ext>
                  </a:extLst>
                </a:gridCol>
                <a:gridCol w="493776">
                  <a:extLst>
                    <a:ext uri="{9D8B030D-6E8A-4147-A177-3AD203B41FA5}">
                      <a16:colId xmlns:a16="http://schemas.microsoft.com/office/drawing/2014/main" val="2242841709"/>
                    </a:ext>
                  </a:extLst>
                </a:gridCol>
                <a:gridCol w="493776">
                  <a:extLst>
                    <a:ext uri="{9D8B030D-6E8A-4147-A177-3AD203B41FA5}">
                      <a16:colId xmlns:a16="http://schemas.microsoft.com/office/drawing/2014/main" val="1367993382"/>
                    </a:ext>
                  </a:extLst>
                </a:gridCol>
                <a:gridCol w="493776">
                  <a:extLst>
                    <a:ext uri="{9D8B030D-6E8A-4147-A177-3AD203B41FA5}">
                      <a16:colId xmlns:a16="http://schemas.microsoft.com/office/drawing/2014/main" val="287403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02462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- 2025-12-18 15:18:37</a:t>
                      </a:r>
                      <a:r>
                        <a:rPr kumimoji="0" lang="de-DE" sz="1000" b="0" i="0" u="none" strike="noStrike" kern="1200" cap="none" spc="0" normalizeH="0" baseline="0" noProof="0">
                          <a:ln>
                            <a:noFill/>
                          </a:ln>
                          <a:solidFill>
                            <a:prstClr val="black"/>
                          </a:solidFill>
                          <a:effectLst/>
                          <a:uLnTx/>
                          <a:uFillTx/>
                          <a:latin typeface="Calibri"/>
                          <a:ea typeface="+mn-ea"/>
                          <a:cs typeface="+mn-cs"/>
                        </a:rPr>
                        <a:t>
 Jede fünfte Lehrkraft🧑‍🏫 nennt in einer Forsa-Umfrage von 2024 die Zusammenarbeit mit Eltern als eine der größten Herausforderungen im Schulalltag. Autsch.😣 Doch bevor wir jetzt alle zusammen auf die Eltern zeigen 🫵 - das größere Problem sahen Lehrkräfte bei ihren Schüler*innen: 42% der befragten Lehrkräfte benannten das Verhalten der Schülerinnen und Schüler als die größte Herausforderung in ihrem Beruf. Ups.😬
👉Doch Elternsprechtage sind nicht nur für Eltern und Lehrer*innen herausfordernd. Viele von euch machen sich ebenfalls große Sorgen vor den Gesprächen.🙇‍♂️ Was werden die Lehrkräfte über euch erzählen? Wie werden eure Eltern darauf reagieren? Ist mit einer Familienkonferenz zu rechnen?🥴
❗️Fakt ist: Den Elternbrief📮vor den Eltern zu verstecken, ist keine gute Lösung.😬 Was hilft: einen kühlen Kopf bewahren. Am besten bereitet ihr eure Eltern vor dem Elterngespräch schon mal darauf vor, was angesprochen werden könnte. So wirkt ihr eventuellen Ausbrüchen entgegen🤬🚫 und helft auch euren Eltern, sich besser auf das Gespräch vorzubereiten.☝️🤓
💬Wart ihr mal bei einem Elterngespräch dabei? Glaubt ihr, das ist sinnvoll oder gehört das eurer Meinung nach abgeschafft?🙅🏻‍♀️
#unlogo #eltern #schule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https://i.ytimg.com/vi/EbhF1u7VqSE/hqdefault.jpg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705039755"/>
                  </a:ext>
                </a:extLst>
              </a:tr>
            </a:tbl>
          </a:graphicData>
        </a:graphic>
      </p:graphicFrame>
      <p:sp>
        <p:nvSpPr>
          <p:cNvPr id="4" name="Text Placeholder 3">
            <a:extLst>
              <a:ext uri="{FF2B5EF4-FFF2-40B4-BE49-F238E27FC236}">
                <a16:creationId xmlns:a16="http://schemas.microsoft.com/office/drawing/2014/main" id="{AABD29A7-8808-44D3-A0C7-89A39F9CDE8E}"/>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511709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48BF-9057-4755-8664-BC6CEEC43802}"/>
              </a:ext>
            </a:extLst>
          </p:cNvPr>
          <p:cNvSpPr>
            <a:spLocks noGrp="1"/>
          </p:cNvSpPr>
          <p:nvPr>
            <p:ph type="title"/>
          </p:nvPr>
        </p:nvSpPr>
        <p:spPr/>
        <p:txBody>
          <a:bodyPr/>
          <a:lstStyle/>
          <a:p>
            <a:r>
              <a:rPr lang="en-US"/>
              <a:t>Youtube YouTube Video-Tabelle (Shorts only) | 4 profiles - 25 of 26</a:t>
            </a:r>
          </a:p>
        </p:txBody>
      </p:sp>
      <p:graphicFrame>
        <p:nvGraphicFramePr>
          <p:cNvPr id="5" name="Table Placeholder 4">
            <a:extLst>
              <a:ext uri="{FF2B5EF4-FFF2-40B4-BE49-F238E27FC236}">
                <a16:creationId xmlns:a16="http://schemas.microsoft.com/office/drawing/2014/main" id="{50DC6BD1-7EC6-44B3-90A6-F642FA14FEEF}"/>
              </a:ext>
            </a:extLst>
          </p:cNvPr>
          <p:cNvGraphicFramePr>
            <a:graphicFrameLocks noGrp="1"/>
          </p:cNvGraphicFramePr>
          <p:nvPr>
            <p:ph type="tbl" sz="quarter" idx="13"/>
            <p:extLst>
              <p:ext uri="{D42A27DB-BD31-4B8C-83A1-F6EECF244321}">
                <p14:modId xmlns:p14="http://schemas.microsoft.com/office/powerpoint/2010/main" val="37305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963795"/>
                    </a:ext>
                  </a:extLst>
                </a:gridCol>
                <a:gridCol w="987552">
                  <a:extLst>
                    <a:ext uri="{9D8B030D-6E8A-4147-A177-3AD203B41FA5}">
                      <a16:colId xmlns:a16="http://schemas.microsoft.com/office/drawing/2014/main" val="1426657780"/>
                    </a:ext>
                  </a:extLst>
                </a:gridCol>
                <a:gridCol w="493776">
                  <a:extLst>
                    <a:ext uri="{9D8B030D-6E8A-4147-A177-3AD203B41FA5}">
                      <a16:colId xmlns:a16="http://schemas.microsoft.com/office/drawing/2014/main" val="779725171"/>
                    </a:ext>
                  </a:extLst>
                </a:gridCol>
                <a:gridCol w="493776">
                  <a:extLst>
                    <a:ext uri="{9D8B030D-6E8A-4147-A177-3AD203B41FA5}">
                      <a16:colId xmlns:a16="http://schemas.microsoft.com/office/drawing/2014/main" val="3490107227"/>
                    </a:ext>
                  </a:extLst>
                </a:gridCol>
                <a:gridCol w="493776">
                  <a:extLst>
                    <a:ext uri="{9D8B030D-6E8A-4147-A177-3AD203B41FA5}">
                      <a16:colId xmlns:a16="http://schemas.microsoft.com/office/drawing/2014/main" val="1481785425"/>
                    </a:ext>
                  </a:extLst>
                </a:gridCol>
                <a:gridCol w="493776">
                  <a:extLst>
                    <a:ext uri="{9D8B030D-6E8A-4147-A177-3AD203B41FA5}">
                      <a16:colId xmlns:a16="http://schemas.microsoft.com/office/drawing/2014/main" val="3780452764"/>
                    </a:ext>
                  </a:extLst>
                </a:gridCol>
                <a:gridCol w="493776">
                  <a:extLst>
                    <a:ext uri="{9D8B030D-6E8A-4147-A177-3AD203B41FA5}">
                      <a16:colId xmlns:a16="http://schemas.microsoft.com/office/drawing/2014/main" val="4030086902"/>
                    </a:ext>
                  </a:extLst>
                </a:gridCol>
                <a:gridCol w="493776">
                  <a:extLst>
                    <a:ext uri="{9D8B030D-6E8A-4147-A177-3AD203B41FA5}">
                      <a16:colId xmlns:a16="http://schemas.microsoft.com/office/drawing/2014/main" val="3861266597"/>
                    </a:ext>
                  </a:extLst>
                </a:gridCol>
                <a:gridCol w="493776">
                  <a:extLst>
                    <a:ext uri="{9D8B030D-6E8A-4147-A177-3AD203B41FA5}">
                      <a16:colId xmlns:a16="http://schemas.microsoft.com/office/drawing/2014/main" val="3585049914"/>
                    </a:ext>
                  </a:extLst>
                </a:gridCol>
                <a:gridCol w="493776">
                  <a:extLst>
                    <a:ext uri="{9D8B030D-6E8A-4147-A177-3AD203B41FA5}">
                      <a16:colId xmlns:a16="http://schemas.microsoft.com/office/drawing/2014/main" val="1254748633"/>
                    </a:ext>
                  </a:extLst>
                </a:gridCol>
                <a:gridCol w="493776">
                  <a:extLst>
                    <a:ext uri="{9D8B030D-6E8A-4147-A177-3AD203B41FA5}">
                      <a16:colId xmlns:a16="http://schemas.microsoft.com/office/drawing/2014/main" val="2626887430"/>
                    </a:ext>
                  </a:extLst>
                </a:gridCol>
                <a:gridCol w="493776">
                  <a:extLst>
                    <a:ext uri="{9D8B030D-6E8A-4147-A177-3AD203B41FA5}">
                      <a16:colId xmlns:a16="http://schemas.microsoft.com/office/drawing/2014/main" val="416433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12463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- 2026-02-25 15:08:58</a:t>
                      </a:r>
                      <a:r>
                        <a:rPr kumimoji="0" lang="de-DE" sz="1000" b="0" i="0" u="none" strike="noStrike" kern="1200" cap="none" spc="0" normalizeH="0" baseline="0" noProof="0">
                          <a:ln>
                            <a:noFill/>
                          </a:ln>
                          <a:solidFill>
                            <a:prstClr val="black"/>
                          </a:solidFill>
                          <a:effectLst/>
                          <a:uLnTx/>
                          <a:uFillTx/>
                          <a:latin typeface="Calibri"/>
                          <a:ea typeface="+mn-ea"/>
                          <a:cs typeface="+mn-cs"/>
                        </a:rPr>
                        <a:t>
 Naaa, habt ihr auch schon mal gedacht: „Ich scrolle nur kurz“ und plötzlich sind 30 Jahre weg?😲⌛
👉 Studien aus Australien🇦🇺 zeigen: Besonders Kinder und Jugendliche reagieren stark auf TikToks &amp; Co.📱🎶
🧠Das Gehirn gerät dabei in eine Art Rauschzustand, weil durch schnelle Videos, bunte Effekte 🌈 und Likes das Glückshormon Dopamin ausgeschüttet wird.💫 Wer selbst etwas postet, bekommt manchmal zusätzlich Likes🥰 oder Zuspruch in den Kommentaren.💬 Die User wollen oft immer mehr davon.👀
❗️Das Problem: Jugendliche können ihr Verhalten oft weniger gut kontrollieren als Erwachsene. Ein jugendliches Gehirn🧠 ist quasi ständig auf der Suche nach dem nächsten Belohnungskick.💥 Dadurch geht oft Zeit verloren,🕰️ die anschließend für Freunde, Sport oder Lernen fehlt.🙇‍♂️ UND: Auf Dauer kann das dazu führen, dass Jugendliche sich schlechter konzentrieren können.😵‍💫
💭 Deshalb überlegt die EU gerade, ob solche Apps für Jugendliche strenger reguliert oder sogar verboten werden sollten.📵
#unlogo #comedy #dingediemichnichtjucken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https://i.ytimg.com/vi/03PGhPIU_fY/hqdefault.jpg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513150527"/>
                  </a:ext>
                </a:extLst>
              </a:tr>
            </a:tbl>
          </a:graphicData>
        </a:graphic>
      </p:graphicFrame>
      <p:sp>
        <p:nvSpPr>
          <p:cNvPr id="4" name="Text Placeholder 3">
            <a:extLst>
              <a:ext uri="{FF2B5EF4-FFF2-40B4-BE49-F238E27FC236}">
                <a16:creationId xmlns:a16="http://schemas.microsoft.com/office/drawing/2014/main" id="{21FF8479-6960-49BE-A1B8-CF959213C6A8}"/>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012005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3B35-9BF8-4FA3-B58E-BEC8EBAE9A34}"/>
              </a:ext>
            </a:extLst>
          </p:cNvPr>
          <p:cNvSpPr>
            <a:spLocks noGrp="1"/>
          </p:cNvSpPr>
          <p:nvPr>
            <p:ph type="title"/>
          </p:nvPr>
        </p:nvSpPr>
        <p:spPr/>
        <p:txBody>
          <a:bodyPr/>
          <a:lstStyle/>
          <a:p>
            <a:r>
              <a:rPr lang="en-US"/>
              <a:t>Youtube YouTube Video-Tabelle (Shorts only) | 4 profiles - 26 of 26</a:t>
            </a:r>
          </a:p>
        </p:txBody>
      </p:sp>
      <p:graphicFrame>
        <p:nvGraphicFramePr>
          <p:cNvPr id="5" name="Table Placeholder 4">
            <a:extLst>
              <a:ext uri="{FF2B5EF4-FFF2-40B4-BE49-F238E27FC236}">
                <a16:creationId xmlns:a16="http://schemas.microsoft.com/office/drawing/2014/main" id="{B746B6BE-52F3-4B39-9F63-95BAB9E70AA8}"/>
              </a:ext>
            </a:extLst>
          </p:cNvPr>
          <p:cNvGraphicFramePr>
            <a:graphicFrameLocks noGrp="1"/>
          </p:cNvGraphicFramePr>
          <p:nvPr>
            <p:ph type="tbl" sz="quarter" idx="13"/>
            <p:extLst>
              <p:ext uri="{D42A27DB-BD31-4B8C-83A1-F6EECF244321}">
                <p14:modId xmlns:p14="http://schemas.microsoft.com/office/powerpoint/2010/main" val="3203217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2464258"/>
                    </a:ext>
                  </a:extLst>
                </a:gridCol>
                <a:gridCol w="987552">
                  <a:extLst>
                    <a:ext uri="{9D8B030D-6E8A-4147-A177-3AD203B41FA5}">
                      <a16:colId xmlns:a16="http://schemas.microsoft.com/office/drawing/2014/main" val="4015648014"/>
                    </a:ext>
                  </a:extLst>
                </a:gridCol>
                <a:gridCol w="493776">
                  <a:extLst>
                    <a:ext uri="{9D8B030D-6E8A-4147-A177-3AD203B41FA5}">
                      <a16:colId xmlns:a16="http://schemas.microsoft.com/office/drawing/2014/main" val="3115570378"/>
                    </a:ext>
                  </a:extLst>
                </a:gridCol>
                <a:gridCol w="493776">
                  <a:extLst>
                    <a:ext uri="{9D8B030D-6E8A-4147-A177-3AD203B41FA5}">
                      <a16:colId xmlns:a16="http://schemas.microsoft.com/office/drawing/2014/main" val="4057972677"/>
                    </a:ext>
                  </a:extLst>
                </a:gridCol>
                <a:gridCol w="493776">
                  <a:extLst>
                    <a:ext uri="{9D8B030D-6E8A-4147-A177-3AD203B41FA5}">
                      <a16:colId xmlns:a16="http://schemas.microsoft.com/office/drawing/2014/main" val="2784338979"/>
                    </a:ext>
                  </a:extLst>
                </a:gridCol>
                <a:gridCol w="493776">
                  <a:extLst>
                    <a:ext uri="{9D8B030D-6E8A-4147-A177-3AD203B41FA5}">
                      <a16:colId xmlns:a16="http://schemas.microsoft.com/office/drawing/2014/main" val="3630038857"/>
                    </a:ext>
                  </a:extLst>
                </a:gridCol>
                <a:gridCol w="493776">
                  <a:extLst>
                    <a:ext uri="{9D8B030D-6E8A-4147-A177-3AD203B41FA5}">
                      <a16:colId xmlns:a16="http://schemas.microsoft.com/office/drawing/2014/main" val="3081139974"/>
                    </a:ext>
                  </a:extLst>
                </a:gridCol>
                <a:gridCol w="493776">
                  <a:extLst>
                    <a:ext uri="{9D8B030D-6E8A-4147-A177-3AD203B41FA5}">
                      <a16:colId xmlns:a16="http://schemas.microsoft.com/office/drawing/2014/main" val="1039229367"/>
                    </a:ext>
                  </a:extLst>
                </a:gridCol>
                <a:gridCol w="493776">
                  <a:extLst>
                    <a:ext uri="{9D8B030D-6E8A-4147-A177-3AD203B41FA5}">
                      <a16:colId xmlns:a16="http://schemas.microsoft.com/office/drawing/2014/main" val="1712901555"/>
                    </a:ext>
                  </a:extLst>
                </a:gridCol>
                <a:gridCol w="493776">
                  <a:extLst>
                    <a:ext uri="{9D8B030D-6E8A-4147-A177-3AD203B41FA5}">
                      <a16:colId xmlns:a16="http://schemas.microsoft.com/office/drawing/2014/main" val="1215648828"/>
                    </a:ext>
                  </a:extLst>
                </a:gridCol>
                <a:gridCol w="493776">
                  <a:extLst>
                    <a:ext uri="{9D8B030D-6E8A-4147-A177-3AD203B41FA5}">
                      <a16:colId xmlns:a16="http://schemas.microsoft.com/office/drawing/2014/main" val="4087476002"/>
                    </a:ext>
                  </a:extLst>
                </a:gridCol>
                <a:gridCol w="493776">
                  <a:extLst>
                    <a:ext uri="{9D8B030D-6E8A-4147-A177-3AD203B41FA5}">
                      <a16:colId xmlns:a16="http://schemas.microsoft.com/office/drawing/2014/main" val="33797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58386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un.logo! - 2026-02-05 17:29:05</a:t>
                      </a:r>
                      <a:r>
                        <a:rPr kumimoji="0" lang="de-DE" sz="1000" b="0" i="0" u="none" strike="noStrike" kern="1200" cap="none" spc="0" normalizeH="0" baseline="0" noProof="0">
                          <a:ln>
                            <a:noFill/>
                          </a:ln>
                          <a:solidFill>
                            <a:prstClr val="black"/>
                          </a:solidFill>
                          <a:effectLst/>
                          <a:uLnTx/>
                          <a:uFillTx/>
                          <a:latin typeface="Calibri"/>
                          <a:ea typeface="+mn-ea"/>
                          <a:cs typeface="+mn-cs"/>
                        </a:rPr>
                        <a:t>
 Kalt trotz Kl!m@w@nd€L? ❄️🌍 Deutschland friert gerade so richtig! 🥶 Aber wie geht das? 🤔
Ganz einfach: Wetter ≠ Kl!m@ ❌. Wetter ist das, was für ein paar Tage oder Wochen stattfindet. Kl!m@ ist die Entwicklung über viele Jahre. 📅 Auch wenn‘s insgesamt wärmer wird, gibt’s zwischendurch trotzdem richtig kalte Tage 🥶⛄️ Checkt Ihr? 😎 Deswegen gilt: weiterhin dick einpacken! 🧣🧤 
Funfact 👆💡: Der kälteste Tag seit Beginn der Aufzeichnungen in Deutschland war am 12. Februar 1929 in Oberbayern – krasse −37,8 °C ❄️🥶. Crazy, oder? 😳  
#unlogo #winter #comedy 
Bei ZDFun.logo! gibt’s News-Comedy mit Bianca für Teens. Die Videos werden produziert vom ZDF in Zusammenarbeit mit dem Autorenkombinat.
🔔 Abonnieren? Einfach hier klicken: @unlogo-zdf 
👉 Nachrichten von logo! (für Kinder im Alter von 8-12 Jahren) findet ihr in der ZDFmediathek: kurz.zdf.de/logo
👉 un.logo! auf Instagram: https://www.instagram.com/zdfunlogo/?hl=de
👉 Lob, Kritik, Fragen, Themenwünsche? Schreibt uns in die Kommentare!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https://i.ytimg.com/vi/fGuZu7BcCt0/hqdefault.jpg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008050215"/>
                  </a:ext>
                </a:extLst>
              </a:tr>
            </a:tbl>
          </a:graphicData>
        </a:graphic>
      </p:graphicFrame>
      <p:sp>
        <p:nvSpPr>
          <p:cNvPr id="4" name="Text Placeholder 3">
            <a:extLst>
              <a:ext uri="{FF2B5EF4-FFF2-40B4-BE49-F238E27FC236}">
                <a16:creationId xmlns:a16="http://schemas.microsoft.com/office/drawing/2014/main" id="{2FF134CE-9572-41C8-86B2-56C5DF60471A}"/>
              </a:ext>
            </a:extLst>
          </p:cNvPr>
          <p:cNvSpPr>
            <a:spLocks noGrp="1"/>
          </p:cNvSpPr>
          <p:nvPr>
            <p:ph type="body" sz="quarter" idx="14"/>
          </p:nvPr>
        </p:nvSpPr>
        <p:spPr/>
        <p:txBody>
          <a:bodyPr/>
          <a:lstStyle/>
          <a:p>
            <a:r>
              <a:rPr lang="en-US"/>
              <a:t>01.12.2025 - 28.02.2026</a:t>
            </a:r>
          </a:p>
        </p:txBody>
      </p:sp>
    </p:spTree>
    <p:extLst>
      <p:ext uri="{BB962C8B-B14F-4D97-AF65-F5344CB8AC3E}">
        <p14:creationId xmlns:p14="http://schemas.microsoft.com/office/powerpoint/2010/main" val="12390975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8977</Words>
  <Application>Microsoft Office PowerPoint</Application>
  <PresentationFormat>On-screen Show (4:3)</PresentationFormat>
  <Paragraphs>664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Youtube YouTube Video-Tabelle (Shorts only) | 4 profiles - 1 of 26</vt:lpstr>
      <vt:lpstr>Youtube YouTube Video-Tabelle (Shorts only) | 4 profiles - 2 of 26</vt:lpstr>
      <vt:lpstr>Youtube YouTube Video-Tabelle (Shorts only) | 4 profiles - 3 of 26</vt:lpstr>
      <vt:lpstr>Youtube YouTube Video-Tabelle (Shorts only) | 4 profiles - 4 of 26</vt:lpstr>
      <vt:lpstr>Youtube YouTube Video-Tabelle (Shorts only) | 4 profiles - 5 of 26</vt:lpstr>
      <vt:lpstr>Youtube YouTube Video-Tabelle (Shorts only) | 4 profiles - 6 of 26</vt:lpstr>
      <vt:lpstr>Youtube YouTube Video-Tabelle (Shorts only) | 4 profiles - 7 of 26</vt:lpstr>
      <vt:lpstr>Youtube YouTube Video-Tabelle (Shorts only) | 4 profiles - 8 of 26</vt:lpstr>
      <vt:lpstr>Youtube YouTube Video-Tabelle (Shorts only) | 4 profiles - 9 of 26</vt:lpstr>
      <vt:lpstr>Youtube YouTube Video-Tabelle (Shorts only) | 4 profiles - 10 of 26</vt:lpstr>
      <vt:lpstr>Youtube YouTube Video-Tabelle (Shorts only) | 4 profiles - 11 of 26</vt:lpstr>
      <vt:lpstr>Youtube YouTube Video-Tabelle (Shorts only) | 4 profiles - 12 of 26</vt:lpstr>
      <vt:lpstr>Youtube YouTube Video-Tabelle (Shorts only) | 4 profiles - 13 of 26</vt:lpstr>
      <vt:lpstr>Youtube YouTube Video-Tabelle (Shorts only) | 4 profiles - 14 of 26</vt:lpstr>
      <vt:lpstr>Youtube YouTube Video-Tabelle (Shorts only) | 4 profiles - 15 of 26</vt:lpstr>
      <vt:lpstr>Youtube YouTube Video-Tabelle (Shorts only) | 4 profiles - 16 of 26</vt:lpstr>
      <vt:lpstr>Youtube YouTube Video-Tabelle (Shorts only) | 4 profiles - 17 of 26</vt:lpstr>
      <vt:lpstr>Youtube YouTube Video-Tabelle (Shorts only) | 4 profiles - 18 of 26</vt:lpstr>
      <vt:lpstr>Youtube YouTube Video-Tabelle (Shorts only) | 4 profiles - 19 of 26</vt:lpstr>
      <vt:lpstr>Youtube YouTube Video-Tabelle (Shorts only) | 4 profiles - 20 of 26</vt:lpstr>
      <vt:lpstr>Youtube YouTube Video-Tabelle (Shorts only) | 4 profiles - 21 of 26</vt:lpstr>
      <vt:lpstr>Youtube YouTube Video-Tabelle (Shorts only) | 4 profiles - 22 of 26</vt:lpstr>
      <vt:lpstr>Youtube YouTube Video-Tabelle (Shorts only) | 4 profiles - 23 of 26</vt:lpstr>
      <vt:lpstr>Youtube YouTube Video-Tabelle (Shorts only) | 4 profiles - 24 of 26</vt:lpstr>
      <vt:lpstr>Youtube YouTube Video-Tabelle (Shorts only) | 4 profiles - 25 of 26</vt:lpstr>
      <vt:lpstr>Youtube YouTube Video-Tabelle (Shorts only) | 4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YouTube Video-Tabelle (Shorts only) | 4 profiles - 1 of 26</dc:title>
  <dc:creator>Frederik Born</dc:creator>
  <cp:lastModifiedBy>Frederik Born</cp:lastModifiedBy>
  <cp:revision>1</cp:revision>
  <dcterms:created xsi:type="dcterms:W3CDTF">2026-03-18T11:18:44Z</dcterms:created>
  <dcterms:modified xsi:type="dcterms:W3CDTF">2026-03-18T11:29:26Z</dcterms:modified>
</cp:coreProperties>
</file>