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10/21/2025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10/21/2025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10/21/2025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10/21/2025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10/21/2025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10/21/2025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31D12-40E6-4702-A0DB-B745244605CD}"/>
              </a:ext>
            </a:extLst>
          </p:cNvPr>
          <p:cNvSpPr>
            <a:spLocks noGrp="1"/>
          </p:cNvSpPr>
          <p:nvPr>
            <p:ph type="title"/>
          </p:nvPr>
        </p:nvSpPr>
        <p:spPr/>
        <p:txBody>
          <a:bodyPr/>
          <a:lstStyle/>
          <a:p>
            <a:r>
              <a:rPr lang="en-US"/>
              <a:t>Instagram Posts Table | zdfheute - 1 of 26</a:t>
            </a:r>
          </a:p>
        </p:txBody>
      </p:sp>
      <p:graphicFrame>
        <p:nvGraphicFramePr>
          <p:cNvPr id="5" name="Table Placeholder 4">
            <a:extLst>
              <a:ext uri="{FF2B5EF4-FFF2-40B4-BE49-F238E27FC236}">
                <a16:creationId xmlns:a16="http://schemas.microsoft.com/office/drawing/2014/main" id="{1261F69D-AC8E-4955-B03B-99B7E275EEE9}"/>
              </a:ext>
            </a:extLst>
          </p:cNvPr>
          <p:cNvGraphicFramePr>
            <a:graphicFrameLocks noGrp="1"/>
          </p:cNvGraphicFramePr>
          <p:nvPr>
            <p:ph type="tbl" sz="quarter" idx="13"/>
            <p:extLst>
              <p:ext uri="{D42A27DB-BD31-4B8C-83A1-F6EECF244321}">
                <p14:modId xmlns:p14="http://schemas.microsoft.com/office/powerpoint/2010/main" val="855324851"/>
              </p:ext>
            </p:extLst>
          </p:nvPr>
        </p:nvGraphicFramePr>
        <p:xfrm>
          <a:off x="457200" y="1731963"/>
          <a:ext cx="8065008" cy="853440"/>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29135393"/>
                    </a:ext>
                  </a:extLst>
                </a:gridCol>
                <a:gridCol w="1645920">
                  <a:extLst>
                    <a:ext uri="{9D8B030D-6E8A-4147-A177-3AD203B41FA5}">
                      <a16:colId xmlns:a16="http://schemas.microsoft.com/office/drawing/2014/main" val="3508085133"/>
                    </a:ext>
                  </a:extLst>
                </a:gridCol>
                <a:gridCol w="576072">
                  <a:extLst>
                    <a:ext uri="{9D8B030D-6E8A-4147-A177-3AD203B41FA5}">
                      <a16:colId xmlns:a16="http://schemas.microsoft.com/office/drawing/2014/main" val="1803990245"/>
                    </a:ext>
                  </a:extLst>
                </a:gridCol>
                <a:gridCol w="576072">
                  <a:extLst>
                    <a:ext uri="{9D8B030D-6E8A-4147-A177-3AD203B41FA5}">
                      <a16:colId xmlns:a16="http://schemas.microsoft.com/office/drawing/2014/main" val="1994464629"/>
                    </a:ext>
                  </a:extLst>
                </a:gridCol>
                <a:gridCol w="576072">
                  <a:extLst>
                    <a:ext uri="{9D8B030D-6E8A-4147-A177-3AD203B41FA5}">
                      <a16:colId xmlns:a16="http://schemas.microsoft.com/office/drawing/2014/main" val="1413810248"/>
                    </a:ext>
                  </a:extLst>
                </a:gridCol>
                <a:gridCol w="576072">
                  <a:extLst>
                    <a:ext uri="{9D8B030D-6E8A-4147-A177-3AD203B41FA5}">
                      <a16:colId xmlns:a16="http://schemas.microsoft.com/office/drawing/2014/main" val="4125510324"/>
                    </a:ext>
                  </a:extLst>
                </a:gridCol>
                <a:gridCol w="576072">
                  <a:extLst>
                    <a:ext uri="{9D8B030D-6E8A-4147-A177-3AD203B41FA5}">
                      <a16:colId xmlns:a16="http://schemas.microsoft.com/office/drawing/2014/main" val="3334037177"/>
                    </a:ext>
                  </a:extLst>
                </a:gridCol>
                <a:gridCol w="576072">
                  <a:extLst>
                    <a:ext uri="{9D8B030D-6E8A-4147-A177-3AD203B41FA5}">
                      <a16:colId xmlns:a16="http://schemas.microsoft.com/office/drawing/2014/main" val="3792653209"/>
                    </a:ext>
                  </a:extLst>
                </a:gridCol>
                <a:gridCol w="576072">
                  <a:extLst>
                    <a:ext uri="{9D8B030D-6E8A-4147-A177-3AD203B41FA5}">
                      <a16:colId xmlns:a16="http://schemas.microsoft.com/office/drawing/2014/main" val="3572797884"/>
                    </a:ext>
                  </a:extLst>
                </a:gridCol>
                <a:gridCol w="576072">
                  <a:extLst>
                    <a:ext uri="{9D8B030D-6E8A-4147-A177-3AD203B41FA5}">
                      <a16:colId xmlns:a16="http://schemas.microsoft.com/office/drawing/2014/main" val="2247045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712523109"/>
                  </a:ext>
                </a:extLst>
              </a:tr>
            </a:tbl>
          </a:graphicData>
        </a:graphic>
      </p:graphicFrame>
      <p:sp>
        <p:nvSpPr>
          <p:cNvPr id="4" name="Text Placeholder 3">
            <a:extLst>
              <a:ext uri="{FF2B5EF4-FFF2-40B4-BE49-F238E27FC236}">
                <a16:creationId xmlns:a16="http://schemas.microsoft.com/office/drawing/2014/main" id="{92AE7217-816B-49A6-A263-922AC689471D}"/>
              </a:ext>
            </a:extLst>
          </p:cNvPr>
          <p:cNvSpPr>
            <a:spLocks noGrp="1"/>
          </p:cNvSpPr>
          <p:nvPr>
            <p:ph type="body" sz="quarter" idx="14"/>
          </p:nvPr>
        </p:nvSpPr>
        <p:spPr/>
        <p:txBody>
          <a:bodyPr/>
          <a:lstStyle/>
          <a:p>
            <a:r>
              <a:rPr lang="en-US"/>
              <a:t>01/01/2025 - 10/01/2025</a:t>
            </a:r>
          </a:p>
        </p:txBody>
      </p:sp>
    </p:spTree>
    <p:extLst>
      <p:ext uri="{BB962C8B-B14F-4D97-AF65-F5344CB8AC3E}">
        <p14:creationId xmlns:p14="http://schemas.microsoft.com/office/powerpoint/2010/main" val="40829772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EECF4-A13F-4865-BB4B-5E297D6CA328}"/>
              </a:ext>
            </a:extLst>
          </p:cNvPr>
          <p:cNvSpPr>
            <a:spLocks noGrp="1"/>
          </p:cNvSpPr>
          <p:nvPr>
            <p:ph type="title"/>
          </p:nvPr>
        </p:nvSpPr>
        <p:spPr/>
        <p:txBody>
          <a:bodyPr/>
          <a:lstStyle/>
          <a:p>
            <a:r>
              <a:rPr lang="en-US"/>
              <a:t>Instagram Posts Table | zdfheute - 2 of 26</a:t>
            </a:r>
          </a:p>
        </p:txBody>
      </p:sp>
      <p:graphicFrame>
        <p:nvGraphicFramePr>
          <p:cNvPr id="5" name="Table Placeholder 4">
            <a:extLst>
              <a:ext uri="{FF2B5EF4-FFF2-40B4-BE49-F238E27FC236}">
                <a16:creationId xmlns:a16="http://schemas.microsoft.com/office/drawing/2014/main" id="{63FC4E01-FF80-487F-903B-00E2ADD12EC4}"/>
              </a:ext>
            </a:extLst>
          </p:cNvPr>
          <p:cNvGraphicFramePr>
            <a:graphicFrameLocks noGrp="1"/>
          </p:cNvGraphicFramePr>
          <p:nvPr>
            <p:ph type="tbl" sz="quarter" idx="13"/>
            <p:extLst>
              <p:ext uri="{D42A27DB-BD31-4B8C-83A1-F6EECF244321}">
                <p14:modId xmlns:p14="http://schemas.microsoft.com/office/powerpoint/2010/main" val="3612450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70258562"/>
                    </a:ext>
                  </a:extLst>
                </a:gridCol>
                <a:gridCol w="1645920">
                  <a:extLst>
                    <a:ext uri="{9D8B030D-6E8A-4147-A177-3AD203B41FA5}">
                      <a16:colId xmlns:a16="http://schemas.microsoft.com/office/drawing/2014/main" val="3566091133"/>
                    </a:ext>
                  </a:extLst>
                </a:gridCol>
                <a:gridCol w="576072">
                  <a:extLst>
                    <a:ext uri="{9D8B030D-6E8A-4147-A177-3AD203B41FA5}">
                      <a16:colId xmlns:a16="http://schemas.microsoft.com/office/drawing/2014/main" val="3945886319"/>
                    </a:ext>
                  </a:extLst>
                </a:gridCol>
                <a:gridCol w="576072">
                  <a:extLst>
                    <a:ext uri="{9D8B030D-6E8A-4147-A177-3AD203B41FA5}">
                      <a16:colId xmlns:a16="http://schemas.microsoft.com/office/drawing/2014/main" val="3215969716"/>
                    </a:ext>
                  </a:extLst>
                </a:gridCol>
                <a:gridCol w="576072">
                  <a:extLst>
                    <a:ext uri="{9D8B030D-6E8A-4147-A177-3AD203B41FA5}">
                      <a16:colId xmlns:a16="http://schemas.microsoft.com/office/drawing/2014/main" val="2109684001"/>
                    </a:ext>
                  </a:extLst>
                </a:gridCol>
                <a:gridCol w="576072">
                  <a:extLst>
                    <a:ext uri="{9D8B030D-6E8A-4147-A177-3AD203B41FA5}">
                      <a16:colId xmlns:a16="http://schemas.microsoft.com/office/drawing/2014/main" val="3164894721"/>
                    </a:ext>
                  </a:extLst>
                </a:gridCol>
                <a:gridCol w="576072">
                  <a:extLst>
                    <a:ext uri="{9D8B030D-6E8A-4147-A177-3AD203B41FA5}">
                      <a16:colId xmlns:a16="http://schemas.microsoft.com/office/drawing/2014/main" val="4121365909"/>
                    </a:ext>
                  </a:extLst>
                </a:gridCol>
                <a:gridCol w="576072">
                  <a:extLst>
                    <a:ext uri="{9D8B030D-6E8A-4147-A177-3AD203B41FA5}">
                      <a16:colId xmlns:a16="http://schemas.microsoft.com/office/drawing/2014/main" val="3232796537"/>
                    </a:ext>
                  </a:extLst>
                </a:gridCol>
                <a:gridCol w="576072">
                  <a:extLst>
                    <a:ext uri="{9D8B030D-6E8A-4147-A177-3AD203B41FA5}">
                      <a16:colId xmlns:a16="http://schemas.microsoft.com/office/drawing/2014/main" val="2230885048"/>
                    </a:ext>
                  </a:extLst>
                </a:gridCol>
                <a:gridCol w="576072">
                  <a:extLst>
                    <a:ext uri="{9D8B030D-6E8A-4147-A177-3AD203B41FA5}">
                      <a16:colId xmlns:a16="http://schemas.microsoft.com/office/drawing/2014/main" val="38811816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675013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zdfheute - 2025-10-01 22:55:07</a:t>
                      </a:r>
                      <a:r>
                        <a:rPr kumimoji="0" lang="de-DE" sz="1000" b="0" i="0" u="none" strike="noStrike" kern="1200" cap="none" spc="0" normalizeH="0" baseline="0" noProof="0">
                          <a:ln>
                            <a:noFill/>
                          </a:ln>
                          <a:solidFill>
                            <a:prstClr val="black"/>
                          </a:solidFill>
                          <a:effectLst/>
                          <a:uLnTx/>
                          <a:uFillTx/>
                          <a:latin typeface="Calibri"/>
                          <a:ea typeface="+mn-ea"/>
                          <a:cs typeface="+mn-cs"/>
                        </a:rPr>
                        <a:t>
 Die weltberühmte Tierschützerin Jane Goodall ist tot. Die Britin, die für ihre Forschung zu Schimpansen bekannt wurde, starb im Alter von 91 Jahren einen natürlichen Tod während eines Aufenthalts in Kalifornien, wie das Jane Goodall Institute am Mittwoch bei Instagram mitteilte.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Goodall forschte erstmals in den 1960er Jahren zu Schimpansen. Dafür wählte sie in Tansania einen damals ungewöhnlichen Ansatz: Sie beobachtete die Tiere nicht einfach aus der Ferne, sondern suchte engen Kontakt.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Das Jane Goodall Institute teilte mit, die Erkenntnisse der Forscherin hätten "die Wissenschaft revolutioniert, und sie war eine unermüdliche Verfechterin des Schutzes und der Wiederherstellung unserer natürlichen Welt".
#JaneGoodall #ZDFheute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554939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399011</a:t>
                      </a:r>
                    </a:p>
                  </a:txBody>
                  <a:tcPr/>
                </a:tc>
                <a:extLst>
                  <a:ext uri="{0D108BD9-81ED-4DB2-BD59-A6C34878D82A}">
                    <a16:rowId xmlns:a16="http://schemas.microsoft.com/office/drawing/2014/main" val="709555542"/>
                  </a:ext>
                </a:extLst>
              </a:tr>
            </a:tbl>
          </a:graphicData>
        </a:graphic>
      </p:graphicFrame>
      <p:sp>
        <p:nvSpPr>
          <p:cNvPr id="4" name="Text Placeholder 3">
            <a:extLst>
              <a:ext uri="{FF2B5EF4-FFF2-40B4-BE49-F238E27FC236}">
                <a16:creationId xmlns:a16="http://schemas.microsoft.com/office/drawing/2014/main" id="{586C6239-F55A-4A90-A1C5-EDD20F06828C}"/>
              </a:ext>
            </a:extLst>
          </p:cNvPr>
          <p:cNvSpPr>
            <a:spLocks noGrp="1"/>
          </p:cNvSpPr>
          <p:nvPr>
            <p:ph type="body" sz="quarter" idx="14"/>
          </p:nvPr>
        </p:nvSpPr>
        <p:spPr/>
        <p:txBody>
          <a:bodyPr/>
          <a:lstStyle/>
          <a:p>
            <a:r>
              <a:rPr lang="en-US"/>
              <a:t>01/01/2025 - 10/01/2025</a:t>
            </a:r>
          </a:p>
        </p:txBody>
      </p:sp>
    </p:spTree>
    <p:extLst>
      <p:ext uri="{BB962C8B-B14F-4D97-AF65-F5344CB8AC3E}">
        <p14:creationId xmlns:p14="http://schemas.microsoft.com/office/powerpoint/2010/main" val="12301825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2F8EC-5155-417B-9054-C757A36904C7}"/>
              </a:ext>
            </a:extLst>
          </p:cNvPr>
          <p:cNvSpPr>
            <a:spLocks noGrp="1"/>
          </p:cNvSpPr>
          <p:nvPr>
            <p:ph type="title"/>
          </p:nvPr>
        </p:nvSpPr>
        <p:spPr/>
        <p:txBody>
          <a:bodyPr/>
          <a:lstStyle/>
          <a:p>
            <a:r>
              <a:rPr lang="en-US"/>
              <a:t>Instagram Posts Table | zdfheute - 3 of 26</a:t>
            </a:r>
          </a:p>
        </p:txBody>
      </p:sp>
      <p:graphicFrame>
        <p:nvGraphicFramePr>
          <p:cNvPr id="5" name="Table Placeholder 4">
            <a:extLst>
              <a:ext uri="{FF2B5EF4-FFF2-40B4-BE49-F238E27FC236}">
                <a16:creationId xmlns:a16="http://schemas.microsoft.com/office/drawing/2014/main" id="{4036A5D7-F899-45A2-A907-94387232DFEA}"/>
              </a:ext>
            </a:extLst>
          </p:cNvPr>
          <p:cNvGraphicFramePr>
            <a:graphicFrameLocks noGrp="1"/>
          </p:cNvGraphicFramePr>
          <p:nvPr>
            <p:ph type="tbl" sz="quarter" idx="13"/>
            <p:extLst>
              <p:ext uri="{D42A27DB-BD31-4B8C-83A1-F6EECF244321}">
                <p14:modId xmlns:p14="http://schemas.microsoft.com/office/powerpoint/2010/main" val="4072425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79652217"/>
                    </a:ext>
                  </a:extLst>
                </a:gridCol>
                <a:gridCol w="1645920">
                  <a:extLst>
                    <a:ext uri="{9D8B030D-6E8A-4147-A177-3AD203B41FA5}">
                      <a16:colId xmlns:a16="http://schemas.microsoft.com/office/drawing/2014/main" val="1141377696"/>
                    </a:ext>
                  </a:extLst>
                </a:gridCol>
                <a:gridCol w="576072">
                  <a:extLst>
                    <a:ext uri="{9D8B030D-6E8A-4147-A177-3AD203B41FA5}">
                      <a16:colId xmlns:a16="http://schemas.microsoft.com/office/drawing/2014/main" val="2251034546"/>
                    </a:ext>
                  </a:extLst>
                </a:gridCol>
                <a:gridCol w="576072">
                  <a:extLst>
                    <a:ext uri="{9D8B030D-6E8A-4147-A177-3AD203B41FA5}">
                      <a16:colId xmlns:a16="http://schemas.microsoft.com/office/drawing/2014/main" val="3664572741"/>
                    </a:ext>
                  </a:extLst>
                </a:gridCol>
                <a:gridCol w="576072">
                  <a:extLst>
                    <a:ext uri="{9D8B030D-6E8A-4147-A177-3AD203B41FA5}">
                      <a16:colId xmlns:a16="http://schemas.microsoft.com/office/drawing/2014/main" val="1616158360"/>
                    </a:ext>
                  </a:extLst>
                </a:gridCol>
                <a:gridCol w="576072">
                  <a:extLst>
                    <a:ext uri="{9D8B030D-6E8A-4147-A177-3AD203B41FA5}">
                      <a16:colId xmlns:a16="http://schemas.microsoft.com/office/drawing/2014/main" val="66303190"/>
                    </a:ext>
                  </a:extLst>
                </a:gridCol>
                <a:gridCol w="576072">
                  <a:extLst>
                    <a:ext uri="{9D8B030D-6E8A-4147-A177-3AD203B41FA5}">
                      <a16:colId xmlns:a16="http://schemas.microsoft.com/office/drawing/2014/main" val="3793405764"/>
                    </a:ext>
                  </a:extLst>
                </a:gridCol>
                <a:gridCol w="576072">
                  <a:extLst>
                    <a:ext uri="{9D8B030D-6E8A-4147-A177-3AD203B41FA5}">
                      <a16:colId xmlns:a16="http://schemas.microsoft.com/office/drawing/2014/main" val="960156662"/>
                    </a:ext>
                  </a:extLst>
                </a:gridCol>
                <a:gridCol w="576072">
                  <a:extLst>
                    <a:ext uri="{9D8B030D-6E8A-4147-A177-3AD203B41FA5}">
                      <a16:colId xmlns:a16="http://schemas.microsoft.com/office/drawing/2014/main" val="774407003"/>
                    </a:ext>
                  </a:extLst>
                </a:gridCol>
                <a:gridCol w="576072">
                  <a:extLst>
                    <a:ext uri="{9D8B030D-6E8A-4147-A177-3AD203B41FA5}">
                      <a16:colId xmlns:a16="http://schemas.microsoft.com/office/drawing/2014/main" val="3570859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817854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zdfheute - 2025-10-01 22:31:12</a:t>
                      </a:r>
                      <a:r>
                        <a:rPr kumimoji="0" lang="de-DE" sz="1000" b="0" i="0" u="none" strike="noStrike" kern="1200" cap="none" spc="0" normalizeH="0" baseline="0" noProof="0">
                          <a:ln>
                            <a:noFill/>
                          </a:ln>
                          <a:solidFill>
                            <a:prstClr val="black"/>
                          </a:solidFill>
                          <a:effectLst/>
                          <a:uLnTx/>
                          <a:uFillTx/>
                          <a:latin typeface="Calibri"/>
                          <a:ea typeface="+mn-ea"/>
                          <a:cs typeface="+mn-cs"/>
                        </a:rPr>
                        <a:t>
 Für Jan "Monchi" Gorkow gibt es kommunalpolitisch und "im Dorf" keine Brandmauer. "Da hast du mit den Leuten zu streiten." Sind der Osten und der Westen Deutschlands seit 1990 zusammengewachsen? Eine neue repräsentative Umfrage zeigt, wie Befragte darüber denken.
"Einigkeit, Verdruss und Freiheit - Wo stehen wir im Osten?" - jetzt im ZDF streamen.
#Einheit #ZDFheute #Doku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697528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497030</a:t>
                      </a:r>
                    </a:p>
                  </a:txBody>
                  <a:tcPr/>
                </a:tc>
                <a:extLst>
                  <a:ext uri="{0D108BD9-81ED-4DB2-BD59-A6C34878D82A}">
                    <a16:rowId xmlns:a16="http://schemas.microsoft.com/office/drawing/2014/main" val="488154266"/>
                  </a:ext>
                </a:extLst>
              </a:tr>
            </a:tbl>
          </a:graphicData>
        </a:graphic>
      </p:graphicFrame>
      <p:sp>
        <p:nvSpPr>
          <p:cNvPr id="4" name="Text Placeholder 3">
            <a:extLst>
              <a:ext uri="{FF2B5EF4-FFF2-40B4-BE49-F238E27FC236}">
                <a16:creationId xmlns:a16="http://schemas.microsoft.com/office/drawing/2014/main" id="{7C06CDD0-B742-4544-B477-D62E2FB98282}"/>
              </a:ext>
            </a:extLst>
          </p:cNvPr>
          <p:cNvSpPr>
            <a:spLocks noGrp="1"/>
          </p:cNvSpPr>
          <p:nvPr>
            <p:ph type="body" sz="quarter" idx="14"/>
          </p:nvPr>
        </p:nvSpPr>
        <p:spPr/>
        <p:txBody>
          <a:bodyPr/>
          <a:lstStyle/>
          <a:p>
            <a:r>
              <a:rPr lang="en-US"/>
              <a:t>01/01/2025 - 10/01/2025</a:t>
            </a:r>
          </a:p>
        </p:txBody>
      </p:sp>
    </p:spTree>
    <p:extLst>
      <p:ext uri="{BB962C8B-B14F-4D97-AF65-F5344CB8AC3E}">
        <p14:creationId xmlns:p14="http://schemas.microsoft.com/office/powerpoint/2010/main" val="39958791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32880-46C0-4D5F-A48C-77D8D3E168E7}"/>
              </a:ext>
            </a:extLst>
          </p:cNvPr>
          <p:cNvSpPr>
            <a:spLocks noGrp="1"/>
          </p:cNvSpPr>
          <p:nvPr>
            <p:ph type="title"/>
          </p:nvPr>
        </p:nvSpPr>
        <p:spPr/>
        <p:txBody>
          <a:bodyPr/>
          <a:lstStyle/>
          <a:p>
            <a:r>
              <a:rPr lang="en-US"/>
              <a:t>Instagram Posts Table | zdfheute - 4 of 26</a:t>
            </a:r>
          </a:p>
        </p:txBody>
      </p:sp>
      <p:graphicFrame>
        <p:nvGraphicFramePr>
          <p:cNvPr id="5" name="Table Placeholder 4">
            <a:extLst>
              <a:ext uri="{FF2B5EF4-FFF2-40B4-BE49-F238E27FC236}">
                <a16:creationId xmlns:a16="http://schemas.microsoft.com/office/drawing/2014/main" id="{0C4A1EC8-A76D-4D25-A19E-78D5408F48E4}"/>
              </a:ext>
            </a:extLst>
          </p:cNvPr>
          <p:cNvGraphicFramePr>
            <a:graphicFrameLocks noGrp="1"/>
          </p:cNvGraphicFramePr>
          <p:nvPr>
            <p:ph type="tbl" sz="quarter" idx="13"/>
            <p:extLst>
              <p:ext uri="{D42A27DB-BD31-4B8C-83A1-F6EECF244321}">
                <p14:modId xmlns:p14="http://schemas.microsoft.com/office/powerpoint/2010/main" val="1724226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51813039"/>
                    </a:ext>
                  </a:extLst>
                </a:gridCol>
                <a:gridCol w="1645920">
                  <a:extLst>
                    <a:ext uri="{9D8B030D-6E8A-4147-A177-3AD203B41FA5}">
                      <a16:colId xmlns:a16="http://schemas.microsoft.com/office/drawing/2014/main" val="1085509620"/>
                    </a:ext>
                  </a:extLst>
                </a:gridCol>
                <a:gridCol w="576072">
                  <a:extLst>
                    <a:ext uri="{9D8B030D-6E8A-4147-A177-3AD203B41FA5}">
                      <a16:colId xmlns:a16="http://schemas.microsoft.com/office/drawing/2014/main" val="1410101814"/>
                    </a:ext>
                  </a:extLst>
                </a:gridCol>
                <a:gridCol w="576072">
                  <a:extLst>
                    <a:ext uri="{9D8B030D-6E8A-4147-A177-3AD203B41FA5}">
                      <a16:colId xmlns:a16="http://schemas.microsoft.com/office/drawing/2014/main" val="1095849291"/>
                    </a:ext>
                  </a:extLst>
                </a:gridCol>
                <a:gridCol w="576072">
                  <a:extLst>
                    <a:ext uri="{9D8B030D-6E8A-4147-A177-3AD203B41FA5}">
                      <a16:colId xmlns:a16="http://schemas.microsoft.com/office/drawing/2014/main" val="3554332281"/>
                    </a:ext>
                  </a:extLst>
                </a:gridCol>
                <a:gridCol w="576072">
                  <a:extLst>
                    <a:ext uri="{9D8B030D-6E8A-4147-A177-3AD203B41FA5}">
                      <a16:colId xmlns:a16="http://schemas.microsoft.com/office/drawing/2014/main" val="1814065738"/>
                    </a:ext>
                  </a:extLst>
                </a:gridCol>
                <a:gridCol w="576072">
                  <a:extLst>
                    <a:ext uri="{9D8B030D-6E8A-4147-A177-3AD203B41FA5}">
                      <a16:colId xmlns:a16="http://schemas.microsoft.com/office/drawing/2014/main" val="2948030039"/>
                    </a:ext>
                  </a:extLst>
                </a:gridCol>
                <a:gridCol w="576072">
                  <a:extLst>
                    <a:ext uri="{9D8B030D-6E8A-4147-A177-3AD203B41FA5}">
                      <a16:colId xmlns:a16="http://schemas.microsoft.com/office/drawing/2014/main" val="57539392"/>
                    </a:ext>
                  </a:extLst>
                </a:gridCol>
                <a:gridCol w="576072">
                  <a:extLst>
                    <a:ext uri="{9D8B030D-6E8A-4147-A177-3AD203B41FA5}">
                      <a16:colId xmlns:a16="http://schemas.microsoft.com/office/drawing/2014/main" val="2974269946"/>
                    </a:ext>
                  </a:extLst>
                </a:gridCol>
                <a:gridCol w="576072">
                  <a:extLst>
                    <a:ext uri="{9D8B030D-6E8A-4147-A177-3AD203B41FA5}">
                      <a16:colId xmlns:a16="http://schemas.microsoft.com/office/drawing/2014/main" val="2755476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967417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zdfheute - 2025-10-01 21:56:45</a:t>
                      </a:r>
                      <a:r>
                        <a:rPr kumimoji="0" lang="de-DE" sz="1000" b="0" i="0" u="none" strike="noStrike" kern="1200" cap="none" spc="0" normalizeH="0" baseline="0" noProof="0">
                          <a:ln>
                            <a:noFill/>
                          </a:ln>
                          <a:solidFill>
                            <a:prstClr val="black"/>
                          </a:solidFill>
                          <a:effectLst/>
                          <a:uLnTx/>
                          <a:uFillTx/>
                          <a:latin typeface="Calibri"/>
                          <a:ea typeface="+mn-ea"/>
                          <a:cs typeface="+mn-cs"/>
                        </a:rPr>
                        <a:t>
 Die britische Primatenforscherin und Umweltaktivistin Jane Goodall ist tot. Wie ihr Institut am Mittwoch mitteilte, starb sie im Alter von 91 Jahren im US-Bundesstaat Kalifornien. Goodall sei während einer Vortragsreise durch die USA "eines natürlichen Todes gestorben", erklärte das Institut.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Goodall hatte im Alter von 26 Jahren mit der Erforschung von Schimpansen begonnen. Jahrelang lebte sie bei den Menschenaffen im Gombe-Park im Westen Tansanias. 1977 gründete sie das Jane-Goodall-Institut, zu dessen Zielen der Schutz der Biodiversität und die Förderung nachhaltiger Entwicklung zählen.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#JaneGoodall #ZDFheute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628970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316128</a:t>
                      </a:r>
                    </a:p>
                  </a:txBody>
                  <a:tcPr/>
                </a:tc>
                <a:extLst>
                  <a:ext uri="{0D108BD9-81ED-4DB2-BD59-A6C34878D82A}">
                    <a16:rowId xmlns:a16="http://schemas.microsoft.com/office/drawing/2014/main" val="281446146"/>
                  </a:ext>
                </a:extLst>
              </a:tr>
            </a:tbl>
          </a:graphicData>
        </a:graphic>
      </p:graphicFrame>
      <p:sp>
        <p:nvSpPr>
          <p:cNvPr id="4" name="Text Placeholder 3">
            <a:extLst>
              <a:ext uri="{FF2B5EF4-FFF2-40B4-BE49-F238E27FC236}">
                <a16:creationId xmlns:a16="http://schemas.microsoft.com/office/drawing/2014/main" id="{CF04E803-67E5-4EC8-A67C-E69A684FB71D}"/>
              </a:ext>
            </a:extLst>
          </p:cNvPr>
          <p:cNvSpPr>
            <a:spLocks noGrp="1"/>
          </p:cNvSpPr>
          <p:nvPr>
            <p:ph type="body" sz="quarter" idx="14"/>
          </p:nvPr>
        </p:nvSpPr>
        <p:spPr/>
        <p:txBody>
          <a:bodyPr/>
          <a:lstStyle/>
          <a:p>
            <a:r>
              <a:rPr lang="en-US"/>
              <a:t>01/01/2025 - 10/01/2025</a:t>
            </a:r>
          </a:p>
        </p:txBody>
      </p:sp>
    </p:spTree>
    <p:extLst>
      <p:ext uri="{BB962C8B-B14F-4D97-AF65-F5344CB8AC3E}">
        <p14:creationId xmlns:p14="http://schemas.microsoft.com/office/powerpoint/2010/main" val="25921275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41D98-A585-48D0-AE1E-615A77B28910}"/>
              </a:ext>
            </a:extLst>
          </p:cNvPr>
          <p:cNvSpPr>
            <a:spLocks noGrp="1"/>
          </p:cNvSpPr>
          <p:nvPr>
            <p:ph type="title"/>
          </p:nvPr>
        </p:nvSpPr>
        <p:spPr/>
        <p:txBody>
          <a:bodyPr/>
          <a:lstStyle/>
          <a:p>
            <a:r>
              <a:rPr lang="en-US"/>
              <a:t>Instagram Posts Table | zdfheute - 5 of 26</a:t>
            </a:r>
          </a:p>
        </p:txBody>
      </p:sp>
      <p:graphicFrame>
        <p:nvGraphicFramePr>
          <p:cNvPr id="5" name="Table Placeholder 4">
            <a:extLst>
              <a:ext uri="{FF2B5EF4-FFF2-40B4-BE49-F238E27FC236}">
                <a16:creationId xmlns:a16="http://schemas.microsoft.com/office/drawing/2014/main" id="{10DE6676-B2FE-4A20-97CA-914551499A7B}"/>
              </a:ext>
            </a:extLst>
          </p:cNvPr>
          <p:cNvGraphicFramePr>
            <a:graphicFrameLocks noGrp="1"/>
          </p:cNvGraphicFramePr>
          <p:nvPr>
            <p:ph type="tbl" sz="quarter" idx="13"/>
            <p:extLst>
              <p:ext uri="{D42A27DB-BD31-4B8C-83A1-F6EECF244321}">
                <p14:modId xmlns:p14="http://schemas.microsoft.com/office/powerpoint/2010/main" val="4137869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42854848"/>
                    </a:ext>
                  </a:extLst>
                </a:gridCol>
                <a:gridCol w="1645920">
                  <a:extLst>
                    <a:ext uri="{9D8B030D-6E8A-4147-A177-3AD203B41FA5}">
                      <a16:colId xmlns:a16="http://schemas.microsoft.com/office/drawing/2014/main" val="3150033439"/>
                    </a:ext>
                  </a:extLst>
                </a:gridCol>
                <a:gridCol w="576072">
                  <a:extLst>
                    <a:ext uri="{9D8B030D-6E8A-4147-A177-3AD203B41FA5}">
                      <a16:colId xmlns:a16="http://schemas.microsoft.com/office/drawing/2014/main" val="2886338159"/>
                    </a:ext>
                  </a:extLst>
                </a:gridCol>
                <a:gridCol w="576072">
                  <a:extLst>
                    <a:ext uri="{9D8B030D-6E8A-4147-A177-3AD203B41FA5}">
                      <a16:colId xmlns:a16="http://schemas.microsoft.com/office/drawing/2014/main" val="3534233109"/>
                    </a:ext>
                  </a:extLst>
                </a:gridCol>
                <a:gridCol w="576072">
                  <a:extLst>
                    <a:ext uri="{9D8B030D-6E8A-4147-A177-3AD203B41FA5}">
                      <a16:colId xmlns:a16="http://schemas.microsoft.com/office/drawing/2014/main" val="955981885"/>
                    </a:ext>
                  </a:extLst>
                </a:gridCol>
                <a:gridCol w="576072">
                  <a:extLst>
                    <a:ext uri="{9D8B030D-6E8A-4147-A177-3AD203B41FA5}">
                      <a16:colId xmlns:a16="http://schemas.microsoft.com/office/drawing/2014/main" val="4002822137"/>
                    </a:ext>
                  </a:extLst>
                </a:gridCol>
                <a:gridCol w="576072">
                  <a:extLst>
                    <a:ext uri="{9D8B030D-6E8A-4147-A177-3AD203B41FA5}">
                      <a16:colId xmlns:a16="http://schemas.microsoft.com/office/drawing/2014/main" val="2745258767"/>
                    </a:ext>
                  </a:extLst>
                </a:gridCol>
                <a:gridCol w="576072">
                  <a:extLst>
                    <a:ext uri="{9D8B030D-6E8A-4147-A177-3AD203B41FA5}">
                      <a16:colId xmlns:a16="http://schemas.microsoft.com/office/drawing/2014/main" val="711628030"/>
                    </a:ext>
                  </a:extLst>
                </a:gridCol>
                <a:gridCol w="576072">
                  <a:extLst>
                    <a:ext uri="{9D8B030D-6E8A-4147-A177-3AD203B41FA5}">
                      <a16:colId xmlns:a16="http://schemas.microsoft.com/office/drawing/2014/main" val="1343053153"/>
                    </a:ext>
                  </a:extLst>
                </a:gridCol>
                <a:gridCol w="576072">
                  <a:extLst>
                    <a:ext uri="{9D8B030D-6E8A-4147-A177-3AD203B41FA5}">
                      <a16:colId xmlns:a16="http://schemas.microsoft.com/office/drawing/2014/main" val="30819186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397854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zdfheute - 2025-10-01 20:52:53</a:t>
                      </a:r>
                      <a:r>
                        <a:rPr kumimoji="0" lang="de-DE" sz="1000" b="0" i="0" u="none" strike="noStrike" kern="1200" cap="none" spc="0" normalizeH="0" baseline="0" noProof="0">
                          <a:ln>
                            <a:noFill/>
                          </a:ln>
                          <a:solidFill>
                            <a:prstClr val="black"/>
                          </a:solidFill>
                          <a:effectLst/>
                          <a:uLnTx/>
                          <a:uFillTx/>
                          <a:latin typeface="Calibri"/>
                          <a:ea typeface="+mn-ea"/>
                          <a:cs typeface="+mn-cs"/>
                        </a:rPr>
                        <a:t>
 Fünf unbewohnte Strandhäuser sind in North Carolina am Dienstag ins Meer gestürzt, als die Hurrikane Humberto und Imelda über den Atlantik fegten. Die Küste war mit Trümmern und Holzbalken übersät. Es wurden keine Verletzten gemeldet, teilte die Cape Hatteras National Seashore mit. Es seien weitere Einstürze möglich, heißt es.
#USA #Hurrikan #Häuser #ZDFheute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1119751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720155</a:t>
                      </a:r>
                    </a:p>
                  </a:txBody>
                  <a:tcPr/>
                </a:tc>
                <a:extLst>
                  <a:ext uri="{0D108BD9-81ED-4DB2-BD59-A6C34878D82A}">
                    <a16:rowId xmlns:a16="http://schemas.microsoft.com/office/drawing/2014/main" val="3314997761"/>
                  </a:ext>
                </a:extLst>
              </a:tr>
            </a:tbl>
          </a:graphicData>
        </a:graphic>
      </p:graphicFrame>
      <p:sp>
        <p:nvSpPr>
          <p:cNvPr id="4" name="Text Placeholder 3">
            <a:extLst>
              <a:ext uri="{FF2B5EF4-FFF2-40B4-BE49-F238E27FC236}">
                <a16:creationId xmlns:a16="http://schemas.microsoft.com/office/drawing/2014/main" id="{5010C753-2F28-4DF3-8FE5-557697FDDBB0}"/>
              </a:ext>
            </a:extLst>
          </p:cNvPr>
          <p:cNvSpPr>
            <a:spLocks noGrp="1"/>
          </p:cNvSpPr>
          <p:nvPr>
            <p:ph type="body" sz="quarter" idx="14"/>
          </p:nvPr>
        </p:nvSpPr>
        <p:spPr/>
        <p:txBody>
          <a:bodyPr/>
          <a:lstStyle/>
          <a:p>
            <a:r>
              <a:rPr lang="en-US"/>
              <a:t>01/01/2025 - 10/01/2025</a:t>
            </a:r>
          </a:p>
        </p:txBody>
      </p:sp>
    </p:spTree>
    <p:extLst>
      <p:ext uri="{BB962C8B-B14F-4D97-AF65-F5344CB8AC3E}">
        <p14:creationId xmlns:p14="http://schemas.microsoft.com/office/powerpoint/2010/main" val="1726347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A927A-4660-4619-BAF7-9C1D0C182F43}"/>
              </a:ext>
            </a:extLst>
          </p:cNvPr>
          <p:cNvSpPr>
            <a:spLocks noGrp="1"/>
          </p:cNvSpPr>
          <p:nvPr>
            <p:ph type="title"/>
          </p:nvPr>
        </p:nvSpPr>
        <p:spPr/>
        <p:txBody>
          <a:bodyPr/>
          <a:lstStyle/>
          <a:p>
            <a:r>
              <a:rPr lang="en-US"/>
              <a:t>Instagram Posts Table | zdfheute - 6 of 26</a:t>
            </a:r>
          </a:p>
        </p:txBody>
      </p:sp>
      <p:graphicFrame>
        <p:nvGraphicFramePr>
          <p:cNvPr id="5" name="Table Placeholder 4">
            <a:extLst>
              <a:ext uri="{FF2B5EF4-FFF2-40B4-BE49-F238E27FC236}">
                <a16:creationId xmlns:a16="http://schemas.microsoft.com/office/drawing/2014/main" id="{3729FAA4-6ABA-4826-8B99-AC0DD8B21B57}"/>
              </a:ext>
            </a:extLst>
          </p:cNvPr>
          <p:cNvGraphicFramePr>
            <a:graphicFrameLocks noGrp="1"/>
          </p:cNvGraphicFramePr>
          <p:nvPr>
            <p:ph type="tbl" sz="quarter" idx="13"/>
            <p:extLst>
              <p:ext uri="{D42A27DB-BD31-4B8C-83A1-F6EECF244321}">
                <p14:modId xmlns:p14="http://schemas.microsoft.com/office/powerpoint/2010/main" val="3491180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16924353"/>
                    </a:ext>
                  </a:extLst>
                </a:gridCol>
                <a:gridCol w="1645920">
                  <a:extLst>
                    <a:ext uri="{9D8B030D-6E8A-4147-A177-3AD203B41FA5}">
                      <a16:colId xmlns:a16="http://schemas.microsoft.com/office/drawing/2014/main" val="2272566328"/>
                    </a:ext>
                  </a:extLst>
                </a:gridCol>
                <a:gridCol w="576072">
                  <a:extLst>
                    <a:ext uri="{9D8B030D-6E8A-4147-A177-3AD203B41FA5}">
                      <a16:colId xmlns:a16="http://schemas.microsoft.com/office/drawing/2014/main" val="3565035367"/>
                    </a:ext>
                  </a:extLst>
                </a:gridCol>
                <a:gridCol w="576072">
                  <a:extLst>
                    <a:ext uri="{9D8B030D-6E8A-4147-A177-3AD203B41FA5}">
                      <a16:colId xmlns:a16="http://schemas.microsoft.com/office/drawing/2014/main" val="1515493361"/>
                    </a:ext>
                  </a:extLst>
                </a:gridCol>
                <a:gridCol w="576072">
                  <a:extLst>
                    <a:ext uri="{9D8B030D-6E8A-4147-A177-3AD203B41FA5}">
                      <a16:colId xmlns:a16="http://schemas.microsoft.com/office/drawing/2014/main" val="3518554872"/>
                    </a:ext>
                  </a:extLst>
                </a:gridCol>
                <a:gridCol w="576072">
                  <a:extLst>
                    <a:ext uri="{9D8B030D-6E8A-4147-A177-3AD203B41FA5}">
                      <a16:colId xmlns:a16="http://schemas.microsoft.com/office/drawing/2014/main" val="3119914469"/>
                    </a:ext>
                  </a:extLst>
                </a:gridCol>
                <a:gridCol w="576072">
                  <a:extLst>
                    <a:ext uri="{9D8B030D-6E8A-4147-A177-3AD203B41FA5}">
                      <a16:colId xmlns:a16="http://schemas.microsoft.com/office/drawing/2014/main" val="3552938380"/>
                    </a:ext>
                  </a:extLst>
                </a:gridCol>
                <a:gridCol w="576072">
                  <a:extLst>
                    <a:ext uri="{9D8B030D-6E8A-4147-A177-3AD203B41FA5}">
                      <a16:colId xmlns:a16="http://schemas.microsoft.com/office/drawing/2014/main" val="1927422590"/>
                    </a:ext>
                  </a:extLst>
                </a:gridCol>
                <a:gridCol w="576072">
                  <a:extLst>
                    <a:ext uri="{9D8B030D-6E8A-4147-A177-3AD203B41FA5}">
                      <a16:colId xmlns:a16="http://schemas.microsoft.com/office/drawing/2014/main" val="1160401595"/>
                    </a:ext>
                  </a:extLst>
                </a:gridCol>
                <a:gridCol w="576072">
                  <a:extLst>
                    <a:ext uri="{9D8B030D-6E8A-4147-A177-3AD203B41FA5}">
                      <a16:colId xmlns:a16="http://schemas.microsoft.com/office/drawing/2014/main" val="8130558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31650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zdfheute - 2025-10-01 20:13:02</a:t>
                      </a:r>
                      <a:r>
                        <a:rPr kumimoji="0" lang="de-DE" sz="1000" b="0" i="0" u="none" strike="noStrike" kern="1200" cap="none" spc="0" normalizeH="0" baseline="0" noProof="0">
                          <a:ln>
                            <a:noFill/>
                          </a:ln>
                          <a:solidFill>
                            <a:prstClr val="black"/>
                          </a:solidFill>
                          <a:effectLst/>
                          <a:uLnTx/>
                          <a:uFillTx/>
                          <a:latin typeface="Calibri"/>
                          <a:ea typeface="+mn-ea"/>
                          <a:cs typeface="+mn-cs"/>
                        </a:rPr>
                        <a:t>
 Die britische Verhaltensforscherin Jane Goodall ist im Alter von 91 Jahren gestorben. Das teilte das Jane Goodall Institut auf Instagram mit. Goodalls Entdeckungen "revolutionierten die Wissenschaft, und sie setzte sich unermüdlich für den Schutz und die Wiederherstellung unserer natürlichen Umwelt ein", hieß es in einer ersten Würdigung des Instituts.
Vor allem ihre Beobachtung von Schimpansen machte Goodall weltberühmt. Sie lebte 25 Jahre lang im "Gombe Stream National Park" in Tansania mit wilden Schimpansen zusammen.
#JaneGoodall #ZDFheute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1835958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1068943</a:t>
                      </a:r>
                    </a:p>
                  </a:txBody>
                  <a:tcPr/>
                </a:tc>
                <a:extLst>
                  <a:ext uri="{0D108BD9-81ED-4DB2-BD59-A6C34878D82A}">
                    <a16:rowId xmlns:a16="http://schemas.microsoft.com/office/drawing/2014/main" val="2617967382"/>
                  </a:ext>
                </a:extLst>
              </a:tr>
            </a:tbl>
          </a:graphicData>
        </a:graphic>
      </p:graphicFrame>
      <p:sp>
        <p:nvSpPr>
          <p:cNvPr id="4" name="Text Placeholder 3">
            <a:extLst>
              <a:ext uri="{FF2B5EF4-FFF2-40B4-BE49-F238E27FC236}">
                <a16:creationId xmlns:a16="http://schemas.microsoft.com/office/drawing/2014/main" id="{39ED1CCC-B29E-4910-BB8F-0A65CEB0A9F7}"/>
              </a:ext>
            </a:extLst>
          </p:cNvPr>
          <p:cNvSpPr>
            <a:spLocks noGrp="1"/>
          </p:cNvSpPr>
          <p:nvPr>
            <p:ph type="body" sz="quarter" idx="14"/>
          </p:nvPr>
        </p:nvSpPr>
        <p:spPr/>
        <p:txBody>
          <a:bodyPr/>
          <a:lstStyle/>
          <a:p>
            <a:r>
              <a:rPr lang="en-US"/>
              <a:t>01/01/2025 - 10/01/2025</a:t>
            </a:r>
          </a:p>
        </p:txBody>
      </p:sp>
    </p:spTree>
    <p:extLst>
      <p:ext uri="{BB962C8B-B14F-4D97-AF65-F5344CB8AC3E}">
        <p14:creationId xmlns:p14="http://schemas.microsoft.com/office/powerpoint/2010/main" val="28013150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4E823-C560-421F-86CD-E8E26D75C5C7}"/>
              </a:ext>
            </a:extLst>
          </p:cNvPr>
          <p:cNvSpPr>
            <a:spLocks noGrp="1"/>
          </p:cNvSpPr>
          <p:nvPr>
            <p:ph type="title"/>
          </p:nvPr>
        </p:nvSpPr>
        <p:spPr/>
        <p:txBody>
          <a:bodyPr/>
          <a:lstStyle/>
          <a:p>
            <a:r>
              <a:rPr lang="en-US"/>
              <a:t>Instagram Posts Table | zdfheute - 7 of 26</a:t>
            </a:r>
          </a:p>
        </p:txBody>
      </p:sp>
      <p:graphicFrame>
        <p:nvGraphicFramePr>
          <p:cNvPr id="5" name="Table Placeholder 4">
            <a:extLst>
              <a:ext uri="{FF2B5EF4-FFF2-40B4-BE49-F238E27FC236}">
                <a16:creationId xmlns:a16="http://schemas.microsoft.com/office/drawing/2014/main" id="{2B9BCC6A-8B10-4E36-8310-21E8AAC2CBEB}"/>
              </a:ext>
            </a:extLst>
          </p:cNvPr>
          <p:cNvGraphicFramePr>
            <a:graphicFrameLocks noGrp="1"/>
          </p:cNvGraphicFramePr>
          <p:nvPr>
            <p:ph type="tbl" sz="quarter" idx="13"/>
            <p:extLst>
              <p:ext uri="{D42A27DB-BD31-4B8C-83A1-F6EECF244321}">
                <p14:modId xmlns:p14="http://schemas.microsoft.com/office/powerpoint/2010/main" val="3168068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29664888"/>
                    </a:ext>
                  </a:extLst>
                </a:gridCol>
                <a:gridCol w="1645920">
                  <a:extLst>
                    <a:ext uri="{9D8B030D-6E8A-4147-A177-3AD203B41FA5}">
                      <a16:colId xmlns:a16="http://schemas.microsoft.com/office/drawing/2014/main" val="1253534988"/>
                    </a:ext>
                  </a:extLst>
                </a:gridCol>
                <a:gridCol w="576072">
                  <a:extLst>
                    <a:ext uri="{9D8B030D-6E8A-4147-A177-3AD203B41FA5}">
                      <a16:colId xmlns:a16="http://schemas.microsoft.com/office/drawing/2014/main" val="1022767205"/>
                    </a:ext>
                  </a:extLst>
                </a:gridCol>
                <a:gridCol w="576072">
                  <a:extLst>
                    <a:ext uri="{9D8B030D-6E8A-4147-A177-3AD203B41FA5}">
                      <a16:colId xmlns:a16="http://schemas.microsoft.com/office/drawing/2014/main" val="893311991"/>
                    </a:ext>
                  </a:extLst>
                </a:gridCol>
                <a:gridCol w="576072">
                  <a:extLst>
                    <a:ext uri="{9D8B030D-6E8A-4147-A177-3AD203B41FA5}">
                      <a16:colId xmlns:a16="http://schemas.microsoft.com/office/drawing/2014/main" val="3638260807"/>
                    </a:ext>
                  </a:extLst>
                </a:gridCol>
                <a:gridCol w="576072">
                  <a:extLst>
                    <a:ext uri="{9D8B030D-6E8A-4147-A177-3AD203B41FA5}">
                      <a16:colId xmlns:a16="http://schemas.microsoft.com/office/drawing/2014/main" val="1056911856"/>
                    </a:ext>
                  </a:extLst>
                </a:gridCol>
                <a:gridCol w="576072">
                  <a:extLst>
                    <a:ext uri="{9D8B030D-6E8A-4147-A177-3AD203B41FA5}">
                      <a16:colId xmlns:a16="http://schemas.microsoft.com/office/drawing/2014/main" val="3975731272"/>
                    </a:ext>
                  </a:extLst>
                </a:gridCol>
                <a:gridCol w="576072">
                  <a:extLst>
                    <a:ext uri="{9D8B030D-6E8A-4147-A177-3AD203B41FA5}">
                      <a16:colId xmlns:a16="http://schemas.microsoft.com/office/drawing/2014/main" val="1503736105"/>
                    </a:ext>
                  </a:extLst>
                </a:gridCol>
                <a:gridCol w="576072">
                  <a:extLst>
                    <a:ext uri="{9D8B030D-6E8A-4147-A177-3AD203B41FA5}">
                      <a16:colId xmlns:a16="http://schemas.microsoft.com/office/drawing/2014/main" val="3141215896"/>
                    </a:ext>
                  </a:extLst>
                </a:gridCol>
                <a:gridCol w="576072">
                  <a:extLst>
                    <a:ext uri="{9D8B030D-6E8A-4147-A177-3AD203B41FA5}">
                      <a16:colId xmlns:a16="http://schemas.microsoft.com/office/drawing/2014/main" val="1617610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000701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zdfheute - 2025-10-01 19:27:50</a:t>
                      </a:r>
                      <a:r>
                        <a:rPr kumimoji="0" lang="de-DE" sz="1000" b="0" i="0" u="none" strike="noStrike" kern="1200" cap="none" spc="0" normalizeH="0" baseline="0" noProof="0">
                          <a:ln>
                            <a:noFill/>
                          </a:ln>
                          <a:solidFill>
                            <a:prstClr val="black"/>
                          </a:solidFill>
                          <a:effectLst/>
                          <a:uLnTx/>
                          <a:uFillTx/>
                          <a:latin typeface="Calibri"/>
                          <a:ea typeface="+mn-ea"/>
                          <a:cs typeface="+mn-cs"/>
                        </a:rPr>
                        <a:t>
 Das mausigste Comeback des Jahres! 🐭 Die Diddl-Maus ist zurück im Handel – zumindest in Frankreich. Der Hype ist groß: Im Online-Shop des Herstellers Kontiki sind viele Produkte bereits ausverkauft. Die Firma rief auf, lokale Händler zu unterstützen.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Sie zierte Federmäppchen, duftendes Briefpapier und Stifte: Als die Produkte mit der großohrigen Cartoonfigur in den 1990er- und frühen 2000er-Jahren Kultstatus hatten, „waren die Fans etwa zehn Jahre alt. 20 Jahre später sind sie Mitte 30, also potenziell Mütter“, sagte Emmanuel Bureau, kaufmännischer Leiter von Kontiki, der Nachrichtenagentur AFP. Die letzten Diddl-Produkte wurden in 2010er-Jahren verkauft. 
Für die Neuauflage, die von der Retrowelle getragen werden soll, kontaktierte Bureau den Schöpfer und Zeichner der Maus, Thomas Goletz. Aus der Zusammenarbeit ist eine erste Kollektion von 64 Artikeln entstanden.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#Diddl #Comeback #Retro #ZDFheute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4263093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1823802</a:t>
                      </a:r>
                    </a:p>
                  </a:txBody>
                  <a:tcPr/>
                </a:tc>
                <a:extLst>
                  <a:ext uri="{0D108BD9-81ED-4DB2-BD59-A6C34878D82A}">
                    <a16:rowId xmlns:a16="http://schemas.microsoft.com/office/drawing/2014/main" val="3035279480"/>
                  </a:ext>
                </a:extLst>
              </a:tr>
            </a:tbl>
          </a:graphicData>
        </a:graphic>
      </p:graphicFrame>
      <p:sp>
        <p:nvSpPr>
          <p:cNvPr id="4" name="Text Placeholder 3">
            <a:extLst>
              <a:ext uri="{FF2B5EF4-FFF2-40B4-BE49-F238E27FC236}">
                <a16:creationId xmlns:a16="http://schemas.microsoft.com/office/drawing/2014/main" id="{3568AA10-7076-41C8-8C4B-680C78CFE1E1}"/>
              </a:ext>
            </a:extLst>
          </p:cNvPr>
          <p:cNvSpPr>
            <a:spLocks noGrp="1"/>
          </p:cNvSpPr>
          <p:nvPr>
            <p:ph type="body" sz="quarter" idx="14"/>
          </p:nvPr>
        </p:nvSpPr>
        <p:spPr/>
        <p:txBody>
          <a:bodyPr/>
          <a:lstStyle/>
          <a:p>
            <a:r>
              <a:rPr lang="en-US"/>
              <a:t>01/01/2025 - 10/01/2025</a:t>
            </a:r>
          </a:p>
        </p:txBody>
      </p:sp>
    </p:spTree>
    <p:extLst>
      <p:ext uri="{BB962C8B-B14F-4D97-AF65-F5344CB8AC3E}">
        <p14:creationId xmlns:p14="http://schemas.microsoft.com/office/powerpoint/2010/main" val="34636890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3F521-1D58-461C-B257-45FD2DB7B8A3}"/>
              </a:ext>
            </a:extLst>
          </p:cNvPr>
          <p:cNvSpPr>
            <a:spLocks noGrp="1"/>
          </p:cNvSpPr>
          <p:nvPr>
            <p:ph type="title"/>
          </p:nvPr>
        </p:nvSpPr>
        <p:spPr/>
        <p:txBody>
          <a:bodyPr/>
          <a:lstStyle/>
          <a:p>
            <a:r>
              <a:rPr lang="en-US"/>
              <a:t>Instagram Posts Table | zdfheute - 8 of 26</a:t>
            </a:r>
          </a:p>
        </p:txBody>
      </p:sp>
      <p:graphicFrame>
        <p:nvGraphicFramePr>
          <p:cNvPr id="5" name="Table Placeholder 4">
            <a:extLst>
              <a:ext uri="{FF2B5EF4-FFF2-40B4-BE49-F238E27FC236}">
                <a16:creationId xmlns:a16="http://schemas.microsoft.com/office/drawing/2014/main" id="{B8E07C78-AEC0-42B8-9CBF-419AF03FAD2F}"/>
              </a:ext>
            </a:extLst>
          </p:cNvPr>
          <p:cNvGraphicFramePr>
            <a:graphicFrameLocks noGrp="1"/>
          </p:cNvGraphicFramePr>
          <p:nvPr>
            <p:ph type="tbl" sz="quarter" idx="13"/>
            <p:extLst>
              <p:ext uri="{D42A27DB-BD31-4B8C-83A1-F6EECF244321}">
                <p14:modId xmlns:p14="http://schemas.microsoft.com/office/powerpoint/2010/main" val="2528931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0910956"/>
                    </a:ext>
                  </a:extLst>
                </a:gridCol>
                <a:gridCol w="1645920">
                  <a:extLst>
                    <a:ext uri="{9D8B030D-6E8A-4147-A177-3AD203B41FA5}">
                      <a16:colId xmlns:a16="http://schemas.microsoft.com/office/drawing/2014/main" val="3405921763"/>
                    </a:ext>
                  </a:extLst>
                </a:gridCol>
                <a:gridCol w="576072">
                  <a:extLst>
                    <a:ext uri="{9D8B030D-6E8A-4147-A177-3AD203B41FA5}">
                      <a16:colId xmlns:a16="http://schemas.microsoft.com/office/drawing/2014/main" val="3865252518"/>
                    </a:ext>
                  </a:extLst>
                </a:gridCol>
                <a:gridCol w="576072">
                  <a:extLst>
                    <a:ext uri="{9D8B030D-6E8A-4147-A177-3AD203B41FA5}">
                      <a16:colId xmlns:a16="http://schemas.microsoft.com/office/drawing/2014/main" val="2624649905"/>
                    </a:ext>
                  </a:extLst>
                </a:gridCol>
                <a:gridCol w="576072">
                  <a:extLst>
                    <a:ext uri="{9D8B030D-6E8A-4147-A177-3AD203B41FA5}">
                      <a16:colId xmlns:a16="http://schemas.microsoft.com/office/drawing/2014/main" val="3667420668"/>
                    </a:ext>
                  </a:extLst>
                </a:gridCol>
                <a:gridCol w="576072">
                  <a:extLst>
                    <a:ext uri="{9D8B030D-6E8A-4147-A177-3AD203B41FA5}">
                      <a16:colId xmlns:a16="http://schemas.microsoft.com/office/drawing/2014/main" val="2166275381"/>
                    </a:ext>
                  </a:extLst>
                </a:gridCol>
                <a:gridCol w="576072">
                  <a:extLst>
                    <a:ext uri="{9D8B030D-6E8A-4147-A177-3AD203B41FA5}">
                      <a16:colId xmlns:a16="http://schemas.microsoft.com/office/drawing/2014/main" val="2549675528"/>
                    </a:ext>
                  </a:extLst>
                </a:gridCol>
                <a:gridCol w="576072">
                  <a:extLst>
                    <a:ext uri="{9D8B030D-6E8A-4147-A177-3AD203B41FA5}">
                      <a16:colId xmlns:a16="http://schemas.microsoft.com/office/drawing/2014/main" val="1670879000"/>
                    </a:ext>
                  </a:extLst>
                </a:gridCol>
                <a:gridCol w="576072">
                  <a:extLst>
                    <a:ext uri="{9D8B030D-6E8A-4147-A177-3AD203B41FA5}">
                      <a16:colId xmlns:a16="http://schemas.microsoft.com/office/drawing/2014/main" val="988175104"/>
                    </a:ext>
                  </a:extLst>
                </a:gridCol>
                <a:gridCol w="576072">
                  <a:extLst>
                    <a:ext uri="{9D8B030D-6E8A-4147-A177-3AD203B41FA5}">
                      <a16:colId xmlns:a16="http://schemas.microsoft.com/office/drawing/2014/main" val="36749032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901631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zdfheute - 2025-10-01 18:27:08</a:t>
                      </a:r>
                      <a:r>
                        <a:rPr kumimoji="0" lang="de-DE" sz="1000" b="0" i="0" u="none" strike="noStrike" kern="1200" cap="none" spc="0" normalizeH="0" baseline="0" noProof="0">
                          <a:ln>
                            <a:noFill/>
                          </a:ln>
                          <a:solidFill>
                            <a:prstClr val="black"/>
                          </a:solidFill>
                          <a:effectLst/>
                          <a:uLnTx/>
                          <a:uFillTx/>
                          <a:latin typeface="Calibri"/>
                          <a:ea typeface="+mn-ea"/>
                          <a:cs typeface="+mn-cs"/>
                        </a:rPr>
                        <a:t>
 München im Ausnahmezustand: Bis 17:30 Uhr war das Oktoberfest stundenlang wegen einer möglichen Bedrohungslage geschlossen worden. Mittlerweile strömen wieder Tausende auf die Theresenwiese. 
Ein Haus im Stadtteil Lerchenau im Münchner Norden wurde am frühen Morgen in Brand gesteckt. Im Gebäude wurden außerdem Sprengfallen gefunden. Vor Ort stand außerdem ein völlig ausgebrannter Transporter. Nach aktuellem Stand wurde das Wohngebäude im Rahmen eines Familienstreits vorsätzlich in Brand gesetzt. In der Nähe, am Lerchenauer See, wurde eine schwer verletzte Person entdeckt, die später verstarb. Es soll sich um den Tatverdächtigen, einen 57 Jahre alten Mann, handeln. Am Abend wurde ein zweiter Toter bestätigt. Wahrscheinlich handelt es sich dabei um seinen 90 Jahre alten Vater. Die 21-jährige Tochter sowie die 81-jährige Mutter des Tatverdächtigen wurden verletzt und von Rettungskräften versorgt.
Das Oktoberfest blieb wegen des Vorfalls vorerst geschlossen. Wie Bayerns Innenminister Joachim Herrmann (CSU) erklärte, habe der Tatverdächtige in einem Brief „ein bombiges Erlebnis auf der Wiesn“ angekündigt und diesen in den Briefkasten einer Nachbarin geworfen, erläuterte Herrmann. Das sei eine Situation, die man ernst nehmen müsse.
#Oktoberfest #München #ZDFheute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685824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298156</a:t>
                      </a:r>
                    </a:p>
                  </a:txBody>
                  <a:tcPr/>
                </a:tc>
                <a:extLst>
                  <a:ext uri="{0D108BD9-81ED-4DB2-BD59-A6C34878D82A}">
                    <a16:rowId xmlns:a16="http://schemas.microsoft.com/office/drawing/2014/main" val="497270681"/>
                  </a:ext>
                </a:extLst>
              </a:tr>
            </a:tbl>
          </a:graphicData>
        </a:graphic>
      </p:graphicFrame>
      <p:sp>
        <p:nvSpPr>
          <p:cNvPr id="4" name="Text Placeholder 3">
            <a:extLst>
              <a:ext uri="{FF2B5EF4-FFF2-40B4-BE49-F238E27FC236}">
                <a16:creationId xmlns:a16="http://schemas.microsoft.com/office/drawing/2014/main" id="{E02EFC3F-6329-4C91-B5DD-DBF1687D2E44}"/>
              </a:ext>
            </a:extLst>
          </p:cNvPr>
          <p:cNvSpPr>
            <a:spLocks noGrp="1"/>
          </p:cNvSpPr>
          <p:nvPr>
            <p:ph type="body" sz="quarter" idx="14"/>
          </p:nvPr>
        </p:nvSpPr>
        <p:spPr/>
        <p:txBody>
          <a:bodyPr/>
          <a:lstStyle/>
          <a:p>
            <a:r>
              <a:rPr lang="en-US"/>
              <a:t>01/01/2025 - 10/01/2025</a:t>
            </a:r>
          </a:p>
        </p:txBody>
      </p:sp>
    </p:spTree>
    <p:extLst>
      <p:ext uri="{BB962C8B-B14F-4D97-AF65-F5344CB8AC3E}">
        <p14:creationId xmlns:p14="http://schemas.microsoft.com/office/powerpoint/2010/main" val="559721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E9A96-B00D-4975-8889-D0DC5B531055}"/>
              </a:ext>
            </a:extLst>
          </p:cNvPr>
          <p:cNvSpPr>
            <a:spLocks noGrp="1"/>
          </p:cNvSpPr>
          <p:nvPr>
            <p:ph type="title"/>
          </p:nvPr>
        </p:nvSpPr>
        <p:spPr/>
        <p:txBody>
          <a:bodyPr/>
          <a:lstStyle/>
          <a:p>
            <a:r>
              <a:rPr lang="en-US"/>
              <a:t>Instagram Posts Table | zdfheute - 9 of 26</a:t>
            </a:r>
          </a:p>
        </p:txBody>
      </p:sp>
      <p:graphicFrame>
        <p:nvGraphicFramePr>
          <p:cNvPr id="5" name="Table Placeholder 4">
            <a:extLst>
              <a:ext uri="{FF2B5EF4-FFF2-40B4-BE49-F238E27FC236}">
                <a16:creationId xmlns:a16="http://schemas.microsoft.com/office/drawing/2014/main" id="{7FA3F914-B2F2-4BD5-B76D-B492AF85DC06}"/>
              </a:ext>
            </a:extLst>
          </p:cNvPr>
          <p:cNvGraphicFramePr>
            <a:graphicFrameLocks noGrp="1"/>
          </p:cNvGraphicFramePr>
          <p:nvPr>
            <p:ph type="tbl" sz="quarter" idx="13"/>
            <p:extLst>
              <p:ext uri="{D42A27DB-BD31-4B8C-83A1-F6EECF244321}">
                <p14:modId xmlns:p14="http://schemas.microsoft.com/office/powerpoint/2010/main" val="2784035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70061729"/>
                    </a:ext>
                  </a:extLst>
                </a:gridCol>
                <a:gridCol w="1645920">
                  <a:extLst>
                    <a:ext uri="{9D8B030D-6E8A-4147-A177-3AD203B41FA5}">
                      <a16:colId xmlns:a16="http://schemas.microsoft.com/office/drawing/2014/main" val="2583056606"/>
                    </a:ext>
                  </a:extLst>
                </a:gridCol>
                <a:gridCol w="576072">
                  <a:extLst>
                    <a:ext uri="{9D8B030D-6E8A-4147-A177-3AD203B41FA5}">
                      <a16:colId xmlns:a16="http://schemas.microsoft.com/office/drawing/2014/main" val="2359101509"/>
                    </a:ext>
                  </a:extLst>
                </a:gridCol>
                <a:gridCol w="576072">
                  <a:extLst>
                    <a:ext uri="{9D8B030D-6E8A-4147-A177-3AD203B41FA5}">
                      <a16:colId xmlns:a16="http://schemas.microsoft.com/office/drawing/2014/main" val="44120554"/>
                    </a:ext>
                  </a:extLst>
                </a:gridCol>
                <a:gridCol w="576072">
                  <a:extLst>
                    <a:ext uri="{9D8B030D-6E8A-4147-A177-3AD203B41FA5}">
                      <a16:colId xmlns:a16="http://schemas.microsoft.com/office/drawing/2014/main" val="117823724"/>
                    </a:ext>
                  </a:extLst>
                </a:gridCol>
                <a:gridCol w="576072">
                  <a:extLst>
                    <a:ext uri="{9D8B030D-6E8A-4147-A177-3AD203B41FA5}">
                      <a16:colId xmlns:a16="http://schemas.microsoft.com/office/drawing/2014/main" val="1601655001"/>
                    </a:ext>
                  </a:extLst>
                </a:gridCol>
                <a:gridCol w="576072">
                  <a:extLst>
                    <a:ext uri="{9D8B030D-6E8A-4147-A177-3AD203B41FA5}">
                      <a16:colId xmlns:a16="http://schemas.microsoft.com/office/drawing/2014/main" val="856614094"/>
                    </a:ext>
                  </a:extLst>
                </a:gridCol>
                <a:gridCol w="576072">
                  <a:extLst>
                    <a:ext uri="{9D8B030D-6E8A-4147-A177-3AD203B41FA5}">
                      <a16:colId xmlns:a16="http://schemas.microsoft.com/office/drawing/2014/main" val="4057219525"/>
                    </a:ext>
                  </a:extLst>
                </a:gridCol>
                <a:gridCol w="576072">
                  <a:extLst>
                    <a:ext uri="{9D8B030D-6E8A-4147-A177-3AD203B41FA5}">
                      <a16:colId xmlns:a16="http://schemas.microsoft.com/office/drawing/2014/main" val="1477648541"/>
                    </a:ext>
                  </a:extLst>
                </a:gridCol>
                <a:gridCol w="576072">
                  <a:extLst>
                    <a:ext uri="{9D8B030D-6E8A-4147-A177-3AD203B41FA5}">
                      <a16:colId xmlns:a16="http://schemas.microsoft.com/office/drawing/2014/main" val="553336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87505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zdfheute - 2025-10-01 17:42:13</a:t>
                      </a:r>
                      <a:r>
                        <a:rPr kumimoji="0" lang="de-DE" sz="1000" b="0" i="0" u="none" strike="noStrike" kern="1200" cap="none" spc="0" normalizeH="0" baseline="0" noProof="0">
                          <a:ln>
                            <a:noFill/>
                          </a:ln>
                          <a:solidFill>
                            <a:prstClr val="black"/>
                          </a:solidFill>
                          <a:effectLst/>
                          <a:uLnTx/>
                          <a:uFillTx/>
                          <a:latin typeface="Calibri"/>
                          <a:ea typeface="+mn-ea"/>
                          <a:cs typeface="+mn-cs"/>
                        </a:rPr>
                        <a:t>
 Klimaschützer aus mehreren Inselnationen im Pazifik, eine Cyber-Expertin aus Taiwan, Aktivisten in Myanmar und freiwillige Nothelfer im Sudan werden in diesem Jahr mit dem Alternativen Nobelpreis ausgezeichnet.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„Gemeinschaftliches Handeln ist die stärkste Antwort der Menschheit auf Gewalt, Polarisierung und Klimakatastrophen“, sagte Stiftungsdirektor Ole von Uexküll. Der Mut und der Weitblick der Preisträger sorgten für Hoffnung und zeigten, dass eine gerechtere und lebenswertere Zukunft möglich sei.
Der Right Livelihood Award wird seit 1980 an Vorkämpfer für Klima- und Umweltschutz, Menschenrechte, Gerechtigkeit und Frieden vergeben und trägt den Spitznamen „Alternativer Nobelpreis“. Zu den früheren Preisträgern zählen Namen wie die Kinderbuchautorin Astrid Lindgren oder der Whistleblower Edward Snowden. 
#Nobelpreis  #Klimaschutz #ZDFheute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160182</a:t>
                      </a:r>
                    </a:p>
                  </a:txBody>
                  <a:tcPr/>
                </a:tc>
                <a:extLst>
                  <a:ext uri="{0D108BD9-81ED-4DB2-BD59-A6C34878D82A}">
                    <a16:rowId xmlns:a16="http://schemas.microsoft.com/office/drawing/2014/main" val="3436346419"/>
                  </a:ext>
                </a:extLst>
              </a:tr>
            </a:tbl>
          </a:graphicData>
        </a:graphic>
      </p:graphicFrame>
      <p:sp>
        <p:nvSpPr>
          <p:cNvPr id="4" name="Text Placeholder 3">
            <a:extLst>
              <a:ext uri="{FF2B5EF4-FFF2-40B4-BE49-F238E27FC236}">
                <a16:creationId xmlns:a16="http://schemas.microsoft.com/office/drawing/2014/main" id="{FBEB42B2-C05D-4D4E-972C-DD2F1CAB3FB0}"/>
              </a:ext>
            </a:extLst>
          </p:cNvPr>
          <p:cNvSpPr>
            <a:spLocks noGrp="1"/>
          </p:cNvSpPr>
          <p:nvPr>
            <p:ph type="body" sz="quarter" idx="14"/>
          </p:nvPr>
        </p:nvSpPr>
        <p:spPr/>
        <p:txBody>
          <a:bodyPr/>
          <a:lstStyle/>
          <a:p>
            <a:r>
              <a:rPr lang="en-US"/>
              <a:t>01/01/2025 - 10/01/2025</a:t>
            </a:r>
          </a:p>
        </p:txBody>
      </p:sp>
    </p:spTree>
    <p:extLst>
      <p:ext uri="{BB962C8B-B14F-4D97-AF65-F5344CB8AC3E}">
        <p14:creationId xmlns:p14="http://schemas.microsoft.com/office/powerpoint/2010/main" val="20957683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9CD3D-8D2C-4D64-A4AE-E3620F2BA074}"/>
              </a:ext>
            </a:extLst>
          </p:cNvPr>
          <p:cNvSpPr>
            <a:spLocks noGrp="1"/>
          </p:cNvSpPr>
          <p:nvPr>
            <p:ph type="title"/>
          </p:nvPr>
        </p:nvSpPr>
        <p:spPr/>
        <p:txBody>
          <a:bodyPr/>
          <a:lstStyle/>
          <a:p>
            <a:r>
              <a:rPr lang="en-US"/>
              <a:t>Instagram Posts Table | zdfheute - 10 of 26</a:t>
            </a:r>
          </a:p>
        </p:txBody>
      </p:sp>
      <p:graphicFrame>
        <p:nvGraphicFramePr>
          <p:cNvPr id="5" name="Table Placeholder 4">
            <a:extLst>
              <a:ext uri="{FF2B5EF4-FFF2-40B4-BE49-F238E27FC236}">
                <a16:creationId xmlns:a16="http://schemas.microsoft.com/office/drawing/2014/main" id="{1CA65B5A-6148-473D-8873-980E39DB5087}"/>
              </a:ext>
            </a:extLst>
          </p:cNvPr>
          <p:cNvGraphicFramePr>
            <a:graphicFrameLocks noGrp="1"/>
          </p:cNvGraphicFramePr>
          <p:nvPr>
            <p:ph type="tbl" sz="quarter" idx="13"/>
            <p:extLst>
              <p:ext uri="{D42A27DB-BD31-4B8C-83A1-F6EECF244321}">
                <p14:modId xmlns:p14="http://schemas.microsoft.com/office/powerpoint/2010/main" val="642524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06296028"/>
                    </a:ext>
                  </a:extLst>
                </a:gridCol>
                <a:gridCol w="1645920">
                  <a:extLst>
                    <a:ext uri="{9D8B030D-6E8A-4147-A177-3AD203B41FA5}">
                      <a16:colId xmlns:a16="http://schemas.microsoft.com/office/drawing/2014/main" val="2965233394"/>
                    </a:ext>
                  </a:extLst>
                </a:gridCol>
                <a:gridCol w="576072">
                  <a:extLst>
                    <a:ext uri="{9D8B030D-6E8A-4147-A177-3AD203B41FA5}">
                      <a16:colId xmlns:a16="http://schemas.microsoft.com/office/drawing/2014/main" val="1380893951"/>
                    </a:ext>
                  </a:extLst>
                </a:gridCol>
                <a:gridCol w="576072">
                  <a:extLst>
                    <a:ext uri="{9D8B030D-6E8A-4147-A177-3AD203B41FA5}">
                      <a16:colId xmlns:a16="http://schemas.microsoft.com/office/drawing/2014/main" val="53564337"/>
                    </a:ext>
                  </a:extLst>
                </a:gridCol>
                <a:gridCol w="576072">
                  <a:extLst>
                    <a:ext uri="{9D8B030D-6E8A-4147-A177-3AD203B41FA5}">
                      <a16:colId xmlns:a16="http://schemas.microsoft.com/office/drawing/2014/main" val="1473915777"/>
                    </a:ext>
                  </a:extLst>
                </a:gridCol>
                <a:gridCol w="576072">
                  <a:extLst>
                    <a:ext uri="{9D8B030D-6E8A-4147-A177-3AD203B41FA5}">
                      <a16:colId xmlns:a16="http://schemas.microsoft.com/office/drawing/2014/main" val="2306982331"/>
                    </a:ext>
                  </a:extLst>
                </a:gridCol>
                <a:gridCol w="576072">
                  <a:extLst>
                    <a:ext uri="{9D8B030D-6E8A-4147-A177-3AD203B41FA5}">
                      <a16:colId xmlns:a16="http://schemas.microsoft.com/office/drawing/2014/main" val="3850839480"/>
                    </a:ext>
                  </a:extLst>
                </a:gridCol>
                <a:gridCol w="576072">
                  <a:extLst>
                    <a:ext uri="{9D8B030D-6E8A-4147-A177-3AD203B41FA5}">
                      <a16:colId xmlns:a16="http://schemas.microsoft.com/office/drawing/2014/main" val="534272275"/>
                    </a:ext>
                  </a:extLst>
                </a:gridCol>
                <a:gridCol w="576072">
                  <a:extLst>
                    <a:ext uri="{9D8B030D-6E8A-4147-A177-3AD203B41FA5}">
                      <a16:colId xmlns:a16="http://schemas.microsoft.com/office/drawing/2014/main" val="2434492535"/>
                    </a:ext>
                  </a:extLst>
                </a:gridCol>
                <a:gridCol w="576072">
                  <a:extLst>
                    <a:ext uri="{9D8B030D-6E8A-4147-A177-3AD203B41FA5}">
                      <a16:colId xmlns:a16="http://schemas.microsoft.com/office/drawing/2014/main" val="17810490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051809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zdfheute - 2025-10-01 17:09:24</a:t>
                      </a:r>
                      <a:r>
                        <a:rPr kumimoji="0" lang="de-DE" sz="1000" b="0" i="0" u="none" strike="noStrike" kern="1200" cap="none" spc="0" normalizeH="0" baseline="0" noProof="0">
                          <a:ln>
                            <a:noFill/>
                          </a:ln>
                          <a:solidFill>
                            <a:prstClr val="black"/>
                          </a:solidFill>
                          <a:effectLst/>
                          <a:uLnTx/>
                          <a:uFillTx/>
                          <a:latin typeface="Calibri"/>
                          <a:ea typeface="+mn-ea"/>
                          <a:cs typeface="+mn-cs"/>
                        </a:rPr>
                        <a:t>
 +++ Update 01.10.2025, 19:30 Uhr: Sie sollen versucht haben, Waffen für Anschläge der Hamas zu beschaffen: Die Bundesanwaltschaft in Karlsruhe hat am Mittwoch in Berlin drei mutmaßliche Auslandsoperateure der radikalislamischen Organisation vorläufig festnehmen lassen. Die Waffen sollten der Behörde zufolge für Mordanschläge auf israelische oder jüdische Einrichtungen in Deutschland eingesetzt werden. Bei den Festnahmen wurden demnach unter anderem ein Sturmgewehr und mehrere Pistolen sowie eine große Menge Munition gefunden.
Zur Last gelegt werden den Männern die Mitgliedschaft in einer ausländischen terroristischen Vereinigung und die Vorbereitung einer schweren staatsgefährdenden Gewalttat. Spätestens seit dem Sommer seien sie damit beschäftigt gewesen, von Deutschland aus Schusswaffen und Munition für die Hamas zu beschaffen.
Die Bundesanwaltschaft kündigte an, am Donnerstag beim Ermittlungsrichter des Bundesgerichtshofs Haftbefehle zu beantragen. Ebenfalls bereits am Donnerstag sollten die drei Beschuldigten dem Ermittlungsrichter vorgeführt werden, der über die Haftbefehle und den Vollzug der Untersuchungshaft entscheidet.+++
#Nachrichten #ZDFheute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624515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320081</a:t>
                      </a:r>
                    </a:p>
                  </a:txBody>
                  <a:tcPr/>
                </a:tc>
                <a:extLst>
                  <a:ext uri="{0D108BD9-81ED-4DB2-BD59-A6C34878D82A}">
                    <a16:rowId xmlns:a16="http://schemas.microsoft.com/office/drawing/2014/main" val="1687759632"/>
                  </a:ext>
                </a:extLst>
              </a:tr>
            </a:tbl>
          </a:graphicData>
        </a:graphic>
      </p:graphicFrame>
      <p:sp>
        <p:nvSpPr>
          <p:cNvPr id="4" name="Text Placeholder 3">
            <a:extLst>
              <a:ext uri="{FF2B5EF4-FFF2-40B4-BE49-F238E27FC236}">
                <a16:creationId xmlns:a16="http://schemas.microsoft.com/office/drawing/2014/main" id="{111C18BC-771C-4AB2-B8C3-89E7770E1E7C}"/>
              </a:ext>
            </a:extLst>
          </p:cNvPr>
          <p:cNvSpPr>
            <a:spLocks noGrp="1"/>
          </p:cNvSpPr>
          <p:nvPr>
            <p:ph type="body" sz="quarter" idx="14"/>
          </p:nvPr>
        </p:nvSpPr>
        <p:spPr/>
        <p:txBody>
          <a:bodyPr/>
          <a:lstStyle/>
          <a:p>
            <a:r>
              <a:rPr lang="en-US"/>
              <a:t>01/01/2025 - 10/01/2025</a:t>
            </a:r>
          </a:p>
        </p:txBody>
      </p:sp>
    </p:spTree>
    <p:extLst>
      <p:ext uri="{BB962C8B-B14F-4D97-AF65-F5344CB8AC3E}">
        <p14:creationId xmlns:p14="http://schemas.microsoft.com/office/powerpoint/2010/main" val="15312759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C3200-0F55-4007-84F0-C1C7EE63CA07}"/>
              </a:ext>
            </a:extLst>
          </p:cNvPr>
          <p:cNvSpPr>
            <a:spLocks noGrp="1"/>
          </p:cNvSpPr>
          <p:nvPr>
            <p:ph type="title"/>
          </p:nvPr>
        </p:nvSpPr>
        <p:spPr/>
        <p:txBody>
          <a:bodyPr/>
          <a:lstStyle/>
          <a:p>
            <a:r>
              <a:rPr lang="en-US"/>
              <a:t>Instagram Posts Table | zdfheute - 11 of 26</a:t>
            </a:r>
          </a:p>
        </p:txBody>
      </p:sp>
      <p:graphicFrame>
        <p:nvGraphicFramePr>
          <p:cNvPr id="5" name="Table Placeholder 4">
            <a:extLst>
              <a:ext uri="{FF2B5EF4-FFF2-40B4-BE49-F238E27FC236}">
                <a16:creationId xmlns:a16="http://schemas.microsoft.com/office/drawing/2014/main" id="{D74A9117-711F-4EBF-9982-EF6D3F89C57D}"/>
              </a:ext>
            </a:extLst>
          </p:cNvPr>
          <p:cNvGraphicFramePr>
            <a:graphicFrameLocks noGrp="1"/>
          </p:cNvGraphicFramePr>
          <p:nvPr>
            <p:ph type="tbl" sz="quarter" idx="13"/>
            <p:extLst>
              <p:ext uri="{D42A27DB-BD31-4B8C-83A1-F6EECF244321}">
                <p14:modId xmlns:p14="http://schemas.microsoft.com/office/powerpoint/2010/main" val="879247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65239951"/>
                    </a:ext>
                  </a:extLst>
                </a:gridCol>
                <a:gridCol w="1645920">
                  <a:extLst>
                    <a:ext uri="{9D8B030D-6E8A-4147-A177-3AD203B41FA5}">
                      <a16:colId xmlns:a16="http://schemas.microsoft.com/office/drawing/2014/main" val="733627076"/>
                    </a:ext>
                  </a:extLst>
                </a:gridCol>
                <a:gridCol w="576072">
                  <a:extLst>
                    <a:ext uri="{9D8B030D-6E8A-4147-A177-3AD203B41FA5}">
                      <a16:colId xmlns:a16="http://schemas.microsoft.com/office/drawing/2014/main" val="4069213352"/>
                    </a:ext>
                  </a:extLst>
                </a:gridCol>
                <a:gridCol w="576072">
                  <a:extLst>
                    <a:ext uri="{9D8B030D-6E8A-4147-A177-3AD203B41FA5}">
                      <a16:colId xmlns:a16="http://schemas.microsoft.com/office/drawing/2014/main" val="3001447903"/>
                    </a:ext>
                  </a:extLst>
                </a:gridCol>
                <a:gridCol w="576072">
                  <a:extLst>
                    <a:ext uri="{9D8B030D-6E8A-4147-A177-3AD203B41FA5}">
                      <a16:colId xmlns:a16="http://schemas.microsoft.com/office/drawing/2014/main" val="3010795739"/>
                    </a:ext>
                  </a:extLst>
                </a:gridCol>
                <a:gridCol w="576072">
                  <a:extLst>
                    <a:ext uri="{9D8B030D-6E8A-4147-A177-3AD203B41FA5}">
                      <a16:colId xmlns:a16="http://schemas.microsoft.com/office/drawing/2014/main" val="1382456463"/>
                    </a:ext>
                  </a:extLst>
                </a:gridCol>
                <a:gridCol w="576072">
                  <a:extLst>
                    <a:ext uri="{9D8B030D-6E8A-4147-A177-3AD203B41FA5}">
                      <a16:colId xmlns:a16="http://schemas.microsoft.com/office/drawing/2014/main" val="3977470960"/>
                    </a:ext>
                  </a:extLst>
                </a:gridCol>
                <a:gridCol w="576072">
                  <a:extLst>
                    <a:ext uri="{9D8B030D-6E8A-4147-A177-3AD203B41FA5}">
                      <a16:colId xmlns:a16="http://schemas.microsoft.com/office/drawing/2014/main" val="1591458751"/>
                    </a:ext>
                  </a:extLst>
                </a:gridCol>
                <a:gridCol w="576072">
                  <a:extLst>
                    <a:ext uri="{9D8B030D-6E8A-4147-A177-3AD203B41FA5}">
                      <a16:colId xmlns:a16="http://schemas.microsoft.com/office/drawing/2014/main" val="1660592212"/>
                    </a:ext>
                  </a:extLst>
                </a:gridCol>
                <a:gridCol w="576072">
                  <a:extLst>
                    <a:ext uri="{9D8B030D-6E8A-4147-A177-3AD203B41FA5}">
                      <a16:colId xmlns:a16="http://schemas.microsoft.com/office/drawing/2014/main" val="1658798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26746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zdfheute - 2025-10-01 16:36:32</a:t>
                      </a:r>
                      <a:r>
                        <a:rPr kumimoji="0" lang="de-DE" sz="1000" b="0" i="0" u="none" strike="noStrike" kern="1200" cap="none" spc="0" normalizeH="0" baseline="0" noProof="0">
                          <a:ln>
                            <a:noFill/>
                          </a:ln>
                          <a:solidFill>
                            <a:prstClr val="black"/>
                          </a:solidFill>
                          <a:effectLst/>
                          <a:uLnTx/>
                          <a:uFillTx/>
                          <a:latin typeface="Calibri"/>
                          <a:ea typeface="+mn-ea"/>
                          <a:cs typeface="+mn-cs"/>
                        </a:rPr>
                        <a:t>
 In New York City ist ein Hochhaus zum Teil eingestürzt. Die Feuerwehr teilte am Mittwoch mit, es seien zunächst keine Verletzten bei dem Unglück am Morgen (Ortszeit) gemeldet worden. Demnach gab es einen Bericht über eine Gasexplosion in dem 20-geschossigen Wohngebäude im Stadtteil Bronx.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#NewYork #NewYorkCity #NYC</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1399366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873841</a:t>
                      </a:r>
                    </a:p>
                  </a:txBody>
                  <a:tcPr/>
                </a:tc>
                <a:extLst>
                  <a:ext uri="{0D108BD9-81ED-4DB2-BD59-A6C34878D82A}">
                    <a16:rowId xmlns:a16="http://schemas.microsoft.com/office/drawing/2014/main" val="3258801752"/>
                  </a:ext>
                </a:extLst>
              </a:tr>
            </a:tbl>
          </a:graphicData>
        </a:graphic>
      </p:graphicFrame>
      <p:sp>
        <p:nvSpPr>
          <p:cNvPr id="4" name="Text Placeholder 3">
            <a:extLst>
              <a:ext uri="{FF2B5EF4-FFF2-40B4-BE49-F238E27FC236}">
                <a16:creationId xmlns:a16="http://schemas.microsoft.com/office/drawing/2014/main" id="{2942C6B4-248F-4FCA-AF5A-B5EE7C9A4265}"/>
              </a:ext>
            </a:extLst>
          </p:cNvPr>
          <p:cNvSpPr>
            <a:spLocks noGrp="1"/>
          </p:cNvSpPr>
          <p:nvPr>
            <p:ph type="body" sz="quarter" idx="14"/>
          </p:nvPr>
        </p:nvSpPr>
        <p:spPr/>
        <p:txBody>
          <a:bodyPr/>
          <a:lstStyle/>
          <a:p>
            <a:r>
              <a:rPr lang="en-US"/>
              <a:t>01/01/2025 - 10/01/2025</a:t>
            </a:r>
          </a:p>
        </p:txBody>
      </p:sp>
    </p:spTree>
    <p:extLst>
      <p:ext uri="{BB962C8B-B14F-4D97-AF65-F5344CB8AC3E}">
        <p14:creationId xmlns:p14="http://schemas.microsoft.com/office/powerpoint/2010/main" val="40477475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2941A-5B64-4592-8AA8-0EB66936B137}"/>
              </a:ext>
            </a:extLst>
          </p:cNvPr>
          <p:cNvSpPr>
            <a:spLocks noGrp="1"/>
          </p:cNvSpPr>
          <p:nvPr>
            <p:ph type="title"/>
          </p:nvPr>
        </p:nvSpPr>
        <p:spPr/>
        <p:txBody>
          <a:bodyPr/>
          <a:lstStyle/>
          <a:p>
            <a:r>
              <a:rPr lang="en-US"/>
              <a:t>Instagram Posts Table | zdfheute - 12 of 26</a:t>
            </a:r>
          </a:p>
        </p:txBody>
      </p:sp>
      <p:graphicFrame>
        <p:nvGraphicFramePr>
          <p:cNvPr id="5" name="Table Placeholder 4">
            <a:extLst>
              <a:ext uri="{FF2B5EF4-FFF2-40B4-BE49-F238E27FC236}">
                <a16:creationId xmlns:a16="http://schemas.microsoft.com/office/drawing/2014/main" id="{35578141-65B5-4A36-BC37-EAC35B7C481C}"/>
              </a:ext>
            </a:extLst>
          </p:cNvPr>
          <p:cNvGraphicFramePr>
            <a:graphicFrameLocks noGrp="1"/>
          </p:cNvGraphicFramePr>
          <p:nvPr>
            <p:ph type="tbl" sz="quarter" idx="13"/>
            <p:extLst>
              <p:ext uri="{D42A27DB-BD31-4B8C-83A1-F6EECF244321}">
                <p14:modId xmlns:p14="http://schemas.microsoft.com/office/powerpoint/2010/main" val="1825898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12713364"/>
                    </a:ext>
                  </a:extLst>
                </a:gridCol>
                <a:gridCol w="1645920">
                  <a:extLst>
                    <a:ext uri="{9D8B030D-6E8A-4147-A177-3AD203B41FA5}">
                      <a16:colId xmlns:a16="http://schemas.microsoft.com/office/drawing/2014/main" val="482554975"/>
                    </a:ext>
                  </a:extLst>
                </a:gridCol>
                <a:gridCol w="576072">
                  <a:extLst>
                    <a:ext uri="{9D8B030D-6E8A-4147-A177-3AD203B41FA5}">
                      <a16:colId xmlns:a16="http://schemas.microsoft.com/office/drawing/2014/main" val="2675899197"/>
                    </a:ext>
                  </a:extLst>
                </a:gridCol>
                <a:gridCol w="576072">
                  <a:extLst>
                    <a:ext uri="{9D8B030D-6E8A-4147-A177-3AD203B41FA5}">
                      <a16:colId xmlns:a16="http://schemas.microsoft.com/office/drawing/2014/main" val="2921768112"/>
                    </a:ext>
                  </a:extLst>
                </a:gridCol>
                <a:gridCol w="576072">
                  <a:extLst>
                    <a:ext uri="{9D8B030D-6E8A-4147-A177-3AD203B41FA5}">
                      <a16:colId xmlns:a16="http://schemas.microsoft.com/office/drawing/2014/main" val="3777848633"/>
                    </a:ext>
                  </a:extLst>
                </a:gridCol>
                <a:gridCol w="576072">
                  <a:extLst>
                    <a:ext uri="{9D8B030D-6E8A-4147-A177-3AD203B41FA5}">
                      <a16:colId xmlns:a16="http://schemas.microsoft.com/office/drawing/2014/main" val="3344261128"/>
                    </a:ext>
                  </a:extLst>
                </a:gridCol>
                <a:gridCol w="576072">
                  <a:extLst>
                    <a:ext uri="{9D8B030D-6E8A-4147-A177-3AD203B41FA5}">
                      <a16:colId xmlns:a16="http://schemas.microsoft.com/office/drawing/2014/main" val="2073008634"/>
                    </a:ext>
                  </a:extLst>
                </a:gridCol>
                <a:gridCol w="576072">
                  <a:extLst>
                    <a:ext uri="{9D8B030D-6E8A-4147-A177-3AD203B41FA5}">
                      <a16:colId xmlns:a16="http://schemas.microsoft.com/office/drawing/2014/main" val="1549382479"/>
                    </a:ext>
                  </a:extLst>
                </a:gridCol>
                <a:gridCol w="576072">
                  <a:extLst>
                    <a:ext uri="{9D8B030D-6E8A-4147-A177-3AD203B41FA5}">
                      <a16:colId xmlns:a16="http://schemas.microsoft.com/office/drawing/2014/main" val="1748688546"/>
                    </a:ext>
                  </a:extLst>
                </a:gridCol>
                <a:gridCol w="576072">
                  <a:extLst>
                    <a:ext uri="{9D8B030D-6E8A-4147-A177-3AD203B41FA5}">
                      <a16:colId xmlns:a16="http://schemas.microsoft.com/office/drawing/2014/main" val="3799967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872264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zdfheute - 2025-10-01 15:47:54</a:t>
                      </a:r>
                      <a:r>
                        <a:rPr kumimoji="0" lang="de-DE" sz="1000" b="0" i="0" u="none" strike="noStrike" kern="1200" cap="none" spc="0" normalizeH="0" baseline="0" noProof="0">
                          <a:ln>
                            <a:noFill/>
                          </a:ln>
                          <a:solidFill>
                            <a:prstClr val="black"/>
                          </a:solidFill>
                          <a:effectLst/>
                          <a:uLnTx/>
                          <a:uFillTx/>
                          <a:latin typeface="Calibri"/>
                          <a:ea typeface="+mn-ea"/>
                          <a:cs typeface="+mn-cs"/>
                        </a:rPr>
                        <a:t>
 Nach der Schließung wegen einer Bombendrohung wird das Münchner Oktoberfest um 17.30 Uhr geöffnet. Das teilte Oberbürgermeister Dieter Reiter auf Instagram mit. 
+++ Update: Nach der stundenlangen Schließung des Münchner Oktoberfestes bieten die Wiesnwirte Umbuchungen an. „Mittagsreservierungen können je nach Verfügbarkeit auf die kommenden Tage umgebucht werden“, teilten die Wirtesprecher Peter Inselkammer und Christian Schottenhamel mit. „Wichtig ist jetzt erst einmal, dass die Zelte innerhalb von so kurzer Zeit wieder geöffnet werden können, um die Gäste wieder bewirten zu können.“ Wer umbuchen will, solle sich im jeweiligen Festbüro des Zeltes melden. +++
#Oktoberfest #Wiesn #München #ZDFheute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881682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434494</a:t>
                      </a:r>
                    </a:p>
                  </a:txBody>
                  <a:tcPr/>
                </a:tc>
                <a:extLst>
                  <a:ext uri="{0D108BD9-81ED-4DB2-BD59-A6C34878D82A}">
                    <a16:rowId xmlns:a16="http://schemas.microsoft.com/office/drawing/2014/main" val="539802008"/>
                  </a:ext>
                </a:extLst>
              </a:tr>
            </a:tbl>
          </a:graphicData>
        </a:graphic>
      </p:graphicFrame>
      <p:sp>
        <p:nvSpPr>
          <p:cNvPr id="4" name="Text Placeholder 3">
            <a:extLst>
              <a:ext uri="{FF2B5EF4-FFF2-40B4-BE49-F238E27FC236}">
                <a16:creationId xmlns:a16="http://schemas.microsoft.com/office/drawing/2014/main" id="{9F6D18D4-0378-45CC-A109-DD858FA76EB6}"/>
              </a:ext>
            </a:extLst>
          </p:cNvPr>
          <p:cNvSpPr>
            <a:spLocks noGrp="1"/>
          </p:cNvSpPr>
          <p:nvPr>
            <p:ph type="body" sz="quarter" idx="14"/>
          </p:nvPr>
        </p:nvSpPr>
        <p:spPr/>
        <p:txBody>
          <a:bodyPr/>
          <a:lstStyle/>
          <a:p>
            <a:r>
              <a:rPr lang="en-US"/>
              <a:t>01/01/2025 - 10/01/2025</a:t>
            </a:r>
          </a:p>
        </p:txBody>
      </p:sp>
    </p:spTree>
    <p:extLst>
      <p:ext uri="{BB962C8B-B14F-4D97-AF65-F5344CB8AC3E}">
        <p14:creationId xmlns:p14="http://schemas.microsoft.com/office/powerpoint/2010/main" val="23205495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F9933-D25F-45F3-8BDD-892881600F9A}"/>
              </a:ext>
            </a:extLst>
          </p:cNvPr>
          <p:cNvSpPr>
            <a:spLocks noGrp="1"/>
          </p:cNvSpPr>
          <p:nvPr>
            <p:ph type="title"/>
          </p:nvPr>
        </p:nvSpPr>
        <p:spPr/>
        <p:txBody>
          <a:bodyPr/>
          <a:lstStyle/>
          <a:p>
            <a:r>
              <a:rPr lang="en-US"/>
              <a:t>Instagram Posts Table | zdfheute - 13 of 26</a:t>
            </a:r>
          </a:p>
        </p:txBody>
      </p:sp>
      <p:graphicFrame>
        <p:nvGraphicFramePr>
          <p:cNvPr id="5" name="Table Placeholder 4">
            <a:extLst>
              <a:ext uri="{FF2B5EF4-FFF2-40B4-BE49-F238E27FC236}">
                <a16:creationId xmlns:a16="http://schemas.microsoft.com/office/drawing/2014/main" id="{D7A709CA-9C54-4E1B-A088-305F62D4AA73}"/>
              </a:ext>
            </a:extLst>
          </p:cNvPr>
          <p:cNvGraphicFramePr>
            <a:graphicFrameLocks noGrp="1"/>
          </p:cNvGraphicFramePr>
          <p:nvPr>
            <p:ph type="tbl" sz="quarter" idx="13"/>
            <p:extLst>
              <p:ext uri="{D42A27DB-BD31-4B8C-83A1-F6EECF244321}">
                <p14:modId xmlns:p14="http://schemas.microsoft.com/office/powerpoint/2010/main" val="204343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35488980"/>
                    </a:ext>
                  </a:extLst>
                </a:gridCol>
                <a:gridCol w="1645920">
                  <a:extLst>
                    <a:ext uri="{9D8B030D-6E8A-4147-A177-3AD203B41FA5}">
                      <a16:colId xmlns:a16="http://schemas.microsoft.com/office/drawing/2014/main" val="1646229142"/>
                    </a:ext>
                  </a:extLst>
                </a:gridCol>
                <a:gridCol w="576072">
                  <a:extLst>
                    <a:ext uri="{9D8B030D-6E8A-4147-A177-3AD203B41FA5}">
                      <a16:colId xmlns:a16="http://schemas.microsoft.com/office/drawing/2014/main" val="785318528"/>
                    </a:ext>
                  </a:extLst>
                </a:gridCol>
                <a:gridCol w="576072">
                  <a:extLst>
                    <a:ext uri="{9D8B030D-6E8A-4147-A177-3AD203B41FA5}">
                      <a16:colId xmlns:a16="http://schemas.microsoft.com/office/drawing/2014/main" val="920635742"/>
                    </a:ext>
                  </a:extLst>
                </a:gridCol>
                <a:gridCol w="576072">
                  <a:extLst>
                    <a:ext uri="{9D8B030D-6E8A-4147-A177-3AD203B41FA5}">
                      <a16:colId xmlns:a16="http://schemas.microsoft.com/office/drawing/2014/main" val="949082800"/>
                    </a:ext>
                  </a:extLst>
                </a:gridCol>
                <a:gridCol w="576072">
                  <a:extLst>
                    <a:ext uri="{9D8B030D-6E8A-4147-A177-3AD203B41FA5}">
                      <a16:colId xmlns:a16="http://schemas.microsoft.com/office/drawing/2014/main" val="2336100657"/>
                    </a:ext>
                  </a:extLst>
                </a:gridCol>
                <a:gridCol w="576072">
                  <a:extLst>
                    <a:ext uri="{9D8B030D-6E8A-4147-A177-3AD203B41FA5}">
                      <a16:colId xmlns:a16="http://schemas.microsoft.com/office/drawing/2014/main" val="800727912"/>
                    </a:ext>
                  </a:extLst>
                </a:gridCol>
                <a:gridCol w="576072">
                  <a:extLst>
                    <a:ext uri="{9D8B030D-6E8A-4147-A177-3AD203B41FA5}">
                      <a16:colId xmlns:a16="http://schemas.microsoft.com/office/drawing/2014/main" val="4043649244"/>
                    </a:ext>
                  </a:extLst>
                </a:gridCol>
                <a:gridCol w="576072">
                  <a:extLst>
                    <a:ext uri="{9D8B030D-6E8A-4147-A177-3AD203B41FA5}">
                      <a16:colId xmlns:a16="http://schemas.microsoft.com/office/drawing/2014/main" val="821055496"/>
                    </a:ext>
                  </a:extLst>
                </a:gridCol>
                <a:gridCol w="576072">
                  <a:extLst>
                    <a:ext uri="{9D8B030D-6E8A-4147-A177-3AD203B41FA5}">
                      <a16:colId xmlns:a16="http://schemas.microsoft.com/office/drawing/2014/main" val="2499316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000214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zdfheute - 2025-10-01 15:35:18</a:t>
                      </a:r>
                      <a:r>
                        <a:rPr kumimoji="0" lang="de-DE" sz="1000" b="0" i="0" u="none" strike="noStrike" kern="1200" cap="none" spc="0" normalizeH="0" baseline="0" noProof="0">
                          <a:ln>
                            <a:noFill/>
                          </a:ln>
                          <a:solidFill>
                            <a:prstClr val="black"/>
                          </a:solidFill>
                          <a:effectLst/>
                          <a:uLnTx/>
                          <a:uFillTx/>
                          <a:latin typeface="Calibri"/>
                          <a:ea typeface="+mn-ea"/>
                          <a:cs typeface="+mn-cs"/>
                        </a:rPr>
                        <a:t>
 Während Trumps 20-Punkte-Friedensplan international breite Zustimmung erhält, dauern im Gazastreifen die israelischen Angriffe mit Toten und Verletzten an. Entscheidend ist nun auch die Reaktion der Hamas.</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#Israel #Trump #Gaza #USA #UN #Netanjahu #ZDFheute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383798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269486</a:t>
                      </a:r>
                    </a:p>
                  </a:txBody>
                  <a:tcPr/>
                </a:tc>
                <a:extLst>
                  <a:ext uri="{0D108BD9-81ED-4DB2-BD59-A6C34878D82A}">
                    <a16:rowId xmlns:a16="http://schemas.microsoft.com/office/drawing/2014/main" val="4125436041"/>
                  </a:ext>
                </a:extLst>
              </a:tr>
            </a:tbl>
          </a:graphicData>
        </a:graphic>
      </p:graphicFrame>
      <p:sp>
        <p:nvSpPr>
          <p:cNvPr id="4" name="Text Placeholder 3">
            <a:extLst>
              <a:ext uri="{FF2B5EF4-FFF2-40B4-BE49-F238E27FC236}">
                <a16:creationId xmlns:a16="http://schemas.microsoft.com/office/drawing/2014/main" id="{25DE9746-A1E1-496C-AAD8-7A018FD74EEF}"/>
              </a:ext>
            </a:extLst>
          </p:cNvPr>
          <p:cNvSpPr>
            <a:spLocks noGrp="1"/>
          </p:cNvSpPr>
          <p:nvPr>
            <p:ph type="body" sz="quarter" idx="14"/>
          </p:nvPr>
        </p:nvSpPr>
        <p:spPr/>
        <p:txBody>
          <a:bodyPr/>
          <a:lstStyle/>
          <a:p>
            <a:r>
              <a:rPr lang="en-US"/>
              <a:t>01/01/2025 - 10/01/2025</a:t>
            </a:r>
          </a:p>
        </p:txBody>
      </p:sp>
    </p:spTree>
    <p:extLst>
      <p:ext uri="{BB962C8B-B14F-4D97-AF65-F5344CB8AC3E}">
        <p14:creationId xmlns:p14="http://schemas.microsoft.com/office/powerpoint/2010/main" val="32645168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B9C85-A2E3-4FAC-B698-8A40F8C1C440}"/>
              </a:ext>
            </a:extLst>
          </p:cNvPr>
          <p:cNvSpPr>
            <a:spLocks noGrp="1"/>
          </p:cNvSpPr>
          <p:nvPr>
            <p:ph type="title"/>
          </p:nvPr>
        </p:nvSpPr>
        <p:spPr/>
        <p:txBody>
          <a:bodyPr/>
          <a:lstStyle/>
          <a:p>
            <a:r>
              <a:rPr lang="en-US"/>
              <a:t>Instagram Posts Table | zdfheute - 14 of 26</a:t>
            </a:r>
          </a:p>
        </p:txBody>
      </p:sp>
      <p:graphicFrame>
        <p:nvGraphicFramePr>
          <p:cNvPr id="5" name="Table Placeholder 4">
            <a:extLst>
              <a:ext uri="{FF2B5EF4-FFF2-40B4-BE49-F238E27FC236}">
                <a16:creationId xmlns:a16="http://schemas.microsoft.com/office/drawing/2014/main" id="{368B3131-112A-4B64-A6B0-1E33C9DCC9AD}"/>
              </a:ext>
            </a:extLst>
          </p:cNvPr>
          <p:cNvGraphicFramePr>
            <a:graphicFrameLocks noGrp="1"/>
          </p:cNvGraphicFramePr>
          <p:nvPr>
            <p:ph type="tbl" sz="quarter" idx="13"/>
            <p:extLst>
              <p:ext uri="{D42A27DB-BD31-4B8C-83A1-F6EECF244321}">
                <p14:modId xmlns:p14="http://schemas.microsoft.com/office/powerpoint/2010/main" val="1882631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28806686"/>
                    </a:ext>
                  </a:extLst>
                </a:gridCol>
                <a:gridCol w="1645920">
                  <a:extLst>
                    <a:ext uri="{9D8B030D-6E8A-4147-A177-3AD203B41FA5}">
                      <a16:colId xmlns:a16="http://schemas.microsoft.com/office/drawing/2014/main" val="4021945723"/>
                    </a:ext>
                  </a:extLst>
                </a:gridCol>
                <a:gridCol w="576072">
                  <a:extLst>
                    <a:ext uri="{9D8B030D-6E8A-4147-A177-3AD203B41FA5}">
                      <a16:colId xmlns:a16="http://schemas.microsoft.com/office/drawing/2014/main" val="3438641476"/>
                    </a:ext>
                  </a:extLst>
                </a:gridCol>
                <a:gridCol w="576072">
                  <a:extLst>
                    <a:ext uri="{9D8B030D-6E8A-4147-A177-3AD203B41FA5}">
                      <a16:colId xmlns:a16="http://schemas.microsoft.com/office/drawing/2014/main" val="42889870"/>
                    </a:ext>
                  </a:extLst>
                </a:gridCol>
                <a:gridCol w="576072">
                  <a:extLst>
                    <a:ext uri="{9D8B030D-6E8A-4147-A177-3AD203B41FA5}">
                      <a16:colId xmlns:a16="http://schemas.microsoft.com/office/drawing/2014/main" val="1818258597"/>
                    </a:ext>
                  </a:extLst>
                </a:gridCol>
                <a:gridCol w="576072">
                  <a:extLst>
                    <a:ext uri="{9D8B030D-6E8A-4147-A177-3AD203B41FA5}">
                      <a16:colId xmlns:a16="http://schemas.microsoft.com/office/drawing/2014/main" val="2025365958"/>
                    </a:ext>
                  </a:extLst>
                </a:gridCol>
                <a:gridCol w="576072">
                  <a:extLst>
                    <a:ext uri="{9D8B030D-6E8A-4147-A177-3AD203B41FA5}">
                      <a16:colId xmlns:a16="http://schemas.microsoft.com/office/drawing/2014/main" val="609495677"/>
                    </a:ext>
                  </a:extLst>
                </a:gridCol>
                <a:gridCol w="576072">
                  <a:extLst>
                    <a:ext uri="{9D8B030D-6E8A-4147-A177-3AD203B41FA5}">
                      <a16:colId xmlns:a16="http://schemas.microsoft.com/office/drawing/2014/main" val="2788179393"/>
                    </a:ext>
                  </a:extLst>
                </a:gridCol>
                <a:gridCol w="576072">
                  <a:extLst>
                    <a:ext uri="{9D8B030D-6E8A-4147-A177-3AD203B41FA5}">
                      <a16:colId xmlns:a16="http://schemas.microsoft.com/office/drawing/2014/main" val="3231722636"/>
                    </a:ext>
                  </a:extLst>
                </a:gridCol>
                <a:gridCol w="576072">
                  <a:extLst>
                    <a:ext uri="{9D8B030D-6E8A-4147-A177-3AD203B41FA5}">
                      <a16:colId xmlns:a16="http://schemas.microsoft.com/office/drawing/2014/main" val="32856608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119811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zdfheute - 2025-10-01 15:01:01</a:t>
                      </a:r>
                      <a:r>
                        <a:rPr kumimoji="0" lang="de-DE" sz="1000" b="0" i="0" u="none" strike="noStrike" kern="1200" cap="none" spc="0" normalizeH="0" baseline="0" noProof="0">
                          <a:ln>
                            <a:noFill/>
                          </a:ln>
                          <a:solidFill>
                            <a:prstClr val="black"/>
                          </a:solidFill>
                          <a:effectLst/>
                          <a:uLnTx/>
                          <a:uFillTx/>
                          <a:latin typeface="Calibri"/>
                          <a:ea typeface="+mn-ea"/>
                          <a:cs typeface="+mn-cs"/>
                        </a:rPr>
                        <a:t>
 Der Staat soll moderner werden – die Bundesregierung will hier Tempo machen. Bundeskanzler Friedrich Merz (CDU) spricht von einem Staat, der "schneller entscheidet, verlässlicher liefert und Vertrauen stärkt".
Das Kabinett hat eine sogenannte Modernisierungsagenda für Staat und Verwaltung beschlossen. Sie sieht etwa 80 Maßnahmen für mehr Effizienz, Bürgernähe und Digitalisierung vor. Die Umsetzung der ersten Projekte soll unmittelbar starten.
Die Modernisierungsagenda war vorher auch Abschlussthema bei der zweitägigen Klausurtagung des Kabinetts in der Villa Borsig im Nordwesten Berlins, an die sich die reguläre Sitzung direkt anschloss. Die Regierung plant demnach unter anderem eine Senkung der Bürokratiekosten um 25 Prozent, in Höhe von rund 16 Milliarden Euro. 
#Modernisierung #Deutschland #Bürokratie #Wirtschaft #Bundesregierung #ZDFheute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68521</a:t>
                      </a:r>
                    </a:p>
                  </a:txBody>
                  <a:tcPr/>
                </a:tc>
                <a:extLst>
                  <a:ext uri="{0D108BD9-81ED-4DB2-BD59-A6C34878D82A}">
                    <a16:rowId xmlns:a16="http://schemas.microsoft.com/office/drawing/2014/main" val="1073877392"/>
                  </a:ext>
                </a:extLst>
              </a:tr>
            </a:tbl>
          </a:graphicData>
        </a:graphic>
      </p:graphicFrame>
      <p:sp>
        <p:nvSpPr>
          <p:cNvPr id="4" name="Text Placeholder 3">
            <a:extLst>
              <a:ext uri="{FF2B5EF4-FFF2-40B4-BE49-F238E27FC236}">
                <a16:creationId xmlns:a16="http://schemas.microsoft.com/office/drawing/2014/main" id="{2B997220-7B8B-4EDC-BEF3-5B1280BA9B03}"/>
              </a:ext>
            </a:extLst>
          </p:cNvPr>
          <p:cNvSpPr>
            <a:spLocks noGrp="1"/>
          </p:cNvSpPr>
          <p:nvPr>
            <p:ph type="body" sz="quarter" idx="14"/>
          </p:nvPr>
        </p:nvSpPr>
        <p:spPr/>
        <p:txBody>
          <a:bodyPr/>
          <a:lstStyle/>
          <a:p>
            <a:r>
              <a:rPr lang="en-US"/>
              <a:t>01/01/2025 - 10/01/2025</a:t>
            </a:r>
          </a:p>
        </p:txBody>
      </p:sp>
    </p:spTree>
    <p:extLst>
      <p:ext uri="{BB962C8B-B14F-4D97-AF65-F5344CB8AC3E}">
        <p14:creationId xmlns:p14="http://schemas.microsoft.com/office/powerpoint/2010/main" val="27198023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B27F2-6F2F-4BCB-84A5-DF6271EFE6BC}"/>
              </a:ext>
            </a:extLst>
          </p:cNvPr>
          <p:cNvSpPr>
            <a:spLocks noGrp="1"/>
          </p:cNvSpPr>
          <p:nvPr>
            <p:ph type="title"/>
          </p:nvPr>
        </p:nvSpPr>
        <p:spPr/>
        <p:txBody>
          <a:bodyPr/>
          <a:lstStyle/>
          <a:p>
            <a:r>
              <a:rPr lang="en-US"/>
              <a:t>Instagram Posts Table | zdfheute - 15 of 26</a:t>
            </a:r>
          </a:p>
        </p:txBody>
      </p:sp>
      <p:graphicFrame>
        <p:nvGraphicFramePr>
          <p:cNvPr id="5" name="Table Placeholder 4">
            <a:extLst>
              <a:ext uri="{FF2B5EF4-FFF2-40B4-BE49-F238E27FC236}">
                <a16:creationId xmlns:a16="http://schemas.microsoft.com/office/drawing/2014/main" id="{25BD480C-3082-454F-AD63-610E349B8DEA}"/>
              </a:ext>
            </a:extLst>
          </p:cNvPr>
          <p:cNvGraphicFramePr>
            <a:graphicFrameLocks noGrp="1"/>
          </p:cNvGraphicFramePr>
          <p:nvPr>
            <p:ph type="tbl" sz="quarter" idx="13"/>
            <p:extLst>
              <p:ext uri="{D42A27DB-BD31-4B8C-83A1-F6EECF244321}">
                <p14:modId xmlns:p14="http://schemas.microsoft.com/office/powerpoint/2010/main" val="1578024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6070166"/>
                    </a:ext>
                  </a:extLst>
                </a:gridCol>
                <a:gridCol w="1645920">
                  <a:extLst>
                    <a:ext uri="{9D8B030D-6E8A-4147-A177-3AD203B41FA5}">
                      <a16:colId xmlns:a16="http://schemas.microsoft.com/office/drawing/2014/main" val="3590005105"/>
                    </a:ext>
                  </a:extLst>
                </a:gridCol>
                <a:gridCol w="576072">
                  <a:extLst>
                    <a:ext uri="{9D8B030D-6E8A-4147-A177-3AD203B41FA5}">
                      <a16:colId xmlns:a16="http://schemas.microsoft.com/office/drawing/2014/main" val="1899457516"/>
                    </a:ext>
                  </a:extLst>
                </a:gridCol>
                <a:gridCol w="576072">
                  <a:extLst>
                    <a:ext uri="{9D8B030D-6E8A-4147-A177-3AD203B41FA5}">
                      <a16:colId xmlns:a16="http://schemas.microsoft.com/office/drawing/2014/main" val="2258650048"/>
                    </a:ext>
                  </a:extLst>
                </a:gridCol>
                <a:gridCol w="576072">
                  <a:extLst>
                    <a:ext uri="{9D8B030D-6E8A-4147-A177-3AD203B41FA5}">
                      <a16:colId xmlns:a16="http://schemas.microsoft.com/office/drawing/2014/main" val="1885397725"/>
                    </a:ext>
                  </a:extLst>
                </a:gridCol>
                <a:gridCol w="576072">
                  <a:extLst>
                    <a:ext uri="{9D8B030D-6E8A-4147-A177-3AD203B41FA5}">
                      <a16:colId xmlns:a16="http://schemas.microsoft.com/office/drawing/2014/main" val="108653918"/>
                    </a:ext>
                  </a:extLst>
                </a:gridCol>
                <a:gridCol w="576072">
                  <a:extLst>
                    <a:ext uri="{9D8B030D-6E8A-4147-A177-3AD203B41FA5}">
                      <a16:colId xmlns:a16="http://schemas.microsoft.com/office/drawing/2014/main" val="1239563558"/>
                    </a:ext>
                  </a:extLst>
                </a:gridCol>
                <a:gridCol w="576072">
                  <a:extLst>
                    <a:ext uri="{9D8B030D-6E8A-4147-A177-3AD203B41FA5}">
                      <a16:colId xmlns:a16="http://schemas.microsoft.com/office/drawing/2014/main" val="1887087578"/>
                    </a:ext>
                  </a:extLst>
                </a:gridCol>
                <a:gridCol w="576072">
                  <a:extLst>
                    <a:ext uri="{9D8B030D-6E8A-4147-A177-3AD203B41FA5}">
                      <a16:colId xmlns:a16="http://schemas.microsoft.com/office/drawing/2014/main" val="3893344773"/>
                    </a:ext>
                  </a:extLst>
                </a:gridCol>
                <a:gridCol w="576072">
                  <a:extLst>
                    <a:ext uri="{9D8B030D-6E8A-4147-A177-3AD203B41FA5}">
                      <a16:colId xmlns:a16="http://schemas.microsoft.com/office/drawing/2014/main" val="17358821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502818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zdfheute - 2025-10-01 14:03:17</a:t>
                      </a:r>
                      <a:r>
                        <a:rPr kumimoji="0" lang="de-DE" sz="1000" b="0" i="0" u="none" strike="noStrike" kern="1200" cap="none" spc="0" normalizeH="0" baseline="0" noProof="0">
                          <a:ln>
                            <a:noFill/>
                          </a:ln>
                          <a:solidFill>
                            <a:prstClr val="black"/>
                          </a:solidFill>
                          <a:effectLst/>
                          <a:uLnTx/>
                          <a:uFillTx/>
                          <a:latin typeface="Calibri"/>
                          <a:ea typeface="+mn-ea"/>
                          <a:cs typeface="+mn-cs"/>
                        </a:rPr>
                        <a:t>
 Ab Oktober 2025 dürfen in Großbritannien Werbespots für ungesunde Lebensmittel nur noch nach 21 Uhr im TV laufen. Bezahlte Online-Anzeigen für Junk Food werden komplett verboten. Das Ziel der Regierung hinter der Maßnahme: Weniger Fettleibigkeit und damit verbundene Krankheiten bei Kindern. Laut dem britischen Gesundheitsdienst NHS ist aktuell fast jedes zehnte Vorschulkind von Fettleibigkeit betroffen.</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 Was denkt ihr: Können Werbeverbote tatsächlich helfen, Kindern einen bewussteren Umgang mit Lebensmitteln nahezubringen?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#Junkfood #Essen #Großbritannien #Werbung #Gesundheit #ZDFheute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762065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347666</a:t>
                      </a:r>
                    </a:p>
                  </a:txBody>
                  <a:tcPr/>
                </a:tc>
                <a:extLst>
                  <a:ext uri="{0D108BD9-81ED-4DB2-BD59-A6C34878D82A}">
                    <a16:rowId xmlns:a16="http://schemas.microsoft.com/office/drawing/2014/main" val="1906757481"/>
                  </a:ext>
                </a:extLst>
              </a:tr>
            </a:tbl>
          </a:graphicData>
        </a:graphic>
      </p:graphicFrame>
      <p:sp>
        <p:nvSpPr>
          <p:cNvPr id="4" name="Text Placeholder 3">
            <a:extLst>
              <a:ext uri="{FF2B5EF4-FFF2-40B4-BE49-F238E27FC236}">
                <a16:creationId xmlns:a16="http://schemas.microsoft.com/office/drawing/2014/main" id="{9BE6A828-E3CF-4C8C-9C4C-55D74C89BDA2}"/>
              </a:ext>
            </a:extLst>
          </p:cNvPr>
          <p:cNvSpPr>
            <a:spLocks noGrp="1"/>
          </p:cNvSpPr>
          <p:nvPr>
            <p:ph type="body" sz="quarter" idx="14"/>
          </p:nvPr>
        </p:nvSpPr>
        <p:spPr/>
        <p:txBody>
          <a:bodyPr/>
          <a:lstStyle/>
          <a:p>
            <a:r>
              <a:rPr lang="en-US"/>
              <a:t>01/01/2025 - 10/01/2025</a:t>
            </a:r>
          </a:p>
        </p:txBody>
      </p:sp>
    </p:spTree>
    <p:extLst>
      <p:ext uri="{BB962C8B-B14F-4D97-AF65-F5344CB8AC3E}">
        <p14:creationId xmlns:p14="http://schemas.microsoft.com/office/powerpoint/2010/main" val="2881894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4D381-B3C9-40CA-9167-7DAC43504891}"/>
              </a:ext>
            </a:extLst>
          </p:cNvPr>
          <p:cNvSpPr>
            <a:spLocks noGrp="1"/>
          </p:cNvSpPr>
          <p:nvPr>
            <p:ph type="title"/>
          </p:nvPr>
        </p:nvSpPr>
        <p:spPr/>
        <p:txBody>
          <a:bodyPr/>
          <a:lstStyle/>
          <a:p>
            <a:r>
              <a:rPr lang="en-US"/>
              <a:t>Instagram Posts Table | zdfheute - 16 of 26</a:t>
            </a:r>
          </a:p>
        </p:txBody>
      </p:sp>
      <p:graphicFrame>
        <p:nvGraphicFramePr>
          <p:cNvPr id="5" name="Table Placeholder 4">
            <a:extLst>
              <a:ext uri="{FF2B5EF4-FFF2-40B4-BE49-F238E27FC236}">
                <a16:creationId xmlns:a16="http://schemas.microsoft.com/office/drawing/2014/main" id="{EE384439-822F-470B-917D-4CAAE22566E8}"/>
              </a:ext>
            </a:extLst>
          </p:cNvPr>
          <p:cNvGraphicFramePr>
            <a:graphicFrameLocks noGrp="1"/>
          </p:cNvGraphicFramePr>
          <p:nvPr>
            <p:ph type="tbl" sz="quarter" idx="13"/>
            <p:extLst>
              <p:ext uri="{D42A27DB-BD31-4B8C-83A1-F6EECF244321}">
                <p14:modId xmlns:p14="http://schemas.microsoft.com/office/powerpoint/2010/main" val="23769689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14645369"/>
                    </a:ext>
                  </a:extLst>
                </a:gridCol>
                <a:gridCol w="1645920">
                  <a:extLst>
                    <a:ext uri="{9D8B030D-6E8A-4147-A177-3AD203B41FA5}">
                      <a16:colId xmlns:a16="http://schemas.microsoft.com/office/drawing/2014/main" val="1301606809"/>
                    </a:ext>
                  </a:extLst>
                </a:gridCol>
                <a:gridCol w="576072">
                  <a:extLst>
                    <a:ext uri="{9D8B030D-6E8A-4147-A177-3AD203B41FA5}">
                      <a16:colId xmlns:a16="http://schemas.microsoft.com/office/drawing/2014/main" val="1007619232"/>
                    </a:ext>
                  </a:extLst>
                </a:gridCol>
                <a:gridCol w="576072">
                  <a:extLst>
                    <a:ext uri="{9D8B030D-6E8A-4147-A177-3AD203B41FA5}">
                      <a16:colId xmlns:a16="http://schemas.microsoft.com/office/drawing/2014/main" val="1092139457"/>
                    </a:ext>
                  </a:extLst>
                </a:gridCol>
                <a:gridCol w="576072">
                  <a:extLst>
                    <a:ext uri="{9D8B030D-6E8A-4147-A177-3AD203B41FA5}">
                      <a16:colId xmlns:a16="http://schemas.microsoft.com/office/drawing/2014/main" val="2530167564"/>
                    </a:ext>
                  </a:extLst>
                </a:gridCol>
                <a:gridCol w="576072">
                  <a:extLst>
                    <a:ext uri="{9D8B030D-6E8A-4147-A177-3AD203B41FA5}">
                      <a16:colId xmlns:a16="http://schemas.microsoft.com/office/drawing/2014/main" val="1746661636"/>
                    </a:ext>
                  </a:extLst>
                </a:gridCol>
                <a:gridCol w="576072">
                  <a:extLst>
                    <a:ext uri="{9D8B030D-6E8A-4147-A177-3AD203B41FA5}">
                      <a16:colId xmlns:a16="http://schemas.microsoft.com/office/drawing/2014/main" val="345168581"/>
                    </a:ext>
                  </a:extLst>
                </a:gridCol>
                <a:gridCol w="576072">
                  <a:extLst>
                    <a:ext uri="{9D8B030D-6E8A-4147-A177-3AD203B41FA5}">
                      <a16:colId xmlns:a16="http://schemas.microsoft.com/office/drawing/2014/main" val="2543452940"/>
                    </a:ext>
                  </a:extLst>
                </a:gridCol>
                <a:gridCol w="576072">
                  <a:extLst>
                    <a:ext uri="{9D8B030D-6E8A-4147-A177-3AD203B41FA5}">
                      <a16:colId xmlns:a16="http://schemas.microsoft.com/office/drawing/2014/main" val="694768340"/>
                    </a:ext>
                  </a:extLst>
                </a:gridCol>
                <a:gridCol w="576072">
                  <a:extLst>
                    <a:ext uri="{9D8B030D-6E8A-4147-A177-3AD203B41FA5}">
                      <a16:colId xmlns:a16="http://schemas.microsoft.com/office/drawing/2014/main" val="29327107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637888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zdfheute - 2025-10-01 12:33:43</a:t>
                      </a:r>
                      <a:r>
                        <a:rPr kumimoji="0" lang="de-DE" sz="1000" b="0" i="0" u="none" strike="noStrike" kern="1200" cap="none" spc="0" normalizeH="0" baseline="0" noProof="0">
                          <a:ln>
                            <a:noFill/>
                          </a:ln>
                          <a:solidFill>
                            <a:prstClr val="black"/>
                          </a:solidFill>
                          <a:effectLst/>
                          <a:uLnTx/>
                          <a:uFillTx/>
                          <a:latin typeface="Calibri"/>
                          <a:ea typeface="+mn-ea"/>
                          <a:cs typeface="+mn-cs"/>
                        </a:rPr>
                        <a:t>
 Für die Einführung der elektronischen Patientenakten (ePA) in Deutschland beginnt die entscheidende Stufe. Arztpraxen und andere Gesundheitseinrichtungen sind jetzt verpflichtet, wichtige Daten in die E-Akte einzutragen. 
Nach Angaben der mehrheitlich bundeseigenen ePA-Betreibergesellschaft Gematik sind mehr als 90 Prozent der Praxen, Zahnarztpraxen und Apotheken technisch für den Start ausgestattet. Bei Krankenhäusern gibt es aber noch Verzögerungen. Die Kassenärztliche Bundesvereinigung schätzt dagegen, dass etwa ein Fünftel der Praxen noch nicht mit der ePa arbeiten können. Bis Jahresende sollten aber alle Praxen mit der Software ausgerüstet sein.
Rund 70 Millionen der gut 74 Millionen gesetzlich Versicherten haben schon seit Januar eine ePA von ihrer Krankenkasse angelegt bekommen – Versicherte können allerdings auch widersprechen. Alle Daten werden verschlüsselt übertragen und gespeichert, ausschließlich auf Servern in Deutschland.
Fachleute für Datenschutz haben die Sicherheit aber mehrfach in Frage gestellt. Die ePA-Betreibergesellschaft Gematik hat daraufhin zusätzliche Sicherheitsmaßnahmen umgesetzt. Wie bei jedem digitalen System besteht grundsätzlich ein Restrisiko für Hackerangriffe oder Datenlecks.
#ePa #Arzt #Patientenakte #ZDFheute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157043</a:t>
                      </a:r>
                    </a:p>
                  </a:txBody>
                  <a:tcPr/>
                </a:tc>
                <a:extLst>
                  <a:ext uri="{0D108BD9-81ED-4DB2-BD59-A6C34878D82A}">
                    <a16:rowId xmlns:a16="http://schemas.microsoft.com/office/drawing/2014/main" val="2805631447"/>
                  </a:ext>
                </a:extLst>
              </a:tr>
            </a:tbl>
          </a:graphicData>
        </a:graphic>
      </p:graphicFrame>
      <p:sp>
        <p:nvSpPr>
          <p:cNvPr id="4" name="Text Placeholder 3">
            <a:extLst>
              <a:ext uri="{FF2B5EF4-FFF2-40B4-BE49-F238E27FC236}">
                <a16:creationId xmlns:a16="http://schemas.microsoft.com/office/drawing/2014/main" id="{4DB60A4B-A4C3-4BA9-8831-282125F8B380}"/>
              </a:ext>
            </a:extLst>
          </p:cNvPr>
          <p:cNvSpPr>
            <a:spLocks noGrp="1"/>
          </p:cNvSpPr>
          <p:nvPr>
            <p:ph type="body" sz="quarter" idx="14"/>
          </p:nvPr>
        </p:nvSpPr>
        <p:spPr/>
        <p:txBody>
          <a:bodyPr/>
          <a:lstStyle/>
          <a:p>
            <a:r>
              <a:rPr lang="en-US"/>
              <a:t>01/01/2025 - 10/01/2025</a:t>
            </a:r>
          </a:p>
        </p:txBody>
      </p:sp>
    </p:spTree>
    <p:extLst>
      <p:ext uri="{BB962C8B-B14F-4D97-AF65-F5344CB8AC3E}">
        <p14:creationId xmlns:p14="http://schemas.microsoft.com/office/powerpoint/2010/main" val="27264197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4946A-101F-431E-BACA-FCACF5C242C8}"/>
              </a:ext>
            </a:extLst>
          </p:cNvPr>
          <p:cNvSpPr>
            <a:spLocks noGrp="1"/>
          </p:cNvSpPr>
          <p:nvPr>
            <p:ph type="title"/>
          </p:nvPr>
        </p:nvSpPr>
        <p:spPr/>
        <p:txBody>
          <a:bodyPr/>
          <a:lstStyle/>
          <a:p>
            <a:r>
              <a:rPr lang="en-US"/>
              <a:t>Instagram Posts Table | zdfheute - 17 of 26</a:t>
            </a:r>
          </a:p>
        </p:txBody>
      </p:sp>
      <p:graphicFrame>
        <p:nvGraphicFramePr>
          <p:cNvPr id="5" name="Table Placeholder 4">
            <a:extLst>
              <a:ext uri="{FF2B5EF4-FFF2-40B4-BE49-F238E27FC236}">
                <a16:creationId xmlns:a16="http://schemas.microsoft.com/office/drawing/2014/main" id="{FCCE2351-1941-4FF3-9279-FADE3D541216}"/>
              </a:ext>
            </a:extLst>
          </p:cNvPr>
          <p:cNvGraphicFramePr>
            <a:graphicFrameLocks noGrp="1"/>
          </p:cNvGraphicFramePr>
          <p:nvPr>
            <p:ph type="tbl" sz="quarter" idx="13"/>
            <p:extLst>
              <p:ext uri="{D42A27DB-BD31-4B8C-83A1-F6EECF244321}">
                <p14:modId xmlns:p14="http://schemas.microsoft.com/office/powerpoint/2010/main" val="617641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27648543"/>
                    </a:ext>
                  </a:extLst>
                </a:gridCol>
                <a:gridCol w="1645920">
                  <a:extLst>
                    <a:ext uri="{9D8B030D-6E8A-4147-A177-3AD203B41FA5}">
                      <a16:colId xmlns:a16="http://schemas.microsoft.com/office/drawing/2014/main" val="1809019165"/>
                    </a:ext>
                  </a:extLst>
                </a:gridCol>
                <a:gridCol w="576072">
                  <a:extLst>
                    <a:ext uri="{9D8B030D-6E8A-4147-A177-3AD203B41FA5}">
                      <a16:colId xmlns:a16="http://schemas.microsoft.com/office/drawing/2014/main" val="1422481875"/>
                    </a:ext>
                  </a:extLst>
                </a:gridCol>
                <a:gridCol w="576072">
                  <a:extLst>
                    <a:ext uri="{9D8B030D-6E8A-4147-A177-3AD203B41FA5}">
                      <a16:colId xmlns:a16="http://schemas.microsoft.com/office/drawing/2014/main" val="1701842149"/>
                    </a:ext>
                  </a:extLst>
                </a:gridCol>
                <a:gridCol w="576072">
                  <a:extLst>
                    <a:ext uri="{9D8B030D-6E8A-4147-A177-3AD203B41FA5}">
                      <a16:colId xmlns:a16="http://schemas.microsoft.com/office/drawing/2014/main" val="736395991"/>
                    </a:ext>
                  </a:extLst>
                </a:gridCol>
                <a:gridCol w="576072">
                  <a:extLst>
                    <a:ext uri="{9D8B030D-6E8A-4147-A177-3AD203B41FA5}">
                      <a16:colId xmlns:a16="http://schemas.microsoft.com/office/drawing/2014/main" val="3542090540"/>
                    </a:ext>
                  </a:extLst>
                </a:gridCol>
                <a:gridCol w="576072">
                  <a:extLst>
                    <a:ext uri="{9D8B030D-6E8A-4147-A177-3AD203B41FA5}">
                      <a16:colId xmlns:a16="http://schemas.microsoft.com/office/drawing/2014/main" val="1641536514"/>
                    </a:ext>
                  </a:extLst>
                </a:gridCol>
                <a:gridCol w="576072">
                  <a:extLst>
                    <a:ext uri="{9D8B030D-6E8A-4147-A177-3AD203B41FA5}">
                      <a16:colId xmlns:a16="http://schemas.microsoft.com/office/drawing/2014/main" val="1454622913"/>
                    </a:ext>
                  </a:extLst>
                </a:gridCol>
                <a:gridCol w="576072">
                  <a:extLst>
                    <a:ext uri="{9D8B030D-6E8A-4147-A177-3AD203B41FA5}">
                      <a16:colId xmlns:a16="http://schemas.microsoft.com/office/drawing/2014/main" val="1799666082"/>
                    </a:ext>
                  </a:extLst>
                </a:gridCol>
                <a:gridCol w="576072">
                  <a:extLst>
                    <a:ext uri="{9D8B030D-6E8A-4147-A177-3AD203B41FA5}">
                      <a16:colId xmlns:a16="http://schemas.microsoft.com/office/drawing/2014/main" val="16501400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65307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zdfheute - 2025-10-01 11:49:14</a:t>
                      </a:r>
                      <a:r>
                        <a:rPr kumimoji="0" lang="de-DE" sz="1000" b="0" i="0" u="none" strike="noStrike" kern="1200" cap="none" spc="0" normalizeH="0" baseline="0" noProof="0">
                          <a:ln>
                            <a:noFill/>
                          </a:ln>
                          <a:solidFill>
                            <a:prstClr val="black"/>
                          </a:solidFill>
                          <a:effectLst/>
                          <a:uLnTx/>
                          <a:uFillTx/>
                          <a:latin typeface="Calibri"/>
                          <a:ea typeface="+mn-ea"/>
                          <a:cs typeface="+mn-cs"/>
                        </a:rPr>
                        <a:t>
 Der Münchner Oberbürgermeister Dieter Reiter (SPD) hat nicht ausgeschlossen, dass das Oktoberfest am Mittwoch ganztägig geschlossen bleiben muss. Die Polizei suche nach einer Sprengstoffdrohung das Gelände auf der Theresienwiese und die Umgebung ab, sagte Reiter in einem bei Instagram veröffentlichten Video. Sollte die Absuche nicht wie geplant bis 17 Uhr abgeschlossen sein, könne das Oktoberfest nicht öffnen.
"Anders geht es nicht: Sicherheit geht vor", sagte der Oberbürgermeister. Zu den Hintergründen sagte das Münchner Stadtoberhaupt, es gebe "eine aktuelle Bedrohungslage fürs Oktoberfest". Ein Täter habe die Wiesn bedroht. Es könne kein Risiko eingegangen werden.
Die Bedrohung steht demnach im Zusammenhang mit einer vorsätzlichen Brandstiftung im Stadtteil Lerchenau im Münchner Norden. Dort soll nach bisherigen Erkenntnissen der Polizei in einem Familienstreit ein Brand gelegt worden sein. Unweit des Tatorts wurde ein schwer verletzter Mensch am Lerchenauer See gefunden, der kurze Zeit später starb.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In München wurde um kurz nach 11 Uhr außerdem eine amtliche Warnung an die Bevölkerung herausgegeben. "Aufgrund einer unspezifischen Sprengstoffdrohung im Zusammenhang mit dem Einsatz im Münchener Norden wird das Festgelände auf der Theresienwiese vorerst bis 17 Uhr nicht geöffnet", hieß es in der Warnmeldung.
#Oktoberfest #München #ZDFheute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450626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281660</a:t>
                      </a:r>
                    </a:p>
                  </a:txBody>
                  <a:tcPr/>
                </a:tc>
                <a:extLst>
                  <a:ext uri="{0D108BD9-81ED-4DB2-BD59-A6C34878D82A}">
                    <a16:rowId xmlns:a16="http://schemas.microsoft.com/office/drawing/2014/main" val="3782127147"/>
                  </a:ext>
                </a:extLst>
              </a:tr>
            </a:tbl>
          </a:graphicData>
        </a:graphic>
      </p:graphicFrame>
      <p:sp>
        <p:nvSpPr>
          <p:cNvPr id="4" name="Text Placeholder 3">
            <a:extLst>
              <a:ext uri="{FF2B5EF4-FFF2-40B4-BE49-F238E27FC236}">
                <a16:creationId xmlns:a16="http://schemas.microsoft.com/office/drawing/2014/main" id="{F0D6330C-65B0-45A5-A069-9C618423EC5A}"/>
              </a:ext>
            </a:extLst>
          </p:cNvPr>
          <p:cNvSpPr>
            <a:spLocks noGrp="1"/>
          </p:cNvSpPr>
          <p:nvPr>
            <p:ph type="body" sz="quarter" idx="14"/>
          </p:nvPr>
        </p:nvSpPr>
        <p:spPr/>
        <p:txBody>
          <a:bodyPr/>
          <a:lstStyle/>
          <a:p>
            <a:r>
              <a:rPr lang="en-US"/>
              <a:t>01/01/2025 - 10/01/2025</a:t>
            </a:r>
          </a:p>
        </p:txBody>
      </p:sp>
    </p:spTree>
    <p:extLst>
      <p:ext uri="{BB962C8B-B14F-4D97-AF65-F5344CB8AC3E}">
        <p14:creationId xmlns:p14="http://schemas.microsoft.com/office/powerpoint/2010/main" val="4374581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67AF8-62B4-46B3-89CF-919BE02D0183}"/>
              </a:ext>
            </a:extLst>
          </p:cNvPr>
          <p:cNvSpPr>
            <a:spLocks noGrp="1"/>
          </p:cNvSpPr>
          <p:nvPr>
            <p:ph type="title"/>
          </p:nvPr>
        </p:nvSpPr>
        <p:spPr/>
        <p:txBody>
          <a:bodyPr/>
          <a:lstStyle/>
          <a:p>
            <a:r>
              <a:rPr lang="en-US"/>
              <a:t>Instagram Posts Table | zdfheute - 18 of 26</a:t>
            </a:r>
          </a:p>
        </p:txBody>
      </p:sp>
      <p:graphicFrame>
        <p:nvGraphicFramePr>
          <p:cNvPr id="5" name="Table Placeholder 4">
            <a:extLst>
              <a:ext uri="{FF2B5EF4-FFF2-40B4-BE49-F238E27FC236}">
                <a16:creationId xmlns:a16="http://schemas.microsoft.com/office/drawing/2014/main" id="{7547F5E6-9501-4DAC-8C1E-77ED9B2F349B}"/>
              </a:ext>
            </a:extLst>
          </p:cNvPr>
          <p:cNvGraphicFramePr>
            <a:graphicFrameLocks noGrp="1"/>
          </p:cNvGraphicFramePr>
          <p:nvPr>
            <p:ph type="tbl" sz="quarter" idx="13"/>
            <p:extLst>
              <p:ext uri="{D42A27DB-BD31-4B8C-83A1-F6EECF244321}">
                <p14:modId xmlns:p14="http://schemas.microsoft.com/office/powerpoint/2010/main" val="3440070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55574435"/>
                    </a:ext>
                  </a:extLst>
                </a:gridCol>
                <a:gridCol w="1645920">
                  <a:extLst>
                    <a:ext uri="{9D8B030D-6E8A-4147-A177-3AD203B41FA5}">
                      <a16:colId xmlns:a16="http://schemas.microsoft.com/office/drawing/2014/main" val="394848357"/>
                    </a:ext>
                  </a:extLst>
                </a:gridCol>
                <a:gridCol w="576072">
                  <a:extLst>
                    <a:ext uri="{9D8B030D-6E8A-4147-A177-3AD203B41FA5}">
                      <a16:colId xmlns:a16="http://schemas.microsoft.com/office/drawing/2014/main" val="1863012869"/>
                    </a:ext>
                  </a:extLst>
                </a:gridCol>
                <a:gridCol w="576072">
                  <a:extLst>
                    <a:ext uri="{9D8B030D-6E8A-4147-A177-3AD203B41FA5}">
                      <a16:colId xmlns:a16="http://schemas.microsoft.com/office/drawing/2014/main" val="3686762382"/>
                    </a:ext>
                  </a:extLst>
                </a:gridCol>
                <a:gridCol w="576072">
                  <a:extLst>
                    <a:ext uri="{9D8B030D-6E8A-4147-A177-3AD203B41FA5}">
                      <a16:colId xmlns:a16="http://schemas.microsoft.com/office/drawing/2014/main" val="2277640814"/>
                    </a:ext>
                  </a:extLst>
                </a:gridCol>
                <a:gridCol w="576072">
                  <a:extLst>
                    <a:ext uri="{9D8B030D-6E8A-4147-A177-3AD203B41FA5}">
                      <a16:colId xmlns:a16="http://schemas.microsoft.com/office/drawing/2014/main" val="4248658471"/>
                    </a:ext>
                  </a:extLst>
                </a:gridCol>
                <a:gridCol w="576072">
                  <a:extLst>
                    <a:ext uri="{9D8B030D-6E8A-4147-A177-3AD203B41FA5}">
                      <a16:colId xmlns:a16="http://schemas.microsoft.com/office/drawing/2014/main" val="635836801"/>
                    </a:ext>
                  </a:extLst>
                </a:gridCol>
                <a:gridCol w="576072">
                  <a:extLst>
                    <a:ext uri="{9D8B030D-6E8A-4147-A177-3AD203B41FA5}">
                      <a16:colId xmlns:a16="http://schemas.microsoft.com/office/drawing/2014/main" val="74809156"/>
                    </a:ext>
                  </a:extLst>
                </a:gridCol>
                <a:gridCol w="576072">
                  <a:extLst>
                    <a:ext uri="{9D8B030D-6E8A-4147-A177-3AD203B41FA5}">
                      <a16:colId xmlns:a16="http://schemas.microsoft.com/office/drawing/2014/main" val="3738997370"/>
                    </a:ext>
                  </a:extLst>
                </a:gridCol>
                <a:gridCol w="576072">
                  <a:extLst>
                    <a:ext uri="{9D8B030D-6E8A-4147-A177-3AD203B41FA5}">
                      <a16:colId xmlns:a16="http://schemas.microsoft.com/office/drawing/2014/main" val="27963195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172119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zdfheute - 2025-10-01 10:00:46</a:t>
                      </a:r>
                      <a:r>
                        <a:rPr kumimoji="0" lang="de-DE" sz="1000" b="0" i="0" u="none" strike="noStrike" kern="1200" cap="none" spc="0" normalizeH="0" baseline="0" noProof="0">
                          <a:ln>
                            <a:noFill/>
                          </a:ln>
                          <a:solidFill>
                            <a:prstClr val="black"/>
                          </a:solidFill>
                          <a:effectLst/>
                          <a:uLnTx/>
                          <a:uFillTx/>
                          <a:latin typeface="Calibri"/>
                          <a:ea typeface="+mn-ea"/>
                          <a:cs typeface="+mn-cs"/>
                        </a:rPr>
                        <a:t>
 ++ Update 10:30 Uhr: Wegen einer Sprengstoffdrohung im Zusammenhang mit einer Explosion im Münchner Norden wird das Oktoberfest vorerst bis 17 Uhr am Mittwoch nicht geöffnet, teilt die Stadt München auf ihrer Webseite mit. „Es gibt ein entsprechendes Schreiben des Täters“, heißt es dort. Über das weitere Vorgehen werde „am frühen Nachmittag“ entschieden. +++
Das Gelände des Münchner Oktoberfests bleibt am Mittwoch vorerst geschlossen. Hintergrund ist laut Polizei ein Brand mit Knallgeräuschen in einem Haus im Münchner Norden. Es seien in dem Haus Sprengfallen gefunden worden. "Mögliche Zusammenhänge mit anderen Orten in München werden geprüft, darunter auch die Theresienwiese", teilte die Polizei auf X mit. "Aus diesem Grund verzögert sich die Öffnung des Festgeländes."
Eine Sprecherin der Münchner Polizei sagte am Mittwoch, ein unweit des Brandorts am Lerchenauer See schwer verletzt gefundener Mensch sei zwischenzeitlich gestorben. Nähere Angaben zur Identität der oder des Toten machte die Polizeisprecherin nicht.</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Polizei und Feuerwehr waren wegen des Brands und Knallgeräuschen zu dem Großeinsatz im Münchner Norden ausgerückt. Wie die Polizeisprecherin sagte, gingen die Ermittler von einem Familienstreit als Hintergrund des Tatgeschehens aus. Wie viele Menschen sich in dem Haus befanden, sei noch unklar. Ein Mensch werde aktuell vermisst und gesucht, es solle aber keine Gefahr von ihm ausgehen.</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Die Löscharbeiten waren am Mittwochvormittag laut Feuerwehr noch nicht beendet. Für den Einsatz blieb eine Mittelschule geschlossen. Es kam zu Sperrungen von Straßen rund um den Einsatzort. Polizei und Feuerwehr waren mit einem Großaufgebot vor Ort.
#Oktoberfest #München #ZDFheute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3717279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2018411</a:t>
                      </a:r>
                    </a:p>
                  </a:txBody>
                  <a:tcPr/>
                </a:tc>
                <a:extLst>
                  <a:ext uri="{0D108BD9-81ED-4DB2-BD59-A6C34878D82A}">
                    <a16:rowId xmlns:a16="http://schemas.microsoft.com/office/drawing/2014/main" val="1192472742"/>
                  </a:ext>
                </a:extLst>
              </a:tr>
            </a:tbl>
          </a:graphicData>
        </a:graphic>
      </p:graphicFrame>
      <p:sp>
        <p:nvSpPr>
          <p:cNvPr id="4" name="Text Placeholder 3">
            <a:extLst>
              <a:ext uri="{FF2B5EF4-FFF2-40B4-BE49-F238E27FC236}">
                <a16:creationId xmlns:a16="http://schemas.microsoft.com/office/drawing/2014/main" id="{87FECEC3-BA2F-44D5-A4CB-CA46DB67EBCF}"/>
              </a:ext>
            </a:extLst>
          </p:cNvPr>
          <p:cNvSpPr>
            <a:spLocks noGrp="1"/>
          </p:cNvSpPr>
          <p:nvPr>
            <p:ph type="body" sz="quarter" idx="14"/>
          </p:nvPr>
        </p:nvSpPr>
        <p:spPr/>
        <p:txBody>
          <a:bodyPr/>
          <a:lstStyle/>
          <a:p>
            <a:r>
              <a:rPr lang="en-US"/>
              <a:t>01/01/2025 - 10/01/2025</a:t>
            </a:r>
          </a:p>
        </p:txBody>
      </p:sp>
    </p:spTree>
    <p:extLst>
      <p:ext uri="{BB962C8B-B14F-4D97-AF65-F5344CB8AC3E}">
        <p14:creationId xmlns:p14="http://schemas.microsoft.com/office/powerpoint/2010/main" val="14741069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14D80-61F6-444A-AE46-B4786D8AFA29}"/>
              </a:ext>
            </a:extLst>
          </p:cNvPr>
          <p:cNvSpPr>
            <a:spLocks noGrp="1"/>
          </p:cNvSpPr>
          <p:nvPr>
            <p:ph type="title"/>
          </p:nvPr>
        </p:nvSpPr>
        <p:spPr/>
        <p:txBody>
          <a:bodyPr/>
          <a:lstStyle/>
          <a:p>
            <a:r>
              <a:rPr lang="en-US"/>
              <a:t>Instagram Posts Table | zdfheute - 19 of 26</a:t>
            </a:r>
          </a:p>
        </p:txBody>
      </p:sp>
      <p:graphicFrame>
        <p:nvGraphicFramePr>
          <p:cNvPr id="5" name="Table Placeholder 4">
            <a:extLst>
              <a:ext uri="{FF2B5EF4-FFF2-40B4-BE49-F238E27FC236}">
                <a16:creationId xmlns:a16="http://schemas.microsoft.com/office/drawing/2014/main" id="{20BF60EF-43E4-430D-9327-C0B2D6667EE7}"/>
              </a:ext>
            </a:extLst>
          </p:cNvPr>
          <p:cNvGraphicFramePr>
            <a:graphicFrameLocks noGrp="1"/>
          </p:cNvGraphicFramePr>
          <p:nvPr>
            <p:ph type="tbl" sz="quarter" idx="13"/>
            <p:extLst>
              <p:ext uri="{D42A27DB-BD31-4B8C-83A1-F6EECF244321}">
                <p14:modId xmlns:p14="http://schemas.microsoft.com/office/powerpoint/2010/main" val="2763104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85452753"/>
                    </a:ext>
                  </a:extLst>
                </a:gridCol>
                <a:gridCol w="1645920">
                  <a:extLst>
                    <a:ext uri="{9D8B030D-6E8A-4147-A177-3AD203B41FA5}">
                      <a16:colId xmlns:a16="http://schemas.microsoft.com/office/drawing/2014/main" val="2060903975"/>
                    </a:ext>
                  </a:extLst>
                </a:gridCol>
                <a:gridCol w="576072">
                  <a:extLst>
                    <a:ext uri="{9D8B030D-6E8A-4147-A177-3AD203B41FA5}">
                      <a16:colId xmlns:a16="http://schemas.microsoft.com/office/drawing/2014/main" val="643367050"/>
                    </a:ext>
                  </a:extLst>
                </a:gridCol>
                <a:gridCol w="576072">
                  <a:extLst>
                    <a:ext uri="{9D8B030D-6E8A-4147-A177-3AD203B41FA5}">
                      <a16:colId xmlns:a16="http://schemas.microsoft.com/office/drawing/2014/main" val="4134865032"/>
                    </a:ext>
                  </a:extLst>
                </a:gridCol>
                <a:gridCol w="576072">
                  <a:extLst>
                    <a:ext uri="{9D8B030D-6E8A-4147-A177-3AD203B41FA5}">
                      <a16:colId xmlns:a16="http://schemas.microsoft.com/office/drawing/2014/main" val="2298861569"/>
                    </a:ext>
                  </a:extLst>
                </a:gridCol>
                <a:gridCol w="576072">
                  <a:extLst>
                    <a:ext uri="{9D8B030D-6E8A-4147-A177-3AD203B41FA5}">
                      <a16:colId xmlns:a16="http://schemas.microsoft.com/office/drawing/2014/main" val="255800990"/>
                    </a:ext>
                  </a:extLst>
                </a:gridCol>
                <a:gridCol w="576072">
                  <a:extLst>
                    <a:ext uri="{9D8B030D-6E8A-4147-A177-3AD203B41FA5}">
                      <a16:colId xmlns:a16="http://schemas.microsoft.com/office/drawing/2014/main" val="2784774515"/>
                    </a:ext>
                  </a:extLst>
                </a:gridCol>
                <a:gridCol w="576072">
                  <a:extLst>
                    <a:ext uri="{9D8B030D-6E8A-4147-A177-3AD203B41FA5}">
                      <a16:colId xmlns:a16="http://schemas.microsoft.com/office/drawing/2014/main" val="2051864662"/>
                    </a:ext>
                  </a:extLst>
                </a:gridCol>
                <a:gridCol w="576072">
                  <a:extLst>
                    <a:ext uri="{9D8B030D-6E8A-4147-A177-3AD203B41FA5}">
                      <a16:colId xmlns:a16="http://schemas.microsoft.com/office/drawing/2014/main" val="257937492"/>
                    </a:ext>
                  </a:extLst>
                </a:gridCol>
                <a:gridCol w="576072">
                  <a:extLst>
                    <a:ext uri="{9D8B030D-6E8A-4147-A177-3AD203B41FA5}">
                      <a16:colId xmlns:a16="http://schemas.microsoft.com/office/drawing/2014/main" val="1672954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459823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zdfheute - 2025-10-01 08:44:09</a:t>
                      </a:r>
                      <a:r>
                        <a:rPr kumimoji="0" lang="de-DE" sz="1000" b="0" i="0" u="none" strike="noStrike" kern="1200" cap="none" spc="0" normalizeH="0" baseline="0" noProof="0">
                          <a:ln>
                            <a:noFill/>
                          </a:ln>
                          <a:solidFill>
                            <a:prstClr val="black"/>
                          </a:solidFill>
                          <a:effectLst/>
                          <a:uLnTx/>
                          <a:uFillTx/>
                          <a:latin typeface="Calibri"/>
                          <a:ea typeface="+mn-ea"/>
                          <a:cs typeface="+mn-cs"/>
                        </a:rPr>
                        <a:t>
 ☕ Wie viele Tassen habt ihr heute schon getrunken?
Heute ist der Tag des Kaffees – der Deutsche Kaffeeverband hat den Tag 2006 ins Leben gerufen. Er findet zusammen mit dem "International Coffee Day" statt. 
#Kaffee #TagdesKaffees #ZDFheute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1076533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444773</a:t>
                      </a:r>
                    </a:p>
                  </a:txBody>
                  <a:tcPr/>
                </a:tc>
                <a:extLst>
                  <a:ext uri="{0D108BD9-81ED-4DB2-BD59-A6C34878D82A}">
                    <a16:rowId xmlns:a16="http://schemas.microsoft.com/office/drawing/2014/main" val="2890242936"/>
                  </a:ext>
                </a:extLst>
              </a:tr>
            </a:tbl>
          </a:graphicData>
        </a:graphic>
      </p:graphicFrame>
      <p:sp>
        <p:nvSpPr>
          <p:cNvPr id="4" name="Text Placeholder 3">
            <a:extLst>
              <a:ext uri="{FF2B5EF4-FFF2-40B4-BE49-F238E27FC236}">
                <a16:creationId xmlns:a16="http://schemas.microsoft.com/office/drawing/2014/main" id="{EDE6336B-7C57-4A94-B5C2-D04F4499A951}"/>
              </a:ext>
            </a:extLst>
          </p:cNvPr>
          <p:cNvSpPr>
            <a:spLocks noGrp="1"/>
          </p:cNvSpPr>
          <p:nvPr>
            <p:ph type="body" sz="quarter" idx="14"/>
          </p:nvPr>
        </p:nvSpPr>
        <p:spPr/>
        <p:txBody>
          <a:bodyPr/>
          <a:lstStyle/>
          <a:p>
            <a:r>
              <a:rPr lang="en-US"/>
              <a:t>01/01/2025 - 10/01/2025</a:t>
            </a:r>
          </a:p>
        </p:txBody>
      </p:sp>
    </p:spTree>
    <p:extLst>
      <p:ext uri="{BB962C8B-B14F-4D97-AF65-F5344CB8AC3E}">
        <p14:creationId xmlns:p14="http://schemas.microsoft.com/office/powerpoint/2010/main" val="30202778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9DFFB-1E0C-4DD6-9C5A-0BCFCF6FCFC9}"/>
              </a:ext>
            </a:extLst>
          </p:cNvPr>
          <p:cNvSpPr>
            <a:spLocks noGrp="1"/>
          </p:cNvSpPr>
          <p:nvPr>
            <p:ph type="title"/>
          </p:nvPr>
        </p:nvSpPr>
        <p:spPr/>
        <p:txBody>
          <a:bodyPr/>
          <a:lstStyle/>
          <a:p>
            <a:r>
              <a:rPr lang="en-US"/>
              <a:t>Instagram Posts Table | zdfheute - 20 of 26</a:t>
            </a:r>
          </a:p>
        </p:txBody>
      </p:sp>
      <p:graphicFrame>
        <p:nvGraphicFramePr>
          <p:cNvPr id="5" name="Table Placeholder 4">
            <a:extLst>
              <a:ext uri="{FF2B5EF4-FFF2-40B4-BE49-F238E27FC236}">
                <a16:creationId xmlns:a16="http://schemas.microsoft.com/office/drawing/2014/main" id="{FEC76009-1BFA-4A66-8672-3AC5C91BF9A0}"/>
              </a:ext>
            </a:extLst>
          </p:cNvPr>
          <p:cNvGraphicFramePr>
            <a:graphicFrameLocks noGrp="1"/>
          </p:cNvGraphicFramePr>
          <p:nvPr>
            <p:ph type="tbl" sz="quarter" idx="13"/>
            <p:extLst>
              <p:ext uri="{D42A27DB-BD31-4B8C-83A1-F6EECF244321}">
                <p14:modId xmlns:p14="http://schemas.microsoft.com/office/powerpoint/2010/main" val="6077120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37240602"/>
                    </a:ext>
                  </a:extLst>
                </a:gridCol>
                <a:gridCol w="1645920">
                  <a:extLst>
                    <a:ext uri="{9D8B030D-6E8A-4147-A177-3AD203B41FA5}">
                      <a16:colId xmlns:a16="http://schemas.microsoft.com/office/drawing/2014/main" val="2313271657"/>
                    </a:ext>
                  </a:extLst>
                </a:gridCol>
                <a:gridCol w="576072">
                  <a:extLst>
                    <a:ext uri="{9D8B030D-6E8A-4147-A177-3AD203B41FA5}">
                      <a16:colId xmlns:a16="http://schemas.microsoft.com/office/drawing/2014/main" val="2085454765"/>
                    </a:ext>
                  </a:extLst>
                </a:gridCol>
                <a:gridCol w="576072">
                  <a:extLst>
                    <a:ext uri="{9D8B030D-6E8A-4147-A177-3AD203B41FA5}">
                      <a16:colId xmlns:a16="http://schemas.microsoft.com/office/drawing/2014/main" val="3735474492"/>
                    </a:ext>
                  </a:extLst>
                </a:gridCol>
                <a:gridCol w="576072">
                  <a:extLst>
                    <a:ext uri="{9D8B030D-6E8A-4147-A177-3AD203B41FA5}">
                      <a16:colId xmlns:a16="http://schemas.microsoft.com/office/drawing/2014/main" val="1900227355"/>
                    </a:ext>
                  </a:extLst>
                </a:gridCol>
                <a:gridCol w="576072">
                  <a:extLst>
                    <a:ext uri="{9D8B030D-6E8A-4147-A177-3AD203B41FA5}">
                      <a16:colId xmlns:a16="http://schemas.microsoft.com/office/drawing/2014/main" val="4144972360"/>
                    </a:ext>
                  </a:extLst>
                </a:gridCol>
                <a:gridCol w="576072">
                  <a:extLst>
                    <a:ext uri="{9D8B030D-6E8A-4147-A177-3AD203B41FA5}">
                      <a16:colId xmlns:a16="http://schemas.microsoft.com/office/drawing/2014/main" val="962806367"/>
                    </a:ext>
                  </a:extLst>
                </a:gridCol>
                <a:gridCol w="576072">
                  <a:extLst>
                    <a:ext uri="{9D8B030D-6E8A-4147-A177-3AD203B41FA5}">
                      <a16:colId xmlns:a16="http://schemas.microsoft.com/office/drawing/2014/main" val="1526040536"/>
                    </a:ext>
                  </a:extLst>
                </a:gridCol>
                <a:gridCol w="576072">
                  <a:extLst>
                    <a:ext uri="{9D8B030D-6E8A-4147-A177-3AD203B41FA5}">
                      <a16:colId xmlns:a16="http://schemas.microsoft.com/office/drawing/2014/main" val="87976863"/>
                    </a:ext>
                  </a:extLst>
                </a:gridCol>
                <a:gridCol w="576072">
                  <a:extLst>
                    <a:ext uri="{9D8B030D-6E8A-4147-A177-3AD203B41FA5}">
                      <a16:colId xmlns:a16="http://schemas.microsoft.com/office/drawing/2014/main" val="41408231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980703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zdfheute - 2025-10-01 07:30:36</a:t>
                      </a:r>
                      <a:r>
                        <a:rPr kumimoji="0" lang="de-DE" sz="1000" b="0" i="0" u="none" strike="noStrike" kern="1200" cap="none" spc="0" normalizeH="0" baseline="0" noProof="0">
                          <a:ln>
                            <a:noFill/>
                          </a:ln>
                          <a:solidFill>
                            <a:prstClr val="black"/>
                          </a:solidFill>
                          <a:effectLst/>
                          <a:uLnTx/>
                          <a:uFillTx/>
                          <a:latin typeface="Calibri"/>
                          <a:ea typeface="+mn-ea"/>
                          <a:cs typeface="+mn-cs"/>
                        </a:rPr>
                        <a:t>
 Im Haushaltsstreit im US-Senat hat es keine Einigung gegeben - ein sogenannter Shutdown wurde damit unausweichlich. Die Demokraten im US-Senat hatten einen Gesetzentwurf der Republikaner zur Weiterfinanzierung der Regierung für den Zeitraum von sieben Wochen abgelehnt. Das bedeutet: Eine Haushaltssperre ist nun in Kraft, die Regierungsgeschäfte sind stark beeinträchtigt. 
#USA #Shutdown #Haushalt #Demokraten #Republikaner #ZDFheute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888715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412754</a:t>
                      </a:r>
                    </a:p>
                  </a:txBody>
                  <a:tcPr/>
                </a:tc>
                <a:extLst>
                  <a:ext uri="{0D108BD9-81ED-4DB2-BD59-A6C34878D82A}">
                    <a16:rowId xmlns:a16="http://schemas.microsoft.com/office/drawing/2014/main" val="1030909823"/>
                  </a:ext>
                </a:extLst>
              </a:tr>
            </a:tbl>
          </a:graphicData>
        </a:graphic>
      </p:graphicFrame>
      <p:sp>
        <p:nvSpPr>
          <p:cNvPr id="4" name="Text Placeholder 3">
            <a:extLst>
              <a:ext uri="{FF2B5EF4-FFF2-40B4-BE49-F238E27FC236}">
                <a16:creationId xmlns:a16="http://schemas.microsoft.com/office/drawing/2014/main" id="{C564D463-D1B5-43FB-9B7E-A72FE8EEADD7}"/>
              </a:ext>
            </a:extLst>
          </p:cNvPr>
          <p:cNvSpPr>
            <a:spLocks noGrp="1"/>
          </p:cNvSpPr>
          <p:nvPr>
            <p:ph type="body" sz="quarter" idx="14"/>
          </p:nvPr>
        </p:nvSpPr>
        <p:spPr/>
        <p:txBody>
          <a:bodyPr/>
          <a:lstStyle/>
          <a:p>
            <a:r>
              <a:rPr lang="en-US"/>
              <a:t>01/01/2025 - 10/01/2025</a:t>
            </a:r>
          </a:p>
        </p:txBody>
      </p:sp>
    </p:spTree>
    <p:extLst>
      <p:ext uri="{BB962C8B-B14F-4D97-AF65-F5344CB8AC3E}">
        <p14:creationId xmlns:p14="http://schemas.microsoft.com/office/powerpoint/2010/main" val="17592384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0A2A4-3FB3-4E3B-8D8D-85E824F56F00}"/>
              </a:ext>
            </a:extLst>
          </p:cNvPr>
          <p:cNvSpPr>
            <a:spLocks noGrp="1"/>
          </p:cNvSpPr>
          <p:nvPr>
            <p:ph type="title"/>
          </p:nvPr>
        </p:nvSpPr>
        <p:spPr/>
        <p:txBody>
          <a:bodyPr/>
          <a:lstStyle/>
          <a:p>
            <a:r>
              <a:rPr lang="en-US"/>
              <a:t>Instagram Posts Table | zdfheute - 21 of 26</a:t>
            </a:r>
          </a:p>
        </p:txBody>
      </p:sp>
      <p:graphicFrame>
        <p:nvGraphicFramePr>
          <p:cNvPr id="5" name="Table Placeholder 4">
            <a:extLst>
              <a:ext uri="{FF2B5EF4-FFF2-40B4-BE49-F238E27FC236}">
                <a16:creationId xmlns:a16="http://schemas.microsoft.com/office/drawing/2014/main" id="{F4E852D2-9E68-4658-8AAE-BDC18303B2DE}"/>
              </a:ext>
            </a:extLst>
          </p:cNvPr>
          <p:cNvGraphicFramePr>
            <a:graphicFrameLocks noGrp="1"/>
          </p:cNvGraphicFramePr>
          <p:nvPr>
            <p:ph type="tbl" sz="quarter" idx="13"/>
            <p:extLst>
              <p:ext uri="{D42A27DB-BD31-4B8C-83A1-F6EECF244321}">
                <p14:modId xmlns:p14="http://schemas.microsoft.com/office/powerpoint/2010/main" val="1532489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82388955"/>
                    </a:ext>
                  </a:extLst>
                </a:gridCol>
                <a:gridCol w="1645920">
                  <a:extLst>
                    <a:ext uri="{9D8B030D-6E8A-4147-A177-3AD203B41FA5}">
                      <a16:colId xmlns:a16="http://schemas.microsoft.com/office/drawing/2014/main" val="1120107295"/>
                    </a:ext>
                  </a:extLst>
                </a:gridCol>
                <a:gridCol w="576072">
                  <a:extLst>
                    <a:ext uri="{9D8B030D-6E8A-4147-A177-3AD203B41FA5}">
                      <a16:colId xmlns:a16="http://schemas.microsoft.com/office/drawing/2014/main" val="3179561484"/>
                    </a:ext>
                  </a:extLst>
                </a:gridCol>
                <a:gridCol w="576072">
                  <a:extLst>
                    <a:ext uri="{9D8B030D-6E8A-4147-A177-3AD203B41FA5}">
                      <a16:colId xmlns:a16="http://schemas.microsoft.com/office/drawing/2014/main" val="2325361228"/>
                    </a:ext>
                  </a:extLst>
                </a:gridCol>
                <a:gridCol w="576072">
                  <a:extLst>
                    <a:ext uri="{9D8B030D-6E8A-4147-A177-3AD203B41FA5}">
                      <a16:colId xmlns:a16="http://schemas.microsoft.com/office/drawing/2014/main" val="427050687"/>
                    </a:ext>
                  </a:extLst>
                </a:gridCol>
                <a:gridCol w="576072">
                  <a:extLst>
                    <a:ext uri="{9D8B030D-6E8A-4147-A177-3AD203B41FA5}">
                      <a16:colId xmlns:a16="http://schemas.microsoft.com/office/drawing/2014/main" val="2486438049"/>
                    </a:ext>
                  </a:extLst>
                </a:gridCol>
                <a:gridCol w="576072">
                  <a:extLst>
                    <a:ext uri="{9D8B030D-6E8A-4147-A177-3AD203B41FA5}">
                      <a16:colId xmlns:a16="http://schemas.microsoft.com/office/drawing/2014/main" val="965722001"/>
                    </a:ext>
                  </a:extLst>
                </a:gridCol>
                <a:gridCol w="576072">
                  <a:extLst>
                    <a:ext uri="{9D8B030D-6E8A-4147-A177-3AD203B41FA5}">
                      <a16:colId xmlns:a16="http://schemas.microsoft.com/office/drawing/2014/main" val="427159191"/>
                    </a:ext>
                  </a:extLst>
                </a:gridCol>
                <a:gridCol w="576072">
                  <a:extLst>
                    <a:ext uri="{9D8B030D-6E8A-4147-A177-3AD203B41FA5}">
                      <a16:colId xmlns:a16="http://schemas.microsoft.com/office/drawing/2014/main" val="2187035297"/>
                    </a:ext>
                  </a:extLst>
                </a:gridCol>
                <a:gridCol w="576072">
                  <a:extLst>
                    <a:ext uri="{9D8B030D-6E8A-4147-A177-3AD203B41FA5}">
                      <a16:colId xmlns:a16="http://schemas.microsoft.com/office/drawing/2014/main" val="19212268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660668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zdfheute - 2025-10-01 06:46:07</a:t>
                      </a:r>
                      <a:r>
                        <a:rPr kumimoji="0" lang="de-DE" sz="1000" b="0" i="0" u="none" strike="noStrike" kern="1200" cap="none" spc="0" normalizeH="0" baseline="0" noProof="0">
                          <a:ln>
                            <a:noFill/>
                          </a:ln>
                          <a:solidFill>
                            <a:prstClr val="black"/>
                          </a:solidFill>
                          <a:effectLst/>
                          <a:uLnTx/>
                          <a:uFillTx/>
                          <a:latin typeface="Calibri"/>
                          <a:ea typeface="+mn-ea"/>
                          <a:cs typeface="+mn-cs"/>
                        </a:rPr>
                        <a:t>
 Bei einem schweren Erdbeben sind auf den Philippinen Behördenangaben zufolge Dutzende Menschen gestorben. Mehrere Gebäude stürzten demnach ein und die Stromversorgung wurde unterbrochen. Mehr als 140 Menschen wurden verletzt, wie die nationale Katastrophenschutzbehörde bekanntgab.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Das Beben der Stärke 6,9 hatte die südostasiatische Inselgruppe der US-Erdbebenwarte USGS zufolge am späten Dienstagabend (Ortszeit) vor den Küsten der Inseln Cebu und Leyte in zehn Kilometern Tiefe erschüttert.
Dem Philippinischen Institut für Vulkanologie und Seismologie zufolge kam es zu mehr als 370 Nachbeben mit einer Stärke bis zu 4,8. Bereits am Abend war vor einem möglichen Tsunami mit bis zu einem Meter hohen Wellen gewarnt worden.
In der Stadt Bogu in der Provinz Cebu starben 27 Menschen, darunter auch Minderjährige, wie das regionale Informationsbüro mitteilte. In San Remigio kamen laut Polizei sechs Menschen ums Leben, die meisten während einer Sportveranstaltung.
#Philippinen #Erdbeben #ZDFheute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766628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411767</a:t>
                      </a:r>
                    </a:p>
                  </a:txBody>
                  <a:tcPr/>
                </a:tc>
                <a:extLst>
                  <a:ext uri="{0D108BD9-81ED-4DB2-BD59-A6C34878D82A}">
                    <a16:rowId xmlns:a16="http://schemas.microsoft.com/office/drawing/2014/main" val="3130696515"/>
                  </a:ext>
                </a:extLst>
              </a:tr>
            </a:tbl>
          </a:graphicData>
        </a:graphic>
      </p:graphicFrame>
      <p:sp>
        <p:nvSpPr>
          <p:cNvPr id="4" name="Text Placeholder 3">
            <a:extLst>
              <a:ext uri="{FF2B5EF4-FFF2-40B4-BE49-F238E27FC236}">
                <a16:creationId xmlns:a16="http://schemas.microsoft.com/office/drawing/2014/main" id="{B5E5EDF1-36B5-4C48-B85B-28490A2399C9}"/>
              </a:ext>
            </a:extLst>
          </p:cNvPr>
          <p:cNvSpPr>
            <a:spLocks noGrp="1"/>
          </p:cNvSpPr>
          <p:nvPr>
            <p:ph type="body" sz="quarter" idx="14"/>
          </p:nvPr>
        </p:nvSpPr>
        <p:spPr/>
        <p:txBody>
          <a:bodyPr/>
          <a:lstStyle/>
          <a:p>
            <a:r>
              <a:rPr lang="en-US"/>
              <a:t>01/01/2025 - 10/01/2025</a:t>
            </a:r>
          </a:p>
        </p:txBody>
      </p:sp>
    </p:spTree>
    <p:extLst>
      <p:ext uri="{BB962C8B-B14F-4D97-AF65-F5344CB8AC3E}">
        <p14:creationId xmlns:p14="http://schemas.microsoft.com/office/powerpoint/2010/main" val="30107302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21FD0-34C0-4883-AB5E-C1E29C79A439}"/>
              </a:ext>
            </a:extLst>
          </p:cNvPr>
          <p:cNvSpPr>
            <a:spLocks noGrp="1"/>
          </p:cNvSpPr>
          <p:nvPr>
            <p:ph type="title"/>
          </p:nvPr>
        </p:nvSpPr>
        <p:spPr/>
        <p:txBody>
          <a:bodyPr/>
          <a:lstStyle/>
          <a:p>
            <a:r>
              <a:rPr lang="en-US"/>
              <a:t>Instagram Posts Table | zdfheute - 22 of 26</a:t>
            </a:r>
          </a:p>
        </p:txBody>
      </p:sp>
      <p:graphicFrame>
        <p:nvGraphicFramePr>
          <p:cNvPr id="5" name="Table Placeholder 4">
            <a:extLst>
              <a:ext uri="{FF2B5EF4-FFF2-40B4-BE49-F238E27FC236}">
                <a16:creationId xmlns:a16="http://schemas.microsoft.com/office/drawing/2014/main" id="{8705D72E-3417-4390-AE3A-B660AE08F97F}"/>
              </a:ext>
            </a:extLst>
          </p:cNvPr>
          <p:cNvGraphicFramePr>
            <a:graphicFrameLocks noGrp="1"/>
          </p:cNvGraphicFramePr>
          <p:nvPr>
            <p:ph type="tbl" sz="quarter" idx="13"/>
            <p:extLst>
              <p:ext uri="{D42A27DB-BD31-4B8C-83A1-F6EECF244321}">
                <p14:modId xmlns:p14="http://schemas.microsoft.com/office/powerpoint/2010/main" val="1709490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66175543"/>
                    </a:ext>
                  </a:extLst>
                </a:gridCol>
                <a:gridCol w="1645920">
                  <a:extLst>
                    <a:ext uri="{9D8B030D-6E8A-4147-A177-3AD203B41FA5}">
                      <a16:colId xmlns:a16="http://schemas.microsoft.com/office/drawing/2014/main" val="1158081506"/>
                    </a:ext>
                  </a:extLst>
                </a:gridCol>
                <a:gridCol w="576072">
                  <a:extLst>
                    <a:ext uri="{9D8B030D-6E8A-4147-A177-3AD203B41FA5}">
                      <a16:colId xmlns:a16="http://schemas.microsoft.com/office/drawing/2014/main" val="2114358830"/>
                    </a:ext>
                  </a:extLst>
                </a:gridCol>
                <a:gridCol w="576072">
                  <a:extLst>
                    <a:ext uri="{9D8B030D-6E8A-4147-A177-3AD203B41FA5}">
                      <a16:colId xmlns:a16="http://schemas.microsoft.com/office/drawing/2014/main" val="2774524165"/>
                    </a:ext>
                  </a:extLst>
                </a:gridCol>
                <a:gridCol w="576072">
                  <a:extLst>
                    <a:ext uri="{9D8B030D-6E8A-4147-A177-3AD203B41FA5}">
                      <a16:colId xmlns:a16="http://schemas.microsoft.com/office/drawing/2014/main" val="3540932389"/>
                    </a:ext>
                  </a:extLst>
                </a:gridCol>
                <a:gridCol w="576072">
                  <a:extLst>
                    <a:ext uri="{9D8B030D-6E8A-4147-A177-3AD203B41FA5}">
                      <a16:colId xmlns:a16="http://schemas.microsoft.com/office/drawing/2014/main" val="3853037166"/>
                    </a:ext>
                  </a:extLst>
                </a:gridCol>
                <a:gridCol w="576072">
                  <a:extLst>
                    <a:ext uri="{9D8B030D-6E8A-4147-A177-3AD203B41FA5}">
                      <a16:colId xmlns:a16="http://schemas.microsoft.com/office/drawing/2014/main" val="2945184955"/>
                    </a:ext>
                  </a:extLst>
                </a:gridCol>
                <a:gridCol w="576072">
                  <a:extLst>
                    <a:ext uri="{9D8B030D-6E8A-4147-A177-3AD203B41FA5}">
                      <a16:colId xmlns:a16="http://schemas.microsoft.com/office/drawing/2014/main" val="3292660723"/>
                    </a:ext>
                  </a:extLst>
                </a:gridCol>
                <a:gridCol w="576072">
                  <a:extLst>
                    <a:ext uri="{9D8B030D-6E8A-4147-A177-3AD203B41FA5}">
                      <a16:colId xmlns:a16="http://schemas.microsoft.com/office/drawing/2014/main" val="1961561203"/>
                    </a:ext>
                  </a:extLst>
                </a:gridCol>
                <a:gridCol w="576072">
                  <a:extLst>
                    <a:ext uri="{9D8B030D-6E8A-4147-A177-3AD203B41FA5}">
                      <a16:colId xmlns:a16="http://schemas.microsoft.com/office/drawing/2014/main" val="5587160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192205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zdfheute - 2025-09-30 22:37:48</a:t>
                      </a:r>
                      <a:r>
                        <a:rPr kumimoji="0" lang="de-DE" sz="1000" b="0" i="0" u="none" strike="noStrike" kern="1200" cap="none" spc="0" normalizeH="0" baseline="0" noProof="0">
                          <a:ln>
                            <a:noFill/>
                          </a:ln>
                          <a:solidFill>
                            <a:prstClr val="black"/>
                          </a:solidFill>
                          <a:effectLst/>
                          <a:uLnTx/>
                          <a:uFillTx/>
                          <a:latin typeface="Calibri"/>
                          <a:ea typeface="+mn-ea"/>
                          <a:cs typeface="+mn-cs"/>
                        </a:rPr>
                        <a:t>
 US-Präsident Donald Trump und Verteidigungsminister Pete Hegseth haben das US-Militär auf einen „Krieg von innen“ eingeschworen. In den nächsten Woche solle es eine nationale Verteidigungsstrategie geben, die beinhalte, dass die Armee im Innern zur Verteidigung des Heimatlandes eingesetzt werde, berichtet ZDF-Korrespondent Elmar Theveßen.</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Der Auftritt von Trump und Hegseth am Dienstag diene auch dazu, die Generäle und Admirale auf eine Linie zu bringen, so Theveßen. Bisher sei ein Teil von ihnen noch dagegen gewesen, die Armee im eigenen Land einzusetzen.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Die Politikwissenschaftlerin Cathryn Clüver Ashbrook berichtet, dass es ein so hochrangig besetztes Militärtreffen wie in Quantico in der jüngeren Vergangenheit nicht gegeben habe, zu dem die höchsten und zum Teil auch zweit- und dritthöchsten Militärs aus der ganzen Welt abgezogen worden seien.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#USA #Trump #Hegseth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3316364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1224906</a:t>
                      </a:r>
                    </a:p>
                  </a:txBody>
                  <a:tcPr/>
                </a:tc>
                <a:extLst>
                  <a:ext uri="{0D108BD9-81ED-4DB2-BD59-A6C34878D82A}">
                    <a16:rowId xmlns:a16="http://schemas.microsoft.com/office/drawing/2014/main" val="3639075672"/>
                  </a:ext>
                </a:extLst>
              </a:tr>
            </a:tbl>
          </a:graphicData>
        </a:graphic>
      </p:graphicFrame>
      <p:sp>
        <p:nvSpPr>
          <p:cNvPr id="4" name="Text Placeholder 3">
            <a:extLst>
              <a:ext uri="{FF2B5EF4-FFF2-40B4-BE49-F238E27FC236}">
                <a16:creationId xmlns:a16="http://schemas.microsoft.com/office/drawing/2014/main" id="{EBF4A81A-DCD6-4919-AFD6-EA2B079C51BB}"/>
              </a:ext>
            </a:extLst>
          </p:cNvPr>
          <p:cNvSpPr>
            <a:spLocks noGrp="1"/>
          </p:cNvSpPr>
          <p:nvPr>
            <p:ph type="body" sz="quarter" idx="14"/>
          </p:nvPr>
        </p:nvSpPr>
        <p:spPr/>
        <p:txBody>
          <a:bodyPr/>
          <a:lstStyle/>
          <a:p>
            <a:r>
              <a:rPr lang="en-US"/>
              <a:t>01/01/2025 - 10/01/2025</a:t>
            </a:r>
          </a:p>
        </p:txBody>
      </p:sp>
    </p:spTree>
    <p:extLst>
      <p:ext uri="{BB962C8B-B14F-4D97-AF65-F5344CB8AC3E}">
        <p14:creationId xmlns:p14="http://schemas.microsoft.com/office/powerpoint/2010/main" val="39588519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1AAA8-BAF8-4B04-AA04-09D526F774BF}"/>
              </a:ext>
            </a:extLst>
          </p:cNvPr>
          <p:cNvSpPr>
            <a:spLocks noGrp="1"/>
          </p:cNvSpPr>
          <p:nvPr>
            <p:ph type="title"/>
          </p:nvPr>
        </p:nvSpPr>
        <p:spPr/>
        <p:txBody>
          <a:bodyPr/>
          <a:lstStyle/>
          <a:p>
            <a:r>
              <a:rPr lang="en-US"/>
              <a:t>Instagram Posts Table | zdfheute - 23 of 26</a:t>
            </a:r>
          </a:p>
        </p:txBody>
      </p:sp>
      <p:graphicFrame>
        <p:nvGraphicFramePr>
          <p:cNvPr id="5" name="Table Placeholder 4">
            <a:extLst>
              <a:ext uri="{FF2B5EF4-FFF2-40B4-BE49-F238E27FC236}">
                <a16:creationId xmlns:a16="http://schemas.microsoft.com/office/drawing/2014/main" id="{402CA89A-4576-4181-8EBA-1A571447E704}"/>
              </a:ext>
            </a:extLst>
          </p:cNvPr>
          <p:cNvGraphicFramePr>
            <a:graphicFrameLocks noGrp="1"/>
          </p:cNvGraphicFramePr>
          <p:nvPr>
            <p:ph type="tbl" sz="quarter" idx="13"/>
            <p:extLst>
              <p:ext uri="{D42A27DB-BD31-4B8C-83A1-F6EECF244321}">
                <p14:modId xmlns:p14="http://schemas.microsoft.com/office/powerpoint/2010/main" val="4237179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78036539"/>
                    </a:ext>
                  </a:extLst>
                </a:gridCol>
                <a:gridCol w="1645920">
                  <a:extLst>
                    <a:ext uri="{9D8B030D-6E8A-4147-A177-3AD203B41FA5}">
                      <a16:colId xmlns:a16="http://schemas.microsoft.com/office/drawing/2014/main" val="853760957"/>
                    </a:ext>
                  </a:extLst>
                </a:gridCol>
                <a:gridCol w="576072">
                  <a:extLst>
                    <a:ext uri="{9D8B030D-6E8A-4147-A177-3AD203B41FA5}">
                      <a16:colId xmlns:a16="http://schemas.microsoft.com/office/drawing/2014/main" val="3618896262"/>
                    </a:ext>
                  </a:extLst>
                </a:gridCol>
                <a:gridCol w="576072">
                  <a:extLst>
                    <a:ext uri="{9D8B030D-6E8A-4147-A177-3AD203B41FA5}">
                      <a16:colId xmlns:a16="http://schemas.microsoft.com/office/drawing/2014/main" val="503776128"/>
                    </a:ext>
                  </a:extLst>
                </a:gridCol>
                <a:gridCol w="576072">
                  <a:extLst>
                    <a:ext uri="{9D8B030D-6E8A-4147-A177-3AD203B41FA5}">
                      <a16:colId xmlns:a16="http://schemas.microsoft.com/office/drawing/2014/main" val="1855291956"/>
                    </a:ext>
                  </a:extLst>
                </a:gridCol>
                <a:gridCol w="576072">
                  <a:extLst>
                    <a:ext uri="{9D8B030D-6E8A-4147-A177-3AD203B41FA5}">
                      <a16:colId xmlns:a16="http://schemas.microsoft.com/office/drawing/2014/main" val="3356208185"/>
                    </a:ext>
                  </a:extLst>
                </a:gridCol>
                <a:gridCol w="576072">
                  <a:extLst>
                    <a:ext uri="{9D8B030D-6E8A-4147-A177-3AD203B41FA5}">
                      <a16:colId xmlns:a16="http://schemas.microsoft.com/office/drawing/2014/main" val="2130407752"/>
                    </a:ext>
                  </a:extLst>
                </a:gridCol>
                <a:gridCol w="576072">
                  <a:extLst>
                    <a:ext uri="{9D8B030D-6E8A-4147-A177-3AD203B41FA5}">
                      <a16:colId xmlns:a16="http://schemas.microsoft.com/office/drawing/2014/main" val="1571707719"/>
                    </a:ext>
                  </a:extLst>
                </a:gridCol>
                <a:gridCol w="576072">
                  <a:extLst>
                    <a:ext uri="{9D8B030D-6E8A-4147-A177-3AD203B41FA5}">
                      <a16:colId xmlns:a16="http://schemas.microsoft.com/office/drawing/2014/main" val="4249371519"/>
                    </a:ext>
                  </a:extLst>
                </a:gridCol>
                <a:gridCol w="576072">
                  <a:extLst>
                    <a:ext uri="{9D8B030D-6E8A-4147-A177-3AD203B41FA5}">
                      <a16:colId xmlns:a16="http://schemas.microsoft.com/office/drawing/2014/main" val="14202658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866246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zdfheute - 2025-09-30 21:58:55</a:t>
                      </a:r>
                      <a:r>
                        <a:rPr kumimoji="0" lang="de-DE" sz="1000" b="0" i="0" u="none" strike="noStrike" kern="1200" cap="none" spc="0" normalizeH="0" baseline="0" noProof="0">
                          <a:ln>
                            <a:noFill/>
                          </a:ln>
                          <a:solidFill>
                            <a:prstClr val="black"/>
                          </a:solidFill>
                          <a:effectLst/>
                          <a:uLnTx/>
                          <a:uFillTx/>
                          <a:latin typeface="Calibri"/>
                          <a:ea typeface="+mn-ea"/>
                          <a:cs typeface="+mn-cs"/>
                        </a:rPr>
                        <a:t>
 Nach der Überfüllung auf dem Oktoberfest in München vergangenen Samstag wurde jetzt das Sicherheitskonzept angepasst. Die Maßnahmen hat Wiesn-Chef Christian Scharpf in einer Pressekonferenz vorgestellt. Für die besucherstarken Tage ab diesem Donnerstag werde unter anderem die Menschenmenge gezielt beobachtet und analysiert, so Scharpf. Ein weiterer Fokus liegt auf der Verbesserung mehrsprachiger Durchsagen über Lautsprecheranlagen.
Münchens Oberbürgermeister Dieter Reiter hatte in einem Video auf Instagram wegen der Überfüllung um Entschuldigung gebeten. „Das darf eigentlich so eigentlich nicht vorkommen", so der SPD-Politiker. „Gott sei Dank ist niemand wirklich ernsthaft zu Schaden gekommen. Wir hatten einfach Glück." Reiter wolle sich nicht auf das Glück verlassen, daher habe man das Geschehen mit allen beteiligten Behörden aufgearbeitet.
#Wiesn #Oktoberfest #München #Sicherheitskonzept #ZDFheute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875276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348756</a:t>
                      </a:r>
                    </a:p>
                  </a:txBody>
                  <a:tcPr/>
                </a:tc>
                <a:extLst>
                  <a:ext uri="{0D108BD9-81ED-4DB2-BD59-A6C34878D82A}">
                    <a16:rowId xmlns:a16="http://schemas.microsoft.com/office/drawing/2014/main" val="776291167"/>
                  </a:ext>
                </a:extLst>
              </a:tr>
            </a:tbl>
          </a:graphicData>
        </a:graphic>
      </p:graphicFrame>
      <p:sp>
        <p:nvSpPr>
          <p:cNvPr id="4" name="Text Placeholder 3">
            <a:extLst>
              <a:ext uri="{FF2B5EF4-FFF2-40B4-BE49-F238E27FC236}">
                <a16:creationId xmlns:a16="http://schemas.microsoft.com/office/drawing/2014/main" id="{741648D2-6CAC-4D6D-A106-7A361B35FFC5}"/>
              </a:ext>
            </a:extLst>
          </p:cNvPr>
          <p:cNvSpPr>
            <a:spLocks noGrp="1"/>
          </p:cNvSpPr>
          <p:nvPr>
            <p:ph type="body" sz="quarter" idx="14"/>
          </p:nvPr>
        </p:nvSpPr>
        <p:spPr/>
        <p:txBody>
          <a:bodyPr/>
          <a:lstStyle/>
          <a:p>
            <a:r>
              <a:rPr lang="en-US"/>
              <a:t>01/01/2025 - 10/01/2025</a:t>
            </a:r>
          </a:p>
        </p:txBody>
      </p:sp>
    </p:spTree>
    <p:extLst>
      <p:ext uri="{BB962C8B-B14F-4D97-AF65-F5344CB8AC3E}">
        <p14:creationId xmlns:p14="http://schemas.microsoft.com/office/powerpoint/2010/main" val="31274845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81F07-1A6A-482E-8353-D6E4D1E5FA64}"/>
              </a:ext>
            </a:extLst>
          </p:cNvPr>
          <p:cNvSpPr>
            <a:spLocks noGrp="1"/>
          </p:cNvSpPr>
          <p:nvPr>
            <p:ph type="title"/>
          </p:nvPr>
        </p:nvSpPr>
        <p:spPr/>
        <p:txBody>
          <a:bodyPr/>
          <a:lstStyle/>
          <a:p>
            <a:r>
              <a:rPr lang="en-US"/>
              <a:t>Instagram Posts Table | zdfheute - 24 of 26</a:t>
            </a:r>
          </a:p>
        </p:txBody>
      </p:sp>
      <p:graphicFrame>
        <p:nvGraphicFramePr>
          <p:cNvPr id="5" name="Table Placeholder 4">
            <a:extLst>
              <a:ext uri="{FF2B5EF4-FFF2-40B4-BE49-F238E27FC236}">
                <a16:creationId xmlns:a16="http://schemas.microsoft.com/office/drawing/2014/main" id="{E1174955-8497-4790-AD15-D51B9AAFE08A}"/>
              </a:ext>
            </a:extLst>
          </p:cNvPr>
          <p:cNvGraphicFramePr>
            <a:graphicFrameLocks noGrp="1"/>
          </p:cNvGraphicFramePr>
          <p:nvPr>
            <p:ph type="tbl" sz="quarter" idx="13"/>
            <p:extLst>
              <p:ext uri="{D42A27DB-BD31-4B8C-83A1-F6EECF244321}">
                <p14:modId xmlns:p14="http://schemas.microsoft.com/office/powerpoint/2010/main" val="13835388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48593864"/>
                    </a:ext>
                  </a:extLst>
                </a:gridCol>
                <a:gridCol w="1645920">
                  <a:extLst>
                    <a:ext uri="{9D8B030D-6E8A-4147-A177-3AD203B41FA5}">
                      <a16:colId xmlns:a16="http://schemas.microsoft.com/office/drawing/2014/main" val="391836913"/>
                    </a:ext>
                  </a:extLst>
                </a:gridCol>
                <a:gridCol w="576072">
                  <a:extLst>
                    <a:ext uri="{9D8B030D-6E8A-4147-A177-3AD203B41FA5}">
                      <a16:colId xmlns:a16="http://schemas.microsoft.com/office/drawing/2014/main" val="3746366189"/>
                    </a:ext>
                  </a:extLst>
                </a:gridCol>
                <a:gridCol w="576072">
                  <a:extLst>
                    <a:ext uri="{9D8B030D-6E8A-4147-A177-3AD203B41FA5}">
                      <a16:colId xmlns:a16="http://schemas.microsoft.com/office/drawing/2014/main" val="2152902032"/>
                    </a:ext>
                  </a:extLst>
                </a:gridCol>
                <a:gridCol w="576072">
                  <a:extLst>
                    <a:ext uri="{9D8B030D-6E8A-4147-A177-3AD203B41FA5}">
                      <a16:colId xmlns:a16="http://schemas.microsoft.com/office/drawing/2014/main" val="2889265387"/>
                    </a:ext>
                  </a:extLst>
                </a:gridCol>
                <a:gridCol w="576072">
                  <a:extLst>
                    <a:ext uri="{9D8B030D-6E8A-4147-A177-3AD203B41FA5}">
                      <a16:colId xmlns:a16="http://schemas.microsoft.com/office/drawing/2014/main" val="3125290799"/>
                    </a:ext>
                  </a:extLst>
                </a:gridCol>
                <a:gridCol w="576072">
                  <a:extLst>
                    <a:ext uri="{9D8B030D-6E8A-4147-A177-3AD203B41FA5}">
                      <a16:colId xmlns:a16="http://schemas.microsoft.com/office/drawing/2014/main" val="3716387836"/>
                    </a:ext>
                  </a:extLst>
                </a:gridCol>
                <a:gridCol w="576072">
                  <a:extLst>
                    <a:ext uri="{9D8B030D-6E8A-4147-A177-3AD203B41FA5}">
                      <a16:colId xmlns:a16="http://schemas.microsoft.com/office/drawing/2014/main" val="1186447693"/>
                    </a:ext>
                  </a:extLst>
                </a:gridCol>
                <a:gridCol w="576072">
                  <a:extLst>
                    <a:ext uri="{9D8B030D-6E8A-4147-A177-3AD203B41FA5}">
                      <a16:colId xmlns:a16="http://schemas.microsoft.com/office/drawing/2014/main" val="3938846404"/>
                    </a:ext>
                  </a:extLst>
                </a:gridCol>
                <a:gridCol w="576072">
                  <a:extLst>
                    <a:ext uri="{9D8B030D-6E8A-4147-A177-3AD203B41FA5}">
                      <a16:colId xmlns:a16="http://schemas.microsoft.com/office/drawing/2014/main" val="15216059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807621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zdfheute - 2025-09-30 21:04:22</a:t>
                      </a:r>
                      <a:r>
                        <a:rPr kumimoji="0" lang="de-DE" sz="1000" b="0" i="0" u="none" strike="noStrike" kern="1200" cap="none" spc="0" normalizeH="0" baseline="0" noProof="0">
                          <a:ln>
                            <a:noFill/>
                          </a:ln>
                          <a:solidFill>
                            <a:prstClr val="black"/>
                          </a:solidFill>
                          <a:effectLst/>
                          <a:uLnTx/>
                          <a:uFillTx/>
                          <a:latin typeface="Calibri"/>
                          <a:ea typeface="+mn-ea"/>
                          <a:cs typeface="+mn-cs"/>
                        </a:rPr>
                        <a:t>
 Die zweijährige Aryatara Shakya ist in Nepal zur neuen lebenden Gottheit für Hindus und Buddhisten bestimmt worden. Sie wird als sogenannte Kumari („jungfräuliche Göttin“) im mehrheitlich hinduistischen Nepal verehrt.
Gläubige standen Schlange, um die Füße der neuen Kumari mit ihrer Stirn zu berühren, was unter Hindus in Nepal als höchste Ehrerweisung gilt. Sie beschenkten das Mädchen zudem mit Blumen und Geld. Am Donnerstag soll die Kumari unter anderem den nepalesischen Präsidenten Ram Chandra Poudel segnen.
Menschenrechtsorganisationen kritisieren die Praxis, Kinder als Gottheiten zu verehren. Die Tradition verstoße u. a. gegen das Recht auf Freiheit und Bildung.
#Kumari #Nepal #Tradition #ZDFheute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2902802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1405059</a:t>
                      </a:r>
                    </a:p>
                  </a:txBody>
                  <a:tcPr/>
                </a:tc>
                <a:extLst>
                  <a:ext uri="{0D108BD9-81ED-4DB2-BD59-A6C34878D82A}">
                    <a16:rowId xmlns:a16="http://schemas.microsoft.com/office/drawing/2014/main" val="3912448718"/>
                  </a:ext>
                </a:extLst>
              </a:tr>
            </a:tbl>
          </a:graphicData>
        </a:graphic>
      </p:graphicFrame>
      <p:sp>
        <p:nvSpPr>
          <p:cNvPr id="4" name="Text Placeholder 3">
            <a:extLst>
              <a:ext uri="{FF2B5EF4-FFF2-40B4-BE49-F238E27FC236}">
                <a16:creationId xmlns:a16="http://schemas.microsoft.com/office/drawing/2014/main" id="{8F23667A-1431-410F-87D6-D8D7C94E24A4}"/>
              </a:ext>
            </a:extLst>
          </p:cNvPr>
          <p:cNvSpPr>
            <a:spLocks noGrp="1"/>
          </p:cNvSpPr>
          <p:nvPr>
            <p:ph type="body" sz="quarter" idx="14"/>
          </p:nvPr>
        </p:nvSpPr>
        <p:spPr/>
        <p:txBody>
          <a:bodyPr/>
          <a:lstStyle/>
          <a:p>
            <a:r>
              <a:rPr lang="en-US"/>
              <a:t>01/01/2025 - 10/01/2025</a:t>
            </a:r>
          </a:p>
        </p:txBody>
      </p:sp>
    </p:spTree>
    <p:extLst>
      <p:ext uri="{BB962C8B-B14F-4D97-AF65-F5344CB8AC3E}">
        <p14:creationId xmlns:p14="http://schemas.microsoft.com/office/powerpoint/2010/main" val="30475829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61366-D135-4A6E-9F50-02801314C991}"/>
              </a:ext>
            </a:extLst>
          </p:cNvPr>
          <p:cNvSpPr>
            <a:spLocks noGrp="1"/>
          </p:cNvSpPr>
          <p:nvPr>
            <p:ph type="title"/>
          </p:nvPr>
        </p:nvSpPr>
        <p:spPr/>
        <p:txBody>
          <a:bodyPr/>
          <a:lstStyle/>
          <a:p>
            <a:r>
              <a:rPr lang="en-US"/>
              <a:t>Instagram Posts Table | zdfheute - 25 of 26</a:t>
            </a:r>
          </a:p>
        </p:txBody>
      </p:sp>
      <p:graphicFrame>
        <p:nvGraphicFramePr>
          <p:cNvPr id="5" name="Table Placeholder 4">
            <a:extLst>
              <a:ext uri="{FF2B5EF4-FFF2-40B4-BE49-F238E27FC236}">
                <a16:creationId xmlns:a16="http://schemas.microsoft.com/office/drawing/2014/main" id="{B665989E-D6AC-4B6E-94B1-3E7228BAAFDB}"/>
              </a:ext>
            </a:extLst>
          </p:cNvPr>
          <p:cNvGraphicFramePr>
            <a:graphicFrameLocks noGrp="1"/>
          </p:cNvGraphicFramePr>
          <p:nvPr>
            <p:ph type="tbl" sz="quarter" idx="13"/>
            <p:extLst>
              <p:ext uri="{D42A27DB-BD31-4B8C-83A1-F6EECF244321}">
                <p14:modId xmlns:p14="http://schemas.microsoft.com/office/powerpoint/2010/main" val="1447252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25169255"/>
                    </a:ext>
                  </a:extLst>
                </a:gridCol>
                <a:gridCol w="1645920">
                  <a:extLst>
                    <a:ext uri="{9D8B030D-6E8A-4147-A177-3AD203B41FA5}">
                      <a16:colId xmlns:a16="http://schemas.microsoft.com/office/drawing/2014/main" val="3503620210"/>
                    </a:ext>
                  </a:extLst>
                </a:gridCol>
                <a:gridCol w="576072">
                  <a:extLst>
                    <a:ext uri="{9D8B030D-6E8A-4147-A177-3AD203B41FA5}">
                      <a16:colId xmlns:a16="http://schemas.microsoft.com/office/drawing/2014/main" val="3945437865"/>
                    </a:ext>
                  </a:extLst>
                </a:gridCol>
                <a:gridCol w="576072">
                  <a:extLst>
                    <a:ext uri="{9D8B030D-6E8A-4147-A177-3AD203B41FA5}">
                      <a16:colId xmlns:a16="http://schemas.microsoft.com/office/drawing/2014/main" val="2176942196"/>
                    </a:ext>
                  </a:extLst>
                </a:gridCol>
                <a:gridCol w="576072">
                  <a:extLst>
                    <a:ext uri="{9D8B030D-6E8A-4147-A177-3AD203B41FA5}">
                      <a16:colId xmlns:a16="http://schemas.microsoft.com/office/drawing/2014/main" val="705872503"/>
                    </a:ext>
                  </a:extLst>
                </a:gridCol>
                <a:gridCol w="576072">
                  <a:extLst>
                    <a:ext uri="{9D8B030D-6E8A-4147-A177-3AD203B41FA5}">
                      <a16:colId xmlns:a16="http://schemas.microsoft.com/office/drawing/2014/main" val="1161878268"/>
                    </a:ext>
                  </a:extLst>
                </a:gridCol>
                <a:gridCol w="576072">
                  <a:extLst>
                    <a:ext uri="{9D8B030D-6E8A-4147-A177-3AD203B41FA5}">
                      <a16:colId xmlns:a16="http://schemas.microsoft.com/office/drawing/2014/main" val="3561140430"/>
                    </a:ext>
                  </a:extLst>
                </a:gridCol>
                <a:gridCol w="576072">
                  <a:extLst>
                    <a:ext uri="{9D8B030D-6E8A-4147-A177-3AD203B41FA5}">
                      <a16:colId xmlns:a16="http://schemas.microsoft.com/office/drawing/2014/main" val="935183582"/>
                    </a:ext>
                  </a:extLst>
                </a:gridCol>
                <a:gridCol w="576072">
                  <a:extLst>
                    <a:ext uri="{9D8B030D-6E8A-4147-A177-3AD203B41FA5}">
                      <a16:colId xmlns:a16="http://schemas.microsoft.com/office/drawing/2014/main" val="1467740192"/>
                    </a:ext>
                  </a:extLst>
                </a:gridCol>
                <a:gridCol w="576072">
                  <a:extLst>
                    <a:ext uri="{9D8B030D-6E8A-4147-A177-3AD203B41FA5}">
                      <a16:colId xmlns:a16="http://schemas.microsoft.com/office/drawing/2014/main" val="4241417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945310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zdfheute - 2025-09-30 20:12:13</a:t>
                      </a:r>
                      <a:r>
                        <a:rPr kumimoji="0" lang="de-DE" sz="1000" b="0" i="0" u="none" strike="noStrike" kern="1200" cap="none" spc="0" normalizeH="0" baseline="0" noProof="0">
                          <a:ln>
                            <a:noFill/>
                          </a:ln>
                          <a:solidFill>
                            <a:prstClr val="black"/>
                          </a:solidFill>
                          <a:effectLst/>
                          <a:uLnTx/>
                          <a:uFillTx/>
                          <a:latin typeface="Calibri"/>
                          <a:ea typeface="+mn-ea"/>
                          <a:cs typeface="+mn-cs"/>
                        </a:rPr>
                        <a:t>
 Muss Feminismus laut, radikal und provokant sein, um gehört zu werden? Künstlerinnen wie Ikkimel setzen mit dem "F*zen-Feminismus" auf Selbstbestimmung und reclaimen das Schimpfwort. Kritische Stimmen sagen dagegen: zu extrem, zu pauschal. Andere Lebensentwürfe wie etwa die von "Tradwives" würden dadurch abgewertet.</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 Brauchen wir einen lauteren Feminismus?</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#Feminismus #Reclaiming #Musik #Rap #ZDFheute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961678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638236</a:t>
                      </a:r>
                    </a:p>
                  </a:txBody>
                  <a:tcPr/>
                </a:tc>
                <a:extLst>
                  <a:ext uri="{0D108BD9-81ED-4DB2-BD59-A6C34878D82A}">
                    <a16:rowId xmlns:a16="http://schemas.microsoft.com/office/drawing/2014/main" val="1807777441"/>
                  </a:ext>
                </a:extLst>
              </a:tr>
            </a:tbl>
          </a:graphicData>
        </a:graphic>
      </p:graphicFrame>
      <p:sp>
        <p:nvSpPr>
          <p:cNvPr id="4" name="Text Placeholder 3">
            <a:extLst>
              <a:ext uri="{FF2B5EF4-FFF2-40B4-BE49-F238E27FC236}">
                <a16:creationId xmlns:a16="http://schemas.microsoft.com/office/drawing/2014/main" id="{C21BA4E3-CB0F-4557-8746-258D7C1ED7B6}"/>
              </a:ext>
            </a:extLst>
          </p:cNvPr>
          <p:cNvSpPr>
            <a:spLocks noGrp="1"/>
          </p:cNvSpPr>
          <p:nvPr>
            <p:ph type="body" sz="quarter" idx="14"/>
          </p:nvPr>
        </p:nvSpPr>
        <p:spPr/>
        <p:txBody>
          <a:bodyPr/>
          <a:lstStyle/>
          <a:p>
            <a:r>
              <a:rPr lang="en-US"/>
              <a:t>01/01/2025 - 10/01/2025</a:t>
            </a:r>
          </a:p>
        </p:txBody>
      </p:sp>
    </p:spTree>
    <p:extLst>
      <p:ext uri="{BB962C8B-B14F-4D97-AF65-F5344CB8AC3E}">
        <p14:creationId xmlns:p14="http://schemas.microsoft.com/office/powerpoint/2010/main" val="21561224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2C263-75D8-4936-90A3-F4917AC907F6}"/>
              </a:ext>
            </a:extLst>
          </p:cNvPr>
          <p:cNvSpPr>
            <a:spLocks noGrp="1"/>
          </p:cNvSpPr>
          <p:nvPr>
            <p:ph type="title"/>
          </p:nvPr>
        </p:nvSpPr>
        <p:spPr/>
        <p:txBody>
          <a:bodyPr/>
          <a:lstStyle/>
          <a:p>
            <a:r>
              <a:rPr lang="en-US"/>
              <a:t>Instagram Posts Table | zdfheute - 26 of 26</a:t>
            </a:r>
          </a:p>
        </p:txBody>
      </p:sp>
      <p:graphicFrame>
        <p:nvGraphicFramePr>
          <p:cNvPr id="5" name="Table Placeholder 4">
            <a:extLst>
              <a:ext uri="{FF2B5EF4-FFF2-40B4-BE49-F238E27FC236}">
                <a16:creationId xmlns:a16="http://schemas.microsoft.com/office/drawing/2014/main" id="{A971BBDF-DC71-4EB3-859B-E66083258E2C}"/>
              </a:ext>
            </a:extLst>
          </p:cNvPr>
          <p:cNvGraphicFramePr>
            <a:graphicFrameLocks noGrp="1"/>
          </p:cNvGraphicFramePr>
          <p:nvPr>
            <p:ph type="tbl" sz="quarter" idx="13"/>
            <p:extLst>
              <p:ext uri="{D42A27DB-BD31-4B8C-83A1-F6EECF244321}">
                <p14:modId xmlns:p14="http://schemas.microsoft.com/office/powerpoint/2010/main" val="3552237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84965409"/>
                    </a:ext>
                  </a:extLst>
                </a:gridCol>
                <a:gridCol w="1645920">
                  <a:extLst>
                    <a:ext uri="{9D8B030D-6E8A-4147-A177-3AD203B41FA5}">
                      <a16:colId xmlns:a16="http://schemas.microsoft.com/office/drawing/2014/main" val="3689368175"/>
                    </a:ext>
                  </a:extLst>
                </a:gridCol>
                <a:gridCol w="576072">
                  <a:extLst>
                    <a:ext uri="{9D8B030D-6E8A-4147-A177-3AD203B41FA5}">
                      <a16:colId xmlns:a16="http://schemas.microsoft.com/office/drawing/2014/main" val="2018193352"/>
                    </a:ext>
                  </a:extLst>
                </a:gridCol>
                <a:gridCol w="576072">
                  <a:extLst>
                    <a:ext uri="{9D8B030D-6E8A-4147-A177-3AD203B41FA5}">
                      <a16:colId xmlns:a16="http://schemas.microsoft.com/office/drawing/2014/main" val="4173855274"/>
                    </a:ext>
                  </a:extLst>
                </a:gridCol>
                <a:gridCol w="576072">
                  <a:extLst>
                    <a:ext uri="{9D8B030D-6E8A-4147-A177-3AD203B41FA5}">
                      <a16:colId xmlns:a16="http://schemas.microsoft.com/office/drawing/2014/main" val="3345953273"/>
                    </a:ext>
                  </a:extLst>
                </a:gridCol>
                <a:gridCol w="576072">
                  <a:extLst>
                    <a:ext uri="{9D8B030D-6E8A-4147-A177-3AD203B41FA5}">
                      <a16:colId xmlns:a16="http://schemas.microsoft.com/office/drawing/2014/main" val="3503671635"/>
                    </a:ext>
                  </a:extLst>
                </a:gridCol>
                <a:gridCol w="576072">
                  <a:extLst>
                    <a:ext uri="{9D8B030D-6E8A-4147-A177-3AD203B41FA5}">
                      <a16:colId xmlns:a16="http://schemas.microsoft.com/office/drawing/2014/main" val="3903616232"/>
                    </a:ext>
                  </a:extLst>
                </a:gridCol>
                <a:gridCol w="576072">
                  <a:extLst>
                    <a:ext uri="{9D8B030D-6E8A-4147-A177-3AD203B41FA5}">
                      <a16:colId xmlns:a16="http://schemas.microsoft.com/office/drawing/2014/main" val="11629825"/>
                    </a:ext>
                  </a:extLst>
                </a:gridCol>
                <a:gridCol w="576072">
                  <a:extLst>
                    <a:ext uri="{9D8B030D-6E8A-4147-A177-3AD203B41FA5}">
                      <a16:colId xmlns:a16="http://schemas.microsoft.com/office/drawing/2014/main" val="2497891120"/>
                    </a:ext>
                  </a:extLst>
                </a:gridCol>
                <a:gridCol w="576072">
                  <a:extLst>
                    <a:ext uri="{9D8B030D-6E8A-4147-A177-3AD203B41FA5}">
                      <a16:colId xmlns:a16="http://schemas.microsoft.com/office/drawing/2014/main" val="11046395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729584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zdfheute - 2025-09-30 19:28:33</a:t>
                      </a:r>
                      <a:r>
                        <a:rPr kumimoji="0" lang="de-DE" sz="1000" b="0" i="0" u="none" strike="noStrike" kern="1200" cap="none" spc="0" normalizeH="0" baseline="0" noProof="0">
                          <a:ln>
                            <a:noFill/>
                          </a:ln>
                          <a:solidFill>
                            <a:prstClr val="black"/>
                          </a:solidFill>
                          <a:effectLst/>
                          <a:uLnTx/>
                          <a:uFillTx/>
                          <a:latin typeface="Calibri"/>
                          <a:ea typeface="+mn-ea"/>
                          <a:cs typeface="+mn-cs"/>
                        </a:rPr>
                        <a:t>
 Ein Zitat von Friedrich Merz soll auf dem Rathaus von Litauens Hauptstadt Vilnius verewigt werden. In einer Rede zum Antritt der Panzerbrigade 45 "Litauen" im Mai hatte der Kanzler gesagt: "Der Schutz von Vilnius ist der Schutz von Berlin." Er bezog sich damit darauf, dass die Verteidigung Deutschlands bereits an der Ostgrenze der Nato beginne. Die Nato können sich auf Deutschland verlassen.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Der Bürgermeister von Vilnius, Valdas Benkunskas, kündigte bei der Eröffnung einer deutschen Schule in der Stadt an, das Zitat von Merz werde noch in diesem Jahr auf einer Tafel am Rathaus angebracht werden. Dort ist bereits der ehemalige US-Präsident George W. Bush zitiert mit den Worten: "Jeder, der Litauen als Feind betrachtet, wählt sich auch die USA zum Feind."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#Vilnius #Merz #Litauen #Rathaus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1675519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741745</a:t>
                      </a:r>
                    </a:p>
                  </a:txBody>
                  <a:tcPr/>
                </a:tc>
                <a:extLst>
                  <a:ext uri="{0D108BD9-81ED-4DB2-BD59-A6C34878D82A}">
                    <a16:rowId xmlns:a16="http://schemas.microsoft.com/office/drawing/2014/main" val="1459116412"/>
                  </a:ext>
                </a:extLst>
              </a:tr>
            </a:tbl>
          </a:graphicData>
        </a:graphic>
      </p:graphicFrame>
      <p:sp>
        <p:nvSpPr>
          <p:cNvPr id="4" name="Text Placeholder 3">
            <a:extLst>
              <a:ext uri="{FF2B5EF4-FFF2-40B4-BE49-F238E27FC236}">
                <a16:creationId xmlns:a16="http://schemas.microsoft.com/office/drawing/2014/main" id="{1A41F36D-FC05-4E98-8914-6005DAC47D92}"/>
              </a:ext>
            </a:extLst>
          </p:cNvPr>
          <p:cNvSpPr>
            <a:spLocks noGrp="1"/>
          </p:cNvSpPr>
          <p:nvPr>
            <p:ph type="body" sz="quarter" idx="14"/>
          </p:nvPr>
        </p:nvSpPr>
        <p:spPr/>
        <p:txBody>
          <a:bodyPr/>
          <a:lstStyle/>
          <a:p>
            <a:r>
              <a:rPr lang="en-US"/>
              <a:t>01/01/2025 - 10/01/2025</a:t>
            </a:r>
          </a:p>
        </p:txBody>
      </p:sp>
    </p:spTree>
    <p:extLst>
      <p:ext uri="{BB962C8B-B14F-4D97-AF65-F5344CB8AC3E}">
        <p14:creationId xmlns:p14="http://schemas.microsoft.com/office/powerpoint/2010/main" val="356631539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4622</Words>
  <Application>Microsoft Office PowerPoint</Application>
  <PresentationFormat>On-screen Show (4:3)</PresentationFormat>
  <Paragraphs>571</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Instagram Posts Table | zdfheute - 1 of 26</vt:lpstr>
      <vt:lpstr>Instagram Posts Table | zdfheute - 2 of 26</vt:lpstr>
      <vt:lpstr>Instagram Posts Table | zdfheute - 3 of 26</vt:lpstr>
      <vt:lpstr>Instagram Posts Table | zdfheute - 4 of 26</vt:lpstr>
      <vt:lpstr>Instagram Posts Table | zdfheute - 5 of 26</vt:lpstr>
      <vt:lpstr>Instagram Posts Table | zdfheute - 6 of 26</vt:lpstr>
      <vt:lpstr>Instagram Posts Table | zdfheute - 7 of 26</vt:lpstr>
      <vt:lpstr>Instagram Posts Table | zdfheute - 8 of 26</vt:lpstr>
      <vt:lpstr>Instagram Posts Table | zdfheute - 9 of 26</vt:lpstr>
      <vt:lpstr>Instagram Posts Table | zdfheute - 10 of 26</vt:lpstr>
      <vt:lpstr>Instagram Posts Table | zdfheute - 11 of 26</vt:lpstr>
      <vt:lpstr>Instagram Posts Table | zdfheute - 12 of 26</vt:lpstr>
      <vt:lpstr>Instagram Posts Table | zdfheute - 13 of 26</vt:lpstr>
      <vt:lpstr>Instagram Posts Table | zdfheute - 14 of 26</vt:lpstr>
      <vt:lpstr>Instagram Posts Table | zdfheute - 15 of 26</vt:lpstr>
      <vt:lpstr>Instagram Posts Table | zdfheute - 16 of 26</vt:lpstr>
      <vt:lpstr>Instagram Posts Table | zdfheute - 17 of 26</vt:lpstr>
      <vt:lpstr>Instagram Posts Table | zdfheute - 18 of 26</vt:lpstr>
      <vt:lpstr>Instagram Posts Table | zdfheute - 19 of 26</vt:lpstr>
      <vt:lpstr>Instagram Posts Table | zdfheute - 20 of 26</vt:lpstr>
      <vt:lpstr>Instagram Posts Table | zdfheute - 21 of 26</vt:lpstr>
      <vt:lpstr>Instagram Posts Table | zdfheute - 22 of 26</vt:lpstr>
      <vt:lpstr>Instagram Posts Table | zdfheute - 23 of 26</vt:lpstr>
      <vt:lpstr>Instagram Posts Table | zdfheute - 24 of 26</vt:lpstr>
      <vt:lpstr>Instagram Posts Table | zdfheute - 25 of 26</vt:lpstr>
      <vt:lpstr>Instagram Posts Table | zdfheute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zdfheute - 1 of 26</dc:title>
  <dc:creator>Frederik Born</dc:creator>
  <cp:lastModifiedBy>Frederik Born</cp:lastModifiedBy>
  <cp:revision>1</cp:revision>
  <dcterms:created xsi:type="dcterms:W3CDTF">2025-10-21T07:36:08Z</dcterms:created>
  <dcterms:modified xsi:type="dcterms:W3CDTF">2025-10-21T07:38:55Z</dcterms:modified>
</cp:coreProperties>
</file>