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9BB1A-39C3-4658-8857-6B85D3EDAB56}"/>
              </a:ext>
            </a:extLst>
          </p:cNvPr>
          <p:cNvSpPr>
            <a:spLocks noGrp="1"/>
          </p:cNvSpPr>
          <p:nvPr>
            <p:ph type="ctrTitle"/>
          </p:nvPr>
        </p:nvSpPr>
        <p:spPr/>
        <p:txBody>
          <a:bodyPr/>
          <a:lstStyle/>
          <a:p>
            <a:r>
              <a:rPr lang="en-US"/>
              <a:t>All Posts</a:t>
            </a:r>
          </a:p>
        </p:txBody>
      </p:sp>
      <p:sp>
        <p:nvSpPr>
          <p:cNvPr id="3" name="Subtitle 2">
            <a:extLst>
              <a:ext uri="{FF2B5EF4-FFF2-40B4-BE49-F238E27FC236}">
                <a16:creationId xmlns:a16="http://schemas.microsoft.com/office/drawing/2014/main" id="{AD24D14B-BA17-42AF-BF93-CB55D958F0FC}"/>
              </a:ext>
            </a:extLst>
          </p:cNvPr>
          <p:cNvSpPr>
            <a:spLocks noGrp="1"/>
          </p:cNvSpPr>
          <p:nvPr>
            <p:ph type="subTitle" idx="1"/>
          </p:nvPr>
        </p:nvSpPr>
        <p:spPr/>
        <p:txBody>
          <a:bodyPr/>
          <a:lstStyle/>
          <a:p>
            <a:r>
              <a:rPr lang="en-US"/>
              <a:t>ZDF</a:t>
            </a:r>
          </a:p>
        </p:txBody>
      </p:sp>
    </p:spTree>
    <p:extLst>
      <p:ext uri="{BB962C8B-B14F-4D97-AF65-F5344CB8AC3E}">
        <p14:creationId xmlns:p14="http://schemas.microsoft.com/office/powerpoint/2010/main" val="273094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E0F9-354E-46C3-B74D-41145790D1C4}"/>
              </a:ext>
            </a:extLst>
          </p:cNvPr>
          <p:cNvSpPr>
            <a:spLocks noGrp="1"/>
          </p:cNvSpPr>
          <p:nvPr>
            <p:ph type="title"/>
          </p:nvPr>
        </p:nvSpPr>
        <p:spPr/>
        <p:txBody>
          <a:bodyPr/>
          <a:lstStyle/>
          <a:p>
            <a:r>
              <a:rPr lang="en-US"/>
              <a:t>Youtube YouTube_All Post Table | 9 profiles</a:t>
            </a:r>
          </a:p>
        </p:txBody>
      </p:sp>
      <p:graphicFrame>
        <p:nvGraphicFramePr>
          <p:cNvPr id="5" name="Table Placeholder 4">
            <a:extLst>
              <a:ext uri="{FF2B5EF4-FFF2-40B4-BE49-F238E27FC236}">
                <a16:creationId xmlns:a16="http://schemas.microsoft.com/office/drawing/2014/main" id="{94C55F0A-66B9-4301-9F8D-1D25AA432646}"/>
              </a:ext>
            </a:extLst>
          </p:cNvPr>
          <p:cNvGraphicFramePr>
            <a:graphicFrameLocks noGrp="1"/>
          </p:cNvGraphicFramePr>
          <p:nvPr>
            <p:ph type="tbl" sz="quarter" idx="13"/>
            <p:extLst>
              <p:ext uri="{D42A27DB-BD31-4B8C-83A1-F6EECF244321}">
                <p14:modId xmlns:p14="http://schemas.microsoft.com/office/powerpoint/2010/main" val="166378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8002233"/>
                    </a:ext>
                  </a:extLst>
                </a:gridCol>
                <a:gridCol w="1152144">
                  <a:extLst>
                    <a:ext uri="{9D8B030D-6E8A-4147-A177-3AD203B41FA5}">
                      <a16:colId xmlns:a16="http://schemas.microsoft.com/office/drawing/2014/main" val="2181480907"/>
                    </a:ext>
                  </a:extLst>
                </a:gridCol>
                <a:gridCol w="576072">
                  <a:extLst>
                    <a:ext uri="{9D8B030D-6E8A-4147-A177-3AD203B41FA5}">
                      <a16:colId xmlns:a16="http://schemas.microsoft.com/office/drawing/2014/main" val="2940731549"/>
                    </a:ext>
                  </a:extLst>
                </a:gridCol>
                <a:gridCol w="576072">
                  <a:extLst>
                    <a:ext uri="{9D8B030D-6E8A-4147-A177-3AD203B41FA5}">
                      <a16:colId xmlns:a16="http://schemas.microsoft.com/office/drawing/2014/main" val="315535743"/>
                    </a:ext>
                  </a:extLst>
                </a:gridCol>
                <a:gridCol w="576072">
                  <a:extLst>
                    <a:ext uri="{9D8B030D-6E8A-4147-A177-3AD203B41FA5}">
                      <a16:colId xmlns:a16="http://schemas.microsoft.com/office/drawing/2014/main" val="2860270401"/>
                    </a:ext>
                  </a:extLst>
                </a:gridCol>
                <a:gridCol w="576072">
                  <a:extLst>
                    <a:ext uri="{9D8B030D-6E8A-4147-A177-3AD203B41FA5}">
                      <a16:colId xmlns:a16="http://schemas.microsoft.com/office/drawing/2014/main" val="2100533449"/>
                    </a:ext>
                  </a:extLst>
                </a:gridCol>
                <a:gridCol w="576072">
                  <a:extLst>
                    <a:ext uri="{9D8B030D-6E8A-4147-A177-3AD203B41FA5}">
                      <a16:colId xmlns:a16="http://schemas.microsoft.com/office/drawing/2014/main" val="2780375226"/>
                    </a:ext>
                  </a:extLst>
                </a:gridCol>
                <a:gridCol w="576072">
                  <a:extLst>
                    <a:ext uri="{9D8B030D-6E8A-4147-A177-3AD203B41FA5}">
                      <a16:colId xmlns:a16="http://schemas.microsoft.com/office/drawing/2014/main" val="229262841"/>
                    </a:ext>
                  </a:extLst>
                </a:gridCol>
                <a:gridCol w="576072">
                  <a:extLst>
                    <a:ext uri="{9D8B030D-6E8A-4147-A177-3AD203B41FA5}">
                      <a16:colId xmlns:a16="http://schemas.microsoft.com/office/drawing/2014/main" val="2522925311"/>
                    </a:ext>
                  </a:extLst>
                </a:gridCol>
                <a:gridCol w="576072">
                  <a:extLst>
                    <a:ext uri="{9D8B030D-6E8A-4147-A177-3AD203B41FA5}">
                      <a16:colId xmlns:a16="http://schemas.microsoft.com/office/drawing/2014/main" val="167260386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Watch Time</a:t>
                      </a:r>
                    </a:p>
                  </a:txBody>
                  <a:tcPr/>
                </a:tc>
                <a:tc>
                  <a:txBody>
                    <a:bodyPr/>
                    <a:lstStyle/>
                    <a:p>
                      <a:r>
                        <a:rPr lang="en-US" sz="1000"/>
                        <a:t>Retention Rate</a:t>
                      </a:r>
                    </a:p>
                  </a:txBody>
                  <a:tcPr/>
                </a:tc>
                <a:extLst>
                  <a:ext uri="{0D108BD9-81ED-4DB2-BD59-A6C34878D82A}">
                    <a16:rowId xmlns:a16="http://schemas.microsoft.com/office/drawing/2014/main" val="1855428143"/>
                  </a:ext>
                </a:extLst>
              </a:tr>
              <a:tr h="370840">
                <a:tc>
                  <a:txBody>
                    <a:bodyPr/>
                    <a:lstStyle/>
                    <a:p>
                      <a:r>
                        <a:rPr lang="de-DE" sz="1000" b="1"/>
                        <a:t>YouTube ZDF - 2025-06-12 12:00:26</a:t>
                      </a:r>
                      <a:r>
                        <a:rPr lang="de-DE" sz="1000"/>
                        <a:t>
 Und, was habt ihr Dummes in eurer Jugend gemacht? – Club der Dinosaurier | ZDF Serie #humor</a:t>
                      </a:r>
                      <a:endParaRPr lang="en-US" sz="1000"/>
                    </a:p>
                  </a:txBody>
                  <a:tcPr/>
                </a:tc>
                <a:tc>
                  <a:txBody>
                    <a:bodyPr/>
                    <a:lstStyle/>
                    <a:p>
                      <a:r>
                        <a:rPr lang="en-US" sz="1000"/>
                        <a:t>https://i.ytimg.com/vi/Jnbdqx2K6Zk/hqdefault.jpg</a:t>
                      </a:r>
                    </a:p>
                  </a:txBody>
                  <a:tcPr/>
                </a:tc>
                <a:tc>
                  <a:txBody>
                    <a:bodyPr/>
                    <a:lstStyle/>
                    <a:p>
                      <a:r>
                        <a:rPr lang="en-US" sz="1000"/>
                        <a:t>5972</a:t>
                      </a:r>
                    </a:p>
                  </a:txBody>
                  <a:tcPr/>
                </a:tc>
                <a:tc>
                  <a:txBody>
                    <a:bodyPr/>
                    <a:lstStyle/>
                    <a:p>
                      <a:r>
                        <a:rPr lang="en-US" sz="1000"/>
                        <a:t>0.4689 %</a:t>
                      </a:r>
                    </a:p>
                  </a:txBody>
                  <a:tcPr/>
                </a:tc>
                <a:tc>
                  <a:txBody>
                    <a:bodyPr/>
                    <a:lstStyle/>
                    <a:p>
                      <a:r>
                        <a:rPr lang="en-US" sz="1000"/>
                        <a:t>5972</a:t>
                      </a:r>
                    </a:p>
                  </a:txBody>
                  <a:tcPr/>
                </a:tc>
                <a:tc>
                  <a:txBody>
                    <a:bodyPr/>
                    <a:lstStyle/>
                    <a:p>
                      <a:r>
                        <a:rPr lang="en-US" sz="1000"/>
                        <a:t>20</a:t>
                      </a:r>
                    </a:p>
                  </a:txBody>
                  <a:tcPr/>
                </a:tc>
                <a:tc>
                  <a:txBody>
                    <a:bodyPr/>
                    <a:lstStyle/>
                    <a:p>
                      <a:r>
                        <a:rPr lang="en-US" sz="1000"/>
                        <a:t>4</a:t>
                      </a:r>
                    </a:p>
                  </a:txBody>
                  <a:tcPr/>
                </a:tc>
                <a:tc>
                  <a:txBody>
                    <a:bodyPr/>
                    <a:lstStyle/>
                    <a:p>
                      <a:r>
                        <a:rPr lang="en-US" sz="1000"/>
                        <a:t>1</a:t>
                      </a:r>
                    </a:p>
                  </a:txBody>
                  <a:tcPr/>
                </a:tc>
                <a:tc>
                  <a:txBody>
                    <a:bodyPr/>
                    <a:lstStyle/>
                    <a:p>
                      <a:r>
                        <a:rPr lang="en-US" sz="1000"/>
                        <a:t>26</a:t>
                      </a:r>
                    </a:p>
                  </a:txBody>
                  <a:tcPr/>
                </a:tc>
                <a:tc>
                  <a:txBody>
                    <a:bodyPr/>
                    <a:lstStyle/>
                    <a:p>
                      <a:r>
                        <a:rPr lang="en-US" sz="1000"/>
                        <a:t>58.31 %</a:t>
                      </a:r>
                    </a:p>
                  </a:txBody>
                  <a:tcPr/>
                </a:tc>
                <a:extLst>
                  <a:ext uri="{0D108BD9-81ED-4DB2-BD59-A6C34878D82A}">
                    <a16:rowId xmlns:a16="http://schemas.microsoft.com/office/drawing/2014/main" val="1403871828"/>
                  </a:ext>
                </a:extLst>
              </a:tr>
              <a:tr h="370840">
                <a:tc>
                  <a:txBody>
                    <a:bodyPr/>
                    <a:lstStyle/>
                    <a:p>
                      <a:r>
                        <a:rPr lang="en-US" sz="1000" b="1"/>
                        <a:t>YouTube ZDFneo - 2025-06-06 20:00:24</a:t>
                      </a:r>
                      <a:r>
                        <a:rPr lang="en-US" sz="1000"/>
                        <a:t>
 Club der Dinosaurier – Highschool-Dramedyserie | Die komplette 1. Folge</a:t>
                      </a:r>
                    </a:p>
                  </a:txBody>
                  <a:tcPr/>
                </a:tc>
                <a:tc>
                  <a:txBody>
                    <a:bodyPr/>
                    <a:lstStyle/>
                    <a:p>
                      <a:r>
                        <a:rPr lang="en-US" sz="1000"/>
                        <a:t>https://i.ytimg.com/vi/TSEhFtXP5YU/hqdefault.jpg</a:t>
                      </a:r>
                    </a:p>
                  </a:txBody>
                  <a:tcPr/>
                </a:tc>
                <a:tc>
                  <a:txBody>
                    <a:bodyPr/>
                    <a:lstStyle/>
                    <a:p>
                      <a:r>
                        <a:rPr lang="en-US" sz="1000"/>
                        <a:t>3359</a:t>
                      </a:r>
                    </a:p>
                  </a:txBody>
                  <a:tcPr/>
                </a:tc>
                <a:tc>
                  <a:txBody>
                    <a:bodyPr/>
                    <a:lstStyle/>
                    <a:p>
                      <a:r>
                        <a:rPr lang="en-US" sz="1000"/>
                        <a:t>2.1137 %</a:t>
                      </a:r>
                    </a:p>
                  </a:txBody>
                  <a:tcPr/>
                </a:tc>
                <a:tc>
                  <a:txBody>
                    <a:bodyPr/>
                    <a:lstStyle/>
                    <a:p>
                      <a:r>
                        <a:rPr lang="en-US" sz="1000"/>
                        <a:t>3359</a:t>
                      </a:r>
                    </a:p>
                  </a:txBody>
                  <a:tcPr/>
                </a:tc>
                <a:tc>
                  <a:txBody>
                    <a:bodyPr/>
                    <a:lstStyle/>
                    <a:p>
                      <a:r>
                        <a:rPr lang="en-US" sz="1000"/>
                        <a:t>38</a:t>
                      </a:r>
                    </a:p>
                  </a:txBody>
                  <a:tcPr/>
                </a:tc>
                <a:tc>
                  <a:txBody>
                    <a:bodyPr/>
                    <a:lstStyle/>
                    <a:p>
                      <a:r>
                        <a:rPr lang="en-US" sz="1000"/>
                        <a:t>7</a:t>
                      </a:r>
                    </a:p>
                  </a:txBody>
                  <a:tcPr/>
                </a:tc>
                <a:tc>
                  <a:txBody>
                    <a:bodyPr/>
                    <a:lstStyle/>
                    <a:p>
                      <a:r>
                        <a:rPr lang="en-US" sz="1000"/>
                        <a:t>24</a:t>
                      </a:r>
                    </a:p>
                  </a:txBody>
                  <a:tcPr/>
                </a:tc>
                <a:tc>
                  <a:txBody>
                    <a:bodyPr/>
                    <a:lstStyle/>
                    <a:p>
                      <a:r>
                        <a:rPr lang="en-US" sz="1000"/>
                        <a:t>339</a:t>
                      </a:r>
                    </a:p>
                  </a:txBody>
                  <a:tcPr/>
                </a:tc>
                <a:tc>
                  <a:txBody>
                    <a:bodyPr/>
                    <a:lstStyle/>
                    <a:p>
                      <a:r>
                        <a:rPr lang="en-US" sz="1000"/>
                        <a:t>13.51 %</a:t>
                      </a:r>
                    </a:p>
                  </a:txBody>
                  <a:tcPr/>
                </a:tc>
                <a:extLst>
                  <a:ext uri="{0D108BD9-81ED-4DB2-BD59-A6C34878D82A}">
                    <a16:rowId xmlns:a16="http://schemas.microsoft.com/office/drawing/2014/main" val="1907608849"/>
                  </a:ext>
                </a:extLst>
              </a:tr>
              <a:tr h="370840">
                <a:tc>
                  <a:txBody>
                    <a:bodyPr/>
                    <a:lstStyle/>
                    <a:p>
                      <a:r>
                        <a:rPr lang="en-US" sz="1000" b="1"/>
                        <a:t>YouTube ZDFneo - 2025-05-30 18:01:19</a:t>
                      </a:r>
                      <a:r>
                        <a:rPr lang="en-US" sz="1000"/>
                        <a:t>
 Club der Dinosaurier – Highschool-Dramedyserie | Trailer #neoriginal</a:t>
                      </a:r>
                    </a:p>
                  </a:txBody>
                  <a:tcPr/>
                </a:tc>
                <a:tc>
                  <a:txBody>
                    <a:bodyPr/>
                    <a:lstStyle/>
                    <a:p>
                      <a:r>
                        <a:rPr lang="en-US" sz="1000"/>
                        <a:t>https://i.ytimg.com/vi/ks_5l4qW-tE/hqdefault.jpg</a:t>
                      </a:r>
                    </a:p>
                  </a:txBody>
                  <a:tcPr/>
                </a:tc>
                <a:tc>
                  <a:txBody>
                    <a:bodyPr/>
                    <a:lstStyle/>
                    <a:p>
                      <a:r>
                        <a:rPr lang="en-US" sz="1000"/>
                        <a:t>6626</a:t>
                      </a:r>
                    </a:p>
                  </a:txBody>
                  <a:tcPr/>
                </a:tc>
                <a:tc>
                  <a:txBody>
                    <a:bodyPr/>
                    <a:lstStyle/>
                    <a:p>
                      <a:r>
                        <a:rPr lang="en-US" sz="1000"/>
                        <a:t>2.6411 %</a:t>
                      </a:r>
                    </a:p>
                  </a:txBody>
                  <a:tcPr/>
                </a:tc>
                <a:tc>
                  <a:txBody>
                    <a:bodyPr/>
                    <a:lstStyle/>
                    <a:p>
                      <a:r>
                        <a:rPr lang="en-US" sz="1000"/>
                        <a:t>6626</a:t>
                      </a:r>
                    </a:p>
                  </a:txBody>
                  <a:tcPr/>
                </a:tc>
                <a:tc>
                  <a:txBody>
                    <a:bodyPr/>
                    <a:lstStyle/>
                    <a:p>
                      <a:r>
                        <a:rPr lang="en-US" sz="1000"/>
                        <a:t>44</a:t>
                      </a:r>
                    </a:p>
                  </a:txBody>
                  <a:tcPr/>
                </a:tc>
                <a:tc>
                  <a:txBody>
                    <a:bodyPr/>
                    <a:lstStyle/>
                    <a:p>
                      <a:r>
                        <a:rPr lang="en-US" sz="1000"/>
                        <a:t>3</a:t>
                      </a:r>
                    </a:p>
                  </a:txBody>
                  <a:tcPr/>
                </a:tc>
                <a:tc>
                  <a:txBody>
                    <a:bodyPr/>
                    <a:lstStyle/>
                    <a:p>
                      <a:r>
                        <a:rPr lang="en-US" sz="1000"/>
                        <a:t>118</a:t>
                      </a:r>
                    </a:p>
                  </a:txBody>
                  <a:tcPr/>
                </a:tc>
                <a:tc>
                  <a:txBody>
                    <a:bodyPr/>
                    <a:lstStyle/>
                    <a:p>
                      <a:r>
                        <a:rPr lang="en-US" sz="1000"/>
                        <a:t>57</a:t>
                      </a:r>
                    </a:p>
                  </a:txBody>
                  <a:tcPr/>
                </a:tc>
                <a:tc>
                  <a:txBody>
                    <a:bodyPr/>
                    <a:lstStyle/>
                    <a:p>
                      <a:r>
                        <a:rPr lang="en-US" sz="1000"/>
                        <a:t>63.59 %</a:t>
                      </a:r>
                    </a:p>
                  </a:txBody>
                  <a:tcPr/>
                </a:tc>
                <a:extLst>
                  <a:ext uri="{0D108BD9-81ED-4DB2-BD59-A6C34878D82A}">
                    <a16:rowId xmlns:a16="http://schemas.microsoft.com/office/drawing/2014/main" val="1837527657"/>
                  </a:ext>
                </a:extLst>
              </a:tr>
            </a:tbl>
          </a:graphicData>
        </a:graphic>
      </p:graphicFrame>
      <p:sp>
        <p:nvSpPr>
          <p:cNvPr id="4" name="Text Placeholder 3">
            <a:extLst>
              <a:ext uri="{FF2B5EF4-FFF2-40B4-BE49-F238E27FC236}">
                <a16:creationId xmlns:a16="http://schemas.microsoft.com/office/drawing/2014/main" id="{96AAAB9C-6ACC-42E9-89E4-56EA69832CC2}"/>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27960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E131-7BAC-4B4A-B72F-837427682BE9}"/>
              </a:ext>
            </a:extLst>
          </p:cNvPr>
          <p:cNvSpPr>
            <a:spLocks noGrp="1"/>
          </p:cNvSpPr>
          <p:nvPr>
            <p:ph type="title"/>
          </p:nvPr>
        </p:nvSpPr>
        <p:spPr/>
        <p:txBody>
          <a:bodyPr/>
          <a:lstStyle/>
          <a:p>
            <a:r>
              <a:rPr lang="en-US"/>
              <a:t>Instagram Instagram_All Post Table | 9 profiles - 1 of 14</a:t>
            </a:r>
          </a:p>
        </p:txBody>
      </p:sp>
      <p:graphicFrame>
        <p:nvGraphicFramePr>
          <p:cNvPr id="5" name="Table Placeholder 4">
            <a:extLst>
              <a:ext uri="{FF2B5EF4-FFF2-40B4-BE49-F238E27FC236}">
                <a16:creationId xmlns:a16="http://schemas.microsoft.com/office/drawing/2014/main" id="{CFCFFA28-91F9-4EF8-8676-BDD85755CACE}"/>
              </a:ext>
            </a:extLst>
          </p:cNvPr>
          <p:cNvGraphicFramePr>
            <a:graphicFrameLocks noGrp="1"/>
          </p:cNvGraphicFramePr>
          <p:nvPr>
            <p:ph type="tbl" sz="quarter" idx="13"/>
            <p:extLst>
              <p:ext uri="{D42A27DB-BD31-4B8C-83A1-F6EECF244321}">
                <p14:modId xmlns:p14="http://schemas.microsoft.com/office/powerpoint/2010/main" val="494752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1345014"/>
                    </a:ext>
                  </a:extLst>
                </a:gridCol>
                <a:gridCol w="1316736">
                  <a:extLst>
                    <a:ext uri="{9D8B030D-6E8A-4147-A177-3AD203B41FA5}">
                      <a16:colId xmlns:a16="http://schemas.microsoft.com/office/drawing/2014/main" val="3590590961"/>
                    </a:ext>
                  </a:extLst>
                </a:gridCol>
                <a:gridCol w="658368">
                  <a:extLst>
                    <a:ext uri="{9D8B030D-6E8A-4147-A177-3AD203B41FA5}">
                      <a16:colId xmlns:a16="http://schemas.microsoft.com/office/drawing/2014/main" val="261974095"/>
                    </a:ext>
                  </a:extLst>
                </a:gridCol>
                <a:gridCol w="658368">
                  <a:extLst>
                    <a:ext uri="{9D8B030D-6E8A-4147-A177-3AD203B41FA5}">
                      <a16:colId xmlns:a16="http://schemas.microsoft.com/office/drawing/2014/main" val="2231881968"/>
                    </a:ext>
                  </a:extLst>
                </a:gridCol>
                <a:gridCol w="658368">
                  <a:extLst>
                    <a:ext uri="{9D8B030D-6E8A-4147-A177-3AD203B41FA5}">
                      <a16:colId xmlns:a16="http://schemas.microsoft.com/office/drawing/2014/main" val="4042115247"/>
                    </a:ext>
                  </a:extLst>
                </a:gridCol>
                <a:gridCol w="658368">
                  <a:extLst>
                    <a:ext uri="{9D8B030D-6E8A-4147-A177-3AD203B41FA5}">
                      <a16:colId xmlns:a16="http://schemas.microsoft.com/office/drawing/2014/main" val="1218184480"/>
                    </a:ext>
                  </a:extLst>
                </a:gridCol>
                <a:gridCol w="658368">
                  <a:extLst>
                    <a:ext uri="{9D8B030D-6E8A-4147-A177-3AD203B41FA5}">
                      <a16:colId xmlns:a16="http://schemas.microsoft.com/office/drawing/2014/main" val="580188073"/>
                    </a:ext>
                  </a:extLst>
                </a:gridCol>
                <a:gridCol w="658368">
                  <a:extLst>
                    <a:ext uri="{9D8B030D-6E8A-4147-A177-3AD203B41FA5}">
                      <a16:colId xmlns:a16="http://schemas.microsoft.com/office/drawing/2014/main" val="2329084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75091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Instagram zdf.de - 2025-07-08 08:00:00</a:t>
                      </a:r>
                      <a:r>
                        <a:rPr kumimoji="0" lang="de-DE" sz="1000" b="0" i="0" u="none" strike="noStrike" kern="1200" cap="none" spc="0" normalizeH="0" baseline="0" noProof="0">
                          <a:ln>
                            <a:noFill/>
                          </a:ln>
                          <a:solidFill>
                            <a:prstClr val="black"/>
                          </a:solidFill>
                          <a:effectLst/>
                          <a:uLnTx/>
                          <a:uFillTx/>
                          <a:latin typeface="Calibri"/>
                          <a:ea typeface="+mn-ea"/>
                          <a:cs typeface="+mn-cs"/>
                        </a:rPr>
                        <a:t>
 Wachsen euch auch komische Sachen? Wird schon kein Drama sein… oder?
Beim Besuch bei der Dermatologin plötzlich STI-Alarm – dabei wachsen unseren Dinos doch nur Schuppen! 🦎 
Aber klar: Missverständnisse gibt’s beim Arzt manchmal schneller als gedacht. Für den Fall der Fälle gilt trotzdem: STIs (sexuell übertragbare Infektionen) sind nichts Schlimmes und voll normal. Also kein Stress, keine Scham! Bei Unsicherheit einfach testen lassen und safe bleiben 🤝
🔗 Den Link zur Serie „Club der Dinosaurier” findet ihr in unserer Bio.
#zdf #gesundheit #hautärztin #Infektion #clubderdinosaurier #pride #pridemonth #ally #staysafe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https://quintly-eu-image-storage.s3.amazonaws.com/55e6c8ab549629115d09afb9389ade6a/83529d2f9d92f2786be4b578a5d9a455.jpg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708168624"/>
                  </a:ext>
                </a:extLst>
              </a:tr>
            </a:tbl>
          </a:graphicData>
        </a:graphic>
      </p:graphicFrame>
      <p:sp>
        <p:nvSpPr>
          <p:cNvPr id="4" name="Text Placeholder 3">
            <a:extLst>
              <a:ext uri="{FF2B5EF4-FFF2-40B4-BE49-F238E27FC236}">
                <a16:creationId xmlns:a16="http://schemas.microsoft.com/office/drawing/2014/main" id="{AC5E51B2-3224-471F-B6A7-4A50E8416A2C}"/>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325979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CD077-0D55-4D8E-AB01-A0EDB412C06E}"/>
              </a:ext>
            </a:extLst>
          </p:cNvPr>
          <p:cNvSpPr>
            <a:spLocks noGrp="1"/>
          </p:cNvSpPr>
          <p:nvPr>
            <p:ph type="title"/>
          </p:nvPr>
        </p:nvSpPr>
        <p:spPr/>
        <p:txBody>
          <a:bodyPr/>
          <a:lstStyle/>
          <a:p>
            <a:r>
              <a:rPr lang="en-US"/>
              <a:t>Instagram Instagram_All Post Table | 9 profiles - 2 of 14</a:t>
            </a:r>
          </a:p>
        </p:txBody>
      </p:sp>
      <p:graphicFrame>
        <p:nvGraphicFramePr>
          <p:cNvPr id="5" name="Table Placeholder 4">
            <a:extLst>
              <a:ext uri="{FF2B5EF4-FFF2-40B4-BE49-F238E27FC236}">
                <a16:creationId xmlns:a16="http://schemas.microsoft.com/office/drawing/2014/main" id="{CB6A430B-BFDC-4EF8-9A7A-432B6F9F52E2}"/>
              </a:ext>
            </a:extLst>
          </p:cNvPr>
          <p:cNvGraphicFramePr>
            <a:graphicFrameLocks noGrp="1"/>
          </p:cNvGraphicFramePr>
          <p:nvPr>
            <p:ph type="tbl" sz="quarter" idx="13"/>
            <p:extLst>
              <p:ext uri="{D42A27DB-BD31-4B8C-83A1-F6EECF244321}">
                <p14:modId xmlns:p14="http://schemas.microsoft.com/office/powerpoint/2010/main" val="108328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97728165"/>
                    </a:ext>
                  </a:extLst>
                </a:gridCol>
                <a:gridCol w="1316736">
                  <a:extLst>
                    <a:ext uri="{9D8B030D-6E8A-4147-A177-3AD203B41FA5}">
                      <a16:colId xmlns:a16="http://schemas.microsoft.com/office/drawing/2014/main" val="2039758130"/>
                    </a:ext>
                  </a:extLst>
                </a:gridCol>
                <a:gridCol w="658368">
                  <a:extLst>
                    <a:ext uri="{9D8B030D-6E8A-4147-A177-3AD203B41FA5}">
                      <a16:colId xmlns:a16="http://schemas.microsoft.com/office/drawing/2014/main" val="621042545"/>
                    </a:ext>
                  </a:extLst>
                </a:gridCol>
                <a:gridCol w="658368">
                  <a:extLst>
                    <a:ext uri="{9D8B030D-6E8A-4147-A177-3AD203B41FA5}">
                      <a16:colId xmlns:a16="http://schemas.microsoft.com/office/drawing/2014/main" val="3556936382"/>
                    </a:ext>
                  </a:extLst>
                </a:gridCol>
                <a:gridCol w="658368">
                  <a:extLst>
                    <a:ext uri="{9D8B030D-6E8A-4147-A177-3AD203B41FA5}">
                      <a16:colId xmlns:a16="http://schemas.microsoft.com/office/drawing/2014/main" val="2260910209"/>
                    </a:ext>
                  </a:extLst>
                </a:gridCol>
                <a:gridCol w="658368">
                  <a:extLst>
                    <a:ext uri="{9D8B030D-6E8A-4147-A177-3AD203B41FA5}">
                      <a16:colId xmlns:a16="http://schemas.microsoft.com/office/drawing/2014/main" val="1092053386"/>
                    </a:ext>
                  </a:extLst>
                </a:gridCol>
                <a:gridCol w="658368">
                  <a:extLst>
                    <a:ext uri="{9D8B030D-6E8A-4147-A177-3AD203B41FA5}">
                      <a16:colId xmlns:a16="http://schemas.microsoft.com/office/drawing/2014/main" val="1806346860"/>
                    </a:ext>
                  </a:extLst>
                </a:gridCol>
                <a:gridCol w="658368">
                  <a:extLst>
                    <a:ext uri="{9D8B030D-6E8A-4147-A177-3AD203B41FA5}">
                      <a16:colId xmlns:a16="http://schemas.microsoft.com/office/drawing/2014/main" val="56619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42258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- 2025-07-07 12:00:00</a:t>
                      </a:r>
                      <a:r>
                        <a:rPr kumimoji="0" lang="en-US" sz="1000" b="0" i="0" u="none" strike="noStrike" kern="1200" cap="none" spc="0" normalizeH="0" baseline="0" noProof="0">
                          <a:ln>
                            <a:noFill/>
                          </a:ln>
                          <a:solidFill>
                            <a:prstClr val="black"/>
                          </a:solidFill>
                          <a:effectLst/>
                          <a:uLnTx/>
                          <a:uFillTx/>
                          <a:latin typeface="Calibri"/>
                          <a:ea typeface="+mn-ea"/>
                          <a:cs typeface="+mn-cs"/>
                        </a:rPr>
                        <a:t>
 Kuscheln als Heilmittel? Das kann ja spannend werden. Ob es wirklich klappt, seht ihr in „Club der Dinosaurier“ im ZDF oder in der ZDF-App.
#neoSerie #ClubDerDinosaurier #ToxischeMännlichkeit #Testosteron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https://quintly-eu-image-storage.s3.amazonaws.com/17ce4772d5971d52ad5c83f63bfb9364/46c86e13a99dd4aaee15e96e730ce4df.jpg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01361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- 2025-07-04 12:00:00</a:t>
                      </a:r>
                      <a:r>
                        <a:rPr kumimoji="0" lang="en-US" sz="1000" b="0" i="0" u="none" strike="noStrike" kern="1200" cap="none" spc="0" normalizeH="0" baseline="0" noProof="0">
                          <a:ln>
                            <a:noFill/>
                          </a:ln>
                          <a:solidFill>
                            <a:prstClr val="black"/>
                          </a:solidFill>
                          <a:effectLst/>
                          <a:uLnTx/>
                          <a:uFillTx/>
                          <a:latin typeface="Calibri"/>
                          <a:ea typeface="+mn-ea"/>
                          <a:cs typeface="+mn-cs"/>
                        </a:rPr>
                        <a:t>
 Ben und Janni sind beste Freunde und stehen auf dasselbe Mädchen – kann das gut gehen? Das seht ihr in unserer Highschool-Dramedy „Club der Dinosaurier“ im ZDF oder in der ZDF-App.
#neoSerie #ClubDerDinosaurier #ToxischeMännlichkeit #Testosteron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https://quintly-eu-image-storage.s3.amazonaws.com/17ce4772d5971d52ad5c83f63bfb9364/a9b5723b193158cf06d6c131a2e107aa.jpg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40993503"/>
                  </a:ext>
                </a:extLst>
              </a:tr>
            </a:tbl>
          </a:graphicData>
        </a:graphic>
      </p:graphicFrame>
      <p:sp>
        <p:nvSpPr>
          <p:cNvPr id="4" name="Text Placeholder 3">
            <a:extLst>
              <a:ext uri="{FF2B5EF4-FFF2-40B4-BE49-F238E27FC236}">
                <a16:creationId xmlns:a16="http://schemas.microsoft.com/office/drawing/2014/main" id="{98D73F1E-6111-44DB-973D-CCCD9A8074BE}"/>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240587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D60F-06FA-4A22-B9B9-722C084D6848}"/>
              </a:ext>
            </a:extLst>
          </p:cNvPr>
          <p:cNvSpPr>
            <a:spLocks noGrp="1"/>
          </p:cNvSpPr>
          <p:nvPr>
            <p:ph type="title"/>
          </p:nvPr>
        </p:nvSpPr>
        <p:spPr/>
        <p:txBody>
          <a:bodyPr/>
          <a:lstStyle/>
          <a:p>
            <a:r>
              <a:rPr lang="en-US"/>
              <a:t>Instagram Instagram_All Post Table | 9 profiles - 3 of 14</a:t>
            </a:r>
          </a:p>
        </p:txBody>
      </p:sp>
      <p:graphicFrame>
        <p:nvGraphicFramePr>
          <p:cNvPr id="5" name="Table Placeholder 4">
            <a:extLst>
              <a:ext uri="{FF2B5EF4-FFF2-40B4-BE49-F238E27FC236}">
                <a16:creationId xmlns:a16="http://schemas.microsoft.com/office/drawing/2014/main" id="{654FB622-531D-43A2-ACD4-A1FE5679976A}"/>
              </a:ext>
            </a:extLst>
          </p:cNvPr>
          <p:cNvGraphicFramePr>
            <a:graphicFrameLocks noGrp="1"/>
          </p:cNvGraphicFramePr>
          <p:nvPr>
            <p:ph type="tbl" sz="quarter" idx="13"/>
            <p:extLst>
              <p:ext uri="{D42A27DB-BD31-4B8C-83A1-F6EECF244321}">
                <p14:modId xmlns:p14="http://schemas.microsoft.com/office/powerpoint/2010/main" val="427310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3588657"/>
                    </a:ext>
                  </a:extLst>
                </a:gridCol>
                <a:gridCol w="1316736">
                  <a:extLst>
                    <a:ext uri="{9D8B030D-6E8A-4147-A177-3AD203B41FA5}">
                      <a16:colId xmlns:a16="http://schemas.microsoft.com/office/drawing/2014/main" val="280856840"/>
                    </a:ext>
                  </a:extLst>
                </a:gridCol>
                <a:gridCol w="658368">
                  <a:extLst>
                    <a:ext uri="{9D8B030D-6E8A-4147-A177-3AD203B41FA5}">
                      <a16:colId xmlns:a16="http://schemas.microsoft.com/office/drawing/2014/main" val="1637576100"/>
                    </a:ext>
                  </a:extLst>
                </a:gridCol>
                <a:gridCol w="658368">
                  <a:extLst>
                    <a:ext uri="{9D8B030D-6E8A-4147-A177-3AD203B41FA5}">
                      <a16:colId xmlns:a16="http://schemas.microsoft.com/office/drawing/2014/main" val="4183994273"/>
                    </a:ext>
                  </a:extLst>
                </a:gridCol>
                <a:gridCol w="658368">
                  <a:extLst>
                    <a:ext uri="{9D8B030D-6E8A-4147-A177-3AD203B41FA5}">
                      <a16:colId xmlns:a16="http://schemas.microsoft.com/office/drawing/2014/main" val="1461697691"/>
                    </a:ext>
                  </a:extLst>
                </a:gridCol>
                <a:gridCol w="658368">
                  <a:extLst>
                    <a:ext uri="{9D8B030D-6E8A-4147-A177-3AD203B41FA5}">
                      <a16:colId xmlns:a16="http://schemas.microsoft.com/office/drawing/2014/main" val="3104489054"/>
                    </a:ext>
                  </a:extLst>
                </a:gridCol>
                <a:gridCol w="658368">
                  <a:extLst>
                    <a:ext uri="{9D8B030D-6E8A-4147-A177-3AD203B41FA5}">
                      <a16:colId xmlns:a16="http://schemas.microsoft.com/office/drawing/2014/main" val="1220681023"/>
                    </a:ext>
                  </a:extLst>
                </a:gridCol>
                <a:gridCol w="658368">
                  <a:extLst>
                    <a:ext uri="{9D8B030D-6E8A-4147-A177-3AD203B41FA5}">
                      <a16:colId xmlns:a16="http://schemas.microsoft.com/office/drawing/2014/main" val="3600160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74301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- 2025-07-02 09:33:50</a:t>
                      </a:r>
                      <a:r>
                        <a:rPr kumimoji="0" lang="en-US" sz="1000" b="0" i="0" u="none" strike="noStrike" kern="1200" cap="none" spc="0" normalizeH="0" baseline="0" noProof="0">
                          <a:ln>
                            <a:noFill/>
                          </a:ln>
                          <a:solidFill>
                            <a:prstClr val="black"/>
                          </a:solidFill>
                          <a:effectLst/>
                          <a:uLnTx/>
                          <a:uFillTx/>
                          <a:latin typeface="Calibri"/>
                          <a:ea typeface="+mn-ea"/>
                          <a:cs typeface="+mn-cs"/>
                        </a:rPr>
                        <a:t>
 Typischer Teenage Rage? Oder steckt in den Pillen doch mehr drin? 👀 Das seht ihr in der Highschool-Dramedy „Club der Dinosaurier“ im ZDF oder in der ZDF-App.
#ClubDerDinosaurier #Teenager #TeenageRage #Eltern #WhatToWatch #neoSerie #ClubDerDinosaurierSerie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https://quintly-eu-image-storage.s3.amazonaws.com/17ce4772d5971d52ad5c83f63bfb9364/a3aafe47693dd7ec789ee7a89711c45d.jpg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01763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- 2025-06-29 15:00:00</a:t>
                      </a:r>
                      <a:r>
                        <a:rPr kumimoji="0" lang="en-US" sz="1000" b="0" i="0" u="none" strike="noStrike" kern="1200" cap="none" spc="0" normalizeH="0" baseline="0" noProof="0">
                          <a:ln>
                            <a:noFill/>
                          </a:ln>
                          <a:solidFill>
                            <a:prstClr val="black"/>
                          </a:solidFill>
                          <a:effectLst/>
                          <a:uLnTx/>
                          <a:uFillTx/>
                          <a:latin typeface="Calibri"/>
                          <a:ea typeface="+mn-ea"/>
                          <a:cs typeface="+mn-cs"/>
                        </a:rPr>
                        <a:t>
 Und der Name „LizarTech” war nicht Hinweis genug?! Die Serie heißt übrigens „Club der Dinosaurier“ und ihr könnt sie im ZDF oder in der ZDF-App streamen. Und ja, es gibt Dinos in der Serie. 🦖
#neoSerie #ClubDerDinosaurier #Exenmenschen #Testosteron #Dinosaurier #Reptilien #ClubDerDinosaurierSerie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https://quintly-eu-image-storage.s3.amazonaws.com/17ce4772d5971d52ad5c83f63bfb9364/06faf4dc35fdc1ae705f89e6c6e9f214.jpg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42320845"/>
                  </a:ext>
                </a:extLst>
              </a:tr>
            </a:tbl>
          </a:graphicData>
        </a:graphic>
      </p:graphicFrame>
      <p:sp>
        <p:nvSpPr>
          <p:cNvPr id="4" name="Text Placeholder 3">
            <a:extLst>
              <a:ext uri="{FF2B5EF4-FFF2-40B4-BE49-F238E27FC236}">
                <a16:creationId xmlns:a16="http://schemas.microsoft.com/office/drawing/2014/main" id="{29C33570-5875-47C1-B196-86E9E8151D2B}"/>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095585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15FB8-DABB-495E-AE77-6807197085F9}"/>
              </a:ext>
            </a:extLst>
          </p:cNvPr>
          <p:cNvSpPr>
            <a:spLocks noGrp="1"/>
          </p:cNvSpPr>
          <p:nvPr>
            <p:ph type="title"/>
          </p:nvPr>
        </p:nvSpPr>
        <p:spPr/>
        <p:txBody>
          <a:bodyPr/>
          <a:lstStyle/>
          <a:p>
            <a:r>
              <a:rPr lang="en-US"/>
              <a:t>Instagram Instagram_All Post Table | 9 profiles - 4 of 14</a:t>
            </a:r>
          </a:p>
        </p:txBody>
      </p:sp>
      <p:graphicFrame>
        <p:nvGraphicFramePr>
          <p:cNvPr id="5" name="Table Placeholder 4">
            <a:extLst>
              <a:ext uri="{FF2B5EF4-FFF2-40B4-BE49-F238E27FC236}">
                <a16:creationId xmlns:a16="http://schemas.microsoft.com/office/drawing/2014/main" id="{842CE33E-55B0-45A8-AFF2-647F9407F26E}"/>
              </a:ext>
            </a:extLst>
          </p:cNvPr>
          <p:cNvGraphicFramePr>
            <a:graphicFrameLocks noGrp="1"/>
          </p:cNvGraphicFramePr>
          <p:nvPr>
            <p:ph type="tbl" sz="quarter" idx="13"/>
            <p:extLst>
              <p:ext uri="{D42A27DB-BD31-4B8C-83A1-F6EECF244321}">
                <p14:modId xmlns:p14="http://schemas.microsoft.com/office/powerpoint/2010/main" val="321943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6260025"/>
                    </a:ext>
                  </a:extLst>
                </a:gridCol>
                <a:gridCol w="1316736">
                  <a:extLst>
                    <a:ext uri="{9D8B030D-6E8A-4147-A177-3AD203B41FA5}">
                      <a16:colId xmlns:a16="http://schemas.microsoft.com/office/drawing/2014/main" val="2942053676"/>
                    </a:ext>
                  </a:extLst>
                </a:gridCol>
                <a:gridCol w="658368">
                  <a:extLst>
                    <a:ext uri="{9D8B030D-6E8A-4147-A177-3AD203B41FA5}">
                      <a16:colId xmlns:a16="http://schemas.microsoft.com/office/drawing/2014/main" val="1294047066"/>
                    </a:ext>
                  </a:extLst>
                </a:gridCol>
                <a:gridCol w="658368">
                  <a:extLst>
                    <a:ext uri="{9D8B030D-6E8A-4147-A177-3AD203B41FA5}">
                      <a16:colId xmlns:a16="http://schemas.microsoft.com/office/drawing/2014/main" val="821674084"/>
                    </a:ext>
                  </a:extLst>
                </a:gridCol>
                <a:gridCol w="658368">
                  <a:extLst>
                    <a:ext uri="{9D8B030D-6E8A-4147-A177-3AD203B41FA5}">
                      <a16:colId xmlns:a16="http://schemas.microsoft.com/office/drawing/2014/main" val="2753902284"/>
                    </a:ext>
                  </a:extLst>
                </a:gridCol>
                <a:gridCol w="658368">
                  <a:extLst>
                    <a:ext uri="{9D8B030D-6E8A-4147-A177-3AD203B41FA5}">
                      <a16:colId xmlns:a16="http://schemas.microsoft.com/office/drawing/2014/main" val="746646597"/>
                    </a:ext>
                  </a:extLst>
                </a:gridCol>
                <a:gridCol w="658368">
                  <a:extLst>
                    <a:ext uri="{9D8B030D-6E8A-4147-A177-3AD203B41FA5}">
                      <a16:colId xmlns:a16="http://schemas.microsoft.com/office/drawing/2014/main" val="3005190319"/>
                    </a:ext>
                  </a:extLst>
                </a:gridCol>
                <a:gridCol w="658368">
                  <a:extLst>
                    <a:ext uri="{9D8B030D-6E8A-4147-A177-3AD203B41FA5}">
                      <a16:colId xmlns:a16="http://schemas.microsoft.com/office/drawing/2014/main" val="249596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70509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- 2025-06-26 11:00:00</a:t>
                      </a:r>
                      <a:r>
                        <a:rPr kumimoji="0" lang="en-US" sz="1000" b="0" i="0" u="none" strike="noStrike" kern="1200" cap="none" spc="0" normalizeH="0" baseline="0" noProof="0">
                          <a:ln>
                            <a:noFill/>
                          </a:ln>
                          <a:solidFill>
                            <a:prstClr val="black"/>
                          </a:solidFill>
                          <a:effectLst/>
                          <a:uLnTx/>
                          <a:uFillTx/>
                          <a:latin typeface="Calibri"/>
                          <a:ea typeface="+mn-ea"/>
                          <a:cs typeface="+mn-cs"/>
                        </a:rPr>
                        <a:t>
 Unser Lieblingspart auf Klassenausflügen – nicht. 👀
Wobei, mit zwei Klassenkameraden, die sich langsam in Reptilien verwandeln, ist das noch das kleinste Problem der Gruppe. Die Serie „Club der Dinosaurier“ könnt ihr im ZDF oder in der ZDF-App streamen.
#neoSerie #ClubDerDinosaurier #Schullandheim #Klassenausflug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https://quintly-eu-image-storage.s3.amazonaws.com/17ce4772d5971d52ad5c83f63bfb9364/eb4c51db52b42f1b215f7edd88f50062.jpg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66486634"/>
                  </a:ext>
                </a:extLst>
              </a:tr>
            </a:tbl>
          </a:graphicData>
        </a:graphic>
      </p:graphicFrame>
      <p:sp>
        <p:nvSpPr>
          <p:cNvPr id="4" name="Text Placeholder 3">
            <a:extLst>
              <a:ext uri="{FF2B5EF4-FFF2-40B4-BE49-F238E27FC236}">
                <a16:creationId xmlns:a16="http://schemas.microsoft.com/office/drawing/2014/main" id="{B9D1D20E-0D9B-4E52-A72F-BAD7FB35014A}"/>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7431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B1CC4-6520-47B1-9C46-C55D40D1607B}"/>
              </a:ext>
            </a:extLst>
          </p:cNvPr>
          <p:cNvSpPr>
            <a:spLocks noGrp="1"/>
          </p:cNvSpPr>
          <p:nvPr>
            <p:ph type="title"/>
          </p:nvPr>
        </p:nvSpPr>
        <p:spPr/>
        <p:txBody>
          <a:bodyPr/>
          <a:lstStyle/>
          <a:p>
            <a:r>
              <a:rPr lang="en-US"/>
              <a:t>Instagram Instagram_All Post Table | 9 profiles - 5 of 14</a:t>
            </a:r>
          </a:p>
        </p:txBody>
      </p:sp>
      <p:graphicFrame>
        <p:nvGraphicFramePr>
          <p:cNvPr id="5" name="Table Placeholder 4">
            <a:extLst>
              <a:ext uri="{FF2B5EF4-FFF2-40B4-BE49-F238E27FC236}">
                <a16:creationId xmlns:a16="http://schemas.microsoft.com/office/drawing/2014/main" id="{6439870A-3A22-4863-A1A2-FA354FD1E8CB}"/>
              </a:ext>
            </a:extLst>
          </p:cNvPr>
          <p:cNvGraphicFramePr>
            <a:graphicFrameLocks noGrp="1"/>
          </p:cNvGraphicFramePr>
          <p:nvPr>
            <p:ph type="tbl" sz="quarter" idx="13"/>
            <p:extLst>
              <p:ext uri="{D42A27DB-BD31-4B8C-83A1-F6EECF244321}">
                <p14:modId xmlns:p14="http://schemas.microsoft.com/office/powerpoint/2010/main" val="1837063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333124"/>
                    </a:ext>
                  </a:extLst>
                </a:gridCol>
                <a:gridCol w="1316736">
                  <a:extLst>
                    <a:ext uri="{9D8B030D-6E8A-4147-A177-3AD203B41FA5}">
                      <a16:colId xmlns:a16="http://schemas.microsoft.com/office/drawing/2014/main" val="729512481"/>
                    </a:ext>
                  </a:extLst>
                </a:gridCol>
                <a:gridCol w="658368">
                  <a:extLst>
                    <a:ext uri="{9D8B030D-6E8A-4147-A177-3AD203B41FA5}">
                      <a16:colId xmlns:a16="http://schemas.microsoft.com/office/drawing/2014/main" val="1877700218"/>
                    </a:ext>
                  </a:extLst>
                </a:gridCol>
                <a:gridCol w="658368">
                  <a:extLst>
                    <a:ext uri="{9D8B030D-6E8A-4147-A177-3AD203B41FA5}">
                      <a16:colId xmlns:a16="http://schemas.microsoft.com/office/drawing/2014/main" val="3061492353"/>
                    </a:ext>
                  </a:extLst>
                </a:gridCol>
                <a:gridCol w="658368">
                  <a:extLst>
                    <a:ext uri="{9D8B030D-6E8A-4147-A177-3AD203B41FA5}">
                      <a16:colId xmlns:a16="http://schemas.microsoft.com/office/drawing/2014/main" val="3532761310"/>
                    </a:ext>
                  </a:extLst>
                </a:gridCol>
                <a:gridCol w="658368">
                  <a:extLst>
                    <a:ext uri="{9D8B030D-6E8A-4147-A177-3AD203B41FA5}">
                      <a16:colId xmlns:a16="http://schemas.microsoft.com/office/drawing/2014/main" val="897545235"/>
                    </a:ext>
                  </a:extLst>
                </a:gridCol>
                <a:gridCol w="658368">
                  <a:extLst>
                    <a:ext uri="{9D8B030D-6E8A-4147-A177-3AD203B41FA5}">
                      <a16:colId xmlns:a16="http://schemas.microsoft.com/office/drawing/2014/main" val="1203261437"/>
                    </a:ext>
                  </a:extLst>
                </a:gridCol>
                <a:gridCol w="658368">
                  <a:extLst>
                    <a:ext uri="{9D8B030D-6E8A-4147-A177-3AD203B41FA5}">
                      <a16:colId xmlns:a16="http://schemas.microsoft.com/office/drawing/2014/main" val="3945528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64135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Instagram zdfneo - 2025-06-23 14:00:00</a:t>
                      </a:r>
                      <a:r>
                        <a:rPr kumimoji="0" lang="de-DE" sz="1000" b="0" i="0" u="none" strike="noStrike" kern="1200" cap="none" spc="0" normalizeH="0" baseline="0" noProof="0">
                          <a:ln>
                            <a:noFill/>
                          </a:ln>
                          <a:solidFill>
                            <a:prstClr val="black"/>
                          </a:solidFill>
                          <a:effectLst/>
                          <a:uLnTx/>
                          <a:uFillTx/>
                          <a:latin typeface="Calibri"/>
                          <a:ea typeface="+mn-ea"/>
                          <a:cs typeface="+mn-cs"/>
                        </a:rPr>
                        <a:t>
 Ben gesteht seiner besten Freundin endlich, dass er illegale Testosteronpräparate zu sich genommen hat und die etwas in ihm verändern. Auch äußerlich sind bereits Spuren der Substanz zu erkennen. Verwandelt er sich jetzt in einen Dinosaurier? Alle Folgen der Highschool-Dramedy-Serie „Club der Dinosaurier“ könnt ihr jetzt im ZDF oder in der ZDF-App streamen!
#neoSerie #ClubDerDinosaurier #ToxischeMännlichkeit #Testosteron #Dinosaurier #Reptilien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https://quintly-eu-image-storage.s3.amazonaws.com/17ce4772d5971d52ad5c83f63bfb9364/c279cb27144de67e4fd4d837d712fee0.jpg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153080"/>
                  </a:ext>
                </a:extLst>
              </a:tr>
            </a:tbl>
          </a:graphicData>
        </a:graphic>
      </p:graphicFrame>
      <p:sp>
        <p:nvSpPr>
          <p:cNvPr id="4" name="Text Placeholder 3">
            <a:extLst>
              <a:ext uri="{FF2B5EF4-FFF2-40B4-BE49-F238E27FC236}">
                <a16:creationId xmlns:a16="http://schemas.microsoft.com/office/drawing/2014/main" id="{31D80735-0DC8-4355-840F-C71015D38598}"/>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93562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D773-28D4-45F5-8BDE-9D71D2F0E487}"/>
              </a:ext>
            </a:extLst>
          </p:cNvPr>
          <p:cNvSpPr>
            <a:spLocks noGrp="1"/>
          </p:cNvSpPr>
          <p:nvPr>
            <p:ph type="title"/>
          </p:nvPr>
        </p:nvSpPr>
        <p:spPr/>
        <p:txBody>
          <a:bodyPr/>
          <a:lstStyle/>
          <a:p>
            <a:r>
              <a:rPr lang="en-US"/>
              <a:t>Instagram Instagram_All Post Table | 9 profiles - 6 of 14</a:t>
            </a:r>
          </a:p>
        </p:txBody>
      </p:sp>
      <p:graphicFrame>
        <p:nvGraphicFramePr>
          <p:cNvPr id="5" name="Table Placeholder 4">
            <a:extLst>
              <a:ext uri="{FF2B5EF4-FFF2-40B4-BE49-F238E27FC236}">
                <a16:creationId xmlns:a16="http://schemas.microsoft.com/office/drawing/2014/main" id="{3A5B6386-F2C1-41B5-ABC5-7E69D7C74A2D}"/>
              </a:ext>
            </a:extLst>
          </p:cNvPr>
          <p:cNvGraphicFramePr>
            <a:graphicFrameLocks noGrp="1"/>
          </p:cNvGraphicFramePr>
          <p:nvPr>
            <p:ph type="tbl" sz="quarter" idx="13"/>
            <p:extLst>
              <p:ext uri="{D42A27DB-BD31-4B8C-83A1-F6EECF244321}">
                <p14:modId xmlns:p14="http://schemas.microsoft.com/office/powerpoint/2010/main" val="286444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448484"/>
                    </a:ext>
                  </a:extLst>
                </a:gridCol>
                <a:gridCol w="1316736">
                  <a:extLst>
                    <a:ext uri="{9D8B030D-6E8A-4147-A177-3AD203B41FA5}">
                      <a16:colId xmlns:a16="http://schemas.microsoft.com/office/drawing/2014/main" val="235987993"/>
                    </a:ext>
                  </a:extLst>
                </a:gridCol>
                <a:gridCol w="658368">
                  <a:extLst>
                    <a:ext uri="{9D8B030D-6E8A-4147-A177-3AD203B41FA5}">
                      <a16:colId xmlns:a16="http://schemas.microsoft.com/office/drawing/2014/main" val="3797235556"/>
                    </a:ext>
                  </a:extLst>
                </a:gridCol>
                <a:gridCol w="658368">
                  <a:extLst>
                    <a:ext uri="{9D8B030D-6E8A-4147-A177-3AD203B41FA5}">
                      <a16:colId xmlns:a16="http://schemas.microsoft.com/office/drawing/2014/main" val="2473478465"/>
                    </a:ext>
                  </a:extLst>
                </a:gridCol>
                <a:gridCol w="658368">
                  <a:extLst>
                    <a:ext uri="{9D8B030D-6E8A-4147-A177-3AD203B41FA5}">
                      <a16:colId xmlns:a16="http://schemas.microsoft.com/office/drawing/2014/main" val="2065984971"/>
                    </a:ext>
                  </a:extLst>
                </a:gridCol>
                <a:gridCol w="658368">
                  <a:extLst>
                    <a:ext uri="{9D8B030D-6E8A-4147-A177-3AD203B41FA5}">
                      <a16:colId xmlns:a16="http://schemas.microsoft.com/office/drawing/2014/main" val="2513569869"/>
                    </a:ext>
                  </a:extLst>
                </a:gridCol>
                <a:gridCol w="658368">
                  <a:extLst>
                    <a:ext uri="{9D8B030D-6E8A-4147-A177-3AD203B41FA5}">
                      <a16:colId xmlns:a16="http://schemas.microsoft.com/office/drawing/2014/main" val="2908136907"/>
                    </a:ext>
                  </a:extLst>
                </a:gridCol>
                <a:gridCol w="658368">
                  <a:extLst>
                    <a:ext uri="{9D8B030D-6E8A-4147-A177-3AD203B41FA5}">
                      <a16:colId xmlns:a16="http://schemas.microsoft.com/office/drawing/2014/main" val="284392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86449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- 2025-06-20 12:01:59</a:t>
                      </a:r>
                      <a:r>
                        <a:rPr kumimoji="0" lang="en-US" sz="1000" b="0" i="0" u="none" strike="noStrike" kern="1200" cap="none" spc="0" normalizeH="0" baseline="0" noProof="0">
                          <a:ln>
                            <a:noFill/>
                          </a:ln>
                          <a:solidFill>
                            <a:prstClr val="black"/>
                          </a:solidFill>
                          <a:effectLst/>
                          <a:uLnTx/>
                          <a:uFillTx/>
                          <a:latin typeface="Calibri"/>
                          <a:ea typeface="+mn-ea"/>
                          <a:cs typeface="+mn-cs"/>
                        </a:rPr>
                        <a:t>
 Wieso einfach, wenn es auch kompliziert geht?
Wir versprechen, dass die anderen Folgen alle auf Deutsch sind. 🤝 „Club der Dinosaurier“ – jetzt im ZDF oder in der ZDF-App streamen! 
#Paintball #neoSerie #Dinosaurier #ClubDerDinosaurier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https://quintly-eu-image-storage.s3.amazonaws.com/17ce4772d5971d52ad5c83f63bfb9364/ff6cf33569d39723a590c0b76d760314.jpg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681632559"/>
                  </a:ext>
                </a:extLst>
              </a:tr>
            </a:tbl>
          </a:graphicData>
        </a:graphic>
      </p:graphicFrame>
      <p:sp>
        <p:nvSpPr>
          <p:cNvPr id="4" name="Text Placeholder 3">
            <a:extLst>
              <a:ext uri="{FF2B5EF4-FFF2-40B4-BE49-F238E27FC236}">
                <a16:creationId xmlns:a16="http://schemas.microsoft.com/office/drawing/2014/main" id="{8933AF6A-16A7-47A3-88C6-595708BCCD43}"/>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2697445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2E7C3-67BB-4BB1-992F-4D67831BA896}"/>
              </a:ext>
            </a:extLst>
          </p:cNvPr>
          <p:cNvSpPr>
            <a:spLocks noGrp="1"/>
          </p:cNvSpPr>
          <p:nvPr>
            <p:ph type="title"/>
          </p:nvPr>
        </p:nvSpPr>
        <p:spPr/>
        <p:txBody>
          <a:bodyPr/>
          <a:lstStyle/>
          <a:p>
            <a:r>
              <a:rPr lang="en-US"/>
              <a:t>Instagram Instagram_All Post Table | 9 profiles - 7 of 14</a:t>
            </a:r>
          </a:p>
        </p:txBody>
      </p:sp>
      <p:graphicFrame>
        <p:nvGraphicFramePr>
          <p:cNvPr id="5" name="Table Placeholder 4">
            <a:extLst>
              <a:ext uri="{FF2B5EF4-FFF2-40B4-BE49-F238E27FC236}">
                <a16:creationId xmlns:a16="http://schemas.microsoft.com/office/drawing/2014/main" id="{7D0F7146-FA13-4E06-AB5F-AFB3FD14C917}"/>
              </a:ext>
            </a:extLst>
          </p:cNvPr>
          <p:cNvGraphicFramePr>
            <a:graphicFrameLocks noGrp="1"/>
          </p:cNvGraphicFramePr>
          <p:nvPr>
            <p:ph type="tbl" sz="quarter" idx="13"/>
            <p:extLst>
              <p:ext uri="{D42A27DB-BD31-4B8C-83A1-F6EECF244321}">
                <p14:modId xmlns:p14="http://schemas.microsoft.com/office/powerpoint/2010/main" val="221942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78299215"/>
                    </a:ext>
                  </a:extLst>
                </a:gridCol>
                <a:gridCol w="1316736">
                  <a:extLst>
                    <a:ext uri="{9D8B030D-6E8A-4147-A177-3AD203B41FA5}">
                      <a16:colId xmlns:a16="http://schemas.microsoft.com/office/drawing/2014/main" val="2555812829"/>
                    </a:ext>
                  </a:extLst>
                </a:gridCol>
                <a:gridCol w="658368">
                  <a:extLst>
                    <a:ext uri="{9D8B030D-6E8A-4147-A177-3AD203B41FA5}">
                      <a16:colId xmlns:a16="http://schemas.microsoft.com/office/drawing/2014/main" val="3734016004"/>
                    </a:ext>
                  </a:extLst>
                </a:gridCol>
                <a:gridCol w="658368">
                  <a:extLst>
                    <a:ext uri="{9D8B030D-6E8A-4147-A177-3AD203B41FA5}">
                      <a16:colId xmlns:a16="http://schemas.microsoft.com/office/drawing/2014/main" val="439764435"/>
                    </a:ext>
                  </a:extLst>
                </a:gridCol>
                <a:gridCol w="658368">
                  <a:extLst>
                    <a:ext uri="{9D8B030D-6E8A-4147-A177-3AD203B41FA5}">
                      <a16:colId xmlns:a16="http://schemas.microsoft.com/office/drawing/2014/main" val="3130083000"/>
                    </a:ext>
                  </a:extLst>
                </a:gridCol>
                <a:gridCol w="658368">
                  <a:extLst>
                    <a:ext uri="{9D8B030D-6E8A-4147-A177-3AD203B41FA5}">
                      <a16:colId xmlns:a16="http://schemas.microsoft.com/office/drawing/2014/main" val="4072683747"/>
                    </a:ext>
                  </a:extLst>
                </a:gridCol>
                <a:gridCol w="658368">
                  <a:extLst>
                    <a:ext uri="{9D8B030D-6E8A-4147-A177-3AD203B41FA5}">
                      <a16:colId xmlns:a16="http://schemas.microsoft.com/office/drawing/2014/main" val="535388950"/>
                    </a:ext>
                  </a:extLst>
                </a:gridCol>
                <a:gridCol w="658368">
                  <a:extLst>
                    <a:ext uri="{9D8B030D-6E8A-4147-A177-3AD203B41FA5}">
                      <a16:colId xmlns:a16="http://schemas.microsoft.com/office/drawing/2014/main" val="1198937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426674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Instagram zdfneo - 2025-06-17 17:00:00</a:t>
                      </a:r>
                      <a:r>
                        <a:rPr kumimoji="0" lang="de-DE" sz="1000" b="0" i="0" u="none" strike="noStrike" kern="1200" cap="none" spc="0" normalizeH="0" baseline="0" noProof="0">
                          <a:ln>
                            <a:noFill/>
                          </a:ln>
                          <a:solidFill>
                            <a:prstClr val="black"/>
                          </a:solidFill>
                          <a:effectLst/>
                          <a:uLnTx/>
                          <a:uFillTx/>
                          <a:latin typeface="Calibri"/>
                          <a:ea typeface="+mn-ea"/>
                          <a:cs typeface="+mn-cs"/>
                        </a:rPr>
                        <a:t>
 Wer hat Völkerball in der Schule geliebt? 🏐
Ben und Janni wollen männlicher und stärker wirken und beginnen ein illegales Testosteronpräparat zu nehmen. Anfangs scheinen alle ihre Wünsche in Erfüllung zu gehen, aber wie lange noch? Das Präparat wirkt nämlich ganz anders als erwartet und bald müssen die beiden mit Riesenproblemen kämpfen. Alle Folgen „Club der Dinosaurier“ gibt es im ZDF oder in der ZDF-App.
#neoSerie #ClubDerDinosaurier #ToxischeMännlichkeit #Testosteron #Schule #Völkerball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https://quintly-eu-image-storage.s3.amazonaws.com/17ce4772d5971d52ad5c83f63bfb9364/02988ad12b96b1e795ebc5b8de8a13c4.jpg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171366492"/>
                  </a:ext>
                </a:extLst>
              </a:tr>
            </a:tbl>
          </a:graphicData>
        </a:graphic>
      </p:graphicFrame>
      <p:sp>
        <p:nvSpPr>
          <p:cNvPr id="4" name="Text Placeholder 3">
            <a:extLst>
              <a:ext uri="{FF2B5EF4-FFF2-40B4-BE49-F238E27FC236}">
                <a16:creationId xmlns:a16="http://schemas.microsoft.com/office/drawing/2014/main" id="{D30C97CB-E877-4244-B06A-C9E98A70E773}"/>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815005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BB5AA-9F5D-4DCA-B52F-477713A9F09B}"/>
              </a:ext>
            </a:extLst>
          </p:cNvPr>
          <p:cNvSpPr>
            <a:spLocks noGrp="1"/>
          </p:cNvSpPr>
          <p:nvPr>
            <p:ph type="title"/>
          </p:nvPr>
        </p:nvSpPr>
        <p:spPr/>
        <p:txBody>
          <a:bodyPr/>
          <a:lstStyle/>
          <a:p>
            <a:r>
              <a:rPr lang="en-US"/>
              <a:t>Instagram Instagram_All Post Table | 9 profiles - 8 of 14</a:t>
            </a:r>
          </a:p>
        </p:txBody>
      </p:sp>
      <p:graphicFrame>
        <p:nvGraphicFramePr>
          <p:cNvPr id="5" name="Table Placeholder 4">
            <a:extLst>
              <a:ext uri="{FF2B5EF4-FFF2-40B4-BE49-F238E27FC236}">
                <a16:creationId xmlns:a16="http://schemas.microsoft.com/office/drawing/2014/main" id="{2451AE01-639F-473E-9559-E89C61D8CBBE}"/>
              </a:ext>
            </a:extLst>
          </p:cNvPr>
          <p:cNvGraphicFramePr>
            <a:graphicFrameLocks noGrp="1"/>
          </p:cNvGraphicFramePr>
          <p:nvPr>
            <p:ph type="tbl" sz="quarter" idx="13"/>
            <p:extLst>
              <p:ext uri="{D42A27DB-BD31-4B8C-83A1-F6EECF244321}">
                <p14:modId xmlns:p14="http://schemas.microsoft.com/office/powerpoint/2010/main" val="178836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8070185"/>
                    </a:ext>
                  </a:extLst>
                </a:gridCol>
                <a:gridCol w="1316736">
                  <a:extLst>
                    <a:ext uri="{9D8B030D-6E8A-4147-A177-3AD203B41FA5}">
                      <a16:colId xmlns:a16="http://schemas.microsoft.com/office/drawing/2014/main" val="2125481189"/>
                    </a:ext>
                  </a:extLst>
                </a:gridCol>
                <a:gridCol w="658368">
                  <a:extLst>
                    <a:ext uri="{9D8B030D-6E8A-4147-A177-3AD203B41FA5}">
                      <a16:colId xmlns:a16="http://schemas.microsoft.com/office/drawing/2014/main" val="1104441224"/>
                    </a:ext>
                  </a:extLst>
                </a:gridCol>
                <a:gridCol w="658368">
                  <a:extLst>
                    <a:ext uri="{9D8B030D-6E8A-4147-A177-3AD203B41FA5}">
                      <a16:colId xmlns:a16="http://schemas.microsoft.com/office/drawing/2014/main" val="1758426291"/>
                    </a:ext>
                  </a:extLst>
                </a:gridCol>
                <a:gridCol w="658368">
                  <a:extLst>
                    <a:ext uri="{9D8B030D-6E8A-4147-A177-3AD203B41FA5}">
                      <a16:colId xmlns:a16="http://schemas.microsoft.com/office/drawing/2014/main" val="893639445"/>
                    </a:ext>
                  </a:extLst>
                </a:gridCol>
                <a:gridCol w="658368">
                  <a:extLst>
                    <a:ext uri="{9D8B030D-6E8A-4147-A177-3AD203B41FA5}">
                      <a16:colId xmlns:a16="http://schemas.microsoft.com/office/drawing/2014/main" val="4152857176"/>
                    </a:ext>
                  </a:extLst>
                </a:gridCol>
                <a:gridCol w="658368">
                  <a:extLst>
                    <a:ext uri="{9D8B030D-6E8A-4147-A177-3AD203B41FA5}">
                      <a16:colId xmlns:a16="http://schemas.microsoft.com/office/drawing/2014/main" val="72438674"/>
                    </a:ext>
                  </a:extLst>
                </a:gridCol>
                <a:gridCol w="658368">
                  <a:extLst>
                    <a:ext uri="{9D8B030D-6E8A-4147-A177-3AD203B41FA5}">
                      <a16:colId xmlns:a16="http://schemas.microsoft.com/office/drawing/2014/main" val="2090425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34010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zdf.de - 2025-06-17 15:59:49</a:t>
                      </a:r>
                      <a:r>
                        <a:rPr kumimoji="0" lang="en-US" sz="1000" b="0" i="0" u="none" strike="noStrike" kern="1200" cap="none" spc="0" normalizeH="0" baseline="0" noProof="0">
                          <a:ln>
                            <a:noFill/>
                          </a:ln>
                          <a:solidFill>
                            <a:prstClr val="black"/>
                          </a:solidFill>
                          <a:effectLst/>
                          <a:uLnTx/>
                          <a:uFillTx/>
                          <a:latin typeface="Calibri"/>
                          <a:ea typeface="+mn-ea"/>
                          <a:cs typeface="+mn-cs"/>
                        </a:rPr>
                        <a:t>
 Verknallt und erfinderisch? Wer kennt's? 🤫
Um vor Klassen-Crush Suki männlicher zu wirken, besorgen sich die Außenseiter Ben und Janni  illegales Testosteron. Doch die grünen Pillen wirken anders als erwartet. 
🔗 Den Link zur neuen Serie „Club der Dinosaurier” findet ihr in unserer Bio.
#zdf #watchtipp #clubderdinosaurier #serientipp #verknallt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https://quintly-eu-image-storage.s3.amazonaws.com/55e6c8ab549629115d09afb9389ade6a/dea758942befd4d6846e9fcce773e534.jpg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24581937"/>
                  </a:ext>
                </a:extLst>
              </a:tr>
            </a:tbl>
          </a:graphicData>
        </a:graphic>
      </p:graphicFrame>
      <p:sp>
        <p:nvSpPr>
          <p:cNvPr id="4" name="Text Placeholder 3">
            <a:extLst>
              <a:ext uri="{FF2B5EF4-FFF2-40B4-BE49-F238E27FC236}">
                <a16:creationId xmlns:a16="http://schemas.microsoft.com/office/drawing/2014/main" id="{4B547662-A4DA-48F6-B528-38223D5AC60A}"/>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478898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415C-ECD7-4198-B1BA-97F3F761A2A2}"/>
              </a:ext>
            </a:extLst>
          </p:cNvPr>
          <p:cNvSpPr>
            <a:spLocks noGrp="1"/>
          </p:cNvSpPr>
          <p:nvPr>
            <p:ph type="title"/>
          </p:nvPr>
        </p:nvSpPr>
        <p:spPr/>
        <p:txBody>
          <a:bodyPr/>
          <a:lstStyle/>
          <a:p>
            <a:r>
              <a:rPr lang="en-US"/>
              <a:t>Instagram Instagram_All Post Table | 9 profiles - 9 of 14</a:t>
            </a:r>
          </a:p>
        </p:txBody>
      </p:sp>
      <p:graphicFrame>
        <p:nvGraphicFramePr>
          <p:cNvPr id="5" name="Table Placeholder 4">
            <a:extLst>
              <a:ext uri="{FF2B5EF4-FFF2-40B4-BE49-F238E27FC236}">
                <a16:creationId xmlns:a16="http://schemas.microsoft.com/office/drawing/2014/main" id="{315DC915-61DD-4928-B6C5-96C8122D04B1}"/>
              </a:ext>
            </a:extLst>
          </p:cNvPr>
          <p:cNvGraphicFramePr>
            <a:graphicFrameLocks noGrp="1"/>
          </p:cNvGraphicFramePr>
          <p:nvPr>
            <p:ph type="tbl" sz="quarter" idx="13"/>
            <p:extLst>
              <p:ext uri="{D42A27DB-BD31-4B8C-83A1-F6EECF244321}">
                <p14:modId xmlns:p14="http://schemas.microsoft.com/office/powerpoint/2010/main" val="3173545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71727382"/>
                    </a:ext>
                  </a:extLst>
                </a:gridCol>
                <a:gridCol w="1316736">
                  <a:extLst>
                    <a:ext uri="{9D8B030D-6E8A-4147-A177-3AD203B41FA5}">
                      <a16:colId xmlns:a16="http://schemas.microsoft.com/office/drawing/2014/main" val="1318768900"/>
                    </a:ext>
                  </a:extLst>
                </a:gridCol>
                <a:gridCol w="658368">
                  <a:extLst>
                    <a:ext uri="{9D8B030D-6E8A-4147-A177-3AD203B41FA5}">
                      <a16:colId xmlns:a16="http://schemas.microsoft.com/office/drawing/2014/main" val="631587198"/>
                    </a:ext>
                  </a:extLst>
                </a:gridCol>
                <a:gridCol w="658368">
                  <a:extLst>
                    <a:ext uri="{9D8B030D-6E8A-4147-A177-3AD203B41FA5}">
                      <a16:colId xmlns:a16="http://schemas.microsoft.com/office/drawing/2014/main" val="4055065825"/>
                    </a:ext>
                  </a:extLst>
                </a:gridCol>
                <a:gridCol w="658368">
                  <a:extLst>
                    <a:ext uri="{9D8B030D-6E8A-4147-A177-3AD203B41FA5}">
                      <a16:colId xmlns:a16="http://schemas.microsoft.com/office/drawing/2014/main" val="314835894"/>
                    </a:ext>
                  </a:extLst>
                </a:gridCol>
                <a:gridCol w="658368">
                  <a:extLst>
                    <a:ext uri="{9D8B030D-6E8A-4147-A177-3AD203B41FA5}">
                      <a16:colId xmlns:a16="http://schemas.microsoft.com/office/drawing/2014/main" val="1896898877"/>
                    </a:ext>
                  </a:extLst>
                </a:gridCol>
                <a:gridCol w="658368">
                  <a:extLst>
                    <a:ext uri="{9D8B030D-6E8A-4147-A177-3AD203B41FA5}">
                      <a16:colId xmlns:a16="http://schemas.microsoft.com/office/drawing/2014/main" val="425829338"/>
                    </a:ext>
                  </a:extLst>
                </a:gridCol>
                <a:gridCol w="658368">
                  <a:extLst>
                    <a:ext uri="{9D8B030D-6E8A-4147-A177-3AD203B41FA5}">
                      <a16:colId xmlns:a16="http://schemas.microsoft.com/office/drawing/2014/main" val="328983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17698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- 2025-06-15 11:00:00</a:t>
                      </a:r>
                      <a:r>
                        <a:rPr kumimoji="0" lang="en-US" sz="1000" b="0" i="0" u="none" strike="noStrike" kern="1200" cap="none" spc="0" normalizeH="0" baseline="0" noProof="0">
                          <a:ln>
                            <a:noFill/>
                          </a:ln>
                          <a:solidFill>
                            <a:prstClr val="black"/>
                          </a:solidFill>
                          <a:effectLst/>
                          <a:uLnTx/>
                          <a:uFillTx/>
                          <a:latin typeface="Calibri"/>
                          <a:ea typeface="+mn-ea"/>
                          <a:cs typeface="+mn-cs"/>
                        </a:rPr>
                        <a:t>
 Ok, damit haben wir nicht gerechnet. 😅
Ben und Janni nehmen illegale Testosteronpräparate, um vor ihren Mitschüler*innen männlicher zu wirken. Na ja, sagen wir es mal so: Es läuft nicht wie geplant und Ben kriegt auf der Bühne plötzlich
einen Dinosaurierschwanz. Wtf?! Wie das ausgeht, könnt ihr bei „Club der Dinosaurier“ im ZDF oder in der ZDF-App streamen!
#neoSerie #ClubDerDinosaurier #ToxischeMännlichkeit #Testosteron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https://quintly-eu-image-storage.s3.amazonaws.com/17ce4772d5971d52ad5c83f63bfb9364/9770d1ac4e56fad861b42a2f5ef221dc.jpg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772047605"/>
                  </a:ext>
                </a:extLst>
              </a:tr>
            </a:tbl>
          </a:graphicData>
        </a:graphic>
      </p:graphicFrame>
      <p:sp>
        <p:nvSpPr>
          <p:cNvPr id="4" name="Text Placeholder 3">
            <a:extLst>
              <a:ext uri="{FF2B5EF4-FFF2-40B4-BE49-F238E27FC236}">
                <a16:creationId xmlns:a16="http://schemas.microsoft.com/office/drawing/2014/main" id="{3CB08E46-7EEB-4B49-BED7-899007E15EFF}"/>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732943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D5110-55DC-49DE-9241-1D1AD44DD538}"/>
              </a:ext>
            </a:extLst>
          </p:cNvPr>
          <p:cNvSpPr>
            <a:spLocks noGrp="1"/>
          </p:cNvSpPr>
          <p:nvPr>
            <p:ph type="title"/>
          </p:nvPr>
        </p:nvSpPr>
        <p:spPr/>
        <p:txBody>
          <a:bodyPr/>
          <a:lstStyle/>
          <a:p>
            <a:r>
              <a:rPr lang="en-US"/>
              <a:t>Instagram Instagram_All Post Table | 9 profiles - 10 of 14</a:t>
            </a:r>
          </a:p>
        </p:txBody>
      </p:sp>
      <p:graphicFrame>
        <p:nvGraphicFramePr>
          <p:cNvPr id="5" name="Table Placeholder 4">
            <a:extLst>
              <a:ext uri="{FF2B5EF4-FFF2-40B4-BE49-F238E27FC236}">
                <a16:creationId xmlns:a16="http://schemas.microsoft.com/office/drawing/2014/main" id="{8E8628BB-B195-4C7C-A1EB-8C22FABF0A86}"/>
              </a:ext>
            </a:extLst>
          </p:cNvPr>
          <p:cNvGraphicFramePr>
            <a:graphicFrameLocks noGrp="1"/>
          </p:cNvGraphicFramePr>
          <p:nvPr>
            <p:ph type="tbl" sz="quarter" idx="13"/>
            <p:extLst>
              <p:ext uri="{D42A27DB-BD31-4B8C-83A1-F6EECF244321}">
                <p14:modId xmlns:p14="http://schemas.microsoft.com/office/powerpoint/2010/main" val="400947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03901975"/>
                    </a:ext>
                  </a:extLst>
                </a:gridCol>
                <a:gridCol w="1316736">
                  <a:extLst>
                    <a:ext uri="{9D8B030D-6E8A-4147-A177-3AD203B41FA5}">
                      <a16:colId xmlns:a16="http://schemas.microsoft.com/office/drawing/2014/main" val="1880754013"/>
                    </a:ext>
                  </a:extLst>
                </a:gridCol>
                <a:gridCol w="658368">
                  <a:extLst>
                    <a:ext uri="{9D8B030D-6E8A-4147-A177-3AD203B41FA5}">
                      <a16:colId xmlns:a16="http://schemas.microsoft.com/office/drawing/2014/main" val="2315304520"/>
                    </a:ext>
                  </a:extLst>
                </a:gridCol>
                <a:gridCol w="658368">
                  <a:extLst>
                    <a:ext uri="{9D8B030D-6E8A-4147-A177-3AD203B41FA5}">
                      <a16:colId xmlns:a16="http://schemas.microsoft.com/office/drawing/2014/main" val="2289789465"/>
                    </a:ext>
                  </a:extLst>
                </a:gridCol>
                <a:gridCol w="658368">
                  <a:extLst>
                    <a:ext uri="{9D8B030D-6E8A-4147-A177-3AD203B41FA5}">
                      <a16:colId xmlns:a16="http://schemas.microsoft.com/office/drawing/2014/main" val="2209142203"/>
                    </a:ext>
                  </a:extLst>
                </a:gridCol>
                <a:gridCol w="658368">
                  <a:extLst>
                    <a:ext uri="{9D8B030D-6E8A-4147-A177-3AD203B41FA5}">
                      <a16:colId xmlns:a16="http://schemas.microsoft.com/office/drawing/2014/main" val="328089866"/>
                    </a:ext>
                  </a:extLst>
                </a:gridCol>
                <a:gridCol w="658368">
                  <a:extLst>
                    <a:ext uri="{9D8B030D-6E8A-4147-A177-3AD203B41FA5}">
                      <a16:colId xmlns:a16="http://schemas.microsoft.com/office/drawing/2014/main" val="3963730219"/>
                    </a:ext>
                  </a:extLst>
                </a:gridCol>
                <a:gridCol w="658368">
                  <a:extLst>
                    <a:ext uri="{9D8B030D-6E8A-4147-A177-3AD203B41FA5}">
                      <a16:colId xmlns:a16="http://schemas.microsoft.com/office/drawing/2014/main" val="80277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60055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Instagram zdfneo - 2025-06-13 15:00:00</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können manchmal echt weird sein.
Ob sich zwischen den beiden doch noch etwas entwickelt? Das seht ihr in „Club der Dinosaurier“ im ZDF oder in der ZDF-App – alle Folgen sind bereits online!
#neoSerie #ClubDerDinosaurier #Dating #Lehrer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https://quintly-eu-image-storage.s3.amazonaws.com/17ce4772d5971d52ad5c83f63bfb9364/0625b6a3b52c77dbddad34ec05af6d4a.jpg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5563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- 2025-06-10 17:00:00</a:t>
                      </a:r>
                      <a:r>
                        <a:rPr kumimoji="0" lang="en-US" sz="1000" b="0" i="0" u="none" strike="noStrike" kern="1200" cap="none" spc="0" normalizeH="0" baseline="0" noProof="0">
                          <a:ln>
                            <a:noFill/>
                          </a:ln>
                          <a:solidFill>
                            <a:prstClr val="black"/>
                          </a:solidFill>
                          <a:effectLst/>
                          <a:uLnTx/>
                          <a:uFillTx/>
                          <a:latin typeface="Calibri"/>
                          <a:ea typeface="+mn-ea"/>
                          <a:cs typeface="+mn-cs"/>
                        </a:rPr>
                        <a:t>
 An den Flirtskills müssen wir noch arbeiten. 😅
Alle Folgen der Highschool-Dramedy-Serie „Club der Dinosaurier“ könnt ihr jetzt im ZDF oder in der ZDF-App streamen!
#ClubDerDinosaurier #Flirten #neoSerie #Manga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https://quintly-eu-image-storage.s3.amazonaws.com/17ce4772d5971d52ad5c83f63bfb9364/b326b52bde141d001a5d0ca2b4d7e9fa.jpg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065663281"/>
                  </a:ext>
                </a:extLst>
              </a:tr>
            </a:tbl>
          </a:graphicData>
        </a:graphic>
      </p:graphicFrame>
      <p:sp>
        <p:nvSpPr>
          <p:cNvPr id="4" name="Text Placeholder 3">
            <a:extLst>
              <a:ext uri="{FF2B5EF4-FFF2-40B4-BE49-F238E27FC236}">
                <a16:creationId xmlns:a16="http://schemas.microsoft.com/office/drawing/2014/main" id="{B27A5107-93BD-4F04-B1DA-11325D47AA48}"/>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658712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210A-357E-4AE2-8D49-1A3215D692EF}"/>
              </a:ext>
            </a:extLst>
          </p:cNvPr>
          <p:cNvSpPr>
            <a:spLocks noGrp="1"/>
          </p:cNvSpPr>
          <p:nvPr>
            <p:ph type="title"/>
          </p:nvPr>
        </p:nvSpPr>
        <p:spPr/>
        <p:txBody>
          <a:bodyPr/>
          <a:lstStyle/>
          <a:p>
            <a:r>
              <a:rPr lang="en-US"/>
              <a:t>Instagram Instagram_All Post Table | 9 profiles - 11 of 14</a:t>
            </a:r>
          </a:p>
        </p:txBody>
      </p:sp>
      <p:graphicFrame>
        <p:nvGraphicFramePr>
          <p:cNvPr id="5" name="Table Placeholder 4">
            <a:extLst>
              <a:ext uri="{FF2B5EF4-FFF2-40B4-BE49-F238E27FC236}">
                <a16:creationId xmlns:a16="http://schemas.microsoft.com/office/drawing/2014/main" id="{3B9B4255-092D-496B-8017-B7C401CEC6D7}"/>
              </a:ext>
            </a:extLst>
          </p:cNvPr>
          <p:cNvGraphicFramePr>
            <a:graphicFrameLocks noGrp="1"/>
          </p:cNvGraphicFramePr>
          <p:nvPr>
            <p:ph type="tbl" sz="quarter" idx="13"/>
            <p:extLst>
              <p:ext uri="{D42A27DB-BD31-4B8C-83A1-F6EECF244321}">
                <p14:modId xmlns:p14="http://schemas.microsoft.com/office/powerpoint/2010/main" val="343561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9077202"/>
                    </a:ext>
                  </a:extLst>
                </a:gridCol>
                <a:gridCol w="1316736">
                  <a:extLst>
                    <a:ext uri="{9D8B030D-6E8A-4147-A177-3AD203B41FA5}">
                      <a16:colId xmlns:a16="http://schemas.microsoft.com/office/drawing/2014/main" val="1674246721"/>
                    </a:ext>
                  </a:extLst>
                </a:gridCol>
                <a:gridCol w="658368">
                  <a:extLst>
                    <a:ext uri="{9D8B030D-6E8A-4147-A177-3AD203B41FA5}">
                      <a16:colId xmlns:a16="http://schemas.microsoft.com/office/drawing/2014/main" val="1830821292"/>
                    </a:ext>
                  </a:extLst>
                </a:gridCol>
                <a:gridCol w="658368">
                  <a:extLst>
                    <a:ext uri="{9D8B030D-6E8A-4147-A177-3AD203B41FA5}">
                      <a16:colId xmlns:a16="http://schemas.microsoft.com/office/drawing/2014/main" val="395814088"/>
                    </a:ext>
                  </a:extLst>
                </a:gridCol>
                <a:gridCol w="658368">
                  <a:extLst>
                    <a:ext uri="{9D8B030D-6E8A-4147-A177-3AD203B41FA5}">
                      <a16:colId xmlns:a16="http://schemas.microsoft.com/office/drawing/2014/main" val="3227638689"/>
                    </a:ext>
                  </a:extLst>
                </a:gridCol>
                <a:gridCol w="658368">
                  <a:extLst>
                    <a:ext uri="{9D8B030D-6E8A-4147-A177-3AD203B41FA5}">
                      <a16:colId xmlns:a16="http://schemas.microsoft.com/office/drawing/2014/main" val="3625907626"/>
                    </a:ext>
                  </a:extLst>
                </a:gridCol>
                <a:gridCol w="658368">
                  <a:extLst>
                    <a:ext uri="{9D8B030D-6E8A-4147-A177-3AD203B41FA5}">
                      <a16:colId xmlns:a16="http://schemas.microsoft.com/office/drawing/2014/main" val="1175058610"/>
                    </a:ext>
                  </a:extLst>
                </a:gridCol>
                <a:gridCol w="658368">
                  <a:extLst>
                    <a:ext uri="{9D8B030D-6E8A-4147-A177-3AD203B41FA5}">
                      <a16:colId xmlns:a16="http://schemas.microsoft.com/office/drawing/2014/main" val="2792377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84909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- 2025-06-08 17:00:00</a:t>
                      </a:r>
                      <a:r>
                        <a:rPr kumimoji="0" lang="en-US" sz="1000" b="0" i="0" u="none" strike="noStrike" kern="1200" cap="none" spc="0" normalizeH="0" baseline="0" noProof="0">
                          <a:ln>
                            <a:noFill/>
                          </a:ln>
                          <a:solidFill>
                            <a:prstClr val="black"/>
                          </a:solidFill>
                          <a:effectLst/>
                          <a:uLnTx/>
                          <a:uFillTx/>
                          <a:latin typeface="Calibri"/>
                          <a:ea typeface="+mn-ea"/>
                          <a:cs typeface="+mn-cs"/>
                        </a:rPr>
                        <a:t>
 Vielleicht nicht die beste Idee von Janni. 😅 Aber er hat leider auch deutlich gefährlichere Ideen und die seht ihr in „Club der Dinosaurier“ im ZDF oder in der ZDF-App.
#WhatToWatch #neoSerie #ClubDerDinosaurier #Schulhof #ClubDerDinosaurierSerie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https://quintly-eu-image-storage.s3.amazonaws.com/17ce4772d5971d52ad5c83f63bfb9364/e31c633cf8b04f829904cd4ce76792d6.jpg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504362498"/>
                  </a:ext>
                </a:extLst>
              </a:tr>
            </a:tbl>
          </a:graphicData>
        </a:graphic>
      </p:graphicFrame>
      <p:sp>
        <p:nvSpPr>
          <p:cNvPr id="4" name="Text Placeholder 3">
            <a:extLst>
              <a:ext uri="{FF2B5EF4-FFF2-40B4-BE49-F238E27FC236}">
                <a16:creationId xmlns:a16="http://schemas.microsoft.com/office/drawing/2014/main" id="{251E60ED-A4AE-40AD-82EE-D20F0649B13B}"/>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831057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5F951-CFBD-424D-AE04-340155D85295}"/>
              </a:ext>
            </a:extLst>
          </p:cNvPr>
          <p:cNvSpPr>
            <a:spLocks noGrp="1"/>
          </p:cNvSpPr>
          <p:nvPr>
            <p:ph type="title"/>
          </p:nvPr>
        </p:nvSpPr>
        <p:spPr/>
        <p:txBody>
          <a:bodyPr/>
          <a:lstStyle/>
          <a:p>
            <a:r>
              <a:rPr lang="en-US"/>
              <a:t>Instagram Instagram_All Post Table | 9 profiles - 12 of 14</a:t>
            </a:r>
          </a:p>
        </p:txBody>
      </p:sp>
      <p:graphicFrame>
        <p:nvGraphicFramePr>
          <p:cNvPr id="5" name="Table Placeholder 4">
            <a:extLst>
              <a:ext uri="{FF2B5EF4-FFF2-40B4-BE49-F238E27FC236}">
                <a16:creationId xmlns:a16="http://schemas.microsoft.com/office/drawing/2014/main" id="{1AC280F8-398D-44D3-8092-2B7CFE3854E7}"/>
              </a:ext>
            </a:extLst>
          </p:cNvPr>
          <p:cNvGraphicFramePr>
            <a:graphicFrameLocks noGrp="1"/>
          </p:cNvGraphicFramePr>
          <p:nvPr>
            <p:ph type="tbl" sz="quarter" idx="13"/>
            <p:extLst>
              <p:ext uri="{D42A27DB-BD31-4B8C-83A1-F6EECF244321}">
                <p14:modId xmlns:p14="http://schemas.microsoft.com/office/powerpoint/2010/main" val="365224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2969076"/>
                    </a:ext>
                  </a:extLst>
                </a:gridCol>
                <a:gridCol w="1316736">
                  <a:extLst>
                    <a:ext uri="{9D8B030D-6E8A-4147-A177-3AD203B41FA5}">
                      <a16:colId xmlns:a16="http://schemas.microsoft.com/office/drawing/2014/main" val="2978333862"/>
                    </a:ext>
                  </a:extLst>
                </a:gridCol>
                <a:gridCol w="658368">
                  <a:extLst>
                    <a:ext uri="{9D8B030D-6E8A-4147-A177-3AD203B41FA5}">
                      <a16:colId xmlns:a16="http://schemas.microsoft.com/office/drawing/2014/main" val="2950162980"/>
                    </a:ext>
                  </a:extLst>
                </a:gridCol>
                <a:gridCol w="658368">
                  <a:extLst>
                    <a:ext uri="{9D8B030D-6E8A-4147-A177-3AD203B41FA5}">
                      <a16:colId xmlns:a16="http://schemas.microsoft.com/office/drawing/2014/main" val="3627391538"/>
                    </a:ext>
                  </a:extLst>
                </a:gridCol>
                <a:gridCol w="658368">
                  <a:extLst>
                    <a:ext uri="{9D8B030D-6E8A-4147-A177-3AD203B41FA5}">
                      <a16:colId xmlns:a16="http://schemas.microsoft.com/office/drawing/2014/main" val="3002262120"/>
                    </a:ext>
                  </a:extLst>
                </a:gridCol>
                <a:gridCol w="658368">
                  <a:extLst>
                    <a:ext uri="{9D8B030D-6E8A-4147-A177-3AD203B41FA5}">
                      <a16:colId xmlns:a16="http://schemas.microsoft.com/office/drawing/2014/main" val="3682427862"/>
                    </a:ext>
                  </a:extLst>
                </a:gridCol>
                <a:gridCol w="658368">
                  <a:extLst>
                    <a:ext uri="{9D8B030D-6E8A-4147-A177-3AD203B41FA5}">
                      <a16:colId xmlns:a16="http://schemas.microsoft.com/office/drawing/2014/main" val="2037803843"/>
                    </a:ext>
                  </a:extLst>
                </a:gridCol>
                <a:gridCol w="658368">
                  <a:extLst>
                    <a:ext uri="{9D8B030D-6E8A-4147-A177-3AD203B41FA5}">
                      <a16:colId xmlns:a16="http://schemas.microsoft.com/office/drawing/2014/main" val="422697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19320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zdf.de - 2025-06-06 18:01:38</a:t>
                      </a:r>
                      <a:r>
                        <a:rPr kumimoji="0" lang="en-US" sz="1000" b="0" i="0" u="none" strike="noStrike" kern="1200" cap="none" spc="0" normalizeH="0" baseline="0" noProof="0">
                          <a:ln>
                            <a:noFill/>
                          </a:ln>
                          <a:solidFill>
                            <a:prstClr val="black"/>
                          </a:solidFill>
                          <a:effectLst/>
                          <a:uLnTx/>
                          <a:uFillTx/>
                          <a:latin typeface="Calibri"/>
                          <a:ea typeface="+mn-ea"/>
                          <a:cs typeface="+mn-cs"/>
                        </a:rPr>
                        <a:t>
 Und, was habt ihr Dummes in eurer Jugend gemacht?
Anstatt nach der Einnahme von vermeintlichem Testosteron männlicher zu werden, verwandeln sich die zwei pubertierende Jungs Ben (Shadi Eck) und Janni (Diyar Ilhan) langsam zu dinosaurierartigen Reptilien.
🔗 Den Link zur neuen Serie „Club der Dinosaurier” findet ihr in unserer Bio.
#zdf #watchtipps #clubderdinosaurier #shadieck #diyarilhan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https://quintly-eu-image-storage.s3.amazonaws.com/55e6c8ab549629115d09afb9389ade6a/deda06f058a9ad62a70665b3ef42fadf.jpg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720578826"/>
                  </a:ext>
                </a:extLst>
              </a:tr>
            </a:tbl>
          </a:graphicData>
        </a:graphic>
      </p:graphicFrame>
      <p:sp>
        <p:nvSpPr>
          <p:cNvPr id="4" name="Text Placeholder 3">
            <a:extLst>
              <a:ext uri="{FF2B5EF4-FFF2-40B4-BE49-F238E27FC236}">
                <a16:creationId xmlns:a16="http://schemas.microsoft.com/office/drawing/2014/main" id="{EED134CC-4C56-4E23-99CD-E98AA4427B3D}"/>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638570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B749E-C281-40B0-B74F-AAAB5B80BD85}"/>
              </a:ext>
            </a:extLst>
          </p:cNvPr>
          <p:cNvSpPr>
            <a:spLocks noGrp="1"/>
          </p:cNvSpPr>
          <p:nvPr>
            <p:ph type="title"/>
          </p:nvPr>
        </p:nvSpPr>
        <p:spPr/>
        <p:txBody>
          <a:bodyPr/>
          <a:lstStyle/>
          <a:p>
            <a:r>
              <a:rPr lang="en-US"/>
              <a:t>Instagram Instagram_All Post Table | 9 profiles - 13 of 14</a:t>
            </a:r>
          </a:p>
        </p:txBody>
      </p:sp>
      <p:graphicFrame>
        <p:nvGraphicFramePr>
          <p:cNvPr id="5" name="Table Placeholder 4">
            <a:extLst>
              <a:ext uri="{FF2B5EF4-FFF2-40B4-BE49-F238E27FC236}">
                <a16:creationId xmlns:a16="http://schemas.microsoft.com/office/drawing/2014/main" id="{6487176E-694F-42A0-843F-FE34D9CDB3B9}"/>
              </a:ext>
            </a:extLst>
          </p:cNvPr>
          <p:cNvGraphicFramePr>
            <a:graphicFrameLocks noGrp="1"/>
          </p:cNvGraphicFramePr>
          <p:nvPr>
            <p:ph type="tbl" sz="quarter" idx="13"/>
            <p:extLst>
              <p:ext uri="{D42A27DB-BD31-4B8C-83A1-F6EECF244321}">
                <p14:modId xmlns:p14="http://schemas.microsoft.com/office/powerpoint/2010/main" val="389516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6309853"/>
                    </a:ext>
                  </a:extLst>
                </a:gridCol>
                <a:gridCol w="1316736">
                  <a:extLst>
                    <a:ext uri="{9D8B030D-6E8A-4147-A177-3AD203B41FA5}">
                      <a16:colId xmlns:a16="http://schemas.microsoft.com/office/drawing/2014/main" val="3126917668"/>
                    </a:ext>
                  </a:extLst>
                </a:gridCol>
                <a:gridCol w="658368">
                  <a:extLst>
                    <a:ext uri="{9D8B030D-6E8A-4147-A177-3AD203B41FA5}">
                      <a16:colId xmlns:a16="http://schemas.microsoft.com/office/drawing/2014/main" val="634766009"/>
                    </a:ext>
                  </a:extLst>
                </a:gridCol>
                <a:gridCol w="658368">
                  <a:extLst>
                    <a:ext uri="{9D8B030D-6E8A-4147-A177-3AD203B41FA5}">
                      <a16:colId xmlns:a16="http://schemas.microsoft.com/office/drawing/2014/main" val="3317908153"/>
                    </a:ext>
                  </a:extLst>
                </a:gridCol>
                <a:gridCol w="658368">
                  <a:extLst>
                    <a:ext uri="{9D8B030D-6E8A-4147-A177-3AD203B41FA5}">
                      <a16:colId xmlns:a16="http://schemas.microsoft.com/office/drawing/2014/main" val="1438281983"/>
                    </a:ext>
                  </a:extLst>
                </a:gridCol>
                <a:gridCol w="658368">
                  <a:extLst>
                    <a:ext uri="{9D8B030D-6E8A-4147-A177-3AD203B41FA5}">
                      <a16:colId xmlns:a16="http://schemas.microsoft.com/office/drawing/2014/main" val="42606942"/>
                    </a:ext>
                  </a:extLst>
                </a:gridCol>
                <a:gridCol w="658368">
                  <a:extLst>
                    <a:ext uri="{9D8B030D-6E8A-4147-A177-3AD203B41FA5}">
                      <a16:colId xmlns:a16="http://schemas.microsoft.com/office/drawing/2014/main" val="704922358"/>
                    </a:ext>
                  </a:extLst>
                </a:gridCol>
                <a:gridCol w="658368">
                  <a:extLst>
                    <a:ext uri="{9D8B030D-6E8A-4147-A177-3AD203B41FA5}">
                      <a16:colId xmlns:a16="http://schemas.microsoft.com/office/drawing/2014/main" val="174967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31424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zdfneo - 2025-06-06 10:00:00</a:t>
                      </a:r>
                      <a:r>
                        <a:rPr kumimoji="0" lang="en-US" sz="1000" b="0" i="0" u="none" strike="noStrike" kern="1200" cap="none" spc="0" normalizeH="0" baseline="0" noProof="0">
                          <a:ln>
                            <a:noFill/>
                          </a:ln>
                          <a:solidFill>
                            <a:prstClr val="black"/>
                          </a:solidFill>
                          <a:effectLst/>
                          <a:uLnTx/>
                          <a:uFillTx/>
                          <a:latin typeface="Calibri"/>
                          <a:ea typeface="+mn-ea"/>
                          <a:cs typeface="+mn-cs"/>
                        </a:rPr>
                        <a:t>
 Mit illegalem Testo zum Alpha?!
Das nehmen Ben und Janni, um in der Schule männlicher zu wirken. Ben ist von vornherein skeptisch, aber lässt sich von Janni überreden. Blöd nur, dass das Testosteronpräparat anders wirkt als erwartet. Wie? Das seht ihr in unserer neuen Highschool-Dramedy „Club der Dinosaurier“ im ZDF oder in der ZDF-App. Ab heute könnt ihr alle Folgen streamen!
#WhatToWatch #neoSerie #ClubDerDinosaurier #ToxischeMännlichkeit #Testosteron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https://quintly-eu-image-storage.s3.amazonaws.com/17ce4772d5971d52ad5c83f63bfb9364/2ed26274e4608f72a85ae7698249a4b1.jpg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9453480"/>
                  </a:ext>
                </a:extLst>
              </a:tr>
            </a:tbl>
          </a:graphicData>
        </a:graphic>
      </p:graphicFrame>
      <p:sp>
        <p:nvSpPr>
          <p:cNvPr id="4" name="Text Placeholder 3">
            <a:extLst>
              <a:ext uri="{FF2B5EF4-FFF2-40B4-BE49-F238E27FC236}">
                <a16:creationId xmlns:a16="http://schemas.microsoft.com/office/drawing/2014/main" id="{BD8637FE-201E-484E-83FF-F14613320D64}"/>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110573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EDD7-C5D7-41DD-BE51-65F5BCC75422}"/>
              </a:ext>
            </a:extLst>
          </p:cNvPr>
          <p:cNvSpPr>
            <a:spLocks noGrp="1"/>
          </p:cNvSpPr>
          <p:nvPr>
            <p:ph type="title"/>
          </p:nvPr>
        </p:nvSpPr>
        <p:spPr/>
        <p:txBody>
          <a:bodyPr/>
          <a:lstStyle/>
          <a:p>
            <a:r>
              <a:rPr lang="en-US"/>
              <a:t>Instagram Instagram_All Post Table | 9 profiles - 14 of 14</a:t>
            </a:r>
          </a:p>
        </p:txBody>
      </p:sp>
      <p:graphicFrame>
        <p:nvGraphicFramePr>
          <p:cNvPr id="5" name="Table Placeholder 4">
            <a:extLst>
              <a:ext uri="{FF2B5EF4-FFF2-40B4-BE49-F238E27FC236}">
                <a16:creationId xmlns:a16="http://schemas.microsoft.com/office/drawing/2014/main" id="{C7612011-7348-4DA7-9219-85DB86A72484}"/>
              </a:ext>
            </a:extLst>
          </p:cNvPr>
          <p:cNvGraphicFramePr>
            <a:graphicFrameLocks noGrp="1"/>
          </p:cNvGraphicFramePr>
          <p:nvPr>
            <p:ph type="tbl" sz="quarter" idx="13"/>
            <p:extLst>
              <p:ext uri="{D42A27DB-BD31-4B8C-83A1-F6EECF244321}">
                <p14:modId xmlns:p14="http://schemas.microsoft.com/office/powerpoint/2010/main" val="29929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3209611"/>
                    </a:ext>
                  </a:extLst>
                </a:gridCol>
                <a:gridCol w="1316736">
                  <a:extLst>
                    <a:ext uri="{9D8B030D-6E8A-4147-A177-3AD203B41FA5}">
                      <a16:colId xmlns:a16="http://schemas.microsoft.com/office/drawing/2014/main" val="3884365743"/>
                    </a:ext>
                  </a:extLst>
                </a:gridCol>
                <a:gridCol w="658368">
                  <a:extLst>
                    <a:ext uri="{9D8B030D-6E8A-4147-A177-3AD203B41FA5}">
                      <a16:colId xmlns:a16="http://schemas.microsoft.com/office/drawing/2014/main" val="1835039625"/>
                    </a:ext>
                  </a:extLst>
                </a:gridCol>
                <a:gridCol w="658368">
                  <a:extLst>
                    <a:ext uri="{9D8B030D-6E8A-4147-A177-3AD203B41FA5}">
                      <a16:colId xmlns:a16="http://schemas.microsoft.com/office/drawing/2014/main" val="3439972364"/>
                    </a:ext>
                  </a:extLst>
                </a:gridCol>
                <a:gridCol w="658368">
                  <a:extLst>
                    <a:ext uri="{9D8B030D-6E8A-4147-A177-3AD203B41FA5}">
                      <a16:colId xmlns:a16="http://schemas.microsoft.com/office/drawing/2014/main" val="1829422408"/>
                    </a:ext>
                  </a:extLst>
                </a:gridCol>
                <a:gridCol w="658368">
                  <a:extLst>
                    <a:ext uri="{9D8B030D-6E8A-4147-A177-3AD203B41FA5}">
                      <a16:colId xmlns:a16="http://schemas.microsoft.com/office/drawing/2014/main" val="1797325673"/>
                    </a:ext>
                  </a:extLst>
                </a:gridCol>
                <a:gridCol w="658368">
                  <a:extLst>
                    <a:ext uri="{9D8B030D-6E8A-4147-A177-3AD203B41FA5}">
                      <a16:colId xmlns:a16="http://schemas.microsoft.com/office/drawing/2014/main" val="3575349963"/>
                    </a:ext>
                  </a:extLst>
                </a:gridCol>
                <a:gridCol w="658368">
                  <a:extLst>
                    <a:ext uri="{9D8B030D-6E8A-4147-A177-3AD203B41FA5}">
                      <a16:colId xmlns:a16="http://schemas.microsoft.com/office/drawing/2014/main" val="153169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5480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Instagram zdfneo - 2025-06-02 17:00:00</a:t>
                      </a:r>
                      <a:r>
                        <a:rPr kumimoji="0" lang="de-DE" sz="1000" b="0" i="0" u="none" strike="noStrike" kern="1200" cap="none" spc="0" normalizeH="0" baseline="0" noProof="0">
                          <a:ln>
                            <a:noFill/>
                          </a:ln>
                          <a:solidFill>
                            <a:prstClr val="black"/>
                          </a:solidFill>
                          <a:effectLst/>
                          <a:uLnTx/>
                          <a:uFillTx/>
                          <a:latin typeface="Calibri"/>
                          <a:ea typeface="+mn-ea"/>
                          <a:cs typeface="+mn-cs"/>
                        </a:rPr>
                        <a:t>
 Ein Direktor, der an Echsenmenschen glaubt?!
Als Ben und Janni illegal Testosteron nehmen wollen, um männlicher auf ihre Mitschüler*innen zu wirken, ahnen sie noch nicht, dass die Präparate anders wirken als geplant. Wie? Das könnt ihr ab Freitag (06.06.) in der Serie „Club der Dinosaurier“ im ZDF und in der ZDF-App streamen.
#ClubDerDinosaurier #ToxischeMännlichkeit #neoSerie #Teaser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https://quintly-eu-image-storage.s3.amazonaws.com/17ce4772d5971d52ad5c83f63bfb9364/efee19f09b45f5ba7664ae3286472c38.jpg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558215394"/>
                  </a:ext>
                </a:extLst>
              </a:tr>
            </a:tbl>
          </a:graphicData>
        </a:graphic>
      </p:graphicFrame>
      <p:sp>
        <p:nvSpPr>
          <p:cNvPr id="4" name="Text Placeholder 3">
            <a:extLst>
              <a:ext uri="{FF2B5EF4-FFF2-40B4-BE49-F238E27FC236}">
                <a16:creationId xmlns:a16="http://schemas.microsoft.com/office/drawing/2014/main" id="{8F04A554-31B6-4B0E-ABD8-94F0B5366C3C}"/>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048362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ED237-FD44-4023-AD1E-8573418035EA}"/>
              </a:ext>
            </a:extLst>
          </p:cNvPr>
          <p:cNvSpPr>
            <a:spLocks noGrp="1"/>
          </p:cNvSpPr>
          <p:nvPr>
            <p:ph type="title"/>
          </p:nvPr>
        </p:nvSpPr>
        <p:spPr/>
        <p:txBody>
          <a:bodyPr/>
          <a:lstStyle/>
          <a:p>
            <a:r>
              <a:rPr lang="nn-NO"/>
              <a:t>Tiktok TikTok_All Post Table | 9 profiles - 1 of 17</a:t>
            </a:r>
            <a:endParaRPr lang="en-US"/>
          </a:p>
        </p:txBody>
      </p:sp>
      <p:graphicFrame>
        <p:nvGraphicFramePr>
          <p:cNvPr id="5" name="Table Placeholder 4">
            <a:extLst>
              <a:ext uri="{FF2B5EF4-FFF2-40B4-BE49-F238E27FC236}">
                <a16:creationId xmlns:a16="http://schemas.microsoft.com/office/drawing/2014/main" id="{5CDF1728-A73A-4FE7-832D-E4002CD05BFC}"/>
              </a:ext>
            </a:extLst>
          </p:cNvPr>
          <p:cNvGraphicFramePr>
            <a:graphicFrameLocks noGrp="1"/>
          </p:cNvGraphicFramePr>
          <p:nvPr>
            <p:ph type="tbl" sz="quarter" idx="13"/>
            <p:extLst>
              <p:ext uri="{D42A27DB-BD31-4B8C-83A1-F6EECF244321}">
                <p14:modId xmlns:p14="http://schemas.microsoft.com/office/powerpoint/2010/main" val="423640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559137"/>
                    </a:ext>
                  </a:extLst>
                </a:gridCol>
                <a:gridCol w="1316736">
                  <a:extLst>
                    <a:ext uri="{9D8B030D-6E8A-4147-A177-3AD203B41FA5}">
                      <a16:colId xmlns:a16="http://schemas.microsoft.com/office/drawing/2014/main" val="11613946"/>
                    </a:ext>
                  </a:extLst>
                </a:gridCol>
                <a:gridCol w="658368">
                  <a:extLst>
                    <a:ext uri="{9D8B030D-6E8A-4147-A177-3AD203B41FA5}">
                      <a16:colId xmlns:a16="http://schemas.microsoft.com/office/drawing/2014/main" val="2258202772"/>
                    </a:ext>
                  </a:extLst>
                </a:gridCol>
                <a:gridCol w="658368">
                  <a:extLst>
                    <a:ext uri="{9D8B030D-6E8A-4147-A177-3AD203B41FA5}">
                      <a16:colId xmlns:a16="http://schemas.microsoft.com/office/drawing/2014/main" val="1102227096"/>
                    </a:ext>
                  </a:extLst>
                </a:gridCol>
                <a:gridCol w="658368">
                  <a:extLst>
                    <a:ext uri="{9D8B030D-6E8A-4147-A177-3AD203B41FA5}">
                      <a16:colId xmlns:a16="http://schemas.microsoft.com/office/drawing/2014/main" val="3589026021"/>
                    </a:ext>
                  </a:extLst>
                </a:gridCol>
                <a:gridCol w="658368">
                  <a:extLst>
                    <a:ext uri="{9D8B030D-6E8A-4147-A177-3AD203B41FA5}">
                      <a16:colId xmlns:a16="http://schemas.microsoft.com/office/drawing/2014/main" val="688996512"/>
                    </a:ext>
                  </a:extLst>
                </a:gridCol>
                <a:gridCol w="658368">
                  <a:extLst>
                    <a:ext uri="{9D8B030D-6E8A-4147-A177-3AD203B41FA5}">
                      <a16:colId xmlns:a16="http://schemas.microsoft.com/office/drawing/2014/main" val="3608333698"/>
                    </a:ext>
                  </a:extLst>
                </a:gridCol>
                <a:gridCol w="658368">
                  <a:extLst>
                    <a:ext uri="{9D8B030D-6E8A-4147-A177-3AD203B41FA5}">
                      <a16:colId xmlns:a16="http://schemas.microsoft.com/office/drawing/2014/main" val="1298265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22987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- 2025-07-07 12:00:00</a:t>
                      </a:r>
                      <a:r>
                        <a:rPr kumimoji="0" lang="en-US" sz="1000" b="0" i="0" u="none" strike="noStrike" kern="1200" cap="none" spc="0" normalizeH="0" baseline="0" noProof="0">
                          <a:ln>
                            <a:noFill/>
                          </a:ln>
                          <a:solidFill>
                            <a:prstClr val="black"/>
                          </a:solidFill>
                          <a:effectLst/>
                          <a:uLnTx/>
                          <a:uFillTx/>
                          <a:latin typeface="Calibri"/>
                          <a:ea typeface="+mn-ea"/>
                          <a:cs typeface="+mn-cs"/>
                        </a:rPr>
                        <a:t>
 Kuscheln als Heilmittel? Das kann ja spannend werden. Ob es wirklich klappt, seht ihr in „Club der Dinosaurier“ im ZDF oder in der ZDF-App. #WhatToWatch #neoSerie #ClubDerDinosaurier #ToxischeMännlichkeit #Testosteron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oEmIACAKkMMAlB0tiB3fx9G2m2B0iAwSX02BR~tplv-tiktokx-cropcenter-q:300:400:q72.jpeg?dr=9232&amp;refresh_token=64684965&amp;x-expires=1753999200&amp;x-signature=0UGBhUko%2BNpQ%2BXiqCe00HBDnpz8%3D&amp;t=bacd0480&amp;ps=933b5bde&amp;shp=d05b14bd&amp;shcp=8aecc5ac&amp;idc=useast2b&amp;sc=cover&amp;biz_tag=tt_video&amp;s=TIKTOK_FOR_DEVELO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3798441"/>
                  </a:ext>
                </a:extLst>
              </a:tr>
            </a:tbl>
          </a:graphicData>
        </a:graphic>
      </p:graphicFrame>
      <p:sp>
        <p:nvSpPr>
          <p:cNvPr id="4" name="Text Placeholder 3">
            <a:extLst>
              <a:ext uri="{FF2B5EF4-FFF2-40B4-BE49-F238E27FC236}">
                <a16:creationId xmlns:a16="http://schemas.microsoft.com/office/drawing/2014/main" id="{59303D35-C0FE-4AF4-8A5A-2F40793A14D3}"/>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2342496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3DB97-BE25-4172-842D-7C7F3B50059E}"/>
              </a:ext>
            </a:extLst>
          </p:cNvPr>
          <p:cNvSpPr>
            <a:spLocks noGrp="1"/>
          </p:cNvSpPr>
          <p:nvPr>
            <p:ph type="title"/>
          </p:nvPr>
        </p:nvSpPr>
        <p:spPr/>
        <p:txBody>
          <a:bodyPr/>
          <a:lstStyle/>
          <a:p>
            <a:r>
              <a:rPr lang="nn-NO"/>
              <a:t>Tiktok TikTok_All Post Table | 9 profiles - 2 of 17</a:t>
            </a:r>
            <a:endParaRPr lang="en-US"/>
          </a:p>
        </p:txBody>
      </p:sp>
      <p:graphicFrame>
        <p:nvGraphicFramePr>
          <p:cNvPr id="5" name="Table Placeholder 4">
            <a:extLst>
              <a:ext uri="{FF2B5EF4-FFF2-40B4-BE49-F238E27FC236}">
                <a16:creationId xmlns:a16="http://schemas.microsoft.com/office/drawing/2014/main" id="{DA4024DC-C983-48D2-A502-C0A5873FD031}"/>
              </a:ext>
            </a:extLst>
          </p:cNvPr>
          <p:cNvGraphicFramePr>
            <a:graphicFrameLocks noGrp="1"/>
          </p:cNvGraphicFramePr>
          <p:nvPr>
            <p:ph type="tbl" sz="quarter" idx="13"/>
            <p:extLst>
              <p:ext uri="{D42A27DB-BD31-4B8C-83A1-F6EECF244321}">
                <p14:modId xmlns:p14="http://schemas.microsoft.com/office/powerpoint/2010/main" val="267796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93145598"/>
                    </a:ext>
                  </a:extLst>
                </a:gridCol>
                <a:gridCol w="1316736">
                  <a:extLst>
                    <a:ext uri="{9D8B030D-6E8A-4147-A177-3AD203B41FA5}">
                      <a16:colId xmlns:a16="http://schemas.microsoft.com/office/drawing/2014/main" val="430715571"/>
                    </a:ext>
                  </a:extLst>
                </a:gridCol>
                <a:gridCol w="658368">
                  <a:extLst>
                    <a:ext uri="{9D8B030D-6E8A-4147-A177-3AD203B41FA5}">
                      <a16:colId xmlns:a16="http://schemas.microsoft.com/office/drawing/2014/main" val="3139322773"/>
                    </a:ext>
                  </a:extLst>
                </a:gridCol>
                <a:gridCol w="658368">
                  <a:extLst>
                    <a:ext uri="{9D8B030D-6E8A-4147-A177-3AD203B41FA5}">
                      <a16:colId xmlns:a16="http://schemas.microsoft.com/office/drawing/2014/main" val="167895406"/>
                    </a:ext>
                  </a:extLst>
                </a:gridCol>
                <a:gridCol w="658368">
                  <a:extLst>
                    <a:ext uri="{9D8B030D-6E8A-4147-A177-3AD203B41FA5}">
                      <a16:colId xmlns:a16="http://schemas.microsoft.com/office/drawing/2014/main" val="2094735586"/>
                    </a:ext>
                  </a:extLst>
                </a:gridCol>
                <a:gridCol w="658368">
                  <a:extLst>
                    <a:ext uri="{9D8B030D-6E8A-4147-A177-3AD203B41FA5}">
                      <a16:colId xmlns:a16="http://schemas.microsoft.com/office/drawing/2014/main" val="4156439823"/>
                    </a:ext>
                  </a:extLst>
                </a:gridCol>
                <a:gridCol w="658368">
                  <a:extLst>
                    <a:ext uri="{9D8B030D-6E8A-4147-A177-3AD203B41FA5}">
                      <a16:colId xmlns:a16="http://schemas.microsoft.com/office/drawing/2014/main" val="969759574"/>
                    </a:ext>
                  </a:extLst>
                </a:gridCol>
                <a:gridCol w="658368">
                  <a:extLst>
                    <a:ext uri="{9D8B030D-6E8A-4147-A177-3AD203B41FA5}">
                      <a16:colId xmlns:a16="http://schemas.microsoft.com/office/drawing/2014/main" val="215914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54626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- 2025-07-04 12:10:50</a:t>
                      </a:r>
                      <a:r>
                        <a:rPr kumimoji="0" lang="en-US" sz="1000" b="0" i="0" u="none" strike="noStrike" kern="1200" cap="none" spc="0" normalizeH="0" baseline="0" noProof="0">
                          <a:ln>
                            <a:noFill/>
                          </a:ln>
                          <a:solidFill>
                            <a:prstClr val="black"/>
                          </a:solidFill>
                          <a:effectLst/>
                          <a:uLnTx/>
                          <a:uFillTx/>
                          <a:latin typeface="Calibri"/>
                          <a:ea typeface="+mn-ea"/>
                          <a:cs typeface="+mn-cs"/>
                        </a:rPr>
                        <a:t>
 Ben und Janni sind beste Freunde und stehen auf dasselbe Mädchen – kann das gut gehen? Das seht ihr in unserer Highschool-Dramedy „Club der Dinosaurier“ im ZDF oder in der ZDF-App. #WhatToWatch #neoSerie #ClubDerDinosaurier #ToxischeMännlichkeit #Testosteron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09ICSvoiiAD2MCwII7BylGL9VqNQ00nQCZfAK~tplv-tiktokx-cropcenter-q:300:400:q72.jpeg?dr=9232&amp;refresh_token=cec884f5&amp;x-expires=1753999200&amp;x-signature=u6BmtGpAeTPO02mC%2ByX1sSQnEBU%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51498248"/>
                  </a:ext>
                </a:extLst>
              </a:tr>
            </a:tbl>
          </a:graphicData>
        </a:graphic>
      </p:graphicFrame>
      <p:sp>
        <p:nvSpPr>
          <p:cNvPr id="4" name="Text Placeholder 3">
            <a:extLst>
              <a:ext uri="{FF2B5EF4-FFF2-40B4-BE49-F238E27FC236}">
                <a16:creationId xmlns:a16="http://schemas.microsoft.com/office/drawing/2014/main" id="{C4054071-890A-40CC-AC15-85AEAB169B60}"/>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044862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1F63-5D84-40F4-8A23-289284930E07}"/>
              </a:ext>
            </a:extLst>
          </p:cNvPr>
          <p:cNvSpPr>
            <a:spLocks noGrp="1"/>
          </p:cNvSpPr>
          <p:nvPr>
            <p:ph type="title"/>
          </p:nvPr>
        </p:nvSpPr>
        <p:spPr/>
        <p:txBody>
          <a:bodyPr/>
          <a:lstStyle/>
          <a:p>
            <a:r>
              <a:rPr lang="nn-NO"/>
              <a:t>Tiktok TikTok_All Post Table | 9 profiles - 3 of 17</a:t>
            </a:r>
            <a:endParaRPr lang="en-US"/>
          </a:p>
        </p:txBody>
      </p:sp>
      <p:graphicFrame>
        <p:nvGraphicFramePr>
          <p:cNvPr id="5" name="Table Placeholder 4">
            <a:extLst>
              <a:ext uri="{FF2B5EF4-FFF2-40B4-BE49-F238E27FC236}">
                <a16:creationId xmlns:a16="http://schemas.microsoft.com/office/drawing/2014/main" id="{BD6DF9F4-A8B3-4FC2-BAA2-0E6F128937BE}"/>
              </a:ext>
            </a:extLst>
          </p:cNvPr>
          <p:cNvGraphicFramePr>
            <a:graphicFrameLocks noGrp="1"/>
          </p:cNvGraphicFramePr>
          <p:nvPr>
            <p:ph type="tbl" sz="quarter" idx="13"/>
            <p:extLst>
              <p:ext uri="{D42A27DB-BD31-4B8C-83A1-F6EECF244321}">
                <p14:modId xmlns:p14="http://schemas.microsoft.com/office/powerpoint/2010/main" val="120139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81182866"/>
                    </a:ext>
                  </a:extLst>
                </a:gridCol>
                <a:gridCol w="1316736">
                  <a:extLst>
                    <a:ext uri="{9D8B030D-6E8A-4147-A177-3AD203B41FA5}">
                      <a16:colId xmlns:a16="http://schemas.microsoft.com/office/drawing/2014/main" val="3434419507"/>
                    </a:ext>
                  </a:extLst>
                </a:gridCol>
                <a:gridCol w="658368">
                  <a:extLst>
                    <a:ext uri="{9D8B030D-6E8A-4147-A177-3AD203B41FA5}">
                      <a16:colId xmlns:a16="http://schemas.microsoft.com/office/drawing/2014/main" val="472128457"/>
                    </a:ext>
                  </a:extLst>
                </a:gridCol>
                <a:gridCol w="658368">
                  <a:extLst>
                    <a:ext uri="{9D8B030D-6E8A-4147-A177-3AD203B41FA5}">
                      <a16:colId xmlns:a16="http://schemas.microsoft.com/office/drawing/2014/main" val="1175719804"/>
                    </a:ext>
                  </a:extLst>
                </a:gridCol>
                <a:gridCol w="658368">
                  <a:extLst>
                    <a:ext uri="{9D8B030D-6E8A-4147-A177-3AD203B41FA5}">
                      <a16:colId xmlns:a16="http://schemas.microsoft.com/office/drawing/2014/main" val="4020942058"/>
                    </a:ext>
                  </a:extLst>
                </a:gridCol>
                <a:gridCol w="658368">
                  <a:extLst>
                    <a:ext uri="{9D8B030D-6E8A-4147-A177-3AD203B41FA5}">
                      <a16:colId xmlns:a16="http://schemas.microsoft.com/office/drawing/2014/main" val="654098264"/>
                    </a:ext>
                  </a:extLst>
                </a:gridCol>
                <a:gridCol w="658368">
                  <a:extLst>
                    <a:ext uri="{9D8B030D-6E8A-4147-A177-3AD203B41FA5}">
                      <a16:colId xmlns:a16="http://schemas.microsoft.com/office/drawing/2014/main" val="3659842057"/>
                    </a:ext>
                  </a:extLst>
                </a:gridCol>
                <a:gridCol w="658368">
                  <a:extLst>
                    <a:ext uri="{9D8B030D-6E8A-4147-A177-3AD203B41FA5}">
                      <a16:colId xmlns:a16="http://schemas.microsoft.com/office/drawing/2014/main" val="177783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30792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- 2025-07-02 09:36:02</a:t>
                      </a:r>
                      <a:r>
                        <a:rPr kumimoji="0" lang="en-US" sz="1000" b="0" i="0" u="none" strike="noStrike" kern="1200" cap="none" spc="0" normalizeH="0" baseline="0" noProof="0">
                          <a:ln>
                            <a:noFill/>
                          </a:ln>
                          <a:solidFill>
                            <a:prstClr val="black"/>
                          </a:solidFill>
                          <a:effectLst/>
                          <a:uLnTx/>
                          <a:uFillTx/>
                          <a:latin typeface="Calibri"/>
                          <a:ea typeface="+mn-ea"/>
                          <a:cs typeface="+mn-cs"/>
                        </a:rPr>
                        <a:t>
 Typischer Teenage Rage? Oder steckt in den Pillen doch mehr drin? 👀 Das seht ihr in der Highschool-Dramedy „Club der Dinosaurier“ im ZDF oder in der ZDF-App. #ClubDerDinosaurier #Teenager #TeenageRage #Eltern #WhatToWatch #neoSerie #ToxischeMännlichkeit #ClubDerDinosaurierSerie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oZA5BEOWTDmROgkEMuaFXkFftkBdoIE4ZImfU~tplv-tiktokx-cropcenter-q:300:400:q72.jpeg?dr=9232&amp;refresh_token=988235cb&amp;x-expires=1753999200&amp;x-signature=nLY3pabHeSUDtGN%2BrMKk52NgYIM%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extLst>
                  <a:ext uri="{0D108BD9-81ED-4DB2-BD59-A6C34878D82A}">
                    <a16:rowId xmlns:a16="http://schemas.microsoft.com/office/drawing/2014/main" val="883874051"/>
                  </a:ext>
                </a:extLst>
              </a:tr>
            </a:tbl>
          </a:graphicData>
        </a:graphic>
      </p:graphicFrame>
      <p:sp>
        <p:nvSpPr>
          <p:cNvPr id="4" name="Text Placeholder 3">
            <a:extLst>
              <a:ext uri="{FF2B5EF4-FFF2-40B4-BE49-F238E27FC236}">
                <a16:creationId xmlns:a16="http://schemas.microsoft.com/office/drawing/2014/main" id="{52BC414E-BA66-4C70-943F-A75BF348D1A1}"/>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4196918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F64B-CA5D-4608-9F0B-11EFB8EEEC0B}"/>
              </a:ext>
            </a:extLst>
          </p:cNvPr>
          <p:cNvSpPr>
            <a:spLocks noGrp="1"/>
          </p:cNvSpPr>
          <p:nvPr>
            <p:ph type="title"/>
          </p:nvPr>
        </p:nvSpPr>
        <p:spPr/>
        <p:txBody>
          <a:bodyPr/>
          <a:lstStyle/>
          <a:p>
            <a:r>
              <a:rPr lang="nn-NO"/>
              <a:t>Tiktok TikTok_All Post Table | 9 profiles - 4 of 17</a:t>
            </a:r>
            <a:endParaRPr lang="en-US"/>
          </a:p>
        </p:txBody>
      </p:sp>
      <p:graphicFrame>
        <p:nvGraphicFramePr>
          <p:cNvPr id="5" name="Table Placeholder 4">
            <a:extLst>
              <a:ext uri="{FF2B5EF4-FFF2-40B4-BE49-F238E27FC236}">
                <a16:creationId xmlns:a16="http://schemas.microsoft.com/office/drawing/2014/main" id="{AF47B856-1C0C-4A87-873D-13860DD4538D}"/>
              </a:ext>
            </a:extLst>
          </p:cNvPr>
          <p:cNvGraphicFramePr>
            <a:graphicFrameLocks noGrp="1"/>
          </p:cNvGraphicFramePr>
          <p:nvPr>
            <p:ph type="tbl" sz="quarter" idx="13"/>
            <p:extLst>
              <p:ext uri="{D42A27DB-BD31-4B8C-83A1-F6EECF244321}">
                <p14:modId xmlns:p14="http://schemas.microsoft.com/office/powerpoint/2010/main" val="17853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7005205"/>
                    </a:ext>
                  </a:extLst>
                </a:gridCol>
                <a:gridCol w="1316736">
                  <a:extLst>
                    <a:ext uri="{9D8B030D-6E8A-4147-A177-3AD203B41FA5}">
                      <a16:colId xmlns:a16="http://schemas.microsoft.com/office/drawing/2014/main" val="1079212520"/>
                    </a:ext>
                  </a:extLst>
                </a:gridCol>
                <a:gridCol w="658368">
                  <a:extLst>
                    <a:ext uri="{9D8B030D-6E8A-4147-A177-3AD203B41FA5}">
                      <a16:colId xmlns:a16="http://schemas.microsoft.com/office/drawing/2014/main" val="3889022471"/>
                    </a:ext>
                  </a:extLst>
                </a:gridCol>
                <a:gridCol w="658368">
                  <a:extLst>
                    <a:ext uri="{9D8B030D-6E8A-4147-A177-3AD203B41FA5}">
                      <a16:colId xmlns:a16="http://schemas.microsoft.com/office/drawing/2014/main" val="3141428463"/>
                    </a:ext>
                  </a:extLst>
                </a:gridCol>
                <a:gridCol w="658368">
                  <a:extLst>
                    <a:ext uri="{9D8B030D-6E8A-4147-A177-3AD203B41FA5}">
                      <a16:colId xmlns:a16="http://schemas.microsoft.com/office/drawing/2014/main" val="2199904472"/>
                    </a:ext>
                  </a:extLst>
                </a:gridCol>
                <a:gridCol w="658368">
                  <a:extLst>
                    <a:ext uri="{9D8B030D-6E8A-4147-A177-3AD203B41FA5}">
                      <a16:colId xmlns:a16="http://schemas.microsoft.com/office/drawing/2014/main" val="4279301666"/>
                    </a:ext>
                  </a:extLst>
                </a:gridCol>
                <a:gridCol w="658368">
                  <a:extLst>
                    <a:ext uri="{9D8B030D-6E8A-4147-A177-3AD203B41FA5}">
                      <a16:colId xmlns:a16="http://schemas.microsoft.com/office/drawing/2014/main" val="3405372299"/>
                    </a:ext>
                  </a:extLst>
                </a:gridCol>
                <a:gridCol w="658368">
                  <a:extLst>
                    <a:ext uri="{9D8B030D-6E8A-4147-A177-3AD203B41FA5}">
                      <a16:colId xmlns:a16="http://schemas.microsoft.com/office/drawing/2014/main" val="1104135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49546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- 2025-06-29 15:00:00</a:t>
                      </a:r>
                      <a:r>
                        <a:rPr kumimoji="0" lang="en-US" sz="1000" b="0" i="0" u="none" strike="noStrike" kern="1200" cap="none" spc="0" normalizeH="0" baseline="0" noProof="0">
                          <a:ln>
                            <a:noFill/>
                          </a:ln>
                          <a:solidFill>
                            <a:prstClr val="black"/>
                          </a:solidFill>
                          <a:effectLst/>
                          <a:uLnTx/>
                          <a:uFillTx/>
                          <a:latin typeface="Calibri"/>
                          <a:ea typeface="+mn-ea"/>
                          <a:cs typeface="+mn-cs"/>
                        </a:rPr>
                        <a:t>
 Und der Name „LizarTech” war nicht Hinweis genug?! Die Serie heißt übrigens „Club der Dinosaurier“ und ihr könnt sie im ZDF oder in der ZDF-App streamen. Und ja, es gibt Dinos in der Serie. 🦖 #WhatToWatch #neoSerie #ClubDerDinosaurier #Exenmenschen #Testosteron #Dinosaurier #Reptilien #ClubDerDinosaurierSerie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oIdk2gXfAESmgB7ADVoZCCkGEFkFCAQ4RAI9e~tplv-tiktokx-cropcenter-q:300:400:q72.jpeg?dr=9232&amp;refresh_token=93afa3f1&amp;x-expires=1753999200&amp;x-signature=nPHAgIZnrobVOoq2VWux3gmhADQ%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652353578"/>
                  </a:ext>
                </a:extLst>
              </a:tr>
            </a:tbl>
          </a:graphicData>
        </a:graphic>
      </p:graphicFrame>
      <p:sp>
        <p:nvSpPr>
          <p:cNvPr id="4" name="Text Placeholder 3">
            <a:extLst>
              <a:ext uri="{FF2B5EF4-FFF2-40B4-BE49-F238E27FC236}">
                <a16:creationId xmlns:a16="http://schemas.microsoft.com/office/drawing/2014/main" id="{9F4B9B1C-9CB1-44A0-8226-6787FF40F0B6}"/>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775285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C34E-43E0-42F8-BDB8-3CFAE754FD66}"/>
              </a:ext>
            </a:extLst>
          </p:cNvPr>
          <p:cNvSpPr>
            <a:spLocks noGrp="1"/>
          </p:cNvSpPr>
          <p:nvPr>
            <p:ph type="title"/>
          </p:nvPr>
        </p:nvSpPr>
        <p:spPr/>
        <p:txBody>
          <a:bodyPr/>
          <a:lstStyle/>
          <a:p>
            <a:r>
              <a:rPr lang="nn-NO"/>
              <a:t>Tiktok TikTok_All Post Table | 9 profiles - 5 of 17</a:t>
            </a:r>
            <a:endParaRPr lang="en-US"/>
          </a:p>
        </p:txBody>
      </p:sp>
      <p:graphicFrame>
        <p:nvGraphicFramePr>
          <p:cNvPr id="5" name="Table Placeholder 4">
            <a:extLst>
              <a:ext uri="{FF2B5EF4-FFF2-40B4-BE49-F238E27FC236}">
                <a16:creationId xmlns:a16="http://schemas.microsoft.com/office/drawing/2014/main" id="{F74D3285-6852-4023-A342-C1A9D3F31950}"/>
              </a:ext>
            </a:extLst>
          </p:cNvPr>
          <p:cNvGraphicFramePr>
            <a:graphicFrameLocks noGrp="1"/>
          </p:cNvGraphicFramePr>
          <p:nvPr>
            <p:ph type="tbl" sz="quarter" idx="13"/>
            <p:extLst>
              <p:ext uri="{D42A27DB-BD31-4B8C-83A1-F6EECF244321}">
                <p14:modId xmlns:p14="http://schemas.microsoft.com/office/powerpoint/2010/main" val="164255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71907737"/>
                    </a:ext>
                  </a:extLst>
                </a:gridCol>
                <a:gridCol w="1316736">
                  <a:extLst>
                    <a:ext uri="{9D8B030D-6E8A-4147-A177-3AD203B41FA5}">
                      <a16:colId xmlns:a16="http://schemas.microsoft.com/office/drawing/2014/main" val="465410033"/>
                    </a:ext>
                  </a:extLst>
                </a:gridCol>
                <a:gridCol w="658368">
                  <a:extLst>
                    <a:ext uri="{9D8B030D-6E8A-4147-A177-3AD203B41FA5}">
                      <a16:colId xmlns:a16="http://schemas.microsoft.com/office/drawing/2014/main" val="2825025110"/>
                    </a:ext>
                  </a:extLst>
                </a:gridCol>
                <a:gridCol w="658368">
                  <a:extLst>
                    <a:ext uri="{9D8B030D-6E8A-4147-A177-3AD203B41FA5}">
                      <a16:colId xmlns:a16="http://schemas.microsoft.com/office/drawing/2014/main" val="1861257961"/>
                    </a:ext>
                  </a:extLst>
                </a:gridCol>
                <a:gridCol w="658368">
                  <a:extLst>
                    <a:ext uri="{9D8B030D-6E8A-4147-A177-3AD203B41FA5}">
                      <a16:colId xmlns:a16="http://schemas.microsoft.com/office/drawing/2014/main" val="2024575510"/>
                    </a:ext>
                  </a:extLst>
                </a:gridCol>
                <a:gridCol w="658368">
                  <a:extLst>
                    <a:ext uri="{9D8B030D-6E8A-4147-A177-3AD203B41FA5}">
                      <a16:colId xmlns:a16="http://schemas.microsoft.com/office/drawing/2014/main" val="816286350"/>
                    </a:ext>
                  </a:extLst>
                </a:gridCol>
                <a:gridCol w="658368">
                  <a:extLst>
                    <a:ext uri="{9D8B030D-6E8A-4147-A177-3AD203B41FA5}">
                      <a16:colId xmlns:a16="http://schemas.microsoft.com/office/drawing/2014/main" val="3253541672"/>
                    </a:ext>
                  </a:extLst>
                </a:gridCol>
                <a:gridCol w="658368">
                  <a:extLst>
                    <a:ext uri="{9D8B030D-6E8A-4147-A177-3AD203B41FA5}">
                      <a16:colId xmlns:a16="http://schemas.microsoft.com/office/drawing/2014/main" val="8979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52856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- 2025-06-26 11:04:24</a:t>
                      </a:r>
                      <a:r>
                        <a:rPr kumimoji="0" lang="en-US" sz="1000" b="0" i="0" u="none" strike="noStrike" kern="1200" cap="none" spc="0" normalizeH="0" baseline="0" noProof="0">
                          <a:ln>
                            <a:noFill/>
                          </a:ln>
                          <a:solidFill>
                            <a:prstClr val="black"/>
                          </a:solidFill>
                          <a:effectLst/>
                          <a:uLnTx/>
                          <a:uFillTx/>
                          <a:latin typeface="Calibri"/>
                          <a:ea typeface="+mn-ea"/>
                          <a:cs typeface="+mn-cs"/>
                        </a:rPr>
                        <a:t>
 Unser Lieblingspart auf Klassenausflügen – nicht. 👀  Wobei, mit zwei Klassenkameraden, die sich langsam in Reptilien verwandeln, ist das noch das kleinste Problem der Gruppe. Die Serie „Club der Dinosaurier“ könnt ihr im ZDF oder in der ZDF-App streamen. #WhatToWatch #neoSerie #ClubDerDinosaurier #Schullandheim #Klassenausflug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UDElEyDgvWBFz3FffoRFGA5QndzSXQEQ8Apgk~tplv-tiktokx-cropcenter-q:300:400:q72.jpeg?dr=9232&amp;refresh_token=c6fa9b9f&amp;x-expires=1753999200&amp;x-signature=Y7WdjwCC2qKK53R%2BonXlA7QPgnk%3D&amp;t=bacd0480&amp;ps=933b5bde&amp;shp=d05b14bd&amp;shcp=8aecc5ac&amp;idc=useast2b&amp;sc=cover&amp;biz_tag=tt_video&amp;s=TIKTOK_FOR_DEVELO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890952369"/>
                  </a:ext>
                </a:extLst>
              </a:tr>
            </a:tbl>
          </a:graphicData>
        </a:graphic>
      </p:graphicFrame>
      <p:sp>
        <p:nvSpPr>
          <p:cNvPr id="4" name="Text Placeholder 3">
            <a:extLst>
              <a:ext uri="{FF2B5EF4-FFF2-40B4-BE49-F238E27FC236}">
                <a16:creationId xmlns:a16="http://schemas.microsoft.com/office/drawing/2014/main" id="{C31EDAA9-19BF-42F5-8319-BE324C34EC5A}"/>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437681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1D6D-3001-4D0F-8DD9-B58A27BBD496}"/>
              </a:ext>
            </a:extLst>
          </p:cNvPr>
          <p:cNvSpPr>
            <a:spLocks noGrp="1"/>
          </p:cNvSpPr>
          <p:nvPr>
            <p:ph type="title"/>
          </p:nvPr>
        </p:nvSpPr>
        <p:spPr/>
        <p:txBody>
          <a:bodyPr/>
          <a:lstStyle/>
          <a:p>
            <a:r>
              <a:rPr lang="nn-NO"/>
              <a:t>Tiktok TikTok_All Post Table | 9 profiles - 6 of 17</a:t>
            </a:r>
            <a:endParaRPr lang="en-US"/>
          </a:p>
        </p:txBody>
      </p:sp>
      <p:graphicFrame>
        <p:nvGraphicFramePr>
          <p:cNvPr id="5" name="Table Placeholder 4">
            <a:extLst>
              <a:ext uri="{FF2B5EF4-FFF2-40B4-BE49-F238E27FC236}">
                <a16:creationId xmlns:a16="http://schemas.microsoft.com/office/drawing/2014/main" id="{D15A9949-97D3-4F12-9F00-450E2DA6073C}"/>
              </a:ext>
            </a:extLst>
          </p:cNvPr>
          <p:cNvGraphicFramePr>
            <a:graphicFrameLocks noGrp="1"/>
          </p:cNvGraphicFramePr>
          <p:nvPr>
            <p:ph type="tbl" sz="quarter" idx="13"/>
            <p:extLst>
              <p:ext uri="{D42A27DB-BD31-4B8C-83A1-F6EECF244321}">
                <p14:modId xmlns:p14="http://schemas.microsoft.com/office/powerpoint/2010/main" val="201913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1308742"/>
                    </a:ext>
                  </a:extLst>
                </a:gridCol>
                <a:gridCol w="1316736">
                  <a:extLst>
                    <a:ext uri="{9D8B030D-6E8A-4147-A177-3AD203B41FA5}">
                      <a16:colId xmlns:a16="http://schemas.microsoft.com/office/drawing/2014/main" val="561349645"/>
                    </a:ext>
                  </a:extLst>
                </a:gridCol>
                <a:gridCol w="658368">
                  <a:extLst>
                    <a:ext uri="{9D8B030D-6E8A-4147-A177-3AD203B41FA5}">
                      <a16:colId xmlns:a16="http://schemas.microsoft.com/office/drawing/2014/main" val="3478982639"/>
                    </a:ext>
                  </a:extLst>
                </a:gridCol>
                <a:gridCol w="658368">
                  <a:extLst>
                    <a:ext uri="{9D8B030D-6E8A-4147-A177-3AD203B41FA5}">
                      <a16:colId xmlns:a16="http://schemas.microsoft.com/office/drawing/2014/main" val="2443086778"/>
                    </a:ext>
                  </a:extLst>
                </a:gridCol>
                <a:gridCol w="658368">
                  <a:extLst>
                    <a:ext uri="{9D8B030D-6E8A-4147-A177-3AD203B41FA5}">
                      <a16:colId xmlns:a16="http://schemas.microsoft.com/office/drawing/2014/main" val="4158313094"/>
                    </a:ext>
                  </a:extLst>
                </a:gridCol>
                <a:gridCol w="658368">
                  <a:extLst>
                    <a:ext uri="{9D8B030D-6E8A-4147-A177-3AD203B41FA5}">
                      <a16:colId xmlns:a16="http://schemas.microsoft.com/office/drawing/2014/main" val="934232201"/>
                    </a:ext>
                  </a:extLst>
                </a:gridCol>
                <a:gridCol w="658368">
                  <a:extLst>
                    <a:ext uri="{9D8B030D-6E8A-4147-A177-3AD203B41FA5}">
                      <a16:colId xmlns:a16="http://schemas.microsoft.com/office/drawing/2014/main" val="1278381000"/>
                    </a:ext>
                  </a:extLst>
                </a:gridCol>
                <a:gridCol w="658368">
                  <a:extLst>
                    <a:ext uri="{9D8B030D-6E8A-4147-A177-3AD203B41FA5}">
                      <a16:colId xmlns:a16="http://schemas.microsoft.com/office/drawing/2014/main" val="11363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94360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- 2025-06-23 14:02:49</a:t>
                      </a:r>
                      <a:r>
                        <a:rPr kumimoji="0" lang="en-US" sz="1000" b="0" i="0" u="none" strike="noStrike" kern="1200" cap="none" spc="0" normalizeH="0" baseline="0" noProof="0">
                          <a:ln>
                            <a:noFill/>
                          </a:ln>
                          <a:solidFill>
                            <a:prstClr val="black"/>
                          </a:solidFill>
                          <a:effectLst/>
                          <a:uLnTx/>
                          <a:uFillTx/>
                          <a:latin typeface="Calibri"/>
                          <a:ea typeface="+mn-ea"/>
                          <a:cs typeface="+mn-cs"/>
                        </a:rPr>
                        <a:t>
 Ben gesteht seiner besten Freundin endlich, dass er illegale Testosteronpräparate zu sich genommen hat und die etwas in ihm verändern. Auch äußerlich sind bereits Spuren der Substanz zu erkennen. Verwandelt er sich jetzt in einen Dinosaurier? Alle Folgen der Highschool-Dramedy-Serie „Club der Dinosaurier“ könnt ihr jetzt im ZDF oder in der ZDF-App streamen! #neoSerie #WhatToWatch #ClubDerDinosaurier #ToxischeMännlichkeit #Testosteron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cEtYFIgkhAFsEUQhzRcoWffhJDCFBOIGBmo4Z~tplv-tiktokx-cropcenter-q:300:400:q72.jpeg?dr=9232&amp;refresh_token=e0c85474&amp;x-expires=1753999200&amp;x-signature=qw9Mw%2FhmluPPelWdll%2Bh1pr9Nso%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2951810543"/>
                  </a:ext>
                </a:extLst>
              </a:tr>
            </a:tbl>
          </a:graphicData>
        </a:graphic>
      </p:graphicFrame>
      <p:sp>
        <p:nvSpPr>
          <p:cNvPr id="4" name="Text Placeholder 3">
            <a:extLst>
              <a:ext uri="{FF2B5EF4-FFF2-40B4-BE49-F238E27FC236}">
                <a16:creationId xmlns:a16="http://schemas.microsoft.com/office/drawing/2014/main" id="{B3502F6C-936D-47A0-8CAC-5365631E3A9D}"/>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945927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687FE-5EC7-47EE-BA28-73C374369733}"/>
              </a:ext>
            </a:extLst>
          </p:cNvPr>
          <p:cNvSpPr>
            <a:spLocks noGrp="1"/>
          </p:cNvSpPr>
          <p:nvPr>
            <p:ph type="title"/>
          </p:nvPr>
        </p:nvSpPr>
        <p:spPr/>
        <p:txBody>
          <a:bodyPr/>
          <a:lstStyle/>
          <a:p>
            <a:r>
              <a:rPr lang="nn-NO"/>
              <a:t>Tiktok TikTok_All Post Table | 9 profiles - 7 of 17</a:t>
            </a:r>
            <a:endParaRPr lang="en-US"/>
          </a:p>
        </p:txBody>
      </p:sp>
      <p:graphicFrame>
        <p:nvGraphicFramePr>
          <p:cNvPr id="5" name="Table Placeholder 4">
            <a:extLst>
              <a:ext uri="{FF2B5EF4-FFF2-40B4-BE49-F238E27FC236}">
                <a16:creationId xmlns:a16="http://schemas.microsoft.com/office/drawing/2014/main" id="{B859465D-22F1-4BEA-9B66-032487FF2289}"/>
              </a:ext>
            </a:extLst>
          </p:cNvPr>
          <p:cNvGraphicFramePr>
            <a:graphicFrameLocks noGrp="1"/>
          </p:cNvGraphicFramePr>
          <p:nvPr>
            <p:ph type="tbl" sz="quarter" idx="13"/>
            <p:extLst>
              <p:ext uri="{D42A27DB-BD31-4B8C-83A1-F6EECF244321}">
                <p14:modId xmlns:p14="http://schemas.microsoft.com/office/powerpoint/2010/main" val="129137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8818435"/>
                    </a:ext>
                  </a:extLst>
                </a:gridCol>
                <a:gridCol w="1316736">
                  <a:extLst>
                    <a:ext uri="{9D8B030D-6E8A-4147-A177-3AD203B41FA5}">
                      <a16:colId xmlns:a16="http://schemas.microsoft.com/office/drawing/2014/main" val="4258904135"/>
                    </a:ext>
                  </a:extLst>
                </a:gridCol>
                <a:gridCol w="658368">
                  <a:extLst>
                    <a:ext uri="{9D8B030D-6E8A-4147-A177-3AD203B41FA5}">
                      <a16:colId xmlns:a16="http://schemas.microsoft.com/office/drawing/2014/main" val="2583886187"/>
                    </a:ext>
                  </a:extLst>
                </a:gridCol>
                <a:gridCol w="658368">
                  <a:extLst>
                    <a:ext uri="{9D8B030D-6E8A-4147-A177-3AD203B41FA5}">
                      <a16:colId xmlns:a16="http://schemas.microsoft.com/office/drawing/2014/main" val="3133405995"/>
                    </a:ext>
                  </a:extLst>
                </a:gridCol>
                <a:gridCol w="658368">
                  <a:extLst>
                    <a:ext uri="{9D8B030D-6E8A-4147-A177-3AD203B41FA5}">
                      <a16:colId xmlns:a16="http://schemas.microsoft.com/office/drawing/2014/main" val="450500383"/>
                    </a:ext>
                  </a:extLst>
                </a:gridCol>
                <a:gridCol w="658368">
                  <a:extLst>
                    <a:ext uri="{9D8B030D-6E8A-4147-A177-3AD203B41FA5}">
                      <a16:colId xmlns:a16="http://schemas.microsoft.com/office/drawing/2014/main" val="3624747520"/>
                    </a:ext>
                  </a:extLst>
                </a:gridCol>
                <a:gridCol w="658368">
                  <a:extLst>
                    <a:ext uri="{9D8B030D-6E8A-4147-A177-3AD203B41FA5}">
                      <a16:colId xmlns:a16="http://schemas.microsoft.com/office/drawing/2014/main" val="3813757546"/>
                    </a:ext>
                  </a:extLst>
                </a:gridCol>
                <a:gridCol w="658368">
                  <a:extLst>
                    <a:ext uri="{9D8B030D-6E8A-4147-A177-3AD203B41FA5}">
                      <a16:colId xmlns:a16="http://schemas.microsoft.com/office/drawing/2014/main" val="277331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4779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- 2025-06-20 12:02:28</a:t>
                      </a:r>
                      <a:r>
                        <a:rPr kumimoji="0" lang="en-US" sz="1000" b="0" i="0" u="none" strike="noStrike" kern="1200" cap="none" spc="0" normalizeH="0" baseline="0" noProof="0">
                          <a:ln>
                            <a:noFill/>
                          </a:ln>
                          <a:solidFill>
                            <a:prstClr val="black"/>
                          </a:solidFill>
                          <a:effectLst/>
                          <a:uLnTx/>
                          <a:uFillTx/>
                          <a:latin typeface="Calibri"/>
                          <a:ea typeface="+mn-ea"/>
                          <a:cs typeface="+mn-cs"/>
                        </a:rPr>
                        <a:t>
 Wieso einfach, wenn es auch kompliziert geht? Wir versprechen, dass die anderen Folgen alle auf Deutsch sind. 🤝 „Club der Dinosaurier“ – jetzt im ZDF oder in der ZDF-App streamen!  #Paintball #neoSerie #Dinosaurier #WhatToWatch #ClubDerDinosaurier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QeNZEIGQDYUmiuLIpumBAQYILbqeqfAzjQ2qL~tplv-tiktokx-cropcenter-q:300:400:q72.jpeg?dr=9232&amp;refresh_token=86147da6&amp;x-expires=1753999200&amp;x-signature=7kL%2FGoMtZOYFTb%2BeI%2FfT51HhJtk%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08165029"/>
                  </a:ext>
                </a:extLst>
              </a:tr>
            </a:tbl>
          </a:graphicData>
        </a:graphic>
      </p:graphicFrame>
      <p:sp>
        <p:nvSpPr>
          <p:cNvPr id="4" name="Text Placeholder 3">
            <a:extLst>
              <a:ext uri="{FF2B5EF4-FFF2-40B4-BE49-F238E27FC236}">
                <a16:creationId xmlns:a16="http://schemas.microsoft.com/office/drawing/2014/main" id="{5C02C068-56B7-4469-AD61-768ED3084AC2}"/>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859648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D26C-C0F5-440F-ADFD-238B2EB8BF36}"/>
              </a:ext>
            </a:extLst>
          </p:cNvPr>
          <p:cNvSpPr>
            <a:spLocks noGrp="1"/>
          </p:cNvSpPr>
          <p:nvPr>
            <p:ph type="title"/>
          </p:nvPr>
        </p:nvSpPr>
        <p:spPr/>
        <p:txBody>
          <a:bodyPr/>
          <a:lstStyle/>
          <a:p>
            <a:r>
              <a:rPr lang="nn-NO"/>
              <a:t>Tiktok TikTok_All Post Table | 9 profiles - 8 of 17</a:t>
            </a:r>
            <a:endParaRPr lang="en-US"/>
          </a:p>
        </p:txBody>
      </p:sp>
      <p:graphicFrame>
        <p:nvGraphicFramePr>
          <p:cNvPr id="5" name="Table Placeholder 4">
            <a:extLst>
              <a:ext uri="{FF2B5EF4-FFF2-40B4-BE49-F238E27FC236}">
                <a16:creationId xmlns:a16="http://schemas.microsoft.com/office/drawing/2014/main" id="{E350D313-DB12-47D1-9BFA-3550DA6C409C}"/>
              </a:ext>
            </a:extLst>
          </p:cNvPr>
          <p:cNvGraphicFramePr>
            <a:graphicFrameLocks noGrp="1"/>
          </p:cNvGraphicFramePr>
          <p:nvPr>
            <p:ph type="tbl" sz="quarter" idx="13"/>
            <p:extLst>
              <p:ext uri="{D42A27DB-BD31-4B8C-83A1-F6EECF244321}">
                <p14:modId xmlns:p14="http://schemas.microsoft.com/office/powerpoint/2010/main" val="372574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1124056"/>
                    </a:ext>
                  </a:extLst>
                </a:gridCol>
                <a:gridCol w="1316736">
                  <a:extLst>
                    <a:ext uri="{9D8B030D-6E8A-4147-A177-3AD203B41FA5}">
                      <a16:colId xmlns:a16="http://schemas.microsoft.com/office/drawing/2014/main" val="3760344380"/>
                    </a:ext>
                  </a:extLst>
                </a:gridCol>
                <a:gridCol w="658368">
                  <a:extLst>
                    <a:ext uri="{9D8B030D-6E8A-4147-A177-3AD203B41FA5}">
                      <a16:colId xmlns:a16="http://schemas.microsoft.com/office/drawing/2014/main" val="183307848"/>
                    </a:ext>
                  </a:extLst>
                </a:gridCol>
                <a:gridCol w="658368">
                  <a:extLst>
                    <a:ext uri="{9D8B030D-6E8A-4147-A177-3AD203B41FA5}">
                      <a16:colId xmlns:a16="http://schemas.microsoft.com/office/drawing/2014/main" val="3873519009"/>
                    </a:ext>
                  </a:extLst>
                </a:gridCol>
                <a:gridCol w="658368">
                  <a:extLst>
                    <a:ext uri="{9D8B030D-6E8A-4147-A177-3AD203B41FA5}">
                      <a16:colId xmlns:a16="http://schemas.microsoft.com/office/drawing/2014/main" val="862307987"/>
                    </a:ext>
                  </a:extLst>
                </a:gridCol>
                <a:gridCol w="658368">
                  <a:extLst>
                    <a:ext uri="{9D8B030D-6E8A-4147-A177-3AD203B41FA5}">
                      <a16:colId xmlns:a16="http://schemas.microsoft.com/office/drawing/2014/main" val="1791825936"/>
                    </a:ext>
                  </a:extLst>
                </a:gridCol>
                <a:gridCol w="658368">
                  <a:extLst>
                    <a:ext uri="{9D8B030D-6E8A-4147-A177-3AD203B41FA5}">
                      <a16:colId xmlns:a16="http://schemas.microsoft.com/office/drawing/2014/main" val="1570341270"/>
                    </a:ext>
                  </a:extLst>
                </a:gridCol>
                <a:gridCol w="658368">
                  <a:extLst>
                    <a:ext uri="{9D8B030D-6E8A-4147-A177-3AD203B41FA5}">
                      <a16:colId xmlns:a16="http://schemas.microsoft.com/office/drawing/2014/main" val="342813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21406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TikTok @zdf - 2025-06-18 17:00:00</a:t>
                      </a:r>
                      <a:r>
                        <a:rPr kumimoji="0" lang="de-DE" sz="1000" b="0" i="0" u="none" strike="noStrike" kern="1200" cap="none" spc="0" normalizeH="0" baseline="0" noProof="0">
                          <a:ln>
                            <a:noFill/>
                          </a:ln>
                          <a:solidFill>
                            <a:prstClr val="black"/>
                          </a:solidFill>
                          <a:effectLst/>
                          <a:uLnTx/>
                          <a:uFillTx/>
                          <a:latin typeface="Calibri"/>
                          <a:ea typeface="+mn-ea"/>
                          <a:cs typeface="+mn-cs"/>
                        </a:rPr>
                        <a:t>
 Was tut man nicht alles für seinen Crush… 💻 Um Suki zu beeindrucken, treten der Nerd Ben und Klassen-Alpha Rick bei der Wahl zum Oberstufensprecher gegeneinander an. Wer wird sich am Ende durchsetzen? Streame die Serie  „Club der Dinosaurier“ jetzt im #ZDF. @ZDFneo  #zdf #whattowatch #schule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gIRlLhrgKAHWPGzQePCAQAAI1BfUSX57CfAGf~tplv-tiktokx-dmt-logoccm:300:400:tos-no1a-i-0068-no/oICRDEg2IQoAzEEfQClAAkFAuUGzBFfoznAuP7.jpeg?dr=9231&amp;refresh_token=9910daff&amp;x-expires=1753999200&amp;x-signature=3ZIFRq%2Fq3IESQ5Ee461%2FTizM6s4%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298401389"/>
                  </a:ext>
                </a:extLst>
              </a:tr>
            </a:tbl>
          </a:graphicData>
        </a:graphic>
      </p:graphicFrame>
      <p:sp>
        <p:nvSpPr>
          <p:cNvPr id="4" name="Text Placeholder 3">
            <a:extLst>
              <a:ext uri="{FF2B5EF4-FFF2-40B4-BE49-F238E27FC236}">
                <a16:creationId xmlns:a16="http://schemas.microsoft.com/office/drawing/2014/main" id="{1DC32D5A-0C60-4FEA-A0A4-B9AF192644DC}"/>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18308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A9641-D9B4-4356-8B82-229DB05D2F66}"/>
              </a:ext>
            </a:extLst>
          </p:cNvPr>
          <p:cNvSpPr>
            <a:spLocks noGrp="1"/>
          </p:cNvSpPr>
          <p:nvPr>
            <p:ph type="title"/>
          </p:nvPr>
        </p:nvSpPr>
        <p:spPr/>
        <p:txBody>
          <a:bodyPr/>
          <a:lstStyle/>
          <a:p>
            <a:r>
              <a:rPr lang="nn-NO"/>
              <a:t>Tiktok TikTok_All Post Table | 9 profiles - 9 of 17</a:t>
            </a:r>
            <a:endParaRPr lang="en-US"/>
          </a:p>
        </p:txBody>
      </p:sp>
      <p:graphicFrame>
        <p:nvGraphicFramePr>
          <p:cNvPr id="5" name="Table Placeholder 4">
            <a:extLst>
              <a:ext uri="{FF2B5EF4-FFF2-40B4-BE49-F238E27FC236}">
                <a16:creationId xmlns:a16="http://schemas.microsoft.com/office/drawing/2014/main" id="{B0E068A2-CE0B-4CD8-8DC8-CF723B147E2F}"/>
              </a:ext>
            </a:extLst>
          </p:cNvPr>
          <p:cNvGraphicFramePr>
            <a:graphicFrameLocks noGrp="1"/>
          </p:cNvGraphicFramePr>
          <p:nvPr>
            <p:ph type="tbl" sz="quarter" idx="13"/>
            <p:extLst>
              <p:ext uri="{D42A27DB-BD31-4B8C-83A1-F6EECF244321}">
                <p14:modId xmlns:p14="http://schemas.microsoft.com/office/powerpoint/2010/main" val="374746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41745955"/>
                    </a:ext>
                  </a:extLst>
                </a:gridCol>
                <a:gridCol w="1316736">
                  <a:extLst>
                    <a:ext uri="{9D8B030D-6E8A-4147-A177-3AD203B41FA5}">
                      <a16:colId xmlns:a16="http://schemas.microsoft.com/office/drawing/2014/main" val="3939099197"/>
                    </a:ext>
                  </a:extLst>
                </a:gridCol>
                <a:gridCol w="658368">
                  <a:extLst>
                    <a:ext uri="{9D8B030D-6E8A-4147-A177-3AD203B41FA5}">
                      <a16:colId xmlns:a16="http://schemas.microsoft.com/office/drawing/2014/main" val="2748930523"/>
                    </a:ext>
                  </a:extLst>
                </a:gridCol>
                <a:gridCol w="658368">
                  <a:extLst>
                    <a:ext uri="{9D8B030D-6E8A-4147-A177-3AD203B41FA5}">
                      <a16:colId xmlns:a16="http://schemas.microsoft.com/office/drawing/2014/main" val="1277791704"/>
                    </a:ext>
                  </a:extLst>
                </a:gridCol>
                <a:gridCol w="658368">
                  <a:extLst>
                    <a:ext uri="{9D8B030D-6E8A-4147-A177-3AD203B41FA5}">
                      <a16:colId xmlns:a16="http://schemas.microsoft.com/office/drawing/2014/main" val="218335264"/>
                    </a:ext>
                  </a:extLst>
                </a:gridCol>
                <a:gridCol w="658368">
                  <a:extLst>
                    <a:ext uri="{9D8B030D-6E8A-4147-A177-3AD203B41FA5}">
                      <a16:colId xmlns:a16="http://schemas.microsoft.com/office/drawing/2014/main" val="47311480"/>
                    </a:ext>
                  </a:extLst>
                </a:gridCol>
                <a:gridCol w="658368">
                  <a:extLst>
                    <a:ext uri="{9D8B030D-6E8A-4147-A177-3AD203B41FA5}">
                      <a16:colId xmlns:a16="http://schemas.microsoft.com/office/drawing/2014/main" val="2575276806"/>
                    </a:ext>
                  </a:extLst>
                </a:gridCol>
                <a:gridCol w="658368">
                  <a:extLst>
                    <a:ext uri="{9D8B030D-6E8A-4147-A177-3AD203B41FA5}">
                      <a16:colId xmlns:a16="http://schemas.microsoft.com/office/drawing/2014/main" val="154879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49552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TikTok @zdfneo - 2025-06-17 16:59:22</a:t>
                      </a:r>
                      <a:r>
                        <a:rPr kumimoji="0" lang="de-DE" sz="1000" b="0" i="0" u="none" strike="noStrike" kern="1200" cap="none" spc="0" normalizeH="0" baseline="0" noProof="0">
                          <a:ln>
                            <a:noFill/>
                          </a:ln>
                          <a:solidFill>
                            <a:prstClr val="black"/>
                          </a:solidFill>
                          <a:effectLst/>
                          <a:uLnTx/>
                          <a:uFillTx/>
                          <a:latin typeface="Calibri"/>
                          <a:ea typeface="+mn-ea"/>
                          <a:cs typeface="+mn-cs"/>
                        </a:rPr>
                        <a:t>
 Wer hat Völkerball in der Schule geliebt? 🏐   Ben und Janni wollen männlicher und stärker wirken und beginnen ein illegales Testosteronpräparat zu nehmen. Anfangs scheinen alle ihre Wünsche in Erfüllung zu gehen, aber wie lange noch? Das Präparat wirkt nämlich ganz anders als erwartet und bald müssen die beiden mit Riesenproblemen kämpfen. Alle Folgen der Highschool-Dramedy-Serie „Club der Dinosaurier“ gibt es im ZDF oder in der ZDF-App.  #WhatToWatch #neoSerie #ClubDerDinosaurier #ToxischeMännlichkeit #Testosteron #Schule #Völkerball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sJBGEvUuBZxsIYFYAIjiRsOrBsiastgBBh5i~tplv-tiktokx-cropcenter-q:300:400:q72.jpeg?dr=9232&amp;refresh_token=e1e292d5&amp;x-expires=1753999200&amp;x-signature=b0KvE5TfjoQqeIePlrs07o1G3fI%3D&amp;t=bacd0480&amp;ps=933b5bde&amp;shp=d05b14bd&amp;shcp=8aecc5ac&amp;idc=useast2b&amp;sc=cover&amp;biz_tag=tt_video&amp;s=TIKTOK_FOR_DEVELO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extLst>
                  <a:ext uri="{0D108BD9-81ED-4DB2-BD59-A6C34878D82A}">
                    <a16:rowId xmlns:a16="http://schemas.microsoft.com/office/drawing/2014/main" val="1063373984"/>
                  </a:ext>
                </a:extLst>
              </a:tr>
            </a:tbl>
          </a:graphicData>
        </a:graphic>
      </p:graphicFrame>
      <p:sp>
        <p:nvSpPr>
          <p:cNvPr id="4" name="Text Placeholder 3">
            <a:extLst>
              <a:ext uri="{FF2B5EF4-FFF2-40B4-BE49-F238E27FC236}">
                <a16:creationId xmlns:a16="http://schemas.microsoft.com/office/drawing/2014/main" id="{032F244E-AD7A-42E0-85D5-90E9EEFF62B4}"/>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253664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C9533-8414-43C0-91B2-3425FF3ED23C}"/>
              </a:ext>
            </a:extLst>
          </p:cNvPr>
          <p:cNvSpPr>
            <a:spLocks noGrp="1"/>
          </p:cNvSpPr>
          <p:nvPr>
            <p:ph type="title"/>
          </p:nvPr>
        </p:nvSpPr>
        <p:spPr/>
        <p:txBody>
          <a:bodyPr/>
          <a:lstStyle/>
          <a:p>
            <a:r>
              <a:rPr lang="nn-NO"/>
              <a:t>Tiktok TikTok_All Post Table | 9 profiles - 10 of 17</a:t>
            </a:r>
            <a:endParaRPr lang="en-US"/>
          </a:p>
        </p:txBody>
      </p:sp>
      <p:graphicFrame>
        <p:nvGraphicFramePr>
          <p:cNvPr id="5" name="Table Placeholder 4">
            <a:extLst>
              <a:ext uri="{FF2B5EF4-FFF2-40B4-BE49-F238E27FC236}">
                <a16:creationId xmlns:a16="http://schemas.microsoft.com/office/drawing/2014/main" id="{F07106B3-2239-4757-A392-6EB445119EF7}"/>
              </a:ext>
            </a:extLst>
          </p:cNvPr>
          <p:cNvGraphicFramePr>
            <a:graphicFrameLocks noGrp="1"/>
          </p:cNvGraphicFramePr>
          <p:nvPr>
            <p:ph type="tbl" sz="quarter" idx="13"/>
            <p:extLst>
              <p:ext uri="{D42A27DB-BD31-4B8C-83A1-F6EECF244321}">
                <p14:modId xmlns:p14="http://schemas.microsoft.com/office/powerpoint/2010/main" val="145804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984252"/>
                    </a:ext>
                  </a:extLst>
                </a:gridCol>
                <a:gridCol w="1316736">
                  <a:extLst>
                    <a:ext uri="{9D8B030D-6E8A-4147-A177-3AD203B41FA5}">
                      <a16:colId xmlns:a16="http://schemas.microsoft.com/office/drawing/2014/main" val="1541255426"/>
                    </a:ext>
                  </a:extLst>
                </a:gridCol>
                <a:gridCol w="658368">
                  <a:extLst>
                    <a:ext uri="{9D8B030D-6E8A-4147-A177-3AD203B41FA5}">
                      <a16:colId xmlns:a16="http://schemas.microsoft.com/office/drawing/2014/main" val="1196222657"/>
                    </a:ext>
                  </a:extLst>
                </a:gridCol>
                <a:gridCol w="658368">
                  <a:extLst>
                    <a:ext uri="{9D8B030D-6E8A-4147-A177-3AD203B41FA5}">
                      <a16:colId xmlns:a16="http://schemas.microsoft.com/office/drawing/2014/main" val="1105062565"/>
                    </a:ext>
                  </a:extLst>
                </a:gridCol>
                <a:gridCol w="658368">
                  <a:extLst>
                    <a:ext uri="{9D8B030D-6E8A-4147-A177-3AD203B41FA5}">
                      <a16:colId xmlns:a16="http://schemas.microsoft.com/office/drawing/2014/main" val="2337215187"/>
                    </a:ext>
                  </a:extLst>
                </a:gridCol>
                <a:gridCol w="658368">
                  <a:extLst>
                    <a:ext uri="{9D8B030D-6E8A-4147-A177-3AD203B41FA5}">
                      <a16:colId xmlns:a16="http://schemas.microsoft.com/office/drawing/2014/main" val="1540223772"/>
                    </a:ext>
                  </a:extLst>
                </a:gridCol>
                <a:gridCol w="658368">
                  <a:extLst>
                    <a:ext uri="{9D8B030D-6E8A-4147-A177-3AD203B41FA5}">
                      <a16:colId xmlns:a16="http://schemas.microsoft.com/office/drawing/2014/main" val="3032991892"/>
                    </a:ext>
                  </a:extLst>
                </a:gridCol>
                <a:gridCol w="658368">
                  <a:extLst>
                    <a:ext uri="{9D8B030D-6E8A-4147-A177-3AD203B41FA5}">
                      <a16:colId xmlns:a16="http://schemas.microsoft.com/office/drawing/2014/main" val="191434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61111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 - 2025-06-15 17:59:00</a:t>
                      </a:r>
                      <a:r>
                        <a:rPr kumimoji="0" lang="en-US" sz="1000" b="0" i="0" u="none" strike="noStrike" kern="1200" cap="none" spc="0" normalizeH="0" baseline="0" noProof="0">
                          <a:ln>
                            <a:noFill/>
                          </a:ln>
                          <a:solidFill>
                            <a:prstClr val="black"/>
                          </a:solidFill>
                          <a:effectLst/>
                          <a:uLnTx/>
                          <a:uFillTx/>
                          <a:latin typeface="Calibri"/>
                          <a:ea typeface="+mn-ea"/>
                          <a:cs typeface="+mn-cs"/>
                        </a:rPr>
                        <a:t>
 Hand aufs Herz: Wer hat auch für den Crush geraucht? 💻  Um vor Klassen-Crush Suki männlicher zu wirken, besorgen sich die Außenseiter Ben und Janni  illegales Testosteron. Doch die grünen Pillen wirken anders als erwartet. Streame die Serie “Club der Dinosaurier” jetzt auf zdf.de.  @ZDFneo  #zdf #whattowatch #testo #crush #mittagspause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oEAM0hCbBgA1wIS7IIABiiCxGB3uJAc7fJ7PS~tplv-tiktokx-dmt-logoccm:300:400:tos-no1a-i-0068-no/oUDM3jgTfAEcmjBXADRoNPCCGEFkFEAtsBAIBe.jpeg?dr=9231&amp;refresh_token=e633972a&amp;x-expires=1753999200&amp;x-signature=BvVrqiykcZY0aWYppS%2B0PuHijmo%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40682441"/>
                  </a:ext>
                </a:extLst>
              </a:tr>
            </a:tbl>
          </a:graphicData>
        </a:graphic>
      </p:graphicFrame>
      <p:sp>
        <p:nvSpPr>
          <p:cNvPr id="4" name="Text Placeholder 3">
            <a:extLst>
              <a:ext uri="{FF2B5EF4-FFF2-40B4-BE49-F238E27FC236}">
                <a16:creationId xmlns:a16="http://schemas.microsoft.com/office/drawing/2014/main" id="{D3C70277-F559-4ADB-B64D-D73D4F2EEDCA}"/>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680197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F716-008F-439F-B230-1E423FFE746C}"/>
              </a:ext>
            </a:extLst>
          </p:cNvPr>
          <p:cNvSpPr>
            <a:spLocks noGrp="1"/>
          </p:cNvSpPr>
          <p:nvPr>
            <p:ph type="title"/>
          </p:nvPr>
        </p:nvSpPr>
        <p:spPr/>
        <p:txBody>
          <a:bodyPr/>
          <a:lstStyle/>
          <a:p>
            <a:r>
              <a:rPr lang="nn-NO"/>
              <a:t>Tiktok TikTok_All Post Table | 9 profiles - 11 of 17</a:t>
            </a:r>
            <a:endParaRPr lang="en-US"/>
          </a:p>
        </p:txBody>
      </p:sp>
      <p:graphicFrame>
        <p:nvGraphicFramePr>
          <p:cNvPr id="5" name="Table Placeholder 4">
            <a:extLst>
              <a:ext uri="{FF2B5EF4-FFF2-40B4-BE49-F238E27FC236}">
                <a16:creationId xmlns:a16="http://schemas.microsoft.com/office/drawing/2014/main" id="{60DCBF7F-3059-4E12-9501-81979A3C1DDA}"/>
              </a:ext>
            </a:extLst>
          </p:cNvPr>
          <p:cNvGraphicFramePr>
            <a:graphicFrameLocks noGrp="1"/>
          </p:cNvGraphicFramePr>
          <p:nvPr>
            <p:ph type="tbl" sz="quarter" idx="13"/>
            <p:extLst>
              <p:ext uri="{D42A27DB-BD31-4B8C-83A1-F6EECF244321}">
                <p14:modId xmlns:p14="http://schemas.microsoft.com/office/powerpoint/2010/main" val="1636601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8354544"/>
                    </a:ext>
                  </a:extLst>
                </a:gridCol>
                <a:gridCol w="1316736">
                  <a:extLst>
                    <a:ext uri="{9D8B030D-6E8A-4147-A177-3AD203B41FA5}">
                      <a16:colId xmlns:a16="http://schemas.microsoft.com/office/drawing/2014/main" val="3634330294"/>
                    </a:ext>
                  </a:extLst>
                </a:gridCol>
                <a:gridCol w="658368">
                  <a:extLst>
                    <a:ext uri="{9D8B030D-6E8A-4147-A177-3AD203B41FA5}">
                      <a16:colId xmlns:a16="http://schemas.microsoft.com/office/drawing/2014/main" val="4264440510"/>
                    </a:ext>
                  </a:extLst>
                </a:gridCol>
                <a:gridCol w="658368">
                  <a:extLst>
                    <a:ext uri="{9D8B030D-6E8A-4147-A177-3AD203B41FA5}">
                      <a16:colId xmlns:a16="http://schemas.microsoft.com/office/drawing/2014/main" val="3678762435"/>
                    </a:ext>
                  </a:extLst>
                </a:gridCol>
                <a:gridCol w="658368">
                  <a:extLst>
                    <a:ext uri="{9D8B030D-6E8A-4147-A177-3AD203B41FA5}">
                      <a16:colId xmlns:a16="http://schemas.microsoft.com/office/drawing/2014/main" val="3546409835"/>
                    </a:ext>
                  </a:extLst>
                </a:gridCol>
                <a:gridCol w="658368">
                  <a:extLst>
                    <a:ext uri="{9D8B030D-6E8A-4147-A177-3AD203B41FA5}">
                      <a16:colId xmlns:a16="http://schemas.microsoft.com/office/drawing/2014/main" val="723233849"/>
                    </a:ext>
                  </a:extLst>
                </a:gridCol>
                <a:gridCol w="658368">
                  <a:extLst>
                    <a:ext uri="{9D8B030D-6E8A-4147-A177-3AD203B41FA5}">
                      <a16:colId xmlns:a16="http://schemas.microsoft.com/office/drawing/2014/main" val="815046913"/>
                    </a:ext>
                  </a:extLst>
                </a:gridCol>
                <a:gridCol w="658368">
                  <a:extLst>
                    <a:ext uri="{9D8B030D-6E8A-4147-A177-3AD203B41FA5}">
                      <a16:colId xmlns:a16="http://schemas.microsoft.com/office/drawing/2014/main" val="3903365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68543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- 2025-06-15 11:00:00</a:t>
                      </a:r>
                      <a:r>
                        <a:rPr kumimoji="0" lang="en-US" sz="1000" b="0" i="0" u="none" strike="noStrike" kern="1200" cap="none" spc="0" normalizeH="0" baseline="0" noProof="0">
                          <a:ln>
                            <a:noFill/>
                          </a:ln>
                          <a:solidFill>
                            <a:prstClr val="black"/>
                          </a:solidFill>
                          <a:effectLst/>
                          <a:uLnTx/>
                          <a:uFillTx/>
                          <a:latin typeface="Calibri"/>
                          <a:ea typeface="+mn-ea"/>
                          <a:cs typeface="+mn-cs"/>
                        </a:rPr>
                        <a:t>
 Ok, damit haben wir nicht gerechnet. 😅 Ben und Janni nehmen illegale Testosteronpräparate, um vor ihren Mitschüler*innen männlicher zu wirken. Na ja, sagen wir es mal so: Es läuft nicht wie geplant und Ben kriegt auf der Bühne plötzlich einen Dinosaurierschwanz. Wtf?! Wie das ausgeht, könnt ihr bei „Club der Dinosaurier“ im ZDF oder in der ZDF-App streamen! #WhatToWatch #neoSerie #ClubDerDinosaurier #ToxischeMännlichkeit #Testosteron #Dinosaurier #Reptilien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MOEhAeRIlQAQorCErARImLIYrAfAQV6GeLaFN~tplv-tiktokx-cropcenter-q:300:400:q72.jpeg?dr=9232&amp;refresh_token=bd921050&amp;x-expires=1753999200&amp;x-signature=LEHA0pVhKQ%2FFqckTKW%2FXCU2z2kw%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2633490904"/>
                  </a:ext>
                </a:extLst>
              </a:tr>
            </a:tbl>
          </a:graphicData>
        </a:graphic>
      </p:graphicFrame>
      <p:sp>
        <p:nvSpPr>
          <p:cNvPr id="4" name="Text Placeholder 3">
            <a:extLst>
              <a:ext uri="{FF2B5EF4-FFF2-40B4-BE49-F238E27FC236}">
                <a16:creationId xmlns:a16="http://schemas.microsoft.com/office/drawing/2014/main" id="{56FC9556-0975-4E79-A80E-DABF1A9BED51}"/>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472611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7ED5A-C0B1-4DA2-9D3A-9874B7850A2F}"/>
              </a:ext>
            </a:extLst>
          </p:cNvPr>
          <p:cNvSpPr>
            <a:spLocks noGrp="1"/>
          </p:cNvSpPr>
          <p:nvPr>
            <p:ph type="title"/>
          </p:nvPr>
        </p:nvSpPr>
        <p:spPr/>
        <p:txBody>
          <a:bodyPr/>
          <a:lstStyle/>
          <a:p>
            <a:r>
              <a:rPr lang="nn-NO"/>
              <a:t>Tiktok TikTok_All Post Table | 9 profiles - 12 of 17</a:t>
            </a:r>
            <a:endParaRPr lang="en-US"/>
          </a:p>
        </p:txBody>
      </p:sp>
      <p:graphicFrame>
        <p:nvGraphicFramePr>
          <p:cNvPr id="5" name="Table Placeholder 4">
            <a:extLst>
              <a:ext uri="{FF2B5EF4-FFF2-40B4-BE49-F238E27FC236}">
                <a16:creationId xmlns:a16="http://schemas.microsoft.com/office/drawing/2014/main" id="{AB704854-EA9D-403C-AE29-055074BBAEFB}"/>
              </a:ext>
            </a:extLst>
          </p:cNvPr>
          <p:cNvGraphicFramePr>
            <a:graphicFrameLocks noGrp="1"/>
          </p:cNvGraphicFramePr>
          <p:nvPr>
            <p:ph type="tbl" sz="quarter" idx="13"/>
            <p:extLst>
              <p:ext uri="{D42A27DB-BD31-4B8C-83A1-F6EECF244321}">
                <p14:modId xmlns:p14="http://schemas.microsoft.com/office/powerpoint/2010/main" val="2150655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4409343"/>
                    </a:ext>
                  </a:extLst>
                </a:gridCol>
                <a:gridCol w="1316736">
                  <a:extLst>
                    <a:ext uri="{9D8B030D-6E8A-4147-A177-3AD203B41FA5}">
                      <a16:colId xmlns:a16="http://schemas.microsoft.com/office/drawing/2014/main" val="3108319045"/>
                    </a:ext>
                  </a:extLst>
                </a:gridCol>
                <a:gridCol w="658368">
                  <a:extLst>
                    <a:ext uri="{9D8B030D-6E8A-4147-A177-3AD203B41FA5}">
                      <a16:colId xmlns:a16="http://schemas.microsoft.com/office/drawing/2014/main" val="3255380532"/>
                    </a:ext>
                  </a:extLst>
                </a:gridCol>
                <a:gridCol w="658368">
                  <a:extLst>
                    <a:ext uri="{9D8B030D-6E8A-4147-A177-3AD203B41FA5}">
                      <a16:colId xmlns:a16="http://schemas.microsoft.com/office/drawing/2014/main" val="2422751758"/>
                    </a:ext>
                  </a:extLst>
                </a:gridCol>
                <a:gridCol w="658368">
                  <a:extLst>
                    <a:ext uri="{9D8B030D-6E8A-4147-A177-3AD203B41FA5}">
                      <a16:colId xmlns:a16="http://schemas.microsoft.com/office/drawing/2014/main" val="1724606666"/>
                    </a:ext>
                  </a:extLst>
                </a:gridCol>
                <a:gridCol w="658368">
                  <a:extLst>
                    <a:ext uri="{9D8B030D-6E8A-4147-A177-3AD203B41FA5}">
                      <a16:colId xmlns:a16="http://schemas.microsoft.com/office/drawing/2014/main" val="2368658461"/>
                    </a:ext>
                  </a:extLst>
                </a:gridCol>
                <a:gridCol w="658368">
                  <a:extLst>
                    <a:ext uri="{9D8B030D-6E8A-4147-A177-3AD203B41FA5}">
                      <a16:colId xmlns:a16="http://schemas.microsoft.com/office/drawing/2014/main" val="2028023581"/>
                    </a:ext>
                  </a:extLst>
                </a:gridCol>
                <a:gridCol w="658368">
                  <a:extLst>
                    <a:ext uri="{9D8B030D-6E8A-4147-A177-3AD203B41FA5}">
                      <a16:colId xmlns:a16="http://schemas.microsoft.com/office/drawing/2014/main" val="184796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27681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TikTok @zdfneo - 2025-06-13 14:59:14</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können manchmal echt weird sein. Ob sich zwischen den beiden doch noch etwas entwickelt? Das seht ihr in „Club der Dinosaurier“ im ZDF oder in der ZDF-App – alle Folgen sind bereits online! #neoSerie #WhatToWatch #ClubDerDinosaurier #Dating #Lehrer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skrQeIjiITEcFG9LfALKmKzQeIsQPID2DBQMA~tplv-tiktokx-cropcenter-q:300:400:q72.jpeg?dr=9232&amp;refresh_token=01f4eb46&amp;x-expires=1753999200&amp;x-signature=i7CLVAZC7s2RGYdMgBSeL37iS%2BI%3D&amp;t=bacd0480&amp;ps=933b5bde&amp;shp=d05b14bd&amp;shcp=8aecc5ac&amp;idc=useast2b&amp;s=TIKTOK_FOR_DEVELOPER&amp;sc=cover&amp;biz_tag=tt_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077488086"/>
                  </a:ext>
                </a:extLst>
              </a:tr>
            </a:tbl>
          </a:graphicData>
        </a:graphic>
      </p:graphicFrame>
      <p:sp>
        <p:nvSpPr>
          <p:cNvPr id="4" name="Text Placeholder 3">
            <a:extLst>
              <a:ext uri="{FF2B5EF4-FFF2-40B4-BE49-F238E27FC236}">
                <a16:creationId xmlns:a16="http://schemas.microsoft.com/office/drawing/2014/main" id="{DCFB35C8-F0C9-437F-9CA8-FED9644182C4}"/>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701832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76AE0-C2BF-48C4-A5F9-1E9C080B9A82}"/>
              </a:ext>
            </a:extLst>
          </p:cNvPr>
          <p:cNvSpPr>
            <a:spLocks noGrp="1"/>
          </p:cNvSpPr>
          <p:nvPr>
            <p:ph type="title"/>
          </p:nvPr>
        </p:nvSpPr>
        <p:spPr/>
        <p:txBody>
          <a:bodyPr/>
          <a:lstStyle/>
          <a:p>
            <a:r>
              <a:rPr lang="nn-NO"/>
              <a:t>Tiktok TikTok_All Post Table | 9 profiles - 13 of 17</a:t>
            </a:r>
            <a:endParaRPr lang="en-US"/>
          </a:p>
        </p:txBody>
      </p:sp>
      <p:graphicFrame>
        <p:nvGraphicFramePr>
          <p:cNvPr id="5" name="Table Placeholder 4">
            <a:extLst>
              <a:ext uri="{FF2B5EF4-FFF2-40B4-BE49-F238E27FC236}">
                <a16:creationId xmlns:a16="http://schemas.microsoft.com/office/drawing/2014/main" id="{CF426715-8502-405F-9613-280CC36B8A52}"/>
              </a:ext>
            </a:extLst>
          </p:cNvPr>
          <p:cNvGraphicFramePr>
            <a:graphicFrameLocks noGrp="1"/>
          </p:cNvGraphicFramePr>
          <p:nvPr>
            <p:ph type="tbl" sz="quarter" idx="13"/>
            <p:extLst>
              <p:ext uri="{D42A27DB-BD31-4B8C-83A1-F6EECF244321}">
                <p14:modId xmlns:p14="http://schemas.microsoft.com/office/powerpoint/2010/main" val="3241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54971006"/>
                    </a:ext>
                  </a:extLst>
                </a:gridCol>
                <a:gridCol w="1316736">
                  <a:extLst>
                    <a:ext uri="{9D8B030D-6E8A-4147-A177-3AD203B41FA5}">
                      <a16:colId xmlns:a16="http://schemas.microsoft.com/office/drawing/2014/main" val="744059441"/>
                    </a:ext>
                  </a:extLst>
                </a:gridCol>
                <a:gridCol w="658368">
                  <a:extLst>
                    <a:ext uri="{9D8B030D-6E8A-4147-A177-3AD203B41FA5}">
                      <a16:colId xmlns:a16="http://schemas.microsoft.com/office/drawing/2014/main" val="2657214500"/>
                    </a:ext>
                  </a:extLst>
                </a:gridCol>
                <a:gridCol w="658368">
                  <a:extLst>
                    <a:ext uri="{9D8B030D-6E8A-4147-A177-3AD203B41FA5}">
                      <a16:colId xmlns:a16="http://schemas.microsoft.com/office/drawing/2014/main" val="660513825"/>
                    </a:ext>
                  </a:extLst>
                </a:gridCol>
                <a:gridCol w="658368">
                  <a:extLst>
                    <a:ext uri="{9D8B030D-6E8A-4147-A177-3AD203B41FA5}">
                      <a16:colId xmlns:a16="http://schemas.microsoft.com/office/drawing/2014/main" val="4119090483"/>
                    </a:ext>
                  </a:extLst>
                </a:gridCol>
                <a:gridCol w="658368">
                  <a:extLst>
                    <a:ext uri="{9D8B030D-6E8A-4147-A177-3AD203B41FA5}">
                      <a16:colId xmlns:a16="http://schemas.microsoft.com/office/drawing/2014/main" val="576665593"/>
                    </a:ext>
                  </a:extLst>
                </a:gridCol>
                <a:gridCol w="658368">
                  <a:extLst>
                    <a:ext uri="{9D8B030D-6E8A-4147-A177-3AD203B41FA5}">
                      <a16:colId xmlns:a16="http://schemas.microsoft.com/office/drawing/2014/main" val="2332505597"/>
                    </a:ext>
                  </a:extLst>
                </a:gridCol>
                <a:gridCol w="658368">
                  <a:extLst>
                    <a:ext uri="{9D8B030D-6E8A-4147-A177-3AD203B41FA5}">
                      <a16:colId xmlns:a16="http://schemas.microsoft.com/office/drawing/2014/main" val="1264999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54060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 - 2025-06-11 17:59:00</a:t>
                      </a:r>
                      <a:r>
                        <a:rPr kumimoji="0" lang="en-US" sz="1000" b="0" i="0" u="none" strike="noStrike" kern="1200" cap="none" spc="0" normalizeH="0" baseline="0" noProof="0">
                          <a:ln>
                            <a:noFill/>
                          </a:ln>
                          <a:solidFill>
                            <a:prstClr val="black"/>
                          </a:solidFill>
                          <a:effectLst/>
                          <a:uLnTx/>
                          <a:uFillTx/>
                          <a:latin typeface="Calibri"/>
                          <a:ea typeface="+mn-ea"/>
                          <a:cs typeface="+mn-cs"/>
                        </a:rPr>
                        <a:t>
 Glow up mal anders 😬 💻  Anstatt nach der Einnahme von vermeintlichem Testosteron männlicher zu werden, verwandeln sich die zwei pubertierende Jungs Ben (Shadi Eck) und Janni (Diyar Ilhan) langsam zu dinosaurierartigen Reptilien. Die Serie "Club der Dinosaurier" könnt ihr ab sofort auf zdf.de streamen.  @ZDFneo  #zdf #whattowatch #clubderdinosaurier #testo #beastmode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oOCBBiJNEBQs5AAFTAwfbiG0IImILHCSAtDYB~tplv-tiktokx-dmt-logoccm:300:400:tos-no1a-i-0068-no/og2phvg4BEAiP0YAiEApBIBrBaIlEgYBtAEip.jpeg?dr=9231&amp;refresh_token=b37af319&amp;x-expires=1753999200&amp;x-signature=N8gdPjLFMkq6UM2wCgIzINtlZ6s%3D&amp;t=bacd0480&amp;ps=933b5bde&amp;shp=d05b14bd&amp;shcp=8aecc5ac&amp;idc=useast2b&amp;s=TIKTOK_FOR_DEVELOPER&amp;sc=cover&amp;biz_tag=tt_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913399960"/>
                  </a:ext>
                </a:extLst>
              </a:tr>
            </a:tbl>
          </a:graphicData>
        </a:graphic>
      </p:graphicFrame>
      <p:sp>
        <p:nvSpPr>
          <p:cNvPr id="4" name="Text Placeholder 3">
            <a:extLst>
              <a:ext uri="{FF2B5EF4-FFF2-40B4-BE49-F238E27FC236}">
                <a16:creationId xmlns:a16="http://schemas.microsoft.com/office/drawing/2014/main" id="{6DD479AA-225C-496A-A649-6643F7513B22}"/>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753475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4D947-A6D7-44A4-A79A-5FA3CF8DBA39}"/>
              </a:ext>
            </a:extLst>
          </p:cNvPr>
          <p:cNvSpPr>
            <a:spLocks noGrp="1"/>
          </p:cNvSpPr>
          <p:nvPr>
            <p:ph type="title"/>
          </p:nvPr>
        </p:nvSpPr>
        <p:spPr/>
        <p:txBody>
          <a:bodyPr/>
          <a:lstStyle/>
          <a:p>
            <a:r>
              <a:rPr lang="nn-NO"/>
              <a:t>Tiktok TikTok_All Post Table | 9 profiles - 14 of 17</a:t>
            </a:r>
            <a:endParaRPr lang="en-US"/>
          </a:p>
        </p:txBody>
      </p:sp>
      <p:graphicFrame>
        <p:nvGraphicFramePr>
          <p:cNvPr id="5" name="Table Placeholder 4">
            <a:extLst>
              <a:ext uri="{FF2B5EF4-FFF2-40B4-BE49-F238E27FC236}">
                <a16:creationId xmlns:a16="http://schemas.microsoft.com/office/drawing/2014/main" id="{C58AD790-EE19-45B9-B306-48DCFFF6D6F6}"/>
              </a:ext>
            </a:extLst>
          </p:cNvPr>
          <p:cNvGraphicFramePr>
            <a:graphicFrameLocks noGrp="1"/>
          </p:cNvGraphicFramePr>
          <p:nvPr>
            <p:ph type="tbl" sz="quarter" idx="13"/>
            <p:extLst>
              <p:ext uri="{D42A27DB-BD31-4B8C-83A1-F6EECF244321}">
                <p14:modId xmlns:p14="http://schemas.microsoft.com/office/powerpoint/2010/main" val="211638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8002376"/>
                    </a:ext>
                  </a:extLst>
                </a:gridCol>
                <a:gridCol w="1316736">
                  <a:extLst>
                    <a:ext uri="{9D8B030D-6E8A-4147-A177-3AD203B41FA5}">
                      <a16:colId xmlns:a16="http://schemas.microsoft.com/office/drawing/2014/main" val="3504959587"/>
                    </a:ext>
                  </a:extLst>
                </a:gridCol>
                <a:gridCol w="658368">
                  <a:extLst>
                    <a:ext uri="{9D8B030D-6E8A-4147-A177-3AD203B41FA5}">
                      <a16:colId xmlns:a16="http://schemas.microsoft.com/office/drawing/2014/main" val="3092977938"/>
                    </a:ext>
                  </a:extLst>
                </a:gridCol>
                <a:gridCol w="658368">
                  <a:extLst>
                    <a:ext uri="{9D8B030D-6E8A-4147-A177-3AD203B41FA5}">
                      <a16:colId xmlns:a16="http://schemas.microsoft.com/office/drawing/2014/main" val="1753510014"/>
                    </a:ext>
                  </a:extLst>
                </a:gridCol>
                <a:gridCol w="658368">
                  <a:extLst>
                    <a:ext uri="{9D8B030D-6E8A-4147-A177-3AD203B41FA5}">
                      <a16:colId xmlns:a16="http://schemas.microsoft.com/office/drawing/2014/main" val="4140277301"/>
                    </a:ext>
                  </a:extLst>
                </a:gridCol>
                <a:gridCol w="658368">
                  <a:extLst>
                    <a:ext uri="{9D8B030D-6E8A-4147-A177-3AD203B41FA5}">
                      <a16:colId xmlns:a16="http://schemas.microsoft.com/office/drawing/2014/main" val="4248516906"/>
                    </a:ext>
                  </a:extLst>
                </a:gridCol>
                <a:gridCol w="658368">
                  <a:extLst>
                    <a:ext uri="{9D8B030D-6E8A-4147-A177-3AD203B41FA5}">
                      <a16:colId xmlns:a16="http://schemas.microsoft.com/office/drawing/2014/main" val="761165421"/>
                    </a:ext>
                  </a:extLst>
                </a:gridCol>
                <a:gridCol w="658368">
                  <a:extLst>
                    <a:ext uri="{9D8B030D-6E8A-4147-A177-3AD203B41FA5}">
                      <a16:colId xmlns:a16="http://schemas.microsoft.com/office/drawing/2014/main" val="375836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8209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- 2025-06-10 16:59:25</a:t>
                      </a:r>
                      <a:r>
                        <a:rPr kumimoji="0" lang="en-US" sz="1000" b="0" i="0" u="none" strike="noStrike" kern="1200" cap="none" spc="0" normalizeH="0" baseline="0" noProof="0">
                          <a:ln>
                            <a:noFill/>
                          </a:ln>
                          <a:solidFill>
                            <a:prstClr val="black"/>
                          </a:solidFill>
                          <a:effectLst/>
                          <a:uLnTx/>
                          <a:uFillTx/>
                          <a:latin typeface="Calibri"/>
                          <a:ea typeface="+mn-ea"/>
                          <a:cs typeface="+mn-cs"/>
                        </a:rPr>
                        <a:t>
 An den Flirtskills müssen wir noch arbeiten. 😅 Alle Folgen der Highschool-Dramedy-Serie „Club der Dinosaurier“ könnt ihr jetzt im ZDF oder in der ZDF-App streamen! #ClubDerDinosaurier #Flirten #neoSerie #Manga #WhatToWatch #ToxischeMännlichkeit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Y8pWII9TiBBIEYFBqAS9hwEEziB8v2AAaAPE~tplv-tiktokx-cropcenter-q:300:400:q72.jpeg?dr=9232&amp;refresh_token=0181a2f3&amp;x-expires=1753999200&amp;x-signature=J8n5VxpHq%2B4kl0mTGmlrrAVSi40%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extLst>
                  <a:ext uri="{0D108BD9-81ED-4DB2-BD59-A6C34878D82A}">
                    <a16:rowId xmlns:a16="http://schemas.microsoft.com/office/drawing/2014/main" val="2470834380"/>
                  </a:ext>
                </a:extLst>
              </a:tr>
            </a:tbl>
          </a:graphicData>
        </a:graphic>
      </p:graphicFrame>
      <p:sp>
        <p:nvSpPr>
          <p:cNvPr id="4" name="Text Placeholder 3">
            <a:extLst>
              <a:ext uri="{FF2B5EF4-FFF2-40B4-BE49-F238E27FC236}">
                <a16:creationId xmlns:a16="http://schemas.microsoft.com/office/drawing/2014/main" id="{A0EA3DE4-06B9-482C-80A9-81C1FA8071A4}"/>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921399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B4EF7-664A-486D-8CF8-4928B02C89BA}"/>
              </a:ext>
            </a:extLst>
          </p:cNvPr>
          <p:cNvSpPr>
            <a:spLocks noGrp="1"/>
          </p:cNvSpPr>
          <p:nvPr>
            <p:ph type="title"/>
          </p:nvPr>
        </p:nvSpPr>
        <p:spPr/>
        <p:txBody>
          <a:bodyPr/>
          <a:lstStyle/>
          <a:p>
            <a:r>
              <a:rPr lang="nn-NO"/>
              <a:t>Tiktok TikTok_All Post Table | 9 profiles - 15 of 17</a:t>
            </a:r>
            <a:endParaRPr lang="en-US"/>
          </a:p>
        </p:txBody>
      </p:sp>
      <p:graphicFrame>
        <p:nvGraphicFramePr>
          <p:cNvPr id="5" name="Table Placeholder 4">
            <a:extLst>
              <a:ext uri="{FF2B5EF4-FFF2-40B4-BE49-F238E27FC236}">
                <a16:creationId xmlns:a16="http://schemas.microsoft.com/office/drawing/2014/main" id="{F293B599-B4BF-41CA-BCAF-B4C732405B1B}"/>
              </a:ext>
            </a:extLst>
          </p:cNvPr>
          <p:cNvGraphicFramePr>
            <a:graphicFrameLocks noGrp="1"/>
          </p:cNvGraphicFramePr>
          <p:nvPr>
            <p:ph type="tbl" sz="quarter" idx="13"/>
            <p:extLst>
              <p:ext uri="{D42A27DB-BD31-4B8C-83A1-F6EECF244321}">
                <p14:modId xmlns:p14="http://schemas.microsoft.com/office/powerpoint/2010/main" val="213290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6510069"/>
                    </a:ext>
                  </a:extLst>
                </a:gridCol>
                <a:gridCol w="1316736">
                  <a:extLst>
                    <a:ext uri="{9D8B030D-6E8A-4147-A177-3AD203B41FA5}">
                      <a16:colId xmlns:a16="http://schemas.microsoft.com/office/drawing/2014/main" val="840313500"/>
                    </a:ext>
                  </a:extLst>
                </a:gridCol>
                <a:gridCol w="658368">
                  <a:extLst>
                    <a:ext uri="{9D8B030D-6E8A-4147-A177-3AD203B41FA5}">
                      <a16:colId xmlns:a16="http://schemas.microsoft.com/office/drawing/2014/main" val="248162231"/>
                    </a:ext>
                  </a:extLst>
                </a:gridCol>
                <a:gridCol w="658368">
                  <a:extLst>
                    <a:ext uri="{9D8B030D-6E8A-4147-A177-3AD203B41FA5}">
                      <a16:colId xmlns:a16="http://schemas.microsoft.com/office/drawing/2014/main" val="2076976882"/>
                    </a:ext>
                  </a:extLst>
                </a:gridCol>
                <a:gridCol w="658368">
                  <a:extLst>
                    <a:ext uri="{9D8B030D-6E8A-4147-A177-3AD203B41FA5}">
                      <a16:colId xmlns:a16="http://schemas.microsoft.com/office/drawing/2014/main" val="1462844920"/>
                    </a:ext>
                  </a:extLst>
                </a:gridCol>
                <a:gridCol w="658368">
                  <a:extLst>
                    <a:ext uri="{9D8B030D-6E8A-4147-A177-3AD203B41FA5}">
                      <a16:colId xmlns:a16="http://schemas.microsoft.com/office/drawing/2014/main" val="2476495234"/>
                    </a:ext>
                  </a:extLst>
                </a:gridCol>
                <a:gridCol w="658368">
                  <a:extLst>
                    <a:ext uri="{9D8B030D-6E8A-4147-A177-3AD203B41FA5}">
                      <a16:colId xmlns:a16="http://schemas.microsoft.com/office/drawing/2014/main" val="3296906380"/>
                    </a:ext>
                  </a:extLst>
                </a:gridCol>
                <a:gridCol w="658368">
                  <a:extLst>
                    <a:ext uri="{9D8B030D-6E8A-4147-A177-3AD203B41FA5}">
                      <a16:colId xmlns:a16="http://schemas.microsoft.com/office/drawing/2014/main" val="57701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82469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TikTok @zdfneo - 2025-06-08 17:00:00</a:t>
                      </a:r>
                      <a:r>
                        <a:rPr kumimoji="0" lang="de-DE" sz="1000" b="0" i="0" u="none" strike="noStrike" kern="1200" cap="none" spc="0" normalizeH="0" baseline="0" noProof="0">
                          <a:ln>
                            <a:noFill/>
                          </a:ln>
                          <a:solidFill>
                            <a:prstClr val="black"/>
                          </a:solidFill>
                          <a:effectLst/>
                          <a:uLnTx/>
                          <a:uFillTx/>
                          <a:latin typeface="Calibri"/>
                          <a:ea typeface="+mn-ea"/>
                          <a:cs typeface="+mn-cs"/>
                        </a:rPr>
                        <a:t>
 Vielleicht nicht die beste Idee von Janni. 😅 Aber er hat leider auch deutlich gefährlichere Ideen und die seht ihr in „Club der Dinosaurier“ im ZDF oder in der ZDF-App. #WhatToWatch #neoSerie #ClubDerDinosaurier #Schulhof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gAPAf2iBCB0iAIBdBinMqErIBSI6aUw8uKz9A~tplv-tiktokx-cropcenter-q:300:400:q72.jpeg?dr=9232&amp;refresh_token=01a7c691&amp;x-expires=1753999200&amp;x-signature=%2BKK4rkqMZNYB9Hi8NSIhovTF%2Fa0%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85490156"/>
                  </a:ext>
                </a:extLst>
              </a:tr>
            </a:tbl>
          </a:graphicData>
        </a:graphic>
      </p:graphicFrame>
      <p:sp>
        <p:nvSpPr>
          <p:cNvPr id="4" name="Text Placeholder 3">
            <a:extLst>
              <a:ext uri="{FF2B5EF4-FFF2-40B4-BE49-F238E27FC236}">
                <a16:creationId xmlns:a16="http://schemas.microsoft.com/office/drawing/2014/main" id="{F9ADB84E-A3EF-40D3-8A90-AE1832DABD7C}"/>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860236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C1A9-E2D0-496F-A9E1-F0B2B1172676}"/>
              </a:ext>
            </a:extLst>
          </p:cNvPr>
          <p:cNvSpPr>
            <a:spLocks noGrp="1"/>
          </p:cNvSpPr>
          <p:nvPr>
            <p:ph type="title"/>
          </p:nvPr>
        </p:nvSpPr>
        <p:spPr/>
        <p:txBody>
          <a:bodyPr/>
          <a:lstStyle/>
          <a:p>
            <a:r>
              <a:rPr lang="nn-NO"/>
              <a:t>Tiktok TikTok_All Post Table | 9 profiles - 16 of 17</a:t>
            </a:r>
            <a:endParaRPr lang="en-US"/>
          </a:p>
        </p:txBody>
      </p:sp>
      <p:graphicFrame>
        <p:nvGraphicFramePr>
          <p:cNvPr id="5" name="Table Placeholder 4">
            <a:extLst>
              <a:ext uri="{FF2B5EF4-FFF2-40B4-BE49-F238E27FC236}">
                <a16:creationId xmlns:a16="http://schemas.microsoft.com/office/drawing/2014/main" id="{28BE41AE-6554-4CCC-B680-832D64FD0744}"/>
              </a:ext>
            </a:extLst>
          </p:cNvPr>
          <p:cNvGraphicFramePr>
            <a:graphicFrameLocks noGrp="1"/>
          </p:cNvGraphicFramePr>
          <p:nvPr>
            <p:ph type="tbl" sz="quarter" idx="13"/>
            <p:extLst>
              <p:ext uri="{D42A27DB-BD31-4B8C-83A1-F6EECF244321}">
                <p14:modId xmlns:p14="http://schemas.microsoft.com/office/powerpoint/2010/main" val="3874445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0216492"/>
                    </a:ext>
                  </a:extLst>
                </a:gridCol>
                <a:gridCol w="1316736">
                  <a:extLst>
                    <a:ext uri="{9D8B030D-6E8A-4147-A177-3AD203B41FA5}">
                      <a16:colId xmlns:a16="http://schemas.microsoft.com/office/drawing/2014/main" val="3873295131"/>
                    </a:ext>
                  </a:extLst>
                </a:gridCol>
                <a:gridCol w="658368">
                  <a:extLst>
                    <a:ext uri="{9D8B030D-6E8A-4147-A177-3AD203B41FA5}">
                      <a16:colId xmlns:a16="http://schemas.microsoft.com/office/drawing/2014/main" val="1653774281"/>
                    </a:ext>
                  </a:extLst>
                </a:gridCol>
                <a:gridCol w="658368">
                  <a:extLst>
                    <a:ext uri="{9D8B030D-6E8A-4147-A177-3AD203B41FA5}">
                      <a16:colId xmlns:a16="http://schemas.microsoft.com/office/drawing/2014/main" val="1251634916"/>
                    </a:ext>
                  </a:extLst>
                </a:gridCol>
                <a:gridCol w="658368">
                  <a:extLst>
                    <a:ext uri="{9D8B030D-6E8A-4147-A177-3AD203B41FA5}">
                      <a16:colId xmlns:a16="http://schemas.microsoft.com/office/drawing/2014/main" val="1326104724"/>
                    </a:ext>
                  </a:extLst>
                </a:gridCol>
                <a:gridCol w="658368">
                  <a:extLst>
                    <a:ext uri="{9D8B030D-6E8A-4147-A177-3AD203B41FA5}">
                      <a16:colId xmlns:a16="http://schemas.microsoft.com/office/drawing/2014/main" val="3723428922"/>
                    </a:ext>
                  </a:extLst>
                </a:gridCol>
                <a:gridCol w="658368">
                  <a:extLst>
                    <a:ext uri="{9D8B030D-6E8A-4147-A177-3AD203B41FA5}">
                      <a16:colId xmlns:a16="http://schemas.microsoft.com/office/drawing/2014/main" val="2357783204"/>
                    </a:ext>
                  </a:extLst>
                </a:gridCol>
                <a:gridCol w="658368">
                  <a:extLst>
                    <a:ext uri="{9D8B030D-6E8A-4147-A177-3AD203B41FA5}">
                      <a16:colId xmlns:a16="http://schemas.microsoft.com/office/drawing/2014/main" val="429413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29466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 - 2025-06-07 17:30:00</a:t>
                      </a:r>
                      <a:r>
                        <a:rPr kumimoji="0" lang="en-US" sz="1000" b="0" i="0" u="none" strike="noStrike" kern="1200" cap="none" spc="0" normalizeH="0" baseline="0" noProof="0">
                          <a:ln>
                            <a:noFill/>
                          </a:ln>
                          <a:solidFill>
                            <a:prstClr val="black"/>
                          </a:solidFill>
                          <a:effectLst/>
                          <a:uLnTx/>
                          <a:uFillTx/>
                          <a:latin typeface="Calibri"/>
                          <a:ea typeface="+mn-ea"/>
                          <a:cs typeface="+mn-cs"/>
                        </a:rPr>
                        <a:t>
 Macht noch jemand im Schlaf Backflips?! 😅💤 💻  Vom Loser zum T-Rex: Zwei pubertierende Jungs verwandeln sich nach der Einnahme von vermeintlichem Testosteron zu dinosaurierartigen Reptilien. Wer wissen will, was dann passiert, kann jetzt alle Folgen der neuen Dramedy-Serie „Club der Dinosaurier” im #ZDF streamen.  @ZDFneo  #zdf #whattowatch #serie #serientipp #clubderdinosaurier #ichgebedashandyweiter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geI0QAC8AFUAeMRIdBCHWQAYXjCtgfA9IQILU~tplv-tiktokx-dmt-logoccm:300:400:tos-no1a-i-0068-no/o4gAcEW2oFAe01n5ADCHC5TQFAjIkQfRcEMBCa.jpeg?dr=9231&amp;refresh_token=0b977769&amp;x-expires=1753999200&amp;x-signature=DFJhhMKlFnS5TqDze%2FvRy4wdoQU%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908165311"/>
                  </a:ext>
                </a:extLst>
              </a:tr>
            </a:tbl>
          </a:graphicData>
        </a:graphic>
      </p:graphicFrame>
      <p:sp>
        <p:nvSpPr>
          <p:cNvPr id="4" name="Text Placeholder 3">
            <a:extLst>
              <a:ext uri="{FF2B5EF4-FFF2-40B4-BE49-F238E27FC236}">
                <a16:creationId xmlns:a16="http://schemas.microsoft.com/office/drawing/2014/main" id="{EC21A504-716A-4E35-8A1C-44F8925371A2}"/>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37430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281F-0020-48F2-BBF7-D25BCB3854B2}"/>
              </a:ext>
            </a:extLst>
          </p:cNvPr>
          <p:cNvSpPr>
            <a:spLocks noGrp="1"/>
          </p:cNvSpPr>
          <p:nvPr>
            <p:ph type="title"/>
          </p:nvPr>
        </p:nvSpPr>
        <p:spPr/>
        <p:txBody>
          <a:bodyPr/>
          <a:lstStyle/>
          <a:p>
            <a:r>
              <a:rPr lang="nn-NO"/>
              <a:t>Tiktok TikTok_All Post Table | 9 profiles - 17 of 17</a:t>
            </a:r>
            <a:endParaRPr lang="en-US"/>
          </a:p>
        </p:txBody>
      </p:sp>
      <p:graphicFrame>
        <p:nvGraphicFramePr>
          <p:cNvPr id="5" name="Table Placeholder 4">
            <a:extLst>
              <a:ext uri="{FF2B5EF4-FFF2-40B4-BE49-F238E27FC236}">
                <a16:creationId xmlns:a16="http://schemas.microsoft.com/office/drawing/2014/main" id="{AD39605B-40C0-469C-95C7-0DBD5B68EA36}"/>
              </a:ext>
            </a:extLst>
          </p:cNvPr>
          <p:cNvGraphicFramePr>
            <a:graphicFrameLocks noGrp="1"/>
          </p:cNvGraphicFramePr>
          <p:nvPr>
            <p:ph type="tbl" sz="quarter" idx="13"/>
            <p:extLst>
              <p:ext uri="{D42A27DB-BD31-4B8C-83A1-F6EECF244321}">
                <p14:modId xmlns:p14="http://schemas.microsoft.com/office/powerpoint/2010/main" val="321561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6075871"/>
                    </a:ext>
                  </a:extLst>
                </a:gridCol>
                <a:gridCol w="1316736">
                  <a:extLst>
                    <a:ext uri="{9D8B030D-6E8A-4147-A177-3AD203B41FA5}">
                      <a16:colId xmlns:a16="http://schemas.microsoft.com/office/drawing/2014/main" val="1251770408"/>
                    </a:ext>
                  </a:extLst>
                </a:gridCol>
                <a:gridCol w="658368">
                  <a:extLst>
                    <a:ext uri="{9D8B030D-6E8A-4147-A177-3AD203B41FA5}">
                      <a16:colId xmlns:a16="http://schemas.microsoft.com/office/drawing/2014/main" val="853311166"/>
                    </a:ext>
                  </a:extLst>
                </a:gridCol>
                <a:gridCol w="658368">
                  <a:extLst>
                    <a:ext uri="{9D8B030D-6E8A-4147-A177-3AD203B41FA5}">
                      <a16:colId xmlns:a16="http://schemas.microsoft.com/office/drawing/2014/main" val="3544170018"/>
                    </a:ext>
                  </a:extLst>
                </a:gridCol>
                <a:gridCol w="658368">
                  <a:extLst>
                    <a:ext uri="{9D8B030D-6E8A-4147-A177-3AD203B41FA5}">
                      <a16:colId xmlns:a16="http://schemas.microsoft.com/office/drawing/2014/main" val="2849921134"/>
                    </a:ext>
                  </a:extLst>
                </a:gridCol>
                <a:gridCol w="658368">
                  <a:extLst>
                    <a:ext uri="{9D8B030D-6E8A-4147-A177-3AD203B41FA5}">
                      <a16:colId xmlns:a16="http://schemas.microsoft.com/office/drawing/2014/main" val="4199688820"/>
                    </a:ext>
                  </a:extLst>
                </a:gridCol>
                <a:gridCol w="658368">
                  <a:extLst>
                    <a:ext uri="{9D8B030D-6E8A-4147-A177-3AD203B41FA5}">
                      <a16:colId xmlns:a16="http://schemas.microsoft.com/office/drawing/2014/main" val="1577057006"/>
                    </a:ext>
                  </a:extLst>
                </a:gridCol>
                <a:gridCol w="658368">
                  <a:extLst>
                    <a:ext uri="{9D8B030D-6E8A-4147-A177-3AD203B41FA5}">
                      <a16:colId xmlns:a16="http://schemas.microsoft.com/office/drawing/2014/main" val="280936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3329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@zdfneo - 2025-06-06 10:01:18</a:t>
                      </a:r>
                      <a:r>
                        <a:rPr kumimoji="0" lang="en-US" sz="1000" b="0" i="0" u="none" strike="noStrike" kern="1200" cap="none" spc="0" normalizeH="0" baseline="0" noProof="0">
                          <a:ln>
                            <a:noFill/>
                          </a:ln>
                          <a:solidFill>
                            <a:prstClr val="black"/>
                          </a:solidFill>
                          <a:effectLst/>
                          <a:uLnTx/>
                          <a:uFillTx/>
                          <a:latin typeface="Calibri"/>
                          <a:ea typeface="+mn-ea"/>
                          <a:cs typeface="+mn-cs"/>
                        </a:rPr>
                        <a:t>
 Mit illegalem Testo zum Alpha?! Das nehmen Ben und Janni, um in der Schule männlicher zu wirken. Ben ist von vornherein skeptisch, aber lässt sich von Janni überreden. Blöd nur, dass das Testosteronpräparat anders wirkt als erwartet. Wie? Das seht ihr in unserer neuen Highschool-Dramedy „Club der Dinosaurier“ im ZDF oder in der ZDF-App. Ab heute könnt ihr alle Folgen streamen! #WhatToWatch #neoSerie #ClubDerDinosaurier #ToxischeMännlichkeit #Testosteron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0io9BIiLFE4gBaBIZ2YKHva1MIBBKBCQFE3A~tplv-tiktokx-cropcenter-q:300:400:q72.jpeg?dr=9232&amp;refresh_token=946e3801&amp;x-expires=1753999200&amp;x-signature=xftrxcwWo%2FITnkzGPT4zaKhQcoM%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a:t>
                      </a:r>
                    </a:p>
                  </a:txBody>
                  <a:tcPr/>
                </a:tc>
                <a:extLst>
                  <a:ext uri="{0D108BD9-81ED-4DB2-BD59-A6C34878D82A}">
                    <a16:rowId xmlns:a16="http://schemas.microsoft.com/office/drawing/2014/main" val="1504714158"/>
                  </a:ext>
                </a:extLst>
              </a:tr>
            </a:tbl>
          </a:graphicData>
        </a:graphic>
      </p:graphicFrame>
      <p:sp>
        <p:nvSpPr>
          <p:cNvPr id="4" name="Text Placeholder 3">
            <a:extLst>
              <a:ext uri="{FF2B5EF4-FFF2-40B4-BE49-F238E27FC236}">
                <a16:creationId xmlns:a16="http://schemas.microsoft.com/office/drawing/2014/main" id="{B450F0A3-7C5B-4457-9531-59BCF5B7FD24}"/>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3121169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80169-0516-4700-AA25-A02497C80005}"/>
              </a:ext>
            </a:extLst>
          </p:cNvPr>
          <p:cNvSpPr>
            <a:spLocks noGrp="1"/>
          </p:cNvSpPr>
          <p:nvPr>
            <p:ph type="title"/>
          </p:nvPr>
        </p:nvSpPr>
        <p:spPr/>
        <p:txBody>
          <a:bodyPr/>
          <a:lstStyle/>
          <a:p>
            <a:r>
              <a:rPr lang="en-US"/>
              <a:t>Facebook Facebook_All Post Table | 9 profiles</a:t>
            </a:r>
          </a:p>
        </p:txBody>
      </p:sp>
      <p:graphicFrame>
        <p:nvGraphicFramePr>
          <p:cNvPr id="5" name="Table Placeholder 4">
            <a:extLst>
              <a:ext uri="{FF2B5EF4-FFF2-40B4-BE49-F238E27FC236}">
                <a16:creationId xmlns:a16="http://schemas.microsoft.com/office/drawing/2014/main" id="{6B53B97C-0A1C-41DE-908D-B02827DF1B27}"/>
              </a:ext>
            </a:extLst>
          </p:cNvPr>
          <p:cNvGraphicFramePr>
            <a:graphicFrameLocks noGrp="1"/>
          </p:cNvGraphicFramePr>
          <p:nvPr>
            <p:ph type="tbl" sz="quarter" idx="13"/>
            <p:extLst>
              <p:ext uri="{D42A27DB-BD31-4B8C-83A1-F6EECF244321}">
                <p14:modId xmlns:p14="http://schemas.microsoft.com/office/powerpoint/2010/main" val="328184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2408515"/>
                    </a:ext>
                  </a:extLst>
                </a:gridCol>
                <a:gridCol w="1316736">
                  <a:extLst>
                    <a:ext uri="{9D8B030D-6E8A-4147-A177-3AD203B41FA5}">
                      <a16:colId xmlns:a16="http://schemas.microsoft.com/office/drawing/2014/main" val="471994471"/>
                    </a:ext>
                  </a:extLst>
                </a:gridCol>
                <a:gridCol w="658368">
                  <a:extLst>
                    <a:ext uri="{9D8B030D-6E8A-4147-A177-3AD203B41FA5}">
                      <a16:colId xmlns:a16="http://schemas.microsoft.com/office/drawing/2014/main" val="4100905060"/>
                    </a:ext>
                  </a:extLst>
                </a:gridCol>
                <a:gridCol w="658368">
                  <a:extLst>
                    <a:ext uri="{9D8B030D-6E8A-4147-A177-3AD203B41FA5}">
                      <a16:colId xmlns:a16="http://schemas.microsoft.com/office/drawing/2014/main" val="3668690614"/>
                    </a:ext>
                  </a:extLst>
                </a:gridCol>
                <a:gridCol w="658368">
                  <a:extLst>
                    <a:ext uri="{9D8B030D-6E8A-4147-A177-3AD203B41FA5}">
                      <a16:colId xmlns:a16="http://schemas.microsoft.com/office/drawing/2014/main" val="411305848"/>
                    </a:ext>
                  </a:extLst>
                </a:gridCol>
                <a:gridCol w="658368">
                  <a:extLst>
                    <a:ext uri="{9D8B030D-6E8A-4147-A177-3AD203B41FA5}">
                      <a16:colId xmlns:a16="http://schemas.microsoft.com/office/drawing/2014/main" val="4028981077"/>
                    </a:ext>
                  </a:extLst>
                </a:gridCol>
                <a:gridCol w="658368">
                  <a:extLst>
                    <a:ext uri="{9D8B030D-6E8A-4147-A177-3AD203B41FA5}">
                      <a16:colId xmlns:a16="http://schemas.microsoft.com/office/drawing/2014/main" val="4129906055"/>
                    </a:ext>
                  </a:extLst>
                </a:gridCol>
                <a:gridCol w="658368">
                  <a:extLst>
                    <a:ext uri="{9D8B030D-6E8A-4147-A177-3AD203B41FA5}">
                      <a16:colId xmlns:a16="http://schemas.microsoft.com/office/drawing/2014/main" val="338713901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a:t>
                      </a:r>
                    </a:p>
                  </a:txBody>
                  <a:tcPr/>
                </a:tc>
                <a:tc>
                  <a:txBody>
                    <a:bodyPr/>
                    <a:lstStyle/>
                    <a:p>
                      <a:r>
                        <a:rPr lang="en-US" sz="1000"/>
                        <a:t>Views</a:t>
                      </a:r>
                    </a:p>
                  </a:txBody>
                  <a:tcPr/>
                </a:tc>
                <a:tc>
                  <a:txBody>
                    <a:bodyPr/>
                    <a:lstStyle/>
                    <a:p>
                      <a:r>
                        <a:rPr lang="en-US" sz="1000"/>
                        <a:t>Engagement Rate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801199457"/>
                  </a:ext>
                </a:extLst>
              </a:tr>
              <a:tr h="370840">
                <a:tc>
                  <a:txBody>
                    <a:bodyPr/>
                    <a:lstStyle/>
                    <a:p>
                      <a:r>
                        <a:rPr lang="en-US" sz="1000" b="1"/>
                        <a:t>Facebook ZDF - 2025-06-07 18:01:01</a:t>
                      </a:r>
                      <a:r>
                        <a:rPr lang="en-US" sz="1000"/>
                        <a:t>
 Und, was habt ihr Dummes in eurer Jugend gemacht?
Anstatt nach der Einnahme von vermeintlichem Testosteron männlicher zu werden, verwandeln sich die zwei pubertierende Jungs Ben (Shadi Eck) und Janni (Diyar Ilhan) langsam zu dinosaurierartigen Reptilien.
🔗 „Club der Dinosaurier” jetzt im #ZDF streamen: https://kurz.zdf.de/zBc/ 
#zdf #watchtipps #clubderdinosaurier #shadieck #diyarilhan</a:t>
                      </a:r>
                    </a:p>
                  </a:txBody>
                  <a:tcPr/>
                </a:tc>
                <a:tc>
                  <a:txBody>
                    <a:bodyPr/>
                    <a:lstStyle/>
                    <a:p>
                      <a:r>
                        <a:rPr lang="en-US" sz="1000"/>
                        <a:t>https://quintly-eu-image-storage.s3.amazonaws.com/60743d79cba84639045a0c21aae85dcf/3680c000e5efe91e82be7e4907ed85b8.jpg</a:t>
                      </a:r>
                    </a:p>
                  </a:txBody>
                  <a:tcPr/>
                </a:tc>
                <a:tc>
                  <a:txBody>
                    <a:bodyPr/>
                    <a:lstStyle/>
                    <a:p>
                      <a:r>
                        <a:rPr lang="en-US" sz="1000"/>
                        <a:t>17720</a:t>
                      </a:r>
                    </a:p>
                  </a:txBody>
                  <a:tcPr/>
                </a:tc>
                <a:tc>
                  <a:txBody>
                    <a:bodyPr/>
                    <a:lstStyle/>
                    <a:p>
                      <a:r>
                        <a:rPr lang="en-US" sz="1000"/>
                        <a:t>5571</a:t>
                      </a:r>
                    </a:p>
                  </a:txBody>
                  <a:tcPr/>
                </a:tc>
                <a:tc>
                  <a:txBody>
                    <a:bodyPr/>
                    <a:lstStyle/>
                    <a:p>
                      <a:r>
                        <a:rPr lang="en-US" sz="1000"/>
                        <a:t>0.4924 %</a:t>
                      </a:r>
                    </a:p>
                  </a:txBody>
                  <a:tcPr/>
                </a:tc>
                <a:tc>
                  <a:txBody>
                    <a:bodyPr/>
                    <a:lstStyle/>
                    <a:p>
                      <a:r>
                        <a:rPr lang="en-US" sz="1000"/>
                        <a:t>43</a:t>
                      </a:r>
                    </a:p>
                  </a:txBody>
                  <a:tcPr/>
                </a:tc>
                <a:tc>
                  <a:txBody>
                    <a:bodyPr/>
                    <a:lstStyle/>
                    <a:p>
                      <a:r>
                        <a:rPr lang="en-US" sz="1000"/>
                        <a:t>30</a:t>
                      </a:r>
                    </a:p>
                  </a:txBody>
                  <a:tcPr/>
                </a:tc>
                <a:tc>
                  <a:txBody>
                    <a:bodyPr/>
                    <a:lstStyle/>
                    <a:p>
                      <a:r>
                        <a:rPr lang="en-US" sz="1000"/>
                        <a:t>9</a:t>
                      </a:r>
                    </a:p>
                  </a:txBody>
                  <a:tcPr/>
                </a:tc>
                <a:extLst>
                  <a:ext uri="{0D108BD9-81ED-4DB2-BD59-A6C34878D82A}">
                    <a16:rowId xmlns:a16="http://schemas.microsoft.com/office/drawing/2014/main" val="615568910"/>
                  </a:ext>
                </a:extLst>
              </a:tr>
            </a:tbl>
          </a:graphicData>
        </a:graphic>
      </p:graphicFrame>
      <p:sp>
        <p:nvSpPr>
          <p:cNvPr id="4" name="Text Placeholder 3">
            <a:extLst>
              <a:ext uri="{FF2B5EF4-FFF2-40B4-BE49-F238E27FC236}">
                <a16:creationId xmlns:a16="http://schemas.microsoft.com/office/drawing/2014/main" id="{0FABFCE3-6445-41F5-8274-387388F13684}"/>
              </a:ext>
            </a:extLst>
          </p:cNvPr>
          <p:cNvSpPr>
            <a:spLocks noGrp="1"/>
          </p:cNvSpPr>
          <p:nvPr>
            <p:ph type="body" sz="quarter" idx="14"/>
          </p:nvPr>
        </p:nvSpPr>
        <p:spPr/>
        <p:txBody>
          <a:bodyPr/>
          <a:lstStyle/>
          <a:p>
            <a:r>
              <a:rPr lang="en-US"/>
              <a:t>01.03.2025 - 08.07.2025</a:t>
            </a:r>
          </a:p>
        </p:txBody>
      </p:sp>
    </p:spTree>
    <p:extLst>
      <p:ext uri="{BB962C8B-B14F-4D97-AF65-F5344CB8AC3E}">
        <p14:creationId xmlns:p14="http://schemas.microsoft.com/office/powerpoint/2010/main" val="10734837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5358</Words>
  <Application>Microsoft Office PowerPoint</Application>
  <PresentationFormat>On-screen Show (4:3)</PresentationFormat>
  <Paragraphs>644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All Posts</vt:lpstr>
      <vt:lpstr>Youtube YouTube_All Post Table | 9 profiles</vt:lpstr>
      <vt:lpstr>Instagram Instagram_All Post Table | 9 profiles - 1 of 14</vt:lpstr>
      <vt:lpstr>Instagram Instagram_All Post Table | 9 profiles - 2 of 14</vt:lpstr>
      <vt:lpstr>Instagram Instagram_All Post Table | 9 profiles - 3 of 14</vt:lpstr>
      <vt:lpstr>Instagram Instagram_All Post Table | 9 profiles - 4 of 14</vt:lpstr>
      <vt:lpstr>Instagram Instagram_All Post Table | 9 profiles - 5 of 14</vt:lpstr>
      <vt:lpstr>Instagram Instagram_All Post Table | 9 profiles - 6 of 14</vt:lpstr>
      <vt:lpstr>Instagram Instagram_All Post Table | 9 profiles - 7 of 14</vt:lpstr>
      <vt:lpstr>Instagram Instagram_All Post Table | 9 profiles - 8 of 14</vt:lpstr>
      <vt:lpstr>Instagram Instagram_All Post Table | 9 profiles - 9 of 14</vt:lpstr>
      <vt:lpstr>Instagram Instagram_All Post Table | 9 profiles - 10 of 14</vt:lpstr>
      <vt:lpstr>Instagram Instagram_All Post Table | 9 profiles - 11 of 14</vt:lpstr>
      <vt:lpstr>Instagram Instagram_All Post Table | 9 profiles - 12 of 14</vt:lpstr>
      <vt:lpstr>Instagram Instagram_All Post Table | 9 profiles - 13 of 14</vt:lpstr>
      <vt:lpstr>Instagram Instagram_All Post Table | 9 profiles - 14 of 14</vt:lpstr>
      <vt:lpstr>Tiktok TikTok_All Post Table | 9 profiles - 1 of 17</vt:lpstr>
      <vt:lpstr>Tiktok TikTok_All Post Table | 9 profiles - 2 of 17</vt:lpstr>
      <vt:lpstr>Tiktok TikTok_All Post Table | 9 profiles - 3 of 17</vt:lpstr>
      <vt:lpstr>Tiktok TikTok_All Post Table | 9 profiles - 4 of 17</vt:lpstr>
      <vt:lpstr>Tiktok TikTok_All Post Table | 9 profiles - 5 of 17</vt:lpstr>
      <vt:lpstr>Tiktok TikTok_All Post Table | 9 profiles - 6 of 17</vt:lpstr>
      <vt:lpstr>Tiktok TikTok_All Post Table | 9 profiles - 7 of 17</vt:lpstr>
      <vt:lpstr>Tiktok TikTok_All Post Table | 9 profiles - 8 of 17</vt:lpstr>
      <vt:lpstr>Tiktok TikTok_All Post Table | 9 profiles - 9 of 17</vt:lpstr>
      <vt:lpstr>Tiktok TikTok_All Post Table | 9 profiles - 10 of 17</vt:lpstr>
      <vt:lpstr>Tiktok TikTok_All Post Table | 9 profiles - 11 of 17</vt:lpstr>
      <vt:lpstr>Tiktok TikTok_All Post Table | 9 profiles - 12 of 17</vt:lpstr>
      <vt:lpstr>Tiktok TikTok_All Post Table | 9 profiles - 13 of 17</vt:lpstr>
      <vt:lpstr>Tiktok TikTok_All Post Table | 9 profiles - 14 of 17</vt:lpstr>
      <vt:lpstr>Tiktok TikTok_All Post Table | 9 profiles - 15 of 17</vt:lpstr>
      <vt:lpstr>Tiktok TikTok_All Post Table | 9 profiles - 16 of 17</vt:lpstr>
      <vt:lpstr>Tiktok TikTok_All Post Table | 9 profiles - 17 of 17</vt:lpstr>
      <vt:lpstr>Facebook Facebook_All Post Table | 9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Posts</dc:title>
  <dc:creator>Frederik Born</dc:creator>
  <cp:lastModifiedBy>Frederik Born</cp:lastModifiedBy>
  <cp:revision>1</cp:revision>
  <dcterms:created xsi:type="dcterms:W3CDTF">2025-07-31T07:33:03Z</dcterms:created>
  <dcterms:modified xsi:type="dcterms:W3CDTF">2025-07-31T07:33:54Z</dcterms:modified>
</cp:coreProperties>
</file>