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9B86-2F98-4A86-8129-011F2FA98DE7}"/>
              </a:ext>
            </a:extLst>
          </p:cNvPr>
          <p:cNvSpPr>
            <a:spLocks noGrp="1"/>
          </p:cNvSpPr>
          <p:nvPr>
            <p:ph type="title"/>
          </p:nvPr>
        </p:nvSpPr>
        <p:spPr/>
        <p:txBody>
          <a:bodyPr/>
          <a:lstStyle/>
          <a:p>
            <a:r>
              <a:rPr lang="en-US"/>
              <a:t>Instagram Posts Table | zdfheute - 1 of 25</a:t>
            </a:r>
          </a:p>
        </p:txBody>
      </p:sp>
      <p:graphicFrame>
        <p:nvGraphicFramePr>
          <p:cNvPr id="5" name="Table Placeholder 4">
            <a:extLst>
              <a:ext uri="{FF2B5EF4-FFF2-40B4-BE49-F238E27FC236}">
                <a16:creationId xmlns:a16="http://schemas.microsoft.com/office/drawing/2014/main" id="{628369FE-1BFD-44A9-924A-726DF5BC5C7D}"/>
              </a:ext>
            </a:extLst>
          </p:cNvPr>
          <p:cNvGraphicFramePr>
            <a:graphicFrameLocks noGrp="1"/>
          </p:cNvGraphicFramePr>
          <p:nvPr>
            <p:ph type="tbl" sz="quarter" idx="13"/>
            <p:extLst>
              <p:ext uri="{D42A27DB-BD31-4B8C-83A1-F6EECF244321}">
                <p14:modId xmlns:p14="http://schemas.microsoft.com/office/powerpoint/2010/main" val="1275446432"/>
              </p:ext>
            </p:extLst>
          </p:nvPr>
        </p:nvGraphicFramePr>
        <p:xfrm>
          <a:off x="457200" y="1731963"/>
          <a:ext cx="8065008" cy="12242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16413097"/>
                    </a:ext>
                  </a:extLst>
                </a:gridCol>
                <a:gridCol w="1645920">
                  <a:extLst>
                    <a:ext uri="{9D8B030D-6E8A-4147-A177-3AD203B41FA5}">
                      <a16:colId xmlns:a16="http://schemas.microsoft.com/office/drawing/2014/main" val="1441865281"/>
                    </a:ext>
                  </a:extLst>
                </a:gridCol>
                <a:gridCol w="576072">
                  <a:extLst>
                    <a:ext uri="{9D8B030D-6E8A-4147-A177-3AD203B41FA5}">
                      <a16:colId xmlns:a16="http://schemas.microsoft.com/office/drawing/2014/main" val="3456004826"/>
                    </a:ext>
                  </a:extLst>
                </a:gridCol>
                <a:gridCol w="576072">
                  <a:extLst>
                    <a:ext uri="{9D8B030D-6E8A-4147-A177-3AD203B41FA5}">
                      <a16:colId xmlns:a16="http://schemas.microsoft.com/office/drawing/2014/main" val="1886713256"/>
                    </a:ext>
                  </a:extLst>
                </a:gridCol>
                <a:gridCol w="576072">
                  <a:extLst>
                    <a:ext uri="{9D8B030D-6E8A-4147-A177-3AD203B41FA5}">
                      <a16:colId xmlns:a16="http://schemas.microsoft.com/office/drawing/2014/main" val="509721637"/>
                    </a:ext>
                  </a:extLst>
                </a:gridCol>
                <a:gridCol w="576072">
                  <a:extLst>
                    <a:ext uri="{9D8B030D-6E8A-4147-A177-3AD203B41FA5}">
                      <a16:colId xmlns:a16="http://schemas.microsoft.com/office/drawing/2014/main" val="3592345084"/>
                    </a:ext>
                  </a:extLst>
                </a:gridCol>
                <a:gridCol w="576072">
                  <a:extLst>
                    <a:ext uri="{9D8B030D-6E8A-4147-A177-3AD203B41FA5}">
                      <a16:colId xmlns:a16="http://schemas.microsoft.com/office/drawing/2014/main" val="831551567"/>
                    </a:ext>
                  </a:extLst>
                </a:gridCol>
                <a:gridCol w="576072">
                  <a:extLst>
                    <a:ext uri="{9D8B030D-6E8A-4147-A177-3AD203B41FA5}">
                      <a16:colId xmlns:a16="http://schemas.microsoft.com/office/drawing/2014/main" val="2515849367"/>
                    </a:ext>
                  </a:extLst>
                </a:gridCol>
                <a:gridCol w="576072">
                  <a:extLst>
                    <a:ext uri="{9D8B030D-6E8A-4147-A177-3AD203B41FA5}">
                      <a16:colId xmlns:a16="http://schemas.microsoft.com/office/drawing/2014/main" val="3918749866"/>
                    </a:ext>
                  </a:extLst>
                </a:gridCol>
                <a:gridCol w="576072">
                  <a:extLst>
                    <a:ext uri="{9D8B030D-6E8A-4147-A177-3AD203B41FA5}">
                      <a16:colId xmlns:a16="http://schemas.microsoft.com/office/drawing/2014/main" val="1098243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1521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22:49:06</a:t>
                      </a:r>
                      <a:r>
                        <a:rPr kumimoji="0" lang="de-DE" sz="1000" b="0" i="0" u="none" strike="noStrike" kern="1200" cap="none" spc="0" normalizeH="0" baseline="0" noProof="0">
                          <a:ln>
                            <a:noFill/>
                          </a:ln>
                          <a:solidFill>
                            <a:prstClr val="black"/>
                          </a:solidFill>
                          <a:effectLst/>
                          <a:uLnTx/>
                          <a:uFillTx/>
                          <a:latin typeface="Calibri"/>
                          <a:ea typeface="+mn-ea"/>
                          <a:cs typeface="+mn-cs"/>
                        </a:rPr>
                        <a:t>
 Auch für das Verhältnis der Union zur Linken war der Tag der Kanzlerwahl historisch. Friedrich Merz hat die Linke plötzlich gebraucht. Ist der Unvereinbarkeitsbeschluss Geschichte?
#CDU #Union #Linke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176103</a:t>
                      </a:r>
                    </a:p>
                  </a:txBody>
                  <a:tcPr/>
                </a:tc>
                <a:extLst>
                  <a:ext uri="{0D108BD9-81ED-4DB2-BD59-A6C34878D82A}">
                    <a16:rowId xmlns:a16="http://schemas.microsoft.com/office/drawing/2014/main" val="3803467277"/>
                  </a:ext>
                </a:extLst>
              </a:tr>
            </a:tbl>
          </a:graphicData>
        </a:graphic>
      </p:graphicFrame>
      <p:sp>
        <p:nvSpPr>
          <p:cNvPr id="4" name="Text Placeholder 3">
            <a:extLst>
              <a:ext uri="{FF2B5EF4-FFF2-40B4-BE49-F238E27FC236}">
                <a16:creationId xmlns:a16="http://schemas.microsoft.com/office/drawing/2014/main" id="{721C5FE0-0B28-4F4B-8C6F-D91FCF15DAB8}"/>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1690130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30E3-73BC-455B-ADE1-D9957B198354}"/>
              </a:ext>
            </a:extLst>
          </p:cNvPr>
          <p:cNvSpPr>
            <a:spLocks noGrp="1"/>
          </p:cNvSpPr>
          <p:nvPr>
            <p:ph type="title"/>
          </p:nvPr>
        </p:nvSpPr>
        <p:spPr/>
        <p:txBody>
          <a:bodyPr/>
          <a:lstStyle/>
          <a:p>
            <a:r>
              <a:rPr lang="en-US"/>
              <a:t>Instagram Posts Table | zdfheute - 2 of 25</a:t>
            </a:r>
          </a:p>
        </p:txBody>
      </p:sp>
      <p:graphicFrame>
        <p:nvGraphicFramePr>
          <p:cNvPr id="5" name="Table Placeholder 4">
            <a:extLst>
              <a:ext uri="{FF2B5EF4-FFF2-40B4-BE49-F238E27FC236}">
                <a16:creationId xmlns:a16="http://schemas.microsoft.com/office/drawing/2014/main" id="{33F48840-2B22-45C0-8892-2204D2454E57}"/>
              </a:ext>
            </a:extLst>
          </p:cNvPr>
          <p:cNvGraphicFramePr>
            <a:graphicFrameLocks noGrp="1"/>
          </p:cNvGraphicFramePr>
          <p:nvPr>
            <p:ph type="tbl" sz="quarter" idx="13"/>
            <p:extLst>
              <p:ext uri="{D42A27DB-BD31-4B8C-83A1-F6EECF244321}">
                <p14:modId xmlns:p14="http://schemas.microsoft.com/office/powerpoint/2010/main" val="307993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8299788"/>
                    </a:ext>
                  </a:extLst>
                </a:gridCol>
                <a:gridCol w="1645920">
                  <a:extLst>
                    <a:ext uri="{9D8B030D-6E8A-4147-A177-3AD203B41FA5}">
                      <a16:colId xmlns:a16="http://schemas.microsoft.com/office/drawing/2014/main" val="1843987011"/>
                    </a:ext>
                  </a:extLst>
                </a:gridCol>
                <a:gridCol w="576072">
                  <a:extLst>
                    <a:ext uri="{9D8B030D-6E8A-4147-A177-3AD203B41FA5}">
                      <a16:colId xmlns:a16="http://schemas.microsoft.com/office/drawing/2014/main" val="234809714"/>
                    </a:ext>
                  </a:extLst>
                </a:gridCol>
                <a:gridCol w="576072">
                  <a:extLst>
                    <a:ext uri="{9D8B030D-6E8A-4147-A177-3AD203B41FA5}">
                      <a16:colId xmlns:a16="http://schemas.microsoft.com/office/drawing/2014/main" val="1247849510"/>
                    </a:ext>
                  </a:extLst>
                </a:gridCol>
                <a:gridCol w="576072">
                  <a:extLst>
                    <a:ext uri="{9D8B030D-6E8A-4147-A177-3AD203B41FA5}">
                      <a16:colId xmlns:a16="http://schemas.microsoft.com/office/drawing/2014/main" val="759389430"/>
                    </a:ext>
                  </a:extLst>
                </a:gridCol>
                <a:gridCol w="576072">
                  <a:extLst>
                    <a:ext uri="{9D8B030D-6E8A-4147-A177-3AD203B41FA5}">
                      <a16:colId xmlns:a16="http://schemas.microsoft.com/office/drawing/2014/main" val="2917511336"/>
                    </a:ext>
                  </a:extLst>
                </a:gridCol>
                <a:gridCol w="576072">
                  <a:extLst>
                    <a:ext uri="{9D8B030D-6E8A-4147-A177-3AD203B41FA5}">
                      <a16:colId xmlns:a16="http://schemas.microsoft.com/office/drawing/2014/main" val="1185664694"/>
                    </a:ext>
                  </a:extLst>
                </a:gridCol>
                <a:gridCol w="576072">
                  <a:extLst>
                    <a:ext uri="{9D8B030D-6E8A-4147-A177-3AD203B41FA5}">
                      <a16:colId xmlns:a16="http://schemas.microsoft.com/office/drawing/2014/main" val="1158864077"/>
                    </a:ext>
                  </a:extLst>
                </a:gridCol>
                <a:gridCol w="576072">
                  <a:extLst>
                    <a:ext uri="{9D8B030D-6E8A-4147-A177-3AD203B41FA5}">
                      <a16:colId xmlns:a16="http://schemas.microsoft.com/office/drawing/2014/main" val="923517549"/>
                    </a:ext>
                  </a:extLst>
                </a:gridCol>
                <a:gridCol w="576072">
                  <a:extLst>
                    <a:ext uri="{9D8B030D-6E8A-4147-A177-3AD203B41FA5}">
                      <a16:colId xmlns:a16="http://schemas.microsoft.com/office/drawing/2014/main" val="3078998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2133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22:07:32</a:t>
                      </a:r>
                      <a:r>
                        <a:rPr kumimoji="0" lang="de-DE" sz="1000" b="0" i="0" u="none" strike="noStrike" kern="1200" cap="none" spc="0" normalizeH="0" baseline="0" noProof="0">
                          <a:ln>
                            <a:noFill/>
                          </a:ln>
                          <a:solidFill>
                            <a:prstClr val="black"/>
                          </a:solidFill>
                          <a:effectLst/>
                          <a:uLnTx/>
                          <a:uFillTx/>
                          <a:latin typeface="Calibri"/>
                          <a:ea typeface="+mn-ea"/>
                          <a:cs typeface="+mn-cs"/>
                        </a:rPr>
                        <a:t>
 Die ukrainische Journalistin Wiktorija Roschtschyna recherchierte zu Foltergefängnissen in den russisch besetzten Gebieten, wollte aufdecken, wie verfolgt und in geheime Gefängnisse verschleppt werden. Doch sie kehrte nicht zurück und wurde zum Schweigen gebracht.
Gemeinsam mit dem Journalisten-Netzwerk Forbidden Stories und internationalen Partnern hat ZDFfrontal ihre Recherchen fortgeführt und ihre Geschichte rekonstruiert. „Tod in russischer Gefangenschaft“ – jetzt im ZDF streamen: Link in der Bio.
#Russland #Ukraine #Roschtschyna #ZDFfrontal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196642</a:t>
                      </a:r>
                    </a:p>
                  </a:txBody>
                  <a:tcPr/>
                </a:tc>
                <a:extLst>
                  <a:ext uri="{0D108BD9-81ED-4DB2-BD59-A6C34878D82A}">
                    <a16:rowId xmlns:a16="http://schemas.microsoft.com/office/drawing/2014/main" val="984580481"/>
                  </a:ext>
                </a:extLst>
              </a:tr>
            </a:tbl>
          </a:graphicData>
        </a:graphic>
      </p:graphicFrame>
      <p:sp>
        <p:nvSpPr>
          <p:cNvPr id="4" name="Text Placeholder 3">
            <a:extLst>
              <a:ext uri="{FF2B5EF4-FFF2-40B4-BE49-F238E27FC236}">
                <a16:creationId xmlns:a16="http://schemas.microsoft.com/office/drawing/2014/main" id="{60E2E290-68CD-40ED-BD25-9852C2214D11}"/>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3101056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5C005-0298-49D4-859C-B4A88E367C81}"/>
              </a:ext>
            </a:extLst>
          </p:cNvPr>
          <p:cNvSpPr>
            <a:spLocks noGrp="1"/>
          </p:cNvSpPr>
          <p:nvPr>
            <p:ph type="title"/>
          </p:nvPr>
        </p:nvSpPr>
        <p:spPr/>
        <p:txBody>
          <a:bodyPr/>
          <a:lstStyle/>
          <a:p>
            <a:r>
              <a:rPr lang="en-US"/>
              <a:t>Instagram Posts Table | zdfheute - 3 of 25</a:t>
            </a:r>
          </a:p>
        </p:txBody>
      </p:sp>
      <p:graphicFrame>
        <p:nvGraphicFramePr>
          <p:cNvPr id="5" name="Table Placeholder 4">
            <a:extLst>
              <a:ext uri="{FF2B5EF4-FFF2-40B4-BE49-F238E27FC236}">
                <a16:creationId xmlns:a16="http://schemas.microsoft.com/office/drawing/2014/main" id="{87E8ADE6-ED13-4CBD-8F27-388CEB328A14}"/>
              </a:ext>
            </a:extLst>
          </p:cNvPr>
          <p:cNvGraphicFramePr>
            <a:graphicFrameLocks noGrp="1"/>
          </p:cNvGraphicFramePr>
          <p:nvPr>
            <p:ph type="tbl" sz="quarter" idx="13"/>
            <p:extLst>
              <p:ext uri="{D42A27DB-BD31-4B8C-83A1-F6EECF244321}">
                <p14:modId xmlns:p14="http://schemas.microsoft.com/office/powerpoint/2010/main" val="302330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4690242"/>
                    </a:ext>
                  </a:extLst>
                </a:gridCol>
                <a:gridCol w="1645920">
                  <a:extLst>
                    <a:ext uri="{9D8B030D-6E8A-4147-A177-3AD203B41FA5}">
                      <a16:colId xmlns:a16="http://schemas.microsoft.com/office/drawing/2014/main" val="2796341170"/>
                    </a:ext>
                  </a:extLst>
                </a:gridCol>
                <a:gridCol w="576072">
                  <a:extLst>
                    <a:ext uri="{9D8B030D-6E8A-4147-A177-3AD203B41FA5}">
                      <a16:colId xmlns:a16="http://schemas.microsoft.com/office/drawing/2014/main" val="975564798"/>
                    </a:ext>
                  </a:extLst>
                </a:gridCol>
                <a:gridCol w="576072">
                  <a:extLst>
                    <a:ext uri="{9D8B030D-6E8A-4147-A177-3AD203B41FA5}">
                      <a16:colId xmlns:a16="http://schemas.microsoft.com/office/drawing/2014/main" val="2565721215"/>
                    </a:ext>
                  </a:extLst>
                </a:gridCol>
                <a:gridCol w="576072">
                  <a:extLst>
                    <a:ext uri="{9D8B030D-6E8A-4147-A177-3AD203B41FA5}">
                      <a16:colId xmlns:a16="http://schemas.microsoft.com/office/drawing/2014/main" val="4230814555"/>
                    </a:ext>
                  </a:extLst>
                </a:gridCol>
                <a:gridCol w="576072">
                  <a:extLst>
                    <a:ext uri="{9D8B030D-6E8A-4147-A177-3AD203B41FA5}">
                      <a16:colId xmlns:a16="http://schemas.microsoft.com/office/drawing/2014/main" val="594742086"/>
                    </a:ext>
                  </a:extLst>
                </a:gridCol>
                <a:gridCol w="576072">
                  <a:extLst>
                    <a:ext uri="{9D8B030D-6E8A-4147-A177-3AD203B41FA5}">
                      <a16:colId xmlns:a16="http://schemas.microsoft.com/office/drawing/2014/main" val="2035013309"/>
                    </a:ext>
                  </a:extLst>
                </a:gridCol>
                <a:gridCol w="576072">
                  <a:extLst>
                    <a:ext uri="{9D8B030D-6E8A-4147-A177-3AD203B41FA5}">
                      <a16:colId xmlns:a16="http://schemas.microsoft.com/office/drawing/2014/main" val="4212423190"/>
                    </a:ext>
                  </a:extLst>
                </a:gridCol>
                <a:gridCol w="576072">
                  <a:extLst>
                    <a:ext uri="{9D8B030D-6E8A-4147-A177-3AD203B41FA5}">
                      <a16:colId xmlns:a16="http://schemas.microsoft.com/office/drawing/2014/main" val="1890393483"/>
                    </a:ext>
                  </a:extLst>
                </a:gridCol>
                <a:gridCol w="576072">
                  <a:extLst>
                    <a:ext uri="{9D8B030D-6E8A-4147-A177-3AD203B41FA5}">
                      <a16:colId xmlns:a16="http://schemas.microsoft.com/office/drawing/2014/main" val="778754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858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21:25:29</a:t>
                      </a:r>
                      <a:r>
                        <a:rPr kumimoji="0" lang="de-DE" sz="1000" b="0" i="0" u="none" strike="noStrike" kern="1200" cap="none" spc="0" normalizeH="0" baseline="0" noProof="0">
                          <a:ln>
                            <a:noFill/>
                          </a:ln>
                          <a:solidFill>
                            <a:prstClr val="black"/>
                          </a:solidFill>
                          <a:effectLst/>
                          <a:uLnTx/>
                          <a:uFillTx/>
                          <a:latin typeface="Calibri"/>
                          <a:ea typeface="+mn-ea"/>
                          <a:cs typeface="+mn-cs"/>
                        </a:rPr>
                        <a:t>
 Noch kein neuer Papst gewählt: Aus dem Schornstein der Sixtinischen Kapelle kam am Mittwochabend beim ersten Wahlgang schwarzer Rauch. Zuvor war über Rom aber rosafarbener Rauch aufgestiegen – eine Protestaktion der Women's Ordination Conference, die für die Gleichstellung von Frauen in der katholischen Kirche kämpft.
Auf einem Hügel mit Blick auf den Petersdom erzeugten Aktivistinnen der Organisation mit Hilfe von Fackeln den gefärbten Qualm. "Während die Welt auf weißen oder schwarzen Rauch warten mag, senden wir rosa Rauch in der Hoffnung, dass die Kirche Frauen eines Tages als Gleichberechtigte willkommen heißt", sagte Kate McElwee von der Women's Ordination Conference.
"Wir senden den Kardinälen die Botschaft, dass sie nicht weiterhin 50 Prozent der katholischen Bevölkerung ignorieren können", so eine weitere Aktionsteilnehmerin, Miriam Duignan. Man könne nicht in einen verschlossenen Raum gehen und über die Zukunft der Kirche diskutieren ohne die Hälfte der Kirche einzubeziehen, fügte sie mit Blick auf das Konklave hinzu.
#Konklave #Rom #Papst #Kirche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285122</a:t>
                      </a:r>
                    </a:p>
                  </a:txBody>
                  <a:tcPr/>
                </a:tc>
                <a:extLst>
                  <a:ext uri="{0D108BD9-81ED-4DB2-BD59-A6C34878D82A}">
                    <a16:rowId xmlns:a16="http://schemas.microsoft.com/office/drawing/2014/main" val="1953176138"/>
                  </a:ext>
                </a:extLst>
              </a:tr>
            </a:tbl>
          </a:graphicData>
        </a:graphic>
      </p:graphicFrame>
      <p:sp>
        <p:nvSpPr>
          <p:cNvPr id="4" name="Text Placeholder 3">
            <a:extLst>
              <a:ext uri="{FF2B5EF4-FFF2-40B4-BE49-F238E27FC236}">
                <a16:creationId xmlns:a16="http://schemas.microsoft.com/office/drawing/2014/main" id="{42E94924-B705-4620-AF37-99DAC6235726}"/>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2323114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5EE86-6D2B-4BDF-91E6-0AE08D95503A}"/>
              </a:ext>
            </a:extLst>
          </p:cNvPr>
          <p:cNvSpPr>
            <a:spLocks noGrp="1"/>
          </p:cNvSpPr>
          <p:nvPr>
            <p:ph type="title"/>
          </p:nvPr>
        </p:nvSpPr>
        <p:spPr/>
        <p:txBody>
          <a:bodyPr/>
          <a:lstStyle/>
          <a:p>
            <a:r>
              <a:rPr lang="en-US"/>
              <a:t>Instagram Posts Table | zdfheute - 4 of 25</a:t>
            </a:r>
          </a:p>
        </p:txBody>
      </p:sp>
      <p:graphicFrame>
        <p:nvGraphicFramePr>
          <p:cNvPr id="5" name="Table Placeholder 4">
            <a:extLst>
              <a:ext uri="{FF2B5EF4-FFF2-40B4-BE49-F238E27FC236}">
                <a16:creationId xmlns:a16="http://schemas.microsoft.com/office/drawing/2014/main" id="{11E12EA7-4BB7-4D0A-8214-0EE10E436FF4}"/>
              </a:ext>
            </a:extLst>
          </p:cNvPr>
          <p:cNvGraphicFramePr>
            <a:graphicFrameLocks noGrp="1"/>
          </p:cNvGraphicFramePr>
          <p:nvPr>
            <p:ph type="tbl" sz="quarter" idx="13"/>
            <p:extLst>
              <p:ext uri="{D42A27DB-BD31-4B8C-83A1-F6EECF244321}">
                <p14:modId xmlns:p14="http://schemas.microsoft.com/office/powerpoint/2010/main" val="260161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6385951"/>
                    </a:ext>
                  </a:extLst>
                </a:gridCol>
                <a:gridCol w="1645920">
                  <a:extLst>
                    <a:ext uri="{9D8B030D-6E8A-4147-A177-3AD203B41FA5}">
                      <a16:colId xmlns:a16="http://schemas.microsoft.com/office/drawing/2014/main" val="2177445414"/>
                    </a:ext>
                  </a:extLst>
                </a:gridCol>
                <a:gridCol w="576072">
                  <a:extLst>
                    <a:ext uri="{9D8B030D-6E8A-4147-A177-3AD203B41FA5}">
                      <a16:colId xmlns:a16="http://schemas.microsoft.com/office/drawing/2014/main" val="3706625665"/>
                    </a:ext>
                  </a:extLst>
                </a:gridCol>
                <a:gridCol w="576072">
                  <a:extLst>
                    <a:ext uri="{9D8B030D-6E8A-4147-A177-3AD203B41FA5}">
                      <a16:colId xmlns:a16="http://schemas.microsoft.com/office/drawing/2014/main" val="2573398238"/>
                    </a:ext>
                  </a:extLst>
                </a:gridCol>
                <a:gridCol w="576072">
                  <a:extLst>
                    <a:ext uri="{9D8B030D-6E8A-4147-A177-3AD203B41FA5}">
                      <a16:colId xmlns:a16="http://schemas.microsoft.com/office/drawing/2014/main" val="4064199826"/>
                    </a:ext>
                  </a:extLst>
                </a:gridCol>
                <a:gridCol w="576072">
                  <a:extLst>
                    <a:ext uri="{9D8B030D-6E8A-4147-A177-3AD203B41FA5}">
                      <a16:colId xmlns:a16="http://schemas.microsoft.com/office/drawing/2014/main" val="79148365"/>
                    </a:ext>
                  </a:extLst>
                </a:gridCol>
                <a:gridCol w="576072">
                  <a:extLst>
                    <a:ext uri="{9D8B030D-6E8A-4147-A177-3AD203B41FA5}">
                      <a16:colId xmlns:a16="http://schemas.microsoft.com/office/drawing/2014/main" val="1300478901"/>
                    </a:ext>
                  </a:extLst>
                </a:gridCol>
                <a:gridCol w="576072">
                  <a:extLst>
                    <a:ext uri="{9D8B030D-6E8A-4147-A177-3AD203B41FA5}">
                      <a16:colId xmlns:a16="http://schemas.microsoft.com/office/drawing/2014/main" val="1394320967"/>
                    </a:ext>
                  </a:extLst>
                </a:gridCol>
                <a:gridCol w="576072">
                  <a:extLst>
                    <a:ext uri="{9D8B030D-6E8A-4147-A177-3AD203B41FA5}">
                      <a16:colId xmlns:a16="http://schemas.microsoft.com/office/drawing/2014/main" val="3796273071"/>
                    </a:ext>
                  </a:extLst>
                </a:gridCol>
                <a:gridCol w="576072">
                  <a:extLst>
                    <a:ext uri="{9D8B030D-6E8A-4147-A177-3AD203B41FA5}">
                      <a16:colId xmlns:a16="http://schemas.microsoft.com/office/drawing/2014/main" val="1813907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9990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20:41:48</a:t>
                      </a:r>
                      <a:r>
                        <a:rPr kumimoji="0" lang="de-DE" sz="1000" b="0" i="0" u="none" strike="noStrike" kern="1200" cap="none" spc="0" normalizeH="0" baseline="0" noProof="0">
                          <a:ln>
                            <a:noFill/>
                          </a:ln>
                          <a:solidFill>
                            <a:prstClr val="black"/>
                          </a:solidFill>
                          <a:effectLst/>
                          <a:uLnTx/>
                          <a:uFillTx/>
                          <a:latin typeface="Calibri"/>
                          <a:ea typeface="+mn-ea"/>
                          <a:cs typeface="+mn-cs"/>
                        </a:rPr>
                        <a:t>
 Die griechische Regierung hat eine App auf den Markt gebracht, die Kinder bei der Nutzung des Internets schützen soll. Die App "Kids Wallet" gibt Eltern die Möglichkeit die Browsing-Aktivitäten ihrer Kinder zu überwachen und ihr Alter auf digitalen Plattformen und sozialen Netzwerken zu verifizieren. Die Verwendung der App ist freiwillig.
#Griechenland #Papastergiou #kinderschutz #app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120015</a:t>
                      </a:r>
                    </a:p>
                  </a:txBody>
                  <a:tcPr/>
                </a:tc>
                <a:extLst>
                  <a:ext uri="{0D108BD9-81ED-4DB2-BD59-A6C34878D82A}">
                    <a16:rowId xmlns:a16="http://schemas.microsoft.com/office/drawing/2014/main" val="3742320131"/>
                  </a:ext>
                </a:extLst>
              </a:tr>
            </a:tbl>
          </a:graphicData>
        </a:graphic>
      </p:graphicFrame>
      <p:sp>
        <p:nvSpPr>
          <p:cNvPr id="4" name="Text Placeholder 3">
            <a:extLst>
              <a:ext uri="{FF2B5EF4-FFF2-40B4-BE49-F238E27FC236}">
                <a16:creationId xmlns:a16="http://schemas.microsoft.com/office/drawing/2014/main" id="{445E962C-072C-4CBF-846E-83A7CDCB8586}"/>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1353411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9E68E-25F0-42BB-98D1-AD56A8B29DA1}"/>
              </a:ext>
            </a:extLst>
          </p:cNvPr>
          <p:cNvSpPr>
            <a:spLocks noGrp="1"/>
          </p:cNvSpPr>
          <p:nvPr>
            <p:ph type="title"/>
          </p:nvPr>
        </p:nvSpPr>
        <p:spPr/>
        <p:txBody>
          <a:bodyPr/>
          <a:lstStyle/>
          <a:p>
            <a:r>
              <a:rPr lang="en-US"/>
              <a:t>Instagram Posts Table | zdfheute - 5 of 25</a:t>
            </a:r>
          </a:p>
        </p:txBody>
      </p:sp>
      <p:graphicFrame>
        <p:nvGraphicFramePr>
          <p:cNvPr id="5" name="Table Placeholder 4">
            <a:extLst>
              <a:ext uri="{FF2B5EF4-FFF2-40B4-BE49-F238E27FC236}">
                <a16:creationId xmlns:a16="http://schemas.microsoft.com/office/drawing/2014/main" id="{0FD40230-972A-4DF1-9C52-49BB884E39DF}"/>
              </a:ext>
            </a:extLst>
          </p:cNvPr>
          <p:cNvGraphicFramePr>
            <a:graphicFrameLocks noGrp="1"/>
          </p:cNvGraphicFramePr>
          <p:nvPr>
            <p:ph type="tbl" sz="quarter" idx="13"/>
            <p:extLst>
              <p:ext uri="{D42A27DB-BD31-4B8C-83A1-F6EECF244321}">
                <p14:modId xmlns:p14="http://schemas.microsoft.com/office/powerpoint/2010/main" val="3565122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56062394"/>
                    </a:ext>
                  </a:extLst>
                </a:gridCol>
                <a:gridCol w="1645920">
                  <a:extLst>
                    <a:ext uri="{9D8B030D-6E8A-4147-A177-3AD203B41FA5}">
                      <a16:colId xmlns:a16="http://schemas.microsoft.com/office/drawing/2014/main" val="3393672191"/>
                    </a:ext>
                  </a:extLst>
                </a:gridCol>
                <a:gridCol w="576072">
                  <a:extLst>
                    <a:ext uri="{9D8B030D-6E8A-4147-A177-3AD203B41FA5}">
                      <a16:colId xmlns:a16="http://schemas.microsoft.com/office/drawing/2014/main" val="2244531658"/>
                    </a:ext>
                  </a:extLst>
                </a:gridCol>
                <a:gridCol w="576072">
                  <a:extLst>
                    <a:ext uri="{9D8B030D-6E8A-4147-A177-3AD203B41FA5}">
                      <a16:colId xmlns:a16="http://schemas.microsoft.com/office/drawing/2014/main" val="3301015792"/>
                    </a:ext>
                  </a:extLst>
                </a:gridCol>
                <a:gridCol w="576072">
                  <a:extLst>
                    <a:ext uri="{9D8B030D-6E8A-4147-A177-3AD203B41FA5}">
                      <a16:colId xmlns:a16="http://schemas.microsoft.com/office/drawing/2014/main" val="2060560744"/>
                    </a:ext>
                  </a:extLst>
                </a:gridCol>
                <a:gridCol w="576072">
                  <a:extLst>
                    <a:ext uri="{9D8B030D-6E8A-4147-A177-3AD203B41FA5}">
                      <a16:colId xmlns:a16="http://schemas.microsoft.com/office/drawing/2014/main" val="1817773730"/>
                    </a:ext>
                  </a:extLst>
                </a:gridCol>
                <a:gridCol w="576072">
                  <a:extLst>
                    <a:ext uri="{9D8B030D-6E8A-4147-A177-3AD203B41FA5}">
                      <a16:colId xmlns:a16="http://schemas.microsoft.com/office/drawing/2014/main" val="2316086880"/>
                    </a:ext>
                  </a:extLst>
                </a:gridCol>
                <a:gridCol w="576072">
                  <a:extLst>
                    <a:ext uri="{9D8B030D-6E8A-4147-A177-3AD203B41FA5}">
                      <a16:colId xmlns:a16="http://schemas.microsoft.com/office/drawing/2014/main" val="1023018875"/>
                    </a:ext>
                  </a:extLst>
                </a:gridCol>
                <a:gridCol w="576072">
                  <a:extLst>
                    <a:ext uri="{9D8B030D-6E8A-4147-A177-3AD203B41FA5}">
                      <a16:colId xmlns:a16="http://schemas.microsoft.com/office/drawing/2014/main" val="508969291"/>
                    </a:ext>
                  </a:extLst>
                </a:gridCol>
                <a:gridCol w="576072">
                  <a:extLst>
                    <a:ext uri="{9D8B030D-6E8A-4147-A177-3AD203B41FA5}">
                      <a16:colId xmlns:a16="http://schemas.microsoft.com/office/drawing/2014/main" val="220296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9719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20:02:07</a:t>
                      </a:r>
                      <a:r>
                        <a:rPr kumimoji="0" lang="de-DE" sz="1000" b="0" i="0" u="none" strike="noStrike" kern="1200" cap="none" spc="0" normalizeH="0" baseline="0" noProof="0">
                          <a:ln>
                            <a:noFill/>
                          </a:ln>
                          <a:solidFill>
                            <a:prstClr val="black"/>
                          </a:solidFill>
                          <a:effectLst/>
                          <a:uLnTx/>
                          <a:uFillTx/>
                          <a:latin typeface="Calibri"/>
                          <a:ea typeface="+mn-ea"/>
                          <a:cs typeface="+mn-cs"/>
                        </a:rPr>
                        <a:t>
 Im Konklave in der Sixtinischen Kapelle entscheiden mehr als 130 Kardinäle, wer der Nachfolger von Papst Franziskus wird. 
ZDF-Reporter Christoph Wiesel hat ein paar Fun Facts zu bisherigen Papstwahlen für euch.
Was denkt ihr, wie lange es dieses Mal dauert?
#Papst #Konklave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61039</a:t>
                      </a:r>
                    </a:p>
                  </a:txBody>
                  <a:tcPr/>
                </a:tc>
                <a:extLst>
                  <a:ext uri="{0D108BD9-81ED-4DB2-BD59-A6C34878D82A}">
                    <a16:rowId xmlns:a16="http://schemas.microsoft.com/office/drawing/2014/main" val="3393134180"/>
                  </a:ext>
                </a:extLst>
              </a:tr>
            </a:tbl>
          </a:graphicData>
        </a:graphic>
      </p:graphicFrame>
      <p:sp>
        <p:nvSpPr>
          <p:cNvPr id="4" name="Text Placeholder 3">
            <a:extLst>
              <a:ext uri="{FF2B5EF4-FFF2-40B4-BE49-F238E27FC236}">
                <a16:creationId xmlns:a16="http://schemas.microsoft.com/office/drawing/2014/main" id="{D5938F6C-0EA6-42CB-B77E-D1D2DD696520}"/>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1588599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A486D-46F9-441C-8B7B-BDF73D48E067}"/>
              </a:ext>
            </a:extLst>
          </p:cNvPr>
          <p:cNvSpPr>
            <a:spLocks noGrp="1"/>
          </p:cNvSpPr>
          <p:nvPr>
            <p:ph type="title"/>
          </p:nvPr>
        </p:nvSpPr>
        <p:spPr/>
        <p:txBody>
          <a:bodyPr/>
          <a:lstStyle/>
          <a:p>
            <a:r>
              <a:rPr lang="en-US"/>
              <a:t>Instagram Posts Table | zdfheute - 6 of 25</a:t>
            </a:r>
          </a:p>
        </p:txBody>
      </p:sp>
      <p:graphicFrame>
        <p:nvGraphicFramePr>
          <p:cNvPr id="5" name="Table Placeholder 4">
            <a:extLst>
              <a:ext uri="{FF2B5EF4-FFF2-40B4-BE49-F238E27FC236}">
                <a16:creationId xmlns:a16="http://schemas.microsoft.com/office/drawing/2014/main" id="{208263E2-74B9-4B14-9AFE-57CB75421032}"/>
              </a:ext>
            </a:extLst>
          </p:cNvPr>
          <p:cNvGraphicFramePr>
            <a:graphicFrameLocks noGrp="1"/>
          </p:cNvGraphicFramePr>
          <p:nvPr>
            <p:ph type="tbl" sz="quarter" idx="13"/>
            <p:extLst>
              <p:ext uri="{D42A27DB-BD31-4B8C-83A1-F6EECF244321}">
                <p14:modId xmlns:p14="http://schemas.microsoft.com/office/powerpoint/2010/main" val="3591639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1230259"/>
                    </a:ext>
                  </a:extLst>
                </a:gridCol>
                <a:gridCol w="1645920">
                  <a:extLst>
                    <a:ext uri="{9D8B030D-6E8A-4147-A177-3AD203B41FA5}">
                      <a16:colId xmlns:a16="http://schemas.microsoft.com/office/drawing/2014/main" val="4108462746"/>
                    </a:ext>
                  </a:extLst>
                </a:gridCol>
                <a:gridCol w="576072">
                  <a:extLst>
                    <a:ext uri="{9D8B030D-6E8A-4147-A177-3AD203B41FA5}">
                      <a16:colId xmlns:a16="http://schemas.microsoft.com/office/drawing/2014/main" val="1995847865"/>
                    </a:ext>
                  </a:extLst>
                </a:gridCol>
                <a:gridCol w="576072">
                  <a:extLst>
                    <a:ext uri="{9D8B030D-6E8A-4147-A177-3AD203B41FA5}">
                      <a16:colId xmlns:a16="http://schemas.microsoft.com/office/drawing/2014/main" val="413117375"/>
                    </a:ext>
                  </a:extLst>
                </a:gridCol>
                <a:gridCol w="576072">
                  <a:extLst>
                    <a:ext uri="{9D8B030D-6E8A-4147-A177-3AD203B41FA5}">
                      <a16:colId xmlns:a16="http://schemas.microsoft.com/office/drawing/2014/main" val="2532312090"/>
                    </a:ext>
                  </a:extLst>
                </a:gridCol>
                <a:gridCol w="576072">
                  <a:extLst>
                    <a:ext uri="{9D8B030D-6E8A-4147-A177-3AD203B41FA5}">
                      <a16:colId xmlns:a16="http://schemas.microsoft.com/office/drawing/2014/main" val="3384948025"/>
                    </a:ext>
                  </a:extLst>
                </a:gridCol>
                <a:gridCol w="576072">
                  <a:extLst>
                    <a:ext uri="{9D8B030D-6E8A-4147-A177-3AD203B41FA5}">
                      <a16:colId xmlns:a16="http://schemas.microsoft.com/office/drawing/2014/main" val="3961806490"/>
                    </a:ext>
                  </a:extLst>
                </a:gridCol>
                <a:gridCol w="576072">
                  <a:extLst>
                    <a:ext uri="{9D8B030D-6E8A-4147-A177-3AD203B41FA5}">
                      <a16:colId xmlns:a16="http://schemas.microsoft.com/office/drawing/2014/main" val="1197113715"/>
                    </a:ext>
                  </a:extLst>
                </a:gridCol>
                <a:gridCol w="576072">
                  <a:extLst>
                    <a:ext uri="{9D8B030D-6E8A-4147-A177-3AD203B41FA5}">
                      <a16:colId xmlns:a16="http://schemas.microsoft.com/office/drawing/2014/main" val="2898446230"/>
                    </a:ext>
                  </a:extLst>
                </a:gridCol>
                <a:gridCol w="576072">
                  <a:extLst>
                    <a:ext uri="{9D8B030D-6E8A-4147-A177-3AD203B41FA5}">
                      <a16:colId xmlns:a16="http://schemas.microsoft.com/office/drawing/2014/main" val="1228646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066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19:02:16</a:t>
                      </a:r>
                      <a:r>
                        <a:rPr kumimoji="0" lang="de-DE" sz="1000" b="0" i="0" u="none" strike="noStrike" kern="1200" cap="none" spc="0" normalizeH="0" baseline="0" noProof="0">
                          <a:ln>
                            <a:noFill/>
                          </a:ln>
                          <a:solidFill>
                            <a:prstClr val="black"/>
                          </a:solidFill>
                          <a:effectLst/>
                          <a:uLnTx/>
                          <a:uFillTx/>
                          <a:latin typeface="Calibri"/>
                          <a:ea typeface="+mn-ea"/>
                          <a:cs typeface="+mn-cs"/>
                        </a:rPr>
                        <a:t>
 Die neue Bundeswirtschaftsministerin Katherina Reiche (CDU) hat bei der Amtsübergabe mit Robert Habeck (Grüne) überraschend lobende Worte für ihren Vorgänger gefunden. Habeck habe als Bundeswirtschaftsminister in der Zeit nach Russlands Überfall auf die Ukraine wenige Monate nach seinem Amtsantritt eine "fast übermenschliche Leistung" erbracht, sagte die CDU-Politikerin im Wirtschaftsministerium in Berlin. Die Arbeitslast, die auf Habeck und seinem Team lag, könne man "fast gar nicht ermessen".
#Wirtschaft #Habeck #Reiche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232375</a:t>
                      </a:r>
                    </a:p>
                  </a:txBody>
                  <a:tcPr/>
                </a:tc>
                <a:extLst>
                  <a:ext uri="{0D108BD9-81ED-4DB2-BD59-A6C34878D82A}">
                    <a16:rowId xmlns:a16="http://schemas.microsoft.com/office/drawing/2014/main" val="525355146"/>
                  </a:ext>
                </a:extLst>
              </a:tr>
            </a:tbl>
          </a:graphicData>
        </a:graphic>
      </p:graphicFrame>
      <p:sp>
        <p:nvSpPr>
          <p:cNvPr id="4" name="Text Placeholder 3">
            <a:extLst>
              <a:ext uri="{FF2B5EF4-FFF2-40B4-BE49-F238E27FC236}">
                <a16:creationId xmlns:a16="http://schemas.microsoft.com/office/drawing/2014/main" id="{5C2E6C1C-A8FD-49AE-8461-9D10D92F98D8}"/>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1353870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233EF-C2D8-470B-A4D0-5AD4CA77F787}"/>
              </a:ext>
            </a:extLst>
          </p:cNvPr>
          <p:cNvSpPr>
            <a:spLocks noGrp="1"/>
          </p:cNvSpPr>
          <p:nvPr>
            <p:ph type="title"/>
          </p:nvPr>
        </p:nvSpPr>
        <p:spPr/>
        <p:txBody>
          <a:bodyPr/>
          <a:lstStyle/>
          <a:p>
            <a:r>
              <a:rPr lang="en-US"/>
              <a:t>Instagram Posts Table | zdfheute - 7 of 25</a:t>
            </a:r>
          </a:p>
        </p:txBody>
      </p:sp>
      <p:graphicFrame>
        <p:nvGraphicFramePr>
          <p:cNvPr id="5" name="Table Placeholder 4">
            <a:extLst>
              <a:ext uri="{FF2B5EF4-FFF2-40B4-BE49-F238E27FC236}">
                <a16:creationId xmlns:a16="http://schemas.microsoft.com/office/drawing/2014/main" id="{43D53FDA-C115-4251-81BC-93A18105351F}"/>
              </a:ext>
            </a:extLst>
          </p:cNvPr>
          <p:cNvGraphicFramePr>
            <a:graphicFrameLocks noGrp="1"/>
          </p:cNvGraphicFramePr>
          <p:nvPr>
            <p:ph type="tbl" sz="quarter" idx="13"/>
            <p:extLst>
              <p:ext uri="{D42A27DB-BD31-4B8C-83A1-F6EECF244321}">
                <p14:modId xmlns:p14="http://schemas.microsoft.com/office/powerpoint/2010/main" val="3425698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0646303"/>
                    </a:ext>
                  </a:extLst>
                </a:gridCol>
                <a:gridCol w="1645920">
                  <a:extLst>
                    <a:ext uri="{9D8B030D-6E8A-4147-A177-3AD203B41FA5}">
                      <a16:colId xmlns:a16="http://schemas.microsoft.com/office/drawing/2014/main" val="1666922391"/>
                    </a:ext>
                  </a:extLst>
                </a:gridCol>
                <a:gridCol w="576072">
                  <a:extLst>
                    <a:ext uri="{9D8B030D-6E8A-4147-A177-3AD203B41FA5}">
                      <a16:colId xmlns:a16="http://schemas.microsoft.com/office/drawing/2014/main" val="3507008187"/>
                    </a:ext>
                  </a:extLst>
                </a:gridCol>
                <a:gridCol w="576072">
                  <a:extLst>
                    <a:ext uri="{9D8B030D-6E8A-4147-A177-3AD203B41FA5}">
                      <a16:colId xmlns:a16="http://schemas.microsoft.com/office/drawing/2014/main" val="753385490"/>
                    </a:ext>
                  </a:extLst>
                </a:gridCol>
                <a:gridCol w="576072">
                  <a:extLst>
                    <a:ext uri="{9D8B030D-6E8A-4147-A177-3AD203B41FA5}">
                      <a16:colId xmlns:a16="http://schemas.microsoft.com/office/drawing/2014/main" val="917730087"/>
                    </a:ext>
                  </a:extLst>
                </a:gridCol>
                <a:gridCol w="576072">
                  <a:extLst>
                    <a:ext uri="{9D8B030D-6E8A-4147-A177-3AD203B41FA5}">
                      <a16:colId xmlns:a16="http://schemas.microsoft.com/office/drawing/2014/main" val="3448160859"/>
                    </a:ext>
                  </a:extLst>
                </a:gridCol>
                <a:gridCol w="576072">
                  <a:extLst>
                    <a:ext uri="{9D8B030D-6E8A-4147-A177-3AD203B41FA5}">
                      <a16:colId xmlns:a16="http://schemas.microsoft.com/office/drawing/2014/main" val="2113782008"/>
                    </a:ext>
                  </a:extLst>
                </a:gridCol>
                <a:gridCol w="576072">
                  <a:extLst>
                    <a:ext uri="{9D8B030D-6E8A-4147-A177-3AD203B41FA5}">
                      <a16:colId xmlns:a16="http://schemas.microsoft.com/office/drawing/2014/main" val="4059629478"/>
                    </a:ext>
                  </a:extLst>
                </a:gridCol>
                <a:gridCol w="576072">
                  <a:extLst>
                    <a:ext uri="{9D8B030D-6E8A-4147-A177-3AD203B41FA5}">
                      <a16:colId xmlns:a16="http://schemas.microsoft.com/office/drawing/2014/main" val="700227433"/>
                    </a:ext>
                  </a:extLst>
                </a:gridCol>
                <a:gridCol w="576072">
                  <a:extLst>
                    <a:ext uri="{9D8B030D-6E8A-4147-A177-3AD203B41FA5}">
                      <a16:colId xmlns:a16="http://schemas.microsoft.com/office/drawing/2014/main" val="411065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2243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18:08:44</a:t>
                      </a:r>
                      <a:r>
                        <a:rPr kumimoji="0" lang="de-DE" sz="1000" b="0" i="0" u="none" strike="noStrike" kern="1200" cap="none" spc="0" normalizeH="0" baseline="0" noProof="0">
                          <a:ln>
                            <a:noFill/>
                          </a:ln>
                          <a:solidFill>
                            <a:prstClr val="black"/>
                          </a:solidFill>
                          <a:effectLst/>
                          <a:uLnTx/>
                          <a:uFillTx/>
                          <a:latin typeface="Calibri"/>
                          <a:ea typeface="+mn-ea"/>
                          <a:cs typeface="+mn-cs"/>
                        </a:rPr>
                        <a:t>
 Gut zwei Wochen nach dem Tod von Papst Franziskus hat das Konklave zur Wahl eines neuen Oberhauptes der katholischen Kirche begonnen. Die wahlberechtigten Kardinäle zogen am Mittwochnachmittag in die Sixtinische Kapelle in Rom ein und legten den Eid ab – danach wurde die Tür hinter ihnen verschlossen. 
Die Abstimmung über den neuen Papst erfolgt geheim, noch im Laufe des Mittwochs soll der erste Wahlgang stattfinden.
#Papst #Konklave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260500</a:t>
                      </a:r>
                    </a:p>
                  </a:txBody>
                  <a:tcPr/>
                </a:tc>
                <a:extLst>
                  <a:ext uri="{0D108BD9-81ED-4DB2-BD59-A6C34878D82A}">
                    <a16:rowId xmlns:a16="http://schemas.microsoft.com/office/drawing/2014/main" val="4150939100"/>
                  </a:ext>
                </a:extLst>
              </a:tr>
            </a:tbl>
          </a:graphicData>
        </a:graphic>
      </p:graphicFrame>
      <p:sp>
        <p:nvSpPr>
          <p:cNvPr id="4" name="Text Placeholder 3">
            <a:extLst>
              <a:ext uri="{FF2B5EF4-FFF2-40B4-BE49-F238E27FC236}">
                <a16:creationId xmlns:a16="http://schemas.microsoft.com/office/drawing/2014/main" id="{447FB6DD-5954-4541-A8F1-98EE7C457D0E}"/>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4231620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3C090-C3EC-4CF3-BA4A-5061DA30D9A3}"/>
              </a:ext>
            </a:extLst>
          </p:cNvPr>
          <p:cNvSpPr>
            <a:spLocks noGrp="1"/>
          </p:cNvSpPr>
          <p:nvPr>
            <p:ph type="title"/>
          </p:nvPr>
        </p:nvSpPr>
        <p:spPr/>
        <p:txBody>
          <a:bodyPr/>
          <a:lstStyle/>
          <a:p>
            <a:r>
              <a:rPr lang="en-US"/>
              <a:t>Instagram Posts Table | zdfheute - 8 of 25</a:t>
            </a:r>
          </a:p>
        </p:txBody>
      </p:sp>
      <p:graphicFrame>
        <p:nvGraphicFramePr>
          <p:cNvPr id="5" name="Table Placeholder 4">
            <a:extLst>
              <a:ext uri="{FF2B5EF4-FFF2-40B4-BE49-F238E27FC236}">
                <a16:creationId xmlns:a16="http://schemas.microsoft.com/office/drawing/2014/main" id="{CA0DF629-5C23-4E52-BEDD-2C0B07A0FBA4}"/>
              </a:ext>
            </a:extLst>
          </p:cNvPr>
          <p:cNvGraphicFramePr>
            <a:graphicFrameLocks noGrp="1"/>
          </p:cNvGraphicFramePr>
          <p:nvPr>
            <p:ph type="tbl" sz="quarter" idx="13"/>
            <p:extLst>
              <p:ext uri="{D42A27DB-BD31-4B8C-83A1-F6EECF244321}">
                <p14:modId xmlns:p14="http://schemas.microsoft.com/office/powerpoint/2010/main" val="933192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7207077"/>
                    </a:ext>
                  </a:extLst>
                </a:gridCol>
                <a:gridCol w="1645920">
                  <a:extLst>
                    <a:ext uri="{9D8B030D-6E8A-4147-A177-3AD203B41FA5}">
                      <a16:colId xmlns:a16="http://schemas.microsoft.com/office/drawing/2014/main" val="2504635449"/>
                    </a:ext>
                  </a:extLst>
                </a:gridCol>
                <a:gridCol w="576072">
                  <a:extLst>
                    <a:ext uri="{9D8B030D-6E8A-4147-A177-3AD203B41FA5}">
                      <a16:colId xmlns:a16="http://schemas.microsoft.com/office/drawing/2014/main" val="3949136962"/>
                    </a:ext>
                  </a:extLst>
                </a:gridCol>
                <a:gridCol w="576072">
                  <a:extLst>
                    <a:ext uri="{9D8B030D-6E8A-4147-A177-3AD203B41FA5}">
                      <a16:colId xmlns:a16="http://schemas.microsoft.com/office/drawing/2014/main" val="470789887"/>
                    </a:ext>
                  </a:extLst>
                </a:gridCol>
                <a:gridCol w="576072">
                  <a:extLst>
                    <a:ext uri="{9D8B030D-6E8A-4147-A177-3AD203B41FA5}">
                      <a16:colId xmlns:a16="http://schemas.microsoft.com/office/drawing/2014/main" val="600591122"/>
                    </a:ext>
                  </a:extLst>
                </a:gridCol>
                <a:gridCol w="576072">
                  <a:extLst>
                    <a:ext uri="{9D8B030D-6E8A-4147-A177-3AD203B41FA5}">
                      <a16:colId xmlns:a16="http://schemas.microsoft.com/office/drawing/2014/main" val="1589964744"/>
                    </a:ext>
                  </a:extLst>
                </a:gridCol>
                <a:gridCol w="576072">
                  <a:extLst>
                    <a:ext uri="{9D8B030D-6E8A-4147-A177-3AD203B41FA5}">
                      <a16:colId xmlns:a16="http://schemas.microsoft.com/office/drawing/2014/main" val="2549976109"/>
                    </a:ext>
                  </a:extLst>
                </a:gridCol>
                <a:gridCol w="576072">
                  <a:extLst>
                    <a:ext uri="{9D8B030D-6E8A-4147-A177-3AD203B41FA5}">
                      <a16:colId xmlns:a16="http://schemas.microsoft.com/office/drawing/2014/main" val="4215657069"/>
                    </a:ext>
                  </a:extLst>
                </a:gridCol>
                <a:gridCol w="576072">
                  <a:extLst>
                    <a:ext uri="{9D8B030D-6E8A-4147-A177-3AD203B41FA5}">
                      <a16:colId xmlns:a16="http://schemas.microsoft.com/office/drawing/2014/main" val="3928687522"/>
                    </a:ext>
                  </a:extLst>
                </a:gridCol>
                <a:gridCol w="576072">
                  <a:extLst>
                    <a:ext uri="{9D8B030D-6E8A-4147-A177-3AD203B41FA5}">
                      <a16:colId xmlns:a16="http://schemas.microsoft.com/office/drawing/2014/main" val="3927484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946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16:57:44</a:t>
                      </a:r>
                      <a:r>
                        <a:rPr kumimoji="0" lang="de-DE" sz="1000" b="0" i="0" u="none" strike="noStrike" kern="1200" cap="none" spc="0" normalizeH="0" baseline="0" noProof="0">
                          <a:ln>
                            <a:noFill/>
                          </a:ln>
                          <a:solidFill>
                            <a:prstClr val="black"/>
                          </a:solidFill>
                          <a:effectLst/>
                          <a:uLnTx/>
                          <a:uFillTx/>
                          <a:latin typeface="Calibri"/>
                          <a:ea typeface="+mn-ea"/>
                          <a:cs typeface="+mn-cs"/>
                        </a:rPr>
                        <a:t>
 Pakistans Premierminister Shehbaz Sharif hat nach einer Sitzung des Sicherheitskabinetts eine Reaktion auf den indischen Angriff am Dienstag auf pakistanische Ziele angekündigt. Pakistan behalte sich das Recht vor, in Selbstverteidigung zu einem Zeitpunkt, an einem Ort und auf eine Weise seiner Wahl zu reagieren, sagte der Politiker laut einer Mitteilung. 
Indien hat in der Nacht mehrere Ziele in Pakistan und im pakistanisch kontrollierten Teil der Unruheregion Kaschmir angegriffen. Nach Angaben des pakistanischen Militärs wurden dabei 26 Menschen getötet und 46 weitere verletzt. Premier Sharif sprach von einem Kriegsakt.
Das Auswärtige Amt rät unterdessen dazu, geplante Flugreisen nach Pakistan bis auf Weiteres zu verschieben. Reisende sollten sich bei ihren Fluggesellschaften nach dem Status geplanter Flüge erkundigen, heißt es aktuell in den Reise- und Sicherheitshinweisen. Pakistan hatte seinen Luftraum nach den Luftschlägen in der Nacht zunächst gesperrt, am Mittag war die Sperrung aber wieder aufgehoben worden. 
#Indien #Pakistan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123807</a:t>
                      </a:r>
                    </a:p>
                  </a:txBody>
                  <a:tcPr/>
                </a:tc>
                <a:extLst>
                  <a:ext uri="{0D108BD9-81ED-4DB2-BD59-A6C34878D82A}">
                    <a16:rowId xmlns:a16="http://schemas.microsoft.com/office/drawing/2014/main" val="2770554348"/>
                  </a:ext>
                </a:extLst>
              </a:tr>
            </a:tbl>
          </a:graphicData>
        </a:graphic>
      </p:graphicFrame>
      <p:sp>
        <p:nvSpPr>
          <p:cNvPr id="4" name="Text Placeholder 3">
            <a:extLst>
              <a:ext uri="{FF2B5EF4-FFF2-40B4-BE49-F238E27FC236}">
                <a16:creationId xmlns:a16="http://schemas.microsoft.com/office/drawing/2014/main" id="{9FF423F9-0C53-4EDB-ABBB-A41E652E511B}"/>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2454054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BB0D6-AB7C-4C74-A199-5E1994DC704E}"/>
              </a:ext>
            </a:extLst>
          </p:cNvPr>
          <p:cNvSpPr>
            <a:spLocks noGrp="1"/>
          </p:cNvSpPr>
          <p:nvPr>
            <p:ph type="title"/>
          </p:nvPr>
        </p:nvSpPr>
        <p:spPr/>
        <p:txBody>
          <a:bodyPr/>
          <a:lstStyle/>
          <a:p>
            <a:r>
              <a:rPr lang="en-US"/>
              <a:t>Instagram Posts Table | zdfheute - 9 of 25</a:t>
            </a:r>
          </a:p>
        </p:txBody>
      </p:sp>
      <p:graphicFrame>
        <p:nvGraphicFramePr>
          <p:cNvPr id="5" name="Table Placeholder 4">
            <a:extLst>
              <a:ext uri="{FF2B5EF4-FFF2-40B4-BE49-F238E27FC236}">
                <a16:creationId xmlns:a16="http://schemas.microsoft.com/office/drawing/2014/main" id="{4A9D25BE-B750-47BD-8A36-C00814513214}"/>
              </a:ext>
            </a:extLst>
          </p:cNvPr>
          <p:cNvGraphicFramePr>
            <a:graphicFrameLocks noGrp="1"/>
          </p:cNvGraphicFramePr>
          <p:nvPr>
            <p:ph type="tbl" sz="quarter" idx="13"/>
            <p:extLst>
              <p:ext uri="{D42A27DB-BD31-4B8C-83A1-F6EECF244321}">
                <p14:modId xmlns:p14="http://schemas.microsoft.com/office/powerpoint/2010/main" val="1260932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38982218"/>
                    </a:ext>
                  </a:extLst>
                </a:gridCol>
                <a:gridCol w="1645920">
                  <a:extLst>
                    <a:ext uri="{9D8B030D-6E8A-4147-A177-3AD203B41FA5}">
                      <a16:colId xmlns:a16="http://schemas.microsoft.com/office/drawing/2014/main" val="2880593303"/>
                    </a:ext>
                  </a:extLst>
                </a:gridCol>
                <a:gridCol w="576072">
                  <a:extLst>
                    <a:ext uri="{9D8B030D-6E8A-4147-A177-3AD203B41FA5}">
                      <a16:colId xmlns:a16="http://schemas.microsoft.com/office/drawing/2014/main" val="645263235"/>
                    </a:ext>
                  </a:extLst>
                </a:gridCol>
                <a:gridCol w="576072">
                  <a:extLst>
                    <a:ext uri="{9D8B030D-6E8A-4147-A177-3AD203B41FA5}">
                      <a16:colId xmlns:a16="http://schemas.microsoft.com/office/drawing/2014/main" val="513182392"/>
                    </a:ext>
                  </a:extLst>
                </a:gridCol>
                <a:gridCol w="576072">
                  <a:extLst>
                    <a:ext uri="{9D8B030D-6E8A-4147-A177-3AD203B41FA5}">
                      <a16:colId xmlns:a16="http://schemas.microsoft.com/office/drawing/2014/main" val="1661329769"/>
                    </a:ext>
                  </a:extLst>
                </a:gridCol>
                <a:gridCol w="576072">
                  <a:extLst>
                    <a:ext uri="{9D8B030D-6E8A-4147-A177-3AD203B41FA5}">
                      <a16:colId xmlns:a16="http://schemas.microsoft.com/office/drawing/2014/main" val="4126615922"/>
                    </a:ext>
                  </a:extLst>
                </a:gridCol>
                <a:gridCol w="576072">
                  <a:extLst>
                    <a:ext uri="{9D8B030D-6E8A-4147-A177-3AD203B41FA5}">
                      <a16:colId xmlns:a16="http://schemas.microsoft.com/office/drawing/2014/main" val="4069334805"/>
                    </a:ext>
                  </a:extLst>
                </a:gridCol>
                <a:gridCol w="576072">
                  <a:extLst>
                    <a:ext uri="{9D8B030D-6E8A-4147-A177-3AD203B41FA5}">
                      <a16:colId xmlns:a16="http://schemas.microsoft.com/office/drawing/2014/main" val="859254164"/>
                    </a:ext>
                  </a:extLst>
                </a:gridCol>
                <a:gridCol w="576072">
                  <a:extLst>
                    <a:ext uri="{9D8B030D-6E8A-4147-A177-3AD203B41FA5}">
                      <a16:colId xmlns:a16="http://schemas.microsoft.com/office/drawing/2014/main" val="863803767"/>
                    </a:ext>
                  </a:extLst>
                </a:gridCol>
                <a:gridCol w="576072">
                  <a:extLst>
                    <a:ext uri="{9D8B030D-6E8A-4147-A177-3AD203B41FA5}">
                      <a16:colId xmlns:a16="http://schemas.microsoft.com/office/drawing/2014/main" val="1168530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65238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15:51:12</a:t>
                      </a:r>
                      <a:r>
                        <a:rPr kumimoji="0" lang="de-DE" sz="1000" b="0" i="0" u="none" strike="noStrike" kern="1200" cap="none" spc="0" normalizeH="0" baseline="0" noProof="0">
                          <a:ln>
                            <a:noFill/>
                          </a:ln>
                          <a:solidFill>
                            <a:prstClr val="black"/>
                          </a:solidFill>
                          <a:effectLst/>
                          <a:uLnTx/>
                          <a:uFillTx/>
                          <a:latin typeface="Calibri"/>
                          <a:ea typeface="+mn-ea"/>
                          <a:cs typeface="+mn-cs"/>
                        </a:rPr>
                        <a:t>
 Die Mehrheit der Menschen in Deutschland sieht einer Umfrage zufolge den Zusammenhalt in der Gesellschaft bröckeln. 61 Prozent empfinden das soziale Miteinander im Land als schlecht, wie am Montag in Hamburg veröffentlichte Daten der Krankenkasse DAK-Gesundheit zeigen. Damit setze sich der Trend der vergangenen Jahre fort.
Knapp ein Drittel (30 Prozent) der Befragten hat demnach das Gefühl, dass der Zusammenhalt in der Gesellschaft in den vergangenen drei Jahren deutlich schlechter wurde. Rund drei Viertel nehmen eine Zunahme von Beleidigungen, Respektlosigkeit und Aggressivität wahr (jeweils 77 Prozent).
Die Menschen, die von einer Verschlechterung des sozialen Klimas berichten, erleben die negativen Veränderungen vor allem im öffentlichen Raum, etwa beim Einkaufen oder im Straßenverkehr (84 Prozent). Auch in sozialen Netzwerken oder in Kommentarspalten im Internet werden Probleme registriert (78 Prozent).
Über die Hälfte der Befragten habe jedoch auch erklärt, sich bereits selbst für eine Verbesserung der Situation einzusetzen. Rund ein Viertel sei noch nicht aktiv, aber grundsätzlich bereit dazu.
#Gesellschaft #sozial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233912</a:t>
                      </a:r>
                    </a:p>
                  </a:txBody>
                  <a:tcPr/>
                </a:tc>
                <a:extLst>
                  <a:ext uri="{0D108BD9-81ED-4DB2-BD59-A6C34878D82A}">
                    <a16:rowId xmlns:a16="http://schemas.microsoft.com/office/drawing/2014/main" val="1651706270"/>
                  </a:ext>
                </a:extLst>
              </a:tr>
            </a:tbl>
          </a:graphicData>
        </a:graphic>
      </p:graphicFrame>
      <p:sp>
        <p:nvSpPr>
          <p:cNvPr id="4" name="Text Placeholder 3">
            <a:extLst>
              <a:ext uri="{FF2B5EF4-FFF2-40B4-BE49-F238E27FC236}">
                <a16:creationId xmlns:a16="http://schemas.microsoft.com/office/drawing/2014/main" id="{373DC7C9-EBE6-44DA-B092-CF8CE0333C5D}"/>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242758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3A52B-A060-407C-BA6D-AE895CE049C1}"/>
              </a:ext>
            </a:extLst>
          </p:cNvPr>
          <p:cNvSpPr>
            <a:spLocks noGrp="1"/>
          </p:cNvSpPr>
          <p:nvPr>
            <p:ph type="title"/>
          </p:nvPr>
        </p:nvSpPr>
        <p:spPr/>
        <p:txBody>
          <a:bodyPr/>
          <a:lstStyle/>
          <a:p>
            <a:r>
              <a:rPr lang="en-US"/>
              <a:t>Instagram Posts Table | zdfheute - 10 of 25</a:t>
            </a:r>
          </a:p>
        </p:txBody>
      </p:sp>
      <p:graphicFrame>
        <p:nvGraphicFramePr>
          <p:cNvPr id="5" name="Table Placeholder 4">
            <a:extLst>
              <a:ext uri="{FF2B5EF4-FFF2-40B4-BE49-F238E27FC236}">
                <a16:creationId xmlns:a16="http://schemas.microsoft.com/office/drawing/2014/main" id="{CBCA1DD5-2C8D-4948-BC03-C5FD01CBB2E7}"/>
              </a:ext>
            </a:extLst>
          </p:cNvPr>
          <p:cNvGraphicFramePr>
            <a:graphicFrameLocks noGrp="1"/>
          </p:cNvGraphicFramePr>
          <p:nvPr>
            <p:ph type="tbl" sz="quarter" idx="13"/>
            <p:extLst>
              <p:ext uri="{D42A27DB-BD31-4B8C-83A1-F6EECF244321}">
                <p14:modId xmlns:p14="http://schemas.microsoft.com/office/powerpoint/2010/main" val="4048475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7873550"/>
                    </a:ext>
                  </a:extLst>
                </a:gridCol>
                <a:gridCol w="1645920">
                  <a:extLst>
                    <a:ext uri="{9D8B030D-6E8A-4147-A177-3AD203B41FA5}">
                      <a16:colId xmlns:a16="http://schemas.microsoft.com/office/drawing/2014/main" val="4205401773"/>
                    </a:ext>
                  </a:extLst>
                </a:gridCol>
                <a:gridCol w="576072">
                  <a:extLst>
                    <a:ext uri="{9D8B030D-6E8A-4147-A177-3AD203B41FA5}">
                      <a16:colId xmlns:a16="http://schemas.microsoft.com/office/drawing/2014/main" val="3466595781"/>
                    </a:ext>
                  </a:extLst>
                </a:gridCol>
                <a:gridCol w="576072">
                  <a:extLst>
                    <a:ext uri="{9D8B030D-6E8A-4147-A177-3AD203B41FA5}">
                      <a16:colId xmlns:a16="http://schemas.microsoft.com/office/drawing/2014/main" val="1480343186"/>
                    </a:ext>
                  </a:extLst>
                </a:gridCol>
                <a:gridCol w="576072">
                  <a:extLst>
                    <a:ext uri="{9D8B030D-6E8A-4147-A177-3AD203B41FA5}">
                      <a16:colId xmlns:a16="http://schemas.microsoft.com/office/drawing/2014/main" val="3760692417"/>
                    </a:ext>
                  </a:extLst>
                </a:gridCol>
                <a:gridCol w="576072">
                  <a:extLst>
                    <a:ext uri="{9D8B030D-6E8A-4147-A177-3AD203B41FA5}">
                      <a16:colId xmlns:a16="http://schemas.microsoft.com/office/drawing/2014/main" val="3082255606"/>
                    </a:ext>
                  </a:extLst>
                </a:gridCol>
                <a:gridCol w="576072">
                  <a:extLst>
                    <a:ext uri="{9D8B030D-6E8A-4147-A177-3AD203B41FA5}">
                      <a16:colId xmlns:a16="http://schemas.microsoft.com/office/drawing/2014/main" val="3816974317"/>
                    </a:ext>
                  </a:extLst>
                </a:gridCol>
                <a:gridCol w="576072">
                  <a:extLst>
                    <a:ext uri="{9D8B030D-6E8A-4147-A177-3AD203B41FA5}">
                      <a16:colId xmlns:a16="http://schemas.microsoft.com/office/drawing/2014/main" val="3181835493"/>
                    </a:ext>
                  </a:extLst>
                </a:gridCol>
                <a:gridCol w="576072">
                  <a:extLst>
                    <a:ext uri="{9D8B030D-6E8A-4147-A177-3AD203B41FA5}">
                      <a16:colId xmlns:a16="http://schemas.microsoft.com/office/drawing/2014/main" val="3856149648"/>
                    </a:ext>
                  </a:extLst>
                </a:gridCol>
                <a:gridCol w="576072">
                  <a:extLst>
                    <a:ext uri="{9D8B030D-6E8A-4147-A177-3AD203B41FA5}">
                      <a16:colId xmlns:a16="http://schemas.microsoft.com/office/drawing/2014/main" val="2814948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9094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14:46:07</a:t>
                      </a:r>
                      <a:r>
                        <a:rPr kumimoji="0" lang="de-DE" sz="1000" b="0" i="0" u="none" strike="noStrike" kern="1200" cap="none" spc="0" normalizeH="0" baseline="0" noProof="0">
                          <a:ln>
                            <a:noFill/>
                          </a:ln>
                          <a:solidFill>
                            <a:prstClr val="black"/>
                          </a:solidFill>
                          <a:effectLst/>
                          <a:uLnTx/>
                          <a:uFillTx/>
                          <a:latin typeface="Calibri"/>
                          <a:ea typeface="+mn-ea"/>
                          <a:cs typeface="+mn-cs"/>
                        </a:rPr>
                        <a:t>
 Beim Kirschtortenfestival im baden-württembergischen Todtnauberg haben alle Bäckerinnen und Bäcker nur ein Ziel: Die beste Kirschtorte des Wettbewerbs zu machen und den begehrten 1. Platz zu belegen. Vorbereitet wird zu Hause, die Zutaten bringen die Teilnehmenden mit und kreieren vor Ort ihre Werke. Eine Jury trifft schließlich die Entscheidung, wer die beste Torte kredenzt. 
#ZDFheute #Torte #Kirschtorte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106667</a:t>
                      </a:r>
                    </a:p>
                  </a:txBody>
                  <a:tcPr/>
                </a:tc>
                <a:extLst>
                  <a:ext uri="{0D108BD9-81ED-4DB2-BD59-A6C34878D82A}">
                    <a16:rowId xmlns:a16="http://schemas.microsoft.com/office/drawing/2014/main" val="1090495187"/>
                  </a:ext>
                </a:extLst>
              </a:tr>
            </a:tbl>
          </a:graphicData>
        </a:graphic>
      </p:graphicFrame>
      <p:sp>
        <p:nvSpPr>
          <p:cNvPr id="4" name="Text Placeholder 3">
            <a:extLst>
              <a:ext uri="{FF2B5EF4-FFF2-40B4-BE49-F238E27FC236}">
                <a16:creationId xmlns:a16="http://schemas.microsoft.com/office/drawing/2014/main" id="{88010E70-5600-4670-95D2-92A24A4B77F5}"/>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321695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B8F8B-98C0-49F4-B495-76095F5162CC}"/>
              </a:ext>
            </a:extLst>
          </p:cNvPr>
          <p:cNvSpPr>
            <a:spLocks noGrp="1"/>
          </p:cNvSpPr>
          <p:nvPr>
            <p:ph type="title"/>
          </p:nvPr>
        </p:nvSpPr>
        <p:spPr/>
        <p:txBody>
          <a:bodyPr/>
          <a:lstStyle/>
          <a:p>
            <a:r>
              <a:rPr lang="en-US"/>
              <a:t>Instagram Posts Table | zdfheute - 11 of 25</a:t>
            </a:r>
          </a:p>
        </p:txBody>
      </p:sp>
      <p:graphicFrame>
        <p:nvGraphicFramePr>
          <p:cNvPr id="5" name="Table Placeholder 4">
            <a:extLst>
              <a:ext uri="{FF2B5EF4-FFF2-40B4-BE49-F238E27FC236}">
                <a16:creationId xmlns:a16="http://schemas.microsoft.com/office/drawing/2014/main" id="{DCCA1432-B4E2-4975-8AFC-9F8DA565CD1D}"/>
              </a:ext>
            </a:extLst>
          </p:cNvPr>
          <p:cNvGraphicFramePr>
            <a:graphicFrameLocks noGrp="1"/>
          </p:cNvGraphicFramePr>
          <p:nvPr>
            <p:ph type="tbl" sz="quarter" idx="13"/>
            <p:extLst>
              <p:ext uri="{D42A27DB-BD31-4B8C-83A1-F6EECF244321}">
                <p14:modId xmlns:p14="http://schemas.microsoft.com/office/powerpoint/2010/main" val="1138662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6558173"/>
                    </a:ext>
                  </a:extLst>
                </a:gridCol>
                <a:gridCol w="1645920">
                  <a:extLst>
                    <a:ext uri="{9D8B030D-6E8A-4147-A177-3AD203B41FA5}">
                      <a16:colId xmlns:a16="http://schemas.microsoft.com/office/drawing/2014/main" val="2443273873"/>
                    </a:ext>
                  </a:extLst>
                </a:gridCol>
                <a:gridCol w="576072">
                  <a:extLst>
                    <a:ext uri="{9D8B030D-6E8A-4147-A177-3AD203B41FA5}">
                      <a16:colId xmlns:a16="http://schemas.microsoft.com/office/drawing/2014/main" val="3846369155"/>
                    </a:ext>
                  </a:extLst>
                </a:gridCol>
                <a:gridCol w="576072">
                  <a:extLst>
                    <a:ext uri="{9D8B030D-6E8A-4147-A177-3AD203B41FA5}">
                      <a16:colId xmlns:a16="http://schemas.microsoft.com/office/drawing/2014/main" val="1554684611"/>
                    </a:ext>
                  </a:extLst>
                </a:gridCol>
                <a:gridCol w="576072">
                  <a:extLst>
                    <a:ext uri="{9D8B030D-6E8A-4147-A177-3AD203B41FA5}">
                      <a16:colId xmlns:a16="http://schemas.microsoft.com/office/drawing/2014/main" val="3521075842"/>
                    </a:ext>
                  </a:extLst>
                </a:gridCol>
                <a:gridCol w="576072">
                  <a:extLst>
                    <a:ext uri="{9D8B030D-6E8A-4147-A177-3AD203B41FA5}">
                      <a16:colId xmlns:a16="http://schemas.microsoft.com/office/drawing/2014/main" val="4004523422"/>
                    </a:ext>
                  </a:extLst>
                </a:gridCol>
                <a:gridCol w="576072">
                  <a:extLst>
                    <a:ext uri="{9D8B030D-6E8A-4147-A177-3AD203B41FA5}">
                      <a16:colId xmlns:a16="http://schemas.microsoft.com/office/drawing/2014/main" val="1881032551"/>
                    </a:ext>
                  </a:extLst>
                </a:gridCol>
                <a:gridCol w="576072">
                  <a:extLst>
                    <a:ext uri="{9D8B030D-6E8A-4147-A177-3AD203B41FA5}">
                      <a16:colId xmlns:a16="http://schemas.microsoft.com/office/drawing/2014/main" val="1331626381"/>
                    </a:ext>
                  </a:extLst>
                </a:gridCol>
                <a:gridCol w="576072">
                  <a:extLst>
                    <a:ext uri="{9D8B030D-6E8A-4147-A177-3AD203B41FA5}">
                      <a16:colId xmlns:a16="http://schemas.microsoft.com/office/drawing/2014/main" val="770169424"/>
                    </a:ext>
                  </a:extLst>
                </a:gridCol>
                <a:gridCol w="576072">
                  <a:extLst>
                    <a:ext uri="{9D8B030D-6E8A-4147-A177-3AD203B41FA5}">
                      <a16:colId xmlns:a16="http://schemas.microsoft.com/office/drawing/2014/main" val="62652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4704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13:51:12</a:t>
                      </a:r>
                      <a:r>
                        <a:rPr kumimoji="0" lang="de-DE" sz="1000" b="0" i="0" u="none" strike="noStrike" kern="1200" cap="none" spc="0" normalizeH="0" baseline="0" noProof="0">
                          <a:ln>
                            <a:noFill/>
                          </a:ln>
                          <a:solidFill>
                            <a:prstClr val="black"/>
                          </a:solidFill>
                          <a:effectLst/>
                          <a:uLnTx/>
                          <a:uFillTx/>
                          <a:latin typeface="Calibri"/>
                          <a:ea typeface="+mn-ea"/>
                          <a:cs typeface="+mn-cs"/>
                        </a:rPr>
                        <a:t>
 293 Verbände haben sich am Dienstag gemeinsam gegen die geplanten Verschärfungen in der Migrationspolitik gewandt. Konkret lehnen sie unter anderem Zurückweisungen an den Grenzen und Abschiebungen in Krisenländer ab. 
Hinter dem "Appell für eine verantwortungsvolle Migrationspolitik" stehen 82 bundesweite Organisationen wie der Deutsche Gewerkschaftsbund, der Paritätische Gesamtverband, der Deutsche Caritasverband, Brot für die Welt oder Misereor. Dazu kommen Dutzende Verbände, Gruppen und Initiativen auf Landes- und kommunaler Ebene.
"Der Wahlkampf war geprägt von einer aufgeheizten Stimmung, die sich vor allem gegen Geflüchtete und Zugewanderte richtete", heißt es in dem Papier. Das zeige sich auch im Koalitionsvertrag. Doch Ausgrenzung schüre Angst und untergrabe den Zusammenhalt. "Am Ende nützt das nur den Feinden einer freiheitlichen Demokratie", heißt es weiter. "Damit muss endlich Schluss sein."
Nicht Geflüchtete und Zugewanderte spalteten die Gesellschaft, sondern eine Politik, die strukturelle und soziale Probleme nicht löse, betonen die Initiatoren. "Was es jetzt braucht, ist eine Migrationspolitik, die verantwortlich handelt, statt unsere offene und vielfältige Gesellschaft zu gefährden." Gefordert wird unter anderem eine bessere Integration.
Bundesinnenminister Alexander Dobrindt (CSU) hatte angekündigt, unmittelbar nach Amtsantritt verstärkte Zurückweisungen von Migranten und vermehrte Kontrollen an den deutschen Außengrenzen anzuordnen. "Die Zahlen bei der illegalen Migration müssen runter", sagte er am Wochenende. 
Im Koalitionsvertrag haben CDU/CSU und SPD vereinbart: "Wir werden in Abstimmung mit unseren europäischen Nachbarn Zurückweisungen an den gemeinsamen Grenzen auch bei Asylgesuchen vornehmen." Zwischen Union und SPD ungeklärt ist, ob "in Abstimmung" bedeutet, eine Zustimmung der Nachbarn einzuholen, oder sie lediglich zu konsultieren.
#Migration #Integration #Gesellschaft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179976</a:t>
                      </a:r>
                    </a:p>
                  </a:txBody>
                  <a:tcPr/>
                </a:tc>
                <a:extLst>
                  <a:ext uri="{0D108BD9-81ED-4DB2-BD59-A6C34878D82A}">
                    <a16:rowId xmlns:a16="http://schemas.microsoft.com/office/drawing/2014/main" val="3709329914"/>
                  </a:ext>
                </a:extLst>
              </a:tr>
            </a:tbl>
          </a:graphicData>
        </a:graphic>
      </p:graphicFrame>
      <p:sp>
        <p:nvSpPr>
          <p:cNvPr id="4" name="Text Placeholder 3">
            <a:extLst>
              <a:ext uri="{FF2B5EF4-FFF2-40B4-BE49-F238E27FC236}">
                <a16:creationId xmlns:a16="http://schemas.microsoft.com/office/drawing/2014/main" id="{C306A9AC-F9DF-4BD4-8B49-FB8EE66E74B4}"/>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528257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4EC0-F384-490B-8C9A-B1DEE52DD991}"/>
              </a:ext>
            </a:extLst>
          </p:cNvPr>
          <p:cNvSpPr>
            <a:spLocks noGrp="1"/>
          </p:cNvSpPr>
          <p:nvPr>
            <p:ph type="title"/>
          </p:nvPr>
        </p:nvSpPr>
        <p:spPr/>
        <p:txBody>
          <a:bodyPr/>
          <a:lstStyle/>
          <a:p>
            <a:r>
              <a:rPr lang="en-US"/>
              <a:t>Instagram Posts Table | zdfheute - 12 of 25</a:t>
            </a:r>
          </a:p>
        </p:txBody>
      </p:sp>
      <p:graphicFrame>
        <p:nvGraphicFramePr>
          <p:cNvPr id="5" name="Table Placeholder 4">
            <a:extLst>
              <a:ext uri="{FF2B5EF4-FFF2-40B4-BE49-F238E27FC236}">
                <a16:creationId xmlns:a16="http://schemas.microsoft.com/office/drawing/2014/main" id="{E5AE838D-29E4-43EF-9D08-30C73844B364}"/>
              </a:ext>
            </a:extLst>
          </p:cNvPr>
          <p:cNvGraphicFramePr>
            <a:graphicFrameLocks noGrp="1"/>
          </p:cNvGraphicFramePr>
          <p:nvPr>
            <p:ph type="tbl" sz="quarter" idx="13"/>
            <p:extLst>
              <p:ext uri="{D42A27DB-BD31-4B8C-83A1-F6EECF244321}">
                <p14:modId xmlns:p14="http://schemas.microsoft.com/office/powerpoint/2010/main" val="3783759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51200494"/>
                    </a:ext>
                  </a:extLst>
                </a:gridCol>
                <a:gridCol w="1645920">
                  <a:extLst>
                    <a:ext uri="{9D8B030D-6E8A-4147-A177-3AD203B41FA5}">
                      <a16:colId xmlns:a16="http://schemas.microsoft.com/office/drawing/2014/main" val="4275997844"/>
                    </a:ext>
                  </a:extLst>
                </a:gridCol>
                <a:gridCol w="576072">
                  <a:extLst>
                    <a:ext uri="{9D8B030D-6E8A-4147-A177-3AD203B41FA5}">
                      <a16:colId xmlns:a16="http://schemas.microsoft.com/office/drawing/2014/main" val="1451212436"/>
                    </a:ext>
                  </a:extLst>
                </a:gridCol>
                <a:gridCol w="576072">
                  <a:extLst>
                    <a:ext uri="{9D8B030D-6E8A-4147-A177-3AD203B41FA5}">
                      <a16:colId xmlns:a16="http://schemas.microsoft.com/office/drawing/2014/main" val="2156336064"/>
                    </a:ext>
                  </a:extLst>
                </a:gridCol>
                <a:gridCol w="576072">
                  <a:extLst>
                    <a:ext uri="{9D8B030D-6E8A-4147-A177-3AD203B41FA5}">
                      <a16:colId xmlns:a16="http://schemas.microsoft.com/office/drawing/2014/main" val="1092311016"/>
                    </a:ext>
                  </a:extLst>
                </a:gridCol>
                <a:gridCol w="576072">
                  <a:extLst>
                    <a:ext uri="{9D8B030D-6E8A-4147-A177-3AD203B41FA5}">
                      <a16:colId xmlns:a16="http://schemas.microsoft.com/office/drawing/2014/main" val="1294989055"/>
                    </a:ext>
                  </a:extLst>
                </a:gridCol>
                <a:gridCol w="576072">
                  <a:extLst>
                    <a:ext uri="{9D8B030D-6E8A-4147-A177-3AD203B41FA5}">
                      <a16:colId xmlns:a16="http://schemas.microsoft.com/office/drawing/2014/main" val="3053904602"/>
                    </a:ext>
                  </a:extLst>
                </a:gridCol>
                <a:gridCol w="576072">
                  <a:extLst>
                    <a:ext uri="{9D8B030D-6E8A-4147-A177-3AD203B41FA5}">
                      <a16:colId xmlns:a16="http://schemas.microsoft.com/office/drawing/2014/main" val="4118201615"/>
                    </a:ext>
                  </a:extLst>
                </a:gridCol>
                <a:gridCol w="576072">
                  <a:extLst>
                    <a:ext uri="{9D8B030D-6E8A-4147-A177-3AD203B41FA5}">
                      <a16:colId xmlns:a16="http://schemas.microsoft.com/office/drawing/2014/main" val="142271108"/>
                    </a:ext>
                  </a:extLst>
                </a:gridCol>
                <a:gridCol w="576072">
                  <a:extLst>
                    <a:ext uri="{9D8B030D-6E8A-4147-A177-3AD203B41FA5}">
                      <a16:colId xmlns:a16="http://schemas.microsoft.com/office/drawing/2014/main" val="3064755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4203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12:49:33</a:t>
                      </a:r>
                      <a:r>
                        <a:rPr kumimoji="0" lang="de-DE" sz="1000" b="0" i="0" u="none" strike="noStrike" kern="1200" cap="none" spc="0" normalizeH="0" baseline="0" noProof="0">
                          <a:ln>
                            <a:noFill/>
                          </a:ln>
                          <a:solidFill>
                            <a:prstClr val="black"/>
                          </a:solidFill>
                          <a:effectLst/>
                          <a:uLnTx/>
                          <a:uFillTx/>
                          <a:latin typeface="Calibri"/>
                          <a:ea typeface="+mn-ea"/>
                          <a:cs typeface="+mn-cs"/>
                        </a:rPr>
                        <a:t>
 Der neue kanadische Premierminister Mark Carney hat bei einem ersten Treffen mit US-Präsident Donald Trump die Souveränität seines Landes mit klaren Worten bekräftigt. "Es steht nicht zum Verkauf, und wird auch nie zum Verkauf stehen", sagte er. 
Trump wiederholte mehrfach, dass er weiterhin Interesse an Kanada als 51. Bundesstaat habe. "Ich glaube einfach, dass es viel besser für Kanada ist", sagte Trump. "Für die kanadischen Bürger hätte es enorme Vorteile, viel niedrigere Steuern und keine Kosten für den militärischen Schutz", sagte der US-Präsident. Er betonte, deshalb glaube er, dass Kanada zu den USA gehören sollte, aber er fügte einschränkend hinzu: "Zum Tango tanzen gehören immer zwei."
Mit solchen Einverleibungsäußerungen löste Trump in Kanada große Empörung aus. Carney gewann vor gut einer Woche die Wahl im nördlichen Nachbarland mit einem scharfen Anti-Trump-Kurs. Nach dem Sieg seiner liberalen Partei bei der Parlamentswahl hatte er angekündigt, der aggressiven Politik der US-Regierung entschieden entgegentreten zu wollen.
#Kanada #USA #Trump #Carney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383705</a:t>
                      </a:r>
                    </a:p>
                  </a:txBody>
                  <a:tcPr/>
                </a:tc>
                <a:extLst>
                  <a:ext uri="{0D108BD9-81ED-4DB2-BD59-A6C34878D82A}">
                    <a16:rowId xmlns:a16="http://schemas.microsoft.com/office/drawing/2014/main" val="2791138625"/>
                  </a:ext>
                </a:extLst>
              </a:tr>
            </a:tbl>
          </a:graphicData>
        </a:graphic>
      </p:graphicFrame>
      <p:sp>
        <p:nvSpPr>
          <p:cNvPr id="4" name="Text Placeholder 3">
            <a:extLst>
              <a:ext uri="{FF2B5EF4-FFF2-40B4-BE49-F238E27FC236}">
                <a16:creationId xmlns:a16="http://schemas.microsoft.com/office/drawing/2014/main" id="{BB7299C1-D59E-4453-8648-5E46F50D95DB}"/>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1999283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56D31-0D1B-4053-88C4-4237BB647860}"/>
              </a:ext>
            </a:extLst>
          </p:cNvPr>
          <p:cNvSpPr>
            <a:spLocks noGrp="1"/>
          </p:cNvSpPr>
          <p:nvPr>
            <p:ph type="title"/>
          </p:nvPr>
        </p:nvSpPr>
        <p:spPr/>
        <p:txBody>
          <a:bodyPr/>
          <a:lstStyle/>
          <a:p>
            <a:r>
              <a:rPr lang="en-US"/>
              <a:t>Instagram Posts Table | zdfheute - 13 of 25</a:t>
            </a:r>
          </a:p>
        </p:txBody>
      </p:sp>
      <p:graphicFrame>
        <p:nvGraphicFramePr>
          <p:cNvPr id="5" name="Table Placeholder 4">
            <a:extLst>
              <a:ext uri="{FF2B5EF4-FFF2-40B4-BE49-F238E27FC236}">
                <a16:creationId xmlns:a16="http://schemas.microsoft.com/office/drawing/2014/main" id="{F28EBD5C-F730-40D6-9D50-4BD89F67EC69}"/>
              </a:ext>
            </a:extLst>
          </p:cNvPr>
          <p:cNvGraphicFramePr>
            <a:graphicFrameLocks noGrp="1"/>
          </p:cNvGraphicFramePr>
          <p:nvPr>
            <p:ph type="tbl" sz="quarter" idx="13"/>
            <p:extLst>
              <p:ext uri="{D42A27DB-BD31-4B8C-83A1-F6EECF244321}">
                <p14:modId xmlns:p14="http://schemas.microsoft.com/office/powerpoint/2010/main" val="1727537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22612602"/>
                    </a:ext>
                  </a:extLst>
                </a:gridCol>
                <a:gridCol w="1645920">
                  <a:extLst>
                    <a:ext uri="{9D8B030D-6E8A-4147-A177-3AD203B41FA5}">
                      <a16:colId xmlns:a16="http://schemas.microsoft.com/office/drawing/2014/main" val="158954657"/>
                    </a:ext>
                  </a:extLst>
                </a:gridCol>
                <a:gridCol w="576072">
                  <a:extLst>
                    <a:ext uri="{9D8B030D-6E8A-4147-A177-3AD203B41FA5}">
                      <a16:colId xmlns:a16="http://schemas.microsoft.com/office/drawing/2014/main" val="4212751171"/>
                    </a:ext>
                  </a:extLst>
                </a:gridCol>
                <a:gridCol w="576072">
                  <a:extLst>
                    <a:ext uri="{9D8B030D-6E8A-4147-A177-3AD203B41FA5}">
                      <a16:colId xmlns:a16="http://schemas.microsoft.com/office/drawing/2014/main" val="4267918264"/>
                    </a:ext>
                  </a:extLst>
                </a:gridCol>
                <a:gridCol w="576072">
                  <a:extLst>
                    <a:ext uri="{9D8B030D-6E8A-4147-A177-3AD203B41FA5}">
                      <a16:colId xmlns:a16="http://schemas.microsoft.com/office/drawing/2014/main" val="3533366706"/>
                    </a:ext>
                  </a:extLst>
                </a:gridCol>
                <a:gridCol w="576072">
                  <a:extLst>
                    <a:ext uri="{9D8B030D-6E8A-4147-A177-3AD203B41FA5}">
                      <a16:colId xmlns:a16="http://schemas.microsoft.com/office/drawing/2014/main" val="3936977940"/>
                    </a:ext>
                  </a:extLst>
                </a:gridCol>
                <a:gridCol w="576072">
                  <a:extLst>
                    <a:ext uri="{9D8B030D-6E8A-4147-A177-3AD203B41FA5}">
                      <a16:colId xmlns:a16="http://schemas.microsoft.com/office/drawing/2014/main" val="3739068738"/>
                    </a:ext>
                  </a:extLst>
                </a:gridCol>
                <a:gridCol w="576072">
                  <a:extLst>
                    <a:ext uri="{9D8B030D-6E8A-4147-A177-3AD203B41FA5}">
                      <a16:colId xmlns:a16="http://schemas.microsoft.com/office/drawing/2014/main" val="2567814044"/>
                    </a:ext>
                  </a:extLst>
                </a:gridCol>
                <a:gridCol w="576072">
                  <a:extLst>
                    <a:ext uri="{9D8B030D-6E8A-4147-A177-3AD203B41FA5}">
                      <a16:colId xmlns:a16="http://schemas.microsoft.com/office/drawing/2014/main" val="475543372"/>
                    </a:ext>
                  </a:extLst>
                </a:gridCol>
                <a:gridCol w="576072">
                  <a:extLst>
                    <a:ext uri="{9D8B030D-6E8A-4147-A177-3AD203B41FA5}">
                      <a16:colId xmlns:a16="http://schemas.microsoft.com/office/drawing/2014/main" val="3373602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6448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11:57:06</a:t>
                      </a:r>
                      <a:r>
                        <a:rPr kumimoji="0" lang="de-DE" sz="1000" b="0" i="0" u="none" strike="noStrike" kern="1200" cap="none" spc="0" normalizeH="0" baseline="0" noProof="0">
                          <a:ln>
                            <a:noFill/>
                          </a:ln>
                          <a:solidFill>
                            <a:prstClr val="black"/>
                          </a:solidFill>
                          <a:effectLst/>
                          <a:uLnTx/>
                          <a:uFillTx/>
                          <a:latin typeface="Calibri"/>
                          <a:ea typeface="+mn-ea"/>
                          <a:cs typeface="+mn-cs"/>
                        </a:rPr>
                        <a:t>
 Acht Frauen werden in der künftigen Regierung unter Kanzler Friedrich Merz sitzen - genauso viele wie im Kabinett von Olaf Scholz. Trotzdem sinkt der Frauenanteil, weil es ein Ministerium mehr geben wird. Wie sich der Frauenanteil in Bundesregierungen seit dem Beginn der Bundesrepublik entwickelt hat, seht ihr in unserem Reel.
#Frauen #FriedrichMerz #Regierung #CDU #CSU #SPD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113035</a:t>
                      </a:r>
                    </a:p>
                  </a:txBody>
                  <a:tcPr/>
                </a:tc>
                <a:extLst>
                  <a:ext uri="{0D108BD9-81ED-4DB2-BD59-A6C34878D82A}">
                    <a16:rowId xmlns:a16="http://schemas.microsoft.com/office/drawing/2014/main" val="712789425"/>
                  </a:ext>
                </a:extLst>
              </a:tr>
            </a:tbl>
          </a:graphicData>
        </a:graphic>
      </p:graphicFrame>
      <p:sp>
        <p:nvSpPr>
          <p:cNvPr id="4" name="Text Placeholder 3">
            <a:extLst>
              <a:ext uri="{FF2B5EF4-FFF2-40B4-BE49-F238E27FC236}">
                <a16:creationId xmlns:a16="http://schemas.microsoft.com/office/drawing/2014/main" id="{92FFC565-96E9-4120-A993-70FB7141FD79}"/>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2229095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93A8F-1E3F-4CF0-8835-32C29D42DCDE}"/>
              </a:ext>
            </a:extLst>
          </p:cNvPr>
          <p:cNvSpPr>
            <a:spLocks noGrp="1"/>
          </p:cNvSpPr>
          <p:nvPr>
            <p:ph type="title"/>
          </p:nvPr>
        </p:nvSpPr>
        <p:spPr/>
        <p:txBody>
          <a:bodyPr/>
          <a:lstStyle/>
          <a:p>
            <a:r>
              <a:rPr lang="en-US"/>
              <a:t>Instagram Posts Table | zdfheute - 14 of 25</a:t>
            </a:r>
          </a:p>
        </p:txBody>
      </p:sp>
      <p:graphicFrame>
        <p:nvGraphicFramePr>
          <p:cNvPr id="5" name="Table Placeholder 4">
            <a:extLst>
              <a:ext uri="{FF2B5EF4-FFF2-40B4-BE49-F238E27FC236}">
                <a16:creationId xmlns:a16="http://schemas.microsoft.com/office/drawing/2014/main" id="{98963076-FCB1-4AAD-8010-D8B90687DA7D}"/>
              </a:ext>
            </a:extLst>
          </p:cNvPr>
          <p:cNvGraphicFramePr>
            <a:graphicFrameLocks noGrp="1"/>
          </p:cNvGraphicFramePr>
          <p:nvPr>
            <p:ph type="tbl" sz="quarter" idx="13"/>
            <p:extLst>
              <p:ext uri="{D42A27DB-BD31-4B8C-83A1-F6EECF244321}">
                <p14:modId xmlns:p14="http://schemas.microsoft.com/office/powerpoint/2010/main" val="2381061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7883964"/>
                    </a:ext>
                  </a:extLst>
                </a:gridCol>
                <a:gridCol w="1645920">
                  <a:extLst>
                    <a:ext uri="{9D8B030D-6E8A-4147-A177-3AD203B41FA5}">
                      <a16:colId xmlns:a16="http://schemas.microsoft.com/office/drawing/2014/main" val="3637639134"/>
                    </a:ext>
                  </a:extLst>
                </a:gridCol>
                <a:gridCol w="576072">
                  <a:extLst>
                    <a:ext uri="{9D8B030D-6E8A-4147-A177-3AD203B41FA5}">
                      <a16:colId xmlns:a16="http://schemas.microsoft.com/office/drawing/2014/main" val="2936187508"/>
                    </a:ext>
                  </a:extLst>
                </a:gridCol>
                <a:gridCol w="576072">
                  <a:extLst>
                    <a:ext uri="{9D8B030D-6E8A-4147-A177-3AD203B41FA5}">
                      <a16:colId xmlns:a16="http://schemas.microsoft.com/office/drawing/2014/main" val="538934786"/>
                    </a:ext>
                  </a:extLst>
                </a:gridCol>
                <a:gridCol w="576072">
                  <a:extLst>
                    <a:ext uri="{9D8B030D-6E8A-4147-A177-3AD203B41FA5}">
                      <a16:colId xmlns:a16="http://schemas.microsoft.com/office/drawing/2014/main" val="596219542"/>
                    </a:ext>
                  </a:extLst>
                </a:gridCol>
                <a:gridCol w="576072">
                  <a:extLst>
                    <a:ext uri="{9D8B030D-6E8A-4147-A177-3AD203B41FA5}">
                      <a16:colId xmlns:a16="http://schemas.microsoft.com/office/drawing/2014/main" val="3500312913"/>
                    </a:ext>
                  </a:extLst>
                </a:gridCol>
                <a:gridCol w="576072">
                  <a:extLst>
                    <a:ext uri="{9D8B030D-6E8A-4147-A177-3AD203B41FA5}">
                      <a16:colId xmlns:a16="http://schemas.microsoft.com/office/drawing/2014/main" val="3611290235"/>
                    </a:ext>
                  </a:extLst>
                </a:gridCol>
                <a:gridCol w="576072">
                  <a:extLst>
                    <a:ext uri="{9D8B030D-6E8A-4147-A177-3AD203B41FA5}">
                      <a16:colId xmlns:a16="http://schemas.microsoft.com/office/drawing/2014/main" val="3898505003"/>
                    </a:ext>
                  </a:extLst>
                </a:gridCol>
                <a:gridCol w="576072">
                  <a:extLst>
                    <a:ext uri="{9D8B030D-6E8A-4147-A177-3AD203B41FA5}">
                      <a16:colId xmlns:a16="http://schemas.microsoft.com/office/drawing/2014/main" val="1464837631"/>
                    </a:ext>
                  </a:extLst>
                </a:gridCol>
                <a:gridCol w="576072">
                  <a:extLst>
                    <a:ext uri="{9D8B030D-6E8A-4147-A177-3AD203B41FA5}">
                      <a16:colId xmlns:a16="http://schemas.microsoft.com/office/drawing/2014/main" val="3707156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065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11:11:18</a:t>
                      </a:r>
                      <a:r>
                        <a:rPr kumimoji="0" lang="de-DE" sz="1000" b="0" i="0" u="none" strike="noStrike" kern="1200" cap="none" spc="0" normalizeH="0" baseline="0" noProof="0">
                          <a:ln>
                            <a:noFill/>
                          </a:ln>
                          <a:solidFill>
                            <a:prstClr val="black"/>
                          </a:solidFill>
                          <a:effectLst/>
                          <a:uLnTx/>
                          <a:uFillTx/>
                          <a:latin typeface="Calibri"/>
                          <a:ea typeface="+mn-ea"/>
                          <a:cs typeface="+mn-cs"/>
                        </a:rPr>
                        <a:t>
 Die Huthi-Miliz im Jemen hat sich zu einer Waffenruhe mit den USA bereiterklärt – vorausgesetzt, auch Washington hält sich an die Vereinbarung. Das erklärte Huthi-Sprecher Mohammed Abdel-Salam im Huthi-nahen Fernsehsender Al-Masirah.
Ungeachtet der Vereinbarung mit den USA betonten die Huthis, ihre Unterstützung für die Palästinenser im Gazastreifen werde unvermindert fortgesetzt. Ihre Haltung gegenüber Israel bleibe unverändert. 
Seit Ausbruch des Gaza-Kriegs haben die Huthi immer wieder Schiffe im Roten Meer angegriffen. Sie wollten damit erst aufhören, wenn Israel die Angriffe auf den Gazastreifen einstellt. Laut US-Präsident Trump bezieht sich die Waffenruhe auf die Angriffe auf die Schiffe. Die Huthi feuern mit der gleichen Begründungen auch immer wieder Geschosse in Richtung Israel.
#Huthi #USA #Jemen #Nahost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124715</a:t>
                      </a:r>
                    </a:p>
                  </a:txBody>
                  <a:tcPr/>
                </a:tc>
                <a:extLst>
                  <a:ext uri="{0D108BD9-81ED-4DB2-BD59-A6C34878D82A}">
                    <a16:rowId xmlns:a16="http://schemas.microsoft.com/office/drawing/2014/main" val="174865329"/>
                  </a:ext>
                </a:extLst>
              </a:tr>
            </a:tbl>
          </a:graphicData>
        </a:graphic>
      </p:graphicFrame>
      <p:sp>
        <p:nvSpPr>
          <p:cNvPr id="4" name="Text Placeholder 3">
            <a:extLst>
              <a:ext uri="{FF2B5EF4-FFF2-40B4-BE49-F238E27FC236}">
                <a16:creationId xmlns:a16="http://schemas.microsoft.com/office/drawing/2014/main" id="{D74CFEFD-AC29-48CB-9E90-772B94FAF984}"/>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3272390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26A4F-862A-4309-8C00-729A06685493}"/>
              </a:ext>
            </a:extLst>
          </p:cNvPr>
          <p:cNvSpPr>
            <a:spLocks noGrp="1"/>
          </p:cNvSpPr>
          <p:nvPr>
            <p:ph type="title"/>
          </p:nvPr>
        </p:nvSpPr>
        <p:spPr/>
        <p:txBody>
          <a:bodyPr/>
          <a:lstStyle/>
          <a:p>
            <a:r>
              <a:rPr lang="en-US"/>
              <a:t>Instagram Posts Table | zdfheute - 15 of 25</a:t>
            </a:r>
          </a:p>
        </p:txBody>
      </p:sp>
      <p:graphicFrame>
        <p:nvGraphicFramePr>
          <p:cNvPr id="5" name="Table Placeholder 4">
            <a:extLst>
              <a:ext uri="{FF2B5EF4-FFF2-40B4-BE49-F238E27FC236}">
                <a16:creationId xmlns:a16="http://schemas.microsoft.com/office/drawing/2014/main" id="{F8B07C0B-D501-4351-813B-0B7702799D34}"/>
              </a:ext>
            </a:extLst>
          </p:cNvPr>
          <p:cNvGraphicFramePr>
            <a:graphicFrameLocks noGrp="1"/>
          </p:cNvGraphicFramePr>
          <p:nvPr>
            <p:ph type="tbl" sz="quarter" idx="13"/>
            <p:extLst>
              <p:ext uri="{D42A27DB-BD31-4B8C-83A1-F6EECF244321}">
                <p14:modId xmlns:p14="http://schemas.microsoft.com/office/powerpoint/2010/main" val="356625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04776394"/>
                    </a:ext>
                  </a:extLst>
                </a:gridCol>
                <a:gridCol w="1645920">
                  <a:extLst>
                    <a:ext uri="{9D8B030D-6E8A-4147-A177-3AD203B41FA5}">
                      <a16:colId xmlns:a16="http://schemas.microsoft.com/office/drawing/2014/main" val="3074769496"/>
                    </a:ext>
                  </a:extLst>
                </a:gridCol>
                <a:gridCol w="576072">
                  <a:extLst>
                    <a:ext uri="{9D8B030D-6E8A-4147-A177-3AD203B41FA5}">
                      <a16:colId xmlns:a16="http://schemas.microsoft.com/office/drawing/2014/main" val="61260472"/>
                    </a:ext>
                  </a:extLst>
                </a:gridCol>
                <a:gridCol w="576072">
                  <a:extLst>
                    <a:ext uri="{9D8B030D-6E8A-4147-A177-3AD203B41FA5}">
                      <a16:colId xmlns:a16="http://schemas.microsoft.com/office/drawing/2014/main" val="3616179206"/>
                    </a:ext>
                  </a:extLst>
                </a:gridCol>
                <a:gridCol w="576072">
                  <a:extLst>
                    <a:ext uri="{9D8B030D-6E8A-4147-A177-3AD203B41FA5}">
                      <a16:colId xmlns:a16="http://schemas.microsoft.com/office/drawing/2014/main" val="1383855878"/>
                    </a:ext>
                  </a:extLst>
                </a:gridCol>
                <a:gridCol w="576072">
                  <a:extLst>
                    <a:ext uri="{9D8B030D-6E8A-4147-A177-3AD203B41FA5}">
                      <a16:colId xmlns:a16="http://schemas.microsoft.com/office/drawing/2014/main" val="2553377487"/>
                    </a:ext>
                  </a:extLst>
                </a:gridCol>
                <a:gridCol w="576072">
                  <a:extLst>
                    <a:ext uri="{9D8B030D-6E8A-4147-A177-3AD203B41FA5}">
                      <a16:colId xmlns:a16="http://schemas.microsoft.com/office/drawing/2014/main" val="1815355374"/>
                    </a:ext>
                  </a:extLst>
                </a:gridCol>
                <a:gridCol w="576072">
                  <a:extLst>
                    <a:ext uri="{9D8B030D-6E8A-4147-A177-3AD203B41FA5}">
                      <a16:colId xmlns:a16="http://schemas.microsoft.com/office/drawing/2014/main" val="3877830128"/>
                    </a:ext>
                  </a:extLst>
                </a:gridCol>
                <a:gridCol w="576072">
                  <a:extLst>
                    <a:ext uri="{9D8B030D-6E8A-4147-A177-3AD203B41FA5}">
                      <a16:colId xmlns:a16="http://schemas.microsoft.com/office/drawing/2014/main" val="2812100597"/>
                    </a:ext>
                  </a:extLst>
                </a:gridCol>
                <a:gridCol w="576072">
                  <a:extLst>
                    <a:ext uri="{9D8B030D-6E8A-4147-A177-3AD203B41FA5}">
                      <a16:colId xmlns:a16="http://schemas.microsoft.com/office/drawing/2014/main" val="2967407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007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10:09:52</a:t>
                      </a:r>
                      <a:r>
                        <a:rPr kumimoji="0" lang="de-DE" sz="1000" b="0" i="0" u="none" strike="noStrike" kern="1200" cap="none" spc="0" normalizeH="0" baseline="0" noProof="0">
                          <a:ln>
                            <a:noFill/>
                          </a:ln>
                          <a:solidFill>
                            <a:prstClr val="black"/>
                          </a:solidFill>
                          <a:effectLst/>
                          <a:uLnTx/>
                          <a:uFillTx/>
                          <a:latin typeface="Calibri"/>
                          <a:ea typeface="+mn-ea"/>
                          <a:cs typeface="+mn-cs"/>
                        </a:rPr>
                        <a:t>
 Nach dem Start der neuen Bundesregierung hat sich die SPD am Mittwoch im Bundestag neu aufgestellt. Bei einer Fraktionssitzung am Vormittag wurde der bisherige Generalsekretär Matthias Miersch mit 83,2 Prozent der Stimmen zum neuen Vorsitzenden der Sozialdemokraten im Bundestag gewählt.
Der 56 Jahre alte SPD-Linke löst SPD-Chef Lars Klingbeil ab, der nun das Amt des Bundesfinanzministers in der neuen schwarz-roten Regierungskoalition innehat. Auch weitere Mitglieder der Fraktionsspitze werden neu gewählt: Der bisherige Fraktionsvize Dirk Wiese soll z. B. neuer Erster Parlamentarischer Geschäftsführer werden.
Sein Amt als Generalsekretär der Partei will Miersch abgeben - zwar nicht sofort, aber spätestens zum Parteitag Ende Juni. Den Mitarbeiterinnen und Mitarbeitern in der Parteizentrale, dem Willy-Brandt-Haus, versicherte Miersch in einem Brief, er werde die wichtigsten Aufgaben weiterhin wahrnehmen, "bis meine Nachfolge geregelt ist".
Als Generalsekretär ist Miersch auch mit dafür verantwortlich, wie die SPD ihre desaströse Niederlage bei der Bundestagswahl aufarbeitet. Die Parteispitze soll Ende Juni auf einem Parteitag gewählt werden. Es wird erwartet, dass Klingbeil erneut als Vorsitzender kandidiert. Die Zukunft von Co-Parteichefin Saskia Esken dagegen ist offen.
#Miersch #SPD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121899</a:t>
                      </a:r>
                    </a:p>
                  </a:txBody>
                  <a:tcPr/>
                </a:tc>
                <a:extLst>
                  <a:ext uri="{0D108BD9-81ED-4DB2-BD59-A6C34878D82A}">
                    <a16:rowId xmlns:a16="http://schemas.microsoft.com/office/drawing/2014/main" val="1774432906"/>
                  </a:ext>
                </a:extLst>
              </a:tr>
            </a:tbl>
          </a:graphicData>
        </a:graphic>
      </p:graphicFrame>
      <p:sp>
        <p:nvSpPr>
          <p:cNvPr id="4" name="Text Placeholder 3">
            <a:extLst>
              <a:ext uri="{FF2B5EF4-FFF2-40B4-BE49-F238E27FC236}">
                <a16:creationId xmlns:a16="http://schemas.microsoft.com/office/drawing/2014/main" id="{B5D3CA4D-CEB4-4256-A884-9658C51548B0}"/>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410007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31FB8-4187-4346-9321-7C31B999BB1A}"/>
              </a:ext>
            </a:extLst>
          </p:cNvPr>
          <p:cNvSpPr>
            <a:spLocks noGrp="1"/>
          </p:cNvSpPr>
          <p:nvPr>
            <p:ph type="title"/>
          </p:nvPr>
        </p:nvSpPr>
        <p:spPr/>
        <p:txBody>
          <a:bodyPr/>
          <a:lstStyle/>
          <a:p>
            <a:r>
              <a:rPr lang="en-US"/>
              <a:t>Instagram Posts Table | zdfheute - 16 of 25</a:t>
            </a:r>
          </a:p>
        </p:txBody>
      </p:sp>
      <p:graphicFrame>
        <p:nvGraphicFramePr>
          <p:cNvPr id="5" name="Table Placeholder 4">
            <a:extLst>
              <a:ext uri="{FF2B5EF4-FFF2-40B4-BE49-F238E27FC236}">
                <a16:creationId xmlns:a16="http://schemas.microsoft.com/office/drawing/2014/main" id="{F90E163A-E4C2-4E44-9D26-932EFA1B82A1}"/>
              </a:ext>
            </a:extLst>
          </p:cNvPr>
          <p:cNvGraphicFramePr>
            <a:graphicFrameLocks noGrp="1"/>
          </p:cNvGraphicFramePr>
          <p:nvPr>
            <p:ph type="tbl" sz="quarter" idx="13"/>
            <p:extLst>
              <p:ext uri="{D42A27DB-BD31-4B8C-83A1-F6EECF244321}">
                <p14:modId xmlns:p14="http://schemas.microsoft.com/office/powerpoint/2010/main" val="255750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4844887"/>
                    </a:ext>
                  </a:extLst>
                </a:gridCol>
                <a:gridCol w="1645920">
                  <a:extLst>
                    <a:ext uri="{9D8B030D-6E8A-4147-A177-3AD203B41FA5}">
                      <a16:colId xmlns:a16="http://schemas.microsoft.com/office/drawing/2014/main" val="2849426764"/>
                    </a:ext>
                  </a:extLst>
                </a:gridCol>
                <a:gridCol w="576072">
                  <a:extLst>
                    <a:ext uri="{9D8B030D-6E8A-4147-A177-3AD203B41FA5}">
                      <a16:colId xmlns:a16="http://schemas.microsoft.com/office/drawing/2014/main" val="1912129462"/>
                    </a:ext>
                  </a:extLst>
                </a:gridCol>
                <a:gridCol w="576072">
                  <a:extLst>
                    <a:ext uri="{9D8B030D-6E8A-4147-A177-3AD203B41FA5}">
                      <a16:colId xmlns:a16="http://schemas.microsoft.com/office/drawing/2014/main" val="3085710796"/>
                    </a:ext>
                  </a:extLst>
                </a:gridCol>
                <a:gridCol w="576072">
                  <a:extLst>
                    <a:ext uri="{9D8B030D-6E8A-4147-A177-3AD203B41FA5}">
                      <a16:colId xmlns:a16="http://schemas.microsoft.com/office/drawing/2014/main" val="3051135374"/>
                    </a:ext>
                  </a:extLst>
                </a:gridCol>
                <a:gridCol w="576072">
                  <a:extLst>
                    <a:ext uri="{9D8B030D-6E8A-4147-A177-3AD203B41FA5}">
                      <a16:colId xmlns:a16="http://schemas.microsoft.com/office/drawing/2014/main" val="3945317760"/>
                    </a:ext>
                  </a:extLst>
                </a:gridCol>
                <a:gridCol w="576072">
                  <a:extLst>
                    <a:ext uri="{9D8B030D-6E8A-4147-A177-3AD203B41FA5}">
                      <a16:colId xmlns:a16="http://schemas.microsoft.com/office/drawing/2014/main" val="622654353"/>
                    </a:ext>
                  </a:extLst>
                </a:gridCol>
                <a:gridCol w="576072">
                  <a:extLst>
                    <a:ext uri="{9D8B030D-6E8A-4147-A177-3AD203B41FA5}">
                      <a16:colId xmlns:a16="http://schemas.microsoft.com/office/drawing/2014/main" val="2309576101"/>
                    </a:ext>
                  </a:extLst>
                </a:gridCol>
                <a:gridCol w="576072">
                  <a:extLst>
                    <a:ext uri="{9D8B030D-6E8A-4147-A177-3AD203B41FA5}">
                      <a16:colId xmlns:a16="http://schemas.microsoft.com/office/drawing/2014/main" val="3782077352"/>
                    </a:ext>
                  </a:extLst>
                </a:gridCol>
                <a:gridCol w="576072">
                  <a:extLst>
                    <a:ext uri="{9D8B030D-6E8A-4147-A177-3AD203B41FA5}">
                      <a16:colId xmlns:a16="http://schemas.microsoft.com/office/drawing/2014/main" val="239438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8731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09:09:48</a:t>
                      </a:r>
                      <a:r>
                        <a:rPr kumimoji="0" lang="de-DE" sz="1000" b="0" i="0" u="none" strike="noStrike" kern="1200" cap="none" spc="0" normalizeH="0" baseline="0" noProof="0">
                          <a:ln>
                            <a:noFill/>
                          </a:ln>
                          <a:solidFill>
                            <a:prstClr val="black"/>
                          </a:solidFill>
                          <a:effectLst/>
                          <a:uLnTx/>
                          <a:uFillTx/>
                          <a:latin typeface="Calibri"/>
                          <a:ea typeface="+mn-ea"/>
                          <a:cs typeface="+mn-cs"/>
                        </a:rPr>
                        <a:t>
 Die Wahl eines neuen Papstes im Vatikan startet. Am Mittwochmorgen feiern die Kardinäle einen Gottesdienst im Petersdom, am Nachmittag folgt dann der feierliche Einzug in die Sixtinische Kapelle mit dem ersten Wahlgang.
Für die Zeit des Konklaves wohnen die Kardinäle im vatikanischen Gästehaus Santa Marta. Dort werden auch alle Mahlzeiten eingenommen. In der Sixtinischen Kapelle gibt es keine Verpflegung, auch keinen Kaffee. Dort finden nur die Wahlhandlungen statt, denn offiziell handelt es sich bei der Wahl um einen liturgischen Akt, der einem klar vorgegebenen Zeremoniell folgt. Debatten und Diskussionen sind in der Kapelle nicht vorgesehen. Diese sind in Santa Marta möglich.
Das gesamte Gästehaus wie auch der restliche Sperrbezirk, in dem auch die Sixtinische Kapelle liegt, wurde zuvor von der vatikanischen Gendarmerie abhörsicher gemacht. Dafür werden Störsender eingesetzt.
Wie läuft das Konklave darüber hinaus ab? Wer steht zur Wahl? Wie lange dauert es und wie funktioniert das mit dem Rauch? Ein Überblick.
#Konklave #Papst #Papstwahl #Vatikan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242485</a:t>
                      </a:r>
                    </a:p>
                  </a:txBody>
                  <a:tcPr/>
                </a:tc>
                <a:extLst>
                  <a:ext uri="{0D108BD9-81ED-4DB2-BD59-A6C34878D82A}">
                    <a16:rowId xmlns:a16="http://schemas.microsoft.com/office/drawing/2014/main" val="3034267968"/>
                  </a:ext>
                </a:extLst>
              </a:tr>
            </a:tbl>
          </a:graphicData>
        </a:graphic>
      </p:graphicFrame>
      <p:sp>
        <p:nvSpPr>
          <p:cNvPr id="4" name="Text Placeholder 3">
            <a:extLst>
              <a:ext uri="{FF2B5EF4-FFF2-40B4-BE49-F238E27FC236}">
                <a16:creationId xmlns:a16="http://schemas.microsoft.com/office/drawing/2014/main" id="{CA08D242-4634-493E-9E67-EB33DDF3FE00}"/>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1037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8616-70CE-4643-8CE7-53A71B7F1702}"/>
              </a:ext>
            </a:extLst>
          </p:cNvPr>
          <p:cNvSpPr>
            <a:spLocks noGrp="1"/>
          </p:cNvSpPr>
          <p:nvPr>
            <p:ph type="title"/>
          </p:nvPr>
        </p:nvSpPr>
        <p:spPr/>
        <p:txBody>
          <a:bodyPr/>
          <a:lstStyle/>
          <a:p>
            <a:r>
              <a:rPr lang="en-US"/>
              <a:t>Instagram Posts Table | zdfheute - 17 of 25</a:t>
            </a:r>
          </a:p>
        </p:txBody>
      </p:sp>
      <p:graphicFrame>
        <p:nvGraphicFramePr>
          <p:cNvPr id="5" name="Table Placeholder 4">
            <a:extLst>
              <a:ext uri="{FF2B5EF4-FFF2-40B4-BE49-F238E27FC236}">
                <a16:creationId xmlns:a16="http://schemas.microsoft.com/office/drawing/2014/main" id="{F5E97D30-9CBD-4624-BE54-B87F45A474B5}"/>
              </a:ext>
            </a:extLst>
          </p:cNvPr>
          <p:cNvGraphicFramePr>
            <a:graphicFrameLocks noGrp="1"/>
          </p:cNvGraphicFramePr>
          <p:nvPr>
            <p:ph type="tbl" sz="quarter" idx="13"/>
            <p:extLst>
              <p:ext uri="{D42A27DB-BD31-4B8C-83A1-F6EECF244321}">
                <p14:modId xmlns:p14="http://schemas.microsoft.com/office/powerpoint/2010/main" val="2801137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37555070"/>
                    </a:ext>
                  </a:extLst>
                </a:gridCol>
                <a:gridCol w="1645920">
                  <a:extLst>
                    <a:ext uri="{9D8B030D-6E8A-4147-A177-3AD203B41FA5}">
                      <a16:colId xmlns:a16="http://schemas.microsoft.com/office/drawing/2014/main" val="3254991288"/>
                    </a:ext>
                  </a:extLst>
                </a:gridCol>
                <a:gridCol w="576072">
                  <a:extLst>
                    <a:ext uri="{9D8B030D-6E8A-4147-A177-3AD203B41FA5}">
                      <a16:colId xmlns:a16="http://schemas.microsoft.com/office/drawing/2014/main" val="3815343099"/>
                    </a:ext>
                  </a:extLst>
                </a:gridCol>
                <a:gridCol w="576072">
                  <a:extLst>
                    <a:ext uri="{9D8B030D-6E8A-4147-A177-3AD203B41FA5}">
                      <a16:colId xmlns:a16="http://schemas.microsoft.com/office/drawing/2014/main" val="1005533118"/>
                    </a:ext>
                  </a:extLst>
                </a:gridCol>
                <a:gridCol w="576072">
                  <a:extLst>
                    <a:ext uri="{9D8B030D-6E8A-4147-A177-3AD203B41FA5}">
                      <a16:colId xmlns:a16="http://schemas.microsoft.com/office/drawing/2014/main" val="3674746277"/>
                    </a:ext>
                  </a:extLst>
                </a:gridCol>
                <a:gridCol w="576072">
                  <a:extLst>
                    <a:ext uri="{9D8B030D-6E8A-4147-A177-3AD203B41FA5}">
                      <a16:colId xmlns:a16="http://schemas.microsoft.com/office/drawing/2014/main" val="1858242649"/>
                    </a:ext>
                  </a:extLst>
                </a:gridCol>
                <a:gridCol w="576072">
                  <a:extLst>
                    <a:ext uri="{9D8B030D-6E8A-4147-A177-3AD203B41FA5}">
                      <a16:colId xmlns:a16="http://schemas.microsoft.com/office/drawing/2014/main" val="2191427183"/>
                    </a:ext>
                  </a:extLst>
                </a:gridCol>
                <a:gridCol w="576072">
                  <a:extLst>
                    <a:ext uri="{9D8B030D-6E8A-4147-A177-3AD203B41FA5}">
                      <a16:colId xmlns:a16="http://schemas.microsoft.com/office/drawing/2014/main" val="1019071855"/>
                    </a:ext>
                  </a:extLst>
                </a:gridCol>
                <a:gridCol w="576072">
                  <a:extLst>
                    <a:ext uri="{9D8B030D-6E8A-4147-A177-3AD203B41FA5}">
                      <a16:colId xmlns:a16="http://schemas.microsoft.com/office/drawing/2014/main" val="2567421557"/>
                    </a:ext>
                  </a:extLst>
                </a:gridCol>
                <a:gridCol w="576072">
                  <a:extLst>
                    <a:ext uri="{9D8B030D-6E8A-4147-A177-3AD203B41FA5}">
                      <a16:colId xmlns:a16="http://schemas.microsoft.com/office/drawing/2014/main" val="3463406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4752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08:08:10</a:t>
                      </a:r>
                      <a:r>
                        <a:rPr kumimoji="0" lang="de-DE" sz="1000" b="0" i="0" u="none" strike="noStrike" kern="1200" cap="none" spc="0" normalizeH="0" baseline="0" noProof="0">
                          <a:ln>
                            <a:noFill/>
                          </a:ln>
                          <a:solidFill>
                            <a:prstClr val="black"/>
                          </a:solidFill>
                          <a:effectLst/>
                          <a:uLnTx/>
                          <a:uFillTx/>
                          <a:latin typeface="Calibri"/>
                          <a:ea typeface="+mn-ea"/>
                          <a:cs typeface="+mn-cs"/>
                        </a:rPr>
                        <a:t>
 Das Oberste Gericht lässt den auf Geheiß von US-Präsident Donald Trump angeordneten Ausschluss von trans* Menschen aus dem Militär zu. Eine Anordnung des Pentagon dürfe umgesetzt werden, solange der Streit weiter vor Gericht ausgetragen werde, entschied der Supreme Court. Die drei liberalen Richterinnen sprachen sich gegen den Beschluss aus.
Dieser ist noch keine finale inhaltliche Entscheidung in der Sache, aber dennoch ein großer juristischer Erfolg für Trump. In seiner ersten Amtszeit hatte er die Mehrheit am Supreme Court mit mehreren Nachbesetzungen weit nach rechts verschoben.
Eine untere Instanz hatte zuvor geurteilt, dass der Ausschluss von trans* Menschen gegen das Verfassungsgebot - dass alle Menschen vor dem Gesetz gleich behandelt werden müssen - verstoße. Trumps Regierung wendete sich daraufhin an den Supreme Court und forderte eine Aufhebung der einstweiligen Verfügung. Die sofortige Durchsetzung der Anordnung solle gestattet werden, hieß es in dem Antrag der Regierung. Damit hatte sie nun Erfolg. Der Fall könnte aber noch einmal vor dem Obersten US-Gericht landen, wenn er alle Instanzen durchlaufen hat.
#USA #LGBTQ #Militär #Trump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286252</a:t>
                      </a:r>
                    </a:p>
                  </a:txBody>
                  <a:tcPr/>
                </a:tc>
                <a:extLst>
                  <a:ext uri="{0D108BD9-81ED-4DB2-BD59-A6C34878D82A}">
                    <a16:rowId xmlns:a16="http://schemas.microsoft.com/office/drawing/2014/main" val="2361095571"/>
                  </a:ext>
                </a:extLst>
              </a:tr>
            </a:tbl>
          </a:graphicData>
        </a:graphic>
      </p:graphicFrame>
      <p:sp>
        <p:nvSpPr>
          <p:cNvPr id="4" name="Text Placeholder 3">
            <a:extLst>
              <a:ext uri="{FF2B5EF4-FFF2-40B4-BE49-F238E27FC236}">
                <a16:creationId xmlns:a16="http://schemas.microsoft.com/office/drawing/2014/main" id="{C8BEF486-A7DE-4049-9516-CA8472CDC4CD}"/>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2845462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EC30-CEFD-4579-ACF3-2E929C52FBE1}"/>
              </a:ext>
            </a:extLst>
          </p:cNvPr>
          <p:cNvSpPr>
            <a:spLocks noGrp="1"/>
          </p:cNvSpPr>
          <p:nvPr>
            <p:ph type="title"/>
          </p:nvPr>
        </p:nvSpPr>
        <p:spPr/>
        <p:txBody>
          <a:bodyPr/>
          <a:lstStyle/>
          <a:p>
            <a:r>
              <a:rPr lang="en-US"/>
              <a:t>Instagram Posts Table | zdfheute - 18 of 25</a:t>
            </a:r>
          </a:p>
        </p:txBody>
      </p:sp>
      <p:graphicFrame>
        <p:nvGraphicFramePr>
          <p:cNvPr id="5" name="Table Placeholder 4">
            <a:extLst>
              <a:ext uri="{FF2B5EF4-FFF2-40B4-BE49-F238E27FC236}">
                <a16:creationId xmlns:a16="http://schemas.microsoft.com/office/drawing/2014/main" id="{1D964A54-2F38-4FC5-88B5-D4022DFF0970}"/>
              </a:ext>
            </a:extLst>
          </p:cNvPr>
          <p:cNvGraphicFramePr>
            <a:graphicFrameLocks noGrp="1"/>
          </p:cNvGraphicFramePr>
          <p:nvPr>
            <p:ph type="tbl" sz="quarter" idx="13"/>
            <p:extLst>
              <p:ext uri="{D42A27DB-BD31-4B8C-83A1-F6EECF244321}">
                <p14:modId xmlns:p14="http://schemas.microsoft.com/office/powerpoint/2010/main" val="511934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2457941"/>
                    </a:ext>
                  </a:extLst>
                </a:gridCol>
                <a:gridCol w="1645920">
                  <a:extLst>
                    <a:ext uri="{9D8B030D-6E8A-4147-A177-3AD203B41FA5}">
                      <a16:colId xmlns:a16="http://schemas.microsoft.com/office/drawing/2014/main" val="406111515"/>
                    </a:ext>
                  </a:extLst>
                </a:gridCol>
                <a:gridCol w="576072">
                  <a:extLst>
                    <a:ext uri="{9D8B030D-6E8A-4147-A177-3AD203B41FA5}">
                      <a16:colId xmlns:a16="http://schemas.microsoft.com/office/drawing/2014/main" val="3702258947"/>
                    </a:ext>
                  </a:extLst>
                </a:gridCol>
                <a:gridCol w="576072">
                  <a:extLst>
                    <a:ext uri="{9D8B030D-6E8A-4147-A177-3AD203B41FA5}">
                      <a16:colId xmlns:a16="http://schemas.microsoft.com/office/drawing/2014/main" val="3139427562"/>
                    </a:ext>
                  </a:extLst>
                </a:gridCol>
                <a:gridCol w="576072">
                  <a:extLst>
                    <a:ext uri="{9D8B030D-6E8A-4147-A177-3AD203B41FA5}">
                      <a16:colId xmlns:a16="http://schemas.microsoft.com/office/drawing/2014/main" val="93734298"/>
                    </a:ext>
                  </a:extLst>
                </a:gridCol>
                <a:gridCol w="576072">
                  <a:extLst>
                    <a:ext uri="{9D8B030D-6E8A-4147-A177-3AD203B41FA5}">
                      <a16:colId xmlns:a16="http://schemas.microsoft.com/office/drawing/2014/main" val="697472108"/>
                    </a:ext>
                  </a:extLst>
                </a:gridCol>
                <a:gridCol w="576072">
                  <a:extLst>
                    <a:ext uri="{9D8B030D-6E8A-4147-A177-3AD203B41FA5}">
                      <a16:colId xmlns:a16="http://schemas.microsoft.com/office/drawing/2014/main" val="3414090272"/>
                    </a:ext>
                  </a:extLst>
                </a:gridCol>
                <a:gridCol w="576072">
                  <a:extLst>
                    <a:ext uri="{9D8B030D-6E8A-4147-A177-3AD203B41FA5}">
                      <a16:colId xmlns:a16="http://schemas.microsoft.com/office/drawing/2014/main" val="2090172935"/>
                    </a:ext>
                  </a:extLst>
                </a:gridCol>
                <a:gridCol w="576072">
                  <a:extLst>
                    <a:ext uri="{9D8B030D-6E8A-4147-A177-3AD203B41FA5}">
                      <a16:colId xmlns:a16="http://schemas.microsoft.com/office/drawing/2014/main" val="836002996"/>
                    </a:ext>
                  </a:extLst>
                </a:gridCol>
                <a:gridCol w="576072">
                  <a:extLst>
                    <a:ext uri="{9D8B030D-6E8A-4147-A177-3AD203B41FA5}">
                      <a16:colId xmlns:a16="http://schemas.microsoft.com/office/drawing/2014/main" val="189177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5001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- 2025-05-07 07:06:05</a:t>
                      </a:r>
                      <a:r>
                        <a:rPr kumimoji="0" lang="de-DE" sz="1000" b="0" i="0" u="none" strike="noStrike" kern="1200" cap="none" spc="0" normalizeH="0" baseline="0" noProof="0">
                          <a:ln>
                            <a:noFill/>
                          </a:ln>
                          <a:solidFill>
                            <a:prstClr val="black"/>
                          </a:solidFill>
                          <a:effectLst/>
                          <a:uLnTx/>
                          <a:uFillTx/>
                          <a:latin typeface="Calibri"/>
                          <a:ea typeface="+mn-ea"/>
                          <a:cs typeface="+mn-cs"/>
                        </a:rPr>
                        <a:t>
 UN-Generalsekretär António Guterres hat sich nach dem indischen Angriff auf pakistanische Ziele "sehr besorgt" gezeigt. Er rief beide Länder zur militärischen Zurückhaltung auf.
Pakistan hat nach den tödlichen Angriffen Indiens Vergeltung angekündigt. "Pakistan hat jedes Recht, eine angemessene Antwort auf diese von Indien verhängte Kriegshandlung zu geben, und eine angemessene Antwort wird auch gegeben", sagte der pakistanische Premierminister Shehbaz Sharif.
Zuvor hatte Indien in der Nacht mehrere Ziele in Pakistan und im pakistanisch kontrollierten Teil der Unruheregion Kaschmir angegriffen – als Reaktion auf einen Terroranschlag in der Unruheregion vor rund zwei Wochen. 
Bewaffnete Angreifer hatten dort im indisch kontrollierten Teil am 22. April auf einer Bergwiese in einer Urlaubsgegend nahe der Stadt Pahalgam 26 Menschen getötet – vorwiegend indische Touristen. Die Regierung in Neu-Delhi wirft Pakistan eine Beteiligung vor, was Islamabad zurückweist.
Mit dem indischen Angriff in der Nacht zu Mittwoch (Ortszeit) eskalieren die jüngsten Spannungen zwischen den beiden Atommächten erheblich. In der Region wächst die Sorge vor einem neuen Krieg zwischen den beiden Ländern.
#Indien #Pakistan #Guterres #UN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214755</a:t>
                      </a:r>
                    </a:p>
                  </a:txBody>
                  <a:tcPr/>
                </a:tc>
                <a:extLst>
                  <a:ext uri="{0D108BD9-81ED-4DB2-BD59-A6C34878D82A}">
                    <a16:rowId xmlns:a16="http://schemas.microsoft.com/office/drawing/2014/main" val="1146667195"/>
                  </a:ext>
                </a:extLst>
              </a:tr>
            </a:tbl>
          </a:graphicData>
        </a:graphic>
      </p:graphicFrame>
      <p:sp>
        <p:nvSpPr>
          <p:cNvPr id="4" name="Text Placeholder 3">
            <a:extLst>
              <a:ext uri="{FF2B5EF4-FFF2-40B4-BE49-F238E27FC236}">
                <a16:creationId xmlns:a16="http://schemas.microsoft.com/office/drawing/2014/main" id="{426B8E18-0DEB-4945-8E63-A8FD05ADB737}"/>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981213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C77B-649F-4765-A8A4-43747D6F3277}"/>
              </a:ext>
            </a:extLst>
          </p:cNvPr>
          <p:cNvSpPr>
            <a:spLocks noGrp="1"/>
          </p:cNvSpPr>
          <p:nvPr>
            <p:ph type="title"/>
          </p:nvPr>
        </p:nvSpPr>
        <p:spPr/>
        <p:txBody>
          <a:bodyPr/>
          <a:lstStyle/>
          <a:p>
            <a:r>
              <a:rPr lang="en-US"/>
              <a:t>Instagram Posts Table | zdfheute - 19 of 25</a:t>
            </a:r>
          </a:p>
        </p:txBody>
      </p:sp>
      <p:graphicFrame>
        <p:nvGraphicFramePr>
          <p:cNvPr id="5" name="Table Placeholder 4">
            <a:extLst>
              <a:ext uri="{FF2B5EF4-FFF2-40B4-BE49-F238E27FC236}">
                <a16:creationId xmlns:a16="http://schemas.microsoft.com/office/drawing/2014/main" id="{3DB02A94-DAF9-4BEA-9623-189C96453A90}"/>
              </a:ext>
            </a:extLst>
          </p:cNvPr>
          <p:cNvGraphicFramePr>
            <a:graphicFrameLocks noGrp="1"/>
          </p:cNvGraphicFramePr>
          <p:nvPr>
            <p:ph type="tbl" sz="quarter" idx="13"/>
            <p:extLst>
              <p:ext uri="{D42A27DB-BD31-4B8C-83A1-F6EECF244321}">
                <p14:modId xmlns:p14="http://schemas.microsoft.com/office/powerpoint/2010/main" val="3969995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68021986"/>
                    </a:ext>
                  </a:extLst>
                </a:gridCol>
                <a:gridCol w="1645920">
                  <a:extLst>
                    <a:ext uri="{9D8B030D-6E8A-4147-A177-3AD203B41FA5}">
                      <a16:colId xmlns:a16="http://schemas.microsoft.com/office/drawing/2014/main" val="975241609"/>
                    </a:ext>
                  </a:extLst>
                </a:gridCol>
                <a:gridCol w="576072">
                  <a:extLst>
                    <a:ext uri="{9D8B030D-6E8A-4147-A177-3AD203B41FA5}">
                      <a16:colId xmlns:a16="http://schemas.microsoft.com/office/drawing/2014/main" val="3060066596"/>
                    </a:ext>
                  </a:extLst>
                </a:gridCol>
                <a:gridCol w="576072">
                  <a:extLst>
                    <a:ext uri="{9D8B030D-6E8A-4147-A177-3AD203B41FA5}">
                      <a16:colId xmlns:a16="http://schemas.microsoft.com/office/drawing/2014/main" val="222565401"/>
                    </a:ext>
                  </a:extLst>
                </a:gridCol>
                <a:gridCol w="576072">
                  <a:extLst>
                    <a:ext uri="{9D8B030D-6E8A-4147-A177-3AD203B41FA5}">
                      <a16:colId xmlns:a16="http://schemas.microsoft.com/office/drawing/2014/main" val="3361882614"/>
                    </a:ext>
                  </a:extLst>
                </a:gridCol>
                <a:gridCol w="576072">
                  <a:extLst>
                    <a:ext uri="{9D8B030D-6E8A-4147-A177-3AD203B41FA5}">
                      <a16:colId xmlns:a16="http://schemas.microsoft.com/office/drawing/2014/main" val="1078460903"/>
                    </a:ext>
                  </a:extLst>
                </a:gridCol>
                <a:gridCol w="576072">
                  <a:extLst>
                    <a:ext uri="{9D8B030D-6E8A-4147-A177-3AD203B41FA5}">
                      <a16:colId xmlns:a16="http://schemas.microsoft.com/office/drawing/2014/main" val="2088713843"/>
                    </a:ext>
                  </a:extLst>
                </a:gridCol>
                <a:gridCol w="576072">
                  <a:extLst>
                    <a:ext uri="{9D8B030D-6E8A-4147-A177-3AD203B41FA5}">
                      <a16:colId xmlns:a16="http://schemas.microsoft.com/office/drawing/2014/main" val="371660409"/>
                    </a:ext>
                  </a:extLst>
                </a:gridCol>
                <a:gridCol w="576072">
                  <a:extLst>
                    <a:ext uri="{9D8B030D-6E8A-4147-A177-3AD203B41FA5}">
                      <a16:colId xmlns:a16="http://schemas.microsoft.com/office/drawing/2014/main" val="712486469"/>
                    </a:ext>
                  </a:extLst>
                </a:gridCol>
                <a:gridCol w="576072">
                  <a:extLst>
                    <a:ext uri="{9D8B030D-6E8A-4147-A177-3AD203B41FA5}">
                      <a16:colId xmlns:a16="http://schemas.microsoft.com/office/drawing/2014/main" val="316825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757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- 2025-05-06 22:52:16</a:t>
                      </a:r>
                      <a:r>
                        <a:rPr kumimoji="0" lang="de-DE" sz="1000" b="0" i="0" u="none" strike="noStrike" kern="1200" cap="none" spc="0" normalizeH="0" baseline="0" noProof="0">
                          <a:ln>
                            <a:noFill/>
                          </a:ln>
                          <a:solidFill>
                            <a:prstClr val="black"/>
                          </a:solidFill>
                          <a:effectLst/>
                          <a:uLnTx/>
                          <a:uFillTx/>
                          <a:latin typeface="Calibri"/>
                          <a:ea typeface="+mn-ea"/>
                          <a:cs typeface="+mn-cs"/>
                        </a:rPr>
                        <a:t>
 Indien hat nach Angaben des Verteidigungsministeriums in Neu-Delhi mehrere Ziele in Pakistan angegriffen. Bei den Zielen handele es sich um "terroristische Infrastruktur", hieß es in einer Mitteilung. Zuvor hatten pakistanische Sicherheitsbeamte erklärt, Indien habe an drei Stellen Raketen über die Grenze gefeuert. Auch die pakistanische Armee und Geheimdienstkreise berichteten von mehreren Angriffen. 
#Indien #Pakistan #Kaschmir #Punjab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341549</a:t>
                      </a:r>
                    </a:p>
                  </a:txBody>
                  <a:tcPr/>
                </a:tc>
                <a:extLst>
                  <a:ext uri="{0D108BD9-81ED-4DB2-BD59-A6C34878D82A}">
                    <a16:rowId xmlns:a16="http://schemas.microsoft.com/office/drawing/2014/main" val="987884626"/>
                  </a:ext>
                </a:extLst>
              </a:tr>
            </a:tbl>
          </a:graphicData>
        </a:graphic>
      </p:graphicFrame>
      <p:sp>
        <p:nvSpPr>
          <p:cNvPr id="4" name="Text Placeholder 3">
            <a:extLst>
              <a:ext uri="{FF2B5EF4-FFF2-40B4-BE49-F238E27FC236}">
                <a16:creationId xmlns:a16="http://schemas.microsoft.com/office/drawing/2014/main" id="{0978B596-BEDF-4710-94EA-DE9611A116C6}"/>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3418268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6719B-9EC9-4AC7-B11D-D7F9CD3C9561}"/>
              </a:ext>
            </a:extLst>
          </p:cNvPr>
          <p:cNvSpPr>
            <a:spLocks noGrp="1"/>
          </p:cNvSpPr>
          <p:nvPr>
            <p:ph type="title"/>
          </p:nvPr>
        </p:nvSpPr>
        <p:spPr/>
        <p:txBody>
          <a:bodyPr/>
          <a:lstStyle/>
          <a:p>
            <a:r>
              <a:rPr lang="en-US"/>
              <a:t>Instagram Posts Table | zdfheute - 20 of 25</a:t>
            </a:r>
          </a:p>
        </p:txBody>
      </p:sp>
      <p:graphicFrame>
        <p:nvGraphicFramePr>
          <p:cNvPr id="5" name="Table Placeholder 4">
            <a:extLst>
              <a:ext uri="{FF2B5EF4-FFF2-40B4-BE49-F238E27FC236}">
                <a16:creationId xmlns:a16="http://schemas.microsoft.com/office/drawing/2014/main" id="{52CBA052-AF28-43FB-B290-62161B8EB5FE}"/>
              </a:ext>
            </a:extLst>
          </p:cNvPr>
          <p:cNvGraphicFramePr>
            <a:graphicFrameLocks noGrp="1"/>
          </p:cNvGraphicFramePr>
          <p:nvPr>
            <p:ph type="tbl" sz="quarter" idx="13"/>
            <p:extLst>
              <p:ext uri="{D42A27DB-BD31-4B8C-83A1-F6EECF244321}">
                <p14:modId xmlns:p14="http://schemas.microsoft.com/office/powerpoint/2010/main" val="248530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3803602"/>
                    </a:ext>
                  </a:extLst>
                </a:gridCol>
                <a:gridCol w="1645920">
                  <a:extLst>
                    <a:ext uri="{9D8B030D-6E8A-4147-A177-3AD203B41FA5}">
                      <a16:colId xmlns:a16="http://schemas.microsoft.com/office/drawing/2014/main" val="2871294960"/>
                    </a:ext>
                  </a:extLst>
                </a:gridCol>
                <a:gridCol w="576072">
                  <a:extLst>
                    <a:ext uri="{9D8B030D-6E8A-4147-A177-3AD203B41FA5}">
                      <a16:colId xmlns:a16="http://schemas.microsoft.com/office/drawing/2014/main" val="1720079178"/>
                    </a:ext>
                  </a:extLst>
                </a:gridCol>
                <a:gridCol w="576072">
                  <a:extLst>
                    <a:ext uri="{9D8B030D-6E8A-4147-A177-3AD203B41FA5}">
                      <a16:colId xmlns:a16="http://schemas.microsoft.com/office/drawing/2014/main" val="589089482"/>
                    </a:ext>
                  </a:extLst>
                </a:gridCol>
                <a:gridCol w="576072">
                  <a:extLst>
                    <a:ext uri="{9D8B030D-6E8A-4147-A177-3AD203B41FA5}">
                      <a16:colId xmlns:a16="http://schemas.microsoft.com/office/drawing/2014/main" val="1936784609"/>
                    </a:ext>
                  </a:extLst>
                </a:gridCol>
                <a:gridCol w="576072">
                  <a:extLst>
                    <a:ext uri="{9D8B030D-6E8A-4147-A177-3AD203B41FA5}">
                      <a16:colId xmlns:a16="http://schemas.microsoft.com/office/drawing/2014/main" val="3295712970"/>
                    </a:ext>
                  </a:extLst>
                </a:gridCol>
                <a:gridCol w="576072">
                  <a:extLst>
                    <a:ext uri="{9D8B030D-6E8A-4147-A177-3AD203B41FA5}">
                      <a16:colId xmlns:a16="http://schemas.microsoft.com/office/drawing/2014/main" val="3760590042"/>
                    </a:ext>
                  </a:extLst>
                </a:gridCol>
                <a:gridCol w="576072">
                  <a:extLst>
                    <a:ext uri="{9D8B030D-6E8A-4147-A177-3AD203B41FA5}">
                      <a16:colId xmlns:a16="http://schemas.microsoft.com/office/drawing/2014/main" val="2600539656"/>
                    </a:ext>
                  </a:extLst>
                </a:gridCol>
                <a:gridCol w="576072">
                  <a:extLst>
                    <a:ext uri="{9D8B030D-6E8A-4147-A177-3AD203B41FA5}">
                      <a16:colId xmlns:a16="http://schemas.microsoft.com/office/drawing/2014/main" val="2463533732"/>
                    </a:ext>
                  </a:extLst>
                </a:gridCol>
                <a:gridCol w="576072">
                  <a:extLst>
                    <a:ext uri="{9D8B030D-6E8A-4147-A177-3AD203B41FA5}">
                      <a16:colId xmlns:a16="http://schemas.microsoft.com/office/drawing/2014/main" val="48929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5779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- 2025-05-06 22:40:11</a:t>
                      </a:r>
                      <a:r>
                        <a:rPr kumimoji="0" lang="de-DE" sz="1000" b="0" i="0" u="none" strike="noStrike" kern="1200" cap="none" spc="0" normalizeH="0" baseline="0" noProof="0">
                          <a:ln>
                            <a:noFill/>
                          </a:ln>
                          <a:solidFill>
                            <a:prstClr val="black"/>
                          </a:solidFill>
                          <a:effectLst/>
                          <a:uLnTx/>
                          <a:uFillTx/>
                          <a:latin typeface="Calibri"/>
                          <a:ea typeface="+mn-ea"/>
                          <a:cs typeface="+mn-cs"/>
                        </a:rPr>
                        <a:t>
 "Es war ein chaotischer Start für die neue Koalition, dafür trägt Kanzler Merz selbst die Verantwortung – aber auch Klingbeil und die Abweichler", sagt ZDF-Hauptstadtstudioleiterin Diana Zimmermann in einem Kommentar. "Sie müssen sich nun zusammenraufen", so Zimmermann.
#Merz #Bundestag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220392</a:t>
                      </a:r>
                    </a:p>
                  </a:txBody>
                  <a:tcPr/>
                </a:tc>
                <a:extLst>
                  <a:ext uri="{0D108BD9-81ED-4DB2-BD59-A6C34878D82A}">
                    <a16:rowId xmlns:a16="http://schemas.microsoft.com/office/drawing/2014/main" val="2613289763"/>
                  </a:ext>
                </a:extLst>
              </a:tr>
            </a:tbl>
          </a:graphicData>
        </a:graphic>
      </p:graphicFrame>
      <p:sp>
        <p:nvSpPr>
          <p:cNvPr id="4" name="Text Placeholder 3">
            <a:extLst>
              <a:ext uri="{FF2B5EF4-FFF2-40B4-BE49-F238E27FC236}">
                <a16:creationId xmlns:a16="http://schemas.microsoft.com/office/drawing/2014/main" id="{A98DB384-A1AD-4075-B306-77012D991F69}"/>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2596647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58A38-631B-46CC-AA14-D3E5C60BD98E}"/>
              </a:ext>
            </a:extLst>
          </p:cNvPr>
          <p:cNvSpPr>
            <a:spLocks noGrp="1"/>
          </p:cNvSpPr>
          <p:nvPr>
            <p:ph type="title"/>
          </p:nvPr>
        </p:nvSpPr>
        <p:spPr/>
        <p:txBody>
          <a:bodyPr/>
          <a:lstStyle/>
          <a:p>
            <a:r>
              <a:rPr lang="en-US"/>
              <a:t>Instagram Posts Table | zdfheute - 21 of 25</a:t>
            </a:r>
          </a:p>
        </p:txBody>
      </p:sp>
      <p:graphicFrame>
        <p:nvGraphicFramePr>
          <p:cNvPr id="5" name="Table Placeholder 4">
            <a:extLst>
              <a:ext uri="{FF2B5EF4-FFF2-40B4-BE49-F238E27FC236}">
                <a16:creationId xmlns:a16="http://schemas.microsoft.com/office/drawing/2014/main" id="{89C8BF76-FFDA-4D61-995B-A6DFB6BD0B07}"/>
              </a:ext>
            </a:extLst>
          </p:cNvPr>
          <p:cNvGraphicFramePr>
            <a:graphicFrameLocks noGrp="1"/>
          </p:cNvGraphicFramePr>
          <p:nvPr>
            <p:ph type="tbl" sz="quarter" idx="13"/>
            <p:extLst>
              <p:ext uri="{D42A27DB-BD31-4B8C-83A1-F6EECF244321}">
                <p14:modId xmlns:p14="http://schemas.microsoft.com/office/powerpoint/2010/main" val="1046072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8651002"/>
                    </a:ext>
                  </a:extLst>
                </a:gridCol>
                <a:gridCol w="1645920">
                  <a:extLst>
                    <a:ext uri="{9D8B030D-6E8A-4147-A177-3AD203B41FA5}">
                      <a16:colId xmlns:a16="http://schemas.microsoft.com/office/drawing/2014/main" val="3537183739"/>
                    </a:ext>
                  </a:extLst>
                </a:gridCol>
                <a:gridCol w="576072">
                  <a:extLst>
                    <a:ext uri="{9D8B030D-6E8A-4147-A177-3AD203B41FA5}">
                      <a16:colId xmlns:a16="http://schemas.microsoft.com/office/drawing/2014/main" val="2594977361"/>
                    </a:ext>
                  </a:extLst>
                </a:gridCol>
                <a:gridCol w="576072">
                  <a:extLst>
                    <a:ext uri="{9D8B030D-6E8A-4147-A177-3AD203B41FA5}">
                      <a16:colId xmlns:a16="http://schemas.microsoft.com/office/drawing/2014/main" val="2786397497"/>
                    </a:ext>
                  </a:extLst>
                </a:gridCol>
                <a:gridCol w="576072">
                  <a:extLst>
                    <a:ext uri="{9D8B030D-6E8A-4147-A177-3AD203B41FA5}">
                      <a16:colId xmlns:a16="http://schemas.microsoft.com/office/drawing/2014/main" val="1683078793"/>
                    </a:ext>
                  </a:extLst>
                </a:gridCol>
                <a:gridCol w="576072">
                  <a:extLst>
                    <a:ext uri="{9D8B030D-6E8A-4147-A177-3AD203B41FA5}">
                      <a16:colId xmlns:a16="http://schemas.microsoft.com/office/drawing/2014/main" val="1891746345"/>
                    </a:ext>
                  </a:extLst>
                </a:gridCol>
                <a:gridCol w="576072">
                  <a:extLst>
                    <a:ext uri="{9D8B030D-6E8A-4147-A177-3AD203B41FA5}">
                      <a16:colId xmlns:a16="http://schemas.microsoft.com/office/drawing/2014/main" val="2187103445"/>
                    </a:ext>
                  </a:extLst>
                </a:gridCol>
                <a:gridCol w="576072">
                  <a:extLst>
                    <a:ext uri="{9D8B030D-6E8A-4147-A177-3AD203B41FA5}">
                      <a16:colId xmlns:a16="http://schemas.microsoft.com/office/drawing/2014/main" val="3837251150"/>
                    </a:ext>
                  </a:extLst>
                </a:gridCol>
                <a:gridCol w="576072">
                  <a:extLst>
                    <a:ext uri="{9D8B030D-6E8A-4147-A177-3AD203B41FA5}">
                      <a16:colId xmlns:a16="http://schemas.microsoft.com/office/drawing/2014/main" val="2340795069"/>
                    </a:ext>
                  </a:extLst>
                </a:gridCol>
                <a:gridCol w="576072">
                  <a:extLst>
                    <a:ext uri="{9D8B030D-6E8A-4147-A177-3AD203B41FA5}">
                      <a16:colId xmlns:a16="http://schemas.microsoft.com/office/drawing/2014/main" val="2238005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5759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- 2025-05-06 22:03:23</a:t>
                      </a:r>
                      <a:r>
                        <a:rPr kumimoji="0" lang="de-DE" sz="1000" b="0" i="0" u="none" strike="noStrike" kern="1200" cap="none" spc="0" normalizeH="0" baseline="0" noProof="0">
                          <a:ln>
                            <a:noFill/>
                          </a:ln>
                          <a:solidFill>
                            <a:prstClr val="black"/>
                          </a:solidFill>
                          <a:effectLst/>
                          <a:uLnTx/>
                          <a:uFillTx/>
                          <a:latin typeface="Calibri"/>
                          <a:ea typeface="+mn-ea"/>
                          <a:cs typeface="+mn-cs"/>
                        </a:rPr>
                        <a:t>
 Im ersten Wahlgang durchgefallen, erst im zweiten gewählt: Bundeskanzler Friedrich Merz (CDU) spricht in der ZDF-Sendung "Was nun, Herr Merz?" über den heutigen Tag.
Das ganze Interview mit ZDF-Chefredakteurin Bettina Schausten, in dem Merz über seine neue Rolle und Fehler in der Koalition spricht, findet ihr über den Link in der Bio.
#Merz #Bundeskanzler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239552</a:t>
                      </a:r>
                    </a:p>
                  </a:txBody>
                  <a:tcPr/>
                </a:tc>
                <a:extLst>
                  <a:ext uri="{0D108BD9-81ED-4DB2-BD59-A6C34878D82A}">
                    <a16:rowId xmlns:a16="http://schemas.microsoft.com/office/drawing/2014/main" val="1607608917"/>
                  </a:ext>
                </a:extLst>
              </a:tr>
            </a:tbl>
          </a:graphicData>
        </a:graphic>
      </p:graphicFrame>
      <p:sp>
        <p:nvSpPr>
          <p:cNvPr id="4" name="Text Placeholder 3">
            <a:extLst>
              <a:ext uri="{FF2B5EF4-FFF2-40B4-BE49-F238E27FC236}">
                <a16:creationId xmlns:a16="http://schemas.microsoft.com/office/drawing/2014/main" id="{35947D82-CABF-4CCC-877E-72A73363A614}"/>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2198164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3D5D-48E5-4080-817D-1AA9ED0A56FF}"/>
              </a:ext>
            </a:extLst>
          </p:cNvPr>
          <p:cNvSpPr>
            <a:spLocks noGrp="1"/>
          </p:cNvSpPr>
          <p:nvPr>
            <p:ph type="title"/>
          </p:nvPr>
        </p:nvSpPr>
        <p:spPr/>
        <p:txBody>
          <a:bodyPr/>
          <a:lstStyle/>
          <a:p>
            <a:r>
              <a:rPr lang="en-US"/>
              <a:t>Instagram Posts Table | zdfheute - 22 of 25</a:t>
            </a:r>
          </a:p>
        </p:txBody>
      </p:sp>
      <p:graphicFrame>
        <p:nvGraphicFramePr>
          <p:cNvPr id="5" name="Table Placeholder 4">
            <a:extLst>
              <a:ext uri="{FF2B5EF4-FFF2-40B4-BE49-F238E27FC236}">
                <a16:creationId xmlns:a16="http://schemas.microsoft.com/office/drawing/2014/main" id="{8D88657F-7375-42C2-91B1-602098C80AEC}"/>
              </a:ext>
            </a:extLst>
          </p:cNvPr>
          <p:cNvGraphicFramePr>
            <a:graphicFrameLocks noGrp="1"/>
          </p:cNvGraphicFramePr>
          <p:nvPr>
            <p:ph type="tbl" sz="quarter" idx="13"/>
            <p:extLst>
              <p:ext uri="{D42A27DB-BD31-4B8C-83A1-F6EECF244321}">
                <p14:modId xmlns:p14="http://schemas.microsoft.com/office/powerpoint/2010/main" val="1056298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9401107"/>
                    </a:ext>
                  </a:extLst>
                </a:gridCol>
                <a:gridCol w="1645920">
                  <a:extLst>
                    <a:ext uri="{9D8B030D-6E8A-4147-A177-3AD203B41FA5}">
                      <a16:colId xmlns:a16="http://schemas.microsoft.com/office/drawing/2014/main" val="1585375563"/>
                    </a:ext>
                  </a:extLst>
                </a:gridCol>
                <a:gridCol w="576072">
                  <a:extLst>
                    <a:ext uri="{9D8B030D-6E8A-4147-A177-3AD203B41FA5}">
                      <a16:colId xmlns:a16="http://schemas.microsoft.com/office/drawing/2014/main" val="4060062745"/>
                    </a:ext>
                  </a:extLst>
                </a:gridCol>
                <a:gridCol w="576072">
                  <a:extLst>
                    <a:ext uri="{9D8B030D-6E8A-4147-A177-3AD203B41FA5}">
                      <a16:colId xmlns:a16="http://schemas.microsoft.com/office/drawing/2014/main" val="927649552"/>
                    </a:ext>
                  </a:extLst>
                </a:gridCol>
                <a:gridCol w="576072">
                  <a:extLst>
                    <a:ext uri="{9D8B030D-6E8A-4147-A177-3AD203B41FA5}">
                      <a16:colId xmlns:a16="http://schemas.microsoft.com/office/drawing/2014/main" val="2702687804"/>
                    </a:ext>
                  </a:extLst>
                </a:gridCol>
                <a:gridCol w="576072">
                  <a:extLst>
                    <a:ext uri="{9D8B030D-6E8A-4147-A177-3AD203B41FA5}">
                      <a16:colId xmlns:a16="http://schemas.microsoft.com/office/drawing/2014/main" val="4222412506"/>
                    </a:ext>
                  </a:extLst>
                </a:gridCol>
                <a:gridCol w="576072">
                  <a:extLst>
                    <a:ext uri="{9D8B030D-6E8A-4147-A177-3AD203B41FA5}">
                      <a16:colId xmlns:a16="http://schemas.microsoft.com/office/drawing/2014/main" val="2689842707"/>
                    </a:ext>
                  </a:extLst>
                </a:gridCol>
                <a:gridCol w="576072">
                  <a:extLst>
                    <a:ext uri="{9D8B030D-6E8A-4147-A177-3AD203B41FA5}">
                      <a16:colId xmlns:a16="http://schemas.microsoft.com/office/drawing/2014/main" val="624209830"/>
                    </a:ext>
                  </a:extLst>
                </a:gridCol>
                <a:gridCol w="576072">
                  <a:extLst>
                    <a:ext uri="{9D8B030D-6E8A-4147-A177-3AD203B41FA5}">
                      <a16:colId xmlns:a16="http://schemas.microsoft.com/office/drawing/2014/main" val="478696162"/>
                    </a:ext>
                  </a:extLst>
                </a:gridCol>
                <a:gridCol w="576072">
                  <a:extLst>
                    <a:ext uri="{9D8B030D-6E8A-4147-A177-3AD203B41FA5}">
                      <a16:colId xmlns:a16="http://schemas.microsoft.com/office/drawing/2014/main" val="3183395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0714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- 2025-05-06 20:44:06</a:t>
                      </a:r>
                      <a:r>
                        <a:rPr kumimoji="0" lang="de-DE" sz="1000" b="0" i="0" u="none" strike="noStrike" kern="1200" cap="none" spc="0" normalizeH="0" baseline="0" noProof="0">
                          <a:ln>
                            <a:noFill/>
                          </a:ln>
                          <a:solidFill>
                            <a:prstClr val="black"/>
                          </a:solidFill>
                          <a:effectLst/>
                          <a:uLnTx/>
                          <a:uFillTx/>
                          <a:latin typeface="Calibri"/>
                          <a:ea typeface="+mn-ea"/>
                          <a:cs typeface="+mn-cs"/>
                        </a:rPr>
                        <a:t>
 Deutschland hat eine neue Bundesregierung – CDU, CSU und SPD wollen jetzt offiziell "Verantwortung für Deutschland" tragen. Wer die Ministerinnen und Minister sind – und welches Amt sie innehaben.
#Deutschland #Bundesrepublik #Regierung #Minister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599988</a:t>
                      </a:r>
                    </a:p>
                  </a:txBody>
                  <a:tcPr/>
                </a:tc>
                <a:extLst>
                  <a:ext uri="{0D108BD9-81ED-4DB2-BD59-A6C34878D82A}">
                    <a16:rowId xmlns:a16="http://schemas.microsoft.com/office/drawing/2014/main" val="2930187430"/>
                  </a:ext>
                </a:extLst>
              </a:tr>
            </a:tbl>
          </a:graphicData>
        </a:graphic>
      </p:graphicFrame>
      <p:sp>
        <p:nvSpPr>
          <p:cNvPr id="4" name="Text Placeholder 3">
            <a:extLst>
              <a:ext uri="{FF2B5EF4-FFF2-40B4-BE49-F238E27FC236}">
                <a16:creationId xmlns:a16="http://schemas.microsoft.com/office/drawing/2014/main" id="{C15E815B-6ED3-43C2-93FC-9754755A4435}"/>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332574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793AC-3662-47BD-85D6-EBEE1571FFF6}"/>
              </a:ext>
            </a:extLst>
          </p:cNvPr>
          <p:cNvSpPr>
            <a:spLocks noGrp="1"/>
          </p:cNvSpPr>
          <p:nvPr>
            <p:ph type="title"/>
          </p:nvPr>
        </p:nvSpPr>
        <p:spPr/>
        <p:txBody>
          <a:bodyPr/>
          <a:lstStyle/>
          <a:p>
            <a:r>
              <a:rPr lang="en-US"/>
              <a:t>Instagram Posts Table | zdfheute - 23 of 25</a:t>
            </a:r>
          </a:p>
        </p:txBody>
      </p:sp>
      <p:graphicFrame>
        <p:nvGraphicFramePr>
          <p:cNvPr id="5" name="Table Placeholder 4">
            <a:extLst>
              <a:ext uri="{FF2B5EF4-FFF2-40B4-BE49-F238E27FC236}">
                <a16:creationId xmlns:a16="http://schemas.microsoft.com/office/drawing/2014/main" id="{9F91D05E-AEB5-4244-B26E-768521B9766D}"/>
              </a:ext>
            </a:extLst>
          </p:cNvPr>
          <p:cNvGraphicFramePr>
            <a:graphicFrameLocks noGrp="1"/>
          </p:cNvGraphicFramePr>
          <p:nvPr>
            <p:ph type="tbl" sz="quarter" idx="13"/>
            <p:extLst>
              <p:ext uri="{D42A27DB-BD31-4B8C-83A1-F6EECF244321}">
                <p14:modId xmlns:p14="http://schemas.microsoft.com/office/powerpoint/2010/main" val="67333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96197242"/>
                    </a:ext>
                  </a:extLst>
                </a:gridCol>
                <a:gridCol w="1645920">
                  <a:extLst>
                    <a:ext uri="{9D8B030D-6E8A-4147-A177-3AD203B41FA5}">
                      <a16:colId xmlns:a16="http://schemas.microsoft.com/office/drawing/2014/main" val="3227098584"/>
                    </a:ext>
                  </a:extLst>
                </a:gridCol>
                <a:gridCol w="576072">
                  <a:extLst>
                    <a:ext uri="{9D8B030D-6E8A-4147-A177-3AD203B41FA5}">
                      <a16:colId xmlns:a16="http://schemas.microsoft.com/office/drawing/2014/main" val="3925631681"/>
                    </a:ext>
                  </a:extLst>
                </a:gridCol>
                <a:gridCol w="576072">
                  <a:extLst>
                    <a:ext uri="{9D8B030D-6E8A-4147-A177-3AD203B41FA5}">
                      <a16:colId xmlns:a16="http://schemas.microsoft.com/office/drawing/2014/main" val="898063460"/>
                    </a:ext>
                  </a:extLst>
                </a:gridCol>
                <a:gridCol w="576072">
                  <a:extLst>
                    <a:ext uri="{9D8B030D-6E8A-4147-A177-3AD203B41FA5}">
                      <a16:colId xmlns:a16="http://schemas.microsoft.com/office/drawing/2014/main" val="1018448789"/>
                    </a:ext>
                  </a:extLst>
                </a:gridCol>
                <a:gridCol w="576072">
                  <a:extLst>
                    <a:ext uri="{9D8B030D-6E8A-4147-A177-3AD203B41FA5}">
                      <a16:colId xmlns:a16="http://schemas.microsoft.com/office/drawing/2014/main" val="1713788497"/>
                    </a:ext>
                  </a:extLst>
                </a:gridCol>
                <a:gridCol w="576072">
                  <a:extLst>
                    <a:ext uri="{9D8B030D-6E8A-4147-A177-3AD203B41FA5}">
                      <a16:colId xmlns:a16="http://schemas.microsoft.com/office/drawing/2014/main" val="622682046"/>
                    </a:ext>
                  </a:extLst>
                </a:gridCol>
                <a:gridCol w="576072">
                  <a:extLst>
                    <a:ext uri="{9D8B030D-6E8A-4147-A177-3AD203B41FA5}">
                      <a16:colId xmlns:a16="http://schemas.microsoft.com/office/drawing/2014/main" val="3856819704"/>
                    </a:ext>
                  </a:extLst>
                </a:gridCol>
                <a:gridCol w="576072">
                  <a:extLst>
                    <a:ext uri="{9D8B030D-6E8A-4147-A177-3AD203B41FA5}">
                      <a16:colId xmlns:a16="http://schemas.microsoft.com/office/drawing/2014/main" val="3340770241"/>
                    </a:ext>
                  </a:extLst>
                </a:gridCol>
                <a:gridCol w="576072">
                  <a:extLst>
                    <a:ext uri="{9D8B030D-6E8A-4147-A177-3AD203B41FA5}">
                      <a16:colId xmlns:a16="http://schemas.microsoft.com/office/drawing/2014/main" val="3864629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6714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- 2025-05-06 19:53:50</a:t>
                      </a:r>
                      <a:r>
                        <a:rPr kumimoji="0" lang="de-DE" sz="1000" b="0" i="0" u="none" strike="noStrike" kern="1200" cap="none" spc="0" normalizeH="0" baseline="0" noProof="0">
                          <a:ln>
                            <a:noFill/>
                          </a:ln>
                          <a:solidFill>
                            <a:prstClr val="black"/>
                          </a:solidFill>
                          <a:effectLst/>
                          <a:uLnTx/>
                          <a:uFillTx/>
                          <a:latin typeface="Calibri"/>
                          <a:ea typeface="+mn-ea"/>
                          <a:cs typeface="+mn-cs"/>
                        </a:rPr>
                        <a:t>
 Dieser Tag ist historisch: Noch nie hat es bei der Kanzlerwahl im ersten Durchgang im Bundestag keine Mehrheit gegeben. Letztlich ist Friedrich Merz doch noch zum Kanzler gewählt worden. 72 Tage liegen damit zwischen der Bundestagswahl und seiner Vereidigung zum zehnten Bundeskanzler Deutschlands. Ist das schnell oder langsam? Im Reel zeigen wir euch den Vergleich zu früheren Regierungsbildungen. 
#Bundestagswahl #Bundeskanzler #Merz #Regierungsbildung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565255</a:t>
                      </a:r>
                    </a:p>
                  </a:txBody>
                  <a:tcPr/>
                </a:tc>
                <a:extLst>
                  <a:ext uri="{0D108BD9-81ED-4DB2-BD59-A6C34878D82A}">
                    <a16:rowId xmlns:a16="http://schemas.microsoft.com/office/drawing/2014/main" val="1571595418"/>
                  </a:ext>
                </a:extLst>
              </a:tr>
            </a:tbl>
          </a:graphicData>
        </a:graphic>
      </p:graphicFrame>
      <p:sp>
        <p:nvSpPr>
          <p:cNvPr id="4" name="Text Placeholder 3">
            <a:extLst>
              <a:ext uri="{FF2B5EF4-FFF2-40B4-BE49-F238E27FC236}">
                <a16:creationId xmlns:a16="http://schemas.microsoft.com/office/drawing/2014/main" id="{BD64B9E1-F1B5-4FEA-A9C3-6E4DA03EE512}"/>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911408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4C7AE-48F4-47A3-8D55-0E7CE4B56BC2}"/>
              </a:ext>
            </a:extLst>
          </p:cNvPr>
          <p:cNvSpPr>
            <a:spLocks noGrp="1"/>
          </p:cNvSpPr>
          <p:nvPr>
            <p:ph type="title"/>
          </p:nvPr>
        </p:nvSpPr>
        <p:spPr/>
        <p:txBody>
          <a:bodyPr/>
          <a:lstStyle/>
          <a:p>
            <a:r>
              <a:rPr lang="en-US"/>
              <a:t>Instagram Posts Table | zdfheute - 24 of 25</a:t>
            </a:r>
          </a:p>
        </p:txBody>
      </p:sp>
      <p:graphicFrame>
        <p:nvGraphicFramePr>
          <p:cNvPr id="5" name="Table Placeholder 4">
            <a:extLst>
              <a:ext uri="{FF2B5EF4-FFF2-40B4-BE49-F238E27FC236}">
                <a16:creationId xmlns:a16="http://schemas.microsoft.com/office/drawing/2014/main" id="{7952AD45-6279-4728-8968-D2C31A1647DD}"/>
              </a:ext>
            </a:extLst>
          </p:cNvPr>
          <p:cNvGraphicFramePr>
            <a:graphicFrameLocks noGrp="1"/>
          </p:cNvGraphicFramePr>
          <p:nvPr>
            <p:ph type="tbl" sz="quarter" idx="13"/>
            <p:extLst>
              <p:ext uri="{D42A27DB-BD31-4B8C-83A1-F6EECF244321}">
                <p14:modId xmlns:p14="http://schemas.microsoft.com/office/powerpoint/2010/main" val="2377779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04373300"/>
                    </a:ext>
                  </a:extLst>
                </a:gridCol>
                <a:gridCol w="1645920">
                  <a:extLst>
                    <a:ext uri="{9D8B030D-6E8A-4147-A177-3AD203B41FA5}">
                      <a16:colId xmlns:a16="http://schemas.microsoft.com/office/drawing/2014/main" val="2566442919"/>
                    </a:ext>
                  </a:extLst>
                </a:gridCol>
                <a:gridCol w="576072">
                  <a:extLst>
                    <a:ext uri="{9D8B030D-6E8A-4147-A177-3AD203B41FA5}">
                      <a16:colId xmlns:a16="http://schemas.microsoft.com/office/drawing/2014/main" val="2221794116"/>
                    </a:ext>
                  </a:extLst>
                </a:gridCol>
                <a:gridCol w="576072">
                  <a:extLst>
                    <a:ext uri="{9D8B030D-6E8A-4147-A177-3AD203B41FA5}">
                      <a16:colId xmlns:a16="http://schemas.microsoft.com/office/drawing/2014/main" val="373570432"/>
                    </a:ext>
                  </a:extLst>
                </a:gridCol>
                <a:gridCol w="576072">
                  <a:extLst>
                    <a:ext uri="{9D8B030D-6E8A-4147-A177-3AD203B41FA5}">
                      <a16:colId xmlns:a16="http://schemas.microsoft.com/office/drawing/2014/main" val="2423430510"/>
                    </a:ext>
                  </a:extLst>
                </a:gridCol>
                <a:gridCol w="576072">
                  <a:extLst>
                    <a:ext uri="{9D8B030D-6E8A-4147-A177-3AD203B41FA5}">
                      <a16:colId xmlns:a16="http://schemas.microsoft.com/office/drawing/2014/main" val="3917088710"/>
                    </a:ext>
                  </a:extLst>
                </a:gridCol>
                <a:gridCol w="576072">
                  <a:extLst>
                    <a:ext uri="{9D8B030D-6E8A-4147-A177-3AD203B41FA5}">
                      <a16:colId xmlns:a16="http://schemas.microsoft.com/office/drawing/2014/main" val="2153786740"/>
                    </a:ext>
                  </a:extLst>
                </a:gridCol>
                <a:gridCol w="576072">
                  <a:extLst>
                    <a:ext uri="{9D8B030D-6E8A-4147-A177-3AD203B41FA5}">
                      <a16:colId xmlns:a16="http://schemas.microsoft.com/office/drawing/2014/main" val="2505843106"/>
                    </a:ext>
                  </a:extLst>
                </a:gridCol>
                <a:gridCol w="576072">
                  <a:extLst>
                    <a:ext uri="{9D8B030D-6E8A-4147-A177-3AD203B41FA5}">
                      <a16:colId xmlns:a16="http://schemas.microsoft.com/office/drawing/2014/main" val="166925133"/>
                    </a:ext>
                  </a:extLst>
                </a:gridCol>
                <a:gridCol w="576072">
                  <a:extLst>
                    <a:ext uri="{9D8B030D-6E8A-4147-A177-3AD203B41FA5}">
                      <a16:colId xmlns:a16="http://schemas.microsoft.com/office/drawing/2014/main" val="19643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9128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- 2025-05-06 18:58:01</a:t>
                      </a:r>
                      <a:r>
                        <a:rPr kumimoji="0" lang="de-DE" sz="1000" b="0" i="0" u="none" strike="noStrike" kern="1200" cap="none" spc="0" normalizeH="0" baseline="0" noProof="0">
                          <a:ln>
                            <a:noFill/>
                          </a:ln>
                          <a:solidFill>
                            <a:prstClr val="black"/>
                          </a:solidFill>
                          <a:effectLst/>
                          <a:uLnTx/>
                          <a:uFillTx/>
                          <a:latin typeface="Calibri"/>
                          <a:ea typeface="+mn-ea"/>
                          <a:cs typeface="+mn-cs"/>
                        </a:rPr>
                        <a:t>
 Nach der Wahl von CDU-Chef Friedrich Merz zum Bundeskanzler hat Bundespräsident Frank-Walter Steinmeier am Dienstagabend auch die Ministerinnen und Minister der neuen Regierung aus Union und SPD ernannt. Mit der anschließenden Vereidigung des kompletten Kabinetts im Bundestag ist die Bildung der neuen Bundesregierung von CDU, CSU und SPD gut zehn Wochen nach der Wahl abgeschlossen.
Die Regierung Merz müsse nun rasch Handlungsfähigkeit unter Beweis stellen, mahnte der Bundespräsident bei einer Zeremonie zur Überreichung der Ernennungsurkunden im Berliner Schloss Bellevue: Die Bürgerinnen und Bürger müssten "darauf vertrauen können und erfahren, dass der demokratische Staat handlungsfähig ist und Probleme lösen kann", sagte er. 
"Die Demokratie als Staatsform legitimiert sich nicht nur durch die Freiheit, die sie garantiert, sondern auch durch den Erfolg, mit dem sie Wohlstand und Wohlergehen ihrer Bürgerinnen und Bürger schützt und stärkt", sagte Steinmeier weiter. 
"Sie treten heute mit vereinten Kräften als neue Bundesregierung an, und Sie tun dies in einer schwierigen Zeit", sagte Steinmeier an das neue Kabinett gerichtet. Es sei eine Zeit, "in der vieles, was wir für stabil und sicher gehalten hatten, in Frage gestellt, unterhöhlt und offen attackiert wird".
#Steinmeier #Bundesregierung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560328</a:t>
                      </a:r>
                    </a:p>
                  </a:txBody>
                  <a:tcPr/>
                </a:tc>
                <a:extLst>
                  <a:ext uri="{0D108BD9-81ED-4DB2-BD59-A6C34878D82A}">
                    <a16:rowId xmlns:a16="http://schemas.microsoft.com/office/drawing/2014/main" val="4030168800"/>
                  </a:ext>
                </a:extLst>
              </a:tr>
            </a:tbl>
          </a:graphicData>
        </a:graphic>
      </p:graphicFrame>
      <p:sp>
        <p:nvSpPr>
          <p:cNvPr id="4" name="Text Placeholder 3">
            <a:extLst>
              <a:ext uri="{FF2B5EF4-FFF2-40B4-BE49-F238E27FC236}">
                <a16:creationId xmlns:a16="http://schemas.microsoft.com/office/drawing/2014/main" id="{F40C9646-00BE-42B5-A5D2-FD6DD4ABCE09}"/>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957508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55E86-6A16-4D9C-ACB3-41E500DEAC66}"/>
              </a:ext>
            </a:extLst>
          </p:cNvPr>
          <p:cNvSpPr>
            <a:spLocks noGrp="1"/>
          </p:cNvSpPr>
          <p:nvPr>
            <p:ph type="title"/>
          </p:nvPr>
        </p:nvSpPr>
        <p:spPr/>
        <p:txBody>
          <a:bodyPr/>
          <a:lstStyle/>
          <a:p>
            <a:r>
              <a:rPr lang="en-US"/>
              <a:t>Instagram Posts Table | zdfheute - 25 of 25</a:t>
            </a:r>
          </a:p>
        </p:txBody>
      </p:sp>
      <p:graphicFrame>
        <p:nvGraphicFramePr>
          <p:cNvPr id="5" name="Table Placeholder 4">
            <a:extLst>
              <a:ext uri="{FF2B5EF4-FFF2-40B4-BE49-F238E27FC236}">
                <a16:creationId xmlns:a16="http://schemas.microsoft.com/office/drawing/2014/main" id="{0FDC2737-78AA-4FCA-829A-9B1531DD7629}"/>
              </a:ext>
            </a:extLst>
          </p:cNvPr>
          <p:cNvGraphicFramePr>
            <a:graphicFrameLocks noGrp="1"/>
          </p:cNvGraphicFramePr>
          <p:nvPr>
            <p:ph type="tbl" sz="quarter" idx="13"/>
            <p:extLst>
              <p:ext uri="{D42A27DB-BD31-4B8C-83A1-F6EECF244321}">
                <p14:modId xmlns:p14="http://schemas.microsoft.com/office/powerpoint/2010/main" val="784633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70357199"/>
                    </a:ext>
                  </a:extLst>
                </a:gridCol>
                <a:gridCol w="1645920">
                  <a:extLst>
                    <a:ext uri="{9D8B030D-6E8A-4147-A177-3AD203B41FA5}">
                      <a16:colId xmlns:a16="http://schemas.microsoft.com/office/drawing/2014/main" val="2770442324"/>
                    </a:ext>
                  </a:extLst>
                </a:gridCol>
                <a:gridCol w="576072">
                  <a:extLst>
                    <a:ext uri="{9D8B030D-6E8A-4147-A177-3AD203B41FA5}">
                      <a16:colId xmlns:a16="http://schemas.microsoft.com/office/drawing/2014/main" val="3346372600"/>
                    </a:ext>
                  </a:extLst>
                </a:gridCol>
                <a:gridCol w="576072">
                  <a:extLst>
                    <a:ext uri="{9D8B030D-6E8A-4147-A177-3AD203B41FA5}">
                      <a16:colId xmlns:a16="http://schemas.microsoft.com/office/drawing/2014/main" val="3117939483"/>
                    </a:ext>
                  </a:extLst>
                </a:gridCol>
                <a:gridCol w="576072">
                  <a:extLst>
                    <a:ext uri="{9D8B030D-6E8A-4147-A177-3AD203B41FA5}">
                      <a16:colId xmlns:a16="http://schemas.microsoft.com/office/drawing/2014/main" val="1483129524"/>
                    </a:ext>
                  </a:extLst>
                </a:gridCol>
                <a:gridCol w="576072">
                  <a:extLst>
                    <a:ext uri="{9D8B030D-6E8A-4147-A177-3AD203B41FA5}">
                      <a16:colId xmlns:a16="http://schemas.microsoft.com/office/drawing/2014/main" val="4143566965"/>
                    </a:ext>
                  </a:extLst>
                </a:gridCol>
                <a:gridCol w="576072">
                  <a:extLst>
                    <a:ext uri="{9D8B030D-6E8A-4147-A177-3AD203B41FA5}">
                      <a16:colId xmlns:a16="http://schemas.microsoft.com/office/drawing/2014/main" val="2628530615"/>
                    </a:ext>
                  </a:extLst>
                </a:gridCol>
                <a:gridCol w="576072">
                  <a:extLst>
                    <a:ext uri="{9D8B030D-6E8A-4147-A177-3AD203B41FA5}">
                      <a16:colId xmlns:a16="http://schemas.microsoft.com/office/drawing/2014/main" val="1101838827"/>
                    </a:ext>
                  </a:extLst>
                </a:gridCol>
                <a:gridCol w="576072">
                  <a:extLst>
                    <a:ext uri="{9D8B030D-6E8A-4147-A177-3AD203B41FA5}">
                      <a16:colId xmlns:a16="http://schemas.microsoft.com/office/drawing/2014/main" val="738068919"/>
                    </a:ext>
                  </a:extLst>
                </a:gridCol>
                <a:gridCol w="576072">
                  <a:extLst>
                    <a:ext uri="{9D8B030D-6E8A-4147-A177-3AD203B41FA5}">
                      <a16:colId xmlns:a16="http://schemas.microsoft.com/office/drawing/2014/main" val="4147133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1615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- 2025-05-06 18:13:27</a:t>
                      </a:r>
                      <a:r>
                        <a:rPr kumimoji="0" lang="de-DE" sz="1000" b="0" i="0" u="none" strike="noStrike" kern="1200" cap="none" spc="0" normalizeH="0" baseline="0" noProof="0">
                          <a:ln>
                            <a:noFill/>
                          </a:ln>
                          <a:solidFill>
                            <a:prstClr val="black"/>
                          </a:solidFill>
                          <a:effectLst/>
                          <a:uLnTx/>
                          <a:uFillTx/>
                          <a:latin typeface="Calibri"/>
                          <a:ea typeface="+mn-ea"/>
                          <a:cs typeface="+mn-cs"/>
                        </a:rPr>
                        <a:t>
 Friedrich Merz hat seinen Amtseid vor dem Deutschen Bundestag abgelegt. Zuvor hatte ihn Bundespräsident Frank-Walter Steinmeier zum Bundeskanzler ernannt. Er überreichte ihm am Dienstagnachmittag auf Schloss Bellevue die Ernennungsurkunde, womit die Amtsgewalt als Kanzler offiziell auf Merz überging.
Was ist der neue Bundeskanzler? Einen Überblick seht ihr hier.
#Merz #CDU #Bundeskanzler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638150</a:t>
                      </a:r>
                    </a:p>
                  </a:txBody>
                  <a:tcPr/>
                </a:tc>
                <a:extLst>
                  <a:ext uri="{0D108BD9-81ED-4DB2-BD59-A6C34878D82A}">
                    <a16:rowId xmlns:a16="http://schemas.microsoft.com/office/drawing/2014/main" val="3063024008"/>
                  </a:ext>
                </a:extLst>
              </a:tr>
            </a:tbl>
          </a:graphicData>
        </a:graphic>
      </p:graphicFrame>
      <p:sp>
        <p:nvSpPr>
          <p:cNvPr id="4" name="Text Placeholder 3">
            <a:extLst>
              <a:ext uri="{FF2B5EF4-FFF2-40B4-BE49-F238E27FC236}">
                <a16:creationId xmlns:a16="http://schemas.microsoft.com/office/drawing/2014/main" id="{210A00D3-07DF-4A2C-9FEA-0AA19D07997D}"/>
              </a:ext>
            </a:extLst>
          </p:cNvPr>
          <p:cNvSpPr>
            <a:spLocks noGrp="1"/>
          </p:cNvSpPr>
          <p:nvPr>
            <p:ph type="body" sz="quarter" idx="14"/>
          </p:nvPr>
        </p:nvSpPr>
        <p:spPr/>
        <p:txBody>
          <a:bodyPr/>
          <a:lstStyle/>
          <a:p>
            <a:r>
              <a:rPr lang="en-US"/>
              <a:t>04/15/2025 - 05/07/2025</a:t>
            </a:r>
          </a:p>
        </p:txBody>
      </p:sp>
    </p:spTree>
    <p:extLst>
      <p:ext uri="{BB962C8B-B14F-4D97-AF65-F5344CB8AC3E}">
        <p14:creationId xmlns:p14="http://schemas.microsoft.com/office/powerpoint/2010/main" val="8595426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4563</Words>
  <Application>Microsoft Office PowerPoint</Application>
  <PresentationFormat>On-screen Show (4:3)</PresentationFormat>
  <Paragraphs>525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 zdfheute - 1 of 25</vt:lpstr>
      <vt:lpstr>Instagram Posts Table | zdfheute - 2 of 25</vt:lpstr>
      <vt:lpstr>Instagram Posts Table | zdfheute - 3 of 25</vt:lpstr>
      <vt:lpstr>Instagram Posts Table | zdfheute - 4 of 25</vt:lpstr>
      <vt:lpstr>Instagram Posts Table | zdfheute - 5 of 25</vt:lpstr>
      <vt:lpstr>Instagram Posts Table | zdfheute - 6 of 25</vt:lpstr>
      <vt:lpstr>Instagram Posts Table | zdfheute - 7 of 25</vt:lpstr>
      <vt:lpstr>Instagram Posts Table | zdfheute - 8 of 25</vt:lpstr>
      <vt:lpstr>Instagram Posts Table | zdfheute - 9 of 25</vt:lpstr>
      <vt:lpstr>Instagram Posts Table | zdfheute - 10 of 25</vt:lpstr>
      <vt:lpstr>Instagram Posts Table | zdfheute - 11 of 25</vt:lpstr>
      <vt:lpstr>Instagram Posts Table | zdfheute - 12 of 25</vt:lpstr>
      <vt:lpstr>Instagram Posts Table | zdfheute - 13 of 25</vt:lpstr>
      <vt:lpstr>Instagram Posts Table | zdfheute - 14 of 25</vt:lpstr>
      <vt:lpstr>Instagram Posts Table | zdfheute - 15 of 25</vt:lpstr>
      <vt:lpstr>Instagram Posts Table | zdfheute - 16 of 25</vt:lpstr>
      <vt:lpstr>Instagram Posts Table | zdfheute - 17 of 25</vt:lpstr>
      <vt:lpstr>Instagram Posts Table | zdfheute - 18 of 25</vt:lpstr>
      <vt:lpstr>Instagram Posts Table | zdfheute - 19 of 25</vt:lpstr>
      <vt:lpstr>Instagram Posts Table | zdfheute - 20 of 25</vt:lpstr>
      <vt:lpstr>Instagram Posts Table | zdfheute - 21 of 25</vt:lpstr>
      <vt:lpstr>Instagram Posts Table | zdfheute - 22 of 25</vt:lpstr>
      <vt:lpstr>Instagram Posts Table | zdfheute - 23 of 25</vt:lpstr>
      <vt:lpstr>Instagram Posts Table | zdfheute - 24 of 25</vt:lpstr>
      <vt:lpstr>Instagram Posts Table | zdfheute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zdfheute - 1 of 25</dc:title>
  <dc:creator>Frederik Born</dc:creator>
  <cp:lastModifiedBy>Frederik Born</cp:lastModifiedBy>
  <cp:revision>1</cp:revision>
  <dcterms:created xsi:type="dcterms:W3CDTF">2025-05-08T08:41:04Z</dcterms:created>
  <dcterms:modified xsi:type="dcterms:W3CDTF">2025-05-08T08:43:46Z</dcterms:modified>
</cp:coreProperties>
</file>