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740B7-03ED-40B2-9877-969B657EDF93}"/>
              </a:ext>
            </a:extLst>
          </p:cNvPr>
          <p:cNvSpPr>
            <a:spLocks noGrp="1"/>
          </p:cNvSpPr>
          <p:nvPr>
            <p:ph type="title"/>
          </p:nvPr>
        </p:nvSpPr>
        <p:spPr/>
        <p:txBody>
          <a:bodyPr/>
          <a:lstStyle/>
          <a:p>
            <a:r>
              <a:rPr lang="en-US"/>
              <a:t>Instagram Post Table (including IGTV) | 2 profiles - 1 of 9</a:t>
            </a:r>
          </a:p>
        </p:txBody>
      </p:sp>
      <p:graphicFrame>
        <p:nvGraphicFramePr>
          <p:cNvPr id="5" name="Table Placeholder 4">
            <a:extLst>
              <a:ext uri="{FF2B5EF4-FFF2-40B4-BE49-F238E27FC236}">
                <a16:creationId xmlns:a16="http://schemas.microsoft.com/office/drawing/2014/main" id="{321E1751-E640-40E5-AF26-ABB408A83424}"/>
              </a:ext>
            </a:extLst>
          </p:cNvPr>
          <p:cNvGraphicFramePr>
            <a:graphicFrameLocks noGrp="1"/>
          </p:cNvGraphicFramePr>
          <p:nvPr>
            <p:ph type="tbl" sz="quarter" idx="13"/>
            <p:extLst>
              <p:ext uri="{D42A27DB-BD31-4B8C-83A1-F6EECF244321}">
                <p14:modId xmlns:p14="http://schemas.microsoft.com/office/powerpoint/2010/main" val="3893942627"/>
              </p:ext>
            </p:extLst>
          </p:nvPr>
        </p:nvGraphicFramePr>
        <p:xfrm>
          <a:off x="457200" y="1731963"/>
          <a:ext cx="8065008" cy="2448560"/>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2160256723"/>
                    </a:ext>
                  </a:extLst>
                </a:gridCol>
                <a:gridCol w="2057400">
                  <a:extLst>
                    <a:ext uri="{9D8B030D-6E8A-4147-A177-3AD203B41FA5}">
                      <a16:colId xmlns:a16="http://schemas.microsoft.com/office/drawing/2014/main" val="1058846988"/>
                    </a:ext>
                  </a:extLst>
                </a:gridCol>
                <a:gridCol w="987552">
                  <a:extLst>
                    <a:ext uri="{9D8B030D-6E8A-4147-A177-3AD203B41FA5}">
                      <a16:colId xmlns:a16="http://schemas.microsoft.com/office/drawing/2014/main" val="2592227281"/>
                    </a:ext>
                  </a:extLst>
                </a:gridCol>
                <a:gridCol w="987552">
                  <a:extLst>
                    <a:ext uri="{9D8B030D-6E8A-4147-A177-3AD203B41FA5}">
                      <a16:colId xmlns:a16="http://schemas.microsoft.com/office/drawing/2014/main" val="2100342149"/>
                    </a:ext>
                  </a:extLst>
                </a:gridCol>
                <a:gridCol w="987552">
                  <a:extLst>
                    <a:ext uri="{9D8B030D-6E8A-4147-A177-3AD203B41FA5}">
                      <a16:colId xmlns:a16="http://schemas.microsoft.com/office/drawing/2014/main" val="2647651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96272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neotropictonight - 2024-05-31 21:06:39</a:t>
                      </a:r>
                      <a:r>
                        <a:rPr kumimoji="0" lang="en-US" sz="1000" b="0" i="0" u="none" strike="noStrike" kern="1200" cap="none" spc="0" normalizeH="0" baseline="0" noProof="0">
                          <a:ln>
                            <a:noFill/>
                          </a:ln>
                          <a:solidFill>
                            <a:prstClr val="black"/>
                          </a:solidFill>
                          <a:effectLst/>
                          <a:uLnTx/>
                          <a:uFillTx/>
                          <a:latin typeface="Calibri"/>
                          <a:ea typeface="+mn-ea"/>
                          <a:cs typeface="+mn-cs"/>
                        </a:rPr>
                        <a:t>
 Die ersten Kartons sind gepackt und Neo Tropic Tonight verabschiedet sich in den Sommer ☀️🍹🌴
#AurelMertz #NeoTropicTonight #Sommer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https://quintly-eu-image-storage.s3.amazonaws.com/9c3ce829927efb32c0be2e28a039948d/ebebd0896bfda024db2c4d2f3d8b8f62.jpg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22984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neotropictonight - 2024-05-31 20:02:42</a:t>
                      </a:r>
                      <a:r>
                        <a:rPr kumimoji="0" lang="en-US" sz="1000" b="0" i="0" u="none" strike="noStrike" kern="1200" cap="none" spc="0" normalizeH="0" baseline="0" noProof="0">
                          <a:ln>
                            <a:noFill/>
                          </a:ln>
                          <a:solidFill>
                            <a:prstClr val="black"/>
                          </a:solidFill>
                          <a:effectLst/>
                          <a:uLnTx/>
                          <a:uFillTx/>
                          <a:latin typeface="Calibri"/>
                          <a:ea typeface="+mn-ea"/>
                          <a:cs typeface="+mn-cs"/>
                        </a:rPr>
                        <a:t>
 Danke! Staffel eins war ein Fest 🙏🌴✨
#AurelMertz #NeoTropicTonight #Staffeleins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https://quintly-eu-image-storage.s3.amazonaws.com/9c3ce829927efb32c0be2e28a039948d/cdd9062fe8ca070686e6144a98476602.jpg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100043</a:t>
                      </a:r>
                    </a:p>
                  </a:txBody>
                  <a:tcPr/>
                </a:tc>
                <a:extLst>
                  <a:ext uri="{0D108BD9-81ED-4DB2-BD59-A6C34878D82A}">
                    <a16:rowId xmlns:a16="http://schemas.microsoft.com/office/drawing/2014/main" val="1993524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gametwo_official - 2024-05-31 12:24:08</a:t>
                      </a:r>
                      <a:r>
                        <a:rPr kumimoji="0" lang="en-US" sz="1000" b="0" i="0" u="none" strike="noStrike" kern="1200" cap="none" spc="0" normalizeH="0" baseline="0" noProof="0">
                          <a:ln>
                            <a:noFill/>
                          </a:ln>
                          <a:solidFill>
                            <a:prstClr val="black"/>
                          </a:solidFill>
                          <a:effectLst/>
                          <a:uLnTx/>
                          <a:uFillTx/>
                          <a:latin typeface="Calibri"/>
                          <a:ea typeface="+mn-ea"/>
                          <a:cs typeface="+mn-cs"/>
                        </a:rPr>
                        <a:t>
 Okay, wir freuen uns vermutlich alle auf das Elden Ring DLC, aber worauf freut ihr euch im Juni sonst noch? Ab in die Kommentare! ⬇️
#games #gaming #newreleases #gametwo #juni #june #eldenring #shadowoftheerdtree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https://quintly-eu-image-storage.s3.amazonaws.com/c052a09ee75daa7113fc3061441a02e3/274ba380f34fc0a0b8a77692ef2c8953.jpg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49386575"/>
                  </a:ext>
                </a:extLst>
              </a:tr>
            </a:tbl>
          </a:graphicData>
        </a:graphic>
      </p:graphicFrame>
      <p:sp>
        <p:nvSpPr>
          <p:cNvPr id="4" name="Text Placeholder 3">
            <a:extLst>
              <a:ext uri="{FF2B5EF4-FFF2-40B4-BE49-F238E27FC236}">
                <a16:creationId xmlns:a16="http://schemas.microsoft.com/office/drawing/2014/main" id="{3D873620-AC2B-4942-8EC7-D20DD09D86FC}"/>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445969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440F6-D330-48F7-817D-B7AFB1CAABF1}"/>
              </a:ext>
            </a:extLst>
          </p:cNvPr>
          <p:cNvSpPr>
            <a:spLocks noGrp="1"/>
          </p:cNvSpPr>
          <p:nvPr>
            <p:ph type="title"/>
          </p:nvPr>
        </p:nvSpPr>
        <p:spPr/>
        <p:txBody>
          <a:bodyPr/>
          <a:lstStyle/>
          <a:p>
            <a:r>
              <a:rPr lang="en-US"/>
              <a:t>Instagram Post Table (including IGTV) | 2 profiles - 2 of 9</a:t>
            </a:r>
          </a:p>
        </p:txBody>
      </p:sp>
      <p:graphicFrame>
        <p:nvGraphicFramePr>
          <p:cNvPr id="5" name="Table Placeholder 4">
            <a:extLst>
              <a:ext uri="{FF2B5EF4-FFF2-40B4-BE49-F238E27FC236}">
                <a16:creationId xmlns:a16="http://schemas.microsoft.com/office/drawing/2014/main" id="{27BF299D-AABF-4485-9EBD-BB77BC7F82E7}"/>
              </a:ext>
            </a:extLst>
          </p:cNvPr>
          <p:cNvGraphicFramePr>
            <a:graphicFrameLocks noGrp="1"/>
          </p:cNvGraphicFramePr>
          <p:nvPr>
            <p:ph type="tbl" sz="quarter" idx="13"/>
            <p:extLst>
              <p:ext uri="{D42A27DB-BD31-4B8C-83A1-F6EECF244321}">
                <p14:modId xmlns:p14="http://schemas.microsoft.com/office/powerpoint/2010/main" val="18946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3623821045"/>
                    </a:ext>
                  </a:extLst>
                </a:gridCol>
                <a:gridCol w="2057400">
                  <a:extLst>
                    <a:ext uri="{9D8B030D-6E8A-4147-A177-3AD203B41FA5}">
                      <a16:colId xmlns:a16="http://schemas.microsoft.com/office/drawing/2014/main" val="3224371993"/>
                    </a:ext>
                  </a:extLst>
                </a:gridCol>
                <a:gridCol w="987552">
                  <a:extLst>
                    <a:ext uri="{9D8B030D-6E8A-4147-A177-3AD203B41FA5}">
                      <a16:colId xmlns:a16="http://schemas.microsoft.com/office/drawing/2014/main" val="1453469764"/>
                    </a:ext>
                  </a:extLst>
                </a:gridCol>
                <a:gridCol w="987552">
                  <a:extLst>
                    <a:ext uri="{9D8B030D-6E8A-4147-A177-3AD203B41FA5}">
                      <a16:colId xmlns:a16="http://schemas.microsoft.com/office/drawing/2014/main" val="1508903240"/>
                    </a:ext>
                  </a:extLst>
                </a:gridCol>
                <a:gridCol w="987552">
                  <a:extLst>
                    <a:ext uri="{9D8B030D-6E8A-4147-A177-3AD203B41FA5}">
                      <a16:colId xmlns:a16="http://schemas.microsoft.com/office/drawing/2014/main" val="3194520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88928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gametwo_official - 2024-05-30 12:58:59</a:t>
                      </a:r>
                      <a:r>
                        <a:rPr kumimoji="0" lang="en-US" sz="1000" b="0" i="0" u="none" strike="noStrike" kern="1200" cap="none" spc="0" normalizeH="0" baseline="0" noProof="0">
                          <a:ln>
                            <a:noFill/>
                          </a:ln>
                          <a:solidFill>
                            <a:prstClr val="black"/>
                          </a:solidFill>
                          <a:effectLst/>
                          <a:uLnTx/>
                          <a:uFillTx/>
                          <a:latin typeface="Calibri"/>
                          <a:ea typeface="+mn-ea"/>
                          <a:cs typeface="+mn-cs"/>
                        </a:rPr>
                        <a:t>
 Hand aufs Herz: Habt ihr schon mal Zeit oder Geld in ein Spiel investiert, obwohl ihr wusstet, dass es sich eigentlich nicht lohnt? Das ist bei Gacha-Games häufig der Fall! Was hinter dem Spielprinzip aus Japan steckt haben wir euch heute mal zusammengefasst. 🤓
#GameTwo #GamingInfo #GameNews #Gacha #Gachagames #GenshinImpact #Mihoyo #Games #Videospiele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https://quintly-eu-image-storage.s3.amazonaws.com/c052a09ee75daa7113fc3061441a02e3/c40065cf1a109eb9c08fc08b13fac577.jpg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63728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neotropictonight - 2024-05-29 14:56:28</a:t>
                      </a:r>
                      <a:r>
                        <a:rPr kumimoji="0" lang="en-US" sz="1000" b="0" i="0" u="none" strike="noStrike" kern="1200" cap="none" spc="0" normalizeH="0" baseline="0" noProof="0">
                          <a:ln>
                            <a:noFill/>
                          </a:ln>
                          <a:solidFill>
                            <a:prstClr val="black"/>
                          </a:solidFill>
                          <a:effectLst/>
                          <a:uLnTx/>
                          <a:uFillTx/>
                          <a:latin typeface="Calibri"/>
                          <a:ea typeface="+mn-ea"/>
                          <a:cs typeface="+mn-cs"/>
                        </a:rPr>
                        <a:t>
 @aurelmertz rankt First Date Spots ❤️‍🔥
#AurelMertz #NeoTropicTonight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https://quintly-eu-image-storage.s3.amazonaws.com/9c3ce829927efb32c0be2e28a039948d/5f5200ec8bd6906837226a9c81cbdd01.jpg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40934</a:t>
                      </a:r>
                    </a:p>
                  </a:txBody>
                  <a:tcPr/>
                </a:tc>
                <a:extLst>
                  <a:ext uri="{0D108BD9-81ED-4DB2-BD59-A6C34878D82A}">
                    <a16:rowId xmlns:a16="http://schemas.microsoft.com/office/drawing/2014/main" val="1885245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gametwo_official - 2024-05-29 14:00:19</a:t>
                      </a:r>
                      <a:r>
                        <a:rPr kumimoji="0" lang="en-US" sz="1000" b="0" i="0" u="none" strike="noStrike" kern="1200" cap="none" spc="0" normalizeH="0" baseline="0" noProof="0">
                          <a:ln>
                            <a:noFill/>
                          </a:ln>
                          <a:solidFill>
                            <a:prstClr val="black"/>
                          </a:solidFill>
                          <a:effectLst/>
                          <a:uLnTx/>
                          <a:uFillTx/>
                          <a:latin typeface="Calibri"/>
                          <a:ea typeface="+mn-ea"/>
                          <a:cs typeface="+mn-cs"/>
                        </a:rPr>
                        <a:t>
 Mario ist als sein eigener Chef natürlich sehr fair und bescheiden.
#games #gaming #gametwo #mario #luigi #memes #supermario #papermario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https://quintly-eu-image-storage.s3.amazonaws.com/c052a09ee75daa7113fc3061441a02e3/f32b6e4f17f29336b97866048fe61d86.jpg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71117480"/>
                  </a:ext>
                </a:extLst>
              </a:tr>
            </a:tbl>
          </a:graphicData>
        </a:graphic>
      </p:graphicFrame>
      <p:sp>
        <p:nvSpPr>
          <p:cNvPr id="4" name="Text Placeholder 3">
            <a:extLst>
              <a:ext uri="{FF2B5EF4-FFF2-40B4-BE49-F238E27FC236}">
                <a16:creationId xmlns:a16="http://schemas.microsoft.com/office/drawing/2014/main" id="{69EA3267-E635-4C75-B5E5-46333E4E7A4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765971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DF345-575D-49C8-B462-B8355998B646}"/>
              </a:ext>
            </a:extLst>
          </p:cNvPr>
          <p:cNvSpPr>
            <a:spLocks noGrp="1"/>
          </p:cNvSpPr>
          <p:nvPr>
            <p:ph type="title"/>
          </p:nvPr>
        </p:nvSpPr>
        <p:spPr/>
        <p:txBody>
          <a:bodyPr/>
          <a:lstStyle/>
          <a:p>
            <a:r>
              <a:rPr lang="en-US"/>
              <a:t>Instagram Post Table (including IGTV) | 2 profiles - 3 of 9</a:t>
            </a:r>
          </a:p>
        </p:txBody>
      </p:sp>
      <p:graphicFrame>
        <p:nvGraphicFramePr>
          <p:cNvPr id="5" name="Table Placeholder 4">
            <a:extLst>
              <a:ext uri="{FF2B5EF4-FFF2-40B4-BE49-F238E27FC236}">
                <a16:creationId xmlns:a16="http://schemas.microsoft.com/office/drawing/2014/main" id="{C216D614-0AB8-448C-96D3-D5A28D94F65B}"/>
              </a:ext>
            </a:extLst>
          </p:cNvPr>
          <p:cNvGraphicFramePr>
            <a:graphicFrameLocks noGrp="1"/>
          </p:cNvGraphicFramePr>
          <p:nvPr>
            <p:ph type="tbl" sz="quarter" idx="13"/>
            <p:extLst>
              <p:ext uri="{D42A27DB-BD31-4B8C-83A1-F6EECF244321}">
                <p14:modId xmlns:p14="http://schemas.microsoft.com/office/powerpoint/2010/main" val="1004747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3747461398"/>
                    </a:ext>
                  </a:extLst>
                </a:gridCol>
                <a:gridCol w="2057400">
                  <a:extLst>
                    <a:ext uri="{9D8B030D-6E8A-4147-A177-3AD203B41FA5}">
                      <a16:colId xmlns:a16="http://schemas.microsoft.com/office/drawing/2014/main" val="1993664095"/>
                    </a:ext>
                  </a:extLst>
                </a:gridCol>
                <a:gridCol w="987552">
                  <a:extLst>
                    <a:ext uri="{9D8B030D-6E8A-4147-A177-3AD203B41FA5}">
                      <a16:colId xmlns:a16="http://schemas.microsoft.com/office/drawing/2014/main" val="3632542428"/>
                    </a:ext>
                  </a:extLst>
                </a:gridCol>
                <a:gridCol w="987552">
                  <a:extLst>
                    <a:ext uri="{9D8B030D-6E8A-4147-A177-3AD203B41FA5}">
                      <a16:colId xmlns:a16="http://schemas.microsoft.com/office/drawing/2014/main" val="1362619828"/>
                    </a:ext>
                  </a:extLst>
                </a:gridCol>
                <a:gridCol w="987552">
                  <a:extLst>
                    <a:ext uri="{9D8B030D-6E8A-4147-A177-3AD203B41FA5}">
                      <a16:colId xmlns:a16="http://schemas.microsoft.com/office/drawing/2014/main" val="1936008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89346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gametwo_official - 2024-05-28 13:00:15</a:t>
                      </a:r>
                      <a:r>
                        <a:rPr kumimoji="0" lang="en-US" sz="1000" b="0" i="0" u="none" strike="noStrike" kern="1200" cap="none" spc="0" normalizeH="0" baseline="0" noProof="0">
                          <a:ln>
                            <a:noFill/>
                          </a:ln>
                          <a:solidFill>
                            <a:prstClr val="black"/>
                          </a:solidFill>
                          <a:effectLst/>
                          <a:uLnTx/>
                          <a:uFillTx/>
                          <a:latin typeface="Calibri"/>
                          <a:ea typeface="+mn-ea"/>
                          <a:cs typeface="+mn-cs"/>
                        </a:rPr>
                        <a:t>
 Verwechslungsgefahr: Beat 'em Ups und Fighting Games haben eine enge Vergangenheit, sind aber tatsächlich zwei unterschiedliche Genres. Unser Eselsbrücken-Vorschlag: In einem Beat 'em Up vermöbelt (beat) ihr die Gegner, weil ihr der krasse Protagonist seid und gegen Unterlinge kämpft. In einem Fighting Game kämpft (fight) ihr ebenbürtig gegen einen einzelnen Kontrahenten in einem fairen Kampf. Aber wenn ihr Tekken als Beat 'em Up bezeichnet, wissen trotzdem alle, was gemeint ist. 😉
#games #gametwo #gaming #infopost #fightinggames #streetfighter #fgc #sf6 #tekken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https://quintly-eu-image-storage.s3.amazonaws.com/c052a09ee75daa7113fc3061441a02e3/023c54d620c223203113973f19ad5fa8.jpg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47031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neotropictonight - 2024-05-27 14:07:41</a:t>
                      </a:r>
                      <a:r>
                        <a:rPr kumimoji="0" lang="en-US" sz="1000" b="0" i="0" u="none" strike="noStrike" kern="1200" cap="none" spc="0" normalizeH="0" baseline="0" noProof="0">
                          <a:ln>
                            <a:noFill/>
                          </a:ln>
                          <a:solidFill>
                            <a:prstClr val="black"/>
                          </a:solidFill>
                          <a:effectLst/>
                          <a:uLnTx/>
                          <a:uFillTx/>
                          <a:latin typeface="Calibri"/>
                          <a:ea typeface="+mn-ea"/>
                          <a:cs typeface="+mn-cs"/>
                        </a:rPr>
                        <a:t>
 @evelynweigert rankt Nachtische 🍩
#AurelMertz #NeoTropicTonight #EvelynWeigert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https://quintly-eu-image-storage.s3.amazonaws.com/9c3ce829927efb32c0be2e28a039948d/6763b4d651e32f958b068c65ff3aa5e2.jpg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188131</a:t>
                      </a:r>
                    </a:p>
                  </a:txBody>
                  <a:tcPr/>
                </a:tc>
                <a:extLst>
                  <a:ext uri="{0D108BD9-81ED-4DB2-BD59-A6C34878D82A}">
                    <a16:rowId xmlns:a16="http://schemas.microsoft.com/office/drawing/2014/main" val="923093262"/>
                  </a:ext>
                </a:extLst>
              </a:tr>
            </a:tbl>
          </a:graphicData>
        </a:graphic>
      </p:graphicFrame>
      <p:sp>
        <p:nvSpPr>
          <p:cNvPr id="4" name="Text Placeholder 3">
            <a:extLst>
              <a:ext uri="{FF2B5EF4-FFF2-40B4-BE49-F238E27FC236}">
                <a16:creationId xmlns:a16="http://schemas.microsoft.com/office/drawing/2014/main" id="{F61506D0-69FE-4C56-937F-1167262BAFE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252370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566A2-E225-4B3F-89F8-F332C13222E7}"/>
              </a:ext>
            </a:extLst>
          </p:cNvPr>
          <p:cNvSpPr>
            <a:spLocks noGrp="1"/>
          </p:cNvSpPr>
          <p:nvPr>
            <p:ph type="title"/>
          </p:nvPr>
        </p:nvSpPr>
        <p:spPr/>
        <p:txBody>
          <a:bodyPr/>
          <a:lstStyle/>
          <a:p>
            <a:r>
              <a:rPr lang="en-US"/>
              <a:t>Instagram Post Table (including IGTV) | 2 profiles - 4 of 9</a:t>
            </a:r>
          </a:p>
        </p:txBody>
      </p:sp>
      <p:graphicFrame>
        <p:nvGraphicFramePr>
          <p:cNvPr id="5" name="Table Placeholder 4">
            <a:extLst>
              <a:ext uri="{FF2B5EF4-FFF2-40B4-BE49-F238E27FC236}">
                <a16:creationId xmlns:a16="http://schemas.microsoft.com/office/drawing/2014/main" id="{65942FE1-C419-4A49-BC29-352DC650F20C}"/>
              </a:ext>
            </a:extLst>
          </p:cNvPr>
          <p:cNvGraphicFramePr>
            <a:graphicFrameLocks noGrp="1"/>
          </p:cNvGraphicFramePr>
          <p:nvPr>
            <p:ph type="tbl" sz="quarter" idx="13"/>
            <p:extLst>
              <p:ext uri="{D42A27DB-BD31-4B8C-83A1-F6EECF244321}">
                <p14:modId xmlns:p14="http://schemas.microsoft.com/office/powerpoint/2010/main" val="3629526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476460042"/>
                    </a:ext>
                  </a:extLst>
                </a:gridCol>
                <a:gridCol w="2057400">
                  <a:extLst>
                    <a:ext uri="{9D8B030D-6E8A-4147-A177-3AD203B41FA5}">
                      <a16:colId xmlns:a16="http://schemas.microsoft.com/office/drawing/2014/main" val="4140794573"/>
                    </a:ext>
                  </a:extLst>
                </a:gridCol>
                <a:gridCol w="987552">
                  <a:extLst>
                    <a:ext uri="{9D8B030D-6E8A-4147-A177-3AD203B41FA5}">
                      <a16:colId xmlns:a16="http://schemas.microsoft.com/office/drawing/2014/main" val="3284461937"/>
                    </a:ext>
                  </a:extLst>
                </a:gridCol>
                <a:gridCol w="987552">
                  <a:extLst>
                    <a:ext uri="{9D8B030D-6E8A-4147-A177-3AD203B41FA5}">
                      <a16:colId xmlns:a16="http://schemas.microsoft.com/office/drawing/2014/main" val="1642018634"/>
                    </a:ext>
                  </a:extLst>
                </a:gridCol>
                <a:gridCol w="987552">
                  <a:extLst>
                    <a:ext uri="{9D8B030D-6E8A-4147-A177-3AD203B41FA5}">
                      <a16:colId xmlns:a16="http://schemas.microsoft.com/office/drawing/2014/main" val="3904025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68143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gametwo_official - 2024-05-27 12:13:41</a:t>
                      </a:r>
                      <a:r>
                        <a:rPr kumimoji="0" lang="en-US" sz="1000" b="0" i="0" u="none" strike="noStrike" kern="1200" cap="none" spc="0" normalizeH="0" baseline="0" noProof="0">
                          <a:ln>
                            <a:noFill/>
                          </a:ln>
                          <a:solidFill>
                            <a:prstClr val="black"/>
                          </a:solidFill>
                          <a:effectLst/>
                          <a:uLnTx/>
                          <a:uFillTx/>
                          <a:latin typeface="Calibri"/>
                          <a:ea typeface="+mn-ea"/>
                          <a:cs typeface="+mn-cs"/>
                        </a:rPr>
                        <a:t>
 Wenn Spiele dir erlauben, deine lustigen Kostüme in der Cutscene zu tragen.
#gametwo #games #gaming #memes #cutscene #skins #customization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https://quintly-eu-image-storage.s3.amazonaws.com/c052a09ee75daa7113fc3061441a02e3/de29c7b5cf3e520b11003e7235bd875f.jpg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82426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neotropictonight - 2024-05-24 17:36:29</a:t>
                      </a:r>
                      <a:r>
                        <a:rPr kumimoji="0" lang="en-US" sz="1000" b="0" i="0" u="none" strike="noStrike" kern="1200" cap="none" spc="0" normalizeH="0" baseline="0" noProof="0">
                          <a:ln>
                            <a:noFill/>
                          </a:ln>
                          <a:solidFill>
                            <a:prstClr val="black"/>
                          </a:solidFill>
                          <a:effectLst/>
                          <a:uLnTx/>
                          <a:uFillTx/>
                          <a:latin typeface="Calibri"/>
                          <a:ea typeface="+mn-ea"/>
                          <a:cs typeface="+mn-cs"/>
                        </a:rPr>
                        <a:t>
 🤔 Wer würde eher…? 
Mit @nikeatathompson und @sirafaal 
#NeoTropicTonight #NikeataThompson #SiraFaal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https://quintly-eu-image-storage.s3.amazonaws.com/9c3ce829927efb32c0be2e28a039948d/2f689976011fa01f377ec7af6280aeab.jpg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12305</a:t>
                      </a:r>
                    </a:p>
                  </a:txBody>
                  <a:tcPr/>
                </a:tc>
                <a:extLst>
                  <a:ext uri="{0D108BD9-81ED-4DB2-BD59-A6C34878D82A}">
                    <a16:rowId xmlns:a16="http://schemas.microsoft.com/office/drawing/2014/main" val="1211420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gametwo_official - 2024-05-24 13:56:14</a:t>
                      </a:r>
                      <a:r>
                        <a:rPr kumimoji="0" lang="de-DE" sz="1000" b="0" i="0" u="none" strike="noStrike" kern="1200" cap="none" spc="0" normalizeH="0" baseline="0" noProof="0">
                          <a:ln>
                            <a:noFill/>
                          </a:ln>
                          <a:solidFill>
                            <a:prstClr val="black"/>
                          </a:solidFill>
                          <a:effectLst/>
                          <a:uLnTx/>
                          <a:uFillTx/>
                          <a:latin typeface="Calibri"/>
                          <a:ea typeface="+mn-ea"/>
                          <a:cs typeface="+mn-cs"/>
                        </a:rPr>
                        <a:t>
 Will doch nur ins Wochenende. 😭 
#GameTwo #GamingMemes #Gamer #Feierabend #Wochenende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https://quintly-eu-image-storage.s3.amazonaws.com/c052a09ee75daa7113fc3061441a02e3/b9c8845baa1dcc858049571ff3e75414.jpg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33496</a:t>
                      </a:r>
                    </a:p>
                  </a:txBody>
                  <a:tcPr/>
                </a:tc>
                <a:extLst>
                  <a:ext uri="{0D108BD9-81ED-4DB2-BD59-A6C34878D82A}">
                    <a16:rowId xmlns:a16="http://schemas.microsoft.com/office/drawing/2014/main" val="1055474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gametwo_official - 2024-05-23 12:56:06</a:t>
                      </a:r>
                      <a:r>
                        <a:rPr kumimoji="0" lang="de-DE" sz="1000" b="0" i="0" u="none" strike="noStrike" kern="1200" cap="none" spc="0" normalizeH="0" baseline="0" noProof="0">
                          <a:ln>
                            <a:noFill/>
                          </a:ln>
                          <a:solidFill>
                            <a:prstClr val="black"/>
                          </a:solidFill>
                          <a:effectLst/>
                          <a:uLnTx/>
                          <a:uFillTx/>
                          <a:latin typeface="Calibri"/>
                          <a:ea typeface="+mn-ea"/>
                          <a:cs typeface="+mn-cs"/>
                        </a:rPr>
                        <a:t>
 Sitze in der Bar und kann nur an Hades 2 denken.
 #GameTwo #Gaming #Games #hades #hades2 #friends #newgames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https://quintly-eu-image-storage.s3.amazonaws.com/c052a09ee75daa7113fc3061441a02e3/24bcede9b455bbd4d7f2458ebfe18896.jpg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48498040"/>
                  </a:ext>
                </a:extLst>
              </a:tr>
            </a:tbl>
          </a:graphicData>
        </a:graphic>
      </p:graphicFrame>
      <p:sp>
        <p:nvSpPr>
          <p:cNvPr id="4" name="Text Placeholder 3">
            <a:extLst>
              <a:ext uri="{FF2B5EF4-FFF2-40B4-BE49-F238E27FC236}">
                <a16:creationId xmlns:a16="http://schemas.microsoft.com/office/drawing/2014/main" id="{300025D7-4331-462A-830D-1452AF44584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198268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468D4-3B3B-42C1-8983-7D9257A9D0F1}"/>
              </a:ext>
            </a:extLst>
          </p:cNvPr>
          <p:cNvSpPr>
            <a:spLocks noGrp="1"/>
          </p:cNvSpPr>
          <p:nvPr>
            <p:ph type="title"/>
          </p:nvPr>
        </p:nvSpPr>
        <p:spPr/>
        <p:txBody>
          <a:bodyPr/>
          <a:lstStyle/>
          <a:p>
            <a:r>
              <a:rPr lang="en-US"/>
              <a:t>Instagram Post Table (including IGTV) | 2 profiles - 5 of 9</a:t>
            </a:r>
          </a:p>
        </p:txBody>
      </p:sp>
      <p:graphicFrame>
        <p:nvGraphicFramePr>
          <p:cNvPr id="5" name="Table Placeholder 4">
            <a:extLst>
              <a:ext uri="{FF2B5EF4-FFF2-40B4-BE49-F238E27FC236}">
                <a16:creationId xmlns:a16="http://schemas.microsoft.com/office/drawing/2014/main" id="{44DA68F5-9AC8-4926-BD75-F9CE53F046D5}"/>
              </a:ext>
            </a:extLst>
          </p:cNvPr>
          <p:cNvGraphicFramePr>
            <a:graphicFrameLocks noGrp="1"/>
          </p:cNvGraphicFramePr>
          <p:nvPr>
            <p:ph type="tbl" sz="quarter" idx="13"/>
            <p:extLst>
              <p:ext uri="{D42A27DB-BD31-4B8C-83A1-F6EECF244321}">
                <p14:modId xmlns:p14="http://schemas.microsoft.com/office/powerpoint/2010/main" val="633808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3293013194"/>
                    </a:ext>
                  </a:extLst>
                </a:gridCol>
                <a:gridCol w="2057400">
                  <a:extLst>
                    <a:ext uri="{9D8B030D-6E8A-4147-A177-3AD203B41FA5}">
                      <a16:colId xmlns:a16="http://schemas.microsoft.com/office/drawing/2014/main" val="2744834004"/>
                    </a:ext>
                  </a:extLst>
                </a:gridCol>
                <a:gridCol w="987552">
                  <a:extLst>
                    <a:ext uri="{9D8B030D-6E8A-4147-A177-3AD203B41FA5}">
                      <a16:colId xmlns:a16="http://schemas.microsoft.com/office/drawing/2014/main" val="800735461"/>
                    </a:ext>
                  </a:extLst>
                </a:gridCol>
                <a:gridCol w="987552">
                  <a:extLst>
                    <a:ext uri="{9D8B030D-6E8A-4147-A177-3AD203B41FA5}">
                      <a16:colId xmlns:a16="http://schemas.microsoft.com/office/drawing/2014/main" val="1517415782"/>
                    </a:ext>
                  </a:extLst>
                </a:gridCol>
                <a:gridCol w="987552">
                  <a:extLst>
                    <a:ext uri="{9D8B030D-6E8A-4147-A177-3AD203B41FA5}">
                      <a16:colId xmlns:a16="http://schemas.microsoft.com/office/drawing/2014/main" val="2435814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89801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neotropictonight - 2024-05-22 18:33:51</a:t>
                      </a:r>
                      <a:r>
                        <a:rPr kumimoji="0" lang="de-DE" sz="1000" b="0" i="0" u="none" strike="noStrike" kern="1200" cap="none" spc="0" normalizeH="0" baseline="0" noProof="0">
                          <a:ln>
                            <a:noFill/>
                          </a:ln>
                          <a:solidFill>
                            <a:prstClr val="black"/>
                          </a:solidFill>
                          <a:effectLst/>
                          <a:uLnTx/>
                          <a:uFillTx/>
                          <a:latin typeface="Calibri"/>
                          <a:ea typeface="+mn-ea"/>
                          <a:cs typeface="+mn-cs"/>
                        </a:rPr>
                        <a:t>
 Back in die 2000er… Wer sah damals nicht so aus? 🤓
@aurelmertz kommentiert News von früher!
#AurelMertz #NeoTropicTonight #NayorYay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https://quintly-eu-image-storage.s3.amazonaws.com/9c3ce829927efb32c0be2e28a039948d/9fb36e3b74ab887bf7a8debc41743c61.jpg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5951</a:t>
                      </a:r>
                    </a:p>
                  </a:txBody>
                  <a:tcPr/>
                </a:tc>
                <a:extLst>
                  <a:ext uri="{0D108BD9-81ED-4DB2-BD59-A6C34878D82A}">
                    <a16:rowId xmlns:a16="http://schemas.microsoft.com/office/drawing/2014/main" val="1235779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gametwo_official - 2024-05-22 14:15:21</a:t>
                      </a:r>
                      <a:r>
                        <a:rPr kumimoji="0" lang="en-US" sz="1000" b="0" i="0" u="none" strike="noStrike" kern="1200" cap="none" spc="0" normalizeH="0" baseline="0" noProof="0">
                          <a:ln>
                            <a:noFill/>
                          </a:ln>
                          <a:solidFill>
                            <a:prstClr val="black"/>
                          </a:solidFill>
                          <a:effectLst/>
                          <a:uLnTx/>
                          <a:uFillTx/>
                          <a:latin typeface="Calibri"/>
                          <a:ea typeface="+mn-ea"/>
                          <a:cs typeface="+mn-cs"/>
                        </a:rPr>
                        <a:t>
 Im neuen Assassin's Creed Shadows kannst du zwischen Shinobi Naoe und Samurai Yasuke wählen. Aber wusstet ihr, dass Yasuke auf einem echten Krieger aus dem feudalen Japan basiert? Dürfen wir vorstellen: Der erste schwarze Samurai Japans. 🥷
#GameTwo #GamingNews #AssassinsCreed #Yasuke #Samurai #Japan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https://quintly-eu-image-storage.s3.amazonaws.com/c052a09ee75daa7113fc3061441a02e3/640a186da259901c063634e0d06e76be.jpg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779689"/>
                  </a:ext>
                </a:extLst>
              </a:tr>
            </a:tbl>
          </a:graphicData>
        </a:graphic>
      </p:graphicFrame>
      <p:sp>
        <p:nvSpPr>
          <p:cNvPr id="4" name="Text Placeholder 3">
            <a:extLst>
              <a:ext uri="{FF2B5EF4-FFF2-40B4-BE49-F238E27FC236}">
                <a16:creationId xmlns:a16="http://schemas.microsoft.com/office/drawing/2014/main" id="{ADB4E375-EEEC-4B24-9A51-18CE0B7E4DC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546910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D5D96-CE39-48DA-9083-543B14EB21DE}"/>
              </a:ext>
            </a:extLst>
          </p:cNvPr>
          <p:cNvSpPr>
            <a:spLocks noGrp="1"/>
          </p:cNvSpPr>
          <p:nvPr>
            <p:ph type="title"/>
          </p:nvPr>
        </p:nvSpPr>
        <p:spPr/>
        <p:txBody>
          <a:bodyPr/>
          <a:lstStyle/>
          <a:p>
            <a:r>
              <a:rPr lang="en-US"/>
              <a:t>Instagram Post Table (including IGTV) | 2 profiles - 6 of 9</a:t>
            </a:r>
          </a:p>
        </p:txBody>
      </p:sp>
      <p:graphicFrame>
        <p:nvGraphicFramePr>
          <p:cNvPr id="5" name="Table Placeholder 4">
            <a:extLst>
              <a:ext uri="{FF2B5EF4-FFF2-40B4-BE49-F238E27FC236}">
                <a16:creationId xmlns:a16="http://schemas.microsoft.com/office/drawing/2014/main" id="{A89701EB-4828-4A13-9675-4262587536B9}"/>
              </a:ext>
            </a:extLst>
          </p:cNvPr>
          <p:cNvGraphicFramePr>
            <a:graphicFrameLocks noGrp="1"/>
          </p:cNvGraphicFramePr>
          <p:nvPr>
            <p:ph type="tbl" sz="quarter" idx="13"/>
            <p:extLst>
              <p:ext uri="{D42A27DB-BD31-4B8C-83A1-F6EECF244321}">
                <p14:modId xmlns:p14="http://schemas.microsoft.com/office/powerpoint/2010/main" val="1144742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4112617160"/>
                    </a:ext>
                  </a:extLst>
                </a:gridCol>
                <a:gridCol w="2057400">
                  <a:extLst>
                    <a:ext uri="{9D8B030D-6E8A-4147-A177-3AD203B41FA5}">
                      <a16:colId xmlns:a16="http://schemas.microsoft.com/office/drawing/2014/main" val="3900140664"/>
                    </a:ext>
                  </a:extLst>
                </a:gridCol>
                <a:gridCol w="987552">
                  <a:extLst>
                    <a:ext uri="{9D8B030D-6E8A-4147-A177-3AD203B41FA5}">
                      <a16:colId xmlns:a16="http://schemas.microsoft.com/office/drawing/2014/main" val="3942444055"/>
                    </a:ext>
                  </a:extLst>
                </a:gridCol>
                <a:gridCol w="987552">
                  <a:extLst>
                    <a:ext uri="{9D8B030D-6E8A-4147-A177-3AD203B41FA5}">
                      <a16:colId xmlns:a16="http://schemas.microsoft.com/office/drawing/2014/main" val="485831276"/>
                    </a:ext>
                  </a:extLst>
                </a:gridCol>
                <a:gridCol w="987552">
                  <a:extLst>
                    <a:ext uri="{9D8B030D-6E8A-4147-A177-3AD203B41FA5}">
                      <a16:colId xmlns:a16="http://schemas.microsoft.com/office/drawing/2014/main" val="3457427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4629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gametwo_official - 2024-05-21 12:53:00</a:t>
                      </a:r>
                      <a:r>
                        <a:rPr kumimoji="0" lang="en-US" sz="1000" b="0" i="0" u="none" strike="noStrike" kern="1200" cap="none" spc="0" normalizeH="0" baseline="0" noProof="0">
                          <a:ln>
                            <a:noFill/>
                          </a:ln>
                          <a:solidFill>
                            <a:prstClr val="black"/>
                          </a:solidFill>
                          <a:effectLst/>
                          <a:uLnTx/>
                          <a:uFillTx/>
                          <a:latin typeface="Calibri"/>
                          <a:ea typeface="+mn-ea"/>
                          <a:cs typeface="+mn-cs"/>
                        </a:rPr>
                        <a:t>
 Seid ehrlich: Keiner schafft es, das ganze Game über zu schleichen. 👀
Ansonsten könnt ihr gerne in die neue Folge Game Two schleichen! Diese Woche mit Homeworld 3, Animal Well und einem Deep Dive ins Thema Extraction Shooter. Wie gehabt auf YouTube, in der ZDFmediathek und am Donnerstagabend in #ZDFneo.
#gametwo #games #gaming #memes #funny #sneaky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https://quintly-eu-image-storage.s3.amazonaws.com/c052a09ee75daa7113fc3061441a02e3/b68127646420e8f1e4ef6cd4ede4ecaf.jpg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9006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neotropictonight - 2024-05-20 20:45:16</a:t>
                      </a:r>
                      <a:r>
                        <a:rPr kumimoji="0" lang="en-US" sz="1000" b="0" i="0" u="none" strike="noStrike" kern="1200" cap="none" spc="0" normalizeH="0" baseline="0" noProof="0">
                          <a:ln>
                            <a:noFill/>
                          </a:ln>
                          <a:solidFill>
                            <a:prstClr val="black"/>
                          </a:solidFill>
                          <a:effectLst/>
                          <a:uLnTx/>
                          <a:uFillTx/>
                          <a:latin typeface="Calibri"/>
                          <a:ea typeface="+mn-ea"/>
                          <a:cs typeface="+mn-cs"/>
                        </a:rPr>
                        <a:t>
 Seid ihr bereit für ein noch nie dagewesenes Format, um Gazelle näher kennenzulernen?
Mehr mit @gazelleishername bei Neo Tropic Tonight in der @zdfmediathek 
#aurelmertz #neotropictonight #gazelle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https://quintly-eu-image-storage.s3.amazonaws.com/9c3ce829927efb32c0be2e28a039948d/7bf5b3936037623a4e7729c22ace1632.jpg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130906</a:t>
                      </a:r>
                    </a:p>
                  </a:txBody>
                  <a:tcPr/>
                </a:tc>
                <a:extLst>
                  <a:ext uri="{0D108BD9-81ED-4DB2-BD59-A6C34878D82A}">
                    <a16:rowId xmlns:a16="http://schemas.microsoft.com/office/drawing/2014/main" val="3968228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neotropictonight - 2024-05-19 17:47:19</a:t>
                      </a:r>
                      <a:r>
                        <a:rPr kumimoji="0" lang="en-US" sz="1000" b="0" i="0" u="none" strike="noStrike" kern="1200" cap="none" spc="0" normalizeH="0" baseline="0" noProof="0">
                          <a:ln>
                            <a:noFill/>
                          </a:ln>
                          <a:solidFill>
                            <a:prstClr val="black"/>
                          </a:solidFill>
                          <a:effectLst/>
                          <a:uLnTx/>
                          <a:uFillTx/>
                          <a:latin typeface="Calibri"/>
                          <a:ea typeface="+mn-ea"/>
                          <a:cs typeface="+mn-cs"/>
                        </a:rPr>
                        <a:t>
 Wir suchen Aurels Herbstblatt💘
#AurelMertz #NeoTropicTonight #Herbstblatt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https://quintly-eu-image-storage.s3.amazonaws.com/9c3ce829927efb32c0be2e28a039948d/e9b698869ad70432ce868c2acaa57896.jpg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272004</a:t>
                      </a:r>
                    </a:p>
                  </a:txBody>
                  <a:tcPr/>
                </a:tc>
                <a:extLst>
                  <a:ext uri="{0D108BD9-81ED-4DB2-BD59-A6C34878D82A}">
                    <a16:rowId xmlns:a16="http://schemas.microsoft.com/office/drawing/2014/main" val="2201787621"/>
                  </a:ext>
                </a:extLst>
              </a:tr>
            </a:tbl>
          </a:graphicData>
        </a:graphic>
      </p:graphicFrame>
      <p:sp>
        <p:nvSpPr>
          <p:cNvPr id="4" name="Text Placeholder 3">
            <a:extLst>
              <a:ext uri="{FF2B5EF4-FFF2-40B4-BE49-F238E27FC236}">
                <a16:creationId xmlns:a16="http://schemas.microsoft.com/office/drawing/2014/main" id="{D745DA9E-ED6F-418B-A8DC-B96715928E9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077616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C554E-FBBD-4579-A874-FA1344B32404}"/>
              </a:ext>
            </a:extLst>
          </p:cNvPr>
          <p:cNvSpPr>
            <a:spLocks noGrp="1"/>
          </p:cNvSpPr>
          <p:nvPr>
            <p:ph type="title"/>
          </p:nvPr>
        </p:nvSpPr>
        <p:spPr/>
        <p:txBody>
          <a:bodyPr/>
          <a:lstStyle/>
          <a:p>
            <a:r>
              <a:rPr lang="en-US"/>
              <a:t>Instagram Post Table (including IGTV) | 2 profiles - 7 of 9</a:t>
            </a:r>
          </a:p>
        </p:txBody>
      </p:sp>
      <p:graphicFrame>
        <p:nvGraphicFramePr>
          <p:cNvPr id="5" name="Table Placeholder 4">
            <a:extLst>
              <a:ext uri="{FF2B5EF4-FFF2-40B4-BE49-F238E27FC236}">
                <a16:creationId xmlns:a16="http://schemas.microsoft.com/office/drawing/2014/main" id="{2E613593-19FD-461D-A7A7-7A0E591AB52C}"/>
              </a:ext>
            </a:extLst>
          </p:cNvPr>
          <p:cNvGraphicFramePr>
            <a:graphicFrameLocks noGrp="1"/>
          </p:cNvGraphicFramePr>
          <p:nvPr>
            <p:ph type="tbl" sz="quarter" idx="13"/>
            <p:extLst>
              <p:ext uri="{D42A27DB-BD31-4B8C-83A1-F6EECF244321}">
                <p14:modId xmlns:p14="http://schemas.microsoft.com/office/powerpoint/2010/main" val="3272644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134081522"/>
                    </a:ext>
                  </a:extLst>
                </a:gridCol>
                <a:gridCol w="2057400">
                  <a:extLst>
                    <a:ext uri="{9D8B030D-6E8A-4147-A177-3AD203B41FA5}">
                      <a16:colId xmlns:a16="http://schemas.microsoft.com/office/drawing/2014/main" val="967242554"/>
                    </a:ext>
                  </a:extLst>
                </a:gridCol>
                <a:gridCol w="987552">
                  <a:extLst>
                    <a:ext uri="{9D8B030D-6E8A-4147-A177-3AD203B41FA5}">
                      <a16:colId xmlns:a16="http://schemas.microsoft.com/office/drawing/2014/main" val="1580780173"/>
                    </a:ext>
                  </a:extLst>
                </a:gridCol>
                <a:gridCol w="987552">
                  <a:extLst>
                    <a:ext uri="{9D8B030D-6E8A-4147-A177-3AD203B41FA5}">
                      <a16:colId xmlns:a16="http://schemas.microsoft.com/office/drawing/2014/main" val="1691853656"/>
                    </a:ext>
                  </a:extLst>
                </a:gridCol>
                <a:gridCol w="987552">
                  <a:extLst>
                    <a:ext uri="{9D8B030D-6E8A-4147-A177-3AD203B41FA5}">
                      <a16:colId xmlns:a16="http://schemas.microsoft.com/office/drawing/2014/main" val="2461617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9022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neotropictonight - 2024-05-18 11:07:44</a:t>
                      </a:r>
                      <a:r>
                        <a:rPr kumimoji="0" lang="en-US" sz="1000" b="0" i="0" u="none" strike="noStrike" kern="1200" cap="none" spc="0" normalizeH="0" baseline="0" noProof="0">
                          <a:ln>
                            <a:noFill/>
                          </a:ln>
                          <a:solidFill>
                            <a:prstClr val="black"/>
                          </a:solidFill>
                          <a:effectLst/>
                          <a:uLnTx/>
                          <a:uFillTx/>
                          <a:latin typeface="Calibri"/>
                          <a:ea typeface="+mn-ea"/>
                          <a:cs typeface="+mn-cs"/>
                        </a:rPr>
                        <a:t>
 Ab jetzt muss im Vibe Check immer geshufflet werden☝️
#AurelMertz #NikeataThompson #SiraFaal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https://quintly-eu-image-storage.s3.amazonaws.com/9c3ce829927efb32c0be2e28a039948d/853a72dbe97b22c5fce2d1ec6743d46f.jpg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24492</a:t>
                      </a:r>
                    </a:p>
                  </a:txBody>
                  <a:tcPr/>
                </a:tc>
                <a:extLst>
                  <a:ext uri="{0D108BD9-81ED-4DB2-BD59-A6C34878D82A}">
                    <a16:rowId xmlns:a16="http://schemas.microsoft.com/office/drawing/2014/main" val="399707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gametwo_official - 2024-05-17 14:27:26</a:t>
                      </a:r>
                      <a:r>
                        <a:rPr kumimoji="0" lang="en-US" sz="1000" b="0" i="0" u="none" strike="noStrike" kern="1200" cap="none" spc="0" normalizeH="0" baseline="0" noProof="0">
                          <a:ln>
                            <a:noFill/>
                          </a:ln>
                          <a:solidFill>
                            <a:prstClr val="black"/>
                          </a:solidFill>
                          <a:effectLst/>
                          <a:uLnTx/>
                          <a:uFillTx/>
                          <a:latin typeface="Calibri"/>
                          <a:ea typeface="+mn-ea"/>
                          <a:cs typeface="+mn-cs"/>
                        </a:rPr>
                        <a:t>
 Den ganzen Wirbel um Helldivers 2 habt ihr sicher mitbekommen, aber jetzt kommt noch ein Game hinzu, welches Sony für viele Menschen unspielbar macht... Wir haben euch das Debakel mal zusammengefasst. 🗒
#GameTwo #GamingNews #Sony #Playstation #Helldivers2 #GhostofTsushima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https://quintly-eu-image-storage.s3.amazonaws.com/c052a09ee75daa7113fc3061441a02e3/d9108a870e31edf55267ac3b0753afa5.jpg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55490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neotropictonight - 2024-05-17 10:40:40</a:t>
                      </a:r>
                      <a:r>
                        <a:rPr kumimoji="0" lang="en-US" sz="1000" b="0" i="0" u="none" strike="noStrike" kern="1200" cap="none" spc="0" normalizeH="0" baseline="0" noProof="0">
                          <a:ln>
                            <a:noFill/>
                          </a:ln>
                          <a:solidFill>
                            <a:prstClr val="black"/>
                          </a:solidFill>
                          <a:effectLst/>
                          <a:uLnTx/>
                          <a:uFillTx/>
                          <a:latin typeface="Calibri"/>
                          <a:ea typeface="+mn-ea"/>
                          <a:cs typeface="+mn-cs"/>
                        </a:rPr>
                        <a:t>
 Grüße aus Sylt 🌊🍾🌅🦪⚓️💶
#AurelMertz #NeoTropicTonight #Sylt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https://quintly-eu-image-storage.s3.amazonaws.com/9c3ce829927efb32c0be2e28a039948d/835cd8b1851c409cb149a098ad07f1e1.jpg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154127</a:t>
                      </a:r>
                    </a:p>
                  </a:txBody>
                  <a:tcPr/>
                </a:tc>
                <a:extLst>
                  <a:ext uri="{0D108BD9-81ED-4DB2-BD59-A6C34878D82A}">
                    <a16:rowId xmlns:a16="http://schemas.microsoft.com/office/drawing/2014/main" val="2968351762"/>
                  </a:ext>
                </a:extLst>
              </a:tr>
            </a:tbl>
          </a:graphicData>
        </a:graphic>
      </p:graphicFrame>
      <p:sp>
        <p:nvSpPr>
          <p:cNvPr id="4" name="Text Placeholder 3">
            <a:extLst>
              <a:ext uri="{FF2B5EF4-FFF2-40B4-BE49-F238E27FC236}">
                <a16:creationId xmlns:a16="http://schemas.microsoft.com/office/drawing/2014/main" id="{F667E508-3926-466F-86B0-E8915C3A8E9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177522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66BA9-D2E6-4526-B9DB-F249DA0200BA}"/>
              </a:ext>
            </a:extLst>
          </p:cNvPr>
          <p:cNvSpPr>
            <a:spLocks noGrp="1"/>
          </p:cNvSpPr>
          <p:nvPr>
            <p:ph type="title"/>
          </p:nvPr>
        </p:nvSpPr>
        <p:spPr/>
        <p:txBody>
          <a:bodyPr/>
          <a:lstStyle/>
          <a:p>
            <a:r>
              <a:rPr lang="en-US"/>
              <a:t>Instagram Post Table (including IGTV) | 2 profiles - 8 of 9</a:t>
            </a:r>
          </a:p>
        </p:txBody>
      </p:sp>
      <p:graphicFrame>
        <p:nvGraphicFramePr>
          <p:cNvPr id="5" name="Table Placeholder 4">
            <a:extLst>
              <a:ext uri="{FF2B5EF4-FFF2-40B4-BE49-F238E27FC236}">
                <a16:creationId xmlns:a16="http://schemas.microsoft.com/office/drawing/2014/main" id="{4A46CFA9-3ADB-4763-883D-519FAB16BD19}"/>
              </a:ext>
            </a:extLst>
          </p:cNvPr>
          <p:cNvGraphicFramePr>
            <a:graphicFrameLocks noGrp="1"/>
          </p:cNvGraphicFramePr>
          <p:nvPr>
            <p:ph type="tbl" sz="quarter" idx="13"/>
            <p:extLst>
              <p:ext uri="{D42A27DB-BD31-4B8C-83A1-F6EECF244321}">
                <p14:modId xmlns:p14="http://schemas.microsoft.com/office/powerpoint/2010/main" val="4249211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2090102265"/>
                    </a:ext>
                  </a:extLst>
                </a:gridCol>
                <a:gridCol w="2057400">
                  <a:extLst>
                    <a:ext uri="{9D8B030D-6E8A-4147-A177-3AD203B41FA5}">
                      <a16:colId xmlns:a16="http://schemas.microsoft.com/office/drawing/2014/main" val="1308504227"/>
                    </a:ext>
                  </a:extLst>
                </a:gridCol>
                <a:gridCol w="987552">
                  <a:extLst>
                    <a:ext uri="{9D8B030D-6E8A-4147-A177-3AD203B41FA5}">
                      <a16:colId xmlns:a16="http://schemas.microsoft.com/office/drawing/2014/main" val="800029709"/>
                    </a:ext>
                  </a:extLst>
                </a:gridCol>
                <a:gridCol w="987552">
                  <a:extLst>
                    <a:ext uri="{9D8B030D-6E8A-4147-A177-3AD203B41FA5}">
                      <a16:colId xmlns:a16="http://schemas.microsoft.com/office/drawing/2014/main" val="3853164884"/>
                    </a:ext>
                  </a:extLst>
                </a:gridCol>
                <a:gridCol w="987552">
                  <a:extLst>
                    <a:ext uri="{9D8B030D-6E8A-4147-A177-3AD203B41FA5}">
                      <a16:colId xmlns:a16="http://schemas.microsoft.com/office/drawing/2014/main" val="487877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60036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neotropictonight - 2024-05-16 19:55:48</a:t>
                      </a:r>
                      <a:r>
                        <a:rPr kumimoji="0" lang="en-US" sz="1000" b="0" i="0" u="none" strike="noStrike" kern="1200" cap="none" spc="0" normalizeH="0" baseline="0" noProof="0">
                          <a:ln>
                            <a:noFill/>
                          </a:ln>
                          <a:solidFill>
                            <a:prstClr val="black"/>
                          </a:solidFill>
                          <a:effectLst/>
                          <a:uLnTx/>
                          <a:uFillTx/>
                          <a:latin typeface="Calibri"/>
                          <a:ea typeface="+mn-ea"/>
                          <a:cs typeface="+mn-cs"/>
                        </a:rPr>
                        <a:t>
 Deutschland 🤝 Tatort
Mehr von @nikeatathompson und @sirafaal bei Neo Tropic Tonight!
#AurelMertz #NikeataThompson #SiraFaal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https://quintly-eu-image-storage.s3.amazonaws.com/9c3ce829927efb32c0be2e28a039948d/8fe33f0e186828f0423beb44f94aa2a6.jpg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114165</a:t>
                      </a:r>
                    </a:p>
                  </a:txBody>
                  <a:tcPr/>
                </a:tc>
                <a:extLst>
                  <a:ext uri="{0D108BD9-81ED-4DB2-BD59-A6C34878D82A}">
                    <a16:rowId xmlns:a16="http://schemas.microsoft.com/office/drawing/2014/main" val="2226352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neotropictonight - 2024-05-16 16:16:28</a:t>
                      </a:r>
                      <a:r>
                        <a:rPr kumimoji="0" lang="en-US" sz="1000" b="0" i="0" u="none" strike="noStrike" kern="1200" cap="none" spc="0" normalizeH="0" baseline="0" noProof="0">
                          <a:ln>
                            <a:noFill/>
                          </a:ln>
                          <a:solidFill>
                            <a:prstClr val="black"/>
                          </a:solidFill>
                          <a:effectLst/>
                          <a:uLnTx/>
                          <a:uFillTx/>
                          <a:latin typeface="Calibri"/>
                          <a:ea typeface="+mn-ea"/>
                          <a:cs typeface="+mn-cs"/>
                        </a:rPr>
                        <a:t>
 Wilde Mischung, wilde Sendung – heute Abend 20 Uhr in der @zdfmediathek und ab 23 Uhr in ZDFneo! 
📸(ZDF/Lenny Rothenberg) #aurelmertz #neotropictonight #sendung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https://quintly-eu-image-storage.s3.amazonaws.com/9c3ce829927efb32c0be2e28a039948d/66d1d817946a17976285d2cef4958658.jpg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extLst>
                  <a:ext uri="{0D108BD9-81ED-4DB2-BD59-A6C34878D82A}">
                    <a16:rowId xmlns:a16="http://schemas.microsoft.com/office/drawing/2014/main" val="2471223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gametwo_official - 2024-05-16 11:53:48</a:t>
                      </a:r>
                      <a:r>
                        <a:rPr kumimoji="0" lang="en-US" sz="1000" b="0" i="0" u="none" strike="noStrike" kern="1200" cap="none" spc="0" normalizeH="0" baseline="0" noProof="0">
                          <a:ln>
                            <a:noFill/>
                          </a:ln>
                          <a:solidFill>
                            <a:prstClr val="black"/>
                          </a:solidFill>
                          <a:effectLst/>
                          <a:uLnTx/>
                          <a:uFillTx/>
                          <a:latin typeface="Calibri"/>
                          <a:ea typeface="+mn-ea"/>
                          <a:cs typeface="+mn-cs"/>
                        </a:rPr>
                        <a:t>
 Wir haben uns mal umgehört, welche Soundtracks unsere Redaktion am meisten feiert. Wie seht ihr das, welcher ist euer Lieblings-Soundtrack? Lasst es uns wissen. ⬇️😁
#Gaming #GameTwo #Gamingsoundtrack #Soundtrack #Games #Videospiele #Halo #nierautomata #Monsterhunter #persona4 #megaman #streetsofrage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https://quintly-eu-image-storage.s3.amazonaws.com/c052a09ee75daa7113fc3061441a02e3/ee316fccd11c5d8b536cb638fb50012f.jpg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70122188"/>
                  </a:ext>
                </a:extLst>
              </a:tr>
            </a:tbl>
          </a:graphicData>
        </a:graphic>
      </p:graphicFrame>
      <p:sp>
        <p:nvSpPr>
          <p:cNvPr id="4" name="Text Placeholder 3">
            <a:extLst>
              <a:ext uri="{FF2B5EF4-FFF2-40B4-BE49-F238E27FC236}">
                <a16:creationId xmlns:a16="http://schemas.microsoft.com/office/drawing/2014/main" id="{F4D8C7AC-3840-4C1C-A781-CEFDD0A3524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203595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9C521-4714-45A4-8CD0-A0A0208B6710}"/>
              </a:ext>
            </a:extLst>
          </p:cNvPr>
          <p:cNvSpPr>
            <a:spLocks noGrp="1"/>
          </p:cNvSpPr>
          <p:nvPr>
            <p:ph type="title"/>
          </p:nvPr>
        </p:nvSpPr>
        <p:spPr/>
        <p:txBody>
          <a:bodyPr/>
          <a:lstStyle/>
          <a:p>
            <a:r>
              <a:rPr lang="en-US"/>
              <a:t>Instagram Post Table (including IGTV) | 2 profiles - 9 of 9</a:t>
            </a:r>
          </a:p>
        </p:txBody>
      </p:sp>
      <p:graphicFrame>
        <p:nvGraphicFramePr>
          <p:cNvPr id="5" name="Table Placeholder 4">
            <a:extLst>
              <a:ext uri="{FF2B5EF4-FFF2-40B4-BE49-F238E27FC236}">
                <a16:creationId xmlns:a16="http://schemas.microsoft.com/office/drawing/2014/main" id="{4EC9953E-98B4-417B-B2B7-1A58D8C201A2}"/>
              </a:ext>
            </a:extLst>
          </p:cNvPr>
          <p:cNvGraphicFramePr>
            <a:graphicFrameLocks noGrp="1"/>
          </p:cNvGraphicFramePr>
          <p:nvPr>
            <p:ph type="tbl" sz="quarter" idx="13"/>
            <p:extLst>
              <p:ext uri="{D42A27DB-BD31-4B8C-83A1-F6EECF244321}">
                <p14:modId xmlns:p14="http://schemas.microsoft.com/office/powerpoint/2010/main" val="4116393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3882931832"/>
                    </a:ext>
                  </a:extLst>
                </a:gridCol>
                <a:gridCol w="2057400">
                  <a:extLst>
                    <a:ext uri="{9D8B030D-6E8A-4147-A177-3AD203B41FA5}">
                      <a16:colId xmlns:a16="http://schemas.microsoft.com/office/drawing/2014/main" val="1331210957"/>
                    </a:ext>
                  </a:extLst>
                </a:gridCol>
                <a:gridCol w="987552">
                  <a:extLst>
                    <a:ext uri="{9D8B030D-6E8A-4147-A177-3AD203B41FA5}">
                      <a16:colId xmlns:a16="http://schemas.microsoft.com/office/drawing/2014/main" val="291715005"/>
                    </a:ext>
                  </a:extLst>
                </a:gridCol>
                <a:gridCol w="987552">
                  <a:extLst>
                    <a:ext uri="{9D8B030D-6E8A-4147-A177-3AD203B41FA5}">
                      <a16:colId xmlns:a16="http://schemas.microsoft.com/office/drawing/2014/main" val="446038546"/>
                    </a:ext>
                  </a:extLst>
                </a:gridCol>
                <a:gridCol w="987552">
                  <a:extLst>
                    <a:ext uri="{9D8B030D-6E8A-4147-A177-3AD203B41FA5}">
                      <a16:colId xmlns:a16="http://schemas.microsoft.com/office/drawing/2014/main" val="3848877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7735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neotropictonight - 2024-05-15 16:41:36</a:t>
                      </a:r>
                      <a:r>
                        <a:rPr kumimoji="0" lang="en-US" sz="1000" b="0" i="0" u="none" strike="noStrike" kern="1200" cap="none" spc="0" normalizeH="0" baseline="0" noProof="0">
                          <a:ln>
                            <a:noFill/>
                          </a:ln>
                          <a:solidFill>
                            <a:prstClr val="black"/>
                          </a:solidFill>
                          <a:effectLst/>
                          <a:uLnTx/>
                          <a:uFillTx/>
                          <a:latin typeface="Calibri"/>
                          <a:ea typeface="+mn-ea"/>
                          <a:cs typeface="+mn-cs"/>
                        </a:rPr>
                        <a:t>
 @nikeatathompson und @sirafaal sind unsere bezaubernde Gäste morgen bei Neo Tropic Tonight! 
#AurelMertz #NikeataThompson #SiraFaal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https://quintly-eu-image-storage.s3.amazonaws.com/9c3ce829927efb32c0be2e28a039948d/052842fe84d741712ac359bded1fd299.jpg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41988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gametwo_official - 2024-05-15 12:46:05</a:t>
                      </a:r>
                      <a:r>
                        <a:rPr kumimoji="0" lang="en-US" sz="1000" b="0" i="0" u="none" strike="noStrike" kern="1200" cap="none" spc="0" normalizeH="0" baseline="0" noProof="0">
                          <a:ln>
                            <a:noFill/>
                          </a:ln>
                          <a:solidFill>
                            <a:prstClr val="black"/>
                          </a:solidFill>
                          <a:effectLst/>
                          <a:uLnTx/>
                          <a:uFillTx/>
                          <a:latin typeface="Calibri"/>
                          <a:ea typeface="+mn-ea"/>
                          <a:cs typeface="+mn-cs"/>
                        </a:rPr>
                        <a:t>
 Jeder kennt doch diese eine Person. 👀
#games #gametwo #gaming #mariokart #friends #freunde #zocken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https://quintly-eu-image-storage.s3.amazonaws.com/c052a09ee75daa7113fc3061441a02e3/955c3461c24d7d43a111e0c93fc79cb7.jpg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08771539"/>
                  </a:ext>
                </a:extLst>
              </a:tr>
            </a:tbl>
          </a:graphicData>
        </a:graphic>
      </p:graphicFrame>
      <p:sp>
        <p:nvSpPr>
          <p:cNvPr id="4" name="Text Placeholder 3">
            <a:extLst>
              <a:ext uri="{FF2B5EF4-FFF2-40B4-BE49-F238E27FC236}">
                <a16:creationId xmlns:a16="http://schemas.microsoft.com/office/drawing/2014/main" id="{06D812FA-8833-4D50-B8F2-BA305D54680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4721962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1724</Words>
  <Application>Microsoft Office PowerPoint</Application>
  <PresentationFormat>On-screen Show (4:3)</PresentationFormat>
  <Paragraphs>188</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Instagram Post Table (including IGTV) | 2 profiles - 1 of 9</vt:lpstr>
      <vt:lpstr>Instagram Post Table (including IGTV) | 2 profiles - 2 of 9</vt:lpstr>
      <vt:lpstr>Instagram Post Table (including IGTV) | 2 profiles - 3 of 9</vt:lpstr>
      <vt:lpstr>Instagram Post Table (including IGTV) | 2 profiles - 4 of 9</vt:lpstr>
      <vt:lpstr>Instagram Post Table (including IGTV) | 2 profiles - 5 of 9</vt:lpstr>
      <vt:lpstr>Instagram Post Table (including IGTV) | 2 profiles - 6 of 9</vt:lpstr>
      <vt:lpstr>Instagram Post Table (including IGTV) | 2 profiles - 7 of 9</vt:lpstr>
      <vt:lpstr>Instagram Post Table (including IGTV) | 2 profiles - 8 of 9</vt:lpstr>
      <vt:lpstr>Instagram Post Table (including IGTV) | 2 profiles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 Table (including IGTV) | 2 profiles - 1 of 9</dc:title>
  <dc:creator>Frederik Born</dc:creator>
  <cp:lastModifiedBy>Frederik Born</cp:lastModifiedBy>
  <cp:revision>1</cp:revision>
  <dcterms:created xsi:type="dcterms:W3CDTF">2024-06-11T11:18:00Z</dcterms:created>
  <dcterms:modified xsi:type="dcterms:W3CDTF">2024-06-11T11:18:59Z</dcterms:modified>
</cp:coreProperties>
</file>