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0BEA-6DE1-42CD-9BC4-AD7EF64D704A}"/>
              </a:ext>
            </a:extLst>
          </p:cNvPr>
          <p:cNvSpPr>
            <a:spLocks noGrp="1"/>
          </p:cNvSpPr>
          <p:nvPr>
            <p:ph type="title"/>
          </p:nvPr>
        </p:nvSpPr>
        <p:spPr/>
        <p:txBody>
          <a:bodyPr/>
          <a:lstStyle/>
          <a:p>
            <a:r>
              <a:rPr lang="de-DE"/>
              <a:t>Youtube Private Videos Table | ZDFheute Nachrichten - 1 of 6</a:t>
            </a:r>
            <a:endParaRPr lang="en-US"/>
          </a:p>
        </p:txBody>
      </p:sp>
      <p:graphicFrame>
        <p:nvGraphicFramePr>
          <p:cNvPr id="5" name="Table Placeholder 4">
            <a:extLst>
              <a:ext uri="{FF2B5EF4-FFF2-40B4-BE49-F238E27FC236}">
                <a16:creationId xmlns:a16="http://schemas.microsoft.com/office/drawing/2014/main" id="{23D8C46C-061C-4F95-AD39-AB94DBF6CB63}"/>
              </a:ext>
            </a:extLst>
          </p:cNvPr>
          <p:cNvGraphicFramePr>
            <a:graphicFrameLocks noGrp="1"/>
          </p:cNvGraphicFramePr>
          <p:nvPr>
            <p:ph type="tbl" sz="quarter" idx="13"/>
            <p:extLst>
              <p:ext uri="{D42A27DB-BD31-4B8C-83A1-F6EECF244321}">
                <p14:modId xmlns:p14="http://schemas.microsoft.com/office/powerpoint/2010/main" val="3721241950"/>
              </p:ext>
            </p:extLst>
          </p:nvPr>
        </p:nvGraphicFramePr>
        <p:xfrm>
          <a:off x="457200" y="1731963"/>
          <a:ext cx="7982715" cy="1615440"/>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10147982"/>
                    </a:ext>
                  </a:extLst>
                </a:gridCol>
                <a:gridCol w="822961">
                  <a:extLst>
                    <a:ext uri="{9D8B030D-6E8A-4147-A177-3AD203B41FA5}">
                      <a16:colId xmlns:a16="http://schemas.microsoft.com/office/drawing/2014/main" val="4004211727"/>
                    </a:ext>
                  </a:extLst>
                </a:gridCol>
                <a:gridCol w="987553">
                  <a:extLst>
                    <a:ext uri="{9D8B030D-6E8A-4147-A177-3AD203B41FA5}">
                      <a16:colId xmlns:a16="http://schemas.microsoft.com/office/drawing/2014/main" val="3800991244"/>
                    </a:ext>
                  </a:extLst>
                </a:gridCol>
                <a:gridCol w="411480">
                  <a:extLst>
                    <a:ext uri="{9D8B030D-6E8A-4147-A177-3AD203B41FA5}">
                      <a16:colId xmlns:a16="http://schemas.microsoft.com/office/drawing/2014/main" val="3028968755"/>
                    </a:ext>
                  </a:extLst>
                </a:gridCol>
                <a:gridCol w="411480">
                  <a:extLst>
                    <a:ext uri="{9D8B030D-6E8A-4147-A177-3AD203B41FA5}">
                      <a16:colId xmlns:a16="http://schemas.microsoft.com/office/drawing/2014/main" val="2930881751"/>
                    </a:ext>
                  </a:extLst>
                </a:gridCol>
                <a:gridCol w="411480">
                  <a:extLst>
                    <a:ext uri="{9D8B030D-6E8A-4147-A177-3AD203B41FA5}">
                      <a16:colId xmlns:a16="http://schemas.microsoft.com/office/drawing/2014/main" val="3855425793"/>
                    </a:ext>
                  </a:extLst>
                </a:gridCol>
                <a:gridCol w="411480">
                  <a:extLst>
                    <a:ext uri="{9D8B030D-6E8A-4147-A177-3AD203B41FA5}">
                      <a16:colId xmlns:a16="http://schemas.microsoft.com/office/drawing/2014/main" val="1978894759"/>
                    </a:ext>
                  </a:extLst>
                </a:gridCol>
                <a:gridCol w="411480">
                  <a:extLst>
                    <a:ext uri="{9D8B030D-6E8A-4147-A177-3AD203B41FA5}">
                      <a16:colId xmlns:a16="http://schemas.microsoft.com/office/drawing/2014/main" val="1055772423"/>
                    </a:ext>
                  </a:extLst>
                </a:gridCol>
                <a:gridCol w="411480">
                  <a:extLst>
                    <a:ext uri="{9D8B030D-6E8A-4147-A177-3AD203B41FA5}">
                      <a16:colId xmlns:a16="http://schemas.microsoft.com/office/drawing/2014/main" val="3456127164"/>
                    </a:ext>
                  </a:extLst>
                </a:gridCol>
                <a:gridCol w="411480">
                  <a:extLst>
                    <a:ext uri="{9D8B030D-6E8A-4147-A177-3AD203B41FA5}">
                      <a16:colId xmlns:a16="http://schemas.microsoft.com/office/drawing/2014/main" val="3591001071"/>
                    </a:ext>
                  </a:extLst>
                </a:gridCol>
                <a:gridCol w="411480">
                  <a:extLst>
                    <a:ext uri="{9D8B030D-6E8A-4147-A177-3AD203B41FA5}">
                      <a16:colId xmlns:a16="http://schemas.microsoft.com/office/drawing/2014/main" val="745246622"/>
                    </a:ext>
                  </a:extLst>
                </a:gridCol>
                <a:gridCol w="411480">
                  <a:extLst>
                    <a:ext uri="{9D8B030D-6E8A-4147-A177-3AD203B41FA5}">
                      <a16:colId xmlns:a16="http://schemas.microsoft.com/office/drawing/2014/main" val="4080882878"/>
                    </a:ext>
                  </a:extLst>
                </a:gridCol>
                <a:gridCol w="411480">
                  <a:extLst>
                    <a:ext uri="{9D8B030D-6E8A-4147-A177-3AD203B41FA5}">
                      <a16:colId xmlns:a16="http://schemas.microsoft.com/office/drawing/2014/main" val="2812005242"/>
                    </a:ext>
                  </a:extLst>
                </a:gridCol>
                <a:gridCol w="411480">
                  <a:extLst>
                    <a:ext uri="{9D8B030D-6E8A-4147-A177-3AD203B41FA5}">
                      <a16:colId xmlns:a16="http://schemas.microsoft.com/office/drawing/2014/main" val="2520223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601405566"/>
                  </a:ext>
                </a:extLst>
              </a:tr>
            </a:tbl>
          </a:graphicData>
        </a:graphic>
      </p:graphicFrame>
      <p:sp>
        <p:nvSpPr>
          <p:cNvPr id="4" name="Text Placeholder 3">
            <a:extLst>
              <a:ext uri="{FF2B5EF4-FFF2-40B4-BE49-F238E27FC236}">
                <a16:creationId xmlns:a16="http://schemas.microsoft.com/office/drawing/2014/main" id="{94B1C10B-8F8C-4B0B-9B0F-3C62A54337EC}"/>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2138516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14481-68D7-4DE3-B55B-596137456B99}"/>
              </a:ext>
            </a:extLst>
          </p:cNvPr>
          <p:cNvSpPr>
            <a:spLocks noGrp="1"/>
          </p:cNvSpPr>
          <p:nvPr>
            <p:ph type="title"/>
          </p:nvPr>
        </p:nvSpPr>
        <p:spPr/>
        <p:txBody>
          <a:bodyPr/>
          <a:lstStyle/>
          <a:p>
            <a:r>
              <a:rPr lang="de-DE"/>
              <a:t>Youtube Private Videos Table | ZDFheute Nachrichten - 2 of 6</a:t>
            </a:r>
            <a:endParaRPr lang="en-US"/>
          </a:p>
        </p:txBody>
      </p:sp>
      <p:graphicFrame>
        <p:nvGraphicFramePr>
          <p:cNvPr id="5" name="Table Placeholder 4">
            <a:extLst>
              <a:ext uri="{FF2B5EF4-FFF2-40B4-BE49-F238E27FC236}">
                <a16:creationId xmlns:a16="http://schemas.microsoft.com/office/drawing/2014/main" id="{E7081EDB-9171-44D6-93B0-93A3F5052AF1}"/>
              </a:ext>
            </a:extLst>
          </p:cNvPr>
          <p:cNvGraphicFramePr>
            <a:graphicFrameLocks noGrp="1"/>
          </p:cNvGraphicFramePr>
          <p:nvPr>
            <p:ph type="tbl" sz="quarter" idx="13"/>
            <p:extLst>
              <p:ext uri="{D42A27DB-BD31-4B8C-83A1-F6EECF244321}">
                <p14:modId xmlns:p14="http://schemas.microsoft.com/office/powerpoint/2010/main" val="3819155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18900386"/>
                    </a:ext>
                  </a:extLst>
                </a:gridCol>
                <a:gridCol w="822961">
                  <a:extLst>
                    <a:ext uri="{9D8B030D-6E8A-4147-A177-3AD203B41FA5}">
                      <a16:colId xmlns:a16="http://schemas.microsoft.com/office/drawing/2014/main" val="1324938878"/>
                    </a:ext>
                  </a:extLst>
                </a:gridCol>
                <a:gridCol w="987553">
                  <a:extLst>
                    <a:ext uri="{9D8B030D-6E8A-4147-A177-3AD203B41FA5}">
                      <a16:colId xmlns:a16="http://schemas.microsoft.com/office/drawing/2014/main" val="1841174094"/>
                    </a:ext>
                  </a:extLst>
                </a:gridCol>
                <a:gridCol w="411480">
                  <a:extLst>
                    <a:ext uri="{9D8B030D-6E8A-4147-A177-3AD203B41FA5}">
                      <a16:colId xmlns:a16="http://schemas.microsoft.com/office/drawing/2014/main" val="2770010739"/>
                    </a:ext>
                  </a:extLst>
                </a:gridCol>
                <a:gridCol w="411480">
                  <a:extLst>
                    <a:ext uri="{9D8B030D-6E8A-4147-A177-3AD203B41FA5}">
                      <a16:colId xmlns:a16="http://schemas.microsoft.com/office/drawing/2014/main" val="578297439"/>
                    </a:ext>
                  </a:extLst>
                </a:gridCol>
                <a:gridCol w="411480">
                  <a:extLst>
                    <a:ext uri="{9D8B030D-6E8A-4147-A177-3AD203B41FA5}">
                      <a16:colId xmlns:a16="http://schemas.microsoft.com/office/drawing/2014/main" val="1462921609"/>
                    </a:ext>
                  </a:extLst>
                </a:gridCol>
                <a:gridCol w="411480">
                  <a:extLst>
                    <a:ext uri="{9D8B030D-6E8A-4147-A177-3AD203B41FA5}">
                      <a16:colId xmlns:a16="http://schemas.microsoft.com/office/drawing/2014/main" val="3429188519"/>
                    </a:ext>
                  </a:extLst>
                </a:gridCol>
                <a:gridCol w="411480">
                  <a:extLst>
                    <a:ext uri="{9D8B030D-6E8A-4147-A177-3AD203B41FA5}">
                      <a16:colId xmlns:a16="http://schemas.microsoft.com/office/drawing/2014/main" val="347121417"/>
                    </a:ext>
                  </a:extLst>
                </a:gridCol>
                <a:gridCol w="411480">
                  <a:extLst>
                    <a:ext uri="{9D8B030D-6E8A-4147-A177-3AD203B41FA5}">
                      <a16:colId xmlns:a16="http://schemas.microsoft.com/office/drawing/2014/main" val="3715000500"/>
                    </a:ext>
                  </a:extLst>
                </a:gridCol>
                <a:gridCol w="411480">
                  <a:extLst>
                    <a:ext uri="{9D8B030D-6E8A-4147-A177-3AD203B41FA5}">
                      <a16:colId xmlns:a16="http://schemas.microsoft.com/office/drawing/2014/main" val="1293809250"/>
                    </a:ext>
                  </a:extLst>
                </a:gridCol>
                <a:gridCol w="411480">
                  <a:extLst>
                    <a:ext uri="{9D8B030D-6E8A-4147-A177-3AD203B41FA5}">
                      <a16:colId xmlns:a16="http://schemas.microsoft.com/office/drawing/2014/main" val="3344688191"/>
                    </a:ext>
                  </a:extLst>
                </a:gridCol>
                <a:gridCol w="411480">
                  <a:extLst>
                    <a:ext uri="{9D8B030D-6E8A-4147-A177-3AD203B41FA5}">
                      <a16:colId xmlns:a16="http://schemas.microsoft.com/office/drawing/2014/main" val="4211718297"/>
                    </a:ext>
                  </a:extLst>
                </a:gridCol>
                <a:gridCol w="411480">
                  <a:extLst>
                    <a:ext uri="{9D8B030D-6E8A-4147-A177-3AD203B41FA5}">
                      <a16:colId xmlns:a16="http://schemas.microsoft.com/office/drawing/2014/main" val="3855795402"/>
                    </a:ext>
                  </a:extLst>
                </a:gridCol>
                <a:gridCol w="411480">
                  <a:extLst>
                    <a:ext uri="{9D8B030D-6E8A-4147-A177-3AD203B41FA5}">
                      <a16:colId xmlns:a16="http://schemas.microsoft.com/office/drawing/2014/main" val="318272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70056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ZDFheute Nachrichten - 2022-06-11 09:00:15</a:t>
                      </a:r>
                      <a:r>
                        <a:rPr kumimoji="0" lang="de-DE" sz="1000" b="0" i="0" u="none" strike="noStrike" kern="1200" cap="none" spc="0" normalizeH="0" baseline="0" noProof="0">
                          <a:ln>
                            <a:noFill/>
                          </a:ln>
                          <a:solidFill>
                            <a:prstClr val="black"/>
                          </a:solidFill>
                          <a:effectLst/>
                          <a:uLnTx/>
                          <a:uFillTx/>
                          <a:latin typeface="+mn-lt"/>
                          <a:ea typeface="+mn-ea"/>
                          <a:cs typeface="+mn-cs"/>
                        </a:rPr>
                        <a:t>
 Impfungen gegen das Corona-Virus - die meisten vertragen sie gut, ohne oder mit lediglich geringen Nebenwirkungen. In seltenen Fällen kommt es aber auch zu schweren Nebenwirkungen. Oft haben es die Betroffenen dann schwer, mit ihren Beschwerden ernst genommen und medizinisch angemessen behandelt zu werden. 
Hilfe bekommen Patienten mit schweren Nebenwirkungen in der Uniklinik Marburg, in der Long Covid Spezialambulanz.  Die Ursachen von Nebenwirkungen der Impfung herauszufinden, ist Professor Bernhard Schieffer sehr wichtig: "Wir müssen tatsächlich viele, viele verschiedene Felder abklopfen, um zum Schluss sagen zu können, wo das Problem bei diesem Patienten liegt und warum das Immunsystem nach der Impfung bei dieser Patientin falsch abgebogen ist."
----- 
Hier auf ZDFheute Nachrichten erfahrt ihr, was auf der Welt passiert und was uns alle etwas angeht: Wir sorgen für Durchblick in der Nachrichtenwelt, erklären die Hintergründe und gehen auf gesellschaftliche Debatten ein. Diskutiert in Livestreams mit uns und bildet euch eure eigene Meinung mit den Fakten, die wir euch präsentieren. 
Abonniert unseren Kanal, um nichts mehr zu verpassen. 
Immer auf dem aktuellen Stand seid ihr auf https://www.zdf.de/nachrichten
#Corona #Impfung #Nebenwirkungen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https://i.ytimg.com/vi/jjWeI3m2r14/hqdefault.jpg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16924830"/>
                  </a:ext>
                </a:extLst>
              </a:tr>
            </a:tbl>
          </a:graphicData>
        </a:graphic>
      </p:graphicFrame>
      <p:sp>
        <p:nvSpPr>
          <p:cNvPr id="4" name="Text Placeholder 3">
            <a:extLst>
              <a:ext uri="{FF2B5EF4-FFF2-40B4-BE49-F238E27FC236}">
                <a16:creationId xmlns:a16="http://schemas.microsoft.com/office/drawing/2014/main" id="{DC172982-A592-491D-846D-A90214844A9A}"/>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56048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598A7-F5CB-4107-A167-9122375FE7BA}"/>
              </a:ext>
            </a:extLst>
          </p:cNvPr>
          <p:cNvSpPr>
            <a:spLocks noGrp="1"/>
          </p:cNvSpPr>
          <p:nvPr>
            <p:ph type="title"/>
          </p:nvPr>
        </p:nvSpPr>
        <p:spPr/>
        <p:txBody>
          <a:bodyPr/>
          <a:lstStyle/>
          <a:p>
            <a:r>
              <a:rPr lang="de-DE"/>
              <a:t>Youtube Private Videos Table | ZDFheute Nachrichten - 3 of 6</a:t>
            </a:r>
            <a:endParaRPr lang="en-US"/>
          </a:p>
        </p:txBody>
      </p:sp>
      <p:graphicFrame>
        <p:nvGraphicFramePr>
          <p:cNvPr id="5" name="Table Placeholder 4">
            <a:extLst>
              <a:ext uri="{FF2B5EF4-FFF2-40B4-BE49-F238E27FC236}">
                <a16:creationId xmlns:a16="http://schemas.microsoft.com/office/drawing/2014/main" id="{1A54A658-81AD-4ED0-BA9B-6E94D877F57B}"/>
              </a:ext>
            </a:extLst>
          </p:cNvPr>
          <p:cNvGraphicFramePr>
            <a:graphicFrameLocks noGrp="1"/>
          </p:cNvGraphicFramePr>
          <p:nvPr>
            <p:ph type="tbl" sz="quarter" idx="13"/>
            <p:extLst>
              <p:ext uri="{D42A27DB-BD31-4B8C-83A1-F6EECF244321}">
                <p14:modId xmlns:p14="http://schemas.microsoft.com/office/powerpoint/2010/main" val="33806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760365644"/>
                    </a:ext>
                  </a:extLst>
                </a:gridCol>
                <a:gridCol w="822961">
                  <a:extLst>
                    <a:ext uri="{9D8B030D-6E8A-4147-A177-3AD203B41FA5}">
                      <a16:colId xmlns:a16="http://schemas.microsoft.com/office/drawing/2014/main" val="1090586680"/>
                    </a:ext>
                  </a:extLst>
                </a:gridCol>
                <a:gridCol w="987553">
                  <a:extLst>
                    <a:ext uri="{9D8B030D-6E8A-4147-A177-3AD203B41FA5}">
                      <a16:colId xmlns:a16="http://schemas.microsoft.com/office/drawing/2014/main" val="874858975"/>
                    </a:ext>
                  </a:extLst>
                </a:gridCol>
                <a:gridCol w="411480">
                  <a:extLst>
                    <a:ext uri="{9D8B030D-6E8A-4147-A177-3AD203B41FA5}">
                      <a16:colId xmlns:a16="http://schemas.microsoft.com/office/drawing/2014/main" val="3474227423"/>
                    </a:ext>
                  </a:extLst>
                </a:gridCol>
                <a:gridCol w="411480">
                  <a:extLst>
                    <a:ext uri="{9D8B030D-6E8A-4147-A177-3AD203B41FA5}">
                      <a16:colId xmlns:a16="http://schemas.microsoft.com/office/drawing/2014/main" val="2451347746"/>
                    </a:ext>
                  </a:extLst>
                </a:gridCol>
                <a:gridCol w="411480">
                  <a:extLst>
                    <a:ext uri="{9D8B030D-6E8A-4147-A177-3AD203B41FA5}">
                      <a16:colId xmlns:a16="http://schemas.microsoft.com/office/drawing/2014/main" val="1113573745"/>
                    </a:ext>
                  </a:extLst>
                </a:gridCol>
                <a:gridCol w="411480">
                  <a:extLst>
                    <a:ext uri="{9D8B030D-6E8A-4147-A177-3AD203B41FA5}">
                      <a16:colId xmlns:a16="http://schemas.microsoft.com/office/drawing/2014/main" val="565136952"/>
                    </a:ext>
                  </a:extLst>
                </a:gridCol>
                <a:gridCol w="411480">
                  <a:extLst>
                    <a:ext uri="{9D8B030D-6E8A-4147-A177-3AD203B41FA5}">
                      <a16:colId xmlns:a16="http://schemas.microsoft.com/office/drawing/2014/main" val="2489646083"/>
                    </a:ext>
                  </a:extLst>
                </a:gridCol>
                <a:gridCol w="411480">
                  <a:extLst>
                    <a:ext uri="{9D8B030D-6E8A-4147-A177-3AD203B41FA5}">
                      <a16:colId xmlns:a16="http://schemas.microsoft.com/office/drawing/2014/main" val="2520755119"/>
                    </a:ext>
                  </a:extLst>
                </a:gridCol>
                <a:gridCol w="411480">
                  <a:extLst>
                    <a:ext uri="{9D8B030D-6E8A-4147-A177-3AD203B41FA5}">
                      <a16:colId xmlns:a16="http://schemas.microsoft.com/office/drawing/2014/main" val="1125015301"/>
                    </a:ext>
                  </a:extLst>
                </a:gridCol>
                <a:gridCol w="411480">
                  <a:extLst>
                    <a:ext uri="{9D8B030D-6E8A-4147-A177-3AD203B41FA5}">
                      <a16:colId xmlns:a16="http://schemas.microsoft.com/office/drawing/2014/main" val="1886564479"/>
                    </a:ext>
                  </a:extLst>
                </a:gridCol>
                <a:gridCol w="411480">
                  <a:extLst>
                    <a:ext uri="{9D8B030D-6E8A-4147-A177-3AD203B41FA5}">
                      <a16:colId xmlns:a16="http://schemas.microsoft.com/office/drawing/2014/main" val="1722481240"/>
                    </a:ext>
                  </a:extLst>
                </a:gridCol>
                <a:gridCol w="411480">
                  <a:extLst>
                    <a:ext uri="{9D8B030D-6E8A-4147-A177-3AD203B41FA5}">
                      <a16:colId xmlns:a16="http://schemas.microsoft.com/office/drawing/2014/main" val="1783416278"/>
                    </a:ext>
                  </a:extLst>
                </a:gridCol>
                <a:gridCol w="411480">
                  <a:extLst>
                    <a:ext uri="{9D8B030D-6E8A-4147-A177-3AD203B41FA5}">
                      <a16:colId xmlns:a16="http://schemas.microsoft.com/office/drawing/2014/main" val="3768167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80526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ZDFheute Nachrichten - 2022-02-14 15:25:36</a:t>
                      </a:r>
                      <a:r>
                        <a:rPr kumimoji="0" lang="de-DE" sz="1000" b="0" i="0" u="none" strike="noStrike" kern="1200" cap="none" spc="0" normalizeH="0" baseline="0" noProof="0">
                          <a:ln>
                            <a:noFill/>
                          </a:ln>
                          <a:solidFill>
                            <a:prstClr val="black"/>
                          </a:solidFill>
                          <a:effectLst/>
                          <a:uLnTx/>
                          <a:uFillTx/>
                          <a:latin typeface="+mn-lt"/>
                          <a:ea typeface="+mn-ea"/>
                          <a:cs typeface="+mn-cs"/>
                        </a:rPr>
                        <a:t>
 Jeden Montag demonstrieren Menschen in der kleinen Gemeinde Brackenheim gegen die Corona-Maßnahmen. Der Geburtsort des ersten Bundespräsidenten Theodor Heuss ist inzwischen ein Hotspot für die Proteste in Baden-Württemberg. Wer geht da auf die Straße? Und was passiert bei einer Corona-Demo? 
ZDF-Reporter Moritz Neuß war Ende Januar mit seinem Team mittendrin. Er will mit den Demonstrantinnen und Demonstranten ins Gespräch kommen, will herausfinden, welche Ziele sie verfolgen. Er spricht mit Gegendemonstrantinnen und mit Einwohnern der Gemeinde, von denen sich viele belästigt fühlen. Auch Rechtsradikale hätten sich bereits unter die Menge der Protestierenden gemischt und Flyer verteilt.
Die Stadt hat sich zu den Corona-Demos positioniert: „Pandemie bekämpfen… ist kein Spaziergang“ steht auf Bannern, die sie in Brackenheim aufgehängt hat. Inzwischen wird die Gemeinde seit mehr als einem Jahr von Gegnern der Corona-Maßnahmen als Bühne für montägliche Demonstrationen genutzt. Die meisten von ihnen sind gegen eine Impfpflicht und für die sofortige Beendigung der Corona-Schutzmaßnahmen.
------
Hier auf ZDFheute Nachrichten erfahrt ihr, was auf der Welt passiert und was uns alle etwas angeht: Wir sorgen für Durchblick in der Nachrichtenwelt, erklären die Hintergründe und gehen auf gesellschaftliche Debatten ein. Diskutiert in Livestreams mit uns und bildet euch eure eigene Meinung mit den Fakten, die wir euch präsentieren. 
Abonniert unseren Kanal, um nichts mehr zu verpassen. 
Immer auf dem aktuellen Stand seid ihr auf http://www.ZDFheute.de/
#Länderspiegel #Corona #Proteste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https://i.ytimg.com/vi/MNtcZSDWU7E/hqdefault.jpg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445630211"/>
                  </a:ext>
                </a:extLst>
              </a:tr>
            </a:tbl>
          </a:graphicData>
        </a:graphic>
      </p:graphicFrame>
      <p:sp>
        <p:nvSpPr>
          <p:cNvPr id="4" name="Text Placeholder 3">
            <a:extLst>
              <a:ext uri="{FF2B5EF4-FFF2-40B4-BE49-F238E27FC236}">
                <a16:creationId xmlns:a16="http://schemas.microsoft.com/office/drawing/2014/main" id="{A485BC52-E67A-4E79-9B7B-9D2E478F3E6F}"/>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117715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51F2-E40F-4527-98FF-BBA63A592A71}"/>
              </a:ext>
            </a:extLst>
          </p:cNvPr>
          <p:cNvSpPr>
            <a:spLocks noGrp="1"/>
          </p:cNvSpPr>
          <p:nvPr>
            <p:ph type="title"/>
          </p:nvPr>
        </p:nvSpPr>
        <p:spPr/>
        <p:txBody>
          <a:bodyPr/>
          <a:lstStyle/>
          <a:p>
            <a:r>
              <a:rPr lang="de-DE"/>
              <a:t>Youtube Private Videos Table | ZDFheute Nachrichten - 4 of 6</a:t>
            </a:r>
            <a:endParaRPr lang="en-US"/>
          </a:p>
        </p:txBody>
      </p:sp>
      <p:graphicFrame>
        <p:nvGraphicFramePr>
          <p:cNvPr id="5" name="Table Placeholder 4">
            <a:extLst>
              <a:ext uri="{FF2B5EF4-FFF2-40B4-BE49-F238E27FC236}">
                <a16:creationId xmlns:a16="http://schemas.microsoft.com/office/drawing/2014/main" id="{B24A2E35-7D80-4D0F-B15C-E9D3A177836C}"/>
              </a:ext>
            </a:extLst>
          </p:cNvPr>
          <p:cNvGraphicFramePr>
            <a:graphicFrameLocks noGrp="1"/>
          </p:cNvGraphicFramePr>
          <p:nvPr>
            <p:ph type="tbl" sz="quarter" idx="13"/>
            <p:extLst>
              <p:ext uri="{D42A27DB-BD31-4B8C-83A1-F6EECF244321}">
                <p14:modId xmlns:p14="http://schemas.microsoft.com/office/powerpoint/2010/main" val="3142173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866625185"/>
                    </a:ext>
                  </a:extLst>
                </a:gridCol>
                <a:gridCol w="822961">
                  <a:extLst>
                    <a:ext uri="{9D8B030D-6E8A-4147-A177-3AD203B41FA5}">
                      <a16:colId xmlns:a16="http://schemas.microsoft.com/office/drawing/2014/main" val="1609571026"/>
                    </a:ext>
                  </a:extLst>
                </a:gridCol>
                <a:gridCol w="987553">
                  <a:extLst>
                    <a:ext uri="{9D8B030D-6E8A-4147-A177-3AD203B41FA5}">
                      <a16:colId xmlns:a16="http://schemas.microsoft.com/office/drawing/2014/main" val="1526107822"/>
                    </a:ext>
                  </a:extLst>
                </a:gridCol>
                <a:gridCol w="411480">
                  <a:extLst>
                    <a:ext uri="{9D8B030D-6E8A-4147-A177-3AD203B41FA5}">
                      <a16:colId xmlns:a16="http://schemas.microsoft.com/office/drawing/2014/main" val="1456710624"/>
                    </a:ext>
                  </a:extLst>
                </a:gridCol>
                <a:gridCol w="411480">
                  <a:extLst>
                    <a:ext uri="{9D8B030D-6E8A-4147-A177-3AD203B41FA5}">
                      <a16:colId xmlns:a16="http://schemas.microsoft.com/office/drawing/2014/main" val="1436172187"/>
                    </a:ext>
                  </a:extLst>
                </a:gridCol>
                <a:gridCol w="411480">
                  <a:extLst>
                    <a:ext uri="{9D8B030D-6E8A-4147-A177-3AD203B41FA5}">
                      <a16:colId xmlns:a16="http://schemas.microsoft.com/office/drawing/2014/main" val="50865405"/>
                    </a:ext>
                  </a:extLst>
                </a:gridCol>
                <a:gridCol w="411480">
                  <a:extLst>
                    <a:ext uri="{9D8B030D-6E8A-4147-A177-3AD203B41FA5}">
                      <a16:colId xmlns:a16="http://schemas.microsoft.com/office/drawing/2014/main" val="2864017788"/>
                    </a:ext>
                  </a:extLst>
                </a:gridCol>
                <a:gridCol w="411480">
                  <a:extLst>
                    <a:ext uri="{9D8B030D-6E8A-4147-A177-3AD203B41FA5}">
                      <a16:colId xmlns:a16="http://schemas.microsoft.com/office/drawing/2014/main" val="2156277906"/>
                    </a:ext>
                  </a:extLst>
                </a:gridCol>
                <a:gridCol w="411480">
                  <a:extLst>
                    <a:ext uri="{9D8B030D-6E8A-4147-A177-3AD203B41FA5}">
                      <a16:colId xmlns:a16="http://schemas.microsoft.com/office/drawing/2014/main" val="4062787958"/>
                    </a:ext>
                  </a:extLst>
                </a:gridCol>
                <a:gridCol w="411480">
                  <a:extLst>
                    <a:ext uri="{9D8B030D-6E8A-4147-A177-3AD203B41FA5}">
                      <a16:colId xmlns:a16="http://schemas.microsoft.com/office/drawing/2014/main" val="2871434399"/>
                    </a:ext>
                  </a:extLst>
                </a:gridCol>
                <a:gridCol w="411480">
                  <a:extLst>
                    <a:ext uri="{9D8B030D-6E8A-4147-A177-3AD203B41FA5}">
                      <a16:colId xmlns:a16="http://schemas.microsoft.com/office/drawing/2014/main" val="3462694762"/>
                    </a:ext>
                  </a:extLst>
                </a:gridCol>
                <a:gridCol w="411480">
                  <a:extLst>
                    <a:ext uri="{9D8B030D-6E8A-4147-A177-3AD203B41FA5}">
                      <a16:colId xmlns:a16="http://schemas.microsoft.com/office/drawing/2014/main" val="771409421"/>
                    </a:ext>
                  </a:extLst>
                </a:gridCol>
                <a:gridCol w="411480">
                  <a:extLst>
                    <a:ext uri="{9D8B030D-6E8A-4147-A177-3AD203B41FA5}">
                      <a16:colId xmlns:a16="http://schemas.microsoft.com/office/drawing/2014/main" val="1334647481"/>
                    </a:ext>
                  </a:extLst>
                </a:gridCol>
                <a:gridCol w="411480">
                  <a:extLst>
                    <a:ext uri="{9D8B030D-6E8A-4147-A177-3AD203B41FA5}">
                      <a16:colId xmlns:a16="http://schemas.microsoft.com/office/drawing/2014/main" val="60032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54263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ZDFheute Nachrichten - 2022-02-17 14:00:28</a:t>
                      </a:r>
                      <a:r>
                        <a:rPr kumimoji="0" lang="de-DE" sz="1000" b="0" i="0" u="none" strike="noStrike" kern="1200" cap="none" spc="0" normalizeH="0" baseline="0" noProof="0">
                          <a:ln>
                            <a:noFill/>
                          </a:ln>
                          <a:solidFill>
                            <a:prstClr val="black"/>
                          </a:solidFill>
                          <a:effectLst/>
                          <a:uLnTx/>
                          <a:uFillTx/>
                          <a:latin typeface="+mn-lt"/>
                          <a:ea typeface="+mn-ea"/>
                          <a:cs typeface="+mn-cs"/>
                        </a:rPr>
                        <a:t>
 Ein Pflegeheim der Arbeiterwohlfahrt in Hoyerswerda: Geimpfte und ungeimpfte Pflegerinnen arbeiten hier Seite an Seite zusammen. Während die einen Angst vor der Corona-Impfung haben und mit der Einführung der so genannten "einrichtungsbezogenen Impfpflicht" den Jobverlust fürchten, haben die anderen kein Verständnis für die Impfverweigerung: Das sei egoistisch und rücksichtslos, vor allem gegenüber den Bewohnern des Heimes. 
Für die Pflegedienstleiterin Mirella Dauselt ist klar: Sie kann nicht auf eine einzige Mitarbeiterin verzichten. Die im Dezember 2021 beschlossene Impfpflicht für Pflegeberufe bedeutet für viele Einrichtungen ein Dilemma, auch auf der Station von Mirella Dauselt, denn von ihren 35 Mitarbeitern waren bis vor kurzem noch acht ungeimpft. Im Team begannen heftige Diskussionen.
Trotz unterschiedlicher Meinung können sie gut miteinander arbeiten, schätzen sich sehr. Etwas raus ist der Druck auch, nachdem in Sachsen eine Art Übergangsfrist bis zum Jahresende geschaffen wurde, damit es sich jeder Mitarbeiter nochmal mit der Impfung überlegen und weiter arbeiten kann. 
----- 
Hier auf ZDFheute Nachrichten erfahrt ihr, was auf der Welt passiert und was uns alle etwas angeht: Wir sorgen für Durchblick in der Nachrichtenwelt, erklären die Hintergründe und gehen auf gesellschaftliche Debatten ein. Diskutiert in Livestreams mit uns und bildet euch eure eigene Meinung mit den Fakten, die wir euch präsentieren. Abonniert unseren Kanal, um nichts mehr zu verpassen. Immer auf dem aktuellen Stand seid ihr auf http://www.ZDFheute.de/.
#Corona #Impfpflicht #Pflegeberufe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https://i.ytimg.com/vi/jGroAr19kec/hqdefault.jpg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613936285"/>
                  </a:ext>
                </a:extLst>
              </a:tr>
            </a:tbl>
          </a:graphicData>
        </a:graphic>
      </p:graphicFrame>
      <p:sp>
        <p:nvSpPr>
          <p:cNvPr id="4" name="Text Placeholder 3">
            <a:extLst>
              <a:ext uri="{FF2B5EF4-FFF2-40B4-BE49-F238E27FC236}">
                <a16:creationId xmlns:a16="http://schemas.microsoft.com/office/drawing/2014/main" id="{FA90C6C5-BA5F-4ECE-AA9B-25DBD9958984}"/>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1951619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FDAA-21C0-4B47-B038-41DBC7E0E219}"/>
              </a:ext>
            </a:extLst>
          </p:cNvPr>
          <p:cNvSpPr>
            <a:spLocks noGrp="1"/>
          </p:cNvSpPr>
          <p:nvPr>
            <p:ph type="title"/>
          </p:nvPr>
        </p:nvSpPr>
        <p:spPr/>
        <p:txBody>
          <a:bodyPr/>
          <a:lstStyle/>
          <a:p>
            <a:r>
              <a:rPr lang="de-DE"/>
              <a:t>Youtube Private Videos Table | ZDFheute Nachrichten - 5 of 6</a:t>
            </a:r>
            <a:endParaRPr lang="en-US"/>
          </a:p>
        </p:txBody>
      </p:sp>
      <p:graphicFrame>
        <p:nvGraphicFramePr>
          <p:cNvPr id="5" name="Table Placeholder 4">
            <a:extLst>
              <a:ext uri="{FF2B5EF4-FFF2-40B4-BE49-F238E27FC236}">
                <a16:creationId xmlns:a16="http://schemas.microsoft.com/office/drawing/2014/main" id="{DD7B3679-796D-47AE-BBC1-D07BD8BBF07B}"/>
              </a:ext>
            </a:extLst>
          </p:cNvPr>
          <p:cNvGraphicFramePr>
            <a:graphicFrameLocks noGrp="1"/>
          </p:cNvGraphicFramePr>
          <p:nvPr>
            <p:ph type="tbl" sz="quarter" idx="13"/>
            <p:extLst>
              <p:ext uri="{D42A27DB-BD31-4B8C-83A1-F6EECF244321}">
                <p14:modId xmlns:p14="http://schemas.microsoft.com/office/powerpoint/2010/main" val="3398032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299848"/>
                    </a:ext>
                  </a:extLst>
                </a:gridCol>
                <a:gridCol w="822961">
                  <a:extLst>
                    <a:ext uri="{9D8B030D-6E8A-4147-A177-3AD203B41FA5}">
                      <a16:colId xmlns:a16="http://schemas.microsoft.com/office/drawing/2014/main" val="1643154967"/>
                    </a:ext>
                  </a:extLst>
                </a:gridCol>
                <a:gridCol w="987553">
                  <a:extLst>
                    <a:ext uri="{9D8B030D-6E8A-4147-A177-3AD203B41FA5}">
                      <a16:colId xmlns:a16="http://schemas.microsoft.com/office/drawing/2014/main" val="1804487904"/>
                    </a:ext>
                  </a:extLst>
                </a:gridCol>
                <a:gridCol w="411480">
                  <a:extLst>
                    <a:ext uri="{9D8B030D-6E8A-4147-A177-3AD203B41FA5}">
                      <a16:colId xmlns:a16="http://schemas.microsoft.com/office/drawing/2014/main" val="4096692880"/>
                    </a:ext>
                  </a:extLst>
                </a:gridCol>
                <a:gridCol w="411480">
                  <a:extLst>
                    <a:ext uri="{9D8B030D-6E8A-4147-A177-3AD203B41FA5}">
                      <a16:colId xmlns:a16="http://schemas.microsoft.com/office/drawing/2014/main" val="276373729"/>
                    </a:ext>
                  </a:extLst>
                </a:gridCol>
                <a:gridCol w="411480">
                  <a:extLst>
                    <a:ext uri="{9D8B030D-6E8A-4147-A177-3AD203B41FA5}">
                      <a16:colId xmlns:a16="http://schemas.microsoft.com/office/drawing/2014/main" val="4262421085"/>
                    </a:ext>
                  </a:extLst>
                </a:gridCol>
                <a:gridCol w="411480">
                  <a:extLst>
                    <a:ext uri="{9D8B030D-6E8A-4147-A177-3AD203B41FA5}">
                      <a16:colId xmlns:a16="http://schemas.microsoft.com/office/drawing/2014/main" val="606452150"/>
                    </a:ext>
                  </a:extLst>
                </a:gridCol>
                <a:gridCol w="411480">
                  <a:extLst>
                    <a:ext uri="{9D8B030D-6E8A-4147-A177-3AD203B41FA5}">
                      <a16:colId xmlns:a16="http://schemas.microsoft.com/office/drawing/2014/main" val="1265368254"/>
                    </a:ext>
                  </a:extLst>
                </a:gridCol>
                <a:gridCol w="411480">
                  <a:extLst>
                    <a:ext uri="{9D8B030D-6E8A-4147-A177-3AD203B41FA5}">
                      <a16:colId xmlns:a16="http://schemas.microsoft.com/office/drawing/2014/main" val="1872298506"/>
                    </a:ext>
                  </a:extLst>
                </a:gridCol>
                <a:gridCol w="411480">
                  <a:extLst>
                    <a:ext uri="{9D8B030D-6E8A-4147-A177-3AD203B41FA5}">
                      <a16:colId xmlns:a16="http://schemas.microsoft.com/office/drawing/2014/main" val="620419077"/>
                    </a:ext>
                  </a:extLst>
                </a:gridCol>
                <a:gridCol w="411480">
                  <a:extLst>
                    <a:ext uri="{9D8B030D-6E8A-4147-A177-3AD203B41FA5}">
                      <a16:colId xmlns:a16="http://schemas.microsoft.com/office/drawing/2014/main" val="2838542925"/>
                    </a:ext>
                  </a:extLst>
                </a:gridCol>
                <a:gridCol w="411480">
                  <a:extLst>
                    <a:ext uri="{9D8B030D-6E8A-4147-A177-3AD203B41FA5}">
                      <a16:colId xmlns:a16="http://schemas.microsoft.com/office/drawing/2014/main" val="125644717"/>
                    </a:ext>
                  </a:extLst>
                </a:gridCol>
                <a:gridCol w="411480">
                  <a:extLst>
                    <a:ext uri="{9D8B030D-6E8A-4147-A177-3AD203B41FA5}">
                      <a16:colId xmlns:a16="http://schemas.microsoft.com/office/drawing/2014/main" val="3277976369"/>
                    </a:ext>
                  </a:extLst>
                </a:gridCol>
                <a:gridCol w="411480">
                  <a:extLst>
                    <a:ext uri="{9D8B030D-6E8A-4147-A177-3AD203B41FA5}">
                      <a16:colId xmlns:a16="http://schemas.microsoft.com/office/drawing/2014/main" val="219088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541311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ZDFheute Nachrichten - 2022-03-28 13:00:00</a:t>
                      </a:r>
                      <a:r>
                        <a:rPr kumimoji="0" lang="de-DE" sz="1000" b="0" i="0" u="none" strike="noStrike" kern="1200" cap="none" spc="0" normalizeH="0" baseline="0" noProof="0">
                          <a:ln>
                            <a:noFill/>
                          </a:ln>
                          <a:solidFill>
                            <a:prstClr val="black"/>
                          </a:solidFill>
                          <a:effectLst/>
                          <a:uLnTx/>
                          <a:uFillTx/>
                          <a:latin typeface="+mn-lt"/>
                          <a:ea typeface="+mn-ea"/>
                          <a:cs typeface="+mn-cs"/>
                        </a:rPr>
                        <a:t>
 Fünf Wochen draußen Leben, durch den Wald wandern und campen. Klingt nach Abenteuer - bedeutet aber vor allem: Beziehungsarbeit. Denn Leon ist ein Systemsprenger - es fällt ihm schwer, seine Emotionen zu steuern, Bindungen zu anderen Menschen scheitern, darüber zu reden, ist für ihn mühsam. Er hat Schwierigkeiten sich an Regeln zu halten, dazu kommen Probleme in der Schule. 
Für Leon bedeutet die Zeit mit dem Erzieher und Erlebnis-Pädagogen Martin Emberger, die Chance, neue Perspektiven für sein Leben zu entwickeln. Draußen in der Natur lernt Leon: durchhalten, durchatmen, Verantwortung tragen. 
Die Arbeit des Thüringer Jugendhilfewerkes "Wendeblatt" beginnt dort, wo das System an seine Grenzen stößt. Leon konnte nicht in seiner Familie bleiben, kam als Baby zu Pflegeeltern. Es folgten mehrere Heime und Wohngruppen. Die letzte Einrichtung musste er jetzt verlassen, nachdem es dort immer wieder gekrieselt hatte mit ihm. 
----- 
Hier auf ZDFheute Nachrichten erfahrt ihr, was auf der Welt passiert und was uns alle etwas angeht: Wir sorgen für Durchblick in der Nachrichtenwelt, erklären die Hintergründe und gehen auf gesellschaftliche Debatten ein. Diskutiert in Livestreams mit uns und bildet euch eure eigene Meinung mit den Fakten, die wir euch präsentieren. 
Abonniert unseren Kanal, um nichts mehr zu verpassen. 
Immer auf dem aktuellen Stand seid ihr auf http://www.ZDFheute.de/. 
#Systemsprenger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https://i.ytimg.com/vi/0nOiKelQwuU/hqdefault.jpg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608079090"/>
                  </a:ext>
                </a:extLst>
              </a:tr>
            </a:tbl>
          </a:graphicData>
        </a:graphic>
      </p:graphicFrame>
      <p:sp>
        <p:nvSpPr>
          <p:cNvPr id="4" name="Text Placeholder 3">
            <a:extLst>
              <a:ext uri="{FF2B5EF4-FFF2-40B4-BE49-F238E27FC236}">
                <a16:creationId xmlns:a16="http://schemas.microsoft.com/office/drawing/2014/main" id="{36E37B06-A8ED-4099-99DE-CE3FFEA36EF6}"/>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1526370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13ACB-D2B5-4FDA-BD5A-76574BCED613}"/>
              </a:ext>
            </a:extLst>
          </p:cNvPr>
          <p:cNvSpPr>
            <a:spLocks noGrp="1"/>
          </p:cNvSpPr>
          <p:nvPr>
            <p:ph type="title"/>
          </p:nvPr>
        </p:nvSpPr>
        <p:spPr/>
        <p:txBody>
          <a:bodyPr/>
          <a:lstStyle/>
          <a:p>
            <a:r>
              <a:rPr lang="de-DE"/>
              <a:t>Youtube Private Videos Table | ZDFheute Nachrichten - 6 of 6</a:t>
            </a:r>
            <a:endParaRPr lang="en-US"/>
          </a:p>
        </p:txBody>
      </p:sp>
      <p:graphicFrame>
        <p:nvGraphicFramePr>
          <p:cNvPr id="5" name="Table Placeholder 4">
            <a:extLst>
              <a:ext uri="{FF2B5EF4-FFF2-40B4-BE49-F238E27FC236}">
                <a16:creationId xmlns:a16="http://schemas.microsoft.com/office/drawing/2014/main" id="{A79C8E64-1CAD-41FD-8080-6639FCF247EC}"/>
              </a:ext>
            </a:extLst>
          </p:cNvPr>
          <p:cNvGraphicFramePr>
            <a:graphicFrameLocks noGrp="1"/>
          </p:cNvGraphicFramePr>
          <p:nvPr>
            <p:ph type="tbl" sz="quarter" idx="13"/>
            <p:extLst>
              <p:ext uri="{D42A27DB-BD31-4B8C-83A1-F6EECF244321}">
                <p14:modId xmlns:p14="http://schemas.microsoft.com/office/powerpoint/2010/main" val="1159588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028412373"/>
                    </a:ext>
                  </a:extLst>
                </a:gridCol>
                <a:gridCol w="822961">
                  <a:extLst>
                    <a:ext uri="{9D8B030D-6E8A-4147-A177-3AD203B41FA5}">
                      <a16:colId xmlns:a16="http://schemas.microsoft.com/office/drawing/2014/main" val="4254503118"/>
                    </a:ext>
                  </a:extLst>
                </a:gridCol>
                <a:gridCol w="987553">
                  <a:extLst>
                    <a:ext uri="{9D8B030D-6E8A-4147-A177-3AD203B41FA5}">
                      <a16:colId xmlns:a16="http://schemas.microsoft.com/office/drawing/2014/main" val="4024663158"/>
                    </a:ext>
                  </a:extLst>
                </a:gridCol>
                <a:gridCol w="411480">
                  <a:extLst>
                    <a:ext uri="{9D8B030D-6E8A-4147-A177-3AD203B41FA5}">
                      <a16:colId xmlns:a16="http://schemas.microsoft.com/office/drawing/2014/main" val="2123687013"/>
                    </a:ext>
                  </a:extLst>
                </a:gridCol>
                <a:gridCol w="411480">
                  <a:extLst>
                    <a:ext uri="{9D8B030D-6E8A-4147-A177-3AD203B41FA5}">
                      <a16:colId xmlns:a16="http://schemas.microsoft.com/office/drawing/2014/main" val="1702354639"/>
                    </a:ext>
                  </a:extLst>
                </a:gridCol>
                <a:gridCol w="411480">
                  <a:extLst>
                    <a:ext uri="{9D8B030D-6E8A-4147-A177-3AD203B41FA5}">
                      <a16:colId xmlns:a16="http://schemas.microsoft.com/office/drawing/2014/main" val="1433292682"/>
                    </a:ext>
                  </a:extLst>
                </a:gridCol>
                <a:gridCol w="411480">
                  <a:extLst>
                    <a:ext uri="{9D8B030D-6E8A-4147-A177-3AD203B41FA5}">
                      <a16:colId xmlns:a16="http://schemas.microsoft.com/office/drawing/2014/main" val="3643656657"/>
                    </a:ext>
                  </a:extLst>
                </a:gridCol>
                <a:gridCol w="411480">
                  <a:extLst>
                    <a:ext uri="{9D8B030D-6E8A-4147-A177-3AD203B41FA5}">
                      <a16:colId xmlns:a16="http://schemas.microsoft.com/office/drawing/2014/main" val="3273436899"/>
                    </a:ext>
                  </a:extLst>
                </a:gridCol>
                <a:gridCol w="411480">
                  <a:extLst>
                    <a:ext uri="{9D8B030D-6E8A-4147-A177-3AD203B41FA5}">
                      <a16:colId xmlns:a16="http://schemas.microsoft.com/office/drawing/2014/main" val="1320247595"/>
                    </a:ext>
                  </a:extLst>
                </a:gridCol>
                <a:gridCol w="411480">
                  <a:extLst>
                    <a:ext uri="{9D8B030D-6E8A-4147-A177-3AD203B41FA5}">
                      <a16:colId xmlns:a16="http://schemas.microsoft.com/office/drawing/2014/main" val="4215456081"/>
                    </a:ext>
                  </a:extLst>
                </a:gridCol>
                <a:gridCol w="411480">
                  <a:extLst>
                    <a:ext uri="{9D8B030D-6E8A-4147-A177-3AD203B41FA5}">
                      <a16:colId xmlns:a16="http://schemas.microsoft.com/office/drawing/2014/main" val="1945308810"/>
                    </a:ext>
                  </a:extLst>
                </a:gridCol>
                <a:gridCol w="411480">
                  <a:extLst>
                    <a:ext uri="{9D8B030D-6E8A-4147-A177-3AD203B41FA5}">
                      <a16:colId xmlns:a16="http://schemas.microsoft.com/office/drawing/2014/main" val="246757220"/>
                    </a:ext>
                  </a:extLst>
                </a:gridCol>
                <a:gridCol w="411480">
                  <a:extLst>
                    <a:ext uri="{9D8B030D-6E8A-4147-A177-3AD203B41FA5}">
                      <a16:colId xmlns:a16="http://schemas.microsoft.com/office/drawing/2014/main" val="209126788"/>
                    </a:ext>
                  </a:extLst>
                </a:gridCol>
                <a:gridCol w="411480">
                  <a:extLst>
                    <a:ext uri="{9D8B030D-6E8A-4147-A177-3AD203B41FA5}">
                      <a16:colId xmlns:a16="http://schemas.microsoft.com/office/drawing/2014/main" val="3959955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13826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ZDFheute Nachrichten - 2022-02-11 11:15:41</a:t>
                      </a:r>
                      <a:r>
                        <a:rPr kumimoji="0" lang="de-DE" sz="1000" b="0" i="0" u="none" strike="noStrike" kern="1200" cap="none" spc="0" normalizeH="0" baseline="0" noProof="0">
                          <a:ln>
                            <a:noFill/>
                          </a:ln>
                          <a:solidFill>
                            <a:prstClr val="black"/>
                          </a:solidFill>
                          <a:effectLst/>
                          <a:uLnTx/>
                          <a:uFillTx/>
                          <a:latin typeface="+mn-lt"/>
                          <a:ea typeface="+mn-ea"/>
                          <a:cs typeface="+mn-cs"/>
                        </a:rPr>
                        <a:t>
 184 Menschen starben bei der Flut im Juli 2021. Wie konnte das passieren? Warum gab es so viele Opfer? Haben Politik und Behörden versagt?  Mit diesen Fragen beschäftigen sich Untersuchungsausschüsse in den Landtagen von Nordrhein-Westfalen und Rheinland-Pfalz. 
Politik und Behörden wollen und müssen jetzt detailliert aufarbeiten, wo genau die Warnsysteme versagt haben und Warnungen vor der Katastrophe offenbar nicht überall angekommen sind - damit eine solche Katastrophe nicht noch einmal derart verheerende Folgen hat.
_____
Hier auf ZDFheute Nachrichten erfahrt ihr, was auf der Welt passiert und was uns alle etwas an-geht: Wir sorgen für Durchblick in der Nachrichtenwelt, erklären die Hintergründe und gehen auf gesellschaftliche Debatten ein. Diskutiert in Livestreams mit uns und bildet euch eure eigene Mei-nung mit den Fakten, die wir euch präsentieren.
Abonniert unseren Kanal, um nichts mehr zu verpassen.
Immer auf dem aktuellen Stand seid ihr auf http://www.ZDFheute.de/.
#Länderspiegel #Flutkatastrophe #Untersuchungsausschuss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https://i9.ytimg.com/vi/gmoe3qtR-SY/hqdefault.jpg?sqp=CJT1nZAG&amp;rs=AOn4CLAboddMCv1K5cxWvdUBTw5Zw1r6AQ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private</a:t>
                      </a:r>
                    </a:p>
                  </a:txBody>
                  <a:tcPr/>
                </a:tc>
                <a:extLst>
                  <a:ext uri="{0D108BD9-81ED-4DB2-BD59-A6C34878D82A}">
                    <a16:rowId xmlns:a16="http://schemas.microsoft.com/office/drawing/2014/main" val="54599173"/>
                  </a:ext>
                </a:extLst>
              </a:tr>
            </a:tbl>
          </a:graphicData>
        </a:graphic>
      </p:graphicFrame>
      <p:sp>
        <p:nvSpPr>
          <p:cNvPr id="4" name="Text Placeholder 3">
            <a:extLst>
              <a:ext uri="{FF2B5EF4-FFF2-40B4-BE49-F238E27FC236}">
                <a16:creationId xmlns:a16="http://schemas.microsoft.com/office/drawing/2014/main" id="{86AF0F1E-3814-475A-8437-92236F1EC9B8}"/>
              </a:ext>
            </a:extLst>
          </p:cNvPr>
          <p:cNvSpPr>
            <a:spLocks noGrp="1"/>
          </p:cNvSpPr>
          <p:nvPr>
            <p:ph type="body" sz="quarter" idx="14"/>
          </p:nvPr>
        </p:nvSpPr>
        <p:spPr/>
        <p:txBody>
          <a:bodyPr/>
          <a:lstStyle/>
          <a:p>
            <a:r>
              <a:rPr lang="en-US"/>
              <a:t>01.01.2022 - 30.06.2022</a:t>
            </a:r>
          </a:p>
        </p:txBody>
      </p:sp>
    </p:spTree>
    <p:extLst>
      <p:ext uri="{BB962C8B-B14F-4D97-AF65-F5344CB8AC3E}">
        <p14:creationId xmlns:p14="http://schemas.microsoft.com/office/powerpoint/2010/main" val="41287576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427</Words>
  <Application>Microsoft Office PowerPoint</Application>
  <PresentationFormat>On-screen Show (4:3)</PresentationFormat>
  <Paragraphs>161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Youtube Private Videos Table | ZDFheute Nachrichten - 1 of 6</vt:lpstr>
      <vt:lpstr>Youtube Private Videos Table | ZDFheute Nachrichten - 2 of 6</vt:lpstr>
      <vt:lpstr>Youtube Private Videos Table | ZDFheute Nachrichten - 3 of 6</vt:lpstr>
      <vt:lpstr>Youtube Private Videos Table | ZDFheute Nachrichten - 4 of 6</vt:lpstr>
      <vt:lpstr>Youtube Private Videos Table | ZDFheute Nachrichten - 5 of 6</vt:lpstr>
      <vt:lpstr>Youtube Private Videos Table | ZDFheute Nachrichten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Youtube Private Videos Table | ZDFheute Nachrichten - 1 of 6</dc:title>
  <dc:creator>Administrator</dc:creator>
  <cp:lastModifiedBy>Administrator</cp:lastModifiedBy>
  <cp:revision>1</cp:revision>
  <dcterms:created xsi:type="dcterms:W3CDTF">2022-09-28T08:17:31Z</dcterms:created>
  <dcterms:modified xsi:type="dcterms:W3CDTF">2022-09-28T08:18:01Z</dcterms:modified>
</cp:coreProperties>
</file>