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E6D84-7174-4DD9-A241-FDBFDEDB7BD1}"/>
              </a:ext>
            </a:extLst>
          </p:cNvPr>
          <p:cNvSpPr>
            <a:spLocks noGrp="1"/>
          </p:cNvSpPr>
          <p:nvPr>
            <p:ph type="title"/>
          </p:nvPr>
        </p:nvSpPr>
        <p:spPr/>
        <p:txBody>
          <a:bodyPr/>
          <a:lstStyle/>
          <a:p>
            <a:r>
              <a:rPr lang="en-US"/>
              <a:t>Instagram Top  Posts | zdfneo - 1 of 7</a:t>
            </a:r>
          </a:p>
        </p:txBody>
      </p:sp>
      <p:graphicFrame>
        <p:nvGraphicFramePr>
          <p:cNvPr id="5" name="Table Placeholder 4">
            <a:extLst>
              <a:ext uri="{FF2B5EF4-FFF2-40B4-BE49-F238E27FC236}">
                <a16:creationId xmlns:a16="http://schemas.microsoft.com/office/drawing/2014/main" id="{7E743E0A-5CAF-45FD-9D34-76AA259DC32E}"/>
              </a:ext>
            </a:extLst>
          </p:cNvPr>
          <p:cNvGraphicFramePr>
            <a:graphicFrameLocks noGrp="1"/>
          </p:cNvGraphicFramePr>
          <p:nvPr>
            <p:ph type="tbl" sz="quarter" idx="13"/>
            <p:extLst>
              <p:ext uri="{D42A27DB-BD31-4B8C-83A1-F6EECF244321}">
                <p14:modId xmlns:p14="http://schemas.microsoft.com/office/powerpoint/2010/main" val="261993133"/>
              </p:ext>
            </p:extLst>
          </p:nvPr>
        </p:nvGraphicFramePr>
        <p:xfrm>
          <a:off x="457200" y="1731963"/>
          <a:ext cx="8065008" cy="2443480"/>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1114646354"/>
                    </a:ext>
                  </a:extLst>
                </a:gridCol>
                <a:gridCol w="2057400">
                  <a:extLst>
                    <a:ext uri="{9D8B030D-6E8A-4147-A177-3AD203B41FA5}">
                      <a16:colId xmlns:a16="http://schemas.microsoft.com/office/drawing/2014/main" val="2578289425"/>
                    </a:ext>
                  </a:extLst>
                </a:gridCol>
                <a:gridCol w="987552">
                  <a:extLst>
                    <a:ext uri="{9D8B030D-6E8A-4147-A177-3AD203B41FA5}">
                      <a16:colId xmlns:a16="http://schemas.microsoft.com/office/drawing/2014/main" val="2716319678"/>
                    </a:ext>
                  </a:extLst>
                </a:gridCol>
                <a:gridCol w="987552">
                  <a:extLst>
                    <a:ext uri="{9D8B030D-6E8A-4147-A177-3AD203B41FA5}">
                      <a16:colId xmlns:a16="http://schemas.microsoft.com/office/drawing/2014/main" val="1477591917"/>
                    </a:ext>
                  </a:extLst>
                </a:gridCol>
                <a:gridCol w="987552">
                  <a:extLst>
                    <a:ext uri="{9D8B030D-6E8A-4147-A177-3AD203B41FA5}">
                      <a16:colId xmlns:a16="http://schemas.microsoft.com/office/drawing/2014/main" val="1625388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133414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- 2022-06-04 12:03:20</a:t>
                      </a:r>
                      <a:r>
                        <a:rPr kumimoji="0" lang="de-DE" sz="1000" b="0" i="0" u="none" strike="noStrike" kern="1200" cap="none" spc="0" normalizeH="0" baseline="0" noProof="0">
                          <a:ln>
                            <a:noFill/>
                          </a:ln>
                          <a:solidFill>
                            <a:prstClr val="black"/>
                          </a:solidFill>
                          <a:effectLst/>
                          <a:uLnTx/>
                          <a:uFillTx/>
                          <a:latin typeface="+mn-lt"/>
                          <a:ea typeface="+mn-ea"/>
                          <a:cs typeface="+mn-cs"/>
                        </a:rPr>
                        <a:t>
 Man kann sich eben nur wichtige Dinge merken. Welchen Cheat-Code von früher könnt ihr heute noch auswendig? 👀
Apropos "früher": In "Ausgegraben" werfen wir mit "Beyond Good &amp; Evil" auch einen Blick in die Vergangenheit! Weiterhin nehmen wir das Spiel "Roller Champions" unter die Lupe. Die neue Folge Game Two findet ihr, wie immer, JETZT auf YouTube!
#BeyondGoodAndEvil #RollerChampions #GameTwo #GamingDeutschland #Zocken #GamingNews #GamingMemes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https://quintly-image-storage.s3.amazonaws.com/17ce4772d5971d52ad5c83f63bfb9364/32b7540023fa2e549f5d9827e6dcd6b1.jpg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46221603"/>
                  </a:ext>
                </a:extLst>
              </a:tr>
            </a:tbl>
          </a:graphicData>
        </a:graphic>
      </p:graphicFrame>
      <p:sp>
        <p:nvSpPr>
          <p:cNvPr id="4" name="Text Placeholder 3">
            <a:extLst>
              <a:ext uri="{FF2B5EF4-FFF2-40B4-BE49-F238E27FC236}">
                <a16:creationId xmlns:a16="http://schemas.microsoft.com/office/drawing/2014/main" id="{E4974022-4DC0-4048-9B05-AE5EB229EF02}"/>
              </a:ext>
            </a:extLst>
          </p:cNvPr>
          <p:cNvSpPr>
            <a:spLocks noGrp="1"/>
          </p:cNvSpPr>
          <p:nvPr>
            <p:ph type="body" sz="quarter" idx="14"/>
          </p:nvPr>
        </p:nvSpPr>
        <p:spPr/>
        <p:txBody>
          <a:bodyPr/>
          <a:lstStyle/>
          <a:p>
            <a:r>
              <a:rPr lang="en-US"/>
              <a:t>06/01/2022 - 06/19/2022</a:t>
            </a:r>
          </a:p>
        </p:txBody>
      </p:sp>
    </p:spTree>
    <p:extLst>
      <p:ext uri="{BB962C8B-B14F-4D97-AF65-F5344CB8AC3E}">
        <p14:creationId xmlns:p14="http://schemas.microsoft.com/office/powerpoint/2010/main" val="14794397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1450D-9506-47C2-940D-7B95412CAC1B}"/>
              </a:ext>
            </a:extLst>
          </p:cNvPr>
          <p:cNvSpPr>
            <a:spLocks noGrp="1"/>
          </p:cNvSpPr>
          <p:nvPr>
            <p:ph type="title"/>
          </p:nvPr>
        </p:nvSpPr>
        <p:spPr/>
        <p:txBody>
          <a:bodyPr/>
          <a:lstStyle/>
          <a:p>
            <a:r>
              <a:rPr lang="en-US"/>
              <a:t>Instagram Top  Posts | zdfneo - 2 of 7</a:t>
            </a:r>
          </a:p>
        </p:txBody>
      </p:sp>
      <p:graphicFrame>
        <p:nvGraphicFramePr>
          <p:cNvPr id="5" name="Table Placeholder 4">
            <a:extLst>
              <a:ext uri="{FF2B5EF4-FFF2-40B4-BE49-F238E27FC236}">
                <a16:creationId xmlns:a16="http://schemas.microsoft.com/office/drawing/2014/main" id="{4D9B0EF4-0EA9-43E2-8F17-5995E81632AA}"/>
              </a:ext>
            </a:extLst>
          </p:cNvPr>
          <p:cNvGraphicFramePr>
            <a:graphicFrameLocks noGrp="1"/>
          </p:cNvGraphicFramePr>
          <p:nvPr>
            <p:ph type="tbl" sz="quarter" idx="13"/>
            <p:extLst>
              <p:ext uri="{D42A27DB-BD31-4B8C-83A1-F6EECF244321}">
                <p14:modId xmlns:p14="http://schemas.microsoft.com/office/powerpoint/2010/main" val="2137056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2787980399"/>
                    </a:ext>
                  </a:extLst>
                </a:gridCol>
                <a:gridCol w="2057400">
                  <a:extLst>
                    <a:ext uri="{9D8B030D-6E8A-4147-A177-3AD203B41FA5}">
                      <a16:colId xmlns:a16="http://schemas.microsoft.com/office/drawing/2014/main" val="1196187835"/>
                    </a:ext>
                  </a:extLst>
                </a:gridCol>
                <a:gridCol w="987552">
                  <a:extLst>
                    <a:ext uri="{9D8B030D-6E8A-4147-A177-3AD203B41FA5}">
                      <a16:colId xmlns:a16="http://schemas.microsoft.com/office/drawing/2014/main" val="1948427462"/>
                    </a:ext>
                  </a:extLst>
                </a:gridCol>
                <a:gridCol w="987552">
                  <a:extLst>
                    <a:ext uri="{9D8B030D-6E8A-4147-A177-3AD203B41FA5}">
                      <a16:colId xmlns:a16="http://schemas.microsoft.com/office/drawing/2014/main" val="3976303149"/>
                    </a:ext>
                  </a:extLst>
                </a:gridCol>
                <a:gridCol w="987552">
                  <a:extLst>
                    <a:ext uri="{9D8B030D-6E8A-4147-A177-3AD203B41FA5}">
                      <a16:colId xmlns:a16="http://schemas.microsoft.com/office/drawing/2014/main" val="391710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909620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- 2022-06-11 12:02:46</a:t>
                      </a:r>
                      <a:r>
                        <a:rPr kumimoji="0" lang="de-DE" sz="1000" b="0" i="0" u="none" strike="noStrike" kern="1200" cap="none" spc="0" normalizeH="0" baseline="0" noProof="0">
                          <a:ln>
                            <a:noFill/>
                          </a:ln>
                          <a:solidFill>
                            <a:prstClr val="black"/>
                          </a:solidFill>
                          <a:effectLst/>
                          <a:uLnTx/>
                          <a:uFillTx/>
                          <a:latin typeface="+mn-lt"/>
                          <a:ea typeface="+mn-ea"/>
                          <a:cs typeface="+mn-cs"/>
                        </a:rPr>
                        <a:t>
 Es ist geschafft, es ist endlich wieder Samstag! Höchste Zeit durchzuschnaufen und sich die neue Folge Game Two zu Gemüte zu führen. Diese Woche präsentieren euch @_sofiakats_ und @etiennetogo u.a. das Vampir-Survival-Spiel „V Rising“, das sich aus dem Nichts zu einem riesen Streaming-Hit entwickelt hat. Ob es aber auch wirklich was kann, verrät euch Kuro. Außerdem klären wir, ob das Free-To-Play-Game „Diablo Immortal“ eine Ausgeburt der Mobile-Hölle ist, die man besser direkt wieder in die Tonne kloppen sollte oder doch eher ein Must-Have für jedes Handy. Also: Nicht verpassen und über YouTube zu Game Two #252 geklickt!
#GameTwo #GamingDeutschland #GamingNews #VRising #DiabloImmortal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https://quintly-image-storage.s3.amazonaws.com/17ce4772d5971d52ad5c83f63bfb9364/acb14b19df0c8275f47234b8618d01c2.jpg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42074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- 2022-06-10 11:55:47</a:t>
                      </a:r>
                      <a:r>
                        <a:rPr kumimoji="0" lang="de-DE" sz="1000" b="0" i="0" u="none" strike="noStrike" kern="1200" cap="none" spc="0" normalizeH="0" baseline="0" noProof="0">
                          <a:ln>
                            <a:noFill/>
                          </a:ln>
                          <a:solidFill>
                            <a:prstClr val="black"/>
                          </a:solidFill>
                          <a:effectLst/>
                          <a:uLnTx/>
                          <a:uFillTx/>
                          <a:latin typeface="+mn-lt"/>
                          <a:ea typeface="+mn-ea"/>
                          <a:cs typeface="+mn-cs"/>
                        </a:rPr>
                        <a:t>
 Gut, dass @tommischmitt nicht mit Urlaub 🏝️ und Lehrkräften 👩‍🏫👨‍🏫 angefangen hat ... in diesem Sinne: Happy Weekend 🥳 und ab in die @zdfmediathek und @studioschmitt schauen! 
#StudioSchmitt #ZDFmediathek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https://quintly-image-storage.s3.amazonaws.com/17ce4772d5971d52ad5c83f63bfb9364/a6690672644ac4ff860acd0710e6d275.jpg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15744080"/>
                  </a:ext>
                </a:extLst>
              </a:tr>
            </a:tbl>
          </a:graphicData>
        </a:graphic>
      </p:graphicFrame>
      <p:sp>
        <p:nvSpPr>
          <p:cNvPr id="4" name="Text Placeholder 3">
            <a:extLst>
              <a:ext uri="{FF2B5EF4-FFF2-40B4-BE49-F238E27FC236}">
                <a16:creationId xmlns:a16="http://schemas.microsoft.com/office/drawing/2014/main" id="{E834D596-7876-420B-9661-0D09A4863131}"/>
              </a:ext>
            </a:extLst>
          </p:cNvPr>
          <p:cNvSpPr>
            <a:spLocks noGrp="1"/>
          </p:cNvSpPr>
          <p:nvPr>
            <p:ph type="body" sz="quarter" idx="14"/>
          </p:nvPr>
        </p:nvSpPr>
        <p:spPr/>
        <p:txBody>
          <a:bodyPr/>
          <a:lstStyle/>
          <a:p>
            <a:r>
              <a:rPr lang="en-US"/>
              <a:t>06/01/2022 - 06/19/2022</a:t>
            </a:r>
          </a:p>
        </p:txBody>
      </p:sp>
    </p:spTree>
    <p:extLst>
      <p:ext uri="{BB962C8B-B14F-4D97-AF65-F5344CB8AC3E}">
        <p14:creationId xmlns:p14="http://schemas.microsoft.com/office/powerpoint/2010/main" val="1917673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9169F-DB24-4131-B5CE-A74B876334B7}"/>
              </a:ext>
            </a:extLst>
          </p:cNvPr>
          <p:cNvSpPr>
            <a:spLocks noGrp="1"/>
          </p:cNvSpPr>
          <p:nvPr>
            <p:ph type="title"/>
          </p:nvPr>
        </p:nvSpPr>
        <p:spPr/>
        <p:txBody>
          <a:bodyPr/>
          <a:lstStyle/>
          <a:p>
            <a:r>
              <a:rPr lang="en-US"/>
              <a:t>Instagram Top  Posts | zdfneo - 3 of 7</a:t>
            </a:r>
          </a:p>
        </p:txBody>
      </p:sp>
      <p:graphicFrame>
        <p:nvGraphicFramePr>
          <p:cNvPr id="5" name="Table Placeholder 4">
            <a:extLst>
              <a:ext uri="{FF2B5EF4-FFF2-40B4-BE49-F238E27FC236}">
                <a16:creationId xmlns:a16="http://schemas.microsoft.com/office/drawing/2014/main" id="{19B45D1A-5051-4F39-8124-FBF3E560C3E8}"/>
              </a:ext>
            </a:extLst>
          </p:cNvPr>
          <p:cNvGraphicFramePr>
            <a:graphicFrameLocks noGrp="1"/>
          </p:cNvGraphicFramePr>
          <p:nvPr>
            <p:ph type="tbl" sz="quarter" idx="13"/>
            <p:extLst>
              <p:ext uri="{D42A27DB-BD31-4B8C-83A1-F6EECF244321}">
                <p14:modId xmlns:p14="http://schemas.microsoft.com/office/powerpoint/2010/main" val="1139146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3973206067"/>
                    </a:ext>
                  </a:extLst>
                </a:gridCol>
                <a:gridCol w="2057400">
                  <a:extLst>
                    <a:ext uri="{9D8B030D-6E8A-4147-A177-3AD203B41FA5}">
                      <a16:colId xmlns:a16="http://schemas.microsoft.com/office/drawing/2014/main" val="3643864934"/>
                    </a:ext>
                  </a:extLst>
                </a:gridCol>
                <a:gridCol w="987552">
                  <a:extLst>
                    <a:ext uri="{9D8B030D-6E8A-4147-A177-3AD203B41FA5}">
                      <a16:colId xmlns:a16="http://schemas.microsoft.com/office/drawing/2014/main" val="706119023"/>
                    </a:ext>
                  </a:extLst>
                </a:gridCol>
                <a:gridCol w="987552">
                  <a:extLst>
                    <a:ext uri="{9D8B030D-6E8A-4147-A177-3AD203B41FA5}">
                      <a16:colId xmlns:a16="http://schemas.microsoft.com/office/drawing/2014/main" val="3930515219"/>
                    </a:ext>
                  </a:extLst>
                </a:gridCol>
                <a:gridCol w="987552">
                  <a:extLst>
                    <a:ext uri="{9D8B030D-6E8A-4147-A177-3AD203B41FA5}">
                      <a16:colId xmlns:a16="http://schemas.microsoft.com/office/drawing/2014/main" val="1369896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328427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- 2022-06-06 12:15:05</a:t>
                      </a:r>
                      <a:r>
                        <a:rPr kumimoji="0" lang="de-DE" sz="1000" b="0" i="0" u="none" strike="noStrike" kern="1200" cap="none" spc="0" normalizeH="0" baseline="0" noProof="0">
                          <a:ln>
                            <a:noFill/>
                          </a:ln>
                          <a:solidFill>
                            <a:prstClr val="black"/>
                          </a:solidFill>
                          <a:effectLst/>
                          <a:uLnTx/>
                          <a:uFillTx/>
                          <a:latin typeface="+mn-lt"/>
                          <a:ea typeface="+mn-ea"/>
                          <a:cs typeface="+mn-cs"/>
                        </a:rPr>
                        <a:t>
 Meine liebste Art Wochenende, oder was sagt ihr? 🥰 #Pfingsten 
#LangesWochenende #Pfingstwochenende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https://quintly-image-storage.s3.amazonaws.com/17ce4772d5971d52ad5c83f63bfb9364/373f27cbdd60fe2d4b6e946a310c75b5.jpg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97961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- 2022-06-04 17:49:36</a:t>
                      </a:r>
                      <a:r>
                        <a:rPr kumimoji="0" lang="de-DE" sz="1000" b="0" i="0" u="none" strike="noStrike" kern="1200" cap="none" spc="0" normalizeH="0" baseline="0" noProof="0">
                          <a:ln>
                            <a:noFill/>
                          </a:ln>
                          <a:solidFill>
                            <a:prstClr val="black"/>
                          </a:solidFill>
                          <a:effectLst/>
                          <a:uLnTx/>
                          <a:uFillTx/>
                          <a:latin typeface="+mn-lt"/>
                          <a:ea typeface="+mn-ea"/>
                          <a:cs typeface="+mn-cs"/>
                        </a:rPr>
                        <a:t>
 Seid ihr dieses Wochenende auf Rock am Ring oder Rock im Park oder plant sonst Festivalbesuche dieses Jahr? 🎫🎸
Die Festivaländchen sitzen eng an der Haut und werden durch Schweiß, Körperwärme oder auch beim Duschen nass und somit zu einem idealen Nährboden für Dinge, die ihr vermutlich nicht am Handgelenk haben wollt... 🦠
#Festivals #RockAmRing #RockImPark #RockAmRing2022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https://quintly-image-storage.s3.amazonaws.com/17ce4772d5971d52ad5c83f63bfb9364/7dde0cc449ce6e3c771f48b5b3da3081.jpg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83693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- 2022-06-03 12:00:24</a:t>
                      </a:r>
                      <a:r>
                        <a:rPr kumimoji="0" lang="de-DE" sz="1000" b="0" i="0" u="none" strike="noStrike" kern="1200" cap="none" spc="0" normalizeH="0" baseline="0" noProof="0">
                          <a:ln>
                            <a:noFill/>
                          </a:ln>
                          <a:solidFill>
                            <a:prstClr val="black"/>
                          </a:solidFill>
                          <a:effectLst/>
                          <a:uLnTx/>
                          <a:uFillTx/>
                          <a:latin typeface="+mn-lt"/>
                          <a:ea typeface="+mn-ea"/>
                          <a:cs typeface="+mn-cs"/>
                        </a:rPr>
                        <a:t>
 Hmmmmmmmm Torte 🍰🎂 Aber @larsklingbeil ist auch dabei, bei @studioschmitt und @tommischmitt in der #ZDFmediathek! 🥳 
#StudioSchmitt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https://quintly-image-storage.s3.amazonaws.com/17ce4772d5971d52ad5c83f63bfb9364/78a81df2e8ca696a5d8b9eae6b78cb2e.jpg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30177595"/>
                  </a:ext>
                </a:extLst>
              </a:tr>
            </a:tbl>
          </a:graphicData>
        </a:graphic>
      </p:graphicFrame>
      <p:sp>
        <p:nvSpPr>
          <p:cNvPr id="4" name="Text Placeholder 3">
            <a:extLst>
              <a:ext uri="{FF2B5EF4-FFF2-40B4-BE49-F238E27FC236}">
                <a16:creationId xmlns:a16="http://schemas.microsoft.com/office/drawing/2014/main" id="{B7663A81-32F3-445B-88A4-4D3AC4983855}"/>
              </a:ext>
            </a:extLst>
          </p:cNvPr>
          <p:cNvSpPr>
            <a:spLocks noGrp="1"/>
          </p:cNvSpPr>
          <p:nvPr>
            <p:ph type="body" sz="quarter" idx="14"/>
          </p:nvPr>
        </p:nvSpPr>
        <p:spPr/>
        <p:txBody>
          <a:bodyPr/>
          <a:lstStyle/>
          <a:p>
            <a:r>
              <a:rPr lang="en-US"/>
              <a:t>06/01/2022 - 06/19/2022</a:t>
            </a:r>
          </a:p>
        </p:txBody>
      </p:sp>
    </p:spTree>
    <p:extLst>
      <p:ext uri="{BB962C8B-B14F-4D97-AF65-F5344CB8AC3E}">
        <p14:creationId xmlns:p14="http://schemas.microsoft.com/office/powerpoint/2010/main" val="22022701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12B4F-583B-427C-9D9E-F97836DFE051}"/>
              </a:ext>
            </a:extLst>
          </p:cNvPr>
          <p:cNvSpPr>
            <a:spLocks noGrp="1"/>
          </p:cNvSpPr>
          <p:nvPr>
            <p:ph type="title"/>
          </p:nvPr>
        </p:nvSpPr>
        <p:spPr/>
        <p:txBody>
          <a:bodyPr/>
          <a:lstStyle/>
          <a:p>
            <a:r>
              <a:rPr lang="en-US"/>
              <a:t>Instagram Top  Posts | zdfneo - 4 of 7</a:t>
            </a:r>
          </a:p>
        </p:txBody>
      </p:sp>
      <p:graphicFrame>
        <p:nvGraphicFramePr>
          <p:cNvPr id="5" name="Table Placeholder 4">
            <a:extLst>
              <a:ext uri="{FF2B5EF4-FFF2-40B4-BE49-F238E27FC236}">
                <a16:creationId xmlns:a16="http://schemas.microsoft.com/office/drawing/2014/main" id="{22649F6E-412D-486C-986C-5CC7D513896D}"/>
              </a:ext>
            </a:extLst>
          </p:cNvPr>
          <p:cNvGraphicFramePr>
            <a:graphicFrameLocks noGrp="1"/>
          </p:cNvGraphicFramePr>
          <p:nvPr>
            <p:ph type="tbl" sz="quarter" idx="13"/>
            <p:extLst>
              <p:ext uri="{D42A27DB-BD31-4B8C-83A1-F6EECF244321}">
                <p14:modId xmlns:p14="http://schemas.microsoft.com/office/powerpoint/2010/main" val="2668807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3108305125"/>
                    </a:ext>
                  </a:extLst>
                </a:gridCol>
                <a:gridCol w="2057400">
                  <a:extLst>
                    <a:ext uri="{9D8B030D-6E8A-4147-A177-3AD203B41FA5}">
                      <a16:colId xmlns:a16="http://schemas.microsoft.com/office/drawing/2014/main" val="1653409753"/>
                    </a:ext>
                  </a:extLst>
                </a:gridCol>
                <a:gridCol w="987552">
                  <a:extLst>
                    <a:ext uri="{9D8B030D-6E8A-4147-A177-3AD203B41FA5}">
                      <a16:colId xmlns:a16="http://schemas.microsoft.com/office/drawing/2014/main" val="2467164567"/>
                    </a:ext>
                  </a:extLst>
                </a:gridCol>
                <a:gridCol w="987552">
                  <a:extLst>
                    <a:ext uri="{9D8B030D-6E8A-4147-A177-3AD203B41FA5}">
                      <a16:colId xmlns:a16="http://schemas.microsoft.com/office/drawing/2014/main" val="2458233722"/>
                    </a:ext>
                  </a:extLst>
                </a:gridCol>
                <a:gridCol w="987552">
                  <a:extLst>
                    <a:ext uri="{9D8B030D-6E8A-4147-A177-3AD203B41FA5}">
                      <a16:colId xmlns:a16="http://schemas.microsoft.com/office/drawing/2014/main" val="2228641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699086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- 2022-06-12 10:15:25</a:t>
                      </a:r>
                      <a:r>
                        <a:rPr kumimoji="0" lang="de-DE" sz="1000" b="0" i="0" u="none" strike="noStrike" kern="1200" cap="none" spc="0" normalizeH="0" baseline="0" noProof="0">
                          <a:ln>
                            <a:noFill/>
                          </a:ln>
                          <a:solidFill>
                            <a:prstClr val="black"/>
                          </a:solidFill>
                          <a:effectLst/>
                          <a:uLnTx/>
                          <a:uFillTx/>
                          <a:latin typeface="+mn-lt"/>
                          <a:ea typeface="+mn-ea"/>
                          <a:cs typeface="+mn-cs"/>
                        </a:rPr>
                        <a:t>
 Eine trostlose Industriestadt, Kinder, die auf mysteriöse Weise verschwinden, und ein Ermittlungs-Duo, dass neben dem Fall noch mit tiefsitzenden persönlichen Problemen zu kämpfen hat – das ist die ukrainische Thriller-Serie "Hide &amp; Seek"
Alle Folgen der Serie (FSK 16) findet ihr in der #ZDFmediathek – Link in der Bio!
#HideAndSeekSeries #ThrillerSeries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https://quintly-image-storage.s3.amazonaws.com/17ce4772d5971d52ad5c83f63bfb9364/4fe841100469c61e720169deb381f9f4.jpg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5834</a:t>
                      </a:r>
                    </a:p>
                  </a:txBody>
                  <a:tcPr/>
                </a:tc>
                <a:extLst>
                  <a:ext uri="{0D108BD9-81ED-4DB2-BD59-A6C34878D82A}">
                    <a16:rowId xmlns:a16="http://schemas.microsoft.com/office/drawing/2014/main" val="525632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- 2022-06-05 10:15:30</a:t>
                      </a:r>
                      <a:r>
                        <a:rPr kumimoji="0" lang="de-DE" sz="1000" b="0" i="0" u="none" strike="noStrike" kern="1200" cap="none" spc="0" normalizeH="0" baseline="0" noProof="0">
                          <a:ln>
                            <a:noFill/>
                          </a:ln>
                          <a:solidFill>
                            <a:prstClr val="black"/>
                          </a:solidFill>
                          <a:effectLst/>
                          <a:uLnTx/>
                          <a:uFillTx/>
                          <a:latin typeface="+mn-lt"/>
                          <a:ea typeface="+mn-ea"/>
                          <a:cs typeface="+mn-cs"/>
                        </a:rPr>
                        <a:t>
 Jetzt bloß nicht verdächtig aussehen... was auch immer das heißt?! 😰😱
Mit der Polizei zu tun bekommt ihr es auch in unserer neuen Drama-Serie "Thin Blue Line" – alle Folgen findet ihr wie immer über den Link in unserer Bio 🤝
#DramaSeries #CrimeSeries #Polizeiarbeit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https://quintly-image-storage.s3.amazonaws.com/17ce4772d5971d52ad5c83f63bfb9364/a2ae8fbd71b457cd023b2ad61ae57052.jpg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20561786"/>
                  </a:ext>
                </a:extLst>
              </a:tr>
            </a:tbl>
          </a:graphicData>
        </a:graphic>
      </p:graphicFrame>
      <p:sp>
        <p:nvSpPr>
          <p:cNvPr id="4" name="Text Placeholder 3">
            <a:extLst>
              <a:ext uri="{FF2B5EF4-FFF2-40B4-BE49-F238E27FC236}">
                <a16:creationId xmlns:a16="http://schemas.microsoft.com/office/drawing/2014/main" id="{1043D4F2-3E49-486C-BCC2-CDACA4CE1399}"/>
              </a:ext>
            </a:extLst>
          </p:cNvPr>
          <p:cNvSpPr>
            <a:spLocks noGrp="1"/>
          </p:cNvSpPr>
          <p:nvPr>
            <p:ph type="body" sz="quarter" idx="14"/>
          </p:nvPr>
        </p:nvSpPr>
        <p:spPr/>
        <p:txBody>
          <a:bodyPr/>
          <a:lstStyle/>
          <a:p>
            <a:r>
              <a:rPr lang="en-US"/>
              <a:t>06/01/2022 - 06/19/2022</a:t>
            </a:r>
          </a:p>
        </p:txBody>
      </p:sp>
    </p:spTree>
    <p:extLst>
      <p:ext uri="{BB962C8B-B14F-4D97-AF65-F5344CB8AC3E}">
        <p14:creationId xmlns:p14="http://schemas.microsoft.com/office/powerpoint/2010/main" val="6635030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D3FFD-148F-4FE4-B4A5-3CBEDB821E39}"/>
              </a:ext>
            </a:extLst>
          </p:cNvPr>
          <p:cNvSpPr>
            <a:spLocks noGrp="1"/>
          </p:cNvSpPr>
          <p:nvPr>
            <p:ph type="title"/>
          </p:nvPr>
        </p:nvSpPr>
        <p:spPr/>
        <p:txBody>
          <a:bodyPr/>
          <a:lstStyle/>
          <a:p>
            <a:r>
              <a:rPr lang="en-US"/>
              <a:t>Instagram Top  Posts | zdfneo - 5 of 7</a:t>
            </a:r>
          </a:p>
        </p:txBody>
      </p:sp>
      <p:graphicFrame>
        <p:nvGraphicFramePr>
          <p:cNvPr id="5" name="Table Placeholder 4">
            <a:extLst>
              <a:ext uri="{FF2B5EF4-FFF2-40B4-BE49-F238E27FC236}">
                <a16:creationId xmlns:a16="http://schemas.microsoft.com/office/drawing/2014/main" id="{C2CA78B8-F6A3-461F-A5BC-F006C6E8C29D}"/>
              </a:ext>
            </a:extLst>
          </p:cNvPr>
          <p:cNvGraphicFramePr>
            <a:graphicFrameLocks noGrp="1"/>
          </p:cNvGraphicFramePr>
          <p:nvPr>
            <p:ph type="tbl" sz="quarter" idx="13"/>
            <p:extLst>
              <p:ext uri="{D42A27DB-BD31-4B8C-83A1-F6EECF244321}">
                <p14:modId xmlns:p14="http://schemas.microsoft.com/office/powerpoint/2010/main" val="3539632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2807893444"/>
                    </a:ext>
                  </a:extLst>
                </a:gridCol>
                <a:gridCol w="2057400">
                  <a:extLst>
                    <a:ext uri="{9D8B030D-6E8A-4147-A177-3AD203B41FA5}">
                      <a16:colId xmlns:a16="http://schemas.microsoft.com/office/drawing/2014/main" val="3530886075"/>
                    </a:ext>
                  </a:extLst>
                </a:gridCol>
                <a:gridCol w="987552">
                  <a:extLst>
                    <a:ext uri="{9D8B030D-6E8A-4147-A177-3AD203B41FA5}">
                      <a16:colId xmlns:a16="http://schemas.microsoft.com/office/drawing/2014/main" val="1207786133"/>
                    </a:ext>
                  </a:extLst>
                </a:gridCol>
                <a:gridCol w="987552">
                  <a:extLst>
                    <a:ext uri="{9D8B030D-6E8A-4147-A177-3AD203B41FA5}">
                      <a16:colId xmlns:a16="http://schemas.microsoft.com/office/drawing/2014/main" val="452499938"/>
                    </a:ext>
                  </a:extLst>
                </a:gridCol>
                <a:gridCol w="987552">
                  <a:extLst>
                    <a:ext uri="{9D8B030D-6E8A-4147-A177-3AD203B41FA5}">
                      <a16:colId xmlns:a16="http://schemas.microsoft.com/office/drawing/2014/main" val="944376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063352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- 2022-06-19 12:48:13</a:t>
                      </a:r>
                      <a:r>
                        <a:rPr kumimoji="0" lang="de-DE" sz="1000" b="0" i="0" u="none" strike="noStrike" kern="1200" cap="none" spc="0" normalizeH="0" baseline="0" noProof="0">
                          <a:ln>
                            <a:noFill/>
                          </a:ln>
                          <a:solidFill>
                            <a:prstClr val="black"/>
                          </a:solidFill>
                          <a:effectLst/>
                          <a:uLnTx/>
                          <a:uFillTx/>
                          <a:latin typeface="+mn-lt"/>
                          <a:ea typeface="+mn-ea"/>
                          <a:cs typeface="+mn-cs"/>
                        </a:rPr>
                        <a:t>
 Der Albtraum aller Eltern! 😱 In Deutschland werden jedes Jahr mehr als 60.000 Kinder und Jugendliche als vermisst gemeldet. Glücklicherweise tauchen sie in mehr als 99% aller Fälle wohlbehalten wieder auf. 🙏
Um vermisste Kinder geht es auch in "Hide and Seek". Alle Folgen der neuen ukrainischen Thrillerserie findet ihr in der #ZDFmediathek über den Link in der Bio.
#HideAndSeek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https://quintly-image-storage.s3.amazonaws.com/17ce4772d5971d52ad5c83f63bfb9364/53ab3d1e0e71b1c4133201caa6848b0a.jpg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82915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- 2022-06-08 11:30:19</a:t>
                      </a:r>
                      <a:r>
                        <a:rPr kumimoji="0" lang="de-DE" sz="1000" b="0" i="0" u="none" strike="noStrike" kern="1200" cap="none" spc="0" normalizeH="0" baseline="0" noProof="0">
                          <a:ln>
                            <a:noFill/>
                          </a:ln>
                          <a:solidFill>
                            <a:prstClr val="black"/>
                          </a:solidFill>
                          <a:effectLst/>
                          <a:uLnTx/>
                          <a:uFillTx/>
                          <a:latin typeface="+mn-lt"/>
                          <a:ea typeface="+mn-ea"/>
                          <a:cs typeface="+mn-cs"/>
                        </a:rPr>
                        <a:t>
 Nicht nur bei Menschen gibt es Nicht-Binarität, sondern auch anderswo in der Natur. Wusstet ihr, dass es Tiere gibt, die Zwitter oder transsexuell sind? Kennt ihr noch andere? 🐦🐌🐠🐍
Wie das Suchen und Finden nach dem eigenen Ich für einen jungen Menschen aussehen kann, kannst du in der Serie „Becoming Charlie“ in der #ZDFmediathek sehen! Alle Folgen findest du über den Link in unserer Bio!
#Tierreich #Transsexualität #Divers #NichtBinär #Nemo #BecomingCharlie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https://quintly-image-storage.s3.amazonaws.com/17ce4772d5971d52ad5c83f63bfb9364/2a03f38aacacc28717d7efba3f8bc0ba.jpg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15936850"/>
                  </a:ext>
                </a:extLst>
              </a:tr>
            </a:tbl>
          </a:graphicData>
        </a:graphic>
      </p:graphicFrame>
      <p:sp>
        <p:nvSpPr>
          <p:cNvPr id="4" name="Text Placeholder 3">
            <a:extLst>
              <a:ext uri="{FF2B5EF4-FFF2-40B4-BE49-F238E27FC236}">
                <a16:creationId xmlns:a16="http://schemas.microsoft.com/office/drawing/2014/main" id="{943467D7-8A22-4F31-92A1-13FD615CC00E}"/>
              </a:ext>
            </a:extLst>
          </p:cNvPr>
          <p:cNvSpPr>
            <a:spLocks noGrp="1"/>
          </p:cNvSpPr>
          <p:nvPr>
            <p:ph type="body" sz="quarter" idx="14"/>
          </p:nvPr>
        </p:nvSpPr>
        <p:spPr/>
        <p:txBody>
          <a:bodyPr/>
          <a:lstStyle/>
          <a:p>
            <a:r>
              <a:rPr lang="en-US"/>
              <a:t>06/01/2022 - 06/19/2022</a:t>
            </a:r>
          </a:p>
        </p:txBody>
      </p:sp>
    </p:spTree>
    <p:extLst>
      <p:ext uri="{BB962C8B-B14F-4D97-AF65-F5344CB8AC3E}">
        <p14:creationId xmlns:p14="http://schemas.microsoft.com/office/powerpoint/2010/main" val="13969526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33F69-EDCF-447F-981C-C416C6559762}"/>
              </a:ext>
            </a:extLst>
          </p:cNvPr>
          <p:cNvSpPr>
            <a:spLocks noGrp="1"/>
          </p:cNvSpPr>
          <p:nvPr>
            <p:ph type="title"/>
          </p:nvPr>
        </p:nvSpPr>
        <p:spPr/>
        <p:txBody>
          <a:bodyPr/>
          <a:lstStyle/>
          <a:p>
            <a:r>
              <a:rPr lang="en-US"/>
              <a:t>Instagram Top  Posts | zdfneo - 6 of 7</a:t>
            </a:r>
          </a:p>
        </p:txBody>
      </p:sp>
      <p:graphicFrame>
        <p:nvGraphicFramePr>
          <p:cNvPr id="5" name="Table Placeholder 4">
            <a:extLst>
              <a:ext uri="{FF2B5EF4-FFF2-40B4-BE49-F238E27FC236}">
                <a16:creationId xmlns:a16="http://schemas.microsoft.com/office/drawing/2014/main" id="{5730E85E-66C8-4494-858A-02F657544986}"/>
              </a:ext>
            </a:extLst>
          </p:cNvPr>
          <p:cNvGraphicFramePr>
            <a:graphicFrameLocks noGrp="1"/>
          </p:cNvGraphicFramePr>
          <p:nvPr>
            <p:ph type="tbl" sz="quarter" idx="13"/>
            <p:extLst>
              <p:ext uri="{D42A27DB-BD31-4B8C-83A1-F6EECF244321}">
                <p14:modId xmlns:p14="http://schemas.microsoft.com/office/powerpoint/2010/main" val="693829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2427434883"/>
                    </a:ext>
                  </a:extLst>
                </a:gridCol>
                <a:gridCol w="2057400">
                  <a:extLst>
                    <a:ext uri="{9D8B030D-6E8A-4147-A177-3AD203B41FA5}">
                      <a16:colId xmlns:a16="http://schemas.microsoft.com/office/drawing/2014/main" val="3470518887"/>
                    </a:ext>
                  </a:extLst>
                </a:gridCol>
                <a:gridCol w="987552">
                  <a:extLst>
                    <a:ext uri="{9D8B030D-6E8A-4147-A177-3AD203B41FA5}">
                      <a16:colId xmlns:a16="http://schemas.microsoft.com/office/drawing/2014/main" val="2841570680"/>
                    </a:ext>
                  </a:extLst>
                </a:gridCol>
                <a:gridCol w="987552">
                  <a:extLst>
                    <a:ext uri="{9D8B030D-6E8A-4147-A177-3AD203B41FA5}">
                      <a16:colId xmlns:a16="http://schemas.microsoft.com/office/drawing/2014/main" val="2497217028"/>
                    </a:ext>
                  </a:extLst>
                </a:gridCol>
                <a:gridCol w="987552">
                  <a:extLst>
                    <a:ext uri="{9D8B030D-6E8A-4147-A177-3AD203B41FA5}">
                      <a16:colId xmlns:a16="http://schemas.microsoft.com/office/drawing/2014/main" val="3257460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678369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- 2022-06-03 15:21:08</a:t>
                      </a:r>
                      <a:r>
                        <a:rPr kumimoji="0" lang="de-DE" sz="1000" b="0" i="0" u="none" strike="noStrike" kern="1200" cap="none" spc="0" normalizeH="0" baseline="0" noProof="0">
                          <a:ln>
                            <a:noFill/>
                          </a:ln>
                          <a:solidFill>
                            <a:prstClr val="black"/>
                          </a:solidFill>
                          <a:effectLst/>
                          <a:uLnTx/>
                          <a:uFillTx/>
                          <a:latin typeface="+mn-lt"/>
                          <a:ea typeface="+mn-ea"/>
                          <a:cs typeface="+mn-cs"/>
                        </a:rPr>
                        <a:t>
 An einem langen Wochenende kann man doch schon mal in den Urlaub nach Spanien fahren 🏝 Wir haben einen essentiellen Satz vergessen? Teilt ihn uns in den Kommentaren mit 👇
Wer nicht in den Urlaub fahren kann, kann sich für ein bisschen Urlaubsfeeling "The Mallorca Files" in der #ZDFmediathek anschauen. Link in der Bio!
#TheMallorcaFiles #Urlaub2022 #neoriginal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https://quintly-image-storage.s3.amazonaws.com/17ce4772d5971d52ad5c83f63bfb9364/853ba7d00248da35c35ff42a7b983620.jpg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30658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zdfneo - 2022-06-18 15:30:02</a:t>
                      </a:r>
                      <a:r>
                        <a:rPr kumimoji="0" lang="en-US" sz="1000" b="0" i="0" u="none" strike="noStrike" kern="1200" cap="none" spc="0" normalizeH="0" baseline="0" noProof="0">
                          <a:ln>
                            <a:noFill/>
                          </a:ln>
                          <a:solidFill>
                            <a:prstClr val="black"/>
                          </a:solidFill>
                          <a:effectLst/>
                          <a:uLnTx/>
                          <a:uFillTx/>
                          <a:latin typeface="+mn-lt"/>
                          <a:ea typeface="+mn-ea"/>
                          <a:cs typeface="+mn-cs"/>
                        </a:rPr>
                        <a:t>
 Excusez-moi – schon auf den nächsten Urlaub vorbereitet? 🌴 Dazu gehört vielleicht auch der ein oder andere Satz in der Sprache des Urlaubsziels. 🤓
Juhu, Staffel 2! 😍 Urlaubsstimmung könnt ihr auch mit den neuen Folgen der französischen Crime-Serie "Deadly Tropics" in der #ZDFmediathek tanken, Link in Bio! ☀
#DeadlyTropics #Französischkurs #VorbereitungIstAlles #Urlaub #Urlaubsvibes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https://quintly-image-storage.s3.amazonaws.com/17ce4772d5971d52ad5c83f63bfb9364/b45c948d3f9f2e7a0414aa5b622b6949.jpg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73794261"/>
                  </a:ext>
                </a:extLst>
              </a:tr>
            </a:tbl>
          </a:graphicData>
        </a:graphic>
      </p:graphicFrame>
      <p:sp>
        <p:nvSpPr>
          <p:cNvPr id="4" name="Text Placeholder 3">
            <a:extLst>
              <a:ext uri="{FF2B5EF4-FFF2-40B4-BE49-F238E27FC236}">
                <a16:creationId xmlns:a16="http://schemas.microsoft.com/office/drawing/2014/main" id="{D2334532-97D1-417D-8392-EFCDB7D775F4}"/>
              </a:ext>
            </a:extLst>
          </p:cNvPr>
          <p:cNvSpPr>
            <a:spLocks noGrp="1"/>
          </p:cNvSpPr>
          <p:nvPr>
            <p:ph type="body" sz="quarter" idx="14"/>
          </p:nvPr>
        </p:nvSpPr>
        <p:spPr/>
        <p:txBody>
          <a:bodyPr/>
          <a:lstStyle/>
          <a:p>
            <a:r>
              <a:rPr lang="en-US"/>
              <a:t>06/01/2022 - 06/19/2022</a:t>
            </a:r>
          </a:p>
        </p:txBody>
      </p:sp>
    </p:spTree>
    <p:extLst>
      <p:ext uri="{BB962C8B-B14F-4D97-AF65-F5344CB8AC3E}">
        <p14:creationId xmlns:p14="http://schemas.microsoft.com/office/powerpoint/2010/main" val="10227894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FCEB6-DD07-48EB-8887-774A5A346D09}"/>
              </a:ext>
            </a:extLst>
          </p:cNvPr>
          <p:cNvSpPr>
            <a:spLocks noGrp="1"/>
          </p:cNvSpPr>
          <p:nvPr>
            <p:ph type="title"/>
          </p:nvPr>
        </p:nvSpPr>
        <p:spPr/>
        <p:txBody>
          <a:bodyPr/>
          <a:lstStyle/>
          <a:p>
            <a:r>
              <a:rPr lang="en-US"/>
              <a:t>Instagram Top  Posts | zdfneo - 7 of 7</a:t>
            </a:r>
          </a:p>
        </p:txBody>
      </p:sp>
      <p:graphicFrame>
        <p:nvGraphicFramePr>
          <p:cNvPr id="5" name="Table Placeholder 4">
            <a:extLst>
              <a:ext uri="{FF2B5EF4-FFF2-40B4-BE49-F238E27FC236}">
                <a16:creationId xmlns:a16="http://schemas.microsoft.com/office/drawing/2014/main" id="{D64FB11F-F1CA-492D-8244-89F672CD5C9E}"/>
              </a:ext>
            </a:extLst>
          </p:cNvPr>
          <p:cNvGraphicFramePr>
            <a:graphicFrameLocks noGrp="1"/>
          </p:cNvGraphicFramePr>
          <p:nvPr>
            <p:ph type="tbl" sz="quarter" idx="13"/>
            <p:extLst>
              <p:ext uri="{D42A27DB-BD31-4B8C-83A1-F6EECF244321}">
                <p14:modId xmlns:p14="http://schemas.microsoft.com/office/powerpoint/2010/main" val="1073549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151796496"/>
                    </a:ext>
                  </a:extLst>
                </a:gridCol>
                <a:gridCol w="2057400">
                  <a:extLst>
                    <a:ext uri="{9D8B030D-6E8A-4147-A177-3AD203B41FA5}">
                      <a16:colId xmlns:a16="http://schemas.microsoft.com/office/drawing/2014/main" val="2543926594"/>
                    </a:ext>
                  </a:extLst>
                </a:gridCol>
                <a:gridCol w="987552">
                  <a:extLst>
                    <a:ext uri="{9D8B030D-6E8A-4147-A177-3AD203B41FA5}">
                      <a16:colId xmlns:a16="http://schemas.microsoft.com/office/drawing/2014/main" val="3240406694"/>
                    </a:ext>
                  </a:extLst>
                </a:gridCol>
                <a:gridCol w="987552">
                  <a:extLst>
                    <a:ext uri="{9D8B030D-6E8A-4147-A177-3AD203B41FA5}">
                      <a16:colId xmlns:a16="http://schemas.microsoft.com/office/drawing/2014/main" val="3030336827"/>
                    </a:ext>
                  </a:extLst>
                </a:gridCol>
                <a:gridCol w="987552">
                  <a:extLst>
                    <a:ext uri="{9D8B030D-6E8A-4147-A177-3AD203B41FA5}">
                      <a16:colId xmlns:a16="http://schemas.microsoft.com/office/drawing/2014/main" val="1253237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047678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- 2022-06-11 10:09:51</a:t>
                      </a:r>
                      <a:r>
                        <a:rPr kumimoji="0" lang="de-DE" sz="1000" b="0" i="0" u="none" strike="noStrike" kern="1200" cap="none" spc="0" normalizeH="0" baseline="0" noProof="0">
                          <a:ln>
                            <a:noFill/>
                          </a:ln>
                          <a:solidFill>
                            <a:prstClr val="black"/>
                          </a:solidFill>
                          <a:effectLst/>
                          <a:uLnTx/>
                          <a:uFillTx/>
                          <a:latin typeface="+mn-lt"/>
                          <a:ea typeface="+mn-ea"/>
                          <a:cs typeface="+mn-cs"/>
                        </a:rPr>
                        <a:t>
 In der ukrainischen Thriller-Serie "Hide &amp; Seek – Gefährliches Versteckspiel" verschwinden in einer trostlosen Industriestadt auf mysteriöse Weise Kinder ... Kann die Polizei sie rechtzeitig finden?
Die Serie (FSK 16) läuft ab heute Abend um 22:00 Uhr im TV und ist ab morgen 10:00 Uhr in der Mediathek verfügbar! 
ZDF Studios hat "Hide &amp; Seek" koproduziert und vertrieben. Aufgrund der aktuellen Situation haben sie auf ihre Provisionen für das Programm verzichtet. Diese gehen an gemeinnützige Organisationen, die sich für die Ukraine einsetzen.
Zusätzlich zu "Hide &amp; Seek" gibt es eine neue Folge des Debattenformats "13 Fragen" zum Thema "Soll unsere Solidarität mit der Ukraine bedingungslos sein?" Die Folge "13 Fragen" kommt um 19:45 Uhr im TV und ist ab 16:00 Uhr in der #ZDFmediathek verfügbar!
#HideAndSeekSeries #ThrillerSeries #SolidaritätMitDerUkraine #13Fragen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https://quintly-image-storage.s3.amazonaws.com/17ce4772d5971d52ad5c83f63bfb9364/f9a2da0ccf76bd016c6ddb6d54fa9299.jpg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2114</a:t>
                      </a:r>
                    </a:p>
                  </a:txBody>
                  <a:tcPr/>
                </a:tc>
                <a:extLst>
                  <a:ext uri="{0D108BD9-81ED-4DB2-BD59-A6C34878D82A}">
                    <a16:rowId xmlns:a16="http://schemas.microsoft.com/office/drawing/2014/main" val="1260354537"/>
                  </a:ext>
                </a:extLst>
              </a:tr>
            </a:tbl>
          </a:graphicData>
        </a:graphic>
      </p:graphicFrame>
      <p:sp>
        <p:nvSpPr>
          <p:cNvPr id="4" name="Text Placeholder 3">
            <a:extLst>
              <a:ext uri="{FF2B5EF4-FFF2-40B4-BE49-F238E27FC236}">
                <a16:creationId xmlns:a16="http://schemas.microsoft.com/office/drawing/2014/main" id="{41D56102-6B3B-4156-922E-D2230BEDAAFD}"/>
              </a:ext>
            </a:extLst>
          </p:cNvPr>
          <p:cNvSpPr>
            <a:spLocks noGrp="1"/>
          </p:cNvSpPr>
          <p:nvPr>
            <p:ph type="body" sz="quarter" idx="14"/>
          </p:nvPr>
        </p:nvSpPr>
        <p:spPr/>
        <p:txBody>
          <a:bodyPr/>
          <a:lstStyle/>
          <a:p>
            <a:r>
              <a:rPr lang="en-US"/>
              <a:t>06/01/2022 - 06/19/2022</a:t>
            </a:r>
          </a:p>
        </p:txBody>
      </p:sp>
    </p:spTree>
    <p:extLst>
      <p:ext uri="{BB962C8B-B14F-4D97-AF65-F5344CB8AC3E}">
        <p14:creationId xmlns:p14="http://schemas.microsoft.com/office/powerpoint/2010/main" val="411595536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423</Words>
  <Application>Microsoft Office PowerPoint</Application>
  <PresentationFormat>On-screen Show (4:3)</PresentationFormat>
  <Paragraphs>114</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Instagram Top  Posts | zdfneo - 1 of 7</vt:lpstr>
      <vt:lpstr>Instagram Top  Posts | zdfneo - 2 of 7</vt:lpstr>
      <vt:lpstr>Instagram Top  Posts | zdfneo - 3 of 7</vt:lpstr>
      <vt:lpstr>Instagram Top  Posts | zdfneo - 4 of 7</vt:lpstr>
      <vt:lpstr>Instagram Top  Posts | zdfneo - 5 of 7</vt:lpstr>
      <vt:lpstr>Instagram Top  Posts | zdfneo - 6 of 7</vt:lpstr>
      <vt:lpstr>Instagram Top  Posts | zdfneo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Top  Posts | zdfneo - 1 of 7</dc:title>
  <dc:creator>Administrator</dc:creator>
  <cp:lastModifiedBy>Administrator</cp:lastModifiedBy>
  <cp:revision>1</cp:revision>
  <dcterms:created xsi:type="dcterms:W3CDTF">2022-06-20T13:28:01Z</dcterms:created>
  <dcterms:modified xsi:type="dcterms:W3CDTF">2022-06-20T13:28:30Z</dcterms:modified>
</cp:coreProperties>
</file>