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0FCF-320F-48AA-903C-DDC871305960}"/>
              </a:ext>
            </a:extLst>
          </p:cNvPr>
          <p:cNvSpPr>
            <a:spLocks noGrp="1"/>
          </p:cNvSpPr>
          <p:nvPr>
            <p:ph type="title"/>
          </p:nvPr>
        </p:nvSpPr>
        <p:spPr/>
        <p:txBody>
          <a:bodyPr/>
          <a:lstStyle/>
          <a:p>
            <a:r>
              <a:rPr lang="en-US"/>
              <a:t>Instagram Instagram Top Posts (Insights) | zdfneo - 1 of 11</a:t>
            </a:r>
          </a:p>
        </p:txBody>
      </p:sp>
      <p:graphicFrame>
        <p:nvGraphicFramePr>
          <p:cNvPr id="5" name="Table Placeholder 4">
            <a:extLst>
              <a:ext uri="{FF2B5EF4-FFF2-40B4-BE49-F238E27FC236}">
                <a16:creationId xmlns:a16="http://schemas.microsoft.com/office/drawing/2014/main" id="{653F0C07-460F-48B8-A6F4-EB758E01C9B3}"/>
              </a:ext>
            </a:extLst>
          </p:cNvPr>
          <p:cNvGraphicFramePr>
            <a:graphicFrameLocks noGrp="1"/>
          </p:cNvGraphicFramePr>
          <p:nvPr>
            <p:ph type="tbl" sz="quarter" idx="13"/>
            <p:extLst>
              <p:ext uri="{D42A27DB-BD31-4B8C-83A1-F6EECF244321}">
                <p14:modId xmlns:p14="http://schemas.microsoft.com/office/powerpoint/2010/main" val="203368329"/>
              </p:ext>
            </p:extLst>
          </p:nvPr>
        </p:nvGraphicFramePr>
        <p:xfrm>
          <a:off x="457200" y="1731963"/>
          <a:ext cx="7900416" cy="28397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3812466"/>
                    </a:ext>
                  </a:extLst>
                </a:gridCol>
                <a:gridCol w="905256">
                  <a:extLst>
                    <a:ext uri="{9D8B030D-6E8A-4147-A177-3AD203B41FA5}">
                      <a16:colId xmlns:a16="http://schemas.microsoft.com/office/drawing/2014/main" val="1503827928"/>
                    </a:ext>
                  </a:extLst>
                </a:gridCol>
                <a:gridCol w="658368">
                  <a:extLst>
                    <a:ext uri="{9D8B030D-6E8A-4147-A177-3AD203B41FA5}">
                      <a16:colId xmlns:a16="http://schemas.microsoft.com/office/drawing/2014/main" val="1912802137"/>
                    </a:ext>
                  </a:extLst>
                </a:gridCol>
                <a:gridCol w="822960">
                  <a:extLst>
                    <a:ext uri="{9D8B030D-6E8A-4147-A177-3AD203B41FA5}">
                      <a16:colId xmlns:a16="http://schemas.microsoft.com/office/drawing/2014/main" val="3613107784"/>
                    </a:ext>
                  </a:extLst>
                </a:gridCol>
                <a:gridCol w="576072">
                  <a:extLst>
                    <a:ext uri="{9D8B030D-6E8A-4147-A177-3AD203B41FA5}">
                      <a16:colId xmlns:a16="http://schemas.microsoft.com/office/drawing/2014/main" val="3327877305"/>
                    </a:ext>
                  </a:extLst>
                </a:gridCol>
                <a:gridCol w="576072">
                  <a:extLst>
                    <a:ext uri="{9D8B030D-6E8A-4147-A177-3AD203B41FA5}">
                      <a16:colId xmlns:a16="http://schemas.microsoft.com/office/drawing/2014/main" val="3386197582"/>
                    </a:ext>
                  </a:extLst>
                </a:gridCol>
                <a:gridCol w="576072">
                  <a:extLst>
                    <a:ext uri="{9D8B030D-6E8A-4147-A177-3AD203B41FA5}">
                      <a16:colId xmlns:a16="http://schemas.microsoft.com/office/drawing/2014/main" val="1391736257"/>
                    </a:ext>
                  </a:extLst>
                </a:gridCol>
                <a:gridCol w="822960">
                  <a:extLst>
                    <a:ext uri="{9D8B030D-6E8A-4147-A177-3AD203B41FA5}">
                      <a16:colId xmlns:a16="http://schemas.microsoft.com/office/drawing/2014/main" val="803099743"/>
                    </a:ext>
                  </a:extLst>
                </a:gridCol>
                <a:gridCol w="576072">
                  <a:extLst>
                    <a:ext uri="{9D8B030D-6E8A-4147-A177-3AD203B41FA5}">
                      <a16:colId xmlns:a16="http://schemas.microsoft.com/office/drawing/2014/main" val="274214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0248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- 2021-04-01 19:12:43</a:t>
                      </a:r>
                      <a:r>
                        <a:rPr kumimoji="0" lang="de-DE" sz="1000" b="0" i="0" u="none" strike="noStrike" kern="1200" cap="none" spc="0" normalizeH="0" baseline="0" noProof="0">
                          <a:ln>
                            <a:noFill/>
                          </a:ln>
                          <a:solidFill>
                            <a:prstClr val="black"/>
                          </a:solidFill>
                          <a:effectLst/>
                          <a:uLnTx/>
                          <a:uFillTx/>
                          <a:latin typeface="+mn-lt"/>
                          <a:ea typeface="+mn-ea"/>
                          <a:cs typeface="+mn-cs"/>
                        </a:rPr>
                        <a:t>
 Noch ein Mal Ostern bis zur ersten Show: Studio Schmitt läuft ab dem 8. April jeden Donnerstag um 22:15 Uhr ganz klassisch im TV oder schon ab 20:15 in der Mediathek, Ihr kennt das. Wer hat auch schon mal Milch geklaut? Schreibt’s in die Kommis ^^ 
@tommischmitt #studioschmitt #zdfneo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416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- 2021-04-07 17:24:44</a:t>
                      </a:r>
                      <a:r>
                        <a:rPr kumimoji="0" lang="de-DE" sz="1000" b="0" i="0" u="none" strike="noStrike" kern="1200" cap="none" spc="0" normalizeH="0" baseline="0" noProof="0">
                          <a:ln>
                            <a:noFill/>
                          </a:ln>
                          <a:solidFill>
                            <a:prstClr val="black"/>
                          </a:solidFill>
                          <a:effectLst/>
                          <a:uLnTx/>
                          <a:uFillTx/>
                          <a:latin typeface="+mn-lt"/>
                          <a:ea typeface="+mn-ea"/>
                          <a:cs typeface="+mn-cs"/>
                        </a:rPr>
                        <a:t>
 Ui, Leute, morgen geht’s los! 22:11 Uhr, ZweitesDF neo. Oder schon ab 20:15 Uhr in der @zdfmediathek. Schaltet Euch dazu.
#studioschmitt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19601310"/>
                  </a:ext>
                </a:extLst>
              </a:tr>
            </a:tbl>
          </a:graphicData>
        </a:graphic>
      </p:graphicFrame>
      <p:sp>
        <p:nvSpPr>
          <p:cNvPr id="4" name="Text Placeholder 3">
            <a:extLst>
              <a:ext uri="{FF2B5EF4-FFF2-40B4-BE49-F238E27FC236}">
                <a16:creationId xmlns:a16="http://schemas.microsoft.com/office/drawing/2014/main" id="{DD3BFE8A-334A-4FE0-A43C-8AA8D6DBB1E8}"/>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3974877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DFDC-DCEF-42B2-BCDF-15C90A6F0F4D}"/>
              </a:ext>
            </a:extLst>
          </p:cNvPr>
          <p:cNvSpPr>
            <a:spLocks noGrp="1"/>
          </p:cNvSpPr>
          <p:nvPr>
            <p:ph type="title"/>
          </p:nvPr>
        </p:nvSpPr>
        <p:spPr/>
        <p:txBody>
          <a:bodyPr/>
          <a:lstStyle/>
          <a:p>
            <a:r>
              <a:rPr lang="en-US"/>
              <a:t>Instagram Instagram Top Posts (Insights) | zdfneo - 2 of 11</a:t>
            </a:r>
          </a:p>
        </p:txBody>
      </p:sp>
      <p:graphicFrame>
        <p:nvGraphicFramePr>
          <p:cNvPr id="5" name="Table Placeholder 4">
            <a:extLst>
              <a:ext uri="{FF2B5EF4-FFF2-40B4-BE49-F238E27FC236}">
                <a16:creationId xmlns:a16="http://schemas.microsoft.com/office/drawing/2014/main" id="{36A22071-E08B-48DE-BA02-9441E64F06B4}"/>
              </a:ext>
            </a:extLst>
          </p:cNvPr>
          <p:cNvGraphicFramePr>
            <a:graphicFrameLocks noGrp="1"/>
          </p:cNvGraphicFramePr>
          <p:nvPr>
            <p:ph type="tbl" sz="quarter" idx="13"/>
            <p:extLst>
              <p:ext uri="{D42A27DB-BD31-4B8C-83A1-F6EECF244321}">
                <p14:modId xmlns:p14="http://schemas.microsoft.com/office/powerpoint/2010/main" val="185590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7210822"/>
                    </a:ext>
                  </a:extLst>
                </a:gridCol>
                <a:gridCol w="905256">
                  <a:extLst>
                    <a:ext uri="{9D8B030D-6E8A-4147-A177-3AD203B41FA5}">
                      <a16:colId xmlns:a16="http://schemas.microsoft.com/office/drawing/2014/main" val="534752564"/>
                    </a:ext>
                  </a:extLst>
                </a:gridCol>
                <a:gridCol w="658368">
                  <a:extLst>
                    <a:ext uri="{9D8B030D-6E8A-4147-A177-3AD203B41FA5}">
                      <a16:colId xmlns:a16="http://schemas.microsoft.com/office/drawing/2014/main" val="1745864885"/>
                    </a:ext>
                  </a:extLst>
                </a:gridCol>
                <a:gridCol w="822960">
                  <a:extLst>
                    <a:ext uri="{9D8B030D-6E8A-4147-A177-3AD203B41FA5}">
                      <a16:colId xmlns:a16="http://schemas.microsoft.com/office/drawing/2014/main" val="4069648020"/>
                    </a:ext>
                  </a:extLst>
                </a:gridCol>
                <a:gridCol w="576072">
                  <a:extLst>
                    <a:ext uri="{9D8B030D-6E8A-4147-A177-3AD203B41FA5}">
                      <a16:colId xmlns:a16="http://schemas.microsoft.com/office/drawing/2014/main" val="1654999897"/>
                    </a:ext>
                  </a:extLst>
                </a:gridCol>
                <a:gridCol w="576072">
                  <a:extLst>
                    <a:ext uri="{9D8B030D-6E8A-4147-A177-3AD203B41FA5}">
                      <a16:colId xmlns:a16="http://schemas.microsoft.com/office/drawing/2014/main" val="15983573"/>
                    </a:ext>
                  </a:extLst>
                </a:gridCol>
                <a:gridCol w="576072">
                  <a:extLst>
                    <a:ext uri="{9D8B030D-6E8A-4147-A177-3AD203B41FA5}">
                      <a16:colId xmlns:a16="http://schemas.microsoft.com/office/drawing/2014/main" val="670976330"/>
                    </a:ext>
                  </a:extLst>
                </a:gridCol>
                <a:gridCol w="822960">
                  <a:extLst>
                    <a:ext uri="{9D8B030D-6E8A-4147-A177-3AD203B41FA5}">
                      <a16:colId xmlns:a16="http://schemas.microsoft.com/office/drawing/2014/main" val="3374469230"/>
                    </a:ext>
                  </a:extLst>
                </a:gridCol>
                <a:gridCol w="576072">
                  <a:extLst>
                    <a:ext uri="{9D8B030D-6E8A-4147-A177-3AD203B41FA5}">
                      <a16:colId xmlns:a16="http://schemas.microsoft.com/office/drawing/2014/main" val="3532528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59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- 2021-05-20 19:01:30</a:t>
                      </a:r>
                      <a:r>
                        <a:rPr kumimoji="0" lang="en-US" sz="1000" b="0" i="0" u="none" strike="noStrike" kern="1200" cap="none" spc="0" normalizeH="0" baseline="0" noProof="0">
                          <a:ln>
                            <a:noFill/>
                          </a:ln>
                          <a:solidFill>
                            <a:prstClr val="black"/>
                          </a:solidFill>
                          <a:effectLst/>
                          <a:uLnTx/>
                          <a:uFillTx/>
                          <a:latin typeface="+mn-lt"/>
                          <a:ea typeface="+mn-ea"/>
                          <a:cs typeface="+mn-cs"/>
                        </a:rPr>
                        <a:t>
 Gleichberechtigung sieht anders aus 😒
Mehr dazu in unserem neuen Social Factual #rabenmütterodersupermoms - zu finden in der Mediathek!😇
#rabenmutter #Kinderbetreuung #Kindererziehung #GleichberechtigteElternschaft #ElternSein #ElternMemes #Mutterschaft #BeruftstätigeMama #Berufsleben #Familienleben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923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- 2021-04-09 13:05:17</a:t>
                      </a:r>
                      <a:r>
                        <a:rPr kumimoji="0" lang="de-DE" sz="1000" b="0" i="0" u="none" strike="noStrike" kern="1200" cap="none" spc="0" normalizeH="0" baseline="0" noProof="0">
                          <a:ln>
                            <a:noFill/>
                          </a:ln>
                          <a:solidFill>
                            <a:prstClr val="black"/>
                          </a:solidFill>
                          <a:effectLst/>
                          <a:uLnTx/>
                          <a:uFillTx/>
                          <a:latin typeface="+mn-lt"/>
                          <a:ea typeface="+mn-ea"/>
                          <a:cs typeface="+mn-cs"/>
                        </a:rPr>
                        <a:t>
 Das war funny! 🤩 Wer die erste Sendung Studio Schmitt verpasst haben sollte und trotzdem mitreden will, kann die Folge jetzt im sog. Internet nachschauen. 🤫🙌
#studioschmitt @tommischmitt #ZeitVerbrechen #SabineRückert @kurtproedel #truecrime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55986098"/>
                  </a:ext>
                </a:extLst>
              </a:tr>
            </a:tbl>
          </a:graphicData>
        </a:graphic>
      </p:graphicFrame>
      <p:sp>
        <p:nvSpPr>
          <p:cNvPr id="4" name="Text Placeholder 3">
            <a:extLst>
              <a:ext uri="{FF2B5EF4-FFF2-40B4-BE49-F238E27FC236}">
                <a16:creationId xmlns:a16="http://schemas.microsoft.com/office/drawing/2014/main" id="{2F5CB8E2-EA3A-454B-A538-EE2449BF1389}"/>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293973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7626D-B62C-4D54-BD90-9974398FEF6A}"/>
              </a:ext>
            </a:extLst>
          </p:cNvPr>
          <p:cNvSpPr>
            <a:spLocks noGrp="1"/>
          </p:cNvSpPr>
          <p:nvPr>
            <p:ph type="title"/>
          </p:nvPr>
        </p:nvSpPr>
        <p:spPr/>
        <p:txBody>
          <a:bodyPr/>
          <a:lstStyle/>
          <a:p>
            <a:r>
              <a:rPr lang="en-US"/>
              <a:t>Instagram Instagram Top Posts (Insights) | zdfneo - 3 of 11</a:t>
            </a:r>
          </a:p>
        </p:txBody>
      </p:sp>
      <p:graphicFrame>
        <p:nvGraphicFramePr>
          <p:cNvPr id="5" name="Table Placeholder 4">
            <a:extLst>
              <a:ext uri="{FF2B5EF4-FFF2-40B4-BE49-F238E27FC236}">
                <a16:creationId xmlns:a16="http://schemas.microsoft.com/office/drawing/2014/main" id="{55E095FA-FB24-4458-B2AE-0E0985830234}"/>
              </a:ext>
            </a:extLst>
          </p:cNvPr>
          <p:cNvGraphicFramePr>
            <a:graphicFrameLocks noGrp="1"/>
          </p:cNvGraphicFramePr>
          <p:nvPr>
            <p:ph type="tbl" sz="quarter" idx="13"/>
            <p:extLst>
              <p:ext uri="{D42A27DB-BD31-4B8C-83A1-F6EECF244321}">
                <p14:modId xmlns:p14="http://schemas.microsoft.com/office/powerpoint/2010/main" val="1065343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73220853"/>
                    </a:ext>
                  </a:extLst>
                </a:gridCol>
                <a:gridCol w="905256">
                  <a:extLst>
                    <a:ext uri="{9D8B030D-6E8A-4147-A177-3AD203B41FA5}">
                      <a16:colId xmlns:a16="http://schemas.microsoft.com/office/drawing/2014/main" val="642383615"/>
                    </a:ext>
                  </a:extLst>
                </a:gridCol>
                <a:gridCol w="658368">
                  <a:extLst>
                    <a:ext uri="{9D8B030D-6E8A-4147-A177-3AD203B41FA5}">
                      <a16:colId xmlns:a16="http://schemas.microsoft.com/office/drawing/2014/main" val="1406527169"/>
                    </a:ext>
                  </a:extLst>
                </a:gridCol>
                <a:gridCol w="822960">
                  <a:extLst>
                    <a:ext uri="{9D8B030D-6E8A-4147-A177-3AD203B41FA5}">
                      <a16:colId xmlns:a16="http://schemas.microsoft.com/office/drawing/2014/main" val="2817682668"/>
                    </a:ext>
                  </a:extLst>
                </a:gridCol>
                <a:gridCol w="576072">
                  <a:extLst>
                    <a:ext uri="{9D8B030D-6E8A-4147-A177-3AD203B41FA5}">
                      <a16:colId xmlns:a16="http://schemas.microsoft.com/office/drawing/2014/main" val="723169139"/>
                    </a:ext>
                  </a:extLst>
                </a:gridCol>
                <a:gridCol w="576072">
                  <a:extLst>
                    <a:ext uri="{9D8B030D-6E8A-4147-A177-3AD203B41FA5}">
                      <a16:colId xmlns:a16="http://schemas.microsoft.com/office/drawing/2014/main" val="3578080869"/>
                    </a:ext>
                  </a:extLst>
                </a:gridCol>
                <a:gridCol w="576072">
                  <a:extLst>
                    <a:ext uri="{9D8B030D-6E8A-4147-A177-3AD203B41FA5}">
                      <a16:colId xmlns:a16="http://schemas.microsoft.com/office/drawing/2014/main" val="3857317024"/>
                    </a:ext>
                  </a:extLst>
                </a:gridCol>
                <a:gridCol w="822960">
                  <a:extLst>
                    <a:ext uri="{9D8B030D-6E8A-4147-A177-3AD203B41FA5}">
                      <a16:colId xmlns:a16="http://schemas.microsoft.com/office/drawing/2014/main" val="1135095240"/>
                    </a:ext>
                  </a:extLst>
                </a:gridCol>
                <a:gridCol w="576072">
                  <a:extLst>
                    <a:ext uri="{9D8B030D-6E8A-4147-A177-3AD203B41FA5}">
                      <a16:colId xmlns:a16="http://schemas.microsoft.com/office/drawing/2014/main" val="3696039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529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- 2021-05-18 16:02:39</a:t>
                      </a:r>
                      <a:r>
                        <a:rPr kumimoji="0" lang="de-DE" sz="1000" b="0" i="0" u="none" strike="noStrike" kern="1200" cap="none" spc="0" normalizeH="0" baseline="0" noProof="0">
                          <a:ln>
                            <a:noFill/>
                          </a:ln>
                          <a:solidFill>
                            <a:prstClr val="black"/>
                          </a:solidFill>
                          <a:effectLst/>
                          <a:uLnTx/>
                          <a:uFillTx/>
                          <a:latin typeface="+mn-lt"/>
                          <a:ea typeface="+mn-ea"/>
                          <a:cs typeface="+mn-cs"/>
                        </a:rPr>
                        <a:t>
 Wow, was für Neuigkeiten! "Studio Schmitt" geht ab Ende August in die zweite Staffel. Wir freuen uns sehr! 🥳
@tommischmitt
#StudioSchmitt #Staffel2 #Vorfreude #Freude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377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- 2021-04-16 13:35:07</a:t>
                      </a:r>
                      <a:r>
                        <a:rPr kumimoji="0" lang="de-DE" sz="1000" b="0" i="0" u="none" strike="noStrike" kern="1200" cap="none" spc="0" normalizeH="0" baseline="0" noProof="0">
                          <a:ln>
                            <a:noFill/>
                          </a:ln>
                          <a:solidFill>
                            <a:prstClr val="black"/>
                          </a:solidFill>
                          <a:effectLst/>
                          <a:uLnTx/>
                          <a:uFillTx/>
                          <a:latin typeface="+mn-lt"/>
                          <a:ea typeface="+mn-ea"/>
                          <a:cs typeface="+mn-cs"/>
                        </a:rPr>
                        <a:t>
 Fliegende Pferde und viele Männer, manche davon am Klavier. Das zweite Album ist das schwerste, die zweite Sendung auch. Wir sind happy! Das Ganze kann man in der Mediathek nachschauen, wenn man möchte. @tommischmitt @henningmay @kurtproedel #StudioSchmitt #SiehsMalneo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9973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- 2021-03-04 13:04:04</a:t>
                      </a:r>
                      <a:r>
                        <a:rPr kumimoji="0" lang="en-US" sz="1000" b="0" i="0" u="none" strike="noStrike" kern="1200" cap="none" spc="0" normalizeH="0" baseline="0" noProof="0">
                          <a:ln>
                            <a:noFill/>
                          </a:ln>
                          <a:solidFill>
                            <a:prstClr val="black"/>
                          </a:solidFill>
                          <a:effectLst/>
                          <a:uLnTx/>
                          <a:uFillTx/>
                          <a:latin typeface="+mn-lt"/>
                          <a:ea typeface="+mn-ea"/>
                          <a:cs typeface="+mn-cs"/>
                        </a:rPr>
                        <a:t>
 Sie sind... ➡️🥳
#Juhu #Drinnen #LiebeJetztXmas #LiebeJetzt #GrimmePreis #Grimme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51698484"/>
                  </a:ext>
                </a:extLst>
              </a:tr>
            </a:tbl>
          </a:graphicData>
        </a:graphic>
      </p:graphicFrame>
      <p:sp>
        <p:nvSpPr>
          <p:cNvPr id="4" name="Text Placeholder 3">
            <a:extLst>
              <a:ext uri="{FF2B5EF4-FFF2-40B4-BE49-F238E27FC236}">
                <a16:creationId xmlns:a16="http://schemas.microsoft.com/office/drawing/2014/main" id="{F9D38355-DAA2-4CEF-A07E-CE7E0E0CBBD2}"/>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1220385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4904D-5C8F-4069-9A22-59EE915E04BD}"/>
              </a:ext>
            </a:extLst>
          </p:cNvPr>
          <p:cNvSpPr>
            <a:spLocks noGrp="1"/>
          </p:cNvSpPr>
          <p:nvPr>
            <p:ph type="title"/>
          </p:nvPr>
        </p:nvSpPr>
        <p:spPr/>
        <p:txBody>
          <a:bodyPr/>
          <a:lstStyle/>
          <a:p>
            <a:r>
              <a:rPr lang="en-US"/>
              <a:t>Instagram Instagram Top Posts (Insights) | zdfneo - 4 of 11</a:t>
            </a:r>
          </a:p>
        </p:txBody>
      </p:sp>
      <p:graphicFrame>
        <p:nvGraphicFramePr>
          <p:cNvPr id="5" name="Table Placeholder 4">
            <a:extLst>
              <a:ext uri="{FF2B5EF4-FFF2-40B4-BE49-F238E27FC236}">
                <a16:creationId xmlns:a16="http://schemas.microsoft.com/office/drawing/2014/main" id="{B6CC7482-70EA-4D72-80CD-F97985DFE330}"/>
              </a:ext>
            </a:extLst>
          </p:cNvPr>
          <p:cNvGraphicFramePr>
            <a:graphicFrameLocks noGrp="1"/>
          </p:cNvGraphicFramePr>
          <p:nvPr>
            <p:ph type="tbl" sz="quarter" idx="13"/>
            <p:extLst>
              <p:ext uri="{D42A27DB-BD31-4B8C-83A1-F6EECF244321}">
                <p14:modId xmlns:p14="http://schemas.microsoft.com/office/powerpoint/2010/main" val="4229522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4416870"/>
                    </a:ext>
                  </a:extLst>
                </a:gridCol>
                <a:gridCol w="905256">
                  <a:extLst>
                    <a:ext uri="{9D8B030D-6E8A-4147-A177-3AD203B41FA5}">
                      <a16:colId xmlns:a16="http://schemas.microsoft.com/office/drawing/2014/main" val="506067400"/>
                    </a:ext>
                  </a:extLst>
                </a:gridCol>
                <a:gridCol w="658368">
                  <a:extLst>
                    <a:ext uri="{9D8B030D-6E8A-4147-A177-3AD203B41FA5}">
                      <a16:colId xmlns:a16="http://schemas.microsoft.com/office/drawing/2014/main" val="2925224399"/>
                    </a:ext>
                  </a:extLst>
                </a:gridCol>
                <a:gridCol w="822960">
                  <a:extLst>
                    <a:ext uri="{9D8B030D-6E8A-4147-A177-3AD203B41FA5}">
                      <a16:colId xmlns:a16="http://schemas.microsoft.com/office/drawing/2014/main" val="979692387"/>
                    </a:ext>
                  </a:extLst>
                </a:gridCol>
                <a:gridCol w="576072">
                  <a:extLst>
                    <a:ext uri="{9D8B030D-6E8A-4147-A177-3AD203B41FA5}">
                      <a16:colId xmlns:a16="http://schemas.microsoft.com/office/drawing/2014/main" val="2120697738"/>
                    </a:ext>
                  </a:extLst>
                </a:gridCol>
                <a:gridCol w="576072">
                  <a:extLst>
                    <a:ext uri="{9D8B030D-6E8A-4147-A177-3AD203B41FA5}">
                      <a16:colId xmlns:a16="http://schemas.microsoft.com/office/drawing/2014/main" val="2706719689"/>
                    </a:ext>
                  </a:extLst>
                </a:gridCol>
                <a:gridCol w="576072">
                  <a:extLst>
                    <a:ext uri="{9D8B030D-6E8A-4147-A177-3AD203B41FA5}">
                      <a16:colId xmlns:a16="http://schemas.microsoft.com/office/drawing/2014/main" val="3907778147"/>
                    </a:ext>
                  </a:extLst>
                </a:gridCol>
                <a:gridCol w="822960">
                  <a:extLst>
                    <a:ext uri="{9D8B030D-6E8A-4147-A177-3AD203B41FA5}">
                      <a16:colId xmlns:a16="http://schemas.microsoft.com/office/drawing/2014/main" val="3321846439"/>
                    </a:ext>
                  </a:extLst>
                </a:gridCol>
                <a:gridCol w="576072">
                  <a:extLst>
                    <a:ext uri="{9D8B030D-6E8A-4147-A177-3AD203B41FA5}">
                      <a16:colId xmlns:a16="http://schemas.microsoft.com/office/drawing/2014/main" val="4055050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71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- 2021-04-01 08:17:17</a:t>
                      </a:r>
                      <a:r>
                        <a:rPr kumimoji="0" lang="en-US" sz="1000" b="0" i="0" u="none" strike="noStrike" kern="1200" cap="none" spc="0" normalizeH="0" baseline="0" noProof="0">
                          <a:ln>
                            <a:noFill/>
                          </a:ln>
                          <a:solidFill>
                            <a:prstClr val="black"/>
                          </a:solidFill>
                          <a:effectLst/>
                          <a:uLnTx/>
                          <a:uFillTx/>
                          <a:latin typeface="+mn-lt"/>
                          <a:ea typeface="+mn-ea"/>
                          <a:cs typeface="+mn-cs"/>
                        </a:rPr>
                        <a:t>
 Keine Pointe. 😐 #ErsterApril 
#ErsterApril2021 #Aprilscherz #AprilFools #AprilFoolsDay #AprilFoolsDay2021 #Lockdown2021 #RealitätSchlägtFiktion #SiehsMalNeo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492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- 2021-06-16 19:07:53</a:t>
                      </a:r>
                      <a:r>
                        <a:rPr kumimoji="0" lang="en-US" sz="1000" b="0" i="0" u="none" strike="noStrike" kern="1200" cap="none" spc="0" normalizeH="0" baseline="0" noProof="0">
                          <a:ln>
                            <a:noFill/>
                          </a:ln>
                          <a:solidFill>
                            <a:prstClr val="black"/>
                          </a:solidFill>
                          <a:effectLst/>
                          <a:uLnTx/>
                          <a:uFillTx/>
                          <a:latin typeface="+mn-lt"/>
                          <a:ea typeface="+mn-ea"/>
                          <a:cs typeface="+mn-cs"/>
                        </a:rPr>
                        <a:t>
 Biltunk wirt in DEUSCTHLAND noch gross geschrieben, 🤓🤯
#Stadion #Studieren #Studierende #Universität #Europameisterschaft #EM2021 #TheBankHacker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760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- 2021-04-18 16:37:01</a:t>
                      </a:r>
                      <a:r>
                        <a:rPr kumimoji="0" lang="de-DE" sz="1000" b="0" i="0" u="none" strike="noStrike" kern="1200" cap="none" spc="0" normalizeH="0" baseline="0" noProof="0">
                          <a:ln>
                            <a:noFill/>
                          </a:ln>
                          <a:solidFill>
                            <a:prstClr val="black"/>
                          </a:solidFill>
                          <a:effectLst/>
                          <a:uLnTx/>
                          <a:uFillTx/>
                          <a:latin typeface="+mn-lt"/>
                          <a:ea typeface="+mn-ea"/>
                          <a:cs typeface="+mn-cs"/>
                        </a:rPr>
                        <a:t>
 Wir träumen immer noch von der letzten Sendung. Wie viele Tage sind es noch gleich bis Donnerstag? 😇 
#StudioSchmitt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382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- 2021-05-27 22:33:17</a:t>
                      </a:r>
                      <a:r>
                        <a:rPr kumimoji="0" lang="de-DE" sz="1000" b="0" i="0" u="none" strike="noStrike" kern="1200" cap="none" spc="0" normalizeH="0" baseline="0" noProof="0">
                          <a:ln>
                            <a:noFill/>
                          </a:ln>
                          <a:solidFill>
                            <a:prstClr val="black"/>
                          </a:solidFill>
                          <a:effectLst/>
                          <a:uLnTx/>
                          <a:uFillTx/>
                          <a:latin typeface="+mn-lt"/>
                          <a:ea typeface="+mn-ea"/>
                          <a:cs typeface="+mn-cs"/>
                        </a:rPr>
                        <a:t>
 Parteien sollten noch viel mehr auf Memes setzen, oder? #StudioSchmitt hat da mal was vorbereitet.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7586579"/>
                  </a:ext>
                </a:extLst>
              </a:tr>
            </a:tbl>
          </a:graphicData>
        </a:graphic>
      </p:graphicFrame>
      <p:sp>
        <p:nvSpPr>
          <p:cNvPr id="4" name="Text Placeholder 3">
            <a:extLst>
              <a:ext uri="{FF2B5EF4-FFF2-40B4-BE49-F238E27FC236}">
                <a16:creationId xmlns:a16="http://schemas.microsoft.com/office/drawing/2014/main" id="{074D5A86-CF89-4678-8664-7C8B2A57363B}"/>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3291302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6D2F2-FAA1-4561-B8A7-271616C07028}"/>
              </a:ext>
            </a:extLst>
          </p:cNvPr>
          <p:cNvSpPr>
            <a:spLocks noGrp="1"/>
          </p:cNvSpPr>
          <p:nvPr>
            <p:ph type="title"/>
          </p:nvPr>
        </p:nvSpPr>
        <p:spPr/>
        <p:txBody>
          <a:bodyPr/>
          <a:lstStyle/>
          <a:p>
            <a:r>
              <a:rPr lang="en-US"/>
              <a:t>Instagram Instagram Top Posts (Insights) | zdfneo - 5 of 11</a:t>
            </a:r>
          </a:p>
        </p:txBody>
      </p:sp>
      <p:graphicFrame>
        <p:nvGraphicFramePr>
          <p:cNvPr id="5" name="Table Placeholder 4">
            <a:extLst>
              <a:ext uri="{FF2B5EF4-FFF2-40B4-BE49-F238E27FC236}">
                <a16:creationId xmlns:a16="http://schemas.microsoft.com/office/drawing/2014/main" id="{03E57F26-BCF7-40DE-B2B3-09F8271E2C6B}"/>
              </a:ext>
            </a:extLst>
          </p:cNvPr>
          <p:cNvGraphicFramePr>
            <a:graphicFrameLocks noGrp="1"/>
          </p:cNvGraphicFramePr>
          <p:nvPr>
            <p:ph type="tbl" sz="quarter" idx="13"/>
            <p:extLst>
              <p:ext uri="{D42A27DB-BD31-4B8C-83A1-F6EECF244321}">
                <p14:modId xmlns:p14="http://schemas.microsoft.com/office/powerpoint/2010/main" val="146169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024412"/>
                    </a:ext>
                  </a:extLst>
                </a:gridCol>
                <a:gridCol w="905256">
                  <a:extLst>
                    <a:ext uri="{9D8B030D-6E8A-4147-A177-3AD203B41FA5}">
                      <a16:colId xmlns:a16="http://schemas.microsoft.com/office/drawing/2014/main" val="1973246590"/>
                    </a:ext>
                  </a:extLst>
                </a:gridCol>
                <a:gridCol w="658368">
                  <a:extLst>
                    <a:ext uri="{9D8B030D-6E8A-4147-A177-3AD203B41FA5}">
                      <a16:colId xmlns:a16="http://schemas.microsoft.com/office/drawing/2014/main" val="1863136202"/>
                    </a:ext>
                  </a:extLst>
                </a:gridCol>
                <a:gridCol w="822960">
                  <a:extLst>
                    <a:ext uri="{9D8B030D-6E8A-4147-A177-3AD203B41FA5}">
                      <a16:colId xmlns:a16="http://schemas.microsoft.com/office/drawing/2014/main" val="4093441984"/>
                    </a:ext>
                  </a:extLst>
                </a:gridCol>
                <a:gridCol w="576072">
                  <a:extLst>
                    <a:ext uri="{9D8B030D-6E8A-4147-A177-3AD203B41FA5}">
                      <a16:colId xmlns:a16="http://schemas.microsoft.com/office/drawing/2014/main" val="2351038678"/>
                    </a:ext>
                  </a:extLst>
                </a:gridCol>
                <a:gridCol w="576072">
                  <a:extLst>
                    <a:ext uri="{9D8B030D-6E8A-4147-A177-3AD203B41FA5}">
                      <a16:colId xmlns:a16="http://schemas.microsoft.com/office/drawing/2014/main" val="264369771"/>
                    </a:ext>
                  </a:extLst>
                </a:gridCol>
                <a:gridCol w="576072">
                  <a:extLst>
                    <a:ext uri="{9D8B030D-6E8A-4147-A177-3AD203B41FA5}">
                      <a16:colId xmlns:a16="http://schemas.microsoft.com/office/drawing/2014/main" val="176989264"/>
                    </a:ext>
                  </a:extLst>
                </a:gridCol>
                <a:gridCol w="822960">
                  <a:extLst>
                    <a:ext uri="{9D8B030D-6E8A-4147-A177-3AD203B41FA5}">
                      <a16:colId xmlns:a16="http://schemas.microsoft.com/office/drawing/2014/main" val="1522739669"/>
                    </a:ext>
                  </a:extLst>
                </a:gridCol>
                <a:gridCol w="576072">
                  <a:extLst>
                    <a:ext uri="{9D8B030D-6E8A-4147-A177-3AD203B41FA5}">
                      <a16:colId xmlns:a16="http://schemas.microsoft.com/office/drawing/2014/main" val="221163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497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- 2021-02-27 12:03:28</a:t>
                      </a:r>
                      <a:r>
                        <a:rPr kumimoji="0" lang="en-US" sz="1000" b="0" i="0" u="none" strike="noStrike" kern="1200" cap="none" spc="0" normalizeH="0" baseline="0" noProof="0">
                          <a:ln>
                            <a:noFill/>
                          </a:ln>
                          <a:solidFill>
                            <a:prstClr val="black"/>
                          </a:solidFill>
                          <a:effectLst/>
                          <a:uLnTx/>
                          <a:uFillTx/>
                          <a:latin typeface="+mn-lt"/>
                          <a:ea typeface="+mn-ea"/>
                          <a:cs typeface="+mn-cs"/>
                        </a:rPr>
                        <a:t>
 Irgendwie hatten wir uns das letzte Jahr anders vorgestellt... 😐 #LiebeJetzt 
#coronamemes #coronameme #corona2021 #lockdown2021 #LiebeInZeitenVonCorona #Liebesgeschichte #zdfmediathek @natalia_belitski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656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- 2021-03-01 08:04:22</a:t>
                      </a:r>
                      <a:r>
                        <a:rPr kumimoji="0" lang="de-DE" sz="1000" b="0" i="0" u="none" strike="noStrike" kern="1200" cap="none" spc="0" normalizeH="0" baseline="0" noProof="0">
                          <a:ln>
                            <a:noFill/>
                          </a:ln>
                          <a:solidFill>
                            <a:prstClr val="black"/>
                          </a:solidFill>
                          <a:effectLst/>
                          <a:uLnTx/>
                          <a:uFillTx/>
                          <a:latin typeface="+mn-lt"/>
                          <a:ea typeface="+mn-ea"/>
                          <a:cs typeface="+mn-cs"/>
                        </a:rPr>
                        <a:t>
 ...und das noch vor dem ersten Kaffee 🙄
@christineeixenberger #MondayMotivation #Montagmorgen #KeineMotivation #BusinessMemes #LehrerinAufEntzug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52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- 2021-04-23 18:54:51</a:t>
                      </a:r>
                      <a:r>
                        <a:rPr kumimoji="0" lang="de-DE" sz="1000" b="0" i="0" u="none" strike="noStrike" kern="1200" cap="none" spc="0" normalizeH="0" baseline="0" noProof="0">
                          <a:ln>
                            <a:noFill/>
                          </a:ln>
                          <a:solidFill>
                            <a:prstClr val="black"/>
                          </a:solidFill>
                          <a:effectLst/>
                          <a:uLnTx/>
                          <a:uFillTx/>
                          <a:latin typeface="+mn-lt"/>
                          <a:ea typeface="+mn-ea"/>
                          <a:cs typeface="+mn-cs"/>
                        </a:rPr>
                        <a:t>
 Das war cool! Danke an @fraupassmann und alle kecken Brillen auf dieser Welt. 🤓 #StudioSchmitt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4974145"/>
                  </a:ext>
                </a:extLst>
              </a:tr>
            </a:tbl>
          </a:graphicData>
        </a:graphic>
      </p:graphicFrame>
      <p:sp>
        <p:nvSpPr>
          <p:cNvPr id="4" name="Text Placeholder 3">
            <a:extLst>
              <a:ext uri="{FF2B5EF4-FFF2-40B4-BE49-F238E27FC236}">
                <a16:creationId xmlns:a16="http://schemas.microsoft.com/office/drawing/2014/main" id="{7C3EA68B-E69D-44E0-9753-38C5B1D1E1C1}"/>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148300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9F2FE-ABFC-4C68-BA21-F5F2B37A84C0}"/>
              </a:ext>
            </a:extLst>
          </p:cNvPr>
          <p:cNvSpPr>
            <a:spLocks noGrp="1"/>
          </p:cNvSpPr>
          <p:nvPr>
            <p:ph type="title"/>
          </p:nvPr>
        </p:nvSpPr>
        <p:spPr/>
        <p:txBody>
          <a:bodyPr/>
          <a:lstStyle/>
          <a:p>
            <a:r>
              <a:rPr lang="en-US"/>
              <a:t>Instagram Instagram Top Posts (Insights) | zdfneo - 6 of 11</a:t>
            </a:r>
          </a:p>
        </p:txBody>
      </p:sp>
      <p:graphicFrame>
        <p:nvGraphicFramePr>
          <p:cNvPr id="5" name="Table Placeholder 4">
            <a:extLst>
              <a:ext uri="{FF2B5EF4-FFF2-40B4-BE49-F238E27FC236}">
                <a16:creationId xmlns:a16="http://schemas.microsoft.com/office/drawing/2014/main" id="{0E4A8F8C-601E-46C5-8289-6F3727D975F6}"/>
              </a:ext>
            </a:extLst>
          </p:cNvPr>
          <p:cNvGraphicFramePr>
            <a:graphicFrameLocks noGrp="1"/>
          </p:cNvGraphicFramePr>
          <p:nvPr>
            <p:ph type="tbl" sz="quarter" idx="13"/>
            <p:extLst>
              <p:ext uri="{D42A27DB-BD31-4B8C-83A1-F6EECF244321}">
                <p14:modId xmlns:p14="http://schemas.microsoft.com/office/powerpoint/2010/main" val="367499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84855663"/>
                    </a:ext>
                  </a:extLst>
                </a:gridCol>
                <a:gridCol w="905256">
                  <a:extLst>
                    <a:ext uri="{9D8B030D-6E8A-4147-A177-3AD203B41FA5}">
                      <a16:colId xmlns:a16="http://schemas.microsoft.com/office/drawing/2014/main" val="3607261092"/>
                    </a:ext>
                  </a:extLst>
                </a:gridCol>
                <a:gridCol w="658368">
                  <a:extLst>
                    <a:ext uri="{9D8B030D-6E8A-4147-A177-3AD203B41FA5}">
                      <a16:colId xmlns:a16="http://schemas.microsoft.com/office/drawing/2014/main" val="139635080"/>
                    </a:ext>
                  </a:extLst>
                </a:gridCol>
                <a:gridCol w="822960">
                  <a:extLst>
                    <a:ext uri="{9D8B030D-6E8A-4147-A177-3AD203B41FA5}">
                      <a16:colId xmlns:a16="http://schemas.microsoft.com/office/drawing/2014/main" val="1351034486"/>
                    </a:ext>
                  </a:extLst>
                </a:gridCol>
                <a:gridCol w="576072">
                  <a:extLst>
                    <a:ext uri="{9D8B030D-6E8A-4147-A177-3AD203B41FA5}">
                      <a16:colId xmlns:a16="http://schemas.microsoft.com/office/drawing/2014/main" val="2861000142"/>
                    </a:ext>
                  </a:extLst>
                </a:gridCol>
                <a:gridCol w="576072">
                  <a:extLst>
                    <a:ext uri="{9D8B030D-6E8A-4147-A177-3AD203B41FA5}">
                      <a16:colId xmlns:a16="http://schemas.microsoft.com/office/drawing/2014/main" val="1373402204"/>
                    </a:ext>
                  </a:extLst>
                </a:gridCol>
                <a:gridCol w="576072">
                  <a:extLst>
                    <a:ext uri="{9D8B030D-6E8A-4147-A177-3AD203B41FA5}">
                      <a16:colId xmlns:a16="http://schemas.microsoft.com/office/drawing/2014/main" val="3614882363"/>
                    </a:ext>
                  </a:extLst>
                </a:gridCol>
                <a:gridCol w="822960">
                  <a:extLst>
                    <a:ext uri="{9D8B030D-6E8A-4147-A177-3AD203B41FA5}">
                      <a16:colId xmlns:a16="http://schemas.microsoft.com/office/drawing/2014/main" val="3848371023"/>
                    </a:ext>
                  </a:extLst>
                </a:gridCol>
                <a:gridCol w="576072">
                  <a:extLst>
                    <a:ext uri="{9D8B030D-6E8A-4147-A177-3AD203B41FA5}">
                      <a16:colId xmlns:a16="http://schemas.microsoft.com/office/drawing/2014/main" val="163071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305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- 2021-02-27 20:17:50</a:t>
                      </a:r>
                      <a:r>
                        <a:rPr kumimoji="0" lang="en-US" sz="1000" b="0" i="0" u="none" strike="noStrike" kern="1200" cap="none" spc="0" normalizeH="0" baseline="0" noProof="0">
                          <a:ln>
                            <a:noFill/>
                          </a:ln>
                          <a:solidFill>
                            <a:prstClr val="black"/>
                          </a:solidFill>
                          <a:effectLst/>
                          <a:uLnTx/>
                          <a:uFillTx/>
                          <a:latin typeface="+mn-lt"/>
                          <a:ea typeface="+mn-ea"/>
                          <a:cs typeface="+mn-cs"/>
                        </a:rPr>
                        <a:t>
 Horrorfilm-Lektion Nr. 1: Geh nicht alleine in dunkle Waldhütten!! 😱
@aylin.tezel #Unbroken #Survivalskills #neoriginal #Dramaserie #BingeWatching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176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- 2021-05-09 12:06:28</a:t>
                      </a:r>
                      <a:r>
                        <a:rPr kumimoji="0" lang="en-US" sz="1000" b="0" i="0" u="none" strike="noStrike" kern="1200" cap="none" spc="0" normalizeH="0" baseline="0" noProof="0">
                          <a:ln>
                            <a:noFill/>
                          </a:ln>
                          <a:solidFill>
                            <a:prstClr val="black"/>
                          </a:solidFill>
                          <a:effectLst/>
                          <a:uLnTx/>
                          <a:uFillTx/>
                          <a:latin typeface="+mn-lt"/>
                          <a:ea typeface="+mn-ea"/>
                          <a:cs typeface="+mn-cs"/>
                        </a:rPr>
                        <a:t>
 Wir fordern pünktlich zum #Muttertag: Wickeltische auf Männer-Klos! 📣😜 #Rabenmütter
@collien_ulmen mit #RabenmütterOderSuperMoms in der #ZDFmediathek 😉
#Muttertag2021 #Muttertagsgeschenk #SocialFactual #Doku #Rabenmutter #MutterSein #BerufstätigeMama #ElternSein #Elternschaft #GleichberechtigteElternschaft #Rabenvater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2211885"/>
                  </a:ext>
                </a:extLst>
              </a:tr>
            </a:tbl>
          </a:graphicData>
        </a:graphic>
      </p:graphicFrame>
      <p:sp>
        <p:nvSpPr>
          <p:cNvPr id="4" name="Text Placeholder 3">
            <a:extLst>
              <a:ext uri="{FF2B5EF4-FFF2-40B4-BE49-F238E27FC236}">
                <a16:creationId xmlns:a16="http://schemas.microsoft.com/office/drawing/2014/main" id="{AFC4CCDE-AFEF-4CB9-828B-7266F0216FD6}"/>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1075933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2BACC-0D4D-4740-B105-F8C292ED290E}"/>
              </a:ext>
            </a:extLst>
          </p:cNvPr>
          <p:cNvSpPr>
            <a:spLocks noGrp="1"/>
          </p:cNvSpPr>
          <p:nvPr>
            <p:ph type="title"/>
          </p:nvPr>
        </p:nvSpPr>
        <p:spPr/>
        <p:txBody>
          <a:bodyPr/>
          <a:lstStyle/>
          <a:p>
            <a:r>
              <a:rPr lang="en-US"/>
              <a:t>Instagram Instagram Top Posts (Insights) | zdfneo - 7 of 11</a:t>
            </a:r>
          </a:p>
        </p:txBody>
      </p:sp>
      <p:graphicFrame>
        <p:nvGraphicFramePr>
          <p:cNvPr id="5" name="Table Placeholder 4">
            <a:extLst>
              <a:ext uri="{FF2B5EF4-FFF2-40B4-BE49-F238E27FC236}">
                <a16:creationId xmlns:a16="http://schemas.microsoft.com/office/drawing/2014/main" id="{D87AA363-E6B9-4F6D-B95B-EBD9AC068FFF}"/>
              </a:ext>
            </a:extLst>
          </p:cNvPr>
          <p:cNvGraphicFramePr>
            <a:graphicFrameLocks noGrp="1"/>
          </p:cNvGraphicFramePr>
          <p:nvPr>
            <p:ph type="tbl" sz="quarter" idx="13"/>
            <p:extLst>
              <p:ext uri="{D42A27DB-BD31-4B8C-83A1-F6EECF244321}">
                <p14:modId xmlns:p14="http://schemas.microsoft.com/office/powerpoint/2010/main" val="4143111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27537380"/>
                    </a:ext>
                  </a:extLst>
                </a:gridCol>
                <a:gridCol w="905256">
                  <a:extLst>
                    <a:ext uri="{9D8B030D-6E8A-4147-A177-3AD203B41FA5}">
                      <a16:colId xmlns:a16="http://schemas.microsoft.com/office/drawing/2014/main" val="2638418650"/>
                    </a:ext>
                  </a:extLst>
                </a:gridCol>
                <a:gridCol w="658368">
                  <a:extLst>
                    <a:ext uri="{9D8B030D-6E8A-4147-A177-3AD203B41FA5}">
                      <a16:colId xmlns:a16="http://schemas.microsoft.com/office/drawing/2014/main" val="3052504638"/>
                    </a:ext>
                  </a:extLst>
                </a:gridCol>
                <a:gridCol w="822960">
                  <a:extLst>
                    <a:ext uri="{9D8B030D-6E8A-4147-A177-3AD203B41FA5}">
                      <a16:colId xmlns:a16="http://schemas.microsoft.com/office/drawing/2014/main" val="1652414602"/>
                    </a:ext>
                  </a:extLst>
                </a:gridCol>
                <a:gridCol w="576072">
                  <a:extLst>
                    <a:ext uri="{9D8B030D-6E8A-4147-A177-3AD203B41FA5}">
                      <a16:colId xmlns:a16="http://schemas.microsoft.com/office/drawing/2014/main" val="1358934361"/>
                    </a:ext>
                  </a:extLst>
                </a:gridCol>
                <a:gridCol w="576072">
                  <a:extLst>
                    <a:ext uri="{9D8B030D-6E8A-4147-A177-3AD203B41FA5}">
                      <a16:colId xmlns:a16="http://schemas.microsoft.com/office/drawing/2014/main" val="3976328275"/>
                    </a:ext>
                  </a:extLst>
                </a:gridCol>
                <a:gridCol w="576072">
                  <a:extLst>
                    <a:ext uri="{9D8B030D-6E8A-4147-A177-3AD203B41FA5}">
                      <a16:colId xmlns:a16="http://schemas.microsoft.com/office/drawing/2014/main" val="25265183"/>
                    </a:ext>
                  </a:extLst>
                </a:gridCol>
                <a:gridCol w="822960">
                  <a:extLst>
                    <a:ext uri="{9D8B030D-6E8A-4147-A177-3AD203B41FA5}">
                      <a16:colId xmlns:a16="http://schemas.microsoft.com/office/drawing/2014/main" val="3178798616"/>
                    </a:ext>
                  </a:extLst>
                </a:gridCol>
                <a:gridCol w="576072">
                  <a:extLst>
                    <a:ext uri="{9D8B030D-6E8A-4147-A177-3AD203B41FA5}">
                      <a16:colId xmlns:a16="http://schemas.microsoft.com/office/drawing/2014/main" val="1390910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869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- 2021-03-08 12:06:19</a:t>
                      </a:r>
                      <a:r>
                        <a:rPr kumimoji="0" lang="de-DE" sz="1000" b="0" i="0" u="none" strike="noStrike" kern="1200" cap="none" spc="0" normalizeH="0" baseline="0" noProof="0">
                          <a:ln>
                            <a:noFill/>
                          </a:ln>
                          <a:solidFill>
                            <a:prstClr val="black"/>
                          </a:solidFill>
                          <a:effectLst/>
                          <a:uLnTx/>
                          <a:uFillTx/>
                          <a:latin typeface="+mn-lt"/>
                          <a:ea typeface="+mn-ea"/>
                          <a:cs typeface="+mn-cs"/>
                        </a:rPr>
                        <a:t>
 Einfach Traumtyp, wenn er versteht, dass der Ausdruck „Powerfrau“ eine problematische Differenzierung zwischen „einfachen“ Frauen und vermeintlich erfolgreichen Frauen vorgibt, von gesellschaftlichen Ungerechtigkeiten ablenkt und suggeriert, eine Frau müsse sich nur anstrengen und „powerful“ sein, um wertgeschätzt zu werden. *mic drop* 🎤🙃
#Weltfrauentag #Gleichberechtigung #genderequality #BusinessMemes #Lobbyistin #ZDFneo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171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- 2021-03-03 19:08:56</a:t>
                      </a:r>
                      <a:r>
                        <a:rPr kumimoji="0" lang="de-DE" sz="1000" b="0" i="0" u="none" strike="noStrike" kern="1200" cap="none" spc="0" normalizeH="0" baseline="0" noProof="0">
                          <a:ln>
                            <a:noFill/>
                          </a:ln>
                          <a:solidFill>
                            <a:prstClr val="black"/>
                          </a:solidFill>
                          <a:effectLst/>
                          <a:uLnTx/>
                          <a:uFillTx/>
                          <a:latin typeface="+mn-lt"/>
                          <a:ea typeface="+mn-ea"/>
                          <a:cs typeface="+mn-cs"/>
                        </a:rPr>
                        <a:t>
 Ich will es, ich kann es, ich schaffe es... (nicht 🤭)
#RauchenAufhören #Unbroken #BingeWatching #neoriginal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8853075"/>
                  </a:ext>
                </a:extLst>
              </a:tr>
            </a:tbl>
          </a:graphicData>
        </a:graphic>
      </p:graphicFrame>
      <p:sp>
        <p:nvSpPr>
          <p:cNvPr id="4" name="Text Placeholder 3">
            <a:extLst>
              <a:ext uri="{FF2B5EF4-FFF2-40B4-BE49-F238E27FC236}">
                <a16:creationId xmlns:a16="http://schemas.microsoft.com/office/drawing/2014/main" id="{C809889E-73D3-4732-A359-F72A8EC0CFE2}"/>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2109570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CCEF3-5EBC-48B7-8783-773519E2DC55}"/>
              </a:ext>
            </a:extLst>
          </p:cNvPr>
          <p:cNvSpPr>
            <a:spLocks noGrp="1"/>
          </p:cNvSpPr>
          <p:nvPr>
            <p:ph type="title"/>
          </p:nvPr>
        </p:nvSpPr>
        <p:spPr/>
        <p:txBody>
          <a:bodyPr/>
          <a:lstStyle/>
          <a:p>
            <a:r>
              <a:rPr lang="en-US"/>
              <a:t>Instagram Instagram Top Posts (Insights) | zdfneo - 8 of 11</a:t>
            </a:r>
          </a:p>
        </p:txBody>
      </p:sp>
      <p:graphicFrame>
        <p:nvGraphicFramePr>
          <p:cNvPr id="5" name="Table Placeholder 4">
            <a:extLst>
              <a:ext uri="{FF2B5EF4-FFF2-40B4-BE49-F238E27FC236}">
                <a16:creationId xmlns:a16="http://schemas.microsoft.com/office/drawing/2014/main" id="{6DE590D8-D335-4754-BE83-0BB08A1DB3C9}"/>
              </a:ext>
            </a:extLst>
          </p:cNvPr>
          <p:cNvGraphicFramePr>
            <a:graphicFrameLocks noGrp="1"/>
          </p:cNvGraphicFramePr>
          <p:nvPr>
            <p:ph type="tbl" sz="quarter" idx="13"/>
            <p:extLst>
              <p:ext uri="{D42A27DB-BD31-4B8C-83A1-F6EECF244321}">
                <p14:modId xmlns:p14="http://schemas.microsoft.com/office/powerpoint/2010/main" val="47975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1536681"/>
                    </a:ext>
                  </a:extLst>
                </a:gridCol>
                <a:gridCol w="905256">
                  <a:extLst>
                    <a:ext uri="{9D8B030D-6E8A-4147-A177-3AD203B41FA5}">
                      <a16:colId xmlns:a16="http://schemas.microsoft.com/office/drawing/2014/main" val="3120510353"/>
                    </a:ext>
                  </a:extLst>
                </a:gridCol>
                <a:gridCol w="658368">
                  <a:extLst>
                    <a:ext uri="{9D8B030D-6E8A-4147-A177-3AD203B41FA5}">
                      <a16:colId xmlns:a16="http://schemas.microsoft.com/office/drawing/2014/main" val="1607306605"/>
                    </a:ext>
                  </a:extLst>
                </a:gridCol>
                <a:gridCol w="822960">
                  <a:extLst>
                    <a:ext uri="{9D8B030D-6E8A-4147-A177-3AD203B41FA5}">
                      <a16:colId xmlns:a16="http://schemas.microsoft.com/office/drawing/2014/main" val="3879556949"/>
                    </a:ext>
                  </a:extLst>
                </a:gridCol>
                <a:gridCol w="576072">
                  <a:extLst>
                    <a:ext uri="{9D8B030D-6E8A-4147-A177-3AD203B41FA5}">
                      <a16:colId xmlns:a16="http://schemas.microsoft.com/office/drawing/2014/main" val="3096970821"/>
                    </a:ext>
                  </a:extLst>
                </a:gridCol>
                <a:gridCol w="576072">
                  <a:extLst>
                    <a:ext uri="{9D8B030D-6E8A-4147-A177-3AD203B41FA5}">
                      <a16:colId xmlns:a16="http://schemas.microsoft.com/office/drawing/2014/main" val="1113945185"/>
                    </a:ext>
                  </a:extLst>
                </a:gridCol>
                <a:gridCol w="576072">
                  <a:extLst>
                    <a:ext uri="{9D8B030D-6E8A-4147-A177-3AD203B41FA5}">
                      <a16:colId xmlns:a16="http://schemas.microsoft.com/office/drawing/2014/main" val="1969643737"/>
                    </a:ext>
                  </a:extLst>
                </a:gridCol>
                <a:gridCol w="822960">
                  <a:extLst>
                    <a:ext uri="{9D8B030D-6E8A-4147-A177-3AD203B41FA5}">
                      <a16:colId xmlns:a16="http://schemas.microsoft.com/office/drawing/2014/main" val="1255118304"/>
                    </a:ext>
                  </a:extLst>
                </a:gridCol>
                <a:gridCol w="576072">
                  <a:extLst>
                    <a:ext uri="{9D8B030D-6E8A-4147-A177-3AD203B41FA5}">
                      <a16:colId xmlns:a16="http://schemas.microsoft.com/office/drawing/2014/main" val="2651020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968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- 2021-05-05 12:02:34</a:t>
                      </a:r>
                      <a:r>
                        <a:rPr kumimoji="0" lang="en-US" sz="1000" b="0" i="0" u="none" strike="noStrike" kern="1200" cap="none" spc="0" normalizeH="0" baseline="0" noProof="0">
                          <a:ln>
                            <a:noFill/>
                          </a:ln>
                          <a:solidFill>
                            <a:prstClr val="black"/>
                          </a:solidFill>
                          <a:effectLst/>
                          <a:uLnTx/>
                          <a:uFillTx/>
                          <a:latin typeface="+mn-lt"/>
                          <a:ea typeface="+mn-ea"/>
                          <a:cs typeface="+mn-cs"/>
                        </a:rPr>
                        <a:t>
 Natürlich kann eine Mutter Vollzeit arbeiten gehen. Aber wer kümmert sich dann um die Kinder? 🤔
Unser neues #SocialFactual "Rabenmütter oder Super Moms?" mit @collien_ulmen, morgen im TV und in der #ZDFmediathek! 🧐
#RabenmütterOderSuperMoms #Rabenmütter #Rabenmutter #BerufstätigeMama #Rabenvater #Dokumentation #ElternLeben #ElternSein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772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- 2021-04-08 16:00:10</a:t>
                      </a:r>
                      <a:r>
                        <a:rPr kumimoji="0" lang="de-DE" sz="1000" b="0" i="0" u="none" strike="noStrike" kern="1200" cap="none" spc="0" normalizeH="0" baseline="0" noProof="0">
                          <a:ln>
                            <a:noFill/>
                          </a:ln>
                          <a:solidFill>
                            <a:prstClr val="black"/>
                          </a:solidFill>
                          <a:effectLst/>
                          <a:uLnTx/>
                          <a:uFillTx/>
                          <a:latin typeface="+mn-lt"/>
                          <a:ea typeface="+mn-ea"/>
                          <a:cs typeface="+mn-cs"/>
                        </a:rPr>
                        <a:t>
 Mord ist ihr Hobby: Diese Frau weiß, weshalb Tote keine Lobby haben und warum die Deutschen Krimis 🔪👮‍♀️ lieben.
Sabine Rückert ist heute Abend die allererste Gästin im #studioschmitt mit @tommischmitt. 22:11 Uhr im TV 📺 und 20:15 Uhr im #ZDI. Wir sind gespannt! 
#DieZeit #ZeitVerbrechen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5832326"/>
                  </a:ext>
                </a:extLst>
              </a:tr>
            </a:tbl>
          </a:graphicData>
        </a:graphic>
      </p:graphicFrame>
      <p:sp>
        <p:nvSpPr>
          <p:cNvPr id="4" name="Text Placeholder 3">
            <a:extLst>
              <a:ext uri="{FF2B5EF4-FFF2-40B4-BE49-F238E27FC236}">
                <a16:creationId xmlns:a16="http://schemas.microsoft.com/office/drawing/2014/main" id="{38A83A0B-6104-4E6A-BA03-BB54097D8700}"/>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213421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40D98-9D07-426A-8431-3715C36C7E6B}"/>
              </a:ext>
            </a:extLst>
          </p:cNvPr>
          <p:cNvSpPr>
            <a:spLocks noGrp="1"/>
          </p:cNvSpPr>
          <p:nvPr>
            <p:ph type="title"/>
          </p:nvPr>
        </p:nvSpPr>
        <p:spPr/>
        <p:txBody>
          <a:bodyPr/>
          <a:lstStyle/>
          <a:p>
            <a:r>
              <a:rPr lang="en-US"/>
              <a:t>Instagram Instagram Top Posts (Insights) | zdfneo - 9 of 11</a:t>
            </a:r>
          </a:p>
        </p:txBody>
      </p:sp>
      <p:graphicFrame>
        <p:nvGraphicFramePr>
          <p:cNvPr id="5" name="Table Placeholder 4">
            <a:extLst>
              <a:ext uri="{FF2B5EF4-FFF2-40B4-BE49-F238E27FC236}">
                <a16:creationId xmlns:a16="http://schemas.microsoft.com/office/drawing/2014/main" id="{689CE7DA-8FF7-4B2F-B430-47A900E8AFF9}"/>
              </a:ext>
            </a:extLst>
          </p:cNvPr>
          <p:cNvGraphicFramePr>
            <a:graphicFrameLocks noGrp="1"/>
          </p:cNvGraphicFramePr>
          <p:nvPr>
            <p:ph type="tbl" sz="quarter" idx="13"/>
            <p:extLst>
              <p:ext uri="{D42A27DB-BD31-4B8C-83A1-F6EECF244321}">
                <p14:modId xmlns:p14="http://schemas.microsoft.com/office/powerpoint/2010/main" val="452735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074931"/>
                    </a:ext>
                  </a:extLst>
                </a:gridCol>
                <a:gridCol w="905256">
                  <a:extLst>
                    <a:ext uri="{9D8B030D-6E8A-4147-A177-3AD203B41FA5}">
                      <a16:colId xmlns:a16="http://schemas.microsoft.com/office/drawing/2014/main" val="31404539"/>
                    </a:ext>
                  </a:extLst>
                </a:gridCol>
                <a:gridCol w="658368">
                  <a:extLst>
                    <a:ext uri="{9D8B030D-6E8A-4147-A177-3AD203B41FA5}">
                      <a16:colId xmlns:a16="http://schemas.microsoft.com/office/drawing/2014/main" val="2835721255"/>
                    </a:ext>
                  </a:extLst>
                </a:gridCol>
                <a:gridCol w="822960">
                  <a:extLst>
                    <a:ext uri="{9D8B030D-6E8A-4147-A177-3AD203B41FA5}">
                      <a16:colId xmlns:a16="http://schemas.microsoft.com/office/drawing/2014/main" val="3644131554"/>
                    </a:ext>
                  </a:extLst>
                </a:gridCol>
                <a:gridCol w="576072">
                  <a:extLst>
                    <a:ext uri="{9D8B030D-6E8A-4147-A177-3AD203B41FA5}">
                      <a16:colId xmlns:a16="http://schemas.microsoft.com/office/drawing/2014/main" val="1047185591"/>
                    </a:ext>
                  </a:extLst>
                </a:gridCol>
                <a:gridCol w="576072">
                  <a:extLst>
                    <a:ext uri="{9D8B030D-6E8A-4147-A177-3AD203B41FA5}">
                      <a16:colId xmlns:a16="http://schemas.microsoft.com/office/drawing/2014/main" val="3034414756"/>
                    </a:ext>
                  </a:extLst>
                </a:gridCol>
                <a:gridCol w="576072">
                  <a:extLst>
                    <a:ext uri="{9D8B030D-6E8A-4147-A177-3AD203B41FA5}">
                      <a16:colId xmlns:a16="http://schemas.microsoft.com/office/drawing/2014/main" val="57856159"/>
                    </a:ext>
                  </a:extLst>
                </a:gridCol>
                <a:gridCol w="822960">
                  <a:extLst>
                    <a:ext uri="{9D8B030D-6E8A-4147-A177-3AD203B41FA5}">
                      <a16:colId xmlns:a16="http://schemas.microsoft.com/office/drawing/2014/main" val="3977743840"/>
                    </a:ext>
                  </a:extLst>
                </a:gridCol>
                <a:gridCol w="576072">
                  <a:extLst>
                    <a:ext uri="{9D8B030D-6E8A-4147-A177-3AD203B41FA5}">
                      <a16:colId xmlns:a16="http://schemas.microsoft.com/office/drawing/2014/main" val="3178750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109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- 2021-03-18 19:01:20</a:t>
                      </a:r>
                      <a:r>
                        <a:rPr kumimoji="0" lang="en-US" sz="1000" b="0" i="0" u="none" strike="noStrike" kern="1200" cap="none" spc="0" normalizeH="0" baseline="0" noProof="0">
                          <a:ln>
                            <a:noFill/>
                          </a:ln>
                          <a:solidFill>
                            <a:prstClr val="black"/>
                          </a:solidFill>
                          <a:effectLst/>
                          <a:uLnTx/>
                          <a:uFillTx/>
                          <a:latin typeface="+mn-lt"/>
                          <a:ea typeface="+mn-ea"/>
                          <a:cs typeface="+mn-cs"/>
                        </a:rPr>
                        <a:t>
 +++BREAKING+++ #Deutschland 🇩🇪 zum Land der begrenzten Möglichkeiten gekürt, @namealter und @ninialagrande im Van auf dem Bauernhof unterwegs 🚐🐖🐄 und #LateNightAlter JETZT ONLINE! 😲 Bühne frei! 🥳 
#LateNightAlterShow #LNA #ArianeAlter #LateNightShow #BegrenzteMöglichkeiten #BauernhofLeben #VanLife #FriedrichMerz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840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- 2021-03-02 18:11:49</a:t>
                      </a:r>
                      <a:r>
                        <a:rPr kumimoji="0" lang="de-DE" sz="1000" b="0" i="0" u="none" strike="noStrike" kern="1200" cap="none" spc="0" normalizeH="0" baseline="0" noProof="0">
                          <a:ln>
                            <a:noFill/>
                          </a:ln>
                          <a:solidFill>
                            <a:prstClr val="black"/>
                          </a:solidFill>
                          <a:effectLst/>
                          <a:uLnTx/>
                          <a:uFillTx/>
                          <a:latin typeface="+mn-lt"/>
                          <a:ea typeface="+mn-ea"/>
                          <a:cs typeface="+mn-cs"/>
                        </a:rPr>
                        <a:t>
 Schaffen wir ein Drittel in 2031? 😏💪
#Unbroken #Thrillerserie #Polizistin #Faktenwissen #Streifendienst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6222293"/>
                  </a:ext>
                </a:extLst>
              </a:tr>
            </a:tbl>
          </a:graphicData>
        </a:graphic>
      </p:graphicFrame>
      <p:sp>
        <p:nvSpPr>
          <p:cNvPr id="4" name="Text Placeholder 3">
            <a:extLst>
              <a:ext uri="{FF2B5EF4-FFF2-40B4-BE49-F238E27FC236}">
                <a16:creationId xmlns:a16="http://schemas.microsoft.com/office/drawing/2014/main" id="{BA03806E-0091-4005-8D3D-565DB2785A13}"/>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2565655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541D-EC09-4E48-A731-C8006DC201D5}"/>
              </a:ext>
            </a:extLst>
          </p:cNvPr>
          <p:cNvSpPr>
            <a:spLocks noGrp="1"/>
          </p:cNvSpPr>
          <p:nvPr>
            <p:ph type="title"/>
          </p:nvPr>
        </p:nvSpPr>
        <p:spPr/>
        <p:txBody>
          <a:bodyPr/>
          <a:lstStyle/>
          <a:p>
            <a:r>
              <a:rPr lang="en-US"/>
              <a:t>Instagram Instagram Top Posts (Insights) | zdfneo - 10 of 11</a:t>
            </a:r>
          </a:p>
        </p:txBody>
      </p:sp>
      <p:graphicFrame>
        <p:nvGraphicFramePr>
          <p:cNvPr id="5" name="Table Placeholder 4">
            <a:extLst>
              <a:ext uri="{FF2B5EF4-FFF2-40B4-BE49-F238E27FC236}">
                <a16:creationId xmlns:a16="http://schemas.microsoft.com/office/drawing/2014/main" id="{C3D051BA-7E43-4E19-A5F8-5EA25644B68B}"/>
              </a:ext>
            </a:extLst>
          </p:cNvPr>
          <p:cNvGraphicFramePr>
            <a:graphicFrameLocks noGrp="1"/>
          </p:cNvGraphicFramePr>
          <p:nvPr>
            <p:ph type="tbl" sz="quarter" idx="13"/>
            <p:extLst>
              <p:ext uri="{D42A27DB-BD31-4B8C-83A1-F6EECF244321}">
                <p14:modId xmlns:p14="http://schemas.microsoft.com/office/powerpoint/2010/main" val="4259182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9733156"/>
                    </a:ext>
                  </a:extLst>
                </a:gridCol>
                <a:gridCol w="905256">
                  <a:extLst>
                    <a:ext uri="{9D8B030D-6E8A-4147-A177-3AD203B41FA5}">
                      <a16:colId xmlns:a16="http://schemas.microsoft.com/office/drawing/2014/main" val="4127401803"/>
                    </a:ext>
                  </a:extLst>
                </a:gridCol>
                <a:gridCol w="658368">
                  <a:extLst>
                    <a:ext uri="{9D8B030D-6E8A-4147-A177-3AD203B41FA5}">
                      <a16:colId xmlns:a16="http://schemas.microsoft.com/office/drawing/2014/main" val="513148091"/>
                    </a:ext>
                  </a:extLst>
                </a:gridCol>
                <a:gridCol w="822960">
                  <a:extLst>
                    <a:ext uri="{9D8B030D-6E8A-4147-A177-3AD203B41FA5}">
                      <a16:colId xmlns:a16="http://schemas.microsoft.com/office/drawing/2014/main" val="2205289425"/>
                    </a:ext>
                  </a:extLst>
                </a:gridCol>
                <a:gridCol w="576072">
                  <a:extLst>
                    <a:ext uri="{9D8B030D-6E8A-4147-A177-3AD203B41FA5}">
                      <a16:colId xmlns:a16="http://schemas.microsoft.com/office/drawing/2014/main" val="3671624883"/>
                    </a:ext>
                  </a:extLst>
                </a:gridCol>
                <a:gridCol w="576072">
                  <a:extLst>
                    <a:ext uri="{9D8B030D-6E8A-4147-A177-3AD203B41FA5}">
                      <a16:colId xmlns:a16="http://schemas.microsoft.com/office/drawing/2014/main" val="704794269"/>
                    </a:ext>
                  </a:extLst>
                </a:gridCol>
                <a:gridCol w="576072">
                  <a:extLst>
                    <a:ext uri="{9D8B030D-6E8A-4147-A177-3AD203B41FA5}">
                      <a16:colId xmlns:a16="http://schemas.microsoft.com/office/drawing/2014/main" val="3023027686"/>
                    </a:ext>
                  </a:extLst>
                </a:gridCol>
                <a:gridCol w="822960">
                  <a:extLst>
                    <a:ext uri="{9D8B030D-6E8A-4147-A177-3AD203B41FA5}">
                      <a16:colId xmlns:a16="http://schemas.microsoft.com/office/drawing/2014/main" val="2075183959"/>
                    </a:ext>
                  </a:extLst>
                </a:gridCol>
                <a:gridCol w="576072">
                  <a:extLst>
                    <a:ext uri="{9D8B030D-6E8A-4147-A177-3AD203B41FA5}">
                      <a16:colId xmlns:a16="http://schemas.microsoft.com/office/drawing/2014/main" val="471576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352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- 2021-05-17 11:04:14</a:t>
                      </a:r>
                      <a:r>
                        <a:rPr kumimoji="0" lang="en-US" sz="1000" b="0" i="0" u="none" strike="noStrike" kern="1200" cap="none" spc="0" normalizeH="0" baseline="0" noProof="0">
                          <a:ln>
                            <a:noFill/>
                          </a:ln>
                          <a:solidFill>
                            <a:prstClr val="black"/>
                          </a:solidFill>
                          <a:effectLst/>
                          <a:uLnTx/>
                          <a:uFillTx/>
                          <a:latin typeface="+mn-lt"/>
                          <a:ea typeface="+mn-ea"/>
                          <a:cs typeface="+mn-cs"/>
                        </a:rPr>
                        <a:t>
 Selbst wenn es nur zwei Jahre sind... 👩‍🦳👨‍🦳
In der Mediathek findet Ihr unser neues Social Factual #RabenmütterOderSuperMoms 🧐
#Freundeskreis #Friendgroup #Freundschaftsmemes #Freundschaftsmomente #Mütter #Rabenmütter #Väter #Rabenvater #Doku #SocialFactual #BerufstätigeMama #MentalLoad #GleichberechtigteElternschaft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386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zdfneo - 2021-06-06 22:13:27</a:t>
                      </a:r>
                      <a:r>
                        <a:rPr kumimoji="0" lang="de-DE" sz="1000" b="0" i="0" u="none" strike="noStrike" kern="1200" cap="none" spc="0" normalizeH="0" baseline="0" noProof="0">
                          <a:ln>
                            <a:noFill/>
                          </a:ln>
                          <a:solidFill>
                            <a:prstClr val="black"/>
                          </a:solidFill>
                          <a:effectLst/>
                          <a:uLnTx/>
                          <a:uFillTx/>
                          <a:latin typeface="+mn-lt"/>
                          <a:ea typeface="+mn-ea"/>
                          <a:cs typeface="+mn-cs"/>
                        </a:rPr>
                        <a:t>
 Sechs Gäst:innen, eine Begrüßung: Like, wenn du Händeschütteln auch nicht vermisst. #StudioSchmitt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2391044"/>
                  </a:ext>
                </a:extLst>
              </a:tr>
            </a:tbl>
          </a:graphicData>
        </a:graphic>
      </p:graphicFrame>
      <p:sp>
        <p:nvSpPr>
          <p:cNvPr id="4" name="Text Placeholder 3">
            <a:extLst>
              <a:ext uri="{FF2B5EF4-FFF2-40B4-BE49-F238E27FC236}">
                <a16:creationId xmlns:a16="http://schemas.microsoft.com/office/drawing/2014/main" id="{06801B80-F450-4B2E-B7E1-8E3C015C0A8A}"/>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3917038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A2901-ED9C-4C54-9D56-15FDD5F2F49F}"/>
              </a:ext>
            </a:extLst>
          </p:cNvPr>
          <p:cNvSpPr>
            <a:spLocks noGrp="1"/>
          </p:cNvSpPr>
          <p:nvPr>
            <p:ph type="title"/>
          </p:nvPr>
        </p:nvSpPr>
        <p:spPr/>
        <p:txBody>
          <a:bodyPr/>
          <a:lstStyle/>
          <a:p>
            <a:r>
              <a:rPr lang="en-US"/>
              <a:t>Instagram Instagram Top Posts (Insights) | zdfneo - 11 of 11</a:t>
            </a:r>
          </a:p>
        </p:txBody>
      </p:sp>
      <p:graphicFrame>
        <p:nvGraphicFramePr>
          <p:cNvPr id="5" name="Table Placeholder 4">
            <a:extLst>
              <a:ext uri="{FF2B5EF4-FFF2-40B4-BE49-F238E27FC236}">
                <a16:creationId xmlns:a16="http://schemas.microsoft.com/office/drawing/2014/main" id="{74EE1367-031D-4F02-ADF3-4CB7A8F68E0B}"/>
              </a:ext>
            </a:extLst>
          </p:cNvPr>
          <p:cNvGraphicFramePr>
            <a:graphicFrameLocks noGrp="1"/>
          </p:cNvGraphicFramePr>
          <p:nvPr>
            <p:ph type="tbl" sz="quarter" idx="13"/>
            <p:extLst>
              <p:ext uri="{D42A27DB-BD31-4B8C-83A1-F6EECF244321}">
                <p14:modId xmlns:p14="http://schemas.microsoft.com/office/powerpoint/2010/main" val="70098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44962267"/>
                    </a:ext>
                  </a:extLst>
                </a:gridCol>
                <a:gridCol w="905256">
                  <a:extLst>
                    <a:ext uri="{9D8B030D-6E8A-4147-A177-3AD203B41FA5}">
                      <a16:colId xmlns:a16="http://schemas.microsoft.com/office/drawing/2014/main" val="3090900438"/>
                    </a:ext>
                  </a:extLst>
                </a:gridCol>
                <a:gridCol w="658368">
                  <a:extLst>
                    <a:ext uri="{9D8B030D-6E8A-4147-A177-3AD203B41FA5}">
                      <a16:colId xmlns:a16="http://schemas.microsoft.com/office/drawing/2014/main" val="3053666002"/>
                    </a:ext>
                  </a:extLst>
                </a:gridCol>
                <a:gridCol w="822960">
                  <a:extLst>
                    <a:ext uri="{9D8B030D-6E8A-4147-A177-3AD203B41FA5}">
                      <a16:colId xmlns:a16="http://schemas.microsoft.com/office/drawing/2014/main" val="2693684209"/>
                    </a:ext>
                  </a:extLst>
                </a:gridCol>
                <a:gridCol w="576072">
                  <a:extLst>
                    <a:ext uri="{9D8B030D-6E8A-4147-A177-3AD203B41FA5}">
                      <a16:colId xmlns:a16="http://schemas.microsoft.com/office/drawing/2014/main" val="1835060633"/>
                    </a:ext>
                  </a:extLst>
                </a:gridCol>
                <a:gridCol w="576072">
                  <a:extLst>
                    <a:ext uri="{9D8B030D-6E8A-4147-A177-3AD203B41FA5}">
                      <a16:colId xmlns:a16="http://schemas.microsoft.com/office/drawing/2014/main" val="1872619528"/>
                    </a:ext>
                  </a:extLst>
                </a:gridCol>
                <a:gridCol w="576072">
                  <a:extLst>
                    <a:ext uri="{9D8B030D-6E8A-4147-A177-3AD203B41FA5}">
                      <a16:colId xmlns:a16="http://schemas.microsoft.com/office/drawing/2014/main" val="301419393"/>
                    </a:ext>
                  </a:extLst>
                </a:gridCol>
                <a:gridCol w="822960">
                  <a:extLst>
                    <a:ext uri="{9D8B030D-6E8A-4147-A177-3AD203B41FA5}">
                      <a16:colId xmlns:a16="http://schemas.microsoft.com/office/drawing/2014/main" val="4043754937"/>
                    </a:ext>
                  </a:extLst>
                </a:gridCol>
                <a:gridCol w="576072">
                  <a:extLst>
                    <a:ext uri="{9D8B030D-6E8A-4147-A177-3AD203B41FA5}">
                      <a16:colId xmlns:a16="http://schemas.microsoft.com/office/drawing/2014/main" val="4152331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599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zdfneo - 2021-03-29 12:28:49</a:t>
                      </a:r>
                      <a:r>
                        <a:rPr kumimoji="0" lang="en-US" sz="1000" b="0" i="0" u="none" strike="noStrike" kern="1200" cap="none" spc="0" normalizeH="0" baseline="0" noProof="0">
                          <a:ln>
                            <a:noFill/>
                          </a:ln>
                          <a:solidFill>
                            <a:prstClr val="black"/>
                          </a:solidFill>
                          <a:effectLst/>
                          <a:uLnTx/>
                          <a:uFillTx/>
                          <a:latin typeface="+mn-lt"/>
                          <a:ea typeface="+mn-ea"/>
                          <a:cs typeface="+mn-cs"/>
                        </a:rPr>
                        <a:t>
 Wie feiern im #Lockdown2021 eben aussieht... 🤪 Jetzt mal ehrlich: Vielen Dank! 💓💓💓 
#1000followers #FollowerLove #DankeDankeDanke #Dankbarkeitsmoment #Meilenstein #Milestone #SiehsMalNeo #ZDFneo #LiebeJetzt #SocialDistancing @isabelthierauch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0382244"/>
                  </a:ext>
                </a:extLst>
              </a:tr>
            </a:tbl>
          </a:graphicData>
        </a:graphic>
      </p:graphicFrame>
      <p:sp>
        <p:nvSpPr>
          <p:cNvPr id="4" name="Text Placeholder 3">
            <a:extLst>
              <a:ext uri="{FF2B5EF4-FFF2-40B4-BE49-F238E27FC236}">
                <a16:creationId xmlns:a16="http://schemas.microsoft.com/office/drawing/2014/main" id="{B609A9D8-2AF8-46D1-8851-D49795C6F11B}"/>
              </a:ext>
            </a:extLst>
          </p:cNvPr>
          <p:cNvSpPr>
            <a:spLocks noGrp="1"/>
          </p:cNvSpPr>
          <p:nvPr>
            <p:ph type="body" sz="quarter" idx="14"/>
          </p:nvPr>
        </p:nvSpPr>
        <p:spPr/>
        <p:txBody>
          <a:bodyPr/>
          <a:lstStyle/>
          <a:p>
            <a:r>
              <a:rPr lang="en-US"/>
              <a:t>02/26/2021 - 06/30/2021</a:t>
            </a:r>
          </a:p>
        </p:txBody>
      </p:sp>
    </p:spTree>
    <p:extLst>
      <p:ext uri="{BB962C8B-B14F-4D97-AF65-F5344CB8AC3E}">
        <p14:creationId xmlns:p14="http://schemas.microsoft.com/office/powerpoint/2010/main" val="16768684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635</Words>
  <Application>Microsoft Office PowerPoint</Application>
  <PresentationFormat>On-screen Show (4:3)</PresentationFormat>
  <Paragraphs>346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Instagram Instagram Top Posts (Insights) | zdfneo - 1 of 11</vt:lpstr>
      <vt:lpstr>Instagram Instagram Top Posts (Insights) | zdfneo - 2 of 11</vt:lpstr>
      <vt:lpstr>Instagram Instagram Top Posts (Insights) | zdfneo - 3 of 11</vt:lpstr>
      <vt:lpstr>Instagram Instagram Top Posts (Insights) | zdfneo - 4 of 11</vt:lpstr>
      <vt:lpstr>Instagram Instagram Top Posts (Insights) | zdfneo - 5 of 11</vt:lpstr>
      <vt:lpstr>Instagram Instagram Top Posts (Insights) | zdfneo - 6 of 11</vt:lpstr>
      <vt:lpstr>Instagram Instagram Top Posts (Insights) | zdfneo - 7 of 11</vt:lpstr>
      <vt:lpstr>Instagram Instagram Top Posts (Insights) | zdfneo - 8 of 11</vt:lpstr>
      <vt:lpstr>Instagram Instagram Top Posts (Insights) | zdfneo - 9 of 11</vt:lpstr>
      <vt:lpstr>Instagram Instagram Top Posts (Insights) | zdfneo - 10 of 11</vt:lpstr>
      <vt:lpstr>Instagram Instagram Top Posts (Insights) | zdfneo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Instagram Top Posts (Insights) | zdfneo - 1 of 11</dc:title>
  <dc:creator>Administrator</dc:creator>
  <cp:lastModifiedBy>Administrator</cp:lastModifiedBy>
  <cp:revision>1</cp:revision>
  <dcterms:created xsi:type="dcterms:W3CDTF">2022-02-01T14:01:30Z</dcterms:created>
  <dcterms:modified xsi:type="dcterms:W3CDTF">2022-02-01T14:03:27Z</dcterms:modified>
</cp:coreProperties>
</file>