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8" r:id="rId12"/>
    <p:sldId id="269" r:id="rId13"/>
    <p:sldId id="270" r:id="rId14"/>
    <p:sldId id="271" r:id="rId15"/>
    <p:sldId id="273" r:id="rId16"/>
    <p:sldId id="274" r:id="rId17"/>
    <p:sldId id="275" r:id="rId18"/>
    <p:sldId id="276" r:id="rId19"/>
    <p:sldId id="277"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66AC2-0D3E-46A5-B558-75DF48BE9E90}"/>
              </a:ext>
            </a:extLst>
          </p:cNvPr>
          <p:cNvSpPr>
            <a:spLocks noGrp="1"/>
          </p:cNvSpPr>
          <p:nvPr>
            <p:ph type="ctrTitle"/>
          </p:nvPr>
        </p:nvSpPr>
        <p:spPr/>
        <p:txBody>
          <a:bodyPr/>
          <a:lstStyle/>
          <a:p>
            <a:r>
              <a:rPr lang="en-US"/>
              <a:t>Terra X Wochenreport</a:t>
            </a:r>
          </a:p>
        </p:txBody>
      </p:sp>
      <p:sp>
        <p:nvSpPr>
          <p:cNvPr id="3" name="Subtitle 2">
            <a:extLst>
              <a:ext uri="{FF2B5EF4-FFF2-40B4-BE49-F238E27FC236}">
                <a16:creationId xmlns:a16="http://schemas.microsoft.com/office/drawing/2014/main" id="{A7675B19-6AD6-47DC-8DF6-17E47E091DA7}"/>
              </a:ext>
            </a:extLst>
          </p:cNvPr>
          <p:cNvSpPr>
            <a:spLocks noGrp="1"/>
          </p:cNvSpPr>
          <p:nvPr>
            <p:ph type="subTitle" idx="1"/>
          </p:nvPr>
        </p:nvSpPr>
        <p:spPr/>
        <p:txBody>
          <a:bodyPr/>
          <a:lstStyle/>
          <a:p>
            <a:r>
              <a:rPr lang="en-US"/>
              <a:t>ZDF</a:t>
            </a:r>
          </a:p>
        </p:txBody>
      </p:sp>
    </p:spTree>
    <p:extLst>
      <p:ext uri="{BB962C8B-B14F-4D97-AF65-F5344CB8AC3E}">
        <p14:creationId xmlns:p14="http://schemas.microsoft.com/office/powerpoint/2010/main" val="572478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ACC3B-D39F-4B88-BA50-A2ACB366C76E}"/>
              </a:ext>
            </a:extLst>
          </p:cNvPr>
          <p:cNvSpPr>
            <a:spLocks noGrp="1"/>
          </p:cNvSpPr>
          <p:nvPr>
            <p:ph type="title"/>
          </p:nvPr>
        </p:nvSpPr>
        <p:spPr/>
        <p:txBody>
          <a:bodyPr/>
          <a:lstStyle/>
          <a:p>
            <a:r>
              <a:rPr lang="en-US"/>
              <a:t>Youtube Übersicht | Terra X</a:t>
            </a:r>
          </a:p>
        </p:txBody>
      </p:sp>
      <p:graphicFrame>
        <p:nvGraphicFramePr>
          <p:cNvPr id="5" name="Table Placeholder 4">
            <a:extLst>
              <a:ext uri="{FF2B5EF4-FFF2-40B4-BE49-F238E27FC236}">
                <a16:creationId xmlns:a16="http://schemas.microsoft.com/office/drawing/2014/main" id="{131E00B2-6C4E-49A5-85AE-9C247F3E6A43}"/>
              </a:ext>
            </a:extLst>
          </p:cNvPr>
          <p:cNvGraphicFramePr>
            <a:graphicFrameLocks noGrp="1"/>
          </p:cNvGraphicFramePr>
          <p:nvPr>
            <p:ph type="tbl" sz="quarter" idx="13"/>
            <p:extLst>
              <p:ext uri="{D42A27DB-BD31-4B8C-83A1-F6EECF244321}">
                <p14:modId xmlns:p14="http://schemas.microsoft.com/office/powerpoint/2010/main" val="689389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843016">
                  <a:extLst>
                    <a:ext uri="{9D8B030D-6E8A-4147-A177-3AD203B41FA5}">
                      <a16:colId xmlns:a16="http://schemas.microsoft.com/office/drawing/2014/main" val="4120355374"/>
                    </a:ext>
                  </a:extLst>
                </a:gridCol>
                <a:gridCol w="2304288">
                  <a:extLst>
                    <a:ext uri="{9D8B030D-6E8A-4147-A177-3AD203B41FA5}">
                      <a16:colId xmlns:a16="http://schemas.microsoft.com/office/drawing/2014/main" val="2250477843"/>
                    </a:ext>
                  </a:extLst>
                </a:gridCol>
              </a:tblGrid>
              <a:tr h="370840">
                <a:tc>
                  <a:txBody>
                    <a:bodyPr/>
                    <a:lstStyle/>
                    <a:p>
                      <a:r>
                        <a:rPr lang="en-US" sz="1000"/>
                        <a:t>Channel</a:t>
                      </a:r>
                    </a:p>
                  </a:txBody>
                  <a:tcPr/>
                </a:tc>
                <a:tc>
                  <a:txBody>
                    <a:bodyPr/>
                    <a:lstStyle/>
                    <a:p>
                      <a:r>
                        <a:rPr lang="en-US" sz="1000"/>
                        <a:t>Video Views</a:t>
                      </a:r>
                    </a:p>
                  </a:txBody>
                  <a:tcPr/>
                </a:tc>
                <a:extLst>
                  <a:ext uri="{0D108BD9-81ED-4DB2-BD59-A6C34878D82A}">
                    <a16:rowId xmlns:a16="http://schemas.microsoft.com/office/drawing/2014/main" val="1146649"/>
                  </a:ext>
                </a:extLst>
              </a:tr>
              <a:tr h="370840">
                <a:tc>
                  <a:txBody>
                    <a:bodyPr/>
                    <a:lstStyle/>
                    <a:p>
                      <a:r>
                        <a:rPr lang="en-US" sz="1000"/>
                        <a:t>Terra X</a:t>
                      </a:r>
                    </a:p>
                  </a:txBody>
                  <a:tcPr/>
                </a:tc>
                <a:tc>
                  <a:txBody>
                    <a:bodyPr/>
                    <a:lstStyle/>
                    <a:p>
                      <a:r>
                        <a:rPr lang="en-US" sz="1000"/>
                        <a:t>952554</a:t>
                      </a:r>
                    </a:p>
                  </a:txBody>
                  <a:tcPr/>
                </a:tc>
                <a:extLst>
                  <a:ext uri="{0D108BD9-81ED-4DB2-BD59-A6C34878D82A}">
                    <a16:rowId xmlns:a16="http://schemas.microsoft.com/office/drawing/2014/main" val="1600409158"/>
                  </a:ext>
                </a:extLst>
              </a:tr>
              <a:tr h="370840">
                <a:tc>
                  <a:txBody>
                    <a:bodyPr/>
                    <a:lstStyle/>
                    <a:p>
                      <a:r>
                        <a:rPr lang="en-US" sz="1000"/>
                        <a:t>Terra X Lesch &amp; Co</a:t>
                      </a:r>
                    </a:p>
                  </a:txBody>
                  <a:tcPr/>
                </a:tc>
                <a:tc>
                  <a:txBody>
                    <a:bodyPr/>
                    <a:lstStyle/>
                    <a:p>
                      <a:r>
                        <a:rPr lang="en-US" sz="1000"/>
                        <a:t>732360</a:t>
                      </a:r>
                    </a:p>
                  </a:txBody>
                  <a:tcPr/>
                </a:tc>
                <a:extLst>
                  <a:ext uri="{0D108BD9-81ED-4DB2-BD59-A6C34878D82A}">
                    <a16:rowId xmlns:a16="http://schemas.microsoft.com/office/drawing/2014/main" val="3583322219"/>
                  </a:ext>
                </a:extLst>
              </a:tr>
              <a:tr h="370840">
                <a:tc>
                  <a:txBody>
                    <a:bodyPr/>
                    <a:lstStyle/>
                    <a:p>
                      <a:r>
                        <a:rPr lang="en-US" sz="1000"/>
                        <a:t>MrWissen2go Geschichte</a:t>
                      </a:r>
                    </a:p>
                  </a:txBody>
                  <a:tcPr/>
                </a:tc>
                <a:tc>
                  <a:txBody>
                    <a:bodyPr/>
                    <a:lstStyle/>
                    <a:p>
                      <a:r>
                        <a:rPr lang="en-US" sz="1000"/>
                        <a:t>537423</a:t>
                      </a:r>
                    </a:p>
                  </a:txBody>
                  <a:tcPr/>
                </a:tc>
                <a:extLst>
                  <a:ext uri="{0D108BD9-81ED-4DB2-BD59-A6C34878D82A}">
                    <a16:rowId xmlns:a16="http://schemas.microsoft.com/office/drawing/2014/main" val="1790780029"/>
                  </a:ext>
                </a:extLst>
              </a:tr>
              <a:tr h="370840">
                <a:tc>
                  <a:txBody>
                    <a:bodyPr/>
                    <a:lstStyle/>
                    <a:p>
                      <a:r>
                        <a:rPr lang="en-US" sz="1000"/>
                        <a:t>Terra X plus</a:t>
                      </a:r>
                    </a:p>
                  </a:txBody>
                  <a:tcPr/>
                </a:tc>
                <a:tc>
                  <a:txBody>
                    <a:bodyPr/>
                    <a:lstStyle/>
                    <a:p>
                      <a:r>
                        <a:rPr lang="en-US" sz="1000"/>
                        <a:t>141414</a:t>
                      </a:r>
                    </a:p>
                  </a:txBody>
                  <a:tcPr/>
                </a:tc>
                <a:extLst>
                  <a:ext uri="{0D108BD9-81ED-4DB2-BD59-A6C34878D82A}">
                    <a16:rowId xmlns:a16="http://schemas.microsoft.com/office/drawing/2014/main" val="2061865832"/>
                  </a:ext>
                </a:extLst>
              </a:tr>
              <a:tr h="370840">
                <a:tc>
                  <a:txBody>
                    <a:bodyPr/>
                    <a:lstStyle/>
                    <a:p>
                      <a:r>
                        <a:rPr lang="en-US" sz="1000"/>
                        <a:t>Terra Xplore</a:t>
                      </a:r>
                    </a:p>
                  </a:txBody>
                  <a:tcPr/>
                </a:tc>
                <a:tc>
                  <a:txBody>
                    <a:bodyPr/>
                    <a:lstStyle/>
                    <a:p>
                      <a:r>
                        <a:rPr lang="en-US" sz="1000"/>
                        <a:t>28717</a:t>
                      </a:r>
                    </a:p>
                  </a:txBody>
                  <a:tcPr/>
                </a:tc>
                <a:extLst>
                  <a:ext uri="{0D108BD9-81ED-4DB2-BD59-A6C34878D82A}">
                    <a16:rowId xmlns:a16="http://schemas.microsoft.com/office/drawing/2014/main" val="1175886903"/>
                  </a:ext>
                </a:extLst>
              </a:tr>
            </a:tbl>
          </a:graphicData>
        </a:graphic>
      </p:graphicFrame>
      <p:sp>
        <p:nvSpPr>
          <p:cNvPr id="4" name="Text Placeholder 3">
            <a:extLst>
              <a:ext uri="{FF2B5EF4-FFF2-40B4-BE49-F238E27FC236}">
                <a16:creationId xmlns:a16="http://schemas.microsoft.com/office/drawing/2014/main" id="{DC73D913-CBEE-4C60-A6FB-F9FB5C5DB715}"/>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4167463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1B1FD-82A8-49B9-8B43-3116E1E4DFF2}"/>
              </a:ext>
            </a:extLst>
          </p:cNvPr>
          <p:cNvSpPr>
            <a:spLocks noGrp="1"/>
          </p:cNvSpPr>
          <p:nvPr>
            <p:ph type="title"/>
          </p:nvPr>
        </p:nvSpPr>
        <p:spPr/>
        <p:txBody>
          <a:bodyPr/>
          <a:lstStyle/>
          <a:p>
            <a:r>
              <a:rPr lang="en-US"/>
              <a:t>Youtube Top Videos | Terra X</a:t>
            </a:r>
          </a:p>
        </p:txBody>
      </p:sp>
      <p:graphicFrame>
        <p:nvGraphicFramePr>
          <p:cNvPr id="5" name="Table Placeholder 4">
            <a:extLst>
              <a:ext uri="{FF2B5EF4-FFF2-40B4-BE49-F238E27FC236}">
                <a16:creationId xmlns:a16="http://schemas.microsoft.com/office/drawing/2014/main" id="{689F6847-07CB-4457-AA08-26D3B9D78CB1}"/>
              </a:ext>
            </a:extLst>
          </p:cNvPr>
          <p:cNvGraphicFramePr>
            <a:graphicFrameLocks noGrp="1"/>
          </p:cNvGraphicFramePr>
          <p:nvPr>
            <p:ph type="tbl" sz="quarter" idx="13"/>
            <p:extLst>
              <p:ext uri="{D42A27DB-BD31-4B8C-83A1-F6EECF244321}">
                <p14:modId xmlns:p14="http://schemas.microsoft.com/office/powerpoint/2010/main" val="3258461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3817643277"/>
                    </a:ext>
                  </a:extLst>
                </a:gridCol>
                <a:gridCol w="2304288">
                  <a:extLst>
                    <a:ext uri="{9D8B030D-6E8A-4147-A177-3AD203B41FA5}">
                      <a16:colId xmlns:a16="http://schemas.microsoft.com/office/drawing/2014/main" val="1784820435"/>
                    </a:ext>
                  </a:extLst>
                </a:gridCol>
                <a:gridCol w="1152144">
                  <a:extLst>
                    <a:ext uri="{9D8B030D-6E8A-4147-A177-3AD203B41FA5}">
                      <a16:colId xmlns:a16="http://schemas.microsoft.com/office/drawing/2014/main" val="1513215899"/>
                    </a:ext>
                  </a:extLst>
                </a:gridCol>
              </a:tblGrid>
              <a:tr h="370840">
                <a:tc>
                  <a:txBody>
                    <a:bodyPr/>
                    <a:lstStyle/>
                    <a:p>
                      <a:r>
                        <a:rPr lang="en-US" sz="1000"/>
                        <a:t>Video</a:t>
                      </a:r>
                    </a:p>
                  </a:txBody>
                  <a:tcPr/>
                </a:tc>
                <a:tc>
                  <a:txBody>
                    <a:bodyPr/>
                    <a:lstStyle/>
                    <a:p>
                      <a:r>
                        <a:rPr lang="en-US" sz="1000"/>
                        <a:t>Thumbnail</a:t>
                      </a:r>
                    </a:p>
                  </a:txBody>
                  <a:tcPr/>
                </a:tc>
                <a:tc>
                  <a:txBody>
                    <a:bodyPr/>
                    <a:lstStyle/>
                    <a:p>
                      <a:r>
                        <a:rPr lang="en-US" sz="1000"/>
                        <a:t>Views</a:t>
                      </a:r>
                    </a:p>
                  </a:txBody>
                  <a:tcPr/>
                </a:tc>
                <a:extLst>
                  <a:ext uri="{0D108BD9-81ED-4DB2-BD59-A6C34878D82A}">
                    <a16:rowId xmlns:a16="http://schemas.microsoft.com/office/drawing/2014/main" val="3221573737"/>
                  </a:ext>
                </a:extLst>
              </a:tr>
              <a:tr h="370840">
                <a:tc>
                  <a:txBody>
                    <a:bodyPr/>
                    <a:lstStyle/>
                    <a:p>
                      <a:r>
                        <a:rPr lang="pt-BR" sz="1000" b="1"/>
                        <a:t>Terra X - 2021-10-17 10:00:02</a:t>
                      </a:r>
                      <a:r>
                        <a:rPr lang="pt-BR" sz="1000"/>
                        <a:t>
 n/a</a:t>
                      </a:r>
                      <a:endParaRPr lang="en-US" sz="1000"/>
                    </a:p>
                  </a:txBody>
                  <a:tcPr/>
                </a:tc>
                <a:tc>
                  <a:txBody>
                    <a:bodyPr/>
                    <a:lstStyle/>
                    <a:p>
                      <a:r>
                        <a:rPr lang="en-US" sz="1000"/>
                        <a:t>https://i.ytimg.com/vi/ChGhM8eLoYs/hqdefault.jpg</a:t>
                      </a:r>
                    </a:p>
                  </a:txBody>
                  <a:tcPr/>
                </a:tc>
                <a:tc>
                  <a:txBody>
                    <a:bodyPr/>
                    <a:lstStyle/>
                    <a:p>
                      <a:r>
                        <a:rPr lang="en-US" sz="1000"/>
                        <a:t>55913</a:t>
                      </a:r>
                    </a:p>
                  </a:txBody>
                  <a:tcPr/>
                </a:tc>
                <a:extLst>
                  <a:ext uri="{0D108BD9-81ED-4DB2-BD59-A6C34878D82A}">
                    <a16:rowId xmlns:a16="http://schemas.microsoft.com/office/drawing/2014/main" val="1924490998"/>
                  </a:ext>
                </a:extLst>
              </a:tr>
              <a:tr h="370840">
                <a:tc>
                  <a:txBody>
                    <a:bodyPr/>
                    <a:lstStyle/>
                    <a:p>
                      <a:r>
                        <a:rPr lang="pt-BR" sz="1000" b="1"/>
                        <a:t>Terra X - 2021-10-10 10:00:12</a:t>
                      </a:r>
                      <a:r>
                        <a:rPr lang="pt-BR" sz="1000"/>
                        <a:t>
 n/a</a:t>
                      </a:r>
                      <a:endParaRPr lang="en-US" sz="1000"/>
                    </a:p>
                  </a:txBody>
                  <a:tcPr/>
                </a:tc>
                <a:tc>
                  <a:txBody>
                    <a:bodyPr/>
                    <a:lstStyle/>
                    <a:p>
                      <a:r>
                        <a:rPr lang="en-US" sz="1000"/>
                        <a:t>https://i.ytimg.com/vi/lyk2kEsOXUc/hqdefault.jpg</a:t>
                      </a:r>
                    </a:p>
                  </a:txBody>
                  <a:tcPr/>
                </a:tc>
                <a:tc>
                  <a:txBody>
                    <a:bodyPr/>
                    <a:lstStyle/>
                    <a:p>
                      <a:r>
                        <a:rPr lang="en-US" sz="1000"/>
                        <a:t>45891</a:t>
                      </a:r>
                    </a:p>
                  </a:txBody>
                  <a:tcPr/>
                </a:tc>
                <a:extLst>
                  <a:ext uri="{0D108BD9-81ED-4DB2-BD59-A6C34878D82A}">
                    <a16:rowId xmlns:a16="http://schemas.microsoft.com/office/drawing/2014/main" val="2612290443"/>
                  </a:ext>
                </a:extLst>
              </a:tr>
              <a:tr h="370840">
                <a:tc>
                  <a:txBody>
                    <a:bodyPr/>
                    <a:lstStyle/>
                    <a:p>
                      <a:r>
                        <a:rPr lang="pt-BR" sz="1000" b="1"/>
                        <a:t>Terra X - 2021-01-27 16:30:02</a:t>
                      </a:r>
                      <a:r>
                        <a:rPr lang="pt-BR" sz="1000"/>
                        <a:t>
 n/a</a:t>
                      </a:r>
                      <a:endParaRPr lang="en-US" sz="1000"/>
                    </a:p>
                  </a:txBody>
                  <a:tcPr/>
                </a:tc>
                <a:tc>
                  <a:txBody>
                    <a:bodyPr/>
                    <a:lstStyle/>
                    <a:p>
                      <a:r>
                        <a:rPr lang="en-US" sz="1000"/>
                        <a:t>https://i.ytimg.com/vi/MzuINEWS2sk/hqdefault.jpg</a:t>
                      </a:r>
                    </a:p>
                  </a:txBody>
                  <a:tcPr/>
                </a:tc>
                <a:tc>
                  <a:txBody>
                    <a:bodyPr/>
                    <a:lstStyle/>
                    <a:p>
                      <a:r>
                        <a:rPr lang="en-US" sz="1000"/>
                        <a:t>38390</a:t>
                      </a:r>
                    </a:p>
                  </a:txBody>
                  <a:tcPr/>
                </a:tc>
                <a:extLst>
                  <a:ext uri="{0D108BD9-81ED-4DB2-BD59-A6C34878D82A}">
                    <a16:rowId xmlns:a16="http://schemas.microsoft.com/office/drawing/2014/main" val="3683295794"/>
                  </a:ext>
                </a:extLst>
              </a:tr>
            </a:tbl>
          </a:graphicData>
        </a:graphic>
      </p:graphicFrame>
      <p:sp>
        <p:nvSpPr>
          <p:cNvPr id="4" name="Text Placeholder 3">
            <a:extLst>
              <a:ext uri="{FF2B5EF4-FFF2-40B4-BE49-F238E27FC236}">
                <a16:creationId xmlns:a16="http://schemas.microsoft.com/office/drawing/2014/main" id="{73707295-14E9-4D59-8945-469CC98383FC}"/>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3807333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D3899-2765-41AA-BC85-7DA79D0F0369}"/>
              </a:ext>
            </a:extLst>
          </p:cNvPr>
          <p:cNvSpPr>
            <a:spLocks noGrp="1"/>
          </p:cNvSpPr>
          <p:nvPr>
            <p:ph type="title"/>
          </p:nvPr>
        </p:nvSpPr>
        <p:spPr/>
        <p:txBody>
          <a:bodyPr/>
          <a:lstStyle/>
          <a:p>
            <a:r>
              <a:rPr lang="de-DE"/>
              <a:t>Youtube Top Videos | MrWissen2go Geschichte</a:t>
            </a:r>
            <a:endParaRPr lang="en-US"/>
          </a:p>
        </p:txBody>
      </p:sp>
      <p:graphicFrame>
        <p:nvGraphicFramePr>
          <p:cNvPr id="5" name="Table Placeholder 4">
            <a:extLst>
              <a:ext uri="{FF2B5EF4-FFF2-40B4-BE49-F238E27FC236}">
                <a16:creationId xmlns:a16="http://schemas.microsoft.com/office/drawing/2014/main" id="{7E7AC7A8-EE81-438A-B4EF-6C225A9E82BC}"/>
              </a:ext>
            </a:extLst>
          </p:cNvPr>
          <p:cNvGraphicFramePr>
            <a:graphicFrameLocks noGrp="1"/>
          </p:cNvGraphicFramePr>
          <p:nvPr>
            <p:ph type="tbl" sz="quarter" idx="13"/>
            <p:extLst>
              <p:ext uri="{D42A27DB-BD31-4B8C-83A1-F6EECF244321}">
                <p14:modId xmlns:p14="http://schemas.microsoft.com/office/powerpoint/2010/main" val="2877662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475315792"/>
                    </a:ext>
                  </a:extLst>
                </a:gridCol>
                <a:gridCol w="2304288">
                  <a:extLst>
                    <a:ext uri="{9D8B030D-6E8A-4147-A177-3AD203B41FA5}">
                      <a16:colId xmlns:a16="http://schemas.microsoft.com/office/drawing/2014/main" val="2776552658"/>
                    </a:ext>
                  </a:extLst>
                </a:gridCol>
                <a:gridCol w="1152144">
                  <a:extLst>
                    <a:ext uri="{9D8B030D-6E8A-4147-A177-3AD203B41FA5}">
                      <a16:colId xmlns:a16="http://schemas.microsoft.com/office/drawing/2014/main" val="4270065240"/>
                    </a:ext>
                  </a:extLst>
                </a:gridCol>
              </a:tblGrid>
              <a:tr h="370840">
                <a:tc>
                  <a:txBody>
                    <a:bodyPr/>
                    <a:lstStyle/>
                    <a:p>
                      <a:r>
                        <a:rPr lang="en-US" sz="1000"/>
                        <a:t>Video</a:t>
                      </a:r>
                    </a:p>
                  </a:txBody>
                  <a:tcPr/>
                </a:tc>
                <a:tc>
                  <a:txBody>
                    <a:bodyPr/>
                    <a:lstStyle/>
                    <a:p>
                      <a:r>
                        <a:rPr lang="en-US" sz="1000"/>
                        <a:t>Thumbnail</a:t>
                      </a:r>
                    </a:p>
                  </a:txBody>
                  <a:tcPr/>
                </a:tc>
                <a:tc>
                  <a:txBody>
                    <a:bodyPr/>
                    <a:lstStyle/>
                    <a:p>
                      <a:r>
                        <a:rPr lang="en-US" sz="1000"/>
                        <a:t>Views</a:t>
                      </a:r>
                    </a:p>
                  </a:txBody>
                  <a:tcPr/>
                </a:tc>
                <a:extLst>
                  <a:ext uri="{0D108BD9-81ED-4DB2-BD59-A6C34878D82A}">
                    <a16:rowId xmlns:a16="http://schemas.microsoft.com/office/drawing/2014/main" val="1984257139"/>
                  </a:ext>
                </a:extLst>
              </a:tr>
              <a:tr h="370840">
                <a:tc>
                  <a:txBody>
                    <a:bodyPr/>
                    <a:lstStyle/>
                    <a:p>
                      <a:r>
                        <a:rPr lang="de-DE" sz="1000" b="1"/>
                        <a:t>MrWissen2go Geschichte - 2021-10-14 16:00:25</a:t>
                      </a:r>
                      <a:r>
                        <a:rPr lang="de-DE" sz="1000"/>
                        <a:t>
 n/a</a:t>
                      </a:r>
                      <a:endParaRPr lang="en-US" sz="1000"/>
                    </a:p>
                  </a:txBody>
                  <a:tcPr/>
                </a:tc>
                <a:tc>
                  <a:txBody>
                    <a:bodyPr/>
                    <a:lstStyle/>
                    <a:p>
                      <a:r>
                        <a:rPr lang="en-US" sz="1000"/>
                        <a:t>https://i.ytimg.com/vi/Whj8-WMnAw8/hqdefault.jpg</a:t>
                      </a:r>
                    </a:p>
                  </a:txBody>
                  <a:tcPr/>
                </a:tc>
                <a:tc>
                  <a:txBody>
                    <a:bodyPr/>
                    <a:lstStyle/>
                    <a:p>
                      <a:r>
                        <a:rPr lang="en-US" sz="1000"/>
                        <a:t>56258</a:t>
                      </a:r>
                    </a:p>
                  </a:txBody>
                  <a:tcPr/>
                </a:tc>
                <a:extLst>
                  <a:ext uri="{0D108BD9-81ED-4DB2-BD59-A6C34878D82A}">
                    <a16:rowId xmlns:a16="http://schemas.microsoft.com/office/drawing/2014/main" val="3371334660"/>
                  </a:ext>
                </a:extLst>
              </a:tr>
              <a:tr h="370840">
                <a:tc>
                  <a:txBody>
                    <a:bodyPr/>
                    <a:lstStyle/>
                    <a:p>
                      <a:r>
                        <a:rPr lang="de-DE" sz="1000" b="1"/>
                        <a:t>MrWissen2go Geschichte - 2019-01-31 16:00:09</a:t>
                      </a:r>
                      <a:r>
                        <a:rPr lang="de-DE" sz="1000"/>
                        <a:t>
 n/a</a:t>
                      </a:r>
                      <a:endParaRPr lang="en-US" sz="1000"/>
                    </a:p>
                  </a:txBody>
                  <a:tcPr/>
                </a:tc>
                <a:tc>
                  <a:txBody>
                    <a:bodyPr/>
                    <a:lstStyle/>
                    <a:p>
                      <a:r>
                        <a:rPr lang="en-US" sz="1000"/>
                        <a:t>https://i.ytimg.com/vi/bmhVLGWszQc/hqdefault.jpg</a:t>
                      </a:r>
                    </a:p>
                  </a:txBody>
                  <a:tcPr/>
                </a:tc>
                <a:tc>
                  <a:txBody>
                    <a:bodyPr/>
                    <a:lstStyle/>
                    <a:p>
                      <a:r>
                        <a:rPr lang="en-US" sz="1000"/>
                        <a:t>29913</a:t>
                      </a:r>
                    </a:p>
                  </a:txBody>
                  <a:tcPr/>
                </a:tc>
                <a:extLst>
                  <a:ext uri="{0D108BD9-81ED-4DB2-BD59-A6C34878D82A}">
                    <a16:rowId xmlns:a16="http://schemas.microsoft.com/office/drawing/2014/main" val="2952885911"/>
                  </a:ext>
                </a:extLst>
              </a:tr>
              <a:tr h="370840">
                <a:tc>
                  <a:txBody>
                    <a:bodyPr/>
                    <a:lstStyle/>
                    <a:p>
                      <a:r>
                        <a:rPr lang="de-DE" sz="1000" b="1"/>
                        <a:t>MrWissen2go Geschichte - 2021-10-07 16:00:00</a:t>
                      </a:r>
                      <a:r>
                        <a:rPr lang="de-DE" sz="1000"/>
                        <a:t>
 n/a</a:t>
                      </a:r>
                      <a:endParaRPr lang="en-US" sz="1000"/>
                    </a:p>
                  </a:txBody>
                  <a:tcPr/>
                </a:tc>
                <a:tc>
                  <a:txBody>
                    <a:bodyPr/>
                    <a:lstStyle/>
                    <a:p>
                      <a:r>
                        <a:rPr lang="en-US" sz="1000"/>
                        <a:t>https://i.ytimg.com/vi/aQNfPNSQnsk/hqdefault.jpg</a:t>
                      </a:r>
                    </a:p>
                  </a:txBody>
                  <a:tcPr/>
                </a:tc>
                <a:tc>
                  <a:txBody>
                    <a:bodyPr/>
                    <a:lstStyle/>
                    <a:p>
                      <a:r>
                        <a:rPr lang="en-US" sz="1000"/>
                        <a:t>17700</a:t>
                      </a:r>
                    </a:p>
                  </a:txBody>
                  <a:tcPr/>
                </a:tc>
                <a:extLst>
                  <a:ext uri="{0D108BD9-81ED-4DB2-BD59-A6C34878D82A}">
                    <a16:rowId xmlns:a16="http://schemas.microsoft.com/office/drawing/2014/main" val="476892195"/>
                  </a:ext>
                </a:extLst>
              </a:tr>
            </a:tbl>
          </a:graphicData>
        </a:graphic>
      </p:graphicFrame>
      <p:sp>
        <p:nvSpPr>
          <p:cNvPr id="4" name="Text Placeholder 3">
            <a:extLst>
              <a:ext uri="{FF2B5EF4-FFF2-40B4-BE49-F238E27FC236}">
                <a16:creationId xmlns:a16="http://schemas.microsoft.com/office/drawing/2014/main" id="{AD142A26-3664-4F53-A8ED-1A8092EF1A7E}"/>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2064801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71796-FC6F-4E79-8C4F-9D76A6231C14}"/>
              </a:ext>
            </a:extLst>
          </p:cNvPr>
          <p:cNvSpPr>
            <a:spLocks noGrp="1"/>
          </p:cNvSpPr>
          <p:nvPr>
            <p:ph type="title"/>
          </p:nvPr>
        </p:nvSpPr>
        <p:spPr/>
        <p:txBody>
          <a:bodyPr/>
          <a:lstStyle/>
          <a:p>
            <a:r>
              <a:rPr lang="en-US"/>
              <a:t>Youtube Top Videos | Terra X Lesch &amp; Co</a:t>
            </a:r>
          </a:p>
        </p:txBody>
      </p:sp>
      <p:graphicFrame>
        <p:nvGraphicFramePr>
          <p:cNvPr id="5" name="Table Placeholder 4">
            <a:extLst>
              <a:ext uri="{FF2B5EF4-FFF2-40B4-BE49-F238E27FC236}">
                <a16:creationId xmlns:a16="http://schemas.microsoft.com/office/drawing/2014/main" id="{5EBC7681-0CB3-4E66-A09E-60F31AF75A23}"/>
              </a:ext>
            </a:extLst>
          </p:cNvPr>
          <p:cNvGraphicFramePr>
            <a:graphicFrameLocks noGrp="1"/>
          </p:cNvGraphicFramePr>
          <p:nvPr>
            <p:ph type="tbl" sz="quarter" idx="13"/>
            <p:extLst>
              <p:ext uri="{D42A27DB-BD31-4B8C-83A1-F6EECF244321}">
                <p14:modId xmlns:p14="http://schemas.microsoft.com/office/powerpoint/2010/main" val="2700242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2804568461"/>
                    </a:ext>
                  </a:extLst>
                </a:gridCol>
                <a:gridCol w="2304288">
                  <a:extLst>
                    <a:ext uri="{9D8B030D-6E8A-4147-A177-3AD203B41FA5}">
                      <a16:colId xmlns:a16="http://schemas.microsoft.com/office/drawing/2014/main" val="3398631258"/>
                    </a:ext>
                  </a:extLst>
                </a:gridCol>
                <a:gridCol w="1152144">
                  <a:extLst>
                    <a:ext uri="{9D8B030D-6E8A-4147-A177-3AD203B41FA5}">
                      <a16:colId xmlns:a16="http://schemas.microsoft.com/office/drawing/2014/main" val="3421654700"/>
                    </a:ext>
                  </a:extLst>
                </a:gridCol>
              </a:tblGrid>
              <a:tr h="370840">
                <a:tc>
                  <a:txBody>
                    <a:bodyPr/>
                    <a:lstStyle/>
                    <a:p>
                      <a:r>
                        <a:rPr lang="en-US" sz="1000"/>
                        <a:t>Video</a:t>
                      </a:r>
                    </a:p>
                  </a:txBody>
                  <a:tcPr/>
                </a:tc>
                <a:tc>
                  <a:txBody>
                    <a:bodyPr/>
                    <a:lstStyle/>
                    <a:p>
                      <a:r>
                        <a:rPr lang="en-US" sz="1000"/>
                        <a:t>Thumbnail</a:t>
                      </a:r>
                    </a:p>
                  </a:txBody>
                  <a:tcPr/>
                </a:tc>
                <a:tc>
                  <a:txBody>
                    <a:bodyPr/>
                    <a:lstStyle/>
                    <a:p>
                      <a:r>
                        <a:rPr lang="en-US" sz="1000"/>
                        <a:t>Views</a:t>
                      </a:r>
                    </a:p>
                  </a:txBody>
                  <a:tcPr/>
                </a:tc>
                <a:extLst>
                  <a:ext uri="{0D108BD9-81ED-4DB2-BD59-A6C34878D82A}">
                    <a16:rowId xmlns:a16="http://schemas.microsoft.com/office/drawing/2014/main" val="867898525"/>
                  </a:ext>
                </a:extLst>
              </a:tr>
              <a:tr h="370840">
                <a:tc>
                  <a:txBody>
                    <a:bodyPr/>
                    <a:lstStyle/>
                    <a:p>
                      <a:r>
                        <a:rPr lang="pt-BR" sz="1000" b="1"/>
                        <a:t>Terra X Lesch &amp; Co - 2021-10-15 20:48:18</a:t>
                      </a:r>
                      <a:r>
                        <a:rPr lang="pt-BR" sz="1000"/>
                        <a:t>
 n/a</a:t>
                      </a:r>
                      <a:endParaRPr lang="en-US" sz="1000"/>
                    </a:p>
                  </a:txBody>
                  <a:tcPr/>
                </a:tc>
                <a:tc>
                  <a:txBody>
                    <a:bodyPr/>
                    <a:lstStyle/>
                    <a:p>
                      <a:r>
                        <a:rPr lang="en-US" sz="1000"/>
                        <a:t>https://i.ytimg.com/vi/ggsF4jwZ5ps/hqdefault.jpg</a:t>
                      </a:r>
                    </a:p>
                  </a:txBody>
                  <a:tcPr/>
                </a:tc>
                <a:tc>
                  <a:txBody>
                    <a:bodyPr/>
                    <a:lstStyle/>
                    <a:p>
                      <a:r>
                        <a:rPr lang="en-US" sz="1000"/>
                        <a:t>256352</a:t>
                      </a:r>
                    </a:p>
                  </a:txBody>
                  <a:tcPr/>
                </a:tc>
                <a:extLst>
                  <a:ext uri="{0D108BD9-81ED-4DB2-BD59-A6C34878D82A}">
                    <a16:rowId xmlns:a16="http://schemas.microsoft.com/office/drawing/2014/main" val="3771803288"/>
                  </a:ext>
                </a:extLst>
              </a:tr>
              <a:tr h="370840">
                <a:tc>
                  <a:txBody>
                    <a:bodyPr/>
                    <a:lstStyle/>
                    <a:p>
                      <a:r>
                        <a:rPr lang="pt-BR" sz="1000" b="1"/>
                        <a:t>Terra X Lesch &amp; Co - 2021-10-13 15:00:13</a:t>
                      </a:r>
                      <a:r>
                        <a:rPr lang="pt-BR" sz="1000"/>
                        <a:t>
 n/a</a:t>
                      </a:r>
                      <a:endParaRPr lang="en-US" sz="1000"/>
                    </a:p>
                  </a:txBody>
                  <a:tcPr/>
                </a:tc>
                <a:tc>
                  <a:txBody>
                    <a:bodyPr/>
                    <a:lstStyle/>
                    <a:p>
                      <a:r>
                        <a:rPr lang="en-US" sz="1000"/>
                        <a:t>https://i.ytimg.com/vi/G86wu0BOOJI/hqdefault.jpg</a:t>
                      </a:r>
                    </a:p>
                  </a:txBody>
                  <a:tcPr/>
                </a:tc>
                <a:tc>
                  <a:txBody>
                    <a:bodyPr/>
                    <a:lstStyle/>
                    <a:p>
                      <a:r>
                        <a:rPr lang="en-US" sz="1000"/>
                        <a:t>126223</a:t>
                      </a:r>
                    </a:p>
                  </a:txBody>
                  <a:tcPr/>
                </a:tc>
                <a:extLst>
                  <a:ext uri="{0D108BD9-81ED-4DB2-BD59-A6C34878D82A}">
                    <a16:rowId xmlns:a16="http://schemas.microsoft.com/office/drawing/2014/main" val="1343493840"/>
                  </a:ext>
                </a:extLst>
              </a:tr>
              <a:tr h="370840">
                <a:tc>
                  <a:txBody>
                    <a:bodyPr/>
                    <a:lstStyle/>
                    <a:p>
                      <a:r>
                        <a:rPr lang="pt-BR" sz="1000" b="1"/>
                        <a:t>Terra X Lesch &amp; Co - 2021-10-05 15:00:08</a:t>
                      </a:r>
                      <a:r>
                        <a:rPr lang="pt-BR" sz="1000"/>
                        <a:t>
 n/a</a:t>
                      </a:r>
                      <a:endParaRPr lang="en-US" sz="1000"/>
                    </a:p>
                  </a:txBody>
                  <a:tcPr/>
                </a:tc>
                <a:tc>
                  <a:txBody>
                    <a:bodyPr/>
                    <a:lstStyle/>
                    <a:p>
                      <a:r>
                        <a:rPr lang="en-US" sz="1000"/>
                        <a:t>https://i.ytimg.com/vi/LkWp4mrpg1s/hqdefault.jpg</a:t>
                      </a:r>
                    </a:p>
                  </a:txBody>
                  <a:tcPr/>
                </a:tc>
                <a:tc>
                  <a:txBody>
                    <a:bodyPr/>
                    <a:lstStyle/>
                    <a:p>
                      <a:r>
                        <a:rPr lang="en-US" sz="1000"/>
                        <a:t>46527</a:t>
                      </a:r>
                    </a:p>
                  </a:txBody>
                  <a:tcPr/>
                </a:tc>
                <a:extLst>
                  <a:ext uri="{0D108BD9-81ED-4DB2-BD59-A6C34878D82A}">
                    <a16:rowId xmlns:a16="http://schemas.microsoft.com/office/drawing/2014/main" val="435171372"/>
                  </a:ext>
                </a:extLst>
              </a:tr>
            </a:tbl>
          </a:graphicData>
        </a:graphic>
      </p:graphicFrame>
      <p:sp>
        <p:nvSpPr>
          <p:cNvPr id="4" name="Text Placeholder 3">
            <a:extLst>
              <a:ext uri="{FF2B5EF4-FFF2-40B4-BE49-F238E27FC236}">
                <a16:creationId xmlns:a16="http://schemas.microsoft.com/office/drawing/2014/main" id="{BB9BED68-8678-4154-99DB-A732D1DF1C36}"/>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3271567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0070C-E1E4-4263-B5FE-67809E0A7592}"/>
              </a:ext>
            </a:extLst>
          </p:cNvPr>
          <p:cNvSpPr>
            <a:spLocks noGrp="1"/>
          </p:cNvSpPr>
          <p:nvPr>
            <p:ph type="title"/>
          </p:nvPr>
        </p:nvSpPr>
        <p:spPr/>
        <p:txBody>
          <a:bodyPr/>
          <a:lstStyle/>
          <a:p>
            <a:r>
              <a:rPr lang="en-US"/>
              <a:t>Youtube Top Videos | Terra X plus - 1 of 3</a:t>
            </a:r>
          </a:p>
        </p:txBody>
      </p:sp>
      <p:graphicFrame>
        <p:nvGraphicFramePr>
          <p:cNvPr id="5" name="Table Placeholder 4">
            <a:extLst>
              <a:ext uri="{FF2B5EF4-FFF2-40B4-BE49-F238E27FC236}">
                <a16:creationId xmlns:a16="http://schemas.microsoft.com/office/drawing/2014/main" id="{75702C77-DFCB-4447-A155-2CD7C11F7997}"/>
              </a:ext>
            </a:extLst>
          </p:cNvPr>
          <p:cNvGraphicFramePr>
            <a:graphicFrameLocks noGrp="1"/>
          </p:cNvGraphicFramePr>
          <p:nvPr>
            <p:ph type="tbl" sz="quarter" idx="13"/>
            <p:extLst>
              <p:ext uri="{D42A27DB-BD31-4B8C-83A1-F6EECF244321}">
                <p14:modId xmlns:p14="http://schemas.microsoft.com/office/powerpoint/2010/main" val="2141512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3858846606"/>
                    </a:ext>
                  </a:extLst>
                </a:gridCol>
                <a:gridCol w="2304288">
                  <a:extLst>
                    <a:ext uri="{9D8B030D-6E8A-4147-A177-3AD203B41FA5}">
                      <a16:colId xmlns:a16="http://schemas.microsoft.com/office/drawing/2014/main" val="2823111730"/>
                    </a:ext>
                  </a:extLst>
                </a:gridCol>
                <a:gridCol w="1152144">
                  <a:extLst>
                    <a:ext uri="{9D8B030D-6E8A-4147-A177-3AD203B41FA5}">
                      <a16:colId xmlns:a16="http://schemas.microsoft.com/office/drawing/2014/main" val="2936316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436122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- 2020-11-30 15:00:12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https://i.ytimg.com/vi/VqY0-zCHx7Q/hqdefault.jpg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24358</a:t>
                      </a:r>
                    </a:p>
                  </a:txBody>
                  <a:tcPr/>
                </a:tc>
                <a:extLst>
                  <a:ext uri="{0D108BD9-81ED-4DB2-BD59-A6C34878D82A}">
                    <a16:rowId xmlns:a16="http://schemas.microsoft.com/office/drawing/2014/main" val="886744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- 2021-10-18 18:00:29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https://i.ytimg.com/vi/SNt8JKBNzq4/hqdefault.jpg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12371</a:t>
                      </a:r>
                    </a:p>
                  </a:txBody>
                  <a:tcPr/>
                </a:tc>
                <a:extLst>
                  <a:ext uri="{0D108BD9-81ED-4DB2-BD59-A6C34878D82A}">
                    <a16:rowId xmlns:a16="http://schemas.microsoft.com/office/drawing/2014/main" val="2553187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- 2021-04-19 18:33:13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https://i.ytimg.com/vi/ioBnTsh_4YE/hqdefault.jpg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12359</a:t>
                      </a:r>
                    </a:p>
                  </a:txBody>
                  <a:tcPr/>
                </a:tc>
                <a:extLst>
                  <a:ext uri="{0D108BD9-81ED-4DB2-BD59-A6C34878D82A}">
                    <a16:rowId xmlns:a16="http://schemas.microsoft.com/office/drawing/2014/main" val="218745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- 2021-10-06 15:00:08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https://i.ytimg.com/vi/HTZZ3aZtAkI/hqdefault.jpg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12271</a:t>
                      </a:r>
                    </a:p>
                  </a:txBody>
                  <a:tcPr/>
                </a:tc>
                <a:extLst>
                  <a:ext uri="{0D108BD9-81ED-4DB2-BD59-A6C34878D82A}">
                    <a16:rowId xmlns:a16="http://schemas.microsoft.com/office/drawing/2014/main" val="1069796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- 2021-10-13 15:00:32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https://i.ytimg.com/vi/cfY79z7PCUg/hqdefault.jpg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7961</a:t>
                      </a:r>
                    </a:p>
                  </a:txBody>
                  <a:tcPr/>
                </a:tc>
                <a:extLst>
                  <a:ext uri="{0D108BD9-81ED-4DB2-BD59-A6C34878D82A}">
                    <a16:rowId xmlns:a16="http://schemas.microsoft.com/office/drawing/2014/main" val="25166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- 2021-09-29 22:36:44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https://i.ytimg.com/vi/NAi3v33fVww/hqdefault.jpg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7777</a:t>
                      </a:r>
                    </a:p>
                  </a:txBody>
                  <a:tcPr/>
                </a:tc>
                <a:extLst>
                  <a:ext uri="{0D108BD9-81ED-4DB2-BD59-A6C34878D82A}">
                    <a16:rowId xmlns:a16="http://schemas.microsoft.com/office/drawing/2014/main" val="3137834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- 2020-11-23 15:00:09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https://i.ytimg.com/vi/l7SQAn28sGA/hqdefault.jpg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7119</a:t>
                      </a:r>
                    </a:p>
                  </a:txBody>
                  <a:tcPr/>
                </a:tc>
                <a:extLst>
                  <a:ext uri="{0D108BD9-81ED-4DB2-BD59-A6C34878D82A}">
                    <a16:rowId xmlns:a16="http://schemas.microsoft.com/office/drawing/2014/main" val="1084666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- 2021-03-24 15:00:00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https://i.ytimg.com/vi/22lLg9LoizI/hqdefault.jpg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6294</a:t>
                      </a:r>
                    </a:p>
                  </a:txBody>
                  <a:tcPr/>
                </a:tc>
                <a:extLst>
                  <a:ext uri="{0D108BD9-81ED-4DB2-BD59-A6C34878D82A}">
                    <a16:rowId xmlns:a16="http://schemas.microsoft.com/office/drawing/2014/main" val="3386674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- 2020-03-17 18:00:16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https://i.ytimg.com/vi/y5uAf4ccrtE/hqdefault.jpg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6060</a:t>
                      </a:r>
                    </a:p>
                  </a:txBody>
                  <a:tcPr/>
                </a:tc>
                <a:extLst>
                  <a:ext uri="{0D108BD9-81ED-4DB2-BD59-A6C34878D82A}">
                    <a16:rowId xmlns:a16="http://schemas.microsoft.com/office/drawing/2014/main" val="3645153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- 2021-10-11 15:00:03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https://i.ytimg.com/vi/9nRakAyBIqw/hqdefault.jpg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3531</a:t>
                      </a:r>
                    </a:p>
                  </a:txBody>
                  <a:tcPr/>
                </a:tc>
                <a:extLst>
                  <a:ext uri="{0D108BD9-81ED-4DB2-BD59-A6C34878D82A}">
                    <a16:rowId xmlns:a16="http://schemas.microsoft.com/office/drawing/2014/main" val="3846872087"/>
                  </a:ext>
                </a:extLst>
              </a:tr>
            </a:tbl>
          </a:graphicData>
        </a:graphic>
      </p:graphicFrame>
      <p:sp>
        <p:nvSpPr>
          <p:cNvPr id="4" name="Text Placeholder 3">
            <a:extLst>
              <a:ext uri="{FF2B5EF4-FFF2-40B4-BE49-F238E27FC236}">
                <a16:creationId xmlns:a16="http://schemas.microsoft.com/office/drawing/2014/main" id="{2AB97474-961B-4768-A37E-45129030E587}"/>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1103677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D3B1C-78E0-46F4-82B6-179F7F1B942A}"/>
              </a:ext>
            </a:extLst>
          </p:cNvPr>
          <p:cNvSpPr>
            <a:spLocks noGrp="1"/>
          </p:cNvSpPr>
          <p:nvPr>
            <p:ph type="title"/>
          </p:nvPr>
        </p:nvSpPr>
        <p:spPr/>
        <p:txBody>
          <a:bodyPr/>
          <a:lstStyle/>
          <a:p>
            <a:r>
              <a:rPr lang="en-US"/>
              <a:t>Youtube Top Videos | Terra X plus - 2 of 3</a:t>
            </a:r>
          </a:p>
        </p:txBody>
      </p:sp>
      <p:graphicFrame>
        <p:nvGraphicFramePr>
          <p:cNvPr id="5" name="Table Placeholder 4">
            <a:extLst>
              <a:ext uri="{FF2B5EF4-FFF2-40B4-BE49-F238E27FC236}">
                <a16:creationId xmlns:a16="http://schemas.microsoft.com/office/drawing/2014/main" id="{EC6A9D09-2976-47BE-8B32-1D0F408785C2}"/>
              </a:ext>
            </a:extLst>
          </p:cNvPr>
          <p:cNvGraphicFramePr>
            <a:graphicFrameLocks noGrp="1"/>
          </p:cNvGraphicFramePr>
          <p:nvPr>
            <p:ph type="tbl" sz="quarter" idx="13"/>
            <p:extLst>
              <p:ext uri="{D42A27DB-BD31-4B8C-83A1-F6EECF244321}">
                <p14:modId xmlns:p14="http://schemas.microsoft.com/office/powerpoint/2010/main" val="3015816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3005061480"/>
                    </a:ext>
                  </a:extLst>
                </a:gridCol>
                <a:gridCol w="2304288">
                  <a:extLst>
                    <a:ext uri="{9D8B030D-6E8A-4147-A177-3AD203B41FA5}">
                      <a16:colId xmlns:a16="http://schemas.microsoft.com/office/drawing/2014/main" val="3576232579"/>
                    </a:ext>
                  </a:extLst>
                </a:gridCol>
                <a:gridCol w="1152144">
                  <a:extLst>
                    <a:ext uri="{9D8B030D-6E8A-4147-A177-3AD203B41FA5}">
                      <a16:colId xmlns:a16="http://schemas.microsoft.com/office/drawing/2014/main" val="3529903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4055287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- 2021-02-11 14:49:54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https://i.ytimg.com/vi/T10jMTh8Vzc/hqdefault.jpg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a:t>
                      </a:r>
                    </a:p>
                  </a:txBody>
                  <a:tcPr/>
                </a:tc>
                <a:extLst>
                  <a:ext uri="{0D108BD9-81ED-4DB2-BD59-A6C34878D82A}">
                    <a16:rowId xmlns:a16="http://schemas.microsoft.com/office/drawing/2014/main" val="3860009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- 2021-10-04 15:00:04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https://i.ytimg.com/vi/6Cvrlxabq8E/hqdefault.jpg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a:t>
                      </a:r>
                    </a:p>
                  </a:txBody>
                  <a:tcPr/>
                </a:tc>
                <a:extLst>
                  <a:ext uri="{0D108BD9-81ED-4DB2-BD59-A6C34878D82A}">
                    <a16:rowId xmlns:a16="http://schemas.microsoft.com/office/drawing/2014/main" val="2305803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- 2021-04-14 15:00:05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https://i.ytimg.com/vi/Iq-XX3AQqAM/hqdefault.jpg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a:t>
                      </a:r>
                    </a:p>
                  </a:txBody>
                  <a:tcPr/>
                </a:tc>
                <a:extLst>
                  <a:ext uri="{0D108BD9-81ED-4DB2-BD59-A6C34878D82A}">
                    <a16:rowId xmlns:a16="http://schemas.microsoft.com/office/drawing/2014/main" val="4175733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- 2021-01-06 15:03:34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https://i.ytimg.com/vi/0LWuMvK_p6Q/hqdefault.jpg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a:t>
                      </a:r>
                    </a:p>
                  </a:txBody>
                  <a:tcPr/>
                </a:tc>
                <a:extLst>
                  <a:ext uri="{0D108BD9-81ED-4DB2-BD59-A6C34878D82A}">
                    <a16:rowId xmlns:a16="http://schemas.microsoft.com/office/drawing/2014/main" val="1762923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- 2021-04-28 15:00:29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https://i.ytimg.com/vi/o5-JT4-67Zk/hqdefault.jpg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a:t>
                      </a:r>
                    </a:p>
                  </a:txBody>
                  <a:tcPr/>
                </a:tc>
                <a:extLst>
                  <a:ext uri="{0D108BD9-81ED-4DB2-BD59-A6C34878D82A}">
                    <a16:rowId xmlns:a16="http://schemas.microsoft.com/office/drawing/2014/main" val="1593093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- 2021-07-07 15:00:27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https://i.ytimg.com/vi/_eu6Ycw9uhs/hqdefault.jpg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a:t>
                      </a:r>
                    </a:p>
                  </a:txBody>
                  <a:tcPr/>
                </a:tc>
                <a:extLst>
                  <a:ext uri="{0D108BD9-81ED-4DB2-BD59-A6C34878D82A}">
                    <a16:rowId xmlns:a16="http://schemas.microsoft.com/office/drawing/2014/main" val="1347099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- 2021-08-11 15:00:13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https://i.ytimg.com/vi/I9IyQ-ZW9LE/hqdefault.jpg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extLst>
                  <a:ext uri="{0D108BD9-81ED-4DB2-BD59-A6C34878D82A}">
                    <a16:rowId xmlns:a16="http://schemas.microsoft.com/office/drawing/2014/main" val="3296019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- 2021-06-09 15:00:24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https://i.ytimg.com/vi/qMU2zNxgEAs/hqdefault.jpg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extLst>
                  <a:ext uri="{0D108BD9-81ED-4DB2-BD59-A6C34878D82A}">
                    <a16:rowId xmlns:a16="http://schemas.microsoft.com/office/drawing/2014/main" val="4090901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- 2021-05-26 15:00:21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https://i.ytimg.com/vi/ug7HXI4ryA0/hqdefault.jpg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a:t>
                      </a:r>
                    </a:p>
                  </a:txBody>
                  <a:tcPr/>
                </a:tc>
                <a:extLst>
                  <a:ext uri="{0D108BD9-81ED-4DB2-BD59-A6C34878D82A}">
                    <a16:rowId xmlns:a16="http://schemas.microsoft.com/office/drawing/2014/main" val="2464413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- 2020-05-06 09:20:30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https://i.ytimg.com/vi/ay31-KL87hc/hqdefault.jpg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a:t>
                      </a:r>
                    </a:p>
                  </a:txBody>
                  <a:tcPr/>
                </a:tc>
                <a:extLst>
                  <a:ext uri="{0D108BD9-81ED-4DB2-BD59-A6C34878D82A}">
                    <a16:rowId xmlns:a16="http://schemas.microsoft.com/office/drawing/2014/main" val="777239178"/>
                  </a:ext>
                </a:extLst>
              </a:tr>
            </a:tbl>
          </a:graphicData>
        </a:graphic>
      </p:graphicFrame>
      <p:sp>
        <p:nvSpPr>
          <p:cNvPr id="4" name="Text Placeholder 3">
            <a:extLst>
              <a:ext uri="{FF2B5EF4-FFF2-40B4-BE49-F238E27FC236}">
                <a16:creationId xmlns:a16="http://schemas.microsoft.com/office/drawing/2014/main" id="{C7DB5CC8-8E7D-4485-806D-075C5EF64EAB}"/>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2657687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BAC9C-EF65-45E9-889A-8BEFDFD520AA}"/>
              </a:ext>
            </a:extLst>
          </p:cNvPr>
          <p:cNvSpPr>
            <a:spLocks noGrp="1"/>
          </p:cNvSpPr>
          <p:nvPr>
            <p:ph type="title"/>
          </p:nvPr>
        </p:nvSpPr>
        <p:spPr/>
        <p:txBody>
          <a:bodyPr/>
          <a:lstStyle/>
          <a:p>
            <a:r>
              <a:rPr lang="en-US"/>
              <a:t>Youtube Top Videos | Terra X plus - 3 of 3</a:t>
            </a:r>
          </a:p>
        </p:txBody>
      </p:sp>
      <p:graphicFrame>
        <p:nvGraphicFramePr>
          <p:cNvPr id="5" name="Table Placeholder 4">
            <a:extLst>
              <a:ext uri="{FF2B5EF4-FFF2-40B4-BE49-F238E27FC236}">
                <a16:creationId xmlns:a16="http://schemas.microsoft.com/office/drawing/2014/main" id="{4ACE9486-0457-4453-9ECB-C1E27BBCF8F1}"/>
              </a:ext>
            </a:extLst>
          </p:cNvPr>
          <p:cNvGraphicFramePr>
            <a:graphicFrameLocks noGrp="1"/>
          </p:cNvGraphicFramePr>
          <p:nvPr>
            <p:ph type="tbl" sz="quarter" idx="13"/>
            <p:extLst>
              <p:ext uri="{D42A27DB-BD31-4B8C-83A1-F6EECF244321}">
                <p14:modId xmlns:p14="http://schemas.microsoft.com/office/powerpoint/2010/main" val="2686441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2655994236"/>
                    </a:ext>
                  </a:extLst>
                </a:gridCol>
                <a:gridCol w="2304288">
                  <a:extLst>
                    <a:ext uri="{9D8B030D-6E8A-4147-A177-3AD203B41FA5}">
                      <a16:colId xmlns:a16="http://schemas.microsoft.com/office/drawing/2014/main" val="1344965661"/>
                    </a:ext>
                  </a:extLst>
                </a:gridCol>
                <a:gridCol w="1152144">
                  <a:extLst>
                    <a:ext uri="{9D8B030D-6E8A-4147-A177-3AD203B41FA5}">
                      <a16:colId xmlns:a16="http://schemas.microsoft.com/office/drawing/2014/main" val="485216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1586758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- 2020-06-16 09:53:41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https://i.ytimg.com/vi/oPj8HrqR-94/hqdefault.jpg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extLst>
                  <a:ext uri="{0D108BD9-81ED-4DB2-BD59-A6C34878D82A}">
                    <a16:rowId xmlns:a16="http://schemas.microsoft.com/office/drawing/2014/main" val="2778304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- 2021-04-05 15:00:23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https://i.ytimg.com/vi/Y7st6C8rsyU/hqdefault.jpg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extLst>
                  <a:ext uri="{0D108BD9-81ED-4DB2-BD59-A6C34878D82A}">
                    <a16:rowId xmlns:a16="http://schemas.microsoft.com/office/drawing/2014/main" val="3541988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- 2021-03-29 15:00:22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https://i.ytimg.com/vi/cO4TxXM_SF0/hqdefault.jpg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extLst>
                  <a:ext uri="{0D108BD9-81ED-4DB2-BD59-A6C34878D82A}">
                    <a16:rowId xmlns:a16="http://schemas.microsoft.com/office/drawing/2014/main" val="775021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- 2020-11-18 15:00:12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https://i.ytimg.com/vi/FTfsh0B25Js/hqdefault.jpg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extLst>
                  <a:ext uri="{0D108BD9-81ED-4DB2-BD59-A6C34878D82A}">
                    <a16:rowId xmlns:a16="http://schemas.microsoft.com/office/drawing/2014/main" val="819215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Terra X plus - 2020-12-30 15:00:12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https://i.ytimg.com/vi/gixNSiqdyVU/hqdefault.jpg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extLst>
                  <a:ext uri="{0D108BD9-81ED-4DB2-BD59-A6C34878D82A}">
                    <a16:rowId xmlns:a16="http://schemas.microsoft.com/office/drawing/2014/main" val="333903803"/>
                  </a:ext>
                </a:extLst>
              </a:tr>
            </a:tbl>
          </a:graphicData>
        </a:graphic>
      </p:graphicFrame>
      <p:sp>
        <p:nvSpPr>
          <p:cNvPr id="4" name="Text Placeholder 3">
            <a:extLst>
              <a:ext uri="{FF2B5EF4-FFF2-40B4-BE49-F238E27FC236}">
                <a16:creationId xmlns:a16="http://schemas.microsoft.com/office/drawing/2014/main" id="{B8650C38-D4C0-4802-9EF6-10A639D51173}"/>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11091679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82535-3F86-434D-B314-6BC398AABB2F}"/>
              </a:ext>
            </a:extLst>
          </p:cNvPr>
          <p:cNvSpPr>
            <a:spLocks noGrp="1"/>
          </p:cNvSpPr>
          <p:nvPr>
            <p:ph type="title"/>
          </p:nvPr>
        </p:nvSpPr>
        <p:spPr/>
        <p:txBody>
          <a:bodyPr/>
          <a:lstStyle/>
          <a:p>
            <a:r>
              <a:rPr lang="en-US"/>
              <a:t>Youtube Top Videos | Terra Xplore</a:t>
            </a:r>
          </a:p>
        </p:txBody>
      </p:sp>
      <p:graphicFrame>
        <p:nvGraphicFramePr>
          <p:cNvPr id="5" name="Table Placeholder 4">
            <a:extLst>
              <a:ext uri="{FF2B5EF4-FFF2-40B4-BE49-F238E27FC236}">
                <a16:creationId xmlns:a16="http://schemas.microsoft.com/office/drawing/2014/main" id="{B502601D-C516-42CA-9C70-21F9A11384B4}"/>
              </a:ext>
            </a:extLst>
          </p:cNvPr>
          <p:cNvGraphicFramePr>
            <a:graphicFrameLocks noGrp="1"/>
          </p:cNvGraphicFramePr>
          <p:nvPr>
            <p:ph type="tbl" sz="quarter" idx="13"/>
            <p:extLst>
              <p:ext uri="{D42A27DB-BD31-4B8C-83A1-F6EECF244321}">
                <p14:modId xmlns:p14="http://schemas.microsoft.com/office/powerpoint/2010/main" val="1009751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2098701180"/>
                    </a:ext>
                  </a:extLst>
                </a:gridCol>
                <a:gridCol w="2304288">
                  <a:extLst>
                    <a:ext uri="{9D8B030D-6E8A-4147-A177-3AD203B41FA5}">
                      <a16:colId xmlns:a16="http://schemas.microsoft.com/office/drawing/2014/main" val="2011624939"/>
                    </a:ext>
                  </a:extLst>
                </a:gridCol>
                <a:gridCol w="1152144">
                  <a:extLst>
                    <a:ext uri="{9D8B030D-6E8A-4147-A177-3AD203B41FA5}">
                      <a16:colId xmlns:a16="http://schemas.microsoft.com/office/drawing/2014/main" val="2504358192"/>
                    </a:ext>
                  </a:extLst>
                </a:gridCol>
              </a:tblGrid>
              <a:tr h="370840">
                <a:tc>
                  <a:txBody>
                    <a:bodyPr/>
                    <a:lstStyle/>
                    <a:p>
                      <a:r>
                        <a:rPr lang="en-US" sz="1000"/>
                        <a:t>Video</a:t>
                      </a:r>
                    </a:p>
                  </a:txBody>
                  <a:tcPr/>
                </a:tc>
                <a:tc>
                  <a:txBody>
                    <a:bodyPr/>
                    <a:lstStyle/>
                    <a:p>
                      <a:r>
                        <a:rPr lang="en-US" sz="1000"/>
                        <a:t>Thumbnail</a:t>
                      </a:r>
                    </a:p>
                  </a:txBody>
                  <a:tcPr/>
                </a:tc>
                <a:tc>
                  <a:txBody>
                    <a:bodyPr/>
                    <a:lstStyle/>
                    <a:p>
                      <a:r>
                        <a:rPr lang="en-US" sz="1000"/>
                        <a:t>Views</a:t>
                      </a:r>
                    </a:p>
                  </a:txBody>
                  <a:tcPr/>
                </a:tc>
                <a:extLst>
                  <a:ext uri="{0D108BD9-81ED-4DB2-BD59-A6C34878D82A}">
                    <a16:rowId xmlns:a16="http://schemas.microsoft.com/office/drawing/2014/main" val="3728548074"/>
                  </a:ext>
                </a:extLst>
              </a:tr>
              <a:tr h="370840">
                <a:tc>
                  <a:txBody>
                    <a:bodyPr/>
                    <a:lstStyle/>
                    <a:p>
                      <a:r>
                        <a:rPr lang="pt-BR" sz="1000" b="1"/>
                        <a:t>Terra Xplore - 2021-10-05 16:00:23</a:t>
                      </a:r>
                      <a:r>
                        <a:rPr lang="pt-BR" sz="1000"/>
                        <a:t>
 n/a</a:t>
                      </a:r>
                      <a:endParaRPr lang="en-US" sz="1000"/>
                    </a:p>
                  </a:txBody>
                  <a:tcPr/>
                </a:tc>
                <a:tc>
                  <a:txBody>
                    <a:bodyPr/>
                    <a:lstStyle/>
                    <a:p>
                      <a:r>
                        <a:rPr lang="en-US" sz="1000"/>
                        <a:t>https://i.ytimg.com/vi/6CIoRIxZB3k/hqdefault.jpg</a:t>
                      </a:r>
                    </a:p>
                  </a:txBody>
                  <a:tcPr/>
                </a:tc>
                <a:tc>
                  <a:txBody>
                    <a:bodyPr/>
                    <a:lstStyle/>
                    <a:p>
                      <a:r>
                        <a:rPr lang="en-US" sz="1000"/>
                        <a:t>8889</a:t>
                      </a:r>
                    </a:p>
                  </a:txBody>
                  <a:tcPr/>
                </a:tc>
                <a:extLst>
                  <a:ext uri="{0D108BD9-81ED-4DB2-BD59-A6C34878D82A}">
                    <a16:rowId xmlns:a16="http://schemas.microsoft.com/office/drawing/2014/main" val="3386105819"/>
                  </a:ext>
                </a:extLst>
              </a:tr>
              <a:tr h="370840">
                <a:tc>
                  <a:txBody>
                    <a:bodyPr/>
                    <a:lstStyle/>
                    <a:p>
                      <a:r>
                        <a:rPr lang="pt-BR" sz="1000" b="1"/>
                        <a:t>Terra Xplore - 2021-08-10 16:00:13</a:t>
                      </a:r>
                      <a:r>
                        <a:rPr lang="pt-BR" sz="1000"/>
                        <a:t>
 n/a</a:t>
                      </a:r>
                      <a:endParaRPr lang="en-US" sz="1000"/>
                    </a:p>
                  </a:txBody>
                  <a:tcPr/>
                </a:tc>
                <a:tc>
                  <a:txBody>
                    <a:bodyPr/>
                    <a:lstStyle/>
                    <a:p>
                      <a:r>
                        <a:rPr lang="en-US" sz="1000"/>
                        <a:t>https://i.ytimg.com/vi/ZS5j2iAUKrI/hqdefault.jpg</a:t>
                      </a:r>
                    </a:p>
                  </a:txBody>
                  <a:tcPr/>
                </a:tc>
                <a:tc>
                  <a:txBody>
                    <a:bodyPr/>
                    <a:lstStyle/>
                    <a:p>
                      <a:r>
                        <a:rPr lang="en-US" sz="1000"/>
                        <a:t>5703</a:t>
                      </a:r>
                    </a:p>
                  </a:txBody>
                  <a:tcPr/>
                </a:tc>
                <a:extLst>
                  <a:ext uri="{0D108BD9-81ED-4DB2-BD59-A6C34878D82A}">
                    <a16:rowId xmlns:a16="http://schemas.microsoft.com/office/drawing/2014/main" val="2244627465"/>
                  </a:ext>
                </a:extLst>
              </a:tr>
              <a:tr h="370840">
                <a:tc>
                  <a:txBody>
                    <a:bodyPr/>
                    <a:lstStyle/>
                    <a:p>
                      <a:r>
                        <a:rPr lang="pt-BR" sz="1000" b="1"/>
                        <a:t>Terra Xplore - 2021-10-19 16:00:22</a:t>
                      </a:r>
                      <a:r>
                        <a:rPr lang="pt-BR" sz="1000"/>
                        <a:t>
 n/a</a:t>
                      </a:r>
                      <a:endParaRPr lang="en-US" sz="1000"/>
                    </a:p>
                  </a:txBody>
                  <a:tcPr/>
                </a:tc>
                <a:tc>
                  <a:txBody>
                    <a:bodyPr/>
                    <a:lstStyle/>
                    <a:p>
                      <a:r>
                        <a:rPr lang="en-US" sz="1000"/>
                        <a:t>https://i.ytimg.com/vi/prVwymQRi0c/hqdefault.jpg</a:t>
                      </a:r>
                    </a:p>
                  </a:txBody>
                  <a:tcPr/>
                </a:tc>
                <a:tc>
                  <a:txBody>
                    <a:bodyPr/>
                    <a:lstStyle/>
                    <a:p>
                      <a:r>
                        <a:rPr lang="en-US" sz="1000"/>
                        <a:t>5059</a:t>
                      </a:r>
                    </a:p>
                  </a:txBody>
                  <a:tcPr/>
                </a:tc>
                <a:extLst>
                  <a:ext uri="{0D108BD9-81ED-4DB2-BD59-A6C34878D82A}">
                    <a16:rowId xmlns:a16="http://schemas.microsoft.com/office/drawing/2014/main" val="3941600114"/>
                  </a:ext>
                </a:extLst>
              </a:tr>
            </a:tbl>
          </a:graphicData>
        </a:graphic>
      </p:graphicFrame>
      <p:sp>
        <p:nvSpPr>
          <p:cNvPr id="4" name="Text Placeholder 3">
            <a:extLst>
              <a:ext uri="{FF2B5EF4-FFF2-40B4-BE49-F238E27FC236}">
                <a16:creationId xmlns:a16="http://schemas.microsoft.com/office/drawing/2014/main" id="{1C6F1CB8-1AAC-44AB-8A6E-3B0E77C667A6}"/>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16387704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5EDF8-C495-4B72-A955-433D6215EDEB}"/>
              </a:ext>
            </a:extLst>
          </p:cNvPr>
          <p:cNvSpPr>
            <a:spLocks noGrp="1"/>
          </p:cNvSpPr>
          <p:nvPr>
            <p:ph type="title"/>
          </p:nvPr>
        </p:nvSpPr>
        <p:spPr/>
        <p:txBody>
          <a:bodyPr/>
          <a:lstStyle/>
          <a:p>
            <a:r>
              <a:rPr lang="en-US"/>
              <a:t>Facebook Page Reach Table | Terra X</a:t>
            </a:r>
          </a:p>
        </p:txBody>
      </p:sp>
      <p:graphicFrame>
        <p:nvGraphicFramePr>
          <p:cNvPr id="5" name="Table Placeholder 4">
            <a:extLst>
              <a:ext uri="{FF2B5EF4-FFF2-40B4-BE49-F238E27FC236}">
                <a16:creationId xmlns:a16="http://schemas.microsoft.com/office/drawing/2014/main" id="{7BB6DD40-D9BB-4A57-BAEF-62115E6D5A80}"/>
              </a:ext>
            </a:extLst>
          </p:cNvPr>
          <p:cNvGraphicFramePr>
            <a:graphicFrameLocks noGrp="1"/>
          </p:cNvGraphicFramePr>
          <p:nvPr>
            <p:ph type="tbl" sz="quarter" idx="13"/>
            <p:extLst>
              <p:ext uri="{D42A27DB-BD31-4B8C-83A1-F6EECF244321}">
                <p14:modId xmlns:p14="http://schemas.microsoft.com/office/powerpoint/2010/main" val="1274690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431537">
                  <a:extLst>
                    <a:ext uri="{9D8B030D-6E8A-4147-A177-3AD203B41FA5}">
                      <a16:colId xmlns:a16="http://schemas.microsoft.com/office/drawing/2014/main" val="2110431996"/>
                    </a:ext>
                  </a:extLst>
                </a:gridCol>
                <a:gridCol w="2715768">
                  <a:extLst>
                    <a:ext uri="{9D8B030D-6E8A-4147-A177-3AD203B41FA5}">
                      <a16:colId xmlns:a16="http://schemas.microsoft.com/office/drawing/2014/main" val="2716015996"/>
                    </a:ext>
                  </a:extLst>
                </a:gridCol>
              </a:tblGrid>
              <a:tr h="370840">
                <a:tc>
                  <a:txBody>
                    <a:bodyPr/>
                    <a:lstStyle/>
                    <a:p>
                      <a:r>
                        <a:rPr lang="en-US" sz="1000"/>
                        <a:t>Name</a:t>
                      </a:r>
                    </a:p>
                  </a:txBody>
                  <a:tcPr/>
                </a:tc>
                <a:tc>
                  <a:txBody>
                    <a:bodyPr/>
                    <a:lstStyle/>
                    <a:p>
                      <a:r>
                        <a:rPr lang="en-US" sz="1000"/>
                        <a:t>Reach - Week</a:t>
                      </a:r>
                    </a:p>
                  </a:txBody>
                  <a:tcPr/>
                </a:tc>
                <a:extLst>
                  <a:ext uri="{0D108BD9-81ED-4DB2-BD59-A6C34878D82A}">
                    <a16:rowId xmlns:a16="http://schemas.microsoft.com/office/drawing/2014/main" val="565912484"/>
                  </a:ext>
                </a:extLst>
              </a:tr>
              <a:tr h="370840">
                <a:tc>
                  <a:txBody>
                    <a:bodyPr/>
                    <a:lstStyle/>
                    <a:p>
                      <a:r>
                        <a:rPr lang="en-US" sz="1000"/>
                        <a:t>Terra X</a:t>
                      </a:r>
                    </a:p>
                  </a:txBody>
                  <a:tcPr/>
                </a:tc>
                <a:tc>
                  <a:txBody>
                    <a:bodyPr/>
                    <a:lstStyle/>
                    <a:p>
                      <a:r>
                        <a:rPr lang="en-US" sz="1000"/>
                        <a:t>2058509</a:t>
                      </a:r>
                    </a:p>
                  </a:txBody>
                  <a:tcPr/>
                </a:tc>
                <a:extLst>
                  <a:ext uri="{0D108BD9-81ED-4DB2-BD59-A6C34878D82A}">
                    <a16:rowId xmlns:a16="http://schemas.microsoft.com/office/drawing/2014/main" val="3429520051"/>
                  </a:ext>
                </a:extLst>
              </a:tr>
            </a:tbl>
          </a:graphicData>
        </a:graphic>
      </p:graphicFrame>
      <p:sp>
        <p:nvSpPr>
          <p:cNvPr id="4" name="Text Placeholder 3">
            <a:extLst>
              <a:ext uri="{FF2B5EF4-FFF2-40B4-BE49-F238E27FC236}">
                <a16:creationId xmlns:a16="http://schemas.microsoft.com/office/drawing/2014/main" id="{9FDD9DDA-64EF-4C07-A5F8-35B4F8A108FD}"/>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1935045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DD9CD-B92E-424E-A70F-848B99DE5459}"/>
              </a:ext>
            </a:extLst>
          </p:cNvPr>
          <p:cNvSpPr>
            <a:spLocks noGrp="1"/>
          </p:cNvSpPr>
          <p:nvPr>
            <p:ph type="title"/>
          </p:nvPr>
        </p:nvSpPr>
        <p:spPr/>
        <p:txBody>
          <a:bodyPr/>
          <a:lstStyle/>
          <a:p>
            <a:r>
              <a:rPr lang="en-US"/>
              <a:t>Facebook Original Own Posts Table | Terra X - 1 of 3</a:t>
            </a:r>
          </a:p>
        </p:txBody>
      </p:sp>
      <p:graphicFrame>
        <p:nvGraphicFramePr>
          <p:cNvPr id="5" name="Table Placeholder 4">
            <a:extLst>
              <a:ext uri="{FF2B5EF4-FFF2-40B4-BE49-F238E27FC236}">
                <a16:creationId xmlns:a16="http://schemas.microsoft.com/office/drawing/2014/main" id="{1B0727F1-1C74-4221-B030-B4148DEC5AA5}"/>
              </a:ext>
            </a:extLst>
          </p:cNvPr>
          <p:cNvGraphicFramePr>
            <a:graphicFrameLocks noGrp="1"/>
          </p:cNvGraphicFramePr>
          <p:nvPr>
            <p:ph type="tbl" sz="quarter" idx="13"/>
            <p:extLst>
              <p:ext uri="{D42A27DB-BD31-4B8C-83A1-F6EECF244321}">
                <p14:modId xmlns:p14="http://schemas.microsoft.com/office/powerpoint/2010/main" val="3200493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77829685"/>
                    </a:ext>
                  </a:extLst>
                </a:gridCol>
                <a:gridCol w="3291840">
                  <a:extLst>
                    <a:ext uri="{9D8B030D-6E8A-4147-A177-3AD203B41FA5}">
                      <a16:colId xmlns:a16="http://schemas.microsoft.com/office/drawing/2014/main" val="2977362474"/>
                    </a:ext>
                  </a:extLst>
                </a:gridCol>
                <a:gridCol w="822960">
                  <a:extLst>
                    <a:ext uri="{9D8B030D-6E8A-4147-A177-3AD203B41FA5}">
                      <a16:colId xmlns:a16="http://schemas.microsoft.com/office/drawing/2014/main" val="3495386431"/>
                    </a:ext>
                  </a:extLst>
                </a:gridCol>
                <a:gridCol w="822960">
                  <a:extLst>
                    <a:ext uri="{9D8B030D-6E8A-4147-A177-3AD203B41FA5}">
                      <a16:colId xmlns:a16="http://schemas.microsoft.com/office/drawing/2014/main" val="3534617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extLst>
                  <a:ext uri="{0D108BD9-81ED-4DB2-BD59-A6C34878D82A}">
                    <a16:rowId xmlns:a16="http://schemas.microsoft.com/office/drawing/2014/main" val="715858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 X - 2021-10-16 15:59:00</a:t>
                      </a:r>
                      <a:r>
                        <a:rPr kumimoji="0" lang="de-DE" sz="1000" b="0" i="0" u="none" strike="noStrike" kern="1200" cap="none" spc="0" normalizeH="0" baseline="0" noProof="0">
                          <a:ln>
                            <a:noFill/>
                          </a:ln>
                          <a:solidFill>
                            <a:prstClr val="black"/>
                          </a:solidFill>
                          <a:effectLst/>
                          <a:uLnTx/>
                          <a:uFillTx/>
                          <a:latin typeface="+mn-lt"/>
                          <a:ea typeface="+mn-ea"/>
                          <a:cs typeface="+mn-cs"/>
                        </a:rPr>
                        <a:t>
 Einfach mal die Beine hochlegen und dabei auch noch was für die Natur tun - eine echte Win-win-Situation.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https://quintly-image-storage.s3.amazonaws.com/b594f11d12c2ba7ea29a97699e6e5296/a9b407daaf224d50bad4f268b2d036cf.jpg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401338</a:t>
                      </a:r>
                    </a:p>
                  </a:txBody>
                  <a:tcPr/>
                </a:tc>
                <a:extLst>
                  <a:ext uri="{0D108BD9-81ED-4DB2-BD59-A6C34878D82A}">
                    <a16:rowId xmlns:a16="http://schemas.microsoft.com/office/drawing/2014/main" val="3580942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 X - 2021-10-15 07:01:44</a:t>
                      </a:r>
                      <a:r>
                        <a:rPr kumimoji="0" lang="de-DE" sz="1000" b="0" i="0" u="none" strike="noStrike" kern="1200" cap="none" spc="0" normalizeH="0" baseline="0" noProof="0">
                          <a:ln>
                            <a:noFill/>
                          </a:ln>
                          <a:solidFill>
                            <a:prstClr val="black"/>
                          </a:solidFill>
                          <a:effectLst/>
                          <a:uLnTx/>
                          <a:uFillTx/>
                          <a:latin typeface="+mn-lt"/>
                          <a:ea typeface="+mn-ea"/>
                          <a:cs typeface="+mn-cs"/>
                        </a:rPr>
                        <a:t>
 Feuer vom Himmel zerstört die "sündigen" Städte - an dieser Geschichte aus dem alten Testament könnte tatsächlich ein Funken Wahrheit dran sein.
Zur Studie: https://www.nature.com/articles/s41598-021-97778-3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https://quintly-image-storage.s3.amazonaws.com/b594f11d12c2ba7ea29a97699e6e5296/0dc44f5d575b8c2175eed18422e06a81.jpg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368888</a:t>
                      </a:r>
                    </a:p>
                  </a:txBody>
                  <a:tcPr/>
                </a:tc>
                <a:extLst>
                  <a:ext uri="{0D108BD9-81ED-4DB2-BD59-A6C34878D82A}">
                    <a16:rowId xmlns:a16="http://schemas.microsoft.com/office/drawing/2014/main" val="3111876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 X - 2021-10-18 15:21:00</a:t>
                      </a:r>
                      <a:r>
                        <a:rPr kumimoji="0" lang="de-DE" sz="1000" b="0" i="0" u="none" strike="noStrike" kern="1200" cap="none" spc="0" normalizeH="0" baseline="0" noProof="0">
                          <a:ln>
                            <a:noFill/>
                          </a:ln>
                          <a:solidFill>
                            <a:prstClr val="black"/>
                          </a:solidFill>
                          <a:effectLst/>
                          <a:uLnTx/>
                          <a:uFillTx/>
                          <a:latin typeface="+mn-lt"/>
                          <a:ea typeface="+mn-ea"/>
                          <a:cs typeface="+mn-cs"/>
                        </a:rPr>
                        <a:t>
 Als wir dieses Video aufgezeichnet haben, hätten sich FDP, SPD und Grüne noch auf ein Tempolimit einigen können. Haben sie aber nicht: Die designierte Ampel-Koalition sieht wohl kein generelles Tempolimit auf der Autobahn vor. Wäre es trotzdem eine gute Idee, die zulässige Höchstgeschwindigkeit auf allen Autobahnen auf 130 km/h zu begrenzen? Harald fasst zusammen, was die Wissenschaft dazu zu sagen hat: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https://quintly-image-storage.s3.amazonaws.com/b594f11d12c2ba7ea29a97699e6e5296/24d5c171ed811afb6098cfbf60d70b54.jpg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338907</a:t>
                      </a:r>
                    </a:p>
                  </a:txBody>
                  <a:tcPr/>
                </a:tc>
                <a:extLst>
                  <a:ext uri="{0D108BD9-81ED-4DB2-BD59-A6C34878D82A}">
                    <a16:rowId xmlns:a16="http://schemas.microsoft.com/office/drawing/2014/main" val="3615682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 X - 2021-10-20 14:22:36</a:t>
                      </a:r>
                      <a:r>
                        <a:rPr kumimoji="0" lang="de-DE" sz="1000" b="0" i="0" u="none" strike="noStrike" kern="1200" cap="none" spc="0" normalizeH="0" baseline="0" noProof="0">
                          <a:ln>
                            <a:noFill/>
                          </a:ln>
                          <a:solidFill>
                            <a:prstClr val="black"/>
                          </a:solidFill>
                          <a:effectLst/>
                          <a:uLnTx/>
                          <a:uFillTx/>
                          <a:latin typeface="+mn-lt"/>
                          <a:ea typeface="+mn-ea"/>
                          <a:cs typeface="+mn-cs"/>
                        </a:rPr>
                        <a:t>
 Nahziel: Feierabend! Die Rente des kleinen Mannes und der kleinen Frau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https://quintly-image-storage.s3.amazonaws.com/b594f11d12c2ba7ea29a97699e6e5296/de1acec787ac1e04d45df782199ff66e.jpg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314549</a:t>
                      </a:r>
                    </a:p>
                  </a:txBody>
                  <a:tcPr/>
                </a:tc>
                <a:extLst>
                  <a:ext uri="{0D108BD9-81ED-4DB2-BD59-A6C34878D82A}">
                    <a16:rowId xmlns:a16="http://schemas.microsoft.com/office/drawing/2014/main" val="689158339"/>
                  </a:ext>
                </a:extLst>
              </a:tr>
            </a:tbl>
          </a:graphicData>
        </a:graphic>
      </p:graphicFrame>
      <p:sp>
        <p:nvSpPr>
          <p:cNvPr id="4" name="Text Placeholder 3">
            <a:extLst>
              <a:ext uri="{FF2B5EF4-FFF2-40B4-BE49-F238E27FC236}">
                <a16:creationId xmlns:a16="http://schemas.microsoft.com/office/drawing/2014/main" id="{AA293CFF-3D8B-4D47-A9CF-FC044B2E18BC}"/>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15344061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15F31-6671-4C8F-8C4E-E9DC73052F42}"/>
              </a:ext>
            </a:extLst>
          </p:cNvPr>
          <p:cNvSpPr>
            <a:spLocks noGrp="1"/>
          </p:cNvSpPr>
          <p:nvPr>
            <p:ph type="title"/>
          </p:nvPr>
        </p:nvSpPr>
        <p:spPr/>
        <p:txBody>
          <a:bodyPr/>
          <a:lstStyle/>
          <a:p>
            <a:r>
              <a:rPr lang="en-US"/>
              <a:t>Facebook Original Own Posts Table | Terra X - 2 of 3</a:t>
            </a:r>
          </a:p>
        </p:txBody>
      </p:sp>
      <p:graphicFrame>
        <p:nvGraphicFramePr>
          <p:cNvPr id="5" name="Table Placeholder 4">
            <a:extLst>
              <a:ext uri="{FF2B5EF4-FFF2-40B4-BE49-F238E27FC236}">
                <a16:creationId xmlns:a16="http://schemas.microsoft.com/office/drawing/2014/main" id="{7B86B705-4A3F-4E77-81CF-6BDE0A843D37}"/>
              </a:ext>
            </a:extLst>
          </p:cNvPr>
          <p:cNvGraphicFramePr>
            <a:graphicFrameLocks noGrp="1"/>
          </p:cNvGraphicFramePr>
          <p:nvPr>
            <p:ph type="tbl" sz="quarter" idx="13"/>
            <p:extLst>
              <p:ext uri="{D42A27DB-BD31-4B8C-83A1-F6EECF244321}">
                <p14:modId xmlns:p14="http://schemas.microsoft.com/office/powerpoint/2010/main" val="2671516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01252059"/>
                    </a:ext>
                  </a:extLst>
                </a:gridCol>
                <a:gridCol w="3291840">
                  <a:extLst>
                    <a:ext uri="{9D8B030D-6E8A-4147-A177-3AD203B41FA5}">
                      <a16:colId xmlns:a16="http://schemas.microsoft.com/office/drawing/2014/main" val="396976020"/>
                    </a:ext>
                  </a:extLst>
                </a:gridCol>
                <a:gridCol w="822960">
                  <a:extLst>
                    <a:ext uri="{9D8B030D-6E8A-4147-A177-3AD203B41FA5}">
                      <a16:colId xmlns:a16="http://schemas.microsoft.com/office/drawing/2014/main" val="3349598772"/>
                    </a:ext>
                  </a:extLst>
                </a:gridCol>
                <a:gridCol w="822960">
                  <a:extLst>
                    <a:ext uri="{9D8B030D-6E8A-4147-A177-3AD203B41FA5}">
                      <a16:colId xmlns:a16="http://schemas.microsoft.com/office/drawing/2014/main" val="3257779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extLst>
                  <a:ext uri="{0D108BD9-81ED-4DB2-BD59-A6C34878D82A}">
                    <a16:rowId xmlns:a16="http://schemas.microsoft.com/office/drawing/2014/main" val="1141028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 X - 2021-10-19 17:59:34</a:t>
                      </a:r>
                      <a:r>
                        <a:rPr kumimoji="0" lang="de-DE" sz="1000" b="0" i="0" u="none" strike="noStrike" kern="1200" cap="none" spc="0" normalizeH="0" baseline="0" noProof="0">
                          <a:ln>
                            <a:noFill/>
                          </a:ln>
                          <a:solidFill>
                            <a:prstClr val="black"/>
                          </a:solidFill>
                          <a:effectLst/>
                          <a:uLnTx/>
                          <a:uFillTx/>
                          <a:latin typeface="+mn-lt"/>
                          <a:ea typeface="+mn-ea"/>
                          <a:cs typeface="+mn-cs"/>
                        </a:rPr>
                        <a:t>
 Mauerbau, GroKo und APO: Im zweiten Teil von „Wir Wunderkinder“ berichten Zeitzeugen aus Ost und West von ihren Erinnerungen an die wilden 60er Jahre. Die junge Generation forderte von den Älteren die konsequente Aufarbeitung der NS-Zeit. Ein Konflikt, der viele Familien spaltete. Auch Eure? 
Die zweite Folge „Zeit des Wandels“ seht Ihr am 19.10. um 20:15 Uhr im ZDF oder jederzeit in der Mediathek: https://kurz.zdf.de/2IYw/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https://quintly-image-storage.s3.amazonaws.com/b594f11d12c2ba7ea29a97699e6e5296/ba021a29346874e1b5e21353d430e99f.jpg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285192</a:t>
                      </a:r>
                    </a:p>
                  </a:txBody>
                  <a:tcPr/>
                </a:tc>
                <a:extLst>
                  <a:ext uri="{0D108BD9-81ED-4DB2-BD59-A6C34878D82A}">
                    <a16:rowId xmlns:a16="http://schemas.microsoft.com/office/drawing/2014/main" val="1760890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 X - 2021-10-15 10:38:30</a:t>
                      </a:r>
                      <a:r>
                        <a:rPr kumimoji="0" lang="de-DE" sz="1000" b="0" i="0" u="none" strike="noStrike" kern="1200" cap="none" spc="0" normalizeH="0" baseline="0" noProof="0">
                          <a:ln>
                            <a:noFill/>
                          </a:ln>
                          <a:solidFill>
                            <a:prstClr val="black"/>
                          </a:solidFill>
                          <a:effectLst/>
                          <a:uLnTx/>
                          <a:uFillTx/>
                          <a:latin typeface="+mn-lt"/>
                          <a:ea typeface="+mn-ea"/>
                          <a:cs typeface="+mn-cs"/>
                        </a:rPr>
                        <a:t>
 Hoimar von Ditfurth würde heute 100 Jahre alt. In der ZDF-Sendung "Querschnitt" (Eine Art Vorvor...-gängersendung von Leschs Kosmos) hat er 1978 den Klimawandel erklärt.
Ihm zu Ehren findet Ihr in der Mediathek einen Klima-Schwerpunkt: 
https://www.zdf.de/dokumentation/terra-x/themenpaket-klimawandel-forschung-100.html#xtor=CS5-54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https://quintly-image-storage.s3.amazonaws.com/b594f11d12c2ba7ea29a97699e6e5296/61a17e5ae84d6fa6104801114850994a.jpg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285031</a:t>
                      </a:r>
                    </a:p>
                  </a:txBody>
                  <a:tcPr/>
                </a:tc>
                <a:extLst>
                  <a:ext uri="{0D108BD9-81ED-4DB2-BD59-A6C34878D82A}">
                    <a16:rowId xmlns:a16="http://schemas.microsoft.com/office/drawing/2014/main" val="770954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 X - 2021-10-20 07:02:39</a:t>
                      </a:r>
                      <a:r>
                        <a:rPr kumimoji="0" lang="de-DE" sz="1000" b="0" i="0" u="none" strike="noStrike" kern="1200" cap="none" spc="0" normalizeH="0" baseline="0" noProof="0">
                          <a:ln>
                            <a:noFill/>
                          </a:ln>
                          <a:solidFill>
                            <a:prstClr val="black"/>
                          </a:solidFill>
                          <a:effectLst/>
                          <a:uLnTx/>
                          <a:uFillTx/>
                          <a:latin typeface="+mn-lt"/>
                          <a:ea typeface="+mn-ea"/>
                          <a:cs typeface="+mn-cs"/>
                        </a:rPr>
                        <a:t>
 In Trier nehmen Eichhörnchen den Brücken-Strick, um am Leben zu bleiben.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https://quintly-image-storage.s3.amazonaws.com/b594f11d12c2ba7ea29a97699e6e5296/087ac914908cf6f0e48e2155068ac1c8.jpg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247000</a:t>
                      </a:r>
                    </a:p>
                  </a:txBody>
                  <a:tcPr/>
                </a:tc>
                <a:extLst>
                  <a:ext uri="{0D108BD9-81ED-4DB2-BD59-A6C34878D82A}">
                    <a16:rowId xmlns:a16="http://schemas.microsoft.com/office/drawing/2014/main" val="2235845695"/>
                  </a:ext>
                </a:extLst>
              </a:tr>
            </a:tbl>
          </a:graphicData>
        </a:graphic>
      </p:graphicFrame>
      <p:sp>
        <p:nvSpPr>
          <p:cNvPr id="4" name="Text Placeholder 3">
            <a:extLst>
              <a:ext uri="{FF2B5EF4-FFF2-40B4-BE49-F238E27FC236}">
                <a16:creationId xmlns:a16="http://schemas.microsoft.com/office/drawing/2014/main" id="{B2622302-2492-4942-909B-231EDEBC5217}"/>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2966218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9BBE2-44A6-498E-9DE5-4F371D26B592}"/>
              </a:ext>
            </a:extLst>
          </p:cNvPr>
          <p:cNvSpPr>
            <a:spLocks noGrp="1"/>
          </p:cNvSpPr>
          <p:nvPr>
            <p:ph type="title"/>
          </p:nvPr>
        </p:nvSpPr>
        <p:spPr/>
        <p:txBody>
          <a:bodyPr/>
          <a:lstStyle/>
          <a:p>
            <a:r>
              <a:rPr lang="en-US"/>
              <a:t>Facebook Original Own Posts Table | Terra X - 3 of 3</a:t>
            </a:r>
          </a:p>
        </p:txBody>
      </p:sp>
      <p:graphicFrame>
        <p:nvGraphicFramePr>
          <p:cNvPr id="5" name="Table Placeholder 4">
            <a:extLst>
              <a:ext uri="{FF2B5EF4-FFF2-40B4-BE49-F238E27FC236}">
                <a16:creationId xmlns:a16="http://schemas.microsoft.com/office/drawing/2014/main" id="{61219AF9-DEAE-4E3B-A5A1-C46F8AF5B59A}"/>
              </a:ext>
            </a:extLst>
          </p:cNvPr>
          <p:cNvGraphicFramePr>
            <a:graphicFrameLocks noGrp="1"/>
          </p:cNvGraphicFramePr>
          <p:nvPr>
            <p:ph type="tbl" sz="quarter" idx="13"/>
            <p:extLst>
              <p:ext uri="{D42A27DB-BD31-4B8C-83A1-F6EECF244321}">
                <p14:modId xmlns:p14="http://schemas.microsoft.com/office/powerpoint/2010/main" val="1387463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50774402"/>
                    </a:ext>
                  </a:extLst>
                </a:gridCol>
                <a:gridCol w="3291840">
                  <a:extLst>
                    <a:ext uri="{9D8B030D-6E8A-4147-A177-3AD203B41FA5}">
                      <a16:colId xmlns:a16="http://schemas.microsoft.com/office/drawing/2014/main" val="3071526948"/>
                    </a:ext>
                  </a:extLst>
                </a:gridCol>
                <a:gridCol w="822960">
                  <a:extLst>
                    <a:ext uri="{9D8B030D-6E8A-4147-A177-3AD203B41FA5}">
                      <a16:colId xmlns:a16="http://schemas.microsoft.com/office/drawing/2014/main" val="2421141772"/>
                    </a:ext>
                  </a:extLst>
                </a:gridCol>
                <a:gridCol w="822960">
                  <a:extLst>
                    <a:ext uri="{9D8B030D-6E8A-4147-A177-3AD203B41FA5}">
                      <a16:colId xmlns:a16="http://schemas.microsoft.com/office/drawing/2014/main" val="3780816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extLst>
                  <a:ext uri="{0D108BD9-81ED-4DB2-BD59-A6C34878D82A}">
                    <a16:rowId xmlns:a16="http://schemas.microsoft.com/office/drawing/2014/main" val="10054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 X - 2021-10-17 08:24:30</a:t>
                      </a:r>
                      <a:r>
                        <a:rPr kumimoji="0" lang="de-DE" sz="1000" b="0" i="0" u="none" strike="noStrike" kern="1200" cap="none" spc="0" normalizeH="0" baseline="0" noProof="0">
                          <a:ln>
                            <a:noFill/>
                          </a:ln>
                          <a:solidFill>
                            <a:prstClr val="black"/>
                          </a:solidFill>
                          <a:effectLst/>
                          <a:uLnTx/>
                          <a:uFillTx/>
                          <a:latin typeface="+mn-lt"/>
                          <a:ea typeface="+mn-ea"/>
                          <a:cs typeface="+mn-cs"/>
                        </a:rPr>
                        <a:t>
 Es gibt eine solche Masse an Studien zum Klimawandel, dass Fachleute beim Sichten an ihre Grenzen stoßen. Darum hilft jetzt Künstliche Intelligenz dabei, den Berg an Veröffentlichungen zu durchforsten.
Zur Studie: https://www.nature.com/articles/s41558-021-01168-6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https://quintly-image-storage.s3.amazonaws.com/b594f11d12c2ba7ea29a97699e6e5296/26ad4b1ad20e59c293a660bdf7bbd2f0.jpg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245834</a:t>
                      </a:r>
                    </a:p>
                  </a:txBody>
                  <a:tcPr/>
                </a:tc>
                <a:extLst>
                  <a:ext uri="{0D108BD9-81ED-4DB2-BD59-A6C34878D82A}">
                    <a16:rowId xmlns:a16="http://schemas.microsoft.com/office/drawing/2014/main" val="940707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 X - 2021-10-16 08:52:06</a:t>
                      </a:r>
                      <a:r>
                        <a:rPr kumimoji="0" lang="de-DE" sz="1000" b="0" i="0" u="none" strike="noStrike" kern="1200" cap="none" spc="0" normalizeH="0" baseline="0" noProof="0">
                          <a:ln>
                            <a:noFill/>
                          </a:ln>
                          <a:solidFill>
                            <a:prstClr val="black"/>
                          </a:solidFill>
                          <a:effectLst/>
                          <a:uLnTx/>
                          <a:uFillTx/>
                          <a:latin typeface="+mn-lt"/>
                          <a:ea typeface="+mn-ea"/>
                          <a:cs typeface="+mn-cs"/>
                        </a:rPr>
                        <a:t>
 Ohne Schmerzen operieren - über diese Erfindung können wir alle froh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https://quintly-image-storage.s3.amazonaws.com/b594f11d12c2ba7ea29a97699e6e5296/3ec1abc438743b44cb129db4a9703ced.jpg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232904</a:t>
                      </a:r>
                    </a:p>
                  </a:txBody>
                  <a:tcPr/>
                </a:tc>
                <a:extLst>
                  <a:ext uri="{0D108BD9-81ED-4DB2-BD59-A6C34878D82A}">
                    <a16:rowId xmlns:a16="http://schemas.microsoft.com/office/drawing/2014/main" val="1398753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 X - 2021-10-21 07:03:22</a:t>
                      </a:r>
                      <a:r>
                        <a:rPr kumimoji="0" lang="de-DE" sz="1000" b="0" i="0" u="none" strike="noStrike" kern="1200" cap="none" spc="0" normalizeH="0" baseline="0" noProof="0">
                          <a:ln>
                            <a:noFill/>
                          </a:ln>
                          <a:solidFill>
                            <a:prstClr val="black"/>
                          </a:solidFill>
                          <a:effectLst/>
                          <a:uLnTx/>
                          <a:uFillTx/>
                          <a:latin typeface="+mn-lt"/>
                          <a:ea typeface="+mn-ea"/>
                          <a:cs typeface="+mn-cs"/>
                        </a:rPr>
                        <a:t>
 Wenn wir etwas nicht riechen können, hat das meist einen guten Grund.
Hier gibt`s mehr Infos (englisch): https://www.pnas.org/content/118/42/e2101209118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https://quintly-image-storage.s3.amazonaws.com/b594f11d12c2ba7ea29a97699e6e5296/e7f30621c7a7c99ed988a81bb6daee38.jpg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231717</a:t>
                      </a:r>
                    </a:p>
                  </a:txBody>
                  <a:tcPr/>
                </a:tc>
                <a:extLst>
                  <a:ext uri="{0D108BD9-81ED-4DB2-BD59-A6C34878D82A}">
                    <a16:rowId xmlns:a16="http://schemas.microsoft.com/office/drawing/2014/main" val="1850949986"/>
                  </a:ext>
                </a:extLst>
              </a:tr>
            </a:tbl>
          </a:graphicData>
        </a:graphic>
      </p:graphicFrame>
      <p:sp>
        <p:nvSpPr>
          <p:cNvPr id="4" name="Text Placeholder 3">
            <a:extLst>
              <a:ext uri="{FF2B5EF4-FFF2-40B4-BE49-F238E27FC236}">
                <a16:creationId xmlns:a16="http://schemas.microsoft.com/office/drawing/2014/main" id="{CB1EEBBB-E1D9-42AB-87AE-D27413AE0C1A}"/>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4224421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2B463-74C1-4BF9-8937-5B23CEE493AE}"/>
              </a:ext>
            </a:extLst>
          </p:cNvPr>
          <p:cNvSpPr>
            <a:spLocks noGrp="1"/>
          </p:cNvSpPr>
          <p:nvPr>
            <p:ph type="title"/>
          </p:nvPr>
        </p:nvSpPr>
        <p:spPr/>
        <p:txBody>
          <a:bodyPr/>
          <a:lstStyle/>
          <a:p>
            <a:r>
              <a:rPr lang="en-US"/>
              <a:t>Instagram Page Reach Table | Terra X</a:t>
            </a:r>
          </a:p>
        </p:txBody>
      </p:sp>
      <p:graphicFrame>
        <p:nvGraphicFramePr>
          <p:cNvPr id="5" name="Table Placeholder 4">
            <a:extLst>
              <a:ext uri="{FF2B5EF4-FFF2-40B4-BE49-F238E27FC236}">
                <a16:creationId xmlns:a16="http://schemas.microsoft.com/office/drawing/2014/main" id="{D3E91FA7-34F9-4AAE-A23B-D70CA3A38DE6}"/>
              </a:ext>
            </a:extLst>
          </p:cNvPr>
          <p:cNvGraphicFramePr>
            <a:graphicFrameLocks noGrp="1"/>
          </p:cNvGraphicFramePr>
          <p:nvPr>
            <p:ph type="tbl" sz="quarter" idx="13"/>
            <p:extLst>
              <p:ext uri="{D42A27DB-BD31-4B8C-83A1-F6EECF244321}">
                <p14:modId xmlns:p14="http://schemas.microsoft.com/office/powerpoint/2010/main" val="2125242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431537">
                  <a:extLst>
                    <a:ext uri="{9D8B030D-6E8A-4147-A177-3AD203B41FA5}">
                      <a16:colId xmlns:a16="http://schemas.microsoft.com/office/drawing/2014/main" val="2302311670"/>
                    </a:ext>
                  </a:extLst>
                </a:gridCol>
                <a:gridCol w="2715768">
                  <a:extLst>
                    <a:ext uri="{9D8B030D-6E8A-4147-A177-3AD203B41FA5}">
                      <a16:colId xmlns:a16="http://schemas.microsoft.com/office/drawing/2014/main" val="179603127"/>
                    </a:ext>
                  </a:extLst>
                </a:gridCol>
              </a:tblGrid>
              <a:tr h="370840">
                <a:tc>
                  <a:txBody>
                    <a:bodyPr/>
                    <a:lstStyle/>
                    <a:p>
                      <a:r>
                        <a:rPr lang="en-US" sz="1000"/>
                        <a:t>Name</a:t>
                      </a:r>
                    </a:p>
                  </a:txBody>
                  <a:tcPr/>
                </a:tc>
                <a:tc>
                  <a:txBody>
                    <a:bodyPr/>
                    <a:lstStyle/>
                    <a:p>
                      <a:r>
                        <a:rPr lang="en-US" sz="1000"/>
                        <a:t>Reach - Week</a:t>
                      </a:r>
                    </a:p>
                  </a:txBody>
                  <a:tcPr/>
                </a:tc>
                <a:extLst>
                  <a:ext uri="{0D108BD9-81ED-4DB2-BD59-A6C34878D82A}">
                    <a16:rowId xmlns:a16="http://schemas.microsoft.com/office/drawing/2014/main" val="1077756413"/>
                  </a:ext>
                </a:extLst>
              </a:tr>
              <a:tr h="370840">
                <a:tc>
                  <a:txBody>
                    <a:bodyPr/>
                    <a:lstStyle/>
                    <a:p>
                      <a:r>
                        <a:rPr lang="en-US" sz="1000"/>
                        <a:t>terrax</a:t>
                      </a:r>
                    </a:p>
                  </a:txBody>
                  <a:tcPr/>
                </a:tc>
                <a:tc>
                  <a:txBody>
                    <a:bodyPr/>
                    <a:lstStyle/>
                    <a:p>
                      <a:r>
                        <a:rPr lang="en-US" sz="1000"/>
                        <a:t>1978014</a:t>
                      </a:r>
                    </a:p>
                  </a:txBody>
                  <a:tcPr/>
                </a:tc>
                <a:extLst>
                  <a:ext uri="{0D108BD9-81ED-4DB2-BD59-A6C34878D82A}">
                    <a16:rowId xmlns:a16="http://schemas.microsoft.com/office/drawing/2014/main" val="855053280"/>
                  </a:ext>
                </a:extLst>
              </a:tr>
              <a:tr h="370840">
                <a:tc>
                  <a:txBody>
                    <a:bodyPr/>
                    <a:lstStyle/>
                    <a:p>
                      <a:r>
                        <a:rPr lang="en-US" sz="1000"/>
                        <a:t>mrwissen2gogeschichte</a:t>
                      </a:r>
                    </a:p>
                  </a:txBody>
                  <a:tcPr/>
                </a:tc>
                <a:tc>
                  <a:txBody>
                    <a:bodyPr/>
                    <a:lstStyle/>
                    <a:p>
                      <a:r>
                        <a:rPr lang="en-US" sz="1000"/>
                        <a:t>485413</a:t>
                      </a:r>
                    </a:p>
                  </a:txBody>
                  <a:tcPr/>
                </a:tc>
                <a:extLst>
                  <a:ext uri="{0D108BD9-81ED-4DB2-BD59-A6C34878D82A}">
                    <a16:rowId xmlns:a16="http://schemas.microsoft.com/office/drawing/2014/main" val="3185478769"/>
                  </a:ext>
                </a:extLst>
              </a:tr>
            </a:tbl>
          </a:graphicData>
        </a:graphic>
      </p:graphicFrame>
      <p:sp>
        <p:nvSpPr>
          <p:cNvPr id="4" name="Text Placeholder 3">
            <a:extLst>
              <a:ext uri="{FF2B5EF4-FFF2-40B4-BE49-F238E27FC236}">
                <a16:creationId xmlns:a16="http://schemas.microsoft.com/office/drawing/2014/main" id="{653E3AC9-66BF-4FA6-B6DE-F1078609A7B5}"/>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36849198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B5742-44B7-4AAF-83CF-80F005651D51}"/>
              </a:ext>
            </a:extLst>
          </p:cNvPr>
          <p:cNvSpPr>
            <a:spLocks noGrp="1"/>
          </p:cNvSpPr>
          <p:nvPr>
            <p:ph type="title"/>
          </p:nvPr>
        </p:nvSpPr>
        <p:spPr/>
        <p:txBody>
          <a:bodyPr/>
          <a:lstStyle/>
          <a:p>
            <a:r>
              <a:rPr lang="en-US"/>
              <a:t>Instagram Top Posts | terrax - 1 of 2</a:t>
            </a:r>
          </a:p>
        </p:txBody>
      </p:sp>
      <p:graphicFrame>
        <p:nvGraphicFramePr>
          <p:cNvPr id="5" name="Table Placeholder 4">
            <a:extLst>
              <a:ext uri="{FF2B5EF4-FFF2-40B4-BE49-F238E27FC236}">
                <a16:creationId xmlns:a16="http://schemas.microsoft.com/office/drawing/2014/main" id="{825EAFC0-2B5F-45E5-BEC3-911AA0D26706}"/>
              </a:ext>
            </a:extLst>
          </p:cNvPr>
          <p:cNvGraphicFramePr>
            <a:graphicFrameLocks noGrp="1"/>
          </p:cNvGraphicFramePr>
          <p:nvPr>
            <p:ph type="tbl" sz="quarter" idx="13"/>
            <p:extLst>
              <p:ext uri="{D42A27DB-BD31-4B8C-83A1-F6EECF244321}">
                <p14:modId xmlns:p14="http://schemas.microsoft.com/office/powerpoint/2010/main" val="4181246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78321848"/>
                    </a:ext>
                  </a:extLst>
                </a:gridCol>
                <a:gridCol w="1728216">
                  <a:extLst>
                    <a:ext uri="{9D8B030D-6E8A-4147-A177-3AD203B41FA5}">
                      <a16:colId xmlns:a16="http://schemas.microsoft.com/office/drawing/2014/main" val="1543338135"/>
                    </a:ext>
                  </a:extLst>
                </a:gridCol>
                <a:gridCol w="1069848">
                  <a:extLst>
                    <a:ext uri="{9D8B030D-6E8A-4147-A177-3AD203B41FA5}">
                      <a16:colId xmlns:a16="http://schemas.microsoft.com/office/drawing/2014/main" val="2189125922"/>
                    </a:ext>
                  </a:extLst>
                </a:gridCol>
                <a:gridCol w="1069848">
                  <a:extLst>
                    <a:ext uri="{9D8B030D-6E8A-4147-A177-3AD203B41FA5}">
                      <a16:colId xmlns:a16="http://schemas.microsoft.com/office/drawing/2014/main" val="2273869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0275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terrax - 2021-10-19 07:00:38</a:t>
                      </a:r>
                      <a:r>
                        <a:rPr kumimoji="0" lang="de-DE" sz="1000" b="0" i="0" u="none" strike="noStrike" kern="1200" cap="none" spc="0" normalizeH="0" baseline="0" noProof="0">
                          <a:ln>
                            <a:noFill/>
                          </a:ln>
                          <a:solidFill>
                            <a:prstClr val="black"/>
                          </a:solidFill>
                          <a:effectLst/>
                          <a:uLnTx/>
                          <a:uFillTx/>
                          <a:latin typeface="+mn-lt"/>
                          <a:ea typeface="+mn-ea"/>
                          <a:cs typeface="+mn-cs"/>
                        </a:rPr>
                        <a:t>
 Essen, schlafen, sich paaren, gebären – und das alles hängend am Baum! 🦥  Klingt surreal, aber für diesen Energiespar-Künstler ist das Alltag.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9826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terrax - 2021-10-16 09:00:47</a:t>
                      </a:r>
                      <a:r>
                        <a:rPr kumimoji="0" lang="de-DE" sz="1000" b="0" i="0" u="none" strike="noStrike" kern="1200" cap="none" spc="0" normalizeH="0" baseline="0" noProof="0">
                          <a:ln>
                            <a:noFill/>
                          </a:ln>
                          <a:solidFill>
                            <a:prstClr val="black"/>
                          </a:solidFill>
                          <a:effectLst/>
                          <a:uLnTx/>
                          <a:uFillTx/>
                          <a:latin typeface="+mn-lt"/>
                          <a:ea typeface="+mn-ea"/>
                          <a:cs typeface="+mn-cs"/>
                        </a:rPr>
                        <a:t>
 Namen sind Schall und Rauch? Nicht bei diesen Tieren! 😁⁣⁣
⁣⁣
1️⃣ Müsst Ihr bei dieser Gesichtsbehaarung auch an einen bekannten Deutschen Kaiser denk...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35676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terrax - 2021-10-15 07:00:31</a:t>
                      </a:r>
                      <a:r>
                        <a:rPr kumimoji="0" lang="de-DE" sz="1000" b="0" i="0" u="none" strike="noStrike" kern="1200" cap="none" spc="0" normalizeH="0" baseline="0" noProof="0">
                          <a:ln>
                            <a:noFill/>
                          </a:ln>
                          <a:solidFill>
                            <a:prstClr val="black"/>
                          </a:solidFill>
                          <a:effectLst/>
                          <a:uLnTx/>
                          <a:uFillTx/>
                          <a:latin typeface="+mn-lt"/>
                          <a:ea typeface="+mn-ea"/>
                          <a:cs typeface="+mn-cs"/>
                        </a:rPr>
                        <a:t>
 Der Blaufußtölpel ist über vier neue Happy News gestolpert – schaut sie Euch an: 😊⁣
⁣
1️⃣ Kinder, die während der Pandemie Zeit in der Natur verbrach...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08833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terrax - 2021-10-17 09:00:22</a:t>
                      </a:r>
                      <a:r>
                        <a:rPr kumimoji="0" lang="de-DE" sz="1000" b="0" i="0" u="none" strike="noStrike" kern="1200" cap="none" spc="0" normalizeH="0" baseline="0" noProof="0">
                          <a:ln>
                            <a:noFill/>
                          </a:ln>
                          <a:solidFill>
                            <a:prstClr val="black"/>
                          </a:solidFill>
                          <a:effectLst/>
                          <a:uLnTx/>
                          <a:uFillTx/>
                          <a:latin typeface="+mn-lt"/>
                          <a:ea typeface="+mn-ea"/>
                          <a:cs typeface="+mn-cs"/>
                        </a:rPr>
                        <a:t>
 Gute Natur, böse Chemie? 🌱⚡⚗️ Das kann man so nicht sagen! Die Natur selbst ist die großartigste Chemikerin, und für eine nachhaltige Welt können wir...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6275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terrax - 2021-10-18 07:02:18</a:t>
                      </a:r>
                      <a:r>
                        <a:rPr kumimoji="0" lang="de-DE" sz="1000" b="0" i="0" u="none" strike="noStrike" kern="1200" cap="none" spc="0" normalizeH="0" baseline="0" noProof="0">
                          <a:ln>
                            <a:noFill/>
                          </a:ln>
                          <a:solidFill>
                            <a:prstClr val="black"/>
                          </a:solidFill>
                          <a:effectLst/>
                          <a:uLnTx/>
                          <a:uFillTx/>
                          <a:latin typeface="+mn-lt"/>
                          <a:ea typeface="+mn-ea"/>
                          <a:cs typeface="+mn-cs"/>
                        </a:rPr>
                        <a:t>
 Auf der faulen Haut liegen? Ja, bitte! 🙌🏻 Die Tierwelt dankt es Euch, wenn Ihr es im Herbst im Garten etwas ruhiger angehen lasst. ➡️⁣⁣
⁣⁣
Zur offizi...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50514471"/>
                  </a:ext>
                </a:extLst>
              </a:tr>
            </a:tbl>
          </a:graphicData>
        </a:graphic>
      </p:graphicFrame>
      <p:sp>
        <p:nvSpPr>
          <p:cNvPr id="4" name="Text Placeholder 3">
            <a:extLst>
              <a:ext uri="{FF2B5EF4-FFF2-40B4-BE49-F238E27FC236}">
                <a16:creationId xmlns:a16="http://schemas.microsoft.com/office/drawing/2014/main" id="{1D9E44EA-8E91-4C8B-B8AF-7D9825C01D0F}"/>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3349443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74A04-80EE-42E4-AE4B-71339C297209}"/>
              </a:ext>
            </a:extLst>
          </p:cNvPr>
          <p:cNvSpPr>
            <a:spLocks noGrp="1"/>
          </p:cNvSpPr>
          <p:nvPr>
            <p:ph type="title"/>
          </p:nvPr>
        </p:nvSpPr>
        <p:spPr/>
        <p:txBody>
          <a:bodyPr/>
          <a:lstStyle/>
          <a:p>
            <a:r>
              <a:rPr lang="en-US"/>
              <a:t>Instagram Top Posts | terrax - 2 of 2</a:t>
            </a:r>
          </a:p>
        </p:txBody>
      </p:sp>
      <p:graphicFrame>
        <p:nvGraphicFramePr>
          <p:cNvPr id="5" name="Table Placeholder 4">
            <a:extLst>
              <a:ext uri="{FF2B5EF4-FFF2-40B4-BE49-F238E27FC236}">
                <a16:creationId xmlns:a16="http://schemas.microsoft.com/office/drawing/2014/main" id="{C595D90F-5043-456D-A4A9-AAE1F4295207}"/>
              </a:ext>
            </a:extLst>
          </p:cNvPr>
          <p:cNvGraphicFramePr>
            <a:graphicFrameLocks noGrp="1"/>
          </p:cNvGraphicFramePr>
          <p:nvPr>
            <p:ph type="tbl" sz="quarter" idx="13"/>
            <p:extLst>
              <p:ext uri="{D42A27DB-BD31-4B8C-83A1-F6EECF244321}">
                <p14:modId xmlns:p14="http://schemas.microsoft.com/office/powerpoint/2010/main" val="2345719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2169228"/>
                    </a:ext>
                  </a:extLst>
                </a:gridCol>
                <a:gridCol w="1728216">
                  <a:extLst>
                    <a:ext uri="{9D8B030D-6E8A-4147-A177-3AD203B41FA5}">
                      <a16:colId xmlns:a16="http://schemas.microsoft.com/office/drawing/2014/main" val="4132979062"/>
                    </a:ext>
                  </a:extLst>
                </a:gridCol>
                <a:gridCol w="1069848">
                  <a:extLst>
                    <a:ext uri="{9D8B030D-6E8A-4147-A177-3AD203B41FA5}">
                      <a16:colId xmlns:a16="http://schemas.microsoft.com/office/drawing/2014/main" val="259710309"/>
                    </a:ext>
                  </a:extLst>
                </a:gridCol>
                <a:gridCol w="1069848">
                  <a:extLst>
                    <a:ext uri="{9D8B030D-6E8A-4147-A177-3AD203B41FA5}">
                      <a16:colId xmlns:a16="http://schemas.microsoft.com/office/drawing/2014/main" val="2826392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2855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terrax - 2021-10-20 07:45:26</a:t>
                      </a:r>
                      <a:r>
                        <a:rPr kumimoji="0" lang="de-DE" sz="1000" b="0" i="0" u="none" strike="noStrike" kern="1200" cap="none" spc="0" normalizeH="0" baseline="0" noProof="0">
                          <a:ln>
                            <a:noFill/>
                          </a:ln>
                          <a:solidFill>
                            <a:prstClr val="black"/>
                          </a:solidFill>
                          <a:effectLst/>
                          <a:uLnTx/>
                          <a:uFillTx/>
                          <a:latin typeface="+mn-lt"/>
                          <a:ea typeface="+mn-ea"/>
                          <a:cs typeface="+mn-cs"/>
                        </a:rPr>
                        <a:t>
 Sehen sie nicht magisch aus? 🥰 Polarlichter haben Menschen schon immer fasziniert. Und so verwundert es nicht, dass sie die unterschiedlichsten Erklä...</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09773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terrax - 2021-10-21 07:04:40</a:t>
                      </a:r>
                      <a:r>
                        <a:rPr kumimoji="0" lang="de-DE" sz="1000" b="0" i="0" u="none" strike="noStrike" kern="1200" cap="none" spc="0" normalizeH="0" baseline="0" noProof="0">
                          <a:ln>
                            <a:noFill/>
                          </a:ln>
                          <a:solidFill>
                            <a:prstClr val="black"/>
                          </a:solidFill>
                          <a:effectLst/>
                          <a:uLnTx/>
                          <a:uFillTx/>
                          <a:latin typeface="+mn-lt"/>
                          <a:ea typeface="+mn-ea"/>
                          <a:cs typeface="+mn-cs"/>
                        </a:rPr>
                        <a:t>
 Wer ist schneller: Wombat oder Mensch? 🤔⁣
⁣
Gar nicht so einfach zu beantworten. Denn auch wenn diese Kerlchen zwar verschlafen und tollpatschig 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86733048"/>
                  </a:ext>
                </a:extLst>
              </a:tr>
            </a:tbl>
          </a:graphicData>
        </a:graphic>
      </p:graphicFrame>
      <p:sp>
        <p:nvSpPr>
          <p:cNvPr id="4" name="Text Placeholder 3">
            <a:extLst>
              <a:ext uri="{FF2B5EF4-FFF2-40B4-BE49-F238E27FC236}">
                <a16:creationId xmlns:a16="http://schemas.microsoft.com/office/drawing/2014/main" id="{5BB08F94-02B4-424D-BD02-987979A1F266}"/>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2561512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A7742-DBFA-4D47-BBAE-A142D6670732}"/>
              </a:ext>
            </a:extLst>
          </p:cNvPr>
          <p:cNvSpPr>
            <a:spLocks noGrp="1"/>
          </p:cNvSpPr>
          <p:nvPr>
            <p:ph type="title"/>
          </p:nvPr>
        </p:nvSpPr>
        <p:spPr/>
        <p:txBody>
          <a:bodyPr/>
          <a:lstStyle/>
          <a:p>
            <a:r>
              <a:rPr lang="en-US"/>
              <a:t>Instagram Top Posts | mrwissen2gogeschichte</a:t>
            </a:r>
          </a:p>
        </p:txBody>
      </p:sp>
      <p:graphicFrame>
        <p:nvGraphicFramePr>
          <p:cNvPr id="5" name="Table Placeholder 4">
            <a:extLst>
              <a:ext uri="{FF2B5EF4-FFF2-40B4-BE49-F238E27FC236}">
                <a16:creationId xmlns:a16="http://schemas.microsoft.com/office/drawing/2014/main" id="{D37323B2-D9C1-4A8D-B5C8-6EE64E1A0771}"/>
              </a:ext>
            </a:extLst>
          </p:cNvPr>
          <p:cNvGraphicFramePr>
            <a:graphicFrameLocks noGrp="1"/>
          </p:cNvGraphicFramePr>
          <p:nvPr>
            <p:ph type="tbl" sz="quarter" idx="13"/>
            <p:extLst>
              <p:ext uri="{D42A27DB-BD31-4B8C-83A1-F6EECF244321}">
                <p14:modId xmlns:p14="http://schemas.microsoft.com/office/powerpoint/2010/main" val="1875154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3589373"/>
                    </a:ext>
                  </a:extLst>
                </a:gridCol>
                <a:gridCol w="1728216">
                  <a:extLst>
                    <a:ext uri="{9D8B030D-6E8A-4147-A177-3AD203B41FA5}">
                      <a16:colId xmlns:a16="http://schemas.microsoft.com/office/drawing/2014/main" val="3509382081"/>
                    </a:ext>
                  </a:extLst>
                </a:gridCol>
                <a:gridCol w="1069848">
                  <a:extLst>
                    <a:ext uri="{9D8B030D-6E8A-4147-A177-3AD203B41FA5}">
                      <a16:colId xmlns:a16="http://schemas.microsoft.com/office/drawing/2014/main" val="1081157990"/>
                    </a:ext>
                  </a:extLst>
                </a:gridCol>
                <a:gridCol w="1069848">
                  <a:extLst>
                    <a:ext uri="{9D8B030D-6E8A-4147-A177-3AD203B41FA5}">
                      <a16:colId xmlns:a16="http://schemas.microsoft.com/office/drawing/2014/main" val="2144076893"/>
                    </a:ext>
                  </a:extLst>
                </a:gridCol>
              </a:tblGrid>
              <a:tr h="370840">
                <a:tc>
                  <a:txBody>
                    <a:bodyPr/>
                    <a:lstStyle/>
                    <a:p>
                      <a:r>
                        <a:rPr lang="en-US" sz="1000"/>
                        <a:t>Post</a:t>
                      </a:r>
                    </a:p>
                  </a:txBody>
                  <a:tcPr/>
                </a:tc>
                <a:tc>
                  <a:txBody>
                    <a:bodyPr/>
                    <a:lstStyle/>
                    <a:p>
                      <a:r>
                        <a:rPr lang="en-US" sz="1000"/>
                        <a:t>Interaktionen</a:t>
                      </a:r>
                    </a:p>
                  </a:txBody>
                  <a:tcPr/>
                </a:tc>
                <a:tc>
                  <a:txBody>
                    <a:bodyPr/>
                    <a:lstStyle/>
                    <a:p>
                      <a:r>
                        <a:rPr lang="en-US" sz="1000"/>
                        <a:t>Reach</a:t>
                      </a:r>
                    </a:p>
                  </a:txBody>
                  <a:tcPr/>
                </a:tc>
                <a:tc>
                  <a:txBody>
                    <a:bodyPr/>
                    <a:lstStyle/>
                    <a:p>
                      <a:r>
                        <a:rPr lang="en-US" sz="1000"/>
                        <a:t>Type</a:t>
                      </a:r>
                    </a:p>
                  </a:txBody>
                  <a:tcPr/>
                </a:tc>
                <a:extLst>
                  <a:ext uri="{0D108BD9-81ED-4DB2-BD59-A6C34878D82A}">
                    <a16:rowId xmlns:a16="http://schemas.microsoft.com/office/drawing/2014/main" val="574246696"/>
                  </a:ext>
                </a:extLst>
              </a:tr>
              <a:tr h="370840">
                <a:tc>
                  <a:txBody>
                    <a:bodyPr/>
                    <a:lstStyle/>
                    <a:p>
                      <a:r>
                        <a:rPr lang="de-DE" sz="1000" b="1"/>
                        <a:t>mrwissen2gogeschichte - 2021-10-18 07:59:06</a:t>
                      </a:r>
                      <a:r>
                        <a:rPr lang="de-DE" sz="1000"/>
                        <a:t>
 Der 28. Januar 1896: Ein historischer Tag. Denn an ihm wird die erste bekannte Strafe wegen zu schnellen Fahrens vergeben. Der Verurteilte: der briti...</a:t>
                      </a:r>
                      <a:endParaRPr lang="en-US" sz="1000"/>
                    </a:p>
                  </a:txBody>
                  <a:tcPr/>
                </a:tc>
                <a:tc>
                  <a:txBody>
                    <a:bodyPr/>
                    <a:lstStyle/>
                    <a:p>
                      <a:r>
                        <a:rPr lang="en-US" sz="1000"/>
                        <a:t>13781</a:t>
                      </a:r>
                    </a:p>
                  </a:txBody>
                  <a:tcPr/>
                </a:tc>
                <a:tc>
                  <a:txBody>
                    <a:bodyPr/>
                    <a:lstStyle/>
                    <a:p>
                      <a:r>
                        <a:rPr lang="en-US" sz="1000"/>
                        <a:t>174958</a:t>
                      </a:r>
                    </a:p>
                  </a:txBody>
                  <a:tcPr/>
                </a:tc>
                <a:tc>
                  <a:txBody>
                    <a:bodyPr/>
                    <a:lstStyle/>
                    <a:p>
                      <a:r>
                        <a:rPr lang="en-US" sz="1000"/>
                        <a:t>Carousel</a:t>
                      </a:r>
                    </a:p>
                  </a:txBody>
                  <a:tcPr/>
                </a:tc>
                <a:extLst>
                  <a:ext uri="{0D108BD9-81ED-4DB2-BD59-A6C34878D82A}">
                    <a16:rowId xmlns:a16="http://schemas.microsoft.com/office/drawing/2014/main" val="3522494750"/>
                  </a:ext>
                </a:extLst>
              </a:tr>
              <a:tr h="370840">
                <a:tc>
                  <a:txBody>
                    <a:bodyPr/>
                    <a:lstStyle/>
                    <a:p>
                      <a:r>
                        <a:rPr lang="de-DE" sz="1000" b="1"/>
                        <a:t>mrwissen2gogeschichte - 2021-10-21 07:58:20</a:t>
                      </a:r>
                      <a:r>
                        <a:rPr lang="de-DE" sz="1000"/>
                        <a:t>
 Gestatten: Das „Fräulein vom Amt“! ⁣⁣
⁣⁣
Nach der bahnbrechenden Erfindung des Telefons werden im späten 19. Jahrhundert die Telefonnetze ausgeweitet...</a:t>
                      </a:r>
                      <a:endParaRPr lang="en-US" sz="1000"/>
                    </a:p>
                  </a:txBody>
                  <a:tcPr/>
                </a:tc>
                <a:tc>
                  <a:txBody>
                    <a:bodyPr/>
                    <a:lstStyle/>
                    <a:p>
                      <a:r>
                        <a:rPr lang="en-US" sz="1000"/>
                        <a:t>14034</a:t>
                      </a:r>
                    </a:p>
                  </a:txBody>
                  <a:tcPr/>
                </a:tc>
                <a:tc>
                  <a:txBody>
                    <a:bodyPr/>
                    <a:lstStyle/>
                    <a:p>
                      <a:r>
                        <a:rPr lang="en-US" sz="1000"/>
                        <a:t>163392</a:t>
                      </a:r>
                    </a:p>
                  </a:txBody>
                  <a:tcPr/>
                </a:tc>
                <a:tc>
                  <a:txBody>
                    <a:bodyPr/>
                    <a:lstStyle/>
                    <a:p>
                      <a:r>
                        <a:rPr lang="en-US" sz="1000"/>
                        <a:t>Carousel</a:t>
                      </a:r>
                    </a:p>
                  </a:txBody>
                  <a:tcPr/>
                </a:tc>
                <a:extLst>
                  <a:ext uri="{0D108BD9-81ED-4DB2-BD59-A6C34878D82A}">
                    <a16:rowId xmlns:a16="http://schemas.microsoft.com/office/drawing/2014/main" val="3058455827"/>
                  </a:ext>
                </a:extLst>
              </a:tr>
              <a:tr h="370840">
                <a:tc>
                  <a:txBody>
                    <a:bodyPr/>
                    <a:lstStyle/>
                    <a:p>
                      <a:r>
                        <a:rPr lang="de-DE" sz="1000" b="1"/>
                        <a:t>mrwissen2gogeschichte - 2021-10-16 08:45:06</a:t>
                      </a:r>
                      <a:r>
                        <a:rPr lang="de-DE" sz="1000"/>
                        <a:t>
 Warnung: In diesem Text geht es um Hinrichtungen und um Suizid.⁣
⁣
„Gemäß den Punkten der Anklageschrift, unter welchen Sie schuldig befunden wurden,...</a:t>
                      </a:r>
                      <a:endParaRPr lang="en-US" sz="1000"/>
                    </a:p>
                  </a:txBody>
                  <a:tcPr/>
                </a:tc>
                <a:tc>
                  <a:txBody>
                    <a:bodyPr/>
                    <a:lstStyle/>
                    <a:p>
                      <a:r>
                        <a:rPr lang="en-US" sz="1000"/>
                        <a:t>10701</a:t>
                      </a:r>
                    </a:p>
                  </a:txBody>
                  <a:tcPr/>
                </a:tc>
                <a:tc>
                  <a:txBody>
                    <a:bodyPr/>
                    <a:lstStyle/>
                    <a:p>
                      <a:r>
                        <a:rPr lang="en-US" sz="1000"/>
                        <a:t>154670</a:t>
                      </a:r>
                    </a:p>
                  </a:txBody>
                  <a:tcPr/>
                </a:tc>
                <a:tc>
                  <a:txBody>
                    <a:bodyPr/>
                    <a:lstStyle/>
                    <a:p>
                      <a:r>
                        <a:rPr lang="en-US" sz="1000"/>
                        <a:t>Image</a:t>
                      </a:r>
                    </a:p>
                  </a:txBody>
                  <a:tcPr/>
                </a:tc>
                <a:extLst>
                  <a:ext uri="{0D108BD9-81ED-4DB2-BD59-A6C34878D82A}">
                    <a16:rowId xmlns:a16="http://schemas.microsoft.com/office/drawing/2014/main" val="2848469944"/>
                  </a:ext>
                </a:extLst>
              </a:tr>
              <a:tr h="370840">
                <a:tc>
                  <a:txBody>
                    <a:bodyPr/>
                    <a:lstStyle/>
                    <a:p>
                      <a:r>
                        <a:rPr lang="de-DE" sz="1000" b="1"/>
                        <a:t>mrwissen2gogeschichte - 2021-10-20 07:57:06</a:t>
                      </a:r>
                      <a:r>
                        <a:rPr lang="de-DE" sz="1000"/>
                        <a:t>
 „Ich gebe die Hoffnung nicht auf, solange ich lebe“: das Motto von Ada Blackjack. Als einzige überlebt die Inuk eine Eisexpedition in der Arktis - zu...</a:t>
                      </a:r>
                      <a:endParaRPr lang="en-US" sz="1000"/>
                    </a:p>
                  </a:txBody>
                  <a:tcPr/>
                </a:tc>
                <a:tc>
                  <a:txBody>
                    <a:bodyPr/>
                    <a:lstStyle/>
                    <a:p>
                      <a:r>
                        <a:rPr lang="en-US" sz="1000"/>
                        <a:t>10341</a:t>
                      </a:r>
                    </a:p>
                  </a:txBody>
                  <a:tcPr/>
                </a:tc>
                <a:tc>
                  <a:txBody>
                    <a:bodyPr/>
                    <a:lstStyle/>
                    <a:p>
                      <a:r>
                        <a:rPr lang="en-US" sz="1000"/>
                        <a:t>133513</a:t>
                      </a:r>
                    </a:p>
                  </a:txBody>
                  <a:tcPr/>
                </a:tc>
                <a:tc>
                  <a:txBody>
                    <a:bodyPr/>
                    <a:lstStyle/>
                    <a:p>
                      <a:r>
                        <a:rPr lang="en-US" sz="1000"/>
                        <a:t>Image</a:t>
                      </a:r>
                    </a:p>
                  </a:txBody>
                  <a:tcPr/>
                </a:tc>
                <a:extLst>
                  <a:ext uri="{0D108BD9-81ED-4DB2-BD59-A6C34878D82A}">
                    <a16:rowId xmlns:a16="http://schemas.microsoft.com/office/drawing/2014/main" val="2201774380"/>
                  </a:ext>
                </a:extLst>
              </a:tr>
              <a:tr h="370840">
                <a:tc>
                  <a:txBody>
                    <a:bodyPr/>
                    <a:lstStyle/>
                    <a:p>
                      <a:r>
                        <a:rPr lang="de-DE" sz="1000" b="1"/>
                        <a:t>mrwissen2gogeschichte - 2021-10-19 07:59:06</a:t>
                      </a:r>
                      <a:r>
                        <a:rPr lang="de-DE" sz="1000"/>
                        <a:t>
 Herbst 1977: Der Terror der „RAF“ erreicht seinen Höhepunkt und löst eine der größten innenpolitischen Krisen der Bundesrepublik aus.⁣
⁣
Die linksext...</a:t>
                      </a:r>
                      <a:endParaRPr lang="en-US" sz="1000"/>
                    </a:p>
                  </a:txBody>
                  <a:tcPr/>
                </a:tc>
                <a:tc>
                  <a:txBody>
                    <a:bodyPr/>
                    <a:lstStyle/>
                    <a:p>
                      <a:r>
                        <a:rPr lang="en-US" sz="1000"/>
                        <a:t>9295</a:t>
                      </a:r>
                    </a:p>
                  </a:txBody>
                  <a:tcPr/>
                </a:tc>
                <a:tc>
                  <a:txBody>
                    <a:bodyPr/>
                    <a:lstStyle/>
                    <a:p>
                      <a:r>
                        <a:rPr lang="en-US" sz="1000"/>
                        <a:t>122334</a:t>
                      </a:r>
                    </a:p>
                  </a:txBody>
                  <a:tcPr/>
                </a:tc>
                <a:tc>
                  <a:txBody>
                    <a:bodyPr/>
                    <a:lstStyle/>
                    <a:p>
                      <a:r>
                        <a:rPr lang="en-US" sz="1000"/>
                        <a:t>Image</a:t>
                      </a:r>
                    </a:p>
                  </a:txBody>
                  <a:tcPr/>
                </a:tc>
                <a:extLst>
                  <a:ext uri="{0D108BD9-81ED-4DB2-BD59-A6C34878D82A}">
                    <a16:rowId xmlns:a16="http://schemas.microsoft.com/office/drawing/2014/main" val="3815083842"/>
                  </a:ext>
                </a:extLst>
              </a:tr>
              <a:tr h="370840">
                <a:tc>
                  <a:txBody>
                    <a:bodyPr/>
                    <a:lstStyle/>
                    <a:p>
                      <a:r>
                        <a:rPr lang="de-DE" sz="1000" b="1"/>
                        <a:t>mrwissen2gogeschichte - 2021-10-17 08:59:05</a:t>
                      </a:r>
                      <a:r>
                        <a:rPr lang="de-DE" sz="1000"/>
                        <a:t>
 Mahatma Gandhi – der freundlich lächelnde Mann wird zum Schrecken des britischen Empire. Denn er ist das Idol der indischen Unabhängigkeitsbewegung u...</a:t>
                      </a:r>
                      <a:endParaRPr lang="en-US" sz="1000"/>
                    </a:p>
                  </a:txBody>
                  <a:tcPr/>
                </a:tc>
                <a:tc>
                  <a:txBody>
                    <a:bodyPr/>
                    <a:lstStyle/>
                    <a:p>
                      <a:r>
                        <a:rPr lang="en-US" sz="1000"/>
                        <a:t>5975</a:t>
                      </a:r>
                    </a:p>
                  </a:txBody>
                  <a:tcPr/>
                </a:tc>
                <a:tc>
                  <a:txBody>
                    <a:bodyPr/>
                    <a:lstStyle/>
                    <a:p>
                      <a:r>
                        <a:rPr lang="en-US" sz="1000"/>
                        <a:t>100417</a:t>
                      </a:r>
                    </a:p>
                  </a:txBody>
                  <a:tcPr/>
                </a:tc>
                <a:tc>
                  <a:txBody>
                    <a:bodyPr/>
                    <a:lstStyle/>
                    <a:p>
                      <a:r>
                        <a:rPr lang="en-US" sz="1000"/>
                        <a:t>Image</a:t>
                      </a:r>
                    </a:p>
                  </a:txBody>
                  <a:tcPr/>
                </a:tc>
                <a:extLst>
                  <a:ext uri="{0D108BD9-81ED-4DB2-BD59-A6C34878D82A}">
                    <a16:rowId xmlns:a16="http://schemas.microsoft.com/office/drawing/2014/main" val="1329452703"/>
                  </a:ext>
                </a:extLst>
              </a:tr>
            </a:tbl>
          </a:graphicData>
        </a:graphic>
      </p:graphicFrame>
      <p:sp>
        <p:nvSpPr>
          <p:cNvPr id="4" name="Text Placeholder 3">
            <a:extLst>
              <a:ext uri="{FF2B5EF4-FFF2-40B4-BE49-F238E27FC236}">
                <a16:creationId xmlns:a16="http://schemas.microsoft.com/office/drawing/2014/main" id="{F2043AFF-1D75-4F21-890A-3D49D01A5AF9}"/>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825737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F9A59-7855-4F2B-99D5-BDA4AB8E2D4A}"/>
              </a:ext>
            </a:extLst>
          </p:cNvPr>
          <p:cNvSpPr>
            <a:spLocks noGrp="1"/>
          </p:cNvSpPr>
          <p:nvPr>
            <p:ph type="title"/>
          </p:nvPr>
        </p:nvSpPr>
        <p:spPr/>
        <p:txBody>
          <a:bodyPr/>
          <a:lstStyle/>
          <a:p>
            <a:r>
              <a:rPr lang="en-US"/>
              <a:t>Instagram Stories Table  | terrax</a:t>
            </a:r>
          </a:p>
        </p:txBody>
      </p:sp>
      <p:graphicFrame>
        <p:nvGraphicFramePr>
          <p:cNvPr id="5" name="Table Placeholder 4">
            <a:extLst>
              <a:ext uri="{FF2B5EF4-FFF2-40B4-BE49-F238E27FC236}">
                <a16:creationId xmlns:a16="http://schemas.microsoft.com/office/drawing/2014/main" id="{6B6BC9E7-4CC8-4223-8326-049B71CF3C4A}"/>
              </a:ext>
            </a:extLst>
          </p:cNvPr>
          <p:cNvGraphicFramePr>
            <a:graphicFrameLocks noGrp="1"/>
          </p:cNvGraphicFramePr>
          <p:nvPr>
            <p:ph type="tbl" sz="quarter" idx="13"/>
            <p:extLst>
              <p:ext uri="{D42A27DB-BD31-4B8C-83A1-F6EECF244321}">
                <p14:modId xmlns:p14="http://schemas.microsoft.com/office/powerpoint/2010/main" val="2227012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786808924"/>
                    </a:ext>
                  </a:extLst>
                </a:gridCol>
                <a:gridCol w="2468880">
                  <a:extLst>
                    <a:ext uri="{9D8B030D-6E8A-4147-A177-3AD203B41FA5}">
                      <a16:colId xmlns:a16="http://schemas.microsoft.com/office/drawing/2014/main" val="3871912034"/>
                    </a:ext>
                  </a:extLst>
                </a:gridCol>
                <a:gridCol w="1234440">
                  <a:extLst>
                    <a:ext uri="{9D8B030D-6E8A-4147-A177-3AD203B41FA5}">
                      <a16:colId xmlns:a16="http://schemas.microsoft.com/office/drawing/2014/main" val="1421514542"/>
                    </a:ext>
                  </a:extLst>
                </a:gridCol>
                <a:gridCol w="1234440">
                  <a:extLst>
                    <a:ext uri="{9D8B030D-6E8A-4147-A177-3AD203B41FA5}">
                      <a16:colId xmlns:a16="http://schemas.microsoft.com/office/drawing/2014/main" val="889079473"/>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Impressions (Organic)</a:t>
                      </a:r>
                    </a:p>
                  </a:txBody>
                  <a:tcPr/>
                </a:tc>
                <a:tc>
                  <a:txBody>
                    <a:bodyPr/>
                    <a:lstStyle/>
                    <a:p>
                      <a:r>
                        <a:rPr lang="en-US" sz="1000"/>
                        <a:t>Reach (Organic)</a:t>
                      </a:r>
                    </a:p>
                  </a:txBody>
                  <a:tcPr/>
                </a:tc>
                <a:extLst>
                  <a:ext uri="{0D108BD9-81ED-4DB2-BD59-A6C34878D82A}">
                    <a16:rowId xmlns:a16="http://schemas.microsoft.com/office/drawing/2014/main" val="1288064165"/>
                  </a:ext>
                </a:extLst>
              </a:tr>
              <a:tr h="370840">
                <a:tc>
                  <a:txBody>
                    <a:bodyPr/>
                    <a:lstStyle/>
                    <a:p>
                      <a:r>
                        <a:rPr lang="pt-BR" sz="1000" b="1"/>
                        <a:t>terrax - 2021-10-17 12:15:43</a:t>
                      </a:r>
                      <a:r>
                        <a:rPr lang="pt-BR" sz="1000"/>
                        <a:t>
 n/a</a:t>
                      </a:r>
                      <a:endParaRPr lang="en-US" sz="1000"/>
                    </a:p>
                  </a:txBody>
                  <a:tcPr/>
                </a:tc>
                <a:tc>
                  <a:txBody>
                    <a:bodyPr/>
                    <a:lstStyle/>
                    <a:p>
                      <a:r>
                        <a:rPr lang="en-US" sz="1000"/>
                        <a:t>https://quintly-image-storage.s3.amazonaws.com/7a77f2bfd1fd08a2bab790eb681324cf/8aa97a566576be162eb3780543281a23.jpg</a:t>
                      </a:r>
                    </a:p>
                  </a:txBody>
                  <a:tcPr/>
                </a:tc>
                <a:tc>
                  <a:txBody>
                    <a:bodyPr/>
                    <a:lstStyle/>
                    <a:p>
                      <a:r>
                        <a:rPr lang="en-US" sz="1000"/>
                        <a:t>58891</a:t>
                      </a:r>
                    </a:p>
                  </a:txBody>
                  <a:tcPr/>
                </a:tc>
                <a:tc>
                  <a:txBody>
                    <a:bodyPr/>
                    <a:lstStyle/>
                    <a:p>
                      <a:r>
                        <a:rPr lang="en-US" sz="1000"/>
                        <a:t>58891</a:t>
                      </a:r>
                    </a:p>
                  </a:txBody>
                  <a:tcPr/>
                </a:tc>
                <a:extLst>
                  <a:ext uri="{0D108BD9-81ED-4DB2-BD59-A6C34878D82A}">
                    <a16:rowId xmlns:a16="http://schemas.microsoft.com/office/drawing/2014/main" val="2031598831"/>
                  </a:ext>
                </a:extLst>
              </a:tr>
              <a:tr h="370840">
                <a:tc>
                  <a:txBody>
                    <a:bodyPr/>
                    <a:lstStyle/>
                    <a:p>
                      <a:r>
                        <a:rPr lang="pt-BR" sz="1000" b="1"/>
                        <a:t>terrax - 2021-10-21 11:33:29</a:t>
                      </a:r>
                      <a:r>
                        <a:rPr lang="pt-BR" sz="1000"/>
                        <a:t>
 n/a</a:t>
                      </a:r>
                      <a:endParaRPr lang="en-US" sz="1000"/>
                    </a:p>
                  </a:txBody>
                  <a:tcPr/>
                </a:tc>
                <a:tc>
                  <a:txBody>
                    <a:bodyPr/>
                    <a:lstStyle/>
                    <a:p>
                      <a:r>
                        <a:rPr lang="en-US" sz="1000"/>
                        <a:t>https://quintly-image-storage.s3.amazonaws.com/7a77f2bfd1fd08a2bab790eb681324cf/f53191971b57cbce4085f1dad3a5c6d3.jpg</a:t>
                      </a:r>
                    </a:p>
                  </a:txBody>
                  <a:tcPr/>
                </a:tc>
                <a:tc>
                  <a:txBody>
                    <a:bodyPr/>
                    <a:lstStyle/>
                    <a:p>
                      <a:r>
                        <a:rPr lang="en-US" sz="1000"/>
                        <a:t>51308</a:t>
                      </a:r>
                    </a:p>
                  </a:txBody>
                  <a:tcPr/>
                </a:tc>
                <a:tc>
                  <a:txBody>
                    <a:bodyPr/>
                    <a:lstStyle/>
                    <a:p>
                      <a:r>
                        <a:rPr lang="en-US" sz="1000"/>
                        <a:t>51308</a:t>
                      </a:r>
                    </a:p>
                  </a:txBody>
                  <a:tcPr/>
                </a:tc>
                <a:extLst>
                  <a:ext uri="{0D108BD9-81ED-4DB2-BD59-A6C34878D82A}">
                    <a16:rowId xmlns:a16="http://schemas.microsoft.com/office/drawing/2014/main" val="1861519507"/>
                  </a:ext>
                </a:extLst>
              </a:tr>
              <a:tr h="370840">
                <a:tc>
                  <a:txBody>
                    <a:bodyPr/>
                    <a:lstStyle/>
                    <a:p>
                      <a:r>
                        <a:rPr lang="pt-BR" sz="1000" b="1"/>
                        <a:t>terrax - 2021-10-17 12:24:31</a:t>
                      </a:r>
                      <a:r>
                        <a:rPr lang="pt-BR" sz="1000"/>
                        <a:t>
 n/a</a:t>
                      </a:r>
                      <a:endParaRPr lang="en-US" sz="1000"/>
                    </a:p>
                  </a:txBody>
                  <a:tcPr/>
                </a:tc>
                <a:tc>
                  <a:txBody>
                    <a:bodyPr/>
                    <a:lstStyle/>
                    <a:p>
                      <a:r>
                        <a:rPr lang="en-US" sz="1000"/>
                        <a:t>https://quintly-image-storage.s3.amazonaws.com/7a77f2bfd1fd08a2bab790eb681324cf/56fc6ae423231d4577ba5b57248403d6.jpg</a:t>
                      </a:r>
                    </a:p>
                  </a:txBody>
                  <a:tcPr/>
                </a:tc>
                <a:tc>
                  <a:txBody>
                    <a:bodyPr/>
                    <a:lstStyle/>
                    <a:p>
                      <a:r>
                        <a:rPr lang="en-US" sz="1000"/>
                        <a:t>50184</a:t>
                      </a:r>
                    </a:p>
                  </a:txBody>
                  <a:tcPr/>
                </a:tc>
                <a:tc>
                  <a:txBody>
                    <a:bodyPr/>
                    <a:lstStyle/>
                    <a:p>
                      <a:r>
                        <a:rPr lang="en-US" sz="1000"/>
                        <a:t>50184</a:t>
                      </a:r>
                    </a:p>
                  </a:txBody>
                  <a:tcPr/>
                </a:tc>
                <a:extLst>
                  <a:ext uri="{0D108BD9-81ED-4DB2-BD59-A6C34878D82A}">
                    <a16:rowId xmlns:a16="http://schemas.microsoft.com/office/drawing/2014/main" val="2039499261"/>
                  </a:ext>
                </a:extLst>
              </a:tr>
            </a:tbl>
          </a:graphicData>
        </a:graphic>
      </p:graphicFrame>
      <p:sp>
        <p:nvSpPr>
          <p:cNvPr id="4" name="Text Placeholder 3">
            <a:extLst>
              <a:ext uri="{FF2B5EF4-FFF2-40B4-BE49-F238E27FC236}">
                <a16:creationId xmlns:a16="http://schemas.microsoft.com/office/drawing/2014/main" id="{713C9171-8228-467D-8E4F-05021D12E2A7}"/>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36628150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EA610-173F-442A-BE30-29E308B9DC8E}"/>
              </a:ext>
            </a:extLst>
          </p:cNvPr>
          <p:cNvSpPr>
            <a:spLocks noGrp="1"/>
          </p:cNvSpPr>
          <p:nvPr>
            <p:ph type="title"/>
          </p:nvPr>
        </p:nvSpPr>
        <p:spPr/>
        <p:txBody>
          <a:bodyPr/>
          <a:lstStyle/>
          <a:p>
            <a:r>
              <a:rPr lang="en-US"/>
              <a:t>Instagram Stories Table  | mrwissen2gogeschichte</a:t>
            </a:r>
          </a:p>
        </p:txBody>
      </p:sp>
      <p:graphicFrame>
        <p:nvGraphicFramePr>
          <p:cNvPr id="5" name="Table Placeholder 4">
            <a:extLst>
              <a:ext uri="{FF2B5EF4-FFF2-40B4-BE49-F238E27FC236}">
                <a16:creationId xmlns:a16="http://schemas.microsoft.com/office/drawing/2014/main" id="{ACE9780C-0DF3-4DA4-903A-A5495B5D260E}"/>
              </a:ext>
            </a:extLst>
          </p:cNvPr>
          <p:cNvGraphicFramePr>
            <a:graphicFrameLocks noGrp="1"/>
          </p:cNvGraphicFramePr>
          <p:nvPr>
            <p:ph type="tbl" sz="quarter" idx="13"/>
            <p:extLst>
              <p:ext uri="{D42A27DB-BD31-4B8C-83A1-F6EECF244321}">
                <p14:modId xmlns:p14="http://schemas.microsoft.com/office/powerpoint/2010/main" val="3896735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76249940"/>
                    </a:ext>
                  </a:extLst>
                </a:gridCol>
                <a:gridCol w="2468880">
                  <a:extLst>
                    <a:ext uri="{9D8B030D-6E8A-4147-A177-3AD203B41FA5}">
                      <a16:colId xmlns:a16="http://schemas.microsoft.com/office/drawing/2014/main" val="3480349307"/>
                    </a:ext>
                  </a:extLst>
                </a:gridCol>
                <a:gridCol w="1234440">
                  <a:extLst>
                    <a:ext uri="{9D8B030D-6E8A-4147-A177-3AD203B41FA5}">
                      <a16:colId xmlns:a16="http://schemas.microsoft.com/office/drawing/2014/main" val="2423134866"/>
                    </a:ext>
                  </a:extLst>
                </a:gridCol>
                <a:gridCol w="1234440">
                  <a:extLst>
                    <a:ext uri="{9D8B030D-6E8A-4147-A177-3AD203B41FA5}">
                      <a16:colId xmlns:a16="http://schemas.microsoft.com/office/drawing/2014/main" val="995712349"/>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Impressions (Organic)</a:t>
                      </a:r>
                    </a:p>
                  </a:txBody>
                  <a:tcPr/>
                </a:tc>
                <a:tc>
                  <a:txBody>
                    <a:bodyPr/>
                    <a:lstStyle/>
                    <a:p>
                      <a:r>
                        <a:rPr lang="en-US" sz="1000"/>
                        <a:t>Reach (Organic)</a:t>
                      </a:r>
                    </a:p>
                  </a:txBody>
                  <a:tcPr/>
                </a:tc>
                <a:extLst>
                  <a:ext uri="{0D108BD9-81ED-4DB2-BD59-A6C34878D82A}">
                    <a16:rowId xmlns:a16="http://schemas.microsoft.com/office/drawing/2014/main" val="4221899556"/>
                  </a:ext>
                </a:extLst>
              </a:tr>
              <a:tr h="370840">
                <a:tc>
                  <a:txBody>
                    <a:bodyPr/>
                    <a:lstStyle/>
                    <a:p>
                      <a:r>
                        <a:rPr lang="de-DE" sz="1000" b="1"/>
                        <a:t>mrwissen2gogeschichte - 2021-10-20 15:17:16</a:t>
                      </a:r>
                      <a:r>
                        <a:rPr lang="de-DE" sz="1000"/>
                        <a:t>
 n/a</a:t>
                      </a:r>
                      <a:endParaRPr lang="en-US" sz="1000"/>
                    </a:p>
                  </a:txBody>
                  <a:tcPr/>
                </a:tc>
                <a:tc>
                  <a:txBody>
                    <a:bodyPr/>
                    <a:lstStyle/>
                    <a:p>
                      <a:r>
                        <a:rPr lang="en-US" sz="1000"/>
                        <a:t>https://quintly-image-storage.s3.amazonaws.com/137b8d54195744554256599f37afbcd9/3f96ec8f2318d6a6b5a1d7ff9bfc886a.jpg</a:t>
                      </a:r>
                    </a:p>
                  </a:txBody>
                  <a:tcPr/>
                </a:tc>
                <a:tc>
                  <a:txBody>
                    <a:bodyPr/>
                    <a:lstStyle/>
                    <a:p>
                      <a:r>
                        <a:rPr lang="en-US" sz="1000"/>
                        <a:t>49770</a:t>
                      </a:r>
                    </a:p>
                  </a:txBody>
                  <a:tcPr/>
                </a:tc>
                <a:tc>
                  <a:txBody>
                    <a:bodyPr/>
                    <a:lstStyle/>
                    <a:p>
                      <a:r>
                        <a:rPr lang="en-US" sz="1000"/>
                        <a:t>49494</a:t>
                      </a:r>
                    </a:p>
                  </a:txBody>
                  <a:tcPr/>
                </a:tc>
                <a:extLst>
                  <a:ext uri="{0D108BD9-81ED-4DB2-BD59-A6C34878D82A}">
                    <a16:rowId xmlns:a16="http://schemas.microsoft.com/office/drawing/2014/main" val="1575729167"/>
                  </a:ext>
                </a:extLst>
              </a:tr>
              <a:tr h="370840">
                <a:tc>
                  <a:txBody>
                    <a:bodyPr/>
                    <a:lstStyle/>
                    <a:p>
                      <a:r>
                        <a:rPr lang="de-DE" sz="1000" b="1"/>
                        <a:t>mrwissen2gogeschichte - 2021-10-20 15:17:17</a:t>
                      </a:r>
                      <a:r>
                        <a:rPr lang="de-DE" sz="1000"/>
                        <a:t>
 n/a</a:t>
                      </a:r>
                      <a:endParaRPr lang="en-US" sz="1000"/>
                    </a:p>
                  </a:txBody>
                  <a:tcPr/>
                </a:tc>
                <a:tc>
                  <a:txBody>
                    <a:bodyPr/>
                    <a:lstStyle/>
                    <a:p>
                      <a:r>
                        <a:rPr lang="en-US" sz="1000"/>
                        <a:t>https://quintly-image-storage.s3.amazonaws.com/137b8d54195744554256599f37afbcd9/9c0616535aa78d7977e57b3004f9ef4c.jpg</a:t>
                      </a:r>
                    </a:p>
                  </a:txBody>
                  <a:tcPr/>
                </a:tc>
                <a:tc>
                  <a:txBody>
                    <a:bodyPr/>
                    <a:lstStyle/>
                    <a:p>
                      <a:r>
                        <a:rPr lang="en-US" sz="1000"/>
                        <a:t>46922</a:t>
                      </a:r>
                    </a:p>
                  </a:txBody>
                  <a:tcPr/>
                </a:tc>
                <a:tc>
                  <a:txBody>
                    <a:bodyPr/>
                    <a:lstStyle/>
                    <a:p>
                      <a:r>
                        <a:rPr lang="en-US" sz="1000"/>
                        <a:t>46922</a:t>
                      </a:r>
                    </a:p>
                  </a:txBody>
                  <a:tcPr/>
                </a:tc>
                <a:extLst>
                  <a:ext uri="{0D108BD9-81ED-4DB2-BD59-A6C34878D82A}">
                    <a16:rowId xmlns:a16="http://schemas.microsoft.com/office/drawing/2014/main" val="1132547072"/>
                  </a:ext>
                </a:extLst>
              </a:tr>
              <a:tr h="370840">
                <a:tc>
                  <a:txBody>
                    <a:bodyPr/>
                    <a:lstStyle/>
                    <a:p>
                      <a:r>
                        <a:rPr lang="de-DE" sz="1000" b="1"/>
                        <a:t>mrwissen2gogeschichte - 2021-10-20 15:17:18</a:t>
                      </a:r>
                      <a:r>
                        <a:rPr lang="de-DE" sz="1000"/>
                        <a:t>
 n/a</a:t>
                      </a:r>
                      <a:endParaRPr lang="en-US" sz="1000"/>
                    </a:p>
                  </a:txBody>
                  <a:tcPr/>
                </a:tc>
                <a:tc>
                  <a:txBody>
                    <a:bodyPr/>
                    <a:lstStyle/>
                    <a:p>
                      <a:r>
                        <a:rPr lang="en-US" sz="1000"/>
                        <a:t>https://quintly-image-storage.s3.amazonaws.com/137b8d54195744554256599f37afbcd9/0d52c9584f46c368f81e686cf0ac76bf.jpg</a:t>
                      </a:r>
                    </a:p>
                  </a:txBody>
                  <a:tcPr/>
                </a:tc>
                <a:tc>
                  <a:txBody>
                    <a:bodyPr/>
                    <a:lstStyle/>
                    <a:p>
                      <a:r>
                        <a:rPr lang="en-US" sz="1000"/>
                        <a:t>45513</a:t>
                      </a:r>
                    </a:p>
                  </a:txBody>
                  <a:tcPr/>
                </a:tc>
                <a:tc>
                  <a:txBody>
                    <a:bodyPr/>
                    <a:lstStyle/>
                    <a:p>
                      <a:r>
                        <a:rPr lang="en-US" sz="1000"/>
                        <a:t>45513</a:t>
                      </a:r>
                    </a:p>
                  </a:txBody>
                  <a:tcPr/>
                </a:tc>
                <a:extLst>
                  <a:ext uri="{0D108BD9-81ED-4DB2-BD59-A6C34878D82A}">
                    <a16:rowId xmlns:a16="http://schemas.microsoft.com/office/drawing/2014/main" val="1830245450"/>
                  </a:ext>
                </a:extLst>
              </a:tr>
            </a:tbl>
          </a:graphicData>
        </a:graphic>
      </p:graphicFrame>
      <p:sp>
        <p:nvSpPr>
          <p:cNvPr id="4" name="Text Placeholder 3">
            <a:extLst>
              <a:ext uri="{FF2B5EF4-FFF2-40B4-BE49-F238E27FC236}">
                <a16:creationId xmlns:a16="http://schemas.microsoft.com/office/drawing/2014/main" id="{31DBDC9B-1673-48BA-A1B5-2ECDE5DB7963}"/>
              </a:ext>
            </a:extLst>
          </p:cNvPr>
          <p:cNvSpPr>
            <a:spLocks noGrp="1"/>
          </p:cNvSpPr>
          <p:nvPr>
            <p:ph type="body" sz="quarter" idx="14"/>
          </p:nvPr>
        </p:nvSpPr>
        <p:spPr/>
        <p:txBody>
          <a:bodyPr/>
          <a:lstStyle/>
          <a:p>
            <a:r>
              <a:rPr lang="en-US"/>
              <a:t>15.10.2021 - 21.10.2021</a:t>
            </a:r>
          </a:p>
        </p:txBody>
      </p:sp>
    </p:spTree>
    <p:extLst>
      <p:ext uri="{BB962C8B-B14F-4D97-AF65-F5344CB8AC3E}">
        <p14:creationId xmlns:p14="http://schemas.microsoft.com/office/powerpoint/2010/main" val="329749136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1550</Words>
  <Application>Microsoft Office PowerPoint</Application>
  <PresentationFormat>On-screen Show (4:3)</PresentationFormat>
  <Paragraphs>340</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Terra X Wochenreport</vt:lpstr>
      <vt:lpstr>Youtube Übersicht | Terra X</vt:lpstr>
      <vt:lpstr>Youtube Top Videos | Terra X</vt:lpstr>
      <vt:lpstr>Youtube Top Videos | MrWissen2go Geschichte</vt:lpstr>
      <vt:lpstr>Youtube Top Videos | Terra X Lesch &amp; Co</vt:lpstr>
      <vt:lpstr>Youtube Top Videos | Terra X plus - 1 of 3</vt:lpstr>
      <vt:lpstr>Youtube Top Videos | Terra X plus - 2 of 3</vt:lpstr>
      <vt:lpstr>Youtube Top Videos | Terra X plus - 3 of 3</vt:lpstr>
      <vt:lpstr>Youtube Top Videos | Terra Xplore</vt:lpstr>
      <vt:lpstr>Facebook Page Reach Table | Terra X</vt:lpstr>
      <vt:lpstr>Facebook Original Own Posts Table | Terra X - 1 of 3</vt:lpstr>
      <vt:lpstr>Facebook Original Own Posts Table | Terra X - 2 of 3</vt:lpstr>
      <vt:lpstr>Facebook Original Own Posts Table | Terra X - 3 of 3</vt:lpstr>
      <vt:lpstr>Instagram Page Reach Table | Terra X</vt:lpstr>
      <vt:lpstr>Instagram Top Posts | terrax - 1 of 2</vt:lpstr>
      <vt:lpstr>Instagram Top Posts | terrax - 2 of 2</vt:lpstr>
      <vt:lpstr>Instagram Top Posts | mrwissen2gogeschichte</vt:lpstr>
      <vt:lpstr>Instagram Stories Table  | terrax</vt:lpstr>
      <vt:lpstr>Instagram Stories Table  | mrwissen2gogeschichte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Terra X Wochenreport</dc:title>
  <dc:creator>Frederik Peiniger</dc:creator>
  <cp:lastModifiedBy>Frederik Peiniger</cp:lastModifiedBy>
  <cp:revision>1</cp:revision>
  <dcterms:created xsi:type="dcterms:W3CDTF">2021-10-22T12:20:09Z</dcterms:created>
  <dcterms:modified xsi:type="dcterms:W3CDTF">2021-10-22T12:20:41Z</dcterms:modified>
</cp:coreProperties>
</file>