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8" r:id="rId12"/>
    <p:sldId id="269" r:id="rId13"/>
    <p:sldId id="270" r:id="rId14"/>
    <p:sldId id="271" r:id="rId15"/>
    <p:sldId id="273" r:id="rId16"/>
    <p:sldId id="274" r:id="rId17"/>
    <p:sldId id="275" r:id="rId18"/>
    <p:sldId id="276" r:id="rId19"/>
    <p:sldId id="277"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6F2E-739F-4084-8BF4-F91D10581CD3}"/>
              </a:ext>
            </a:extLst>
          </p:cNvPr>
          <p:cNvSpPr>
            <a:spLocks noGrp="1"/>
          </p:cNvSpPr>
          <p:nvPr>
            <p:ph type="ctrTitle"/>
          </p:nvPr>
        </p:nvSpPr>
        <p:spPr/>
        <p:txBody>
          <a:bodyPr/>
          <a:lstStyle/>
          <a:p>
            <a:r>
              <a:rPr lang="en-US"/>
              <a:t>Terra X Wochenreport</a:t>
            </a:r>
          </a:p>
        </p:txBody>
      </p:sp>
      <p:sp>
        <p:nvSpPr>
          <p:cNvPr id="3" name="Subtitle 2">
            <a:extLst>
              <a:ext uri="{FF2B5EF4-FFF2-40B4-BE49-F238E27FC236}">
                <a16:creationId xmlns:a16="http://schemas.microsoft.com/office/drawing/2014/main" id="{20375990-6D05-4463-B18D-6219A5EB8C2F}"/>
              </a:ext>
            </a:extLst>
          </p:cNvPr>
          <p:cNvSpPr>
            <a:spLocks noGrp="1"/>
          </p:cNvSpPr>
          <p:nvPr>
            <p:ph type="subTitle" idx="1"/>
          </p:nvPr>
        </p:nvSpPr>
        <p:spPr/>
        <p:txBody>
          <a:bodyPr/>
          <a:lstStyle/>
          <a:p>
            <a:r>
              <a:rPr lang="en-US"/>
              <a:t>ZDF</a:t>
            </a:r>
          </a:p>
        </p:txBody>
      </p:sp>
    </p:spTree>
    <p:extLst>
      <p:ext uri="{BB962C8B-B14F-4D97-AF65-F5344CB8AC3E}">
        <p14:creationId xmlns:p14="http://schemas.microsoft.com/office/powerpoint/2010/main" val="1946215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2CA0-B395-4A09-AF83-844C3B06A4A6}"/>
              </a:ext>
            </a:extLst>
          </p:cNvPr>
          <p:cNvSpPr>
            <a:spLocks noGrp="1"/>
          </p:cNvSpPr>
          <p:nvPr>
            <p:ph type="title"/>
          </p:nvPr>
        </p:nvSpPr>
        <p:spPr/>
        <p:txBody>
          <a:bodyPr/>
          <a:lstStyle/>
          <a:p>
            <a:r>
              <a:rPr lang="en-US"/>
              <a:t>Youtube Übersicht | Terra X</a:t>
            </a:r>
          </a:p>
        </p:txBody>
      </p:sp>
      <p:graphicFrame>
        <p:nvGraphicFramePr>
          <p:cNvPr id="5" name="Table Placeholder 4">
            <a:extLst>
              <a:ext uri="{FF2B5EF4-FFF2-40B4-BE49-F238E27FC236}">
                <a16:creationId xmlns:a16="http://schemas.microsoft.com/office/drawing/2014/main" id="{1638B2F8-8926-4D91-9F6C-01943E115EB8}"/>
              </a:ext>
            </a:extLst>
          </p:cNvPr>
          <p:cNvGraphicFramePr>
            <a:graphicFrameLocks noGrp="1"/>
          </p:cNvGraphicFramePr>
          <p:nvPr>
            <p:ph type="tbl" sz="quarter" idx="13"/>
            <p:extLst>
              <p:ext uri="{D42A27DB-BD31-4B8C-83A1-F6EECF244321}">
                <p14:modId xmlns:p14="http://schemas.microsoft.com/office/powerpoint/2010/main" val="178927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843016">
                  <a:extLst>
                    <a:ext uri="{9D8B030D-6E8A-4147-A177-3AD203B41FA5}">
                      <a16:colId xmlns:a16="http://schemas.microsoft.com/office/drawing/2014/main" val="4008386483"/>
                    </a:ext>
                  </a:extLst>
                </a:gridCol>
                <a:gridCol w="2304288">
                  <a:extLst>
                    <a:ext uri="{9D8B030D-6E8A-4147-A177-3AD203B41FA5}">
                      <a16:colId xmlns:a16="http://schemas.microsoft.com/office/drawing/2014/main" val="2937217398"/>
                    </a:ext>
                  </a:extLst>
                </a:gridCol>
              </a:tblGrid>
              <a:tr h="370840">
                <a:tc>
                  <a:txBody>
                    <a:bodyPr/>
                    <a:lstStyle/>
                    <a:p>
                      <a:r>
                        <a:rPr lang="en-US" sz="1000"/>
                        <a:t>Channel</a:t>
                      </a:r>
                    </a:p>
                  </a:txBody>
                  <a:tcPr/>
                </a:tc>
                <a:tc>
                  <a:txBody>
                    <a:bodyPr/>
                    <a:lstStyle/>
                    <a:p>
                      <a:r>
                        <a:rPr lang="en-US" sz="1000"/>
                        <a:t>Video Views</a:t>
                      </a:r>
                    </a:p>
                  </a:txBody>
                  <a:tcPr/>
                </a:tc>
                <a:extLst>
                  <a:ext uri="{0D108BD9-81ED-4DB2-BD59-A6C34878D82A}">
                    <a16:rowId xmlns:a16="http://schemas.microsoft.com/office/drawing/2014/main" val="3372190972"/>
                  </a:ext>
                </a:extLst>
              </a:tr>
              <a:tr h="370840">
                <a:tc>
                  <a:txBody>
                    <a:bodyPr/>
                    <a:lstStyle/>
                    <a:p>
                      <a:r>
                        <a:rPr lang="en-US" sz="1000"/>
                        <a:t>Terra X</a:t>
                      </a:r>
                    </a:p>
                  </a:txBody>
                  <a:tcPr/>
                </a:tc>
                <a:tc>
                  <a:txBody>
                    <a:bodyPr/>
                    <a:lstStyle/>
                    <a:p>
                      <a:r>
                        <a:rPr lang="en-US" sz="1000"/>
                        <a:t>952554</a:t>
                      </a:r>
                    </a:p>
                  </a:txBody>
                  <a:tcPr/>
                </a:tc>
                <a:extLst>
                  <a:ext uri="{0D108BD9-81ED-4DB2-BD59-A6C34878D82A}">
                    <a16:rowId xmlns:a16="http://schemas.microsoft.com/office/drawing/2014/main" val="2084474685"/>
                  </a:ext>
                </a:extLst>
              </a:tr>
              <a:tr h="370840">
                <a:tc>
                  <a:txBody>
                    <a:bodyPr/>
                    <a:lstStyle/>
                    <a:p>
                      <a:r>
                        <a:rPr lang="en-US" sz="1000"/>
                        <a:t>Terra X Lesch &amp; Co</a:t>
                      </a:r>
                    </a:p>
                  </a:txBody>
                  <a:tcPr/>
                </a:tc>
                <a:tc>
                  <a:txBody>
                    <a:bodyPr/>
                    <a:lstStyle/>
                    <a:p>
                      <a:r>
                        <a:rPr lang="en-US" sz="1000"/>
                        <a:t>732360</a:t>
                      </a:r>
                    </a:p>
                  </a:txBody>
                  <a:tcPr/>
                </a:tc>
                <a:extLst>
                  <a:ext uri="{0D108BD9-81ED-4DB2-BD59-A6C34878D82A}">
                    <a16:rowId xmlns:a16="http://schemas.microsoft.com/office/drawing/2014/main" val="2057768579"/>
                  </a:ext>
                </a:extLst>
              </a:tr>
              <a:tr h="370840">
                <a:tc>
                  <a:txBody>
                    <a:bodyPr/>
                    <a:lstStyle/>
                    <a:p>
                      <a:r>
                        <a:rPr lang="en-US" sz="1000"/>
                        <a:t>MrWissen2go Geschichte</a:t>
                      </a:r>
                    </a:p>
                  </a:txBody>
                  <a:tcPr/>
                </a:tc>
                <a:tc>
                  <a:txBody>
                    <a:bodyPr/>
                    <a:lstStyle/>
                    <a:p>
                      <a:r>
                        <a:rPr lang="en-US" sz="1000"/>
                        <a:t>537423</a:t>
                      </a:r>
                    </a:p>
                  </a:txBody>
                  <a:tcPr/>
                </a:tc>
                <a:extLst>
                  <a:ext uri="{0D108BD9-81ED-4DB2-BD59-A6C34878D82A}">
                    <a16:rowId xmlns:a16="http://schemas.microsoft.com/office/drawing/2014/main" val="1064180347"/>
                  </a:ext>
                </a:extLst>
              </a:tr>
              <a:tr h="370840">
                <a:tc>
                  <a:txBody>
                    <a:bodyPr/>
                    <a:lstStyle/>
                    <a:p>
                      <a:r>
                        <a:rPr lang="en-US" sz="1000"/>
                        <a:t>Terra X plus</a:t>
                      </a:r>
                    </a:p>
                  </a:txBody>
                  <a:tcPr/>
                </a:tc>
                <a:tc>
                  <a:txBody>
                    <a:bodyPr/>
                    <a:lstStyle/>
                    <a:p>
                      <a:r>
                        <a:rPr lang="en-US" sz="1000"/>
                        <a:t>141414</a:t>
                      </a:r>
                    </a:p>
                  </a:txBody>
                  <a:tcPr/>
                </a:tc>
                <a:extLst>
                  <a:ext uri="{0D108BD9-81ED-4DB2-BD59-A6C34878D82A}">
                    <a16:rowId xmlns:a16="http://schemas.microsoft.com/office/drawing/2014/main" val="884990907"/>
                  </a:ext>
                </a:extLst>
              </a:tr>
              <a:tr h="370840">
                <a:tc>
                  <a:txBody>
                    <a:bodyPr/>
                    <a:lstStyle/>
                    <a:p>
                      <a:r>
                        <a:rPr lang="en-US" sz="1000"/>
                        <a:t>Terra Xplore</a:t>
                      </a:r>
                    </a:p>
                  </a:txBody>
                  <a:tcPr/>
                </a:tc>
                <a:tc>
                  <a:txBody>
                    <a:bodyPr/>
                    <a:lstStyle/>
                    <a:p>
                      <a:r>
                        <a:rPr lang="en-US" sz="1000"/>
                        <a:t>28717</a:t>
                      </a:r>
                    </a:p>
                  </a:txBody>
                  <a:tcPr/>
                </a:tc>
                <a:extLst>
                  <a:ext uri="{0D108BD9-81ED-4DB2-BD59-A6C34878D82A}">
                    <a16:rowId xmlns:a16="http://schemas.microsoft.com/office/drawing/2014/main" val="1785090645"/>
                  </a:ext>
                </a:extLst>
              </a:tr>
            </a:tbl>
          </a:graphicData>
        </a:graphic>
      </p:graphicFrame>
      <p:sp>
        <p:nvSpPr>
          <p:cNvPr id="4" name="Text Placeholder 3">
            <a:extLst>
              <a:ext uri="{FF2B5EF4-FFF2-40B4-BE49-F238E27FC236}">
                <a16:creationId xmlns:a16="http://schemas.microsoft.com/office/drawing/2014/main" id="{045C5D94-3067-4EDB-8C0A-16F29242B9AE}"/>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976123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2C8D0-1E39-4E59-B598-F0D429957971}"/>
              </a:ext>
            </a:extLst>
          </p:cNvPr>
          <p:cNvSpPr>
            <a:spLocks noGrp="1"/>
          </p:cNvSpPr>
          <p:nvPr>
            <p:ph type="title"/>
          </p:nvPr>
        </p:nvSpPr>
        <p:spPr/>
        <p:txBody>
          <a:bodyPr/>
          <a:lstStyle/>
          <a:p>
            <a:r>
              <a:rPr lang="en-US"/>
              <a:t>Youtube Top Videos | Terra X</a:t>
            </a:r>
          </a:p>
        </p:txBody>
      </p:sp>
      <p:graphicFrame>
        <p:nvGraphicFramePr>
          <p:cNvPr id="5" name="Table Placeholder 4">
            <a:extLst>
              <a:ext uri="{FF2B5EF4-FFF2-40B4-BE49-F238E27FC236}">
                <a16:creationId xmlns:a16="http://schemas.microsoft.com/office/drawing/2014/main" id="{79B003AA-5A5C-4E34-95DA-539845F34814}"/>
              </a:ext>
            </a:extLst>
          </p:cNvPr>
          <p:cNvGraphicFramePr>
            <a:graphicFrameLocks noGrp="1"/>
          </p:cNvGraphicFramePr>
          <p:nvPr>
            <p:ph type="tbl" sz="quarter" idx="13"/>
            <p:extLst>
              <p:ext uri="{D42A27DB-BD31-4B8C-83A1-F6EECF244321}">
                <p14:modId xmlns:p14="http://schemas.microsoft.com/office/powerpoint/2010/main" val="2207489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810964279"/>
                    </a:ext>
                  </a:extLst>
                </a:gridCol>
                <a:gridCol w="2304288">
                  <a:extLst>
                    <a:ext uri="{9D8B030D-6E8A-4147-A177-3AD203B41FA5}">
                      <a16:colId xmlns:a16="http://schemas.microsoft.com/office/drawing/2014/main" val="2333208078"/>
                    </a:ext>
                  </a:extLst>
                </a:gridCol>
                <a:gridCol w="1152144">
                  <a:extLst>
                    <a:ext uri="{9D8B030D-6E8A-4147-A177-3AD203B41FA5}">
                      <a16:colId xmlns:a16="http://schemas.microsoft.com/office/drawing/2014/main" val="4125009709"/>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1294953567"/>
                  </a:ext>
                </a:extLst>
              </a:tr>
              <a:tr h="370840">
                <a:tc>
                  <a:txBody>
                    <a:bodyPr/>
                    <a:lstStyle/>
                    <a:p>
                      <a:r>
                        <a:rPr lang="pt-BR" sz="1000" b="1"/>
                        <a:t>Terra X - 2021-10-17 10:00:02</a:t>
                      </a:r>
                      <a:r>
                        <a:rPr lang="pt-BR" sz="1000"/>
                        <a:t>
 n/a</a:t>
                      </a:r>
                      <a:endParaRPr lang="en-US" sz="1000"/>
                    </a:p>
                  </a:txBody>
                  <a:tcPr/>
                </a:tc>
                <a:tc>
                  <a:txBody>
                    <a:bodyPr/>
                    <a:lstStyle/>
                    <a:p>
                      <a:r>
                        <a:rPr lang="en-US" sz="1000"/>
                        <a:t>https://i.ytimg.com/vi/ChGhM8eLoYs/hqdefault.jpg</a:t>
                      </a:r>
                    </a:p>
                  </a:txBody>
                  <a:tcPr/>
                </a:tc>
                <a:tc>
                  <a:txBody>
                    <a:bodyPr/>
                    <a:lstStyle/>
                    <a:p>
                      <a:r>
                        <a:rPr lang="en-US" sz="1000"/>
                        <a:t>55913</a:t>
                      </a:r>
                    </a:p>
                  </a:txBody>
                  <a:tcPr/>
                </a:tc>
                <a:extLst>
                  <a:ext uri="{0D108BD9-81ED-4DB2-BD59-A6C34878D82A}">
                    <a16:rowId xmlns:a16="http://schemas.microsoft.com/office/drawing/2014/main" val="2360171519"/>
                  </a:ext>
                </a:extLst>
              </a:tr>
              <a:tr h="370840">
                <a:tc>
                  <a:txBody>
                    <a:bodyPr/>
                    <a:lstStyle/>
                    <a:p>
                      <a:r>
                        <a:rPr lang="pt-BR" sz="1000" b="1"/>
                        <a:t>Terra X - 2021-10-10 10:00:12</a:t>
                      </a:r>
                      <a:r>
                        <a:rPr lang="pt-BR" sz="1000"/>
                        <a:t>
 n/a</a:t>
                      </a:r>
                      <a:endParaRPr lang="en-US" sz="1000"/>
                    </a:p>
                  </a:txBody>
                  <a:tcPr/>
                </a:tc>
                <a:tc>
                  <a:txBody>
                    <a:bodyPr/>
                    <a:lstStyle/>
                    <a:p>
                      <a:r>
                        <a:rPr lang="en-US" sz="1000"/>
                        <a:t>https://i.ytimg.com/vi/lyk2kEsOXUc/hqdefault.jpg</a:t>
                      </a:r>
                    </a:p>
                  </a:txBody>
                  <a:tcPr/>
                </a:tc>
                <a:tc>
                  <a:txBody>
                    <a:bodyPr/>
                    <a:lstStyle/>
                    <a:p>
                      <a:r>
                        <a:rPr lang="en-US" sz="1000"/>
                        <a:t>45891</a:t>
                      </a:r>
                    </a:p>
                  </a:txBody>
                  <a:tcPr/>
                </a:tc>
                <a:extLst>
                  <a:ext uri="{0D108BD9-81ED-4DB2-BD59-A6C34878D82A}">
                    <a16:rowId xmlns:a16="http://schemas.microsoft.com/office/drawing/2014/main" val="3154050772"/>
                  </a:ext>
                </a:extLst>
              </a:tr>
              <a:tr h="370840">
                <a:tc>
                  <a:txBody>
                    <a:bodyPr/>
                    <a:lstStyle/>
                    <a:p>
                      <a:r>
                        <a:rPr lang="pt-BR" sz="1000" b="1"/>
                        <a:t>Terra X - 2021-01-27 16:30:02</a:t>
                      </a:r>
                      <a:r>
                        <a:rPr lang="pt-BR" sz="1000"/>
                        <a:t>
 n/a</a:t>
                      </a:r>
                      <a:endParaRPr lang="en-US" sz="1000"/>
                    </a:p>
                  </a:txBody>
                  <a:tcPr/>
                </a:tc>
                <a:tc>
                  <a:txBody>
                    <a:bodyPr/>
                    <a:lstStyle/>
                    <a:p>
                      <a:r>
                        <a:rPr lang="en-US" sz="1000"/>
                        <a:t>https://i.ytimg.com/vi/MzuINEWS2sk/hqdefault.jpg</a:t>
                      </a:r>
                    </a:p>
                  </a:txBody>
                  <a:tcPr/>
                </a:tc>
                <a:tc>
                  <a:txBody>
                    <a:bodyPr/>
                    <a:lstStyle/>
                    <a:p>
                      <a:r>
                        <a:rPr lang="en-US" sz="1000"/>
                        <a:t>38390</a:t>
                      </a:r>
                    </a:p>
                  </a:txBody>
                  <a:tcPr/>
                </a:tc>
                <a:extLst>
                  <a:ext uri="{0D108BD9-81ED-4DB2-BD59-A6C34878D82A}">
                    <a16:rowId xmlns:a16="http://schemas.microsoft.com/office/drawing/2014/main" val="2829927454"/>
                  </a:ext>
                </a:extLst>
              </a:tr>
            </a:tbl>
          </a:graphicData>
        </a:graphic>
      </p:graphicFrame>
      <p:sp>
        <p:nvSpPr>
          <p:cNvPr id="4" name="Text Placeholder 3">
            <a:extLst>
              <a:ext uri="{FF2B5EF4-FFF2-40B4-BE49-F238E27FC236}">
                <a16:creationId xmlns:a16="http://schemas.microsoft.com/office/drawing/2014/main" id="{CE5AD7F2-CBD7-4031-9314-80D4E96B037E}"/>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986863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B95D6-38D7-4F0A-B7CE-C062D85A1650}"/>
              </a:ext>
            </a:extLst>
          </p:cNvPr>
          <p:cNvSpPr>
            <a:spLocks noGrp="1"/>
          </p:cNvSpPr>
          <p:nvPr>
            <p:ph type="title"/>
          </p:nvPr>
        </p:nvSpPr>
        <p:spPr/>
        <p:txBody>
          <a:bodyPr/>
          <a:lstStyle/>
          <a:p>
            <a:r>
              <a:rPr lang="de-DE"/>
              <a:t>Youtube Top Videos | MrWissen2go Geschichte</a:t>
            </a:r>
            <a:endParaRPr lang="en-US"/>
          </a:p>
        </p:txBody>
      </p:sp>
      <p:graphicFrame>
        <p:nvGraphicFramePr>
          <p:cNvPr id="5" name="Table Placeholder 4">
            <a:extLst>
              <a:ext uri="{FF2B5EF4-FFF2-40B4-BE49-F238E27FC236}">
                <a16:creationId xmlns:a16="http://schemas.microsoft.com/office/drawing/2014/main" id="{DE1CDAFE-6B04-4D64-AB88-6939A44A91CB}"/>
              </a:ext>
            </a:extLst>
          </p:cNvPr>
          <p:cNvGraphicFramePr>
            <a:graphicFrameLocks noGrp="1"/>
          </p:cNvGraphicFramePr>
          <p:nvPr>
            <p:ph type="tbl" sz="quarter" idx="13"/>
            <p:extLst>
              <p:ext uri="{D42A27DB-BD31-4B8C-83A1-F6EECF244321}">
                <p14:modId xmlns:p14="http://schemas.microsoft.com/office/powerpoint/2010/main" val="2741431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539197304"/>
                    </a:ext>
                  </a:extLst>
                </a:gridCol>
                <a:gridCol w="2304288">
                  <a:extLst>
                    <a:ext uri="{9D8B030D-6E8A-4147-A177-3AD203B41FA5}">
                      <a16:colId xmlns:a16="http://schemas.microsoft.com/office/drawing/2014/main" val="2726734171"/>
                    </a:ext>
                  </a:extLst>
                </a:gridCol>
                <a:gridCol w="1152144">
                  <a:extLst>
                    <a:ext uri="{9D8B030D-6E8A-4147-A177-3AD203B41FA5}">
                      <a16:colId xmlns:a16="http://schemas.microsoft.com/office/drawing/2014/main" val="971890644"/>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3217100805"/>
                  </a:ext>
                </a:extLst>
              </a:tr>
              <a:tr h="370840">
                <a:tc>
                  <a:txBody>
                    <a:bodyPr/>
                    <a:lstStyle/>
                    <a:p>
                      <a:r>
                        <a:rPr lang="de-DE" sz="1000" b="1"/>
                        <a:t>MrWissen2go Geschichte - 2021-10-14 16:00:25</a:t>
                      </a:r>
                      <a:r>
                        <a:rPr lang="de-DE" sz="1000"/>
                        <a:t>
 n/a</a:t>
                      </a:r>
                      <a:endParaRPr lang="en-US" sz="1000"/>
                    </a:p>
                  </a:txBody>
                  <a:tcPr/>
                </a:tc>
                <a:tc>
                  <a:txBody>
                    <a:bodyPr/>
                    <a:lstStyle/>
                    <a:p>
                      <a:r>
                        <a:rPr lang="en-US" sz="1000"/>
                        <a:t>https://i.ytimg.com/vi/Whj8-WMnAw8/hqdefault.jpg</a:t>
                      </a:r>
                    </a:p>
                  </a:txBody>
                  <a:tcPr/>
                </a:tc>
                <a:tc>
                  <a:txBody>
                    <a:bodyPr/>
                    <a:lstStyle/>
                    <a:p>
                      <a:r>
                        <a:rPr lang="en-US" sz="1000"/>
                        <a:t>56258</a:t>
                      </a:r>
                    </a:p>
                  </a:txBody>
                  <a:tcPr/>
                </a:tc>
                <a:extLst>
                  <a:ext uri="{0D108BD9-81ED-4DB2-BD59-A6C34878D82A}">
                    <a16:rowId xmlns:a16="http://schemas.microsoft.com/office/drawing/2014/main" val="3854642262"/>
                  </a:ext>
                </a:extLst>
              </a:tr>
              <a:tr h="370840">
                <a:tc>
                  <a:txBody>
                    <a:bodyPr/>
                    <a:lstStyle/>
                    <a:p>
                      <a:r>
                        <a:rPr lang="de-DE" sz="1000" b="1"/>
                        <a:t>MrWissen2go Geschichte - 2019-01-31 16:00:09</a:t>
                      </a:r>
                      <a:r>
                        <a:rPr lang="de-DE" sz="1000"/>
                        <a:t>
 n/a</a:t>
                      </a:r>
                      <a:endParaRPr lang="en-US" sz="1000"/>
                    </a:p>
                  </a:txBody>
                  <a:tcPr/>
                </a:tc>
                <a:tc>
                  <a:txBody>
                    <a:bodyPr/>
                    <a:lstStyle/>
                    <a:p>
                      <a:r>
                        <a:rPr lang="en-US" sz="1000"/>
                        <a:t>https://i.ytimg.com/vi/bmhVLGWszQc/hqdefault.jpg</a:t>
                      </a:r>
                    </a:p>
                  </a:txBody>
                  <a:tcPr/>
                </a:tc>
                <a:tc>
                  <a:txBody>
                    <a:bodyPr/>
                    <a:lstStyle/>
                    <a:p>
                      <a:r>
                        <a:rPr lang="en-US" sz="1000"/>
                        <a:t>29913</a:t>
                      </a:r>
                    </a:p>
                  </a:txBody>
                  <a:tcPr/>
                </a:tc>
                <a:extLst>
                  <a:ext uri="{0D108BD9-81ED-4DB2-BD59-A6C34878D82A}">
                    <a16:rowId xmlns:a16="http://schemas.microsoft.com/office/drawing/2014/main" val="3599208166"/>
                  </a:ext>
                </a:extLst>
              </a:tr>
              <a:tr h="370840">
                <a:tc>
                  <a:txBody>
                    <a:bodyPr/>
                    <a:lstStyle/>
                    <a:p>
                      <a:r>
                        <a:rPr lang="de-DE" sz="1000" b="1"/>
                        <a:t>MrWissen2go Geschichte - 2021-10-07 16:00:00</a:t>
                      </a:r>
                      <a:r>
                        <a:rPr lang="de-DE" sz="1000"/>
                        <a:t>
 n/a</a:t>
                      </a:r>
                      <a:endParaRPr lang="en-US" sz="1000"/>
                    </a:p>
                  </a:txBody>
                  <a:tcPr/>
                </a:tc>
                <a:tc>
                  <a:txBody>
                    <a:bodyPr/>
                    <a:lstStyle/>
                    <a:p>
                      <a:r>
                        <a:rPr lang="en-US" sz="1000"/>
                        <a:t>https://i.ytimg.com/vi/aQNfPNSQnsk/hqdefault.jpg</a:t>
                      </a:r>
                    </a:p>
                  </a:txBody>
                  <a:tcPr/>
                </a:tc>
                <a:tc>
                  <a:txBody>
                    <a:bodyPr/>
                    <a:lstStyle/>
                    <a:p>
                      <a:r>
                        <a:rPr lang="en-US" sz="1000"/>
                        <a:t>17700</a:t>
                      </a:r>
                    </a:p>
                  </a:txBody>
                  <a:tcPr/>
                </a:tc>
                <a:extLst>
                  <a:ext uri="{0D108BD9-81ED-4DB2-BD59-A6C34878D82A}">
                    <a16:rowId xmlns:a16="http://schemas.microsoft.com/office/drawing/2014/main" val="347346030"/>
                  </a:ext>
                </a:extLst>
              </a:tr>
            </a:tbl>
          </a:graphicData>
        </a:graphic>
      </p:graphicFrame>
      <p:sp>
        <p:nvSpPr>
          <p:cNvPr id="4" name="Text Placeholder 3">
            <a:extLst>
              <a:ext uri="{FF2B5EF4-FFF2-40B4-BE49-F238E27FC236}">
                <a16:creationId xmlns:a16="http://schemas.microsoft.com/office/drawing/2014/main" id="{7AD9828D-524B-438A-BA5D-0D2E2EB69346}"/>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512194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5F2F-3039-4811-A473-DD1646835197}"/>
              </a:ext>
            </a:extLst>
          </p:cNvPr>
          <p:cNvSpPr>
            <a:spLocks noGrp="1"/>
          </p:cNvSpPr>
          <p:nvPr>
            <p:ph type="title"/>
          </p:nvPr>
        </p:nvSpPr>
        <p:spPr/>
        <p:txBody>
          <a:bodyPr/>
          <a:lstStyle/>
          <a:p>
            <a:r>
              <a:rPr lang="en-US"/>
              <a:t>Youtube Top Videos | Terra X Lesch &amp; Co</a:t>
            </a:r>
          </a:p>
        </p:txBody>
      </p:sp>
      <p:graphicFrame>
        <p:nvGraphicFramePr>
          <p:cNvPr id="5" name="Table Placeholder 4">
            <a:extLst>
              <a:ext uri="{FF2B5EF4-FFF2-40B4-BE49-F238E27FC236}">
                <a16:creationId xmlns:a16="http://schemas.microsoft.com/office/drawing/2014/main" id="{C31BBCA7-B960-4830-887B-C221A781B399}"/>
              </a:ext>
            </a:extLst>
          </p:cNvPr>
          <p:cNvGraphicFramePr>
            <a:graphicFrameLocks noGrp="1"/>
          </p:cNvGraphicFramePr>
          <p:nvPr>
            <p:ph type="tbl" sz="quarter" idx="13"/>
            <p:extLst>
              <p:ext uri="{D42A27DB-BD31-4B8C-83A1-F6EECF244321}">
                <p14:modId xmlns:p14="http://schemas.microsoft.com/office/powerpoint/2010/main" val="961271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152020761"/>
                    </a:ext>
                  </a:extLst>
                </a:gridCol>
                <a:gridCol w="2304288">
                  <a:extLst>
                    <a:ext uri="{9D8B030D-6E8A-4147-A177-3AD203B41FA5}">
                      <a16:colId xmlns:a16="http://schemas.microsoft.com/office/drawing/2014/main" val="2180110970"/>
                    </a:ext>
                  </a:extLst>
                </a:gridCol>
                <a:gridCol w="1152144">
                  <a:extLst>
                    <a:ext uri="{9D8B030D-6E8A-4147-A177-3AD203B41FA5}">
                      <a16:colId xmlns:a16="http://schemas.microsoft.com/office/drawing/2014/main" val="3494782055"/>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2190130837"/>
                  </a:ext>
                </a:extLst>
              </a:tr>
              <a:tr h="370840">
                <a:tc>
                  <a:txBody>
                    <a:bodyPr/>
                    <a:lstStyle/>
                    <a:p>
                      <a:r>
                        <a:rPr lang="pt-BR" sz="1000" b="1"/>
                        <a:t>Terra X Lesch &amp; Co - 2021-10-15 20:48:18</a:t>
                      </a:r>
                      <a:r>
                        <a:rPr lang="pt-BR" sz="1000"/>
                        <a:t>
 n/a</a:t>
                      </a:r>
                      <a:endParaRPr lang="en-US" sz="1000"/>
                    </a:p>
                  </a:txBody>
                  <a:tcPr/>
                </a:tc>
                <a:tc>
                  <a:txBody>
                    <a:bodyPr/>
                    <a:lstStyle/>
                    <a:p>
                      <a:r>
                        <a:rPr lang="en-US" sz="1000"/>
                        <a:t>https://i.ytimg.com/vi/ggsF4jwZ5ps/hqdefault.jpg</a:t>
                      </a:r>
                    </a:p>
                  </a:txBody>
                  <a:tcPr/>
                </a:tc>
                <a:tc>
                  <a:txBody>
                    <a:bodyPr/>
                    <a:lstStyle/>
                    <a:p>
                      <a:r>
                        <a:rPr lang="en-US" sz="1000"/>
                        <a:t>256352</a:t>
                      </a:r>
                    </a:p>
                  </a:txBody>
                  <a:tcPr/>
                </a:tc>
                <a:extLst>
                  <a:ext uri="{0D108BD9-81ED-4DB2-BD59-A6C34878D82A}">
                    <a16:rowId xmlns:a16="http://schemas.microsoft.com/office/drawing/2014/main" val="3050163996"/>
                  </a:ext>
                </a:extLst>
              </a:tr>
              <a:tr h="370840">
                <a:tc>
                  <a:txBody>
                    <a:bodyPr/>
                    <a:lstStyle/>
                    <a:p>
                      <a:r>
                        <a:rPr lang="pt-BR" sz="1000" b="1"/>
                        <a:t>Terra X Lesch &amp; Co - 2021-10-13 15:00:13</a:t>
                      </a:r>
                      <a:r>
                        <a:rPr lang="pt-BR" sz="1000"/>
                        <a:t>
 n/a</a:t>
                      </a:r>
                      <a:endParaRPr lang="en-US" sz="1000"/>
                    </a:p>
                  </a:txBody>
                  <a:tcPr/>
                </a:tc>
                <a:tc>
                  <a:txBody>
                    <a:bodyPr/>
                    <a:lstStyle/>
                    <a:p>
                      <a:r>
                        <a:rPr lang="en-US" sz="1000"/>
                        <a:t>https://i.ytimg.com/vi/G86wu0BOOJI/hqdefault.jpg</a:t>
                      </a:r>
                    </a:p>
                  </a:txBody>
                  <a:tcPr/>
                </a:tc>
                <a:tc>
                  <a:txBody>
                    <a:bodyPr/>
                    <a:lstStyle/>
                    <a:p>
                      <a:r>
                        <a:rPr lang="en-US" sz="1000"/>
                        <a:t>126223</a:t>
                      </a:r>
                    </a:p>
                  </a:txBody>
                  <a:tcPr/>
                </a:tc>
                <a:extLst>
                  <a:ext uri="{0D108BD9-81ED-4DB2-BD59-A6C34878D82A}">
                    <a16:rowId xmlns:a16="http://schemas.microsoft.com/office/drawing/2014/main" val="3552694870"/>
                  </a:ext>
                </a:extLst>
              </a:tr>
              <a:tr h="370840">
                <a:tc>
                  <a:txBody>
                    <a:bodyPr/>
                    <a:lstStyle/>
                    <a:p>
                      <a:r>
                        <a:rPr lang="pt-BR" sz="1000" b="1"/>
                        <a:t>Terra X Lesch &amp; Co - 2021-10-05 15:00:08</a:t>
                      </a:r>
                      <a:r>
                        <a:rPr lang="pt-BR" sz="1000"/>
                        <a:t>
 n/a</a:t>
                      </a:r>
                      <a:endParaRPr lang="en-US" sz="1000"/>
                    </a:p>
                  </a:txBody>
                  <a:tcPr/>
                </a:tc>
                <a:tc>
                  <a:txBody>
                    <a:bodyPr/>
                    <a:lstStyle/>
                    <a:p>
                      <a:r>
                        <a:rPr lang="en-US" sz="1000"/>
                        <a:t>https://i.ytimg.com/vi/LkWp4mrpg1s/hqdefault.jpg</a:t>
                      </a:r>
                    </a:p>
                  </a:txBody>
                  <a:tcPr/>
                </a:tc>
                <a:tc>
                  <a:txBody>
                    <a:bodyPr/>
                    <a:lstStyle/>
                    <a:p>
                      <a:r>
                        <a:rPr lang="en-US" sz="1000"/>
                        <a:t>46527</a:t>
                      </a:r>
                    </a:p>
                  </a:txBody>
                  <a:tcPr/>
                </a:tc>
                <a:extLst>
                  <a:ext uri="{0D108BD9-81ED-4DB2-BD59-A6C34878D82A}">
                    <a16:rowId xmlns:a16="http://schemas.microsoft.com/office/drawing/2014/main" val="2206195711"/>
                  </a:ext>
                </a:extLst>
              </a:tr>
            </a:tbl>
          </a:graphicData>
        </a:graphic>
      </p:graphicFrame>
      <p:sp>
        <p:nvSpPr>
          <p:cNvPr id="4" name="Text Placeholder 3">
            <a:extLst>
              <a:ext uri="{FF2B5EF4-FFF2-40B4-BE49-F238E27FC236}">
                <a16:creationId xmlns:a16="http://schemas.microsoft.com/office/drawing/2014/main" id="{D72073BC-63A5-4770-A57D-9CDD3210E603}"/>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2633652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CC587-D1CF-4E22-87FA-189AB0E4BBD1}"/>
              </a:ext>
            </a:extLst>
          </p:cNvPr>
          <p:cNvSpPr>
            <a:spLocks noGrp="1"/>
          </p:cNvSpPr>
          <p:nvPr>
            <p:ph type="title"/>
          </p:nvPr>
        </p:nvSpPr>
        <p:spPr/>
        <p:txBody>
          <a:bodyPr/>
          <a:lstStyle/>
          <a:p>
            <a:r>
              <a:rPr lang="en-US"/>
              <a:t>Youtube Top Videos | Terra X plus - 1 of 3</a:t>
            </a:r>
          </a:p>
        </p:txBody>
      </p:sp>
      <p:graphicFrame>
        <p:nvGraphicFramePr>
          <p:cNvPr id="5" name="Table Placeholder 4">
            <a:extLst>
              <a:ext uri="{FF2B5EF4-FFF2-40B4-BE49-F238E27FC236}">
                <a16:creationId xmlns:a16="http://schemas.microsoft.com/office/drawing/2014/main" id="{9EF8BD61-2DC5-4FEA-AFCD-218D9B59F37F}"/>
              </a:ext>
            </a:extLst>
          </p:cNvPr>
          <p:cNvGraphicFramePr>
            <a:graphicFrameLocks noGrp="1"/>
          </p:cNvGraphicFramePr>
          <p:nvPr>
            <p:ph type="tbl" sz="quarter" idx="13"/>
            <p:extLst>
              <p:ext uri="{D42A27DB-BD31-4B8C-83A1-F6EECF244321}">
                <p14:modId xmlns:p14="http://schemas.microsoft.com/office/powerpoint/2010/main" val="33097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380321026"/>
                    </a:ext>
                  </a:extLst>
                </a:gridCol>
                <a:gridCol w="2304288">
                  <a:extLst>
                    <a:ext uri="{9D8B030D-6E8A-4147-A177-3AD203B41FA5}">
                      <a16:colId xmlns:a16="http://schemas.microsoft.com/office/drawing/2014/main" val="1622290059"/>
                    </a:ext>
                  </a:extLst>
                </a:gridCol>
                <a:gridCol w="1152144">
                  <a:extLst>
                    <a:ext uri="{9D8B030D-6E8A-4147-A177-3AD203B41FA5}">
                      <a16:colId xmlns:a16="http://schemas.microsoft.com/office/drawing/2014/main" val="2629900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84136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- 2020-11-30 15:00:12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https://i.ytimg.com/vi/VqY0-zCHx7Q/hqdefault.jpg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24358</a:t>
                      </a:r>
                    </a:p>
                  </a:txBody>
                  <a:tcPr/>
                </a:tc>
                <a:extLst>
                  <a:ext uri="{0D108BD9-81ED-4DB2-BD59-A6C34878D82A}">
                    <a16:rowId xmlns:a16="http://schemas.microsoft.com/office/drawing/2014/main" val="160306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- 2021-10-18 18:00:29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https://i.ytimg.com/vi/SNt8JKBNzq4/hqdefault.jpg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12371</a:t>
                      </a:r>
                    </a:p>
                  </a:txBody>
                  <a:tcPr/>
                </a:tc>
                <a:extLst>
                  <a:ext uri="{0D108BD9-81ED-4DB2-BD59-A6C34878D82A}">
                    <a16:rowId xmlns:a16="http://schemas.microsoft.com/office/drawing/2014/main" val="410378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- 2021-04-19 18:33:13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https://i.ytimg.com/vi/ioBnTsh_4YE/hqdefault.jpg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extLst>
                  <a:ext uri="{0D108BD9-81ED-4DB2-BD59-A6C34878D82A}">
                    <a16:rowId xmlns:a16="http://schemas.microsoft.com/office/drawing/2014/main" val="227271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- 2021-10-06 15:00:08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https://i.ytimg.com/vi/HTZZ3aZtAkI/hqdefault.jpg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12271</a:t>
                      </a:r>
                    </a:p>
                  </a:txBody>
                  <a:tcPr/>
                </a:tc>
                <a:extLst>
                  <a:ext uri="{0D108BD9-81ED-4DB2-BD59-A6C34878D82A}">
                    <a16:rowId xmlns:a16="http://schemas.microsoft.com/office/drawing/2014/main" val="244729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- 2021-10-13 15:00:32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https://i.ytimg.com/vi/cfY79z7PCUg/hqdefault.jpg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7961</a:t>
                      </a:r>
                    </a:p>
                  </a:txBody>
                  <a:tcPr/>
                </a:tc>
                <a:extLst>
                  <a:ext uri="{0D108BD9-81ED-4DB2-BD59-A6C34878D82A}">
                    <a16:rowId xmlns:a16="http://schemas.microsoft.com/office/drawing/2014/main" val="92509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- 2021-09-29 22:36:44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https://i.ytimg.com/vi/NAi3v33fVww/hqdefault.jpg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7777</a:t>
                      </a:r>
                    </a:p>
                  </a:txBody>
                  <a:tcPr/>
                </a:tc>
                <a:extLst>
                  <a:ext uri="{0D108BD9-81ED-4DB2-BD59-A6C34878D82A}">
                    <a16:rowId xmlns:a16="http://schemas.microsoft.com/office/drawing/2014/main" val="155919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- 2020-11-23 15:00:09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https://i.ytimg.com/vi/l7SQAn28sGA/hqdefault.jpg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7119</a:t>
                      </a:r>
                    </a:p>
                  </a:txBody>
                  <a:tcPr/>
                </a:tc>
                <a:extLst>
                  <a:ext uri="{0D108BD9-81ED-4DB2-BD59-A6C34878D82A}">
                    <a16:rowId xmlns:a16="http://schemas.microsoft.com/office/drawing/2014/main" val="929600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- 2021-03-24 15:00:00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https://i.ytimg.com/vi/22lLg9LoizI/hqdefault.jpg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6294</a:t>
                      </a:r>
                    </a:p>
                  </a:txBody>
                  <a:tcPr/>
                </a:tc>
                <a:extLst>
                  <a:ext uri="{0D108BD9-81ED-4DB2-BD59-A6C34878D82A}">
                    <a16:rowId xmlns:a16="http://schemas.microsoft.com/office/drawing/2014/main" val="156939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- 2020-03-17 18:00:16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https://i.ytimg.com/vi/y5uAf4ccrtE/hqdefault.jpg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a:t>
                      </a:r>
                    </a:p>
                  </a:txBody>
                  <a:tcPr/>
                </a:tc>
                <a:extLst>
                  <a:ext uri="{0D108BD9-81ED-4DB2-BD59-A6C34878D82A}">
                    <a16:rowId xmlns:a16="http://schemas.microsoft.com/office/drawing/2014/main" val="246991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- 2021-10-11 15:00:03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https://i.ytimg.com/vi/9nRakAyBIqw/hqdefault.jpg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extLst>
                  <a:ext uri="{0D108BD9-81ED-4DB2-BD59-A6C34878D82A}">
                    <a16:rowId xmlns:a16="http://schemas.microsoft.com/office/drawing/2014/main" val="2782776501"/>
                  </a:ext>
                </a:extLst>
              </a:tr>
            </a:tbl>
          </a:graphicData>
        </a:graphic>
      </p:graphicFrame>
      <p:sp>
        <p:nvSpPr>
          <p:cNvPr id="4" name="Text Placeholder 3">
            <a:extLst>
              <a:ext uri="{FF2B5EF4-FFF2-40B4-BE49-F238E27FC236}">
                <a16:creationId xmlns:a16="http://schemas.microsoft.com/office/drawing/2014/main" id="{09B94FA6-458E-4D53-B9BC-2E031CFC0A4C}"/>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631415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87B20-07C6-4225-94A3-F15576FC35C1}"/>
              </a:ext>
            </a:extLst>
          </p:cNvPr>
          <p:cNvSpPr>
            <a:spLocks noGrp="1"/>
          </p:cNvSpPr>
          <p:nvPr>
            <p:ph type="title"/>
          </p:nvPr>
        </p:nvSpPr>
        <p:spPr/>
        <p:txBody>
          <a:bodyPr/>
          <a:lstStyle/>
          <a:p>
            <a:r>
              <a:rPr lang="en-US"/>
              <a:t>Youtube Top Videos | Terra X plus - 2 of 3</a:t>
            </a:r>
          </a:p>
        </p:txBody>
      </p:sp>
      <p:graphicFrame>
        <p:nvGraphicFramePr>
          <p:cNvPr id="5" name="Table Placeholder 4">
            <a:extLst>
              <a:ext uri="{FF2B5EF4-FFF2-40B4-BE49-F238E27FC236}">
                <a16:creationId xmlns:a16="http://schemas.microsoft.com/office/drawing/2014/main" id="{E5CE185B-DA7E-44DC-938D-EE7C8CD67CB2}"/>
              </a:ext>
            </a:extLst>
          </p:cNvPr>
          <p:cNvGraphicFramePr>
            <a:graphicFrameLocks noGrp="1"/>
          </p:cNvGraphicFramePr>
          <p:nvPr>
            <p:ph type="tbl" sz="quarter" idx="13"/>
            <p:extLst>
              <p:ext uri="{D42A27DB-BD31-4B8C-83A1-F6EECF244321}">
                <p14:modId xmlns:p14="http://schemas.microsoft.com/office/powerpoint/2010/main" val="561326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470832638"/>
                    </a:ext>
                  </a:extLst>
                </a:gridCol>
                <a:gridCol w="2304288">
                  <a:extLst>
                    <a:ext uri="{9D8B030D-6E8A-4147-A177-3AD203B41FA5}">
                      <a16:colId xmlns:a16="http://schemas.microsoft.com/office/drawing/2014/main" val="3006094171"/>
                    </a:ext>
                  </a:extLst>
                </a:gridCol>
                <a:gridCol w="1152144">
                  <a:extLst>
                    <a:ext uri="{9D8B030D-6E8A-4147-A177-3AD203B41FA5}">
                      <a16:colId xmlns:a16="http://schemas.microsoft.com/office/drawing/2014/main" val="3065955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21102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- 2021-02-11 14:49:54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https://i.ytimg.com/vi/T10jMTh8Vzc/hqdefault.jpg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extLst>
                  <a:ext uri="{0D108BD9-81ED-4DB2-BD59-A6C34878D82A}">
                    <a16:rowId xmlns:a16="http://schemas.microsoft.com/office/drawing/2014/main" val="158384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- 2021-10-04 15:00:04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https://i.ytimg.com/vi/6Cvrlxabq8E/hqdefault.jpg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extLst>
                  <a:ext uri="{0D108BD9-81ED-4DB2-BD59-A6C34878D82A}">
                    <a16:rowId xmlns:a16="http://schemas.microsoft.com/office/drawing/2014/main" val="201296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- 2021-04-14 15:00:05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https://i.ytimg.com/vi/Iq-XX3AQqAM/hqdefault.jpg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extLst>
                  <a:ext uri="{0D108BD9-81ED-4DB2-BD59-A6C34878D82A}">
                    <a16:rowId xmlns:a16="http://schemas.microsoft.com/office/drawing/2014/main" val="17475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- 2021-01-06 15:03:34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https://i.ytimg.com/vi/0LWuMvK_p6Q/hqdefault.jpg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extLst>
                  <a:ext uri="{0D108BD9-81ED-4DB2-BD59-A6C34878D82A}">
                    <a16:rowId xmlns:a16="http://schemas.microsoft.com/office/drawing/2014/main" val="264282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- 2021-04-28 15:00:29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https://i.ytimg.com/vi/o5-JT4-67Zk/hqdefault.jpg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extLst>
                  <a:ext uri="{0D108BD9-81ED-4DB2-BD59-A6C34878D82A}">
                    <a16:rowId xmlns:a16="http://schemas.microsoft.com/office/drawing/2014/main" val="2222332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- 2021-07-07 15:00:27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https://i.ytimg.com/vi/_eu6Ycw9uhs/hqdefault.jpg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extLst>
                  <a:ext uri="{0D108BD9-81ED-4DB2-BD59-A6C34878D82A}">
                    <a16:rowId xmlns:a16="http://schemas.microsoft.com/office/drawing/2014/main" val="366861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- 2021-08-11 15:00:13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https://i.ytimg.com/vi/I9IyQ-ZW9LE/hqdefault.jpg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403857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- 2021-06-09 15:00:24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https://i.ytimg.com/vi/qMU2zNxgEAs/hqdefault.jpg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extLst>
                  <a:ext uri="{0D108BD9-81ED-4DB2-BD59-A6C34878D82A}">
                    <a16:rowId xmlns:a16="http://schemas.microsoft.com/office/drawing/2014/main" val="125763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- 2021-05-26 15:00:21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https://i.ytimg.com/vi/ug7HXI4ryA0/hqdefault.jpg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extLst>
                  <a:ext uri="{0D108BD9-81ED-4DB2-BD59-A6C34878D82A}">
                    <a16:rowId xmlns:a16="http://schemas.microsoft.com/office/drawing/2014/main" val="362031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- 2020-05-06 09:20:30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https://i.ytimg.com/vi/ay31-KL87hc/hqdefault.jpg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extLst>
                  <a:ext uri="{0D108BD9-81ED-4DB2-BD59-A6C34878D82A}">
                    <a16:rowId xmlns:a16="http://schemas.microsoft.com/office/drawing/2014/main" val="3362849091"/>
                  </a:ext>
                </a:extLst>
              </a:tr>
            </a:tbl>
          </a:graphicData>
        </a:graphic>
      </p:graphicFrame>
      <p:sp>
        <p:nvSpPr>
          <p:cNvPr id="4" name="Text Placeholder 3">
            <a:extLst>
              <a:ext uri="{FF2B5EF4-FFF2-40B4-BE49-F238E27FC236}">
                <a16:creationId xmlns:a16="http://schemas.microsoft.com/office/drawing/2014/main" id="{EAEBC159-9822-4307-8F73-4B68DBBF6128}"/>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786049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5EC4A-7BD6-499C-89A4-EC48C26C031B}"/>
              </a:ext>
            </a:extLst>
          </p:cNvPr>
          <p:cNvSpPr>
            <a:spLocks noGrp="1"/>
          </p:cNvSpPr>
          <p:nvPr>
            <p:ph type="title"/>
          </p:nvPr>
        </p:nvSpPr>
        <p:spPr/>
        <p:txBody>
          <a:bodyPr/>
          <a:lstStyle/>
          <a:p>
            <a:r>
              <a:rPr lang="en-US"/>
              <a:t>Youtube Top Videos | Terra X plus - 3 of 3</a:t>
            </a:r>
          </a:p>
        </p:txBody>
      </p:sp>
      <p:graphicFrame>
        <p:nvGraphicFramePr>
          <p:cNvPr id="5" name="Table Placeholder 4">
            <a:extLst>
              <a:ext uri="{FF2B5EF4-FFF2-40B4-BE49-F238E27FC236}">
                <a16:creationId xmlns:a16="http://schemas.microsoft.com/office/drawing/2014/main" id="{74369726-129E-4C7F-95C8-6C918EBAC4B7}"/>
              </a:ext>
            </a:extLst>
          </p:cNvPr>
          <p:cNvGraphicFramePr>
            <a:graphicFrameLocks noGrp="1"/>
          </p:cNvGraphicFramePr>
          <p:nvPr>
            <p:ph type="tbl" sz="quarter" idx="13"/>
            <p:extLst>
              <p:ext uri="{D42A27DB-BD31-4B8C-83A1-F6EECF244321}">
                <p14:modId xmlns:p14="http://schemas.microsoft.com/office/powerpoint/2010/main" val="2599738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070522103"/>
                    </a:ext>
                  </a:extLst>
                </a:gridCol>
                <a:gridCol w="2304288">
                  <a:extLst>
                    <a:ext uri="{9D8B030D-6E8A-4147-A177-3AD203B41FA5}">
                      <a16:colId xmlns:a16="http://schemas.microsoft.com/office/drawing/2014/main" val="1372251766"/>
                    </a:ext>
                  </a:extLst>
                </a:gridCol>
                <a:gridCol w="1152144">
                  <a:extLst>
                    <a:ext uri="{9D8B030D-6E8A-4147-A177-3AD203B41FA5}">
                      <a16:colId xmlns:a16="http://schemas.microsoft.com/office/drawing/2014/main" val="3861623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04831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- 2020-06-16 09:53:41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https://i.ytimg.com/vi/oPj8HrqR-94/hqdefault.jpg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extLst>
                  <a:ext uri="{0D108BD9-81ED-4DB2-BD59-A6C34878D82A}">
                    <a16:rowId xmlns:a16="http://schemas.microsoft.com/office/drawing/2014/main" val="64956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- 2021-04-05 15:00:23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https://i.ytimg.com/vi/Y7st6C8rsyU/hqdefault.jpg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extLst>
                  <a:ext uri="{0D108BD9-81ED-4DB2-BD59-A6C34878D82A}">
                    <a16:rowId xmlns:a16="http://schemas.microsoft.com/office/drawing/2014/main" val="45918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- 2021-03-29 15:00:22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https://i.ytimg.com/vi/cO4TxXM_SF0/hqdefault.jpg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extLst>
                  <a:ext uri="{0D108BD9-81ED-4DB2-BD59-A6C34878D82A}">
                    <a16:rowId xmlns:a16="http://schemas.microsoft.com/office/drawing/2014/main" val="247560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- 2020-11-18 15:00:12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https://i.ytimg.com/vi/FTfsh0B25Js/hqdefault.jpg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extLst>
                  <a:ext uri="{0D108BD9-81ED-4DB2-BD59-A6C34878D82A}">
                    <a16:rowId xmlns:a16="http://schemas.microsoft.com/office/drawing/2014/main" val="172162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- 2020-12-30 15:00:12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https://i.ytimg.com/vi/gixNSiqdyVU/hqdefault.jpg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extLst>
                  <a:ext uri="{0D108BD9-81ED-4DB2-BD59-A6C34878D82A}">
                    <a16:rowId xmlns:a16="http://schemas.microsoft.com/office/drawing/2014/main" val="2518039240"/>
                  </a:ext>
                </a:extLst>
              </a:tr>
            </a:tbl>
          </a:graphicData>
        </a:graphic>
      </p:graphicFrame>
      <p:sp>
        <p:nvSpPr>
          <p:cNvPr id="4" name="Text Placeholder 3">
            <a:extLst>
              <a:ext uri="{FF2B5EF4-FFF2-40B4-BE49-F238E27FC236}">
                <a16:creationId xmlns:a16="http://schemas.microsoft.com/office/drawing/2014/main" id="{818C2DFD-0647-4FB2-AA54-07AEE6CFF3EB}"/>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932217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B2470-2140-45A8-B254-DC606C34EF02}"/>
              </a:ext>
            </a:extLst>
          </p:cNvPr>
          <p:cNvSpPr>
            <a:spLocks noGrp="1"/>
          </p:cNvSpPr>
          <p:nvPr>
            <p:ph type="title"/>
          </p:nvPr>
        </p:nvSpPr>
        <p:spPr/>
        <p:txBody>
          <a:bodyPr/>
          <a:lstStyle/>
          <a:p>
            <a:r>
              <a:rPr lang="en-US"/>
              <a:t>Youtube Top Videos | Terra Xplore</a:t>
            </a:r>
          </a:p>
        </p:txBody>
      </p:sp>
      <p:graphicFrame>
        <p:nvGraphicFramePr>
          <p:cNvPr id="5" name="Table Placeholder 4">
            <a:extLst>
              <a:ext uri="{FF2B5EF4-FFF2-40B4-BE49-F238E27FC236}">
                <a16:creationId xmlns:a16="http://schemas.microsoft.com/office/drawing/2014/main" id="{C253E8E9-FCBD-4EDC-B972-6C81AE0E6D81}"/>
              </a:ext>
            </a:extLst>
          </p:cNvPr>
          <p:cNvGraphicFramePr>
            <a:graphicFrameLocks noGrp="1"/>
          </p:cNvGraphicFramePr>
          <p:nvPr>
            <p:ph type="tbl" sz="quarter" idx="13"/>
            <p:extLst>
              <p:ext uri="{D42A27DB-BD31-4B8C-83A1-F6EECF244321}">
                <p14:modId xmlns:p14="http://schemas.microsoft.com/office/powerpoint/2010/main" val="2553857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97928714"/>
                    </a:ext>
                  </a:extLst>
                </a:gridCol>
                <a:gridCol w="2304288">
                  <a:extLst>
                    <a:ext uri="{9D8B030D-6E8A-4147-A177-3AD203B41FA5}">
                      <a16:colId xmlns:a16="http://schemas.microsoft.com/office/drawing/2014/main" val="476210069"/>
                    </a:ext>
                  </a:extLst>
                </a:gridCol>
                <a:gridCol w="1152144">
                  <a:extLst>
                    <a:ext uri="{9D8B030D-6E8A-4147-A177-3AD203B41FA5}">
                      <a16:colId xmlns:a16="http://schemas.microsoft.com/office/drawing/2014/main" val="4170648670"/>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564261453"/>
                  </a:ext>
                </a:extLst>
              </a:tr>
              <a:tr h="370840">
                <a:tc>
                  <a:txBody>
                    <a:bodyPr/>
                    <a:lstStyle/>
                    <a:p>
                      <a:r>
                        <a:rPr lang="pt-BR" sz="1000" b="1"/>
                        <a:t>Terra Xplore - 2021-10-05 16:00:23</a:t>
                      </a:r>
                      <a:r>
                        <a:rPr lang="pt-BR" sz="1000"/>
                        <a:t>
 n/a</a:t>
                      </a:r>
                      <a:endParaRPr lang="en-US" sz="1000"/>
                    </a:p>
                  </a:txBody>
                  <a:tcPr/>
                </a:tc>
                <a:tc>
                  <a:txBody>
                    <a:bodyPr/>
                    <a:lstStyle/>
                    <a:p>
                      <a:r>
                        <a:rPr lang="en-US" sz="1000"/>
                        <a:t>https://i.ytimg.com/vi/6CIoRIxZB3k/hqdefault.jpg</a:t>
                      </a:r>
                    </a:p>
                  </a:txBody>
                  <a:tcPr/>
                </a:tc>
                <a:tc>
                  <a:txBody>
                    <a:bodyPr/>
                    <a:lstStyle/>
                    <a:p>
                      <a:r>
                        <a:rPr lang="en-US" sz="1000"/>
                        <a:t>8889</a:t>
                      </a:r>
                    </a:p>
                  </a:txBody>
                  <a:tcPr/>
                </a:tc>
                <a:extLst>
                  <a:ext uri="{0D108BD9-81ED-4DB2-BD59-A6C34878D82A}">
                    <a16:rowId xmlns:a16="http://schemas.microsoft.com/office/drawing/2014/main" val="2385475386"/>
                  </a:ext>
                </a:extLst>
              </a:tr>
              <a:tr h="370840">
                <a:tc>
                  <a:txBody>
                    <a:bodyPr/>
                    <a:lstStyle/>
                    <a:p>
                      <a:r>
                        <a:rPr lang="pt-BR" sz="1000" b="1"/>
                        <a:t>Terra Xplore - 2021-08-10 16:00:13</a:t>
                      </a:r>
                      <a:r>
                        <a:rPr lang="pt-BR" sz="1000"/>
                        <a:t>
 n/a</a:t>
                      </a:r>
                      <a:endParaRPr lang="en-US" sz="1000"/>
                    </a:p>
                  </a:txBody>
                  <a:tcPr/>
                </a:tc>
                <a:tc>
                  <a:txBody>
                    <a:bodyPr/>
                    <a:lstStyle/>
                    <a:p>
                      <a:r>
                        <a:rPr lang="en-US" sz="1000"/>
                        <a:t>https://i.ytimg.com/vi/ZS5j2iAUKrI/hqdefault.jpg</a:t>
                      </a:r>
                    </a:p>
                  </a:txBody>
                  <a:tcPr/>
                </a:tc>
                <a:tc>
                  <a:txBody>
                    <a:bodyPr/>
                    <a:lstStyle/>
                    <a:p>
                      <a:r>
                        <a:rPr lang="en-US" sz="1000"/>
                        <a:t>5703</a:t>
                      </a:r>
                    </a:p>
                  </a:txBody>
                  <a:tcPr/>
                </a:tc>
                <a:extLst>
                  <a:ext uri="{0D108BD9-81ED-4DB2-BD59-A6C34878D82A}">
                    <a16:rowId xmlns:a16="http://schemas.microsoft.com/office/drawing/2014/main" val="72392921"/>
                  </a:ext>
                </a:extLst>
              </a:tr>
              <a:tr h="370840">
                <a:tc>
                  <a:txBody>
                    <a:bodyPr/>
                    <a:lstStyle/>
                    <a:p>
                      <a:r>
                        <a:rPr lang="pt-BR" sz="1000" b="1"/>
                        <a:t>Terra Xplore - 2021-10-19 16:00:22</a:t>
                      </a:r>
                      <a:r>
                        <a:rPr lang="pt-BR" sz="1000"/>
                        <a:t>
 n/a</a:t>
                      </a:r>
                      <a:endParaRPr lang="en-US" sz="1000"/>
                    </a:p>
                  </a:txBody>
                  <a:tcPr/>
                </a:tc>
                <a:tc>
                  <a:txBody>
                    <a:bodyPr/>
                    <a:lstStyle/>
                    <a:p>
                      <a:r>
                        <a:rPr lang="en-US" sz="1000"/>
                        <a:t>https://i.ytimg.com/vi/prVwymQRi0c/hqdefault.jpg</a:t>
                      </a:r>
                    </a:p>
                  </a:txBody>
                  <a:tcPr/>
                </a:tc>
                <a:tc>
                  <a:txBody>
                    <a:bodyPr/>
                    <a:lstStyle/>
                    <a:p>
                      <a:r>
                        <a:rPr lang="en-US" sz="1000"/>
                        <a:t>5059</a:t>
                      </a:r>
                    </a:p>
                  </a:txBody>
                  <a:tcPr/>
                </a:tc>
                <a:extLst>
                  <a:ext uri="{0D108BD9-81ED-4DB2-BD59-A6C34878D82A}">
                    <a16:rowId xmlns:a16="http://schemas.microsoft.com/office/drawing/2014/main" val="1334258940"/>
                  </a:ext>
                </a:extLst>
              </a:tr>
            </a:tbl>
          </a:graphicData>
        </a:graphic>
      </p:graphicFrame>
      <p:sp>
        <p:nvSpPr>
          <p:cNvPr id="4" name="Text Placeholder 3">
            <a:extLst>
              <a:ext uri="{FF2B5EF4-FFF2-40B4-BE49-F238E27FC236}">
                <a16:creationId xmlns:a16="http://schemas.microsoft.com/office/drawing/2014/main" id="{5060A5D4-02F3-4E9F-B981-E08B57A62DFC}"/>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772948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7CE2A-F089-4A96-A672-321EA8EEC0C6}"/>
              </a:ext>
            </a:extLst>
          </p:cNvPr>
          <p:cNvSpPr>
            <a:spLocks noGrp="1"/>
          </p:cNvSpPr>
          <p:nvPr>
            <p:ph type="title"/>
          </p:nvPr>
        </p:nvSpPr>
        <p:spPr/>
        <p:txBody>
          <a:bodyPr/>
          <a:lstStyle/>
          <a:p>
            <a:r>
              <a:rPr lang="en-US"/>
              <a:t>Facebook Page Reach Table | Terra X</a:t>
            </a:r>
          </a:p>
        </p:txBody>
      </p:sp>
      <p:graphicFrame>
        <p:nvGraphicFramePr>
          <p:cNvPr id="5" name="Table Placeholder 4">
            <a:extLst>
              <a:ext uri="{FF2B5EF4-FFF2-40B4-BE49-F238E27FC236}">
                <a16:creationId xmlns:a16="http://schemas.microsoft.com/office/drawing/2014/main" id="{6980C29D-0426-45C2-83E1-EFC3F423AEB3}"/>
              </a:ext>
            </a:extLst>
          </p:cNvPr>
          <p:cNvGraphicFramePr>
            <a:graphicFrameLocks noGrp="1"/>
          </p:cNvGraphicFramePr>
          <p:nvPr>
            <p:ph type="tbl" sz="quarter" idx="13"/>
            <p:extLst>
              <p:ext uri="{D42A27DB-BD31-4B8C-83A1-F6EECF244321}">
                <p14:modId xmlns:p14="http://schemas.microsoft.com/office/powerpoint/2010/main" val="46310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3460960133"/>
                    </a:ext>
                  </a:extLst>
                </a:gridCol>
                <a:gridCol w="2715768">
                  <a:extLst>
                    <a:ext uri="{9D8B030D-6E8A-4147-A177-3AD203B41FA5}">
                      <a16:colId xmlns:a16="http://schemas.microsoft.com/office/drawing/2014/main" val="1788554971"/>
                    </a:ext>
                  </a:extLst>
                </a:gridCol>
              </a:tblGrid>
              <a:tr h="370840">
                <a:tc>
                  <a:txBody>
                    <a:bodyPr/>
                    <a:lstStyle/>
                    <a:p>
                      <a:r>
                        <a:rPr lang="en-US" sz="1000"/>
                        <a:t>Name</a:t>
                      </a:r>
                    </a:p>
                  </a:txBody>
                  <a:tcPr/>
                </a:tc>
                <a:tc>
                  <a:txBody>
                    <a:bodyPr/>
                    <a:lstStyle/>
                    <a:p>
                      <a:r>
                        <a:rPr lang="en-US" sz="1000"/>
                        <a:t>Reach - Week</a:t>
                      </a:r>
                    </a:p>
                  </a:txBody>
                  <a:tcPr/>
                </a:tc>
                <a:extLst>
                  <a:ext uri="{0D108BD9-81ED-4DB2-BD59-A6C34878D82A}">
                    <a16:rowId xmlns:a16="http://schemas.microsoft.com/office/drawing/2014/main" val="2946521400"/>
                  </a:ext>
                </a:extLst>
              </a:tr>
              <a:tr h="370840">
                <a:tc>
                  <a:txBody>
                    <a:bodyPr/>
                    <a:lstStyle/>
                    <a:p>
                      <a:r>
                        <a:rPr lang="en-US" sz="1000"/>
                        <a:t>Terra X</a:t>
                      </a:r>
                    </a:p>
                  </a:txBody>
                  <a:tcPr/>
                </a:tc>
                <a:tc>
                  <a:txBody>
                    <a:bodyPr/>
                    <a:lstStyle/>
                    <a:p>
                      <a:r>
                        <a:rPr lang="en-US" sz="1000"/>
                        <a:t>2058509</a:t>
                      </a:r>
                    </a:p>
                  </a:txBody>
                  <a:tcPr/>
                </a:tc>
                <a:extLst>
                  <a:ext uri="{0D108BD9-81ED-4DB2-BD59-A6C34878D82A}">
                    <a16:rowId xmlns:a16="http://schemas.microsoft.com/office/drawing/2014/main" val="632844271"/>
                  </a:ext>
                </a:extLst>
              </a:tr>
            </a:tbl>
          </a:graphicData>
        </a:graphic>
      </p:graphicFrame>
      <p:sp>
        <p:nvSpPr>
          <p:cNvPr id="4" name="Text Placeholder 3">
            <a:extLst>
              <a:ext uri="{FF2B5EF4-FFF2-40B4-BE49-F238E27FC236}">
                <a16:creationId xmlns:a16="http://schemas.microsoft.com/office/drawing/2014/main" id="{69415938-B56F-48AE-8930-6F7BBB01F4BD}"/>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84766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C241-C504-4B93-9AEC-89CAD2121462}"/>
              </a:ext>
            </a:extLst>
          </p:cNvPr>
          <p:cNvSpPr>
            <a:spLocks noGrp="1"/>
          </p:cNvSpPr>
          <p:nvPr>
            <p:ph type="title"/>
          </p:nvPr>
        </p:nvSpPr>
        <p:spPr/>
        <p:txBody>
          <a:bodyPr/>
          <a:lstStyle/>
          <a:p>
            <a:r>
              <a:rPr lang="en-US"/>
              <a:t>Facebook Original Own Posts Table | Terra X - 1 of 3</a:t>
            </a:r>
          </a:p>
        </p:txBody>
      </p:sp>
      <p:graphicFrame>
        <p:nvGraphicFramePr>
          <p:cNvPr id="5" name="Table Placeholder 4">
            <a:extLst>
              <a:ext uri="{FF2B5EF4-FFF2-40B4-BE49-F238E27FC236}">
                <a16:creationId xmlns:a16="http://schemas.microsoft.com/office/drawing/2014/main" id="{41CC2D8F-333B-4AB0-B42C-C7DE4A970592}"/>
              </a:ext>
            </a:extLst>
          </p:cNvPr>
          <p:cNvGraphicFramePr>
            <a:graphicFrameLocks noGrp="1"/>
          </p:cNvGraphicFramePr>
          <p:nvPr>
            <p:ph type="tbl" sz="quarter" idx="13"/>
            <p:extLst>
              <p:ext uri="{D42A27DB-BD31-4B8C-83A1-F6EECF244321}">
                <p14:modId xmlns:p14="http://schemas.microsoft.com/office/powerpoint/2010/main" val="3740594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3748413"/>
                    </a:ext>
                  </a:extLst>
                </a:gridCol>
                <a:gridCol w="3291840">
                  <a:extLst>
                    <a:ext uri="{9D8B030D-6E8A-4147-A177-3AD203B41FA5}">
                      <a16:colId xmlns:a16="http://schemas.microsoft.com/office/drawing/2014/main" val="2807305262"/>
                    </a:ext>
                  </a:extLst>
                </a:gridCol>
                <a:gridCol w="822960">
                  <a:extLst>
                    <a:ext uri="{9D8B030D-6E8A-4147-A177-3AD203B41FA5}">
                      <a16:colId xmlns:a16="http://schemas.microsoft.com/office/drawing/2014/main" val="2548734588"/>
                    </a:ext>
                  </a:extLst>
                </a:gridCol>
                <a:gridCol w="822960">
                  <a:extLst>
                    <a:ext uri="{9D8B030D-6E8A-4147-A177-3AD203B41FA5}">
                      <a16:colId xmlns:a16="http://schemas.microsoft.com/office/drawing/2014/main" val="432295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extLst>
                  <a:ext uri="{0D108BD9-81ED-4DB2-BD59-A6C34878D82A}">
                    <a16:rowId xmlns:a16="http://schemas.microsoft.com/office/drawing/2014/main" val="327504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- 2021-10-16 15:59:00</a:t>
                      </a:r>
                      <a:r>
                        <a:rPr kumimoji="0" lang="de-DE" sz="1000" b="0" i="0" u="none" strike="noStrike" kern="1200" cap="none" spc="0" normalizeH="0" baseline="0" noProof="0">
                          <a:ln>
                            <a:noFill/>
                          </a:ln>
                          <a:solidFill>
                            <a:prstClr val="black"/>
                          </a:solidFill>
                          <a:effectLst/>
                          <a:uLnTx/>
                          <a:uFillTx/>
                          <a:latin typeface="+mn-lt"/>
                          <a:ea typeface="+mn-ea"/>
                          <a:cs typeface="+mn-cs"/>
                        </a:rPr>
                        <a:t>
 Einfach mal die Beine hochlegen und dabei auch noch was für die Natur tun - eine echte Win-win-Situation.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https://quintly-image-storage.s3.amazonaws.com/b594f11d12c2ba7ea29a97699e6e5296/a9b407daaf224d50bad4f268b2d036cf.jpg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401338</a:t>
                      </a:r>
                    </a:p>
                  </a:txBody>
                  <a:tcPr/>
                </a:tc>
                <a:extLst>
                  <a:ext uri="{0D108BD9-81ED-4DB2-BD59-A6C34878D82A}">
                    <a16:rowId xmlns:a16="http://schemas.microsoft.com/office/drawing/2014/main" val="284594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- 2021-10-15 07:01:44</a:t>
                      </a:r>
                      <a:r>
                        <a:rPr kumimoji="0" lang="de-DE" sz="1000" b="0" i="0" u="none" strike="noStrike" kern="1200" cap="none" spc="0" normalizeH="0" baseline="0" noProof="0">
                          <a:ln>
                            <a:noFill/>
                          </a:ln>
                          <a:solidFill>
                            <a:prstClr val="black"/>
                          </a:solidFill>
                          <a:effectLst/>
                          <a:uLnTx/>
                          <a:uFillTx/>
                          <a:latin typeface="+mn-lt"/>
                          <a:ea typeface="+mn-ea"/>
                          <a:cs typeface="+mn-cs"/>
                        </a:rPr>
                        <a:t>
 Feuer vom Himmel zerstört die "sündigen" Städte - an dieser Geschichte aus dem alten Testament könnte tatsächlich ein Funken Wahrheit dran sein.
Zur Studie: https://www.nature.com/articles/s41598-021-97778-3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https://quintly-image-storage.s3.amazonaws.com/b594f11d12c2ba7ea29a97699e6e5296/0dc44f5d575b8c2175eed18422e06a81.jpg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368888</a:t>
                      </a:r>
                    </a:p>
                  </a:txBody>
                  <a:tcPr/>
                </a:tc>
                <a:extLst>
                  <a:ext uri="{0D108BD9-81ED-4DB2-BD59-A6C34878D82A}">
                    <a16:rowId xmlns:a16="http://schemas.microsoft.com/office/drawing/2014/main" val="213793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- 2021-10-18 15:21:00</a:t>
                      </a:r>
                      <a:r>
                        <a:rPr kumimoji="0" lang="de-DE" sz="1000" b="0" i="0" u="none" strike="noStrike" kern="1200" cap="none" spc="0" normalizeH="0" baseline="0" noProof="0">
                          <a:ln>
                            <a:noFill/>
                          </a:ln>
                          <a:solidFill>
                            <a:prstClr val="black"/>
                          </a:solidFill>
                          <a:effectLst/>
                          <a:uLnTx/>
                          <a:uFillTx/>
                          <a:latin typeface="+mn-lt"/>
                          <a:ea typeface="+mn-ea"/>
                          <a:cs typeface="+mn-cs"/>
                        </a:rPr>
                        <a:t>
 Als wir dieses Video aufgezeichnet haben, hätten sich FDP, SPD und Grüne noch auf ein Tempolimit einigen können. Haben sie aber nicht: Die designierte Ampel-Koalition sieht wohl kein generelles Tempolimit auf der Autobahn vor. Wäre es trotzdem eine gute Idee, die zulässige Höchstgeschwindigkeit auf allen Autobahnen auf 130 km/h zu begrenzen? Harald fasst zusammen, was die Wissenschaft dazu zu sagen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https://quintly-image-storage.s3.amazonaws.com/b594f11d12c2ba7ea29a97699e6e5296/24d5c171ed811afb6098cfbf60d70b54.jpg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338907</a:t>
                      </a:r>
                    </a:p>
                  </a:txBody>
                  <a:tcPr/>
                </a:tc>
                <a:extLst>
                  <a:ext uri="{0D108BD9-81ED-4DB2-BD59-A6C34878D82A}">
                    <a16:rowId xmlns:a16="http://schemas.microsoft.com/office/drawing/2014/main" val="3566002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- 2021-10-20 14:22:36</a:t>
                      </a:r>
                      <a:r>
                        <a:rPr kumimoji="0" lang="de-DE" sz="1000" b="0" i="0" u="none" strike="noStrike" kern="1200" cap="none" spc="0" normalizeH="0" baseline="0" noProof="0">
                          <a:ln>
                            <a:noFill/>
                          </a:ln>
                          <a:solidFill>
                            <a:prstClr val="black"/>
                          </a:solidFill>
                          <a:effectLst/>
                          <a:uLnTx/>
                          <a:uFillTx/>
                          <a:latin typeface="+mn-lt"/>
                          <a:ea typeface="+mn-ea"/>
                          <a:cs typeface="+mn-cs"/>
                        </a:rPr>
                        <a:t>
 Nahziel: Feierabend! Die Rente des kleinen Mannes und der kleinen Frau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https://quintly-image-storage.s3.amazonaws.com/b594f11d12c2ba7ea29a97699e6e5296/de1acec787ac1e04d45df782199ff66e.jpg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314549</a:t>
                      </a:r>
                    </a:p>
                  </a:txBody>
                  <a:tcPr/>
                </a:tc>
                <a:extLst>
                  <a:ext uri="{0D108BD9-81ED-4DB2-BD59-A6C34878D82A}">
                    <a16:rowId xmlns:a16="http://schemas.microsoft.com/office/drawing/2014/main" val="1305756001"/>
                  </a:ext>
                </a:extLst>
              </a:tr>
            </a:tbl>
          </a:graphicData>
        </a:graphic>
      </p:graphicFrame>
      <p:sp>
        <p:nvSpPr>
          <p:cNvPr id="4" name="Text Placeholder 3">
            <a:extLst>
              <a:ext uri="{FF2B5EF4-FFF2-40B4-BE49-F238E27FC236}">
                <a16:creationId xmlns:a16="http://schemas.microsoft.com/office/drawing/2014/main" id="{D049EAA8-F38D-497D-8CD2-A596B8BD8290}"/>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205875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AA2B0-60A3-44F8-8825-7AC3C8A24101}"/>
              </a:ext>
            </a:extLst>
          </p:cNvPr>
          <p:cNvSpPr>
            <a:spLocks noGrp="1"/>
          </p:cNvSpPr>
          <p:nvPr>
            <p:ph type="title"/>
          </p:nvPr>
        </p:nvSpPr>
        <p:spPr/>
        <p:txBody>
          <a:bodyPr/>
          <a:lstStyle/>
          <a:p>
            <a:r>
              <a:rPr lang="en-US"/>
              <a:t>Facebook Original Own Posts Table | Terra X - 2 of 3</a:t>
            </a:r>
          </a:p>
        </p:txBody>
      </p:sp>
      <p:graphicFrame>
        <p:nvGraphicFramePr>
          <p:cNvPr id="5" name="Table Placeholder 4">
            <a:extLst>
              <a:ext uri="{FF2B5EF4-FFF2-40B4-BE49-F238E27FC236}">
                <a16:creationId xmlns:a16="http://schemas.microsoft.com/office/drawing/2014/main" id="{C525151E-863C-4C02-B222-CB409BB3001E}"/>
              </a:ext>
            </a:extLst>
          </p:cNvPr>
          <p:cNvGraphicFramePr>
            <a:graphicFrameLocks noGrp="1"/>
          </p:cNvGraphicFramePr>
          <p:nvPr>
            <p:ph type="tbl" sz="quarter" idx="13"/>
            <p:extLst>
              <p:ext uri="{D42A27DB-BD31-4B8C-83A1-F6EECF244321}">
                <p14:modId xmlns:p14="http://schemas.microsoft.com/office/powerpoint/2010/main" val="214767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81124171"/>
                    </a:ext>
                  </a:extLst>
                </a:gridCol>
                <a:gridCol w="3291840">
                  <a:extLst>
                    <a:ext uri="{9D8B030D-6E8A-4147-A177-3AD203B41FA5}">
                      <a16:colId xmlns:a16="http://schemas.microsoft.com/office/drawing/2014/main" val="2774458894"/>
                    </a:ext>
                  </a:extLst>
                </a:gridCol>
                <a:gridCol w="822960">
                  <a:extLst>
                    <a:ext uri="{9D8B030D-6E8A-4147-A177-3AD203B41FA5}">
                      <a16:colId xmlns:a16="http://schemas.microsoft.com/office/drawing/2014/main" val="1002729816"/>
                    </a:ext>
                  </a:extLst>
                </a:gridCol>
                <a:gridCol w="822960">
                  <a:extLst>
                    <a:ext uri="{9D8B030D-6E8A-4147-A177-3AD203B41FA5}">
                      <a16:colId xmlns:a16="http://schemas.microsoft.com/office/drawing/2014/main" val="3209543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extLst>
                  <a:ext uri="{0D108BD9-81ED-4DB2-BD59-A6C34878D82A}">
                    <a16:rowId xmlns:a16="http://schemas.microsoft.com/office/drawing/2014/main" val="60541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- 2021-10-19 17:59:34</a:t>
                      </a:r>
                      <a:r>
                        <a:rPr kumimoji="0" lang="de-DE" sz="1000" b="0" i="0" u="none" strike="noStrike" kern="1200" cap="none" spc="0" normalizeH="0" baseline="0" noProof="0">
                          <a:ln>
                            <a:noFill/>
                          </a:ln>
                          <a:solidFill>
                            <a:prstClr val="black"/>
                          </a:solidFill>
                          <a:effectLst/>
                          <a:uLnTx/>
                          <a:uFillTx/>
                          <a:latin typeface="+mn-lt"/>
                          <a:ea typeface="+mn-ea"/>
                          <a:cs typeface="+mn-cs"/>
                        </a:rPr>
                        <a:t>
 Mauerbau, GroKo und APO: Im zweiten Teil von „Wir Wunderkinder“ berichten Zeitzeugen aus Ost und West von ihren Erinnerungen an die wilden 60er Jahre. Die junge Generation forderte von den Älteren die konsequente Aufarbeitung der NS-Zeit. Ein Konflikt, der viele Familien spaltete. Auch Eure? 
Die zweite Folge „Zeit des Wandels“ seht Ihr am 19.10. um 20:15 Uhr im ZDF oder jederzeit in der Mediathek: https://kurz.zdf.de/2IYw/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https://quintly-image-storage.s3.amazonaws.com/b594f11d12c2ba7ea29a97699e6e5296/ba021a29346874e1b5e21353d430e99f.jpg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285192</a:t>
                      </a:r>
                    </a:p>
                  </a:txBody>
                  <a:tcPr/>
                </a:tc>
                <a:extLst>
                  <a:ext uri="{0D108BD9-81ED-4DB2-BD59-A6C34878D82A}">
                    <a16:rowId xmlns:a16="http://schemas.microsoft.com/office/drawing/2014/main" val="208260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- 2021-10-15 10:38:30</a:t>
                      </a:r>
                      <a:r>
                        <a:rPr kumimoji="0" lang="de-DE" sz="1000" b="0" i="0" u="none" strike="noStrike" kern="1200" cap="none" spc="0" normalizeH="0" baseline="0" noProof="0">
                          <a:ln>
                            <a:noFill/>
                          </a:ln>
                          <a:solidFill>
                            <a:prstClr val="black"/>
                          </a:solidFill>
                          <a:effectLst/>
                          <a:uLnTx/>
                          <a:uFillTx/>
                          <a:latin typeface="+mn-lt"/>
                          <a:ea typeface="+mn-ea"/>
                          <a:cs typeface="+mn-cs"/>
                        </a:rPr>
                        <a:t>
 Hoimar von Ditfurth würde heute 100 Jahre alt. In der ZDF-Sendung "Querschnitt" (Eine Art Vorvor...-gängersendung von Leschs Kosmos) hat er 1978 den Klimawandel erklärt.
Ihm zu Ehren findet Ihr in der Mediathek einen Klima-Schwerpunkt: 
https://www.zdf.de/dokumentation/terra-x/themenpaket-klimawandel-forschung-100.html#xtor=CS5-54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https://quintly-image-storage.s3.amazonaws.com/b594f11d12c2ba7ea29a97699e6e5296/61a17e5ae84d6fa6104801114850994a.jpg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285031</a:t>
                      </a:r>
                    </a:p>
                  </a:txBody>
                  <a:tcPr/>
                </a:tc>
                <a:extLst>
                  <a:ext uri="{0D108BD9-81ED-4DB2-BD59-A6C34878D82A}">
                    <a16:rowId xmlns:a16="http://schemas.microsoft.com/office/drawing/2014/main" val="86902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- 2021-10-20 07:02:39</a:t>
                      </a:r>
                      <a:r>
                        <a:rPr kumimoji="0" lang="de-DE" sz="1000" b="0" i="0" u="none" strike="noStrike" kern="1200" cap="none" spc="0" normalizeH="0" baseline="0" noProof="0">
                          <a:ln>
                            <a:noFill/>
                          </a:ln>
                          <a:solidFill>
                            <a:prstClr val="black"/>
                          </a:solidFill>
                          <a:effectLst/>
                          <a:uLnTx/>
                          <a:uFillTx/>
                          <a:latin typeface="+mn-lt"/>
                          <a:ea typeface="+mn-ea"/>
                          <a:cs typeface="+mn-cs"/>
                        </a:rPr>
                        <a:t>
 In Trier nehmen Eichhörnchen den Brücken-Strick, um am Leben zu bleiben.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https://quintly-image-storage.s3.amazonaws.com/b594f11d12c2ba7ea29a97699e6e5296/087ac914908cf6f0e48e2155068ac1c8.jpg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247000</a:t>
                      </a:r>
                    </a:p>
                  </a:txBody>
                  <a:tcPr/>
                </a:tc>
                <a:extLst>
                  <a:ext uri="{0D108BD9-81ED-4DB2-BD59-A6C34878D82A}">
                    <a16:rowId xmlns:a16="http://schemas.microsoft.com/office/drawing/2014/main" val="624877850"/>
                  </a:ext>
                </a:extLst>
              </a:tr>
            </a:tbl>
          </a:graphicData>
        </a:graphic>
      </p:graphicFrame>
      <p:sp>
        <p:nvSpPr>
          <p:cNvPr id="4" name="Text Placeholder 3">
            <a:extLst>
              <a:ext uri="{FF2B5EF4-FFF2-40B4-BE49-F238E27FC236}">
                <a16:creationId xmlns:a16="http://schemas.microsoft.com/office/drawing/2014/main" id="{4AD131F6-7341-415C-8219-D7BB376D3313}"/>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4104913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DBD80-AAD9-4BA9-929F-6105379EF0DA}"/>
              </a:ext>
            </a:extLst>
          </p:cNvPr>
          <p:cNvSpPr>
            <a:spLocks noGrp="1"/>
          </p:cNvSpPr>
          <p:nvPr>
            <p:ph type="title"/>
          </p:nvPr>
        </p:nvSpPr>
        <p:spPr/>
        <p:txBody>
          <a:bodyPr/>
          <a:lstStyle/>
          <a:p>
            <a:r>
              <a:rPr lang="en-US"/>
              <a:t>Facebook Original Own Posts Table | Terra X - 3 of 3</a:t>
            </a:r>
          </a:p>
        </p:txBody>
      </p:sp>
      <p:graphicFrame>
        <p:nvGraphicFramePr>
          <p:cNvPr id="5" name="Table Placeholder 4">
            <a:extLst>
              <a:ext uri="{FF2B5EF4-FFF2-40B4-BE49-F238E27FC236}">
                <a16:creationId xmlns:a16="http://schemas.microsoft.com/office/drawing/2014/main" id="{15870E22-761B-43EB-BAB2-4A2E2CDF7642}"/>
              </a:ext>
            </a:extLst>
          </p:cNvPr>
          <p:cNvGraphicFramePr>
            <a:graphicFrameLocks noGrp="1"/>
          </p:cNvGraphicFramePr>
          <p:nvPr>
            <p:ph type="tbl" sz="quarter" idx="13"/>
            <p:extLst>
              <p:ext uri="{D42A27DB-BD31-4B8C-83A1-F6EECF244321}">
                <p14:modId xmlns:p14="http://schemas.microsoft.com/office/powerpoint/2010/main" val="921090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3510387"/>
                    </a:ext>
                  </a:extLst>
                </a:gridCol>
                <a:gridCol w="3291840">
                  <a:extLst>
                    <a:ext uri="{9D8B030D-6E8A-4147-A177-3AD203B41FA5}">
                      <a16:colId xmlns:a16="http://schemas.microsoft.com/office/drawing/2014/main" val="1313704826"/>
                    </a:ext>
                  </a:extLst>
                </a:gridCol>
                <a:gridCol w="822960">
                  <a:extLst>
                    <a:ext uri="{9D8B030D-6E8A-4147-A177-3AD203B41FA5}">
                      <a16:colId xmlns:a16="http://schemas.microsoft.com/office/drawing/2014/main" val="2124296158"/>
                    </a:ext>
                  </a:extLst>
                </a:gridCol>
                <a:gridCol w="822960">
                  <a:extLst>
                    <a:ext uri="{9D8B030D-6E8A-4147-A177-3AD203B41FA5}">
                      <a16:colId xmlns:a16="http://schemas.microsoft.com/office/drawing/2014/main" val="2497698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extLst>
                  <a:ext uri="{0D108BD9-81ED-4DB2-BD59-A6C34878D82A}">
                    <a16:rowId xmlns:a16="http://schemas.microsoft.com/office/drawing/2014/main" val="287444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- 2021-10-17 08:24:30</a:t>
                      </a:r>
                      <a:r>
                        <a:rPr kumimoji="0" lang="de-DE" sz="1000" b="0" i="0" u="none" strike="noStrike" kern="1200" cap="none" spc="0" normalizeH="0" baseline="0" noProof="0">
                          <a:ln>
                            <a:noFill/>
                          </a:ln>
                          <a:solidFill>
                            <a:prstClr val="black"/>
                          </a:solidFill>
                          <a:effectLst/>
                          <a:uLnTx/>
                          <a:uFillTx/>
                          <a:latin typeface="+mn-lt"/>
                          <a:ea typeface="+mn-ea"/>
                          <a:cs typeface="+mn-cs"/>
                        </a:rPr>
                        <a:t>
 Es gibt eine solche Masse an Studien zum Klimawandel, dass Fachleute beim Sichten an ihre Grenzen stoßen. Darum hilft jetzt Künstliche Intelligenz dabei, den Berg an Veröffentlichungen zu durchforsten.
Zur Studie: https://www.nature.com/articles/s41558-021-01168-6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https://quintly-image-storage.s3.amazonaws.com/b594f11d12c2ba7ea29a97699e6e5296/26ad4b1ad20e59c293a660bdf7bbd2f0.jpg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245834</a:t>
                      </a:r>
                    </a:p>
                  </a:txBody>
                  <a:tcPr/>
                </a:tc>
                <a:extLst>
                  <a:ext uri="{0D108BD9-81ED-4DB2-BD59-A6C34878D82A}">
                    <a16:rowId xmlns:a16="http://schemas.microsoft.com/office/drawing/2014/main" val="389711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- 2021-10-16 08:52:06</a:t>
                      </a:r>
                      <a:r>
                        <a:rPr kumimoji="0" lang="de-DE" sz="1000" b="0" i="0" u="none" strike="noStrike" kern="1200" cap="none" spc="0" normalizeH="0" baseline="0" noProof="0">
                          <a:ln>
                            <a:noFill/>
                          </a:ln>
                          <a:solidFill>
                            <a:prstClr val="black"/>
                          </a:solidFill>
                          <a:effectLst/>
                          <a:uLnTx/>
                          <a:uFillTx/>
                          <a:latin typeface="+mn-lt"/>
                          <a:ea typeface="+mn-ea"/>
                          <a:cs typeface="+mn-cs"/>
                        </a:rPr>
                        <a:t>
 Ohne Schmerzen operieren - über diese Erfindung können wir alle froh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https://quintly-image-storage.s3.amazonaws.com/b594f11d12c2ba7ea29a97699e6e5296/3ec1abc438743b44cb129db4a9703ced.jpg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232904</a:t>
                      </a:r>
                    </a:p>
                  </a:txBody>
                  <a:tcPr/>
                </a:tc>
                <a:extLst>
                  <a:ext uri="{0D108BD9-81ED-4DB2-BD59-A6C34878D82A}">
                    <a16:rowId xmlns:a16="http://schemas.microsoft.com/office/drawing/2014/main" val="137651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- 2021-10-21 07:03:22</a:t>
                      </a:r>
                      <a:r>
                        <a:rPr kumimoji="0" lang="de-DE" sz="1000" b="0" i="0" u="none" strike="noStrike" kern="1200" cap="none" spc="0" normalizeH="0" baseline="0" noProof="0">
                          <a:ln>
                            <a:noFill/>
                          </a:ln>
                          <a:solidFill>
                            <a:prstClr val="black"/>
                          </a:solidFill>
                          <a:effectLst/>
                          <a:uLnTx/>
                          <a:uFillTx/>
                          <a:latin typeface="+mn-lt"/>
                          <a:ea typeface="+mn-ea"/>
                          <a:cs typeface="+mn-cs"/>
                        </a:rPr>
                        <a:t>
 Wenn wir etwas nicht riechen können, hat das meist einen guten Grund.
Hier gibt`s mehr Infos (englisch): https://www.pnas.org/content/118/42/e2101209118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https://quintly-image-storage.s3.amazonaws.com/b594f11d12c2ba7ea29a97699e6e5296/e7f30621c7a7c99ed988a81bb6daee38.jpg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231717</a:t>
                      </a:r>
                    </a:p>
                  </a:txBody>
                  <a:tcPr/>
                </a:tc>
                <a:extLst>
                  <a:ext uri="{0D108BD9-81ED-4DB2-BD59-A6C34878D82A}">
                    <a16:rowId xmlns:a16="http://schemas.microsoft.com/office/drawing/2014/main" val="2465016588"/>
                  </a:ext>
                </a:extLst>
              </a:tr>
            </a:tbl>
          </a:graphicData>
        </a:graphic>
      </p:graphicFrame>
      <p:sp>
        <p:nvSpPr>
          <p:cNvPr id="4" name="Text Placeholder 3">
            <a:extLst>
              <a:ext uri="{FF2B5EF4-FFF2-40B4-BE49-F238E27FC236}">
                <a16:creationId xmlns:a16="http://schemas.microsoft.com/office/drawing/2014/main" id="{19828B2F-4988-42A6-994A-6EB5157C6979}"/>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4266483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045ED-BCD1-4429-8E36-1BF22625AFDF}"/>
              </a:ext>
            </a:extLst>
          </p:cNvPr>
          <p:cNvSpPr>
            <a:spLocks noGrp="1"/>
          </p:cNvSpPr>
          <p:nvPr>
            <p:ph type="title"/>
          </p:nvPr>
        </p:nvSpPr>
        <p:spPr/>
        <p:txBody>
          <a:bodyPr/>
          <a:lstStyle/>
          <a:p>
            <a:r>
              <a:rPr lang="en-US"/>
              <a:t>Instagram Page Reach Table | Terra X</a:t>
            </a:r>
          </a:p>
        </p:txBody>
      </p:sp>
      <p:graphicFrame>
        <p:nvGraphicFramePr>
          <p:cNvPr id="5" name="Table Placeholder 4">
            <a:extLst>
              <a:ext uri="{FF2B5EF4-FFF2-40B4-BE49-F238E27FC236}">
                <a16:creationId xmlns:a16="http://schemas.microsoft.com/office/drawing/2014/main" id="{9CA961BB-A560-44BB-BE35-0E9A5DDA3D9F}"/>
              </a:ext>
            </a:extLst>
          </p:cNvPr>
          <p:cNvGraphicFramePr>
            <a:graphicFrameLocks noGrp="1"/>
          </p:cNvGraphicFramePr>
          <p:nvPr>
            <p:ph type="tbl" sz="quarter" idx="13"/>
            <p:extLst>
              <p:ext uri="{D42A27DB-BD31-4B8C-83A1-F6EECF244321}">
                <p14:modId xmlns:p14="http://schemas.microsoft.com/office/powerpoint/2010/main" val="243004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915234570"/>
                    </a:ext>
                  </a:extLst>
                </a:gridCol>
                <a:gridCol w="2715768">
                  <a:extLst>
                    <a:ext uri="{9D8B030D-6E8A-4147-A177-3AD203B41FA5}">
                      <a16:colId xmlns:a16="http://schemas.microsoft.com/office/drawing/2014/main" val="1075137620"/>
                    </a:ext>
                  </a:extLst>
                </a:gridCol>
              </a:tblGrid>
              <a:tr h="370840">
                <a:tc>
                  <a:txBody>
                    <a:bodyPr/>
                    <a:lstStyle/>
                    <a:p>
                      <a:r>
                        <a:rPr lang="en-US" sz="1000"/>
                        <a:t>Name</a:t>
                      </a:r>
                    </a:p>
                  </a:txBody>
                  <a:tcPr/>
                </a:tc>
                <a:tc>
                  <a:txBody>
                    <a:bodyPr/>
                    <a:lstStyle/>
                    <a:p>
                      <a:r>
                        <a:rPr lang="en-US" sz="1000"/>
                        <a:t>Reach - Week</a:t>
                      </a:r>
                    </a:p>
                  </a:txBody>
                  <a:tcPr/>
                </a:tc>
                <a:extLst>
                  <a:ext uri="{0D108BD9-81ED-4DB2-BD59-A6C34878D82A}">
                    <a16:rowId xmlns:a16="http://schemas.microsoft.com/office/drawing/2014/main" val="2674391101"/>
                  </a:ext>
                </a:extLst>
              </a:tr>
              <a:tr h="370840">
                <a:tc>
                  <a:txBody>
                    <a:bodyPr/>
                    <a:lstStyle/>
                    <a:p>
                      <a:r>
                        <a:rPr lang="en-US" sz="1000"/>
                        <a:t>terrax</a:t>
                      </a:r>
                    </a:p>
                  </a:txBody>
                  <a:tcPr/>
                </a:tc>
                <a:tc>
                  <a:txBody>
                    <a:bodyPr/>
                    <a:lstStyle/>
                    <a:p>
                      <a:r>
                        <a:rPr lang="en-US" sz="1000"/>
                        <a:t>1978014</a:t>
                      </a:r>
                    </a:p>
                  </a:txBody>
                  <a:tcPr/>
                </a:tc>
                <a:extLst>
                  <a:ext uri="{0D108BD9-81ED-4DB2-BD59-A6C34878D82A}">
                    <a16:rowId xmlns:a16="http://schemas.microsoft.com/office/drawing/2014/main" val="3207901162"/>
                  </a:ext>
                </a:extLst>
              </a:tr>
              <a:tr h="370840">
                <a:tc>
                  <a:txBody>
                    <a:bodyPr/>
                    <a:lstStyle/>
                    <a:p>
                      <a:r>
                        <a:rPr lang="en-US" sz="1000"/>
                        <a:t>mrwissen2gogeschichte</a:t>
                      </a:r>
                    </a:p>
                  </a:txBody>
                  <a:tcPr/>
                </a:tc>
                <a:tc>
                  <a:txBody>
                    <a:bodyPr/>
                    <a:lstStyle/>
                    <a:p>
                      <a:r>
                        <a:rPr lang="en-US" sz="1000"/>
                        <a:t>485413</a:t>
                      </a:r>
                    </a:p>
                  </a:txBody>
                  <a:tcPr/>
                </a:tc>
                <a:extLst>
                  <a:ext uri="{0D108BD9-81ED-4DB2-BD59-A6C34878D82A}">
                    <a16:rowId xmlns:a16="http://schemas.microsoft.com/office/drawing/2014/main" val="1458521785"/>
                  </a:ext>
                </a:extLst>
              </a:tr>
            </a:tbl>
          </a:graphicData>
        </a:graphic>
      </p:graphicFrame>
      <p:sp>
        <p:nvSpPr>
          <p:cNvPr id="4" name="Text Placeholder 3">
            <a:extLst>
              <a:ext uri="{FF2B5EF4-FFF2-40B4-BE49-F238E27FC236}">
                <a16:creationId xmlns:a16="http://schemas.microsoft.com/office/drawing/2014/main" id="{860FF493-1589-4B38-B7D9-F6A344002343}"/>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46281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91AFC-BEBC-4127-B4C6-6D28B2FC9916}"/>
              </a:ext>
            </a:extLst>
          </p:cNvPr>
          <p:cNvSpPr>
            <a:spLocks noGrp="1"/>
          </p:cNvSpPr>
          <p:nvPr>
            <p:ph type="title"/>
          </p:nvPr>
        </p:nvSpPr>
        <p:spPr/>
        <p:txBody>
          <a:bodyPr/>
          <a:lstStyle/>
          <a:p>
            <a:r>
              <a:rPr lang="en-US"/>
              <a:t>Instagram Top Posts | terrax - 1 of 2</a:t>
            </a:r>
          </a:p>
        </p:txBody>
      </p:sp>
      <p:graphicFrame>
        <p:nvGraphicFramePr>
          <p:cNvPr id="5" name="Table Placeholder 4">
            <a:extLst>
              <a:ext uri="{FF2B5EF4-FFF2-40B4-BE49-F238E27FC236}">
                <a16:creationId xmlns:a16="http://schemas.microsoft.com/office/drawing/2014/main" id="{B206A8C1-AE75-486A-B786-41DDD723EF1F}"/>
              </a:ext>
            </a:extLst>
          </p:cNvPr>
          <p:cNvGraphicFramePr>
            <a:graphicFrameLocks noGrp="1"/>
          </p:cNvGraphicFramePr>
          <p:nvPr>
            <p:ph type="tbl" sz="quarter" idx="13"/>
            <p:extLst>
              <p:ext uri="{D42A27DB-BD31-4B8C-83A1-F6EECF244321}">
                <p14:modId xmlns:p14="http://schemas.microsoft.com/office/powerpoint/2010/main" val="3047589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14935317"/>
                    </a:ext>
                  </a:extLst>
                </a:gridCol>
                <a:gridCol w="1728216">
                  <a:extLst>
                    <a:ext uri="{9D8B030D-6E8A-4147-A177-3AD203B41FA5}">
                      <a16:colId xmlns:a16="http://schemas.microsoft.com/office/drawing/2014/main" val="3376193913"/>
                    </a:ext>
                  </a:extLst>
                </a:gridCol>
                <a:gridCol w="1069848">
                  <a:extLst>
                    <a:ext uri="{9D8B030D-6E8A-4147-A177-3AD203B41FA5}">
                      <a16:colId xmlns:a16="http://schemas.microsoft.com/office/drawing/2014/main" val="2479663605"/>
                    </a:ext>
                  </a:extLst>
                </a:gridCol>
                <a:gridCol w="1069848">
                  <a:extLst>
                    <a:ext uri="{9D8B030D-6E8A-4147-A177-3AD203B41FA5}">
                      <a16:colId xmlns:a16="http://schemas.microsoft.com/office/drawing/2014/main" val="1411995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2315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- 2021-10-19 07:00:38</a:t>
                      </a:r>
                      <a:r>
                        <a:rPr kumimoji="0" lang="de-DE" sz="1000" b="0" i="0" u="none" strike="noStrike" kern="1200" cap="none" spc="0" normalizeH="0" baseline="0" noProof="0">
                          <a:ln>
                            <a:noFill/>
                          </a:ln>
                          <a:solidFill>
                            <a:prstClr val="black"/>
                          </a:solidFill>
                          <a:effectLst/>
                          <a:uLnTx/>
                          <a:uFillTx/>
                          <a:latin typeface="+mn-lt"/>
                          <a:ea typeface="+mn-ea"/>
                          <a:cs typeface="+mn-cs"/>
                        </a:rPr>
                        <a:t>
 Essen, schlafen, sich paaren, gebären – und das alles hängend am Baum! 🦥  Klingt surreal, aber für diesen Energiespar-Künstler ist das Alltag.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81444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- 2021-10-16 09:00:47</a:t>
                      </a:r>
                      <a:r>
                        <a:rPr kumimoji="0" lang="de-DE" sz="1000" b="0" i="0" u="none" strike="noStrike" kern="1200" cap="none" spc="0" normalizeH="0" baseline="0" noProof="0">
                          <a:ln>
                            <a:noFill/>
                          </a:ln>
                          <a:solidFill>
                            <a:prstClr val="black"/>
                          </a:solidFill>
                          <a:effectLst/>
                          <a:uLnTx/>
                          <a:uFillTx/>
                          <a:latin typeface="+mn-lt"/>
                          <a:ea typeface="+mn-ea"/>
                          <a:cs typeface="+mn-cs"/>
                        </a:rPr>
                        <a:t>
 Namen sind Schall und Rauch? Nicht bei diesen Tieren! 😁⁣⁣
⁣⁣
1️⃣ Müsst Ihr bei dieser Gesichtsbehaarung auch an einen bekannten Deutschen Kaiser denk...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4656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- 2021-10-15 07:00:31</a:t>
                      </a:r>
                      <a:r>
                        <a:rPr kumimoji="0" lang="de-DE" sz="1000" b="0" i="0" u="none" strike="noStrike" kern="1200" cap="none" spc="0" normalizeH="0" baseline="0" noProof="0">
                          <a:ln>
                            <a:noFill/>
                          </a:ln>
                          <a:solidFill>
                            <a:prstClr val="black"/>
                          </a:solidFill>
                          <a:effectLst/>
                          <a:uLnTx/>
                          <a:uFillTx/>
                          <a:latin typeface="+mn-lt"/>
                          <a:ea typeface="+mn-ea"/>
                          <a:cs typeface="+mn-cs"/>
                        </a:rPr>
                        <a:t>
 Der Blaufußtölpel ist über vier neue Happy News gestolpert – schaut sie Euch an: 😊⁣
⁣
1️⃣ Kinder, die während der Pandemie Zeit in der Natur verbrach...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6848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- 2021-10-17 09:00:22</a:t>
                      </a:r>
                      <a:r>
                        <a:rPr kumimoji="0" lang="de-DE" sz="1000" b="0" i="0" u="none" strike="noStrike" kern="1200" cap="none" spc="0" normalizeH="0" baseline="0" noProof="0">
                          <a:ln>
                            <a:noFill/>
                          </a:ln>
                          <a:solidFill>
                            <a:prstClr val="black"/>
                          </a:solidFill>
                          <a:effectLst/>
                          <a:uLnTx/>
                          <a:uFillTx/>
                          <a:latin typeface="+mn-lt"/>
                          <a:ea typeface="+mn-ea"/>
                          <a:cs typeface="+mn-cs"/>
                        </a:rPr>
                        <a:t>
 Gute Natur, böse Chemie? 🌱⚡⚗️ Das kann man so nicht sagen! Die Natur selbst ist die großartigste Chemikerin, und für eine nachhaltige Welt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68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- 2021-10-18 07:02:18</a:t>
                      </a:r>
                      <a:r>
                        <a:rPr kumimoji="0" lang="de-DE" sz="1000" b="0" i="0" u="none" strike="noStrike" kern="1200" cap="none" spc="0" normalizeH="0" baseline="0" noProof="0">
                          <a:ln>
                            <a:noFill/>
                          </a:ln>
                          <a:solidFill>
                            <a:prstClr val="black"/>
                          </a:solidFill>
                          <a:effectLst/>
                          <a:uLnTx/>
                          <a:uFillTx/>
                          <a:latin typeface="+mn-lt"/>
                          <a:ea typeface="+mn-ea"/>
                          <a:cs typeface="+mn-cs"/>
                        </a:rPr>
                        <a:t>
 Auf der faulen Haut liegen? Ja, bitte! 🙌🏻 Die Tierwelt dankt es Euch, wenn Ihr es im Herbst im Garten etwas ruhiger angehen lasst. ➡️⁣⁣
⁣⁣
Zur offizi...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63609046"/>
                  </a:ext>
                </a:extLst>
              </a:tr>
            </a:tbl>
          </a:graphicData>
        </a:graphic>
      </p:graphicFrame>
      <p:sp>
        <p:nvSpPr>
          <p:cNvPr id="4" name="Text Placeholder 3">
            <a:extLst>
              <a:ext uri="{FF2B5EF4-FFF2-40B4-BE49-F238E27FC236}">
                <a16:creationId xmlns:a16="http://schemas.microsoft.com/office/drawing/2014/main" id="{B1309E94-ECA6-4653-B81C-75F955497830}"/>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4191657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5225A-C674-4875-8055-40E56A49B90F}"/>
              </a:ext>
            </a:extLst>
          </p:cNvPr>
          <p:cNvSpPr>
            <a:spLocks noGrp="1"/>
          </p:cNvSpPr>
          <p:nvPr>
            <p:ph type="title"/>
          </p:nvPr>
        </p:nvSpPr>
        <p:spPr/>
        <p:txBody>
          <a:bodyPr/>
          <a:lstStyle/>
          <a:p>
            <a:r>
              <a:rPr lang="en-US"/>
              <a:t>Instagram Top Posts | terrax - 2 of 2</a:t>
            </a:r>
          </a:p>
        </p:txBody>
      </p:sp>
      <p:graphicFrame>
        <p:nvGraphicFramePr>
          <p:cNvPr id="5" name="Table Placeholder 4">
            <a:extLst>
              <a:ext uri="{FF2B5EF4-FFF2-40B4-BE49-F238E27FC236}">
                <a16:creationId xmlns:a16="http://schemas.microsoft.com/office/drawing/2014/main" id="{3FE82203-716F-45B5-9AD3-18BEE528B0E3}"/>
              </a:ext>
            </a:extLst>
          </p:cNvPr>
          <p:cNvGraphicFramePr>
            <a:graphicFrameLocks noGrp="1"/>
          </p:cNvGraphicFramePr>
          <p:nvPr>
            <p:ph type="tbl" sz="quarter" idx="13"/>
            <p:extLst>
              <p:ext uri="{D42A27DB-BD31-4B8C-83A1-F6EECF244321}">
                <p14:modId xmlns:p14="http://schemas.microsoft.com/office/powerpoint/2010/main" val="1903290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20231166"/>
                    </a:ext>
                  </a:extLst>
                </a:gridCol>
                <a:gridCol w="1728216">
                  <a:extLst>
                    <a:ext uri="{9D8B030D-6E8A-4147-A177-3AD203B41FA5}">
                      <a16:colId xmlns:a16="http://schemas.microsoft.com/office/drawing/2014/main" val="253701794"/>
                    </a:ext>
                  </a:extLst>
                </a:gridCol>
                <a:gridCol w="1069848">
                  <a:extLst>
                    <a:ext uri="{9D8B030D-6E8A-4147-A177-3AD203B41FA5}">
                      <a16:colId xmlns:a16="http://schemas.microsoft.com/office/drawing/2014/main" val="2241457044"/>
                    </a:ext>
                  </a:extLst>
                </a:gridCol>
                <a:gridCol w="1069848">
                  <a:extLst>
                    <a:ext uri="{9D8B030D-6E8A-4147-A177-3AD203B41FA5}">
                      <a16:colId xmlns:a16="http://schemas.microsoft.com/office/drawing/2014/main" val="1520348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26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- 2021-10-20 07:45:26</a:t>
                      </a:r>
                      <a:r>
                        <a:rPr kumimoji="0" lang="de-DE" sz="1000" b="0" i="0" u="none" strike="noStrike" kern="1200" cap="none" spc="0" normalizeH="0" baseline="0" noProof="0">
                          <a:ln>
                            <a:noFill/>
                          </a:ln>
                          <a:solidFill>
                            <a:prstClr val="black"/>
                          </a:solidFill>
                          <a:effectLst/>
                          <a:uLnTx/>
                          <a:uFillTx/>
                          <a:latin typeface="+mn-lt"/>
                          <a:ea typeface="+mn-ea"/>
                          <a:cs typeface="+mn-cs"/>
                        </a:rPr>
                        <a:t>
 Sehen sie nicht magisch aus? 🥰 Polarlichter haben Menschen schon immer fasziniert. Und so verwundert es nicht, dass sie die unterschiedlichsten Erklä...</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6879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- 2021-10-21 07:04:40</a:t>
                      </a:r>
                      <a:r>
                        <a:rPr kumimoji="0" lang="de-DE" sz="1000" b="0" i="0" u="none" strike="noStrike" kern="1200" cap="none" spc="0" normalizeH="0" baseline="0" noProof="0">
                          <a:ln>
                            <a:noFill/>
                          </a:ln>
                          <a:solidFill>
                            <a:prstClr val="black"/>
                          </a:solidFill>
                          <a:effectLst/>
                          <a:uLnTx/>
                          <a:uFillTx/>
                          <a:latin typeface="+mn-lt"/>
                          <a:ea typeface="+mn-ea"/>
                          <a:cs typeface="+mn-cs"/>
                        </a:rPr>
                        <a:t>
 Wer ist schneller: Wombat oder Mensch? 🤔⁣
⁣
Gar nicht so einfach zu beantworten. Denn auch wenn diese Kerlchen zwar verschlafen und tollpatschig 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03497515"/>
                  </a:ext>
                </a:extLst>
              </a:tr>
            </a:tbl>
          </a:graphicData>
        </a:graphic>
      </p:graphicFrame>
      <p:sp>
        <p:nvSpPr>
          <p:cNvPr id="4" name="Text Placeholder 3">
            <a:extLst>
              <a:ext uri="{FF2B5EF4-FFF2-40B4-BE49-F238E27FC236}">
                <a16:creationId xmlns:a16="http://schemas.microsoft.com/office/drawing/2014/main" id="{76A7C328-15C6-4820-BB6A-F97BA406EB7F}"/>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57293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D64B6-F2DE-41C8-A6AE-D9D54B69D1EA}"/>
              </a:ext>
            </a:extLst>
          </p:cNvPr>
          <p:cNvSpPr>
            <a:spLocks noGrp="1"/>
          </p:cNvSpPr>
          <p:nvPr>
            <p:ph type="title"/>
          </p:nvPr>
        </p:nvSpPr>
        <p:spPr/>
        <p:txBody>
          <a:bodyPr/>
          <a:lstStyle/>
          <a:p>
            <a:r>
              <a:rPr lang="en-US"/>
              <a:t>Instagram Top Posts | mrwissen2gogeschichte</a:t>
            </a:r>
          </a:p>
        </p:txBody>
      </p:sp>
      <p:graphicFrame>
        <p:nvGraphicFramePr>
          <p:cNvPr id="5" name="Table Placeholder 4">
            <a:extLst>
              <a:ext uri="{FF2B5EF4-FFF2-40B4-BE49-F238E27FC236}">
                <a16:creationId xmlns:a16="http://schemas.microsoft.com/office/drawing/2014/main" id="{D62E6584-3014-4C59-B6D3-471C77CBE639}"/>
              </a:ext>
            </a:extLst>
          </p:cNvPr>
          <p:cNvGraphicFramePr>
            <a:graphicFrameLocks noGrp="1"/>
          </p:cNvGraphicFramePr>
          <p:nvPr>
            <p:ph type="tbl" sz="quarter" idx="13"/>
            <p:extLst>
              <p:ext uri="{D42A27DB-BD31-4B8C-83A1-F6EECF244321}">
                <p14:modId xmlns:p14="http://schemas.microsoft.com/office/powerpoint/2010/main" val="3726366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66504186"/>
                    </a:ext>
                  </a:extLst>
                </a:gridCol>
                <a:gridCol w="1728216">
                  <a:extLst>
                    <a:ext uri="{9D8B030D-6E8A-4147-A177-3AD203B41FA5}">
                      <a16:colId xmlns:a16="http://schemas.microsoft.com/office/drawing/2014/main" val="3443156307"/>
                    </a:ext>
                  </a:extLst>
                </a:gridCol>
                <a:gridCol w="1069848">
                  <a:extLst>
                    <a:ext uri="{9D8B030D-6E8A-4147-A177-3AD203B41FA5}">
                      <a16:colId xmlns:a16="http://schemas.microsoft.com/office/drawing/2014/main" val="441500989"/>
                    </a:ext>
                  </a:extLst>
                </a:gridCol>
                <a:gridCol w="1069848">
                  <a:extLst>
                    <a:ext uri="{9D8B030D-6E8A-4147-A177-3AD203B41FA5}">
                      <a16:colId xmlns:a16="http://schemas.microsoft.com/office/drawing/2014/main" val="832131288"/>
                    </a:ext>
                  </a:extLst>
                </a:gridCol>
              </a:tblGrid>
              <a:tr h="370840">
                <a:tc>
                  <a:txBody>
                    <a:bodyPr/>
                    <a:lstStyle/>
                    <a:p>
                      <a:r>
                        <a:rPr lang="en-US" sz="1000"/>
                        <a:t>Post</a:t>
                      </a:r>
                    </a:p>
                  </a:txBody>
                  <a:tcPr/>
                </a:tc>
                <a:tc>
                  <a:txBody>
                    <a:bodyPr/>
                    <a:lstStyle/>
                    <a:p>
                      <a:r>
                        <a:rPr lang="en-US" sz="1000"/>
                        <a:t>Interaktionen</a:t>
                      </a:r>
                    </a:p>
                  </a:txBody>
                  <a:tcPr/>
                </a:tc>
                <a:tc>
                  <a:txBody>
                    <a:bodyPr/>
                    <a:lstStyle/>
                    <a:p>
                      <a:r>
                        <a:rPr lang="en-US" sz="1000"/>
                        <a:t>Reach</a:t>
                      </a:r>
                    </a:p>
                  </a:txBody>
                  <a:tcPr/>
                </a:tc>
                <a:tc>
                  <a:txBody>
                    <a:bodyPr/>
                    <a:lstStyle/>
                    <a:p>
                      <a:r>
                        <a:rPr lang="en-US" sz="1000"/>
                        <a:t>Type</a:t>
                      </a:r>
                    </a:p>
                  </a:txBody>
                  <a:tcPr/>
                </a:tc>
                <a:extLst>
                  <a:ext uri="{0D108BD9-81ED-4DB2-BD59-A6C34878D82A}">
                    <a16:rowId xmlns:a16="http://schemas.microsoft.com/office/drawing/2014/main" val="3748458077"/>
                  </a:ext>
                </a:extLst>
              </a:tr>
              <a:tr h="370840">
                <a:tc>
                  <a:txBody>
                    <a:bodyPr/>
                    <a:lstStyle/>
                    <a:p>
                      <a:r>
                        <a:rPr lang="de-DE" sz="1000" b="1"/>
                        <a:t>mrwissen2gogeschichte - 2021-10-18 07:59:06</a:t>
                      </a:r>
                      <a:r>
                        <a:rPr lang="de-DE" sz="1000"/>
                        <a:t>
 Der 28. Januar 1896: Ein historischer Tag. Denn an ihm wird die erste bekannte Strafe wegen zu schnellen Fahrens vergeben. Der Verurteilte: der briti...</a:t>
                      </a:r>
                      <a:endParaRPr lang="en-US" sz="1000"/>
                    </a:p>
                  </a:txBody>
                  <a:tcPr/>
                </a:tc>
                <a:tc>
                  <a:txBody>
                    <a:bodyPr/>
                    <a:lstStyle/>
                    <a:p>
                      <a:r>
                        <a:rPr lang="en-US" sz="1000"/>
                        <a:t>13781</a:t>
                      </a:r>
                    </a:p>
                  </a:txBody>
                  <a:tcPr/>
                </a:tc>
                <a:tc>
                  <a:txBody>
                    <a:bodyPr/>
                    <a:lstStyle/>
                    <a:p>
                      <a:r>
                        <a:rPr lang="en-US" sz="1000"/>
                        <a:t>174958</a:t>
                      </a:r>
                    </a:p>
                  </a:txBody>
                  <a:tcPr/>
                </a:tc>
                <a:tc>
                  <a:txBody>
                    <a:bodyPr/>
                    <a:lstStyle/>
                    <a:p>
                      <a:r>
                        <a:rPr lang="en-US" sz="1000"/>
                        <a:t>Carousel</a:t>
                      </a:r>
                    </a:p>
                  </a:txBody>
                  <a:tcPr/>
                </a:tc>
                <a:extLst>
                  <a:ext uri="{0D108BD9-81ED-4DB2-BD59-A6C34878D82A}">
                    <a16:rowId xmlns:a16="http://schemas.microsoft.com/office/drawing/2014/main" val="3468050748"/>
                  </a:ext>
                </a:extLst>
              </a:tr>
              <a:tr h="370840">
                <a:tc>
                  <a:txBody>
                    <a:bodyPr/>
                    <a:lstStyle/>
                    <a:p>
                      <a:r>
                        <a:rPr lang="de-DE" sz="1000" b="1"/>
                        <a:t>mrwissen2gogeschichte - 2021-10-21 07:58:20</a:t>
                      </a:r>
                      <a:r>
                        <a:rPr lang="de-DE" sz="1000"/>
                        <a:t>
 Gestatten: Das „Fräulein vom Amt“! ⁣⁣
⁣⁣
Nach der bahnbrechenden Erfindung des Telefons werden im späten 19. Jahrhundert die Telefonnetze ausgeweitet...</a:t>
                      </a:r>
                      <a:endParaRPr lang="en-US" sz="1000"/>
                    </a:p>
                  </a:txBody>
                  <a:tcPr/>
                </a:tc>
                <a:tc>
                  <a:txBody>
                    <a:bodyPr/>
                    <a:lstStyle/>
                    <a:p>
                      <a:r>
                        <a:rPr lang="en-US" sz="1000"/>
                        <a:t>14034</a:t>
                      </a:r>
                    </a:p>
                  </a:txBody>
                  <a:tcPr/>
                </a:tc>
                <a:tc>
                  <a:txBody>
                    <a:bodyPr/>
                    <a:lstStyle/>
                    <a:p>
                      <a:r>
                        <a:rPr lang="en-US" sz="1000"/>
                        <a:t>163392</a:t>
                      </a:r>
                    </a:p>
                  </a:txBody>
                  <a:tcPr/>
                </a:tc>
                <a:tc>
                  <a:txBody>
                    <a:bodyPr/>
                    <a:lstStyle/>
                    <a:p>
                      <a:r>
                        <a:rPr lang="en-US" sz="1000"/>
                        <a:t>Carousel</a:t>
                      </a:r>
                    </a:p>
                  </a:txBody>
                  <a:tcPr/>
                </a:tc>
                <a:extLst>
                  <a:ext uri="{0D108BD9-81ED-4DB2-BD59-A6C34878D82A}">
                    <a16:rowId xmlns:a16="http://schemas.microsoft.com/office/drawing/2014/main" val="732483304"/>
                  </a:ext>
                </a:extLst>
              </a:tr>
              <a:tr h="370840">
                <a:tc>
                  <a:txBody>
                    <a:bodyPr/>
                    <a:lstStyle/>
                    <a:p>
                      <a:r>
                        <a:rPr lang="de-DE" sz="1000" b="1"/>
                        <a:t>mrwissen2gogeschichte - 2021-10-16 08:45:06</a:t>
                      </a:r>
                      <a:r>
                        <a:rPr lang="de-DE" sz="1000"/>
                        <a:t>
 Warnung: In diesem Text geht es um Hinrichtungen und um Suizid.⁣
⁣
„Gemäß den Punkten der Anklageschrift, unter welchen Sie schuldig befunden wurden,...</a:t>
                      </a:r>
                      <a:endParaRPr lang="en-US" sz="1000"/>
                    </a:p>
                  </a:txBody>
                  <a:tcPr/>
                </a:tc>
                <a:tc>
                  <a:txBody>
                    <a:bodyPr/>
                    <a:lstStyle/>
                    <a:p>
                      <a:r>
                        <a:rPr lang="en-US" sz="1000"/>
                        <a:t>10701</a:t>
                      </a:r>
                    </a:p>
                  </a:txBody>
                  <a:tcPr/>
                </a:tc>
                <a:tc>
                  <a:txBody>
                    <a:bodyPr/>
                    <a:lstStyle/>
                    <a:p>
                      <a:r>
                        <a:rPr lang="en-US" sz="1000"/>
                        <a:t>154670</a:t>
                      </a:r>
                    </a:p>
                  </a:txBody>
                  <a:tcPr/>
                </a:tc>
                <a:tc>
                  <a:txBody>
                    <a:bodyPr/>
                    <a:lstStyle/>
                    <a:p>
                      <a:r>
                        <a:rPr lang="en-US" sz="1000"/>
                        <a:t>Image</a:t>
                      </a:r>
                    </a:p>
                  </a:txBody>
                  <a:tcPr/>
                </a:tc>
                <a:extLst>
                  <a:ext uri="{0D108BD9-81ED-4DB2-BD59-A6C34878D82A}">
                    <a16:rowId xmlns:a16="http://schemas.microsoft.com/office/drawing/2014/main" val="692247945"/>
                  </a:ext>
                </a:extLst>
              </a:tr>
              <a:tr h="370840">
                <a:tc>
                  <a:txBody>
                    <a:bodyPr/>
                    <a:lstStyle/>
                    <a:p>
                      <a:r>
                        <a:rPr lang="de-DE" sz="1000" b="1"/>
                        <a:t>mrwissen2gogeschichte - 2021-10-20 07:57:06</a:t>
                      </a:r>
                      <a:r>
                        <a:rPr lang="de-DE" sz="1000"/>
                        <a:t>
 „Ich gebe die Hoffnung nicht auf, solange ich lebe“: das Motto von Ada Blackjack. Als einzige überlebt die Inuk eine Eisexpedition in der Arktis - zu...</a:t>
                      </a:r>
                      <a:endParaRPr lang="en-US" sz="1000"/>
                    </a:p>
                  </a:txBody>
                  <a:tcPr/>
                </a:tc>
                <a:tc>
                  <a:txBody>
                    <a:bodyPr/>
                    <a:lstStyle/>
                    <a:p>
                      <a:r>
                        <a:rPr lang="en-US" sz="1000"/>
                        <a:t>10341</a:t>
                      </a:r>
                    </a:p>
                  </a:txBody>
                  <a:tcPr/>
                </a:tc>
                <a:tc>
                  <a:txBody>
                    <a:bodyPr/>
                    <a:lstStyle/>
                    <a:p>
                      <a:r>
                        <a:rPr lang="en-US" sz="1000"/>
                        <a:t>133513</a:t>
                      </a:r>
                    </a:p>
                  </a:txBody>
                  <a:tcPr/>
                </a:tc>
                <a:tc>
                  <a:txBody>
                    <a:bodyPr/>
                    <a:lstStyle/>
                    <a:p>
                      <a:r>
                        <a:rPr lang="en-US" sz="1000"/>
                        <a:t>Image</a:t>
                      </a:r>
                    </a:p>
                  </a:txBody>
                  <a:tcPr/>
                </a:tc>
                <a:extLst>
                  <a:ext uri="{0D108BD9-81ED-4DB2-BD59-A6C34878D82A}">
                    <a16:rowId xmlns:a16="http://schemas.microsoft.com/office/drawing/2014/main" val="3317040983"/>
                  </a:ext>
                </a:extLst>
              </a:tr>
              <a:tr h="370840">
                <a:tc>
                  <a:txBody>
                    <a:bodyPr/>
                    <a:lstStyle/>
                    <a:p>
                      <a:r>
                        <a:rPr lang="de-DE" sz="1000" b="1"/>
                        <a:t>mrwissen2gogeschichte - 2021-10-19 07:59:06</a:t>
                      </a:r>
                      <a:r>
                        <a:rPr lang="de-DE" sz="1000"/>
                        <a:t>
 Herbst 1977: Der Terror der „RAF“ erreicht seinen Höhepunkt und löst eine der größten innenpolitischen Krisen der Bundesrepublik aus.⁣
⁣
Die linksext...</a:t>
                      </a:r>
                      <a:endParaRPr lang="en-US" sz="1000"/>
                    </a:p>
                  </a:txBody>
                  <a:tcPr/>
                </a:tc>
                <a:tc>
                  <a:txBody>
                    <a:bodyPr/>
                    <a:lstStyle/>
                    <a:p>
                      <a:r>
                        <a:rPr lang="en-US" sz="1000"/>
                        <a:t>9295</a:t>
                      </a:r>
                    </a:p>
                  </a:txBody>
                  <a:tcPr/>
                </a:tc>
                <a:tc>
                  <a:txBody>
                    <a:bodyPr/>
                    <a:lstStyle/>
                    <a:p>
                      <a:r>
                        <a:rPr lang="en-US" sz="1000"/>
                        <a:t>122334</a:t>
                      </a:r>
                    </a:p>
                  </a:txBody>
                  <a:tcPr/>
                </a:tc>
                <a:tc>
                  <a:txBody>
                    <a:bodyPr/>
                    <a:lstStyle/>
                    <a:p>
                      <a:r>
                        <a:rPr lang="en-US" sz="1000"/>
                        <a:t>Image</a:t>
                      </a:r>
                    </a:p>
                  </a:txBody>
                  <a:tcPr/>
                </a:tc>
                <a:extLst>
                  <a:ext uri="{0D108BD9-81ED-4DB2-BD59-A6C34878D82A}">
                    <a16:rowId xmlns:a16="http://schemas.microsoft.com/office/drawing/2014/main" val="1304075710"/>
                  </a:ext>
                </a:extLst>
              </a:tr>
              <a:tr h="370840">
                <a:tc>
                  <a:txBody>
                    <a:bodyPr/>
                    <a:lstStyle/>
                    <a:p>
                      <a:r>
                        <a:rPr lang="de-DE" sz="1000" b="1"/>
                        <a:t>mrwissen2gogeschichte - 2021-10-17 08:59:05</a:t>
                      </a:r>
                      <a:r>
                        <a:rPr lang="de-DE" sz="1000"/>
                        <a:t>
 Mahatma Gandhi – der freundlich lächelnde Mann wird zum Schrecken des britischen Empire. Denn er ist das Idol der indischen Unabhängigkeitsbewegung u...</a:t>
                      </a:r>
                      <a:endParaRPr lang="en-US" sz="1000"/>
                    </a:p>
                  </a:txBody>
                  <a:tcPr/>
                </a:tc>
                <a:tc>
                  <a:txBody>
                    <a:bodyPr/>
                    <a:lstStyle/>
                    <a:p>
                      <a:r>
                        <a:rPr lang="en-US" sz="1000"/>
                        <a:t>5975</a:t>
                      </a:r>
                    </a:p>
                  </a:txBody>
                  <a:tcPr/>
                </a:tc>
                <a:tc>
                  <a:txBody>
                    <a:bodyPr/>
                    <a:lstStyle/>
                    <a:p>
                      <a:r>
                        <a:rPr lang="en-US" sz="1000"/>
                        <a:t>100417</a:t>
                      </a:r>
                    </a:p>
                  </a:txBody>
                  <a:tcPr/>
                </a:tc>
                <a:tc>
                  <a:txBody>
                    <a:bodyPr/>
                    <a:lstStyle/>
                    <a:p>
                      <a:r>
                        <a:rPr lang="en-US" sz="1000"/>
                        <a:t>Image</a:t>
                      </a:r>
                    </a:p>
                  </a:txBody>
                  <a:tcPr/>
                </a:tc>
                <a:extLst>
                  <a:ext uri="{0D108BD9-81ED-4DB2-BD59-A6C34878D82A}">
                    <a16:rowId xmlns:a16="http://schemas.microsoft.com/office/drawing/2014/main" val="1011391734"/>
                  </a:ext>
                </a:extLst>
              </a:tr>
            </a:tbl>
          </a:graphicData>
        </a:graphic>
      </p:graphicFrame>
      <p:sp>
        <p:nvSpPr>
          <p:cNvPr id="4" name="Text Placeholder 3">
            <a:extLst>
              <a:ext uri="{FF2B5EF4-FFF2-40B4-BE49-F238E27FC236}">
                <a16:creationId xmlns:a16="http://schemas.microsoft.com/office/drawing/2014/main" id="{DDAE3361-BF41-42DB-9BE5-8203970266AE}"/>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724339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59BB6-CE78-4FD1-8413-69DFE412F035}"/>
              </a:ext>
            </a:extLst>
          </p:cNvPr>
          <p:cNvSpPr>
            <a:spLocks noGrp="1"/>
          </p:cNvSpPr>
          <p:nvPr>
            <p:ph type="title"/>
          </p:nvPr>
        </p:nvSpPr>
        <p:spPr/>
        <p:txBody>
          <a:bodyPr/>
          <a:lstStyle/>
          <a:p>
            <a:r>
              <a:rPr lang="en-US"/>
              <a:t>Instagram Stories Table  | terrax</a:t>
            </a:r>
          </a:p>
        </p:txBody>
      </p:sp>
      <p:graphicFrame>
        <p:nvGraphicFramePr>
          <p:cNvPr id="5" name="Table Placeholder 4">
            <a:extLst>
              <a:ext uri="{FF2B5EF4-FFF2-40B4-BE49-F238E27FC236}">
                <a16:creationId xmlns:a16="http://schemas.microsoft.com/office/drawing/2014/main" id="{ED90B8D1-CE22-4D34-AAFE-FDD8DBF07C08}"/>
              </a:ext>
            </a:extLst>
          </p:cNvPr>
          <p:cNvGraphicFramePr>
            <a:graphicFrameLocks noGrp="1"/>
          </p:cNvGraphicFramePr>
          <p:nvPr>
            <p:ph type="tbl" sz="quarter" idx="13"/>
            <p:extLst>
              <p:ext uri="{D42A27DB-BD31-4B8C-83A1-F6EECF244321}">
                <p14:modId xmlns:p14="http://schemas.microsoft.com/office/powerpoint/2010/main" val="2805230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820223338"/>
                    </a:ext>
                  </a:extLst>
                </a:gridCol>
                <a:gridCol w="2468880">
                  <a:extLst>
                    <a:ext uri="{9D8B030D-6E8A-4147-A177-3AD203B41FA5}">
                      <a16:colId xmlns:a16="http://schemas.microsoft.com/office/drawing/2014/main" val="637617906"/>
                    </a:ext>
                  </a:extLst>
                </a:gridCol>
                <a:gridCol w="1234440">
                  <a:extLst>
                    <a:ext uri="{9D8B030D-6E8A-4147-A177-3AD203B41FA5}">
                      <a16:colId xmlns:a16="http://schemas.microsoft.com/office/drawing/2014/main" val="1476690738"/>
                    </a:ext>
                  </a:extLst>
                </a:gridCol>
                <a:gridCol w="1234440">
                  <a:extLst>
                    <a:ext uri="{9D8B030D-6E8A-4147-A177-3AD203B41FA5}">
                      <a16:colId xmlns:a16="http://schemas.microsoft.com/office/drawing/2014/main" val="143717351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 (Organic)</a:t>
                      </a:r>
                    </a:p>
                  </a:txBody>
                  <a:tcPr/>
                </a:tc>
                <a:tc>
                  <a:txBody>
                    <a:bodyPr/>
                    <a:lstStyle/>
                    <a:p>
                      <a:r>
                        <a:rPr lang="en-US" sz="1000"/>
                        <a:t>Reach (Organic)</a:t>
                      </a:r>
                    </a:p>
                  </a:txBody>
                  <a:tcPr/>
                </a:tc>
                <a:extLst>
                  <a:ext uri="{0D108BD9-81ED-4DB2-BD59-A6C34878D82A}">
                    <a16:rowId xmlns:a16="http://schemas.microsoft.com/office/drawing/2014/main" val="915331091"/>
                  </a:ext>
                </a:extLst>
              </a:tr>
              <a:tr h="370840">
                <a:tc>
                  <a:txBody>
                    <a:bodyPr/>
                    <a:lstStyle/>
                    <a:p>
                      <a:r>
                        <a:rPr lang="pt-BR" sz="1000" b="1"/>
                        <a:t>terrax - 2021-10-17 12:15:43</a:t>
                      </a:r>
                      <a:r>
                        <a:rPr lang="pt-BR" sz="1000"/>
                        <a:t>
 n/a</a:t>
                      </a:r>
                      <a:endParaRPr lang="en-US" sz="1000"/>
                    </a:p>
                  </a:txBody>
                  <a:tcPr/>
                </a:tc>
                <a:tc>
                  <a:txBody>
                    <a:bodyPr/>
                    <a:lstStyle/>
                    <a:p>
                      <a:r>
                        <a:rPr lang="en-US" sz="1000"/>
                        <a:t>https://quintly-image-storage.s3.amazonaws.com/7a77f2bfd1fd08a2bab790eb681324cf/8aa97a566576be162eb3780543281a23.jpg</a:t>
                      </a:r>
                    </a:p>
                  </a:txBody>
                  <a:tcPr/>
                </a:tc>
                <a:tc>
                  <a:txBody>
                    <a:bodyPr/>
                    <a:lstStyle/>
                    <a:p>
                      <a:r>
                        <a:rPr lang="en-US" sz="1000"/>
                        <a:t>58891</a:t>
                      </a:r>
                    </a:p>
                  </a:txBody>
                  <a:tcPr/>
                </a:tc>
                <a:tc>
                  <a:txBody>
                    <a:bodyPr/>
                    <a:lstStyle/>
                    <a:p>
                      <a:r>
                        <a:rPr lang="en-US" sz="1000"/>
                        <a:t>58891</a:t>
                      </a:r>
                    </a:p>
                  </a:txBody>
                  <a:tcPr/>
                </a:tc>
                <a:extLst>
                  <a:ext uri="{0D108BD9-81ED-4DB2-BD59-A6C34878D82A}">
                    <a16:rowId xmlns:a16="http://schemas.microsoft.com/office/drawing/2014/main" val="1856528679"/>
                  </a:ext>
                </a:extLst>
              </a:tr>
              <a:tr h="370840">
                <a:tc>
                  <a:txBody>
                    <a:bodyPr/>
                    <a:lstStyle/>
                    <a:p>
                      <a:r>
                        <a:rPr lang="pt-BR" sz="1000" b="1"/>
                        <a:t>terrax - 2021-10-21 11:33:29</a:t>
                      </a:r>
                      <a:r>
                        <a:rPr lang="pt-BR" sz="1000"/>
                        <a:t>
 n/a</a:t>
                      </a:r>
                      <a:endParaRPr lang="en-US" sz="1000"/>
                    </a:p>
                  </a:txBody>
                  <a:tcPr/>
                </a:tc>
                <a:tc>
                  <a:txBody>
                    <a:bodyPr/>
                    <a:lstStyle/>
                    <a:p>
                      <a:r>
                        <a:rPr lang="en-US" sz="1000"/>
                        <a:t>https://quintly-image-storage.s3.amazonaws.com/7a77f2bfd1fd08a2bab790eb681324cf/f53191971b57cbce4085f1dad3a5c6d3.jpg</a:t>
                      </a:r>
                    </a:p>
                  </a:txBody>
                  <a:tcPr/>
                </a:tc>
                <a:tc>
                  <a:txBody>
                    <a:bodyPr/>
                    <a:lstStyle/>
                    <a:p>
                      <a:r>
                        <a:rPr lang="en-US" sz="1000"/>
                        <a:t>51308</a:t>
                      </a:r>
                    </a:p>
                  </a:txBody>
                  <a:tcPr/>
                </a:tc>
                <a:tc>
                  <a:txBody>
                    <a:bodyPr/>
                    <a:lstStyle/>
                    <a:p>
                      <a:r>
                        <a:rPr lang="en-US" sz="1000"/>
                        <a:t>51308</a:t>
                      </a:r>
                    </a:p>
                  </a:txBody>
                  <a:tcPr/>
                </a:tc>
                <a:extLst>
                  <a:ext uri="{0D108BD9-81ED-4DB2-BD59-A6C34878D82A}">
                    <a16:rowId xmlns:a16="http://schemas.microsoft.com/office/drawing/2014/main" val="1471788071"/>
                  </a:ext>
                </a:extLst>
              </a:tr>
              <a:tr h="370840">
                <a:tc>
                  <a:txBody>
                    <a:bodyPr/>
                    <a:lstStyle/>
                    <a:p>
                      <a:r>
                        <a:rPr lang="pt-BR" sz="1000" b="1"/>
                        <a:t>terrax - 2021-10-17 12:24:31</a:t>
                      </a:r>
                      <a:r>
                        <a:rPr lang="pt-BR" sz="1000"/>
                        <a:t>
 n/a</a:t>
                      </a:r>
                      <a:endParaRPr lang="en-US" sz="1000"/>
                    </a:p>
                  </a:txBody>
                  <a:tcPr/>
                </a:tc>
                <a:tc>
                  <a:txBody>
                    <a:bodyPr/>
                    <a:lstStyle/>
                    <a:p>
                      <a:r>
                        <a:rPr lang="en-US" sz="1000"/>
                        <a:t>https://quintly-image-storage.s3.amazonaws.com/7a77f2bfd1fd08a2bab790eb681324cf/56fc6ae423231d4577ba5b57248403d6.jpg</a:t>
                      </a:r>
                    </a:p>
                  </a:txBody>
                  <a:tcPr/>
                </a:tc>
                <a:tc>
                  <a:txBody>
                    <a:bodyPr/>
                    <a:lstStyle/>
                    <a:p>
                      <a:r>
                        <a:rPr lang="en-US" sz="1000"/>
                        <a:t>50184</a:t>
                      </a:r>
                    </a:p>
                  </a:txBody>
                  <a:tcPr/>
                </a:tc>
                <a:tc>
                  <a:txBody>
                    <a:bodyPr/>
                    <a:lstStyle/>
                    <a:p>
                      <a:r>
                        <a:rPr lang="en-US" sz="1000"/>
                        <a:t>50184</a:t>
                      </a:r>
                    </a:p>
                  </a:txBody>
                  <a:tcPr/>
                </a:tc>
                <a:extLst>
                  <a:ext uri="{0D108BD9-81ED-4DB2-BD59-A6C34878D82A}">
                    <a16:rowId xmlns:a16="http://schemas.microsoft.com/office/drawing/2014/main" val="4086913863"/>
                  </a:ext>
                </a:extLst>
              </a:tr>
            </a:tbl>
          </a:graphicData>
        </a:graphic>
      </p:graphicFrame>
      <p:sp>
        <p:nvSpPr>
          <p:cNvPr id="4" name="Text Placeholder 3">
            <a:extLst>
              <a:ext uri="{FF2B5EF4-FFF2-40B4-BE49-F238E27FC236}">
                <a16:creationId xmlns:a16="http://schemas.microsoft.com/office/drawing/2014/main" id="{D1622C4A-89C5-43EB-964C-D5A29C1A36E9}"/>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4272056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A7F7D-B561-4535-9A84-DD8CF3C2B923}"/>
              </a:ext>
            </a:extLst>
          </p:cNvPr>
          <p:cNvSpPr>
            <a:spLocks noGrp="1"/>
          </p:cNvSpPr>
          <p:nvPr>
            <p:ph type="title"/>
          </p:nvPr>
        </p:nvSpPr>
        <p:spPr/>
        <p:txBody>
          <a:bodyPr/>
          <a:lstStyle/>
          <a:p>
            <a:r>
              <a:rPr lang="en-US"/>
              <a:t>Instagram Stories Table  | mrwissen2gogeschichte</a:t>
            </a:r>
          </a:p>
        </p:txBody>
      </p:sp>
      <p:graphicFrame>
        <p:nvGraphicFramePr>
          <p:cNvPr id="5" name="Table Placeholder 4">
            <a:extLst>
              <a:ext uri="{FF2B5EF4-FFF2-40B4-BE49-F238E27FC236}">
                <a16:creationId xmlns:a16="http://schemas.microsoft.com/office/drawing/2014/main" id="{7B645FB9-7B02-4605-BCC4-6BC8B85511FA}"/>
              </a:ext>
            </a:extLst>
          </p:cNvPr>
          <p:cNvGraphicFramePr>
            <a:graphicFrameLocks noGrp="1"/>
          </p:cNvGraphicFramePr>
          <p:nvPr>
            <p:ph type="tbl" sz="quarter" idx="13"/>
            <p:extLst>
              <p:ext uri="{D42A27DB-BD31-4B8C-83A1-F6EECF244321}">
                <p14:modId xmlns:p14="http://schemas.microsoft.com/office/powerpoint/2010/main" val="800551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85476948"/>
                    </a:ext>
                  </a:extLst>
                </a:gridCol>
                <a:gridCol w="2468880">
                  <a:extLst>
                    <a:ext uri="{9D8B030D-6E8A-4147-A177-3AD203B41FA5}">
                      <a16:colId xmlns:a16="http://schemas.microsoft.com/office/drawing/2014/main" val="1671646485"/>
                    </a:ext>
                  </a:extLst>
                </a:gridCol>
                <a:gridCol w="1234440">
                  <a:extLst>
                    <a:ext uri="{9D8B030D-6E8A-4147-A177-3AD203B41FA5}">
                      <a16:colId xmlns:a16="http://schemas.microsoft.com/office/drawing/2014/main" val="302561267"/>
                    </a:ext>
                  </a:extLst>
                </a:gridCol>
                <a:gridCol w="1234440">
                  <a:extLst>
                    <a:ext uri="{9D8B030D-6E8A-4147-A177-3AD203B41FA5}">
                      <a16:colId xmlns:a16="http://schemas.microsoft.com/office/drawing/2014/main" val="207520796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 (Organic)</a:t>
                      </a:r>
                    </a:p>
                  </a:txBody>
                  <a:tcPr/>
                </a:tc>
                <a:tc>
                  <a:txBody>
                    <a:bodyPr/>
                    <a:lstStyle/>
                    <a:p>
                      <a:r>
                        <a:rPr lang="en-US" sz="1000"/>
                        <a:t>Reach (Organic)</a:t>
                      </a:r>
                    </a:p>
                  </a:txBody>
                  <a:tcPr/>
                </a:tc>
                <a:extLst>
                  <a:ext uri="{0D108BD9-81ED-4DB2-BD59-A6C34878D82A}">
                    <a16:rowId xmlns:a16="http://schemas.microsoft.com/office/drawing/2014/main" val="1148456434"/>
                  </a:ext>
                </a:extLst>
              </a:tr>
              <a:tr h="370840">
                <a:tc>
                  <a:txBody>
                    <a:bodyPr/>
                    <a:lstStyle/>
                    <a:p>
                      <a:r>
                        <a:rPr lang="de-DE" sz="1000" b="1"/>
                        <a:t>mrwissen2gogeschichte - 2021-10-20 15:17:16</a:t>
                      </a:r>
                      <a:r>
                        <a:rPr lang="de-DE" sz="1000"/>
                        <a:t>
 n/a</a:t>
                      </a:r>
                      <a:endParaRPr lang="en-US" sz="1000"/>
                    </a:p>
                  </a:txBody>
                  <a:tcPr/>
                </a:tc>
                <a:tc>
                  <a:txBody>
                    <a:bodyPr/>
                    <a:lstStyle/>
                    <a:p>
                      <a:r>
                        <a:rPr lang="en-US" sz="1000"/>
                        <a:t>https://quintly-image-storage.s3.amazonaws.com/137b8d54195744554256599f37afbcd9/3f96ec8f2318d6a6b5a1d7ff9bfc886a.jpg</a:t>
                      </a:r>
                    </a:p>
                  </a:txBody>
                  <a:tcPr/>
                </a:tc>
                <a:tc>
                  <a:txBody>
                    <a:bodyPr/>
                    <a:lstStyle/>
                    <a:p>
                      <a:r>
                        <a:rPr lang="en-US" sz="1000"/>
                        <a:t>49770</a:t>
                      </a:r>
                    </a:p>
                  </a:txBody>
                  <a:tcPr/>
                </a:tc>
                <a:tc>
                  <a:txBody>
                    <a:bodyPr/>
                    <a:lstStyle/>
                    <a:p>
                      <a:r>
                        <a:rPr lang="en-US" sz="1000"/>
                        <a:t>49494</a:t>
                      </a:r>
                    </a:p>
                  </a:txBody>
                  <a:tcPr/>
                </a:tc>
                <a:extLst>
                  <a:ext uri="{0D108BD9-81ED-4DB2-BD59-A6C34878D82A}">
                    <a16:rowId xmlns:a16="http://schemas.microsoft.com/office/drawing/2014/main" val="2749402936"/>
                  </a:ext>
                </a:extLst>
              </a:tr>
              <a:tr h="370840">
                <a:tc>
                  <a:txBody>
                    <a:bodyPr/>
                    <a:lstStyle/>
                    <a:p>
                      <a:r>
                        <a:rPr lang="de-DE" sz="1000" b="1"/>
                        <a:t>mrwissen2gogeschichte - 2021-10-20 15:17:17</a:t>
                      </a:r>
                      <a:r>
                        <a:rPr lang="de-DE" sz="1000"/>
                        <a:t>
 n/a</a:t>
                      </a:r>
                      <a:endParaRPr lang="en-US" sz="1000"/>
                    </a:p>
                  </a:txBody>
                  <a:tcPr/>
                </a:tc>
                <a:tc>
                  <a:txBody>
                    <a:bodyPr/>
                    <a:lstStyle/>
                    <a:p>
                      <a:r>
                        <a:rPr lang="en-US" sz="1000"/>
                        <a:t>https://quintly-image-storage.s3.amazonaws.com/137b8d54195744554256599f37afbcd9/9c0616535aa78d7977e57b3004f9ef4c.jpg</a:t>
                      </a:r>
                    </a:p>
                  </a:txBody>
                  <a:tcPr/>
                </a:tc>
                <a:tc>
                  <a:txBody>
                    <a:bodyPr/>
                    <a:lstStyle/>
                    <a:p>
                      <a:r>
                        <a:rPr lang="en-US" sz="1000"/>
                        <a:t>46922</a:t>
                      </a:r>
                    </a:p>
                  </a:txBody>
                  <a:tcPr/>
                </a:tc>
                <a:tc>
                  <a:txBody>
                    <a:bodyPr/>
                    <a:lstStyle/>
                    <a:p>
                      <a:r>
                        <a:rPr lang="en-US" sz="1000"/>
                        <a:t>46922</a:t>
                      </a:r>
                    </a:p>
                  </a:txBody>
                  <a:tcPr/>
                </a:tc>
                <a:extLst>
                  <a:ext uri="{0D108BD9-81ED-4DB2-BD59-A6C34878D82A}">
                    <a16:rowId xmlns:a16="http://schemas.microsoft.com/office/drawing/2014/main" val="2701342086"/>
                  </a:ext>
                </a:extLst>
              </a:tr>
              <a:tr h="370840">
                <a:tc>
                  <a:txBody>
                    <a:bodyPr/>
                    <a:lstStyle/>
                    <a:p>
                      <a:r>
                        <a:rPr lang="de-DE" sz="1000" b="1"/>
                        <a:t>mrwissen2gogeschichte - 2021-10-20 15:17:18</a:t>
                      </a:r>
                      <a:r>
                        <a:rPr lang="de-DE" sz="1000"/>
                        <a:t>
 n/a</a:t>
                      </a:r>
                      <a:endParaRPr lang="en-US" sz="1000"/>
                    </a:p>
                  </a:txBody>
                  <a:tcPr/>
                </a:tc>
                <a:tc>
                  <a:txBody>
                    <a:bodyPr/>
                    <a:lstStyle/>
                    <a:p>
                      <a:r>
                        <a:rPr lang="en-US" sz="1000"/>
                        <a:t>https://quintly-image-storage.s3.amazonaws.com/137b8d54195744554256599f37afbcd9/0d52c9584f46c368f81e686cf0ac76bf.jpg</a:t>
                      </a:r>
                    </a:p>
                  </a:txBody>
                  <a:tcPr/>
                </a:tc>
                <a:tc>
                  <a:txBody>
                    <a:bodyPr/>
                    <a:lstStyle/>
                    <a:p>
                      <a:r>
                        <a:rPr lang="en-US" sz="1000"/>
                        <a:t>45513</a:t>
                      </a:r>
                    </a:p>
                  </a:txBody>
                  <a:tcPr/>
                </a:tc>
                <a:tc>
                  <a:txBody>
                    <a:bodyPr/>
                    <a:lstStyle/>
                    <a:p>
                      <a:r>
                        <a:rPr lang="en-US" sz="1000"/>
                        <a:t>45513</a:t>
                      </a:r>
                    </a:p>
                  </a:txBody>
                  <a:tcPr/>
                </a:tc>
                <a:extLst>
                  <a:ext uri="{0D108BD9-81ED-4DB2-BD59-A6C34878D82A}">
                    <a16:rowId xmlns:a16="http://schemas.microsoft.com/office/drawing/2014/main" val="1986486992"/>
                  </a:ext>
                </a:extLst>
              </a:tr>
            </a:tbl>
          </a:graphicData>
        </a:graphic>
      </p:graphicFrame>
      <p:sp>
        <p:nvSpPr>
          <p:cNvPr id="4" name="Text Placeholder 3">
            <a:extLst>
              <a:ext uri="{FF2B5EF4-FFF2-40B4-BE49-F238E27FC236}">
                <a16:creationId xmlns:a16="http://schemas.microsoft.com/office/drawing/2014/main" id="{40DBC62B-81DA-4960-94D6-7A83F984C52B}"/>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11107089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1550</Words>
  <Application>Microsoft Office PowerPoint</Application>
  <PresentationFormat>On-screen Show (4:3)</PresentationFormat>
  <Paragraphs>340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Terra X Wochenreport</vt:lpstr>
      <vt:lpstr>Youtube Übersicht | Terra X</vt:lpstr>
      <vt:lpstr>Youtube Top Videos | Terra X</vt:lpstr>
      <vt:lpstr>Youtube Top Videos | MrWissen2go Geschichte</vt:lpstr>
      <vt:lpstr>Youtube Top Videos | Terra X Lesch &amp; Co</vt:lpstr>
      <vt:lpstr>Youtube Top Videos | Terra X plus - 1 of 3</vt:lpstr>
      <vt:lpstr>Youtube Top Videos | Terra X plus - 2 of 3</vt:lpstr>
      <vt:lpstr>Youtube Top Videos | Terra X plus - 3 of 3</vt:lpstr>
      <vt:lpstr>Youtube Top Videos | Terra Xplore</vt:lpstr>
      <vt:lpstr>Facebook Page Reach Table | Terra X</vt:lpstr>
      <vt:lpstr>Facebook Original Own Posts Table | Terra X - 1 of 3</vt:lpstr>
      <vt:lpstr>Facebook Original Own Posts Table | Terra X - 2 of 3</vt:lpstr>
      <vt:lpstr>Facebook Original Own Posts Table | Terra X - 3 of 3</vt:lpstr>
      <vt:lpstr>Instagram Page Reach Table | Terra X</vt:lpstr>
      <vt:lpstr>Instagram Top Posts | terrax - 1 of 2</vt:lpstr>
      <vt:lpstr>Instagram Top Posts | terrax - 2 of 2</vt:lpstr>
      <vt:lpstr>Instagram Top Posts | mrwissen2gogeschichte</vt:lpstr>
      <vt:lpstr>Instagram Stories Table  | terrax</vt:lpstr>
      <vt:lpstr>Instagram Stories Table  | mrwissen2gogeschichte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Terra X Wochenreport</dc:title>
  <dc:creator>Frederik Peiniger</dc:creator>
  <cp:lastModifiedBy>Frederik Peiniger</cp:lastModifiedBy>
  <cp:revision>1</cp:revision>
  <dcterms:created xsi:type="dcterms:W3CDTF">2021-10-22T12:19:22Z</dcterms:created>
  <dcterms:modified xsi:type="dcterms:W3CDTF">2021-10-22T12:19:55Z</dcterms:modified>
</cp:coreProperties>
</file>