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63AB2-175C-44C2-B1DD-AC3A2D14F7DA}"/>
              </a:ext>
            </a:extLst>
          </p:cNvPr>
          <p:cNvSpPr>
            <a:spLocks noGrp="1"/>
          </p:cNvSpPr>
          <p:nvPr>
            <p:ph type="title"/>
          </p:nvPr>
        </p:nvSpPr>
        <p:spPr/>
        <p:txBody>
          <a:bodyPr/>
          <a:lstStyle/>
          <a:p>
            <a:r>
              <a:rPr lang="en-US"/>
              <a:t>Facebook 2. HJ 2020 Videos | Aktenzeichen XY - 1 of 22</a:t>
            </a:r>
          </a:p>
        </p:txBody>
      </p:sp>
      <p:graphicFrame>
        <p:nvGraphicFramePr>
          <p:cNvPr id="5" name="Table Placeholder 4">
            <a:extLst>
              <a:ext uri="{FF2B5EF4-FFF2-40B4-BE49-F238E27FC236}">
                <a16:creationId xmlns:a16="http://schemas.microsoft.com/office/drawing/2014/main" id="{1D888CE5-CBA4-440D-98B9-ABE87C000EAF}"/>
              </a:ext>
            </a:extLst>
          </p:cNvPr>
          <p:cNvGraphicFramePr>
            <a:graphicFrameLocks noGrp="1"/>
          </p:cNvGraphicFramePr>
          <p:nvPr>
            <p:ph type="tbl" sz="quarter" idx="13"/>
            <p:extLst>
              <p:ext uri="{D42A27DB-BD31-4B8C-83A1-F6EECF244321}">
                <p14:modId xmlns:p14="http://schemas.microsoft.com/office/powerpoint/2010/main" val="551966767"/>
              </p:ext>
            </p:extLst>
          </p:nvPr>
        </p:nvGraphicFramePr>
        <p:xfrm>
          <a:off x="457200" y="1731963"/>
          <a:ext cx="8065008" cy="2926080"/>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099137423"/>
                    </a:ext>
                  </a:extLst>
                </a:gridCol>
                <a:gridCol w="1728216">
                  <a:extLst>
                    <a:ext uri="{9D8B030D-6E8A-4147-A177-3AD203B41FA5}">
                      <a16:colId xmlns:a16="http://schemas.microsoft.com/office/drawing/2014/main" val="201763263"/>
                    </a:ext>
                  </a:extLst>
                </a:gridCol>
                <a:gridCol w="658368">
                  <a:extLst>
                    <a:ext uri="{9D8B030D-6E8A-4147-A177-3AD203B41FA5}">
                      <a16:colId xmlns:a16="http://schemas.microsoft.com/office/drawing/2014/main" val="584948552"/>
                    </a:ext>
                  </a:extLst>
                </a:gridCol>
                <a:gridCol w="658368">
                  <a:extLst>
                    <a:ext uri="{9D8B030D-6E8A-4147-A177-3AD203B41FA5}">
                      <a16:colId xmlns:a16="http://schemas.microsoft.com/office/drawing/2014/main" val="2982468177"/>
                    </a:ext>
                  </a:extLst>
                </a:gridCol>
                <a:gridCol w="658368">
                  <a:extLst>
                    <a:ext uri="{9D8B030D-6E8A-4147-A177-3AD203B41FA5}">
                      <a16:colId xmlns:a16="http://schemas.microsoft.com/office/drawing/2014/main" val="4033996779"/>
                    </a:ext>
                  </a:extLst>
                </a:gridCol>
                <a:gridCol w="658368">
                  <a:extLst>
                    <a:ext uri="{9D8B030D-6E8A-4147-A177-3AD203B41FA5}">
                      <a16:colId xmlns:a16="http://schemas.microsoft.com/office/drawing/2014/main" val="2377723603"/>
                    </a:ext>
                  </a:extLst>
                </a:gridCol>
                <a:gridCol w="658368">
                  <a:extLst>
                    <a:ext uri="{9D8B030D-6E8A-4147-A177-3AD203B41FA5}">
                      <a16:colId xmlns:a16="http://schemas.microsoft.com/office/drawing/2014/main" val="139814138"/>
                    </a:ext>
                  </a:extLst>
                </a:gridCol>
                <a:gridCol w="658368">
                  <a:extLst>
                    <a:ext uri="{9D8B030D-6E8A-4147-A177-3AD203B41FA5}">
                      <a16:colId xmlns:a16="http://schemas.microsoft.com/office/drawing/2014/main" val="3707410928"/>
                    </a:ext>
                  </a:extLst>
                </a:gridCol>
                <a:gridCol w="658368">
                  <a:extLst>
                    <a:ext uri="{9D8B030D-6E8A-4147-A177-3AD203B41FA5}">
                      <a16:colId xmlns:a16="http://schemas.microsoft.com/office/drawing/2014/main" val="1697573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extLst>
                  <a:ext uri="{0D108BD9-81ED-4DB2-BD59-A6C34878D82A}">
                    <a16:rowId xmlns:a16="http://schemas.microsoft.com/office/drawing/2014/main" val="214103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Aktenzeichen XY - 2020-10-14 20:31:59</a:t>
                      </a:r>
                      <a:r>
                        <a:rPr kumimoji="0" lang="de-DE" sz="1000" b="0" i="0" u="none" strike="noStrike" kern="1200" cap="none" spc="0" normalizeH="0" baseline="0" noProof="0">
                          <a:ln>
                            <a:noFill/>
                          </a:ln>
                          <a:solidFill>
                            <a:prstClr val="black"/>
                          </a:solidFill>
                          <a:effectLst/>
                          <a:uLnTx/>
                          <a:uFillTx/>
                          <a:latin typeface="+mn-lt"/>
                          <a:ea typeface="+mn-ea"/>
                          <a:cs typeface="+mn-cs"/>
                        </a:rPr>
                        <a:t>
 Ein 13-Jähriger stirbt bei einem Unfall auf der Autobahn. Der Unfallverursacher fährt einfach weiter.
Sachdienliche Hinweise bitte an die Kripo Zweibrücken, Tel: 06332 – 976 0. 
Die ganze Sendung und mehr Infos zum Fall: https://ly.zdf.de/kEH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https://scontent-lga3-2.xx.fbcdn.net/v/t15.5256-10/p168x128/121786284_2747235548888154_7882274303418771529_n.jpg?_nc_cat=111&amp;ccb=2&amp;_nc_sid=08861d&amp;_nc_ohc=SIekZFlNNSIAX-BaQ6e&amp;_nc_ht=scontent-lga3-2.xx&amp;oh=8f639cc93e97dc65f7131b2fcc32c571&amp;oe=602D4639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3979445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1893648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64205972"/>
                  </a:ext>
                </a:extLst>
              </a:tr>
            </a:tbl>
          </a:graphicData>
        </a:graphic>
      </p:graphicFrame>
      <p:sp>
        <p:nvSpPr>
          <p:cNvPr id="4" name="Text Placeholder 3">
            <a:extLst>
              <a:ext uri="{FF2B5EF4-FFF2-40B4-BE49-F238E27FC236}">
                <a16:creationId xmlns:a16="http://schemas.microsoft.com/office/drawing/2014/main" id="{EEF6A31F-6FF3-46BF-8481-CF21ED56D5C0}"/>
              </a:ext>
            </a:extLst>
          </p:cNvPr>
          <p:cNvSpPr>
            <a:spLocks noGrp="1"/>
          </p:cNvSpPr>
          <p:nvPr>
            <p:ph type="body" sz="quarter" idx="14"/>
          </p:nvPr>
        </p:nvSpPr>
        <p:spPr/>
        <p:txBody>
          <a:bodyPr/>
          <a:lstStyle/>
          <a:p>
            <a:r>
              <a:rPr lang="en-US"/>
              <a:t>07/01/2020 - 12/31/2020</a:t>
            </a:r>
          </a:p>
        </p:txBody>
      </p:sp>
    </p:spTree>
    <p:extLst>
      <p:ext uri="{BB962C8B-B14F-4D97-AF65-F5344CB8AC3E}">
        <p14:creationId xmlns:p14="http://schemas.microsoft.com/office/powerpoint/2010/main" val="20573363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7DF0C-FF80-443C-9C22-36FD47D878AB}"/>
              </a:ext>
            </a:extLst>
          </p:cNvPr>
          <p:cNvSpPr>
            <a:spLocks noGrp="1"/>
          </p:cNvSpPr>
          <p:nvPr>
            <p:ph type="title"/>
          </p:nvPr>
        </p:nvSpPr>
        <p:spPr/>
        <p:txBody>
          <a:bodyPr/>
          <a:lstStyle/>
          <a:p>
            <a:r>
              <a:rPr lang="en-US"/>
              <a:t>Facebook 2. HJ 2020 Videos | Aktenzeichen XY - 2 of 22</a:t>
            </a:r>
          </a:p>
        </p:txBody>
      </p:sp>
      <p:graphicFrame>
        <p:nvGraphicFramePr>
          <p:cNvPr id="5" name="Table Placeholder 4">
            <a:extLst>
              <a:ext uri="{FF2B5EF4-FFF2-40B4-BE49-F238E27FC236}">
                <a16:creationId xmlns:a16="http://schemas.microsoft.com/office/drawing/2014/main" id="{2724FAF1-845C-4EF5-9D60-879A82C33586}"/>
              </a:ext>
            </a:extLst>
          </p:cNvPr>
          <p:cNvGraphicFramePr>
            <a:graphicFrameLocks noGrp="1"/>
          </p:cNvGraphicFramePr>
          <p:nvPr>
            <p:ph type="tbl" sz="quarter" idx="13"/>
            <p:extLst>
              <p:ext uri="{D42A27DB-BD31-4B8C-83A1-F6EECF244321}">
                <p14:modId xmlns:p14="http://schemas.microsoft.com/office/powerpoint/2010/main" val="8094123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93373710"/>
                    </a:ext>
                  </a:extLst>
                </a:gridCol>
                <a:gridCol w="1728216">
                  <a:extLst>
                    <a:ext uri="{9D8B030D-6E8A-4147-A177-3AD203B41FA5}">
                      <a16:colId xmlns:a16="http://schemas.microsoft.com/office/drawing/2014/main" val="3619645782"/>
                    </a:ext>
                  </a:extLst>
                </a:gridCol>
                <a:gridCol w="658368">
                  <a:extLst>
                    <a:ext uri="{9D8B030D-6E8A-4147-A177-3AD203B41FA5}">
                      <a16:colId xmlns:a16="http://schemas.microsoft.com/office/drawing/2014/main" val="994303606"/>
                    </a:ext>
                  </a:extLst>
                </a:gridCol>
                <a:gridCol w="658368">
                  <a:extLst>
                    <a:ext uri="{9D8B030D-6E8A-4147-A177-3AD203B41FA5}">
                      <a16:colId xmlns:a16="http://schemas.microsoft.com/office/drawing/2014/main" val="3402893025"/>
                    </a:ext>
                  </a:extLst>
                </a:gridCol>
                <a:gridCol w="658368">
                  <a:extLst>
                    <a:ext uri="{9D8B030D-6E8A-4147-A177-3AD203B41FA5}">
                      <a16:colId xmlns:a16="http://schemas.microsoft.com/office/drawing/2014/main" val="2571546428"/>
                    </a:ext>
                  </a:extLst>
                </a:gridCol>
                <a:gridCol w="658368">
                  <a:extLst>
                    <a:ext uri="{9D8B030D-6E8A-4147-A177-3AD203B41FA5}">
                      <a16:colId xmlns:a16="http://schemas.microsoft.com/office/drawing/2014/main" val="3890484553"/>
                    </a:ext>
                  </a:extLst>
                </a:gridCol>
                <a:gridCol w="658368">
                  <a:extLst>
                    <a:ext uri="{9D8B030D-6E8A-4147-A177-3AD203B41FA5}">
                      <a16:colId xmlns:a16="http://schemas.microsoft.com/office/drawing/2014/main" val="3871316416"/>
                    </a:ext>
                  </a:extLst>
                </a:gridCol>
                <a:gridCol w="658368">
                  <a:extLst>
                    <a:ext uri="{9D8B030D-6E8A-4147-A177-3AD203B41FA5}">
                      <a16:colId xmlns:a16="http://schemas.microsoft.com/office/drawing/2014/main" val="334933204"/>
                    </a:ext>
                  </a:extLst>
                </a:gridCol>
                <a:gridCol w="658368">
                  <a:extLst>
                    <a:ext uri="{9D8B030D-6E8A-4147-A177-3AD203B41FA5}">
                      <a16:colId xmlns:a16="http://schemas.microsoft.com/office/drawing/2014/main" val="7934454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extLst>
                  <a:ext uri="{0D108BD9-81ED-4DB2-BD59-A6C34878D82A}">
                    <a16:rowId xmlns:a16="http://schemas.microsoft.com/office/drawing/2014/main" val="502815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Aktenzeichen XY - 2020-11-05 13:43:13</a:t>
                      </a:r>
                      <a:r>
                        <a:rPr kumimoji="0" lang="de-DE" sz="1000" b="0" i="0" u="none" strike="noStrike" kern="1200" cap="none" spc="0" normalizeH="0" baseline="0" noProof="0">
                          <a:ln>
                            <a:noFill/>
                          </a:ln>
                          <a:solidFill>
                            <a:prstClr val="black"/>
                          </a:solidFill>
                          <a:effectLst/>
                          <a:uLnTx/>
                          <a:uFillTx/>
                          <a:latin typeface="+mn-lt"/>
                          <a:ea typeface="+mn-ea"/>
                          <a:cs typeface="+mn-cs"/>
                        </a:rPr>
                        <a:t>
 1999 verschwindet eine 13-Jährige spurlos. Neun Jahre bleibt ihr Schicksal ungewiss – bis ein menschlicher Schädel im Wald gefunden wird.
Sachdienliche Hinweise bitte an das LKA Hessen, Tel: 0611 – 830.
Die ganze Sendung und mehr Infos zum Fall: https://ly.zdf.de/kEH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https://scontent-iad3-1.xx.fbcdn.net/v/t15.5256-10/p168x128/121834882_280645706670945_1050993497685514540_n.jpg?_nc_cat=106&amp;ccb=2&amp;_nc_sid=08861d&amp;_nc_ohc=hrvcPfwSDigAX8jCBlH&amp;_nc_ht=scontent-iad3-1.xx&amp;oh=1ce609912ba326c06a9817faf9356da7&amp;oe=5FFE725C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2755219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20524208"/>
                  </a:ext>
                </a:extLst>
              </a:tr>
            </a:tbl>
          </a:graphicData>
        </a:graphic>
      </p:graphicFrame>
      <p:sp>
        <p:nvSpPr>
          <p:cNvPr id="4" name="Text Placeholder 3">
            <a:extLst>
              <a:ext uri="{FF2B5EF4-FFF2-40B4-BE49-F238E27FC236}">
                <a16:creationId xmlns:a16="http://schemas.microsoft.com/office/drawing/2014/main" id="{58BE8E8F-6D7E-4AA1-A9C2-5FFF5A5B05DA}"/>
              </a:ext>
            </a:extLst>
          </p:cNvPr>
          <p:cNvSpPr>
            <a:spLocks noGrp="1"/>
          </p:cNvSpPr>
          <p:nvPr>
            <p:ph type="body" sz="quarter" idx="14"/>
          </p:nvPr>
        </p:nvSpPr>
        <p:spPr/>
        <p:txBody>
          <a:bodyPr/>
          <a:lstStyle/>
          <a:p>
            <a:r>
              <a:rPr lang="en-US"/>
              <a:t>07/01/2020 - 12/31/2020</a:t>
            </a:r>
          </a:p>
        </p:txBody>
      </p:sp>
    </p:spTree>
    <p:extLst>
      <p:ext uri="{BB962C8B-B14F-4D97-AF65-F5344CB8AC3E}">
        <p14:creationId xmlns:p14="http://schemas.microsoft.com/office/powerpoint/2010/main" val="36606912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7F00F-12D0-4EF7-902F-84836F8290DE}"/>
              </a:ext>
            </a:extLst>
          </p:cNvPr>
          <p:cNvSpPr>
            <a:spLocks noGrp="1"/>
          </p:cNvSpPr>
          <p:nvPr>
            <p:ph type="title"/>
          </p:nvPr>
        </p:nvSpPr>
        <p:spPr/>
        <p:txBody>
          <a:bodyPr/>
          <a:lstStyle/>
          <a:p>
            <a:r>
              <a:rPr lang="en-US"/>
              <a:t>Facebook 2. HJ 2020 Videos | Aktenzeichen XY - 3 of 22</a:t>
            </a:r>
          </a:p>
        </p:txBody>
      </p:sp>
      <p:graphicFrame>
        <p:nvGraphicFramePr>
          <p:cNvPr id="5" name="Table Placeholder 4">
            <a:extLst>
              <a:ext uri="{FF2B5EF4-FFF2-40B4-BE49-F238E27FC236}">
                <a16:creationId xmlns:a16="http://schemas.microsoft.com/office/drawing/2014/main" id="{D4DAD3D0-EF1F-4252-8362-CF7D6EA12ED3}"/>
              </a:ext>
            </a:extLst>
          </p:cNvPr>
          <p:cNvGraphicFramePr>
            <a:graphicFrameLocks noGrp="1"/>
          </p:cNvGraphicFramePr>
          <p:nvPr>
            <p:ph type="tbl" sz="quarter" idx="13"/>
            <p:extLst>
              <p:ext uri="{D42A27DB-BD31-4B8C-83A1-F6EECF244321}">
                <p14:modId xmlns:p14="http://schemas.microsoft.com/office/powerpoint/2010/main" val="26694386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955772710"/>
                    </a:ext>
                  </a:extLst>
                </a:gridCol>
                <a:gridCol w="1728216">
                  <a:extLst>
                    <a:ext uri="{9D8B030D-6E8A-4147-A177-3AD203B41FA5}">
                      <a16:colId xmlns:a16="http://schemas.microsoft.com/office/drawing/2014/main" val="3212755914"/>
                    </a:ext>
                  </a:extLst>
                </a:gridCol>
                <a:gridCol w="658368">
                  <a:extLst>
                    <a:ext uri="{9D8B030D-6E8A-4147-A177-3AD203B41FA5}">
                      <a16:colId xmlns:a16="http://schemas.microsoft.com/office/drawing/2014/main" val="3666048348"/>
                    </a:ext>
                  </a:extLst>
                </a:gridCol>
                <a:gridCol w="658368">
                  <a:extLst>
                    <a:ext uri="{9D8B030D-6E8A-4147-A177-3AD203B41FA5}">
                      <a16:colId xmlns:a16="http://schemas.microsoft.com/office/drawing/2014/main" val="1167584265"/>
                    </a:ext>
                  </a:extLst>
                </a:gridCol>
                <a:gridCol w="658368">
                  <a:extLst>
                    <a:ext uri="{9D8B030D-6E8A-4147-A177-3AD203B41FA5}">
                      <a16:colId xmlns:a16="http://schemas.microsoft.com/office/drawing/2014/main" val="1615158146"/>
                    </a:ext>
                  </a:extLst>
                </a:gridCol>
                <a:gridCol w="658368">
                  <a:extLst>
                    <a:ext uri="{9D8B030D-6E8A-4147-A177-3AD203B41FA5}">
                      <a16:colId xmlns:a16="http://schemas.microsoft.com/office/drawing/2014/main" val="3734130738"/>
                    </a:ext>
                  </a:extLst>
                </a:gridCol>
                <a:gridCol w="658368">
                  <a:extLst>
                    <a:ext uri="{9D8B030D-6E8A-4147-A177-3AD203B41FA5}">
                      <a16:colId xmlns:a16="http://schemas.microsoft.com/office/drawing/2014/main" val="4056404933"/>
                    </a:ext>
                  </a:extLst>
                </a:gridCol>
                <a:gridCol w="658368">
                  <a:extLst>
                    <a:ext uri="{9D8B030D-6E8A-4147-A177-3AD203B41FA5}">
                      <a16:colId xmlns:a16="http://schemas.microsoft.com/office/drawing/2014/main" val="3717099894"/>
                    </a:ext>
                  </a:extLst>
                </a:gridCol>
                <a:gridCol w="658368">
                  <a:extLst>
                    <a:ext uri="{9D8B030D-6E8A-4147-A177-3AD203B41FA5}">
                      <a16:colId xmlns:a16="http://schemas.microsoft.com/office/drawing/2014/main" val="2762771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extLst>
                  <a:ext uri="{0D108BD9-81ED-4DB2-BD59-A6C34878D82A}">
                    <a16:rowId xmlns:a16="http://schemas.microsoft.com/office/drawing/2014/main" val="1820881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Aktenzeichen XY - 2020-11-22 08:05:36</a:t>
                      </a:r>
                      <a:r>
                        <a:rPr kumimoji="0" lang="de-DE" sz="1000" b="0" i="0" u="none" strike="noStrike" kern="1200" cap="none" spc="0" normalizeH="0" baseline="0" noProof="0">
                          <a:ln>
                            <a:noFill/>
                          </a:ln>
                          <a:solidFill>
                            <a:prstClr val="black"/>
                          </a:solidFill>
                          <a:effectLst/>
                          <a:uLnTx/>
                          <a:uFillTx/>
                          <a:latin typeface="+mn-lt"/>
                          <a:ea typeface="+mn-ea"/>
                          <a:cs typeface="+mn-cs"/>
                        </a:rPr>
                        <a:t>
 Als Alexander eine 6-Jährige in Begleitung eines älteren Mannes sieht, wird er misstrauisch und informiert die Polizei. Dank seines Anrufs konnte ein schwerer sexueller Kindesmissbrauch in letzter Sekunde verhindert werden. Alexander Kernstock ist einer der Gewinner des XY-Preises für Zivilcourage 2020.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https://scontent-iad3-1.xx.fbcdn.net/v/t15.5256-10/p168x128/121911637_1232496153827157_427747158682072108_n.jpg?_nc_cat=101&amp;ccb=2&amp;_nc_sid=08861d&amp;_nc_ohc=xGHL1-tawAIAX8sAaxe&amp;_nc_ht=scontent-iad3-1.xx&amp;oh=c0d88ff5976cc81dcadbf20c96d524d5&amp;oe=60339778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2298705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25817093"/>
                  </a:ext>
                </a:extLst>
              </a:tr>
            </a:tbl>
          </a:graphicData>
        </a:graphic>
      </p:graphicFrame>
      <p:sp>
        <p:nvSpPr>
          <p:cNvPr id="4" name="Text Placeholder 3">
            <a:extLst>
              <a:ext uri="{FF2B5EF4-FFF2-40B4-BE49-F238E27FC236}">
                <a16:creationId xmlns:a16="http://schemas.microsoft.com/office/drawing/2014/main" id="{E187F8F7-958B-4E21-A9E7-35FB9B71CD88}"/>
              </a:ext>
            </a:extLst>
          </p:cNvPr>
          <p:cNvSpPr>
            <a:spLocks noGrp="1"/>
          </p:cNvSpPr>
          <p:nvPr>
            <p:ph type="body" sz="quarter" idx="14"/>
          </p:nvPr>
        </p:nvSpPr>
        <p:spPr/>
        <p:txBody>
          <a:bodyPr/>
          <a:lstStyle/>
          <a:p>
            <a:r>
              <a:rPr lang="en-US"/>
              <a:t>07/01/2020 - 12/31/2020</a:t>
            </a:r>
          </a:p>
        </p:txBody>
      </p:sp>
    </p:spTree>
    <p:extLst>
      <p:ext uri="{BB962C8B-B14F-4D97-AF65-F5344CB8AC3E}">
        <p14:creationId xmlns:p14="http://schemas.microsoft.com/office/powerpoint/2010/main" val="28447128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D7416-2E1B-4486-AEDC-D785CDD22027}"/>
              </a:ext>
            </a:extLst>
          </p:cNvPr>
          <p:cNvSpPr>
            <a:spLocks noGrp="1"/>
          </p:cNvSpPr>
          <p:nvPr>
            <p:ph type="title"/>
          </p:nvPr>
        </p:nvSpPr>
        <p:spPr/>
        <p:txBody>
          <a:bodyPr/>
          <a:lstStyle/>
          <a:p>
            <a:r>
              <a:rPr lang="en-US"/>
              <a:t>Facebook 2. HJ 2020 Videos | Aktenzeichen XY - 4 of 22</a:t>
            </a:r>
          </a:p>
        </p:txBody>
      </p:sp>
      <p:graphicFrame>
        <p:nvGraphicFramePr>
          <p:cNvPr id="5" name="Table Placeholder 4">
            <a:extLst>
              <a:ext uri="{FF2B5EF4-FFF2-40B4-BE49-F238E27FC236}">
                <a16:creationId xmlns:a16="http://schemas.microsoft.com/office/drawing/2014/main" id="{273C5BB0-D4D5-40C8-AAEC-B0F51DC9D8C1}"/>
              </a:ext>
            </a:extLst>
          </p:cNvPr>
          <p:cNvGraphicFramePr>
            <a:graphicFrameLocks noGrp="1"/>
          </p:cNvGraphicFramePr>
          <p:nvPr>
            <p:ph type="tbl" sz="quarter" idx="13"/>
            <p:extLst>
              <p:ext uri="{D42A27DB-BD31-4B8C-83A1-F6EECF244321}">
                <p14:modId xmlns:p14="http://schemas.microsoft.com/office/powerpoint/2010/main" val="136125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815264023"/>
                    </a:ext>
                  </a:extLst>
                </a:gridCol>
                <a:gridCol w="1728216">
                  <a:extLst>
                    <a:ext uri="{9D8B030D-6E8A-4147-A177-3AD203B41FA5}">
                      <a16:colId xmlns:a16="http://schemas.microsoft.com/office/drawing/2014/main" val="3082164590"/>
                    </a:ext>
                  </a:extLst>
                </a:gridCol>
                <a:gridCol w="658368">
                  <a:extLst>
                    <a:ext uri="{9D8B030D-6E8A-4147-A177-3AD203B41FA5}">
                      <a16:colId xmlns:a16="http://schemas.microsoft.com/office/drawing/2014/main" val="141610605"/>
                    </a:ext>
                  </a:extLst>
                </a:gridCol>
                <a:gridCol w="658368">
                  <a:extLst>
                    <a:ext uri="{9D8B030D-6E8A-4147-A177-3AD203B41FA5}">
                      <a16:colId xmlns:a16="http://schemas.microsoft.com/office/drawing/2014/main" val="1740757291"/>
                    </a:ext>
                  </a:extLst>
                </a:gridCol>
                <a:gridCol w="658368">
                  <a:extLst>
                    <a:ext uri="{9D8B030D-6E8A-4147-A177-3AD203B41FA5}">
                      <a16:colId xmlns:a16="http://schemas.microsoft.com/office/drawing/2014/main" val="2359899268"/>
                    </a:ext>
                  </a:extLst>
                </a:gridCol>
                <a:gridCol w="658368">
                  <a:extLst>
                    <a:ext uri="{9D8B030D-6E8A-4147-A177-3AD203B41FA5}">
                      <a16:colId xmlns:a16="http://schemas.microsoft.com/office/drawing/2014/main" val="3887200418"/>
                    </a:ext>
                  </a:extLst>
                </a:gridCol>
                <a:gridCol w="658368">
                  <a:extLst>
                    <a:ext uri="{9D8B030D-6E8A-4147-A177-3AD203B41FA5}">
                      <a16:colId xmlns:a16="http://schemas.microsoft.com/office/drawing/2014/main" val="250803832"/>
                    </a:ext>
                  </a:extLst>
                </a:gridCol>
                <a:gridCol w="658368">
                  <a:extLst>
                    <a:ext uri="{9D8B030D-6E8A-4147-A177-3AD203B41FA5}">
                      <a16:colId xmlns:a16="http://schemas.microsoft.com/office/drawing/2014/main" val="3263652063"/>
                    </a:ext>
                  </a:extLst>
                </a:gridCol>
                <a:gridCol w="658368">
                  <a:extLst>
                    <a:ext uri="{9D8B030D-6E8A-4147-A177-3AD203B41FA5}">
                      <a16:colId xmlns:a16="http://schemas.microsoft.com/office/drawing/2014/main" val="3410274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extLst>
                  <a:ext uri="{0D108BD9-81ED-4DB2-BD59-A6C34878D82A}">
                    <a16:rowId xmlns:a16="http://schemas.microsoft.com/office/drawing/2014/main" val="2897581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Aktenzeichen XY - 2020-09-13 08:08:56</a:t>
                      </a:r>
                      <a:r>
                        <a:rPr kumimoji="0" lang="de-DE" sz="1000" b="0" i="0" u="none" strike="noStrike" kern="1200" cap="none" spc="0" normalizeH="0" baseline="0" noProof="0">
                          <a:ln>
                            <a:noFill/>
                          </a:ln>
                          <a:solidFill>
                            <a:prstClr val="black"/>
                          </a:solidFill>
                          <a:effectLst/>
                          <a:uLnTx/>
                          <a:uFillTx/>
                          <a:latin typeface="+mn-lt"/>
                          <a:ea typeface="+mn-ea"/>
                          <a:cs typeface="+mn-cs"/>
                        </a:rPr>
                        <a:t>
 Luca schreitet ein, als eine Frau auf dem Parkplatz eines Supermarkts von einem Mann mit einem Messer attackiert wird. Durch sein couragiertes Handeln rettet der damals 18-Jährige der Frau das Leben. Luca Höppner ist für den XY-Preis für Zivilcourage 2020 nominiert.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https://scontent-iad3-1.xx.fbcdn.net/v/t15.5256-10/p168x128/119227741_375832263420599_4613965386461887797_n.jpg?_nc_cat=106&amp;ccb=2&amp;_nc_sid=08861d&amp;_nc_ohc=IbCtbNlcnxMAX-XhGeR&amp;_nc_ht=scontent-iad3-1.xx&amp;oh=5624e015016b0e0285d487d5d11767b9&amp;oe=60320379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2295850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798342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63639012"/>
                  </a:ext>
                </a:extLst>
              </a:tr>
            </a:tbl>
          </a:graphicData>
        </a:graphic>
      </p:graphicFrame>
      <p:sp>
        <p:nvSpPr>
          <p:cNvPr id="4" name="Text Placeholder 3">
            <a:extLst>
              <a:ext uri="{FF2B5EF4-FFF2-40B4-BE49-F238E27FC236}">
                <a16:creationId xmlns:a16="http://schemas.microsoft.com/office/drawing/2014/main" id="{16ECF894-23D9-4C03-8BE1-3BBF69DE0FC7}"/>
              </a:ext>
            </a:extLst>
          </p:cNvPr>
          <p:cNvSpPr>
            <a:spLocks noGrp="1"/>
          </p:cNvSpPr>
          <p:nvPr>
            <p:ph type="body" sz="quarter" idx="14"/>
          </p:nvPr>
        </p:nvSpPr>
        <p:spPr/>
        <p:txBody>
          <a:bodyPr/>
          <a:lstStyle/>
          <a:p>
            <a:r>
              <a:rPr lang="en-US"/>
              <a:t>07/01/2020 - 12/31/2020</a:t>
            </a:r>
          </a:p>
        </p:txBody>
      </p:sp>
    </p:spTree>
    <p:extLst>
      <p:ext uri="{BB962C8B-B14F-4D97-AF65-F5344CB8AC3E}">
        <p14:creationId xmlns:p14="http://schemas.microsoft.com/office/powerpoint/2010/main" val="33090426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E9959-5AAA-4DAB-BFF7-3CFC2A7DC969}"/>
              </a:ext>
            </a:extLst>
          </p:cNvPr>
          <p:cNvSpPr>
            <a:spLocks noGrp="1"/>
          </p:cNvSpPr>
          <p:nvPr>
            <p:ph type="title"/>
          </p:nvPr>
        </p:nvSpPr>
        <p:spPr/>
        <p:txBody>
          <a:bodyPr/>
          <a:lstStyle/>
          <a:p>
            <a:r>
              <a:rPr lang="en-US"/>
              <a:t>Facebook 2. HJ 2020 Videos | Aktenzeichen XY - 5 of 22</a:t>
            </a:r>
          </a:p>
        </p:txBody>
      </p:sp>
      <p:graphicFrame>
        <p:nvGraphicFramePr>
          <p:cNvPr id="5" name="Table Placeholder 4">
            <a:extLst>
              <a:ext uri="{FF2B5EF4-FFF2-40B4-BE49-F238E27FC236}">
                <a16:creationId xmlns:a16="http://schemas.microsoft.com/office/drawing/2014/main" id="{982F74A9-3ED9-4280-9A8D-FD700A0BEB0C}"/>
              </a:ext>
            </a:extLst>
          </p:cNvPr>
          <p:cNvGraphicFramePr>
            <a:graphicFrameLocks noGrp="1"/>
          </p:cNvGraphicFramePr>
          <p:nvPr>
            <p:ph type="tbl" sz="quarter" idx="13"/>
            <p:extLst>
              <p:ext uri="{D42A27DB-BD31-4B8C-83A1-F6EECF244321}">
                <p14:modId xmlns:p14="http://schemas.microsoft.com/office/powerpoint/2010/main" val="42485338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078269292"/>
                    </a:ext>
                  </a:extLst>
                </a:gridCol>
                <a:gridCol w="1728216">
                  <a:extLst>
                    <a:ext uri="{9D8B030D-6E8A-4147-A177-3AD203B41FA5}">
                      <a16:colId xmlns:a16="http://schemas.microsoft.com/office/drawing/2014/main" val="1936383388"/>
                    </a:ext>
                  </a:extLst>
                </a:gridCol>
                <a:gridCol w="658368">
                  <a:extLst>
                    <a:ext uri="{9D8B030D-6E8A-4147-A177-3AD203B41FA5}">
                      <a16:colId xmlns:a16="http://schemas.microsoft.com/office/drawing/2014/main" val="265508340"/>
                    </a:ext>
                  </a:extLst>
                </a:gridCol>
                <a:gridCol w="658368">
                  <a:extLst>
                    <a:ext uri="{9D8B030D-6E8A-4147-A177-3AD203B41FA5}">
                      <a16:colId xmlns:a16="http://schemas.microsoft.com/office/drawing/2014/main" val="1930754497"/>
                    </a:ext>
                  </a:extLst>
                </a:gridCol>
                <a:gridCol w="658368">
                  <a:extLst>
                    <a:ext uri="{9D8B030D-6E8A-4147-A177-3AD203B41FA5}">
                      <a16:colId xmlns:a16="http://schemas.microsoft.com/office/drawing/2014/main" val="1120223949"/>
                    </a:ext>
                  </a:extLst>
                </a:gridCol>
                <a:gridCol w="658368">
                  <a:extLst>
                    <a:ext uri="{9D8B030D-6E8A-4147-A177-3AD203B41FA5}">
                      <a16:colId xmlns:a16="http://schemas.microsoft.com/office/drawing/2014/main" val="1394727759"/>
                    </a:ext>
                  </a:extLst>
                </a:gridCol>
                <a:gridCol w="658368">
                  <a:extLst>
                    <a:ext uri="{9D8B030D-6E8A-4147-A177-3AD203B41FA5}">
                      <a16:colId xmlns:a16="http://schemas.microsoft.com/office/drawing/2014/main" val="4111450103"/>
                    </a:ext>
                  </a:extLst>
                </a:gridCol>
                <a:gridCol w="658368">
                  <a:extLst>
                    <a:ext uri="{9D8B030D-6E8A-4147-A177-3AD203B41FA5}">
                      <a16:colId xmlns:a16="http://schemas.microsoft.com/office/drawing/2014/main" val="1574676056"/>
                    </a:ext>
                  </a:extLst>
                </a:gridCol>
                <a:gridCol w="658368">
                  <a:extLst>
                    <a:ext uri="{9D8B030D-6E8A-4147-A177-3AD203B41FA5}">
                      <a16:colId xmlns:a16="http://schemas.microsoft.com/office/drawing/2014/main" val="10386883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extLst>
                  <a:ext uri="{0D108BD9-81ED-4DB2-BD59-A6C34878D82A}">
                    <a16:rowId xmlns:a16="http://schemas.microsoft.com/office/drawing/2014/main" val="1213021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Aktenzeichen XY - 2020-11-07 15:49:18</a:t>
                      </a:r>
                      <a:r>
                        <a:rPr kumimoji="0" lang="de-DE" sz="1000" b="0" i="0" u="none" strike="noStrike" kern="1200" cap="none" spc="0" normalizeH="0" baseline="0" noProof="0">
                          <a:ln>
                            <a:noFill/>
                          </a:ln>
                          <a:solidFill>
                            <a:prstClr val="black"/>
                          </a:solidFill>
                          <a:effectLst/>
                          <a:uLnTx/>
                          <a:uFillTx/>
                          <a:latin typeface="+mn-lt"/>
                          <a:ea typeface="+mn-ea"/>
                          <a:cs typeface="+mn-cs"/>
                        </a:rPr>
                        <a:t>
 Selbst hinter etwas so Harmlosem wie Papierkügelchen kann sich eine böse Absicht verbergen. Wir zeigen euch, was es mit den sogenannten Gaunerzinken auf sich hat und wie man Einbrüchen in der Nachbarschaft vorbeugen kann.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https://scontent-iad3-1.xx.fbcdn.net/v/t15.5256-10/p168x128/121841381_2822834271309604_2420423416571506011_n.jpg?_nc_cat=108&amp;ccb=2&amp;_nc_sid=08861d&amp;_nc_ohc=SFjUHzN6DlYAX_3zJz6&amp;_nc_ht=scontent-iad3-1.xx&amp;oh=598a6680fa45441cf150e27e931f44e1&amp;oe=603268EA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1609266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8355206"/>
                  </a:ext>
                </a:extLst>
              </a:tr>
            </a:tbl>
          </a:graphicData>
        </a:graphic>
      </p:graphicFrame>
      <p:sp>
        <p:nvSpPr>
          <p:cNvPr id="4" name="Text Placeholder 3">
            <a:extLst>
              <a:ext uri="{FF2B5EF4-FFF2-40B4-BE49-F238E27FC236}">
                <a16:creationId xmlns:a16="http://schemas.microsoft.com/office/drawing/2014/main" id="{3AD4B44D-93AD-48DA-BD3F-A7E7CD81D89A}"/>
              </a:ext>
            </a:extLst>
          </p:cNvPr>
          <p:cNvSpPr>
            <a:spLocks noGrp="1"/>
          </p:cNvSpPr>
          <p:nvPr>
            <p:ph type="body" sz="quarter" idx="14"/>
          </p:nvPr>
        </p:nvSpPr>
        <p:spPr/>
        <p:txBody>
          <a:bodyPr/>
          <a:lstStyle/>
          <a:p>
            <a:r>
              <a:rPr lang="en-US"/>
              <a:t>07/01/2020 - 12/31/2020</a:t>
            </a:r>
          </a:p>
        </p:txBody>
      </p:sp>
    </p:spTree>
    <p:extLst>
      <p:ext uri="{BB962C8B-B14F-4D97-AF65-F5344CB8AC3E}">
        <p14:creationId xmlns:p14="http://schemas.microsoft.com/office/powerpoint/2010/main" val="28805598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1E08D-C345-4962-93E2-BF02319C645A}"/>
              </a:ext>
            </a:extLst>
          </p:cNvPr>
          <p:cNvSpPr>
            <a:spLocks noGrp="1"/>
          </p:cNvSpPr>
          <p:nvPr>
            <p:ph type="title"/>
          </p:nvPr>
        </p:nvSpPr>
        <p:spPr/>
        <p:txBody>
          <a:bodyPr/>
          <a:lstStyle/>
          <a:p>
            <a:r>
              <a:rPr lang="en-US"/>
              <a:t>Facebook 2. HJ 2020 Videos | Aktenzeichen XY - 6 of 22</a:t>
            </a:r>
          </a:p>
        </p:txBody>
      </p:sp>
      <p:graphicFrame>
        <p:nvGraphicFramePr>
          <p:cNvPr id="5" name="Table Placeholder 4">
            <a:extLst>
              <a:ext uri="{FF2B5EF4-FFF2-40B4-BE49-F238E27FC236}">
                <a16:creationId xmlns:a16="http://schemas.microsoft.com/office/drawing/2014/main" id="{BE9E05CD-55E0-421F-9B5D-23C8E4C47666}"/>
              </a:ext>
            </a:extLst>
          </p:cNvPr>
          <p:cNvGraphicFramePr>
            <a:graphicFrameLocks noGrp="1"/>
          </p:cNvGraphicFramePr>
          <p:nvPr>
            <p:ph type="tbl" sz="quarter" idx="13"/>
            <p:extLst>
              <p:ext uri="{D42A27DB-BD31-4B8C-83A1-F6EECF244321}">
                <p14:modId xmlns:p14="http://schemas.microsoft.com/office/powerpoint/2010/main" val="559813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375323982"/>
                    </a:ext>
                  </a:extLst>
                </a:gridCol>
                <a:gridCol w="1728216">
                  <a:extLst>
                    <a:ext uri="{9D8B030D-6E8A-4147-A177-3AD203B41FA5}">
                      <a16:colId xmlns:a16="http://schemas.microsoft.com/office/drawing/2014/main" val="1609747647"/>
                    </a:ext>
                  </a:extLst>
                </a:gridCol>
                <a:gridCol w="658368">
                  <a:extLst>
                    <a:ext uri="{9D8B030D-6E8A-4147-A177-3AD203B41FA5}">
                      <a16:colId xmlns:a16="http://schemas.microsoft.com/office/drawing/2014/main" val="1000890928"/>
                    </a:ext>
                  </a:extLst>
                </a:gridCol>
                <a:gridCol w="658368">
                  <a:extLst>
                    <a:ext uri="{9D8B030D-6E8A-4147-A177-3AD203B41FA5}">
                      <a16:colId xmlns:a16="http://schemas.microsoft.com/office/drawing/2014/main" val="1047483400"/>
                    </a:ext>
                  </a:extLst>
                </a:gridCol>
                <a:gridCol w="658368">
                  <a:extLst>
                    <a:ext uri="{9D8B030D-6E8A-4147-A177-3AD203B41FA5}">
                      <a16:colId xmlns:a16="http://schemas.microsoft.com/office/drawing/2014/main" val="2332705338"/>
                    </a:ext>
                  </a:extLst>
                </a:gridCol>
                <a:gridCol w="658368">
                  <a:extLst>
                    <a:ext uri="{9D8B030D-6E8A-4147-A177-3AD203B41FA5}">
                      <a16:colId xmlns:a16="http://schemas.microsoft.com/office/drawing/2014/main" val="722576893"/>
                    </a:ext>
                  </a:extLst>
                </a:gridCol>
                <a:gridCol w="658368">
                  <a:extLst>
                    <a:ext uri="{9D8B030D-6E8A-4147-A177-3AD203B41FA5}">
                      <a16:colId xmlns:a16="http://schemas.microsoft.com/office/drawing/2014/main" val="766297158"/>
                    </a:ext>
                  </a:extLst>
                </a:gridCol>
                <a:gridCol w="658368">
                  <a:extLst>
                    <a:ext uri="{9D8B030D-6E8A-4147-A177-3AD203B41FA5}">
                      <a16:colId xmlns:a16="http://schemas.microsoft.com/office/drawing/2014/main" val="3427538508"/>
                    </a:ext>
                  </a:extLst>
                </a:gridCol>
                <a:gridCol w="658368">
                  <a:extLst>
                    <a:ext uri="{9D8B030D-6E8A-4147-A177-3AD203B41FA5}">
                      <a16:colId xmlns:a16="http://schemas.microsoft.com/office/drawing/2014/main" val="35459554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extLst>
                  <a:ext uri="{0D108BD9-81ED-4DB2-BD59-A6C34878D82A}">
                    <a16:rowId xmlns:a16="http://schemas.microsoft.com/office/drawing/2014/main" val="1173058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Aktenzeichen XY - 2020-11-12 07:54:26</a:t>
                      </a:r>
                      <a:r>
                        <a:rPr kumimoji="0" lang="de-DE" sz="1000" b="0" i="0" u="none" strike="noStrike" kern="1200" cap="none" spc="0" normalizeH="0" baseline="0" noProof="0">
                          <a:ln>
                            <a:noFill/>
                          </a:ln>
                          <a:solidFill>
                            <a:prstClr val="black"/>
                          </a:solidFill>
                          <a:effectLst/>
                          <a:uLnTx/>
                          <a:uFillTx/>
                          <a:latin typeface="+mn-lt"/>
                          <a:ea typeface="+mn-ea"/>
                          <a:cs typeface="+mn-cs"/>
                        </a:rPr>
                        <a:t>
 Immer wieder stehen ältere Leute im Fokus von Betrügern. Deshalb ist es wichtig, immer wieder darauf hinzuweisen, niemand Fremden in die Wohnung zu lassen.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https://scontent-iad3-1.xx.fbcdn.net/v/t15.5256-10/p160x160/121841082_366696487935187_2261106033309900131_n.jpg?_nc_cat=110&amp;ccb=2&amp;_nc_sid=08861d&amp;_nc_ohc=gBIZnnqOGLkAX8NiECD&amp;_nc_ht=scontent-iad3-1.xx&amp;oh=7e40c27b9311612ca5caf8659c15a385&amp;oe=6032DFA5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1457161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87005674"/>
                  </a:ext>
                </a:extLst>
              </a:tr>
            </a:tbl>
          </a:graphicData>
        </a:graphic>
      </p:graphicFrame>
      <p:sp>
        <p:nvSpPr>
          <p:cNvPr id="4" name="Text Placeholder 3">
            <a:extLst>
              <a:ext uri="{FF2B5EF4-FFF2-40B4-BE49-F238E27FC236}">
                <a16:creationId xmlns:a16="http://schemas.microsoft.com/office/drawing/2014/main" id="{A01A6E58-3DAE-468D-867A-747C199A1312}"/>
              </a:ext>
            </a:extLst>
          </p:cNvPr>
          <p:cNvSpPr>
            <a:spLocks noGrp="1"/>
          </p:cNvSpPr>
          <p:nvPr>
            <p:ph type="body" sz="quarter" idx="14"/>
          </p:nvPr>
        </p:nvSpPr>
        <p:spPr/>
        <p:txBody>
          <a:bodyPr/>
          <a:lstStyle/>
          <a:p>
            <a:r>
              <a:rPr lang="en-US"/>
              <a:t>07/01/2020 - 12/31/2020</a:t>
            </a:r>
          </a:p>
        </p:txBody>
      </p:sp>
    </p:spTree>
    <p:extLst>
      <p:ext uri="{BB962C8B-B14F-4D97-AF65-F5344CB8AC3E}">
        <p14:creationId xmlns:p14="http://schemas.microsoft.com/office/powerpoint/2010/main" val="21378460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86074-3F0C-4DA1-9E56-11FF4189A154}"/>
              </a:ext>
            </a:extLst>
          </p:cNvPr>
          <p:cNvSpPr>
            <a:spLocks noGrp="1"/>
          </p:cNvSpPr>
          <p:nvPr>
            <p:ph type="title"/>
          </p:nvPr>
        </p:nvSpPr>
        <p:spPr/>
        <p:txBody>
          <a:bodyPr/>
          <a:lstStyle/>
          <a:p>
            <a:r>
              <a:rPr lang="en-US"/>
              <a:t>Facebook 2. HJ 2020 Videos | Aktenzeichen XY - 7 of 22</a:t>
            </a:r>
          </a:p>
        </p:txBody>
      </p:sp>
      <p:graphicFrame>
        <p:nvGraphicFramePr>
          <p:cNvPr id="5" name="Table Placeholder 4">
            <a:extLst>
              <a:ext uri="{FF2B5EF4-FFF2-40B4-BE49-F238E27FC236}">
                <a16:creationId xmlns:a16="http://schemas.microsoft.com/office/drawing/2014/main" id="{BC905E64-C647-4615-A6A8-DD980E3AADBE}"/>
              </a:ext>
            </a:extLst>
          </p:cNvPr>
          <p:cNvGraphicFramePr>
            <a:graphicFrameLocks noGrp="1"/>
          </p:cNvGraphicFramePr>
          <p:nvPr>
            <p:ph type="tbl" sz="quarter" idx="13"/>
            <p:extLst>
              <p:ext uri="{D42A27DB-BD31-4B8C-83A1-F6EECF244321}">
                <p14:modId xmlns:p14="http://schemas.microsoft.com/office/powerpoint/2010/main" val="18111027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331775874"/>
                    </a:ext>
                  </a:extLst>
                </a:gridCol>
                <a:gridCol w="1728216">
                  <a:extLst>
                    <a:ext uri="{9D8B030D-6E8A-4147-A177-3AD203B41FA5}">
                      <a16:colId xmlns:a16="http://schemas.microsoft.com/office/drawing/2014/main" val="2539220368"/>
                    </a:ext>
                  </a:extLst>
                </a:gridCol>
                <a:gridCol w="658368">
                  <a:extLst>
                    <a:ext uri="{9D8B030D-6E8A-4147-A177-3AD203B41FA5}">
                      <a16:colId xmlns:a16="http://schemas.microsoft.com/office/drawing/2014/main" val="1104640146"/>
                    </a:ext>
                  </a:extLst>
                </a:gridCol>
                <a:gridCol w="658368">
                  <a:extLst>
                    <a:ext uri="{9D8B030D-6E8A-4147-A177-3AD203B41FA5}">
                      <a16:colId xmlns:a16="http://schemas.microsoft.com/office/drawing/2014/main" val="834844808"/>
                    </a:ext>
                  </a:extLst>
                </a:gridCol>
                <a:gridCol w="658368">
                  <a:extLst>
                    <a:ext uri="{9D8B030D-6E8A-4147-A177-3AD203B41FA5}">
                      <a16:colId xmlns:a16="http://schemas.microsoft.com/office/drawing/2014/main" val="3165741027"/>
                    </a:ext>
                  </a:extLst>
                </a:gridCol>
                <a:gridCol w="658368">
                  <a:extLst>
                    <a:ext uri="{9D8B030D-6E8A-4147-A177-3AD203B41FA5}">
                      <a16:colId xmlns:a16="http://schemas.microsoft.com/office/drawing/2014/main" val="2488790397"/>
                    </a:ext>
                  </a:extLst>
                </a:gridCol>
                <a:gridCol w="658368">
                  <a:extLst>
                    <a:ext uri="{9D8B030D-6E8A-4147-A177-3AD203B41FA5}">
                      <a16:colId xmlns:a16="http://schemas.microsoft.com/office/drawing/2014/main" val="1213375976"/>
                    </a:ext>
                  </a:extLst>
                </a:gridCol>
                <a:gridCol w="658368">
                  <a:extLst>
                    <a:ext uri="{9D8B030D-6E8A-4147-A177-3AD203B41FA5}">
                      <a16:colId xmlns:a16="http://schemas.microsoft.com/office/drawing/2014/main" val="3341576215"/>
                    </a:ext>
                  </a:extLst>
                </a:gridCol>
                <a:gridCol w="658368">
                  <a:extLst>
                    <a:ext uri="{9D8B030D-6E8A-4147-A177-3AD203B41FA5}">
                      <a16:colId xmlns:a16="http://schemas.microsoft.com/office/drawing/2014/main" val="2045008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extLst>
                  <a:ext uri="{0D108BD9-81ED-4DB2-BD59-A6C34878D82A}">
                    <a16:rowId xmlns:a16="http://schemas.microsoft.com/office/drawing/2014/main" val="3387369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Aktenzeichen XY - 2020-10-10 15:54:38</a:t>
                      </a:r>
                      <a:r>
                        <a:rPr kumimoji="0" lang="de-DE" sz="1000" b="0" i="0" u="none" strike="noStrike" kern="1200" cap="none" spc="0" normalizeH="0" baseline="0" noProof="0">
                          <a:ln>
                            <a:noFill/>
                          </a:ln>
                          <a:solidFill>
                            <a:prstClr val="black"/>
                          </a:solidFill>
                          <a:effectLst/>
                          <a:uLnTx/>
                          <a:uFillTx/>
                          <a:latin typeface="+mn-lt"/>
                          <a:ea typeface="+mn-ea"/>
                          <a:cs typeface="+mn-cs"/>
                        </a:rPr>
                        <a:t>
 Immer mehr Menschen suchen sich ihr Auto im Internet aus. Wir zeigen euch, worauf ihr achten müsst, damit ihr keinem Betrüger auf den Leim geht.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https://scontent-iad3-1.xx.fbcdn.net/v/t15.5256-10/p168x128/120929320_1302579263416380_2073411299463617313_n.jpg?_nc_cat=111&amp;ccb=2&amp;_nc_sid=08861d&amp;_nc_ohc=cNkknm9keeAAX8eZUnW&amp;_nc_ht=scontent-iad3-1.xx&amp;oh=0e7a8170f54e3c6a7415b7b83e3a578e&amp;oe=6033DB4C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1304347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65502697"/>
                  </a:ext>
                </a:extLst>
              </a:tr>
            </a:tbl>
          </a:graphicData>
        </a:graphic>
      </p:graphicFrame>
      <p:sp>
        <p:nvSpPr>
          <p:cNvPr id="4" name="Text Placeholder 3">
            <a:extLst>
              <a:ext uri="{FF2B5EF4-FFF2-40B4-BE49-F238E27FC236}">
                <a16:creationId xmlns:a16="http://schemas.microsoft.com/office/drawing/2014/main" id="{B82630D0-0E97-4FFB-B7F6-B6E22EBAC990}"/>
              </a:ext>
            </a:extLst>
          </p:cNvPr>
          <p:cNvSpPr>
            <a:spLocks noGrp="1"/>
          </p:cNvSpPr>
          <p:nvPr>
            <p:ph type="body" sz="quarter" idx="14"/>
          </p:nvPr>
        </p:nvSpPr>
        <p:spPr/>
        <p:txBody>
          <a:bodyPr/>
          <a:lstStyle/>
          <a:p>
            <a:r>
              <a:rPr lang="en-US"/>
              <a:t>07/01/2020 - 12/31/2020</a:t>
            </a:r>
          </a:p>
        </p:txBody>
      </p:sp>
    </p:spTree>
    <p:extLst>
      <p:ext uri="{BB962C8B-B14F-4D97-AF65-F5344CB8AC3E}">
        <p14:creationId xmlns:p14="http://schemas.microsoft.com/office/powerpoint/2010/main" val="29390828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89722-1B66-4DD8-98A1-2FBE13E82D9C}"/>
              </a:ext>
            </a:extLst>
          </p:cNvPr>
          <p:cNvSpPr>
            <a:spLocks noGrp="1"/>
          </p:cNvSpPr>
          <p:nvPr>
            <p:ph type="title"/>
          </p:nvPr>
        </p:nvSpPr>
        <p:spPr/>
        <p:txBody>
          <a:bodyPr/>
          <a:lstStyle/>
          <a:p>
            <a:r>
              <a:rPr lang="en-US"/>
              <a:t>Facebook 2. HJ 2020 Videos | Aktenzeichen XY - 8 of 22</a:t>
            </a:r>
          </a:p>
        </p:txBody>
      </p:sp>
      <p:graphicFrame>
        <p:nvGraphicFramePr>
          <p:cNvPr id="5" name="Table Placeholder 4">
            <a:extLst>
              <a:ext uri="{FF2B5EF4-FFF2-40B4-BE49-F238E27FC236}">
                <a16:creationId xmlns:a16="http://schemas.microsoft.com/office/drawing/2014/main" id="{3433BF68-01BC-4846-9684-8DD4AB953508}"/>
              </a:ext>
            </a:extLst>
          </p:cNvPr>
          <p:cNvGraphicFramePr>
            <a:graphicFrameLocks noGrp="1"/>
          </p:cNvGraphicFramePr>
          <p:nvPr>
            <p:ph type="tbl" sz="quarter" idx="13"/>
            <p:extLst>
              <p:ext uri="{D42A27DB-BD31-4B8C-83A1-F6EECF244321}">
                <p14:modId xmlns:p14="http://schemas.microsoft.com/office/powerpoint/2010/main" val="3252717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366436956"/>
                    </a:ext>
                  </a:extLst>
                </a:gridCol>
                <a:gridCol w="1728216">
                  <a:extLst>
                    <a:ext uri="{9D8B030D-6E8A-4147-A177-3AD203B41FA5}">
                      <a16:colId xmlns:a16="http://schemas.microsoft.com/office/drawing/2014/main" val="2762999743"/>
                    </a:ext>
                  </a:extLst>
                </a:gridCol>
                <a:gridCol w="658368">
                  <a:extLst>
                    <a:ext uri="{9D8B030D-6E8A-4147-A177-3AD203B41FA5}">
                      <a16:colId xmlns:a16="http://schemas.microsoft.com/office/drawing/2014/main" val="1625379926"/>
                    </a:ext>
                  </a:extLst>
                </a:gridCol>
                <a:gridCol w="658368">
                  <a:extLst>
                    <a:ext uri="{9D8B030D-6E8A-4147-A177-3AD203B41FA5}">
                      <a16:colId xmlns:a16="http://schemas.microsoft.com/office/drawing/2014/main" val="1706716890"/>
                    </a:ext>
                  </a:extLst>
                </a:gridCol>
                <a:gridCol w="658368">
                  <a:extLst>
                    <a:ext uri="{9D8B030D-6E8A-4147-A177-3AD203B41FA5}">
                      <a16:colId xmlns:a16="http://schemas.microsoft.com/office/drawing/2014/main" val="1623066674"/>
                    </a:ext>
                  </a:extLst>
                </a:gridCol>
                <a:gridCol w="658368">
                  <a:extLst>
                    <a:ext uri="{9D8B030D-6E8A-4147-A177-3AD203B41FA5}">
                      <a16:colId xmlns:a16="http://schemas.microsoft.com/office/drawing/2014/main" val="372647202"/>
                    </a:ext>
                  </a:extLst>
                </a:gridCol>
                <a:gridCol w="658368">
                  <a:extLst>
                    <a:ext uri="{9D8B030D-6E8A-4147-A177-3AD203B41FA5}">
                      <a16:colId xmlns:a16="http://schemas.microsoft.com/office/drawing/2014/main" val="2885826398"/>
                    </a:ext>
                  </a:extLst>
                </a:gridCol>
                <a:gridCol w="658368">
                  <a:extLst>
                    <a:ext uri="{9D8B030D-6E8A-4147-A177-3AD203B41FA5}">
                      <a16:colId xmlns:a16="http://schemas.microsoft.com/office/drawing/2014/main" val="1060095243"/>
                    </a:ext>
                  </a:extLst>
                </a:gridCol>
                <a:gridCol w="658368">
                  <a:extLst>
                    <a:ext uri="{9D8B030D-6E8A-4147-A177-3AD203B41FA5}">
                      <a16:colId xmlns:a16="http://schemas.microsoft.com/office/drawing/2014/main" val="11973198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extLst>
                  <a:ext uri="{0D108BD9-81ED-4DB2-BD59-A6C34878D82A}">
                    <a16:rowId xmlns:a16="http://schemas.microsoft.com/office/drawing/2014/main" val="2399560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Aktenzeichen XY - 2020-07-08 12:02:06</a:t>
                      </a:r>
                      <a:r>
                        <a:rPr kumimoji="0" lang="de-DE" sz="1000" b="0" i="0" u="none" strike="noStrike" kern="1200" cap="none" spc="0" normalizeH="0" baseline="0" noProof="0">
                          <a:ln>
                            <a:noFill/>
                          </a:ln>
                          <a:solidFill>
                            <a:prstClr val="black"/>
                          </a:solidFill>
                          <a:effectLst/>
                          <a:uLnTx/>
                          <a:uFillTx/>
                          <a:latin typeface="+mn-lt"/>
                          <a:ea typeface="+mn-ea"/>
                          <a:cs typeface="+mn-cs"/>
                        </a:rPr>
                        <a:t>
 Hintergrund dieses Falls ist die Ausgabe neuer Banknoten im Jahr 1990. Die beiden Damen geben sich als Krankenschwestern und alte Bekannte aus, um das Vertrauen ihres Opfers zu gewinnen – und es anschließend in skrupelloser Weise zu bestehlen.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https://scontent-dfw5-2.xx.fbcdn.net/v/t15.5256-10/p160x160/107593796_742600473236548_1617202730813832431_n.jpg?_nc_cat=102&amp;ccb=2&amp;_nc_sid=08861d&amp;_nc_ohc=JpPV2B3gYzsAX8v76aJ&amp;_nc_ht=scontent-dfw5-2.xx&amp;oh=b1d4428a369e77ffb300dd14f9a42765&amp;oe=6033A84D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1289984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15162327"/>
                  </a:ext>
                </a:extLst>
              </a:tr>
            </a:tbl>
          </a:graphicData>
        </a:graphic>
      </p:graphicFrame>
      <p:sp>
        <p:nvSpPr>
          <p:cNvPr id="4" name="Text Placeholder 3">
            <a:extLst>
              <a:ext uri="{FF2B5EF4-FFF2-40B4-BE49-F238E27FC236}">
                <a16:creationId xmlns:a16="http://schemas.microsoft.com/office/drawing/2014/main" id="{76B835F8-0D1C-4B34-968A-5626CF0F58FC}"/>
              </a:ext>
            </a:extLst>
          </p:cNvPr>
          <p:cNvSpPr>
            <a:spLocks noGrp="1"/>
          </p:cNvSpPr>
          <p:nvPr>
            <p:ph type="body" sz="quarter" idx="14"/>
          </p:nvPr>
        </p:nvSpPr>
        <p:spPr/>
        <p:txBody>
          <a:bodyPr/>
          <a:lstStyle/>
          <a:p>
            <a:r>
              <a:rPr lang="en-US"/>
              <a:t>07/01/2020 - 12/31/2020</a:t>
            </a:r>
          </a:p>
        </p:txBody>
      </p:sp>
    </p:spTree>
    <p:extLst>
      <p:ext uri="{BB962C8B-B14F-4D97-AF65-F5344CB8AC3E}">
        <p14:creationId xmlns:p14="http://schemas.microsoft.com/office/powerpoint/2010/main" val="1118201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1C304-EF85-4139-A34B-A8EE068AFB5B}"/>
              </a:ext>
            </a:extLst>
          </p:cNvPr>
          <p:cNvSpPr>
            <a:spLocks noGrp="1"/>
          </p:cNvSpPr>
          <p:nvPr>
            <p:ph type="title"/>
          </p:nvPr>
        </p:nvSpPr>
        <p:spPr/>
        <p:txBody>
          <a:bodyPr/>
          <a:lstStyle/>
          <a:p>
            <a:r>
              <a:rPr lang="en-US"/>
              <a:t>Facebook 2. HJ 2020 Videos | Aktenzeichen XY - 9 of 22</a:t>
            </a:r>
          </a:p>
        </p:txBody>
      </p:sp>
      <p:graphicFrame>
        <p:nvGraphicFramePr>
          <p:cNvPr id="5" name="Table Placeholder 4">
            <a:extLst>
              <a:ext uri="{FF2B5EF4-FFF2-40B4-BE49-F238E27FC236}">
                <a16:creationId xmlns:a16="http://schemas.microsoft.com/office/drawing/2014/main" id="{265943BD-2D92-490E-A450-6CF3101276B8}"/>
              </a:ext>
            </a:extLst>
          </p:cNvPr>
          <p:cNvGraphicFramePr>
            <a:graphicFrameLocks noGrp="1"/>
          </p:cNvGraphicFramePr>
          <p:nvPr>
            <p:ph type="tbl" sz="quarter" idx="13"/>
            <p:extLst>
              <p:ext uri="{D42A27DB-BD31-4B8C-83A1-F6EECF244321}">
                <p14:modId xmlns:p14="http://schemas.microsoft.com/office/powerpoint/2010/main" val="8044956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296474425"/>
                    </a:ext>
                  </a:extLst>
                </a:gridCol>
                <a:gridCol w="1728216">
                  <a:extLst>
                    <a:ext uri="{9D8B030D-6E8A-4147-A177-3AD203B41FA5}">
                      <a16:colId xmlns:a16="http://schemas.microsoft.com/office/drawing/2014/main" val="1004986335"/>
                    </a:ext>
                  </a:extLst>
                </a:gridCol>
                <a:gridCol w="658368">
                  <a:extLst>
                    <a:ext uri="{9D8B030D-6E8A-4147-A177-3AD203B41FA5}">
                      <a16:colId xmlns:a16="http://schemas.microsoft.com/office/drawing/2014/main" val="1363240676"/>
                    </a:ext>
                  </a:extLst>
                </a:gridCol>
                <a:gridCol w="658368">
                  <a:extLst>
                    <a:ext uri="{9D8B030D-6E8A-4147-A177-3AD203B41FA5}">
                      <a16:colId xmlns:a16="http://schemas.microsoft.com/office/drawing/2014/main" val="4181870074"/>
                    </a:ext>
                  </a:extLst>
                </a:gridCol>
                <a:gridCol w="658368">
                  <a:extLst>
                    <a:ext uri="{9D8B030D-6E8A-4147-A177-3AD203B41FA5}">
                      <a16:colId xmlns:a16="http://schemas.microsoft.com/office/drawing/2014/main" val="4068127342"/>
                    </a:ext>
                  </a:extLst>
                </a:gridCol>
                <a:gridCol w="658368">
                  <a:extLst>
                    <a:ext uri="{9D8B030D-6E8A-4147-A177-3AD203B41FA5}">
                      <a16:colId xmlns:a16="http://schemas.microsoft.com/office/drawing/2014/main" val="1347811991"/>
                    </a:ext>
                  </a:extLst>
                </a:gridCol>
                <a:gridCol w="658368">
                  <a:extLst>
                    <a:ext uri="{9D8B030D-6E8A-4147-A177-3AD203B41FA5}">
                      <a16:colId xmlns:a16="http://schemas.microsoft.com/office/drawing/2014/main" val="2546464559"/>
                    </a:ext>
                  </a:extLst>
                </a:gridCol>
                <a:gridCol w="658368">
                  <a:extLst>
                    <a:ext uri="{9D8B030D-6E8A-4147-A177-3AD203B41FA5}">
                      <a16:colId xmlns:a16="http://schemas.microsoft.com/office/drawing/2014/main" val="3449754775"/>
                    </a:ext>
                  </a:extLst>
                </a:gridCol>
                <a:gridCol w="658368">
                  <a:extLst>
                    <a:ext uri="{9D8B030D-6E8A-4147-A177-3AD203B41FA5}">
                      <a16:colId xmlns:a16="http://schemas.microsoft.com/office/drawing/2014/main" val="13219974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extLst>
                  <a:ext uri="{0D108BD9-81ED-4DB2-BD59-A6C34878D82A}">
                    <a16:rowId xmlns:a16="http://schemas.microsoft.com/office/drawing/2014/main" val="2929410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Aktenzeichen XY - 2020-11-04 21:05:12</a:t>
                      </a:r>
                      <a:r>
                        <a:rPr kumimoji="0" lang="de-DE" sz="1000" b="0" i="0" u="none" strike="noStrike" kern="1200" cap="none" spc="0" normalizeH="0" baseline="0" noProof="0">
                          <a:ln>
                            <a:noFill/>
                          </a:ln>
                          <a:solidFill>
                            <a:prstClr val="black"/>
                          </a:solidFill>
                          <a:effectLst/>
                          <a:uLnTx/>
                          <a:uFillTx/>
                          <a:latin typeface="+mn-lt"/>
                          <a:ea typeface="+mn-ea"/>
                          <a:cs typeface="+mn-cs"/>
                        </a:rPr>
                        <a:t>
 1986 verlässt eine 10-Jährige das Haus ihrer Eltern und kehrt nicht zurück. Kurz darauf wird sie tot aufgefunden. Ihr Mörder hat sie sexuell missbraucht und stranguliert. Die Suche nach dem Täter dauert bis heute an.
Sachdienliche Hinweise bitte an die Kripo Duisburg, Tel: 0203 – 280 0.
Die ganze Sendung und mehr Infos zum Fall: https://ly.zdf.de/kEH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https://scontent-iad3-1.xx.fbcdn.net/v/t15.5256-10/p168x128/121857725_1076514839432458_5464747473791770286_n.jpg?_nc_cat=107&amp;ccb=2&amp;_nc_sid=08861d&amp;_nc_ohc=YOR_c0D5iDIAX9r_1lH&amp;_nc_ht=scontent-iad3-1.xx&amp;oh=a14ddbe0541dd1eeca933161e25bec4a&amp;oe=5FFBBC50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17659690"/>
                  </a:ext>
                </a:extLst>
              </a:tr>
            </a:tbl>
          </a:graphicData>
        </a:graphic>
      </p:graphicFrame>
      <p:sp>
        <p:nvSpPr>
          <p:cNvPr id="4" name="Text Placeholder 3">
            <a:extLst>
              <a:ext uri="{FF2B5EF4-FFF2-40B4-BE49-F238E27FC236}">
                <a16:creationId xmlns:a16="http://schemas.microsoft.com/office/drawing/2014/main" id="{281F0826-F4F9-400D-9A91-17C7680806EE}"/>
              </a:ext>
            </a:extLst>
          </p:cNvPr>
          <p:cNvSpPr>
            <a:spLocks noGrp="1"/>
          </p:cNvSpPr>
          <p:nvPr>
            <p:ph type="body" sz="quarter" idx="14"/>
          </p:nvPr>
        </p:nvSpPr>
        <p:spPr/>
        <p:txBody>
          <a:bodyPr/>
          <a:lstStyle/>
          <a:p>
            <a:r>
              <a:rPr lang="en-US"/>
              <a:t>07/01/2020 - 12/31/2020</a:t>
            </a:r>
          </a:p>
        </p:txBody>
      </p:sp>
    </p:spTree>
    <p:extLst>
      <p:ext uri="{BB962C8B-B14F-4D97-AF65-F5344CB8AC3E}">
        <p14:creationId xmlns:p14="http://schemas.microsoft.com/office/powerpoint/2010/main" val="6743587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CF4AA-6A84-436A-9EC8-FC560DAD1FE9}"/>
              </a:ext>
            </a:extLst>
          </p:cNvPr>
          <p:cNvSpPr>
            <a:spLocks noGrp="1"/>
          </p:cNvSpPr>
          <p:nvPr>
            <p:ph type="title"/>
          </p:nvPr>
        </p:nvSpPr>
        <p:spPr/>
        <p:txBody>
          <a:bodyPr/>
          <a:lstStyle/>
          <a:p>
            <a:r>
              <a:rPr lang="en-US"/>
              <a:t>Facebook 2. HJ 2020 Videos | Aktenzeichen XY - 10 of 22</a:t>
            </a:r>
          </a:p>
        </p:txBody>
      </p:sp>
      <p:graphicFrame>
        <p:nvGraphicFramePr>
          <p:cNvPr id="5" name="Table Placeholder 4">
            <a:extLst>
              <a:ext uri="{FF2B5EF4-FFF2-40B4-BE49-F238E27FC236}">
                <a16:creationId xmlns:a16="http://schemas.microsoft.com/office/drawing/2014/main" id="{3817BFAB-3212-4C5E-98A6-DEA9141D5C71}"/>
              </a:ext>
            </a:extLst>
          </p:cNvPr>
          <p:cNvGraphicFramePr>
            <a:graphicFrameLocks noGrp="1"/>
          </p:cNvGraphicFramePr>
          <p:nvPr>
            <p:ph type="tbl" sz="quarter" idx="13"/>
            <p:extLst>
              <p:ext uri="{D42A27DB-BD31-4B8C-83A1-F6EECF244321}">
                <p14:modId xmlns:p14="http://schemas.microsoft.com/office/powerpoint/2010/main" val="3273337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67003736"/>
                    </a:ext>
                  </a:extLst>
                </a:gridCol>
                <a:gridCol w="1728216">
                  <a:extLst>
                    <a:ext uri="{9D8B030D-6E8A-4147-A177-3AD203B41FA5}">
                      <a16:colId xmlns:a16="http://schemas.microsoft.com/office/drawing/2014/main" val="2054953356"/>
                    </a:ext>
                  </a:extLst>
                </a:gridCol>
                <a:gridCol w="658368">
                  <a:extLst>
                    <a:ext uri="{9D8B030D-6E8A-4147-A177-3AD203B41FA5}">
                      <a16:colId xmlns:a16="http://schemas.microsoft.com/office/drawing/2014/main" val="1240525824"/>
                    </a:ext>
                  </a:extLst>
                </a:gridCol>
                <a:gridCol w="658368">
                  <a:extLst>
                    <a:ext uri="{9D8B030D-6E8A-4147-A177-3AD203B41FA5}">
                      <a16:colId xmlns:a16="http://schemas.microsoft.com/office/drawing/2014/main" val="3462128039"/>
                    </a:ext>
                  </a:extLst>
                </a:gridCol>
                <a:gridCol w="658368">
                  <a:extLst>
                    <a:ext uri="{9D8B030D-6E8A-4147-A177-3AD203B41FA5}">
                      <a16:colId xmlns:a16="http://schemas.microsoft.com/office/drawing/2014/main" val="2939182166"/>
                    </a:ext>
                  </a:extLst>
                </a:gridCol>
                <a:gridCol w="658368">
                  <a:extLst>
                    <a:ext uri="{9D8B030D-6E8A-4147-A177-3AD203B41FA5}">
                      <a16:colId xmlns:a16="http://schemas.microsoft.com/office/drawing/2014/main" val="3702698917"/>
                    </a:ext>
                  </a:extLst>
                </a:gridCol>
                <a:gridCol w="658368">
                  <a:extLst>
                    <a:ext uri="{9D8B030D-6E8A-4147-A177-3AD203B41FA5}">
                      <a16:colId xmlns:a16="http://schemas.microsoft.com/office/drawing/2014/main" val="1148468236"/>
                    </a:ext>
                  </a:extLst>
                </a:gridCol>
                <a:gridCol w="658368">
                  <a:extLst>
                    <a:ext uri="{9D8B030D-6E8A-4147-A177-3AD203B41FA5}">
                      <a16:colId xmlns:a16="http://schemas.microsoft.com/office/drawing/2014/main" val="1180037086"/>
                    </a:ext>
                  </a:extLst>
                </a:gridCol>
                <a:gridCol w="658368">
                  <a:extLst>
                    <a:ext uri="{9D8B030D-6E8A-4147-A177-3AD203B41FA5}">
                      <a16:colId xmlns:a16="http://schemas.microsoft.com/office/drawing/2014/main" val="38463571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extLst>
                  <a:ext uri="{0D108BD9-81ED-4DB2-BD59-A6C34878D82A}">
                    <a16:rowId xmlns:a16="http://schemas.microsoft.com/office/drawing/2014/main" val="3294764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Aktenzeichen XY - 2020-12-09 20:39:15</a:t>
                      </a:r>
                      <a:r>
                        <a:rPr kumimoji="0" lang="de-DE" sz="1000" b="0" i="0" u="none" strike="noStrike" kern="1200" cap="none" spc="0" normalizeH="0" baseline="0" noProof="0">
                          <a:ln>
                            <a:noFill/>
                          </a:ln>
                          <a:solidFill>
                            <a:prstClr val="black"/>
                          </a:solidFill>
                          <a:effectLst/>
                          <a:uLnTx/>
                          <a:uFillTx/>
                          <a:latin typeface="+mn-lt"/>
                          <a:ea typeface="+mn-ea"/>
                          <a:cs typeface="+mn-cs"/>
                        </a:rPr>
                        <a:t>
 Eine 20-Jährige ist nach einer Disco-Nacht allein auf dem Heimweg. Von Zeugen wird sie an einer Landstraße gesehen. Doch kurz vor ihrem Ziel verschwindet sie plötzlich.
Sachdienliche Hinweise bitte an die Kripo Duisburg, Tel: 0203 – 280 0.
Die ganze Sendung und mehr Infos zum Fall: https://ly.zdf.de/kEH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https://scontent-iad3-1.xx.fbcdn.net/v/t15.5256-10/p168x128/121945707_744366142836147_1938442156603175631_n.jpg?_nc_cat=105&amp;ccb=2&amp;_nc_sid=08861d&amp;_nc_ohc=R-JiFmcK6a4AX_JkTFJ&amp;_nc_ht=scontent-iad3-1.xx&amp;oh=59ab6cc4217cebed01b139217b8bb6c3&amp;oe=601547DA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1091552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49881005"/>
                  </a:ext>
                </a:extLst>
              </a:tr>
            </a:tbl>
          </a:graphicData>
        </a:graphic>
      </p:graphicFrame>
      <p:sp>
        <p:nvSpPr>
          <p:cNvPr id="4" name="Text Placeholder 3">
            <a:extLst>
              <a:ext uri="{FF2B5EF4-FFF2-40B4-BE49-F238E27FC236}">
                <a16:creationId xmlns:a16="http://schemas.microsoft.com/office/drawing/2014/main" id="{B257BD9B-C16F-49E7-BC0C-7451D850D0A5}"/>
              </a:ext>
            </a:extLst>
          </p:cNvPr>
          <p:cNvSpPr>
            <a:spLocks noGrp="1"/>
          </p:cNvSpPr>
          <p:nvPr>
            <p:ph type="body" sz="quarter" idx="14"/>
          </p:nvPr>
        </p:nvSpPr>
        <p:spPr/>
        <p:txBody>
          <a:bodyPr/>
          <a:lstStyle/>
          <a:p>
            <a:r>
              <a:rPr lang="en-US"/>
              <a:t>07/01/2020 - 12/31/2020</a:t>
            </a:r>
          </a:p>
        </p:txBody>
      </p:sp>
    </p:spTree>
    <p:extLst>
      <p:ext uri="{BB962C8B-B14F-4D97-AF65-F5344CB8AC3E}">
        <p14:creationId xmlns:p14="http://schemas.microsoft.com/office/powerpoint/2010/main" val="36353928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C6140-97EE-4A60-ACB7-E638A8594755}"/>
              </a:ext>
            </a:extLst>
          </p:cNvPr>
          <p:cNvSpPr>
            <a:spLocks noGrp="1"/>
          </p:cNvSpPr>
          <p:nvPr>
            <p:ph type="title"/>
          </p:nvPr>
        </p:nvSpPr>
        <p:spPr/>
        <p:txBody>
          <a:bodyPr/>
          <a:lstStyle/>
          <a:p>
            <a:r>
              <a:rPr lang="en-US"/>
              <a:t>Facebook 2. HJ 2020 Videos | Aktenzeichen XY - 11 of 22</a:t>
            </a:r>
          </a:p>
        </p:txBody>
      </p:sp>
      <p:graphicFrame>
        <p:nvGraphicFramePr>
          <p:cNvPr id="5" name="Table Placeholder 4">
            <a:extLst>
              <a:ext uri="{FF2B5EF4-FFF2-40B4-BE49-F238E27FC236}">
                <a16:creationId xmlns:a16="http://schemas.microsoft.com/office/drawing/2014/main" id="{B5035CD8-ADA3-46C1-BA8C-57CCD128B79E}"/>
              </a:ext>
            </a:extLst>
          </p:cNvPr>
          <p:cNvGraphicFramePr>
            <a:graphicFrameLocks noGrp="1"/>
          </p:cNvGraphicFramePr>
          <p:nvPr>
            <p:ph type="tbl" sz="quarter" idx="13"/>
            <p:extLst>
              <p:ext uri="{D42A27DB-BD31-4B8C-83A1-F6EECF244321}">
                <p14:modId xmlns:p14="http://schemas.microsoft.com/office/powerpoint/2010/main" val="34809432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462460816"/>
                    </a:ext>
                  </a:extLst>
                </a:gridCol>
                <a:gridCol w="1728216">
                  <a:extLst>
                    <a:ext uri="{9D8B030D-6E8A-4147-A177-3AD203B41FA5}">
                      <a16:colId xmlns:a16="http://schemas.microsoft.com/office/drawing/2014/main" val="1265728595"/>
                    </a:ext>
                  </a:extLst>
                </a:gridCol>
                <a:gridCol w="658368">
                  <a:extLst>
                    <a:ext uri="{9D8B030D-6E8A-4147-A177-3AD203B41FA5}">
                      <a16:colId xmlns:a16="http://schemas.microsoft.com/office/drawing/2014/main" val="3258637328"/>
                    </a:ext>
                  </a:extLst>
                </a:gridCol>
                <a:gridCol w="658368">
                  <a:extLst>
                    <a:ext uri="{9D8B030D-6E8A-4147-A177-3AD203B41FA5}">
                      <a16:colId xmlns:a16="http://schemas.microsoft.com/office/drawing/2014/main" val="2745123797"/>
                    </a:ext>
                  </a:extLst>
                </a:gridCol>
                <a:gridCol w="658368">
                  <a:extLst>
                    <a:ext uri="{9D8B030D-6E8A-4147-A177-3AD203B41FA5}">
                      <a16:colId xmlns:a16="http://schemas.microsoft.com/office/drawing/2014/main" val="3934061714"/>
                    </a:ext>
                  </a:extLst>
                </a:gridCol>
                <a:gridCol w="658368">
                  <a:extLst>
                    <a:ext uri="{9D8B030D-6E8A-4147-A177-3AD203B41FA5}">
                      <a16:colId xmlns:a16="http://schemas.microsoft.com/office/drawing/2014/main" val="2363676464"/>
                    </a:ext>
                  </a:extLst>
                </a:gridCol>
                <a:gridCol w="658368">
                  <a:extLst>
                    <a:ext uri="{9D8B030D-6E8A-4147-A177-3AD203B41FA5}">
                      <a16:colId xmlns:a16="http://schemas.microsoft.com/office/drawing/2014/main" val="2964759927"/>
                    </a:ext>
                  </a:extLst>
                </a:gridCol>
                <a:gridCol w="658368">
                  <a:extLst>
                    <a:ext uri="{9D8B030D-6E8A-4147-A177-3AD203B41FA5}">
                      <a16:colId xmlns:a16="http://schemas.microsoft.com/office/drawing/2014/main" val="1536731567"/>
                    </a:ext>
                  </a:extLst>
                </a:gridCol>
                <a:gridCol w="658368">
                  <a:extLst>
                    <a:ext uri="{9D8B030D-6E8A-4147-A177-3AD203B41FA5}">
                      <a16:colId xmlns:a16="http://schemas.microsoft.com/office/drawing/2014/main" val="12137516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extLst>
                  <a:ext uri="{0D108BD9-81ED-4DB2-BD59-A6C34878D82A}">
                    <a16:rowId xmlns:a16="http://schemas.microsoft.com/office/drawing/2014/main" val="496831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Aktenzeichen XY - 2020-09-12 15:41:42</a:t>
                      </a:r>
                      <a:r>
                        <a:rPr kumimoji="0" lang="de-DE" sz="1000" b="0" i="0" u="none" strike="noStrike" kern="1200" cap="none" spc="0" normalizeH="0" baseline="0" noProof="0">
                          <a:ln>
                            <a:noFill/>
                          </a:ln>
                          <a:solidFill>
                            <a:prstClr val="black"/>
                          </a:solidFill>
                          <a:effectLst/>
                          <a:uLnTx/>
                          <a:uFillTx/>
                          <a:latin typeface="+mn-lt"/>
                          <a:ea typeface="+mn-ea"/>
                          <a:cs typeface="+mn-cs"/>
                        </a:rPr>
                        <a:t>
 Wenn ihr etwas spenden möchtet, ist das eine gute Sache. Bevor ihr das Portemonnaie zückt, solltet ihr aber einige Punkte beachten.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https://scontent-iad3-1.xx.fbcdn.net/v/t15.5256-10/p168x128/119177757_756997085153744_6920353120338524834_n.jpg?_nc_cat=111&amp;ccb=2&amp;_nc_sid=08861d&amp;_nc_ohc=NxrwCLlxJ64AX9Bf30C&amp;_nc_ht=scontent-iad3-1.xx&amp;oh=50088586cbb41dbe9b56923800f748b2&amp;oe=60329768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41073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Aktenzeichen XY - 2020-12-19 07:58:16</a:t>
                      </a:r>
                      <a:r>
                        <a:rPr kumimoji="0" lang="de-DE" sz="1000" b="0" i="0" u="none" strike="noStrike" kern="1200" cap="none" spc="0" normalizeH="0" baseline="0" noProof="0">
                          <a:ln>
                            <a:noFill/>
                          </a:ln>
                          <a:solidFill>
                            <a:prstClr val="black"/>
                          </a:solidFill>
                          <a:effectLst/>
                          <a:uLnTx/>
                          <a:uFillTx/>
                          <a:latin typeface="+mn-lt"/>
                          <a:ea typeface="+mn-ea"/>
                          <a:cs typeface="+mn-cs"/>
                        </a:rPr>
                        <a:t>
 In der Regel endet der Ärger mit dem Begleichen einer offenen Rechnung – doch in diesem Fall fängt der Ärger damit erst 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https://scontent-iad3-1.xx.fbcdn.net/v/t15.5256-10/p168x128/128868085_3954931827870348_7060609046975157939_n.jpg?_nc_cat=103&amp;ccb=2&amp;_nc_sid=08861d&amp;_nc_ohc=wLnt-nQHiocAX_CVagc&amp;_nc_ht=scontent-iad3-1.xx&amp;oh=26e565d92e3885cde6ec86e01e7c0db8&amp;oe=60327A9F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986222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00893483"/>
                  </a:ext>
                </a:extLst>
              </a:tr>
            </a:tbl>
          </a:graphicData>
        </a:graphic>
      </p:graphicFrame>
      <p:sp>
        <p:nvSpPr>
          <p:cNvPr id="4" name="Text Placeholder 3">
            <a:extLst>
              <a:ext uri="{FF2B5EF4-FFF2-40B4-BE49-F238E27FC236}">
                <a16:creationId xmlns:a16="http://schemas.microsoft.com/office/drawing/2014/main" id="{5536548B-E01A-4047-86A2-87C0FBE4CDA5}"/>
              </a:ext>
            </a:extLst>
          </p:cNvPr>
          <p:cNvSpPr>
            <a:spLocks noGrp="1"/>
          </p:cNvSpPr>
          <p:nvPr>
            <p:ph type="body" sz="quarter" idx="14"/>
          </p:nvPr>
        </p:nvSpPr>
        <p:spPr/>
        <p:txBody>
          <a:bodyPr/>
          <a:lstStyle/>
          <a:p>
            <a:r>
              <a:rPr lang="en-US"/>
              <a:t>07/01/2020 - 12/31/2020</a:t>
            </a:r>
          </a:p>
        </p:txBody>
      </p:sp>
    </p:spTree>
    <p:extLst>
      <p:ext uri="{BB962C8B-B14F-4D97-AF65-F5344CB8AC3E}">
        <p14:creationId xmlns:p14="http://schemas.microsoft.com/office/powerpoint/2010/main" val="3938533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06C4C-5F15-4DE5-BB61-A19FB6D5A33A}"/>
              </a:ext>
            </a:extLst>
          </p:cNvPr>
          <p:cNvSpPr>
            <a:spLocks noGrp="1"/>
          </p:cNvSpPr>
          <p:nvPr>
            <p:ph type="title"/>
          </p:nvPr>
        </p:nvSpPr>
        <p:spPr/>
        <p:txBody>
          <a:bodyPr/>
          <a:lstStyle/>
          <a:p>
            <a:r>
              <a:rPr lang="en-US"/>
              <a:t>Facebook 2. HJ 2020 Videos | Aktenzeichen XY - 12 of 22</a:t>
            </a:r>
          </a:p>
        </p:txBody>
      </p:sp>
      <p:graphicFrame>
        <p:nvGraphicFramePr>
          <p:cNvPr id="5" name="Table Placeholder 4">
            <a:extLst>
              <a:ext uri="{FF2B5EF4-FFF2-40B4-BE49-F238E27FC236}">
                <a16:creationId xmlns:a16="http://schemas.microsoft.com/office/drawing/2014/main" id="{AE03558E-F1FD-4EF6-A708-B65E8008B12A}"/>
              </a:ext>
            </a:extLst>
          </p:cNvPr>
          <p:cNvGraphicFramePr>
            <a:graphicFrameLocks noGrp="1"/>
          </p:cNvGraphicFramePr>
          <p:nvPr>
            <p:ph type="tbl" sz="quarter" idx="13"/>
            <p:extLst>
              <p:ext uri="{D42A27DB-BD31-4B8C-83A1-F6EECF244321}">
                <p14:modId xmlns:p14="http://schemas.microsoft.com/office/powerpoint/2010/main" val="4492010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835543903"/>
                    </a:ext>
                  </a:extLst>
                </a:gridCol>
                <a:gridCol w="1728216">
                  <a:extLst>
                    <a:ext uri="{9D8B030D-6E8A-4147-A177-3AD203B41FA5}">
                      <a16:colId xmlns:a16="http://schemas.microsoft.com/office/drawing/2014/main" val="770821740"/>
                    </a:ext>
                  </a:extLst>
                </a:gridCol>
                <a:gridCol w="658368">
                  <a:extLst>
                    <a:ext uri="{9D8B030D-6E8A-4147-A177-3AD203B41FA5}">
                      <a16:colId xmlns:a16="http://schemas.microsoft.com/office/drawing/2014/main" val="2073166441"/>
                    </a:ext>
                  </a:extLst>
                </a:gridCol>
                <a:gridCol w="658368">
                  <a:extLst>
                    <a:ext uri="{9D8B030D-6E8A-4147-A177-3AD203B41FA5}">
                      <a16:colId xmlns:a16="http://schemas.microsoft.com/office/drawing/2014/main" val="551211845"/>
                    </a:ext>
                  </a:extLst>
                </a:gridCol>
                <a:gridCol w="658368">
                  <a:extLst>
                    <a:ext uri="{9D8B030D-6E8A-4147-A177-3AD203B41FA5}">
                      <a16:colId xmlns:a16="http://schemas.microsoft.com/office/drawing/2014/main" val="887861745"/>
                    </a:ext>
                  </a:extLst>
                </a:gridCol>
                <a:gridCol w="658368">
                  <a:extLst>
                    <a:ext uri="{9D8B030D-6E8A-4147-A177-3AD203B41FA5}">
                      <a16:colId xmlns:a16="http://schemas.microsoft.com/office/drawing/2014/main" val="2009236608"/>
                    </a:ext>
                  </a:extLst>
                </a:gridCol>
                <a:gridCol w="658368">
                  <a:extLst>
                    <a:ext uri="{9D8B030D-6E8A-4147-A177-3AD203B41FA5}">
                      <a16:colId xmlns:a16="http://schemas.microsoft.com/office/drawing/2014/main" val="3709038924"/>
                    </a:ext>
                  </a:extLst>
                </a:gridCol>
                <a:gridCol w="658368">
                  <a:extLst>
                    <a:ext uri="{9D8B030D-6E8A-4147-A177-3AD203B41FA5}">
                      <a16:colId xmlns:a16="http://schemas.microsoft.com/office/drawing/2014/main" val="1685910639"/>
                    </a:ext>
                  </a:extLst>
                </a:gridCol>
                <a:gridCol w="658368">
                  <a:extLst>
                    <a:ext uri="{9D8B030D-6E8A-4147-A177-3AD203B41FA5}">
                      <a16:colId xmlns:a16="http://schemas.microsoft.com/office/drawing/2014/main" val="363605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extLst>
                  <a:ext uri="{0D108BD9-81ED-4DB2-BD59-A6C34878D82A}">
                    <a16:rowId xmlns:a16="http://schemas.microsoft.com/office/drawing/2014/main" val="3861882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Aktenzeichen XY - 2020-09-19 16:09:46</a:t>
                      </a:r>
                      <a:r>
                        <a:rPr kumimoji="0" lang="de-DE" sz="1000" b="0" i="0" u="none" strike="noStrike" kern="1200" cap="none" spc="0" normalizeH="0" baseline="0" noProof="0">
                          <a:ln>
                            <a:noFill/>
                          </a:ln>
                          <a:solidFill>
                            <a:prstClr val="black"/>
                          </a:solidFill>
                          <a:effectLst/>
                          <a:uLnTx/>
                          <a:uFillTx/>
                          <a:latin typeface="+mn-lt"/>
                          <a:ea typeface="+mn-ea"/>
                          <a:cs typeface="+mn-cs"/>
                        </a:rPr>
                        <a:t>
 Familie Kaiser möchte einen entspannten Urlaub in Spanien machen – doch leider beginnt die Reise nicht wie erhofft: Auf der Autobahn werden sie Opfer von sogenannten Straßenpiraten.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https://scontent-iad3-1.xx.fbcdn.net/v/t15.5256-10/p168x128/119932918_375763170479814_4076720471231640095_n.jpg?_nc_cat=105&amp;ccb=2&amp;_nc_sid=08861d&amp;_nc_ohc=TKI5ejbsb1IAX9RTuRk&amp;_nc_ht=scontent-iad3-1.xx&amp;oh=e544f544216e28bd72cfe601d33a4715&amp;oe=603411FC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97344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Aktenzeichen XY - 2020-09-15 17:33:49</a:t>
                      </a:r>
                      <a:r>
                        <a:rPr kumimoji="0" lang="de-DE" sz="1000" b="0" i="0" u="none" strike="noStrike" kern="1200" cap="none" spc="0" normalizeH="0" baseline="0" noProof="0">
                          <a:ln>
                            <a:noFill/>
                          </a:ln>
                          <a:solidFill>
                            <a:prstClr val="black"/>
                          </a:solidFill>
                          <a:effectLst/>
                          <a:uLnTx/>
                          <a:uFillTx/>
                          <a:latin typeface="+mn-lt"/>
                          <a:ea typeface="+mn-ea"/>
                          <a:cs typeface="+mn-cs"/>
                        </a:rPr>
                        <a:t>
 Die neue Wohnung selbst renovieren und im Gegenzug Mietkosten sparen – für Familie Schäfer klingt das nach einem fairen Deal. Aber ihr „Vermieter“ hat in Wirklichkeit einen ganz anderen Plan.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https://scontent-iad3-1.xx.fbcdn.net/v/t15.5256-10/p160x160/119511419_3126843560758079_1334759813028457086_n.jpg?_nc_cat=104&amp;ccb=2&amp;_nc_sid=08861d&amp;_nc_ohc=73VCc_Y_stUAX_Xiid1&amp;_nc_ht=scontent-iad3-1.xx&amp;oh=ae46998e0978153b5bd9b41d692b3efb&amp;oe=603546DA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784057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52030798"/>
                  </a:ext>
                </a:extLst>
              </a:tr>
            </a:tbl>
          </a:graphicData>
        </a:graphic>
      </p:graphicFrame>
      <p:sp>
        <p:nvSpPr>
          <p:cNvPr id="4" name="Text Placeholder 3">
            <a:extLst>
              <a:ext uri="{FF2B5EF4-FFF2-40B4-BE49-F238E27FC236}">
                <a16:creationId xmlns:a16="http://schemas.microsoft.com/office/drawing/2014/main" id="{7E3795DB-7629-4E29-80FE-99124FFB2871}"/>
              </a:ext>
            </a:extLst>
          </p:cNvPr>
          <p:cNvSpPr>
            <a:spLocks noGrp="1"/>
          </p:cNvSpPr>
          <p:nvPr>
            <p:ph type="body" sz="quarter" idx="14"/>
          </p:nvPr>
        </p:nvSpPr>
        <p:spPr/>
        <p:txBody>
          <a:bodyPr/>
          <a:lstStyle/>
          <a:p>
            <a:r>
              <a:rPr lang="en-US"/>
              <a:t>07/01/2020 - 12/31/2020</a:t>
            </a:r>
          </a:p>
        </p:txBody>
      </p:sp>
    </p:spTree>
    <p:extLst>
      <p:ext uri="{BB962C8B-B14F-4D97-AF65-F5344CB8AC3E}">
        <p14:creationId xmlns:p14="http://schemas.microsoft.com/office/powerpoint/2010/main" val="20657485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78D61-C215-487A-9CAD-6732342DA64D}"/>
              </a:ext>
            </a:extLst>
          </p:cNvPr>
          <p:cNvSpPr>
            <a:spLocks noGrp="1"/>
          </p:cNvSpPr>
          <p:nvPr>
            <p:ph type="title"/>
          </p:nvPr>
        </p:nvSpPr>
        <p:spPr/>
        <p:txBody>
          <a:bodyPr/>
          <a:lstStyle/>
          <a:p>
            <a:r>
              <a:rPr lang="en-US"/>
              <a:t>Facebook 2. HJ 2020 Videos | Aktenzeichen XY - 13 of 22</a:t>
            </a:r>
          </a:p>
        </p:txBody>
      </p:sp>
      <p:graphicFrame>
        <p:nvGraphicFramePr>
          <p:cNvPr id="5" name="Table Placeholder 4">
            <a:extLst>
              <a:ext uri="{FF2B5EF4-FFF2-40B4-BE49-F238E27FC236}">
                <a16:creationId xmlns:a16="http://schemas.microsoft.com/office/drawing/2014/main" id="{E20B528C-0A9F-4941-84A8-3C2EBFC21D0E}"/>
              </a:ext>
            </a:extLst>
          </p:cNvPr>
          <p:cNvGraphicFramePr>
            <a:graphicFrameLocks noGrp="1"/>
          </p:cNvGraphicFramePr>
          <p:nvPr>
            <p:ph type="tbl" sz="quarter" idx="13"/>
            <p:extLst>
              <p:ext uri="{D42A27DB-BD31-4B8C-83A1-F6EECF244321}">
                <p14:modId xmlns:p14="http://schemas.microsoft.com/office/powerpoint/2010/main" val="3593937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726101401"/>
                    </a:ext>
                  </a:extLst>
                </a:gridCol>
                <a:gridCol w="1728216">
                  <a:extLst>
                    <a:ext uri="{9D8B030D-6E8A-4147-A177-3AD203B41FA5}">
                      <a16:colId xmlns:a16="http://schemas.microsoft.com/office/drawing/2014/main" val="411721824"/>
                    </a:ext>
                  </a:extLst>
                </a:gridCol>
                <a:gridCol w="658368">
                  <a:extLst>
                    <a:ext uri="{9D8B030D-6E8A-4147-A177-3AD203B41FA5}">
                      <a16:colId xmlns:a16="http://schemas.microsoft.com/office/drawing/2014/main" val="283156202"/>
                    </a:ext>
                  </a:extLst>
                </a:gridCol>
                <a:gridCol w="658368">
                  <a:extLst>
                    <a:ext uri="{9D8B030D-6E8A-4147-A177-3AD203B41FA5}">
                      <a16:colId xmlns:a16="http://schemas.microsoft.com/office/drawing/2014/main" val="971861684"/>
                    </a:ext>
                  </a:extLst>
                </a:gridCol>
                <a:gridCol w="658368">
                  <a:extLst>
                    <a:ext uri="{9D8B030D-6E8A-4147-A177-3AD203B41FA5}">
                      <a16:colId xmlns:a16="http://schemas.microsoft.com/office/drawing/2014/main" val="3144562510"/>
                    </a:ext>
                  </a:extLst>
                </a:gridCol>
                <a:gridCol w="658368">
                  <a:extLst>
                    <a:ext uri="{9D8B030D-6E8A-4147-A177-3AD203B41FA5}">
                      <a16:colId xmlns:a16="http://schemas.microsoft.com/office/drawing/2014/main" val="1032497371"/>
                    </a:ext>
                  </a:extLst>
                </a:gridCol>
                <a:gridCol w="658368">
                  <a:extLst>
                    <a:ext uri="{9D8B030D-6E8A-4147-A177-3AD203B41FA5}">
                      <a16:colId xmlns:a16="http://schemas.microsoft.com/office/drawing/2014/main" val="2538235606"/>
                    </a:ext>
                  </a:extLst>
                </a:gridCol>
                <a:gridCol w="658368">
                  <a:extLst>
                    <a:ext uri="{9D8B030D-6E8A-4147-A177-3AD203B41FA5}">
                      <a16:colId xmlns:a16="http://schemas.microsoft.com/office/drawing/2014/main" val="3695502764"/>
                    </a:ext>
                  </a:extLst>
                </a:gridCol>
                <a:gridCol w="658368">
                  <a:extLst>
                    <a:ext uri="{9D8B030D-6E8A-4147-A177-3AD203B41FA5}">
                      <a16:colId xmlns:a16="http://schemas.microsoft.com/office/drawing/2014/main" val="13833726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extLst>
                  <a:ext uri="{0D108BD9-81ED-4DB2-BD59-A6C34878D82A}">
                    <a16:rowId xmlns:a16="http://schemas.microsoft.com/office/drawing/2014/main" val="3034996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Aktenzeichen XY - 2020-10-17 08:16:41</a:t>
                      </a:r>
                      <a:r>
                        <a:rPr kumimoji="0" lang="de-DE" sz="1000" b="0" i="0" u="none" strike="noStrike" kern="1200" cap="none" spc="0" normalizeH="0" baseline="0" noProof="0">
                          <a:ln>
                            <a:noFill/>
                          </a:ln>
                          <a:solidFill>
                            <a:prstClr val="black"/>
                          </a:solidFill>
                          <a:effectLst/>
                          <a:uLnTx/>
                          <a:uFillTx/>
                          <a:latin typeface="+mn-lt"/>
                          <a:ea typeface="+mn-ea"/>
                          <a:cs typeface="+mn-cs"/>
                        </a:rPr>
                        <a:t>
 Eine Masche, die leider nicht an Aktualität verliert: der sogenannte Love- oder Romance-Scam. Neben dem finanziellen Schaden wiegt der emotionale für die Opfer mindestens genauso schwer.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https://scontent-iad3-1.xx.fbcdn.net/v/t15.5256-10/p168x128/121838157_420368856071420_2699498617922552347_n.jpg?_nc_cat=101&amp;ccb=2&amp;_nc_sid=08861d&amp;_nc_ohc=rA0aHe9LzmYAX_gu5sp&amp;_nc_ht=scontent-iad3-1.xx&amp;oh=9346aedb032557dcba95fb234eac6d99&amp;oe=6031FE75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29502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Aktenzeichen XY - 2020-11-28 08:09:41</a:t>
                      </a:r>
                      <a:r>
                        <a:rPr kumimoji="0" lang="de-DE" sz="1000" b="0" i="0" u="none" strike="noStrike" kern="1200" cap="none" spc="0" normalizeH="0" baseline="0" noProof="0">
                          <a:ln>
                            <a:noFill/>
                          </a:ln>
                          <a:solidFill>
                            <a:prstClr val="black"/>
                          </a:solidFill>
                          <a:effectLst/>
                          <a:uLnTx/>
                          <a:uFillTx/>
                          <a:latin typeface="+mn-lt"/>
                          <a:ea typeface="+mn-ea"/>
                          <a:cs typeface="+mn-cs"/>
                        </a:rPr>
                        <a:t>
 Bevor man einen Vertrag unterschreibt, sollte man sich immer auch das Kleingedruckte durchlesen – und sich eine Kopie mitgeben lassen. ☝️ Das hätte dieser jungen Dame einiges an Ärger erspart.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https://scontent-iad3-1.xx.fbcdn.net/v/t15.5256-10/p160x160/126812202_137610487813038_8272398750069993919_n.jpg?_nc_cat=107&amp;ccb=2&amp;_nc_sid=08861d&amp;_nc_ohc=7x_kSpBpVL4AX_c_53N&amp;_nc_ht=scontent-iad3-1.xx&amp;oh=96fb14a8800dcc1990f9226eb138eae0&amp;oe=6033A38A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2070693"/>
                  </a:ext>
                </a:extLst>
              </a:tr>
            </a:tbl>
          </a:graphicData>
        </a:graphic>
      </p:graphicFrame>
      <p:sp>
        <p:nvSpPr>
          <p:cNvPr id="4" name="Text Placeholder 3">
            <a:extLst>
              <a:ext uri="{FF2B5EF4-FFF2-40B4-BE49-F238E27FC236}">
                <a16:creationId xmlns:a16="http://schemas.microsoft.com/office/drawing/2014/main" id="{83EF8E1F-AF3B-4DFA-8374-D8D47F1D1F36}"/>
              </a:ext>
            </a:extLst>
          </p:cNvPr>
          <p:cNvSpPr>
            <a:spLocks noGrp="1"/>
          </p:cNvSpPr>
          <p:nvPr>
            <p:ph type="body" sz="quarter" idx="14"/>
          </p:nvPr>
        </p:nvSpPr>
        <p:spPr/>
        <p:txBody>
          <a:bodyPr/>
          <a:lstStyle/>
          <a:p>
            <a:r>
              <a:rPr lang="en-US"/>
              <a:t>07/01/2020 - 12/31/2020</a:t>
            </a:r>
          </a:p>
        </p:txBody>
      </p:sp>
    </p:spTree>
    <p:extLst>
      <p:ext uri="{BB962C8B-B14F-4D97-AF65-F5344CB8AC3E}">
        <p14:creationId xmlns:p14="http://schemas.microsoft.com/office/powerpoint/2010/main" val="16731935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FEB2E-2330-4170-811A-A3BAA9B82809}"/>
              </a:ext>
            </a:extLst>
          </p:cNvPr>
          <p:cNvSpPr>
            <a:spLocks noGrp="1"/>
          </p:cNvSpPr>
          <p:nvPr>
            <p:ph type="title"/>
          </p:nvPr>
        </p:nvSpPr>
        <p:spPr/>
        <p:txBody>
          <a:bodyPr/>
          <a:lstStyle/>
          <a:p>
            <a:r>
              <a:rPr lang="en-US"/>
              <a:t>Facebook 2. HJ 2020 Videos | Aktenzeichen XY - 14 of 22</a:t>
            </a:r>
          </a:p>
        </p:txBody>
      </p:sp>
      <p:graphicFrame>
        <p:nvGraphicFramePr>
          <p:cNvPr id="5" name="Table Placeholder 4">
            <a:extLst>
              <a:ext uri="{FF2B5EF4-FFF2-40B4-BE49-F238E27FC236}">
                <a16:creationId xmlns:a16="http://schemas.microsoft.com/office/drawing/2014/main" id="{23E13110-5065-4D5B-9F6E-F1600C1D1F37}"/>
              </a:ext>
            </a:extLst>
          </p:cNvPr>
          <p:cNvGraphicFramePr>
            <a:graphicFrameLocks noGrp="1"/>
          </p:cNvGraphicFramePr>
          <p:nvPr>
            <p:ph type="tbl" sz="quarter" idx="13"/>
            <p:extLst>
              <p:ext uri="{D42A27DB-BD31-4B8C-83A1-F6EECF244321}">
                <p14:modId xmlns:p14="http://schemas.microsoft.com/office/powerpoint/2010/main" val="19660218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126358215"/>
                    </a:ext>
                  </a:extLst>
                </a:gridCol>
                <a:gridCol w="1728216">
                  <a:extLst>
                    <a:ext uri="{9D8B030D-6E8A-4147-A177-3AD203B41FA5}">
                      <a16:colId xmlns:a16="http://schemas.microsoft.com/office/drawing/2014/main" val="1946082152"/>
                    </a:ext>
                  </a:extLst>
                </a:gridCol>
                <a:gridCol w="658368">
                  <a:extLst>
                    <a:ext uri="{9D8B030D-6E8A-4147-A177-3AD203B41FA5}">
                      <a16:colId xmlns:a16="http://schemas.microsoft.com/office/drawing/2014/main" val="3535342847"/>
                    </a:ext>
                  </a:extLst>
                </a:gridCol>
                <a:gridCol w="658368">
                  <a:extLst>
                    <a:ext uri="{9D8B030D-6E8A-4147-A177-3AD203B41FA5}">
                      <a16:colId xmlns:a16="http://schemas.microsoft.com/office/drawing/2014/main" val="670644078"/>
                    </a:ext>
                  </a:extLst>
                </a:gridCol>
                <a:gridCol w="658368">
                  <a:extLst>
                    <a:ext uri="{9D8B030D-6E8A-4147-A177-3AD203B41FA5}">
                      <a16:colId xmlns:a16="http://schemas.microsoft.com/office/drawing/2014/main" val="4007147019"/>
                    </a:ext>
                  </a:extLst>
                </a:gridCol>
                <a:gridCol w="658368">
                  <a:extLst>
                    <a:ext uri="{9D8B030D-6E8A-4147-A177-3AD203B41FA5}">
                      <a16:colId xmlns:a16="http://schemas.microsoft.com/office/drawing/2014/main" val="3108486803"/>
                    </a:ext>
                  </a:extLst>
                </a:gridCol>
                <a:gridCol w="658368">
                  <a:extLst>
                    <a:ext uri="{9D8B030D-6E8A-4147-A177-3AD203B41FA5}">
                      <a16:colId xmlns:a16="http://schemas.microsoft.com/office/drawing/2014/main" val="757534138"/>
                    </a:ext>
                  </a:extLst>
                </a:gridCol>
                <a:gridCol w="658368">
                  <a:extLst>
                    <a:ext uri="{9D8B030D-6E8A-4147-A177-3AD203B41FA5}">
                      <a16:colId xmlns:a16="http://schemas.microsoft.com/office/drawing/2014/main" val="2069794042"/>
                    </a:ext>
                  </a:extLst>
                </a:gridCol>
                <a:gridCol w="658368">
                  <a:extLst>
                    <a:ext uri="{9D8B030D-6E8A-4147-A177-3AD203B41FA5}">
                      <a16:colId xmlns:a16="http://schemas.microsoft.com/office/drawing/2014/main" val="26433488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extLst>
                  <a:ext uri="{0D108BD9-81ED-4DB2-BD59-A6C34878D82A}">
                    <a16:rowId xmlns:a16="http://schemas.microsoft.com/office/drawing/2014/main" val="875341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Aktenzeichen XY - 2020-09-24 07:13:15</a:t>
                      </a:r>
                      <a:r>
                        <a:rPr kumimoji="0" lang="de-DE" sz="1000" b="0" i="0" u="none" strike="noStrike" kern="1200" cap="none" spc="0" normalizeH="0" baseline="0" noProof="0">
                          <a:ln>
                            <a:noFill/>
                          </a:ln>
                          <a:solidFill>
                            <a:prstClr val="black"/>
                          </a:solidFill>
                          <a:effectLst/>
                          <a:uLnTx/>
                          <a:uFillTx/>
                          <a:latin typeface="+mn-lt"/>
                          <a:ea typeface="+mn-ea"/>
                          <a:cs typeface="+mn-cs"/>
                        </a:rPr>
                        <a:t>
 Dieser vermeintlich neu gewonnene Freund entpuppt sich als gerissener Betrüger.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https://scontent-iad3-1.xx.fbcdn.net/v/t15.5256-10/p160x160/120190883_365387064838477_3314238672148530150_n.jpg?_nc_cat=100&amp;ccb=2&amp;_nc_sid=08861d&amp;_nc_ohc=iJfRYm3-QlgAX_r3pgM&amp;_nc_ht=scontent-iad3-1.xx&amp;oh=b8e251728a3c4f8094fdb8d42bad572a&amp;oe=6034FBE8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24219487"/>
                  </a:ext>
                </a:extLst>
              </a:tr>
            </a:tbl>
          </a:graphicData>
        </a:graphic>
      </p:graphicFrame>
      <p:sp>
        <p:nvSpPr>
          <p:cNvPr id="4" name="Text Placeholder 3">
            <a:extLst>
              <a:ext uri="{FF2B5EF4-FFF2-40B4-BE49-F238E27FC236}">
                <a16:creationId xmlns:a16="http://schemas.microsoft.com/office/drawing/2014/main" id="{56D360A9-C107-4F56-AB4A-F3F083619CC0}"/>
              </a:ext>
            </a:extLst>
          </p:cNvPr>
          <p:cNvSpPr>
            <a:spLocks noGrp="1"/>
          </p:cNvSpPr>
          <p:nvPr>
            <p:ph type="body" sz="quarter" idx="14"/>
          </p:nvPr>
        </p:nvSpPr>
        <p:spPr/>
        <p:txBody>
          <a:bodyPr/>
          <a:lstStyle/>
          <a:p>
            <a:r>
              <a:rPr lang="en-US"/>
              <a:t>07/01/2020 - 12/31/2020</a:t>
            </a:r>
          </a:p>
        </p:txBody>
      </p:sp>
    </p:spTree>
    <p:extLst>
      <p:ext uri="{BB962C8B-B14F-4D97-AF65-F5344CB8AC3E}">
        <p14:creationId xmlns:p14="http://schemas.microsoft.com/office/powerpoint/2010/main" val="27737016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EDF74-C5DD-4539-81EF-F409301FAAEF}"/>
              </a:ext>
            </a:extLst>
          </p:cNvPr>
          <p:cNvSpPr>
            <a:spLocks noGrp="1"/>
          </p:cNvSpPr>
          <p:nvPr>
            <p:ph type="title"/>
          </p:nvPr>
        </p:nvSpPr>
        <p:spPr/>
        <p:txBody>
          <a:bodyPr/>
          <a:lstStyle/>
          <a:p>
            <a:r>
              <a:rPr lang="en-US"/>
              <a:t>Facebook 2. HJ 2020 Videos | Aktenzeichen XY - 15 of 22</a:t>
            </a:r>
          </a:p>
        </p:txBody>
      </p:sp>
      <p:graphicFrame>
        <p:nvGraphicFramePr>
          <p:cNvPr id="5" name="Table Placeholder 4">
            <a:extLst>
              <a:ext uri="{FF2B5EF4-FFF2-40B4-BE49-F238E27FC236}">
                <a16:creationId xmlns:a16="http://schemas.microsoft.com/office/drawing/2014/main" id="{19D0C59A-21FC-4A6F-97C6-BC7A96B2343B}"/>
              </a:ext>
            </a:extLst>
          </p:cNvPr>
          <p:cNvGraphicFramePr>
            <a:graphicFrameLocks noGrp="1"/>
          </p:cNvGraphicFramePr>
          <p:nvPr>
            <p:ph type="tbl" sz="quarter" idx="13"/>
            <p:extLst>
              <p:ext uri="{D42A27DB-BD31-4B8C-83A1-F6EECF244321}">
                <p14:modId xmlns:p14="http://schemas.microsoft.com/office/powerpoint/2010/main" val="1159535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706066881"/>
                    </a:ext>
                  </a:extLst>
                </a:gridCol>
                <a:gridCol w="1728216">
                  <a:extLst>
                    <a:ext uri="{9D8B030D-6E8A-4147-A177-3AD203B41FA5}">
                      <a16:colId xmlns:a16="http://schemas.microsoft.com/office/drawing/2014/main" val="889730097"/>
                    </a:ext>
                  </a:extLst>
                </a:gridCol>
                <a:gridCol w="658368">
                  <a:extLst>
                    <a:ext uri="{9D8B030D-6E8A-4147-A177-3AD203B41FA5}">
                      <a16:colId xmlns:a16="http://schemas.microsoft.com/office/drawing/2014/main" val="1222301510"/>
                    </a:ext>
                  </a:extLst>
                </a:gridCol>
                <a:gridCol w="658368">
                  <a:extLst>
                    <a:ext uri="{9D8B030D-6E8A-4147-A177-3AD203B41FA5}">
                      <a16:colId xmlns:a16="http://schemas.microsoft.com/office/drawing/2014/main" val="2897972636"/>
                    </a:ext>
                  </a:extLst>
                </a:gridCol>
                <a:gridCol w="658368">
                  <a:extLst>
                    <a:ext uri="{9D8B030D-6E8A-4147-A177-3AD203B41FA5}">
                      <a16:colId xmlns:a16="http://schemas.microsoft.com/office/drawing/2014/main" val="2986745946"/>
                    </a:ext>
                  </a:extLst>
                </a:gridCol>
                <a:gridCol w="658368">
                  <a:extLst>
                    <a:ext uri="{9D8B030D-6E8A-4147-A177-3AD203B41FA5}">
                      <a16:colId xmlns:a16="http://schemas.microsoft.com/office/drawing/2014/main" val="35897253"/>
                    </a:ext>
                  </a:extLst>
                </a:gridCol>
                <a:gridCol w="658368">
                  <a:extLst>
                    <a:ext uri="{9D8B030D-6E8A-4147-A177-3AD203B41FA5}">
                      <a16:colId xmlns:a16="http://schemas.microsoft.com/office/drawing/2014/main" val="654340385"/>
                    </a:ext>
                  </a:extLst>
                </a:gridCol>
                <a:gridCol w="658368">
                  <a:extLst>
                    <a:ext uri="{9D8B030D-6E8A-4147-A177-3AD203B41FA5}">
                      <a16:colId xmlns:a16="http://schemas.microsoft.com/office/drawing/2014/main" val="448663866"/>
                    </a:ext>
                  </a:extLst>
                </a:gridCol>
                <a:gridCol w="658368">
                  <a:extLst>
                    <a:ext uri="{9D8B030D-6E8A-4147-A177-3AD203B41FA5}">
                      <a16:colId xmlns:a16="http://schemas.microsoft.com/office/drawing/2014/main" val="6936202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extLst>
                  <a:ext uri="{0D108BD9-81ED-4DB2-BD59-A6C34878D82A}">
                    <a16:rowId xmlns:a16="http://schemas.microsoft.com/office/drawing/2014/main" val="2811191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Aktenzeichen XY - 2020-10-14 21:23:48</a:t>
                      </a:r>
                      <a:r>
                        <a:rPr kumimoji="0" lang="de-DE" sz="1000" b="0" i="0" u="none" strike="noStrike" kern="1200" cap="none" spc="0" normalizeH="0" baseline="0" noProof="0">
                          <a:ln>
                            <a:noFill/>
                          </a:ln>
                          <a:solidFill>
                            <a:prstClr val="black"/>
                          </a:solidFill>
                          <a:effectLst/>
                          <a:uLnTx/>
                          <a:uFillTx/>
                          <a:latin typeface="+mn-lt"/>
                          <a:ea typeface="+mn-ea"/>
                          <a:cs typeface="+mn-cs"/>
                        </a:rPr>
                        <a:t>
 Ein Mann verschwindet spurlos. Tage später wird sein Rucksack gefunden. Polizeiliche Ermittlungen ergeben: Eventuell könnte jemand Interesse an seinem Tod gehabt haben.
Sachdienliche Hinweise bitte an die Kripo Neu-Ulm, Tel.: 0731 – 8013 0, Nummer für Hinweise in rumänischer Sprache: 0731-80 13 620. 
Die ganze Sendung und mehr Infos zum Fall: https://ly.zdf.de/kEH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https://scontent-iad3-1.xx.fbcdn.net/v/t15.5256-10/p168x128/120919946_342631556842988_7282116228209444089_n.jpg?_nc_cat=108&amp;ccb=2&amp;_nc_sid=08861d&amp;_nc_ohc=S14P42wZXAQAX-pCJNO&amp;_nc_ht=scontent-iad3-1.xx&amp;oh=084971cabcc693dd4159d2b69f6696c9&amp;oe=5FFE8D20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693276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09074514"/>
                  </a:ext>
                </a:extLst>
              </a:tr>
            </a:tbl>
          </a:graphicData>
        </a:graphic>
      </p:graphicFrame>
      <p:sp>
        <p:nvSpPr>
          <p:cNvPr id="4" name="Text Placeholder 3">
            <a:extLst>
              <a:ext uri="{FF2B5EF4-FFF2-40B4-BE49-F238E27FC236}">
                <a16:creationId xmlns:a16="http://schemas.microsoft.com/office/drawing/2014/main" id="{CC3DECD3-FCD9-4D74-B6A8-B73E32A62895}"/>
              </a:ext>
            </a:extLst>
          </p:cNvPr>
          <p:cNvSpPr>
            <a:spLocks noGrp="1"/>
          </p:cNvSpPr>
          <p:nvPr>
            <p:ph type="body" sz="quarter" idx="14"/>
          </p:nvPr>
        </p:nvSpPr>
        <p:spPr/>
        <p:txBody>
          <a:bodyPr/>
          <a:lstStyle/>
          <a:p>
            <a:r>
              <a:rPr lang="en-US"/>
              <a:t>07/01/2020 - 12/31/2020</a:t>
            </a:r>
          </a:p>
        </p:txBody>
      </p:sp>
    </p:spTree>
    <p:extLst>
      <p:ext uri="{BB962C8B-B14F-4D97-AF65-F5344CB8AC3E}">
        <p14:creationId xmlns:p14="http://schemas.microsoft.com/office/powerpoint/2010/main" val="31316130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E4EB2-8DA0-4565-9304-AC80F4F1C395}"/>
              </a:ext>
            </a:extLst>
          </p:cNvPr>
          <p:cNvSpPr>
            <a:spLocks noGrp="1"/>
          </p:cNvSpPr>
          <p:nvPr>
            <p:ph type="title"/>
          </p:nvPr>
        </p:nvSpPr>
        <p:spPr/>
        <p:txBody>
          <a:bodyPr/>
          <a:lstStyle/>
          <a:p>
            <a:r>
              <a:rPr lang="en-US"/>
              <a:t>Facebook 2. HJ 2020 Videos | Aktenzeichen XY - 16 of 22</a:t>
            </a:r>
          </a:p>
        </p:txBody>
      </p:sp>
      <p:graphicFrame>
        <p:nvGraphicFramePr>
          <p:cNvPr id="5" name="Table Placeholder 4">
            <a:extLst>
              <a:ext uri="{FF2B5EF4-FFF2-40B4-BE49-F238E27FC236}">
                <a16:creationId xmlns:a16="http://schemas.microsoft.com/office/drawing/2014/main" id="{46029B3A-9B90-4D3A-A421-B02374D2200F}"/>
              </a:ext>
            </a:extLst>
          </p:cNvPr>
          <p:cNvGraphicFramePr>
            <a:graphicFrameLocks noGrp="1"/>
          </p:cNvGraphicFramePr>
          <p:nvPr>
            <p:ph type="tbl" sz="quarter" idx="13"/>
            <p:extLst>
              <p:ext uri="{D42A27DB-BD31-4B8C-83A1-F6EECF244321}">
                <p14:modId xmlns:p14="http://schemas.microsoft.com/office/powerpoint/2010/main" val="2246890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011142906"/>
                    </a:ext>
                  </a:extLst>
                </a:gridCol>
                <a:gridCol w="1728216">
                  <a:extLst>
                    <a:ext uri="{9D8B030D-6E8A-4147-A177-3AD203B41FA5}">
                      <a16:colId xmlns:a16="http://schemas.microsoft.com/office/drawing/2014/main" val="2360469907"/>
                    </a:ext>
                  </a:extLst>
                </a:gridCol>
                <a:gridCol w="658368">
                  <a:extLst>
                    <a:ext uri="{9D8B030D-6E8A-4147-A177-3AD203B41FA5}">
                      <a16:colId xmlns:a16="http://schemas.microsoft.com/office/drawing/2014/main" val="2707618332"/>
                    </a:ext>
                  </a:extLst>
                </a:gridCol>
                <a:gridCol w="658368">
                  <a:extLst>
                    <a:ext uri="{9D8B030D-6E8A-4147-A177-3AD203B41FA5}">
                      <a16:colId xmlns:a16="http://schemas.microsoft.com/office/drawing/2014/main" val="4083629798"/>
                    </a:ext>
                  </a:extLst>
                </a:gridCol>
                <a:gridCol w="658368">
                  <a:extLst>
                    <a:ext uri="{9D8B030D-6E8A-4147-A177-3AD203B41FA5}">
                      <a16:colId xmlns:a16="http://schemas.microsoft.com/office/drawing/2014/main" val="2189375390"/>
                    </a:ext>
                  </a:extLst>
                </a:gridCol>
                <a:gridCol w="658368">
                  <a:extLst>
                    <a:ext uri="{9D8B030D-6E8A-4147-A177-3AD203B41FA5}">
                      <a16:colId xmlns:a16="http://schemas.microsoft.com/office/drawing/2014/main" val="2293461632"/>
                    </a:ext>
                  </a:extLst>
                </a:gridCol>
                <a:gridCol w="658368">
                  <a:extLst>
                    <a:ext uri="{9D8B030D-6E8A-4147-A177-3AD203B41FA5}">
                      <a16:colId xmlns:a16="http://schemas.microsoft.com/office/drawing/2014/main" val="4191933128"/>
                    </a:ext>
                  </a:extLst>
                </a:gridCol>
                <a:gridCol w="658368">
                  <a:extLst>
                    <a:ext uri="{9D8B030D-6E8A-4147-A177-3AD203B41FA5}">
                      <a16:colId xmlns:a16="http://schemas.microsoft.com/office/drawing/2014/main" val="3061009218"/>
                    </a:ext>
                  </a:extLst>
                </a:gridCol>
                <a:gridCol w="658368">
                  <a:extLst>
                    <a:ext uri="{9D8B030D-6E8A-4147-A177-3AD203B41FA5}">
                      <a16:colId xmlns:a16="http://schemas.microsoft.com/office/drawing/2014/main" val="10653879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extLst>
                  <a:ext uri="{0D108BD9-81ED-4DB2-BD59-A6C34878D82A}">
                    <a16:rowId xmlns:a16="http://schemas.microsoft.com/office/drawing/2014/main" val="2021535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Aktenzeichen XY - 2020-09-26 08:11:04</a:t>
                      </a:r>
                      <a:r>
                        <a:rPr kumimoji="0" lang="de-DE" sz="1000" b="0" i="0" u="none" strike="noStrike" kern="1200" cap="none" spc="0" normalizeH="0" baseline="0" noProof="0">
                          <a:ln>
                            <a:noFill/>
                          </a:ln>
                          <a:solidFill>
                            <a:prstClr val="black"/>
                          </a:solidFill>
                          <a:effectLst/>
                          <a:uLnTx/>
                          <a:uFillTx/>
                          <a:latin typeface="+mn-lt"/>
                          <a:ea typeface="+mn-ea"/>
                          <a:cs typeface="+mn-cs"/>
                        </a:rPr>
                        <a:t>
 Wer sich auf die MPU mithilfe eines Beraters vorbereiten will, sollte sichergehen, dass er es tatsächlich mit einem Fachmann zu tun hat – damit es ihm am Ende nicht ergeht wie diesem jungen Mann.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120183841_343056153672709_5322160750339708845_n.jpg?_nc_cat=105&amp;ccb=2&amp;_nc_sid=08861d&amp;_nc_ohc=YQA-r50M7foAX-jgui4&amp;_nc_oc=AQk1ASOU791fA4Ib-ADInYZ1uNl8yrtYU-k3nvmRWY1-PMAX_bubyza7YSV6Ugo76mE&amp;_nc_ht=scontent-iad3-1.xx&amp;oh=78177114b22bfc0563ca3d5594fa5785&amp;oe=60335E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4506694"/>
                  </a:ext>
                </a:extLst>
              </a:tr>
            </a:tbl>
          </a:graphicData>
        </a:graphic>
      </p:graphicFrame>
      <p:sp>
        <p:nvSpPr>
          <p:cNvPr id="4" name="Text Placeholder 3">
            <a:extLst>
              <a:ext uri="{FF2B5EF4-FFF2-40B4-BE49-F238E27FC236}">
                <a16:creationId xmlns:a16="http://schemas.microsoft.com/office/drawing/2014/main" id="{05AD344B-BE8C-447A-888F-951AE018FD5D}"/>
              </a:ext>
            </a:extLst>
          </p:cNvPr>
          <p:cNvSpPr>
            <a:spLocks noGrp="1"/>
          </p:cNvSpPr>
          <p:nvPr>
            <p:ph type="body" sz="quarter" idx="14"/>
          </p:nvPr>
        </p:nvSpPr>
        <p:spPr/>
        <p:txBody>
          <a:bodyPr/>
          <a:lstStyle/>
          <a:p>
            <a:r>
              <a:rPr lang="en-US"/>
              <a:t>07/01/2020 - 12/31/2020</a:t>
            </a:r>
          </a:p>
        </p:txBody>
      </p:sp>
    </p:spTree>
    <p:extLst>
      <p:ext uri="{BB962C8B-B14F-4D97-AF65-F5344CB8AC3E}">
        <p14:creationId xmlns:p14="http://schemas.microsoft.com/office/powerpoint/2010/main" val="900970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5E73C-D11C-4454-AC13-91B3A9421E0F}"/>
              </a:ext>
            </a:extLst>
          </p:cNvPr>
          <p:cNvSpPr>
            <a:spLocks noGrp="1"/>
          </p:cNvSpPr>
          <p:nvPr>
            <p:ph type="title"/>
          </p:nvPr>
        </p:nvSpPr>
        <p:spPr/>
        <p:txBody>
          <a:bodyPr/>
          <a:lstStyle/>
          <a:p>
            <a:r>
              <a:rPr lang="en-US"/>
              <a:t>Facebook 2. HJ 2020 Videos | Aktenzeichen XY - 17 of 22</a:t>
            </a:r>
          </a:p>
        </p:txBody>
      </p:sp>
      <p:graphicFrame>
        <p:nvGraphicFramePr>
          <p:cNvPr id="5" name="Table Placeholder 4">
            <a:extLst>
              <a:ext uri="{FF2B5EF4-FFF2-40B4-BE49-F238E27FC236}">
                <a16:creationId xmlns:a16="http://schemas.microsoft.com/office/drawing/2014/main" id="{11F0E6AD-1A4D-40B3-B46D-A9CB2E942629}"/>
              </a:ext>
            </a:extLst>
          </p:cNvPr>
          <p:cNvGraphicFramePr>
            <a:graphicFrameLocks noGrp="1"/>
          </p:cNvGraphicFramePr>
          <p:nvPr>
            <p:ph type="tbl" sz="quarter" idx="13"/>
            <p:extLst>
              <p:ext uri="{D42A27DB-BD31-4B8C-83A1-F6EECF244321}">
                <p14:modId xmlns:p14="http://schemas.microsoft.com/office/powerpoint/2010/main" val="3712141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354132116"/>
                    </a:ext>
                  </a:extLst>
                </a:gridCol>
                <a:gridCol w="1728216">
                  <a:extLst>
                    <a:ext uri="{9D8B030D-6E8A-4147-A177-3AD203B41FA5}">
                      <a16:colId xmlns:a16="http://schemas.microsoft.com/office/drawing/2014/main" val="1010477385"/>
                    </a:ext>
                  </a:extLst>
                </a:gridCol>
                <a:gridCol w="658368">
                  <a:extLst>
                    <a:ext uri="{9D8B030D-6E8A-4147-A177-3AD203B41FA5}">
                      <a16:colId xmlns:a16="http://schemas.microsoft.com/office/drawing/2014/main" val="587444482"/>
                    </a:ext>
                  </a:extLst>
                </a:gridCol>
                <a:gridCol w="658368">
                  <a:extLst>
                    <a:ext uri="{9D8B030D-6E8A-4147-A177-3AD203B41FA5}">
                      <a16:colId xmlns:a16="http://schemas.microsoft.com/office/drawing/2014/main" val="818887626"/>
                    </a:ext>
                  </a:extLst>
                </a:gridCol>
                <a:gridCol w="658368">
                  <a:extLst>
                    <a:ext uri="{9D8B030D-6E8A-4147-A177-3AD203B41FA5}">
                      <a16:colId xmlns:a16="http://schemas.microsoft.com/office/drawing/2014/main" val="1751242612"/>
                    </a:ext>
                  </a:extLst>
                </a:gridCol>
                <a:gridCol w="658368">
                  <a:extLst>
                    <a:ext uri="{9D8B030D-6E8A-4147-A177-3AD203B41FA5}">
                      <a16:colId xmlns:a16="http://schemas.microsoft.com/office/drawing/2014/main" val="295572231"/>
                    </a:ext>
                  </a:extLst>
                </a:gridCol>
                <a:gridCol w="658368">
                  <a:extLst>
                    <a:ext uri="{9D8B030D-6E8A-4147-A177-3AD203B41FA5}">
                      <a16:colId xmlns:a16="http://schemas.microsoft.com/office/drawing/2014/main" val="4242186026"/>
                    </a:ext>
                  </a:extLst>
                </a:gridCol>
                <a:gridCol w="658368">
                  <a:extLst>
                    <a:ext uri="{9D8B030D-6E8A-4147-A177-3AD203B41FA5}">
                      <a16:colId xmlns:a16="http://schemas.microsoft.com/office/drawing/2014/main" val="3913146155"/>
                    </a:ext>
                  </a:extLst>
                </a:gridCol>
                <a:gridCol w="658368">
                  <a:extLst>
                    <a:ext uri="{9D8B030D-6E8A-4147-A177-3AD203B41FA5}">
                      <a16:colId xmlns:a16="http://schemas.microsoft.com/office/drawing/2014/main" val="16930188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extLst>
                  <a:ext uri="{0D108BD9-81ED-4DB2-BD59-A6C34878D82A}">
                    <a16:rowId xmlns:a16="http://schemas.microsoft.com/office/drawing/2014/main" val="3512788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Aktenzeichen XY - 2020-11-04 21:24:34</a:t>
                      </a:r>
                      <a:r>
                        <a:rPr kumimoji="0" lang="de-DE" sz="1000" b="0" i="0" u="none" strike="noStrike" kern="1200" cap="none" spc="0" normalizeH="0" baseline="0" noProof="0">
                          <a:ln>
                            <a:noFill/>
                          </a:ln>
                          <a:solidFill>
                            <a:prstClr val="black"/>
                          </a:solidFill>
                          <a:effectLst/>
                          <a:uLnTx/>
                          <a:uFillTx/>
                          <a:latin typeface="+mn-lt"/>
                          <a:ea typeface="+mn-ea"/>
                          <a:cs typeface="+mn-cs"/>
                        </a:rPr>
                        <a:t>
 1982 findet ein Fossiliensammler eine halb verkohlte Leiche. Schnell stellt sich heraus: Es handelt sich um einen jungen Mann aus dem angrenzenden Ort. Warum wurde er getötet?
Sachdienliche Hinweise bitte an die Kripo Trier, Tel: 0651 – 9779 0.
Die ganze Sendung und mehr Infos zum Fall: https://ly.zdf.de/kEH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https://scontent-iad3-1.xx.fbcdn.net/v/t15.5256-10/p168x128/121867947_2526941877603879_2999238188598115377_n.jpg?_nc_cat=100&amp;ccb=2&amp;_nc_sid=08861d&amp;_nc_ohc=OrmDhtjV7sMAX_e3rUk&amp;_nc_ht=scontent-iad3-1.xx&amp;oh=9e4711785699ee2024311e1a2f6bad72&amp;oe=5FFC959F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5934297"/>
                  </a:ext>
                </a:extLst>
              </a:tr>
            </a:tbl>
          </a:graphicData>
        </a:graphic>
      </p:graphicFrame>
      <p:sp>
        <p:nvSpPr>
          <p:cNvPr id="4" name="Text Placeholder 3">
            <a:extLst>
              <a:ext uri="{FF2B5EF4-FFF2-40B4-BE49-F238E27FC236}">
                <a16:creationId xmlns:a16="http://schemas.microsoft.com/office/drawing/2014/main" id="{E6A25CD1-D69F-4359-8F86-F88AA1EF4C09}"/>
              </a:ext>
            </a:extLst>
          </p:cNvPr>
          <p:cNvSpPr>
            <a:spLocks noGrp="1"/>
          </p:cNvSpPr>
          <p:nvPr>
            <p:ph type="body" sz="quarter" idx="14"/>
          </p:nvPr>
        </p:nvSpPr>
        <p:spPr/>
        <p:txBody>
          <a:bodyPr/>
          <a:lstStyle/>
          <a:p>
            <a:r>
              <a:rPr lang="en-US"/>
              <a:t>07/01/2020 - 12/31/2020</a:t>
            </a:r>
          </a:p>
        </p:txBody>
      </p:sp>
    </p:spTree>
    <p:extLst>
      <p:ext uri="{BB962C8B-B14F-4D97-AF65-F5344CB8AC3E}">
        <p14:creationId xmlns:p14="http://schemas.microsoft.com/office/powerpoint/2010/main" val="39819763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F3B44-F4BA-4C88-98B1-886432A2BB4F}"/>
              </a:ext>
            </a:extLst>
          </p:cNvPr>
          <p:cNvSpPr>
            <a:spLocks noGrp="1"/>
          </p:cNvSpPr>
          <p:nvPr>
            <p:ph type="title"/>
          </p:nvPr>
        </p:nvSpPr>
        <p:spPr/>
        <p:txBody>
          <a:bodyPr/>
          <a:lstStyle/>
          <a:p>
            <a:r>
              <a:rPr lang="en-US"/>
              <a:t>Facebook 2. HJ 2020 Videos | Aktenzeichen XY - 18 of 22</a:t>
            </a:r>
          </a:p>
        </p:txBody>
      </p:sp>
      <p:graphicFrame>
        <p:nvGraphicFramePr>
          <p:cNvPr id="5" name="Table Placeholder 4">
            <a:extLst>
              <a:ext uri="{FF2B5EF4-FFF2-40B4-BE49-F238E27FC236}">
                <a16:creationId xmlns:a16="http://schemas.microsoft.com/office/drawing/2014/main" id="{2153AD59-7383-4586-AB1F-7B9C761994F6}"/>
              </a:ext>
            </a:extLst>
          </p:cNvPr>
          <p:cNvGraphicFramePr>
            <a:graphicFrameLocks noGrp="1"/>
          </p:cNvGraphicFramePr>
          <p:nvPr>
            <p:ph type="tbl" sz="quarter" idx="13"/>
            <p:extLst>
              <p:ext uri="{D42A27DB-BD31-4B8C-83A1-F6EECF244321}">
                <p14:modId xmlns:p14="http://schemas.microsoft.com/office/powerpoint/2010/main" val="4531354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439700667"/>
                    </a:ext>
                  </a:extLst>
                </a:gridCol>
                <a:gridCol w="1728216">
                  <a:extLst>
                    <a:ext uri="{9D8B030D-6E8A-4147-A177-3AD203B41FA5}">
                      <a16:colId xmlns:a16="http://schemas.microsoft.com/office/drawing/2014/main" val="351120761"/>
                    </a:ext>
                  </a:extLst>
                </a:gridCol>
                <a:gridCol w="658368">
                  <a:extLst>
                    <a:ext uri="{9D8B030D-6E8A-4147-A177-3AD203B41FA5}">
                      <a16:colId xmlns:a16="http://schemas.microsoft.com/office/drawing/2014/main" val="1497061406"/>
                    </a:ext>
                  </a:extLst>
                </a:gridCol>
                <a:gridCol w="658368">
                  <a:extLst>
                    <a:ext uri="{9D8B030D-6E8A-4147-A177-3AD203B41FA5}">
                      <a16:colId xmlns:a16="http://schemas.microsoft.com/office/drawing/2014/main" val="1298147993"/>
                    </a:ext>
                  </a:extLst>
                </a:gridCol>
                <a:gridCol w="658368">
                  <a:extLst>
                    <a:ext uri="{9D8B030D-6E8A-4147-A177-3AD203B41FA5}">
                      <a16:colId xmlns:a16="http://schemas.microsoft.com/office/drawing/2014/main" val="2257120215"/>
                    </a:ext>
                  </a:extLst>
                </a:gridCol>
                <a:gridCol w="658368">
                  <a:extLst>
                    <a:ext uri="{9D8B030D-6E8A-4147-A177-3AD203B41FA5}">
                      <a16:colId xmlns:a16="http://schemas.microsoft.com/office/drawing/2014/main" val="1358467813"/>
                    </a:ext>
                  </a:extLst>
                </a:gridCol>
                <a:gridCol w="658368">
                  <a:extLst>
                    <a:ext uri="{9D8B030D-6E8A-4147-A177-3AD203B41FA5}">
                      <a16:colId xmlns:a16="http://schemas.microsoft.com/office/drawing/2014/main" val="349203305"/>
                    </a:ext>
                  </a:extLst>
                </a:gridCol>
                <a:gridCol w="658368">
                  <a:extLst>
                    <a:ext uri="{9D8B030D-6E8A-4147-A177-3AD203B41FA5}">
                      <a16:colId xmlns:a16="http://schemas.microsoft.com/office/drawing/2014/main" val="940220408"/>
                    </a:ext>
                  </a:extLst>
                </a:gridCol>
                <a:gridCol w="658368">
                  <a:extLst>
                    <a:ext uri="{9D8B030D-6E8A-4147-A177-3AD203B41FA5}">
                      <a16:colId xmlns:a16="http://schemas.microsoft.com/office/drawing/2014/main" val="3241946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extLst>
                  <a:ext uri="{0D108BD9-81ED-4DB2-BD59-A6C34878D82A}">
                    <a16:rowId xmlns:a16="http://schemas.microsoft.com/office/drawing/2014/main" val="2832035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Aktenzeichen XY - 2020-07-19 11:30:57</a:t>
                      </a:r>
                      <a:r>
                        <a:rPr kumimoji="0" lang="de-DE" sz="1000" b="0" i="0" u="none" strike="noStrike" kern="1200" cap="none" spc="0" normalizeH="0" baseline="0" noProof="0">
                          <a:ln>
                            <a:noFill/>
                          </a:ln>
                          <a:solidFill>
                            <a:prstClr val="black"/>
                          </a:solidFill>
                          <a:effectLst/>
                          <a:uLnTx/>
                          <a:uFillTx/>
                          <a:latin typeface="+mn-lt"/>
                          <a:ea typeface="+mn-ea"/>
                          <a:cs typeface="+mn-cs"/>
                        </a:rPr>
                        <a:t>
 Brandneue Smartphones zum halben Preis? Was zu gut klingt, um wahr zu sein, ist es meist auch.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https://scontent-dfw5-1.xx.fbcdn.net/v/t15.5256-10/p168x128/115734404_2722984084599264_4705151923486237113_n.jpg?_nc_cat=111&amp;ccb=2&amp;_nc_sid=08861d&amp;_nc_ohc=k_fIxMm8e2QAX8GToFl&amp;_nc_ht=scontent-dfw5-1.xx&amp;oh=e981c58463382f9d47d90be3bca49631&amp;oe=60352F9C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48579356"/>
                  </a:ext>
                </a:extLst>
              </a:tr>
            </a:tbl>
          </a:graphicData>
        </a:graphic>
      </p:graphicFrame>
      <p:sp>
        <p:nvSpPr>
          <p:cNvPr id="4" name="Text Placeholder 3">
            <a:extLst>
              <a:ext uri="{FF2B5EF4-FFF2-40B4-BE49-F238E27FC236}">
                <a16:creationId xmlns:a16="http://schemas.microsoft.com/office/drawing/2014/main" id="{12D0967E-D19B-45E7-B8C8-3AFE264A948D}"/>
              </a:ext>
            </a:extLst>
          </p:cNvPr>
          <p:cNvSpPr>
            <a:spLocks noGrp="1"/>
          </p:cNvSpPr>
          <p:nvPr>
            <p:ph type="body" sz="quarter" idx="14"/>
          </p:nvPr>
        </p:nvSpPr>
        <p:spPr/>
        <p:txBody>
          <a:bodyPr/>
          <a:lstStyle/>
          <a:p>
            <a:r>
              <a:rPr lang="en-US"/>
              <a:t>07/01/2020 - 12/31/2020</a:t>
            </a:r>
          </a:p>
        </p:txBody>
      </p:sp>
    </p:spTree>
    <p:extLst>
      <p:ext uri="{BB962C8B-B14F-4D97-AF65-F5344CB8AC3E}">
        <p14:creationId xmlns:p14="http://schemas.microsoft.com/office/powerpoint/2010/main" val="33867090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1B513-00B1-4A75-8345-678920763A0B}"/>
              </a:ext>
            </a:extLst>
          </p:cNvPr>
          <p:cNvSpPr>
            <a:spLocks noGrp="1"/>
          </p:cNvSpPr>
          <p:nvPr>
            <p:ph type="title"/>
          </p:nvPr>
        </p:nvSpPr>
        <p:spPr/>
        <p:txBody>
          <a:bodyPr/>
          <a:lstStyle/>
          <a:p>
            <a:r>
              <a:rPr lang="en-US"/>
              <a:t>Facebook 2. HJ 2020 Videos | Aktenzeichen XY - 19 of 22</a:t>
            </a:r>
          </a:p>
        </p:txBody>
      </p:sp>
      <p:graphicFrame>
        <p:nvGraphicFramePr>
          <p:cNvPr id="5" name="Table Placeholder 4">
            <a:extLst>
              <a:ext uri="{FF2B5EF4-FFF2-40B4-BE49-F238E27FC236}">
                <a16:creationId xmlns:a16="http://schemas.microsoft.com/office/drawing/2014/main" id="{BE0D55A5-37C7-4470-8B78-675D7BE1FF18}"/>
              </a:ext>
            </a:extLst>
          </p:cNvPr>
          <p:cNvGraphicFramePr>
            <a:graphicFrameLocks noGrp="1"/>
          </p:cNvGraphicFramePr>
          <p:nvPr>
            <p:ph type="tbl" sz="quarter" idx="13"/>
            <p:extLst>
              <p:ext uri="{D42A27DB-BD31-4B8C-83A1-F6EECF244321}">
                <p14:modId xmlns:p14="http://schemas.microsoft.com/office/powerpoint/2010/main" val="3802791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436749013"/>
                    </a:ext>
                  </a:extLst>
                </a:gridCol>
                <a:gridCol w="1728216">
                  <a:extLst>
                    <a:ext uri="{9D8B030D-6E8A-4147-A177-3AD203B41FA5}">
                      <a16:colId xmlns:a16="http://schemas.microsoft.com/office/drawing/2014/main" val="1208115180"/>
                    </a:ext>
                  </a:extLst>
                </a:gridCol>
                <a:gridCol w="658368">
                  <a:extLst>
                    <a:ext uri="{9D8B030D-6E8A-4147-A177-3AD203B41FA5}">
                      <a16:colId xmlns:a16="http://schemas.microsoft.com/office/drawing/2014/main" val="3770810437"/>
                    </a:ext>
                  </a:extLst>
                </a:gridCol>
                <a:gridCol w="658368">
                  <a:extLst>
                    <a:ext uri="{9D8B030D-6E8A-4147-A177-3AD203B41FA5}">
                      <a16:colId xmlns:a16="http://schemas.microsoft.com/office/drawing/2014/main" val="2054414049"/>
                    </a:ext>
                  </a:extLst>
                </a:gridCol>
                <a:gridCol w="658368">
                  <a:extLst>
                    <a:ext uri="{9D8B030D-6E8A-4147-A177-3AD203B41FA5}">
                      <a16:colId xmlns:a16="http://schemas.microsoft.com/office/drawing/2014/main" val="2690234149"/>
                    </a:ext>
                  </a:extLst>
                </a:gridCol>
                <a:gridCol w="658368">
                  <a:extLst>
                    <a:ext uri="{9D8B030D-6E8A-4147-A177-3AD203B41FA5}">
                      <a16:colId xmlns:a16="http://schemas.microsoft.com/office/drawing/2014/main" val="2492470431"/>
                    </a:ext>
                  </a:extLst>
                </a:gridCol>
                <a:gridCol w="658368">
                  <a:extLst>
                    <a:ext uri="{9D8B030D-6E8A-4147-A177-3AD203B41FA5}">
                      <a16:colId xmlns:a16="http://schemas.microsoft.com/office/drawing/2014/main" val="2878441952"/>
                    </a:ext>
                  </a:extLst>
                </a:gridCol>
                <a:gridCol w="658368">
                  <a:extLst>
                    <a:ext uri="{9D8B030D-6E8A-4147-A177-3AD203B41FA5}">
                      <a16:colId xmlns:a16="http://schemas.microsoft.com/office/drawing/2014/main" val="2678547757"/>
                    </a:ext>
                  </a:extLst>
                </a:gridCol>
                <a:gridCol w="658368">
                  <a:extLst>
                    <a:ext uri="{9D8B030D-6E8A-4147-A177-3AD203B41FA5}">
                      <a16:colId xmlns:a16="http://schemas.microsoft.com/office/drawing/2014/main" val="933536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extLst>
                  <a:ext uri="{0D108BD9-81ED-4DB2-BD59-A6C34878D82A}">
                    <a16:rowId xmlns:a16="http://schemas.microsoft.com/office/drawing/2014/main" val="790835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Aktenzeichen XY - 2020-12-09 21:25:24</a:t>
                      </a:r>
                      <a:r>
                        <a:rPr kumimoji="0" lang="de-DE" sz="1000" b="0" i="0" u="none" strike="noStrike" kern="1200" cap="none" spc="0" normalizeH="0" baseline="0" noProof="0">
                          <a:ln>
                            <a:noFill/>
                          </a:ln>
                          <a:solidFill>
                            <a:prstClr val="black"/>
                          </a:solidFill>
                          <a:effectLst/>
                          <a:uLnTx/>
                          <a:uFillTx/>
                          <a:latin typeface="+mn-lt"/>
                          <a:ea typeface="+mn-ea"/>
                          <a:cs typeface="+mn-cs"/>
                        </a:rPr>
                        <a:t>
 Ein Mann wird tot in seiner Wohnung aufgefunden. Wie sich herausstellt, wurden ihm von einer unbekannten Person schwere Verletzungen zugefügt. Doch wer hatte ein Mordmotiv?
Sachdienliche Hinweise bitte an die Kripo Lübeck, Tel: 0451 – 131 0.
Die ganze Sendung und mehr Infos zum Fall: https://ly.zdf.de/kEH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121889568_402268897642345_4136500768527617845_n.jpg?_nc_cat=109&amp;ccb=2&amp;_nc_sid=08861d&amp;_nc_ohc=Ff9a2uqkbI0AX_obAKD&amp;_nc_oc=AQmecupbqm1gQOV0aAB9jdi2WWyZ7BeAkj2Fl6nx3ffcOkoQGYgve3u_4CI17LdwbQI&amp;_nc_ht=scontent-iad3-1.xx&amp;oh=ef4b97b545c5526500e1cf2994c9dcd6&amp;oe=6006759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60388574"/>
                  </a:ext>
                </a:extLst>
              </a:tr>
            </a:tbl>
          </a:graphicData>
        </a:graphic>
      </p:graphicFrame>
      <p:sp>
        <p:nvSpPr>
          <p:cNvPr id="4" name="Text Placeholder 3">
            <a:extLst>
              <a:ext uri="{FF2B5EF4-FFF2-40B4-BE49-F238E27FC236}">
                <a16:creationId xmlns:a16="http://schemas.microsoft.com/office/drawing/2014/main" id="{A39740C4-B553-4491-A2ED-AE7CCA939F8A}"/>
              </a:ext>
            </a:extLst>
          </p:cNvPr>
          <p:cNvSpPr>
            <a:spLocks noGrp="1"/>
          </p:cNvSpPr>
          <p:nvPr>
            <p:ph type="body" sz="quarter" idx="14"/>
          </p:nvPr>
        </p:nvSpPr>
        <p:spPr/>
        <p:txBody>
          <a:bodyPr/>
          <a:lstStyle/>
          <a:p>
            <a:r>
              <a:rPr lang="en-US"/>
              <a:t>07/01/2020 - 12/31/2020</a:t>
            </a:r>
          </a:p>
        </p:txBody>
      </p:sp>
    </p:spTree>
    <p:extLst>
      <p:ext uri="{BB962C8B-B14F-4D97-AF65-F5344CB8AC3E}">
        <p14:creationId xmlns:p14="http://schemas.microsoft.com/office/powerpoint/2010/main" val="23233609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A3B0D-A58A-4CDE-BEA2-EABA87DD9EFF}"/>
              </a:ext>
            </a:extLst>
          </p:cNvPr>
          <p:cNvSpPr>
            <a:spLocks noGrp="1"/>
          </p:cNvSpPr>
          <p:nvPr>
            <p:ph type="title"/>
          </p:nvPr>
        </p:nvSpPr>
        <p:spPr/>
        <p:txBody>
          <a:bodyPr/>
          <a:lstStyle/>
          <a:p>
            <a:r>
              <a:rPr lang="en-US"/>
              <a:t>Facebook 2. HJ 2020 Videos | Aktenzeichen XY - 20 of 22</a:t>
            </a:r>
          </a:p>
        </p:txBody>
      </p:sp>
      <p:graphicFrame>
        <p:nvGraphicFramePr>
          <p:cNvPr id="5" name="Table Placeholder 4">
            <a:extLst>
              <a:ext uri="{FF2B5EF4-FFF2-40B4-BE49-F238E27FC236}">
                <a16:creationId xmlns:a16="http://schemas.microsoft.com/office/drawing/2014/main" id="{BA7963A1-0764-4214-955C-28549805A094}"/>
              </a:ext>
            </a:extLst>
          </p:cNvPr>
          <p:cNvGraphicFramePr>
            <a:graphicFrameLocks noGrp="1"/>
          </p:cNvGraphicFramePr>
          <p:nvPr>
            <p:ph type="tbl" sz="quarter" idx="13"/>
            <p:extLst>
              <p:ext uri="{D42A27DB-BD31-4B8C-83A1-F6EECF244321}">
                <p14:modId xmlns:p14="http://schemas.microsoft.com/office/powerpoint/2010/main" val="36565945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676736337"/>
                    </a:ext>
                  </a:extLst>
                </a:gridCol>
                <a:gridCol w="1728216">
                  <a:extLst>
                    <a:ext uri="{9D8B030D-6E8A-4147-A177-3AD203B41FA5}">
                      <a16:colId xmlns:a16="http://schemas.microsoft.com/office/drawing/2014/main" val="4075253116"/>
                    </a:ext>
                  </a:extLst>
                </a:gridCol>
                <a:gridCol w="658368">
                  <a:extLst>
                    <a:ext uri="{9D8B030D-6E8A-4147-A177-3AD203B41FA5}">
                      <a16:colId xmlns:a16="http://schemas.microsoft.com/office/drawing/2014/main" val="3409394667"/>
                    </a:ext>
                  </a:extLst>
                </a:gridCol>
                <a:gridCol w="658368">
                  <a:extLst>
                    <a:ext uri="{9D8B030D-6E8A-4147-A177-3AD203B41FA5}">
                      <a16:colId xmlns:a16="http://schemas.microsoft.com/office/drawing/2014/main" val="3123570713"/>
                    </a:ext>
                  </a:extLst>
                </a:gridCol>
                <a:gridCol w="658368">
                  <a:extLst>
                    <a:ext uri="{9D8B030D-6E8A-4147-A177-3AD203B41FA5}">
                      <a16:colId xmlns:a16="http://schemas.microsoft.com/office/drawing/2014/main" val="660465379"/>
                    </a:ext>
                  </a:extLst>
                </a:gridCol>
                <a:gridCol w="658368">
                  <a:extLst>
                    <a:ext uri="{9D8B030D-6E8A-4147-A177-3AD203B41FA5}">
                      <a16:colId xmlns:a16="http://schemas.microsoft.com/office/drawing/2014/main" val="2764528847"/>
                    </a:ext>
                  </a:extLst>
                </a:gridCol>
                <a:gridCol w="658368">
                  <a:extLst>
                    <a:ext uri="{9D8B030D-6E8A-4147-A177-3AD203B41FA5}">
                      <a16:colId xmlns:a16="http://schemas.microsoft.com/office/drawing/2014/main" val="710969234"/>
                    </a:ext>
                  </a:extLst>
                </a:gridCol>
                <a:gridCol w="658368">
                  <a:extLst>
                    <a:ext uri="{9D8B030D-6E8A-4147-A177-3AD203B41FA5}">
                      <a16:colId xmlns:a16="http://schemas.microsoft.com/office/drawing/2014/main" val="1037206639"/>
                    </a:ext>
                  </a:extLst>
                </a:gridCol>
                <a:gridCol w="658368">
                  <a:extLst>
                    <a:ext uri="{9D8B030D-6E8A-4147-A177-3AD203B41FA5}">
                      <a16:colId xmlns:a16="http://schemas.microsoft.com/office/drawing/2014/main" val="9475771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extLst>
                  <a:ext uri="{0D108BD9-81ED-4DB2-BD59-A6C34878D82A}">
                    <a16:rowId xmlns:a16="http://schemas.microsoft.com/office/drawing/2014/main" val="3278955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Aktenzeichen XY - 2020-08-18 08:15:20</a:t>
                      </a:r>
                      <a:r>
                        <a:rPr kumimoji="0" lang="de-DE" sz="1000" b="0" i="0" u="none" strike="noStrike" kern="1200" cap="none" spc="0" normalizeH="0" baseline="0" noProof="0">
                          <a:ln>
                            <a:noFill/>
                          </a:ln>
                          <a:solidFill>
                            <a:prstClr val="black"/>
                          </a:solidFill>
                          <a:effectLst/>
                          <a:uLnTx/>
                          <a:uFillTx/>
                          <a:latin typeface="+mn-lt"/>
                          <a:ea typeface="+mn-ea"/>
                          <a:cs typeface="+mn-cs"/>
                        </a:rPr>
                        <a:t>
 K.-o.-Tropfen – eine unsichtbare Gefahr. Behaltet eure Getränke immer im Blick!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https://scontent-iad3-1.xx.fbcdn.net/v/t15.5256-10/p168x128/117935169_600651720598720_3817908178865073677_n.jpg?_nc_cat=108&amp;ccb=2&amp;_nc_sid=08861d&amp;_nc_ohc=-GQBb4YkhOsAX_pps-G&amp;_nc_ht=scontent-iad3-1.xx&amp;oh=3d22fa254ca0c366321398012d659b13&amp;oe=6032920D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48474863"/>
                  </a:ext>
                </a:extLst>
              </a:tr>
            </a:tbl>
          </a:graphicData>
        </a:graphic>
      </p:graphicFrame>
      <p:sp>
        <p:nvSpPr>
          <p:cNvPr id="4" name="Text Placeholder 3">
            <a:extLst>
              <a:ext uri="{FF2B5EF4-FFF2-40B4-BE49-F238E27FC236}">
                <a16:creationId xmlns:a16="http://schemas.microsoft.com/office/drawing/2014/main" id="{6C7F7CDF-27AE-415A-84F4-4752471F4218}"/>
              </a:ext>
            </a:extLst>
          </p:cNvPr>
          <p:cNvSpPr>
            <a:spLocks noGrp="1"/>
          </p:cNvSpPr>
          <p:nvPr>
            <p:ph type="body" sz="quarter" idx="14"/>
          </p:nvPr>
        </p:nvSpPr>
        <p:spPr/>
        <p:txBody>
          <a:bodyPr/>
          <a:lstStyle/>
          <a:p>
            <a:r>
              <a:rPr lang="en-US"/>
              <a:t>07/01/2020 - 12/31/2020</a:t>
            </a:r>
          </a:p>
        </p:txBody>
      </p:sp>
    </p:spTree>
    <p:extLst>
      <p:ext uri="{BB962C8B-B14F-4D97-AF65-F5344CB8AC3E}">
        <p14:creationId xmlns:p14="http://schemas.microsoft.com/office/powerpoint/2010/main" val="10835788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2AF0D-A015-4D7D-815C-6826EF0BAF1C}"/>
              </a:ext>
            </a:extLst>
          </p:cNvPr>
          <p:cNvSpPr>
            <a:spLocks noGrp="1"/>
          </p:cNvSpPr>
          <p:nvPr>
            <p:ph type="title"/>
          </p:nvPr>
        </p:nvSpPr>
        <p:spPr/>
        <p:txBody>
          <a:bodyPr/>
          <a:lstStyle/>
          <a:p>
            <a:r>
              <a:rPr lang="en-US"/>
              <a:t>Facebook 2. HJ 2020 Videos | Aktenzeichen XY - 21 of 22</a:t>
            </a:r>
          </a:p>
        </p:txBody>
      </p:sp>
      <p:graphicFrame>
        <p:nvGraphicFramePr>
          <p:cNvPr id="5" name="Table Placeholder 4">
            <a:extLst>
              <a:ext uri="{FF2B5EF4-FFF2-40B4-BE49-F238E27FC236}">
                <a16:creationId xmlns:a16="http://schemas.microsoft.com/office/drawing/2014/main" id="{6025DB19-7F44-4397-A88C-847148DCC2FC}"/>
              </a:ext>
            </a:extLst>
          </p:cNvPr>
          <p:cNvGraphicFramePr>
            <a:graphicFrameLocks noGrp="1"/>
          </p:cNvGraphicFramePr>
          <p:nvPr>
            <p:ph type="tbl" sz="quarter" idx="13"/>
            <p:extLst>
              <p:ext uri="{D42A27DB-BD31-4B8C-83A1-F6EECF244321}">
                <p14:modId xmlns:p14="http://schemas.microsoft.com/office/powerpoint/2010/main" val="3743628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003764942"/>
                    </a:ext>
                  </a:extLst>
                </a:gridCol>
                <a:gridCol w="1728216">
                  <a:extLst>
                    <a:ext uri="{9D8B030D-6E8A-4147-A177-3AD203B41FA5}">
                      <a16:colId xmlns:a16="http://schemas.microsoft.com/office/drawing/2014/main" val="3034740518"/>
                    </a:ext>
                  </a:extLst>
                </a:gridCol>
                <a:gridCol w="658368">
                  <a:extLst>
                    <a:ext uri="{9D8B030D-6E8A-4147-A177-3AD203B41FA5}">
                      <a16:colId xmlns:a16="http://schemas.microsoft.com/office/drawing/2014/main" val="3800359716"/>
                    </a:ext>
                  </a:extLst>
                </a:gridCol>
                <a:gridCol w="658368">
                  <a:extLst>
                    <a:ext uri="{9D8B030D-6E8A-4147-A177-3AD203B41FA5}">
                      <a16:colId xmlns:a16="http://schemas.microsoft.com/office/drawing/2014/main" val="4061317946"/>
                    </a:ext>
                  </a:extLst>
                </a:gridCol>
                <a:gridCol w="658368">
                  <a:extLst>
                    <a:ext uri="{9D8B030D-6E8A-4147-A177-3AD203B41FA5}">
                      <a16:colId xmlns:a16="http://schemas.microsoft.com/office/drawing/2014/main" val="1920315120"/>
                    </a:ext>
                  </a:extLst>
                </a:gridCol>
                <a:gridCol w="658368">
                  <a:extLst>
                    <a:ext uri="{9D8B030D-6E8A-4147-A177-3AD203B41FA5}">
                      <a16:colId xmlns:a16="http://schemas.microsoft.com/office/drawing/2014/main" val="778182540"/>
                    </a:ext>
                  </a:extLst>
                </a:gridCol>
                <a:gridCol w="658368">
                  <a:extLst>
                    <a:ext uri="{9D8B030D-6E8A-4147-A177-3AD203B41FA5}">
                      <a16:colId xmlns:a16="http://schemas.microsoft.com/office/drawing/2014/main" val="3802888245"/>
                    </a:ext>
                  </a:extLst>
                </a:gridCol>
                <a:gridCol w="658368">
                  <a:extLst>
                    <a:ext uri="{9D8B030D-6E8A-4147-A177-3AD203B41FA5}">
                      <a16:colId xmlns:a16="http://schemas.microsoft.com/office/drawing/2014/main" val="986850006"/>
                    </a:ext>
                  </a:extLst>
                </a:gridCol>
                <a:gridCol w="658368">
                  <a:extLst>
                    <a:ext uri="{9D8B030D-6E8A-4147-A177-3AD203B41FA5}">
                      <a16:colId xmlns:a16="http://schemas.microsoft.com/office/drawing/2014/main" val="1489759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extLst>
                  <a:ext uri="{0D108BD9-81ED-4DB2-BD59-A6C34878D82A}">
                    <a16:rowId xmlns:a16="http://schemas.microsoft.com/office/drawing/2014/main" val="897575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Aktenzeichen XY - 2020-10-26 07:09:32</a:t>
                      </a:r>
                      <a:r>
                        <a:rPr kumimoji="0" lang="de-DE" sz="1000" b="0" i="0" u="none" strike="noStrike" kern="1200" cap="none" spc="0" normalizeH="0" baseline="0" noProof="0">
                          <a:ln>
                            <a:noFill/>
                          </a:ln>
                          <a:solidFill>
                            <a:prstClr val="black"/>
                          </a:solidFill>
                          <a:effectLst/>
                          <a:uLnTx/>
                          <a:uFillTx/>
                          <a:latin typeface="+mn-lt"/>
                          <a:ea typeface="+mn-ea"/>
                          <a:cs typeface="+mn-cs"/>
                        </a:rPr>
                        <a:t>
 Dieser Student glaubt, einen wirklich lukrativen Nebenjob gefunden zu haben – und befindet sich am Ende finanziell in der Bredouille.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https://scontent-iad3-1.xx.fbcdn.net/v/t15.5256-10/p160x160/121646373_692640191690514_492969624338676225_n.jpg?_nc_cat=106&amp;ccb=2&amp;_nc_sid=08861d&amp;_nc_ohc=232K8FEHSGEAX-uC-xe&amp;_nc_ht=scontent-iad3-1.xx&amp;oh=e878e0f10932108e352eefa9f883ff5d&amp;oe=6033B53E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55575726"/>
                  </a:ext>
                </a:extLst>
              </a:tr>
            </a:tbl>
          </a:graphicData>
        </a:graphic>
      </p:graphicFrame>
      <p:sp>
        <p:nvSpPr>
          <p:cNvPr id="4" name="Text Placeholder 3">
            <a:extLst>
              <a:ext uri="{FF2B5EF4-FFF2-40B4-BE49-F238E27FC236}">
                <a16:creationId xmlns:a16="http://schemas.microsoft.com/office/drawing/2014/main" id="{572624B1-2DD4-4910-9E5C-BCAE8FED2088}"/>
              </a:ext>
            </a:extLst>
          </p:cNvPr>
          <p:cNvSpPr>
            <a:spLocks noGrp="1"/>
          </p:cNvSpPr>
          <p:nvPr>
            <p:ph type="body" sz="quarter" idx="14"/>
          </p:nvPr>
        </p:nvSpPr>
        <p:spPr/>
        <p:txBody>
          <a:bodyPr/>
          <a:lstStyle/>
          <a:p>
            <a:r>
              <a:rPr lang="en-US"/>
              <a:t>07/01/2020 - 12/31/2020</a:t>
            </a:r>
          </a:p>
        </p:txBody>
      </p:sp>
    </p:spTree>
    <p:extLst>
      <p:ext uri="{BB962C8B-B14F-4D97-AF65-F5344CB8AC3E}">
        <p14:creationId xmlns:p14="http://schemas.microsoft.com/office/powerpoint/2010/main" val="8877586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EEB1F-8428-40C4-9B2E-D606895D8BCD}"/>
              </a:ext>
            </a:extLst>
          </p:cNvPr>
          <p:cNvSpPr>
            <a:spLocks noGrp="1"/>
          </p:cNvSpPr>
          <p:nvPr>
            <p:ph type="title"/>
          </p:nvPr>
        </p:nvSpPr>
        <p:spPr/>
        <p:txBody>
          <a:bodyPr/>
          <a:lstStyle/>
          <a:p>
            <a:r>
              <a:rPr lang="en-US"/>
              <a:t>Facebook 2. HJ 2020 Videos | Aktenzeichen XY - 22 of 22</a:t>
            </a:r>
          </a:p>
        </p:txBody>
      </p:sp>
      <p:graphicFrame>
        <p:nvGraphicFramePr>
          <p:cNvPr id="5" name="Table Placeholder 4">
            <a:extLst>
              <a:ext uri="{FF2B5EF4-FFF2-40B4-BE49-F238E27FC236}">
                <a16:creationId xmlns:a16="http://schemas.microsoft.com/office/drawing/2014/main" id="{A9D23292-CD00-4076-9904-08BD1F2ACB18}"/>
              </a:ext>
            </a:extLst>
          </p:cNvPr>
          <p:cNvGraphicFramePr>
            <a:graphicFrameLocks noGrp="1"/>
          </p:cNvGraphicFramePr>
          <p:nvPr>
            <p:ph type="tbl" sz="quarter" idx="13"/>
            <p:extLst>
              <p:ext uri="{D42A27DB-BD31-4B8C-83A1-F6EECF244321}">
                <p14:modId xmlns:p14="http://schemas.microsoft.com/office/powerpoint/2010/main" val="3025775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990234150"/>
                    </a:ext>
                  </a:extLst>
                </a:gridCol>
                <a:gridCol w="1728216">
                  <a:extLst>
                    <a:ext uri="{9D8B030D-6E8A-4147-A177-3AD203B41FA5}">
                      <a16:colId xmlns:a16="http://schemas.microsoft.com/office/drawing/2014/main" val="3931326958"/>
                    </a:ext>
                  </a:extLst>
                </a:gridCol>
                <a:gridCol w="658368">
                  <a:extLst>
                    <a:ext uri="{9D8B030D-6E8A-4147-A177-3AD203B41FA5}">
                      <a16:colId xmlns:a16="http://schemas.microsoft.com/office/drawing/2014/main" val="236255337"/>
                    </a:ext>
                  </a:extLst>
                </a:gridCol>
                <a:gridCol w="658368">
                  <a:extLst>
                    <a:ext uri="{9D8B030D-6E8A-4147-A177-3AD203B41FA5}">
                      <a16:colId xmlns:a16="http://schemas.microsoft.com/office/drawing/2014/main" val="3554567725"/>
                    </a:ext>
                  </a:extLst>
                </a:gridCol>
                <a:gridCol w="658368">
                  <a:extLst>
                    <a:ext uri="{9D8B030D-6E8A-4147-A177-3AD203B41FA5}">
                      <a16:colId xmlns:a16="http://schemas.microsoft.com/office/drawing/2014/main" val="385012986"/>
                    </a:ext>
                  </a:extLst>
                </a:gridCol>
                <a:gridCol w="658368">
                  <a:extLst>
                    <a:ext uri="{9D8B030D-6E8A-4147-A177-3AD203B41FA5}">
                      <a16:colId xmlns:a16="http://schemas.microsoft.com/office/drawing/2014/main" val="1019494407"/>
                    </a:ext>
                  </a:extLst>
                </a:gridCol>
                <a:gridCol w="658368">
                  <a:extLst>
                    <a:ext uri="{9D8B030D-6E8A-4147-A177-3AD203B41FA5}">
                      <a16:colId xmlns:a16="http://schemas.microsoft.com/office/drawing/2014/main" val="4218771936"/>
                    </a:ext>
                  </a:extLst>
                </a:gridCol>
                <a:gridCol w="658368">
                  <a:extLst>
                    <a:ext uri="{9D8B030D-6E8A-4147-A177-3AD203B41FA5}">
                      <a16:colId xmlns:a16="http://schemas.microsoft.com/office/drawing/2014/main" val="1942400190"/>
                    </a:ext>
                  </a:extLst>
                </a:gridCol>
                <a:gridCol w="658368">
                  <a:extLst>
                    <a:ext uri="{9D8B030D-6E8A-4147-A177-3AD203B41FA5}">
                      <a16:colId xmlns:a16="http://schemas.microsoft.com/office/drawing/2014/main" val="12491782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extLst>
                  <a:ext uri="{0D108BD9-81ED-4DB2-BD59-A6C34878D82A}">
                    <a16:rowId xmlns:a16="http://schemas.microsoft.com/office/drawing/2014/main" val="320759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Aktenzeichen XY - 2020-11-18 20:53:48</a:t>
                      </a:r>
                      <a:r>
                        <a:rPr kumimoji="0" lang="de-DE" sz="1000" b="0" i="0" u="none" strike="noStrike" kern="1200" cap="none" spc="0" normalizeH="0" baseline="0" noProof="0">
                          <a:ln>
                            <a:noFill/>
                          </a:ln>
                          <a:solidFill>
                            <a:prstClr val="black"/>
                          </a:solidFill>
                          <a:effectLst/>
                          <a:uLnTx/>
                          <a:uFillTx/>
                          <a:latin typeface="+mn-lt"/>
                          <a:ea typeface="+mn-ea"/>
                          <a:cs typeface="+mn-cs"/>
                        </a:rPr>
                        <a:t>
 Gegen einen Rentner liegt angeblich ein Durchsuchungsbeschluss vor. Sein Haus wird überprüft – ohne Ergebnis. Die Hausbesitzer sind erleichtert – bis kurz darauf die bittere Erkenntnis kommt. Drei Jahre später geraten sie erneut ins Visier von Kriminellen. 
Sachdienliche Hinweise bitte an die Kripo Pinneberg, Tel: 04101 – 202 0.
Die ganze Sendung und mehr Infos zum Fall: https://ly.zdf.de/kEH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https://scontent-iad3-1.xx.fbcdn.net/v/t15.5256-10/p168x128/121943404_187042899709045_3926760879554352458_n.jpg?_nc_cat=110&amp;ccb=2&amp;_nc_sid=08861d&amp;_nc_ohc=ovzquOnlYbwAX8G5ZLi&amp;_nc_ht=scontent-iad3-1.xx&amp;oh=4c4f36c5cf1a1cb9ef750f73ece3324e&amp;oe=5FFCDFB7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05886769"/>
                  </a:ext>
                </a:extLst>
              </a:tr>
            </a:tbl>
          </a:graphicData>
        </a:graphic>
      </p:graphicFrame>
      <p:sp>
        <p:nvSpPr>
          <p:cNvPr id="4" name="Text Placeholder 3">
            <a:extLst>
              <a:ext uri="{FF2B5EF4-FFF2-40B4-BE49-F238E27FC236}">
                <a16:creationId xmlns:a16="http://schemas.microsoft.com/office/drawing/2014/main" id="{D46520B7-1BB5-4344-BEF5-3B4BDCB5D754}"/>
              </a:ext>
            </a:extLst>
          </p:cNvPr>
          <p:cNvSpPr>
            <a:spLocks noGrp="1"/>
          </p:cNvSpPr>
          <p:nvPr>
            <p:ph type="body" sz="quarter" idx="14"/>
          </p:nvPr>
        </p:nvSpPr>
        <p:spPr/>
        <p:txBody>
          <a:bodyPr/>
          <a:lstStyle/>
          <a:p>
            <a:r>
              <a:rPr lang="en-US"/>
              <a:t>07/01/2020 - 12/31/2020</a:t>
            </a:r>
          </a:p>
        </p:txBody>
      </p:sp>
    </p:spTree>
    <p:extLst>
      <p:ext uri="{BB962C8B-B14F-4D97-AF65-F5344CB8AC3E}">
        <p14:creationId xmlns:p14="http://schemas.microsoft.com/office/powerpoint/2010/main" val="190674495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2680</Words>
  <Application>Microsoft Office PowerPoint</Application>
  <PresentationFormat>On-screen Show (4:3)</PresentationFormat>
  <Paragraphs>467</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quintly_template</vt:lpstr>
      <vt:lpstr>Facebook 2. HJ 2020 Videos | Aktenzeichen XY - 1 of 22</vt:lpstr>
      <vt:lpstr>Facebook 2. HJ 2020 Videos | Aktenzeichen XY - 2 of 22</vt:lpstr>
      <vt:lpstr>Facebook 2. HJ 2020 Videos | Aktenzeichen XY - 3 of 22</vt:lpstr>
      <vt:lpstr>Facebook 2. HJ 2020 Videos | Aktenzeichen XY - 4 of 22</vt:lpstr>
      <vt:lpstr>Facebook 2. HJ 2020 Videos | Aktenzeichen XY - 5 of 22</vt:lpstr>
      <vt:lpstr>Facebook 2. HJ 2020 Videos | Aktenzeichen XY - 6 of 22</vt:lpstr>
      <vt:lpstr>Facebook 2. HJ 2020 Videos | Aktenzeichen XY - 7 of 22</vt:lpstr>
      <vt:lpstr>Facebook 2. HJ 2020 Videos | Aktenzeichen XY - 8 of 22</vt:lpstr>
      <vt:lpstr>Facebook 2. HJ 2020 Videos | Aktenzeichen XY - 9 of 22</vt:lpstr>
      <vt:lpstr>Facebook 2. HJ 2020 Videos | Aktenzeichen XY - 10 of 22</vt:lpstr>
      <vt:lpstr>Facebook 2. HJ 2020 Videos | Aktenzeichen XY - 11 of 22</vt:lpstr>
      <vt:lpstr>Facebook 2. HJ 2020 Videos | Aktenzeichen XY - 12 of 22</vt:lpstr>
      <vt:lpstr>Facebook 2. HJ 2020 Videos | Aktenzeichen XY - 13 of 22</vt:lpstr>
      <vt:lpstr>Facebook 2. HJ 2020 Videos | Aktenzeichen XY - 14 of 22</vt:lpstr>
      <vt:lpstr>Facebook 2. HJ 2020 Videos | Aktenzeichen XY - 15 of 22</vt:lpstr>
      <vt:lpstr>Facebook 2. HJ 2020 Videos | Aktenzeichen XY - 16 of 22</vt:lpstr>
      <vt:lpstr>Facebook 2. HJ 2020 Videos | Aktenzeichen XY - 17 of 22</vt:lpstr>
      <vt:lpstr>Facebook 2. HJ 2020 Videos | Aktenzeichen XY - 18 of 22</vt:lpstr>
      <vt:lpstr>Facebook 2. HJ 2020 Videos | Aktenzeichen XY - 19 of 22</vt:lpstr>
      <vt:lpstr>Facebook 2. HJ 2020 Videos | Aktenzeichen XY - 20 of 22</vt:lpstr>
      <vt:lpstr>Facebook 2. HJ 2020 Videos | Aktenzeichen XY - 21 of 22</vt:lpstr>
      <vt:lpstr>Facebook 2. HJ 2020 Videos | Aktenzeichen XY - 22 of 22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2. HJ 2020 Videos | Aktenzeichen XY - 1 of 22</dc:title>
  <dc:creator>Frederik Peiniger</dc:creator>
  <cp:lastModifiedBy>Frederik Peiniger</cp:lastModifiedBy>
  <cp:revision>1</cp:revision>
  <dcterms:created xsi:type="dcterms:W3CDTF">2021-01-25T08:32:38Z</dcterms:created>
  <dcterms:modified xsi:type="dcterms:W3CDTF">2021-01-25T08:35:35Z</dcterms:modified>
</cp:coreProperties>
</file>