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C04E2-F2B7-4617-96E8-CC4F0D1E46B3}"/>
              </a:ext>
            </a:extLst>
          </p:cNvPr>
          <p:cNvSpPr>
            <a:spLocks noGrp="1"/>
          </p:cNvSpPr>
          <p:nvPr>
            <p:ph type="title"/>
          </p:nvPr>
        </p:nvSpPr>
        <p:spPr/>
        <p:txBody>
          <a:bodyPr/>
          <a:lstStyle/>
          <a:p>
            <a:r>
              <a:rPr lang="en-US"/>
              <a:t>Twitter Own Tweets Table | ZDFneo - 1 of 7</a:t>
            </a:r>
          </a:p>
        </p:txBody>
      </p:sp>
      <p:graphicFrame>
        <p:nvGraphicFramePr>
          <p:cNvPr id="5" name="Table Placeholder 4">
            <a:extLst>
              <a:ext uri="{FF2B5EF4-FFF2-40B4-BE49-F238E27FC236}">
                <a16:creationId xmlns:a16="http://schemas.microsoft.com/office/drawing/2014/main" id="{5502694C-A174-4EAA-B8FC-69B4AD68641A}"/>
              </a:ext>
            </a:extLst>
          </p:cNvPr>
          <p:cNvGraphicFramePr>
            <a:graphicFrameLocks noGrp="1"/>
          </p:cNvGraphicFramePr>
          <p:nvPr>
            <p:ph type="tbl" sz="quarter" idx="13"/>
            <p:extLst>
              <p:ext uri="{D42A27DB-BD31-4B8C-83A1-F6EECF244321}">
                <p14:modId xmlns:p14="http://schemas.microsoft.com/office/powerpoint/2010/main" val="4055310939"/>
              </p:ext>
            </p:extLst>
          </p:nvPr>
        </p:nvGraphicFramePr>
        <p:xfrm>
          <a:off x="457200" y="1731963"/>
          <a:ext cx="7900416" cy="3997960"/>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299402378"/>
                    </a:ext>
                  </a:extLst>
                </a:gridCol>
                <a:gridCol w="1069848">
                  <a:extLst>
                    <a:ext uri="{9D8B030D-6E8A-4147-A177-3AD203B41FA5}">
                      <a16:colId xmlns:a16="http://schemas.microsoft.com/office/drawing/2014/main" val="2374490159"/>
                    </a:ext>
                  </a:extLst>
                </a:gridCol>
                <a:gridCol w="1069848">
                  <a:extLst>
                    <a:ext uri="{9D8B030D-6E8A-4147-A177-3AD203B41FA5}">
                      <a16:colId xmlns:a16="http://schemas.microsoft.com/office/drawing/2014/main" val="1140570900"/>
                    </a:ext>
                  </a:extLst>
                </a:gridCol>
                <a:gridCol w="1069848">
                  <a:extLst>
                    <a:ext uri="{9D8B030D-6E8A-4147-A177-3AD203B41FA5}">
                      <a16:colId xmlns:a16="http://schemas.microsoft.com/office/drawing/2014/main" val="3423278062"/>
                    </a:ext>
                  </a:extLst>
                </a:gridCol>
                <a:gridCol w="1069848">
                  <a:extLst>
                    <a:ext uri="{9D8B030D-6E8A-4147-A177-3AD203B41FA5}">
                      <a16:colId xmlns:a16="http://schemas.microsoft.com/office/drawing/2014/main" val="341489347"/>
                    </a:ext>
                  </a:extLst>
                </a:gridCol>
                <a:gridCol w="822960">
                  <a:extLst>
                    <a:ext uri="{9D8B030D-6E8A-4147-A177-3AD203B41FA5}">
                      <a16:colId xmlns:a16="http://schemas.microsoft.com/office/drawing/2014/main" val="2153542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13737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- 2020-04-02 18:18:00</a:t>
                      </a:r>
                      <a:r>
                        <a:rPr kumimoji="0" lang="de-DE" sz="1000" b="0" i="0" u="none" strike="noStrike" kern="1200" cap="none" spc="0" normalizeH="0" baseline="0" noProof="0">
                          <a:ln>
                            <a:noFill/>
                          </a:ln>
                          <a:solidFill>
                            <a:prstClr val="black"/>
                          </a:solidFill>
                          <a:effectLst/>
                          <a:uLnTx/>
                          <a:uFillTx/>
                          <a:latin typeface="+mn-lt"/>
                          <a:ea typeface="+mn-ea"/>
                          <a:cs typeface="+mn-cs"/>
                        </a:rPr>
                        <a:t>
 An sechs Jahren @neomagazin mit @janboehm waren unglaublich viele Menschen beteiligt – auch Ihr! ❤️ Mit einem Like + RT + Reply, warum gerade Ihr ihn verdient, habt Ihr die Chance auf einen limitierten, exklusiven NMR Pokal! 🏆 #NMRHistory https://t.co/uDnAGoJM6Z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0.28 %</a:t>
                      </a:r>
                    </a:p>
                  </a:txBody>
                  <a:tcPr/>
                </a:tc>
                <a:extLst>
                  <a:ext uri="{0D108BD9-81ED-4DB2-BD59-A6C34878D82A}">
                    <a16:rowId xmlns:a16="http://schemas.microsoft.com/office/drawing/2014/main" val="78639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- 2020-02-27 13:05:00</a:t>
                      </a:r>
                      <a:r>
                        <a:rPr kumimoji="0" lang="de-DE" sz="1000" b="0" i="0" u="none" strike="noStrike" kern="1200" cap="none" spc="0" normalizeH="0" baseline="0" noProof="0">
                          <a:ln>
                            <a:noFill/>
                          </a:ln>
                          <a:solidFill>
                            <a:prstClr val="black"/>
                          </a:solidFill>
                          <a:effectLst/>
                          <a:uLnTx/>
                          <a:uFillTx/>
                          <a:latin typeface="+mn-lt"/>
                          <a:ea typeface="+mn-ea"/>
                          <a:cs typeface="+mn-cs"/>
                        </a:rPr>
                        <a:t>
 Um Euch den ehemaligen 😪 @neomagazin mit @janboehm Donnerstag nicht ganz zu verderben, gibt es ab heute unsere neue 🤩 Sendung "NEO MAGAZIN ROYALE – History" mit @Pommes_Ruppel zu den Geheimnissen der Sendung 🤯 Ab heute zweimal im TV und dann zehnmal online... YAY! #NMRHistory https://t.co/U1rmShF5Is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0.20 %</a:t>
                      </a:r>
                    </a:p>
                  </a:txBody>
                  <a:tcPr/>
                </a:tc>
                <a:extLst>
                  <a:ext uri="{0D108BD9-81ED-4DB2-BD59-A6C34878D82A}">
                    <a16:rowId xmlns:a16="http://schemas.microsoft.com/office/drawing/2014/main" val="429373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- 2020-03-26 20:15:00</a:t>
                      </a:r>
                      <a:r>
                        <a:rPr kumimoji="0" lang="de-DE" sz="1000" b="0" i="0" u="none" strike="noStrike" kern="1200" cap="none" spc="0" normalizeH="0" baseline="0" noProof="0">
                          <a:ln>
                            <a:noFill/>
                          </a:ln>
                          <a:solidFill>
                            <a:prstClr val="black"/>
                          </a:solidFill>
                          <a:effectLst/>
                          <a:uLnTx/>
                          <a:uFillTx/>
                          <a:latin typeface="+mn-lt"/>
                          <a:ea typeface="+mn-ea"/>
                          <a:cs typeface="+mn-cs"/>
                        </a:rPr>
                        <a:t>
 Den „Mitarbeiter-Witz“ gab es im @neomagazin mit @janboehm nur ein einziges Mal, doch das hat gereicht, um mindestens ein Leben zu zerstören! Willkommen zu einer neuen Ausgabe #NMRHistory! https://t.co/g03f085r6f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a:t>
                      </a:r>
                    </a:p>
                  </a:txBody>
                  <a:tcPr/>
                </a:tc>
                <a:extLst>
                  <a:ext uri="{0D108BD9-81ED-4DB2-BD59-A6C34878D82A}">
                    <a16:rowId xmlns:a16="http://schemas.microsoft.com/office/drawing/2014/main" val="1993153794"/>
                  </a:ext>
                </a:extLst>
              </a:tr>
            </a:tbl>
          </a:graphicData>
        </a:graphic>
      </p:graphicFrame>
      <p:sp>
        <p:nvSpPr>
          <p:cNvPr id="4" name="Text Placeholder 3">
            <a:extLst>
              <a:ext uri="{FF2B5EF4-FFF2-40B4-BE49-F238E27FC236}">
                <a16:creationId xmlns:a16="http://schemas.microsoft.com/office/drawing/2014/main" id="{0F02FAAC-5C07-4024-B798-652B8E2E38AA}"/>
              </a:ext>
            </a:extLst>
          </p:cNvPr>
          <p:cNvSpPr>
            <a:spLocks noGrp="1"/>
          </p:cNvSpPr>
          <p:nvPr>
            <p:ph type="body" sz="quarter" idx="14"/>
          </p:nvPr>
        </p:nvSpPr>
        <p:spPr/>
        <p:txBody>
          <a:bodyPr/>
          <a:lstStyle/>
          <a:p>
            <a:r>
              <a:rPr lang="en-US"/>
              <a:t>01.01.2020 - 27.04.2020</a:t>
            </a:r>
          </a:p>
        </p:txBody>
      </p:sp>
    </p:spTree>
    <p:extLst>
      <p:ext uri="{BB962C8B-B14F-4D97-AF65-F5344CB8AC3E}">
        <p14:creationId xmlns:p14="http://schemas.microsoft.com/office/powerpoint/2010/main" val="495164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68FE6-7F13-43A0-BD14-89F4BA9B948A}"/>
              </a:ext>
            </a:extLst>
          </p:cNvPr>
          <p:cNvSpPr>
            <a:spLocks noGrp="1"/>
          </p:cNvSpPr>
          <p:nvPr>
            <p:ph type="title"/>
          </p:nvPr>
        </p:nvSpPr>
        <p:spPr/>
        <p:txBody>
          <a:bodyPr/>
          <a:lstStyle/>
          <a:p>
            <a:r>
              <a:rPr lang="en-US"/>
              <a:t>Twitter Own Tweets Table | ZDFneo - 2 of 7</a:t>
            </a:r>
          </a:p>
        </p:txBody>
      </p:sp>
      <p:graphicFrame>
        <p:nvGraphicFramePr>
          <p:cNvPr id="5" name="Table Placeholder 4">
            <a:extLst>
              <a:ext uri="{FF2B5EF4-FFF2-40B4-BE49-F238E27FC236}">
                <a16:creationId xmlns:a16="http://schemas.microsoft.com/office/drawing/2014/main" id="{6ED3A50A-B1E5-4EC6-AF34-FE6ADE764079}"/>
              </a:ext>
            </a:extLst>
          </p:cNvPr>
          <p:cNvGraphicFramePr>
            <a:graphicFrameLocks noGrp="1"/>
          </p:cNvGraphicFramePr>
          <p:nvPr>
            <p:ph type="tbl" sz="quarter" idx="13"/>
            <p:extLst>
              <p:ext uri="{D42A27DB-BD31-4B8C-83A1-F6EECF244321}">
                <p14:modId xmlns:p14="http://schemas.microsoft.com/office/powerpoint/2010/main" val="3507557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326819872"/>
                    </a:ext>
                  </a:extLst>
                </a:gridCol>
                <a:gridCol w="1069848">
                  <a:extLst>
                    <a:ext uri="{9D8B030D-6E8A-4147-A177-3AD203B41FA5}">
                      <a16:colId xmlns:a16="http://schemas.microsoft.com/office/drawing/2014/main" val="2369779843"/>
                    </a:ext>
                  </a:extLst>
                </a:gridCol>
                <a:gridCol w="1069848">
                  <a:extLst>
                    <a:ext uri="{9D8B030D-6E8A-4147-A177-3AD203B41FA5}">
                      <a16:colId xmlns:a16="http://schemas.microsoft.com/office/drawing/2014/main" val="926494450"/>
                    </a:ext>
                  </a:extLst>
                </a:gridCol>
                <a:gridCol w="1069848">
                  <a:extLst>
                    <a:ext uri="{9D8B030D-6E8A-4147-A177-3AD203B41FA5}">
                      <a16:colId xmlns:a16="http://schemas.microsoft.com/office/drawing/2014/main" val="3842270500"/>
                    </a:ext>
                  </a:extLst>
                </a:gridCol>
                <a:gridCol w="1069848">
                  <a:extLst>
                    <a:ext uri="{9D8B030D-6E8A-4147-A177-3AD203B41FA5}">
                      <a16:colId xmlns:a16="http://schemas.microsoft.com/office/drawing/2014/main" val="220286796"/>
                    </a:ext>
                  </a:extLst>
                </a:gridCol>
                <a:gridCol w="822960">
                  <a:extLst>
                    <a:ext uri="{9D8B030D-6E8A-4147-A177-3AD203B41FA5}">
                      <a16:colId xmlns:a16="http://schemas.microsoft.com/office/drawing/2014/main" val="1627934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37772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- 2020-04-14 08:16:00</a:t>
                      </a:r>
                      <a:r>
                        <a:rPr kumimoji="0" lang="de-DE" sz="1000" b="0" i="0" u="none" strike="noStrike" kern="1200" cap="none" spc="0" normalizeH="0" baseline="0" noProof="0">
                          <a:ln>
                            <a:noFill/>
                          </a:ln>
                          <a:solidFill>
                            <a:prstClr val="black"/>
                          </a:solidFill>
                          <a:effectLst/>
                          <a:uLnTx/>
                          <a:uFillTx/>
                          <a:latin typeface="+mn-lt"/>
                          <a:ea typeface="+mn-ea"/>
                          <a:cs typeface="+mn-cs"/>
                        </a:rPr>
                        <a:t>
 Knörzchen, Gnäusle, Knust oder ein ganz anderer Begriff? 😁🍞 #EndstückVomBrot https://t.co/IiKbhZ8rb5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a:t>
                      </a:r>
                    </a:p>
                  </a:txBody>
                  <a:tcPr/>
                </a:tc>
                <a:extLst>
                  <a:ext uri="{0D108BD9-81ED-4DB2-BD59-A6C34878D82A}">
                    <a16:rowId xmlns:a16="http://schemas.microsoft.com/office/drawing/2014/main" val="155748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- 2020-04-16 20:15:00</a:t>
                      </a:r>
                      <a:r>
                        <a:rPr kumimoji="0" lang="de-DE" sz="1000" b="0" i="0" u="none" strike="noStrike" kern="1200" cap="none" spc="0" normalizeH="0" baseline="0" noProof="0">
                          <a:ln>
                            <a:noFill/>
                          </a:ln>
                          <a:solidFill>
                            <a:prstClr val="black"/>
                          </a:solidFill>
                          <a:effectLst/>
                          <a:uLnTx/>
                          <a:uFillTx/>
                          <a:latin typeface="+mn-lt"/>
                          <a:ea typeface="+mn-ea"/>
                          <a:cs typeface="+mn-cs"/>
                        </a:rPr>
                        <a:t>
 Hmmm lecker, Aal! 🤤 Aber was hat @janboehm und das @neomagazin nur mit diesem Aalman Abdallaal zu tun? Seht selbst, bei #NMRHistory! https://t.co/qO0uknMyly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a:t>
                      </a:r>
                    </a:p>
                  </a:txBody>
                  <a:tcPr/>
                </a:tc>
                <a:extLst>
                  <a:ext uri="{0D108BD9-81ED-4DB2-BD59-A6C34878D82A}">
                    <a16:rowId xmlns:a16="http://schemas.microsoft.com/office/drawing/2014/main" val="349399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- 2020-04-02 20:36:00</a:t>
                      </a:r>
                      <a:r>
                        <a:rPr kumimoji="0" lang="de-DE" sz="1000" b="0" i="0" u="none" strike="noStrike" kern="1200" cap="none" spc="0" normalizeH="0" baseline="0" noProof="0">
                          <a:ln>
                            <a:noFill/>
                          </a:ln>
                          <a:solidFill>
                            <a:prstClr val="black"/>
                          </a:solidFill>
                          <a:effectLst/>
                          <a:uLnTx/>
                          <a:uFillTx/>
                          <a:latin typeface="+mn-lt"/>
                          <a:ea typeface="+mn-ea"/>
                          <a:cs typeface="+mn-cs"/>
                        </a:rPr>
                        <a:t>
 Wenn Du Dein Leben komplett umkrempeln willst und plötzlich #Corona kommt... 🙄 Ab morgen um 20 Uhr gibt's die erste Folge unserer neuen Comedyserie „Drinnen – Im Internet sind alle gleich“ in der Mediathek! Und das, obwohl alle im #Homeoffice sitzen 😇 https://t.co/ZQl4oRWNKO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extLst>
                  <a:ext uri="{0D108BD9-81ED-4DB2-BD59-A6C34878D82A}">
                    <a16:rowId xmlns:a16="http://schemas.microsoft.com/office/drawing/2014/main" val="266363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- 2020-04-01 08:45:00</a:t>
                      </a:r>
                      <a:r>
                        <a:rPr kumimoji="0" lang="de-DE" sz="1000" b="0" i="0" u="none" strike="noStrike" kern="1200" cap="none" spc="0" normalizeH="0" baseline="0" noProof="0">
                          <a:ln>
                            <a:noFill/>
                          </a:ln>
                          <a:solidFill>
                            <a:prstClr val="black"/>
                          </a:solidFill>
                          <a:effectLst/>
                          <a:uLnTx/>
                          <a:uFillTx/>
                          <a:latin typeface="+mn-lt"/>
                          <a:ea typeface="+mn-ea"/>
                          <a:cs typeface="+mn-cs"/>
                        </a:rPr>
                        <a:t>
 Das ist lustig, weil es wahr ist. 😐 
#Aprilscherz #AprilApril #AprilFools #AprilFoolsDay https://t.co/E7FIWTX3gi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extLst>
                  <a:ext uri="{0D108BD9-81ED-4DB2-BD59-A6C34878D82A}">
                    <a16:rowId xmlns:a16="http://schemas.microsoft.com/office/drawing/2014/main" val="1430660104"/>
                  </a:ext>
                </a:extLst>
              </a:tr>
            </a:tbl>
          </a:graphicData>
        </a:graphic>
      </p:graphicFrame>
      <p:sp>
        <p:nvSpPr>
          <p:cNvPr id="4" name="Text Placeholder 3">
            <a:extLst>
              <a:ext uri="{FF2B5EF4-FFF2-40B4-BE49-F238E27FC236}">
                <a16:creationId xmlns:a16="http://schemas.microsoft.com/office/drawing/2014/main" id="{B32DE6A8-8527-4002-AE24-8BD6036483DA}"/>
              </a:ext>
            </a:extLst>
          </p:cNvPr>
          <p:cNvSpPr>
            <a:spLocks noGrp="1"/>
          </p:cNvSpPr>
          <p:nvPr>
            <p:ph type="body" sz="quarter" idx="14"/>
          </p:nvPr>
        </p:nvSpPr>
        <p:spPr/>
        <p:txBody>
          <a:bodyPr/>
          <a:lstStyle/>
          <a:p>
            <a:r>
              <a:rPr lang="en-US"/>
              <a:t>01.01.2020 - 27.04.2020</a:t>
            </a:r>
          </a:p>
        </p:txBody>
      </p:sp>
    </p:spTree>
    <p:extLst>
      <p:ext uri="{BB962C8B-B14F-4D97-AF65-F5344CB8AC3E}">
        <p14:creationId xmlns:p14="http://schemas.microsoft.com/office/powerpoint/2010/main" val="139591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395BB-42A4-4AC8-8F9F-8E5CFF8339FD}"/>
              </a:ext>
            </a:extLst>
          </p:cNvPr>
          <p:cNvSpPr>
            <a:spLocks noGrp="1"/>
          </p:cNvSpPr>
          <p:nvPr>
            <p:ph type="title"/>
          </p:nvPr>
        </p:nvSpPr>
        <p:spPr/>
        <p:txBody>
          <a:bodyPr/>
          <a:lstStyle/>
          <a:p>
            <a:r>
              <a:rPr lang="en-US"/>
              <a:t>Twitter Own Tweets Table | ZDFneo - 3 of 7</a:t>
            </a:r>
          </a:p>
        </p:txBody>
      </p:sp>
      <p:graphicFrame>
        <p:nvGraphicFramePr>
          <p:cNvPr id="5" name="Table Placeholder 4">
            <a:extLst>
              <a:ext uri="{FF2B5EF4-FFF2-40B4-BE49-F238E27FC236}">
                <a16:creationId xmlns:a16="http://schemas.microsoft.com/office/drawing/2014/main" id="{E85154E8-4F52-42BA-B919-2B6D0240DE11}"/>
              </a:ext>
            </a:extLst>
          </p:cNvPr>
          <p:cNvGraphicFramePr>
            <a:graphicFrameLocks noGrp="1"/>
          </p:cNvGraphicFramePr>
          <p:nvPr>
            <p:ph type="tbl" sz="quarter" idx="13"/>
            <p:extLst>
              <p:ext uri="{D42A27DB-BD31-4B8C-83A1-F6EECF244321}">
                <p14:modId xmlns:p14="http://schemas.microsoft.com/office/powerpoint/2010/main" val="2108612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021946792"/>
                    </a:ext>
                  </a:extLst>
                </a:gridCol>
                <a:gridCol w="1069848">
                  <a:extLst>
                    <a:ext uri="{9D8B030D-6E8A-4147-A177-3AD203B41FA5}">
                      <a16:colId xmlns:a16="http://schemas.microsoft.com/office/drawing/2014/main" val="4193106812"/>
                    </a:ext>
                  </a:extLst>
                </a:gridCol>
                <a:gridCol w="1069848">
                  <a:extLst>
                    <a:ext uri="{9D8B030D-6E8A-4147-A177-3AD203B41FA5}">
                      <a16:colId xmlns:a16="http://schemas.microsoft.com/office/drawing/2014/main" val="3630255200"/>
                    </a:ext>
                  </a:extLst>
                </a:gridCol>
                <a:gridCol w="1069848">
                  <a:extLst>
                    <a:ext uri="{9D8B030D-6E8A-4147-A177-3AD203B41FA5}">
                      <a16:colId xmlns:a16="http://schemas.microsoft.com/office/drawing/2014/main" val="1030983642"/>
                    </a:ext>
                  </a:extLst>
                </a:gridCol>
                <a:gridCol w="1069848">
                  <a:extLst>
                    <a:ext uri="{9D8B030D-6E8A-4147-A177-3AD203B41FA5}">
                      <a16:colId xmlns:a16="http://schemas.microsoft.com/office/drawing/2014/main" val="586291478"/>
                    </a:ext>
                  </a:extLst>
                </a:gridCol>
                <a:gridCol w="822960">
                  <a:extLst>
                    <a:ext uri="{9D8B030D-6E8A-4147-A177-3AD203B41FA5}">
                      <a16:colId xmlns:a16="http://schemas.microsoft.com/office/drawing/2014/main" val="2168253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43279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- 2020-04-01 12:02:00</a:t>
                      </a:r>
                      <a:r>
                        <a:rPr kumimoji="0" lang="de-DE" sz="1000" b="0" i="0" u="none" strike="noStrike" kern="1200" cap="none" spc="0" normalizeH="0" baseline="0" noProof="0">
                          <a:ln>
                            <a:noFill/>
                          </a:ln>
                          <a:solidFill>
                            <a:prstClr val="black"/>
                          </a:solidFill>
                          <a:effectLst/>
                          <a:uLnTx/>
                          <a:uFillTx/>
                          <a:latin typeface="+mn-lt"/>
                          <a:ea typeface="+mn-ea"/>
                          <a:cs typeface="+mn-cs"/>
                        </a:rPr>
                        <a:t>
 Diese Erfindung löst in der heutigen Zeit einfach alle Alltagsprobleme 🤓 Mit @bomelino's Fernbedienung muss man nichts und niemanden mehr anfassen! #HOMIES mit @MoritzNeumeier und @TillReiners 👉 https://t.co/yULnAJSXBP https://t.co/RH0qATXdfu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extLst>
                  <a:ext uri="{0D108BD9-81ED-4DB2-BD59-A6C34878D82A}">
                    <a16:rowId xmlns:a16="http://schemas.microsoft.com/office/drawing/2014/main" val="3821144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- 2020-01-01 19:54:00</a:t>
                      </a:r>
                      <a:r>
                        <a:rPr kumimoji="0" lang="de-DE" sz="1000" b="0" i="0" u="none" strike="noStrike" kern="1200" cap="none" spc="0" normalizeH="0" baseline="0" noProof="0">
                          <a:ln>
                            <a:noFill/>
                          </a:ln>
                          <a:solidFill>
                            <a:prstClr val="black"/>
                          </a:solidFill>
                          <a:effectLst/>
                          <a:uLnTx/>
                          <a:uFillTx/>
                          <a:latin typeface="+mn-lt"/>
                          <a:ea typeface="+mn-ea"/>
                          <a:cs typeface="+mn-cs"/>
                        </a:rPr>
                        <a:t>
 Liebe Grüße ans große @ZDF 👋😜 #JurassicPark https://t.co/IJJOazRw9Q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extLst>
                  <a:ext uri="{0D108BD9-81ED-4DB2-BD59-A6C34878D82A}">
                    <a16:rowId xmlns:a16="http://schemas.microsoft.com/office/drawing/2014/main" val="417031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- 2020-04-08 18:05:00</a:t>
                      </a:r>
                      <a:r>
                        <a:rPr kumimoji="0" lang="de-DE" sz="1000" b="0" i="0" u="none" strike="noStrike" kern="1200" cap="none" spc="0" normalizeH="0" baseline="0" noProof="0">
                          <a:ln>
                            <a:noFill/>
                          </a:ln>
                          <a:solidFill>
                            <a:prstClr val="black"/>
                          </a:solidFill>
                          <a:effectLst/>
                          <a:uLnTx/>
                          <a:uFillTx/>
                          <a:latin typeface="+mn-lt"/>
                          <a:ea typeface="+mn-ea"/>
                          <a:cs typeface="+mn-cs"/>
                        </a:rPr>
                        <a:t>
 Das Gefühl, wenn man drinnen arbeitet und draußen die Sonne scheint! Das @RTOEhrenfeld mit "Lovely Day" – in Gedenken an #BillWithers ✨ https://t.co/CdPUfQ1741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extLst>
                  <a:ext uri="{0D108BD9-81ED-4DB2-BD59-A6C34878D82A}">
                    <a16:rowId xmlns:a16="http://schemas.microsoft.com/office/drawing/2014/main" val="385803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- 2020-01-03 11:51:00</a:t>
                      </a:r>
                      <a:r>
                        <a:rPr kumimoji="0" lang="de-DE" sz="1000" b="0" i="0" u="none" strike="noStrike" kern="1200" cap="none" spc="0" normalizeH="0" baseline="0" noProof="0">
                          <a:ln>
                            <a:noFill/>
                          </a:ln>
                          <a:solidFill>
                            <a:prstClr val="black"/>
                          </a:solidFill>
                          <a:effectLst/>
                          <a:uLnTx/>
                          <a:uFillTx/>
                          <a:latin typeface="+mn-lt"/>
                          <a:ea typeface="+mn-ea"/>
                          <a:cs typeface="+mn-cs"/>
                        </a:rPr>
                        <a:t>
 🚨 AUFGEPASST, #NateNerds und #Fillionaires und solche, die es werden wollen! 🚨 Heute startet die Free-TV-Premiere der Krimi-Serie #TheRookie mit @NathanFillion, ab 21:45 Uhr in Doppelfolgen! 👮‍♂️🚔 https://t.co/2qlLoYvUvK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extLst>
                  <a:ext uri="{0D108BD9-81ED-4DB2-BD59-A6C34878D82A}">
                    <a16:rowId xmlns:a16="http://schemas.microsoft.com/office/drawing/2014/main" val="4161242037"/>
                  </a:ext>
                </a:extLst>
              </a:tr>
            </a:tbl>
          </a:graphicData>
        </a:graphic>
      </p:graphicFrame>
      <p:sp>
        <p:nvSpPr>
          <p:cNvPr id="4" name="Text Placeholder 3">
            <a:extLst>
              <a:ext uri="{FF2B5EF4-FFF2-40B4-BE49-F238E27FC236}">
                <a16:creationId xmlns:a16="http://schemas.microsoft.com/office/drawing/2014/main" id="{B62EA8D4-863E-4806-B633-B3CBACF52074}"/>
              </a:ext>
            </a:extLst>
          </p:cNvPr>
          <p:cNvSpPr>
            <a:spLocks noGrp="1"/>
          </p:cNvSpPr>
          <p:nvPr>
            <p:ph type="body" sz="quarter" idx="14"/>
          </p:nvPr>
        </p:nvSpPr>
        <p:spPr/>
        <p:txBody>
          <a:bodyPr/>
          <a:lstStyle/>
          <a:p>
            <a:r>
              <a:rPr lang="en-US"/>
              <a:t>01.01.2020 - 27.04.2020</a:t>
            </a:r>
          </a:p>
        </p:txBody>
      </p:sp>
    </p:spTree>
    <p:extLst>
      <p:ext uri="{BB962C8B-B14F-4D97-AF65-F5344CB8AC3E}">
        <p14:creationId xmlns:p14="http://schemas.microsoft.com/office/powerpoint/2010/main" val="1663358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B7E41-7D68-48CA-B644-3C72D0F4038B}"/>
              </a:ext>
            </a:extLst>
          </p:cNvPr>
          <p:cNvSpPr>
            <a:spLocks noGrp="1"/>
          </p:cNvSpPr>
          <p:nvPr>
            <p:ph type="title"/>
          </p:nvPr>
        </p:nvSpPr>
        <p:spPr/>
        <p:txBody>
          <a:bodyPr/>
          <a:lstStyle/>
          <a:p>
            <a:r>
              <a:rPr lang="en-US"/>
              <a:t>Twitter Own Tweets Table | ZDFneo - 4 of 7</a:t>
            </a:r>
          </a:p>
        </p:txBody>
      </p:sp>
      <p:graphicFrame>
        <p:nvGraphicFramePr>
          <p:cNvPr id="5" name="Table Placeholder 4">
            <a:extLst>
              <a:ext uri="{FF2B5EF4-FFF2-40B4-BE49-F238E27FC236}">
                <a16:creationId xmlns:a16="http://schemas.microsoft.com/office/drawing/2014/main" id="{73FD1559-5733-452E-86BF-4579FDD21B7A}"/>
              </a:ext>
            </a:extLst>
          </p:cNvPr>
          <p:cNvGraphicFramePr>
            <a:graphicFrameLocks noGrp="1"/>
          </p:cNvGraphicFramePr>
          <p:nvPr>
            <p:ph type="tbl" sz="quarter" idx="13"/>
            <p:extLst>
              <p:ext uri="{D42A27DB-BD31-4B8C-83A1-F6EECF244321}">
                <p14:modId xmlns:p14="http://schemas.microsoft.com/office/powerpoint/2010/main" val="3281763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673221427"/>
                    </a:ext>
                  </a:extLst>
                </a:gridCol>
                <a:gridCol w="1069848">
                  <a:extLst>
                    <a:ext uri="{9D8B030D-6E8A-4147-A177-3AD203B41FA5}">
                      <a16:colId xmlns:a16="http://schemas.microsoft.com/office/drawing/2014/main" val="3120031631"/>
                    </a:ext>
                  </a:extLst>
                </a:gridCol>
                <a:gridCol w="1069848">
                  <a:extLst>
                    <a:ext uri="{9D8B030D-6E8A-4147-A177-3AD203B41FA5}">
                      <a16:colId xmlns:a16="http://schemas.microsoft.com/office/drawing/2014/main" val="1275109481"/>
                    </a:ext>
                  </a:extLst>
                </a:gridCol>
                <a:gridCol w="1069848">
                  <a:extLst>
                    <a:ext uri="{9D8B030D-6E8A-4147-A177-3AD203B41FA5}">
                      <a16:colId xmlns:a16="http://schemas.microsoft.com/office/drawing/2014/main" val="3909706760"/>
                    </a:ext>
                  </a:extLst>
                </a:gridCol>
                <a:gridCol w="1069848">
                  <a:extLst>
                    <a:ext uri="{9D8B030D-6E8A-4147-A177-3AD203B41FA5}">
                      <a16:colId xmlns:a16="http://schemas.microsoft.com/office/drawing/2014/main" val="960758685"/>
                    </a:ext>
                  </a:extLst>
                </a:gridCol>
                <a:gridCol w="822960">
                  <a:extLst>
                    <a:ext uri="{9D8B030D-6E8A-4147-A177-3AD203B41FA5}">
                      <a16:colId xmlns:a16="http://schemas.microsoft.com/office/drawing/2014/main" val="160905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21810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- 2020-04-23 20:14:00</a:t>
                      </a:r>
                      <a:r>
                        <a:rPr kumimoji="0" lang="de-DE" sz="1000" b="0" i="0" u="none" strike="noStrike" kern="1200" cap="none" spc="0" normalizeH="0" baseline="0" noProof="0">
                          <a:ln>
                            <a:noFill/>
                          </a:ln>
                          <a:solidFill>
                            <a:prstClr val="black"/>
                          </a:solidFill>
                          <a:effectLst/>
                          <a:uLnTx/>
                          <a:uFillTx/>
                          <a:latin typeface="+mn-lt"/>
                          <a:ea typeface="+mn-ea"/>
                          <a:cs typeface="+mn-cs"/>
                        </a:rPr>
                        <a:t>
 Hat er sich da mal wieder übernommen, der Herr @janboehm? In #NMRHistory gehen wir den Geschehnissen rund um ein ganz spezielles @neomagazin nach, in dem unter anderem "2 Girls 1 Cup" eine große Rolle spielte... 🙈🙉🙊 https://t.co/8bIcGzsvcK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extLst>
                  <a:ext uri="{0D108BD9-81ED-4DB2-BD59-A6C34878D82A}">
                    <a16:rowId xmlns:a16="http://schemas.microsoft.com/office/drawing/2014/main" val="1042658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- 2020-04-20 09:02:00</a:t>
                      </a:r>
                      <a:r>
                        <a:rPr kumimoji="0" lang="de-DE" sz="1000" b="0" i="0" u="none" strike="noStrike" kern="1200" cap="none" spc="0" normalizeH="0" baseline="0" noProof="0">
                          <a:ln>
                            <a:noFill/>
                          </a:ln>
                          <a:solidFill>
                            <a:prstClr val="black"/>
                          </a:solidFill>
                          <a:effectLst/>
                          <a:uLnTx/>
                          <a:uFillTx/>
                          <a:latin typeface="+mn-lt"/>
                          <a:ea typeface="+mn-ea"/>
                          <a:cs typeface="+mn-cs"/>
                        </a:rPr>
                        <a:t>
 Boulette, Frikadelle, Fleischküchle? Wie heißt das bei Euch? 😊 #FleischFragen #WieHeisstDas https://t.co/XMI8QmbCdb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extLst>
                  <a:ext uri="{0D108BD9-81ED-4DB2-BD59-A6C34878D82A}">
                    <a16:rowId xmlns:a16="http://schemas.microsoft.com/office/drawing/2014/main" val="1227660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- 2020-04-21 13:55:00</a:t>
                      </a:r>
                      <a:r>
                        <a:rPr kumimoji="0" lang="de-DE" sz="1000" b="0" i="0" u="none" strike="noStrike" kern="1200" cap="none" spc="0" normalizeH="0" baseline="0" noProof="0">
                          <a:ln>
                            <a:noFill/>
                          </a:ln>
                          <a:solidFill>
                            <a:prstClr val="black"/>
                          </a:solidFill>
                          <a:effectLst/>
                          <a:uLnTx/>
                          <a:uFillTx/>
                          <a:latin typeface="+mn-lt"/>
                          <a:ea typeface="+mn-ea"/>
                          <a:cs typeface="+mn-cs"/>
                        </a:rPr>
                        <a:t>
 Hand hoch, wer noch ne Hose an hat. #Homeoffice #Drinnen https://t.co/awNHOGkoYl https://t.co/HGN8NQpFP7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extLst>
                  <a:ext uri="{0D108BD9-81ED-4DB2-BD59-A6C34878D82A}">
                    <a16:rowId xmlns:a16="http://schemas.microsoft.com/office/drawing/2014/main" val="1799966576"/>
                  </a:ext>
                </a:extLst>
              </a:tr>
            </a:tbl>
          </a:graphicData>
        </a:graphic>
      </p:graphicFrame>
      <p:sp>
        <p:nvSpPr>
          <p:cNvPr id="4" name="Text Placeholder 3">
            <a:extLst>
              <a:ext uri="{FF2B5EF4-FFF2-40B4-BE49-F238E27FC236}">
                <a16:creationId xmlns:a16="http://schemas.microsoft.com/office/drawing/2014/main" id="{B8A70693-EE7D-4BE4-AA45-5EEC2939E782}"/>
              </a:ext>
            </a:extLst>
          </p:cNvPr>
          <p:cNvSpPr>
            <a:spLocks noGrp="1"/>
          </p:cNvSpPr>
          <p:nvPr>
            <p:ph type="body" sz="quarter" idx="14"/>
          </p:nvPr>
        </p:nvSpPr>
        <p:spPr/>
        <p:txBody>
          <a:bodyPr/>
          <a:lstStyle/>
          <a:p>
            <a:r>
              <a:rPr lang="en-US"/>
              <a:t>01.01.2020 - 27.04.2020</a:t>
            </a:r>
          </a:p>
        </p:txBody>
      </p:sp>
    </p:spTree>
    <p:extLst>
      <p:ext uri="{BB962C8B-B14F-4D97-AF65-F5344CB8AC3E}">
        <p14:creationId xmlns:p14="http://schemas.microsoft.com/office/powerpoint/2010/main" val="1021467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8C915-C8C1-4D5D-A868-26798928EF08}"/>
              </a:ext>
            </a:extLst>
          </p:cNvPr>
          <p:cNvSpPr>
            <a:spLocks noGrp="1"/>
          </p:cNvSpPr>
          <p:nvPr>
            <p:ph type="title"/>
          </p:nvPr>
        </p:nvSpPr>
        <p:spPr/>
        <p:txBody>
          <a:bodyPr/>
          <a:lstStyle/>
          <a:p>
            <a:r>
              <a:rPr lang="en-US"/>
              <a:t>Twitter Own Tweets Table | ZDFneo - 5 of 7</a:t>
            </a:r>
          </a:p>
        </p:txBody>
      </p:sp>
      <p:graphicFrame>
        <p:nvGraphicFramePr>
          <p:cNvPr id="5" name="Table Placeholder 4">
            <a:extLst>
              <a:ext uri="{FF2B5EF4-FFF2-40B4-BE49-F238E27FC236}">
                <a16:creationId xmlns:a16="http://schemas.microsoft.com/office/drawing/2014/main" id="{FA238F1D-6D57-4DF0-BB7A-0750E5A9C5B1}"/>
              </a:ext>
            </a:extLst>
          </p:cNvPr>
          <p:cNvGraphicFramePr>
            <a:graphicFrameLocks noGrp="1"/>
          </p:cNvGraphicFramePr>
          <p:nvPr>
            <p:ph type="tbl" sz="quarter" idx="13"/>
            <p:extLst>
              <p:ext uri="{D42A27DB-BD31-4B8C-83A1-F6EECF244321}">
                <p14:modId xmlns:p14="http://schemas.microsoft.com/office/powerpoint/2010/main" val="3815613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702876758"/>
                    </a:ext>
                  </a:extLst>
                </a:gridCol>
                <a:gridCol w="1069848">
                  <a:extLst>
                    <a:ext uri="{9D8B030D-6E8A-4147-A177-3AD203B41FA5}">
                      <a16:colId xmlns:a16="http://schemas.microsoft.com/office/drawing/2014/main" val="842211698"/>
                    </a:ext>
                  </a:extLst>
                </a:gridCol>
                <a:gridCol w="1069848">
                  <a:extLst>
                    <a:ext uri="{9D8B030D-6E8A-4147-A177-3AD203B41FA5}">
                      <a16:colId xmlns:a16="http://schemas.microsoft.com/office/drawing/2014/main" val="2868284720"/>
                    </a:ext>
                  </a:extLst>
                </a:gridCol>
                <a:gridCol w="1069848">
                  <a:extLst>
                    <a:ext uri="{9D8B030D-6E8A-4147-A177-3AD203B41FA5}">
                      <a16:colId xmlns:a16="http://schemas.microsoft.com/office/drawing/2014/main" val="3103521905"/>
                    </a:ext>
                  </a:extLst>
                </a:gridCol>
                <a:gridCol w="1069848">
                  <a:extLst>
                    <a:ext uri="{9D8B030D-6E8A-4147-A177-3AD203B41FA5}">
                      <a16:colId xmlns:a16="http://schemas.microsoft.com/office/drawing/2014/main" val="2353848062"/>
                    </a:ext>
                  </a:extLst>
                </a:gridCol>
                <a:gridCol w="822960">
                  <a:extLst>
                    <a:ext uri="{9D8B030D-6E8A-4147-A177-3AD203B41FA5}">
                      <a16:colId xmlns:a16="http://schemas.microsoft.com/office/drawing/2014/main" val="2159859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95508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- 2020-04-08 14:17:00</a:t>
                      </a:r>
                      <a:r>
                        <a:rPr kumimoji="0" lang="de-DE" sz="1000" b="0" i="0" u="none" strike="noStrike" kern="1200" cap="none" spc="0" normalizeH="0" baseline="0" noProof="0">
                          <a:ln>
                            <a:noFill/>
                          </a:ln>
                          <a:solidFill>
                            <a:prstClr val="black"/>
                          </a:solidFill>
                          <a:effectLst/>
                          <a:uLnTx/>
                          <a:uFillTx/>
                          <a:latin typeface="+mn-lt"/>
                          <a:ea typeface="+mn-ea"/>
                          <a:cs typeface="+mn-cs"/>
                        </a:rPr>
                        <a:t>
 "Wir sind die erste Generation, die alles dafür getan hat, dass möglichst niemand mehr raus muss. Und jetzt, wo wir alle ein paar Wochen zuhause bleiben müssen, da drehen alle durch!“
Werktags, 20 Uhr, eine neue Folge #Drinnen, direkt aus dem #Homeoffice! https://t.co/awNHOGkoYl https://t.co/XruVLzUrUa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extLst>
                  <a:ext uri="{0D108BD9-81ED-4DB2-BD59-A6C34878D82A}">
                    <a16:rowId xmlns:a16="http://schemas.microsoft.com/office/drawing/2014/main" val="49129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- 2020-01-16 12:02:32</a:t>
                      </a:r>
                      <a:r>
                        <a:rPr kumimoji="0" lang="de-DE" sz="1000" b="0" i="0" u="none" strike="noStrike" kern="1200" cap="none" spc="0" normalizeH="0" baseline="0" noProof="0">
                          <a:ln>
                            <a:noFill/>
                          </a:ln>
                          <a:solidFill>
                            <a:prstClr val="black"/>
                          </a:solidFill>
                          <a:effectLst/>
                          <a:uLnTx/>
                          <a:uFillTx/>
                          <a:latin typeface="+mn-lt"/>
                          <a:ea typeface="+mn-ea"/>
                          <a:cs typeface="+mn-cs"/>
                        </a:rPr>
                        <a:t>
 Zwei Nominierungen für den #Grimmepreis: #DRUCK Staffel 4 🧕❤️💪 und #PrinzDumm 🤴 aus dem @neomagazin! 🥳 https://t.co/Tq7uL6EJTC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extLst>
                  <a:ext uri="{0D108BD9-81ED-4DB2-BD59-A6C34878D82A}">
                    <a16:rowId xmlns:a16="http://schemas.microsoft.com/office/drawing/2014/main" val="2072458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@ZDFneo - 2020-01-24 19:46:00</a:t>
                      </a:r>
                      <a:r>
                        <a:rPr kumimoji="0" lang="en-US" sz="1000" b="0" i="0" u="none" strike="noStrike" kern="1200" cap="none" spc="0" normalizeH="0" baseline="0" noProof="0">
                          <a:ln>
                            <a:noFill/>
                          </a:ln>
                          <a:solidFill>
                            <a:prstClr val="black"/>
                          </a:solidFill>
                          <a:effectLst/>
                          <a:uLnTx/>
                          <a:uFillTx/>
                          <a:latin typeface="+mn-lt"/>
                          <a:ea typeface="+mn-ea"/>
                          <a:cs typeface="+mn-cs"/>
                        </a:rPr>
                        <a:t>
 John Nolan (@NathanFillion) im Visier! 😱😱😱
Zwei neue Folgen #TheRookie, heute ab 21:45 Uhr im TV! 📺 #NateNerds #Fillionaires https://t.co/wQZTDgcFDC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extLst>
                  <a:ext uri="{0D108BD9-81ED-4DB2-BD59-A6C34878D82A}">
                    <a16:rowId xmlns:a16="http://schemas.microsoft.com/office/drawing/2014/main" val="4060215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- 2020-01-31 09:08:00</a:t>
                      </a:r>
                      <a:r>
                        <a:rPr kumimoji="0" lang="de-DE" sz="1000" b="0" i="0" u="none" strike="noStrike" kern="1200" cap="none" spc="0" normalizeH="0" baseline="0" noProof="0">
                          <a:ln>
                            <a:noFill/>
                          </a:ln>
                          <a:solidFill>
                            <a:prstClr val="black"/>
                          </a:solidFill>
                          <a:effectLst/>
                          <a:uLnTx/>
                          <a:uFillTx/>
                          <a:latin typeface="+mn-lt"/>
                          <a:ea typeface="+mn-ea"/>
                          <a:cs typeface="+mn-cs"/>
                        </a:rPr>
                        <a:t>
 Kein #BREXIT bei ZDFneo!!! 🇬🇧❌ Unsere britischen Ermittler bleiben! 🙌 #BrexitDay https://t.co/wXRNjM9Ntz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extLst>
                  <a:ext uri="{0D108BD9-81ED-4DB2-BD59-A6C34878D82A}">
                    <a16:rowId xmlns:a16="http://schemas.microsoft.com/office/drawing/2014/main" val="436336406"/>
                  </a:ext>
                </a:extLst>
              </a:tr>
            </a:tbl>
          </a:graphicData>
        </a:graphic>
      </p:graphicFrame>
      <p:sp>
        <p:nvSpPr>
          <p:cNvPr id="4" name="Text Placeholder 3">
            <a:extLst>
              <a:ext uri="{FF2B5EF4-FFF2-40B4-BE49-F238E27FC236}">
                <a16:creationId xmlns:a16="http://schemas.microsoft.com/office/drawing/2014/main" id="{1936981D-010C-44BF-A2FE-CCA3D5720D69}"/>
              </a:ext>
            </a:extLst>
          </p:cNvPr>
          <p:cNvSpPr>
            <a:spLocks noGrp="1"/>
          </p:cNvSpPr>
          <p:nvPr>
            <p:ph type="body" sz="quarter" idx="14"/>
          </p:nvPr>
        </p:nvSpPr>
        <p:spPr/>
        <p:txBody>
          <a:bodyPr/>
          <a:lstStyle/>
          <a:p>
            <a:r>
              <a:rPr lang="en-US"/>
              <a:t>01.01.2020 - 27.04.2020</a:t>
            </a:r>
          </a:p>
        </p:txBody>
      </p:sp>
    </p:spTree>
    <p:extLst>
      <p:ext uri="{BB962C8B-B14F-4D97-AF65-F5344CB8AC3E}">
        <p14:creationId xmlns:p14="http://schemas.microsoft.com/office/powerpoint/2010/main" val="4048031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235E1-94D8-4BAB-A008-51C167892A99}"/>
              </a:ext>
            </a:extLst>
          </p:cNvPr>
          <p:cNvSpPr>
            <a:spLocks noGrp="1"/>
          </p:cNvSpPr>
          <p:nvPr>
            <p:ph type="title"/>
          </p:nvPr>
        </p:nvSpPr>
        <p:spPr/>
        <p:txBody>
          <a:bodyPr/>
          <a:lstStyle/>
          <a:p>
            <a:r>
              <a:rPr lang="en-US"/>
              <a:t>Twitter Own Tweets Table | ZDFneo - 6 of 7</a:t>
            </a:r>
          </a:p>
        </p:txBody>
      </p:sp>
      <p:graphicFrame>
        <p:nvGraphicFramePr>
          <p:cNvPr id="5" name="Table Placeholder 4">
            <a:extLst>
              <a:ext uri="{FF2B5EF4-FFF2-40B4-BE49-F238E27FC236}">
                <a16:creationId xmlns:a16="http://schemas.microsoft.com/office/drawing/2014/main" id="{8B8D7258-784E-43BB-B156-7525235FC12B}"/>
              </a:ext>
            </a:extLst>
          </p:cNvPr>
          <p:cNvGraphicFramePr>
            <a:graphicFrameLocks noGrp="1"/>
          </p:cNvGraphicFramePr>
          <p:nvPr>
            <p:ph type="tbl" sz="quarter" idx="13"/>
            <p:extLst>
              <p:ext uri="{D42A27DB-BD31-4B8C-83A1-F6EECF244321}">
                <p14:modId xmlns:p14="http://schemas.microsoft.com/office/powerpoint/2010/main" val="1378482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825071378"/>
                    </a:ext>
                  </a:extLst>
                </a:gridCol>
                <a:gridCol w="1069848">
                  <a:extLst>
                    <a:ext uri="{9D8B030D-6E8A-4147-A177-3AD203B41FA5}">
                      <a16:colId xmlns:a16="http://schemas.microsoft.com/office/drawing/2014/main" val="3413742700"/>
                    </a:ext>
                  </a:extLst>
                </a:gridCol>
                <a:gridCol w="1069848">
                  <a:extLst>
                    <a:ext uri="{9D8B030D-6E8A-4147-A177-3AD203B41FA5}">
                      <a16:colId xmlns:a16="http://schemas.microsoft.com/office/drawing/2014/main" val="2397602576"/>
                    </a:ext>
                  </a:extLst>
                </a:gridCol>
                <a:gridCol w="1069848">
                  <a:extLst>
                    <a:ext uri="{9D8B030D-6E8A-4147-A177-3AD203B41FA5}">
                      <a16:colId xmlns:a16="http://schemas.microsoft.com/office/drawing/2014/main" val="1084882105"/>
                    </a:ext>
                  </a:extLst>
                </a:gridCol>
                <a:gridCol w="1069848">
                  <a:extLst>
                    <a:ext uri="{9D8B030D-6E8A-4147-A177-3AD203B41FA5}">
                      <a16:colId xmlns:a16="http://schemas.microsoft.com/office/drawing/2014/main" val="2413565219"/>
                    </a:ext>
                  </a:extLst>
                </a:gridCol>
                <a:gridCol w="822960">
                  <a:extLst>
                    <a:ext uri="{9D8B030D-6E8A-4147-A177-3AD203B41FA5}">
                      <a16:colId xmlns:a16="http://schemas.microsoft.com/office/drawing/2014/main" val="2528984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98978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- 2020-01-28 16:31:00</a:t>
                      </a:r>
                      <a:r>
                        <a:rPr kumimoji="0" lang="de-DE" sz="1000" b="0" i="0" u="none" strike="noStrike" kern="1200" cap="none" spc="0" normalizeH="0" baseline="0" noProof="0">
                          <a:ln>
                            <a:noFill/>
                          </a:ln>
                          <a:solidFill>
                            <a:prstClr val="black"/>
                          </a:solidFill>
                          <a:effectLst/>
                          <a:uLnTx/>
                          <a:uFillTx/>
                          <a:latin typeface="+mn-lt"/>
                          <a:ea typeface="+mn-ea"/>
                          <a:cs typeface="+mn-cs"/>
                        </a:rPr>
                        <a:t>
 Wie weit würdest Du für Deine KARRIERE gehen?? 😱🔥
Am Freitag, den 31. Januar, kommt die 2. Staffel von #BadBanks über die ehrgeizige Bankerin Jana Liekam! 🎉 #neoriginal https://t.co/eQMVBlC7ZQ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extLst>
                  <a:ext uri="{0D108BD9-81ED-4DB2-BD59-A6C34878D82A}">
                    <a16:rowId xmlns:a16="http://schemas.microsoft.com/office/drawing/2014/main" val="3786319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- 2020-01-10 15:26:00</a:t>
                      </a:r>
                      <a:r>
                        <a:rPr kumimoji="0" lang="de-DE" sz="1000" b="0" i="0" u="none" strike="noStrike" kern="1200" cap="none" spc="0" normalizeH="0" baseline="0" noProof="0">
                          <a:ln>
                            <a:noFill/>
                          </a:ln>
                          <a:solidFill>
                            <a:prstClr val="black"/>
                          </a:solidFill>
                          <a:effectLst/>
                          <a:uLnTx/>
                          <a:uFillTx/>
                          <a:latin typeface="+mn-lt"/>
                          <a:ea typeface="+mn-ea"/>
                          <a:cs typeface="+mn-cs"/>
                        </a:rPr>
                        <a:t>
 Eine moderne, funktionierende Ausrüstung ist alles! 🚔😜 Zwei neue Folgen #TheRookie mit @NathanFillion heute ab 21:45 Uhr im TV! #Fillionaires #NateNerds https://t.co/uZVttLTVay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extLst>
                  <a:ext uri="{0D108BD9-81ED-4DB2-BD59-A6C34878D82A}">
                    <a16:rowId xmlns:a16="http://schemas.microsoft.com/office/drawing/2014/main" val="482671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- 2020-02-06 16:16:00</a:t>
                      </a:r>
                      <a:r>
                        <a:rPr kumimoji="0" lang="de-DE" sz="1000" b="0" i="0" u="none" strike="noStrike" kern="1200" cap="none" spc="0" normalizeH="0" baseline="0" noProof="0">
                          <a:ln>
                            <a:noFill/>
                          </a:ln>
                          <a:solidFill>
                            <a:prstClr val="black"/>
                          </a:solidFill>
                          <a:effectLst/>
                          <a:uLnTx/>
                          <a:uFillTx/>
                          <a:latin typeface="+mn-lt"/>
                          <a:ea typeface="+mn-ea"/>
                          <a:cs typeface="+mn-cs"/>
                        </a:rPr>
                        <a:t>
 "Deutschland ist wieder im Reichstag zurück" – ein @neomagazin Classic mit @janboehm! 🇧🇪 #NeoMagazinRoyaleClassics https://t.co/EFsH6mYn55 https://t.co/ZwKvZBC6K8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extLst>
                  <a:ext uri="{0D108BD9-81ED-4DB2-BD59-A6C34878D82A}">
                    <a16:rowId xmlns:a16="http://schemas.microsoft.com/office/drawing/2014/main" val="4197330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- 2020-04-12 08:01:00</a:t>
                      </a:r>
                      <a:r>
                        <a:rPr kumimoji="0" lang="de-DE" sz="1000" b="0" i="0" u="none" strike="noStrike" kern="1200" cap="none" spc="0" normalizeH="0" baseline="0" noProof="0">
                          <a:ln>
                            <a:noFill/>
                          </a:ln>
                          <a:solidFill>
                            <a:prstClr val="black"/>
                          </a:solidFill>
                          <a:effectLst/>
                          <a:uLnTx/>
                          <a:uFillTx/>
                          <a:latin typeface="+mn-lt"/>
                          <a:ea typeface="+mn-ea"/>
                          <a:cs typeface="+mn-cs"/>
                        </a:rPr>
                        <a:t>
 Agatha Christie geht einfach immer. ❤️ Zum Beispiel auch JETZT im TV! #PoirotAufNeo #OsternZuhause https://t.co/fDGYfI2h06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extLst>
                  <a:ext uri="{0D108BD9-81ED-4DB2-BD59-A6C34878D82A}">
                    <a16:rowId xmlns:a16="http://schemas.microsoft.com/office/drawing/2014/main" val="2953465409"/>
                  </a:ext>
                </a:extLst>
              </a:tr>
            </a:tbl>
          </a:graphicData>
        </a:graphic>
      </p:graphicFrame>
      <p:sp>
        <p:nvSpPr>
          <p:cNvPr id="4" name="Text Placeholder 3">
            <a:extLst>
              <a:ext uri="{FF2B5EF4-FFF2-40B4-BE49-F238E27FC236}">
                <a16:creationId xmlns:a16="http://schemas.microsoft.com/office/drawing/2014/main" id="{6F497B1E-22A7-432A-9D5E-333D60636270}"/>
              </a:ext>
            </a:extLst>
          </p:cNvPr>
          <p:cNvSpPr>
            <a:spLocks noGrp="1"/>
          </p:cNvSpPr>
          <p:nvPr>
            <p:ph type="body" sz="quarter" idx="14"/>
          </p:nvPr>
        </p:nvSpPr>
        <p:spPr/>
        <p:txBody>
          <a:bodyPr/>
          <a:lstStyle/>
          <a:p>
            <a:r>
              <a:rPr lang="en-US"/>
              <a:t>01.01.2020 - 27.04.2020</a:t>
            </a:r>
          </a:p>
        </p:txBody>
      </p:sp>
    </p:spTree>
    <p:extLst>
      <p:ext uri="{BB962C8B-B14F-4D97-AF65-F5344CB8AC3E}">
        <p14:creationId xmlns:p14="http://schemas.microsoft.com/office/powerpoint/2010/main" val="3099973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07CF5-CDDC-453B-A88C-FD151BDF195D}"/>
              </a:ext>
            </a:extLst>
          </p:cNvPr>
          <p:cNvSpPr>
            <a:spLocks noGrp="1"/>
          </p:cNvSpPr>
          <p:nvPr>
            <p:ph type="title"/>
          </p:nvPr>
        </p:nvSpPr>
        <p:spPr/>
        <p:txBody>
          <a:bodyPr/>
          <a:lstStyle/>
          <a:p>
            <a:r>
              <a:rPr lang="en-US"/>
              <a:t>Twitter Own Tweets Table | ZDFneo - 7 of 7</a:t>
            </a:r>
          </a:p>
        </p:txBody>
      </p:sp>
      <p:graphicFrame>
        <p:nvGraphicFramePr>
          <p:cNvPr id="5" name="Table Placeholder 4">
            <a:extLst>
              <a:ext uri="{FF2B5EF4-FFF2-40B4-BE49-F238E27FC236}">
                <a16:creationId xmlns:a16="http://schemas.microsoft.com/office/drawing/2014/main" id="{228B900F-EF55-43AB-BF05-DBC8B71508CC}"/>
              </a:ext>
            </a:extLst>
          </p:cNvPr>
          <p:cNvGraphicFramePr>
            <a:graphicFrameLocks noGrp="1"/>
          </p:cNvGraphicFramePr>
          <p:nvPr>
            <p:ph type="tbl" sz="quarter" idx="13"/>
            <p:extLst>
              <p:ext uri="{D42A27DB-BD31-4B8C-83A1-F6EECF244321}">
                <p14:modId xmlns:p14="http://schemas.microsoft.com/office/powerpoint/2010/main" val="3559201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102744943"/>
                    </a:ext>
                  </a:extLst>
                </a:gridCol>
                <a:gridCol w="1069848">
                  <a:extLst>
                    <a:ext uri="{9D8B030D-6E8A-4147-A177-3AD203B41FA5}">
                      <a16:colId xmlns:a16="http://schemas.microsoft.com/office/drawing/2014/main" val="3705393776"/>
                    </a:ext>
                  </a:extLst>
                </a:gridCol>
                <a:gridCol w="1069848">
                  <a:extLst>
                    <a:ext uri="{9D8B030D-6E8A-4147-A177-3AD203B41FA5}">
                      <a16:colId xmlns:a16="http://schemas.microsoft.com/office/drawing/2014/main" val="3651699972"/>
                    </a:ext>
                  </a:extLst>
                </a:gridCol>
                <a:gridCol w="1069848">
                  <a:extLst>
                    <a:ext uri="{9D8B030D-6E8A-4147-A177-3AD203B41FA5}">
                      <a16:colId xmlns:a16="http://schemas.microsoft.com/office/drawing/2014/main" val="3718341350"/>
                    </a:ext>
                  </a:extLst>
                </a:gridCol>
                <a:gridCol w="1069848">
                  <a:extLst>
                    <a:ext uri="{9D8B030D-6E8A-4147-A177-3AD203B41FA5}">
                      <a16:colId xmlns:a16="http://schemas.microsoft.com/office/drawing/2014/main" val="3746925145"/>
                    </a:ext>
                  </a:extLst>
                </a:gridCol>
                <a:gridCol w="822960">
                  <a:extLst>
                    <a:ext uri="{9D8B030D-6E8A-4147-A177-3AD203B41FA5}">
                      <a16:colId xmlns:a16="http://schemas.microsoft.com/office/drawing/2014/main" val="1173646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3902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- 2020-04-10 10:04:00</a:t>
                      </a:r>
                      <a:r>
                        <a:rPr kumimoji="0" lang="de-DE" sz="1000" b="0" i="0" u="none" strike="noStrike" kern="1200" cap="none" spc="0" normalizeH="0" baseline="0" noProof="0">
                          <a:ln>
                            <a:noFill/>
                          </a:ln>
                          <a:solidFill>
                            <a:prstClr val="black"/>
                          </a:solidFill>
                          <a:effectLst/>
                          <a:uLnTx/>
                          <a:uFillTx/>
                          <a:latin typeface="+mn-lt"/>
                          <a:ea typeface="+mn-ea"/>
                          <a:cs typeface="+mn-cs"/>
                        </a:rPr>
                        <a:t>
 Wir treffen uns alle heute Abend im Videochat! 💃🕺 #Tanzverbot #Drinnen https://t.co/awNHOGBZPT https://t.co/6UOtqWkneX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extLst>
                  <a:ext uri="{0D108BD9-81ED-4DB2-BD59-A6C34878D82A}">
                    <a16:rowId xmlns:a16="http://schemas.microsoft.com/office/drawing/2014/main" val="2363492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extLst>
                  <a:ext uri="{0D108BD9-81ED-4DB2-BD59-A6C34878D82A}">
                    <a16:rowId xmlns:a16="http://schemas.microsoft.com/office/drawing/2014/main" val="1335324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- 2020-04-01 16:50:00</a:t>
                      </a:r>
                      <a:r>
                        <a:rPr kumimoji="0" lang="de-DE" sz="1000" b="0" i="0" u="none" strike="noStrike" kern="1200" cap="none" spc="0" normalizeH="0" baseline="0" noProof="0">
                          <a:ln>
                            <a:noFill/>
                          </a:ln>
                          <a:solidFill>
                            <a:prstClr val="black"/>
                          </a:solidFill>
                          <a:effectLst/>
                          <a:uLnTx/>
                          <a:uFillTx/>
                          <a:latin typeface="+mn-lt"/>
                          <a:ea typeface="+mn-ea"/>
                          <a:cs typeface="+mn-cs"/>
                        </a:rPr>
                        <a:t>
 Ist ein Arzt anwesend? 👩‍⚕️👨‍⚕️ Ja, Dr. Mario (mit dem @RTOEhrenfeld aus dem @neomagazin)! https://t.co/jKK5qvOy2c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extLst>
                  <a:ext uri="{0D108BD9-81ED-4DB2-BD59-A6C34878D82A}">
                    <a16:rowId xmlns:a16="http://schemas.microsoft.com/office/drawing/2014/main" val="1634960461"/>
                  </a:ext>
                </a:extLst>
              </a:tr>
            </a:tbl>
          </a:graphicData>
        </a:graphic>
      </p:graphicFrame>
      <p:sp>
        <p:nvSpPr>
          <p:cNvPr id="4" name="Text Placeholder 3">
            <a:extLst>
              <a:ext uri="{FF2B5EF4-FFF2-40B4-BE49-F238E27FC236}">
                <a16:creationId xmlns:a16="http://schemas.microsoft.com/office/drawing/2014/main" id="{ED8D34AF-FC26-4014-BEF8-DAD16FC12983}"/>
              </a:ext>
            </a:extLst>
          </p:cNvPr>
          <p:cNvSpPr>
            <a:spLocks noGrp="1"/>
          </p:cNvSpPr>
          <p:nvPr>
            <p:ph type="body" sz="quarter" idx="14"/>
          </p:nvPr>
        </p:nvSpPr>
        <p:spPr/>
        <p:txBody>
          <a:bodyPr/>
          <a:lstStyle/>
          <a:p>
            <a:r>
              <a:rPr lang="en-US"/>
              <a:t>01.01.2020 - 27.04.2020</a:t>
            </a:r>
          </a:p>
        </p:txBody>
      </p:sp>
    </p:spTree>
    <p:extLst>
      <p:ext uri="{BB962C8B-B14F-4D97-AF65-F5344CB8AC3E}">
        <p14:creationId xmlns:p14="http://schemas.microsoft.com/office/powerpoint/2010/main" val="31745616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403</Words>
  <Application>Microsoft Office PowerPoint</Application>
  <PresentationFormat>On-screen Show (4:3)</PresentationFormat>
  <Paragraphs>205</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Twitter Own Tweets Table | ZDFneo - 1 of 7</vt:lpstr>
      <vt:lpstr>Twitter Own Tweets Table | ZDFneo - 2 of 7</vt:lpstr>
      <vt:lpstr>Twitter Own Tweets Table | ZDFneo - 3 of 7</vt:lpstr>
      <vt:lpstr>Twitter Own Tweets Table | ZDFneo - 4 of 7</vt:lpstr>
      <vt:lpstr>Twitter Own Tweets Table | ZDFneo - 5 of 7</vt:lpstr>
      <vt:lpstr>Twitter Own Tweets Table | ZDFneo - 6 of 7</vt:lpstr>
      <vt:lpstr>Twitter Own Tweets Table | ZDFneo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Tweets Table | ZDFneo - 1 of 7</dc:title>
  <dc:creator>Frederik Peiniger</dc:creator>
  <cp:lastModifiedBy>Frederik Peiniger</cp:lastModifiedBy>
  <cp:revision>1</cp:revision>
  <dcterms:created xsi:type="dcterms:W3CDTF">2020-04-27T13:14:30Z</dcterms:created>
  <dcterms:modified xsi:type="dcterms:W3CDTF">2020-04-27T13:16:07Z</dcterms:modified>
</cp:coreProperties>
</file>