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BC362-E642-41EE-B447-5311B480F5C4}"/>
              </a:ext>
            </a:extLst>
          </p:cNvPr>
          <p:cNvSpPr>
            <a:spLocks noGrp="1"/>
          </p:cNvSpPr>
          <p:nvPr>
            <p:ph type="title"/>
          </p:nvPr>
        </p:nvSpPr>
        <p:spPr/>
        <p:txBody>
          <a:bodyPr/>
          <a:lstStyle/>
          <a:p>
            <a:r>
              <a:rPr lang="en-US"/>
              <a:t>Twitter Own Tweets Table | ZDF Dach - 1 of 9</a:t>
            </a:r>
          </a:p>
        </p:txBody>
      </p:sp>
      <p:graphicFrame>
        <p:nvGraphicFramePr>
          <p:cNvPr id="5" name="Table Placeholder 4">
            <a:extLst>
              <a:ext uri="{FF2B5EF4-FFF2-40B4-BE49-F238E27FC236}">
                <a16:creationId xmlns:a16="http://schemas.microsoft.com/office/drawing/2014/main" id="{ED8DB69F-915A-4B0E-8B7F-52360EBD3EE4}"/>
              </a:ext>
            </a:extLst>
          </p:cNvPr>
          <p:cNvGraphicFramePr>
            <a:graphicFrameLocks noGrp="1"/>
          </p:cNvGraphicFramePr>
          <p:nvPr>
            <p:ph type="tbl" sz="quarter" idx="13"/>
            <p:extLst>
              <p:ext uri="{D42A27DB-BD31-4B8C-83A1-F6EECF244321}">
                <p14:modId xmlns:p14="http://schemas.microsoft.com/office/powerpoint/2010/main" val="767227383"/>
              </p:ext>
            </p:extLst>
          </p:nvPr>
        </p:nvGraphicFramePr>
        <p:xfrm>
          <a:off x="457200" y="1731963"/>
          <a:ext cx="8229600" cy="3845560"/>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2238856578"/>
                    </a:ext>
                  </a:extLst>
                </a:gridCol>
                <a:gridCol w="822960">
                  <a:extLst>
                    <a:ext uri="{9D8B030D-6E8A-4147-A177-3AD203B41FA5}">
                      <a16:colId xmlns:a16="http://schemas.microsoft.com/office/drawing/2014/main" val="1183540928"/>
                    </a:ext>
                  </a:extLst>
                </a:gridCol>
                <a:gridCol w="1152144">
                  <a:extLst>
                    <a:ext uri="{9D8B030D-6E8A-4147-A177-3AD203B41FA5}">
                      <a16:colId xmlns:a16="http://schemas.microsoft.com/office/drawing/2014/main" val="1093108170"/>
                    </a:ext>
                  </a:extLst>
                </a:gridCol>
                <a:gridCol w="1152144">
                  <a:extLst>
                    <a:ext uri="{9D8B030D-6E8A-4147-A177-3AD203B41FA5}">
                      <a16:colId xmlns:a16="http://schemas.microsoft.com/office/drawing/2014/main" val="285459217"/>
                    </a:ext>
                  </a:extLst>
                </a:gridCol>
                <a:gridCol w="1152144">
                  <a:extLst>
                    <a:ext uri="{9D8B030D-6E8A-4147-A177-3AD203B41FA5}">
                      <a16:colId xmlns:a16="http://schemas.microsoft.com/office/drawing/2014/main" val="285322317"/>
                    </a:ext>
                  </a:extLst>
                </a:gridCol>
                <a:gridCol w="1152144">
                  <a:extLst>
                    <a:ext uri="{9D8B030D-6E8A-4147-A177-3AD203B41FA5}">
                      <a16:colId xmlns:a16="http://schemas.microsoft.com/office/drawing/2014/main" val="2288886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extLst>
                  <a:ext uri="{0D108BD9-81ED-4DB2-BD59-A6C34878D82A}">
                    <a16:rowId xmlns:a16="http://schemas.microsoft.com/office/drawing/2014/main" val="3670028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- 2019-10-09 20:12:32</a:t>
                      </a:r>
                      <a:r>
                        <a:rPr kumimoji="0" lang="de-DE" sz="1000" b="0" i="0" u="none" strike="noStrike" kern="1200" cap="none" spc="0" normalizeH="0" baseline="0" noProof="0">
                          <a:ln>
                            <a:noFill/>
                          </a:ln>
                          <a:solidFill>
                            <a:prstClr val="black"/>
                          </a:solidFill>
                          <a:effectLst/>
                          <a:uLnTx/>
                          <a:uFillTx/>
                          <a:latin typeface="+mn-lt"/>
                          <a:ea typeface="+mn-ea"/>
                          <a:cs typeface="+mn-cs"/>
                        </a:rPr>
                        <a:t>
 “Wir haben in der Redaktion diese Video gesehen und auch ausgewertet. Wir haben uns entschlossen nichts davon in unserer Sendung zu zeigen.
Solche Täter bewegt auch immer ein Drang zur Selbstdarstellung. Und dem wollen wir nicht helfen. Gar nicht!” - @ClausKleber 
#halle0910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extLst>
                  <a:ext uri="{0D108BD9-81ED-4DB2-BD59-A6C34878D82A}">
                    <a16:rowId xmlns:a16="http://schemas.microsoft.com/office/drawing/2014/main" val="2447329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- 2019-10-12 13:36:00</a:t>
                      </a:r>
                      <a:r>
                        <a:rPr kumimoji="0" lang="de-DE" sz="1000" b="0" i="0" u="none" strike="noStrike" kern="1200" cap="none" spc="0" normalizeH="0" baseline="0" noProof="0">
                          <a:ln>
                            <a:noFill/>
                          </a:ln>
                          <a:solidFill>
                            <a:prstClr val="black"/>
                          </a:solidFill>
                          <a:effectLst/>
                          <a:uLnTx/>
                          <a:uFillTx/>
                          <a:latin typeface="+mn-lt"/>
                          <a:ea typeface="+mn-ea"/>
                          <a:cs typeface="+mn-cs"/>
                        </a:rPr>
                        <a:t>
 Wusstet Ihr, dass der Klimawandel schon 1978 Thema war? 
Unser #ZDFretro heute ist ein 41 Jahre alter Ausschnitt aus der Sendung "Querschnitt" – und aktueller denn je. https://t.co/E52fAiwR76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extLst>
                  <a:ext uri="{0D108BD9-81ED-4DB2-BD59-A6C34878D82A}">
                    <a16:rowId xmlns:a16="http://schemas.microsoft.com/office/drawing/2014/main" val="453113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- 2019-10-13 08:15:00</a:t>
                      </a:r>
                      <a:r>
                        <a:rPr kumimoji="0" lang="de-DE" sz="1000" b="0" i="0" u="none" strike="noStrike" kern="1200" cap="none" spc="0" normalizeH="0" baseline="0" noProof="0">
                          <a:ln>
                            <a:noFill/>
                          </a:ln>
                          <a:solidFill>
                            <a:prstClr val="black"/>
                          </a:solidFill>
                          <a:effectLst/>
                          <a:uLnTx/>
                          <a:uFillTx/>
                          <a:latin typeface="+mn-lt"/>
                          <a:ea typeface="+mn-ea"/>
                          <a:cs typeface="+mn-cs"/>
                        </a:rPr>
                        <a:t>
 Bitterböses von Lisa Eckhart zum "schlimmsten" Kinderbuch aller Zeiten: dem "#Regenbogenfisch" 😅. @3sat #ZDFkultur https://t.co/rVB3EF7vs2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extLst>
                  <a:ext uri="{0D108BD9-81ED-4DB2-BD59-A6C34878D82A}">
                    <a16:rowId xmlns:a16="http://schemas.microsoft.com/office/drawing/2014/main" val="3891831184"/>
                  </a:ext>
                </a:extLst>
              </a:tr>
            </a:tbl>
          </a:graphicData>
        </a:graphic>
      </p:graphicFrame>
      <p:sp>
        <p:nvSpPr>
          <p:cNvPr id="4" name="Text Placeholder 3">
            <a:extLst>
              <a:ext uri="{FF2B5EF4-FFF2-40B4-BE49-F238E27FC236}">
                <a16:creationId xmlns:a16="http://schemas.microsoft.com/office/drawing/2014/main" id="{01B31A77-1E67-4413-AAE1-5DFEB7A8A561}"/>
              </a:ext>
            </a:extLst>
          </p:cNvPr>
          <p:cNvSpPr>
            <a:spLocks noGrp="1"/>
          </p:cNvSpPr>
          <p:nvPr>
            <p:ph type="body" sz="quarter" idx="14"/>
          </p:nvPr>
        </p:nvSpPr>
        <p:spPr/>
        <p:txBody>
          <a:bodyPr/>
          <a:lstStyle/>
          <a:p>
            <a:r>
              <a:rPr lang="en-US"/>
              <a:t>10/01/2019 - 11/15/2019</a:t>
            </a:r>
          </a:p>
        </p:txBody>
      </p:sp>
    </p:spTree>
    <p:extLst>
      <p:ext uri="{BB962C8B-B14F-4D97-AF65-F5344CB8AC3E}">
        <p14:creationId xmlns:p14="http://schemas.microsoft.com/office/powerpoint/2010/main" val="3943320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FD45E-D74D-49CC-B2E5-CFC5FD09EFFF}"/>
              </a:ext>
            </a:extLst>
          </p:cNvPr>
          <p:cNvSpPr>
            <a:spLocks noGrp="1"/>
          </p:cNvSpPr>
          <p:nvPr>
            <p:ph type="title"/>
          </p:nvPr>
        </p:nvSpPr>
        <p:spPr/>
        <p:txBody>
          <a:bodyPr/>
          <a:lstStyle/>
          <a:p>
            <a:r>
              <a:rPr lang="en-US"/>
              <a:t>Twitter Own Tweets Table | ZDF Dach - 2 of 9</a:t>
            </a:r>
          </a:p>
        </p:txBody>
      </p:sp>
      <p:graphicFrame>
        <p:nvGraphicFramePr>
          <p:cNvPr id="5" name="Table Placeholder 4">
            <a:extLst>
              <a:ext uri="{FF2B5EF4-FFF2-40B4-BE49-F238E27FC236}">
                <a16:creationId xmlns:a16="http://schemas.microsoft.com/office/drawing/2014/main" id="{57F2AC3D-00FE-4041-8E9E-6C8E68871C5A}"/>
              </a:ext>
            </a:extLst>
          </p:cNvPr>
          <p:cNvGraphicFramePr>
            <a:graphicFrameLocks noGrp="1"/>
          </p:cNvGraphicFramePr>
          <p:nvPr>
            <p:ph type="tbl" sz="quarter" idx="13"/>
            <p:extLst>
              <p:ext uri="{D42A27DB-BD31-4B8C-83A1-F6EECF244321}">
                <p14:modId xmlns:p14="http://schemas.microsoft.com/office/powerpoint/2010/main" val="3751141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2319847347"/>
                    </a:ext>
                  </a:extLst>
                </a:gridCol>
                <a:gridCol w="822960">
                  <a:extLst>
                    <a:ext uri="{9D8B030D-6E8A-4147-A177-3AD203B41FA5}">
                      <a16:colId xmlns:a16="http://schemas.microsoft.com/office/drawing/2014/main" val="720124775"/>
                    </a:ext>
                  </a:extLst>
                </a:gridCol>
                <a:gridCol w="1152144">
                  <a:extLst>
                    <a:ext uri="{9D8B030D-6E8A-4147-A177-3AD203B41FA5}">
                      <a16:colId xmlns:a16="http://schemas.microsoft.com/office/drawing/2014/main" val="3282003435"/>
                    </a:ext>
                  </a:extLst>
                </a:gridCol>
                <a:gridCol w="1152144">
                  <a:extLst>
                    <a:ext uri="{9D8B030D-6E8A-4147-A177-3AD203B41FA5}">
                      <a16:colId xmlns:a16="http://schemas.microsoft.com/office/drawing/2014/main" val="3345160277"/>
                    </a:ext>
                  </a:extLst>
                </a:gridCol>
                <a:gridCol w="1152144">
                  <a:extLst>
                    <a:ext uri="{9D8B030D-6E8A-4147-A177-3AD203B41FA5}">
                      <a16:colId xmlns:a16="http://schemas.microsoft.com/office/drawing/2014/main" val="1964056851"/>
                    </a:ext>
                  </a:extLst>
                </a:gridCol>
                <a:gridCol w="1152144">
                  <a:extLst>
                    <a:ext uri="{9D8B030D-6E8A-4147-A177-3AD203B41FA5}">
                      <a16:colId xmlns:a16="http://schemas.microsoft.com/office/drawing/2014/main" val="1778368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extLst>
                  <a:ext uri="{0D108BD9-81ED-4DB2-BD59-A6C34878D82A}">
                    <a16:rowId xmlns:a16="http://schemas.microsoft.com/office/drawing/2014/main" val="3172161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- 2019-10-25 14:30:24</a:t>
                      </a:r>
                      <a:r>
                        <a:rPr kumimoji="0" lang="de-DE" sz="1000" b="0" i="0" u="none" strike="noStrike" kern="1200" cap="none" spc="0" normalizeH="0" baseline="0" noProof="0">
                          <a:ln>
                            <a:noFill/>
                          </a:ln>
                          <a:solidFill>
                            <a:prstClr val="black"/>
                          </a:solidFill>
                          <a:effectLst/>
                          <a:uLnTx/>
                          <a:uFillTx/>
                          <a:latin typeface="+mn-lt"/>
                          <a:ea typeface="+mn-ea"/>
                          <a:cs typeface="+mn-cs"/>
                        </a:rPr>
                        <a:t>
 Viele haben das Gefühl, das Leben in #Deutschland wird immer gefährlicher. Dabei ist es in unserem Land so sicher wie lange nicht mehr. Woher kommt die Kluft zwischen echter und gefühlter Bedrohung? #Sicherheit 
https://t.co/DzXinzaPcO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extLst>
                  <a:ext uri="{0D108BD9-81ED-4DB2-BD59-A6C34878D82A}">
                    <a16:rowId xmlns:a16="http://schemas.microsoft.com/office/drawing/2014/main" val="871322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- 2019-10-26 19:00:00</a:t>
                      </a:r>
                      <a:r>
                        <a:rPr kumimoji="0" lang="de-DE" sz="1000" b="0" i="0" u="none" strike="noStrike" kern="1200" cap="none" spc="0" normalizeH="0" baseline="0" noProof="0">
                          <a:ln>
                            <a:noFill/>
                          </a:ln>
                          <a:solidFill>
                            <a:prstClr val="black"/>
                          </a:solidFill>
                          <a:effectLst/>
                          <a:uLnTx/>
                          <a:uFillTx/>
                          <a:latin typeface="+mn-lt"/>
                          <a:ea typeface="+mn-ea"/>
                          <a:cs typeface="+mn-cs"/>
                        </a:rPr>
                        <a:t>
 Nächstes Jahr heißt es noch einmal #Wettendass ..?" (mindestens 😉).
Thomas #Gottschalk hat die ersten Infos und schon einen Wunsch für eine Wette mit einem alten Bekannten ...
#80erShow https://t.co/OrZyHrL8mR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extLst>
                  <a:ext uri="{0D108BD9-81ED-4DB2-BD59-A6C34878D82A}">
                    <a16:rowId xmlns:a16="http://schemas.microsoft.com/office/drawing/2014/main" val="3984036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@ZDF - 2019-10-19 14:16:21</a:t>
                      </a:r>
                      <a:r>
                        <a:rPr kumimoji="0" lang="en-US" sz="1000" b="0" i="0" u="none" strike="noStrike" kern="1200" cap="none" spc="0" normalizeH="0" baseline="0" noProof="0">
                          <a:ln>
                            <a:noFill/>
                          </a:ln>
                          <a:solidFill>
                            <a:prstClr val="black"/>
                          </a:solidFill>
                          <a:effectLst/>
                          <a:uLnTx/>
                          <a:uFillTx/>
                          <a:latin typeface="+mn-lt"/>
                          <a:ea typeface="+mn-ea"/>
                          <a:cs typeface="+mn-cs"/>
                        </a:rPr>
                        <a:t>
 #Brexit (SymbolGIF) 🤷🏼‍♂️ https://t.co/I1zFQONA2u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243675130"/>
                  </a:ext>
                </a:extLst>
              </a:tr>
            </a:tbl>
          </a:graphicData>
        </a:graphic>
      </p:graphicFrame>
      <p:sp>
        <p:nvSpPr>
          <p:cNvPr id="4" name="Text Placeholder 3">
            <a:extLst>
              <a:ext uri="{FF2B5EF4-FFF2-40B4-BE49-F238E27FC236}">
                <a16:creationId xmlns:a16="http://schemas.microsoft.com/office/drawing/2014/main" id="{E5F91D7D-5F10-42F9-928D-9C94A20044E3}"/>
              </a:ext>
            </a:extLst>
          </p:cNvPr>
          <p:cNvSpPr>
            <a:spLocks noGrp="1"/>
          </p:cNvSpPr>
          <p:nvPr>
            <p:ph type="body" sz="quarter" idx="14"/>
          </p:nvPr>
        </p:nvSpPr>
        <p:spPr/>
        <p:txBody>
          <a:bodyPr/>
          <a:lstStyle/>
          <a:p>
            <a:r>
              <a:rPr lang="en-US"/>
              <a:t>10/01/2019 - 11/15/2019</a:t>
            </a:r>
          </a:p>
        </p:txBody>
      </p:sp>
    </p:spTree>
    <p:extLst>
      <p:ext uri="{BB962C8B-B14F-4D97-AF65-F5344CB8AC3E}">
        <p14:creationId xmlns:p14="http://schemas.microsoft.com/office/powerpoint/2010/main" val="35193818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32FEB-D583-41EC-A3CA-B41D6430B02B}"/>
              </a:ext>
            </a:extLst>
          </p:cNvPr>
          <p:cNvSpPr>
            <a:spLocks noGrp="1"/>
          </p:cNvSpPr>
          <p:nvPr>
            <p:ph type="title"/>
          </p:nvPr>
        </p:nvSpPr>
        <p:spPr/>
        <p:txBody>
          <a:bodyPr/>
          <a:lstStyle/>
          <a:p>
            <a:r>
              <a:rPr lang="en-US"/>
              <a:t>Twitter Own Tweets Table | ZDF Dach - 3 of 9</a:t>
            </a:r>
          </a:p>
        </p:txBody>
      </p:sp>
      <p:graphicFrame>
        <p:nvGraphicFramePr>
          <p:cNvPr id="5" name="Table Placeholder 4">
            <a:extLst>
              <a:ext uri="{FF2B5EF4-FFF2-40B4-BE49-F238E27FC236}">
                <a16:creationId xmlns:a16="http://schemas.microsoft.com/office/drawing/2014/main" id="{33F50F8B-25FD-433B-83A0-0A75732A669A}"/>
              </a:ext>
            </a:extLst>
          </p:cNvPr>
          <p:cNvGraphicFramePr>
            <a:graphicFrameLocks noGrp="1"/>
          </p:cNvGraphicFramePr>
          <p:nvPr>
            <p:ph type="tbl" sz="quarter" idx="13"/>
            <p:extLst>
              <p:ext uri="{D42A27DB-BD31-4B8C-83A1-F6EECF244321}">
                <p14:modId xmlns:p14="http://schemas.microsoft.com/office/powerpoint/2010/main" val="3145079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523570113"/>
                    </a:ext>
                  </a:extLst>
                </a:gridCol>
                <a:gridCol w="822960">
                  <a:extLst>
                    <a:ext uri="{9D8B030D-6E8A-4147-A177-3AD203B41FA5}">
                      <a16:colId xmlns:a16="http://schemas.microsoft.com/office/drawing/2014/main" val="54391833"/>
                    </a:ext>
                  </a:extLst>
                </a:gridCol>
                <a:gridCol w="1152144">
                  <a:extLst>
                    <a:ext uri="{9D8B030D-6E8A-4147-A177-3AD203B41FA5}">
                      <a16:colId xmlns:a16="http://schemas.microsoft.com/office/drawing/2014/main" val="4056523551"/>
                    </a:ext>
                  </a:extLst>
                </a:gridCol>
                <a:gridCol w="1152144">
                  <a:extLst>
                    <a:ext uri="{9D8B030D-6E8A-4147-A177-3AD203B41FA5}">
                      <a16:colId xmlns:a16="http://schemas.microsoft.com/office/drawing/2014/main" val="3971781674"/>
                    </a:ext>
                  </a:extLst>
                </a:gridCol>
                <a:gridCol w="1152144">
                  <a:extLst>
                    <a:ext uri="{9D8B030D-6E8A-4147-A177-3AD203B41FA5}">
                      <a16:colId xmlns:a16="http://schemas.microsoft.com/office/drawing/2014/main" val="1442532288"/>
                    </a:ext>
                  </a:extLst>
                </a:gridCol>
                <a:gridCol w="1152144">
                  <a:extLst>
                    <a:ext uri="{9D8B030D-6E8A-4147-A177-3AD203B41FA5}">
                      <a16:colId xmlns:a16="http://schemas.microsoft.com/office/drawing/2014/main" val="2019765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extLst>
                  <a:ext uri="{0D108BD9-81ED-4DB2-BD59-A6C34878D82A}">
                    <a16:rowId xmlns:a16="http://schemas.microsoft.com/office/drawing/2014/main" val="2838857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- 2019-10-30 14:36:00</a:t>
                      </a:r>
                      <a:r>
                        <a:rPr kumimoji="0" lang="de-DE" sz="1000" b="0" i="0" u="none" strike="noStrike" kern="1200" cap="none" spc="0" normalizeH="0" baseline="0" noProof="0">
                          <a:ln>
                            <a:noFill/>
                          </a:ln>
                          <a:solidFill>
                            <a:prstClr val="black"/>
                          </a:solidFill>
                          <a:effectLst/>
                          <a:uLnTx/>
                          <a:uFillTx/>
                          <a:latin typeface="+mn-lt"/>
                          <a:ea typeface="+mn-ea"/>
                          <a:cs typeface="+mn-cs"/>
                        </a:rPr>
                        <a:t>
 Neonicotinoide sind Pestizide, die direkt an das Saatgut gebeizt werden – also etwa an Maiskörner. Der Vorteil: Die Gifte werden nicht versprüht. Doch etwas lief schief... 
Die Pestizide und töteten nicht nur Schädlinge, sondern auch rund 500 Millionen Bienen. #ZDFzoom https://t.co/bPD4NhqyJk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1969532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- 2019-10-22 12:30:05</a:t>
                      </a:r>
                      <a:r>
                        <a:rPr kumimoji="0" lang="de-DE" sz="1000" b="0" i="0" u="none" strike="noStrike" kern="1200" cap="none" spc="0" normalizeH="0" baseline="0" noProof="0">
                          <a:ln>
                            <a:noFill/>
                          </a:ln>
                          <a:solidFill>
                            <a:prstClr val="black"/>
                          </a:solidFill>
                          <a:effectLst/>
                          <a:uLnTx/>
                          <a:uFillTx/>
                          <a:latin typeface="+mn-lt"/>
                          <a:ea typeface="+mn-ea"/>
                          <a:cs typeface="+mn-cs"/>
                        </a:rPr>
                        <a:t>
 Games 🎮 können noch mehr, als Spaß bringen! Im #Videospiel "Assassin’s Creed Odyssey" wird das 5. Jahrhundert vor Christus besonders wirklichkeitsgetreu rekonstruiert. 🏛️ Welches Potenzial für das Geschichtsverständnis schlummert darin? #ZDFkultur
https://t.co/TXfzk5sJaT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37440955"/>
                  </a:ext>
                </a:extLst>
              </a:tr>
            </a:tbl>
          </a:graphicData>
        </a:graphic>
      </p:graphicFrame>
      <p:sp>
        <p:nvSpPr>
          <p:cNvPr id="4" name="Text Placeholder 3">
            <a:extLst>
              <a:ext uri="{FF2B5EF4-FFF2-40B4-BE49-F238E27FC236}">
                <a16:creationId xmlns:a16="http://schemas.microsoft.com/office/drawing/2014/main" id="{D15C36A5-D838-4A2C-BC94-CD43132A1392}"/>
              </a:ext>
            </a:extLst>
          </p:cNvPr>
          <p:cNvSpPr>
            <a:spLocks noGrp="1"/>
          </p:cNvSpPr>
          <p:nvPr>
            <p:ph type="body" sz="quarter" idx="14"/>
          </p:nvPr>
        </p:nvSpPr>
        <p:spPr/>
        <p:txBody>
          <a:bodyPr/>
          <a:lstStyle/>
          <a:p>
            <a:r>
              <a:rPr lang="en-US"/>
              <a:t>10/01/2019 - 11/15/2019</a:t>
            </a:r>
          </a:p>
        </p:txBody>
      </p:sp>
    </p:spTree>
    <p:extLst>
      <p:ext uri="{BB962C8B-B14F-4D97-AF65-F5344CB8AC3E}">
        <p14:creationId xmlns:p14="http://schemas.microsoft.com/office/powerpoint/2010/main" val="669117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B8494-1D78-40F1-A939-E572ED27603A}"/>
              </a:ext>
            </a:extLst>
          </p:cNvPr>
          <p:cNvSpPr>
            <a:spLocks noGrp="1"/>
          </p:cNvSpPr>
          <p:nvPr>
            <p:ph type="title"/>
          </p:nvPr>
        </p:nvSpPr>
        <p:spPr/>
        <p:txBody>
          <a:bodyPr/>
          <a:lstStyle/>
          <a:p>
            <a:r>
              <a:rPr lang="en-US"/>
              <a:t>Twitter Own Tweets Table | ZDF Dach - 4 of 9</a:t>
            </a:r>
          </a:p>
        </p:txBody>
      </p:sp>
      <p:graphicFrame>
        <p:nvGraphicFramePr>
          <p:cNvPr id="5" name="Table Placeholder 4">
            <a:extLst>
              <a:ext uri="{FF2B5EF4-FFF2-40B4-BE49-F238E27FC236}">
                <a16:creationId xmlns:a16="http://schemas.microsoft.com/office/drawing/2014/main" id="{B0F4FEEF-8F07-47FA-96C4-AB9F4A2D4DF4}"/>
              </a:ext>
            </a:extLst>
          </p:cNvPr>
          <p:cNvGraphicFramePr>
            <a:graphicFrameLocks noGrp="1"/>
          </p:cNvGraphicFramePr>
          <p:nvPr>
            <p:ph type="tbl" sz="quarter" idx="13"/>
            <p:extLst>
              <p:ext uri="{D42A27DB-BD31-4B8C-83A1-F6EECF244321}">
                <p14:modId xmlns:p14="http://schemas.microsoft.com/office/powerpoint/2010/main" val="1185717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2071909051"/>
                    </a:ext>
                  </a:extLst>
                </a:gridCol>
                <a:gridCol w="822960">
                  <a:extLst>
                    <a:ext uri="{9D8B030D-6E8A-4147-A177-3AD203B41FA5}">
                      <a16:colId xmlns:a16="http://schemas.microsoft.com/office/drawing/2014/main" val="17592649"/>
                    </a:ext>
                  </a:extLst>
                </a:gridCol>
                <a:gridCol w="1152144">
                  <a:extLst>
                    <a:ext uri="{9D8B030D-6E8A-4147-A177-3AD203B41FA5}">
                      <a16:colId xmlns:a16="http://schemas.microsoft.com/office/drawing/2014/main" val="2735985978"/>
                    </a:ext>
                  </a:extLst>
                </a:gridCol>
                <a:gridCol w="1152144">
                  <a:extLst>
                    <a:ext uri="{9D8B030D-6E8A-4147-A177-3AD203B41FA5}">
                      <a16:colId xmlns:a16="http://schemas.microsoft.com/office/drawing/2014/main" val="1420222888"/>
                    </a:ext>
                  </a:extLst>
                </a:gridCol>
                <a:gridCol w="1152144">
                  <a:extLst>
                    <a:ext uri="{9D8B030D-6E8A-4147-A177-3AD203B41FA5}">
                      <a16:colId xmlns:a16="http://schemas.microsoft.com/office/drawing/2014/main" val="3861441213"/>
                    </a:ext>
                  </a:extLst>
                </a:gridCol>
                <a:gridCol w="1152144">
                  <a:extLst>
                    <a:ext uri="{9D8B030D-6E8A-4147-A177-3AD203B41FA5}">
                      <a16:colId xmlns:a16="http://schemas.microsoft.com/office/drawing/2014/main" val="3164839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extLst>
                  <a:ext uri="{0D108BD9-81ED-4DB2-BD59-A6C34878D82A}">
                    <a16:rowId xmlns:a16="http://schemas.microsoft.com/office/drawing/2014/main" val="98452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- 2019-10-20 17:38:06</a:t>
                      </a:r>
                      <a:r>
                        <a:rPr kumimoji="0" lang="de-DE" sz="1000" b="0" i="0" u="none" strike="noStrike" kern="1200" cap="none" spc="0" normalizeH="0" baseline="0" noProof="0">
                          <a:ln>
                            <a:noFill/>
                          </a:ln>
                          <a:solidFill>
                            <a:prstClr val="black"/>
                          </a:solidFill>
                          <a:effectLst/>
                          <a:uLnTx/>
                          <a:uFillTx/>
                          <a:latin typeface="+mn-lt"/>
                          <a:ea typeface="+mn-ea"/>
                          <a:cs typeface="+mn-cs"/>
                        </a:rPr>
                        <a:t>
 Temperaturrekorde ☀️, Waldbrände 🔥 und schmelzendes Packeis 💧 - extreme Wetterlagen werden derzeit von einer hitzigen Gesellschaftsdebatte rund ums #Klima begleitet. #TerraX zeigt die wissenschaftlichen Fakten.
⏯️ https://t.co/5SiQSvVxAj https://t.co/I8wXtfgbBf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1893472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- 2019-10-30 20:15:00</a:t>
                      </a:r>
                      <a:r>
                        <a:rPr kumimoji="0" lang="de-DE" sz="1000" b="0" i="0" u="none" strike="noStrike" kern="1200" cap="none" spc="0" normalizeH="0" baseline="0" noProof="0">
                          <a:ln>
                            <a:noFill/>
                          </a:ln>
                          <a:solidFill>
                            <a:prstClr val="black"/>
                          </a:solidFill>
                          <a:effectLst/>
                          <a:uLnTx/>
                          <a:uFillTx/>
                          <a:latin typeface="+mn-lt"/>
                          <a:ea typeface="+mn-ea"/>
                          <a:cs typeface="+mn-cs"/>
                        </a:rPr>
                        <a:t>
 Bayer und andere Chemiekonzerne verdienen Milliarden mit dem Verkauf von speziellen Pestiziden. Doch die Pestizide sind nicht nur für Schädlinge gefährlich.
Als Bayer von den Ergebnissen erfuhr, versuchte der Konzern, Untersuchungen in Frankreich zu beeinflussen. #ZDFzoom https://t.co/oCXb1r8BZx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216704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@ZDF - 2019-10-29 09:48:13</a:t>
                      </a:r>
                      <a:r>
                        <a:rPr kumimoji="0" lang="en-US" sz="1000" b="0" i="0" u="none" strike="noStrike" kern="1200" cap="none" spc="0" normalizeH="0" baseline="0" noProof="0">
                          <a:ln>
                            <a:noFill/>
                          </a:ln>
                          <a:solidFill>
                            <a:prstClr val="black"/>
                          </a:solidFill>
                          <a:effectLst/>
                          <a:uLnTx/>
                          <a:uFillTx/>
                          <a:latin typeface="+mn-lt"/>
                          <a:ea typeface="+mn-ea"/>
                          <a:cs typeface="+mn-cs"/>
                        </a:rPr>
                        <a:t>
 Pschhhkkkkkkrrrr​kakingkakingkakingtsch​chchchchchchchcch​*ding*ding*ding* #
#TagDesInternets https://t.co/TcNtBoYmNc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4010086795"/>
                  </a:ext>
                </a:extLst>
              </a:tr>
            </a:tbl>
          </a:graphicData>
        </a:graphic>
      </p:graphicFrame>
      <p:sp>
        <p:nvSpPr>
          <p:cNvPr id="4" name="Text Placeholder 3">
            <a:extLst>
              <a:ext uri="{FF2B5EF4-FFF2-40B4-BE49-F238E27FC236}">
                <a16:creationId xmlns:a16="http://schemas.microsoft.com/office/drawing/2014/main" id="{10EEE479-B17E-4628-B1D6-BE8B2E5473ED}"/>
              </a:ext>
            </a:extLst>
          </p:cNvPr>
          <p:cNvSpPr>
            <a:spLocks noGrp="1"/>
          </p:cNvSpPr>
          <p:nvPr>
            <p:ph type="body" sz="quarter" idx="14"/>
          </p:nvPr>
        </p:nvSpPr>
        <p:spPr/>
        <p:txBody>
          <a:bodyPr/>
          <a:lstStyle/>
          <a:p>
            <a:r>
              <a:rPr lang="en-US"/>
              <a:t>10/01/2019 - 11/15/2019</a:t>
            </a:r>
          </a:p>
        </p:txBody>
      </p:sp>
    </p:spTree>
    <p:extLst>
      <p:ext uri="{BB962C8B-B14F-4D97-AF65-F5344CB8AC3E}">
        <p14:creationId xmlns:p14="http://schemas.microsoft.com/office/powerpoint/2010/main" val="1744465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C7295-C748-492D-A4F9-39D4D1EAEAB4}"/>
              </a:ext>
            </a:extLst>
          </p:cNvPr>
          <p:cNvSpPr>
            <a:spLocks noGrp="1"/>
          </p:cNvSpPr>
          <p:nvPr>
            <p:ph type="title"/>
          </p:nvPr>
        </p:nvSpPr>
        <p:spPr/>
        <p:txBody>
          <a:bodyPr/>
          <a:lstStyle/>
          <a:p>
            <a:r>
              <a:rPr lang="en-US"/>
              <a:t>Twitter Own Tweets Table | ZDF Dach - 5 of 9</a:t>
            </a:r>
          </a:p>
        </p:txBody>
      </p:sp>
      <p:graphicFrame>
        <p:nvGraphicFramePr>
          <p:cNvPr id="5" name="Table Placeholder 4">
            <a:extLst>
              <a:ext uri="{FF2B5EF4-FFF2-40B4-BE49-F238E27FC236}">
                <a16:creationId xmlns:a16="http://schemas.microsoft.com/office/drawing/2014/main" id="{BC5636C6-2E45-4DAD-93B7-91A87D7C56E0}"/>
              </a:ext>
            </a:extLst>
          </p:cNvPr>
          <p:cNvGraphicFramePr>
            <a:graphicFrameLocks noGrp="1"/>
          </p:cNvGraphicFramePr>
          <p:nvPr>
            <p:ph type="tbl" sz="quarter" idx="13"/>
            <p:extLst>
              <p:ext uri="{D42A27DB-BD31-4B8C-83A1-F6EECF244321}">
                <p14:modId xmlns:p14="http://schemas.microsoft.com/office/powerpoint/2010/main" val="4108774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904633042"/>
                    </a:ext>
                  </a:extLst>
                </a:gridCol>
                <a:gridCol w="822960">
                  <a:extLst>
                    <a:ext uri="{9D8B030D-6E8A-4147-A177-3AD203B41FA5}">
                      <a16:colId xmlns:a16="http://schemas.microsoft.com/office/drawing/2014/main" val="4166606657"/>
                    </a:ext>
                  </a:extLst>
                </a:gridCol>
                <a:gridCol w="1152144">
                  <a:extLst>
                    <a:ext uri="{9D8B030D-6E8A-4147-A177-3AD203B41FA5}">
                      <a16:colId xmlns:a16="http://schemas.microsoft.com/office/drawing/2014/main" val="4191428164"/>
                    </a:ext>
                  </a:extLst>
                </a:gridCol>
                <a:gridCol w="1152144">
                  <a:extLst>
                    <a:ext uri="{9D8B030D-6E8A-4147-A177-3AD203B41FA5}">
                      <a16:colId xmlns:a16="http://schemas.microsoft.com/office/drawing/2014/main" val="3413419980"/>
                    </a:ext>
                  </a:extLst>
                </a:gridCol>
                <a:gridCol w="1152144">
                  <a:extLst>
                    <a:ext uri="{9D8B030D-6E8A-4147-A177-3AD203B41FA5}">
                      <a16:colId xmlns:a16="http://schemas.microsoft.com/office/drawing/2014/main" val="3469655754"/>
                    </a:ext>
                  </a:extLst>
                </a:gridCol>
                <a:gridCol w="1152144">
                  <a:extLst>
                    <a:ext uri="{9D8B030D-6E8A-4147-A177-3AD203B41FA5}">
                      <a16:colId xmlns:a16="http://schemas.microsoft.com/office/drawing/2014/main" val="2345801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extLst>
                  <a:ext uri="{0D108BD9-81ED-4DB2-BD59-A6C34878D82A}">
                    <a16:rowId xmlns:a16="http://schemas.microsoft.com/office/drawing/2014/main" val="2250658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- 2019-10-26 20:35:00</a:t>
                      </a:r>
                      <a:r>
                        <a:rPr kumimoji="0" lang="de-DE" sz="1000" b="0" i="0" u="none" strike="noStrike" kern="1200" cap="none" spc="0" normalizeH="0" baseline="0" noProof="0">
                          <a:ln>
                            <a:noFill/>
                          </a:ln>
                          <a:solidFill>
                            <a:prstClr val="black"/>
                          </a:solidFill>
                          <a:effectLst/>
                          <a:uLnTx/>
                          <a:uFillTx/>
                          <a:latin typeface="+mn-lt"/>
                          <a:ea typeface="+mn-ea"/>
                          <a:cs typeface="+mn-cs"/>
                        </a:rPr>
                        <a:t>
 OhmeinGottohmeinGottohmeinGott!
Zum Schluss wird's nochmal richtig emotional: Max Giesinger und Michael Schulte mit einer eigenen Version von Wind of Change!
Ran an den Stream!
#80erShow
https://t.co/K4yDuiZ5Wk https://t.co/ejsM0ZHOW5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extLst>
                  <a:ext uri="{0D108BD9-81ED-4DB2-BD59-A6C34878D82A}">
                    <a16:rowId xmlns:a16="http://schemas.microsoft.com/office/drawing/2014/main" val="4145020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@ZDFpresse - 2019-11-13 14:10:11</a:t>
                      </a:r>
                      <a:r>
                        <a:rPr kumimoji="0" lang="de-DE" sz="1000" b="0" i="0" u="none" strike="noStrike" kern="1200" cap="none" spc="0" normalizeH="0" baseline="0" noProof="0">
                          <a:ln>
                            <a:noFill/>
                          </a:ln>
                          <a:solidFill>
                            <a:prstClr val="black"/>
                          </a:solidFill>
                          <a:effectLst/>
                          <a:uLnTx/>
                          <a:uFillTx/>
                          <a:latin typeface="+mn-lt"/>
                          <a:ea typeface="+mn-ea"/>
                          <a:cs typeface="+mn-cs"/>
                        </a:rPr>
                        <a:t>
 #Inklusion im Gaming: In der neuen Folge der #ZDFkultur-Webvideoreihe #StoriesofGames geht es um #Barrierefreiheit von #Videospiele|n.
@melly_maeh
Pressemitteilung: https://t.co/sQTmGW2WXx
Zur Folge: https://t.co/o8Dd7g52mp https://t.co/S4idrhwPi4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836770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@ZDF - 2019-10-29 20:31:59</a:t>
                      </a:r>
                      <a:r>
                        <a:rPr kumimoji="0" lang="en-US" sz="1000" b="0" i="0" u="none" strike="noStrike" kern="1200" cap="none" spc="0" normalizeH="0" baseline="0" noProof="0">
                          <a:ln>
                            <a:noFill/>
                          </a:ln>
                          <a:solidFill>
                            <a:prstClr val="black"/>
                          </a:solidFill>
                          <a:effectLst/>
                          <a:uLnTx/>
                          <a:uFillTx/>
                          <a:latin typeface="+mn-lt"/>
                          <a:ea typeface="+mn-ea"/>
                          <a:cs typeface="+mn-cs"/>
                        </a:rPr>
                        <a:t>
 🤷🏼‍♂️ https://t.co/9L41FW2YjM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914633163"/>
                  </a:ext>
                </a:extLst>
              </a:tr>
            </a:tbl>
          </a:graphicData>
        </a:graphic>
      </p:graphicFrame>
      <p:sp>
        <p:nvSpPr>
          <p:cNvPr id="4" name="Text Placeholder 3">
            <a:extLst>
              <a:ext uri="{FF2B5EF4-FFF2-40B4-BE49-F238E27FC236}">
                <a16:creationId xmlns:a16="http://schemas.microsoft.com/office/drawing/2014/main" id="{55686272-93EC-471A-BEA1-4F2926D13CA4}"/>
              </a:ext>
            </a:extLst>
          </p:cNvPr>
          <p:cNvSpPr>
            <a:spLocks noGrp="1"/>
          </p:cNvSpPr>
          <p:nvPr>
            <p:ph type="body" sz="quarter" idx="14"/>
          </p:nvPr>
        </p:nvSpPr>
        <p:spPr/>
        <p:txBody>
          <a:bodyPr/>
          <a:lstStyle/>
          <a:p>
            <a:r>
              <a:rPr lang="en-US"/>
              <a:t>10/01/2019 - 11/15/2019</a:t>
            </a:r>
          </a:p>
        </p:txBody>
      </p:sp>
    </p:spTree>
    <p:extLst>
      <p:ext uri="{BB962C8B-B14F-4D97-AF65-F5344CB8AC3E}">
        <p14:creationId xmlns:p14="http://schemas.microsoft.com/office/powerpoint/2010/main" val="21986098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AEDA0-270A-489F-8629-18648EA263F4}"/>
              </a:ext>
            </a:extLst>
          </p:cNvPr>
          <p:cNvSpPr>
            <a:spLocks noGrp="1"/>
          </p:cNvSpPr>
          <p:nvPr>
            <p:ph type="title"/>
          </p:nvPr>
        </p:nvSpPr>
        <p:spPr/>
        <p:txBody>
          <a:bodyPr/>
          <a:lstStyle/>
          <a:p>
            <a:r>
              <a:rPr lang="en-US"/>
              <a:t>Twitter Own Tweets Table | ZDF Dach - 6 of 9</a:t>
            </a:r>
          </a:p>
        </p:txBody>
      </p:sp>
      <p:graphicFrame>
        <p:nvGraphicFramePr>
          <p:cNvPr id="5" name="Table Placeholder 4">
            <a:extLst>
              <a:ext uri="{FF2B5EF4-FFF2-40B4-BE49-F238E27FC236}">
                <a16:creationId xmlns:a16="http://schemas.microsoft.com/office/drawing/2014/main" id="{CF8B2517-FDC2-4C86-9926-084F677955BD}"/>
              </a:ext>
            </a:extLst>
          </p:cNvPr>
          <p:cNvGraphicFramePr>
            <a:graphicFrameLocks noGrp="1"/>
          </p:cNvGraphicFramePr>
          <p:nvPr>
            <p:ph type="tbl" sz="quarter" idx="13"/>
            <p:extLst>
              <p:ext uri="{D42A27DB-BD31-4B8C-83A1-F6EECF244321}">
                <p14:modId xmlns:p14="http://schemas.microsoft.com/office/powerpoint/2010/main" val="885895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1232323359"/>
                    </a:ext>
                  </a:extLst>
                </a:gridCol>
                <a:gridCol w="822960">
                  <a:extLst>
                    <a:ext uri="{9D8B030D-6E8A-4147-A177-3AD203B41FA5}">
                      <a16:colId xmlns:a16="http://schemas.microsoft.com/office/drawing/2014/main" val="3766857557"/>
                    </a:ext>
                  </a:extLst>
                </a:gridCol>
                <a:gridCol w="1152144">
                  <a:extLst>
                    <a:ext uri="{9D8B030D-6E8A-4147-A177-3AD203B41FA5}">
                      <a16:colId xmlns:a16="http://schemas.microsoft.com/office/drawing/2014/main" val="384941144"/>
                    </a:ext>
                  </a:extLst>
                </a:gridCol>
                <a:gridCol w="1152144">
                  <a:extLst>
                    <a:ext uri="{9D8B030D-6E8A-4147-A177-3AD203B41FA5}">
                      <a16:colId xmlns:a16="http://schemas.microsoft.com/office/drawing/2014/main" val="826026989"/>
                    </a:ext>
                  </a:extLst>
                </a:gridCol>
                <a:gridCol w="1152144">
                  <a:extLst>
                    <a:ext uri="{9D8B030D-6E8A-4147-A177-3AD203B41FA5}">
                      <a16:colId xmlns:a16="http://schemas.microsoft.com/office/drawing/2014/main" val="1379982970"/>
                    </a:ext>
                  </a:extLst>
                </a:gridCol>
                <a:gridCol w="1152144">
                  <a:extLst>
                    <a:ext uri="{9D8B030D-6E8A-4147-A177-3AD203B41FA5}">
                      <a16:colId xmlns:a16="http://schemas.microsoft.com/office/drawing/2014/main" val="1737893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extLst>
                  <a:ext uri="{0D108BD9-81ED-4DB2-BD59-A6C34878D82A}">
                    <a16:rowId xmlns:a16="http://schemas.microsoft.com/office/drawing/2014/main" val="621382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- 2019-10-27 21:22:17</a:t>
                      </a:r>
                      <a:r>
                        <a:rPr kumimoji="0" lang="de-DE" sz="1000" b="0" i="0" u="none" strike="noStrike" kern="1200" cap="none" spc="0" normalizeH="0" baseline="0" noProof="0">
                          <a:ln>
                            <a:noFill/>
                          </a:ln>
                          <a:solidFill>
                            <a:prstClr val="black"/>
                          </a:solidFill>
                          <a:effectLst/>
                          <a:uLnTx/>
                          <a:uFillTx/>
                          <a:latin typeface="+mn-lt"/>
                          <a:ea typeface="+mn-ea"/>
                          <a:cs typeface="+mn-cs"/>
                        </a:rPr>
                        <a:t>
 „Wer Höcke wählte, wählte den "Flügel", wählte bewusst rechtsextrem. Das ist schockierend und zeigt, 30 Jahre nach dem Fall der Mauer, eine neue Spaltung.“ 
Ein Kommentar von ZDF-Chefredakteur Peter Frey zum Ausgang der Landtagswahl in Thüringen. 
https://t.co/MBiR8xz1SM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306644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- 2019-11-11 19:30:00</a:t>
                      </a:r>
                      <a:r>
                        <a:rPr kumimoji="0" lang="de-DE" sz="1000" b="0" i="0" u="none" strike="noStrike" kern="1200" cap="none" spc="0" normalizeH="0" baseline="0" noProof="0">
                          <a:ln>
                            <a:noFill/>
                          </a:ln>
                          <a:solidFill>
                            <a:prstClr val="black"/>
                          </a:solidFill>
                          <a:effectLst/>
                          <a:uLnTx/>
                          <a:uFillTx/>
                          <a:latin typeface="+mn-lt"/>
                          <a:ea typeface="+mn-ea"/>
                          <a:cs typeface="+mn-cs"/>
                        </a:rPr>
                        <a:t>
 🔊 Ton an : Mit diesen Klängen schicken wir euch in einen entspannten Abend  🎶.
Ludwig van Beethovens 9. Sinfonie in d-Moll op. 125 ist heute als "Europahymne" bekannt. Allerdings steckt noch ein bisschen mehr hinter der Komposition. https://t.co/uWcssBufyE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881670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- 2019-11-11 10:11:20</a:t>
                      </a:r>
                      <a:r>
                        <a:rPr kumimoji="0" lang="de-DE" sz="1000" b="0" i="0" u="none" strike="noStrike" kern="1200" cap="none" spc="0" normalizeH="0" baseline="0" noProof="0">
                          <a:ln>
                            <a:noFill/>
                          </a:ln>
                          <a:solidFill>
                            <a:prstClr val="black"/>
                          </a:solidFill>
                          <a:effectLst/>
                          <a:uLnTx/>
                          <a:uFillTx/>
                          <a:latin typeface="+mn-lt"/>
                          <a:ea typeface="+mn-ea"/>
                          <a:cs typeface="+mn-cs"/>
                        </a:rPr>
                        <a:t>
 Es ist der 11.11. 11:11 Uhr - die Narren sind los, die fünfte Jahreszeit beginnt!
Darauf ein dreifach donnerndes #Helau 🎊. #Fastnacht #Fasching #Karneval https://t.co/HIVEsyERkU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67363333"/>
                  </a:ext>
                </a:extLst>
              </a:tr>
            </a:tbl>
          </a:graphicData>
        </a:graphic>
      </p:graphicFrame>
      <p:sp>
        <p:nvSpPr>
          <p:cNvPr id="4" name="Text Placeholder 3">
            <a:extLst>
              <a:ext uri="{FF2B5EF4-FFF2-40B4-BE49-F238E27FC236}">
                <a16:creationId xmlns:a16="http://schemas.microsoft.com/office/drawing/2014/main" id="{39CB2D7E-6155-4F2F-87DC-ED1BB748122C}"/>
              </a:ext>
            </a:extLst>
          </p:cNvPr>
          <p:cNvSpPr>
            <a:spLocks noGrp="1"/>
          </p:cNvSpPr>
          <p:nvPr>
            <p:ph type="body" sz="quarter" idx="14"/>
          </p:nvPr>
        </p:nvSpPr>
        <p:spPr/>
        <p:txBody>
          <a:bodyPr/>
          <a:lstStyle/>
          <a:p>
            <a:r>
              <a:rPr lang="en-US"/>
              <a:t>10/01/2019 - 11/15/2019</a:t>
            </a:r>
          </a:p>
        </p:txBody>
      </p:sp>
    </p:spTree>
    <p:extLst>
      <p:ext uri="{BB962C8B-B14F-4D97-AF65-F5344CB8AC3E}">
        <p14:creationId xmlns:p14="http://schemas.microsoft.com/office/powerpoint/2010/main" val="2380148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7243D-1867-4708-BF4B-5AE193FAD1E2}"/>
              </a:ext>
            </a:extLst>
          </p:cNvPr>
          <p:cNvSpPr>
            <a:spLocks noGrp="1"/>
          </p:cNvSpPr>
          <p:nvPr>
            <p:ph type="title"/>
          </p:nvPr>
        </p:nvSpPr>
        <p:spPr/>
        <p:txBody>
          <a:bodyPr/>
          <a:lstStyle/>
          <a:p>
            <a:r>
              <a:rPr lang="en-US"/>
              <a:t>Twitter Own Tweets Table | ZDF Dach - 7 of 9</a:t>
            </a:r>
          </a:p>
        </p:txBody>
      </p:sp>
      <p:graphicFrame>
        <p:nvGraphicFramePr>
          <p:cNvPr id="5" name="Table Placeholder 4">
            <a:extLst>
              <a:ext uri="{FF2B5EF4-FFF2-40B4-BE49-F238E27FC236}">
                <a16:creationId xmlns:a16="http://schemas.microsoft.com/office/drawing/2014/main" id="{64A2CCB1-38C7-4D32-82FA-A19D1D3E5982}"/>
              </a:ext>
            </a:extLst>
          </p:cNvPr>
          <p:cNvGraphicFramePr>
            <a:graphicFrameLocks noGrp="1"/>
          </p:cNvGraphicFramePr>
          <p:nvPr>
            <p:ph type="tbl" sz="quarter" idx="13"/>
            <p:extLst>
              <p:ext uri="{D42A27DB-BD31-4B8C-83A1-F6EECF244321}">
                <p14:modId xmlns:p14="http://schemas.microsoft.com/office/powerpoint/2010/main" val="3656009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2812341915"/>
                    </a:ext>
                  </a:extLst>
                </a:gridCol>
                <a:gridCol w="822960">
                  <a:extLst>
                    <a:ext uri="{9D8B030D-6E8A-4147-A177-3AD203B41FA5}">
                      <a16:colId xmlns:a16="http://schemas.microsoft.com/office/drawing/2014/main" val="1547211192"/>
                    </a:ext>
                  </a:extLst>
                </a:gridCol>
                <a:gridCol w="1152144">
                  <a:extLst>
                    <a:ext uri="{9D8B030D-6E8A-4147-A177-3AD203B41FA5}">
                      <a16:colId xmlns:a16="http://schemas.microsoft.com/office/drawing/2014/main" val="4036190009"/>
                    </a:ext>
                  </a:extLst>
                </a:gridCol>
                <a:gridCol w="1152144">
                  <a:extLst>
                    <a:ext uri="{9D8B030D-6E8A-4147-A177-3AD203B41FA5}">
                      <a16:colId xmlns:a16="http://schemas.microsoft.com/office/drawing/2014/main" val="494835418"/>
                    </a:ext>
                  </a:extLst>
                </a:gridCol>
                <a:gridCol w="1152144">
                  <a:extLst>
                    <a:ext uri="{9D8B030D-6E8A-4147-A177-3AD203B41FA5}">
                      <a16:colId xmlns:a16="http://schemas.microsoft.com/office/drawing/2014/main" val="767765063"/>
                    </a:ext>
                  </a:extLst>
                </a:gridCol>
                <a:gridCol w="1152144">
                  <a:extLst>
                    <a:ext uri="{9D8B030D-6E8A-4147-A177-3AD203B41FA5}">
                      <a16:colId xmlns:a16="http://schemas.microsoft.com/office/drawing/2014/main" val="2475348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extLst>
                  <a:ext uri="{0D108BD9-81ED-4DB2-BD59-A6C34878D82A}">
                    <a16:rowId xmlns:a16="http://schemas.microsoft.com/office/drawing/2014/main" val="3290049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- 2019-10-17 14:05:24</a:t>
                      </a:r>
                      <a:r>
                        <a:rPr kumimoji="0" lang="de-DE" sz="1000" b="0" i="0" u="none" strike="noStrike" kern="1200" cap="none" spc="0" normalizeH="0" baseline="0" noProof="0">
                          <a:ln>
                            <a:noFill/>
                          </a:ln>
                          <a:solidFill>
                            <a:prstClr val="black"/>
                          </a:solidFill>
                          <a:effectLst/>
                          <a:uLnTx/>
                          <a:uFillTx/>
                          <a:latin typeface="+mn-lt"/>
                          <a:ea typeface="+mn-ea"/>
                          <a:cs typeface="+mn-cs"/>
                        </a:rPr>
                        <a:t>
 Eine Liebeserklärung an Bücher und ihre Heimat ❤️ ... Die schönsten Bibliotheken und einige interessante Fakten. #ZDFkultur #fbm19 https://t.co/hRu8pIvicI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3602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- 2019-10-27 17:01:26</a:t>
                      </a:r>
                      <a:r>
                        <a:rPr kumimoji="0" lang="de-DE" sz="1000" b="0" i="0" u="none" strike="noStrike" kern="1200" cap="none" spc="0" normalizeH="0" baseline="0" noProof="0">
                          <a:ln>
                            <a:noFill/>
                          </a:ln>
                          <a:solidFill>
                            <a:prstClr val="black"/>
                          </a:solidFill>
                          <a:effectLst/>
                          <a:uLnTx/>
                          <a:uFillTx/>
                          <a:latin typeface="+mn-lt"/>
                          <a:ea typeface="+mn-ea"/>
                          <a:cs typeface="+mn-cs"/>
                        </a:rPr>
                        <a:t>
 ZDF-Prognose (Stand 18:00 Uhr) zur Landtagswahl in Thüringen.
#ltwth19 #ltwThueringen https://t.co/Z5veURLg2Y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490869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- 2019-10-18 08:32:37</a:t>
                      </a:r>
                      <a:r>
                        <a:rPr kumimoji="0" lang="de-DE" sz="1000" b="0" i="0" u="none" strike="noStrike" kern="1200" cap="none" spc="0" normalizeH="0" baseline="0" noProof="0">
                          <a:ln>
                            <a:noFill/>
                          </a:ln>
                          <a:solidFill>
                            <a:prstClr val="black"/>
                          </a:solidFill>
                          <a:effectLst/>
                          <a:uLnTx/>
                          <a:uFillTx/>
                          <a:latin typeface="+mn-lt"/>
                          <a:ea typeface="+mn-ea"/>
                          <a:cs typeface="+mn-cs"/>
                        </a:rPr>
                        <a:t>
 Aus rund 50.000 eingesendeten Bildern hat die Jury des naturhistorischen Museums in London die besten Tierfotos des Jahres gewählt. 
Der Gewinner kommt dieses Jahr aus China.
https://t.co/CMtizwo1cO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110178942"/>
                  </a:ext>
                </a:extLst>
              </a:tr>
            </a:tbl>
          </a:graphicData>
        </a:graphic>
      </p:graphicFrame>
      <p:sp>
        <p:nvSpPr>
          <p:cNvPr id="4" name="Text Placeholder 3">
            <a:extLst>
              <a:ext uri="{FF2B5EF4-FFF2-40B4-BE49-F238E27FC236}">
                <a16:creationId xmlns:a16="http://schemas.microsoft.com/office/drawing/2014/main" id="{1D7A1A6C-73FF-4773-99C6-2DB646A2D059}"/>
              </a:ext>
            </a:extLst>
          </p:cNvPr>
          <p:cNvSpPr>
            <a:spLocks noGrp="1"/>
          </p:cNvSpPr>
          <p:nvPr>
            <p:ph type="body" sz="quarter" idx="14"/>
          </p:nvPr>
        </p:nvSpPr>
        <p:spPr/>
        <p:txBody>
          <a:bodyPr/>
          <a:lstStyle/>
          <a:p>
            <a:r>
              <a:rPr lang="en-US"/>
              <a:t>10/01/2019 - 11/15/2019</a:t>
            </a:r>
          </a:p>
        </p:txBody>
      </p:sp>
    </p:spTree>
    <p:extLst>
      <p:ext uri="{BB962C8B-B14F-4D97-AF65-F5344CB8AC3E}">
        <p14:creationId xmlns:p14="http://schemas.microsoft.com/office/powerpoint/2010/main" val="4420619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FA70F-CADE-4849-9CE2-FEAEE29294E0}"/>
              </a:ext>
            </a:extLst>
          </p:cNvPr>
          <p:cNvSpPr>
            <a:spLocks noGrp="1"/>
          </p:cNvSpPr>
          <p:nvPr>
            <p:ph type="title"/>
          </p:nvPr>
        </p:nvSpPr>
        <p:spPr/>
        <p:txBody>
          <a:bodyPr/>
          <a:lstStyle/>
          <a:p>
            <a:r>
              <a:rPr lang="en-US"/>
              <a:t>Twitter Own Tweets Table | ZDF Dach - 8 of 9</a:t>
            </a:r>
          </a:p>
        </p:txBody>
      </p:sp>
      <p:graphicFrame>
        <p:nvGraphicFramePr>
          <p:cNvPr id="5" name="Table Placeholder 4">
            <a:extLst>
              <a:ext uri="{FF2B5EF4-FFF2-40B4-BE49-F238E27FC236}">
                <a16:creationId xmlns:a16="http://schemas.microsoft.com/office/drawing/2014/main" id="{E920B165-B01F-4CD4-98E0-6094E90F3363}"/>
              </a:ext>
            </a:extLst>
          </p:cNvPr>
          <p:cNvGraphicFramePr>
            <a:graphicFrameLocks noGrp="1"/>
          </p:cNvGraphicFramePr>
          <p:nvPr>
            <p:ph type="tbl" sz="quarter" idx="13"/>
            <p:extLst>
              <p:ext uri="{D42A27DB-BD31-4B8C-83A1-F6EECF244321}">
                <p14:modId xmlns:p14="http://schemas.microsoft.com/office/powerpoint/2010/main" val="3956667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196424751"/>
                    </a:ext>
                  </a:extLst>
                </a:gridCol>
                <a:gridCol w="822960">
                  <a:extLst>
                    <a:ext uri="{9D8B030D-6E8A-4147-A177-3AD203B41FA5}">
                      <a16:colId xmlns:a16="http://schemas.microsoft.com/office/drawing/2014/main" val="2385580604"/>
                    </a:ext>
                  </a:extLst>
                </a:gridCol>
                <a:gridCol w="1152144">
                  <a:extLst>
                    <a:ext uri="{9D8B030D-6E8A-4147-A177-3AD203B41FA5}">
                      <a16:colId xmlns:a16="http://schemas.microsoft.com/office/drawing/2014/main" val="752204133"/>
                    </a:ext>
                  </a:extLst>
                </a:gridCol>
                <a:gridCol w="1152144">
                  <a:extLst>
                    <a:ext uri="{9D8B030D-6E8A-4147-A177-3AD203B41FA5}">
                      <a16:colId xmlns:a16="http://schemas.microsoft.com/office/drawing/2014/main" val="3400428721"/>
                    </a:ext>
                  </a:extLst>
                </a:gridCol>
                <a:gridCol w="1152144">
                  <a:extLst>
                    <a:ext uri="{9D8B030D-6E8A-4147-A177-3AD203B41FA5}">
                      <a16:colId xmlns:a16="http://schemas.microsoft.com/office/drawing/2014/main" val="692747923"/>
                    </a:ext>
                  </a:extLst>
                </a:gridCol>
                <a:gridCol w="1152144">
                  <a:extLst>
                    <a:ext uri="{9D8B030D-6E8A-4147-A177-3AD203B41FA5}">
                      <a16:colId xmlns:a16="http://schemas.microsoft.com/office/drawing/2014/main" val="2893606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extLst>
                  <a:ext uri="{0D108BD9-81ED-4DB2-BD59-A6C34878D82A}">
                    <a16:rowId xmlns:a16="http://schemas.microsoft.com/office/drawing/2014/main" val="2225084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- 2019-10-10 20:02:45</a:t>
                      </a:r>
                      <a:r>
                        <a:rPr kumimoji="0" lang="de-DE" sz="1000" b="0" i="0" u="none" strike="noStrike" kern="1200" cap="none" spc="0" normalizeH="0" baseline="0" noProof="0">
                          <a:ln>
                            <a:noFill/>
                          </a:ln>
                          <a:solidFill>
                            <a:prstClr val="black"/>
                          </a:solidFill>
                          <a:effectLst/>
                          <a:uLnTx/>
                          <a:uFillTx/>
                          <a:latin typeface="+mn-lt"/>
                          <a:ea typeface="+mn-ea"/>
                          <a:cs typeface="+mn-cs"/>
                        </a:rPr>
                        <a:t>
 Bei #AktenzeichenXY fahndeten wir gestern nach einem falschen Polizisten, der eine 80-Jährige um 15.000 Euro bringen wollte.
Wir zeigten Bilder des Mannes von einer Überwachungskamera. Daraufhin meldete sich der gesuchte mutmaßliche Betrüger noch am Abend selbst bei der Polizei. https://t.co/PvepRjZ1ho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57784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- 2019-10-16 16:25:00</a:t>
                      </a:r>
                      <a:r>
                        <a:rPr kumimoji="0" lang="de-DE" sz="1000" b="0" i="0" u="none" strike="noStrike" kern="1200" cap="none" spc="0" normalizeH="0" baseline="0" noProof="0">
                          <a:ln>
                            <a:noFill/>
                          </a:ln>
                          <a:solidFill>
                            <a:prstClr val="black"/>
                          </a:solidFill>
                          <a:effectLst/>
                          <a:uLnTx/>
                          <a:uFillTx/>
                          <a:latin typeface="+mn-lt"/>
                          <a:ea typeface="+mn-ea"/>
                          <a:cs typeface="+mn-cs"/>
                        </a:rPr>
                        <a:t>
 Die Politik will die #Masern in Deutschland ausrotten. Ab 2020 soll es eine #Impfpflicht geben: Kinder ohne Impfung dürfen dann nicht mehr in den Kindergarten. Und für ungeimpfte Schulkinder drohen bis zu 2.500 Euro Bußgeld. #ZDFzoom über den Streit um die Impfpflicht. https://t.co/ptmHsgVmup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540735905"/>
                  </a:ext>
                </a:extLst>
              </a:tr>
            </a:tbl>
          </a:graphicData>
        </a:graphic>
      </p:graphicFrame>
      <p:sp>
        <p:nvSpPr>
          <p:cNvPr id="4" name="Text Placeholder 3">
            <a:extLst>
              <a:ext uri="{FF2B5EF4-FFF2-40B4-BE49-F238E27FC236}">
                <a16:creationId xmlns:a16="http://schemas.microsoft.com/office/drawing/2014/main" id="{1F349435-D7B9-47B0-A2F3-F1B0D7CF1C2C}"/>
              </a:ext>
            </a:extLst>
          </p:cNvPr>
          <p:cNvSpPr>
            <a:spLocks noGrp="1"/>
          </p:cNvSpPr>
          <p:nvPr>
            <p:ph type="body" sz="quarter" idx="14"/>
          </p:nvPr>
        </p:nvSpPr>
        <p:spPr/>
        <p:txBody>
          <a:bodyPr/>
          <a:lstStyle/>
          <a:p>
            <a:r>
              <a:rPr lang="en-US"/>
              <a:t>10/01/2019 - 11/15/2019</a:t>
            </a:r>
          </a:p>
        </p:txBody>
      </p:sp>
    </p:spTree>
    <p:extLst>
      <p:ext uri="{BB962C8B-B14F-4D97-AF65-F5344CB8AC3E}">
        <p14:creationId xmlns:p14="http://schemas.microsoft.com/office/powerpoint/2010/main" val="27642034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58A16-33DE-4C12-BB5F-1D6ACA9DADCA}"/>
              </a:ext>
            </a:extLst>
          </p:cNvPr>
          <p:cNvSpPr>
            <a:spLocks noGrp="1"/>
          </p:cNvSpPr>
          <p:nvPr>
            <p:ph type="title"/>
          </p:nvPr>
        </p:nvSpPr>
        <p:spPr/>
        <p:txBody>
          <a:bodyPr/>
          <a:lstStyle/>
          <a:p>
            <a:r>
              <a:rPr lang="en-US"/>
              <a:t>Twitter Own Tweets Table | ZDF Dach - 9 of 9</a:t>
            </a:r>
          </a:p>
        </p:txBody>
      </p:sp>
      <p:graphicFrame>
        <p:nvGraphicFramePr>
          <p:cNvPr id="5" name="Table Placeholder 4">
            <a:extLst>
              <a:ext uri="{FF2B5EF4-FFF2-40B4-BE49-F238E27FC236}">
                <a16:creationId xmlns:a16="http://schemas.microsoft.com/office/drawing/2014/main" id="{FBD64B7B-486B-4D84-BA8C-24A1A719419A}"/>
              </a:ext>
            </a:extLst>
          </p:cNvPr>
          <p:cNvGraphicFramePr>
            <a:graphicFrameLocks noGrp="1"/>
          </p:cNvGraphicFramePr>
          <p:nvPr>
            <p:ph type="tbl" sz="quarter" idx="13"/>
            <p:extLst>
              <p:ext uri="{D42A27DB-BD31-4B8C-83A1-F6EECF244321}">
                <p14:modId xmlns:p14="http://schemas.microsoft.com/office/powerpoint/2010/main" val="2234414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1595158177"/>
                    </a:ext>
                  </a:extLst>
                </a:gridCol>
                <a:gridCol w="822960">
                  <a:extLst>
                    <a:ext uri="{9D8B030D-6E8A-4147-A177-3AD203B41FA5}">
                      <a16:colId xmlns:a16="http://schemas.microsoft.com/office/drawing/2014/main" val="3523250561"/>
                    </a:ext>
                  </a:extLst>
                </a:gridCol>
                <a:gridCol w="1152144">
                  <a:extLst>
                    <a:ext uri="{9D8B030D-6E8A-4147-A177-3AD203B41FA5}">
                      <a16:colId xmlns:a16="http://schemas.microsoft.com/office/drawing/2014/main" val="965810997"/>
                    </a:ext>
                  </a:extLst>
                </a:gridCol>
                <a:gridCol w="1152144">
                  <a:extLst>
                    <a:ext uri="{9D8B030D-6E8A-4147-A177-3AD203B41FA5}">
                      <a16:colId xmlns:a16="http://schemas.microsoft.com/office/drawing/2014/main" val="134451934"/>
                    </a:ext>
                  </a:extLst>
                </a:gridCol>
                <a:gridCol w="1152144">
                  <a:extLst>
                    <a:ext uri="{9D8B030D-6E8A-4147-A177-3AD203B41FA5}">
                      <a16:colId xmlns:a16="http://schemas.microsoft.com/office/drawing/2014/main" val="438388669"/>
                    </a:ext>
                  </a:extLst>
                </a:gridCol>
                <a:gridCol w="1152144">
                  <a:extLst>
                    <a:ext uri="{9D8B030D-6E8A-4147-A177-3AD203B41FA5}">
                      <a16:colId xmlns:a16="http://schemas.microsoft.com/office/drawing/2014/main" val="3279303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extLst>
                  <a:ext uri="{0D108BD9-81ED-4DB2-BD59-A6C34878D82A}">
                    <a16:rowId xmlns:a16="http://schemas.microsoft.com/office/drawing/2014/main" val="1063615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- 2019-10-20 14:00:07</a:t>
                      </a:r>
                      <a:r>
                        <a:rPr kumimoji="0" lang="de-DE" sz="1000" b="0" i="0" u="none" strike="noStrike" kern="1200" cap="none" spc="0" normalizeH="0" baseline="0" noProof="0">
                          <a:ln>
                            <a:noFill/>
                          </a:ln>
                          <a:solidFill>
                            <a:prstClr val="black"/>
                          </a:solidFill>
                          <a:effectLst/>
                          <a:uLnTx/>
                          <a:uFillTx/>
                          <a:latin typeface="+mn-lt"/>
                          <a:ea typeface="+mn-ea"/>
                          <a:cs typeface="+mn-cs"/>
                        </a:rPr>
                        <a:t>
 Kaum zu glauben, aber das auf diesem Bild 👇 ist ein #Bio-Huhn ! Legehennen aus Deutschland leiden auch dort unter den Haltungsbedingungen. Diese und andere fatale Folgen des Bio-Booms zeigt #planetE.
⏯️ https://t.co/xmeyya9D7m https://t.co/AkXfRm8ocU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4245714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@ZDF - 2019-10-26 18:08:00</a:t>
                      </a:r>
                      <a:r>
                        <a:rPr kumimoji="0" lang="en-US" sz="1000" b="0" i="0" u="none" strike="noStrike" kern="1200" cap="none" spc="0" normalizeH="0" baseline="0" noProof="0">
                          <a:ln>
                            <a:noFill/>
                          </a:ln>
                          <a:solidFill>
                            <a:prstClr val="black"/>
                          </a:solidFill>
                          <a:effectLst/>
                          <a:uLnTx/>
                          <a:uFillTx/>
                          <a:latin typeface="+mn-lt"/>
                          <a:ea typeface="+mn-ea"/>
                          <a:cs typeface="+mn-cs"/>
                        </a:rPr>
                        <a:t>
 Gleich laden wir und @herbstblond zu "Gottschalks großer 80er-Show" ein - singen, tanzen, lachen bis die Leggings platzt! Freut euch auf Gäste wie Mike Krüger, Paul Young, Kim Wilde, Nicole, Thomas Anders, Peter Schilling und viele mehr!
#80erShow https://t.co/GM07f9f6z1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660835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 - 2019-10-08 11:30:06</a:t>
                      </a:r>
                      <a:r>
                        <a:rPr kumimoji="0" lang="de-DE" sz="1000" b="0" i="0" u="none" strike="noStrike" kern="1200" cap="none" spc="0" normalizeH="0" baseline="0" noProof="0">
                          <a:ln>
                            <a:noFill/>
                          </a:ln>
                          <a:solidFill>
                            <a:prstClr val="black"/>
                          </a:solidFill>
                          <a:effectLst/>
                          <a:uLnTx/>
                          <a:uFillTx/>
                          <a:latin typeface="+mn-lt"/>
                          <a:ea typeface="+mn-ea"/>
                          <a:cs typeface="+mn-cs"/>
                        </a:rPr>
                        <a:t>
 Matchday für die @DFB_Frauen ⚽: Wir übertragen ab 13:45 Uhr das Qualifikationsspiel zur Frauenfußball-EM zwischen Griechenland und Deutschland. Anstoß in Thessaloniki ist um 14:00 Uhr. #GREGER 🇬🇷 🇩🇪
https://t.co/86dIZK8iqV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381719157"/>
                  </a:ext>
                </a:extLst>
              </a:tr>
            </a:tbl>
          </a:graphicData>
        </a:graphic>
      </p:graphicFrame>
      <p:sp>
        <p:nvSpPr>
          <p:cNvPr id="4" name="Text Placeholder 3">
            <a:extLst>
              <a:ext uri="{FF2B5EF4-FFF2-40B4-BE49-F238E27FC236}">
                <a16:creationId xmlns:a16="http://schemas.microsoft.com/office/drawing/2014/main" id="{EEDBFCE2-D3B5-4302-AC02-7EBB47715724}"/>
              </a:ext>
            </a:extLst>
          </p:cNvPr>
          <p:cNvSpPr>
            <a:spLocks noGrp="1"/>
          </p:cNvSpPr>
          <p:nvPr>
            <p:ph type="body" sz="quarter" idx="14"/>
          </p:nvPr>
        </p:nvSpPr>
        <p:spPr/>
        <p:txBody>
          <a:bodyPr/>
          <a:lstStyle/>
          <a:p>
            <a:r>
              <a:rPr lang="en-US"/>
              <a:t>10/01/2019 - 11/15/2019</a:t>
            </a:r>
          </a:p>
        </p:txBody>
      </p:sp>
    </p:spTree>
    <p:extLst>
      <p:ext uri="{BB962C8B-B14F-4D97-AF65-F5344CB8AC3E}">
        <p14:creationId xmlns:p14="http://schemas.microsoft.com/office/powerpoint/2010/main" val="7840187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455</Words>
  <Application>Microsoft Office PowerPoint</Application>
  <PresentationFormat>On-screen Show (4:3)</PresentationFormat>
  <Paragraphs>222</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quintly_template</vt:lpstr>
      <vt:lpstr>Twitter Own Tweets Table | ZDF Dach - 1 of 9</vt:lpstr>
      <vt:lpstr>Twitter Own Tweets Table | ZDF Dach - 2 of 9</vt:lpstr>
      <vt:lpstr>Twitter Own Tweets Table | ZDF Dach - 3 of 9</vt:lpstr>
      <vt:lpstr>Twitter Own Tweets Table | ZDF Dach - 4 of 9</vt:lpstr>
      <vt:lpstr>Twitter Own Tweets Table | ZDF Dach - 5 of 9</vt:lpstr>
      <vt:lpstr>Twitter Own Tweets Table | ZDF Dach - 6 of 9</vt:lpstr>
      <vt:lpstr>Twitter Own Tweets Table | ZDF Dach - 7 of 9</vt:lpstr>
      <vt:lpstr>Twitter Own Tweets Table | ZDF Dach - 8 of 9</vt:lpstr>
      <vt:lpstr>Twitter Own Tweets Table | ZDF Dach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Own Tweets Table | ZDF Dach - 1 of 9</dc:title>
  <dc:creator>Frederik Peiniger</dc:creator>
  <cp:lastModifiedBy>Frederik Peiniger</cp:lastModifiedBy>
  <cp:revision>1</cp:revision>
  <dcterms:created xsi:type="dcterms:W3CDTF">2019-11-15T12:09:23Z</dcterms:created>
  <dcterms:modified xsi:type="dcterms:W3CDTF">2019-11-15T12:10:53Z</dcterms:modified>
</cp:coreProperties>
</file>