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7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2B937-FC2E-4035-ACAB-1663EB9C26F7}"/>
              </a:ext>
            </a:extLst>
          </p:cNvPr>
          <p:cNvSpPr>
            <a:spLocks noGrp="1"/>
          </p:cNvSpPr>
          <p:nvPr>
            <p:ph type="title"/>
          </p:nvPr>
        </p:nvSpPr>
        <p:spPr/>
        <p:txBody>
          <a:bodyPr/>
          <a:lstStyle/>
          <a:p>
            <a:r>
              <a:rPr lang="en-US"/>
              <a:t>Facebook Top 20 Post (37 Grad) | 37 Grad - 1 of 26</a:t>
            </a:r>
          </a:p>
        </p:txBody>
      </p:sp>
      <p:graphicFrame>
        <p:nvGraphicFramePr>
          <p:cNvPr id="5" name="Table Placeholder 4">
            <a:extLst>
              <a:ext uri="{FF2B5EF4-FFF2-40B4-BE49-F238E27FC236}">
                <a16:creationId xmlns:a16="http://schemas.microsoft.com/office/drawing/2014/main" id="{FACA0C09-8868-40C2-93D6-ADC31C3B4E0F}"/>
              </a:ext>
            </a:extLst>
          </p:cNvPr>
          <p:cNvGraphicFramePr>
            <a:graphicFrameLocks noGrp="1"/>
          </p:cNvGraphicFramePr>
          <p:nvPr>
            <p:ph type="tbl" sz="quarter" idx="13"/>
            <p:extLst>
              <p:ext uri="{D42A27DB-BD31-4B8C-83A1-F6EECF244321}">
                <p14:modId xmlns:p14="http://schemas.microsoft.com/office/powerpoint/2010/main" val="3149758284"/>
              </p:ext>
            </p:extLst>
          </p:nvPr>
        </p:nvGraphicFramePr>
        <p:xfrm>
          <a:off x="457200" y="1731963"/>
          <a:ext cx="10342880" cy="374904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52818912"/>
                    </a:ext>
                  </a:extLst>
                </a:gridCol>
                <a:gridCol w="905256">
                  <a:extLst>
                    <a:ext uri="{9D8B030D-6E8A-4147-A177-3AD203B41FA5}">
                      <a16:colId xmlns:a16="http://schemas.microsoft.com/office/drawing/2014/main" val="3788614752"/>
                    </a:ext>
                  </a:extLst>
                </a:gridCol>
                <a:gridCol w="246888">
                  <a:extLst>
                    <a:ext uri="{9D8B030D-6E8A-4147-A177-3AD203B41FA5}">
                      <a16:colId xmlns:a16="http://schemas.microsoft.com/office/drawing/2014/main" val="207267475"/>
                    </a:ext>
                  </a:extLst>
                </a:gridCol>
                <a:gridCol w="576072">
                  <a:extLst>
                    <a:ext uri="{9D8B030D-6E8A-4147-A177-3AD203B41FA5}">
                      <a16:colId xmlns:a16="http://schemas.microsoft.com/office/drawing/2014/main" val="2077334851"/>
                    </a:ext>
                  </a:extLst>
                </a:gridCol>
                <a:gridCol w="246888">
                  <a:extLst>
                    <a:ext uri="{9D8B030D-6E8A-4147-A177-3AD203B41FA5}">
                      <a16:colId xmlns:a16="http://schemas.microsoft.com/office/drawing/2014/main" val="952184477"/>
                    </a:ext>
                  </a:extLst>
                </a:gridCol>
                <a:gridCol w="208280">
                  <a:extLst>
                    <a:ext uri="{9D8B030D-6E8A-4147-A177-3AD203B41FA5}">
                      <a16:colId xmlns:a16="http://schemas.microsoft.com/office/drawing/2014/main" val="301882531"/>
                    </a:ext>
                  </a:extLst>
                </a:gridCol>
                <a:gridCol w="208280">
                  <a:extLst>
                    <a:ext uri="{9D8B030D-6E8A-4147-A177-3AD203B41FA5}">
                      <a16:colId xmlns:a16="http://schemas.microsoft.com/office/drawing/2014/main" val="3462098265"/>
                    </a:ext>
                  </a:extLst>
                </a:gridCol>
                <a:gridCol w="208280">
                  <a:extLst>
                    <a:ext uri="{9D8B030D-6E8A-4147-A177-3AD203B41FA5}">
                      <a16:colId xmlns:a16="http://schemas.microsoft.com/office/drawing/2014/main" val="1101301884"/>
                    </a:ext>
                  </a:extLst>
                </a:gridCol>
                <a:gridCol w="208280">
                  <a:extLst>
                    <a:ext uri="{9D8B030D-6E8A-4147-A177-3AD203B41FA5}">
                      <a16:colId xmlns:a16="http://schemas.microsoft.com/office/drawing/2014/main" val="2316479523"/>
                    </a:ext>
                  </a:extLst>
                </a:gridCol>
                <a:gridCol w="208280">
                  <a:extLst>
                    <a:ext uri="{9D8B030D-6E8A-4147-A177-3AD203B41FA5}">
                      <a16:colId xmlns:a16="http://schemas.microsoft.com/office/drawing/2014/main" val="515418453"/>
                    </a:ext>
                  </a:extLst>
                </a:gridCol>
                <a:gridCol w="208280">
                  <a:extLst>
                    <a:ext uri="{9D8B030D-6E8A-4147-A177-3AD203B41FA5}">
                      <a16:colId xmlns:a16="http://schemas.microsoft.com/office/drawing/2014/main" val="3131486788"/>
                    </a:ext>
                  </a:extLst>
                </a:gridCol>
                <a:gridCol w="208280">
                  <a:extLst>
                    <a:ext uri="{9D8B030D-6E8A-4147-A177-3AD203B41FA5}">
                      <a16:colId xmlns:a16="http://schemas.microsoft.com/office/drawing/2014/main" val="3288133245"/>
                    </a:ext>
                  </a:extLst>
                </a:gridCol>
                <a:gridCol w="208280">
                  <a:extLst>
                    <a:ext uri="{9D8B030D-6E8A-4147-A177-3AD203B41FA5}">
                      <a16:colId xmlns:a16="http://schemas.microsoft.com/office/drawing/2014/main" val="163183862"/>
                    </a:ext>
                  </a:extLst>
                </a:gridCol>
                <a:gridCol w="329184">
                  <a:extLst>
                    <a:ext uri="{9D8B030D-6E8A-4147-A177-3AD203B41FA5}">
                      <a16:colId xmlns:a16="http://schemas.microsoft.com/office/drawing/2014/main" val="4235336104"/>
                    </a:ext>
                  </a:extLst>
                </a:gridCol>
                <a:gridCol w="329184">
                  <a:extLst>
                    <a:ext uri="{9D8B030D-6E8A-4147-A177-3AD203B41FA5}">
                      <a16:colId xmlns:a16="http://schemas.microsoft.com/office/drawing/2014/main" val="3176560723"/>
                    </a:ext>
                  </a:extLst>
                </a:gridCol>
                <a:gridCol w="208280">
                  <a:extLst>
                    <a:ext uri="{9D8B030D-6E8A-4147-A177-3AD203B41FA5}">
                      <a16:colId xmlns:a16="http://schemas.microsoft.com/office/drawing/2014/main" val="1132744782"/>
                    </a:ext>
                  </a:extLst>
                </a:gridCol>
                <a:gridCol w="208280">
                  <a:extLst>
                    <a:ext uri="{9D8B030D-6E8A-4147-A177-3AD203B41FA5}">
                      <a16:colId xmlns:a16="http://schemas.microsoft.com/office/drawing/2014/main" val="697144921"/>
                    </a:ext>
                  </a:extLst>
                </a:gridCol>
                <a:gridCol w="208280">
                  <a:extLst>
                    <a:ext uri="{9D8B030D-6E8A-4147-A177-3AD203B41FA5}">
                      <a16:colId xmlns:a16="http://schemas.microsoft.com/office/drawing/2014/main" val="590865221"/>
                    </a:ext>
                  </a:extLst>
                </a:gridCol>
                <a:gridCol w="208280">
                  <a:extLst>
                    <a:ext uri="{9D8B030D-6E8A-4147-A177-3AD203B41FA5}">
                      <a16:colId xmlns:a16="http://schemas.microsoft.com/office/drawing/2014/main" val="3589251289"/>
                    </a:ext>
                  </a:extLst>
                </a:gridCol>
                <a:gridCol w="329184">
                  <a:extLst>
                    <a:ext uri="{9D8B030D-6E8A-4147-A177-3AD203B41FA5}">
                      <a16:colId xmlns:a16="http://schemas.microsoft.com/office/drawing/2014/main" val="1185571763"/>
                    </a:ext>
                  </a:extLst>
                </a:gridCol>
                <a:gridCol w="208280">
                  <a:extLst>
                    <a:ext uri="{9D8B030D-6E8A-4147-A177-3AD203B41FA5}">
                      <a16:colId xmlns:a16="http://schemas.microsoft.com/office/drawing/2014/main" val="328435650"/>
                    </a:ext>
                  </a:extLst>
                </a:gridCol>
                <a:gridCol w="208280">
                  <a:extLst>
                    <a:ext uri="{9D8B030D-6E8A-4147-A177-3AD203B41FA5}">
                      <a16:colId xmlns:a16="http://schemas.microsoft.com/office/drawing/2014/main" val="895322651"/>
                    </a:ext>
                  </a:extLst>
                </a:gridCol>
                <a:gridCol w="208280">
                  <a:extLst>
                    <a:ext uri="{9D8B030D-6E8A-4147-A177-3AD203B41FA5}">
                      <a16:colId xmlns:a16="http://schemas.microsoft.com/office/drawing/2014/main" val="2472054099"/>
                    </a:ext>
                  </a:extLst>
                </a:gridCol>
                <a:gridCol w="208280">
                  <a:extLst>
                    <a:ext uri="{9D8B030D-6E8A-4147-A177-3AD203B41FA5}">
                      <a16:colId xmlns:a16="http://schemas.microsoft.com/office/drawing/2014/main" val="2801848218"/>
                    </a:ext>
                  </a:extLst>
                </a:gridCol>
                <a:gridCol w="329184">
                  <a:extLst>
                    <a:ext uri="{9D8B030D-6E8A-4147-A177-3AD203B41FA5}">
                      <a16:colId xmlns:a16="http://schemas.microsoft.com/office/drawing/2014/main" val="3920549169"/>
                    </a:ext>
                  </a:extLst>
                </a:gridCol>
                <a:gridCol w="208280">
                  <a:extLst>
                    <a:ext uri="{9D8B030D-6E8A-4147-A177-3AD203B41FA5}">
                      <a16:colId xmlns:a16="http://schemas.microsoft.com/office/drawing/2014/main" val="1023513242"/>
                    </a:ext>
                  </a:extLst>
                </a:gridCol>
                <a:gridCol w="208280">
                  <a:extLst>
                    <a:ext uri="{9D8B030D-6E8A-4147-A177-3AD203B41FA5}">
                      <a16:colId xmlns:a16="http://schemas.microsoft.com/office/drawing/2014/main" val="3233729059"/>
                    </a:ext>
                  </a:extLst>
                </a:gridCol>
                <a:gridCol w="208280">
                  <a:extLst>
                    <a:ext uri="{9D8B030D-6E8A-4147-A177-3AD203B41FA5}">
                      <a16:colId xmlns:a16="http://schemas.microsoft.com/office/drawing/2014/main" val="546601543"/>
                    </a:ext>
                  </a:extLst>
                </a:gridCol>
                <a:gridCol w="208280">
                  <a:extLst>
                    <a:ext uri="{9D8B030D-6E8A-4147-A177-3AD203B41FA5}">
                      <a16:colId xmlns:a16="http://schemas.microsoft.com/office/drawing/2014/main" val="1153834909"/>
                    </a:ext>
                  </a:extLst>
                </a:gridCol>
                <a:gridCol w="208280">
                  <a:extLst>
                    <a:ext uri="{9D8B030D-6E8A-4147-A177-3AD203B41FA5}">
                      <a16:colId xmlns:a16="http://schemas.microsoft.com/office/drawing/2014/main" val="2357502989"/>
                    </a:ext>
                  </a:extLst>
                </a:gridCol>
                <a:gridCol w="208280">
                  <a:extLst>
                    <a:ext uri="{9D8B030D-6E8A-4147-A177-3AD203B41FA5}">
                      <a16:colId xmlns:a16="http://schemas.microsoft.com/office/drawing/2014/main" val="2701515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75596664"/>
                  </a:ext>
                </a:extLst>
              </a:tr>
            </a:tbl>
          </a:graphicData>
        </a:graphic>
      </p:graphicFrame>
      <p:sp>
        <p:nvSpPr>
          <p:cNvPr id="4" name="Text Placeholder 3">
            <a:extLst>
              <a:ext uri="{FF2B5EF4-FFF2-40B4-BE49-F238E27FC236}">
                <a16:creationId xmlns:a16="http://schemas.microsoft.com/office/drawing/2014/main" id="{94009485-2CE7-4A97-8191-98C5CC9FAED6}"/>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912957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835E2-56A3-429B-B335-7098AB42EDE0}"/>
              </a:ext>
            </a:extLst>
          </p:cNvPr>
          <p:cNvSpPr>
            <a:spLocks noGrp="1"/>
          </p:cNvSpPr>
          <p:nvPr>
            <p:ph type="title"/>
          </p:nvPr>
        </p:nvSpPr>
        <p:spPr/>
        <p:txBody>
          <a:bodyPr/>
          <a:lstStyle/>
          <a:p>
            <a:r>
              <a:rPr lang="en-US"/>
              <a:t>Facebook Top 20 Post (37 Grad) | 37 Grad - 2 of 26</a:t>
            </a:r>
          </a:p>
        </p:txBody>
      </p:sp>
      <p:graphicFrame>
        <p:nvGraphicFramePr>
          <p:cNvPr id="5" name="Table Placeholder 4">
            <a:extLst>
              <a:ext uri="{FF2B5EF4-FFF2-40B4-BE49-F238E27FC236}">
                <a16:creationId xmlns:a16="http://schemas.microsoft.com/office/drawing/2014/main" id="{F26990B9-587D-4FDD-98C8-AE35F9DE9BF4}"/>
              </a:ext>
            </a:extLst>
          </p:cNvPr>
          <p:cNvGraphicFramePr>
            <a:graphicFrameLocks noGrp="1"/>
          </p:cNvGraphicFramePr>
          <p:nvPr>
            <p:ph type="tbl" sz="quarter" idx="13"/>
            <p:extLst>
              <p:ext uri="{D42A27DB-BD31-4B8C-83A1-F6EECF244321}">
                <p14:modId xmlns:p14="http://schemas.microsoft.com/office/powerpoint/2010/main" val="2205075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96797383"/>
                    </a:ext>
                  </a:extLst>
                </a:gridCol>
                <a:gridCol w="905256">
                  <a:extLst>
                    <a:ext uri="{9D8B030D-6E8A-4147-A177-3AD203B41FA5}">
                      <a16:colId xmlns:a16="http://schemas.microsoft.com/office/drawing/2014/main" val="688325584"/>
                    </a:ext>
                  </a:extLst>
                </a:gridCol>
                <a:gridCol w="246888">
                  <a:extLst>
                    <a:ext uri="{9D8B030D-6E8A-4147-A177-3AD203B41FA5}">
                      <a16:colId xmlns:a16="http://schemas.microsoft.com/office/drawing/2014/main" val="255060043"/>
                    </a:ext>
                  </a:extLst>
                </a:gridCol>
                <a:gridCol w="576072">
                  <a:extLst>
                    <a:ext uri="{9D8B030D-6E8A-4147-A177-3AD203B41FA5}">
                      <a16:colId xmlns:a16="http://schemas.microsoft.com/office/drawing/2014/main" val="2134267708"/>
                    </a:ext>
                  </a:extLst>
                </a:gridCol>
                <a:gridCol w="246888">
                  <a:extLst>
                    <a:ext uri="{9D8B030D-6E8A-4147-A177-3AD203B41FA5}">
                      <a16:colId xmlns:a16="http://schemas.microsoft.com/office/drawing/2014/main" val="2335275533"/>
                    </a:ext>
                  </a:extLst>
                </a:gridCol>
                <a:gridCol w="208280">
                  <a:extLst>
                    <a:ext uri="{9D8B030D-6E8A-4147-A177-3AD203B41FA5}">
                      <a16:colId xmlns:a16="http://schemas.microsoft.com/office/drawing/2014/main" val="257596013"/>
                    </a:ext>
                  </a:extLst>
                </a:gridCol>
                <a:gridCol w="208280">
                  <a:extLst>
                    <a:ext uri="{9D8B030D-6E8A-4147-A177-3AD203B41FA5}">
                      <a16:colId xmlns:a16="http://schemas.microsoft.com/office/drawing/2014/main" val="163345721"/>
                    </a:ext>
                  </a:extLst>
                </a:gridCol>
                <a:gridCol w="208280">
                  <a:extLst>
                    <a:ext uri="{9D8B030D-6E8A-4147-A177-3AD203B41FA5}">
                      <a16:colId xmlns:a16="http://schemas.microsoft.com/office/drawing/2014/main" val="3169659684"/>
                    </a:ext>
                  </a:extLst>
                </a:gridCol>
                <a:gridCol w="208280">
                  <a:extLst>
                    <a:ext uri="{9D8B030D-6E8A-4147-A177-3AD203B41FA5}">
                      <a16:colId xmlns:a16="http://schemas.microsoft.com/office/drawing/2014/main" val="395250379"/>
                    </a:ext>
                  </a:extLst>
                </a:gridCol>
                <a:gridCol w="208280">
                  <a:extLst>
                    <a:ext uri="{9D8B030D-6E8A-4147-A177-3AD203B41FA5}">
                      <a16:colId xmlns:a16="http://schemas.microsoft.com/office/drawing/2014/main" val="513610785"/>
                    </a:ext>
                  </a:extLst>
                </a:gridCol>
                <a:gridCol w="208280">
                  <a:extLst>
                    <a:ext uri="{9D8B030D-6E8A-4147-A177-3AD203B41FA5}">
                      <a16:colId xmlns:a16="http://schemas.microsoft.com/office/drawing/2014/main" val="3822371691"/>
                    </a:ext>
                  </a:extLst>
                </a:gridCol>
                <a:gridCol w="208280">
                  <a:extLst>
                    <a:ext uri="{9D8B030D-6E8A-4147-A177-3AD203B41FA5}">
                      <a16:colId xmlns:a16="http://schemas.microsoft.com/office/drawing/2014/main" val="153743787"/>
                    </a:ext>
                  </a:extLst>
                </a:gridCol>
                <a:gridCol w="208280">
                  <a:extLst>
                    <a:ext uri="{9D8B030D-6E8A-4147-A177-3AD203B41FA5}">
                      <a16:colId xmlns:a16="http://schemas.microsoft.com/office/drawing/2014/main" val="885283395"/>
                    </a:ext>
                  </a:extLst>
                </a:gridCol>
                <a:gridCol w="329184">
                  <a:extLst>
                    <a:ext uri="{9D8B030D-6E8A-4147-A177-3AD203B41FA5}">
                      <a16:colId xmlns:a16="http://schemas.microsoft.com/office/drawing/2014/main" val="631387395"/>
                    </a:ext>
                  </a:extLst>
                </a:gridCol>
                <a:gridCol w="329184">
                  <a:extLst>
                    <a:ext uri="{9D8B030D-6E8A-4147-A177-3AD203B41FA5}">
                      <a16:colId xmlns:a16="http://schemas.microsoft.com/office/drawing/2014/main" val="1973340066"/>
                    </a:ext>
                  </a:extLst>
                </a:gridCol>
                <a:gridCol w="208280">
                  <a:extLst>
                    <a:ext uri="{9D8B030D-6E8A-4147-A177-3AD203B41FA5}">
                      <a16:colId xmlns:a16="http://schemas.microsoft.com/office/drawing/2014/main" val="2080140587"/>
                    </a:ext>
                  </a:extLst>
                </a:gridCol>
                <a:gridCol w="208280">
                  <a:extLst>
                    <a:ext uri="{9D8B030D-6E8A-4147-A177-3AD203B41FA5}">
                      <a16:colId xmlns:a16="http://schemas.microsoft.com/office/drawing/2014/main" val="3953201346"/>
                    </a:ext>
                  </a:extLst>
                </a:gridCol>
                <a:gridCol w="208280">
                  <a:extLst>
                    <a:ext uri="{9D8B030D-6E8A-4147-A177-3AD203B41FA5}">
                      <a16:colId xmlns:a16="http://schemas.microsoft.com/office/drawing/2014/main" val="3247525175"/>
                    </a:ext>
                  </a:extLst>
                </a:gridCol>
                <a:gridCol w="208280">
                  <a:extLst>
                    <a:ext uri="{9D8B030D-6E8A-4147-A177-3AD203B41FA5}">
                      <a16:colId xmlns:a16="http://schemas.microsoft.com/office/drawing/2014/main" val="449493581"/>
                    </a:ext>
                  </a:extLst>
                </a:gridCol>
                <a:gridCol w="329184">
                  <a:extLst>
                    <a:ext uri="{9D8B030D-6E8A-4147-A177-3AD203B41FA5}">
                      <a16:colId xmlns:a16="http://schemas.microsoft.com/office/drawing/2014/main" val="377507799"/>
                    </a:ext>
                  </a:extLst>
                </a:gridCol>
                <a:gridCol w="208280">
                  <a:extLst>
                    <a:ext uri="{9D8B030D-6E8A-4147-A177-3AD203B41FA5}">
                      <a16:colId xmlns:a16="http://schemas.microsoft.com/office/drawing/2014/main" val="2877034298"/>
                    </a:ext>
                  </a:extLst>
                </a:gridCol>
                <a:gridCol w="208280">
                  <a:extLst>
                    <a:ext uri="{9D8B030D-6E8A-4147-A177-3AD203B41FA5}">
                      <a16:colId xmlns:a16="http://schemas.microsoft.com/office/drawing/2014/main" val="3967033010"/>
                    </a:ext>
                  </a:extLst>
                </a:gridCol>
                <a:gridCol w="208280">
                  <a:extLst>
                    <a:ext uri="{9D8B030D-6E8A-4147-A177-3AD203B41FA5}">
                      <a16:colId xmlns:a16="http://schemas.microsoft.com/office/drawing/2014/main" val="3315468597"/>
                    </a:ext>
                  </a:extLst>
                </a:gridCol>
                <a:gridCol w="208280">
                  <a:extLst>
                    <a:ext uri="{9D8B030D-6E8A-4147-A177-3AD203B41FA5}">
                      <a16:colId xmlns:a16="http://schemas.microsoft.com/office/drawing/2014/main" val="3572654299"/>
                    </a:ext>
                  </a:extLst>
                </a:gridCol>
                <a:gridCol w="329184">
                  <a:extLst>
                    <a:ext uri="{9D8B030D-6E8A-4147-A177-3AD203B41FA5}">
                      <a16:colId xmlns:a16="http://schemas.microsoft.com/office/drawing/2014/main" val="3892570492"/>
                    </a:ext>
                  </a:extLst>
                </a:gridCol>
                <a:gridCol w="208280">
                  <a:extLst>
                    <a:ext uri="{9D8B030D-6E8A-4147-A177-3AD203B41FA5}">
                      <a16:colId xmlns:a16="http://schemas.microsoft.com/office/drawing/2014/main" val="3682147671"/>
                    </a:ext>
                  </a:extLst>
                </a:gridCol>
                <a:gridCol w="208280">
                  <a:extLst>
                    <a:ext uri="{9D8B030D-6E8A-4147-A177-3AD203B41FA5}">
                      <a16:colId xmlns:a16="http://schemas.microsoft.com/office/drawing/2014/main" val="2673879778"/>
                    </a:ext>
                  </a:extLst>
                </a:gridCol>
                <a:gridCol w="208280">
                  <a:extLst>
                    <a:ext uri="{9D8B030D-6E8A-4147-A177-3AD203B41FA5}">
                      <a16:colId xmlns:a16="http://schemas.microsoft.com/office/drawing/2014/main" val="1148732686"/>
                    </a:ext>
                  </a:extLst>
                </a:gridCol>
                <a:gridCol w="208280">
                  <a:extLst>
                    <a:ext uri="{9D8B030D-6E8A-4147-A177-3AD203B41FA5}">
                      <a16:colId xmlns:a16="http://schemas.microsoft.com/office/drawing/2014/main" val="1653286406"/>
                    </a:ext>
                  </a:extLst>
                </a:gridCol>
                <a:gridCol w="208280">
                  <a:extLst>
                    <a:ext uri="{9D8B030D-6E8A-4147-A177-3AD203B41FA5}">
                      <a16:colId xmlns:a16="http://schemas.microsoft.com/office/drawing/2014/main" val="2729861325"/>
                    </a:ext>
                  </a:extLst>
                </a:gridCol>
                <a:gridCol w="208280">
                  <a:extLst>
                    <a:ext uri="{9D8B030D-6E8A-4147-A177-3AD203B41FA5}">
                      <a16:colId xmlns:a16="http://schemas.microsoft.com/office/drawing/2014/main" val="953723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3977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- 2019-10-10 19:31:00</a:t>
                      </a:r>
                      <a:r>
                        <a:rPr kumimoji="0" lang="de-DE" sz="1000" b="0" i="0" u="none" strike="noStrike" kern="1200" cap="none" spc="0" normalizeH="0" baseline="0" noProof="0">
                          <a:ln>
                            <a:noFill/>
                          </a:ln>
                          <a:solidFill>
                            <a:prstClr val="black"/>
                          </a:solidFill>
                          <a:effectLst/>
                          <a:uLnTx/>
                          <a:uFillTx/>
                          <a:latin typeface="+mn-lt"/>
                          <a:ea typeface="+mn-ea"/>
                          <a:cs typeface="+mn-cs"/>
                        </a:rPr>
                        <a:t>
 „Was will denn der Alte hier?“ - So würden ihn junge Leute ansehen, dachte Günther Anton Krabbenhöft, als er im hohen Alter das erste Mal einen Berliner Techno-Club betrat. Es kam alles anders. Das lassen wir Club-Ikone Krabbenhöft aber lieber alles selbst erzählen. 😉🤩
Wir feiern! 25 Jahre 37 Grad! Aus diesem Anlass habt ihr uns aus eurem Leben erzählt. 25 mal lasst ihr uns teilhaben. Dies ist Geschichte Nummer 3. Jeden Tag gibt es jetzt bis zum 1.11 eine neue Geschichte – bunt, lebendig, intensiv. #wasunsbewegt #MeinLebenhat37Grad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https://scontent.xx.fbcdn.net/v/t15.5256-10/p720x720/70861825_2504230133005991_8753508348453715968_n.jpg?_nc_cat=102&amp;_nc_oc=AQnSskid4I4T4Wfg-xRbEbrOVxv2Ax7dovl1_-ek6P5ThC0xCUWZi8Svcb_g9ECGT04&amp;_nc_ht=scontent.xx&amp;oh=45bb9cb7fae30fdf0cee5ae17a8c1ad9&amp;oe=5E21DC7A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65238318"/>
                  </a:ext>
                </a:extLst>
              </a:tr>
            </a:tbl>
          </a:graphicData>
        </a:graphic>
      </p:graphicFrame>
      <p:sp>
        <p:nvSpPr>
          <p:cNvPr id="4" name="Text Placeholder 3">
            <a:extLst>
              <a:ext uri="{FF2B5EF4-FFF2-40B4-BE49-F238E27FC236}">
                <a16:creationId xmlns:a16="http://schemas.microsoft.com/office/drawing/2014/main" id="{D047488D-5789-43DA-95AE-5D88F00AE29F}"/>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729776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DDB32-E96C-43A8-B228-557F715ED5DE}"/>
              </a:ext>
            </a:extLst>
          </p:cNvPr>
          <p:cNvSpPr>
            <a:spLocks noGrp="1"/>
          </p:cNvSpPr>
          <p:nvPr>
            <p:ph type="title"/>
          </p:nvPr>
        </p:nvSpPr>
        <p:spPr/>
        <p:txBody>
          <a:bodyPr/>
          <a:lstStyle/>
          <a:p>
            <a:r>
              <a:rPr lang="en-US"/>
              <a:t>Facebook Top 20 Post (37 Grad) | 37 Grad - 3 of 26</a:t>
            </a:r>
          </a:p>
        </p:txBody>
      </p:sp>
      <p:graphicFrame>
        <p:nvGraphicFramePr>
          <p:cNvPr id="5" name="Table Placeholder 4">
            <a:extLst>
              <a:ext uri="{FF2B5EF4-FFF2-40B4-BE49-F238E27FC236}">
                <a16:creationId xmlns:a16="http://schemas.microsoft.com/office/drawing/2014/main" id="{129A0A96-0C7C-4D53-B10D-9F640219E046}"/>
              </a:ext>
            </a:extLst>
          </p:cNvPr>
          <p:cNvGraphicFramePr>
            <a:graphicFrameLocks noGrp="1"/>
          </p:cNvGraphicFramePr>
          <p:nvPr>
            <p:ph type="tbl" sz="quarter" idx="13"/>
            <p:extLst>
              <p:ext uri="{D42A27DB-BD31-4B8C-83A1-F6EECF244321}">
                <p14:modId xmlns:p14="http://schemas.microsoft.com/office/powerpoint/2010/main" val="2257936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35507306"/>
                    </a:ext>
                  </a:extLst>
                </a:gridCol>
                <a:gridCol w="905256">
                  <a:extLst>
                    <a:ext uri="{9D8B030D-6E8A-4147-A177-3AD203B41FA5}">
                      <a16:colId xmlns:a16="http://schemas.microsoft.com/office/drawing/2014/main" val="150556948"/>
                    </a:ext>
                  </a:extLst>
                </a:gridCol>
                <a:gridCol w="246888">
                  <a:extLst>
                    <a:ext uri="{9D8B030D-6E8A-4147-A177-3AD203B41FA5}">
                      <a16:colId xmlns:a16="http://schemas.microsoft.com/office/drawing/2014/main" val="2108163607"/>
                    </a:ext>
                  </a:extLst>
                </a:gridCol>
                <a:gridCol w="576072">
                  <a:extLst>
                    <a:ext uri="{9D8B030D-6E8A-4147-A177-3AD203B41FA5}">
                      <a16:colId xmlns:a16="http://schemas.microsoft.com/office/drawing/2014/main" val="3192863927"/>
                    </a:ext>
                  </a:extLst>
                </a:gridCol>
                <a:gridCol w="246888">
                  <a:extLst>
                    <a:ext uri="{9D8B030D-6E8A-4147-A177-3AD203B41FA5}">
                      <a16:colId xmlns:a16="http://schemas.microsoft.com/office/drawing/2014/main" val="1317104991"/>
                    </a:ext>
                  </a:extLst>
                </a:gridCol>
                <a:gridCol w="208280">
                  <a:extLst>
                    <a:ext uri="{9D8B030D-6E8A-4147-A177-3AD203B41FA5}">
                      <a16:colId xmlns:a16="http://schemas.microsoft.com/office/drawing/2014/main" val="1848326607"/>
                    </a:ext>
                  </a:extLst>
                </a:gridCol>
                <a:gridCol w="208280">
                  <a:extLst>
                    <a:ext uri="{9D8B030D-6E8A-4147-A177-3AD203B41FA5}">
                      <a16:colId xmlns:a16="http://schemas.microsoft.com/office/drawing/2014/main" val="2798486968"/>
                    </a:ext>
                  </a:extLst>
                </a:gridCol>
                <a:gridCol w="208280">
                  <a:extLst>
                    <a:ext uri="{9D8B030D-6E8A-4147-A177-3AD203B41FA5}">
                      <a16:colId xmlns:a16="http://schemas.microsoft.com/office/drawing/2014/main" val="115044486"/>
                    </a:ext>
                  </a:extLst>
                </a:gridCol>
                <a:gridCol w="208280">
                  <a:extLst>
                    <a:ext uri="{9D8B030D-6E8A-4147-A177-3AD203B41FA5}">
                      <a16:colId xmlns:a16="http://schemas.microsoft.com/office/drawing/2014/main" val="3700917509"/>
                    </a:ext>
                  </a:extLst>
                </a:gridCol>
                <a:gridCol w="208280">
                  <a:extLst>
                    <a:ext uri="{9D8B030D-6E8A-4147-A177-3AD203B41FA5}">
                      <a16:colId xmlns:a16="http://schemas.microsoft.com/office/drawing/2014/main" val="774426660"/>
                    </a:ext>
                  </a:extLst>
                </a:gridCol>
                <a:gridCol w="208280">
                  <a:extLst>
                    <a:ext uri="{9D8B030D-6E8A-4147-A177-3AD203B41FA5}">
                      <a16:colId xmlns:a16="http://schemas.microsoft.com/office/drawing/2014/main" val="2689251683"/>
                    </a:ext>
                  </a:extLst>
                </a:gridCol>
                <a:gridCol w="208280">
                  <a:extLst>
                    <a:ext uri="{9D8B030D-6E8A-4147-A177-3AD203B41FA5}">
                      <a16:colId xmlns:a16="http://schemas.microsoft.com/office/drawing/2014/main" val="1639916021"/>
                    </a:ext>
                  </a:extLst>
                </a:gridCol>
                <a:gridCol w="208280">
                  <a:extLst>
                    <a:ext uri="{9D8B030D-6E8A-4147-A177-3AD203B41FA5}">
                      <a16:colId xmlns:a16="http://schemas.microsoft.com/office/drawing/2014/main" val="2035416113"/>
                    </a:ext>
                  </a:extLst>
                </a:gridCol>
                <a:gridCol w="329184">
                  <a:extLst>
                    <a:ext uri="{9D8B030D-6E8A-4147-A177-3AD203B41FA5}">
                      <a16:colId xmlns:a16="http://schemas.microsoft.com/office/drawing/2014/main" val="1361283588"/>
                    </a:ext>
                  </a:extLst>
                </a:gridCol>
                <a:gridCol w="329184">
                  <a:extLst>
                    <a:ext uri="{9D8B030D-6E8A-4147-A177-3AD203B41FA5}">
                      <a16:colId xmlns:a16="http://schemas.microsoft.com/office/drawing/2014/main" val="2458308632"/>
                    </a:ext>
                  </a:extLst>
                </a:gridCol>
                <a:gridCol w="208280">
                  <a:extLst>
                    <a:ext uri="{9D8B030D-6E8A-4147-A177-3AD203B41FA5}">
                      <a16:colId xmlns:a16="http://schemas.microsoft.com/office/drawing/2014/main" val="3199394496"/>
                    </a:ext>
                  </a:extLst>
                </a:gridCol>
                <a:gridCol w="208280">
                  <a:extLst>
                    <a:ext uri="{9D8B030D-6E8A-4147-A177-3AD203B41FA5}">
                      <a16:colId xmlns:a16="http://schemas.microsoft.com/office/drawing/2014/main" val="838667201"/>
                    </a:ext>
                  </a:extLst>
                </a:gridCol>
                <a:gridCol w="208280">
                  <a:extLst>
                    <a:ext uri="{9D8B030D-6E8A-4147-A177-3AD203B41FA5}">
                      <a16:colId xmlns:a16="http://schemas.microsoft.com/office/drawing/2014/main" val="2221631784"/>
                    </a:ext>
                  </a:extLst>
                </a:gridCol>
                <a:gridCol w="208280">
                  <a:extLst>
                    <a:ext uri="{9D8B030D-6E8A-4147-A177-3AD203B41FA5}">
                      <a16:colId xmlns:a16="http://schemas.microsoft.com/office/drawing/2014/main" val="189089135"/>
                    </a:ext>
                  </a:extLst>
                </a:gridCol>
                <a:gridCol w="329184">
                  <a:extLst>
                    <a:ext uri="{9D8B030D-6E8A-4147-A177-3AD203B41FA5}">
                      <a16:colId xmlns:a16="http://schemas.microsoft.com/office/drawing/2014/main" val="4244220590"/>
                    </a:ext>
                  </a:extLst>
                </a:gridCol>
                <a:gridCol w="208280">
                  <a:extLst>
                    <a:ext uri="{9D8B030D-6E8A-4147-A177-3AD203B41FA5}">
                      <a16:colId xmlns:a16="http://schemas.microsoft.com/office/drawing/2014/main" val="298126959"/>
                    </a:ext>
                  </a:extLst>
                </a:gridCol>
                <a:gridCol w="208280">
                  <a:extLst>
                    <a:ext uri="{9D8B030D-6E8A-4147-A177-3AD203B41FA5}">
                      <a16:colId xmlns:a16="http://schemas.microsoft.com/office/drawing/2014/main" val="937738536"/>
                    </a:ext>
                  </a:extLst>
                </a:gridCol>
                <a:gridCol w="208280">
                  <a:extLst>
                    <a:ext uri="{9D8B030D-6E8A-4147-A177-3AD203B41FA5}">
                      <a16:colId xmlns:a16="http://schemas.microsoft.com/office/drawing/2014/main" val="2974768279"/>
                    </a:ext>
                  </a:extLst>
                </a:gridCol>
                <a:gridCol w="208280">
                  <a:extLst>
                    <a:ext uri="{9D8B030D-6E8A-4147-A177-3AD203B41FA5}">
                      <a16:colId xmlns:a16="http://schemas.microsoft.com/office/drawing/2014/main" val="2415442040"/>
                    </a:ext>
                  </a:extLst>
                </a:gridCol>
                <a:gridCol w="329184">
                  <a:extLst>
                    <a:ext uri="{9D8B030D-6E8A-4147-A177-3AD203B41FA5}">
                      <a16:colId xmlns:a16="http://schemas.microsoft.com/office/drawing/2014/main" val="4289767755"/>
                    </a:ext>
                  </a:extLst>
                </a:gridCol>
                <a:gridCol w="208280">
                  <a:extLst>
                    <a:ext uri="{9D8B030D-6E8A-4147-A177-3AD203B41FA5}">
                      <a16:colId xmlns:a16="http://schemas.microsoft.com/office/drawing/2014/main" val="3076172749"/>
                    </a:ext>
                  </a:extLst>
                </a:gridCol>
                <a:gridCol w="208280">
                  <a:extLst>
                    <a:ext uri="{9D8B030D-6E8A-4147-A177-3AD203B41FA5}">
                      <a16:colId xmlns:a16="http://schemas.microsoft.com/office/drawing/2014/main" val="417156794"/>
                    </a:ext>
                  </a:extLst>
                </a:gridCol>
                <a:gridCol w="208280">
                  <a:extLst>
                    <a:ext uri="{9D8B030D-6E8A-4147-A177-3AD203B41FA5}">
                      <a16:colId xmlns:a16="http://schemas.microsoft.com/office/drawing/2014/main" val="3739902367"/>
                    </a:ext>
                  </a:extLst>
                </a:gridCol>
                <a:gridCol w="208280">
                  <a:extLst>
                    <a:ext uri="{9D8B030D-6E8A-4147-A177-3AD203B41FA5}">
                      <a16:colId xmlns:a16="http://schemas.microsoft.com/office/drawing/2014/main" val="2942183552"/>
                    </a:ext>
                  </a:extLst>
                </a:gridCol>
                <a:gridCol w="208280">
                  <a:extLst>
                    <a:ext uri="{9D8B030D-6E8A-4147-A177-3AD203B41FA5}">
                      <a16:colId xmlns:a16="http://schemas.microsoft.com/office/drawing/2014/main" val="2492235049"/>
                    </a:ext>
                  </a:extLst>
                </a:gridCol>
                <a:gridCol w="208280">
                  <a:extLst>
                    <a:ext uri="{9D8B030D-6E8A-4147-A177-3AD203B41FA5}">
                      <a16:colId xmlns:a16="http://schemas.microsoft.com/office/drawing/2014/main" val="2421797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94867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- 2019-10-18 17:40:14</a:t>
                      </a:r>
                      <a:r>
                        <a:rPr kumimoji="0" lang="de-DE" sz="1000" b="0" i="0" u="none" strike="noStrike" kern="1200" cap="none" spc="0" normalizeH="0" baseline="0" noProof="0">
                          <a:ln>
                            <a:noFill/>
                          </a:ln>
                          <a:solidFill>
                            <a:prstClr val="black"/>
                          </a:solidFill>
                          <a:effectLst/>
                          <a:uLnTx/>
                          <a:uFillTx/>
                          <a:latin typeface="+mn-lt"/>
                          <a:ea typeface="+mn-ea"/>
                          <a:cs typeface="+mn-cs"/>
                        </a:rPr>
                        <a:t>
 Er nennt sich selbst WELTMESTER: Speerwerfer Mathias Mester. 😄 "Es ist so, dass ich als Kleinwüchsiger immer unterschätzt werde." Was der paralympische Sportler aus diesem Vorurteil macht, wie er seine Schulzeit und erste Liebe erlebt hat und was vielen Menschen fehlt, um "auf Augenhöhe" zu kommunizieren, erzählt er euch alles in unserem Scribble. 
Wir feiern! 25 Jahre 37 Grad! Aus diesem Anlass habt ihr uns aus eurem Leben erzählt. 25-mal lasst ihr uns teilhaben. Dies ist Geschichte Nummer 11. Jeden Tag gibt es jetzt bis zum 1.11 eine neue Geschichte – bunt, lebendig, intensiv. #wasunsbewegt #MeinLebenhat37Grad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https://scontent.xx.fbcdn.net/v/t15.5256-10/p720x720/72601189_2379194255675071_1005659028920991744_n.jpg?_nc_cat=108&amp;_nc_oc=AQn2fKZ_8hre_J4JXr6Bl7UEmGxm75kC3D8-cPaWI8Yl96NNah_Zy9zbGsOwxCzdY68&amp;_nc_ht=scontent.xx&amp;oh=e41f8e1aad2ac5b719cef95570247efb&amp;oe=5E526F7D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82387032"/>
                  </a:ext>
                </a:extLst>
              </a:tr>
            </a:tbl>
          </a:graphicData>
        </a:graphic>
      </p:graphicFrame>
      <p:sp>
        <p:nvSpPr>
          <p:cNvPr id="4" name="Text Placeholder 3">
            <a:extLst>
              <a:ext uri="{FF2B5EF4-FFF2-40B4-BE49-F238E27FC236}">
                <a16:creationId xmlns:a16="http://schemas.microsoft.com/office/drawing/2014/main" id="{3210C7F7-17AE-4346-838C-370B54EF9FC2}"/>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441218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E58A1-D2CE-4F94-A73E-CF65F69EAAA4}"/>
              </a:ext>
            </a:extLst>
          </p:cNvPr>
          <p:cNvSpPr>
            <a:spLocks noGrp="1"/>
          </p:cNvSpPr>
          <p:nvPr>
            <p:ph type="title"/>
          </p:nvPr>
        </p:nvSpPr>
        <p:spPr/>
        <p:txBody>
          <a:bodyPr/>
          <a:lstStyle/>
          <a:p>
            <a:r>
              <a:rPr lang="en-US"/>
              <a:t>Facebook Top 20 Post (37 Grad) | 37 Grad - 4 of 26</a:t>
            </a:r>
          </a:p>
        </p:txBody>
      </p:sp>
      <p:graphicFrame>
        <p:nvGraphicFramePr>
          <p:cNvPr id="5" name="Table Placeholder 4">
            <a:extLst>
              <a:ext uri="{FF2B5EF4-FFF2-40B4-BE49-F238E27FC236}">
                <a16:creationId xmlns:a16="http://schemas.microsoft.com/office/drawing/2014/main" id="{9AA060DE-2AE5-406B-B927-38D1460BD7D6}"/>
              </a:ext>
            </a:extLst>
          </p:cNvPr>
          <p:cNvGraphicFramePr>
            <a:graphicFrameLocks noGrp="1"/>
          </p:cNvGraphicFramePr>
          <p:nvPr>
            <p:ph type="tbl" sz="quarter" idx="13"/>
            <p:extLst>
              <p:ext uri="{D42A27DB-BD31-4B8C-83A1-F6EECF244321}">
                <p14:modId xmlns:p14="http://schemas.microsoft.com/office/powerpoint/2010/main" val="1088451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7796123"/>
                    </a:ext>
                  </a:extLst>
                </a:gridCol>
                <a:gridCol w="905256">
                  <a:extLst>
                    <a:ext uri="{9D8B030D-6E8A-4147-A177-3AD203B41FA5}">
                      <a16:colId xmlns:a16="http://schemas.microsoft.com/office/drawing/2014/main" val="3918398446"/>
                    </a:ext>
                  </a:extLst>
                </a:gridCol>
                <a:gridCol w="246888">
                  <a:extLst>
                    <a:ext uri="{9D8B030D-6E8A-4147-A177-3AD203B41FA5}">
                      <a16:colId xmlns:a16="http://schemas.microsoft.com/office/drawing/2014/main" val="1280416285"/>
                    </a:ext>
                  </a:extLst>
                </a:gridCol>
                <a:gridCol w="576072">
                  <a:extLst>
                    <a:ext uri="{9D8B030D-6E8A-4147-A177-3AD203B41FA5}">
                      <a16:colId xmlns:a16="http://schemas.microsoft.com/office/drawing/2014/main" val="3480853534"/>
                    </a:ext>
                  </a:extLst>
                </a:gridCol>
                <a:gridCol w="246888">
                  <a:extLst>
                    <a:ext uri="{9D8B030D-6E8A-4147-A177-3AD203B41FA5}">
                      <a16:colId xmlns:a16="http://schemas.microsoft.com/office/drawing/2014/main" val="3856929804"/>
                    </a:ext>
                  </a:extLst>
                </a:gridCol>
                <a:gridCol w="208280">
                  <a:extLst>
                    <a:ext uri="{9D8B030D-6E8A-4147-A177-3AD203B41FA5}">
                      <a16:colId xmlns:a16="http://schemas.microsoft.com/office/drawing/2014/main" val="2851698401"/>
                    </a:ext>
                  </a:extLst>
                </a:gridCol>
                <a:gridCol w="208280">
                  <a:extLst>
                    <a:ext uri="{9D8B030D-6E8A-4147-A177-3AD203B41FA5}">
                      <a16:colId xmlns:a16="http://schemas.microsoft.com/office/drawing/2014/main" val="2388436051"/>
                    </a:ext>
                  </a:extLst>
                </a:gridCol>
                <a:gridCol w="208280">
                  <a:extLst>
                    <a:ext uri="{9D8B030D-6E8A-4147-A177-3AD203B41FA5}">
                      <a16:colId xmlns:a16="http://schemas.microsoft.com/office/drawing/2014/main" val="4088446623"/>
                    </a:ext>
                  </a:extLst>
                </a:gridCol>
                <a:gridCol w="208280">
                  <a:extLst>
                    <a:ext uri="{9D8B030D-6E8A-4147-A177-3AD203B41FA5}">
                      <a16:colId xmlns:a16="http://schemas.microsoft.com/office/drawing/2014/main" val="2122978134"/>
                    </a:ext>
                  </a:extLst>
                </a:gridCol>
                <a:gridCol w="208280">
                  <a:extLst>
                    <a:ext uri="{9D8B030D-6E8A-4147-A177-3AD203B41FA5}">
                      <a16:colId xmlns:a16="http://schemas.microsoft.com/office/drawing/2014/main" val="1173568874"/>
                    </a:ext>
                  </a:extLst>
                </a:gridCol>
                <a:gridCol w="208280">
                  <a:extLst>
                    <a:ext uri="{9D8B030D-6E8A-4147-A177-3AD203B41FA5}">
                      <a16:colId xmlns:a16="http://schemas.microsoft.com/office/drawing/2014/main" val="95438065"/>
                    </a:ext>
                  </a:extLst>
                </a:gridCol>
                <a:gridCol w="208280">
                  <a:extLst>
                    <a:ext uri="{9D8B030D-6E8A-4147-A177-3AD203B41FA5}">
                      <a16:colId xmlns:a16="http://schemas.microsoft.com/office/drawing/2014/main" val="2263142007"/>
                    </a:ext>
                  </a:extLst>
                </a:gridCol>
                <a:gridCol w="208280">
                  <a:extLst>
                    <a:ext uri="{9D8B030D-6E8A-4147-A177-3AD203B41FA5}">
                      <a16:colId xmlns:a16="http://schemas.microsoft.com/office/drawing/2014/main" val="1274371031"/>
                    </a:ext>
                  </a:extLst>
                </a:gridCol>
                <a:gridCol w="329184">
                  <a:extLst>
                    <a:ext uri="{9D8B030D-6E8A-4147-A177-3AD203B41FA5}">
                      <a16:colId xmlns:a16="http://schemas.microsoft.com/office/drawing/2014/main" val="2638278523"/>
                    </a:ext>
                  </a:extLst>
                </a:gridCol>
                <a:gridCol w="329184">
                  <a:extLst>
                    <a:ext uri="{9D8B030D-6E8A-4147-A177-3AD203B41FA5}">
                      <a16:colId xmlns:a16="http://schemas.microsoft.com/office/drawing/2014/main" val="1641537014"/>
                    </a:ext>
                  </a:extLst>
                </a:gridCol>
                <a:gridCol w="208280">
                  <a:extLst>
                    <a:ext uri="{9D8B030D-6E8A-4147-A177-3AD203B41FA5}">
                      <a16:colId xmlns:a16="http://schemas.microsoft.com/office/drawing/2014/main" val="1513756332"/>
                    </a:ext>
                  </a:extLst>
                </a:gridCol>
                <a:gridCol w="208280">
                  <a:extLst>
                    <a:ext uri="{9D8B030D-6E8A-4147-A177-3AD203B41FA5}">
                      <a16:colId xmlns:a16="http://schemas.microsoft.com/office/drawing/2014/main" val="3587898800"/>
                    </a:ext>
                  </a:extLst>
                </a:gridCol>
                <a:gridCol w="208280">
                  <a:extLst>
                    <a:ext uri="{9D8B030D-6E8A-4147-A177-3AD203B41FA5}">
                      <a16:colId xmlns:a16="http://schemas.microsoft.com/office/drawing/2014/main" val="1249750656"/>
                    </a:ext>
                  </a:extLst>
                </a:gridCol>
                <a:gridCol w="208280">
                  <a:extLst>
                    <a:ext uri="{9D8B030D-6E8A-4147-A177-3AD203B41FA5}">
                      <a16:colId xmlns:a16="http://schemas.microsoft.com/office/drawing/2014/main" val="551836272"/>
                    </a:ext>
                  </a:extLst>
                </a:gridCol>
                <a:gridCol w="329184">
                  <a:extLst>
                    <a:ext uri="{9D8B030D-6E8A-4147-A177-3AD203B41FA5}">
                      <a16:colId xmlns:a16="http://schemas.microsoft.com/office/drawing/2014/main" val="2613304226"/>
                    </a:ext>
                  </a:extLst>
                </a:gridCol>
                <a:gridCol w="208280">
                  <a:extLst>
                    <a:ext uri="{9D8B030D-6E8A-4147-A177-3AD203B41FA5}">
                      <a16:colId xmlns:a16="http://schemas.microsoft.com/office/drawing/2014/main" val="4235186096"/>
                    </a:ext>
                  </a:extLst>
                </a:gridCol>
                <a:gridCol w="208280">
                  <a:extLst>
                    <a:ext uri="{9D8B030D-6E8A-4147-A177-3AD203B41FA5}">
                      <a16:colId xmlns:a16="http://schemas.microsoft.com/office/drawing/2014/main" val="2521072550"/>
                    </a:ext>
                  </a:extLst>
                </a:gridCol>
                <a:gridCol w="208280">
                  <a:extLst>
                    <a:ext uri="{9D8B030D-6E8A-4147-A177-3AD203B41FA5}">
                      <a16:colId xmlns:a16="http://schemas.microsoft.com/office/drawing/2014/main" val="1018380284"/>
                    </a:ext>
                  </a:extLst>
                </a:gridCol>
                <a:gridCol w="208280">
                  <a:extLst>
                    <a:ext uri="{9D8B030D-6E8A-4147-A177-3AD203B41FA5}">
                      <a16:colId xmlns:a16="http://schemas.microsoft.com/office/drawing/2014/main" val="1702476400"/>
                    </a:ext>
                  </a:extLst>
                </a:gridCol>
                <a:gridCol w="329184">
                  <a:extLst>
                    <a:ext uri="{9D8B030D-6E8A-4147-A177-3AD203B41FA5}">
                      <a16:colId xmlns:a16="http://schemas.microsoft.com/office/drawing/2014/main" val="3271782983"/>
                    </a:ext>
                  </a:extLst>
                </a:gridCol>
                <a:gridCol w="208280">
                  <a:extLst>
                    <a:ext uri="{9D8B030D-6E8A-4147-A177-3AD203B41FA5}">
                      <a16:colId xmlns:a16="http://schemas.microsoft.com/office/drawing/2014/main" val="1395125279"/>
                    </a:ext>
                  </a:extLst>
                </a:gridCol>
                <a:gridCol w="208280">
                  <a:extLst>
                    <a:ext uri="{9D8B030D-6E8A-4147-A177-3AD203B41FA5}">
                      <a16:colId xmlns:a16="http://schemas.microsoft.com/office/drawing/2014/main" val="1226034105"/>
                    </a:ext>
                  </a:extLst>
                </a:gridCol>
                <a:gridCol w="208280">
                  <a:extLst>
                    <a:ext uri="{9D8B030D-6E8A-4147-A177-3AD203B41FA5}">
                      <a16:colId xmlns:a16="http://schemas.microsoft.com/office/drawing/2014/main" val="949525550"/>
                    </a:ext>
                  </a:extLst>
                </a:gridCol>
                <a:gridCol w="208280">
                  <a:extLst>
                    <a:ext uri="{9D8B030D-6E8A-4147-A177-3AD203B41FA5}">
                      <a16:colId xmlns:a16="http://schemas.microsoft.com/office/drawing/2014/main" val="1163688080"/>
                    </a:ext>
                  </a:extLst>
                </a:gridCol>
                <a:gridCol w="208280">
                  <a:extLst>
                    <a:ext uri="{9D8B030D-6E8A-4147-A177-3AD203B41FA5}">
                      <a16:colId xmlns:a16="http://schemas.microsoft.com/office/drawing/2014/main" val="225006772"/>
                    </a:ext>
                  </a:extLst>
                </a:gridCol>
                <a:gridCol w="208280">
                  <a:extLst>
                    <a:ext uri="{9D8B030D-6E8A-4147-A177-3AD203B41FA5}">
                      <a16:colId xmlns:a16="http://schemas.microsoft.com/office/drawing/2014/main" val="3884436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5278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- 2019-10-14 09:03:46</a:t>
                      </a:r>
                      <a:r>
                        <a:rPr kumimoji="0" lang="de-DE" sz="1000" b="0" i="0" u="none" strike="noStrike" kern="1200" cap="none" spc="0" normalizeH="0" baseline="0" noProof="0">
                          <a:ln>
                            <a:noFill/>
                          </a:ln>
                          <a:solidFill>
                            <a:prstClr val="black"/>
                          </a:solidFill>
                          <a:effectLst/>
                          <a:uLnTx/>
                          <a:uFillTx/>
                          <a:latin typeface="+mn-lt"/>
                          <a:ea typeface="+mn-ea"/>
                          <a:cs typeface="+mn-cs"/>
                        </a:rPr>
                        <a:t>
 Die Köchin kocht das Leibgericht, die Pflegerin hat Zeit für ein gutes Gespräch, die Sterbebegleiterin gibt eine Fußmassage. Das Hospiz in Baden-Baden versucht, das möglich zu machen. Zum Deutschen Hospiztag 2019 empfehlen wir euch 37 Grad "Der Geschmack von Leben": ly.zdf.de/c66/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https://scontent.xx.fbcdn.net/v/t15.5256-10/51983825_851142171944367_3280838119124893696_n.jpg?_nc_cat=105&amp;_nc_oc=AQmOAGzGZqUwL5Q9axStSkG1XpWbAZVVeBQEx9Z6oYEsk0ffSzubAXqFnlL7_0ng09Q&amp;_nc_ht=scontent.xx&amp;oh=3723b23ddd98c6632d33460f0d81d302&amp;oe=5E551CC5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52529355"/>
                  </a:ext>
                </a:extLst>
              </a:tr>
            </a:tbl>
          </a:graphicData>
        </a:graphic>
      </p:graphicFrame>
      <p:sp>
        <p:nvSpPr>
          <p:cNvPr id="4" name="Text Placeholder 3">
            <a:extLst>
              <a:ext uri="{FF2B5EF4-FFF2-40B4-BE49-F238E27FC236}">
                <a16:creationId xmlns:a16="http://schemas.microsoft.com/office/drawing/2014/main" id="{F9AD67B7-2EDD-4598-BA49-579B6F328A5E}"/>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32736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A351E-B8BD-4F9C-8E56-376625036BEC}"/>
              </a:ext>
            </a:extLst>
          </p:cNvPr>
          <p:cNvSpPr>
            <a:spLocks noGrp="1"/>
          </p:cNvSpPr>
          <p:nvPr>
            <p:ph type="title"/>
          </p:nvPr>
        </p:nvSpPr>
        <p:spPr/>
        <p:txBody>
          <a:bodyPr/>
          <a:lstStyle/>
          <a:p>
            <a:r>
              <a:rPr lang="en-US"/>
              <a:t>Facebook Top 20 Post (37 Grad) | 37 Grad - 5 of 26</a:t>
            </a:r>
          </a:p>
        </p:txBody>
      </p:sp>
      <p:graphicFrame>
        <p:nvGraphicFramePr>
          <p:cNvPr id="5" name="Table Placeholder 4">
            <a:extLst>
              <a:ext uri="{FF2B5EF4-FFF2-40B4-BE49-F238E27FC236}">
                <a16:creationId xmlns:a16="http://schemas.microsoft.com/office/drawing/2014/main" id="{591EE055-78FA-4E73-8260-542B2D15EE48}"/>
              </a:ext>
            </a:extLst>
          </p:cNvPr>
          <p:cNvGraphicFramePr>
            <a:graphicFrameLocks noGrp="1"/>
          </p:cNvGraphicFramePr>
          <p:nvPr>
            <p:ph type="tbl" sz="quarter" idx="13"/>
            <p:extLst>
              <p:ext uri="{D42A27DB-BD31-4B8C-83A1-F6EECF244321}">
                <p14:modId xmlns:p14="http://schemas.microsoft.com/office/powerpoint/2010/main" val="1075413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19961614"/>
                    </a:ext>
                  </a:extLst>
                </a:gridCol>
                <a:gridCol w="905256">
                  <a:extLst>
                    <a:ext uri="{9D8B030D-6E8A-4147-A177-3AD203B41FA5}">
                      <a16:colId xmlns:a16="http://schemas.microsoft.com/office/drawing/2014/main" val="1670544531"/>
                    </a:ext>
                  </a:extLst>
                </a:gridCol>
                <a:gridCol w="246888">
                  <a:extLst>
                    <a:ext uri="{9D8B030D-6E8A-4147-A177-3AD203B41FA5}">
                      <a16:colId xmlns:a16="http://schemas.microsoft.com/office/drawing/2014/main" val="4066714528"/>
                    </a:ext>
                  </a:extLst>
                </a:gridCol>
                <a:gridCol w="576072">
                  <a:extLst>
                    <a:ext uri="{9D8B030D-6E8A-4147-A177-3AD203B41FA5}">
                      <a16:colId xmlns:a16="http://schemas.microsoft.com/office/drawing/2014/main" val="1524817396"/>
                    </a:ext>
                  </a:extLst>
                </a:gridCol>
                <a:gridCol w="246888">
                  <a:extLst>
                    <a:ext uri="{9D8B030D-6E8A-4147-A177-3AD203B41FA5}">
                      <a16:colId xmlns:a16="http://schemas.microsoft.com/office/drawing/2014/main" val="3806447730"/>
                    </a:ext>
                  </a:extLst>
                </a:gridCol>
                <a:gridCol w="208280">
                  <a:extLst>
                    <a:ext uri="{9D8B030D-6E8A-4147-A177-3AD203B41FA5}">
                      <a16:colId xmlns:a16="http://schemas.microsoft.com/office/drawing/2014/main" val="2765597457"/>
                    </a:ext>
                  </a:extLst>
                </a:gridCol>
                <a:gridCol w="208280">
                  <a:extLst>
                    <a:ext uri="{9D8B030D-6E8A-4147-A177-3AD203B41FA5}">
                      <a16:colId xmlns:a16="http://schemas.microsoft.com/office/drawing/2014/main" val="2167020796"/>
                    </a:ext>
                  </a:extLst>
                </a:gridCol>
                <a:gridCol w="208280">
                  <a:extLst>
                    <a:ext uri="{9D8B030D-6E8A-4147-A177-3AD203B41FA5}">
                      <a16:colId xmlns:a16="http://schemas.microsoft.com/office/drawing/2014/main" val="4004800876"/>
                    </a:ext>
                  </a:extLst>
                </a:gridCol>
                <a:gridCol w="208280">
                  <a:extLst>
                    <a:ext uri="{9D8B030D-6E8A-4147-A177-3AD203B41FA5}">
                      <a16:colId xmlns:a16="http://schemas.microsoft.com/office/drawing/2014/main" val="1192728969"/>
                    </a:ext>
                  </a:extLst>
                </a:gridCol>
                <a:gridCol w="208280">
                  <a:extLst>
                    <a:ext uri="{9D8B030D-6E8A-4147-A177-3AD203B41FA5}">
                      <a16:colId xmlns:a16="http://schemas.microsoft.com/office/drawing/2014/main" val="3359801267"/>
                    </a:ext>
                  </a:extLst>
                </a:gridCol>
                <a:gridCol w="208280">
                  <a:extLst>
                    <a:ext uri="{9D8B030D-6E8A-4147-A177-3AD203B41FA5}">
                      <a16:colId xmlns:a16="http://schemas.microsoft.com/office/drawing/2014/main" val="867734135"/>
                    </a:ext>
                  </a:extLst>
                </a:gridCol>
                <a:gridCol w="208280">
                  <a:extLst>
                    <a:ext uri="{9D8B030D-6E8A-4147-A177-3AD203B41FA5}">
                      <a16:colId xmlns:a16="http://schemas.microsoft.com/office/drawing/2014/main" val="1095208428"/>
                    </a:ext>
                  </a:extLst>
                </a:gridCol>
                <a:gridCol w="208280">
                  <a:extLst>
                    <a:ext uri="{9D8B030D-6E8A-4147-A177-3AD203B41FA5}">
                      <a16:colId xmlns:a16="http://schemas.microsoft.com/office/drawing/2014/main" val="24794819"/>
                    </a:ext>
                  </a:extLst>
                </a:gridCol>
                <a:gridCol w="329184">
                  <a:extLst>
                    <a:ext uri="{9D8B030D-6E8A-4147-A177-3AD203B41FA5}">
                      <a16:colId xmlns:a16="http://schemas.microsoft.com/office/drawing/2014/main" val="3564212961"/>
                    </a:ext>
                  </a:extLst>
                </a:gridCol>
                <a:gridCol w="329184">
                  <a:extLst>
                    <a:ext uri="{9D8B030D-6E8A-4147-A177-3AD203B41FA5}">
                      <a16:colId xmlns:a16="http://schemas.microsoft.com/office/drawing/2014/main" val="1482509493"/>
                    </a:ext>
                  </a:extLst>
                </a:gridCol>
                <a:gridCol w="208280">
                  <a:extLst>
                    <a:ext uri="{9D8B030D-6E8A-4147-A177-3AD203B41FA5}">
                      <a16:colId xmlns:a16="http://schemas.microsoft.com/office/drawing/2014/main" val="332507968"/>
                    </a:ext>
                  </a:extLst>
                </a:gridCol>
                <a:gridCol w="208280">
                  <a:extLst>
                    <a:ext uri="{9D8B030D-6E8A-4147-A177-3AD203B41FA5}">
                      <a16:colId xmlns:a16="http://schemas.microsoft.com/office/drawing/2014/main" val="1601879019"/>
                    </a:ext>
                  </a:extLst>
                </a:gridCol>
                <a:gridCol w="208280">
                  <a:extLst>
                    <a:ext uri="{9D8B030D-6E8A-4147-A177-3AD203B41FA5}">
                      <a16:colId xmlns:a16="http://schemas.microsoft.com/office/drawing/2014/main" val="3982776847"/>
                    </a:ext>
                  </a:extLst>
                </a:gridCol>
                <a:gridCol w="208280">
                  <a:extLst>
                    <a:ext uri="{9D8B030D-6E8A-4147-A177-3AD203B41FA5}">
                      <a16:colId xmlns:a16="http://schemas.microsoft.com/office/drawing/2014/main" val="1342701516"/>
                    </a:ext>
                  </a:extLst>
                </a:gridCol>
                <a:gridCol w="329184">
                  <a:extLst>
                    <a:ext uri="{9D8B030D-6E8A-4147-A177-3AD203B41FA5}">
                      <a16:colId xmlns:a16="http://schemas.microsoft.com/office/drawing/2014/main" val="3840969433"/>
                    </a:ext>
                  </a:extLst>
                </a:gridCol>
                <a:gridCol w="208280">
                  <a:extLst>
                    <a:ext uri="{9D8B030D-6E8A-4147-A177-3AD203B41FA5}">
                      <a16:colId xmlns:a16="http://schemas.microsoft.com/office/drawing/2014/main" val="542250043"/>
                    </a:ext>
                  </a:extLst>
                </a:gridCol>
                <a:gridCol w="208280">
                  <a:extLst>
                    <a:ext uri="{9D8B030D-6E8A-4147-A177-3AD203B41FA5}">
                      <a16:colId xmlns:a16="http://schemas.microsoft.com/office/drawing/2014/main" val="3561791181"/>
                    </a:ext>
                  </a:extLst>
                </a:gridCol>
                <a:gridCol w="208280">
                  <a:extLst>
                    <a:ext uri="{9D8B030D-6E8A-4147-A177-3AD203B41FA5}">
                      <a16:colId xmlns:a16="http://schemas.microsoft.com/office/drawing/2014/main" val="120302575"/>
                    </a:ext>
                  </a:extLst>
                </a:gridCol>
                <a:gridCol w="208280">
                  <a:extLst>
                    <a:ext uri="{9D8B030D-6E8A-4147-A177-3AD203B41FA5}">
                      <a16:colId xmlns:a16="http://schemas.microsoft.com/office/drawing/2014/main" val="4171713679"/>
                    </a:ext>
                  </a:extLst>
                </a:gridCol>
                <a:gridCol w="329184">
                  <a:extLst>
                    <a:ext uri="{9D8B030D-6E8A-4147-A177-3AD203B41FA5}">
                      <a16:colId xmlns:a16="http://schemas.microsoft.com/office/drawing/2014/main" val="2077611520"/>
                    </a:ext>
                  </a:extLst>
                </a:gridCol>
                <a:gridCol w="208280">
                  <a:extLst>
                    <a:ext uri="{9D8B030D-6E8A-4147-A177-3AD203B41FA5}">
                      <a16:colId xmlns:a16="http://schemas.microsoft.com/office/drawing/2014/main" val="3317676468"/>
                    </a:ext>
                  </a:extLst>
                </a:gridCol>
                <a:gridCol w="208280">
                  <a:extLst>
                    <a:ext uri="{9D8B030D-6E8A-4147-A177-3AD203B41FA5}">
                      <a16:colId xmlns:a16="http://schemas.microsoft.com/office/drawing/2014/main" val="3013759148"/>
                    </a:ext>
                  </a:extLst>
                </a:gridCol>
                <a:gridCol w="208280">
                  <a:extLst>
                    <a:ext uri="{9D8B030D-6E8A-4147-A177-3AD203B41FA5}">
                      <a16:colId xmlns:a16="http://schemas.microsoft.com/office/drawing/2014/main" val="1754404763"/>
                    </a:ext>
                  </a:extLst>
                </a:gridCol>
                <a:gridCol w="208280">
                  <a:extLst>
                    <a:ext uri="{9D8B030D-6E8A-4147-A177-3AD203B41FA5}">
                      <a16:colId xmlns:a16="http://schemas.microsoft.com/office/drawing/2014/main" val="1089947791"/>
                    </a:ext>
                  </a:extLst>
                </a:gridCol>
                <a:gridCol w="208280">
                  <a:extLst>
                    <a:ext uri="{9D8B030D-6E8A-4147-A177-3AD203B41FA5}">
                      <a16:colId xmlns:a16="http://schemas.microsoft.com/office/drawing/2014/main" val="376144186"/>
                    </a:ext>
                  </a:extLst>
                </a:gridCol>
                <a:gridCol w="208280">
                  <a:extLst>
                    <a:ext uri="{9D8B030D-6E8A-4147-A177-3AD203B41FA5}">
                      <a16:colId xmlns:a16="http://schemas.microsoft.com/office/drawing/2014/main" val="3723388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99709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- 2019-10-09 07:11:00</a:t>
                      </a:r>
                      <a:r>
                        <a:rPr kumimoji="0" lang="de-DE" sz="1000" b="0" i="0" u="none" strike="noStrike" kern="1200" cap="none" spc="0" normalizeH="0" baseline="0" noProof="0">
                          <a:ln>
                            <a:noFill/>
                          </a:ln>
                          <a:solidFill>
                            <a:prstClr val="black"/>
                          </a:solidFill>
                          <a:effectLst/>
                          <a:uLnTx/>
                          <a:uFillTx/>
                          <a:latin typeface="+mn-lt"/>
                          <a:ea typeface="+mn-ea"/>
                          <a:cs typeface="+mn-cs"/>
                        </a:rPr>
                        <a:t>
 "Wir leben hier wie in einer Großfamilie", so Andrea Müller. Wäre das ein Modell, was für euch funktionieren würde?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https://scontent.xx.fbcdn.net/v/t15.5256-10/s720x720/69712003_493641977860696_1456313630709514240_n.jpg?_nc_cat=102&amp;_nc_oc=AQnt9c0g2OW3V1VxM3g27Gw2sxRPUzXTc1Qqt4_luwiCV0aoDLbLBn-DcCST0mczW7o&amp;_nc_ht=scontent.xx&amp;oh=1d45d065bc87953b34d0c495d2dbf72d&amp;oe=5E5B20DE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73548356"/>
                  </a:ext>
                </a:extLst>
              </a:tr>
            </a:tbl>
          </a:graphicData>
        </a:graphic>
      </p:graphicFrame>
      <p:sp>
        <p:nvSpPr>
          <p:cNvPr id="4" name="Text Placeholder 3">
            <a:extLst>
              <a:ext uri="{FF2B5EF4-FFF2-40B4-BE49-F238E27FC236}">
                <a16:creationId xmlns:a16="http://schemas.microsoft.com/office/drawing/2014/main" id="{F9622619-45E9-433E-A70D-8921EE3EEF32}"/>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615499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D7CD5-0388-478A-9611-2D8987A5A330}"/>
              </a:ext>
            </a:extLst>
          </p:cNvPr>
          <p:cNvSpPr>
            <a:spLocks noGrp="1"/>
          </p:cNvSpPr>
          <p:nvPr>
            <p:ph type="title"/>
          </p:nvPr>
        </p:nvSpPr>
        <p:spPr/>
        <p:txBody>
          <a:bodyPr/>
          <a:lstStyle/>
          <a:p>
            <a:r>
              <a:rPr lang="en-US"/>
              <a:t>Facebook Top 20 Post (37 Grad) | 37 Grad - 6 of 26</a:t>
            </a:r>
          </a:p>
        </p:txBody>
      </p:sp>
      <p:graphicFrame>
        <p:nvGraphicFramePr>
          <p:cNvPr id="5" name="Table Placeholder 4">
            <a:extLst>
              <a:ext uri="{FF2B5EF4-FFF2-40B4-BE49-F238E27FC236}">
                <a16:creationId xmlns:a16="http://schemas.microsoft.com/office/drawing/2014/main" id="{92DB87C7-D8DA-41F9-9BE9-09EAA5ECE49B}"/>
              </a:ext>
            </a:extLst>
          </p:cNvPr>
          <p:cNvGraphicFramePr>
            <a:graphicFrameLocks noGrp="1"/>
          </p:cNvGraphicFramePr>
          <p:nvPr>
            <p:ph type="tbl" sz="quarter" idx="13"/>
            <p:extLst>
              <p:ext uri="{D42A27DB-BD31-4B8C-83A1-F6EECF244321}">
                <p14:modId xmlns:p14="http://schemas.microsoft.com/office/powerpoint/2010/main" val="1318390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47259358"/>
                    </a:ext>
                  </a:extLst>
                </a:gridCol>
                <a:gridCol w="905256">
                  <a:extLst>
                    <a:ext uri="{9D8B030D-6E8A-4147-A177-3AD203B41FA5}">
                      <a16:colId xmlns:a16="http://schemas.microsoft.com/office/drawing/2014/main" val="527915548"/>
                    </a:ext>
                  </a:extLst>
                </a:gridCol>
                <a:gridCol w="246888">
                  <a:extLst>
                    <a:ext uri="{9D8B030D-6E8A-4147-A177-3AD203B41FA5}">
                      <a16:colId xmlns:a16="http://schemas.microsoft.com/office/drawing/2014/main" val="3808334378"/>
                    </a:ext>
                  </a:extLst>
                </a:gridCol>
                <a:gridCol w="576072">
                  <a:extLst>
                    <a:ext uri="{9D8B030D-6E8A-4147-A177-3AD203B41FA5}">
                      <a16:colId xmlns:a16="http://schemas.microsoft.com/office/drawing/2014/main" val="2036924210"/>
                    </a:ext>
                  </a:extLst>
                </a:gridCol>
                <a:gridCol w="246888">
                  <a:extLst>
                    <a:ext uri="{9D8B030D-6E8A-4147-A177-3AD203B41FA5}">
                      <a16:colId xmlns:a16="http://schemas.microsoft.com/office/drawing/2014/main" val="16133017"/>
                    </a:ext>
                  </a:extLst>
                </a:gridCol>
                <a:gridCol w="208280">
                  <a:extLst>
                    <a:ext uri="{9D8B030D-6E8A-4147-A177-3AD203B41FA5}">
                      <a16:colId xmlns:a16="http://schemas.microsoft.com/office/drawing/2014/main" val="3646365422"/>
                    </a:ext>
                  </a:extLst>
                </a:gridCol>
                <a:gridCol w="208280">
                  <a:extLst>
                    <a:ext uri="{9D8B030D-6E8A-4147-A177-3AD203B41FA5}">
                      <a16:colId xmlns:a16="http://schemas.microsoft.com/office/drawing/2014/main" val="183139106"/>
                    </a:ext>
                  </a:extLst>
                </a:gridCol>
                <a:gridCol w="208280">
                  <a:extLst>
                    <a:ext uri="{9D8B030D-6E8A-4147-A177-3AD203B41FA5}">
                      <a16:colId xmlns:a16="http://schemas.microsoft.com/office/drawing/2014/main" val="626174141"/>
                    </a:ext>
                  </a:extLst>
                </a:gridCol>
                <a:gridCol w="208280">
                  <a:extLst>
                    <a:ext uri="{9D8B030D-6E8A-4147-A177-3AD203B41FA5}">
                      <a16:colId xmlns:a16="http://schemas.microsoft.com/office/drawing/2014/main" val="1446175996"/>
                    </a:ext>
                  </a:extLst>
                </a:gridCol>
                <a:gridCol w="208280">
                  <a:extLst>
                    <a:ext uri="{9D8B030D-6E8A-4147-A177-3AD203B41FA5}">
                      <a16:colId xmlns:a16="http://schemas.microsoft.com/office/drawing/2014/main" val="1149373426"/>
                    </a:ext>
                  </a:extLst>
                </a:gridCol>
                <a:gridCol w="208280">
                  <a:extLst>
                    <a:ext uri="{9D8B030D-6E8A-4147-A177-3AD203B41FA5}">
                      <a16:colId xmlns:a16="http://schemas.microsoft.com/office/drawing/2014/main" val="1482633724"/>
                    </a:ext>
                  </a:extLst>
                </a:gridCol>
                <a:gridCol w="208280">
                  <a:extLst>
                    <a:ext uri="{9D8B030D-6E8A-4147-A177-3AD203B41FA5}">
                      <a16:colId xmlns:a16="http://schemas.microsoft.com/office/drawing/2014/main" val="3525920168"/>
                    </a:ext>
                  </a:extLst>
                </a:gridCol>
                <a:gridCol w="208280">
                  <a:extLst>
                    <a:ext uri="{9D8B030D-6E8A-4147-A177-3AD203B41FA5}">
                      <a16:colId xmlns:a16="http://schemas.microsoft.com/office/drawing/2014/main" val="4282206413"/>
                    </a:ext>
                  </a:extLst>
                </a:gridCol>
                <a:gridCol w="329184">
                  <a:extLst>
                    <a:ext uri="{9D8B030D-6E8A-4147-A177-3AD203B41FA5}">
                      <a16:colId xmlns:a16="http://schemas.microsoft.com/office/drawing/2014/main" val="526534436"/>
                    </a:ext>
                  </a:extLst>
                </a:gridCol>
                <a:gridCol w="329184">
                  <a:extLst>
                    <a:ext uri="{9D8B030D-6E8A-4147-A177-3AD203B41FA5}">
                      <a16:colId xmlns:a16="http://schemas.microsoft.com/office/drawing/2014/main" val="1392784626"/>
                    </a:ext>
                  </a:extLst>
                </a:gridCol>
                <a:gridCol w="208280">
                  <a:extLst>
                    <a:ext uri="{9D8B030D-6E8A-4147-A177-3AD203B41FA5}">
                      <a16:colId xmlns:a16="http://schemas.microsoft.com/office/drawing/2014/main" val="2398599260"/>
                    </a:ext>
                  </a:extLst>
                </a:gridCol>
                <a:gridCol w="208280">
                  <a:extLst>
                    <a:ext uri="{9D8B030D-6E8A-4147-A177-3AD203B41FA5}">
                      <a16:colId xmlns:a16="http://schemas.microsoft.com/office/drawing/2014/main" val="2001524893"/>
                    </a:ext>
                  </a:extLst>
                </a:gridCol>
                <a:gridCol w="208280">
                  <a:extLst>
                    <a:ext uri="{9D8B030D-6E8A-4147-A177-3AD203B41FA5}">
                      <a16:colId xmlns:a16="http://schemas.microsoft.com/office/drawing/2014/main" val="426442925"/>
                    </a:ext>
                  </a:extLst>
                </a:gridCol>
                <a:gridCol w="208280">
                  <a:extLst>
                    <a:ext uri="{9D8B030D-6E8A-4147-A177-3AD203B41FA5}">
                      <a16:colId xmlns:a16="http://schemas.microsoft.com/office/drawing/2014/main" val="2251953468"/>
                    </a:ext>
                  </a:extLst>
                </a:gridCol>
                <a:gridCol w="329184">
                  <a:extLst>
                    <a:ext uri="{9D8B030D-6E8A-4147-A177-3AD203B41FA5}">
                      <a16:colId xmlns:a16="http://schemas.microsoft.com/office/drawing/2014/main" val="3453171643"/>
                    </a:ext>
                  </a:extLst>
                </a:gridCol>
                <a:gridCol w="208280">
                  <a:extLst>
                    <a:ext uri="{9D8B030D-6E8A-4147-A177-3AD203B41FA5}">
                      <a16:colId xmlns:a16="http://schemas.microsoft.com/office/drawing/2014/main" val="3346993366"/>
                    </a:ext>
                  </a:extLst>
                </a:gridCol>
                <a:gridCol w="208280">
                  <a:extLst>
                    <a:ext uri="{9D8B030D-6E8A-4147-A177-3AD203B41FA5}">
                      <a16:colId xmlns:a16="http://schemas.microsoft.com/office/drawing/2014/main" val="1022286219"/>
                    </a:ext>
                  </a:extLst>
                </a:gridCol>
                <a:gridCol w="208280">
                  <a:extLst>
                    <a:ext uri="{9D8B030D-6E8A-4147-A177-3AD203B41FA5}">
                      <a16:colId xmlns:a16="http://schemas.microsoft.com/office/drawing/2014/main" val="1055532345"/>
                    </a:ext>
                  </a:extLst>
                </a:gridCol>
                <a:gridCol w="208280">
                  <a:extLst>
                    <a:ext uri="{9D8B030D-6E8A-4147-A177-3AD203B41FA5}">
                      <a16:colId xmlns:a16="http://schemas.microsoft.com/office/drawing/2014/main" val="248506490"/>
                    </a:ext>
                  </a:extLst>
                </a:gridCol>
                <a:gridCol w="329184">
                  <a:extLst>
                    <a:ext uri="{9D8B030D-6E8A-4147-A177-3AD203B41FA5}">
                      <a16:colId xmlns:a16="http://schemas.microsoft.com/office/drawing/2014/main" val="216112978"/>
                    </a:ext>
                  </a:extLst>
                </a:gridCol>
                <a:gridCol w="208280">
                  <a:extLst>
                    <a:ext uri="{9D8B030D-6E8A-4147-A177-3AD203B41FA5}">
                      <a16:colId xmlns:a16="http://schemas.microsoft.com/office/drawing/2014/main" val="437624351"/>
                    </a:ext>
                  </a:extLst>
                </a:gridCol>
                <a:gridCol w="208280">
                  <a:extLst>
                    <a:ext uri="{9D8B030D-6E8A-4147-A177-3AD203B41FA5}">
                      <a16:colId xmlns:a16="http://schemas.microsoft.com/office/drawing/2014/main" val="3791572077"/>
                    </a:ext>
                  </a:extLst>
                </a:gridCol>
                <a:gridCol w="208280">
                  <a:extLst>
                    <a:ext uri="{9D8B030D-6E8A-4147-A177-3AD203B41FA5}">
                      <a16:colId xmlns:a16="http://schemas.microsoft.com/office/drawing/2014/main" val="451903227"/>
                    </a:ext>
                  </a:extLst>
                </a:gridCol>
                <a:gridCol w="208280">
                  <a:extLst>
                    <a:ext uri="{9D8B030D-6E8A-4147-A177-3AD203B41FA5}">
                      <a16:colId xmlns:a16="http://schemas.microsoft.com/office/drawing/2014/main" val="2395552392"/>
                    </a:ext>
                  </a:extLst>
                </a:gridCol>
                <a:gridCol w="208280">
                  <a:extLst>
                    <a:ext uri="{9D8B030D-6E8A-4147-A177-3AD203B41FA5}">
                      <a16:colId xmlns:a16="http://schemas.microsoft.com/office/drawing/2014/main" val="1327353310"/>
                    </a:ext>
                  </a:extLst>
                </a:gridCol>
                <a:gridCol w="208280">
                  <a:extLst>
                    <a:ext uri="{9D8B030D-6E8A-4147-A177-3AD203B41FA5}">
                      <a16:colId xmlns:a16="http://schemas.microsoft.com/office/drawing/2014/main" val="451531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84804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- 2019-10-13 17:32:00</a:t>
                      </a:r>
                      <a:r>
                        <a:rPr kumimoji="0" lang="de-DE" sz="1000" b="0" i="0" u="none" strike="noStrike" kern="1200" cap="none" spc="0" normalizeH="0" baseline="0" noProof="0">
                          <a:ln>
                            <a:noFill/>
                          </a:ln>
                          <a:solidFill>
                            <a:prstClr val="black"/>
                          </a:solidFill>
                          <a:effectLst/>
                          <a:uLnTx/>
                          <a:uFillTx/>
                          <a:latin typeface="+mn-lt"/>
                          <a:ea typeface="+mn-ea"/>
                          <a:cs typeface="+mn-cs"/>
                        </a:rPr>
                        <a:t>
 "Unser Ziel ist es, dass das Tourette-Syndrom so normal wird wie Halsschmerzen." Jan von Gewitter im Kopf ist 21 und lebt mit der Erkrankung. Gemeinsam mit Jugendfreund Tim geht er offensiv damit um: Auch mit einer Prise Humor kann man über eine Krankheit aufklären.
Wir feiern! 25 Jahre 37 Grad! Aus diesem Anlass habt ihr uns aus eurem Leben erzählt. 25 mal lasst ihr uns teilhaben. Dies ist Geschichte Nummer 6. Jeden Tag gibt es jetzt bis zum 1.11 eine neue Geschichte – bunt, lebendig, intensiv. #wasunsbewegt #MeinLebenhat37Grad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https://scontent.xx.fbcdn.net/v/t15.5256-10/p720x720/71551465_2118564211785846_9141097733526913024_n.jpg?_nc_cat=110&amp;_nc_oc=AQmVjJUDT4HnIWxnovf1GnlGr6LSmiuEkEL6AQfhHXJMgiOMb4k_hj0Yj0_qnTUoBfI&amp;_nc_ht=scontent.xx&amp;oh=6b74ff1670f3158d916bb0b40162f5e6&amp;oe=5E635142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91114226"/>
                  </a:ext>
                </a:extLst>
              </a:tr>
            </a:tbl>
          </a:graphicData>
        </a:graphic>
      </p:graphicFrame>
      <p:sp>
        <p:nvSpPr>
          <p:cNvPr id="4" name="Text Placeholder 3">
            <a:extLst>
              <a:ext uri="{FF2B5EF4-FFF2-40B4-BE49-F238E27FC236}">
                <a16:creationId xmlns:a16="http://schemas.microsoft.com/office/drawing/2014/main" id="{F2E03274-279B-4C5D-BA37-FEA78745687F}"/>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910693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1F3BD-CD87-4FCE-B191-F86E0D609CCA}"/>
              </a:ext>
            </a:extLst>
          </p:cNvPr>
          <p:cNvSpPr>
            <a:spLocks noGrp="1"/>
          </p:cNvSpPr>
          <p:nvPr>
            <p:ph type="title"/>
          </p:nvPr>
        </p:nvSpPr>
        <p:spPr/>
        <p:txBody>
          <a:bodyPr/>
          <a:lstStyle/>
          <a:p>
            <a:r>
              <a:rPr lang="en-US"/>
              <a:t>Facebook Top 20 Post (37 Grad) | 37 Grad - 7 of 26</a:t>
            </a:r>
          </a:p>
        </p:txBody>
      </p:sp>
      <p:graphicFrame>
        <p:nvGraphicFramePr>
          <p:cNvPr id="5" name="Table Placeholder 4">
            <a:extLst>
              <a:ext uri="{FF2B5EF4-FFF2-40B4-BE49-F238E27FC236}">
                <a16:creationId xmlns:a16="http://schemas.microsoft.com/office/drawing/2014/main" id="{789BB19A-BDDA-464F-AFC8-9794E49D4DDE}"/>
              </a:ext>
            </a:extLst>
          </p:cNvPr>
          <p:cNvGraphicFramePr>
            <a:graphicFrameLocks noGrp="1"/>
          </p:cNvGraphicFramePr>
          <p:nvPr>
            <p:ph type="tbl" sz="quarter" idx="13"/>
            <p:extLst>
              <p:ext uri="{D42A27DB-BD31-4B8C-83A1-F6EECF244321}">
                <p14:modId xmlns:p14="http://schemas.microsoft.com/office/powerpoint/2010/main" val="896082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93104110"/>
                    </a:ext>
                  </a:extLst>
                </a:gridCol>
                <a:gridCol w="905256">
                  <a:extLst>
                    <a:ext uri="{9D8B030D-6E8A-4147-A177-3AD203B41FA5}">
                      <a16:colId xmlns:a16="http://schemas.microsoft.com/office/drawing/2014/main" val="1431097068"/>
                    </a:ext>
                  </a:extLst>
                </a:gridCol>
                <a:gridCol w="246888">
                  <a:extLst>
                    <a:ext uri="{9D8B030D-6E8A-4147-A177-3AD203B41FA5}">
                      <a16:colId xmlns:a16="http://schemas.microsoft.com/office/drawing/2014/main" val="409552239"/>
                    </a:ext>
                  </a:extLst>
                </a:gridCol>
                <a:gridCol w="576072">
                  <a:extLst>
                    <a:ext uri="{9D8B030D-6E8A-4147-A177-3AD203B41FA5}">
                      <a16:colId xmlns:a16="http://schemas.microsoft.com/office/drawing/2014/main" val="1494725580"/>
                    </a:ext>
                  </a:extLst>
                </a:gridCol>
                <a:gridCol w="246888">
                  <a:extLst>
                    <a:ext uri="{9D8B030D-6E8A-4147-A177-3AD203B41FA5}">
                      <a16:colId xmlns:a16="http://schemas.microsoft.com/office/drawing/2014/main" val="3397801652"/>
                    </a:ext>
                  </a:extLst>
                </a:gridCol>
                <a:gridCol w="208280">
                  <a:extLst>
                    <a:ext uri="{9D8B030D-6E8A-4147-A177-3AD203B41FA5}">
                      <a16:colId xmlns:a16="http://schemas.microsoft.com/office/drawing/2014/main" val="2951089921"/>
                    </a:ext>
                  </a:extLst>
                </a:gridCol>
                <a:gridCol w="208280">
                  <a:extLst>
                    <a:ext uri="{9D8B030D-6E8A-4147-A177-3AD203B41FA5}">
                      <a16:colId xmlns:a16="http://schemas.microsoft.com/office/drawing/2014/main" val="122119149"/>
                    </a:ext>
                  </a:extLst>
                </a:gridCol>
                <a:gridCol w="208280">
                  <a:extLst>
                    <a:ext uri="{9D8B030D-6E8A-4147-A177-3AD203B41FA5}">
                      <a16:colId xmlns:a16="http://schemas.microsoft.com/office/drawing/2014/main" val="3726671071"/>
                    </a:ext>
                  </a:extLst>
                </a:gridCol>
                <a:gridCol w="208280">
                  <a:extLst>
                    <a:ext uri="{9D8B030D-6E8A-4147-A177-3AD203B41FA5}">
                      <a16:colId xmlns:a16="http://schemas.microsoft.com/office/drawing/2014/main" val="1267041497"/>
                    </a:ext>
                  </a:extLst>
                </a:gridCol>
                <a:gridCol w="208280">
                  <a:extLst>
                    <a:ext uri="{9D8B030D-6E8A-4147-A177-3AD203B41FA5}">
                      <a16:colId xmlns:a16="http://schemas.microsoft.com/office/drawing/2014/main" val="2300984268"/>
                    </a:ext>
                  </a:extLst>
                </a:gridCol>
                <a:gridCol w="208280">
                  <a:extLst>
                    <a:ext uri="{9D8B030D-6E8A-4147-A177-3AD203B41FA5}">
                      <a16:colId xmlns:a16="http://schemas.microsoft.com/office/drawing/2014/main" val="2207829998"/>
                    </a:ext>
                  </a:extLst>
                </a:gridCol>
                <a:gridCol w="208280">
                  <a:extLst>
                    <a:ext uri="{9D8B030D-6E8A-4147-A177-3AD203B41FA5}">
                      <a16:colId xmlns:a16="http://schemas.microsoft.com/office/drawing/2014/main" val="1280883395"/>
                    </a:ext>
                  </a:extLst>
                </a:gridCol>
                <a:gridCol w="208280">
                  <a:extLst>
                    <a:ext uri="{9D8B030D-6E8A-4147-A177-3AD203B41FA5}">
                      <a16:colId xmlns:a16="http://schemas.microsoft.com/office/drawing/2014/main" val="1634162886"/>
                    </a:ext>
                  </a:extLst>
                </a:gridCol>
                <a:gridCol w="329184">
                  <a:extLst>
                    <a:ext uri="{9D8B030D-6E8A-4147-A177-3AD203B41FA5}">
                      <a16:colId xmlns:a16="http://schemas.microsoft.com/office/drawing/2014/main" val="912234217"/>
                    </a:ext>
                  </a:extLst>
                </a:gridCol>
                <a:gridCol w="329184">
                  <a:extLst>
                    <a:ext uri="{9D8B030D-6E8A-4147-A177-3AD203B41FA5}">
                      <a16:colId xmlns:a16="http://schemas.microsoft.com/office/drawing/2014/main" val="4017227077"/>
                    </a:ext>
                  </a:extLst>
                </a:gridCol>
                <a:gridCol w="208280">
                  <a:extLst>
                    <a:ext uri="{9D8B030D-6E8A-4147-A177-3AD203B41FA5}">
                      <a16:colId xmlns:a16="http://schemas.microsoft.com/office/drawing/2014/main" val="2124609543"/>
                    </a:ext>
                  </a:extLst>
                </a:gridCol>
                <a:gridCol w="208280">
                  <a:extLst>
                    <a:ext uri="{9D8B030D-6E8A-4147-A177-3AD203B41FA5}">
                      <a16:colId xmlns:a16="http://schemas.microsoft.com/office/drawing/2014/main" val="3863438131"/>
                    </a:ext>
                  </a:extLst>
                </a:gridCol>
                <a:gridCol w="208280">
                  <a:extLst>
                    <a:ext uri="{9D8B030D-6E8A-4147-A177-3AD203B41FA5}">
                      <a16:colId xmlns:a16="http://schemas.microsoft.com/office/drawing/2014/main" val="1137245558"/>
                    </a:ext>
                  </a:extLst>
                </a:gridCol>
                <a:gridCol w="208280">
                  <a:extLst>
                    <a:ext uri="{9D8B030D-6E8A-4147-A177-3AD203B41FA5}">
                      <a16:colId xmlns:a16="http://schemas.microsoft.com/office/drawing/2014/main" val="3183145192"/>
                    </a:ext>
                  </a:extLst>
                </a:gridCol>
                <a:gridCol w="329184">
                  <a:extLst>
                    <a:ext uri="{9D8B030D-6E8A-4147-A177-3AD203B41FA5}">
                      <a16:colId xmlns:a16="http://schemas.microsoft.com/office/drawing/2014/main" val="1163105998"/>
                    </a:ext>
                  </a:extLst>
                </a:gridCol>
                <a:gridCol w="208280">
                  <a:extLst>
                    <a:ext uri="{9D8B030D-6E8A-4147-A177-3AD203B41FA5}">
                      <a16:colId xmlns:a16="http://schemas.microsoft.com/office/drawing/2014/main" val="2778325169"/>
                    </a:ext>
                  </a:extLst>
                </a:gridCol>
                <a:gridCol w="208280">
                  <a:extLst>
                    <a:ext uri="{9D8B030D-6E8A-4147-A177-3AD203B41FA5}">
                      <a16:colId xmlns:a16="http://schemas.microsoft.com/office/drawing/2014/main" val="2001924542"/>
                    </a:ext>
                  </a:extLst>
                </a:gridCol>
                <a:gridCol w="208280">
                  <a:extLst>
                    <a:ext uri="{9D8B030D-6E8A-4147-A177-3AD203B41FA5}">
                      <a16:colId xmlns:a16="http://schemas.microsoft.com/office/drawing/2014/main" val="329460757"/>
                    </a:ext>
                  </a:extLst>
                </a:gridCol>
                <a:gridCol w="208280">
                  <a:extLst>
                    <a:ext uri="{9D8B030D-6E8A-4147-A177-3AD203B41FA5}">
                      <a16:colId xmlns:a16="http://schemas.microsoft.com/office/drawing/2014/main" val="1246451773"/>
                    </a:ext>
                  </a:extLst>
                </a:gridCol>
                <a:gridCol w="329184">
                  <a:extLst>
                    <a:ext uri="{9D8B030D-6E8A-4147-A177-3AD203B41FA5}">
                      <a16:colId xmlns:a16="http://schemas.microsoft.com/office/drawing/2014/main" val="2588529911"/>
                    </a:ext>
                  </a:extLst>
                </a:gridCol>
                <a:gridCol w="208280">
                  <a:extLst>
                    <a:ext uri="{9D8B030D-6E8A-4147-A177-3AD203B41FA5}">
                      <a16:colId xmlns:a16="http://schemas.microsoft.com/office/drawing/2014/main" val="188825615"/>
                    </a:ext>
                  </a:extLst>
                </a:gridCol>
                <a:gridCol w="208280">
                  <a:extLst>
                    <a:ext uri="{9D8B030D-6E8A-4147-A177-3AD203B41FA5}">
                      <a16:colId xmlns:a16="http://schemas.microsoft.com/office/drawing/2014/main" val="1426856882"/>
                    </a:ext>
                  </a:extLst>
                </a:gridCol>
                <a:gridCol w="208280">
                  <a:extLst>
                    <a:ext uri="{9D8B030D-6E8A-4147-A177-3AD203B41FA5}">
                      <a16:colId xmlns:a16="http://schemas.microsoft.com/office/drawing/2014/main" val="1679427189"/>
                    </a:ext>
                  </a:extLst>
                </a:gridCol>
                <a:gridCol w="208280">
                  <a:extLst>
                    <a:ext uri="{9D8B030D-6E8A-4147-A177-3AD203B41FA5}">
                      <a16:colId xmlns:a16="http://schemas.microsoft.com/office/drawing/2014/main" val="1801350692"/>
                    </a:ext>
                  </a:extLst>
                </a:gridCol>
                <a:gridCol w="208280">
                  <a:extLst>
                    <a:ext uri="{9D8B030D-6E8A-4147-A177-3AD203B41FA5}">
                      <a16:colId xmlns:a16="http://schemas.microsoft.com/office/drawing/2014/main" val="3769288939"/>
                    </a:ext>
                  </a:extLst>
                </a:gridCol>
                <a:gridCol w="208280">
                  <a:extLst>
                    <a:ext uri="{9D8B030D-6E8A-4147-A177-3AD203B41FA5}">
                      <a16:colId xmlns:a16="http://schemas.microsoft.com/office/drawing/2014/main" val="3337600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16752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- 2019-10-19 18:23:00</a:t>
                      </a:r>
                      <a:r>
                        <a:rPr kumimoji="0" lang="de-DE" sz="1000" b="0" i="0" u="none" strike="noStrike" kern="1200" cap="none" spc="0" normalizeH="0" baseline="0" noProof="0">
                          <a:ln>
                            <a:noFill/>
                          </a:ln>
                          <a:solidFill>
                            <a:prstClr val="black"/>
                          </a:solidFill>
                          <a:effectLst/>
                          <a:uLnTx/>
                          <a:uFillTx/>
                          <a:latin typeface="+mn-lt"/>
                          <a:ea typeface="+mn-ea"/>
                          <a:cs typeface="+mn-cs"/>
                        </a:rPr>
                        <a:t>
 "Ich bin schwul, verheiratet und habe zwei Pflegekinder." Papapi Kevin Silvergieter ist Blogger und seit vier Jahren mit René verheiratet. Er schreibt darüber, welche Hürden das Paar bisher genommen hat, welche Vorurteile es gegenüber Regenbogenfamilien gibt und was ihnen das Vatersein bedeutet. Kevins Ziel: Gleichgeschlechtlichen Paaren Mut machen! 🏳️‍🌈
Wir feiern! 25 Jahre 37 Grad! Aus diesem Anlass habt ihr uns aus eurem Leben erzählt. 25 mal lasst ihr uns teilhaben. Dies ist Geschichte Nummer 12. Jeden Tag gibt es jetzt bis zum 1.11 eine neue Geschichte – bunt, lebendig, intensiv. #wasunsbewegt #MeinLebenhat37Grad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https://scontent.xx.fbcdn.net/v/t15.5256-10/p720x720/70011250_452641261816865_9096832344580423680_n.jpg?_nc_cat=101&amp;_nc_oc=AQlDl7TtqzNoSFPwB3ULbSiFrVbiVeFhneLecv52BDxJ0WiDbbElLI5ARs0ATcMsYPY&amp;_nc_ht=scontent.xx&amp;oh=5a16a20bab63b32f52274d7520dc67ff&amp;oe=5E61A34F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3998877"/>
                  </a:ext>
                </a:extLst>
              </a:tr>
            </a:tbl>
          </a:graphicData>
        </a:graphic>
      </p:graphicFrame>
      <p:sp>
        <p:nvSpPr>
          <p:cNvPr id="4" name="Text Placeholder 3">
            <a:extLst>
              <a:ext uri="{FF2B5EF4-FFF2-40B4-BE49-F238E27FC236}">
                <a16:creationId xmlns:a16="http://schemas.microsoft.com/office/drawing/2014/main" id="{D1A21B83-0276-44CD-8FAE-A3A6C86692F3}"/>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403893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62751-2411-40BC-9AD4-FE81A353CE84}"/>
              </a:ext>
            </a:extLst>
          </p:cNvPr>
          <p:cNvSpPr>
            <a:spLocks noGrp="1"/>
          </p:cNvSpPr>
          <p:nvPr>
            <p:ph type="title"/>
          </p:nvPr>
        </p:nvSpPr>
        <p:spPr/>
        <p:txBody>
          <a:bodyPr/>
          <a:lstStyle/>
          <a:p>
            <a:r>
              <a:rPr lang="en-US"/>
              <a:t>Facebook Top 20 Post (37 Grad) | 37 Grad - 8 of 26</a:t>
            </a:r>
          </a:p>
        </p:txBody>
      </p:sp>
      <p:graphicFrame>
        <p:nvGraphicFramePr>
          <p:cNvPr id="5" name="Table Placeholder 4">
            <a:extLst>
              <a:ext uri="{FF2B5EF4-FFF2-40B4-BE49-F238E27FC236}">
                <a16:creationId xmlns:a16="http://schemas.microsoft.com/office/drawing/2014/main" id="{CB822AC9-3991-4373-891D-82CEFC339B09}"/>
              </a:ext>
            </a:extLst>
          </p:cNvPr>
          <p:cNvGraphicFramePr>
            <a:graphicFrameLocks noGrp="1"/>
          </p:cNvGraphicFramePr>
          <p:nvPr>
            <p:ph type="tbl" sz="quarter" idx="13"/>
            <p:extLst>
              <p:ext uri="{D42A27DB-BD31-4B8C-83A1-F6EECF244321}">
                <p14:modId xmlns:p14="http://schemas.microsoft.com/office/powerpoint/2010/main" val="565523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20268270"/>
                    </a:ext>
                  </a:extLst>
                </a:gridCol>
                <a:gridCol w="905256">
                  <a:extLst>
                    <a:ext uri="{9D8B030D-6E8A-4147-A177-3AD203B41FA5}">
                      <a16:colId xmlns:a16="http://schemas.microsoft.com/office/drawing/2014/main" val="1419748674"/>
                    </a:ext>
                  </a:extLst>
                </a:gridCol>
                <a:gridCol w="246888">
                  <a:extLst>
                    <a:ext uri="{9D8B030D-6E8A-4147-A177-3AD203B41FA5}">
                      <a16:colId xmlns:a16="http://schemas.microsoft.com/office/drawing/2014/main" val="1932047325"/>
                    </a:ext>
                  </a:extLst>
                </a:gridCol>
                <a:gridCol w="576072">
                  <a:extLst>
                    <a:ext uri="{9D8B030D-6E8A-4147-A177-3AD203B41FA5}">
                      <a16:colId xmlns:a16="http://schemas.microsoft.com/office/drawing/2014/main" val="1632196457"/>
                    </a:ext>
                  </a:extLst>
                </a:gridCol>
                <a:gridCol w="246888">
                  <a:extLst>
                    <a:ext uri="{9D8B030D-6E8A-4147-A177-3AD203B41FA5}">
                      <a16:colId xmlns:a16="http://schemas.microsoft.com/office/drawing/2014/main" val="1562770154"/>
                    </a:ext>
                  </a:extLst>
                </a:gridCol>
                <a:gridCol w="208280">
                  <a:extLst>
                    <a:ext uri="{9D8B030D-6E8A-4147-A177-3AD203B41FA5}">
                      <a16:colId xmlns:a16="http://schemas.microsoft.com/office/drawing/2014/main" val="1381345683"/>
                    </a:ext>
                  </a:extLst>
                </a:gridCol>
                <a:gridCol w="208280">
                  <a:extLst>
                    <a:ext uri="{9D8B030D-6E8A-4147-A177-3AD203B41FA5}">
                      <a16:colId xmlns:a16="http://schemas.microsoft.com/office/drawing/2014/main" val="2154128177"/>
                    </a:ext>
                  </a:extLst>
                </a:gridCol>
                <a:gridCol w="208280">
                  <a:extLst>
                    <a:ext uri="{9D8B030D-6E8A-4147-A177-3AD203B41FA5}">
                      <a16:colId xmlns:a16="http://schemas.microsoft.com/office/drawing/2014/main" val="3469263829"/>
                    </a:ext>
                  </a:extLst>
                </a:gridCol>
                <a:gridCol w="208280">
                  <a:extLst>
                    <a:ext uri="{9D8B030D-6E8A-4147-A177-3AD203B41FA5}">
                      <a16:colId xmlns:a16="http://schemas.microsoft.com/office/drawing/2014/main" val="3618285272"/>
                    </a:ext>
                  </a:extLst>
                </a:gridCol>
                <a:gridCol w="208280">
                  <a:extLst>
                    <a:ext uri="{9D8B030D-6E8A-4147-A177-3AD203B41FA5}">
                      <a16:colId xmlns:a16="http://schemas.microsoft.com/office/drawing/2014/main" val="2720948124"/>
                    </a:ext>
                  </a:extLst>
                </a:gridCol>
                <a:gridCol w="208280">
                  <a:extLst>
                    <a:ext uri="{9D8B030D-6E8A-4147-A177-3AD203B41FA5}">
                      <a16:colId xmlns:a16="http://schemas.microsoft.com/office/drawing/2014/main" val="3442935385"/>
                    </a:ext>
                  </a:extLst>
                </a:gridCol>
                <a:gridCol w="208280">
                  <a:extLst>
                    <a:ext uri="{9D8B030D-6E8A-4147-A177-3AD203B41FA5}">
                      <a16:colId xmlns:a16="http://schemas.microsoft.com/office/drawing/2014/main" val="2975807754"/>
                    </a:ext>
                  </a:extLst>
                </a:gridCol>
                <a:gridCol w="208280">
                  <a:extLst>
                    <a:ext uri="{9D8B030D-6E8A-4147-A177-3AD203B41FA5}">
                      <a16:colId xmlns:a16="http://schemas.microsoft.com/office/drawing/2014/main" val="2460836072"/>
                    </a:ext>
                  </a:extLst>
                </a:gridCol>
                <a:gridCol w="329184">
                  <a:extLst>
                    <a:ext uri="{9D8B030D-6E8A-4147-A177-3AD203B41FA5}">
                      <a16:colId xmlns:a16="http://schemas.microsoft.com/office/drawing/2014/main" val="2828254601"/>
                    </a:ext>
                  </a:extLst>
                </a:gridCol>
                <a:gridCol w="329184">
                  <a:extLst>
                    <a:ext uri="{9D8B030D-6E8A-4147-A177-3AD203B41FA5}">
                      <a16:colId xmlns:a16="http://schemas.microsoft.com/office/drawing/2014/main" val="977567572"/>
                    </a:ext>
                  </a:extLst>
                </a:gridCol>
                <a:gridCol w="208280">
                  <a:extLst>
                    <a:ext uri="{9D8B030D-6E8A-4147-A177-3AD203B41FA5}">
                      <a16:colId xmlns:a16="http://schemas.microsoft.com/office/drawing/2014/main" val="4087622087"/>
                    </a:ext>
                  </a:extLst>
                </a:gridCol>
                <a:gridCol w="208280">
                  <a:extLst>
                    <a:ext uri="{9D8B030D-6E8A-4147-A177-3AD203B41FA5}">
                      <a16:colId xmlns:a16="http://schemas.microsoft.com/office/drawing/2014/main" val="1999799799"/>
                    </a:ext>
                  </a:extLst>
                </a:gridCol>
                <a:gridCol w="208280">
                  <a:extLst>
                    <a:ext uri="{9D8B030D-6E8A-4147-A177-3AD203B41FA5}">
                      <a16:colId xmlns:a16="http://schemas.microsoft.com/office/drawing/2014/main" val="3834923728"/>
                    </a:ext>
                  </a:extLst>
                </a:gridCol>
                <a:gridCol w="208280">
                  <a:extLst>
                    <a:ext uri="{9D8B030D-6E8A-4147-A177-3AD203B41FA5}">
                      <a16:colId xmlns:a16="http://schemas.microsoft.com/office/drawing/2014/main" val="763297407"/>
                    </a:ext>
                  </a:extLst>
                </a:gridCol>
                <a:gridCol w="329184">
                  <a:extLst>
                    <a:ext uri="{9D8B030D-6E8A-4147-A177-3AD203B41FA5}">
                      <a16:colId xmlns:a16="http://schemas.microsoft.com/office/drawing/2014/main" val="2451037674"/>
                    </a:ext>
                  </a:extLst>
                </a:gridCol>
                <a:gridCol w="208280">
                  <a:extLst>
                    <a:ext uri="{9D8B030D-6E8A-4147-A177-3AD203B41FA5}">
                      <a16:colId xmlns:a16="http://schemas.microsoft.com/office/drawing/2014/main" val="3887874610"/>
                    </a:ext>
                  </a:extLst>
                </a:gridCol>
                <a:gridCol w="208280">
                  <a:extLst>
                    <a:ext uri="{9D8B030D-6E8A-4147-A177-3AD203B41FA5}">
                      <a16:colId xmlns:a16="http://schemas.microsoft.com/office/drawing/2014/main" val="2389301192"/>
                    </a:ext>
                  </a:extLst>
                </a:gridCol>
                <a:gridCol w="208280">
                  <a:extLst>
                    <a:ext uri="{9D8B030D-6E8A-4147-A177-3AD203B41FA5}">
                      <a16:colId xmlns:a16="http://schemas.microsoft.com/office/drawing/2014/main" val="4057424645"/>
                    </a:ext>
                  </a:extLst>
                </a:gridCol>
                <a:gridCol w="208280">
                  <a:extLst>
                    <a:ext uri="{9D8B030D-6E8A-4147-A177-3AD203B41FA5}">
                      <a16:colId xmlns:a16="http://schemas.microsoft.com/office/drawing/2014/main" val="2317701507"/>
                    </a:ext>
                  </a:extLst>
                </a:gridCol>
                <a:gridCol w="329184">
                  <a:extLst>
                    <a:ext uri="{9D8B030D-6E8A-4147-A177-3AD203B41FA5}">
                      <a16:colId xmlns:a16="http://schemas.microsoft.com/office/drawing/2014/main" val="1254991552"/>
                    </a:ext>
                  </a:extLst>
                </a:gridCol>
                <a:gridCol w="208280">
                  <a:extLst>
                    <a:ext uri="{9D8B030D-6E8A-4147-A177-3AD203B41FA5}">
                      <a16:colId xmlns:a16="http://schemas.microsoft.com/office/drawing/2014/main" val="219746156"/>
                    </a:ext>
                  </a:extLst>
                </a:gridCol>
                <a:gridCol w="208280">
                  <a:extLst>
                    <a:ext uri="{9D8B030D-6E8A-4147-A177-3AD203B41FA5}">
                      <a16:colId xmlns:a16="http://schemas.microsoft.com/office/drawing/2014/main" val="2244470311"/>
                    </a:ext>
                  </a:extLst>
                </a:gridCol>
                <a:gridCol w="208280">
                  <a:extLst>
                    <a:ext uri="{9D8B030D-6E8A-4147-A177-3AD203B41FA5}">
                      <a16:colId xmlns:a16="http://schemas.microsoft.com/office/drawing/2014/main" val="496796201"/>
                    </a:ext>
                  </a:extLst>
                </a:gridCol>
                <a:gridCol w="208280">
                  <a:extLst>
                    <a:ext uri="{9D8B030D-6E8A-4147-A177-3AD203B41FA5}">
                      <a16:colId xmlns:a16="http://schemas.microsoft.com/office/drawing/2014/main" val="3731588012"/>
                    </a:ext>
                  </a:extLst>
                </a:gridCol>
                <a:gridCol w="208280">
                  <a:extLst>
                    <a:ext uri="{9D8B030D-6E8A-4147-A177-3AD203B41FA5}">
                      <a16:colId xmlns:a16="http://schemas.microsoft.com/office/drawing/2014/main" val="2061728070"/>
                    </a:ext>
                  </a:extLst>
                </a:gridCol>
                <a:gridCol w="208280">
                  <a:extLst>
                    <a:ext uri="{9D8B030D-6E8A-4147-A177-3AD203B41FA5}">
                      <a16:colId xmlns:a16="http://schemas.microsoft.com/office/drawing/2014/main" val="1644903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67927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- 2019-10-21 17:23:00</a:t>
                      </a:r>
                      <a:r>
                        <a:rPr kumimoji="0" lang="de-DE" sz="1000" b="0" i="0" u="none" strike="noStrike" kern="1200" cap="none" spc="0" normalizeH="0" baseline="0" noProof="0">
                          <a:ln>
                            <a:noFill/>
                          </a:ln>
                          <a:solidFill>
                            <a:prstClr val="black"/>
                          </a:solidFill>
                          <a:effectLst/>
                          <a:uLnTx/>
                          <a:uFillTx/>
                          <a:latin typeface="+mn-lt"/>
                          <a:ea typeface="+mn-ea"/>
                          <a:cs typeface="+mn-cs"/>
                        </a:rPr>
                        <a:t>
 "Für Eltern sind das Momente voller Trauer!", erzählt Michael, der ehrenamtlich als Sternenkind-Fotograf arbeitet. Er begleitet Familien, deren Kinder bereits tot geboren wurden oder sterben werden. 
25 Jahre 37 Grad! Aus diesem Anlass habt ihr uns aus eurem Leben erzählt. 25 mal lasst ihr uns teilhaben. Dies ist Geschichte Nummer 14. Jeden Tag gibt es jetzt bis zum 1.11 eine neue Geschichte – bunt, lebendig, intensiv - und auch mal traurig. #wasunsbewegt #MeinLebenhat37Grad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https://scontent.xx.fbcdn.net/v/t15.5256-10/p720x720/70462290_631005494096505_6423780579430367232_n.jpg?_nc_cat=110&amp;_nc_oc=AQn4d9pxiXJfrS_1pCvxBVn000n2nfmpRNhemgI1x2LHHayGi3zHt9Y1RPGfAsMgPAk&amp;_nc_ht=scontent.xx&amp;oh=3462abf45a392695d17343e1291dcf72&amp;oe=5E1DA6B8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80231958"/>
                  </a:ext>
                </a:extLst>
              </a:tr>
            </a:tbl>
          </a:graphicData>
        </a:graphic>
      </p:graphicFrame>
      <p:sp>
        <p:nvSpPr>
          <p:cNvPr id="4" name="Text Placeholder 3">
            <a:extLst>
              <a:ext uri="{FF2B5EF4-FFF2-40B4-BE49-F238E27FC236}">
                <a16:creationId xmlns:a16="http://schemas.microsoft.com/office/drawing/2014/main" id="{AD2044CD-3F30-4A9A-AEEC-CB9948E0B94D}"/>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537125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31DB7-F70A-47D1-BE8F-3D6CFDA58198}"/>
              </a:ext>
            </a:extLst>
          </p:cNvPr>
          <p:cNvSpPr>
            <a:spLocks noGrp="1"/>
          </p:cNvSpPr>
          <p:nvPr>
            <p:ph type="title"/>
          </p:nvPr>
        </p:nvSpPr>
        <p:spPr/>
        <p:txBody>
          <a:bodyPr/>
          <a:lstStyle/>
          <a:p>
            <a:r>
              <a:rPr lang="en-US"/>
              <a:t>Facebook Top 20 Post (37 Grad) | 37 Grad - 9 of 26</a:t>
            </a:r>
          </a:p>
        </p:txBody>
      </p:sp>
      <p:graphicFrame>
        <p:nvGraphicFramePr>
          <p:cNvPr id="5" name="Table Placeholder 4">
            <a:extLst>
              <a:ext uri="{FF2B5EF4-FFF2-40B4-BE49-F238E27FC236}">
                <a16:creationId xmlns:a16="http://schemas.microsoft.com/office/drawing/2014/main" id="{79543810-4C6F-45CC-9104-453288FAF9A9}"/>
              </a:ext>
            </a:extLst>
          </p:cNvPr>
          <p:cNvGraphicFramePr>
            <a:graphicFrameLocks noGrp="1"/>
          </p:cNvGraphicFramePr>
          <p:nvPr>
            <p:ph type="tbl" sz="quarter" idx="13"/>
            <p:extLst>
              <p:ext uri="{D42A27DB-BD31-4B8C-83A1-F6EECF244321}">
                <p14:modId xmlns:p14="http://schemas.microsoft.com/office/powerpoint/2010/main" val="2135083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08198344"/>
                    </a:ext>
                  </a:extLst>
                </a:gridCol>
                <a:gridCol w="905256">
                  <a:extLst>
                    <a:ext uri="{9D8B030D-6E8A-4147-A177-3AD203B41FA5}">
                      <a16:colId xmlns:a16="http://schemas.microsoft.com/office/drawing/2014/main" val="1838111730"/>
                    </a:ext>
                  </a:extLst>
                </a:gridCol>
                <a:gridCol w="246888">
                  <a:extLst>
                    <a:ext uri="{9D8B030D-6E8A-4147-A177-3AD203B41FA5}">
                      <a16:colId xmlns:a16="http://schemas.microsoft.com/office/drawing/2014/main" val="4258844584"/>
                    </a:ext>
                  </a:extLst>
                </a:gridCol>
                <a:gridCol w="576072">
                  <a:extLst>
                    <a:ext uri="{9D8B030D-6E8A-4147-A177-3AD203B41FA5}">
                      <a16:colId xmlns:a16="http://schemas.microsoft.com/office/drawing/2014/main" val="3943996373"/>
                    </a:ext>
                  </a:extLst>
                </a:gridCol>
                <a:gridCol w="246888">
                  <a:extLst>
                    <a:ext uri="{9D8B030D-6E8A-4147-A177-3AD203B41FA5}">
                      <a16:colId xmlns:a16="http://schemas.microsoft.com/office/drawing/2014/main" val="2232568724"/>
                    </a:ext>
                  </a:extLst>
                </a:gridCol>
                <a:gridCol w="208280">
                  <a:extLst>
                    <a:ext uri="{9D8B030D-6E8A-4147-A177-3AD203B41FA5}">
                      <a16:colId xmlns:a16="http://schemas.microsoft.com/office/drawing/2014/main" val="231421091"/>
                    </a:ext>
                  </a:extLst>
                </a:gridCol>
                <a:gridCol w="208280">
                  <a:extLst>
                    <a:ext uri="{9D8B030D-6E8A-4147-A177-3AD203B41FA5}">
                      <a16:colId xmlns:a16="http://schemas.microsoft.com/office/drawing/2014/main" val="2737663463"/>
                    </a:ext>
                  </a:extLst>
                </a:gridCol>
                <a:gridCol w="208280">
                  <a:extLst>
                    <a:ext uri="{9D8B030D-6E8A-4147-A177-3AD203B41FA5}">
                      <a16:colId xmlns:a16="http://schemas.microsoft.com/office/drawing/2014/main" val="395533303"/>
                    </a:ext>
                  </a:extLst>
                </a:gridCol>
                <a:gridCol w="208280">
                  <a:extLst>
                    <a:ext uri="{9D8B030D-6E8A-4147-A177-3AD203B41FA5}">
                      <a16:colId xmlns:a16="http://schemas.microsoft.com/office/drawing/2014/main" val="1185784421"/>
                    </a:ext>
                  </a:extLst>
                </a:gridCol>
                <a:gridCol w="208280">
                  <a:extLst>
                    <a:ext uri="{9D8B030D-6E8A-4147-A177-3AD203B41FA5}">
                      <a16:colId xmlns:a16="http://schemas.microsoft.com/office/drawing/2014/main" val="2768259548"/>
                    </a:ext>
                  </a:extLst>
                </a:gridCol>
                <a:gridCol w="208280">
                  <a:extLst>
                    <a:ext uri="{9D8B030D-6E8A-4147-A177-3AD203B41FA5}">
                      <a16:colId xmlns:a16="http://schemas.microsoft.com/office/drawing/2014/main" val="1652096303"/>
                    </a:ext>
                  </a:extLst>
                </a:gridCol>
                <a:gridCol w="208280">
                  <a:extLst>
                    <a:ext uri="{9D8B030D-6E8A-4147-A177-3AD203B41FA5}">
                      <a16:colId xmlns:a16="http://schemas.microsoft.com/office/drawing/2014/main" val="3668978413"/>
                    </a:ext>
                  </a:extLst>
                </a:gridCol>
                <a:gridCol w="208280">
                  <a:extLst>
                    <a:ext uri="{9D8B030D-6E8A-4147-A177-3AD203B41FA5}">
                      <a16:colId xmlns:a16="http://schemas.microsoft.com/office/drawing/2014/main" val="1060666519"/>
                    </a:ext>
                  </a:extLst>
                </a:gridCol>
                <a:gridCol w="329184">
                  <a:extLst>
                    <a:ext uri="{9D8B030D-6E8A-4147-A177-3AD203B41FA5}">
                      <a16:colId xmlns:a16="http://schemas.microsoft.com/office/drawing/2014/main" val="4193302886"/>
                    </a:ext>
                  </a:extLst>
                </a:gridCol>
                <a:gridCol w="329184">
                  <a:extLst>
                    <a:ext uri="{9D8B030D-6E8A-4147-A177-3AD203B41FA5}">
                      <a16:colId xmlns:a16="http://schemas.microsoft.com/office/drawing/2014/main" val="417524922"/>
                    </a:ext>
                  </a:extLst>
                </a:gridCol>
                <a:gridCol w="208280">
                  <a:extLst>
                    <a:ext uri="{9D8B030D-6E8A-4147-A177-3AD203B41FA5}">
                      <a16:colId xmlns:a16="http://schemas.microsoft.com/office/drawing/2014/main" val="955984497"/>
                    </a:ext>
                  </a:extLst>
                </a:gridCol>
                <a:gridCol w="208280">
                  <a:extLst>
                    <a:ext uri="{9D8B030D-6E8A-4147-A177-3AD203B41FA5}">
                      <a16:colId xmlns:a16="http://schemas.microsoft.com/office/drawing/2014/main" val="1950520972"/>
                    </a:ext>
                  </a:extLst>
                </a:gridCol>
                <a:gridCol w="208280">
                  <a:extLst>
                    <a:ext uri="{9D8B030D-6E8A-4147-A177-3AD203B41FA5}">
                      <a16:colId xmlns:a16="http://schemas.microsoft.com/office/drawing/2014/main" val="4028810129"/>
                    </a:ext>
                  </a:extLst>
                </a:gridCol>
                <a:gridCol w="208280">
                  <a:extLst>
                    <a:ext uri="{9D8B030D-6E8A-4147-A177-3AD203B41FA5}">
                      <a16:colId xmlns:a16="http://schemas.microsoft.com/office/drawing/2014/main" val="2711744785"/>
                    </a:ext>
                  </a:extLst>
                </a:gridCol>
                <a:gridCol w="329184">
                  <a:extLst>
                    <a:ext uri="{9D8B030D-6E8A-4147-A177-3AD203B41FA5}">
                      <a16:colId xmlns:a16="http://schemas.microsoft.com/office/drawing/2014/main" val="1148480897"/>
                    </a:ext>
                  </a:extLst>
                </a:gridCol>
                <a:gridCol w="208280">
                  <a:extLst>
                    <a:ext uri="{9D8B030D-6E8A-4147-A177-3AD203B41FA5}">
                      <a16:colId xmlns:a16="http://schemas.microsoft.com/office/drawing/2014/main" val="1724458827"/>
                    </a:ext>
                  </a:extLst>
                </a:gridCol>
                <a:gridCol w="208280">
                  <a:extLst>
                    <a:ext uri="{9D8B030D-6E8A-4147-A177-3AD203B41FA5}">
                      <a16:colId xmlns:a16="http://schemas.microsoft.com/office/drawing/2014/main" val="762017384"/>
                    </a:ext>
                  </a:extLst>
                </a:gridCol>
                <a:gridCol w="208280">
                  <a:extLst>
                    <a:ext uri="{9D8B030D-6E8A-4147-A177-3AD203B41FA5}">
                      <a16:colId xmlns:a16="http://schemas.microsoft.com/office/drawing/2014/main" val="585220102"/>
                    </a:ext>
                  </a:extLst>
                </a:gridCol>
                <a:gridCol w="208280">
                  <a:extLst>
                    <a:ext uri="{9D8B030D-6E8A-4147-A177-3AD203B41FA5}">
                      <a16:colId xmlns:a16="http://schemas.microsoft.com/office/drawing/2014/main" val="1229101258"/>
                    </a:ext>
                  </a:extLst>
                </a:gridCol>
                <a:gridCol w="329184">
                  <a:extLst>
                    <a:ext uri="{9D8B030D-6E8A-4147-A177-3AD203B41FA5}">
                      <a16:colId xmlns:a16="http://schemas.microsoft.com/office/drawing/2014/main" val="2429346742"/>
                    </a:ext>
                  </a:extLst>
                </a:gridCol>
                <a:gridCol w="208280">
                  <a:extLst>
                    <a:ext uri="{9D8B030D-6E8A-4147-A177-3AD203B41FA5}">
                      <a16:colId xmlns:a16="http://schemas.microsoft.com/office/drawing/2014/main" val="172442488"/>
                    </a:ext>
                  </a:extLst>
                </a:gridCol>
                <a:gridCol w="208280">
                  <a:extLst>
                    <a:ext uri="{9D8B030D-6E8A-4147-A177-3AD203B41FA5}">
                      <a16:colId xmlns:a16="http://schemas.microsoft.com/office/drawing/2014/main" val="3450199637"/>
                    </a:ext>
                  </a:extLst>
                </a:gridCol>
                <a:gridCol w="208280">
                  <a:extLst>
                    <a:ext uri="{9D8B030D-6E8A-4147-A177-3AD203B41FA5}">
                      <a16:colId xmlns:a16="http://schemas.microsoft.com/office/drawing/2014/main" val="1752426387"/>
                    </a:ext>
                  </a:extLst>
                </a:gridCol>
                <a:gridCol w="208280">
                  <a:extLst>
                    <a:ext uri="{9D8B030D-6E8A-4147-A177-3AD203B41FA5}">
                      <a16:colId xmlns:a16="http://schemas.microsoft.com/office/drawing/2014/main" val="914435802"/>
                    </a:ext>
                  </a:extLst>
                </a:gridCol>
                <a:gridCol w="208280">
                  <a:extLst>
                    <a:ext uri="{9D8B030D-6E8A-4147-A177-3AD203B41FA5}">
                      <a16:colId xmlns:a16="http://schemas.microsoft.com/office/drawing/2014/main" val="1271641656"/>
                    </a:ext>
                  </a:extLst>
                </a:gridCol>
                <a:gridCol w="208280">
                  <a:extLst>
                    <a:ext uri="{9D8B030D-6E8A-4147-A177-3AD203B41FA5}">
                      <a16:colId xmlns:a16="http://schemas.microsoft.com/office/drawing/2014/main" val="705434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25540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- 2019-10-15 18:37:00</a:t>
                      </a:r>
                      <a:r>
                        <a:rPr kumimoji="0" lang="de-DE" sz="1000" b="0" i="0" u="none" strike="noStrike" kern="1200" cap="none" spc="0" normalizeH="0" baseline="0" noProof="0">
                          <a:ln>
                            <a:noFill/>
                          </a:ln>
                          <a:solidFill>
                            <a:prstClr val="black"/>
                          </a:solidFill>
                          <a:effectLst/>
                          <a:uLnTx/>
                          <a:uFillTx/>
                          <a:latin typeface="+mn-lt"/>
                          <a:ea typeface="+mn-ea"/>
                          <a:cs typeface="+mn-cs"/>
                        </a:rPr>
                        <a:t>
 "Meine Familie ist seit Generationen in einem Teufelskreis gefangen. Ich will ihn durchbrechen!" Eine Frau erzählt, wie es sich anfühlt, wenn ein Trauma über Jahrzehnte in der Familie weitergegeben wird. Als Mutter will sie nun alles anders machen: "Ich will meinem Kind all die Liebe schenken, die in unserer Familie immer gefehlt hat." 
Wir feiern! 25 Jahre 37 Grad! Aus diesem Anlass habt ihr uns aus eurem Leben erzählt. 25 mal lasst ihr uns teilhaben. Dies ist Geschichte Nummer 8. Jeden Tag gibt es jetzt bis zum 1.11 eine neue Geschichte – bunt, lebendig, intensiv. #wasunsbewegt #MeinLebenhat37Grad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https://scontent.xx.fbcdn.net/v/t15.5256-10/p720x720/71858262_534072837411949_2258018419523715072_n.jpg?_nc_cat=104&amp;_nc_oc=AQlhZQCK3XwbJ9rNDZPmvFhZy3r5u9tHl4xvIMQCRogyuI9zlWg63tc-wHl0tp4XSco&amp;_nc_ht=scontent.xx&amp;oh=02e1e29d53047784a905c28790f934db&amp;oe=5E5E152D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42964840"/>
                  </a:ext>
                </a:extLst>
              </a:tr>
            </a:tbl>
          </a:graphicData>
        </a:graphic>
      </p:graphicFrame>
      <p:sp>
        <p:nvSpPr>
          <p:cNvPr id="4" name="Text Placeholder 3">
            <a:extLst>
              <a:ext uri="{FF2B5EF4-FFF2-40B4-BE49-F238E27FC236}">
                <a16:creationId xmlns:a16="http://schemas.microsoft.com/office/drawing/2014/main" id="{0806E067-FBBD-44C3-9A6F-1DCC5C86D8FC}"/>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192698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E897B-E21C-4B15-8C34-67AC7FCA7B11}"/>
              </a:ext>
            </a:extLst>
          </p:cNvPr>
          <p:cNvSpPr>
            <a:spLocks noGrp="1"/>
          </p:cNvSpPr>
          <p:nvPr>
            <p:ph type="title"/>
          </p:nvPr>
        </p:nvSpPr>
        <p:spPr/>
        <p:txBody>
          <a:bodyPr/>
          <a:lstStyle/>
          <a:p>
            <a:r>
              <a:rPr lang="en-US"/>
              <a:t>Facebook Top 20 Post (37 Grad) | 37 Grad - 10 of 26</a:t>
            </a:r>
          </a:p>
        </p:txBody>
      </p:sp>
      <p:graphicFrame>
        <p:nvGraphicFramePr>
          <p:cNvPr id="5" name="Table Placeholder 4">
            <a:extLst>
              <a:ext uri="{FF2B5EF4-FFF2-40B4-BE49-F238E27FC236}">
                <a16:creationId xmlns:a16="http://schemas.microsoft.com/office/drawing/2014/main" id="{B393C3FB-5650-411C-8E5D-087B3D56B19C}"/>
              </a:ext>
            </a:extLst>
          </p:cNvPr>
          <p:cNvGraphicFramePr>
            <a:graphicFrameLocks noGrp="1"/>
          </p:cNvGraphicFramePr>
          <p:nvPr>
            <p:ph type="tbl" sz="quarter" idx="13"/>
            <p:extLst>
              <p:ext uri="{D42A27DB-BD31-4B8C-83A1-F6EECF244321}">
                <p14:modId xmlns:p14="http://schemas.microsoft.com/office/powerpoint/2010/main" val="1591027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56350225"/>
                    </a:ext>
                  </a:extLst>
                </a:gridCol>
                <a:gridCol w="905256">
                  <a:extLst>
                    <a:ext uri="{9D8B030D-6E8A-4147-A177-3AD203B41FA5}">
                      <a16:colId xmlns:a16="http://schemas.microsoft.com/office/drawing/2014/main" val="3139288405"/>
                    </a:ext>
                  </a:extLst>
                </a:gridCol>
                <a:gridCol w="246888">
                  <a:extLst>
                    <a:ext uri="{9D8B030D-6E8A-4147-A177-3AD203B41FA5}">
                      <a16:colId xmlns:a16="http://schemas.microsoft.com/office/drawing/2014/main" val="227511755"/>
                    </a:ext>
                  </a:extLst>
                </a:gridCol>
                <a:gridCol w="576072">
                  <a:extLst>
                    <a:ext uri="{9D8B030D-6E8A-4147-A177-3AD203B41FA5}">
                      <a16:colId xmlns:a16="http://schemas.microsoft.com/office/drawing/2014/main" val="2514255593"/>
                    </a:ext>
                  </a:extLst>
                </a:gridCol>
                <a:gridCol w="246888">
                  <a:extLst>
                    <a:ext uri="{9D8B030D-6E8A-4147-A177-3AD203B41FA5}">
                      <a16:colId xmlns:a16="http://schemas.microsoft.com/office/drawing/2014/main" val="950260143"/>
                    </a:ext>
                  </a:extLst>
                </a:gridCol>
                <a:gridCol w="208280">
                  <a:extLst>
                    <a:ext uri="{9D8B030D-6E8A-4147-A177-3AD203B41FA5}">
                      <a16:colId xmlns:a16="http://schemas.microsoft.com/office/drawing/2014/main" val="305080185"/>
                    </a:ext>
                  </a:extLst>
                </a:gridCol>
                <a:gridCol w="208280">
                  <a:extLst>
                    <a:ext uri="{9D8B030D-6E8A-4147-A177-3AD203B41FA5}">
                      <a16:colId xmlns:a16="http://schemas.microsoft.com/office/drawing/2014/main" val="617943733"/>
                    </a:ext>
                  </a:extLst>
                </a:gridCol>
                <a:gridCol w="208280">
                  <a:extLst>
                    <a:ext uri="{9D8B030D-6E8A-4147-A177-3AD203B41FA5}">
                      <a16:colId xmlns:a16="http://schemas.microsoft.com/office/drawing/2014/main" val="3972659888"/>
                    </a:ext>
                  </a:extLst>
                </a:gridCol>
                <a:gridCol w="208280">
                  <a:extLst>
                    <a:ext uri="{9D8B030D-6E8A-4147-A177-3AD203B41FA5}">
                      <a16:colId xmlns:a16="http://schemas.microsoft.com/office/drawing/2014/main" val="76758930"/>
                    </a:ext>
                  </a:extLst>
                </a:gridCol>
                <a:gridCol w="208280">
                  <a:extLst>
                    <a:ext uri="{9D8B030D-6E8A-4147-A177-3AD203B41FA5}">
                      <a16:colId xmlns:a16="http://schemas.microsoft.com/office/drawing/2014/main" val="2445106271"/>
                    </a:ext>
                  </a:extLst>
                </a:gridCol>
                <a:gridCol w="208280">
                  <a:extLst>
                    <a:ext uri="{9D8B030D-6E8A-4147-A177-3AD203B41FA5}">
                      <a16:colId xmlns:a16="http://schemas.microsoft.com/office/drawing/2014/main" val="986135027"/>
                    </a:ext>
                  </a:extLst>
                </a:gridCol>
                <a:gridCol w="208280">
                  <a:extLst>
                    <a:ext uri="{9D8B030D-6E8A-4147-A177-3AD203B41FA5}">
                      <a16:colId xmlns:a16="http://schemas.microsoft.com/office/drawing/2014/main" val="2109777898"/>
                    </a:ext>
                  </a:extLst>
                </a:gridCol>
                <a:gridCol w="208280">
                  <a:extLst>
                    <a:ext uri="{9D8B030D-6E8A-4147-A177-3AD203B41FA5}">
                      <a16:colId xmlns:a16="http://schemas.microsoft.com/office/drawing/2014/main" val="4219211736"/>
                    </a:ext>
                  </a:extLst>
                </a:gridCol>
                <a:gridCol w="329184">
                  <a:extLst>
                    <a:ext uri="{9D8B030D-6E8A-4147-A177-3AD203B41FA5}">
                      <a16:colId xmlns:a16="http://schemas.microsoft.com/office/drawing/2014/main" val="1126210787"/>
                    </a:ext>
                  </a:extLst>
                </a:gridCol>
                <a:gridCol w="329184">
                  <a:extLst>
                    <a:ext uri="{9D8B030D-6E8A-4147-A177-3AD203B41FA5}">
                      <a16:colId xmlns:a16="http://schemas.microsoft.com/office/drawing/2014/main" val="3476361903"/>
                    </a:ext>
                  </a:extLst>
                </a:gridCol>
                <a:gridCol w="208280">
                  <a:extLst>
                    <a:ext uri="{9D8B030D-6E8A-4147-A177-3AD203B41FA5}">
                      <a16:colId xmlns:a16="http://schemas.microsoft.com/office/drawing/2014/main" val="756370999"/>
                    </a:ext>
                  </a:extLst>
                </a:gridCol>
                <a:gridCol w="208280">
                  <a:extLst>
                    <a:ext uri="{9D8B030D-6E8A-4147-A177-3AD203B41FA5}">
                      <a16:colId xmlns:a16="http://schemas.microsoft.com/office/drawing/2014/main" val="1298716063"/>
                    </a:ext>
                  </a:extLst>
                </a:gridCol>
                <a:gridCol w="208280">
                  <a:extLst>
                    <a:ext uri="{9D8B030D-6E8A-4147-A177-3AD203B41FA5}">
                      <a16:colId xmlns:a16="http://schemas.microsoft.com/office/drawing/2014/main" val="3801817911"/>
                    </a:ext>
                  </a:extLst>
                </a:gridCol>
                <a:gridCol w="208280">
                  <a:extLst>
                    <a:ext uri="{9D8B030D-6E8A-4147-A177-3AD203B41FA5}">
                      <a16:colId xmlns:a16="http://schemas.microsoft.com/office/drawing/2014/main" val="2708695442"/>
                    </a:ext>
                  </a:extLst>
                </a:gridCol>
                <a:gridCol w="329184">
                  <a:extLst>
                    <a:ext uri="{9D8B030D-6E8A-4147-A177-3AD203B41FA5}">
                      <a16:colId xmlns:a16="http://schemas.microsoft.com/office/drawing/2014/main" val="2264259877"/>
                    </a:ext>
                  </a:extLst>
                </a:gridCol>
                <a:gridCol w="208280">
                  <a:extLst>
                    <a:ext uri="{9D8B030D-6E8A-4147-A177-3AD203B41FA5}">
                      <a16:colId xmlns:a16="http://schemas.microsoft.com/office/drawing/2014/main" val="330384954"/>
                    </a:ext>
                  </a:extLst>
                </a:gridCol>
                <a:gridCol w="208280">
                  <a:extLst>
                    <a:ext uri="{9D8B030D-6E8A-4147-A177-3AD203B41FA5}">
                      <a16:colId xmlns:a16="http://schemas.microsoft.com/office/drawing/2014/main" val="2765034024"/>
                    </a:ext>
                  </a:extLst>
                </a:gridCol>
                <a:gridCol w="208280">
                  <a:extLst>
                    <a:ext uri="{9D8B030D-6E8A-4147-A177-3AD203B41FA5}">
                      <a16:colId xmlns:a16="http://schemas.microsoft.com/office/drawing/2014/main" val="1682360726"/>
                    </a:ext>
                  </a:extLst>
                </a:gridCol>
                <a:gridCol w="208280">
                  <a:extLst>
                    <a:ext uri="{9D8B030D-6E8A-4147-A177-3AD203B41FA5}">
                      <a16:colId xmlns:a16="http://schemas.microsoft.com/office/drawing/2014/main" val="1515212189"/>
                    </a:ext>
                  </a:extLst>
                </a:gridCol>
                <a:gridCol w="329184">
                  <a:extLst>
                    <a:ext uri="{9D8B030D-6E8A-4147-A177-3AD203B41FA5}">
                      <a16:colId xmlns:a16="http://schemas.microsoft.com/office/drawing/2014/main" val="3743033452"/>
                    </a:ext>
                  </a:extLst>
                </a:gridCol>
                <a:gridCol w="208280">
                  <a:extLst>
                    <a:ext uri="{9D8B030D-6E8A-4147-A177-3AD203B41FA5}">
                      <a16:colId xmlns:a16="http://schemas.microsoft.com/office/drawing/2014/main" val="4031972291"/>
                    </a:ext>
                  </a:extLst>
                </a:gridCol>
                <a:gridCol w="208280">
                  <a:extLst>
                    <a:ext uri="{9D8B030D-6E8A-4147-A177-3AD203B41FA5}">
                      <a16:colId xmlns:a16="http://schemas.microsoft.com/office/drawing/2014/main" val="3610965418"/>
                    </a:ext>
                  </a:extLst>
                </a:gridCol>
                <a:gridCol w="208280">
                  <a:extLst>
                    <a:ext uri="{9D8B030D-6E8A-4147-A177-3AD203B41FA5}">
                      <a16:colId xmlns:a16="http://schemas.microsoft.com/office/drawing/2014/main" val="471691237"/>
                    </a:ext>
                  </a:extLst>
                </a:gridCol>
                <a:gridCol w="208280">
                  <a:extLst>
                    <a:ext uri="{9D8B030D-6E8A-4147-A177-3AD203B41FA5}">
                      <a16:colId xmlns:a16="http://schemas.microsoft.com/office/drawing/2014/main" val="2932058016"/>
                    </a:ext>
                  </a:extLst>
                </a:gridCol>
                <a:gridCol w="208280">
                  <a:extLst>
                    <a:ext uri="{9D8B030D-6E8A-4147-A177-3AD203B41FA5}">
                      <a16:colId xmlns:a16="http://schemas.microsoft.com/office/drawing/2014/main" val="2498908471"/>
                    </a:ext>
                  </a:extLst>
                </a:gridCol>
                <a:gridCol w="208280">
                  <a:extLst>
                    <a:ext uri="{9D8B030D-6E8A-4147-A177-3AD203B41FA5}">
                      <a16:colId xmlns:a16="http://schemas.microsoft.com/office/drawing/2014/main" val="2810851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24201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- 2019-10-01 20:23:00</a:t>
                      </a:r>
                      <a:r>
                        <a:rPr kumimoji="0" lang="de-DE" sz="1000" b="0" i="0" u="none" strike="noStrike" kern="1200" cap="none" spc="0" normalizeH="0" baseline="0" noProof="0">
                          <a:ln>
                            <a:noFill/>
                          </a:ln>
                          <a:solidFill>
                            <a:prstClr val="black"/>
                          </a:solidFill>
                          <a:effectLst/>
                          <a:uLnTx/>
                          <a:uFillTx/>
                          <a:latin typeface="+mn-lt"/>
                          <a:ea typeface="+mn-ea"/>
                          <a:cs typeface="+mn-cs"/>
                        </a:rPr>
                        <a:t>
 "Welche Werte geben manchen Eltern ihren Kindern mit, dass sie sich so gemein anderen gegenüber verhalten?", fragt sich eine Mutter, deren 13-jähriger Sohn beschimpft und beleidigt wird - und das seit vielen Jahren. 
Diese Geschichte erzählen wir hier stellvertretend für viele Geschichten, die ihr uns auf den @37 Grad Aufruf zum Thema Mobbing geschickt habt. Weitere Geschichten findet ihr auf https://www.instagram.com/zdf37grad/ in unserer Themenwoche zum Thema Mobbing.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https://scontent.xx.fbcdn.net/v/t15.5256-10/p720x720/69759045_983456855328950_8673169443288776704_n.jpg?_nc_cat=111&amp;_nc_oc=AQmnzyY9qSPL5Rlgz9hCpeL9-TTTbwFekbah0ysf4VSuWKY8mI-f057U4UuX38zloSo&amp;_nc_ht=scontent.xx&amp;oh=ed532e65fe439f154f7bef798c989f82&amp;oe=5E530C93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90579813"/>
                  </a:ext>
                </a:extLst>
              </a:tr>
            </a:tbl>
          </a:graphicData>
        </a:graphic>
      </p:graphicFrame>
      <p:sp>
        <p:nvSpPr>
          <p:cNvPr id="4" name="Text Placeholder 3">
            <a:extLst>
              <a:ext uri="{FF2B5EF4-FFF2-40B4-BE49-F238E27FC236}">
                <a16:creationId xmlns:a16="http://schemas.microsoft.com/office/drawing/2014/main" id="{E051D842-C346-40A6-9CCE-97A1402ADDD0}"/>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039616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8B2AA-68DE-4F77-B3DC-572048678354}"/>
              </a:ext>
            </a:extLst>
          </p:cNvPr>
          <p:cNvSpPr>
            <a:spLocks noGrp="1"/>
          </p:cNvSpPr>
          <p:nvPr>
            <p:ph type="title"/>
          </p:nvPr>
        </p:nvSpPr>
        <p:spPr/>
        <p:txBody>
          <a:bodyPr/>
          <a:lstStyle/>
          <a:p>
            <a:r>
              <a:rPr lang="en-US"/>
              <a:t>Facebook Top 20 Post (37 Grad) | 37 Grad - 11 of 26</a:t>
            </a:r>
          </a:p>
        </p:txBody>
      </p:sp>
      <p:graphicFrame>
        <p:nvGraphicFramePr>
          <p:cNvPr id="5" name="Table Placeholder 4">
            <a:extLst>
              <a:ext uri="{FF2B5EF4-FFF2-40B4-BE49-F238E27FC236}">
                <a16:creationId xmlns:a16="http://schemas.microsoft.com/office/drawing/2014/main" id="{A075DE99-582E-47A6-B749-2576C2DE6571}"/>
              </a:ext>
            </a:extLst>
          </p:cNvPr>
          <p:cNvGraphicFramePr>
            <a:graphicFrameLocks noGrp="1"/>
          </p:cNvGraphicFramePr>
          <p:nvPr>
            <p:ph type="tbl" sz="quarter" idx="13"/>
            <p:extLst>
              <p:ext uri="{D42A27DB-BD31-4B8C-83A1-F6EECF244321}">
                <p14:modId xmlns:p14="http://schemas.microsoft.com/office/powerpoint/2010/main" val="6280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72754942"/>
                    </a:ext>
                  </a:extLst>
                </a:gridCol>
                <a:gridCol w="905256">
                  <a:extLst>
                    <a:ext uri="{9D8B030D-6E8A-4147-A177-3AD203B41FA5}">
                      <a16:colId xmlns:a16="http://schemas.microsoft.com/office/drawing/2014/main" val="1483718784"/>
                    </a:ext>
                  </a:extLst>
                </a:gridCol>
                <a:gridCol w="246888">
                  <a:extLst>
                    <a:ext uri="{9D8B030D-6E8A-4147-A177-3AD203B41FA5}">
                      <a16:colId xmlns:a16="http://schemas.microsoft.com/office/drawing/2014/main" val="2477959843"/>
                    </a:ext>
                  </a:extLst>
                </a:gridCol>
                <a:gridCol w="576072">
                  <a:extLst>
                    <a:ext uri="{9D8B030D-6E8A-4147-A177-3AD203B41FA5}">
                      <a16:colId xmlns:a16="http://schemas.microsoft.com/office/drawing/2014/main" val="2591875987"/>
                    </a:ext>
                  </a:extLst>
                </a:gridCol>
                <a:gridCol w="246888">
                  <a:extLst>
                    <a:ext uri="{9D8B030D-6E8A-4147-A177-3AD203B41FA5}">
                      <a16:colId xmlns:a16="http://schemas.microsoft.com/office/drawing/2014/main" val="1356666720"/>
                    </a:ext>
                  </a:extLst>
                </a:gridCol>
                <a:gridCol w="208280">
                  <a:extLst>
                    <a:ext uri="{9D8B030D-6E8A-4147-A177-3AD203B41FA5}">
                      <a16:colId xmlns:a16="http://schemas.microsoft.com/office/drawing/2014/main" val="2459127180"/>
                    </a:ext>
                  </a:extLst>
                </a:gridCol>
                <a:gridCol w="208280">
                  <a:extLst>
                    <a:ext uri="{9D8B030D-6E8A-4147-A177-3AD203B41FA5}">
                      <a16:colId xmlns:a16="http://schemas.microsoft.com/office/drawing/2014/main" val="996992116"/>
                    </a:ext>
                  </a:extLst>
                </a:gridCol>
                <a:gridCol w="208280">
                  <a:extLst>
                    <a:ext uri="{9D8B030D-6E8A-4147-A177-3AD203B41FA5}">
                      <a16:colId xmlns:a16="http://schemas.microsoft.com/office/drawing/2014/main" val="3469822022"/>
                    </a:ext>
                  </a:extLst>
                </a:gridCol>
                <a:gridCol w="208280">
                  <a:extLst>
                    <a:ext uri="{9D8B030D-6E8A-4147-A177-3AD203B41FA5}">
                      <a16:colId xmlns:a16="http://schemas.microsoft.com/office/drawing/2014/main" val="3873762760"/>
                    </a:ext>
                  </a:extLst>
                </a:gridCol>
                <a:gridCol w="208280">
                  <a:extLst>
                    <a:ext uri="{9D8B030D-6E8A-4147-A177-3AD203B41FA5}">
                      <a16:colId xmlns:a16="http://schemas.microsoft.com/office/drawing/2014/main" val="563533488"/>
                    </a:ext>
                  </a:extLst>
                </a:gridCol>
                <a:gridCol w="208280">
                  <a:extLst>
                    <a:ext uri="{9D8B030D-6E8A-4147-A177-3AD203B41FA5}">
                      <a16:colId xmlns:a16="http://schemas.microsoft.com/office/drawing/2014/main" val="3466514636"/>
                    </a:ext>
                  </a:extLst>
                </a:gridCol>
                <a:gridCol w="208280">
                  <a:extLst>
                    <a:ext uri="{9D8B030D-6E8A-4147-A177-3AD203B41FA5}">
                      <a16:colId xmlns:a16="http://schemas.microsoft.com/office/drawing/2014/main" val="3786688231"/>
                    </a:ext>
                  </a:extLst>
                </a:gridCol>
                <a:gridCol w="208280">
                  <a:extLst>
                    <a:ext uri="{9D8B030D-6E8A-4147-A177-3AD203B41FA5}">
                      <a16:colId xmlns:a16="http://schemas.microsoft.com/office/drawing/2014/main" val="3801446538"/>
                    </a:ext>
                  </a:extLst>
                </a:gridCol>
                <a:gridCol w="329184">
                  <a:extLst>
                    <a:ext uri="{9D8B030D-6E8A-4147-A177-3AD203B41FA5}">
                      <a16:colId xmlns:a16="http://schemas.microsoft.com/office/drawing/2014/main" val="1405436828"/>
                    </a:ext>
                  </a:extLst>
                </a:gridCol>
                <a:gridCol w="329184">
                  <a:extLst>
                    <a:ext uri="{9D8B030D-6E8A-4147-A177-3AD203B41FA5}">
                      <a16:colId xmlns:a16="http://schemas.microsoft.com/office/drawing/2014/main" val="748974863"/>
                    </a:ext>
                  </a:extLst>
                </a:gridCol>
                <a:gridCol w="208280">
                  <a:extLst>
                    <a:ext uri="{9D8B030D-6E8A-4147-A177-3AD203B41FA5}">
                      <a16:colId xmlns:a16="http://schemas.microsoft.com/office/drawing/2014/main" val="2856708404"/>
                    </a:ext>
                  </a:extLst>
                </a:gridCol>
                <a:gridCol w="208280">
                  <a:extLst>
                    <a:ext uri="{9D8B030D-6E8A-4147-A177-3AD203B41FA5}">
                      <a16:colId xmlns:a16="http://schemas.microsoft.com/office/drawing/2014/main" val="2990231787"/>
                    </a:ext>
                  </a:extLst>
                </a:gridCol>
                <a:gridCol w="208280">
                  <a:extLst>
                    <a:ext uri="{9D8B030D-6E8A-4147-A177-3AD203B41FA5}">
                      <a16:colId xmlns:a16="http://schemas.microsoft.com/office/drawing/2014/main" val="1184529944"/>
                    </a:ext>
                  </a:extLst>
                </a:gridCol>
                <a:gridCol w="208280">
                  <a:extLst>
                    <a:ext uri="{9D8B030D-6E8A-4147-A177-3AD203B41FA5}">
                      <a16:colId xmlns:a16="http://schemas.microsoft.com/office/drawing/2014/main" val="2408652136"/>
                    </a:ext>
                  </a:extLst>
                </a:gridCol>
                <a:gridCol w="329184">
                  <a:extLst>
                    <a:ext uri="{9D8B030D-6E8A-4147-A177-3AD203B41FA5}">
                      <a16:colId xmlns:a16="http://schemas.microsoft.com/office/drawing/2014/main" val="3503164635"/>
                    </a:ext>
                  </a:extLst>
                </a:gridCol>
                <a:gridCol w="208280">
                  <a:extLst>
                    <a:ext uri="{9D8B030D-6E8A-4147-A177-3AD203B41FA5}">
                      <a16:colId xmlns:a16="http://schemas.microsoft.com/office/drawing/2014/main" val="383360010"/>
                    </a:ext>
                  </a:extLst>
                </a:gridCol>
                <a:gridCol w="208280">
                  <a:extLst>
                    <a:ext uri="{9D8B030D-6E8A-4147-A177-3AD203B41FA5}">
                      <a16:colId xmlns:a16="http://schemas.microsoft.com/office/drawing/2014/main" val="2390836709"/>
                    </a:ext>
                  </a:extLst>
                </a:gridCol>
                <a:gridCol w="208280">
                  <a:extLst>
                    <a:ext uri="{9D8B030D-6E8A-4147-A177-3AD203B41FA5}">
                      <a16:colId xmlns:a16="http://schemas.microsoft.com/office/drawing/2014/main" val="2880379817"/>
                    </a:ext>
                  </a:extLst>
                </a:gridCol>
                <a:gridCol w="208280">
                  <a:extLst>
                    <a:ext uri="{9D8B030D-6E8A-4147-A177-3AD203B41FA5}">
                      <a16:colId xmlns:a16="http://schemas.microsoft.com/office/drawing/2014/main" val="3447665236"/>
                    </a:ext>
                  </a:extLst>
                </a:gridCol>
                <a:gridCol w="329184">
                  <a:extLst>
                    <a:ext uri="{9D8B030D-6E8A-4147-A177-3AD203B41FA5}">
                      <a16:colId xmlns:a16="http://schemas.microsoft.com/office/drawing/2014/main" val="2368561626"/>
                    </a:ext>
                  </a:extLst>
                </a:gridCol>
                <a:gridCol w="208280">
                  <a:extLst>
                    <a:ext uri="{9D8B030D-6E8A-4147-A177-3AD203B41FA5}">
                      <a16:colId xmlns:a16="http://schemas.microsoft.com/office/drawing/2014/main" val="1735545351"/>
                    </a:ext>
                  </a:extLst>
                </a:gridCol>
                <a:gridCol w="208280">
                  <a:extLst>
                    <a:ext uri="{9D8B030D-6E8A-4147-A177-3AD203B41FA5}">
                      <a16:colId xmlns:a16="http://schemas.microsoft.com/office/drawing/2014/main" val="410164038"/>
                    </a:ext>
                  </a:extLst>
                </a:gridCol>
                <a:gridCol w="208280">
                  <a:extLst>
                    <a:ext uri="{9D8B030D-6E8A-4147-A177-3AD203B41FA5}">
                      <a16:colId xmlns:a16="http://schemas.microsoft.com/office/drawing/2014/main" val="3734312556"/>
                    </a:ext>
                  </a:extLst>
                </a:gridCol>
                <a:gridCol w="208280">
                  <a:extLst>
                    <a:ext uri="{9D8B030D-6E8A-4147-A177-3AD203B41FA5}">
                      <a16:colId xmlns:a16="http://schemas.microsoft.com/office/drawing/2014/main" val="1055654600"/>
                    </a:ext>
                  </a:extLst>
                </a:gridCol>
                <a:gridCol w="208280">
                  <a:extLst>
                    <a:ext uri="{9D8B030D-6E8A-4147-A177-3AD203B41FA5}">
                      <a16:colId xmlns:a16="http://schemas.microsoft.com/office/drawing/2014/main" val="110219771"/>
                    </a:ext>
                  </a:extLst>
                </a:gridCol>
                <a:gridCol w="208280">
                  <a:extLst>
                    <a:ext uri="{9D8B030D-6E8A-4147-A177-3AD203B41FA5}">
                      <a16:colId xmlns:a16="http://schemas.microsoft.com/office/drawing/2014/main" val="3270277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04534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- 2019-10-26 12:06:00</a:t>
                      </a:r>
                      <a:r>
                        <a:rPr kumimoji="0" lang="de-DE" sz="1000" b="0" i="0" u="none" strike="noStrike" kern="1200" cap="none" spc="0" normalizeH="0" baseline="0" noProof="0">
                          <a:ln>
                            <a:noFill/>
                          </a:ln>
                          <a:solidFill>
                            <a:prstClr val="black"/>
                          </a:solidFill>
                          <a:effectLst/>
                          <a:uLnTx/>
                          <a:uFillTx/>
                          <a:latin typeface="+mn-lt"/>
                          <a:ea typeface="+mn-ea"/>
                          <a:cs typeface="+mn-cs"/>
                        </a:rPr>
                        <a:t>
 Das BlauHaus in Bremen ist das neue Zuhause für rund 170 Menschen mit und ohne Behinderung und beherbergt eine Kita sowie Künstlerateliers. "Menschen - das Magazin" stellt es euch vor. 👉 kurz.zdf.de/FqW/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https://scontent.xx.fbcdn.net/v/t15.5256-10/p720x720/71107385_2250867418538041_9058946240493912064_n.jpg?_nc_cat=109&amp;_nc_oc=AQkQhA47jZ4YmL9895veJYehwOF5RoJhboUsPg0BeaCvaX8r9YEEwWD4Je3py1I6mto&amp;_nc_ht=scontent.xx&amp;oh=c0aea41b83746b350c002961368ea56f&amp;oe=5E641B64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40457980"/>
                  </a:ext>
                </a:extLst>
              </a:tr>
            </a:tbl>
          </a:graphicData>
        </a:graphic>
      </p:graphicFrame>
      <p:sp>
        <p:nvSpPr>
          <p:cNvPr id="4" name="Text Placeholder 3">
            <a:extLst>
              <a:ext uri="{FF2B5EF4-FFF2-40B4-BE49-F238E27FC236}">
                <a16:creationId xmlns:a16="http://schemas.microsoft.com/office/drawing/2014/main" id="{B44BC1EB-28A9-4793-8C62-159FD833EEC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541957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35033-0401-4ED5-821C-508E5E1B8E93}"/>
              </a:ext>
            </a:extLst>
          </p:cNvPr>
          <p:cNvSpPr>
            <a:spLocks noGrp="1"/>
          </p:cNvSpPr>
          <p:nvPr>
            <p:ph type="title"/>
          </p:nvPr>
        </p:nvSpPr>
        <p:spPr/>
        <p:txBody>
          <a:bodyPr/>
          <a:lstStyle/>
          <a:p>
            <a:r>
              <a:rPr lang="en-US"/>
              <a:t>Facebook Top 20 Post (37 Grad) | 37 Grad - 12 of 26</a:t>
            </a:r>
          </a:p>
        </p:txBody>
      </p:sp>
      <p:graphicFrame>
        <p:nvGraphicFramePr>
          <p:cNvPr id="5" name="Table Placeholder 4">
            <a:extLst>
              <a:ext uri="{FF2B5EF4-FFF2-40B4-BE49-F238E27FC236}">
                <a16:creationId xmlns:a16="http://schemas.microsoft.com/office/drawing/2014/main" id="{2B345154-A5E3-48BA-8002-09165BAE4422}"/>
              </a:ext>
            </a:extLst>
          </p:cNvPr>
          <p:cNvGraphicFramePr>
            <a:graphicFrameLocks noGrp="1"/>
          </p:cNvGraphicFramePr>
          <p:nvPr>
            <p:ph type="tbl" sz="quarter" idx="13"/>
            <p:extLst>
              <p:ext uri="{D42A27DB-BD31-4B8C-83A1-F6EECF244321}">
                <p14:modId xmlns:p14="http://schemas.microsoft.com/office/powerpoint/2010/main" val="1255329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59523031"/>
                    </a:ext>
                  </a:extLst>
                </a:gridCol>
                <a:gridCol w="905256">
                  <a:extLst>
                    <a:ext uri="{9D8B030D-6E8A-4147-A177-3AD203B41FA5}">
                      <a16:colId xmlns:a16="http://schemas.microsoft.com/office/drawing/2014/main" val="2997214590"/>
                    </a:ext>
                  </a:extLst>
                </a:gridCol>
                <a:gridCol w="246888">
                  <a:extLst>
                    <a:ext uri="{9D8B030D-6E8A-4147-A177-3AD203B41FA5}">
                      <a16:colId xmlns:a16="http://schemas.microsoft.com/office/drawing/2014/main" val="266298212"/>
                    </a:ext>
                  </a:extLst>
                </a:gridCol>
                <a:gridCol w="576072">
                  <a:extLst>
                    <a:ext uri="{9D8B030D-6E8A-4147-A177-3AD203B41FA5}">
                      <a16:colId xmlns:a16="http://schemas.microsoft.com/office/drawing/2014/main" val="1744393383"/>
                    </a:ext>
                  </a:extLst>
                </a:gridCol>
                <a:gridCol w="246888">
                  <a:extLst>
                    <a:ext uri="{9D8B030D-6E8A-4147-A177-3AD203B41FA5}">
                      <a16:colId xmlns:a16="http://schemas.microsoft.com/office/drawing/2014/main" val="3631096933"/>
                    </a:ext>
                  </a:extLst>
                </a:gridCol>
                <a:gridCol w="208280">
                  <a:extLst>
                    <a:ext uri="{9D8B030D-6E8A-4147-A177-3AD203B41FA5}">
                      <a16:colId xmlns:a16="http://schemas.microsoft.com/office/drawing/2014/main" val="2361426954"/>
                    </a:ext>
                  </a:extLst>
                </a:gridCol>
                <a:gridCol w="208280">
                  <a:extLst>
                    <a:ext uri="{9D8B030D-6E8A-4147-A177-3AD203B41FA5}">
                      <a16:colId xmlns:a16="http://schemas.microsoft.com/office/drawing/2014/main" val="1939177936"/>
                    </a:ext>
                  </a:extLst>
                </a:gridCol>
                <a:gridCol w="208280">
                  <a:extLst>
                    <a:ext uri="{9D8B030D-6E8A-4147-A177-3AD203B41FA5}">
                      <a16:colId xmlns:a16="http://schemas.microsoft.com/office/drawing/2014/main" val="366610734"/>
                    </a:ext>
                  </a:extLst>
                </a:gridCol>
                <a:gridCol w="208280">
                  <a:extLst>
                    <a:ext uri="{9D8B030D-6E8A-4147-A177-3AD203B41FA5}">
                      <a16:colId xmlns:a16="http://schemas.microsoft.com/office/drawing/2014/main" val="754562499"/>
                    </a:ext>
                  </a:extLst>
                </a:gridCol>
                <a:gridCol w="208280">
                  <a:extLst>
                    <a:ext uri="{9D8B030D-6E8A-4147-A177-3AD203B41FA5}">
                      <a16:colId xmlns:a16="http://schemas.microsoft.com/office/drawing/2014/main" val="537366660"/>
                    </a:ext>
                  </a:extLst>
                </a:gridCol>
                <a:gridCol w="208280">
                  <a:extLst>
                    <a:ext uri="{9D8B030D-6E8A-4147-A177-3AD203B41FA5}">
                      <a16:colId xmlns:a16="http://schemas.microsoft.com/office/drawing/2014/main" val="3366118286"/>
                    </a:ext>
                  </a:extLst>
                </a:gridCol>
                <a:gridCol w="208280">
                  <a:extLst>
                    <a:ext uri="{9D8B030D-6E8A-4147-A177-3AD203B41FA5}">
                      <a16:colId xmlns:a16="http://schemas.microsoft.com/office/drawing/2014/main" val="3966004899"/>
                    </a:ext>
                  </a:extLst>
                </a:gridCol>
                <a:gridCol w="208280">
                  <a:extLst>
                    <a:ext uri="{9D8B030D-6E8A-4147-A177-3AD203B41FA5}">
                      <a16:colId xmlns:a16="http://schemas.microsoft.com/office/drawing/2014/main" val="4105905484"/>
                    </a:ext>
                  </a:extLst>
                </a:gridCol>
                <a:gridCol w="329184">
                  <a:extLst>
                    <a:ext uri="{9D8B030D-6E8A-4147-A177-3AD203B41FA5}">
                      <a16:colId xmlns:a16="http://schemas.microsoft.com/office/drawing/2014/main" val="2347073903"/>
                    </a:ext>
                  </a:extLst>
                </a:gridCol>
                <a:gridCol w="329184">
                  <a:extLst>
                    <a:ext uri="{9D8B030D-6E8A-4147-A177-3AD203B41FA5}">
                      <a16:colId xmlns:a16="http://schemas.microsoft.com/office/drawing/2014/main" val="2574793296"/>
                    </a:ext>
                  </a:extLst>
                </a:gridCol>
                <a:gridCol w="208280">
                  <a:extLst>
                    <a:ext uri="{9D8B030D-6E8A-4147-A177-3AD203B41FA5}">
                      <a16:colId xmlns:a16="http://schemas.microsoft.com/office/drawing/2014/main" val="2668678675"/>
                    </a:ext>
                  </a:extLst>
                </a:gridCol>
                <a:gridCol w="208280">
                  <a:extLst>
                    <a:ext uri="{9D8B030D-6E8A-4147-A177-3AD203B41FA5}">
                      <a16:colId xmlns:a16="http://schemas.microsoft.com/office/drawing/2014/main" val="1979717027"/>
                    </a:ext>
                  </a:extLst>
                </a:gridCol>
                <a:gridCol w="208280">
                  <a:extLst>
                    <a:ext uri="{9D8B030D-6E8A-4147-A177-3AD203B41FA5}">
                      <a16:colId xmlns:a16="http://schemas.microsoft.com/office/drawing/2014/main" val="3864412366"/>
                    </a:ext>
                  </a:extLst>
                </a:gridCol>
                <a:gridCol w="208280">
                  <a:extLst>
                    <a:ext uri="{9D8B030D-6E8A-4147-A177-3AD203B41FA5}">
                      <a16:colId xmlns:a16="http://schemas.microsoft.com/office/drawing/2014/main" val="2596670430"/>
                    </a:ext>
                  </a:extLst>
                </a:gridCol>
                <a:gridCol w="329184">
                  <a:extLst>
                    <a:ext uri="{9D8B030D-6E8A-4147-A177-3AD203B41FA5}">
                      <a16:colId xmlns:a16="http://schemas.microsoft.com/office/drawing/2014/main" val="657368689"/>
                    </a:ext>
                  </a:extLst>
                </a:gridCol>
                <a:gridCol w="208280">
                  <a:extLst>
                    <a:ext uri="{9D8B030D-6E8A-4147-A177-3AD203B41FA5}">
                      <a16:colId xmlns:a16="http://schemas.microsoft.com/office/drawing/2014/main" val="1575965051"/>
                    </a:ext>
                  </a:extLst>
                </a:gridCol>
                <a:gridCol w="208280">
                  <a:extLst>
                    <a:ext uri="{9D8B030D-6E8A-4147-A177-3AD203B41FA5}">
                      <a16:colId xmlns:a16="http://schemas.microsoft.com/office/drawing/2014/main" val="1660502192"/>
                    </a:ext>
                  </a:extLst>
                </a:gridCol>
                <a:gridCol w="208280">
                  <a:extLst>
                    <a:ext uri="{9D8B030D-6E8A-4147-A177-3AD203B41FA5}">
                      <a16:colId xmlns:a16="http://schemas.microsoft.com/office/drawing/2014/main" val="1964710872"/>
                    </a:ext>
                  </a:extLst>
                </a:gridCol>
                <a:gridCol w="208280">
                  <a:extLst>
                    <a:ext uri="{9D8B030D-6E8A-4147-A177-3AD203B41FA5}">
                      <a16:colId xmlns:a16="http://schemas.microsoft.com/office/drawing/2014/main" val="1307939958"/>
                    </a:ext>
                  </a:extLst>
                </a:gridCol>
                <a:gridCol w="329184">
                  <a:extLst>
                    <a:ext uri="{9D8B030D-6E8A-4147-A177-3AD203B41FA5}">
                      <a16:colId xmlns:a16="http://schemas.microsoft.com/office/drawing/2014/main" val="2264518274"/>
                    </a:ext>
                  </a:extLst>
                </a:gridCol>
                <a:gridCol w="208280">
                  <a:extLst>
                    <a:ext uri="{9D8B030D-6E8A-4147-A177-3AD203B41FA5}">
                      <a16:colId xmlns:a16="http://schemas.microsoft.com/office/drawing/2014/main" val="2092643067"/>
                    </a:ext>
                  </a:extLst>
                </a:gridCol>
                <a:gridCol w="208280">
                  <a:extLst>
                    <a:ext uri="{9D8B030D-6E8A-4147-A177-3AD203B41FA5}">
                      <a16:colId xmlns:a16="http://schemas.microsoft.com/office/drawing/2014/main" val="1995038908"/>
                    </a:ext>
                  </a:extLst>
                </a:gridCol>
                <a:gridCol w="208280">
                  <a:extLst>
                    <a:ext uri="{9D8B030D-6E8A-4147-A177-3AD203B41FA5}">
                      <a16:colId xmlns:a16="http://schemas.microsoft.com/office/drawing/2014/main" val="921919723"/>
                    </a:ext>
                  </a:extLst>
                </a:gridCol>
                <a:gridCol w="208280">
                  <a:extLst>
                    <a:ext uri="{9D8B030D-6E8A-4147-A177-3AD203B41FA5}">
                      <a16:colId xmlns:a16="http://schemas.microsoft.com/office/drawing/2014/main" val="195089271"/>
                    </a:ext>
                  </a:extLst>
                </a:gridCol>
                <a:gridCol w="208280">
                  <a:extLst>
                    <a:ext uri="{9D8B030D-6E8A-4147-A177-3AD203B41FA5}">
                      <a16:colId xmlns:a16="http://schemas.microsoft.com/office/drawing/2014/main" val="1022248291"/>
                    </a:ext>
                  </a:extLst>
                </a:gridCol>
                <a:gridCol w="208280">
                  <a:extLst>
                    <a:ext uri="{9D8B030D-6E8A-4147-A177-3AD203B41FA5}">
                      <a16:colId xmlns:a16="http://schemas.microsoft.com/office/drawing/2014/main" val="3195035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36371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- 2019-10-08 08:19:00</a:t>
                      </a:r>
                      <a:r>
                        <a:rPr kumimoji="0" lang="de-DE" sz="1000" b="0" i="0" u="none" strike="noStrike" kern="1200" cap="none" spc="0" normalizeH="0" baseline="0" noProof="0">
                          <a:ln>
                            <a:noFill/>
                          </a:ln>
                          <a:solidFill>
                            <a:prstClr val="black"/>
                          </a:solidFill>
                          <a:effectLst/>
                          <a:uLnTx/>
                          <a:uFillTx/>
                          <a:latin typeface="+mn-lt"/>
                          <a:ea typeface="+mn-ea"/>
                          <a:cs typeface="+mn-cs"/>
                        </a:rPr>
                        <a:t>
 Selbstständig bleiben und trotzdem Hilfe bekommen - das erhofft sich Agnes auf der Senioren WG auf dem Bauernhof. Jetzt schon online 👉🏻https://kurz.zdf.de/fIA/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https://scontent.xx.fbcdn.net/v/t15.5256-10/s720x720/70630446_567014464038081_538827608905744384_n.jpg?_nc_cat=110&amp;_nc_oc=AQn7vhb3NZUuh02rHmmNK1X7AjjbVeYPqJaOP4gSmW3Z4W57WIztMShiaulzMgOtvPc&amp;_nc_ht=scontent.xx&amp;oh=30f69ada15ace386e41b2ee9ada69714&amp;oe=5E544FBA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54458247"/>
                  </a:ext>
                </a:extLst>
              </a:tr>
            </a:tbl>
          </a:graphicData>
        </a:graphic>
      </p:graphicFrame>
      <p:sp>
        <p:nvSpPr>
          <p:cNvPr id="4" name="Text Placeholder 3">
            <a:extLst>
              <a:ext uri="{FF2B5EF4-FFF2-40B4-BE49-F238E27FC236}">
                <a16:creationId xmlns:a16="http://schemas.microsoft.com/office/drawing/2014/main" id="{924ABF7A-DB1B-42EA-83C1-8AD1D49741F4}"/>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41415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E00B0-6112-4E05-BFE1-0F82ED4896C7}"/>
              </a:ext>
            </a:extLst>
          </p:cNvPr>
          <p:cNvSpPr>
            <a:spLocks noGrp="1"/>
          </p:cNvSpPr>
          <p:nvPr>
            <p:ph type="title"/>
          </p:nvPr>
        </p:nvSpPr>
        <p:spPr/>
        <p:txBody>
          <a:bodyPr/>
          <a:lstStyle/>
          <a:p>
            <a:r>
              <a:rPr lang="en-US"/>
              <a:t>Facebook Top 20 Post (37 Grad) | 37 Grad - 13 of 26</a:t>
            </a:r>
          </a:p>
        </p:txBody>
      </p:sp>
      <p:graphicFrame>
        <p:nvGraphicFramePr>
          <p:cNvPr id="5" name="Table Placeholder 4">
            <a:extLst>
              <a:ext uri="{FF2B5EF4-FFF2-40B4-BE49-F238E27FC236}">
                <a16:creationId xmlns:a16="http://schemas.microsoft.com/office/drawing/2014/main" id="{A3F149E1-0154-42F8-A776-260D272476E5}"/>
              </a:ext>
            </a:extLst>
          </p:cNvPr>
          <p:cNvGraphicFramePr>
            <a:graphicFrameLocks noGrp="1"/>
          </p:cNvGraphicFramePr>
          <p:nvPr>
            <p:ph type="tbl" sz="quarter" idx="13"/>
            <p:extLst>
              <p:ext uri="{D42A27DB-BD31-4B8C-83A1-F6EECF244321}">
                <p14:modId xmlns:p14="http://schemas.microsoft.com/office/powerpoint/2010/main" val="2545856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4513187"/>
                    </a:ext>
                  </a:extLst>
                </a:gridCol>
                <a:gridCol w="905256">
                  <a:extLst>
                    <a:ext uri="{9D8B030D-6E8A-4147-A177-3AD203B41FA5}">
                      <a16:colId xmlns:a16="http://schemas.microsoft.com/office/drawing/2014/main" val="72948264"/>
                    </a:ext>
                  </a:extLst>
                </a:gridCol>
                <a:gridCol w="246888">
                  <a:extLst>
                    <a:ext uri="{9D8B030D-6E8A-4147-A177-3AD203B41FA5}">
                      <a16:colId xmlns:a16="http://schemas.microsoft.com/office/drawing/2014/main" val="824784601"/>
                    </a:ext>
                  </a:extLst>
                </a:gridCol>
                <a:gridCol w="576072">
                  <a:extLst>
                    <a:ext uri="{9D8B030D-6E8A-4147-A177-3AD203B41FA5}">
                      <a16:colId xmlns:a16="http://schemas.microsoft.com/office/drawing/2014/main" val="2662066968"/>
                    </a:ext>
                  </a:extLst>
                </a:gridCol>
                <a:gridCol w="246888">
                  <a:extLst>
                    <a:ext uri="{9D8B030D-6E8A-4147-A177-3AD203B41FA5}">
                      <a16:colId xmlns:a16="http://schemas.microsoft.com/office/drawing/2014/main" val="1111217207"/>
                    </a:ext>
                  </a:extLst>
                </a:gridCol>
                <a:gridCol w="208280">
                  <a:extLst>
                    <a:ext uri="{9D8B030D-6E8A-4147-A177-3AD203B41FA5}">
                      <a16:colId xmlns:a16="http://schemas.microsoft.com/office/drawing/2014/main" val="104487620"/>
                    </a:ext>
                  </a:extLst>
                </a:gridCol>
                <a:gridCol w="208280">
                  <a:extLst>
                    <a:ext uri="{9D8B030D-6E8A-4147-A177-3AD203B41FA5}">
                      <a16:colId xmlns:a16="http://schemas.microsoft.com/office/drawing/2014/main" val="2704181873"/>
                    </a:ext>
                  </a:extLst>
                </a:gridCol>
                <a:gridCol w="208280">
                  <a:extLst>
                    <a:ext uri="{9D8B030D-6E8A-4147-A177-3AD203B41FA5}">
                      <a16:colId xmlns:a16="http://schemas.microsoft.com/office/drawing/2014/main" val="2969202869"/>
                    </a:ext>
                  </a:extLst>
                </a:gridCol>
                <a:gridCol w="208280">
                  <a:extLst>
                    <a:ext uri="{9D8B030D-6E8A-4147-A177-3AD203B41FA5}">
                      <a16:colId xmlns:a16="http://schemas.microsoft.com/office/drawing/2014/main" val="261832045"/>
                    </a:ext>
                  </a:extLst>
                </a:gridCol>
                <a:gridCol w="208280">
                  <a:extLst>
                    <a:ext uri="{9D8B030D-6E8A-4147-A177-3AD203B41FA5}">
                      <a16:colId xmlns:a16="http://schemas.microsoft.com/office/drawing/2014/main" val="2368978703"/>
                    </a:ext>
                  </a:extLst>
                </a:gridCol>
                <a:gridCol w="208280">
                  <a:extLst>
                    <a:ext uri="{9D8B030D-6E8A-4147-A177-3AD203B41FA5}">
                      <a16:colId xmlns:a16="http://schemas.microsoft.com/office/drawing/2014/main" val="1104482875"/>
                    </a:ext>
                  </a:extLst>
                </a:gridCol>
                <a:gridCol w="208280">
                  <a:extLst>
                    <a:ext uri="{9D8B030D-6E8A-4147-A177-3AD203B41FA5}">
                      <a16:colId xmlns:a16="http://schemas.microsoft.com/office/drawing/2014/main" val="1187478240"/>
                    </a:ext>
                  </a:extLst>
                </a:gridCol>
                <a:gridCol w="208280">
                  <a:extLst>
                    <a:ext uri="{9D8B030D-6E8A-4147-A177-3AD203B41FA5}">
                      <a16:colId xmlns:a16="http://schemas.microsoft.com/office/drawing/2014/main" val="1628487934"/>
                    </a:ext>
                  </a:extLst>
                </a:gridCol>
                <a:gridCol w="329184">
                  <a:extLst>
                    <a:ext uri="{9D8B030D-6E8A-4147-A177-3AD203B41FA5}">
                      <a16:colId xmlns:a16="http://schemas.microsoft.com/office/drawing/2014/main" val="492121871"/>
                    </a:ext>
                  </a:extLst>
                </a:gridCol>
                <a:gridCol w="329184">
                  <a:extLst>
                    <a:ext uri="{9D8B030D-6E8A-4147-A177-3AD203B41FA5}">
                      <a16:colId xmlns:a16="http://schemas.microsoft.com/office/drawing/2014/main" val="3478494424"/>
                    </a:ext>
                  </a:extLst>
                </a:gridCol>
                <a:gridCol w="208280">
                  <a:extLst>
                    <a:ext uri="{9D8B030D-6E8A-4147-A177-3AD203B41FA5}">
                      <a16:colId xmlns:a16="http://schemas.microsoft.com/office/drawing/2014/main" val="1279462722"/>
                    </a:ext>
                  </a:extLst>
                </a:gridCol>
                <a:gridCol w="208280">
                  <a:extLst>
                    <a:ext uri="{9D8B030D-6E8A-4147-A177-3AD203B41FA5}">
                      <a16:colId xmlns:a16="http://schemas.microsoft.com/office/drawing/2014/main" val="1159468673"/>
                    </a:ext>
                  </a:extLst>
                </a:gridCol>
                <a:gridCol w="208280">
                  <a:extLst>
                    <a:ext uri="{9D8B030D-6E8A-4147-A177-3AD203B41FA5}">
                      <a16:colId xmlns:a16="http://schemas.microsoft.com/office/drawing/2014/main" val="897186204"/>
                    </a:ext>
                  </a:extLst>
                </a:gridCol>
                <a:gridCol w="208280">
                  <a:extLst>
                    <a:ext uri="{9D8B030D-6E8A-4147-A177-3AD203B41FA5}">
                      <a16:colId xmlns:a16="http://schemas.microsoft.com/office/drawing/2014/main" val="1688981117"/>
                    </a:ext>
                  </a:extLst>
                </a:gridCol>
                <a:gridCol w="329184">
                  <a:extLst>
                    <a:ext uri="{9D8B030D-6E8A-4147-A177-3AD203B41FA5}">
                      <a16:colId xmlns:a16="http://schemas.microsoft.com/office/drawing/2014/main" val="1337156398"/>
                    </a:ext>
                  </a:extLst>
                </a:gridCol>
                <a:gridCol w="208280">
                  <a:extLst>
                    <a:ext uri="{9D8B030D-6E8A-4147-A177-3AD203B41FA5}">
                      <a16:colId xmlns:a16="http://schemas.microsoft.com/office/drawing/2014/main" val="3056728779"/>
                    </a:ext>
                  </a:extLst>
                </a:gridCol>
                <a:gridCol w="208280">
                  <a:extLst>
                    <a:ext uri="{9D8B030D-6E8A-4147-A177-3AD203B41FA5}">
                      <a16:colId xmlns:a16="http://schemas.microsoft.com/office/drawing/2014/main" val="924266783"/>
                    </a:ext>
                  </a:extLst>
                </a:gridCol>
                <a:gridCol w="208280">
                  <a:extLst>
                    <a:ext uri="{9D8B030D-6E8A-4147-A177-3AD203B41FA5}">
                      <a16:colId xmlns:a16="http://schemas.microsoft.com/office/drawing/2014/main" val="819369583"/>
                    </a:ext>
                  </a:extLst>
                </a:gridCol>
                <a:gridCol w="208280">
                  <a:extLst>
                    <a:ext uri="{9D8B030D-6E8A-4147-A177-3AD203B41FA5}">
                      <a16:colId xmlns:a16="http://schemas.microsoft.com/office/drawing/2014/main" val="2391417404"/>
                    </a:ext>
                  </a:extLst>
                </a:gridCol>
                <a:gridCol w="329184">
                  <a:extLst>
                    <a:ext uri="{9D8B030D-6E8A-4147-A177-3AD203B41FA5}">
                      <a16:colId xmlns:a16="http://schemas.microsoft.com/office/drawing/2014/main" val="1304015676"/>
                    </a:ext>
                  </a:extLst>
                </a:gridCol>
                <a:gridCol w="208280">
                  <a:extLst>
                    <a:ext uri="{9D8B030D-6E8A-4147-A177-3AD203B41FA5}">
                      <a16:colId xmlns:a16="http://schemas.microsoft.com/office/drawing/2014/main" val="2179030003"/>
                    </a:ext>
                  </a:extLst>
                </a:gridCol>
                <a:gridCol w="208280">
                  <a:extLst>
                    <a:ext uri="{9D8B030D-6E8A-4147-A177-3AD203B41FA5}">
                      <a16:colId xmlns:a16="http://schemas.microsoft.com/office/drawing/2014/main" val="282240744"/>
                    </a:ext>
                  </a:extLst>
                </a:gridCol>
                <a:gridCol w="208280">
                  <a:extLst>
                    <a:ext uri="{9D8B030D-6E8A-4147-A177-3AD203B41FA5}">
                      <a16:colId xmlns:a16="http://schemas.microsoft.com/office/drawing/2014/main" val="992926325"/>
                    </a:ext>
                  </a:extLst>
                </a:gridCol>
                <a:gridCol w="208280">
                  <a:extLst>
                    <a:ext uri="{9D8B030D-6E8A-4147-A177-3AD203B41FA5}">
                      <a16:colId xmlns:a16="http://schemas.microsoft.com/office/drawing/2014/main" val="2761711746"/>
                    </a:ext>
                  </a:extLst>
                </a:gridCol>
                <a:gridCol w="208280">
                  <a:extLst>
                    <a:ext uri="{9D8B030D-6E8A-4147-A177-3AD203B41FA5}">
                      <a16:colId xmlns:a16="http://schemas.microsoft.com/office/drawing/2014/main" val="2882274300"/>
                    </a:ext>
                  </a:extLst>
                </a:gridCol>
                <a:gridCol w="208280">
                  <a:extLst>
                    <a:ext uri="{9D8B030D-6E8A-4147-A177-3AD203B41FA5}">
                      <a16:colId xmlns:a16="http://schemas.microsoft.com/office/drawing/2014/main" val="2485999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72215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- 2019-10-28 18:22:00</a:t>
                      </a:r>
                      <a:r>
                        <a:rPr kumimoji="0" lang="de-DE" sz="1000" b="0" i="0" u="none" strike="noStrike" kern="1200" cap="none" spc="0" normalizeH="0" baseline="0" noProof="0">
                          <a:ln>
                            <a:noFill/>
                          </a:ln>
                          <a:solidFill>
                            <a:prstClr val="black"/>
                          </a:solidFill>
                          <a:effectLst/>
                          <a:uLnTx/>
                          <a:uFillTx/>
                          <a:latin typeface="+mn-lt"/>
                          <a:ea typeface="+mn-ea"/>
                          <a:cs typeface="+mn-cs"/>
                        </a:rPr>
                        <a:t>
 "Über die eigenen Grenzen hinaus". Lisa hat drei kleine Kinder und spricht in ihrem Blog Stadt, Land, Mama sehr offen darüber, was Elternschaft und Überforderung bedeutet und warum Perfektionismus eben nicht immer sinnvoll ist.
Wir feiern! 25 Jahre 37 Grad! Aus diesem Anlass habt ihr uns aus eurem Leben erzählt. 25-mal lasst ihr uns teilhaben. Dies ist Geschichte Nummer 21. Jeden Tag gibt es jetzt bis zum 1.11. eine neue Geschichte – bunt, lebendig, intensiv. #wasunsbewegt #MeinLebenhat37Grad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https://scontent.xx.fbcdn.net/v/t15.5256-10/p720x720/70478823_550316552389820_139362441690611712_n.jpg?_nc_cat=109&amp;_nc_oc=AQnpxnNrgdLE6086PtFXfs10oP7Yarsb_m1djEUzPFLza6B8x1txXWfbHS7tk45Y804&amp;_nc_ht=scontent.xx&amp;oh=56a9e1474a1da92a95974932d133637f&amp;oe=5E4F67FA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56615593"/>
                  </a:ext>
                </a:extLst>
              </a:tr>
            </a:tbl>
          </a:graphicData>
        </a:graphic>
      </p:graphicFrame>
      <p:sp>
        <p:nvSpPr>
          <p:cNvPr id="4" name="Text Placeholder 3">
            <a:extLst>
              <a:ext uri="{FF2B5EF4-FFF2-40B4-BE49-F238E27FC236}">
                <a16:creationId xmlns:a16="http://schemas.microsoft.com/office/drawing/2014/main" id="{AB8143A5-E9B4-48B2-8EE9-C4532105BDDC}"/>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623118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06452-10A7-4F45-B905-A3C43D9C7E9B}"/>
              </a:ext>
            </a:extLst>
          </p:cNvPr>
          <p:cNvSpPr>
            <a:spLocks noGrp="1"/>
          </p:cNvSpPr>
          <p:nvPr>
            <p:ph type="title"/>
          </p:nvPr>
        </p:nvSpPr>
        <p:spPr/>
        <p:txBody>
          <a:bodyPr/>
          <a:lstStyle/>
          <a:p>
            <a:r>
              <a:rPr lang="en-US"/>
              <a:t>Facebook Top 20 Post (37 Grad) | 37 Grad - 14 of 26</a:t>
            </a:r>
          </a:p>
        </p:txBody>
      </p:sp>
      <p:graphicFrame>
        <p:nvGraphicFramePr>
          <p:cNvPr id="5" name="Table Placeholder 4">
            <a:extLst>
              <a:ext uri="{FF2B5EF4-FFF2-40B4-BE49-F238E27FC236}">
                <a16:creationId xmlns:a16="http://schemas.microsoft.com/office/drawing/2014/main" id="{738F6C0B-F084-423A-9CED-5C8FB8C956A0}"/>
              </a:ext>
            </a:extLst>
          </p:cNvPr>
          <p:cNvGraphicFramePr>
            <a:graphicFrameLocks noGrp="1"/>
          </p:cNvGraphicFramePr>
          <p:nvPr>
            <p:ph type="tbl" sz="quarter" idx="13"/>
            <p:extLst>
              <p:ext uri="{D42A27DB-BD31-4B8C-83A1-F6EECF244321}">
                <p14:modId xmlns:p14="http://schemas.microsoft.com/office/powerpoint/2010/main" val="725720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6638381"/>
                    </a:ext>
                  </a:extLst>
                </a:gridCol>
                <a:gridCol w="905256">
                  <a:extLst>
                    <a:ext uri="{9D8B030D-6E8A-4147-A177-3AD203B41FA5}">
                      <a16:colId xmlns:a16="http://schemas.microsoft.com/office/drawing/2014/main" val="2060852664"/>
                    </a:ext>
                  </a:extLst>
                </a:gridCol>
                <a:gridCol w="246888">
                  <a:extLst>
                    <a:ext uri="{9D8B030D-6E8A-4147-A177-3AD203B41FA5}">
                      <a16:colId xmlns:a16="http://schemas.microsoft.com/office/drawing/2014/main" val="1454942526"/>
                    </a:ext>
                  </a:extLst>
                </a:gridCol>
                <a:gridCol w="576072">
                  <a:extLst>
                    <a:ext uri="{9D8B030D-6E8A-4147-A177-3AD203B41FA5}">
                      <a16:colId xmlns:a16="http://schemas.microsoft.com/office/drawing/2014/main" val="3105566301"/>
                    </a:ext>
                  </a:extLst>
                </a:gridCol>
                <a:gridCol w="246888">
                  <a:extLst>
                    <a:ext uri="{9D8B030D-6E8A-4147-A177-3AD203B41FA5}">
                      <a16:colId xmlns:a16="http://schemas.microsoft.com/office/drawing/2014/main" val="1749170075"/>
                    </a:ext>
                  </a:extLst>
                </a:gridCol>
                <a:gridCol w="208280">
                  <a:extLst>
                    <a:ext uri="{9D8B030D-6E8A-4147-A177-3AD203B41FA5}">
                      <a16:colId xmlns:a16="http://schemas.microsoft.com/office/drawing/2014/main" val="2616703540"/>
                    </a:ext>
                  </a:extLst>
                </a:gridCol>
                <a:gridCol w="208280">
                  <a:extLst>
                    <a:ext uri="{9D8B030D-6E8A-4147-A177-3AD203B41FA5}">
                      <a16:colId xmlns:a16="http://schemas.microsoft.com/office/drawing/2014/main" val="1688815050"/>
                    </a:ext>
                  </a:extLst>
                </a:gridCol>
                <a:gridCol w="208280">
                  <a:extLst>
                    <a:ext uri="{9D8B030D-6E8A-4147-A177-3AD203B41FA5}">
                      <a16:colId xmlns:a16="http://schemas.microsoft.com/office/drawing/2014/main" val="2631639947"/>
                    </a:ext>
                  </a:extLst>
                </a:gridCol>
                <a:gridCol w="208280">
                  <a:extLst>
                    <a:ext uri="{9D8B030D-6E8A-4147-A177-3AD203B41FA5}">
                      <a16:colId xmlns:a16="http://schemas.microsoft.com/office/drawing/2014/main" val="4072302394"/>
                    </a:ext>
                  </a:extLst>
                </a:gridCol>
                <a:gridCol w="208280">
                  <a:extLst>
                    <a:ext uri="{9D8B030D-6E8A-4147-A177-3AD203B41FA5}">
                      <a16:colId xmlns:a16="http://schemas.microsoft.com/office/drawing/2014/main" val="3701808493"/>
                    </a:ext>
                  </a:extLst>
                </a:gridCol>
                <a:gridCol w="208280">
                  <a:extLst>
                    <a:ext uri="{9D8B030D-6E8A-4147-A177-3AD203B41FA5}">
                      <a16:colId xmlns:a16="http://schemas.microsoft.com/office/drawing/2014/main" val="725135138"/>
                    </a:ext>
                  </a:extLst>
                </a:gridCol>
                <a:gridCol w="208280">
                  <a:extLst>
                    <a:ext uri="{9D8B030D-6E8A-4147-A177-3AD203B41FA5}">
                      <a16:colId xmlns:a16="http://schemas.microsoft.com/office/drawing/2014/main" val="3515266481"/>
                    </a:ext>
                  </a:extLst>
                </a:gridCol>
                <a:gridCol w="208280">
                  <a:extLst>
                    <a:ext uri="{9D8B030D-6E8A-4147-A177-3AD203B41FA5}">
                      <a16:colId xmlns:a16="http://schemas.microsoft.com/office/drawing/2014/main" val="1247224555"/>
                    </a:ext>
                  </a:extLst>
                </a:gridCol>
                <a:gridCol w="329184">
                  <a:extLst>
                    <a:ext uri="{9D8B030D-6E8A-4147-A177-3AD203B41FA5}">
                      <a16:colId xmlns:a16="http://schemas.microsoft.com/office/drawing/2014/main" val="4027711919"/>
                    </a:ext>
                  </a:extLst>
                </a:gridCol>
                <a:gridCol w="329184">
                  <a:extLst>
                    <a:ext uri="{9D8B030D-6E8A-4147-A177-3AD203B41FA5}">
                      <a16:colId xmlns:a16="http://schemas.microsoft.com/office/drawing/2014/main" val="324262144"/>
                    </a:ext>
                  </a:extLst>
                </a:gridCol>
                <a:gridCol w="208280">
                  <a:extLst>
                    <a:ext uri="{9D8B030D-6E8A-4147-A177-3AD203B41FA5}">
                      <a16:colId xmlns:a16="http://schemas.microsoft.com/office/drawing/2014/main" val="4037149138"/>
                    </a:ext>
                  </a:extLst>
                </a:gridCol>
                <a:gridCol w="208280">
                  <a:extLst>
                    <a:ext uri="{9D8B030D-6E8A-4147-A177-3AD203B41FA5}">
                      <a16:colId xmlns:a16="http://schemas.microsoft.com/office/drawing/2014/main" val="3029152535"/>
                    </a:ext>
                  </a:extLst>
                </a:gridCol>
                <a:gridCol w="208280">
                  <a:extLst>
                    <a:ext uri="{9D8B030D-6E8A-4147-A177-3AD203B41FA5}">
                      <a16:colId xmlns:a16="http://schemas.microsoft.com/office/drawing/2014/main" val="1642861492"/>
                    </a:ext>
                  </a:extLst>
                </a:gridCol>
                <a:gridCol w="208280">
                  <a:extLst>
                    <a:ext uri="{9D8B030D-6E8A-4147-A177-3AD203B41FA5}">
                      <a16:colId xmlns:a16="http://schemas.microsoft.com/office/drawing/2014/main" val="3365903327"/>
                    </a:ext>
                  </a:extLst>
                </a:gridCol>
                <a:gridCol w="329184">
                  <a:extLst>
                    <a:ext uri="{9D8B030D-6E8A-4147-A177-3AD203B41FA5}">
                      <a16:colId xmlns:a16="http://schemas.microsoft.com/office/drawing/2014/main" val="1687306352"/>
                    </a:ext>
                  </a:extLst>
                </a:gridCol>
                <a:gridCol w="208280">
                  <a:extLst>
                    <a:ext uri="{9D8B030D-6E8A-4147-A177-3AD203B41FA5}">
                      <a16:colId xmlns:a16="http://schemas.microsoft.com/office/drawing/2014/main" val="3598433464"/>
                    </a:ext>
                  </a:extLst>
                </a:gridCol>
                <a:gridCol w="208280">
                  <a:extLst>
                    <a:ext uri="{9D8B030D-6E8A-4147-A177-3AD203B41FA5}">
                      <a16:colId xmlns:a16="http://schemas.microsoft.com/office/drawing/2014/main" val="2135941709"/>
                    </a:ext>
                  </a:extLst>
                </a:gridCol>
                <a:gridCol w="208280">
                  <a:extLst>
                    <a:ext uri="{9D8B030D-6E8A-4147-A177-3AD203B41FA5}">
                      <a16:colId xmlns:a16="http://schemas.microsoft.com/office/drawing/2014/main" val="1716356428"/>
                    </a:ext>
                  </a:extLst>
                </a:gridCol>
                <a:gridCol w="208280">
                  <a:extLst>
                    <a:ext uri="{9D8B030D-6E8A-4147-A177-3AD203B41FA5}">
                      <a16:colId xmlns:a16="http://schemas.microsoft.com/office/drawing/2014/main" val="2228575136"/>
                    </a:ext>
                  </a:extLst>
                </a:gridCol>
                <a:gridCol w="329184">
                  <a:extLst>
                    <a:ext uri="{9D8B030D-6E8A-4147-A177-3AD203B41FA5}">
                      <a16:colId xmlns:a16="http://schemas.microsoft.com/office/drawing/2014/main" val="2860268044"/>
                    </a:ext>
                  </a:extLst>
                </a:gridCol>
                <a:gridCol w="208280">
                  <a:extLst>
                    <a:ext uri="{9D8B030D-6E8A-4147-A177-3AD203B41FA5}">
                      <a16:colId xmlns:a16="http://schemas.microsoft.com/office/drawing/2014/main" val="3369283097"/>
                    </a:ext>
                  </a:extLst>
                </a:gridCol>
                <a:gridCol w="208280">
                  <a:extLst>
                    <a:ext uri="{9D8B030D-6E8A-4147-A177-3AD203B41FA5}">
                      <a16:colId xmlns:a16="http://schemas.microsoft.com/office/drawing/2014/main" val="898466554"/>
                    </a:ext>
                  </a:extLst>
                </a:gridCol>
                <a:gridCol w="208280">
                  <a:extLst>
                    <a:ext uri="{9D8B030D-6E8A-4147-A177-3AD203B41FA5}">
                      <a16:colId xmlns:a16="http://schemas.microsoft.com/office/drawing/2014/main" val="3749959224"/>
                    </a:ext>
                  </a:extLst>
                </a:gridCol>
                <a:gridCol w="208280">
                  <a:extLst>
                    <a:ext uri="{9D8B030D-6E8A-4147-A177-3AD203B41FA5}">
                      <a16:colId xmlns:a16="http://schemas.microsoft.com/office/drawing/2014/main" val="3166110108"/>
                    </a:ext>
                  </a:extLst>
                </a:gridCol>
                <a:gridCol w="208280">
                  <a:extLst>
                    <a:ext uri="{9D8B030D-6E8A-4147-A177-3AD203B41FA5}">
                      <a16:colId xmlns:a16="http://schemas.microsoft.com/office/drawing/2014/main" val="3230830707"/>
                    </a:ext>
                  </a:extLst>
                </a:gridCol>
                <a:gridCol w="208280">
                  <a:extLst>
                    <a:ext uri="{9D8B030D-6E8A-4147-A177-3AD203B41FA5}">
                      <a16:colId xmlns:a16="http://schemas.microsoft.com/office/drawing/2014/main" val="138027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86491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- 2019-10-12 17:33:00</a:t>
                      </a:r>
                      <a:r>
                        <a:rPr kumimoji="0" lang="de-DE" sz="1000" b="0" i="0" u="none" strike="noStrike" kern="1200" cap="none" spc="0" normalizeH="0" baseline="0" noProof="0">
                          <a:ln>
                            <a:noFill/>
                          </a:ln>
                          <a:solidFill>
                            <a:prstClr val="black"/>
                          </a:solidFill>
                          <a:effectLst/>
                          <a:uLnTx/>
                          <a:uFillTx/>
                          <a:latin typeface="+mn-lt"/>
                          <a:ea typeface="+mn-ea"/>
                          <a:cs typeface="+mn-cs"/>
                        </a:rPr>
                        <a:t>
 „Ich kämpfe dafür, dass wir zusammenhalten.“ Mit seinem Kanal Pflegetube möchte der Pfleger Dennis Zöphel Menschen für seinen Beruf begeistern. Der 28-Jährige schätzt seine Arbeit und erzählt, welche Erfahrungen er bisher gemacht hat. #MeinLebenhat37Grad
Wir feiern! 25 Jahre 37 Grad! Aus diesem Anlass habt ihr uns aus eurem Leben erzählt. 25 mal lasst ihr uns teilhaben. Dies ist Geschichte Nummer 5. Jeden Tag gibt es jetzt bis zum 1.11 eine neue Geschichte – bunt, lebendig, intensiv. #wasunsbewegt #MeinLebenhat37Grad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https://scontent.xx.fbcdn.net/v/t15.5256-10/p720x720/70547244_397372940937641_1944921763276128256_n.jpg?_nc_cat=103&amp;_nc_oc=AQku_5dbYNlBragrdPiUfTyb5YzUrGxcnLjm6ZtBeN_gIRZWh0KNWSCSNH8OvriccQk&amp;_nc_ht=scontent.xx&amp;oh=a2286afd37a2169d9d5105a9687b48ac&amp;oe=5E6231B4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44176938"/>
                  </a:ext>
                </a:extLst>
              </a:tr>
            </a:tbl>
          </a:graphicData>
        </a:graphic>
      </p:graphicFrame>
      <p:sp>
        <p:nvSpPr>
          <p:cNvPr id="4" name="Text Placeholder 3">
            <a:extLst>
              <a:ext uri="{FF2B5EF4-FFF2-40B4-BE49-F238E27FC236}">
                <a16:creationId xmlns:a16="http://schemas.microsoft.com/office/drawing/2014/main" id="{7C60A9B6-1523-495C-B1B4-3EE23F84B49D}"/>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262619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22A4-2E3F-4A5A-BF27-F14037BA9D7E}"/>
              </a:ext>
            </a:extLst>
          </p:cNvPr>
          <p:cNvSpPr>
            <a:spLocks noGrp="1"/>
          </p:cNvSpPr>
          <p:nvPr>
            <p:ph type="title"/>
          </p:nvPr>
        </p:nvSpPr>
        <p:spPr/>
        <p:txBody>
          <a:bodyPr/>
          <a:lstStyle/>
          <a:p>
            <a:r>
              <a:rPr lang="en-US"/>
              <a:t>Facebook Top 20 Post (37 Grad) | 37 Grad - 15 of 26</a:t>
            </a:r>
          </a:p>
        </p:txBody>
      </p:sp>
      <p:graphicFrame>
        <p:nvGraphicFramePr>
          <p:cNvPr id="5" name="Table Placeholder 4">
            <a:extLst>
              <a:ext uri="{FF2B5EF4-FFF2-40B4-BE49-F238E27FC236}">
                <a16:creationId xmlns:a16="http://schemas.microsoft.com/office/drawing/2014/main" id="{2A35F18C-943E-44EB-A683-B87EC7D75302}"/>
              </a:ext>
            </a:extLst>
          </p:cNvPr>
          <p:cNvGraphicFramePr>
            <a:graphicFrameLocks noGrp="1"/>
          </p:cNvGraphicFramePr>
          <p:nvPr>
            <p:ph type="tbl" sz="quarter" idx="13"/>
            <p:extLst>
              <p:ext uri="{D42A27DB-BD31-4B8C-83A1-F6EECF244321}">
                <p14:modId xmlns:p14="http://schemas.microsoft.com/office/powerpoint/2010/main" val="270661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54143378"/>
                    </a:ext>
                  </a:extLst>
                </a:gridCol>
                <a:gridCol w="905256">
                  <a:extLst>
                    <a:ext uri="{9D8B030D-6E8A-4147-A177-3AD203B41FA5}">
                      <a16:colId xmlns:a16="http://schemas.microsoft.com/office/drawing/2014/main" val="1204871527"/>
                    </a:ext>
                  </a:extLst>
                </a:gridCol>
                <a:gridCol w="246888">
                  <a:extLst>
                    <a:ext uri="{9D8B030D-6E8A-4147-A177-3AD203B41FA5}">
                      <a16:colId xmlns:a16="http://schemas.microsoft.com/office/drawing/2014/main" val="56366050"/>
                    </a:ext>
                  </a:extLst>
                </a:gridCol>
                <a:gridCol w="576072">
                  <a:extLst>
                    <a:ext uri="{9D8B030D-6E8A-4147-A177-3AD203B41FA5}">
                      <a16:colId xmlns:a16="http://schemas.microsoft.com/office/drawing/2014/main" val="1404639635"/>
                    </a:ext>
                  </a:extLst>
                </a:gridCol>
                <a:gridCol w="246888">
                  <a:extLst>
                    <a:ext uri="{9D8B030D-6E8A-4147-A177-3AD203B41FA5}">
                      <a16:colId xmlns:a16="http://schemas.microsoft.com/office/drawing/2014/main" val="676888687"/>
                    </a:ext>
                  </a:extLst>
                </a:gridCol>
                <a:gridCol w="208280">
                  <a:extLst>
                    <a:ext uri="{9D8B030D-6E8A-4147-A177-3AD203B41FA5}">
                      <a16:colId xmlns:a16="http://schemas.microsoft.com/office/drawing/2014/main" val="1967707426"/>
                    </a:ext>
                  </a:extLst>
                </a:gridCol>
                <a:gridCol w="208280">
                  <a:extLst>
                    <a:ext uri="{9D8B030D-6E8A-4147-A177-3AD203B41FA5}">
                      <a16:colId xmlns:a16="http://schemas.microsoft.com/office/drawing/2014/main" val="1983505838"/>
                    </a:ext>
                  </a:extLst>
                </a:gridCol>
                <a:gridCol w="208280">
                  <a:extLst>
                    <a:ext uri="{9D8B030D-6E8A-4147-A177-3AD203B41FA5}">
                      <a16:colId xmlns:a16="http://schemas.microsoft.com/office/drawing/2014/main" val="3079449824"/>
                    </a:ext>
                  </a:extLst>
                </a:gridCol>
                <a:gridCol w="208280">
                  <a:extLst>
                    <a:ext uri="{9D8B030D-6E8A-4147-A177-3AD203B41FA5}">
                      <a16:colId xmlns:a16="http://schemas.microsoft.com/office/drawing/2014/main" val="2083595046"/>
                    </a:ext>
                  </a:extLst>
                </a:gridCol>
                <a:gridCol w="208280">
                  <a:extLst>
                    <a:ext uri="{9D8B030D-6E8A-4147-A177-3AD203B41FA5}">
                      <a16:colId xmlns:a16="http://schemas.microsoft.com/office/drawing/2014/main" val="2259401877"/>
                    </a:ext>
                  </a:extLst>
                </a:gridCol>
                <a:gridCol w="208280">
                  <a:extLst>
                    <a:ext uri="{9D8B030D-6E8A-4147-A177-3AD203B41FA5}">
                      <a16:colId xmlns:a16="http://schemas.microsoft.com/office/drawing/2014/main" val="2570806579"/>
                    </a:ext>
                  </a:extLst>
                </a:gridCol>
                <a:gridCol w="208280">
                  <a:extLst>
                    <a:ext uri="{9D8B030D-6E8A-4147-A177-3AD203B41FA5}">
                      <a16:colId xmlns:a16="http://schemas.microsoft.com/office/drawing/2014/main" val="829284722"/>
                    </a:ext>
                  </a:extLst>
                </a:gridCol>
                <a:gridCol w="208280">
                  <a:extLst>
                    <a:ext uri="{9D8B030D-6E8A-4147-A177-3AD203B41FA5}">
                      <a16:colId xmlns:a16="http://schemas.microsoft.com/office/drawing/2014/main" val="19663002"/>
                    </a:ext>
                  </a:extLst>
                </a:gridCol>
                <a:gridCol w="329184">
                  <a:extLst>
                    <a:ext uri="{9D8B030D-6E8A-4147-A177-3AD203B41FA5}">
                      <a16:colId xmlns:a16="http://schemas.microsoft.com/office/drawing/2014/main" val="2071155055"/>
                    </a:ext>
                  </a:extLst>
                </a:gridCol>
                <a:gridCol w="329184">
                  <a:extLst>
                    <a:ext uri="{9D8B030D-6E8A-4147-A177-3AD203B41FA5}">
                      <a16:colId xmlns:a16="http://schemas.microsoft.com/office/drawing/2014/main" val="3637080921"/>
                    </a:ext>
                  </a:extLst>
                </a:gridCol>
                <a:gridCol w="208280">
                  <a:extLst>
                    <a:ext uri="{9D8B030D-6E8A-4147-A177-3AD203B41FA5}">
                      <a16:colId xmlns:a16="http://schemas.microsoft.com/office/drawing/2014/main" val="1840353652"/>
                    </a:ext>
                  </a:extLst>
                </a:gridCol>
                <a:gridCol w="208280">
                  <a:extLst>
                    <a:ext uri="{9D8B030D-6E8A-4147-A177-3AD203B41FA5}">
                      <a16:colId xmlns:a16="http://schemas.microsoft.com/office/drawing/2014/main" val="2645079153"/>
                    </a:ext>
                  </a:extLst>
                </a:gridCol>
                <a:gridCol w="208280">
                  <a:extLst>
                    <a:ext uri="{9D8B030D-6E8A-4147-A177-3AD203B41FA5}">
                      <a16:colId xmlns:a16="http://schemas.microsoft.com/office/drawing/2014/main" val="3600733872"/>
                    </a:ext>
                  </a:extLst>
                </a:gridCol>
                <a:gridCol w="208280">
                  <a:extLst>
                    <a:ext uri="{9D8B030D-6E8A-4147-A177-3AD203B41FA5}">
                      <a16:colId xmlns:a16="http://schemas.microsoft.com/office/drawing/2014/main" val="2750987442"/>
                    </a:ext>
                  </a:extLst>
                </a:gridCol>
                <a:gridCol w="329184">
                  <a:extLst>
                    <a:ext uri="{9D8B030D-6E8A-4147-A177-3AD203B41FA5}">
                      <a16:colId xmlns:a16="http://schemas.microsoft.com/office/drawing/2014/main" val="2016074508"/>
                    </a:ext>
                  </a:extLst>
                </a:gridCol>
                <a:gridCol w="208280">
                  <a:extLst>
                    <a:ext uri="{9D8B030D-6E8A-4147-A177-3AD203B41FA5}">
                      <a16:colId xmlns:a16="http://schemas.microsoft.com/office/drawing/2014/main" val="413366262"/>
                    </a:ext>
                  </a:extLst>
                </a:gridCol>
                <a:gridCol w="208280">
                  <a:extLst>
                    <a:ext uri="{9D8B030D-6E8A-4147-A177-3AD203B41FA5}">
                      <a16:colId xmlns:a16="http://schemas.microsoft.com/office/drawing/2014/main" val="3864537133"/>
                    </a:ext>
                  </a:extLst>
                </a:gridCol>
                <a:gridCol w="208280">
                  <a:extLst>
                    <a:ext uri="{9D8B030D-6E8A-4147-A177-3AD203B41FA5}">
                      <a16:colId xmlns:a16="http://schemas.microsoft.com/office/drawing/2014/main" val="3632823093"/>
                    </a:ext>
                  </a:extLst>
                </a:gridCol>
                <a:gridCol w="208280">
                  <a:extLst>
                    <a:ext uri="{9D8B030D-6E8A-4147-A177-3AD203B41FA5}">
                      <a16:colId xmlns:a16="http://schemas.microsoft.com/office/drawing/2014/main" val="423402110"/>
                    </a:ext>
                  </a:extLst>
                </a:gridCol>
                <a:gridCol w="329184">
                  <a:extLst>
                    <a:ext uri="{9D8B030D-6E8A-4147-A177-3AD203B41FA5}">
                      <a16:colId xmlns:a16="http://schemas.microsoft.com/office/drawing/2014/main" val="3241056080"/>
                    </a:ext>
                  </a:extLst>
                </a:gridCol>
                <a:gridCol w="208280">
                  <a:extLst>
                    <a:ext uri="{9D8B030D-6E8A-4147-A177-3AD203B41FA5}">
                      <a16:colId xmlns:a16="http://schemas.microsoft.com/office/drawing/2014/main" val="357146362"/>
                    </a:ext>
                  </a:extLst>
                </a:gridCol>
                <a:gridCol w="208280">
                  <a:extLst>
                    <a:ext uri="{9D8B030D-6E8A-4147-A177-3AD203B41FA5}">
                      <a16:colId xmlns:a16="http://schemas.microsoft.com/office/drawing/2014/main" val="2072020594"/>
                    </a:ext>
                  </a:extLst>
                </a:gridCol>
                <a:gridCol w="208280">
                  <a:extLst>
                    <a:ext uri="{9D8B030D-6E8A-4147-A177-3AD203B41FA5}">
                      <a16:colId xmlns:a16="http://schemas.microsoft.com/office/drawing/2014/main" val="2557912501"/>
                    </a:ext>
                  </a:extLst>
                </a:gridCol>
                <a:gridCol w="208280">
                  <a:extLst>
                    <a:ext uri="{9D8B030D-6E8A-4147-A177-3AD203B41FA5}">
                      <a16:colId xmlns:a16="http://schemas.microsoft.com/office/drawing/2014/main" val="2628827780"/>
                    </a:ext>
                  </a:extLst>
                </a:gridCol>
                <a:gridCol w="208280">
                  <a:extLst>
                    <a:ext uri="{9D8B030D-6E8A-4147-A177-3AD203B41FA5}">
                      <a16:colId xmlns:a16="http://schemas.microsoft.com/office/drawing/2014/main" val="2552527242"/>
                    </a:ext>
                  </a:extLst>
                </a:gridCol>
                <a:gridCol w="208280">
                  <a:extLst>
                    <a:ext uri="{9D8B030D-6E8A-4147-A177-3AD203B41FA5}">
                      <a16:colId xmlns:a16="http://schemas.microsoft.com/office/drawing/2014/main" val="1319322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11827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- 2019-10-02 17:46:10</a:t>
                      </a:r>
                      <a:r>
                        <a:rPr kumimoji="0" lang="de-DE" sz="1000" b="0" i="0" u="none" strike="noStrike" kern="1200" cap="none" spc="0" normalizeH="0" baseline="0" noProof="0">
                          <a:ln>
                            <a:noFill/>
                          </a:ln>
                          <a:solidFill>
                            <a:prstClr val="black"/>
                          </a:solidFill>
                          <a:effectLst/>
                          <a:uLnTx/>
                          <a:uFillTx/>
                          <a:latin typeface="+mn-lt"/>
                          <a:ea typeface="+mn-ea"/>
                          <a:cs typeface="+mn-cs"/>
                        </a:rPr>
                        <a:t>
 Für unser 25-jähriges Jubiläum hat 37 Grad mit Gewitter im Kopf gedreht. Tim und Jan berichten über das Leben mit Tourette. Ab nächster Woche gibt es dann die Videos bei uns auf der Website, Instagram und natürlich auch hier :-)
Wir wünschen euch allen einen schönen Feiertag morgen.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https://scontent.xx.fbcdn.net/v/t1.0-9/p720x720/71278879_2635920329791449_9039229291178491904_o.jpg?_nc_cat=111&amp;_nc_oc=AQmH5y1-oEsh9DQyj8qG4ydXLgCSzR7ashgWOQy3ClPkRb5UvH9kjWW7cCJ8UayM-AY&amp;_nc_ht=scontent.xx&amp;oh=66c43320cc7d662037362874ad03e685&amp;oe=5E577DAF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37607980"/>
                  </a:ext>
                </a:extLst>
              </a:tr>
            </a:tbl>
          </a:graphicData>
        </a:graphic>
      </p:graphicFrame>
      <p:sp>
        <p:nvSpPr>
          <p:cNvPr id="4" name="Text Placeholder 3">
            <a:extLst>
              <a:ext uri="{FF2B5EF4-FFF2-40B4-BE49-F238E27FC236}">
                <a16:creationId xmlns:a16="http://schemas.microsoft.com/office/drawing/2014/main" id="{ACC0D85A-D5EC-4742-B64C-18C1088CD12E}"/>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078654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F38A1-1418-45CF-804B-5137007FA260}"/>
              </a:ext>
            </a:extLst>
          </p:cNvPr>
          <p:cNvSpPr>
            <a:spLocks noGrp="1"/>
          </p:cNvSpPr>
          <p:nvPr>
            <p:ph type="title"/>
          </p:nvPr>
        </p:nvSpPr>
        <p:spPr/>
        <p:txBody>
          <a:bodyPr/>
          <a:lstStyle/>
          <a:p>
            <a:r>
              <a:rPr lang="en-US"/>
              <a:t>Facebook Top 20 Post (37 Grad) | 37 Grad - 16 of 26</a:t>
            </a:r>
          </a:p>
        </p:txBody>
      </p:sp>
      <p:graphicFrame>
        <p:nvGraphicFramePr>
          <p:cNvPr id="5" name="Table Placeholder 4">
            <a:extLst>
              <a:ext uri="{FF2B5EF4-FFF2-40B4-BE49-F238E27FC236}">
                <a16:creationId xmlns:a16="http://schemas.microsoft.com/office/drawing/2014/main" id="{857CD96E-0CB1-46B4-9016-5D007E83962A}"/>
              </a:ext>
            </a:extLst>
          </p:cNvPr>
          <p:cNvGraphicFramePr>
            <a:graphicFrameLocks noGrp="1"/>
          </p:cNvGraphicFramePr>
          <p:nvPr>
            <p:ph type="tbl" sz="quarter" idx="13"/>
            <p:extLst>
              <p:ext uri="{D42A27DB-BD31-4B8C-83A1-F6EECF244321}">
                <p14:modId xmlns:p14="http://schemas.microsoft.com/office/powerpoint/2010/main" val="3193447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30742776"/>
                    </a:ext>
                  </a:extLst>
                </a:gridCol>
                <a:gridCol w="905256">
                  <a:extLst>
                    <a:ext uri="{9D8B030D-6E8A-4147-A177-3AD203B41FA5}">
                      <a16:colId xmlns:a16="http://schemas.microsoft.com/office/drawing/2014/main" val="3957011408"/>
                    </a:ext>
                  </a:extLst>
                </a:gridCol>
                <a:gridCol w="246888">
                  <a:extLst>
                    <a:ext uri="{9D8B030D-6E8A-4147-A177-3AD203B41FA5}">
                      <a16:colId xmlns:a16="http://schemas.microsoft.com/office/drawing/2014/main" val="65055108"/>
                    </a:ext>
                  </a:extLst>
                </a:gridCol>
                <a:gridCol w="576072">
                  <a:extLst>
                    <a:ext uri="{9D8B030D-6E8A-4147-A177-3AD203B41FA5}">
                      <a16:colId xmlns:a16="http://schemas.microsoft.com/office/drawing/2014/main" val="1362818461"/>
                    </a:ext>
                  </a:extLst>
                </a:gridCol>
                <a:gridCol w="246888">
                  <a:extLst>
                    <a:ext uri="{9D8B030D-6E8A-4147-A177-3AD203B41FA5}">
                      <a16:colId xmlns:a16="http://schemas.microsoft.com/office/drawing/2014/main" val="3888921864"/>
                    </a:ext>
                  </a:extLst>
                </a:gridCol>
                <a:gridCol w="208280">
                  <a:extLst>
                    <a:ext uri="{9D8B030D-6E8A-4147-A177-3AD203B41FA5}">
                      <a16:colId xmlns:a16="http://schemas.microsoft.com/office/drawing/2014/main" val="2230821951"/>
                    </a:ext>
                  </a:extLst>
                </a:gridCol>
                <a:gridCol w="208280">
                  <a:extLst>
                    <a:ext uri="{9D8B030D-6E8A-4147-A177-3AD203B41FA5}">
                      <a16:colId xmlns:a16="http://schemas.microsoft.com/office/drawing/2014/main" val="2391335599"/>
                    </a:ext>
                  </a:extLst>
                </a:gridCol>
                <a:gridCol w="208280">
                  <a:extLst>
                    <a:ext uri="{9D8B030D-6E8A-4147-A177-3AD203B41FA5}">
                      <a16:colId xmlns:a16="http://schemas.microsoft.com/office/drawing/2014/main" val="126498523"/>
                    </a:ext>
                  </a:extLst>
                </a:gridCol>
                <a:gridCol w="208280">
                  <a:extLst>
                    <a:ext uri="{9D8B030D-6E8A-4147-A177-3AD203B41FA5}">
                      <a16:colId xmlns:a16="http://schemas.microsoft.com/office/drawing/2014/main" val="1877769743"/>
                    </a:ext>
                  </a:extLst>
                </a:gridCol>
                <a:gridCol w="208280">
                  <a:extLst>
                    <a:ext uri="{9D8B030D-6E8A-4147-A177-3AD203B41FA5}">
                      <a16:colId xmlns:a16="http://schemas.microsoft.com/office/drawing/2014/main" val="1073156932"/>
                    </a:ext>
                  </a:extLst>
                </a:gridCol>
                <a:gridCol w="208280">
                  <a:extLst>
                    <a:ext uri="{9D8B030D-6E8A-4147-A177-3AD203B41FA5}">
                      <a16:colId xmlns:a16="http://schemas.microsoft.com/office/drawing/2014/main" val="1767210616"/>
                    </a:ext>
                  </a:extLst>
                </a:gridCol>
                <a:gridCol w="208280">
                  <a:extLst>
                    <a:ext uri="{9D8B030D-6E8A-4147-A177-3AD203B41FA5}">
                      <a16:colId xmlns:a16="http://schemas.microsoft.com/office/drawing/2014/main" val="3282359548"/>
                    </a:ext>
                  </a:extLst>
                </a:gridCol>
                <a:gridCol w="208280">
                  <a:extLst>
                    <a:ext uri="{9D8B030D-6E8A-4147-A177-3AD203B41FA5}">
                      <a16:colId xmlns:a16="http://schemas.microsoft.com/office/drawing/2014/main" val="3135673222"/>
                    </a:ext>
                  </a:extLst>
                </a:gridCol>
                <a:gridCol w="329184">
                  <a:extLst>
                    <a:ext uri="{9D8B030D-6E8A-4147-A177-3AD203B41FA5}">
                      <a16:colId xmlns:a16="http://schemas.microsoft.com/office/drawing/2014/main" val="508918173"/>
                    </a:ext>
                  </a:extLst>
                </a:gridCol>
                <a:gridCol w="329184">
                  <a:extLst>
                    <a:ext uri="{9D8B030D-6E8A-4147-A177-3AD203B41FA5}">
                      <a16:colId xmlns:a16="http://schemas.microsoft.com/office/drawing/2014/main" val="45413595"/>
                    </a:ext>
                  </a:extLst>
                </a:gridCol>
                <a:gridCol w="208280">
                  <a:extLst>
                    <a:ext uri="{9D8B030D-6E8A-4147-A177-3AD203B41FA5}">
                      <a16:colId xmlns:a16="http://schemas.microsoft.com/office/drawing/2014/main" val="695090546"/>
                    </a:ext>
                  </a:extLst>
                </a:gridCol>
                <a:gridCol w="208280">
                  <a:extLst>
                    <a:ext uri="{9D8B030D-6E8A-4147-A177-3AD203B41FA5}">
                      <a16:colId xmlns:a16="http://schemas.microsoft.com/office/drawing/2014/main" val="1685072993"/>
                    </a:ext>
                  </a:extLst>
                </a:gridCol>
                <a:gridCol w="208280">
                  <a:extLst>
                    <a:ext uri="{9D8B030D-6E8A-4147-A177-3AD203B41FA5}">
                      <a16:colId xmlns:a16="http://schemas.microsoft.com/office/drawing/2014/main" val="2930433114"/>
                    </a:ext>
                  </a:extLst>
                </a:gridCol>
                <a:gridCol w="208280">
                  <a:extLst>
                    <a:ext uri="{9D8B030D-6E8A-4147-A177-3AD203B41FA5}">
                      <a16:colId xmlns:a16="http://schemas.microsoft.com/office/drawing/2014/main" val="326259317"/>
                    </a:ext>
                  </a:extLst>
                </a:gridCol>
                <a:gridCol w="329184">
                  <a:extLst>
                    <a:ext uri="{9D8B030D-6E8A-4147-A177-3AD203B41FA5}">
                      <a16:colId xmlns:a16="http://schemas.microsoft.com/office/drawing/2014/main" val="1638798084"/>
                    </a:ext>
                  </a:extLst>
                </a:gridCol>
                <a:gridCol w="208280">
                  <a:extLst>
                    <a:ext uri="{9D8B030D-6E8A-4147-A177-3AD203B41FA5}">
                      <a16:colId xmlns:a16="http://schemas.microsoft.com/office/drawing/2014/main" val="74926616"/>
                    </a:ext>
                  </a:extLst>
                </a:gridCol>
                <a:gridCol w="208280">
                  <a:extLst>
                    <a:ext uri="{9D8B030D-6E8A-4147-A177-3AD203B41FA5}">
                      <a16:colId xmlns:a16="http://schemas.microsoft.com/office/drawing/2014/main" val="946898280"/>
                    </a:ext>
                  </a:extLst>
                </a:gridCol>
                <a:gridCol w="208280">
                  <a:extLst>
                    <a:ext uri="{9D8B030D-6E8A-4147-A177-3AD203B41FA5}">
                      <a16:colId xmlns:a16="http://schemas.microsoft.com/office/drawing/2014/main" val="2806213719"/>
                    </a:ext>
                  </a:extLst>
                </a:gridCol>
                <a:gridCol w="208280">
                  <a:extLst>
                    <a:ext uri="{9D8B030D-6E8A-4147-A177-3AD203B41FA5}">
                      <a16:colId xmlns:a16="http://schemas.microsoft.com/office/drawing/2014/main" val="688364133"/>
                    </a:ext>
                  </a:extLst>
                </a:gridCol>
                <a:gridCol w="329184">
                  <a:extLst>
                    <a:ext uri="{9D8B030D-6E8A-4147-A177-3AD203B41FA5}">
                      <a16:colId xmlns:a16="http://schemas.microsoft.com/office/drawing/2014/main" val="2222463242"/>
                    </a:ext>
                  </a:extLst>
                </a:gridCol>
                <a:gridCol w="208280">
                  <a:extLst>
                    <a:ext uri="{9D8B030D-6E8A-4147-A177-3AD203B41FA5}">
                      <a16:colId xmlns:a16="http://schemas.microsoft.com/office/drawing/2014/main" val="1356744595"/>
                    </a:ext>
                  </a:extLst>
                </a:gridCol>
                <a:gridCol w="208280">
                  <a:extLst>
                    <a:ext uri="{9D8B030D-6E8A-4147-A177-3AD203B41FA5}">
                      <a16:colId xmlns:a16="http://schemas.microsoft.com/office/drawing/2014/main" val="3307816559"/>
                    </a:ext>
                  </a:extLst>
                </a:gridCol>
                <a:gridCol w="208280">
                  <a:extLst>
                    <a:ext uri="{9D8B030D-6E8A-4147-A177-3AD203B41FA5}">
                      <a16:colId xmlns:a16="http://schemas.microsoft.com/office/drawing/2014/main" val="582370933"/>
                    </a:ext>
                  </a:extLst>
                </a:gridCol>
                <a:gridCol w="208280">
                  <a:extLst>
                    <a:ext uri="{9D8B030D-6E8A-4147-A177-3AD203B41FA5}">
                      <a16:colId xmlns:a16="http://schemas.microsoft.com/office/drawing/2014/main" val="2655149193"/>
                    </a:ext>
                  </a:extLst>
                </a:gridCol>
                <a:gridCol w="208280">
                  <a:extLst>
                    <a:ext uri="{9D8B030D-6E8A-4147-A177-3AD203B41FA5}">
                      <a16:colId xmlns:a16="http://schemas.microsoft.com/office/drawing/2014/main" val="3675307726"/>
                    </a:ext>
                  </a:extLst>
                </a:gridCol>
                <a:gridCol w="208280">
                  <a:extLst>
                    <a:ext uri="{9D8B030D-6E8A-4147-A177-3AD203B41FA5}">
                      <a16:colId xmlns:a16="http://schemas.microsoft.com/office/drawing/2014/main" val="3529203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53071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- 2019-10-08 17:21:04</a:t>
                      </a:r>
                      <a:r>
                        <a:rPr kumimoji="0" lang="de-DE" sz="1000" b="0" i="0" u="none" strike="noStrike" kern="1200" cap="none" spc="0" normalizeH="0" baseline="0" noProof="0">
                          <a:ln>
                            <a:noFill/>
                          </a:ln>
                          <a:solidFill>
                            <a:prstClr val="black"/>
                          </a:solidFill>
                          <a:effectLst/>
                          <a:uLnTx/>
                          <a:uFillTx/>
                          <a:latin typeface="+mn-lt"/>
                          <a:ea typeface="+mn-ea"/>
                          <a:cs typeface="+mn-cs"/>
                        </a:rPr>
                        <a:t>
 Alt werden zwischen Hahn und Esel: Senioren leben auf dem Bauernhof statt im Altersheim. 37 Grad heute um 22:15 Uhr im TV und vorab online: kurz.zdf.de/fIA/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https://scontent.xx.fbcdn.net/v/t15.5256-10/p720x720/70601320_424519744866555_3256019530345873408_n.jpg?_nc_cat=100&amp;_nc_oc=AQnhG_6DlM52O6cr4Pn8mi4y70dgV8qIu-97f0W_sYoJiC_9pH4jJ9CJCJpfp_p-tv8&amp;_nc_ht=scontent.xx&amp;oh=8b092da93bce8bb9cf75eb7c39082b33&amp;oe=5E645A63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35118246"/>
                  </a:ext>
                </a:extLst>
              </a:tr>
            </a:tbl>
          </a:graphicData>
        </a:graphic>
      </p:graphicFrame>
      <p:sp>
        <p:nvSpPr>
          <p:cNvPr id="4" name="Text Placeholder 3">
            <a:extLst>
              <a:ext uri="{FF2B5EF4-FFF2-40B4-BE49-F238E27FC236}">
                <a16:creationId xmlns:a16="http://schemas.microsoft.com/office/drawing/2014/main" id="{FB57F23C-8425-47E0-87D8-367F130432AC}"/>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003259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445FC-D648-4B5E-A681-1B9740095E12}"/>
              </a:ext>
            </a:extLst>
          </p:cNvPr>
          <p:cNvSpPr>
            <a:spLocks noGrp="1"/>
          </p:cNvSpPr>
          <p:nvPr>
            <p:ph type="title"/>
          </p:nvPr>
        </p:nvSpPr>
        <p:spPr/>
        <p:txBody>
          <a:bodyPr/>
          <a:lstStyle/>
          <a:p>
            <a:r>
              <a:rPr lang="en-US"/>
              <a:t>Facebook Top 20 Post (37 Grad) | 37 Grad - 17 of 26</a:t>
            </a:r>
          </a:p>
        </p:txBody>
      </p:sp>
      <p:graphicFrame>
        <p:nvGraphicFramePr>
          <p:cNvPr id="5" name="Table Placeholder 4">
            <a:extLst>
              <a:ext uri="{FF2B5EF4-FFF2-40B4-BE49-F238E27FC236}">
                <a16:creationId xmlns:a16="http://schemas.microsoft.com/office/drawing/2014/main" id="{77C6F818-A2FF-494F-9D2B-1B070809F2BD}"/>
              </a:ext>
            </a:extLst>
          </p:cNvPr>
          <p:cNvGraphicFramePr>
            <a:graphicFrameLocks noGrp="1"/>
          </p:cNvGraphicFramePr>
          <p:nvPr>
            <p:ph type="tbl" sz="quarter" idx="13"/>
            <p:extLst>
              <p:ext uri="{D42A27DB-BD31-4B8C-83A1-F6EECF244321}">
                <p14:modId xmlns:p14="http://schemas.microsoft.com/office/powerpoint/2010/main" val="579625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93878550"/>
                    </a:ext>
                  </a:extLst>
                </a:gridCol>
                <a:gridCol w="905256">
                  <a:extLst>
                    <a:ext uri="{9D8B030D-6E8A-4147-A177-3AD203B41FA5}">
                      <a16:colId xmlns:a16="http://schemas.microsoft.com/office/drawing/2014/main" val="1219252940"/>
                    </a:ext>
                  </a:extLst>
                </a:gridCol>
                <a:gridCol w="246888">
                  <a:extLst>
                    <a:ext uri="{9D8B030D-6E8A-4147-A177-3AD203B41FA5}">
                      <a16:colId xmlns:a16="http://schemas.microsoft.com/office/drawing/2014/main" val="2599557814"/>
                    </a:ext>
                  </a:extLst>
                </a:gridCol>
                <a:gridCol w="576072">
                  <a:extLst>
                    <a:ext uri="{9D8B030D-6E8A-4147-A177-3AD203B41FA5}">
                      <a16:colId xmlns:a16="http://schemas.microsoft.com/office/drawing/2014/main" val="741420134"/>
                    </a:ext>
                  </a:extLst>
                </a:gridCol>
                <a:gridCol w="246888">
                  <a:extLst>
                    <a:ext uri="{9D8B030D-6E8A-4147-A177-3AD203B41FA5}">
                      <a16:colId xmlns:a16="http://schemas.microsoft.com/office/drawing/2014/main" val="2629465571"/>
                    </a:ext>
                  </a:extLst>
                </a:gridCol>
                <a:gridCol w="208280">
                  <a:extLst>
                    <a:ext uri="{9D8B030D-6E8A-4147-A177-3AD203B41FA5}">
                      <a16:colId xmlns:a16="http://schemas.microsoft.com/office/drawing/2014/main" val="2511474846"/>
                    </a:ext>
                  </a:extLst>
                </a:gridCol>
                <a:gridCol w="208280">
                  <a:extLst>
                    <a:ext uri="{9D8B030D-6E8A-4147-A177-3AD203B41FA5}">
                      <a16:colId xmlns:a16="http://schemas.microsoft.com/office/drawing/2014/main" val="2180594663"/>
                    </a:ext>
                  </a:extLst>
                </a:gridCol>
                <a:gridCol w="208280">
                  <a:extLst>
                    <a:ext uri="{9D8B030D-6E8A-4147-A177-3AD203B41FA5}">
                      <a16:colId xmlns:a16="http://schemas.microsoft.com/office/drawing/2014/main" val="769101115"/>
                    </a:ext>
                  </a:extLst>
                </a:gridCol>
                <a:gridCol w="208280">
                  <a:extLst>
                    <a:ext uri="{9D8B030D-6E8A-4147-A177-3AD203B41FA5}">
                      <a16:colId xmlns:a16="http://schemas.microsoft.com/office/drawing/2014/main" val="2088727270"/>
                    </a:ext>
                  </a:extLst>
                </a:gridCol>
                <a:gridCol w="208280">
                  <a:extLst>
                    <a:ext uri="{9D8B030D-6E8A-4147-A177-3AD203B41FA5}">
                      <a16:colId xmlns:a16="http://schemas.microsoft.com/office/drawing/2014/main" val="738718787"/>
                    </a:ext>
                  </a:extLst>
                </a:gridCol>
                <a:gridCol w="208280">
                  <a:extLst>
                    <a:ext uri="{9D8B030D-6E8A-4147-A177-3AD203B41FA5}">
                      <a16:colId xmlns:a16="http://schemas.microsoft.com/office/drawing/2014/main" val="2583294221"/>
                    </a:ext>
                  </a:extLst>
                </a:gridCol>
                <a:gridCol w="208280">
                  <a:extLst>
                    <a:ext uri="{9D8B030D-6E8A-4147-A177-3AD203B41FA5}">
                      <a16:colId xmlns:a16="http://schemas.microsoft.com/office/drawing/2014/main" val="232419715"/>
                    </a:ext>
                  </a:extLst>
                </a:gridCol>
                <a:gridCol w="208280">
                  <a:extLst>
                    <a:ext uri="{9D8B030D-6E8A-4147-A177-3AD203B41FA5}">
                      <a16:colId xmlns:a16="http://schemas.microsoft.com/office/drawing/2014/main" val="3488269132"/>
                    </a:ext>
                  </a:extLst>
                </a:gridCol>
                <a:gridCol w="329184">
                  <a:extLst>
                    <a:ext uri="{9D8B030D-6E8A-4147-A177-3AD203B41FA5}">
                      <a16:colId xmlns:a16="http://schemas.microsoft.com/office/drawing/2014/main" val="2774233650"/>
                    </a:ext>
                  </a:extLst>
                </a:gridCol>
                <a:gridCol w="329184">
                  <a:extLst>
                    <a:ext uri="{9D8B030D-6E8A-4147-A177-3AD203B41FA5}">
                      <a16:colId xmlns:a16="http://schemas.microsoft.com/office/drawing/2014/main" val="2282297884"/>
                    </a:ext>
                  </a:extLst>
                </a:gridCol>
                <a:gridCol w="208280">
                  <a:extLst>
                    <a:ext uri="{9D8B030D-6E8A-4147-A177-3AD203B41FA5}">
                      <a16:colId xmlns:a16="http://schemas.microsoft.com/office/drawing/2014/main" val="373458791"/>
                    </a:ext>
                  </a:extLst>
                </a:gridCol>
                <a:gridCol w="208280">
                  <a:extLst>
                    <a:ext uri="{9D8B030D-6E8A-4147-A177-3AD203B41FA5}">
                      <a16:colId xmlns:a16="http://schemas.microsoft.com/office/drawing/2014/main" val="1865468823"/>
                    </a:ext>
                  </a:extLst>
                </a:gridCol>
                <a:gridCol w="208280">
                  <a:extLst>
                    <a:ext uri="{9D8B030D-6E8A-4147-A177-3AD203B41FA5}">
                      <a16:colId xmlns:a16="http://schemas.microsoft.com/office/drawing/2014/main" val="2521153623"/>
                    </a:ext>
                  </a:extLst>
                </a:gridCol>
                <a:gridCol w="208280">
                  <a:extLst>
                    <a:ext uri="{9D8B030D-6E8A-4147-A177-3AD203B41FA5}">
                      <a16:colId xmlns:a16="http://schemas.microsoft.com/office/drawing/2014/main" val="1184235140"/>
                    </a:ext>
                  </a:extLst>
                </a:gridCol>
                <a:gridCol w="329184">
                  <a:extLst>
                    <a:ext uri="{9D8B030D-6E8A-4147-A177-3AD203B41FA5}">
                      <a16:colId xmlns:a16="http://schemas.microsoft.com/office/drawing/2014/main" val="1985470318"/>
                    </a:ext>
                  </a:extLst>
                </a:gridCol>
                <a:gridCol w="208280">
                  <a:extLst>
                    <a:ext uri="{9D8B030D-6E8A-4147-A177-3AD203B41FA5}">
                      <a16:colId xmlns:a16="http://schemas.microsoft.com/office/drawing/2014/main" val="2095761731"/>
                    </a:ext>
                  </a:extLst>
                </a:gridCol>
                <a:gridCol w="208280">
                  <a:extLst>
                    <a:ext uri="{9D8B030D-6E8A-4147-A177-3AD203B41FA5}">
                      <a16:colId xmlns:a16="http://schemas.microsoft.com/office/drawing/2014/main" val="1132588532"/>
                    </a:ext>
                  </a:extLst>
                </a:gridCol>
                <a:gridCol w="208280">
                  <a:extLst>
                    <a:ext uri="{9D8B030D-6E8A-4147-A177-3AD203B41FA5}">
                      <a16:colId xmlns:a16="http://schemas.microsoft.com/office/drawing/2014/main" val="1018094750"/>
                    </a:ext>
                  </a:extLst>
                </a:gridCol>
                <a:gridCol w="208280">
                  <a:extLst>
                    <a:ext uri="{9D8B030D-6E8A-4147-A177-3AD203B41FA5}">
                      <a16:colId xmlns:a16="http://schemas.microsoft.com/office/drawing/2014/main" val="679224833"/>
                    </a:ext>
                  </a:extLst>
                </a:gridCol>
                <a:gridCol w="329184">
                  <a:extLst>
                    <a:ext uri="{9D8B030D-6E8A-4147-A177-3AD203B41FA5}">
                      <a16:colId xmlns:a16="http://schemas.microsoft.com/office/drawing/2014/main" val="4270713328"/>
                    </a:ext>
                  </a:extLst>
                </a:gridCol>
                <a:gridCol w="208280">
                  <a:extLst>
                    <a:ext uri="{9D8B030D-6E8A-4147-A177-3AD203B41FA5}">
                      <a16:colId xmlns:a16="http://schemas.microsoft.com/office/drawing/2014/main" val="108182595"/>
                    </a:ext>
                  </a:extLst>
                </a:gridCol>
                <a:gridCol w="208280">
                  <a:extLst>
                    <a:ext uri="{9D8B030D-6E8A-4147-A177-3AD203B41FA5}">
                      <a16:colId xmlns:a16="http://schemas.microsoft.com/office/drawing/2014/main" val="615510085"/>
                    </a:ext>
                  </a:extLst>
                </a:gridCol>
                <a:gridCol w="208280">
                  <a:extLst>
                    <a:ext uri="{9D8B030D-6E8A-4147-A177-3AD203B41FA5}">
                      <a16:colId xmlns:a16="http://schemas.microsoft.com/office/drawing/2014/main" val="2109905225"/>
                    </a:ext>
                  </a:extLst>
                </a:gridCol>
                <a:gridCol w="208280">
                  <a:extLst>
                    <a:ext uri="{9D8B030D-6E8A-4147-A177-3AD203B41FA5}">
                      <a16:colId xmlns:a16="http://schemas.microsoft.com/office/drawing/2014/main" val="386128783"/>
                    </a:ext>
                  </a:extLst>
                </a:gridCol>
                <a:gridCol w="208280">
                  <a:extLst>
                    <a:ext uri="{9D8B030D-6E8A-4147-A177-3AD203B41FA5}">
                      <a16:colId xmlns:a16="http://schemas.microsoft.com/office/drawing/2014/main" val="35879814"/>
                    </a:ext>
                  </a:extLst>
                </a:gridCol>
                <a:gridCol w="208280">
                  <a:extLst>
                    <a:ext uri="{9D8B030D-6E8A-4147-A177-3AD203B41FA5}">
                      <a16:colId xmlns:a16="http://schemas.microsoft.com/office/drawing/2014/main" val="1824703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34216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- 2019-10-08 22:45:00</a:t>
                      </a:r>
                      <a:r>
                        <a:rPr kumimoji="0" lang="de-DE" sz="1000" b="0" i="0" u="none" strike="noStrike" kern="1200" cap="none" spc="0" normalizeH="0" baseline="0" noProof="0">
                          <a:ln>
                            <a:noFill/>
                          </a:ln>
                          <a:solidFill>
                            <a:prstClr val="black"/>
                          </a:solidFill>
                          <a:effectLst/>
                          <a:uLnTx/>
                          <a:uFillTx/>
                          <a:latin typeface="+mn-lt"/>
                          <a:ea typeface="+mn-ea"/>
                          <a:cs typeface="+mn-cs"/>
                        </a:rPr>
                        <a:t>
 Erwin führt täglich den Hofhund aus und genießt das Landleben in der Senioren-WG auf dem Bauernhof. Schreibt eure Meinung zu "Bauernhof statt Altersheim" in die Kommentare: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https://scontent.xx.fbcdn.net/v/t1.0-9/p720x720/71957814_2647292628654219_7782680683964530688_o.jpg?_nc_cat=108&amp;_nc_oc=AQm7Voq-IMG1qtRwsFyzAp-mNh_eAbR-FQ4l0KvLzqIVoowO_33W5EKOLhEEGXy62Ho&amp;_nc_ht=scontent.xx&amp;oh=3b8644f1324678223ba4ff47c463aba2&amp;oe=5E5AA016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85726649"/>
                  </a:ext>
                </a:extLst>
              </a:tr>
            </a:tbl>
          </a:graphicData>
        </a:graphic>
      </p:graphicFrame>
      <p:sp>
        <p:nvSpPr>
          <p:cNvPr id="4" name="Text Placeholder 3">
            <a:extLst>
              <a:ext uri="{FF2B5EF4-FFF2-40B4-BE49-F238E27FC236}">
                <a16:creationId xmlns:a16="http://schemas.microsoft.com/office/drawing/2014/main" id="{D4220AA8-DD7B-43EF-8FF8-7B4E475D4F6F}"/>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01745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0B307-D0FA-42E1-B69C-D7A1D7BF75A9}"/>
              </a:ext>
            </a:extLst>
          </p:cNvPr>
          <p:cNvSpPr>
            <a:spLocks noGrp="1"/>
          </p:cNvSpPr>
          <p:nvPr>
            <p:ph type="title"/>
          </p:nvPr>
        </p:nvSpPr>
        <p:spPr/>
        <p:txBody>
          <a:bodyPr/>
          <a:lstStyle/>
          <a:p>
            <a:r>
              <a:rPr lang="en-US"/>
              <a:t>Facebook Top 20 Post (37 Grad) | 37 Grad - 18 of 26</a:t>
            </a:r>
          </a:p>
        </p:txBody>
      </p:sp>
      <p:graphicFrame>
        <p:nvGraphicFramePr>
          <p:cNvPr id="5" name="Table Placeholder 4">
            <a:extLst>
              <a:ext uri="{FF2B5EF4-FFF2-40B4-BE49-F238E27FC236}">
                <a16:creationId xmlns:a16="http://schemas.microsoft.com/office/drawing/2014/main" id="{AD663237-2BB1-495C-8E65-4B62ADA97FD3}"/>
              </a:ext>
            </a:extLst>
          </p:cNvPr>
          <p:cNvGraphicFramePr>
            <a:graphicFrameLocks noGrp="1"/>
          </p:cNvGraphicFramePr>
          <p:nvPr>
            <p:ph type="tbl" sz="quarter" idx="13"/>
            <p:extLst>
              <p:ext uri="{D42A27DB-BD31-4B8C-83A1-F6EECF244321}">
                <p14:modId xmlns:p14="http://schemas.microsoft.com/office/powerpoint/2010/main" val="3666009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97061502"/>
                    </a:ext>
                  </a:extLst>
                </a:gridCol>
                <a:gridCol w="905256">
                  <a:extLst>
                    <a:ext uri="{9D8B030D-6E8A-4147-A177-3AD203B41FA5}">
                      <a16:colId xmlns:a16="http://schemas.microsoft.com/office/drawing/2014/main" val="540293212"/>
                    </a:ext>
                  </a:extLst>
                </a:gridCol>
                <a:gridCol w="246888">
                  <a:extLst>
                    <a:ext uri="{9D8B030D-6E8A-4147-A177-3AD203B41FA5}">
                      <a16:colId xmlns:a16="http://schemas.microsoft.com/office/drawing/2014/main" val="2890990350"/>
                    </a:ext>
                  </a:extLst>
                </a:gridCol>
                <a:gridCol w="576072">
                  <a:extLst>
                    <a:ext uri="{9D8B030D-6E8A-4147-A177-3AD203B41FA5}">
                      <a16:colId xmlns:a16="http://schemas.microsoft.com/office/drawing/2014/main" val="2130867499"/>
                    </a:ext>
                  </a:extLst>
                </a:gridCol>
                <a:gridCol w="246888">
                  <a:extLst>
                    <a:ext uri="{9D8B030D-6E8A-4147-A177-3AD203B41FA5}">
                      <a16:colId xmlns:a16="http://schemas.microsoft.com/office/drawing/2014/main" val="361056486"/>
                    </a:ext>
                  </a:extLst>
                </a:gridCol>
                <a:gridCol w="208280">
                  <a:extLst>
                    <a:ext uri="{9D8B030D-6E8A-4147-A177-3AD203B41FA5}">
                      <a16:colId xmlns:a16="http://schemas.microsoft.com/office/drawing/2014/main" val="2706025109"/>
                    </a:ext>
                  </a:extLst>
                </a:gridCol>
                <a:gridCol w="208280">
                  <a:extLst>
                    <a:ext uri="{9D8B030D-6E8A-4147-A177-3AD203B41FA5}">
                      <a16:colId xmlns:a16="http://schemas.microsoft.com/office/drawing/2014/main" val="4211770364"/>
                    </a:ext>
                  </a:extLst>
                </a:gridCol>
                <a:gridCol w="208280">
                  <a:extLst>
                    <a:ext uri="{9D8B030D-6E8A-4147-A177-3AD203B41FA5}">
                      <a16:colId xmlns:a16="http://schemas.microsoft.com/office/drawing/2014/main" val="223659124"/>
                    </a:ext>
                  </a:extLst>
                </a:gridCol>
                <a:gridCol w="208280">
                  <a:extLst>
                    <a:ext uri="{9D8B030D-6E8A-4147-A177-3AD203B41FA5}">
                      <a16:colId xmlns:a16="http://schemas.microsoft.com/office/drawing/2014/main" val="240201639"/>
                    </a:ext>
                  </a:extLst>
                </a:gridCol>
                <a:gridCol w="208280">
                  <a:extLst>
                    <a:ext uri="{9D8B030D-6E8A-4147-A177-3AD203B41FA5}">
                      <a16:colId xmlns:a16="http://schemas.microsoft.com/office/drawing/2014/main" val="4195781623"/>
                    </a:ext>
                  </a:extLst>
                </a:gridCol>
                <a:gridCol w="208280">
                  <a:extLst>
                    <a:ext uri="{9D8B030D-6E8A-4147-A177-3AD203B41FA5}">
                      <a16:colId xmlns:a16="http://schemas.microsoft.com/office/drawing/2014/main" val="2074957781"/>
                    </a:ext>
                  </a:extLst>
                </a:gridCol>
                <a:gridCol w="208280">
                  <a:extLst>
                    <a:ext uri="{9D8B030D-6E8A-4147-A177-3AD203B41FA5}">
                      <a16:colId xmlns:a16="http://schemas.microsoft.com/office/drawing/2014/main" val="3169778425"/>
                    </a:ext>
                  </a:extLst>
                </a:gridCol>
                <a:gridCol w="208280">
                  <a:extLst>
                    <a:ext uri="{9D8B030D-6E8A-4147-A177-3AD203B41FA5}">
                      <a16:colId xmlns:a16="http://schemas.microsoft.com/office/drawing/2014/main" val="215090042"/>
                    </a:ext>
                  </a:extLst>
                </a:gridCol>
                <a:gridCol w="329184">
                  <a:extLst>
                    <a:ext uri="{9D8B030D-6E8A-4147-A177-3AD203B41FA5}">
                      <a16:colId xmlns:a16="http://schemas.microsoft.com/office/drawing/2014/main" val="1757243686"/>
                    </a:ext>
                  </a:extLst>
                </a:gridCol>
                <a:gridCol w="329184">
                  <a:extLst>
                    <a:ext uri="{9D8B030D-6E8A-4147-A177-3AD203B41FA5}">
                      <a16:colId xmlns:a16="http://schemas.microsoft.com/office/drawing/2014/main" val="1173651203"/>
                    </a:ext>
                  </a:extLst>
                </a:gridCol>
                <a:gridCol w="208280">
                  <a:extLst>
                    <a:ext uri="{9D8B030D-6E8A-4147-A177-3AD203B41FA5}">
                      <a16:colId xmlns:a16="http://schemas.microsoft.com/office/drawing/2014/main" val="3817720309"/>
                    </a:ext>
                  </a:extLst>
                </a:gridCol>
                <a:gridCol w="208280">
                  <a:extLst>
                    <a:ext uri="{9D8B030D-6E8A-4147-A177-3AD203B41FA5}">
                      <a16:colId xmlns:a16="http://schemas.microsoft.com/office/drawing/2014/main" val="3230985520"/>
                    </a:ext>
                  </a:extLst>
                </a:gridCol>
                <a:gridCol w="208280">
                  <a:extLst>
                    <a:ext uri="{9D8B030D-6E8A-4147-A177-3AD203B41FA5}">
                      <a16:colId xmlns:a16="http://schemas.microsoft.com/office/drawing/2014/main" val="248467941"/>
                    </a:ext>
                  </a:extLst>
                </a:gridCol>
                <a:gridCol w="208280">
                  <a:extLst>
                    <a:ext uri="{9D8B030D-6E8A-4147-A177-3AD203B41FA5}">
                      <a16:colId xmlns:a16="http://schemas.microsoft.com/office/drawing/2014/main" val="3609837625"/>
                    </a:ext>
                  </a:extLst>
                </a:gridCol>
                <a:gridCol w="329184">
                  <a:extLst>
                    <a:ext uri="{9D8B030D-6E8A-4147-A177-3AD203B41FA5}">
                      <a16:colId xmlns:a16="http://schemas.microsoft.com/office/drawing/2014/main" val="2990005104"/>
                    </a:ext>
                  </a:extLst>
                </a:gridCol>
                <a:gridCol w="208280">
                  <a:extLst>
                    <a:ext uri="{9D8B030D-6E8A-4147-A177-3AD203B41FA5}">
                      <a16:colId xmlns:a16="http://schemas.microsoft.com/office/drawing/2014/main" val="2831822853"/>
                    </a:ext>
                  </a:extLst>
                </a:gridCol>
                <a:gridCol w="208280">
                  <a:extLst>
                    <a:ext uri="{9D8B030D-6E8A-4147-A177-3AD203B41FA5}">
                      <a16:colId xmlns:a16="http://schemas.microsoft.com/office/drawing/2014/main" val="3573784377"/>
                    </a:ext>
                  </a:extLst>
                </a:gridCol>
                <a:gridCol w="208280">
                  <a:extLst>
                    <a:ext uri="{9D8B030D-6E8A-4147-A177-3AD203B41FA5}">
                      <a16:colId xmlns:a16="http://schemas.microsoft.com/office/drawing/2014/main" val="1391850995"/>
                    </a:ext>
                  </a:extLst>
                </a:gridCol>
                <a:gridCol w="208280">
                  <a:extLst>
                    <a:ext uri="{9D8B030D-6E8A-4147-A177-3AD203B41FA5}">
                      <a16:colId xmlns:a16="http://schemas.microsoft.com/office/drawing/2014/main" val="3469261272"/>
                    </a:ext>
                  </a:extLst>
                </a:gridCol>
                <a:gridCol w="329184">
                  <a:extLst>
                    <a:ext uri="{9D8B030D-6E8A-4147-A177-3AD203B41FA5}">
                      <a16:colId xmlns:a16="http://schemas.microsoft.com/office/drawing/2014/main" val="2359124850"/>
                    </a:ext>
                  </a:extLst>
                </a:gridCol>
                <a:gridCol w="208280">
                  <a:extLst>
                    <a:ext uri="{9D8B030D-6E8A-4147-A177-3AD203B41FA5}">
                      <a16:colId xmlns:a16="http://schemas.microsoft.com/office/drawing/2014/main" val="971751718"/>
                    </a:ext>
                  </a:extLst>
                </a:gridCol>
                <a:gridCol w="208280">
                  <a:extLst>
                    <a:ext uri="{9D8B030D-6E8A-4147-A177-3AD203B41FA5}">
                      <a16:colId xmlns:a16="http://schemas.microsoft.com/office/drawing/2014/main" val="4165474110"/>
                    </a:ext>
                  </a:extLst>
                </a:gridCol>
                <a:gridCol w="208280">
                  <a:extLst>
                    <a:ext uri="{9D8B030D-6E8A-4147-A177-3AD203B41FA5}">
                      <a16:colId xmlns:a16="http://schemas.microsoft.com/office/drawing/2014/main" val="2651512617"/>
                    </a:ext>
                  </a:extLst>
                </a:gridCol>
                <a:gridCol w="208280">
                  <a:extLst>
                    <a:ext uri="{9D8B030D-6E8A-4147-A177-3AD203B41FA5}">
                      <a16:colId xmlns:a16="http://schemas.microsoft.com/office/drawing/2014/main" val="3109707864"/>
                    </a:ext>
                  </a:extLst>
                </a:gridCol>
                <a:gridCol w="208280">
                  <a:extLst>
                    <a:ext uri="{9D8B030D-6E8A-4147-A177-3AD203B41FA5}">
                      <a16:colId xmlns:a16="http://schemas.microsoft.com/office/drawing/2014/main" val="3887430140"/>
                    </a:ext>
                  </a:extLst>
                </a:gridCol>
                <a:gridCol w="208280">
                  <a:extLst>
                    <a:ext uri="{9D8B030D-6E8A-4147-A177-3AD203B41FA5}">
                      <a16:colId xmlns:a16="http://schemas.microsoft.com/office/drawing/2014/main" val="1996334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95541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- 2019-10-12 12:06:00</a:t>
                      </a:r>
                      <a:r>
                        <a:rPr kumimoji="0" lang="de-DE" sz="1000" b="0" i="0" u="none" strike="noStrike" kern="1200" cap="none" spc="0" normalizeH="0" baseline="0" noProof="0">
                          <a:ln>
                            <a:noFill/>
                          </a:ln>
                          <a:solidFill>
                            <a:prstClr val="black"/>
                          </a:solidFill>
                          <a:effectLst/>
                          <a:uLnTx/>
                          <a:uFillTx/>
                          <a:latin typeface="+mn-lt"/>
                          <a:ea typeface="+mn-ea"/>
                          <a:cs typeface="+mn-cs"/>
                        </a:rPr>
                        <a:t>
 Ein Hundewelpe soll als Assistenzhund arbeiten. Doch bevor es so weit ist, muss er viel lernen. ZDF Menschen - das Magazin zeigt, wie viel Arbeit in der zweijährigen Ausbildung steckt: kurz.zdf.de/NJl/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https://scontent.xx.fbcdn.net/v/t15.5256-10/p720x720/69981644_2418377135102984_1667500569972965376_n.jpg?_nc_cat=104&amp;_nc_oc=AQlnIMZRkkmH-GlW7aMnf-zW4xyznnWGEEkc9GfHFw4_5cQZreommB9zLsIP30wYOoo&amp;_nc_ht=scontent.xx&amp;oh=d3a08d6c60797370b4abf0e7b8d2e56f&amp;oe=5E1FA819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49432347"/>
                  </a:ext>
                </a:extLst>
              </a:tr>
            </a:tbl>
          </a:graphicData>
        </a:graphic>
      </p:graphicFrame>
      <p:sp>
        <p:nvSpPr>
          <p:cNvPr id="4" name="Text Placeholder 3">
            <a:extLst>
              <a:ext uri="{FF2B5EF4-FFF2-40B4-BE49-F238E27FC236}">
                <a16:creationId xmlns:a16="http://schemas.microsoft.com/office/drawing/2014/main" id="{C83B2D46-36F7-4E3B-AF24-DDD39A28AAC2}"/>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5661474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97A9E-8431-4254-9F6A-7D219A96CF0E}"/>
              </a:ext>
            </a:extLst>
          </p:cNvPr>
          <p:cNvSpPr>
            <a:spLocks noGrp="1"/>
          </p:cNvSpPr>
          <p:nvPr>
            <p:ph type="title"/>
          </p:nvPr>
        </p:nvSpPr>
        <p:spPr/>
        <p:txBody>
          <a:bodyPr/>
          <a:lstStyle/>
          <a:p>
            <a:r>
              <a:rPr lang="en-US"/>
              <a:t>Facebook Top 20 Post (37 Grad) | 37 Grad - 19 of 26</a:t>
            </a:r>
          </a:p>
        </p:txBody>
      </p:sp>
      <p:graphicFrame>
        <p:nvGraphicFramePr>
          <p:cNvPr id="5" name="Table Placeholder 4">
            <a:extLst>
              <a:ext uri="{FF2B5EF4-FFF2-40B4-BE49-F238E27FC236}">
                <a16:creationId xmlns:a16="http://schemas.microsoft.com/office/drawing/2014/main" id="{2CFECD0D-ECA9-4C39-9F70-DA499BB78589}"/>
              </a:ext>
            </a:extLst>
          </p:cNvPr>
          <p:cNvGraphicFramePr>
            <a:graphicFrameLocks noGrp="1"/>
          </p:cNvGraphicFramePr>
          <p:nvPr>
            <p:ph type="tbl" sz="quarter" idx="13"/>
            <p:extLst>
              <p:ext uri="{D42A27DB-BD31-4B8C-83A1-F6EECF244321}">
                <p14:modId xmlns:p14="http://schemas.microsoft.com/office/powerpoint/2010/main" val="3940167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34217956"/>
                    </a:ext>
                  </a:extLst>
                </a:gridCol>
                <a:gridCol w="905256">
                  <a:extLst>
                    <a:ext uri="{9D8B030D-6E8A-4147-A177-3AD203B41FA5}">
                      <a16:colId xmlns:a16="http://schemas.microsoft.com/office/drawing/2014/main" val="3410682460"/>
                    </a:ext>
                  </a:extLst>
                </a:gridCol>
                <a:gridCol w="246888">
                  <a:extLst>
                    <a:ext uri="{9D8B030D-6E8A-4147-A177-3AD203B41FA5}">
                      <a16:colId xmlns:a16="http://schemas.microsoft.com/office/drawing/2014/main" val="1419143682"/>
                    </a:ext>
                  </a:extLst>
                </a:gridCol>
                <a:gridCol w="576072">
                  <a:extLst>
                    <a:ext uri="{9D8B030D-6E8A-4147-A177-3AD203B41FA5}">
                      <a16:colId xmlns:a16="http://schemas.microsoft.com/office/drawing/2014/main" val="1121103484"/>
                    </a:ext>
                  </a:extLst>
                </a:gridCol>
                <a:gridCol w="246888">
                  <a:extLst>
                    <a:ext uri="{9D8B030D-6E8A-4147-A177-3AD203B41FA5}">
                      <a16:colId xmlns:a16="http://schemas.microsoft.com/office/drawing/2014/main" val="3706500460"/>
                    </a:ext>
                  </a:extLst>
                </a:gridCol>
                <a:gridCol w="208280">
                  <a:extLst>
                    <a:ext uri="{9D8B030D-6E8A-4147-A177-3AD203B41FA5}">
                      <a16:colId xmlns:a16="http://schemas.microsoft.com/office/drawing/2014/main" val="3935544807"/>
                    </a:ext>
                  </a:extLst>
                </a:gridCol>
                <a:gridCol w="208280">
                  <a:extLst>
                    <a:ext uri="{9D8B030D-6E8A-4147-A177-3AD203B41FA5}">
                      <a16:colId xmlns:a16="http://schemas.microsoft.com/office/drawing/2014/main" val="2878497212"/>
                    </a:ext>
                  </a:extLst>
                </a:gridCol>
                <a:gridCol w="208280">
                  <a:extLst>
                    <a:ext uri="{9D8B030D-6E8A-4147-A177-3AD203B41FA5}">
                      <a16:colId xmlns:a16="http://schemas.microsoft.com/office/drawing/2014/main" val="1848369630"/>
                    </a:ext>
                  </a:extLst>
                </a:gridCol>
                <a:gridCol w="208280">
                  <a:extLst>
                    <a:ext uri="{9D8B030D-6E8A-4147-A177-3AD203B41FA5}">
                      <a16:colId xmlns:a16="http://schemas.microsoft.com/office/drawing/2014/main" val="3496530229"/>
                    </a:ext>
                  </a:extLst>
                </a:gridCol>
                <a:gridCol w="208280">
                  <a:extLst>
                    <a:ext uri="{9D8B030D-6E8A-4147-A177-3AD203B41FA5}">
                      <a16:colId xmlns:a16="http://schemas.microsoft.com/office/drawing/2014/main" val="1222822552"/>
                    </a:ext>
                  </a:extLst>
                </a:gridCol>
                <a:gridCol w="208280">
                  <a:extLst>
                    <a:ext uri="{9D8B030D-6E8A-4147-A177-3AD203B41FA5}">
                      <a16:colId xmlns:a16="http://schemas.microsoft.com/office/drawing/2014/main" val="799474879"/>
                    </a:ext>
                  </a:extLst>
                </a:gridCol>
                <a:gridCol w="208280">
                  <a:extLst>
                    <a:ext uri="{9D8B030D-6E8A-4147-A177-3AD203B41FA5}">
                      <a16:colId xmlns:a16="http://schemas.microsoft.com/office/drawing/2014/main" val="1828741309"/>
                    </a:ext>
                  </a:extLst>
                </a:gridCol>
                <a:gridCol w="208280">
                  <a:extLst>
                    <a:ext uri="{9D8B030D-6E8A-4147-A177-3AD203B41FA5}">
                      <a16:colId xmlns:a16="http://schemas.microsoft.com/office/drawing/2014/main" val="2543684516"/>
                    </a:ext>
                  </a:extLst>
                </a:gridCol>
                <a:gridCol w="329184">
                  <a:extLst>
                    <a:ext uri="{9D8B030D-6E8A-4147-A177-3AD203B41FA5}">
                      <a16:colId xmlns:a16="http://schemas.microsoft.com/office/drawing/2014/main" val="3165032591"/>
                    </a:ext>
                  </a:extLst>
                </a:gridCol>
                <a:gridCol w="329184">
                  <a:extLst>
                    <a:ext uri="{9D8B030D-6E8A-4147-A177-3AD203B41FA5}">
                      <a16:colId xmlns:a16="http://schemas.microsoft.com/office/drawing/2014/main" val="3636085850"/>
                    </a:ext>
                  </a:extLst>
                </a:gridCol>
                <a:gridCol w="208280">
                  <a:extLst>
                    <a:ext uri="{9D8B030D-6E8A-4147-A177-3AD203B41FA5}">
                      <a16:colId xmlns:a16="http://schemas.microsoft.com/office/drawing/2014/main" val="1796392016"/>
                    </a:ext>
                  </a:extLst>
                </a:gridCol>
                <a:gridCol w="208280">
                  <a:extLst>
                    <a:ext uri="{9D8B030D-6E8A-4147-A177-3AD203B41FA5}">
                      <a16:colId xmlns:a16="http://schemas.microsoft.com/office/drawing/2014/main" val="2306831650"/>
                    </a:ext>
                  </a:extLst>
                </a:gridCol>
                <a:gridCol w="208280">
                  <a:extLst>
                    <a:ext uri="{9D8B030D-6E8A-4147-A177-3AD203B41FA5}">
                      <a16:colId xmlns:a16="http://schemas.microsoft.com/office/drawing/2014/main" val="1331328050"/>
                    </a:ext>
                  </a:extLst>
                </a:gridCol>
                <a:gridCol w="208280">
                  <a:extLst>
                    <a:ext uri="{9D8B030D-6E8A-4147-A177-3AD203B41FA5}">
                      <a16:colId xmlns:a16="http://schemas.microsoft.com/office/drawing/2014/main" val="1088449978"/>
                    </a:ext>
                  </a:extLst>
                </a:gridCol>
                <a:gridCol w="329184">
                  <a:extLst>
                    <a:ext uri="{9D8B030D-6E8A-4147-A177-3AD203B41FA5}">
                      <a16:colId xmlns:a16="http://schemas.microsoft.com/office/drawing/2014/main" val="1640288150"/>
                    </a:ext>
                  </a:extLst>
                </a:gridCol>
                <a:gridCol w="208280">
                  <a:extLst>
                    <a:ext uri="{9D8B030D-6E8A-4147-A177-3AD203B41FA5}">
                      <a16:colId xmlns:a16="http://schemas.microsoft.com/office/drawing/2014/main" val="498838010"/>
                    </a:ext>
                  </a:extLst>
                </a:gridCol>
                <a:gridCol w="208280">
                  <a:extLst>
                    <a:ext uri="{9D8B030D-6E8A-4147-A177-3AD203B41FA5}">
                      <a16:colId xmlns:a16="http://schemas.microsoft.com/office/drawing/2014/main" val="874722451"/>
                    </a:ext>
                  </a:extLst>
                </a:gridCol>
                <a:gridCol w="208280">
                  <a:extLst>
                    <a:ext uri="{9D8B030D-6E8A-4147-A177-3AD203B41FA5}">
                      <a16:colId xmlns:a16="http://schemas.microsoft.com/office/drawing/2014/main" val="2028152837"/>
                    </a:ext>
                  </a:extLst>
                </a:gridCol>
                <a:gridCol w="208280">
                  <a:extLst>
                    <a:ext uri="{9D8B030D-6E8A-4147-A177-3AD203B41FA5}">
                      <a16:colId xmlns:a16="http://schemas.microsoft.com/office/drawing/2014/main" val="3401531000"/>
                    </a:ext>
                  </a:extLst>
                </a:gridCol>
                <a:gridCol w="329184">
                  <a:extLst>
                    <a:ext uri="{9D8B030D-6E8A-4147-A177-3AD203B41FA5}">
                      <a16:colId xmlns:a16="http://schemas.microsoft.com/office/drawing/2014/main" val="3909706106"/>
                    </a:ext>
                  </a:extLst>
                </a:gridCol>
                <a:gridCol w="208280">
                  <a:extLst>
                    <a:ext uri="{9D8B030D-6E8A-4147-A177-3AD203B41FA5}">
                      <a16:colId xmlns:a16="http://schemas.microsoft.com/office/drawing/2014/main" val="3062663398"/>
                    </a:ext>
                  </a:extLst>
                </a:gridCol>
                <a:gridCol w="208280">
                  <a:extLst>
                    <a:ext uri="{9D8B030D-6E8A-4147-A177-3AD203B41FA5}">
                      <a16:colId xmlns:a16="http://schemas.microsoft.com/office/drawing/2014/main" val="303137583"/>
                    </a:ext>
                  </a:extLst>
                </a:gridCol>
                <a:gridCol w="208280">
                  <a:extLst>
                    <a:ext uri="{9D8B030D-6E8A-4147-A177-3AD203B41FA5}">
                      <a16:colId xmlns:a16="http://schemas.microsoft.com/office/drawing/2014/main" val="3836803946"/>
                    </a:ext>
                  </a:extLst>
                </a:gridCol>
                <a:gridCol w="208280">
                  <a:extLst>
                    <a:ext uri="{9D8B030D-6E8A-4147-A177-3AD203B41FA5}">
                      <a16:colId xmlns:a16="http://schemas.microsoft.com/office/drawing/2014/main" val="849936415"/>
                    </a:ext>
                  </a:extLst>
                </a:gridCol>
                <a:gridCol w="208280">
                  <a:extLst>
                    <a:ext uri="{9D8B030D-6E8A-4147-A177-3AD203B41FA5}">
                      <a16:colId xmlns:a16="http://schemas.microsoft.com/office/drawing/2014/main" val="1554179546"/>
                    </a:ext>
                  </a:extLst>
                </a:gridCol>
                <a:gridCol w="208280">
                  <a:extLst>
                    <a:ext uri="{9D8B030D-6E8A-4147-A177-3AD203B41FA5}">
                      <a16:colId xmlns:a16="http://schemas.microsoft.com/office/drawing/2014/main" val="3997514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98009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- 2019-10-14 21:03:00</a:t>
                      </a:r>
                      <a:r>
                        <a:rPr kumimoji="0" lang="de-DE" sz="1000" b="0" i="0" u="none" strike="noStrike" kern="1200" cap="none" spc="0" normalizeH="0" baseline="0" noProof="0">
                          <a:ln>
                            <a:noFill/>
                          </a:ln>
                          <a:solidFill>
                            <a:prstClr val="black"/>
                          </a:solidFill>
                          <a:effectLst/>
                          <a:uLnTx/>
                          <a:uFillTx/>
                          <a:latin typeface="+mn-lt"/>
                          <a:ea typeface="+mn-ea"/>
                          <a:cs typeface="+mn-cs"/>
                        </a:rPr>
                        <a:t>
 Tiere werden in Therapien und der Seelsorge eingesetzt. Sie bereichern gerade auch das Leben älterer Menschen. So geht es auch Maria (84), die ihre Katze einfach auf den Pflegebauernhof von Familie Pusch mitnehmen konnte. Das Konzept ist aus einer Notsituation entstanden und hilft heute Menschen in Würde zu altern. #Scribble
Der Clip ist aus diesem Beitrag von ZDF sonntags entstanden: kurz.zdf.de/l2aI/ 37 Grad "Pflegehof statt Altenheim" hier kurz.zdf.de/fIA/ oder gegen Mitternacht bei 3sat.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https://scontent.xx.fbcdn.net/v/t15.5256-10/p720x720/71737106_600420127159943_1822531254222848000_n.jpg?_nc_cat=110&amp;_nc_oc=AQl-Yr_WTa7m9eSquWLD-JFuckELisSRhPGwufzDA2K0EWzblGAmXypCisWkRQZCIG8&amp;_nc_ht=scontent.xx&amp;oh=3b724e4aedb199f90c86e4125577555b&amp;oe=5E563EAF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21959587"/>
                  </a:ext>
                </a:extLst>
              </a:tr>
            </a:tbl>
          </a:graphicData>
        </a:graphic>
      </p:graphicFrame>
      <p:sp>
        <p:nvSpPr>
          <p:cNvPr id="4" name="Text Placeholder 3">
            <a:extLst>
              <a:ext uri="{FF2B5EF4-FFF2-40B4-BE49-F238E27FC236}">
                <a16:creationId xmlns:a16="http://schemas.microsoft.com/office/drawing/2014/main" id="{A7151485-525F-47F0-AE0D-FE5D09995792}"/>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913884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55F66-F66D-413E-AFAB-87A4AFF768DF}"/>
              </a:ext>
            </a:extLst>
          </p:cNvPr>
          <p:cNvSpPr>
            <a:spLocks noGrp="1"/>
          </p:cNvSpPr>
          <p:nvPr>
            <p:ph type="title"/>
          </p:nvPr>
        </p:nvSpPr>
        <p:spPr/>
        <p:txBody>
          <a:bodyPr/>
          <a:lstStyle/>
          <a:p>
            <a:r>
              <a:rPr lang="en-US"/>
              <a:t>Facebook Top 20 Post (37 Grad) | 37 Grad - 20 of 26</a:t>
            </a:r>
          </a:p>
        </p:txBody>
      </p:sp>
      <p:graphicFrame>
        <p:nvGraphicFramePr>
          <p:cNvPr id="5" name="Table Placeholder 4">
            <a:extLst>
              <a:ext uri="{FF2B5EF4-FFF2-40B4-BE49-F238E27FC236}">
                <a16:creationId xmlns:a16="http://schemas.microsoft.com/office/drawing/2014/main" id="{FA767BAE-A5E0-40EF-AF1D-66D99FA5DA1D}"/>
              </a:ext>
            </a:extLst>
          </p:cNvPr>
          <p:cNvGraphicFramePr>
            <a:graphicFrameLocks noGrp="1"/>
          </p:cNvGraphicFramePr>
          <p:nvPr>
            <p:ph type="tbl" sz="quarter" idx="13"/>
            <p:extLst>
              <p:ext uri="{D42A27DB-BD31-4B8C-83A1-F6EECF244321}">
                <p14:modId xmlns:p14="http://schemas.microsoft.com/office/powerpoint/2010/main" val="3311041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90434895"/>
                    </a:ext>
                  </a:extLst>
                </a:gridCol>
                <a:gridCol w="905256">
                  <a:extLst>
                    <a:ext uri="{9D8B030D-6E8A-4147-A177-3AD203B41FA5}">
                      <a16:colId xmlns:a16="http://schemas.microsoft.com/office/drawing/2014/main" val="202299304"/>
                    </a:ext>
                  </a:extLst>
                </a:gridCol>
                <a:gridCol w="246888">
                  <a:extLst>
                    <a:ext uri="{9D8B030D-6E8A-4147-A177-3AD203B41FA5}">
                      <a16:colId xmlns:a16="http://schemas.microsoft.com/office/drawing/2014/main" val="519531242"/>
                    </a:ext>
                  </a:extLst>
                </a:gridCol>
                <a:gridCol w="576072">
                  <a:extLst>
                    <a:ext uri="{9D8B030D-6E8A-4147-A177-3AD203B41FA5}">
                      <a16:colId xmlns:a16="http://schemas.microsoft.com/office/drawing/2014/main" val="1117034613"/>
                    </a:ext>
                  </a:extLst>
                </a:gridCol>
                <a:gridCol w="246888">
                  <a:extLst>
                    <a:ext uri="{9D8B030D-6E8A-4147-A177-3AD203B41FA5}">
                      <a16:colId xmlns:a16="http://schemas.microsoft.com/office/drawing/2014/main" val="3450045241"/>
                    </a:ext>
                  </a:extLst>
                </a:gridCol>
                <a:gridCol w="208280">
                  <a:extLst>
                    <a:ext uri="{9D8B030D-6E8A-4147-A177-3AD203B41FA5}">
                      <a16:colId xmlns:a16="http://schemas.microsoft.com/office/drawing/2014/main" val="130708268"/>
                    </a:ext>
                  </a:extLst>
                </a:gridCol>
                <a:gridCol w="208280">
                  <a:extLst>
                    <a:ext uri="{9D8B030D-6E8A-4147-A177-3AD203B41FA5}">
                      <a16:colId xmlns:a16="http://schemas.microsoft.com/office/drawing/2014/main" val="1629742156"/>
                    </a:ext>
                  </a:extLst>
                </a:gridCol>
                <a:gridCol w="208280">
                  <a:extLst>
                    <a:ext uri="{9D8B030D-6E8A-4147-A177-3AD203B41FA5}">
                      <a16:colId xmlns:a16="http://schemas.microsoft.com/office/drawing/2014/main" val="2959588071"/>
                    </a:ext>
                  </a:extLst>
                </a:gridCol>
                <a:gridCol w="208280">
                  <a:extLst>
                    <a:ext uri="{9D8B030D-6E8A-4147-A177-3AD203B41FA5}">
                      <a16:colId xmlns:a16="http://schemas.microsoft.com/office/drawing/2014/main" val="762836652"/>
                    </a:ext>
                  </a:extLst>
                </a:gridCol>
                <a:gridCol w="208280">
                  <a:extLst>
                    <a:ext uri="{9D8B030D-6E8A-4147-A177-3AD203B41FA5}">
                      <a16:colId xmlns:a16="http://schemas.microsoft.com/office/drawing/2014/main" val="3810124600"/>
                    </a:ext>
                  </a:extLst>
                </a:gridCol>
                <a:gridCol w="208280">
                  <a:extLst>
                    <a:ext uri="{9D8B030D-6E8A-4147-A177-3AD203B41FA5}">
                      <a16:colId xmlns:a16="http://schemas.microsoft.com/office/drawing/2014/main" val="4198651346"/>
                    </a:ext>
                  </a:extLst>
                </a:gridCol>
                <a:gridCol w="208280">
                  <a:extLst>
                    <a:ext uri="{9D8B030D-6E8A-4147-A177-3AD203B41FA5}">
                      <a16:colId xmlns:a16="http://schemas.microsoft.com/office/drawing/2014/main" val="3629320909"/>
                    </a:ext>
                  </a:extLst>
                </a:gridCol>
                <a:gridCol w="208280">
                  <a:extLst>
                    <a:ext uri="{9D8B030D-6E8A-4147-A177-3AD203B41FA5}">
                      <a16:colId xmlns:a16="http://schemas.microsoft.com/office/drawing/2014/main" val="834150909"/>
                    </a:ext>
                  </a:extLst>
                </a:gridCol>
                <a:gridCol w="329184">
                  <a:extLst>
                    <a:ext uri="{9D8B030D-6E8A-4147-A177-3AD203B41FA5}">
                      <a16:colId xmlns:a16="http://schemas.microsoft.com/office/drawing/2014/main" val="844286588"/>
                    </a:ext>
                  </a:extLst>
                </a:gridCol>
                <a:gridCol w="329184">
                  <a:extLst>
                    <a:ext uri="{9D8B030D-6E8A-4147-A177-3AD203B41FA5}">
                      <a16:colId xmlns:a16="http://schemas.microsoft.com/office/drawing/2014/main" val="2965308842"/>
                    </a:ext>
                  </a:extLst>
                </a:gridCol>
                <a:gridCol w="208280">
                  <a:extLst>
                    <a:ext uri="{9D8B030D-6E8A-4147-A177-3AD203B41FA5}">
                      <a16:colId xmlns:a16="http://schemas.microsoft.com/office/drawing/2014/main" val="1490776968"/>
                    </a:ext>
                  </a:extLst>
                </a:gridCol>
                <a:gridCol w="208280">
                  <a:extLst>
                    <a:ext uri="{9D8B030D-6E8A-4147-A177-3AD203B41FA5}">
                      <a16:colId xmlns:a16="http://schemas.microsoft.com/office/drawing/2014/main" val="979469709"/>
                    </a:ext>
                  </a:extLst>
                </a:gridCol>
                <a:gridCol w="208280">
                  <a:extLst>
                    <a:ext uri="{9D8B030D-6E8A-4147-A177-3AD203B41FA5}">
                      <a16:colId xmlns:a16="http://schemas.microsoft.com/office/drawing/2014/main" val="3600797280"/>
                    </a:ext>
                  </a:extLst>
                </a:gridCol>
                <a:gridCol w="208280">
                  <a:extLst>
                    <a:ext uri="{9D8B030D-6E8A-4147-A177-3AD203B41FA5}">
                      <a16:colId xmlns:a16="http://schemas.microsoft.com/office/drawing/2014/main" val="285495516"/>
                    </a:ext>
                  </a:extLst>
                </a:gridCol>
                <a:gridCol w="329184">
                  <a:extLst>
                    <a:ext uri="{9D8B030D-6E8A-4147-A177-3AD203B41FA5}">
                      <a16:colId xmlns:a16="http://schemas.microsoft.com/office/drawing/2014/main" val="1161056655"/>
                    </a:ext>
                  </a:extLst>
                </a:gridCol>
                <a:gridCol w="208280">
                  <a:extLst>
                    <a:ext uri="{9D8B030D-6E8A-4147-A177-3AD203B41FA5}">
                      <a16:colId xmlns:a16="http://schemas.microsoft.com/office/drawing/2014/main" val="2505133886"/>
                    </a:ext>
                  </a:extLst>
                </a:gridCol>
                <a:gridCol w="208280">
                  <a:extLst>
                    <a:ext uri="{9D8B030D-6E8A-4147-A177-3AD203B41FA5}">
                      <a16:colId xmlns:a16="http://schemas.microsoft.com/office/drawing/2014/main" val="2505175857"/>
                    </a:ext>
                  </a:extLst>
                </a:gridCol>
                <a:gridCol w="208280">
                  <a:extLst>
                    <a:ext uri="{9D8B030D-6E8A-4147-A177-3AD203B41FA5}">
                      <a16:colId xmlns:a16="http://schemas.microsoft.com/office/drawing/2014/main" val="3363024989"/>
                    </a:ext>
                  </a:extLst>
                </a:gridCol>
                <a:gridCol w="208280">
                  <a:extLst>
                    <a:ext uri="{9D8B030D-6E8A-4147-A177-3AD203B41FA5}">
                      <a16:colId xmlns:a16="http://schemas.microsoft.com/office/drawing/2014/main" val="2978419635"/>
                    </a:ext>
                  </a:extLst>
                </a:gridCol>
                <a:gridCol w="329184">
                  <a:extLst>
                    <a:ext uri="{9D8B030D-6E8A-4147-A177-3AD203B41FA5}">
                      <a16:colId xmlns:a16="http://schemas.microsoft.com/office/drawing/2014/main" val="1716943398"/>
                    </a:ext>
                  </a:extLst>
                </a:gridCol>
                <a:gridCol w="208280">
                  <a:extLst>
                    <a:ext uri="{9D8B030D-6E8A-4147-A177-3AD203B41FA5}">
                      <a16:colId xmlns:a16="http://schemas.microsoft.com/office/drawing/2014/main" val="434728913"/>
                    </a:ext>
                  </a:extLst>
                </a:gridCol>
                <a:gridCol w="208280">
                  <a:extLst>
                    <a:ext uri="{9D8B030D-6E8A-4147-A177-3AD203B41FA5}">
                      <a16:colId xmlns:a16="http://schemas.microsoft.com/office/drawing/2014/main" val="797319364"/>
                    </a:ext>
                  </a:extLst>
                </a:gridCol>
                <a:gridCol w="208280">
                  <a:extLst>
                    <a:ext uri="{9D8B030D-6E8A-4147-A177-3AD203B41FA5}">
                      <a16:colId xmlns:a16="http://schemas.microsoft.com/office/drawing/2014/main" val="417496105"/>
                    </a:ext>
                  </a:extLst>
                </a:gridCol>
                <a:gridCol w="208280">
                  <a:extLst>
                    <a:ext uri="{9D8B030D-6E8A-4147-A177-3AD203B41FA5}">
                      <a16:colId xmlns:a16="http://schemas.microsoft.com/office/drawing/2014/main" val="2251892976"/>
                    </a:ext>
                  </a:extLst>
                </a:gridCol>
                <a:gridCol w="208280">
                  <a:extLst>
                    <a:ext uri="{9D8B030D-6E8A-4147-A177-3AD203B41FA5}">
                      <a16:colId xmlns:a16="http://schemas.microsoft.com/office/drawing/2014/main" val="186263343"/>
                    </a:ext>
                  </a:extLst>
                </a:gridCol>
                <a:gridCol w="208280">
                  <a:extLst>
                    <a:ext uri="{9D8B030D-6E8A-4147-A177-3AD203B41FA5}">
                      <a16:colId xmlns:a16="http://schemas.microsoft.com/office/drawing/2014/main" val="2632221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83920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- 2019-10-29 17:32:00</a:t>
                      </a:r>
                      <a:r>
                        <a:rPr kumimoji="0" lang="de-DE" sz="1000" b="0" i="0" u="none" strike="noStrike" kern="1200" cap="none" spc="0" normalizeH="0" baseline="0" noProof="0">
                          <a:ln>
                            <a:noFill/>
                          </a:ln>
                          <a:solidFill>
                            <a:prstClr val="black"/>
                          </a:solidFill>
                          <a:effectLst/>
                          <a:uLnTx/>
                          <a:uFillTx/>
                          <a:latin typeface="+mn-lt"/>
                          <a:ea typeface="+mn-ea"/>
                          <a:cs typeface="+mn-cs"/>
                        </a:rPr>
                        <a:t>
 „In meinem Herzen fehlt ein Stück!“ Zwei Wochen vor dem errechneten Geburtstermin starb Jonathan. "Ich funktionierte nur noch", erinnert sich Corinna Hansen-Krewer. Sie spricht offen über das Gefühl, wie es ist, ein Kind zu verlieren.
25 Jahre 37 Grad! Aus diesem Anlass habt ihr uns aus eurem Leben erzählt. 25-mal lasst ihr uns teilhaben. Dies ist Geschichte Nummer 22. Jeden Tag gibt es jetzt bis zum 1.11. eine neue Geschichte – bunt, lebendig, intensiv. #wasunsbewegt #MeinLebenhat37Grad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https://scontent.xx.fbcdn.net/v/t15.5256-10/p720x720/71544726_2490860131028410_7522392664960925696_n.jpg?_nc_cat=111&amp;_nc_oc=AQkkfuB3Yf50g9woqd69-kGBbgAcjKOx5U3JH3Hz2AMsLwe5IJcfXna-aiiWsAsSmw0&amp;_nc_ht=scontent.xx&amp;oh=f69b41b93febab56c9271a46bc7562af&amp;oe=5E52622F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49192407"/>
                  </a:ext>
                </a:extLst>
              </a:tr>
            </a:tbl>
          </a:graphicData>
        </a:graphic>
      </p:graphicFrame>
      <p:sp>
        <p:nvSpPr>
          <p:cNvPr id="4" name="Text Placeholder 3">
            <a:extLst>
              <a:ext uri="{FF2B5EF4-FFF2-40B4-BE49-F238E27FC236}">
                <a16:creationId xmlns:a16="http://schemas.microsoft.com/office/drawing/2014/main" id="{EFD40F3A-29E2-4FC8-85DD-D502BC67F208}"/>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515943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86931-F8B2-4ADB-9D98-7107FAE8EB81}"/>
              </a:ext>
            </a:extLst>
          </p:cNvPr>
          <p:cNvSpPr>
            <a:spLocks noGrp="1"/>
          </p:cNvSpPr>
          <p:nvPr>
            <p:ph type="title"/>
          </p:nvPr>
        </p:nvSpPr>
        <p:spPr/>
        <p:txBody>
          <a:bodyPr/>
          <a:lstStyle/>
          <a:p>
            <a:r>
              <a:rPr lang="en-US"/>
              <a:t>Facebook Top 20 Post (37 Grad) | 37 Grad - 21 of 26</a:t>
            </a:r>
          </a:p>
        </p:txBody>
      </p:sp>
      <p:graphicFrame>
        <p:nvGraphicFramePr>
          <p:cNvPr id="5" name="Table Placeholder 4">
            <a:extLst>
              <a:ext uri="{FF2B5EF4-FFF2-40B4-BE49-F238E27FC236}">
                <a16:creationId xmlns:a16="http://schemas.microsoft.com/office/drawing/2014/main" id="{E922FEF5-5389-4548-9F8A-980421657DE6}"/>
              </a:ext>
            </a:extLst>
          </p:cNvPr>
          <p:cNvGraphicFramePr>
            <a:graphicFrameLocks noGrp="1"/>
          </p:cNvGraphicFramePr>
          <p:nvPr>
            <p:ph type="tbl" sz="quarter" idx="13"/>
            <p:extLst>
              <p:ext uri="{D42A27DB-BD31-4B8C-83A1-F6EECF244321}">
                <p14:modId xmlns:p14="http://schemas.microsoft.com/office/powerpoint/2010/main" val="372942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75224526"/>
                    </a:ext>
                  </a:extLst>
                </a:gridCol>
                <a:gridCol w="905256">
                  <a:extLst>
                    <a:ext uri="{9D8B030D-6E8A-4147-A177-3AD203B41FA5}">
                      <a16:colId xmlns:a16="http://schemas.microsoft.com/office/drawing/2014/main" val="1700021669"/>
                    </a:ext>
                  </a:extLst>
                </a:gridCol>
                <a:gridCol w="246888">
                  <a:extLst>
                    <a:ext uri="{9D8B030D-6E8A-4147-A177-3AD203B41FA5}">
                      <a16:colId xmlns:a16="http://schemas.microsoft.com/office/drawing/2014/main" val="2415287872"/>
                    </a:ext>
                  </a:extLst>
                </a:gridCol>
                <a:gridCol w="576072">
                  <a:extLst>
                    <a:ext uri="{9D8B030D-6E8A-4147-A177-3AD203B41FA5}">
                      <a16:colId xmlns:a16="http://schemas.microsoft.com/office/drawing/2014/main" val="417475139"/>
                    </a:ext>
                  </a:extLst>
                </a:gridCol>
                <a:gridCol w="246888">
                  <a:extLst>
                    <a:ext uri="{9D8B030D-6E8A-4147-A177-3AD203B41FA5}">
                      <a16:colId xmlns:a16="http://schemas.microsoft.com/office/drawing/2014/main" val="508334102"/>
                    </a:ext>
                  </a:extLst>
                </a:gridCol>
                <a:gridCol w="208280">
                  <a:extLst>
                    <a:ext uri="{9D8B030D-6E8A-4147-A177-3AD203B41FA5}">
                      <a16:colId xmlns:a16="http://schemas.microsoft.com/office/drawing/2014/main" val="2860060006"/>
                    </a:ext>
                  </a:extLst>
                </a:gridCol>
                <a:gridCol w="208280">
                  <a:extLst>
                    <a:ext uri="{9D8B030D-6E8A-4147-A177-3AD203B41FA5}">
                      <a16:colId xmlns:a16="http://schemas.microsoft.com/office/drawing/2014/main" val="2728726681"/>
                    </a:ext>
                  </a:extLst>
                </a:gridCol>
                <a:gridCol w="208280">
                  <a:extLst>
                    <a:ext uri="{9D8B030D-6E8A-4147-A177-3AD203B41FA5}">
                      <a16:colId xmlns:a16="http://schemas.microsoft.com/office/drawing/2014/main" val="2517218033"/>
                    </a:ext>
                  </a:extLst>
                </a:gridCol>
                <a:gridCol w="208280">
                  <a:extLst>
                    <a:ext uri="{9D8B030D-6E8A-4147-A177-3AD203B41FA5}">
                      <a16:colId xmlns:a16="http://schemas.microsoft.com/office/drawing/2014/main" val="158067598"/>
                    </a:ext>
                  </a:extLst>
                </a:gridCol>
                <a:gridCol w="208280">
                  <a:extLst>
                    <a:ext uri="{9D8B030D-6E8A-4147-A177-3AD203B41FA5}">
                      <a16:colId xmlns:a16="http://schemas.microsoft.com/office/drawing/2014/main" val="2002184124"/>
                    </a:ext>
                  </a:extLst>
                </a:gridCol>
                <a:gridCol w="208280">
                  <a:extLst>
                    <a:ext uri="{9D8B030D-6E8A-4147-A177-3AD203B41FA5}">
                      <a16:colId xmlns:a16="http://schemas.microsoft.com/office/drawing/2014/main" val="3018636358"/>
                    </a:ext>
                  </a:extLst>
                </a:gridCol>
                <a:gridCol w="208280">
                  <a:extLst>
                    <a:ext uri="{9D8B030D-6E8A-4147-A177-3AD203B41FA5}">
                      <a16:colId xmlns:a16="http://schemas.microsoft.com/office/drawing/2014/main" val="1907275629"/>
                    </a:ext>
                  </a:extLst>
                </a:gridCol>
                <a:gridCol w="208280">
                  <a:extLst>
                    <a:ext uri="{9D8B030D-6E8A-4147-A177-3AD203B41FA5}">
                      <a16:colId xmlns:a16="http://schemas.microsoft.com/office/drawing/2014/main" val="1818155150"/>
                    </a:ext>
                  </a:extLst>
                </a:gridCol>
                <a:gridCol w="329184">
                  <a:extLst>
                    <a:ext uri="{9D8B030D-6E8A-4147-A177-3AD203B41FA5}">
                      <a16:colId xmlns:a16="http://schemas.microsoft.com/office/drawing/2014/main" val="3804835820"/>
                    </a:ext>
                  </a:extLst>
                </a:gridCol>
                <a:gridCol w="329184">
                  <a:extLst>
                    <a:ext uri="{9D8B030D-6E8A-4147-A177-3AD203B41FA5}">
                      <a16:colId xmlns:a16="http://schemas.microsoft.com/office/drawing/2014/main" val="1293953319"/>
                    </a:ext>
                  </a:extLst>
                </a:gridCol>
                <a:gridCol w="208280">
                  <a:extLst>
                    <a:ext uri="{9D8B030D-6E8A-4147-A177-3AD203B41FA5}">
                      <a16:colId xmlns:a16="http://schemas.microsoft.com/office/drawing/2014/main" val="2757083630"/>
                    </a:ext>
                  </a:extLst>
                </a:gridCol>
                <a:gridCol w="208280">
                  <a:extLst>
                    <a:ext uri="{9D8B030D-6E8A-4147-A177-3AD203B41FA5}">
                      <a16:colId xmlns:a16="http://schemas.microsoft.com/office/drawing/2014/main" val="2764292032"/>
                    </a:ext>
                  </a:extLst>
                </a:gridCol>
                <a:gridCol w="208280">
                  <a:extLst>
                    <a:ext uri="{9D8B030D-6E8A-4147-A177-3AD203B41FA5}">
                      <a16:colId xmlns:a16="http://schemas.microsoft.com/office/drawing/2014/main" val="1653921303"/>
                    </a:ext>
                  </a:extLst>
                </a:gridCol>
                <a:gridCol w="208280">
                  <a:extLst>
                    <a:ext uri="{9D8B030D-6E8A-4147-A177-3AD203B41FA5}">
                      <a16:colId xmlns:a16="http://schemas.microsoft.com/office/drawing/2014/main" val="227370845"/>
                    </a:ext>
                  </a:extLst>
                </a:gridCol>
                <a:gridCol w="329184">
                  <a:extLst>
                    <a:ext uri="{9D8B030D-6E8A-4147-A177-3AD203B41FA5}">
                      <a16:colId xmlns:a16="http://schemas.microsoft.com/office/drawing/2014/main" val="160752017"/>
                    </a:ext>
                  </a:extLst>
                </a:gridCol>
                <a:gridCol w="208280">
                  <a:extLst>
                    <a:ext uri="{9D8B030D-6E8A-4147-A177-3AD203B41FA5}">
                      <a16:colId xmlns:a16="http://schemas.microsoft.com/office/drawing/2014/main" val="645944902"/>
                    </a:ext>
                  </a:extLst>
                </a:gridCol>
                <a:gridCol w="208280">
                  <a:extLst>
                    <a:ext uri="{9D8B030D-6E8A-4147-A177-3AD203B41FA5}">
                      <a16:colId xmlns:a16="http://schemas.microsoft.com/office/drawing/2014/main" val="2468565153"/>
                    </a:ext>
                  </a:extLst>
                </a:gridCol>
                <a:gridCol w="208280">
                  <a:extLst>
                    <a:ext uri="{9D8B030D-6E8A-4147-A177-3AD203B41FA5}">
                      <a16:colId xmlns:a16="http://schemas.microsoft.com/office/drawing/2014/main" val="1018927729"/>
                    </a:ext>
                  </a:extLst>
                </a:gridCol>
                <a:gridCol w="208280">
                  <a:extLst>
                    <a:ext uri="{9D8B030D-6E8A-4147-A177-3AD203B41FA5}">
                      <a16:colId xmlns:a16="http://schemas.microsoft.com/office/drawing/2014/main" val="2244797397"/>
                    </a:ext>
                  </a:extLst>
                </a:gridCol>
                <a:gridCol w="329184">
                  <a:extLst>
                    <a:ext uri="{9D8B030D-6E8A-4147-A177-3AD203B41FA5}">
                      <a16:colId xmlns:a16="http://schemas.microsoft.com/office/drawing/2014/main" val="1414855740"/>
                    </a:ext>
                  </a:extLst>
                </a:gridCol>
                <a:gridCol w="208280">
                  <a:extLst>
                    <a:ext uri="{9D8B030D-6E8A-4147-A177-3AD203B41FA5}">
                      <a16:colId xmlns:a16="http://schemas.microsoft.com/office/drawing/2014/main" val="1291836702"/>
                    </a:ext>
                  </a:extLst>
                </a:gridCol>
                <a:gridCol w="208280">
                  <a:extLst>
                    <a:ext uri="{9D8B030D-6E8A-4147-A177-3AD203B41FA5}">
                      <a16:colId xmlns:a16="http://schemas.microsoft.com/office/drawing/2014/main" val="2071219703"/>
                    </a:ext>
                  </a:extLst>
                </a:gridCol>
                <a:gridCol w="208280">
                  <a:extLst>
                    <a:ext uri="{9D8B030D-6E8A-4147-A177-3AD203B41FA5}">
                      <a16:colId xmlns:a16="http://schemas.microsoft.com/office/drawing/2014/main" val="2242052045"/>
                    </a:ext>
                  </a:extLst>
                </a:gridCol>
                <a:gridCol w="208280">
                  <a:extLst>
                    <a:ext uri="{9D8B030D-6E8A-4147-A177-3AD203B41FA5}">
                      <a16:colId xmlns:a16="http://schemas.microsoft.com/office/drawing/2014/main" val="1391015689"/>
                    </a:ext>
                  </a:extLst>
                </a:gridCol>
                <a:gridCol w="208280">
                  <a:extLst>
                    <a:ext uri="{9D8B030D-6E8A-4147-A177-3AD203B41FA5}">
                      <a16:colId xmlns:a16="http://schemas.microsoft.com/office/drawing/2014/main" val="1267759245"/>
                    </a:ext>
                  </a:extLst>
                </a:gridCol>
                <a:gridCol w="208280">
                  <a:extLst>
                    <a:ext uri="{9D8B030D-6E8A-4147-A177-3AD203B41FA5}">
                      <a16:colId xmlns:a16="http://schemas.microsoft.com/office/drawing/2014/main" val="3203119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34407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- 2019-10-09 18:35:08</a:t>
                      </a:r>
                      <a:r>
                        <a:rPr kumimoji="0" lang="de-DE" sz="1000" b="0" i="0" u="none" strike="noStrike" kern="1200" cap="none" spc="0" normalizeH="0" baseline="0" noProof="0">
                          <a:ln>
                            <a:noFill/>
                          </a:ln>
                          <a:solidFill>
                            <a:prstClr val="black"/>
                          </a:solidFill>
                          <a:effectLst/>
                          <a:uLnTx/>
                          <a:uFillTx/>
                          <a:latin typeface="+mn-lt"/>
                          <a:ea typeface="+mn-ea"/>
                          <a:cs typeface="+mn-cs"/>
                        </a:rPr>
                        <a:t>
 Wohin die Liebe fällt: Anja ist 50 Jahre alt und hat ihre große Liebe Daniel eigentlich schon mit 15 getroffen. Nie verloren sich die beiden ganz aus den Augen. „Wir trafen uns alle paar Jahren auf Geburtstagen von Freunden“. Aber diese Geschichte erzählt euch Anja lieber selbst. 💛
Wir feiern! 25 Jahre @37 Grad! Aus diesem Anlass habt ihr uns aus eurem Leben erzählt. 25 mal lasst ihr uns teilhaben. Dies ist Geschichte Nummer 2. Jeden Tag gibt es jetzt bis zum 1.11 eine neue Geschichte – bunt, lebendig, intensiv. #wasunsbewegt #MeinLebenhat37Grad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https://scontent.xx.fbcdn.net/v/t15.5256-10/p720x720/71188157_2448091565409510_1513715718296698880_n.jpg?_nc_cat=109&amp;_nc_oc=AQmnIcdsSbeH61DPxrNKXESO5Fv0UA5F4-aeOw9XCbD3Aw3day_w3wyNI3AIPqdX7og&amp;_nc_ht=scontent.xx&amp;oh=523a97ecd98ecc0de70602c938866d4e&amp;oe=5E574E56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22309867"/>
                  </a:ext>
                </a:extLst>
              </a:tr>
            </a:tbl>
          </a:graphicData>
        </a:graphic>
      </p:graphicFrame>
      <p:sp>
        <p:nvSpPr>
          <p:cNvPr id="4" name="Text Placeholder 3">
            <a:extLst>
              <a:ext uri="{FF2B5EF4-FFF2-40B4-BE49-F238E27FC236}">
                <a16:creationId xmlns:a16="http://schemas.microsoft.com/office/drawing/2014/main" id="{08FCA8C6-AA91-420C-A6E2-377962865D8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5167773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DF0F2-3A4E-43D0-B5A7-636532C1E8AA}"/>
              </a:ext>
            </a:extLst>
          </p:cNvPr>
          <p:cNvSpPr>
            <a:spLocks noGrp="1"/>
          </p:cNvSpPr>
          <p:nvPr>
            <p:ph type="title"/>
          </p:nvPr>
        </p:nvSpPr>
        <p:spPr/>
        <p:txBody>
          <a:bodyPr/>
          <a:lstStyle/>
          <a:p>
            <a:r>
              <a:rPr lang="en-US"/>
              <a:t>Facebook Top 20 Post (37 Grad) | 37 Grad - 22 of 26</a:t>
            </a:r>
          </a:p>
        </p:txBody>
      </p:sp>
      <p:graphicFrame>
        <p:nvGraphicFramePr>
          <p:cNvPr id="5" name="Table Placeholder 4">
            <a:extLst>
              <a:ext uri="{FF2B5EF4-FFF2-40B4-BE49-F238E27FC236}">
                <a16:creationId xmlns:a16="http://schemas.microsoft.com/office/drawing/2014/main" id="{37AC99F0-2E8F-422A-A0A9-686D0E0DB728}"/>
              </a:ext>
            </a:extLst>
          </p:cNvPr>
          <p:cNvGraphicFramePr>
            <a:graphicFrameLocks noGrp="1"/>
          </p:cNvGraphicFramePr>
          <p:nvPr>
            <p:ph type="tbl" sz="quarter" idx="13"/>
            <p:extLst>
              <p:ext uri="{D42A27DB-BD31-4B8C-83A1-F6EECF244321}">
                <p14:modId xmlns:p14="http://schemas.microsoft.com/office/powerpoint/2010/main" val="3339501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75936439"/>
                    </a:ext>
                  </a:extLst>
                </a:gridCol>
                <a:gridCol w="905256">
                  <a:extLst>
                    <a:ext uri="{9D8B030D-6E8A-4147-A177-3AD203B41FA5}">
                      <a16:colId xmlns:a16="http://schemas.microsoft.com/office/drawing/2014/main" val="1740112477"/>
                    </a:ext>
                  </a:extLst>
                </a:gridCol>
                <a:gridCol w="246888">
                  <a:extLst>
                    <a:ext uri="{9D8B030D-6E8A-4147-A177-3AD203B41FA5}">
                      <a16:colId xmlns:a16="http://schemas.microsoft.com/office/drawing/2014/main" val="4129248792"/>
                    </a:ext>
                  </a:extLst>
                </a:gridCol>
                <a:gridCol w="576072">
                  <a:extLst>
                    <a:ext uri="{9D8B030D-6E8A-4147-A177-3AD203B41FA5}">
                      <a16:colId xmlns:a16="http://schemas.microsoft.com/office/drawing/2014/main" val="2094894470"/>
                    </a:ext>
                  </a:extLst>
                </a:gridCol>
                <a:gridCol w="246888">
                  <a:extLst>
                    <a:ext uri="{9D8B030D-6E8A-4147-A177-3AD203B41FA5}">
                      <a16:colId xmlns:a16="http://schemas.microsoft.com/office/drawing/2014/main" val="3674014633"/>
                    </a:ext>
                  </a:extLst>
                </a:gridCol>
                <a:gridCol w="208280">
                  <a:extLst>
                    <a:ext uri="{9D8B030D-6E8A-4147-A177-3AD203B41FA5}">
                      <a16:colId xmlns:a16="http://schemas.microsoft.com/office/drawing/2014/main" val="1220005572"/>
                    </a:ext>
                  </a:extLst>
                </a:gridCol>
                <a:gridCol w="208280">
                  <a:extLst>
                    <a:ext uri="{9D8B030D-6E8A-4147-A177-3AD203B41FA5}">
                      <a16:colId xmlns:a16="http://schemas.microsoft.com/office/drawing/2014/main" val="879376685"/>
                    </a:ext>
                  </a:extLst>
                </a:gridCol>
                <a:gridCol w="208280">
                  <a:extLst>
                    <a:ext uri="{9D8B030D-6E8A-4147-A177-3AD203B41FA5}">
                      <a16:colId xmlns:a16="http://schemas.microsoft.com/office/drawing/2014/main" val="2992400148"/>
                    </a:ext>
                  </a:extLst>
                </a:gridCol>
                <a:gridCol w="208280">
                  <a:extLst>
                    <a:ext uri="{9D8B030D-6E8A-4147-A177-3AD203B41FA5}">
                      <a16:colId xmlns:a16="http://schemas.microsoft.com/office/drawing/2014/main" val="3168166037"/>
                    </a:ext>
                  </a:extLst>
                </a:gridCol>
                <a:gridCol w="208280">
                  <a:extLst>
                    <a:ext uri="{9D8B030D-6E8A-4147-A177-3AD203B41FA5}">
                      <a16:colId xmlns:a16="http://schemas.microsoft.com/office/drawing/2014/main" val="99475753"/>
                    </a:ext>
                  </a:extLst>
                </a:gridCol>
                <a:gridCol w="208280">
                  <a:extLst>
                    <a:ext uri="{9D8B030D-6E8A-4147-A177-3AD203B41FA5}">
                      <a16:colId xmlns:a16="http://schemas.microsoft.com/office/drawing/2014/main" val="3442079010"/>
                    </a:ext>
                  </a:extLst>
                </a:gridCol>
                <a:gridCol w="208280">
                  <a:extLst>
                    <a:ext uri="{9D8B030D-6E8A-4147-A177-3AD203B41FA5}">
                      <a16:colId xmlns:a16="http://schemas.microsoft.com/office/drawing/2014/main" val="3841558267"/>
                    </a:ext>
                  </a:extLst>
                </a:gridCol>
                <a:gridCol w="208280">
                  <a:extLst>
                    <a:ext uri="{9D8B030D-6E8A-4147-A177-3AD203B41FA5}">
                      <a16:colId xmlns:a16="http://schemas.microsoft.com/office/drawing/2014/main" val="72186796"/>
                    </a:ext>
                  </a:extLst>
                </a:gridCol>
                <a:gridCol w="329184">
                  <a:extLst>
                    <a:ext uri="{9D8B030D-6E8A-4147-A177-3AD203B41FA5}">
                      <a16:colId xmlns:a16="http://schemas.microsoft.com/office/drawing/2014/main" val="3461156925"/>
                    </a:ext>
                  </a:extLst>
                </a:gridCol>
                <a:gridCol w="329184">
                  <a:extLst>
                    <a:ext uri="{9D8B030D-6E8A-4147-A177-3AD203B41FA5}">
                      <a16:colId xmlns:a16="http://schemas.microsoft.com/office/drawing/2014/main" val="1778387064"/>
                    </a:ext>
                  </a:extLst>
                </a:gridCol>
                <a:gridCol w="208280">
                  <a:extLst>
                    <a:ext uri="{9D8B030D-6E8A-4147-A177-3AD203B41FA5}">
                      <a16:colId xmlns:a16="http://schemas.microsoft.com/office/drawing/2014/main" val="2954999606"/>
                    </a:ext>
                  </a:extLst>
                </a:gridCol>
                <a:gridCol w="208280">
                  <a:extLst>
                    <a:ext uri="{9D8B030D-6E8A-4147-A177-3AD203B41FA5}">
                      <a16:colId xmlns:a16="http://schemas.microsoft.com/office/drawing/2014/main" val="3426427947"/>
                    </a:ext>
                  </a:extLst>
                </a:gridCol>
                <a:gridCol w="208280">
                  <a:extLst>
                    <a:ext uri="{9D8B030D-6E8A-4147-A177-3AD203B41FA5}">
                      <a16:colId xmlns:a16="http://schemas.microsoft.com/office/drawing/2014/main" val="4279277502"/>
                    </a:ext>
                  </a:extLst>
                </a:gridCol>
                <a:gridCol w="208280">
                  <a:extLst>
                    <a:ext uri="{9D8B030D-6E8A-4147-A177-3AD203B41FA5}">
                      <a16:colId xmlns:a16="http://schemas.microsoft.com/office/drawing/2014/main" val="655101904"/>
                    </a:ext>
                  </a:extLst>
                </a:gridCol>
                <a:gridCol w="329184">
                  <a:extLst>
                    <a:ext uri="{9D8B030D-6E8A-4147-A177-3AD203B41FA5}">
                      <a16:colId xmlns:a16="http://schemas.microsoft.com/office/drawing/2014/main" val="753007144"/>
                    </a:ext>
                  </a:extLst>
                </a:gridCol>
                <a:gridCol w="208280">
                  <a:extLst>
                    <a:ext uri="{9D8B030D-6E8A-4147-A177-3AD203B41FA5}">
                      <a16:colId xmlns:a16="http://schemas.microsoft.com/office/drawing/2014/main" val="1352155538"/>
                    </a:ext>
                  </a:extLst>
                </a:gridCol>
                <a:gridCol w="208280">
                  <a:extLst>
                    <a:ext uri="{9D8B030D-6E8A-4147-A177-3AD203B41FA5}">
                      <a16:colId xmlns:a16="http://schemas.microsoft.com/office/drawing/2014/main" val="4283567370"/>
                    </a:ext>
                  </a:extLst>
                </a:gridCol>
                <a:gridCol w="208280">
                  <a:extLst>
                    <a:ext uri="{9D8B030D-6E8A-4147-A177-3AD203B41FA5}">
                      <a16:colId xmlns:a16="http://schemas.microsoft.com/office/drawing/2014/main" val="3330258001"/>
                    </a:ext>
                  </a:extLst>
                </a:gridCol>
                <a:gridCol w="208280">
                  <a:extLst>
                    <a:ext uri="{9D8B030D-6E8A-4147-A177-3AD203B41FA5}">
                      <a16:colId xmlns:a16="http://schemas.microsoft.com/office/drawing/2014/main" val="3791176363"/>
                    </a:ext>
                  </a:extLst>
                </a:gridCol>
                <a:gridCol w="329184">
                  <a:extLst>
                    <a:ext uri="{9D8B030D-6E8A-4147-A177-3AD203B41FA5}">
                      <a16:colId xmlns:a16="http://schemas.microsoft.com/office/drawing/2014/main" val="2384329824"/>
                    </a:ext>
                  </a:extLst>
                </a:gridCol>
                <a:gridCol w="208280">
                  <a:extLst>
                    <a:ext uri="{9D8B030D-6E8A-4147-A177-3AD203B41FA5}">
                      <a16:colId xmlns:a16="http://schemas.microsoft.com/office/drawing/2014/main" val="899920419"/>
                    </a:ext>
                  </a:extLst>
                </a:gridCol>
                <a:gridCol w="208280">
                  <a:extLst>
                    <a:ext uri="{9D8B030D-6E8A-4147-A177-3AD203B41FA5}">
                      <a16:colId xmlns:a16="http://schemas.microsoft.com/office/drawing/2014/main" val="3740793107"/>
                    </a:ext>
                  </a:extLst>
                </a:gridCol>
                <a:gridCol w="208280">
                  <a:extLst>
                    <a:ext uri="{9D8B030D-6E8A-4147-A177-3AD203B41FA5}">
                      <a16:colId xmlns:a16="http://schemas.microsoft.com/office/drawing/2014/main" val="1370640231"/>
                    </a:ext>
                  </a:extLst>
                </a:gridCol>
                <a:gridCol w="208280">
                  <a:extLst>
                    <a:ext uri="{9D8B030D-6E8A-4147-A177-3AD203B41FA5}">
                      <a16:colId xmlns:a16="http://schemas.microsoft.com/office/drawing/2014/main" val="1359668286"/>
                    </a:ext>
                  </a:extLst>
                </a:gridCol>
                <a:gridCol w="208280">
                  <a:extLst>
                    <a:ext uri="{9D8B030D-6E8A-4147-A177-3AD203B41FA5}">
                      <a16:colId xmlns:a16="http://schemas.microsoft.com/office/drawing/2014/main" val="3716607515"/>
                    </a:ext>
                  </a:extLst>
                </a:gridCol>
                <a:gridCol w="208280">
                  <a:extLst>
                    <a:ext uri="{9D8B030D-6E8A-4147-A177-3AD203B41FA5}">
                      <a16:colId xmlns:a16="http://schemas.microsoft.com/office/drawing/2014/main" val="1939084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93650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- 2019-10-09 18:35:08</a:t>
                      </a:r>
                      <a:r>
                        <a:rPr kumimoji="0" lang="de-DE" sz="1000" b="0" i="0" u="none" strike="noStrike" kern="1200" cap="none" spc="0" normalizeH="0" baseline="0" noProof="0">
                          <a:ln>
                            <a:noFill/>
                          </a:ln>
                          <a:solidFill>
                            <a:prstClr val="black"/>
                          </a:solidFill>
                          <a:effectLst/>
                          <a:uLnTx/>
                          <a:uFillTx/>
                          <a:latin typeface="+mn-lt"/>
                          <a:ea typeface="+mn-ea"/>
                          <a:cs typeface="+mn-cs"/>
                        </a:rPr>
                        <a:t>
 Wohin die Liebe fällt: Anja ist 50 Jahre alt und hat ihre große Liebe Daniel eigentlich schon mit 15 getroffen. Nie verloren sich die beiden ganz aus den Augen. „Wir trafen uns alle paar Jahren auf Geburtstagen von Freunden“. Aber diese Geschichte erzählt euch Anja lieber selbst. 💛
Wir feiern! 25 Jahre @37 Grad! Aus diesem Anlass habt ihr uns aus eurem Leben erzählt. 25 mal lasst ihr uns teilhaben. Dies ist Geschichte Nummer 2. Jeden Tag gibt es jetzt bis zum 1.11 eine neue Geschichte – bunt, lebendig, intensiv. #wasunsbewegt #MeinLebenhat37Grad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https://scontent.xx.fbcdn.net/v/t15.5256-10/p720x720/71188157_2448091565409510_1513715718296698880_n.jpg?_nc_cat=109&amp;_nc_oc=AQmnIcdsSbeH61DPxrNKXESO5Fv0UA5F4-aeOw9XCbD3Aw3day_w3wyNI3AIPqdX7og&amp;_nc_ht=scontent.xx&amp;oh=523a97ecd98ecc0de70602c938866d4e&amp;oe=5E574E56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30954566"/>
                  </a:ext>
                </a:extLst>
              </a:tr>
            </a:tbl>
          </a:graphicData>
        </a:graphic>
      </p:graphicFrame>
      <p:sp>
        <p:nvSpPr>
          <p:cNvPr id="4" name="Text Placeholder 3">
            <a:extLst>
              <a:ext uri="{FF2B5EF4-FFF2-40B4-BE49-F238E27FC236}">
                <a16:creationId xmlns:a16="http://schemas.microsoft.com/office/drawing/2014/main" id="{5D828DBD-276B-4AD7-8E3F-0F3E06099568}"/>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297315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60286-BCB4-4CFE-B927-12866946DFBC}"/>
              </a:ext>
            </a:extLst>
          </p:cNvPr>
          <p:cNvSpPr>
            <a:spLocks noGrp="1"/>
          </p:cNvSpPr>
          <p:nvPr>
            <p:ph type="title"/>
          </p:nvPr>
        </p:nvSpPr>
        <p:spPr/>
        <p:txBody>
          <a:bodyPr/>
          <a:lstStyle/>
          <a:p>
            <a:r>
              <a:rPr lang="en-US"/>
              <a:t>Facebook Top 20 Post (37 Grad) | 37 Grad - 23 of 26</a:t>
            </a:r>
          </a:p>
        </p:txBody>
      </p:sp>
      <p:graphicFrame>
        <p:nvGraphicFramePr>
          <p:cNvPr id="5" name="Table Placeholder 4">
            <a:extLst>
              <a:ext uri="{FF2B5EF4-FFF2-40B4-BE49-F238E27FC236}">
                <a16:creationId xmlns:a16="http://schemas.microsoft.com/office/drawing/2014/main" id="{D52101E3-9070-43AE-BEBA-22D8F4DECC88}"/>
              </a:ext>
            </a:extLst>
          </p:cNvPr>
          <p:cNvGraphicFramePr>
            <a:graphicFrameLocks noGrp="1"/>
          </p:cNvGraphicFramePr>
          <p:nvPr>
            <p:ph type="tbl" sz="quarter" idx="13"/>
            <p:extLst>
              <p:ext uri="{D42A27DB-BD31-4B8C-83A1-F6EECF244321}">
                <p14:modId xmlns:p14="http://schemas.microsoft.com/office/powerpoint/2010/main" val="3370718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37608310"/>
                    </a:ext>
                  </a:extLst>
                </a:gridCol>
                <a:gridCol w="905256">
                  <a:extLst>
                    <a:ext uri="{9D8B030D-6E8A-4147-A177-3AD203B41FA5}">
                      <a16:colId xmlns:a16="http://schemas.microsoft.com/office/drawing/2014/main" val="4063968025"/>
                    </a:ext>
                  </a:extLst>
                </a:gridCol>
                <a:gridCol w="246888">
                  <a:extLst>
                    <a:ext uri="{9D8B030D-6E8A-4147-A177-3AD203B41FA5}">
                      <a16:colId xmlns:a16="http://schemas.microsoft.com/office/drawing/2014/main" val="2361973114"/>
                    </a:ext>
                  </a:extLst>
                </a:gridCol>
                <a:gridCol w="576072">
                  <a:extLst>
                    <a:ext uri="{9D8B030D-6E8A-4147-A177-3AD203B41FA5}">
                      <a16:colId xmlns:a16="http://schemas.microsoft.com/office/drawing/2014/main" val="3158783651"/>
                    </a:ext>
                  </a:extLst>
                </a:gridCol>
                <a:gridCol w="246888">
                  <a:extLst>
                    <a:ext uri="{9D8B030D-6E8A-4147-A177-3AD203B41FA5}">
                      <a16:colId xmlns:a16="http://schemas.microsoft.com/office/drawing/2014/main" val="1785121501"/>
                    </a:ext>
                  </a:extLst>
                </a:gridCol>
                <a:gridCol w="208280">
                  <a:extLst>
                    <a:ext uri="{9D8B030D-6E8A-4147-A177-3AD203B41FA5}">
                      <a16:colId xmlns:a16="http://schemas.microsoft.com/office/drawing/2014/main" val="1368859036"/>
                    </a:ext>
                  </a:extLst>
                </a:gridCol>
                <a:gridCol w="208280">
                  <a:extLst>
                    <a:ext uri="{9D8B030D-6E8A-4147-A177-3AD203B41FA5}">
                      <a16:colId xmlns:a16="http://schemas.microsoft.com/office/drawing/2014/main" val="3616988560"/>
                    </a:ext>
                  </a:extLst>
                </a:gridCol>
                <a:gridCol w="208280">
                  <a:extLst>
                    <a:ext uri="{9D8B030D-6E8A-4147-A177-3AD203B41FA5}">
                      <a16:colId xmlns:a16="http://schemas.microsoft.com/office/drawing/2014/main" val="995362740"/>
                    </a:ext>
                  </a:extLst>
                </a:gridCol>
                <a:gridCol w="208280">
                  <a:extLst>
                    <a:ext uri="{9D8B030D-6E8A-4147-A177-3AD203B41FA5}">
                      <a16:colId xmlns:a16="http://schemas.microsoft.com/office/drawing/2014/main" val="1521878054"/>
                    </a:ext>
                  </a:extLst>
                </a:gridCol>
                <a:gridCol w="208280">
                  <a:extLst>
                    <a:ext uri="{9D8B030D-6E8A-4147-A177-3AD203B41FA5}">
                      <a16:colId xmlns:a16="http://schemas.microsoft.com/office/drawing/2014/main" val="1798375451"/>
                    </a:ext>
                  </a:extLst>
                </a:gridCol>
                <a:gridCol w="208280">
                  <a:extLst>
                    <a:ext uri="{9D8B030D-6E8A-4147-A177-3AD203B41FA5}">
                      <a16:colId xmlns:a16="http://schemas.microsoft.com/office/drawing/2014/main" val="3930848419"/>
                    </a:ext>
                  </a:extLst>
                </a:gridCol>
                <a:gridCol w="208280">
                  <a:extLst>
                    <a:ext uri="{9D8B030D-6E8A-4147-A177-3AD203B41FA5}">
                      <a16:colId xmlns:a16="http://schemas.microsoft.com/office/drawing/2014/main" val="3097279688"/>
                    </a:ext>
                  </a:extLst>
                </a:gridCol>
                <a:gridCol w="208280">
                  <a:extLst>
                    <a:ext uri="{9D8B030D-6E8A-4147-A177-3AD203B41FA5}">
                      <a16:colId xmlns:a16="http://schemas.microsoft.com/office/drawing/2014/main" val="3763296487"/>
                    </a:ext>
                  </a:extLst>
                </a:gridCol>
                <a:gridCol w="329184">
                  <a:extLst>
                    <a:ext uri="{9D8B030D-6E8A-4147-A177-3AD203B41FA5}">
                      <a16:colId xmlns:a16="http://schemas.microsoft.com/office/drawing/2014/main" val="2868581322"/>
                    </a:ext>
                  </a:extLst>
                </a:gridCol>
                <a:gridCol w="329184">
                  <a:extLst>
                    <a:ext uri="{9D8B030D-6E8A-4147-A177-3AD203B41FA5}">
                      <a16:colId xmlns:a16="http://schemas.microsoft.com/office/drawing/2014/main" val="463147769"/>
                    </a:ext>
                  </a:extLst>
                </a:gridCol>
                <a:gridCol w="208280">
                  <a:extLst>
                    <a:ext uri="{9D8B030D-6E8A-4147-A177-3AD203B41FA5}">
                      <a16:colId xmlns:a16="http://schemas.microsoft.com/office/drawing/2014/main" val="1147300970"/>
                    </a:ext>
                  </a:extLst>
                </a:gridCol>
                <a:gridCol w="208280">
                  <a:extLst>
                    <a:ext uri="{9D8B030D-6E8A-4147-A177-3AD203B41FA5}">
                      <a16:colId xmlns:a16="http://schemas.microsoft.com/office/drawing/2014/main" val="1867598886"/>
                    </a:ext>
                  </a:extLst>
                </a:gridCol>
                <a:gridCol w="208280">
                  <a:extLst>
                    <a:ext uri="{9D8B030D-6E8A-4147-A177-3AD203B41FA5}">
                      <a16:colId xmlns:a16="http://schemas.microsoft.com/office/drawing/2014/main" val="1701631293"/>
                    </a:ext>
                  </a:extLst>
                </a:gridCol>
                <a:gridCol w="208280">
                  <a:extLst>
                    <a:ext uri="{9D8B030D-6E8A-4147-A177-3AD203B41FA5}">
                      <a16:colId xmlns:a16="http://schemas.microsoft.com/office/drawing/2014/main" val="255536748"/>
                    </a:ext>
                  </a:extLst>
                </a:gridCol>
                <a:gridCol w="329184">
                  <a:extLst>
                    <a:ext uri="{9D8B030D-6E8A-4147-A177-3AD203B41FA5}">
                      <a16:colId xmlns:a16="http://schemas.microsoft.com/office/drawing/2014/main" val="428388049"/>
                    </a:ext>
                  </a:extLst>
                </a:gridCol>
                <a:gridCol w="208280">
                  <a:extLst>
                    <a:ext uri="{9D8B030D-6E8A-4147-A177-3AD203B41FA5}">
                      <a16:colId xmlns:a16="http://schemas.microsoft.com/office/drawing/2014/main" val="3012144194"/>
                    </a:ext>
                  </a:extLst>
                </a:gridCol>
                <a:gridCol w="208280">
                  <a:extLst>
                    <a:ext uri="{9D8B030D-6E8A-4147-A177-3AD203B41FA5}">
                      <a16:colId xmlns:a16="http://schemas.microsoft.com/office/drawing/2014/main" val="1121895400"/>
                    </a:ext>
                  </a:extLst>
                </a:gridCol>
                <a:gridCol w="208280">
                  <a:extLst>
                    <a:ext uri="{9D8B030D-6E8A-4147-A177-3AD203B41FA5}">
                      <a16:colId xmlns:a16="http://schemas.microsoft.com/office/drawing/2014/main" val="2141626990"/>
                    </a:ext>
                  </a:extLst>
                </a:gridCol>
                <a:gridCol w="208280">
                  <a:extLst>
                    <a:ext uri="{9D8B030D-6E8A-4147-A177-3AD203B41FA5}">
                      <a16:colId xmlns:a16="http://schemas.microsoft.com/office/drawing/2014/main" val="2588729212"/>
                    </a:ext>
                  </a:extLst>
                </a:gridCol>
                <a:gridCol w="329184">
                  <a:extLst>
                    <a:ext uri="{9D8B030D-6E8A-4147-A177-3AD203B41FA5}">
                      <a16:colId xmlns:a16="http://schemas.microsoft.com/office/drawing/2014/main" val="1975025324"/>
                    </a:ext>
                  </a:extLst>
                </a:gridCol>
                <a:gridCol w="208280">
                  <a:extLst>
                    <a:ext uri="{9D8B030D-6E8A-4147-A177-3AD203B41FA5}">
                      <a16:colId xmlns:a16="http://schemas.microsoft.com/office/drawing/2014/main" val="520222451"/>
                    </a:ext>
                  </a:extLst>
                </a:gridCol>
                <a:gridCol w="208280">
                  <a:extLst>
                    <a:ext uri="{9D8B030D-6E8A-4147-A177-3AD203B41FA5}">
                      <a16:colId xmlns:a16="http://schemas.microsoft.com/office/drawing/2014/main" val="3259204959"/>
                    </a:ext>
                  </a:extLst>
                </a:gridCol>
                <a:gridCol w="208280">
                  <a:extLst>
                    <a:ext uri="{9D8B030D-6E8A-4147-A177-3AD203B41FA5}">
                      <a16:colId xmlns:a16="http://schemas.microsoft.com/office/drawing/2014/main" val="153240456"/>
                    </a:ext>
                  </a:extLst>
                </a:gridCol>
                <a:gridCol w="208280">
                  <a:extLst>
                    <a:ext uri="{9D8B030D-6E8A-4147-A177-3AD203B41FA5}">
                      <a16:colId xmlns:a16="http://schemas.microsoft.com/office/drawing/2014/main" val="2686160760"/>
                    </a:ext>
                  </a:extLst>
                </a:gridCol>
                <a:gridCol w="208280">
                  <a:extLst>
                    <a:ext uri="{9D8B030D-6E8A-4147-A177-3AD203B41FA5}">
                      <a16:colId xmlns:a16="http://schemas.microsoft.com/office/drawing/2014/main" val="1664812469"/>
                    </a:ext>
                  </a:extLst>
                </a:gridCol>
                <a:gridCol w="208280">
                  <a:extLst>
                    <a:ext uri="{9D8B030D-6E8A-4147-A177-3AD203B41FA5}">
                      <a16:colId xmlns:a16="http://schemas.microsoft.com/office/drawing/2014/main" val="105224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93466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- 2019-10-08 21:03:01</a:t>
                      </a:r>
                      <a:r>
                        <a:rPr kumimoji="0" lang="de-DE" sz="1000" b="0" i="0" u="none" strike="noStrike" kern="1200" cap="none" spc="0" normalizeH="0" baseline="0" noProof="0">
                          <a:ln>
                            <a:noFill/>
                          </a:ln>
                          <a:solidFill>
                            <a:prstClr val="black"/>
                          </a:solidFill>
                          <a:effectLst/>
                          <a:uLnTx/>
                          <a:uFillTx/>
                          <a:latin typeface="+mn-lt"/>
                          <a:ea typeface="+mn-ea"/>
                          <a:cs typeface="+mn-cs"/>
                        </a:rPr>
                        <a:t>
 Wir sind (fast) 25 :-) 950 Dokumentationen wurden seit dem Start am 1. November 1994 ausgestrahlt. Um das zu feiern, gibt es heute eine 37 Grad-Lange Nacht. Ab 0.20 Uhr könnt ihr Binge-Watching machen. Für die, die nachts lieber schlafen, natürlich auch online: kurz.zdf.de/oz9S/ #wasunsbewegt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https://scontent.xx.fbcdn.net/v/t1.0-9/p720x720/71592775_2648023625247786_660550830365081600_o.jpg?_nc_cat=107&amp;_nc_oc=AQkuUw6OgRp5EZwdTdz9hMS6AWgiEBsAXDQtX_RLvw9CKFuScVlB25caGetkQwFpB9g&amp;_nc_ht=scontent.xx&amp;oh=da8c4b73905886a963aa3fe533917a79&amp;oe=5E50EC87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75271032"/>
                  </a:ext>
                </a:extLst>
              </a:tr>
            </a:tbl>
          </a:graphicData>
        </a:graphic>
      </p:graphicFrame>
      <p:sp>
        <p:nvSpPr>
          <p:cNvPr id="4" name="Text Placeholder 3">
            <a:extLst>
              <a:ext uri="{FF2B5EF4-FFF2-40B4-BE49-F238E27FC236}">
                <a16:creationId xmlns:a16="http://schemas.microsoft.com/office/drawing/2014/main" id="{390D4E2E-54DD-45F6-8F00-1D313D0D4397}"/>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1845974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703DB-2CA0-40E7-B308-CFD9BC019BB7}"/>
              </a:ext>
            </a:extLst>
          </p:cNvPr>
          <p:cNvSpPr>
            <a:spLocks noGrp="1"/>
          </p:cNvSpPr>
          <p:nvPr>
            <p:ph type="title"/>
          </p:nvPr>
        </p:nvSpPr>
        <p:spPr/>
        <p:txBody>
          <a:bodyPr/>
          <a:lstStyle/>
          <a:p>
            <a:r>
              <a:rPr lang="en-US"/>
              <a:t>Facebook Top 20 Post (37 Grad) | 37 Grad - 24 of 26</a:t>
            </a:r>
          </a:p>
        </p:txBody>
      </p:sp>
      <p:graphicFrame>
        <p:nvGraphicFramePr>
          <p:cNvPr id="5" name="Table Placeholder 4">
            <a:extLst>
              <a:ext uri="{FF2B5EF4-FFF2-40B4-BE49-F238E27FC236}">
                <a16:creationId xmlns:a16="http://schemas.microsoft.com/office/drawing/2014/main" id="{921FC738-BD2C-4456-BAB3-E32A0402E508}"/>
              </a:ext>
            </a:extLst>
          </p:cNvPr>
          <p:cNvGraphicFramePr>
            <a:graphicFrameLocks noGrp="1"/>
          </p:cNvGraphicFramePr>
          <p:nvPr>
            <p:ph type="tbl" sz="quarter" idx="13"/>
            <p:extLst>
              <p:ext uri="{D42A27DB-BD31-4B8C-83A1-F6EECF244321}">
                <p14:modId xmlns:p14="http://schemas.microsoft.com/office/powerpoint/2010/main" val="17607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04878452"/>
                    </a:ext>
                  </a:extLst>
                </a:gridCol>
                <a:gridCol w="905256">
                  <a:extLst>
                    <a:ext uri="{9D8B030D-6E8A-4147-A177-3AD203B41FA5}">
                      <a16:colId xmlns:a16="http://schemas.microsoft.com/office/drawing/2014/main" val="1052949874"/>
                    </a:ext>
                  </a:extLst>
                </a:gridCol>
                <a:gridCol w="246888">
                  <a:extLst>
                    <a:ext uri="{9D8B030D-6E8A-4147-A177-3AD203B41FA5}">
                      <a16:colId xmlns:a16="http://schemas.microsoft.com/office/drawing/2014/main" val="1292378191"/>
                    </a:ext>
                  </a:extLst>
                </a:gridCol>
                <a:gridCol w="576072">
                  <a:extLst>
                    <a:ext uri="{9D8B030D-6E8A-4147-A177-3AD203B41FA5}">
                      <a16:colId xmlns:a16="http://schemas.microsoft.com/office/drawing/2014/main" val="1758889113"/>
                    </a:ext>
                  </a:extLst>
                </a:gridCol>
                <a:gridCol w="246888">
                  <a:extLst>
                    <a:ext uri="{9D8B030D-6E8A-4147-A177-3AD203B41FA5}">
                      <a16:colId xmlns:a16="http://schemas.microsoft.com/office/drawing/2014/main" val="3776540718"/>
                    </a:ext>
                  </a:extLst>
                </a:gridCol>
                <a:gridCol w="208280">
                  <a:extLst>
                    <a:ext uri="{9D8B030D-6E8A-4147-A177-3AD203B41FA5}">
                      <a16:colId xmlns:a16="http://schemas.microsoft.com/office/drawing/2014/main" val="2290425477"/>
                    </a:ext>
                  </a:extLst>
                </a:gridCol>
                <a:gridCol w="208280">
                  <a:extLst>
                    <a:ext uri="{9D8B030D-6E8A-4147-A177-3AD203B41FA5}">
                      <a16:colId xmlns:a16="http://schemas.microsoft.com/office/drawing/2014/main" val="2317875263"/>
                    </a:ext>
                  </a:extLst>
                </a:gridCol>
                <a:gridCol w="208280">
                  <a:extLst>
                    <a:ext uri="{9D8B030D-6E8A-4147-A177-3AD203B41FA5}">
                      <a16:colId xmlns:a16="http://schemas.microsoft.com/office/drawing/2014/main" val="1940659457"/>
                    </a:ext>
                  </a:extLst>
                </a:gridCol>
                <a:gridCol w="208280">
                  <a:extLst>
                    <a:ext uri="{9D8B030D-6E8A-4147-A177-3AD203B41FA5}">
                      <a16:colId xmlns:a16="http://schemas.microsoft.com/office/drawing/2014/main" val="2713589235"/>
                    </a:ext>
                  </a:extLst>
                </a:gridCol>
                <a:gridCol w="208280">
                  <a:extLst>
                    <a:ext uri="{9D8B030D-6E8A-4147-A177-3AD203B41FA5}">
                      <a16:colId xmlns:a16="http://schemas.microsoft.com/office/drawing/2014/main" val="627895554"/>
                    </a:ext>
                  </a:extLst>
                </a:gridCol>
                <a:gridCol w="208280">
                  <a:extLst>
                    <a:ext uri="{9D8B030D-6E8A-4147-A177-3AD203B41FA5}">
                      <a16:colId xmlns:a16="http://schemas.microsoft.com/office/drawing/2014/main" val="3331213538"/>
                    </a:ext>
                  </a:extLst>
                </a:gridCol>
                <a:gridCol w="208280">
                  <a:extLst>
                    <a:ext uri="{9D8B030D-6E8A-4147-A177-3AD203B41FA5}">
                      <a16:colId xmlns:a16="http://schemas.microsoft.com/office/drawing/2014/main" val="3203006894"/>
                    </a:ext>
                  </a:extLst>
                </a:gridCol>
                <a:gridCol w="208280">
                  <a:extLst>
                    <a:ext uri="{9D8B030D-6E8A-4147-A177-3AD203B41FA5}">
                      <a16:colId xmlns:a16="http://schemas.microsoft.com/office/drawing/2014/main" val="821586596"/>
                    </a:ext>
                  </a:extLst>
                </a:gridCol>
                <a:gridCol w="329184">
                  <a:extLst>
                    <a:ext uri="{9D8B030D-6E8A-4147-A177-3AD203B41FA5}">
                      <a16:colId xmlns:a16="http://schemas.microsoft.com/office/drawing/2014/main" val="1248847841"/>
                    </a:ext>
                  </a:extLst>
                </a:gridCol>
                <a:gridCol w="329184">
                  <a:extLst>
                    <a:ext uri="{9D8B030D-6E8A-4147-A177-3AD203B41FA5}">
                      <a16:colId xmlns:a16="http://schemas.microsoft.com/office/drawing/2014/main" val="3265540576"/>
                    </a:ext>
                  </a:extLst>
                </a:gridCol>
                <a:gridCol w="208280">
                  <a:extLst>
                    <a:ext uri="{9D8B030D-6E8A-4147-A177-3AD203B41FA5}">
                      <a16:colId xmlns:a16="http://schemas.microsoft.com/office/drawing/2014/main" val="1672591319"/>
                    </a:ext>
                  </a:extLst>
                </a:gridCol>
                <a:gridCol w="208280">
                  <a:extLst>
                    <a:ext uri="{9D8B030D-6E8A-4147-A177-3AD203B41FA5}">
                      <a16:colId xmlns:a16="http://schemas.microsoft.com/office/drawing/2014/main" val="787726690"/>
                    </a:ext>
                  </a:extLst>
                </a:gridCol>
                <a:gridCol w="208280">
                  <a:extLst>
                    <a:ext uri="{9D8B030D-6E8A-4147-A177-3AD203B41FA5}">
                      <a16:colId xmlns:a16="http://schemas.microsoft.com/office/drawing/2014/main" val="1291108771"/>
                    </a:ext>
                  </a:extLst>
                </a:gridCol>
                <a:gridCol w="208280">
                  <a:extLst>
                    <a:ext uri="{9D8B030D-6E8A-4147-A177-3AD203B41FA5}">
                      <a16:colId xmlns:a16="http://schemas.microsoft.com/office/drawing/2014/main" val="892862629"/>
                    </a:ext>
                  </a:extLst>
                </a:gridCol>
                <a:gridCol w="329184">
                  <a:extLst>
                    <a:ext uri="{9D8B030D-6E8A-4147-A177-3AD203B41FA5}">
                      <a16:colId xmlns:a16="http://schemas.microsoft.com/office/drawing/2014/main" val="3236234613"/>
                    </a:ext>
                  </a:extLst>
                </a:gridCol>
                <a:gridCol w="208280">
                  <a:extLst>
                    <a:ext uri="{9D8B030D-6E8A-4147-A177-3AD203B41FA5}">
                      <a16:colId xmlns:a16="http://schemas.microsoft.com/office/drawing/2014/main" val="1854652953"/>
                    </a:ext>
                  </a:extLst>
                </a:gridCol>
                <a:gridCol w="208280">
                  <a:extLst>
                    <a:ext uri="{9D8B030D-6E8A-4147-A177-3AD203B41FA5}">
                      <a16:colId xmlns:a16="http://schemas.microsoft.com/office/drawing/2014/main" val="301138260"/>
                    </a:ext>
                  </a:extLst>
                </a:gridCol>
                <a:gridCol w="208280">
                  <a:extLst>
                    <a:ext uri="{9D8B030D-6E8A-4147-A177-3AD203B41FA5}">
                      <a16:colId xmlns:a16="http://schemas.microsoft.com/office/drawing/2014/main" val="2860379462"/>
                    </a:ext>
                  </a:extLst>
                </a:gridCol>
                <a:gridCol w="208280">
                  <a:extLst>
                    <a:ext uri="{9D8B030D-6E8A-4147-A177-3AD203B41FA5}">
                      <a16:colId xmlns:a16="http://schemas.microsoft.com/office/drawing/2014/main" val="2550360110"/>
                    </a:ext>
                  </a:extLst>
                </a:gridCol>
                <a:gridCol w="329184">
                  <a:extLst>
                    <a:ext uri="{9D8B030D-6E8A-4147-A177-3AD203B41FA5}">
                      <a16:colId xmlns:a16="http://schemas.microsoft.com/office/drawing/2014/main" val="1211406787"/>
                    </a:ext>
                  </a:extLst>
                </a:gridCol>
                <a:gridCol w="208280">
                  <a:extLst>
                    <a:ext uri="{9D8B030D-6E8A-4147-A177-3AD203B41FA5}">
                      <a16:colId xmlns:a16="http://schemas.microsoft.com/office/drawing/2014/main" val="1883614840"/>
                    </a:ext>
                  </a:extLst>
                </a:gridCol>
                <a:gridCol w="208280">
                  <a:extLst>
                    <a:ext uri="{9D8B030D-6E8A-4147-A177-3AD203B41FA5}">
                      <a16:colId xmlns:a16="http://schemas.microsoft.com/office/drawing/2014/main" val="790786372"/>
                    </a:ext>
                  </a:extLst>
                </a:gridCol>
                <a:gridCol w="208280">
                  <a:extLst>
                    <a:ext uri="{9D8B030D-6E8A-4147-A177-3AD203B41FA5}">
                      <a16:colId xmlns:a16="http://schemas.microsoft.com/office/drawing/2014/main" val="3256134315"/>
                    </a:ext>
                  </a:extLst>
                </a:gridCol>
                <a:gridCol w="208280">
                  <a:extLst>
                    <a:ext uri="{9D8B030D-6E8A-4147-A177-3AD203B41FA5}">
                      <a16:colId xmlns:a16="http://schemas.microsoft.com/office/drawing/2014/main" val="3879991192"/>
                    </a:ext>
                  </a:extLst>
                </a:gridCol>
                <a:gridCol w="208280">
                  <a:extLst>
                    <a:ext uri="{9D8B030D-6E8A-4147-A177-3AD203B41FA5}">
                      <a16:colId xmlns:a16="http://schemas.microsoft.com/office/drawing/2014/main" val="3327721979"/>
                    </a:ext>
                  </a:extLst>
                </a:gridCol>
                <a:gridCol w="208280">
                  <a:extLst>
                    <a:ext uri="{9D8B030D-6E8A-4147-A177-3AD203B41FA5}">
                      <a16:colId xmlns:a16="http://schemas.microsoft.com/office/drawing/2014/main" val="2475082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23817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- 2019-10-28 12:37:07</a:t>
                      </a:r>
                      <a:r>
                        <a:rPr kumimoji="0" lang="de-DE" sz="1000" b="0" i="0" u="none" strike="noStrike" kern="1200" cap="none" spc="0" normalizeH="0" baseline="0" noProof="0">
                          <a:ln>
                            <a:noFill/>
                          </a:ln>
                          <a:solidFill>
                            <a:prstClr val="black"/>
                          </a:solidFill>
                          <a:effectLst/>
                          <a:uLnTx/>
                          <a:uFillTx/>
                          <a:latin typeface="+mn-lt"/>
                          <a:ea typeface="+mn-ea"/>
                          <a:cs typeface="+mn-cs"/>
                        </a:rPr>
                        <a:t>
 Von 200 Quadratmetern auf 19: Susanna hat ihr Leben radikal umgestellt. Wäre das etwas für euch? 37 Grad "Schluss mit Überfluss" im Netz kurz.zdf.de/E9h/ und gegen Mitternacht bei 3sat im TV.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https://scontent.xx.fbcdn.net/v/t15.5256-10/s720x720/70305572_2443097782471115_3135216965191204864_n.jpg?_nc_cat=103&amp;_nc_oc=AQlTLZRoOym5Eix5GUvx_72j0MGyKL2R7RvNBWigubW-uxWj_8FCCIndRLxjtH6BWcY&amp;_nc_ht=scontent.xx&amp;oh=39b57e48f2d5df4d70169508cfc15935&amp;oe=5E5A89BF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15206700"/>
                  </a:ext>
                </a:extLst>
              </a:tr>
            </a:tbl>
          </a:graphicData>
        </a:graphic>
      </p:graphicFrame>
      <p:sp>
        <p:nvSpPr>
          <p:cNvPr id="4" name="Text Placeholder 3">
            <a:extLst>
              <a:ext uri="{FF2B5EF4-FFF2-40B4-BE49-F238E27FC236}">
                <a16:creationId xmlns:a16="http://schemas.microsoft.com/office/drawing/2014/main" id="{8E9D435F-83ED-4ECE-B26B-405ADF331E9B}"/>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537090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A23D9-6CA2-491D-B83F-5C1A4E515798}"/>
              </a:ext>
            </a:extLst>
          </p:cNvPr>
          <p:cNvSpPr>
            <a:spLocks noGrp="1"/>
          </p:cNvSpPr>
          <p:nvPr>
            <p:ph type="title"/>
          </p:nvPr>
        </p:nvSpPr>
        <p:spPr/>
        <p:txBody>
          <a:bodyPr/>
          <a:lstStyle/>
          <a:p>
            <a:r>
              <a:rPr lang="en-US"/>
              <a:t>Facebook Top 20 Post (37 Grad) | 37 Grad - 25 of 26</a:t>
            </a:r>
          </a:p>
        </p:txBody>
      </p:sp>
      <p:graphicFrame>
        <p:nvGraphicFramePr>
          <p:cNvPr id="5" name="Table Placeholder 4">
            <a:extLst>
              <a:ext uri="{FF2B5EF4-FFF2-40B4-BE49-F238E27FC236}">
                <a16:creationId xmlns:a16="http://schemas.microsoft.com/office/drawing/2014/main" id="{E239270A-1737-4BA3-A3AF-2BB4F724546B}"/>
              </a:ext>
            </a:extLst>
          </p:cNvPr>
          <p:cNvGraphicFramePr>
            <a:graphicFrameLocks noGrp="1"/>
          </p:cNvGraphicFramePr>
          <p:nvPr>
            <p:ph type="tbl" sz="quarter" idx="13"/>
            <p:extLst>
              <p:ext uri="{D42A27DB-BD31-4B8C-83A1-F6EECF244321}">
                <p14:modId xmlns:p14="http://schemas.microsoft.com/office/powerpoint/2010/main" val="868725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82429024"/>
                    </a:ext>
                  </a:extLst>
                </a:gridCol>
                <a:gridCol w="905256">
                  <a:extLst>
                    <a:ext uri="{9D8B030D-6E8A-4147-A177-3AD203B41FA5}">
                      <a16:colId xmlns:a16="http://schemas.microsoft.com/office/drawing/2014/main" val="3367488658"/>
                    </a:ext>
                  </a:extLst>
                </a:gridCol>
                <a:gridCol w="246888">
                  <a:extLst>
                    <a:ext uri="{9D8B030D-6E8A-4147-A177-3AD203B41FA5}">
                      <a16:colId xmlns:a16="http://schemas.microsoft.com/office/drawing/2014/main" val="2190575468"/>
                    </a:ext>
                  </a:extLst>
                </a:gridCol>
                <a:gridCol w="576072">
                  <a:extLst>
                    <a:ext uri="{9D8B030D-6E8A-4147-A177-3AD203B41FA5}">
                      <a16:colId xmlns:a16="http://schemas.microsoft.com/office/drawing/2014/main" val="3407945969"/>
                    </a:ext>
                  </a:extLst>
                </a:gridCol>
                <a:gridCol w="246888">
                  <a:extLst>
                    <a:ext uri="{9D8B030D-6E8A-4147-A177-3AD203B41FA5}">
                      <a16:colId xmlns:a16="http://schemas.microsoft.com/office/drawing/2014/main" val="2179856533"/>
                    </a:ext>
                  </a:extLst>
                </a:gridCol>
                <a:gridCol w="208280">
                  <a:extLst>
                    <a:ext uri="{9D8B030D-6E8A-4147-A177-3AD203B41FA5}">
                      <a16:colId xmlns:a16="http://schemas.microsoft.com/office/drawing/2014/main" val="2432609595"/>
                    </a:ext>
                  </a:extLst>
                </a:gridCol>
                <a:gridCol w="208280">
                  <a:extLst>
                    <a:ext uri="{9D8B030D-6E8A-4147-A177-3AD203B41FA5}">
                      <a16:colId xmlns:a16="http://schemas.microsoft.com/office/drawing/2014/main" val="3261062516"/>
                    </a:ext>
                  </a:extLst>
                </a:gridCol>
                <a:gridCol w="208280">
                  <a:extLst>
                    <a:ext uri="{9D8B030D-6E8A-4147-A177-3AD203B41FA5}">
                      <a16:colId xmlns:a16="http://schemas.microsoft.com/office/drawing/2014/main" val="2233949142"/>
                    </a:ext>
                  </a:extLst>
                </a:gridCol>
                <a:gridCol w="208280">
                  <a:extLst>
                    <a:ext uri="{9D8B030D-6E8A-4147-A177-3AD203B41FA5}">
                      <a16:colId xmlns:a16="http://schemas.microsoft.com/office/drawing/2014/main" val="3647423184"/>
                    </a:ext>
                  </a:extLst>
                </a:gridCol>
                <a:gridCol w="208280">
                  <a:extLst>
                    <a:ext uri="{9D8B030D-6E8A-4147-A177-3AD203B41FA5}">
                      <a16:colId xmlns:a16="http://schemas.microsoft.com/office/drawing/2014/main" val="702284238"/>
                    </a:ext>
                  </a:extLst>
                </a:gridCol>
                <a:gridCol w="208280">
                  <a:extLst>
                    <a:ext uri="{9D8B030D-6E8A-4147-A177-3AD203B41FA5}">
                      <a16:colId xmlns:a16="http://schemas.microsoft.com/office/drawing/2014/main" val="2126579840"/>
                    </a:ext>
                  </a:extLst>
                </a:gridCol>
                <a:gridCol w="208280">
                  <a:extLst>
                    <a:ext uri="{9D8B030D-6E8A-4147-A177-3AD203B41FA5}">
                      <a16:colId xmlns:a16="http://schemas.microsoft.com/office/drawing/2014/main" val="3311720655"/>
                    </a:ext>
                  </a:extLst>
                </a:gridCol>
                <a:gridCol w="208280">
                  <a:extLst>
                    <a:ext uri="{9D8B030D-6E8A-4147-A177-3AD203B41FA5}">
                      <a16:colId xmlns:a16="http://schemas.microsoft.com/office/drawing/2014/main" val="650114341"/>
                    </a:ext>
                  </a:extLst>
                </a:gridCol>
                <a:gridCol w="329184">
                  <a:extLst>
                    <a:ext uri="{9D8B030D-6E8A-4147-A177-3AD203B41FA5}">
                      <a16:colId xmlns:a16="http://schemas.microsoft.com/office/drawing/2014/main" val="1848622294"/>
                    </a:ext>
                  </a:extLst>
                </a:gridCol>
                <a:gridCol w="329184">
                  <a:extLst>
                    <a:ext uri="{9D8B030D-6E8A-4147-A177-3AD203B41FA5}">
                      <a16:colId xmlns:a16="http://schemas.microsoft.com/office/drawing/2014/main" val="819870274"/>
                    </a:ext>
                  </a:extLst>
                </a:gridCol>
                <a:gridCol w="208280">
                  <a:extLst>
                    <a:ext uri="{9D8B030D-6E8A-4147-A177-3AD203B41FA5}">
                      <a16:colId xmlns:a16="http://schemas.microsoft.com/office/drawing/2014/main" val="3885727058"/>
                    </a:ext>
                  </a:extLst>
                </a:gridCol>
                <a:gridCol w="208280">
                  <a:extLst>
                    <a:ext uri="{9D8B030D-6E8A-4147-A177-3AD203B41FA5}">
                      <a16:colId xmlns:a16="http://schemas.microsoft.com/office/drawing/2014/main" val="2764309181"/>
                    </a:ext>
                  </a:extLst>
                </a:gridCol>
                <a:gridCol w="208280">
                  <a:extLst>
                    <a:ext uri="{9D8B030D-6E8A-4147-A177-3AD203B41FA5}">
                      <a16:colId xmlns:a16="http://schemas.microsoft.com/office/drawing/2014/main" val="3954713644"/>
                    </a:ext>
                  </a:extLst>
                </a:gridCol>
                <a:gridCol w="208280">
                  <a:extLst>
                    <a:ext uri="{9D8B030D-6E8A-4147-A177-3AD203B41FA5}">
                      <a16:colId xmlns:a16="http://schemas.microsoft.com/office/drawing/2014/main" val="995534963"/>
                    </a:ext>
                  </a:extLst>
                </a:gridCol>
                <a:gridCol w="329184">
                  <a:extLst>
                    <a:ext uri="{9D8B030D-6E8A-4147-A177-3AD203B41FA5}">
                      <a16:colId xmlns:a16="http://schemas.microsoft.com/office/drawing/2014/main" val="3085293084"/>
                    </a:ext>
                  </a:extLst>
                </a:gridCol>
                <a:gridCol w="208280">
                  <a:extLst>
                    <a:ext uri="{9D8B030D-6E8A-4147-A177-3AD203B41FA5}">
                      <a16:colId xmlns:a16="http://schemas.microsoft.com/office/drawing/2014/main" val="3725800214"/>
                    </a:ext>
                  </a:extLst>
                </a:gridCol>
                <a:gridCol w="208280">
                  <a:extLst>
                    <a:ext uri="{9D8B030D-6E8A-4147-A177-3AD203B41FA5}">
                      <a16:colId xmlns:a16="http://schemas.microsoft.com/office/drawing/2014/main" val="1815394191"/>
                    </a:ext>
                  </a:extLst>
                </a:gridCol>
                <a:gridCol w="208280">
                  <a:extLst>
                    <a:ext uri="{9D8B030D-6E8A-4147-A177-3AD203B41FA5}">
                      <a16:colId xmlns:a16="http://schemas.microsoft.com/office/drawing/2014/main" val="1296993491"/>
                    </a:ext>
                  </a:extLst>
                </a:gridCol>
                <a:gridCol w="208280">
                  <a:extLst>
                    <a:ext uri="{9D8B030D-6E8A-4147-A177-3AD203B41FA5}">
                      <a16:colId xmlns:a16="http://schemas.microsoft.com/office/drawing/2014/main" val="4087065792"/>
                    </a:ext>
                  </a:extLst>
                </a:gridCol>
                <a:gridCol w="329184">
                  <a:extLst>
                    <a:ext uri="{9D8B030D-6E8A-4147-A177-3AD203B41FA5}">
                      <a16:colId xmlns:a16="http://schemas.microsoft.com/office/drawing/2014/main" val="4106662308"/>
                    </a:ext>
                  </a:extLst>
                </a:gridCol>
                <a:gridCol w="208280">
                  <a:extLst>
                    <a:ext uri="{9D8B030D-6E8A-4147-A177-3AD203B41FA5}">
                      <a16:colId xmlns:a16="http://schemas.microsoft.com/office/drawing/2014/main" val="3298030503"/>
                    </a:ext>
                  </a:extLst>
                </a:gridCol>
                <a:gridCol w="208280">
                  <a:extLst>
                    <a:ext uri="{9D8B030D-6E8A-4147-A177-3AD203B41FA5}">
                      <a16:colId xmlns:a16="http://schemas.microsoft.com/office/drawing/2014/main" val="667502533"/>
                    </a:ext>
                  </a:extLst>
                </a:gridCol>
                <a:gridCol w="208280">
                  <a:extLst>
                    <a:ext uri="{9D8B030D-6E8A-4147-A177-3AD203B41FA5}">
                      <a16:colId xmlns:a16="http://schemas.microsoft.com/office/drawing/2014/main" val="466344925"/>
                    </a:ext>
                  </a:extLst>
                </a:gridCol>
                <a:gridCol w="208280">
                  <a:extLst>
                    <a:ext uri="{9D8B030D-6E8A-4147-A177-3AD203B41FA5}">
                      <a16:colId xmlns:a16="http://schemas.microsoft.com/office/drawing/2014/main" val="3263593156"/>
                    </a:ext>
                  </a:extLst>
                </a:gridCol>
                <a:gridCol w="208280">
                  <a:extLst>
                    <a:ext uri="{9D8B030D-6E8A-4147-A177-3AD203B41FA5}">
                      <a16:colId xmlns:a16="http://schemas.microsoft.com/office/drawing/2014/main" val="606547037"/>
                    </a:ext>
                  </a:extLst>
                </a:gridCol>
                <a:gridCol w="208280">
                  <a:extLst>
                    <a:ext uri="{9D8B030D-6E8A-4147-A177-3AD203B41FA5}">
                      <a16:colId xmlns:a16="http://schemas.microsoft.com/office/drawing/2014/main" val="3691694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90253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- 2019-10-22 15:55:20</a:t>
                      </a:r>
                      <a:r>
                        <a:rPr kumimoji="0" lang="de-DE" sz="1000" b="0" i="0" u="none" strike="noStrike" kern="1200" cap="none" spc="0" normalizeH="0" baseline="0" noProof="0">
                          <a:ln>
                            <a:noFill/>
                          </a:ln>
                          <a:solidFill>
                            <a:prstClr val="black"/>
                          </a:solidFill>
                          <a:effectLst/>
                          <a:uLnTx/>
                          <a:uFillTx/>
                          <a:latin typeface="+mn-lt"/>
                          <a:ea typeface="+mn-ea"/>
                          <a:cs typeface="+mn-cs"/>
                        </a:rPr>
                        <a:t>
 Von einem minimalistischeren Leben erhofft sich Antonia (36) vor allem mehr Zeit. 37 Grad diese Woche: kurz.zdf.de/E9h/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https://scontent.xx.fbcdn.net/v/t15.5256-10/s720x720/73065061_667913640366170_7372801002740645888_n.jpg?_nc_cat=106&amp;_nc_oc=AQlOWitcUC-wZ1mdpfROaJo6HFTwyzsCGKRdp9uYNNsk9ANAlVEQC-VGOTL3MpVxNbA&amp;_nc_ht=scontent.xx&amp;oh=789237d0e6466f19311b1aa8918397c5&amp;oe=5E542C8E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05685682"/>
                  </a:ext>
                </a:extLst>
              </a:tr>
            </a:tbl>
          </a:graphicData>
        </a:graphic>
      </p:graphicFrame>
      <p:sp>
        <p:nvSpPr>
          <p:cNvPr id="4" name="Text Placeholder 3">
            <a:extLst>
              <a:ext uri="{FF2B5EF4-FFF2-40B4-BE49-F238E27FC236}">
                <a16:creationId xmlns:a16="http://schemas.microsoft.com/office/drawing/2014/main" id="{6BB76123-3225-43FC-9342-F7172B8C8F13}"/>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6236126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15627-578B-4CD6-A0B5-699D34556E25}"/>
              </a:ext>
            </a:extLst>
          </p:cNvPr>
          <p:cNvSpPr>
            <a:spLocks noGrp="1"/>
          </p:cNvSpPr>
          <p:nvPr>
            <p:ph type="title"/>
          </p:nvPr>
        </p:nvSpPr>
        <p:spPr/>
        <p:txBody>
          <a:bodyPr/>
          <a:lstStyle/>
          <a:p>
            <a:r>
              <a:rPr lang="en-US"/>
              <a:t>Facebook Top 20 Post (37 Grad) | 37 Grad - 26 of 26</a:t>
            </a:r>
          </a:p>
        </p:txBody>
      </p:sp>
      <p:graphicFrame>
        <p:nvGraphicFramePr>
          <p:cNvPr id="5" name="Table Placeholder 4">
            <a:extLst>
              <a:ext uri="{FF2B5EF4-FFF2-40B4-BE49-F238E27FC236}">
                <a16:creationId xmlns:a16="http://schemas.microsoft.com/office/drawing/2014/main" id="{2C18820B-BCE1-4A56-9265-9E554A9C3DD0}"/>
              </a:ext>
            </a:extLst>
          </p:cNvPr>
          <p:cNvGraphicFramePr>
            <a:graphicFrameLocks noGrp="1"/>
          </p:cNvGraphicFramePr>
          <p:nvPr>
            <p:ph type="tbl" sz="quarter" idx="13"/>
            <p:extLst>
              <p:ext uri="{D42A27DB-BD31-4B8C-83A1-F6EECF244321}">
                <p14:modId xmlns:p14="http://schemas.microsoft.com/office/powerpoint/2010/main" val="444702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8135566"/>
                    </a:ext>
                  </a:extLst>
                </a:gridCol>
                <a:gridCol w="905256">
                  <a:extLst>
                    <a:ext uri="{9D8B030D-6E8A-4147-A177-3AD203B41FA5}">
                      <a16:colId xmlns:a16="http://schemas.microsoft.com/office/drawing/2014/main" val="2747304266"/>
                    </a:ext>
                  </a:extLst>
                </a:gridCol>
                <a:gridCol w="246888">
                  <a:extLst>
                    <a:ext uri="{9D8B030D-6E8A-4147-A177-3AD203B41FA5}">
                      <a16:colId xmlns:a16="http://schemas.microsoft.com/office/drawing/2014/main" val="1480678666"/>
                    </a:ext>
                  </a:extLst>
                </a:gridCol>
                <a:gridCol w="576072">
                  <a:extLst>
                    <a:ext uri="{9D8B030D-6E8A-4147-A177-3AD203B41FA5}">
                      <a16:colId xmlns:a16="http://schemas.microsoft.com/office/drawing/2014/main" val="2012040374"/>
                    </a:ext>
                  </a:extLst>
                </a:gridCol>
                <a:gridCol w="246888">
                  <a:extLst>
                    <a:ext uri="{9D8B030D-6E8A-4147-A177-3AD203B41FA5}">
                      <a16:colId xmlns:a16="http://schemas.microsoft.com/office/drawing/2014/main" val="109370848"/>
                    </a:ext>
                  </a:extLst>
                </a:gridCol>
                <a:gridCol w="208280">
                  <a:extLst>
                    <a:ext uri="{9D8B030D-6E8A-4147-A177-3AD203B41FA5}">
                      <a16:colId xmlns:a16="http://schemas.microsoft.com/office/drawing/2014/main" val="543155927"/>
                    </a:ext>
                  </a:extLst>
                </a:gridCol>
                <a:gridCol w="208280">
                  <a:extLst>
                    <a:ext uri="{9D8B030D-6E8A-4147-A177-3AD203B41FA5}">
                      <a16:colId xmlns:a16="http://schemas.microsoft.com/office/drawing/2014/main" val="854072637"/>
                    </a:ext>
                  </a:extLst>
                </a:gridCol>
                <a:gridCol w="208280">
                  <a:extLst>
                    <a:ext uri="{9D8B030D-6E8A-4147-A177-3AD203B41FA5}">
                      <a16:colId xmlns:a16="http://schemas.microsoft.com/office/drawing/2014/main" val="1079341983"/>
                    </a:ext>
                  </a:extLst>
                </a:gridCol>
                <a:gridCol w="208280">
                  <a:extLst>
                    <a:ext uri="{9D8B030D-6E8A-4147-A177-3AD203B41FA5}">
                      <a16:colId xmlns:a16="http://schemas.microsoft.com/office/drawing/2014/main" val="1291246592"/>
                    </a:ext>
                  </a:extLst>
                </a:gridCol>
                <a:gridCol w="208280">
                  <a:extLst>
                    <a:ext uri="{9D8B030D-6E8A-4147-A177-3AD203B41FA5}">
                      <a16:colId xmlns:a16="http://schemas.microsoft.com/office/drawing/2014/main" val="45367389"/>
                    </a:ext>
                  </a:extLst>
                </a:gridCol>
                <a:gridCol w="208280">
                  <a:extLst>
                    <a:ext uri="{9D8B030D-6E8A-4147-A177-3AD203B41FA5}">
                      <a16:colId xmlns:a16="http://schemas.microsoft.com/office/drawing/2014/main" val="3768326583"/>
                    </a:ext>
                  </a:extLst>
                </a:gridCol>
                <a:gridCol w="208280">
                  <a:extLst>
                    <a:ext uri="{9D8B030D-6E8A-4147-A177-3AD203B41FA5}">
                      <a16:colId xmlns:a16="http://schemas.microsoft.com/office/drawing/2014/main" val="4137966760"/>
                    </a:ext>
                  </a:extLst>
                </a:gridCol>
                <a:gridCol w="208280">
                  <a:extLst>
                    <a:ext uri="{9D8B030D-6E8A-4147-A177-3AD203B41FA5}">
                      <a16:colId xmlns:a16="http://schemas.microsoft.com/office/drawing/2014/main" val="1702499447"/>
                    </a:ext>
                  </a:extLst>
                </a:gridCol>
                <a:gridCol w="329184">
                  <a:extLst>
                    <a:ext uri="{9D8B030D-6E8A-4147-A177-3AD203B41FA5}">
                      <a16:colId xmlns:a16="http://schemas.microsoft.com/office/drawing/2014/main" val="469544306"/>
                    </a:ext>
                  </a:extLst>
                </a:gridCol>
                <a:gridCol w="329184">
                  <a:extLst>
                    <a:ext uri="{9D8B030D-6E8A-4147-A177-3AD203B41FA5}">
                      <a16:colId xmlns:a16="http://schemas.microsoft.com/office/drawing/2014/main" val="1140612401"/>
                    </a:ext>
                  </a:extLst>
                </a:gridCol>
                <a:gridCol w="208280">
                  <a:extLst>
                    <a:ext uri="{9D8B030D-6E8A-4147-A177-3AD203B41FA5}">
                      <a16:colId xmlns:a16="http://schemas.microsoft.com/office/drawing/2014/main" val="2650948231"/>
                    </a:ext>
                  </a:extLst>
                </a:gridCol>
                <a:gridCol w="208280">
                  <a:extLst>
                    <a:ext uri="{9D8B030D-6E8A-4147-A177-3AD203B41FA5}">
                      <a16:colId xmlns:a16="http://schemas.microsoft.com/office/drawing/2014/main" val="749402403"/>
                    </a:ext>
                  </a:extLst>
                </a:gridCol>
                <a:gridCol w="208280">
                  <a:extLst>
                    <a:ext uri="{9D8B030D-6E8A-4147-A177-3AD203B41FA5}">
                      <a16:colId xmlns:a16="http://schemas.microsoft.com/office/drawing/2014/main" val="4105586908"/>
                    </a:ext>
                  </a:extLst>
                </a:gridCol>
                <a:gridCol w="208280">
                  <a:extLst>
                    <a:ext uri="{9D8B030D-6E8A-4147-A177-3AD203B41FA5}">
                      <a16:colId xmlns:a16="http://schemas.microsoft.com/office/drawing/2014/main" val="1666276605"/>
                    </a:ext>
                  </a:extLst>
                </a:gridCol>
                <a:gridCol w="329184">
                  <a:extLst>
                    <a:ext uri="{9D8B030D-6E8A-4147-A177-3AD203B41FA5}">
                      <a16:colId xmlns:a16="http://schemas.microsoft.com/office/drawing/2014/main" val="1504173131"/>
                    </a:ext>
                  </a:extLst>
                </a:gridCol>
                <a:gridCol w="208280">
                  <a:extLst>
                    <a:ext uri="{9D8B030D-6E8A-4147-A177-3AD203B41FA5}">
                      <a16:colId xmlns:a16="http://schemas.microsoft.com/office/drawing/2014/main" val="2673631658"/>
                    </a:ext>
                  </a:extLst>
                </a:gridCol>
                <a:gridCol w="208280">
                  <a:extLst>
                    <a:ext uri="{9D8B030D-6E8A-4147-A177-3AD203B41FA5}">
                      <a16:colId xmlns:a16="http://schemas.microsoft.com/office/drawing/2014/main" val="135882264"/>
                    </a:ext>
                  </a:extLst>
                </a:gridCol>
                <a:gridCol w="208280">
                  <a:extLst>
                    <a:ext uri="{9D8B030D-6E8A-4147-A177-3AD203B41FA5}">
                      <a16:colId xmlns:a16="http://schemas.microsoft.com/office/drawing/2014/main" val="2520300319"/>
                    </a:ext>
                  </a:extLst>
                </a:gridCol>
                <a:gridCol w="208280">
                  <a:extLst>
                    <a:ext uri="{9D8B030D-6E8A-4147-A177-3AD203B41FA5}">
                      <a16:colId xmlns:a16="http://schemas.microsoft.com/office/drawing/2014/main" val="3434686034"/>
                    </a:ext>
                  </a:extLst>
                </a:gridCol>
                <a:gridCol w="329184">
                  <a:extLst>
                    <a:ext uri="{9D8B030D-6E8A-4147-A177-3AD203B41FA5}">
                      <a16:colId xmlns:a16="http://schemas.microsoft.com/office/drawing/2014/main" val="3318920506"/>
                    </a:ext>
                  </a:extLst>
                </a:gridCol>
                <a:gridCol w="208280">
                  <a:extLst>
                    <a:ext uri="{9D8B030D-6E8A-4147-A177-3AD203B41FA5}">
                      <a16:colId xmlns:a16="http://schemas.microsoft.com/office/drawing/2014/main" val="27271199"/>
                    </a:ext>
                  </a:extLst>
                </a:gridCol>
                <a:gridCol w="208280">
                  <a:extLst>
                    <a:ext uri="{9D8B030D-6E8A-4147-A177-3AD203B41FA5}">
                      <a16:colId xmlns:a16="http://schemas.microsoft.com/office/drawing/2014/main" val="2720350485"/>
                    </a:ext>
                  </a:extLst>
                </a:gridCol>
                <a:gridCol w="208280">
                  <a:extLst>
                    <a:ext uri="{9D8B030D-6E8A-4147-A177-3AD203B41FA5}">
                      <a16:colId xmlns:a16="http://schemas.microsoft.com/office/drawing/2014/main" val="867973930"/>
                    </a:ext>
                  </a:extLst>
                </a:gridCol>
                <a:gridCol w="208280">
                  <a:extLst>
                    <a:ext uri="{9D8B030D-6E8A-4147-A177-3AD203B41FA5}">
                      <a16:colId xmlns:a16="http://schemas.microsoft.com/office/drawing/2014/main" val="3752193900"/>
                    </a:ext>
                  </a:extLst>
                </a:gridCol>
                <a:gridCol w="208280">
                  <a:extLst>
                    <a:ext uri="{9D8B030D-6E8A-4147-A177-3AD203B41FA5}">
                      <a16:colId xmlns:a16="http://schemas.microsoft.com/office/drawing/2014/main" val="3906979672"/>
                    </a:ext>
                  </a:extLst>
                </a:gridCol>
                <a:gridCol w="208280">
                  <a:extLst>
                    <a:ext uri="{9D8B030D-6E8A-4147-A177-3AD203B41FA5}">
                      <a16:colId xmlns:a16="http://schemas.microsoft.com/office/drawing/2014/main" val="1373790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82065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37 Grad - 2019-10-06 13:25:10</a:t>
                      </a:r>
                      <a:r>
                        <a:rPr kumimoji="0" lang="de-DE" sz="1000" b="0" i="0" u="none" strike="noStrike" kern="1200" cap="none" spc="0" normalizeH="0" baseline="0" noProof="0">
                          <a:ln>
                            <a:noFill/>
                          </a:ln>
                          <a:solidFill>
                            <a:prstClr val="black"/>
                          </a:solidFill>
                          <a:effectLst/>
                          <a:uLnTx/>
                          <a:uFillTx/>
                          <a:latin typeface="+mn-lt"/>
                          <a:ea typeface="+mn-ea"/>
                          <a:cs typeface="+mn-cs"/>
                        </a:rPr>
                        <a:t>
 Kann man auf einem Bauernhof besser alt werden als im Altersheim? Erwin (81) ist glücklich. Er spielte einmal in einer Band, führt jetzt täglich den Hofhund aus und genießt sein Seniorenleben auf einem Bauernhof. Ein Modell für die Zukunft? 👉🏻https://kurz.zdf.de/fIA/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https://scontent.xx.fbcdn.net/v/t15.5256-10/p720x720/69355509_2461439527425617_6473602801359388672_n.jpg?_nc_cat=104&amp;_nc_oc=AQkfxJgkbMC7j4MXBCRfZQW_sAV2gScU1sb98tX0yVTw6MmcvLFtIe8QKc4aG9KQnBk&amp;_nc_ht=scontent.xx&amp;oh=f9c396ae20f0f3f52c21d72563c82960&amp;oe=5E16CD6E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07:23:49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38523831"/>
                  </a:ext>
                </a:extLst>
              </a:tr>
            </a:tbl>
          </a:graphicData>
        </a:graphic>
      </p:graphicFrame>
      <p:sp>
        <p:nvSpPr>
          <p:cNvPr id="4" name="Text Placeholder 3">
            <a:extLst>
              <a:ext uri="{FF2B5EF4-FFF2-40B4-BE49-F238E27FC236}">
                <a16:creationId xmlns:a16="http://schemas.microsoft.com/office/drawing/2014/main" id="{132B0934-4063-47FD-B7FB-D959FBBB2CC0}"/>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9197538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24</TotalTime>
  <Words>3965</Words>
  <Application>Microsoft Office PowerPoint</Application>
  <PresentationFormat>On-screen Show (4:3)</PresentationFormat>
  <Paragraphs>1631</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Top 20 Post (37 Grad) | 37 Grad - 1 of 26</vt:lpstr>
      <vt:lpstr>Facebook Top 20 Post (37 Grad) | 37 Grad - 2 of 26</vt:lpstr>
      <vt:lpstr>Facebook Top 20 Post (37 Grad) | 37 Grad - 3 of 26</vt:lpstr>
      <vt:lpstr>Facebook Top 20 Post (37 Grad) | 37 Grad - 4 of 26</vt:lpstr>
      <vt:lpstr>Facebook Top 20 Post (37 Grad) | 37 Grad - 5 of 26</vt:lpstr>
      <vt:lpstr>Facebook Top 20 Post (37 Grad) | 37 Grad - 6 of 26</vt:lpstr>
      <vt:lpstr>Facebook Top 20 Post (37 Grad) | 37 Grad - 7 of 26</vt:lpstr>
      <vt:lpstr>Facebook Top 20 Post (37 Grad) | 37 Grad - 8 of 26</vt:lpstr>
      <vt:lpstr>Facebook Top 20 Post (37 Grad) | 37 Grad - 9 of 26</vt:lpstr>
      <vt:lpstr>Facebook Top 20 Post (37 Grad) | 37 Grad - 10 of 26</vt:lpstr>
      <vt:lpstr>Facebook Top 20 Post (37 Grad) | 37 Grad - 11 of 26</vt:lpstr>
      <vt:lpstr>Facebook Top 20 Post (37 Grad) | 37 Grad - 12 of 26</vt:lpstr>
      <vt:lpstr>Facebook Top 20 Post (37 Grad) | 37 Grad - 13 of 26</vt:lpstr>
      <vt:lpstr>Facebook Top 20 Post (37 Grad) | 37 Grad - 14 of 26</vt:lpstr>
      <vt:lpstr>Facebook Top 20 Post (37 Grad) | 37 Grad - 15 of 26</vt:lpstr>
      <vt:lpstr>Facebook Top 20 Post (37 Grad) | 37 Grad - 16 of 26</vt:lpstr>
      <vt:lpstr>Facebook Top 20 Post (37 Grad) | 37 Grad - 17 of 26</vt:lpstr>
      <vt:lpstr>Facebook Top 20 Post (37 Grad) | 37 Grad - 18 of 26</vt:lpstr>
      <vt:lpstr>Facebook Top 20 Post (37 Grad) | 37 Grad - 19 of 26</vt:lpstr>
      <vt:lpstr>Facebook Top 20 Post (37 Grad) | 37 Grad - 20 of 26</vt:lpstr>
      <vt:lpstr>Facebook Top 20 Post (37 Grad) | 37 Grad - 21 of 26</vt:lpstr>
      <vt:lpstr>Facebook Top 20 Post (37 Grad) | 37 Grad - 22 of 26</vt:lpstr>
      <vt:lpstr>Facebook Top 20 Post (37 Grad) | 37 Grad - 23 of 26</vt:lpstr>
      <vt:lpstr>Facebook Top 20 Post (37 Grad) | 37 Grad - 24 of 26</vt:lpstr>
      <vt:lpstr>Facebook Top 20 Post (37 Grad) | 37 Grad - 25 of 26</vt:lpstr>
      <vt:lpstr>Facebook Top 20 Post (37 Grad) | 37 Grad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3</cp:revision>
  <dcterms:created xsi:type="dcterms:W3CDTF">2019-10-31T08:12:53Z</dcterms:created>
  <dcterms:modified xsi:type="dcterms:W3CDTF">2019-10-31T08:37:08Z</dcterms:modified>
</cp:coreProperties>
</file>