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zdflogo</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8.5705296529740096</c:v>
                </c:pt>
                <c:pt idx="1">
                  <c:v>9.0333428991528493</c:v>
                </c:pt>
                <c:pt idx="2">
                  <c:v>6.2776741892337196</c:v>
                </c:pt>
              </c:numCache>
            </c:numRef>
          </c:val>
          <c:extLst>
            <c:ext xmlns:c16="http://schemas.microsoft.com/office/drawing/2014/chart" uri="{C3380CC4-5D6E-409C-BE32-E72D297353CC}">
              <c16:uniqueId val="{00000000-9EE5-437C-BEC7-2A9483B02C56}"/>
            </c:ext>
          </c:extLst>
        </c:ser>
        <c:dLbls>
          <c:showLegendKey val="0"/>
          <c:showVal val="0"/>
          <c:showCatName val="0"/>
          <c:showSerName val="0"/>
          <c:showPercent val="0"/>
          <c:showBubbleSize val="0"/>
        </c:dLbls>
        <c:gapWidth val="219"/>
        <c:overlap val="-27"/>
        <c:axId val="437040360"/>
        <c:axId val="437038392"/>
      </c:barChart>
      <c:catAx>
        <c:axId val="43704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38392"/>
        <c:crosses val="autoZero"/>
        <c:auto val="1"/>
        <c:lblAlgn val="ctr"/>
        <c:lblOffset val="100"/>
        <c:noMultiLvlLbl val="0"/>
      </c:catAx>
      <c:valAx>
        <c:axId val="43703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4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zdflogo</c:v>
                </c:pt>
              </c:strCache>
            </c:strRef>
          </c:cat>
          <c:val>
            <c:numRef>
              <c:f>Sheet1!$B$2</c:f>
              <c:numCache>
                <c:formatCode>General</c:formatCode>
                <c:ptCount val="1"/>
                <c:pt idx="0">
                  <c:v>4823.3846153846198</c:v>
                </c:pt>
              </c:numCache>
            </c:numRef>
          </c:val>
          <c:extLst>
            <c:ext xmlns:c16="http://schemas.microsoft.com/office/drawing/2014/chart" uri="{C3380CC4-5D6E-409C-BE32-E72D297353CC}">
              <c16:uniqueId val="{00000000-E463-496B-A962-B669499F1F69}"/>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zdflogo</c:v>
                </c:pt>
              </c:strCache>
            </c:strRef>
          </c:cat>
          <c:val>
            <c:numRef>
              <c:f>Sheet1!$C$2</c:f>
              <c:numCache>
                <c:formatCode>General</c:formatCode>
                <c:ptCount val="1"/>
                <c:pt idx="0">
                  <c:v>4863.3076923076896</c:v>
                </c:pt>
              </c:numCache>
            </c:numRef>
          </c:val>
          <c:extLst>
            <c:ext xmlns:c16="http://schemas.microsoft.com/office/drawing/2014/chart" uri="{C3380CC4-5D6E-409C-BE32-E72D297353CC}">
              <c16:uniqueId val="{00000001-E463-496B-A962-B669499F1F6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zdflogo</c:v>
                </c:pt>
              </c:strCache>
            </c:strRef>
          </c:cat>
          <c:val>
            <c:numRef>
              <c:f>Sheet1!$D$2</c:f>
              <c:numCache>
                <c:formatCode>General</c:formatCode>
                <c:ptCount val="1"/>
                <c:pt idx="0">
                  <c:v>4004.3333333333298</c:v>
                </c:pt>
              </c:numCache>
            </c:numRef>
          </c:val>
          <c:extLst>
            <c:ext xmlns:c16="http://schemas.microsoft.com/office/drawing/2014/chart" uri="{C3380CC4-5D6E-409C-BE32-E72D297353CC}">
              <c16:uniqueId val="{00000002-E463-496B-A962-B669499F1F69}"/>
            </c:ext>
          </c:extLst>
        </c:ser>
        <c:dLbls>
          <c:showLegendKey val="0"/>
          <c:showVal val="0"/>
          <c:showCatName val="0"/>
          <c:showSerName val="0"/>
          <c:showPercent val="0"/>
          <c:showBubbleSize val="0"/>
        </c:dLbls>
        <c:gapWidth val="150"/>
        <c:overlap val="100"/>
        <c:axId val="486358296"/>
        <c:axId val="486365184"/>
      </c:barChart>
      <c:catAx>
        <c:axId val="48635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65184"/>
        <c:crosses val="autoZero"/>
        <c:auto val="1"/>
        <c:lblAlgn val="ctr"/>
        <c:lblOffset val="100"/>
        <c:noMultiLvlLbl val="0"/>
      </c:catAx>
      <c:valAx>
        <c:axId val="486365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5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zdflogo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4579.7272727272702</c:v>
                </c:pt>
                <c:pt idx="1">
                  <c:v>4835.3999999999996</c:v>
                </c:pt>
                <c:pt idx="2">
                  <c:v>4555.1000000000004</c:v>
                </c:pt>
                <c:pt idx="3">
                  <c:v>5098.2727272727298</c:v>
                </c:pt>
                <c:pt idx="4">
                  <c:v>4761.6000000000004</c:v>
                </c:pt>
                <c:pt idx="5">
                  <c:v>4410.2</c:v>
                </c:pt>
                <c:pt idx="6">
                  <c:v>4595.5</c:v>
                </c:pt>
              </c:numCache>
            </c:numRef>
          </c:val>
          <c:extLst>
            <c:ext xmlns:c16="http://schemas.microsoft.com/office/drawing/2014/chart" uri="{C3380CC4-5D6E-409C-BE32-E72D297353CC}">
              <c16:uniqueId val="{00000000-DB41-40D2-9E33-FB29C16BCA12}"/>
            </c:ext>
          </c:extLst>
        </c:ser>
        <c:dLbls>
          <c:showLegendKey val="0"/>
          <c:showVal val="0"/>
          <c:showCatName val="0"/>
          <c:showSerName val="0"/>
          <c:showPercent val="0"/>
          <c:showBubbleSize val="0"/>
        </c:dLbls>
        <c:gapWidth val="219"/>
        <c:overlap val="-27"/>
        <c:axId val="486362888"/>
        <c:axId val="486360592"/>
      </c:barChart>
      <c:catAx>
        <c:axId val="48636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60592"/>
        <c:crosses val="autoZero"/>
        <c:auto val="1"/>
        <c:lblAlgn val="ctr"/>
        <c:lblOffset val="100"/>
        <c:noMultiLvlLbl val="0"/>
      </c:catAx>
      <c:valAx>
        <c:axId val="48636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6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zdflogo</c:v>
                </c:pt>
              </c:strCache>
            </c:strRef>
          </c:cat>
          <c:val>
            <c:numRef>
              <c:f>Sheet1!$B$2</c:f>
              <c:numCache>
                <c:formatCode>General</c:formatCode>
                <c:ptCount val="1"/>
                <c:pt idx="0">
                  <c:v>890.69230769230796</c:v>
                </c:pt>
              </c:numCache>
            </c:numRef>
          </c:val>
          <c:extLst>
            <c:ext xmlns:c16="http://schemas.microsoft.com/office/drawing/2014/chart" uri="{C3380CC4-5D6E-409C-BE32-E72D297353CC}">
              <c16:uniqueId val="{00000000-9FBB-4FAF-BC33-4B83248B8D9E}"/>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zdflogo</c:v>
                </c:pt>
              </c:strCache>
            </c:strRef>
          </c:cat>
          <c:val>
            <c:numRef>
              <c:f>Sheet1!$C$2</c:f>
              <c:numCache>
                <c:formatCode>General</c:formatCode>
                <c:ptCount val="1"/>
                <c:pt idx="0">
                  <c:v>940.41025641025601</c:v>
                </c:pt>
              </c:numCache>
            </c:numRef>
          </c:val>
          <c:extLst>
            <c:ext xmlns:c16="http://schemas.microsoft.com/office/drawing/2014/chart" uri="{C3380CC4-5D6E-409C-BE32-E72D297353CC}">
              <c16:uniqueId val="{00000001-9FBB-4FAF-BC33-4B83248B8D9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zdflogo</c:v>
                </c:pt>
              </c:strCache>
            </c:strRef>
          </c:cat>
          <c:val>
            <c:numRef>
              <c:f>Sheet1!$D$2</c:f>
              <c:numCache>
                <c:formatCode>General</c:formatCode>
                <c:ptCount val="1"/>
                <c:pt idx="0">
                  <c:v>666.77777777777806</c:v>
                </c:pt>
              </c:numCache>
            </c:numRef>
          </c:val>
          <c:extLst>
            <c:ext xmlns:c16="http://schemas.microsoft.com/office/drawing/2014/chart" uri="{C3380CC4-5D6E-409C-BE32-E72D297353CC}">
              <c16:uniqueId val="{00000002-9FBB-4FAF-BC33-4B83248B8D9E}"/>
            </c:ext>
          </c:extLst>
        </c:ser>
        <c:dLbls>
          <c:showLegendKey val="0"/>
          <c:showVal val="0"/>
          <c:showCatName val="0"/>
          <c:showSerName val="0"/>
          <c:showPercent val="0"/>
          <c:showBubbleSize val="0"/>
        </c:dLbls>
        <c:gapWidth val="150"/>
        <c:overlap val="100"/>
        <c:axId val="460777184"/>
        <c:axId val="460773248"/>
      </c:barChart>
      <c:catAx>
        <c:axId val="46077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73248"/>
        <c:crosses val="autoZero"/>
        <c:auto val="1"/>
        <c:lblAlgn val="ctr"/>
        <c:lblOffset val="100"/>
        <c:noMultiLvlLbl val="0"/>
      </c:catAx>
      <c:valAx>
        <c:axId val="46077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7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0DEB-8D39-451A-86C4-60D008000450}"/>
              </a:ext>
            </a:extLst>
          </p:cNvPr>
          <p:cNvSpPr>
            <a:spLocks noGrp="1"/>
          </p:cNvSpPr>
          <p:nvPr>
            <p:ph type="ctrTitle"/>
          </p:nvPr>
        </p:nvSpPr>
        <p:spPr/>
        <p:txBody>
          <a:bodyPr/>
          <a:lstStyle/>
          <a:p>
            <a:r>
              <a:rPr lang="en-US"/>
              <a:t>logo Insta</a:t>
            </a:r>
          </a:p>
        </p:txBody>
      </p:sp>
      <p:sp>
        <p:nvSpPr>
          <p:cNvPr id="3" name="Subtitle 2">
            <a:extLst>
              <a:ext uri="{FF2B5EF4-FFF2-40B4-BE49-F238E27FC236}">
                <a16:creationId xmlns:a16="http://schemas.microsoft.com/office/drawing/2014/main" id="{D30FA1B5-77EF-4760-95D1-9D1B6B302FAA}"/>
              </a:ext>
            </a:extLst>
          </p:cNvPr>
          <p:cNvSpPr>
            <a:spLocks noGrp="1"/>
          </p:cNvSpPr>
          <p:nvPr>
            <p:ph type="subTitle" idx="1"/>
          </p:nvPr>
        </p:nvSpPr>
        <p:spPr/>
        <p:txBody>
          <a:bodyPr/>
          <a:lstStyle/>
          <a:p>
            <a:r>
              <a:rPr lang="en-US"/>
              <a:t>ZDF</a:t>
            </a:r>
          </a:p>
        </p:txBody>
      </p:sp>
    </p:spTree>
    <p:extLst>
      <p:ext uri="{BB962C8B-B14F-4D97-AF65-F5344CB8AC3E}">
        <p14:creationId xmlns:p14="http://schemas.microsoft.com/office/powerpoint/2010/main" val="2762390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6528-562B-406C-83DB-0393EA6B75F3}"/>
              </a:ext>
            </a:extLst>
          </p:cNvPr>
          <p:cNvSpPr>
            <a:spLocks noGrp="1"/>
          </p:cNvSpPr>
          <p:nvPr>
            <p:ph type="title"/>
          </p:nvPr>
        </p:nvSpPr>
        <p:spPr/>
        <p:txBody>
          <a:bodyPr/>
          <a:lstStyle/>
          <a:p>
            <a:r>
              <a:rPr lang="de-DE"/>
              <a:t>Instagram Instagram öffentliche Daten Übersicht (Monat) | logo! + Benchmarks</a:t>
            </a:r>
            <a:endParaRPr lang="en-US"/>
          </a:p>
        </p:txBody>
      </p:sp>
      <p:graphicFrame>
        <p:nvGraphicFramePr>
          <p:cNvPr id="5" name="Table Placeholder 4">
            <a:extLst>
              <a:ext uri="{FF2B5EF4-FFF2-40B4-BE49-F238E27FC236}">
                <a16:creationId xmlns:a16="http://schemas.microsoft.com/office/drawing/2014/main" id="{58EBFC8B-A260-4A13-AFC9-C7A681AC7CAC}"/>
              </a:ext>
            </a:extLst>
          </p:cNvPr>
          <p:cNvGraphicFramePr>
            <a:graphicFrameLocks noGrp="1"/>
          </p:cNvGraphicFramePr>
          <p:nvPr>
            <p:ph type="tbl" sz="quarter" idx="13"/>
            <p:extLst>
              <p:ext uri="{D42A27DB-BD31-4B8C-83A1-F6EECF244321}">
                <p14:modId xmlns:p14="http://schemas.microsoft.com/office/powerpoint/2010/main" val="279662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23115222"/>
                    </a:ext>
                  </a:extLst>
                </a:gridCol>
                <a:gridCol w="905256">
                  <a:extLst>
                    <a:ext uri="{9D8B030D-6E8A-4147-A177-3AD203B41FA5}">
                      <a16:colId xmlns:a16="http://schemas.microsoft.com/office/drawing/2014/main" val="3592929207"/>
                    </a:ext>
                  </a:extLst>
                </a:gridCol>
                <a:gridCol w="822960">
                  <a:extLst>
                    <a:ext uri="{9D8B030D-6E8A-4147-A177-3AD203B41FA5}">
                      <a16:colId xmlns:a16="http://schemas.microsoft.com/office/drawing/2014/main" val="245763277"/>
                    </a:ext>
                  </a:extLst>
                </a:gridCol>
                <a:gridCol w="740664">
                  <a:extLst>
                    <a:ext uri="{9D8B030D-6E8A-4147-A177-3AD203B41FA5}">
                      <a16:colId xmlns:a16="http://schemas.microsoft.com/office/drawing/2014/main" val="4038967680"/>
                    </a:ext>
                  </a:extLst>
                </a:gridCol>
                <a:gridCol w="905256">
                  <a:extLst>
                    <a:ext uri="{9D8B030D-6E8A-4147-A177-3AD203B41FA5}">
                      <a16:colId xmlns:a16="http://schemas.microsoft.com/office/drawing/2014/main" val="1409977530"/>
                    </a:ext>
                  </a:extLst>
                </a:gridCol>
                <a:gridCol w="905256">
                  <a:extLst>
                    <a:ext uri="{9D8B030D-6E8A-4147-A177-3AD203B41FA5}">
                      <a16:colId xmlns:a16="http://schemas.microsoft.com/office/drawing/2014/main" val="720392401"/>
                    </a:ext>
                  </a:extLst>
                </a:gridCol>
                <a:gridCol w="987552">
                  <a:extLst>
                    <a:ext uri="{9D8B030D-6E8A-4147-A177-3AD203B41FA5}">
                      <a16:colId xmlns:a16="http://schemas.microsoft.com/office/drawing/2014/main" val="3951060521"/>
                    </a:ext>
                  </a:extLst>
                </a:gridCol>
                <a:gridCol w="1069848">
                  <a:extLst>
                    <a:ext uri="{9D8B030D-6E8A-4147-A177-3AD203B41FA5}">
                      <a16:colId xmlns:a16="http://schemas.microsoft.com/office/drawing/2014/main" val="1150798090"/>
                    </a:ext>
                  </a:extLst>
                </a:gridCol>
                <a:gridCol w="905256">
                  <a:extLst>
                    <a:ext uri="{9D8B030D-6E8A-4147-A177-3AD203B41FA5}">
                      <a16:colId xmlns:a16="http://schemas.microsoft.com/office/drawing/2014/main" val="978470997"/>
                    </a:ext>
                  </a:extLst>
                </a:gridCol>
              </a:tblGrid>
              <a:tr h="370840">
                <a:tc>
                  <a:txBody>
                    <a:bodyPr/>
                    <a:lstStyle/>
                    <a:p>
                      <a:r>
                        <a:rPr lang="en-US" sz="1000"/>
                        <a:t>Profile</a:t>
                      </a:r>
                    </a:p>
                  </a:txBody>
                  <a:tcPr/>
                </a:tc>
                <a:tc>
                  <a:txBody>
                    <a:bodyPr/>
                    <a:lstStyle/>
                    <a:p>
                      <a:r>
                        <a:rPr lang="en-US" sz="1000"/>
                        <a:t>Post/Tag</a:t>
                      </a:r>
                    </a:p>
                  </a:txBody>
                  <a:tcPr/>
                </a:tc>
                <a:tc>
                  <a:txBody>
                    <a:bodyPr/>
                    <a:lstStyle/>
                    <a:p>
                      <a:r>
                        <a:rPr lang="en-US" sz="1000"/>
                        <a:t>Followers</a:t>
                      </a:r>
                    </a:p>
                  </a:txBody>
                  <a:tcPr/>
                </a:tc>
                <a:tc>
                  <a:txBody>
                    <a:bodyPr/>
                    <a:lstStyle/>
                    <a:p>
                      <a:r>
                        <a:rPr lang="en-US" sz="1000"/>
                        <a:t>Wachstum</a:t>
                      </a:r>
                    </a:p>
                  </a:txBody>
                  <a:tcPr/>
                </a:tc>
                <a:tc>
                  <a:txBody>
                    <a:bodyPr/>
                    <a:lstStyle/>
                    <a:p>
                      <a:r>
                        <a:rPr lang="en-US" sz="1000"/>
                        <a:t>+/- in %</a:t>
                      </a:r>
                    </a:p>
                  </a:txBody>
                  <a:tcPr/>
                </a:tc>
                <a:tc>
                  <a:txBody>
                    <a:bodyPr/>
                    <a:lstStyle/>
                    <a:p>
                      <a:r>
                        <a:rPr lang="en-US" sz="1000"/>
                        <a:t>Likes</a:t>
                      </a:r>
                    </a:p>
                  </a:txBody>
                  <a:tcPr/>
                </a:tc>
                <a:tc>
                  <a:txBody>
                    <a:bodyPr/>
                    <a:lstStyle/>
                    <a:p>
                      <a:r>
                        <a:rPr lang="en-US" sz="1000"/>
                        <a:t>Comments</a:t>
                      </a:r>
                    </a:p>
                  </a:txBody>
                  <a:tcPr/>
                </a:tc>
                <a:tc>
                  <a:txBody>
                    <a:bodyPr/>
                    <a:lstStyle/>
                    <a:p>
                      <a:r>
                        <a:rPr lang="en-US" sz="1000"/>
                        <a:t>Aktivierung</a:t>
                      </a:r>
                    </a:p>
                  </a:txBody>
                  <a:tcPr/>
                </a:tc>
                <a:tc>
                  <a:txBody>
                    <a:bodyPr/>
                    <a:lstStyle/>
                    <a:p>
                      <a:r>
                        <a:rPr lang="en-US" sz="1000"/>
                        <a:t>+/- %</a:t>
                      </a:r>
                    </a:p>
                  </a:txBody>
                  <a:tcPr/>
                </a:tc>
                <a:extLst>
                  <a:ext uri="{0D108BD9-81ED-4DB2-BD59-A6C34878D82A}">
                    <a16:rowId xmlns:a16="http://schemas.microsoft.com/office/drawing/2014/main" val="3100785352"/>
                  </a:ext>
                </a:extLst>
              </a:tr>
              <a:tr h="370840">
                <a:tc>
                  <a:txBody>
                    <a:bodyPr/>
                    <a:lstStyle/>
                    <a:p>
                      <a:r>
                        <a:rPr lang="en-US" sz="1000"/>
                        <a:t>bento_de</a:t>
                      </a:r>
                    </a:p>
                  </a:txBody>
                  <a:tcPr/>
                </a:tc>
                <a:tc>
                  <a:txBody>
                    <a:bodyPr/>
                    <a:lstStyle/>
                    <a:p>
                      <a:r>
                        <a:rPr lang="en-US" sz="1000"/>
                        <a:t>0.0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126927473"/>
                  </a:ext>
                </a:extLst>
              </a:tr>
              <a:tr h="370840">
                <a:tc>
                  <a:txBody>
                    <a:bodyPr/>
                    <a:lstStyle/>
                    <a:p>
                      <a:r>
                        <a:rPr lang="en-US" sz="1000"/>
                        <a:t>diemaus</a:t>
                      </a:r>
                    </a:p>
                  </a:txBody>
                  <a:tcPr/>
                </a:tc>
                <a:tc>
                  <a:txBody>
                    <a:bodyPr/>
                    <a:lstStyle/>
                    <a:p>
                      <a:r>
                        <a:rPr lang="en-US" sz="1000"/>
                        <a:t>0.5</a:t>
                      </a:r>
                    </a:p>
                  </a:txBody>
                  <a:tcPr/>
                </a:tc>
                <a:tc>
                  <a:txBody>
                    <a:bodyPr/>
                    <a:lstStyle/>
                    <a:p>
                      <a:r>
                        <a:rPr lang="en-US" sz="1000"/>
                        <a:t>19852</a:t>
                      </a:r>
                    </a:p>
                  </a:txBody>
                  <a:tcPr/>
                </a:tc>
                <a:tc>
                  <a:txBody>
                    <a:bodyPr/>
                    <a:lstStyle/>
                    <a:p>
                      <a:r>
                        <a:rPr lang="en-US" sz="1000"/>
                        <a:t>1539</a:t>
                      </a:r>
                    </a:p>
                  </a:txBody>
                  <a:tcPr/>
                </a:tc>
                <a:tc>
                  <a:txBody>
                    <a:bodyPr/>
                    <a:lstStyle/>
                    <a:p>
                      <a:r>
                        <a:rPr lang="en-US" sz="1000"/>
                        <a:t>8.40 %</a:t>
                      </a:r>
                    </a:p>
                  </a:txBody>
                  <a:tcPr/>
                </a:tc>
                <a:tc>
                  <a:txBody>
                    <a:bodyPr/>
                    <a:lstStyle/>
                    <a:p>
                      <a:r>
                        <a:rPr lang="en-US" sz="1000"/>
                        <a:t>25690</a:t>
                      </a:r>
                    </a:p>
                  </a:txBody>
                  <a:tcPr/>
                </a:tc>
                <a:tc>
                  <a:txBody>
                    <a:bodyPr/>
                    <a:lstStyle/>
                    <a:p>
                      <a:r>
                        <a:rPr lang="en-US" sz="1000"/>
                        <a:t>318</a:t>
                      </a:r>
                    </a:p>
                  </a:txBody>
                  <a:tcPr/>
                </a:tc>
                <a:tc>
                  <a:txBody>
                    <a:bodyPr/>
                    <a:lstStyle/>
                    <a:p>
                      <a:r>
                        <a:rPr lang="en-US" sz="1000"/>
                        <a:t>9.74 %</a:t>
                      </a:r>
                    </a:p>
                  </a:txBody>
                  <a:tcPr/>
                </a:tc>
                <a:tc>
                  <a:txBody>
                    <a:bodyPr/>
                    <a:lstStyle/>
                    <a:p>
                      <a:r>
                        <a:rPr lang="en-US" sz="1000"/>
                        <a:t>-3.47 %</a:t>
                      </a:r>
                    </a:p>
                  </a:txBody>
                  <a:tcPr/>
                </a:tc>
                <a:extLst>
                  <a:ext uri="{0D108BD9-81ED-4DB2-BD59-A6C34878D82A}">
                    <a16:rowId xmlns:a16="http://schemas.microsoft.com/office/drawing/2014/main" val="1914296566"/>
                  </a:ext>
                </a:extLst>
              </a:tr>
              <a:tr h="370840">
                <a:tc>
                  <a:txBody>
                    <a:bodyPr/>
                    <a:lstStyle/>
                    <a:p>
                      <a:r>
                        <a:rPr lang="en-US" sz="1000"/>
                        <a:t>zdflogo</a:t>
                      </a:r>
                    </a:p>
                  </a:txBody>
                  <a:tcPr/>
                </a:tc>
                <a:tc>
                  <a:txBody>
                    <a:bodyPr/>
                    <a:lstStyle/>
                    <a:p>
                      <a:r>
                        <a:rPr lang="en-US" sz="1000"/>
                        <a:t>2.0</a:t>
                      </a:r>
                    </a:p>
                  </a:txBody>
                  <a:tcPr/>
                </a:tc>
                <a:tc>
                  <a:txBody>
                    <a:bodyPr/>
                    <a:lstStyle/>
                    <a:p>
                      <a:r>
                        <a:rPr lang="en-US" sz="1000"/>
                        <a:t>10849</a:t>
                      </a:r>
                    </a:p>
                  </a:txBody>
                  <a:tcPr/>
                </a:tc>
                <a:tc>
                  <a:txBody>
                    <a:bodyPr/>
                    <a:lstStyle/>
                    <a:p>
                      <a:r>
                        <a:rPr lang="en-US" sz="1000"/>
                        <a:t>1086</a:t>
                      </a:r>
                    </a:p>
                  </a:txBody>
                  <a:tcPr/>
                </a:tc>
                <a:tc>
                  <a:txBody>
                    <a:bodyPr/>
                    <a:lstStyle/>
                    <a:p>
                      <a:r>
                        <a:rPr lang="en-US" sz="1000"/>
                        <a:t>11.12 %</a:t>
                      </a:r>
                    </a:p>
                  </a:txBody>
                  <a:tcPr/>
                </a:tc>
                <a:tc>
                  <a:txBody>
                    <a:bodyPr/>
                    <a:lstStyle/>
                    <a:p>
                      <a:r>
                        <a:rPr lang="en-US" sz="1000"/>
                        <a:t>51212</a:t>
                      </a:r>
                    </a:p>
                  </a:txBody>
                  <a:tcPr/>
                </a:tc>
                <a:tc>
                  <a:txBody>
                    <a:bodyPr/>
                    <a:lstStyle/>
                    <a:p>
                      <a:r>
                        <a:rPr lang="en-US" sz="1000"/>
                        <a:t>1481</a:t>
                      </a:r>
                    </a:p>
                  </a:txBody>
                  <a:tcPr/>
                </a:tc>
                <a:tc>
                  <a:txBody>
                    <a:bodyPr/>
                    <a:lstStyle/>
                    <a:p>
                      <a:r>
                        <a:rPr lang="en-US" sz="1000"/>
                        <a:t>8.38 %</a:t>
                      </a:r>
                    </a:p>
                  </a:txBody>
                  <a:tcPr/>
                </a:tc>
                <a:tc>
                  <a:txBody>
                    <a:bodyPr/>
                    <a:lstStyle/>
                    <a:p>
                      <a:r>
                        <a:rPr lang="en-US" sz="1000"/>
                        <a:t>-4.34 %</a:t>
                      </a:r>
                    </a:p>
                  </a:txBody>
                  <a:tcPr/>
                </a:tc>
                <a:extLst>
                  <a:ext uri="{0D108BD9-81ED-4DB2-BD59-A6C34878D82A}">
                    <a16:rowId xmlns:a16="http://schemas.microsoft.com/office/drawing/2014/main" val="1000026777"/>
                  </a:ext>
                </a:extLst>
              </a:tr>
              <a:tr h="370840">
                <a:tc>
                  <a:txBody>
                    <a:bodyPr/>
                    <a:lstStyle/>
                    <a:p>
                      <a:r>
                        <a:rPr lang="en-US" sz="1000"/>
                        <a:t>tigerentenclub</a:t>
                      </a:r>
                    </a:p>
                  </a:txBody>
                  <a:tcPr/>
                </a:tc>
                <a:tc>
                  <a:txBody>
                    <a:bodyPr/>
                    <a:lstStyle/>
                    <a:p>
                      <a:r>
                        <a:rPr lang="en-US" sz="1000"/>
                        <a:t>1.0</a:t>
                      </a:r>
                    </a:p>
                  </a:txBody>
                  <a:tcPr/>
                </a:tc>
                <a:tc>
                  <a:txBody>
                    <a:bodyPr/>
                    <a:lstStyle/>
                    <a:p>
                      <a:r>
                        <a:rPr lang="en-US" sz="1000"/>
                        <a:t>6497</a:t>
                      </a:r>
                    </a:p>
                  </a:txBody>
                  <a:tcPr/>
                </a:tc>
                <a:tc>
                  <a:txBody>
                    <a:bodyPr/>
                    <a:lstStyle/>
                    <a:p>
                      <a:r>
                        <a:rPr lang="en-US" sz="1000"/>
                        <a:t>157</a:t>
                      </a:r>
                    </a:p>
                  </a:txBody>
                  <a:tcPr/>
                </a:tc>
                <a:tc>
                  <a:txBody>
                    <a:bodyPr/>
                    <a:lstStyle/>
                    <a:p>
                      <a:r>
                        <a:rPr lang="en-US" sz="1000"/>
                        <a:t>2.48 %</a:t>
                      </a:r>
                    </a:p>
                  </a:txBody>
                  <a:tcPr/>
                </a:tc>
                <a:tc>
                  <a:txBody>
                    <a:bodyPr/>
                    <a:lstStyle/>
                    <a:p>
                      <a:r>
                        <a:rPr lang="en-US" sz="1000"/>
                        <a:t>5960</a:t>
                      </a:r>
                    </a:p>
                  </a:txBody>
                  <a:tcPr/>
                </a:tc>
                <a:tc>
                  <a:txBody>
                    <a:bodyPr/>
                    <a:lstStyle/>
                    <a:p>
                      <a:r>
                        <a:rPr lang="en-US" sz="1000"/>
                        <a:t>132</a:t>
                      </a:r>
                    </a:p>
                  </a:txBody>
                  <a:tcPr/>
                </a:tc>
                <a:tc>
                  <a:txBody>
                    <a:bodyPr/>
                    <a:lstStyle/>
                    <a:p>
                      <a:r>
                        <a:rPr lang="en-US" sz="1000"/>
                        <a:t>3.16 %</a:t>
                      </a:r>
                    </a:p>
                  </a:txBody>
                  <a:tcPr/>
                </a:tc>
                <a:tc>
                  <a:txBody>
                    <a:bodyPr/>
                    <a:lstStyle/>
                    <a:p>
                      <a:r>
                        <a:rPr lang="en-US" sz="1000"/>
                        <a:t>-11.73 %</a:t>
                      </a:r>
                    </a:p>
                  </a:txBody>
                  <a:tcPr/>
                </a:tc>
                <a:extLst>
                  <a:ext uri="{0D108BD9-81ED-4DB2-BD59-A6C34878D82A}">
                    <a16:rowId xmlns:a16="http://schemas.microsoft.com/office/drawing/2014/main" val="1885859590"/>
                  </a:ext>
                </a:extLst>
              </a:tr>
              <a:tr h="370840">
                <a:tc>
                  <a:txBody>
                    <a:bodyPr/>
                    <a:lstStyle/>
                    <a:p>
                      <a:r>
                        <a:rPr lang="en-US" sz="1000"/>
                        <a:t>zett</a:t>
                      </a:r>
                    </a:p>
                  </a:txBody>
                  <a:tcPr/>
                </a:tc>
                <a:tc>
                  <a:txBody>
                    <a:bodyPr/>
                    <a:lstStyle/>
                    <a:p>
                      <a:r>
                        <a:rPr lang="en-US" sz="1000"/>
                        <a:t>0.7</a:t>
                      </a:r>
                    </a:p>
                  </a:txBody>
                  <a:tcPr/>
                </a:tc>
                <a:tc>
                  <a:txBody>
                    <a:bodyPr/>
                    <a:lstStyle/>
                    <a:p>
                      <a:r>
                        <a:rPr lang="en-US" sz="1000"/>
                        <a:t>17058</a:t>
                      </a:r>
                    </a:p>
                  </a:txBody>
                  <a:tcPr/>
                </a:tc>
                <a:tc>
                  <a:txBody>
                    <a:bodyPr/>
                    <a:lstStyle/>
                    <a:p>
                      <a:r>
                        <a:rPr lang="en-US" sz="1000"/>
                        <a:t>965</a:t>
                      </a:r>
                    </a:p>
                  </a:txBody>
                  <a:tcPr/>
                </a:tc>
                <a:tc>
                  <a:txBody>
                    <a:bodyPr/>
                    <a:lstStyle/>
                    <a:p>
                      <a:r>
                        <a:rPr lang="en-US" sz="1000"/>
                        <a:t>6.00 %</a:t>
                      </a:r>
                    </a:p>
                  </a:txBody>
                  <a:tcPr/>
                </a:tc>
                <a:tc>
                  <a:txBody>
                    <a:bodyPr/>
                    <a:lstStyle/>
                    <a:p>
                      <a:r>
                        <a:rPr lang="en-US" sz="1000"/>
                        <a:t>9409</a:t>
                      </a:r>
                    </a:p>
                  </a:txBody>
                  <a:tcPr/>
                </a:tc>
                <a:tc>
                  <a:txBody>
                    <a:bodyPr/>
                    <a:lstStyle/>
                    <a:p>
                      <a:r>
                        <a:rPr lang="en-US" sz="1000"/>
                        <a:t>103</a:t>
                      </a:r>
                    </a:p>
                  </a:txBody>
                  <a:tcPr/>
                </a:tc>
                <a:tc>
                  <a:txBody>
                    <a:bodyPr/>
                    <a:lstStyle/>
                    <a:p>
                      <a:r>
                        <a:rPr lang="en-US" sz="1000"/>
                        <a:t>2.87 %</a:t>
                      </a:r>
                    </a:p>
                  </a:txBody>
                  <a:tcPr/>
                </a:tc>
                <a:tc>
                  <a:txBody>
                    <a:bodyPr/>
                    <a:lstStyle/>
                    <a:p>
                      <a:r>
                        <a:rPr lang="en-US" sz="1000"/>
                        <a:t>47.94 %</a:t>
                      </a:r>
                    </a:p>
                  </a:txBody>
                  <a:tcPr/>
                </a:tc>
                <a:extLst>
                  <a:ext uri="{0D108BD9-81ED-4DB2-BD59-A6C34878D82A}">
                    <a16:rowId xmlns:a16="http://schemas.microsoft.com/office/drawing/2014/main" val="1224807659"/>
                  </a:ext>
                </a:extLst>
              </a:tr>
              <a:tr h="370840">
                <a:tc>
                  <a:txBody>
                    <a:bodyPr/>
                    <a:lstStyle/>
                    <a:p>
                      <a:r>
                        <a:rPr lang="en-US" sz="1000"/>
                        <a:t>nosjeugdjournaal</a:t>
                      </a:r>
                    </a:p>
                  </a:txBody>
                  <a:tcPr/>
                </a:tc>
                <a:tc>
                  <a:txBody>
                    <a:bodyPr/>
                    <a:lstStyle/>
                    <a:p>
                      <a:r>
                        <a:rPr lang="en-US" sz="1000"/>
                        <a:t>5.8</a:t>
                      </a:r>
                    </a:p>
                  </a:txBody>
                  <a:tcPr/>
                </a:tc>
                <a:tc>
                  <a:txBody>
                    <a:bodyPr/>
                    <a:lstStyle/>
                    <a:p>
                      <a:r>
                        <a:rPr lang="en-US" sz="1000"/>
                        <a:t>163545</a:t>
                      </a:r>
                    </a:p>
                  </a:txBody>
                  <a:tcPr/>
                </a:tc>
                <a:tc>
                  <a:txBody>
                    <a:bodyPr/>
                    <a:lstStyle/>
                    <a:p>
                      <a:r>
                        <a:rPr lang="en-US" sz="1000"/>
                        <a:t>6212</a:t>
                      </a:r>
                    </a:p>
                  </a:txBody>
                  <a:tcPr/>
                </a:tc>
                <a:tc>
                  <a:txBody>
                    <a:bodyPr/>
                    <a:lstStyle/>
                    <a:p>
                      <a:r>
                        <a:rPr lang="en-US" sz="1000"/>
                        <a:t>3.95 %</a:t>
                      </a:r>
                    </a:p>
                  </a:txBody>
                  <a:tcPr/>
                </a:tc>
                <a:tc>
                  <a:txBody>
                    <a:bodyPr/>
                    <a:lstStyle/>
                    <a:p>
                      <a:r>
                        <a:rPr lang="en-US" sz="1000"/>
                        <a:t>1458450</a:t>
                      </a:r>
                    </a:p>
                  </a:txBody>
                  <a:tcPr/>
                </a:tc>
                <a:tc>
                  <a:txBody>
                    <a:bodyPr/>
                    <a:lstStyle/>
                    <a:p>
                      <a:r>
                        <a:rPr lang="en-US" sz="1000"/>
                        <a:t>34698</a:t>
                      </a:r>
                    </a:p>
                  </a:txBody>
                  <a:tcPr/>
                </a:tc>
                <a:tc>
                  <a:txBody>
                    <a:bodyPr/>
                    <a:lstStyle/>
                    <a:p>
                      <a:r>
                        <a:rPr lang="en-US" sz="1000"/>
                        <a:t>5.38 %</a:t>
                      </a:r>
                    </a:p>
                  </a:txBody>
                  <a:tcPr/>
                </a:tc>
                <a:tc>
                  <a:txBody>
                    <a:bodyPr/>
                    <a:lstStyle/>
                    <a:p>
                      <a:r>
                        <a:rPr lang="en-US" sz="1000"/>
                        <a:t>-10.78 %</a:t>
                      </a:r>
                    </a:p>
                  </a:txBody>
                  <a:tcPr/>
                </a:tc>
                <a:extLst>
                  <a:ext uri="{0D108BD9-81ED-4DB2-BD59-A6C34878D82A}">
                    <a16:rowId xmlns:a16="http://schemas.microsoft.com/office/drawing/2014/main" val="580691613"/>
                  </a:ext>
                </a:extLst>
              </a:tr>
              <a:tr h="370840">
                <a:tc>
                  <a:txBody>
                    <a:bodyPr/>
                    <a:lstStyle/>
                    <a:p>
                      <a:r>
                        <a:rPr lang="en-US" sz="1000"/>
                        <a:t>ultra_nyt</a:t>
                      </a:r>
                    </a:p>
                  </a:txBody>
                  <a:tcPr/>
                </a:tc>
                <a:tc>
                  <a:txBody>
                    <a:bodyPr/>
                    <a:lstStyle/>
                    <a:p>
                      <a:r>
                        <a:rPr lang="en-US" sz="1000"/>
                        <a:t>2.4</a:t>
                      </a:r>
                    </a:p>
                  </a:txBody>
                  <a:tcPr/>
                </a:tc>
                <a:tc>
                  <a:txBody>
                    <a:bodyPr/>
                    <a:lstStyle/>
                    <a:p>
                      <a:r>
                        <a:rPr lang="en-US" sz="1000"/>
                        <a:t>50693</a:t>
                      </a:r>
                    </a:p>
                  </a:txBody>
                  <a:tcPr/>
                </a:tc>
                <a:tc>
                  <a:txBody>
                    <a:bodyPr/>
                    <a:lstStyle/>
                    <a:p>
                      <a:r>
                        <a:rPr lang="en-US" sz="1000"/>
                        <a:t>358</a:t>
                      </a:r>
                    </a:p>
                  </a:txBody>
                  <a:tcPr/>
                </a:tc>
                <a:tc>
                  <a:txBody>
                    <a:bodyPr/>
                    <a:lstStyle/>
                    <a:p>
                      <a:r>
                        <a:rPr lang="en-US" sz="1000"/>
                        <a:t>0.71 %</a:t>
                      </a:r>
                    </a:p>
                  </a:txBody>
                  <a:tcPr/>
                </a:tc>
                <a:tc>
                  <a:txBody>
                    <a:bodyPr/>
                    <a:lstStyle/>
                    <a:p>
                      <a:r>
                        <a:rPr lang="en-US" sz="1000"/>
                        <a:t>95223</a:t>
                      </a:r>
                    </a:p>
                  </a:txBody>
                  <a:tcPr/>
                </a:tc>
                <a:tc>
                  <a:txBody>
                    <a:bodyPr/>
                    <a:lstStyle/>
                    <a:p>
                      <a:r>
                        <a:rPr lang="en-US" sz="1000"/>
                        <a:t>14777</a:t>
                      </a:r>
                    </a:p>
                  </a:txBody>
                  <a:tcPr/>
                </a:tc>
                <a:tc>
                  <a:txBody>
                    <a:bodyPr/>
                    <a:lstStyle/>
                    <a:p>
                      <a:r>
                        <a:rPr lang="en-US" sz="1000"/>
                        <a:t>3.02 %</a:t>
                      </a:r>
                    </a:p>
                  </a:txBody>
                  <a:tcPr/>
                </a:tc>
                <a:tc>
                  <a:txBody>
                    <a:bodyPr/>
                    <a:lstStyle/>
                    <a:p>
                      <a:r>
                        <a:rPr lang="en-US" sz="1000"/>
                        <a:t>-1.63 %</a:t>
                      </a:r>
                    </a:p>
                  </a:txBody>
                  <a:tcPr/>
                </a:tc>
                <a:extLst>
                  <a:ext uri="{0D108BD9-81ED-4DB2-BD59-A6C34878D82A}">
                    <a16:rowId xmlns:a16="http://schemas.microsoft.com/office/drawing/2014/main" val="1603114405"/>
                  </a:ext>
                </a:extLst>
              </a:tr>
              <a:tr h="370840">
                <a:tc>
                  <a:txBody>
                    <a:bodyPr/>
                    <a:lstStyle/>
                    <a:p>
                      <a:r>
                        <a:rPr lang="en-US" sz="1000"/>
                        <a:t>lillaaktuellt</a:t>
                      </a:r>
                    </a:p>
                  </a:txBody>
                  <a:tcPr/>
                </a:tc>
                <a:tc>
                  <a:txBody>
                    <a:bodyPr/>
                    <a:lstStyle/>
                    <a:p>
                      <a:r>
                        <a:rPr lang="en-US" sz="1000"/>
                        <a:t>1.9</a:t>
                      </a:r>
                    </a:p>
                  </a:txBody>
                  <a:tcPr/>
                </a:tc>
                <a:tc>
                  <a:txBody>
                    <a:bodyPr/>
                    <a:lstStyle/>
                    <a:p>
                      <a:r>
                        <a:rPr lang="en-US" sz="1000"/>
                        <a:t>34733</a:t>
                      </a:r>
                    </a:p>
                  </a:txBody>
                  <a:tcPr/>
                </a:tc>
                <a:tc>
                  <a:txBody>
                    <a:bodyPr/>
                    <a:lstStyle/>
                    <a:p>
                      <a:r>
                        <a:rPr lang="en-US" sz="1000"/>
                        <a:t>849</a:t>
                      </a:r>
                    </a:p>
                  </a:txBody>
                  <a:tcPr/>
                </a:tc>
                <a:tc>
                  <a:txBody>
                    <a:bodyPr/>
                    <a:lstStyle/>
                    <a:p>
                      <a:r>
                        <a:rPr lang="en-US" sz="1000"/>
                        <a:t>2.51 %</a:t>
                      </a:r>
                    </a:p>
                  </a:txBody>
                  <a:tcPr/>
                </a:tc>
                <a:tc>
                  <a:txBody>
                    <a:bodyPr/>
                    <a:lstStyle/>
                    <a:p>
                      <a:r>
                        <a:rPr lang="en-US" sz="1000"/>
                        <a:t>84028</a:t>
                      </a:r>
                    </a:p>
                  </a:txBody>
                  <a:tcPr/>
                </a:tc>
                <a:tc>
                  <a:txBody>
                    <a:bodyPr/>
                    <a:lstStyle/>
                    <a:p>
                      <a:r>
                        <a:rPr lang="en-US" sz="1000"/>
                        <a:t>5630</a:t>
                      </a:r>
                    </a:p>
                  </a:txBody>
                  <a:tcPr/>
                </a:tc>
                <a:tc>
                  <a:txBody>
                    <a:bodyPr/>
                    <a:lstStyle/>
                    <a:p>
                      <a:r>
                        <a:rPr lang="en-US" sz="1000"/>
                        <a:t>4.51 %</a:t>
                      </a:r>
                    </a:p>
                  </a:txBody>
                  <a:tcPr/>
                </a:tc>
                <a:tc>
                  <a:txBody>
                    <a:bodyPr/>
                    <a:lstStyle/>
                    <a:p>
                      <a:r>
                        <a:rPr lang="en-US" sz="1000"/>
                        <a:t>0.22 %</a:t>
                      </a:r>
                    </a:p>
                  </a:txBody>
                  <a:tcPr/>
                </a:tc>
                <a:extLst>
                  <a:ext uri="{0D108BD9-81ED-4DB2-BD59-A6C34878D82A}">
                    <a16:rowId xmlns:a16="http://schemas.microsoft.com/office/drawing/2014/main" val="1068331385"/>
                  </a:ext>
                </a:extLst>
              </a:tr>
              <a:tr h="370840">
                <a:tc>
                  <a:txBody>
                    <a:bodyPr/>
                    <a:lstStyle/>
                    <a:p>
                      <a:r>
                        <a:rPr lang="en-US" sz="1000"/>
                        <a:t>karrewietketnet</a:t>
                      </a:r>
                    </a:p>
                  </a:txBody>
                  <a:tcPr/>
                </a:tc>
                <a:tc>
                  <a:txBody>
                    <a:bodyPr/>
                    <a:lstStyle/>
                    <a:p>
                      <a:r>
                        <a:rPr lang="en-US" sz="1000"/>
                        <a:t>1.1</a:t>
                      </a:r>
                    </a:p>
                  </a:txBody>
                  <a:tcPr/>
                </a:tc>
                <a:tc>
                  <a:txBody>
                    <a:bodyPr/>
                    <a:lstStyle/>
                    <a:p>
                      <a:r>
                        <a:rPr lang="en-US" sz="1000"/>
                        <a:t>13161</a:t>
                      </a:r>
                    </a:p>
                  </a:txBody>
                  <a:tcPr/>
                </a:tc>
                <a:tc>
                  <a:txBody>
                    <a:bodyPr/>
                    <a:lstStyle/>
                    <a:p>
                      <a:r>
                        <a:rPr lang="en-US" sz="1000"/>
                        <a:t>650</a:t>
                      </a:r>
                    </a:p>
                  </a:txBody>
                  <a:tcPr/>
                </a:tc>
                <a:tc>
                  <a:txBody>
                    <a:bodyPr/>
                    <a:lstStyle/>
                    <a:p>
                      <a:r>
                        <a:rPr lang="en-US" sz="1000"/>
                        <a:t>5.20 %</a:t>
                      </a:r>
                    </a:p>
                  </a:txBody>
                  <a:tcPr/>
                </a:tc>
                <a:tc>
                  <a:txBody>
                    <a:bodyPr/>
                    <a:lstStyle/>
                    <a:p>
                      <a:r>
                        <a:rPr lang="en-US" sz="1000"/>
                        <a:t>23111</a:t>
                      </a:r>
                    </a:p>
                  </a:txBody>
                  <a:tcPr/>
                </a:tc>
                <a:tc>
                  <a:txBody>
                    <a:bodyPr/>
                    <a:lstStyle/>
                    <a:p>
                      <a:r>
                        <a:rPr lang="en-US" sz="1000"/>
                        <a:t>3730</a:t>
                      </a:r>
                    </a:p>
                  </a:txBody>
                  <a:tcPr/>
                </a:tc>
                <a:tc>
                  <a:txBody>
                    <a:bodyPr/>
                    <a:lstStyle/>
                    <a:p>
                      <a:r>
                        <a:rPr lang="en-US" sz="1000"/>
                        <a:t>6.15 %</a:t>
                      </a:r>
                    </a:p>
                  </a:txBody>
                  <a:tcPr/>
                </a:tc>
                <a:tc>
                  <a:txBody>
                    <a:bodyPr/>
                    <a:lstStyle/>
                    <a:p>
                      <a:r>
                        <a:rPr lang="en-US" sz="1000"/>
                        <a:t>4.41 %</a:t>
                      </a:r>
                    </a:p>
                  </a:txBody>
                  <a:tcPr/>
                </a:tc>
                <a:extLst>
                  <a:ext uri="{0D108BD9-81ED-4DB2-BD59-A6C34878D82A}">
                    <a16:rowId xmlns:a16="http://schemas.microsoft.com/office/drawing/2014/main" val="2877314616"/>
                  </a:ext>
                </a:extLst>
              </a:tr>
              <a:tr h="370840">
                <a:tc>
                  <a:txBody>
                    <a:bodyPr/>
                    <a:lstStyle/>
                    <a:p>
                      <a:r>
                        <a:rPr lang="en-US" sz="1000"/>
                        <a:t>nrksupernytt</a:t>
                      </a:r>
                    </a:p>
                  </a:txBody>
                  <a:tcPr/>
                </a:tc>
                <a:tc>
                  <a:txBody>
                    <a:bodyPr/>
                    <a:lstStyle/>
                    <a:p>
                      <a:r>
                        <a:rPr lang="en-US" sz="1000"/>
                        <a:t>2.5</a:t>
                      </a:r>
                    </a:p>
                  </a:txBody>
                  <a:tcPr/>
                </a:tc>
                <a:tc>
                  <a:txBody>
                    <a:bodyPr/>
                    <a:lstStyle/>
                    <a:p>
                      <a:r>
                        <a:rPr lang="en-US" sz="1000"/>
                        <a:t>94379</a:t>
                      </a:r>
                    </a:p>
                  </a:txBody>
                  <a:tcPr/>
                </a:tc>
                <a:tc>
                  <a:txBody>
                    <a:bodyPr/>
                    <a:lstStyle/>
                    <a:p>
                      <a:r>
                        <a:rPr lang="en-US" sz="1000"/>
                        <a:t>221</a:t>
                      </a:r>
                    </a:p>
                  </a:txBody>
                  <a:tcPr/>
                </a:tc>
                <a:tc>
                  <a:txBody>
                    <a:bodyPr/>
                    <a:lstStyle/>
                    <a:p>
                      <a:r>
                        <a:rPr lang="en-US" sz="1000"/>
                        <a:t>0.23 %</a:t>
                      </a:r>
                    </a:p>
                  </a:txBody>
                  <a:tcPr/>
                </a:tc>
                <a:tc>
                  <a:txBody>
                    <a:bodyPr/>
                    <a:lstStyle/>
                    <a:p>
                      <a:r>
                        <a:rPr lang="en-US" sz="1000"/>
                        <a:t>255280</a:t>
                      </a:r>
                    </a:p>
                  </a:txBody>
                  <a:tcPr/>
                </a:tc>
                <a:tc>
                  <a:txBody>
                    <a:bodyPr/>
                    <a:lstStyle/>
                    <a:p>
                      <a:r>
                        <a:rPr lang="en-US" sz="1000"/>
                        <a:t>11941</a:t>
                      </a:r>
                    </a:p>
                  </a:txBody>
                  <a:tcPr/>
                </a:tc>
                <a:tc>
                  <a:txBody>
                    <a:bodyPr/>
                    <a:lstStyle/>
                    <a:p>
                      <a:r>
                        <a:rPr lang="en-US" sz="1000"/>
                        <a:t>3.78 %</a:t>
                      </a:r>
                    </a:p>
                  </a:txBody>
                  <a:tcPr/>
                </a:tc>
                <a:tc>
                  <a:txBody>
                    <a:bodyPr/>
                    <a:lstStyle/>
                    <a:p>
                      <a:r>
                        <a:rPr lang="en-US" sz="1000"/>
                        <a:t>-6.67 %</a:t>
                      </a:r>
                    </a:p>
                  </a:txBody>
                  <a:tcPr/>
                </a:tc>
                <a:extLst>
                  <a:ext uri="{0D108BD9-81ED-4DB2-BD59-A6C34878D82A}">
                    <a16:rowId xmlns:a16="http://schemas.microsoft.com/office/drawing/2014/main" val="1715317987"/>
                  </a:ext>
                </a:extLst>
              </a:tr>
            </a:tbl>
          </a:graphicData>
        </a:graphic>
      </p:graphicFrame>
      <p:sp>
        <p:nvSpPr>
          <p:cNvPr id="4" name="Text Placeholder 3">
            <a:extLst>
              <a:ext uri="{FF2B5EF4-FFF2-40B4-BE49-F238E27FC236}">
                <a16:creationId xmlns:a16="http://schemas.microsoft.com/office/drawing/2014/main" id="{2657ACBF-68DF-407D-A9D1-01DC82F9D519}"/>
              </a:ext>
            </a:extLst>
          </p:cNvPr>
          <p:cNvSpPr>
            <a:spLocks noGrp="1"/>
          </p:cNvSpPr>
          <p:nvPr>
            <p:ph type="body" sz="quarter" idx="14"/>
          </p:nvPr>
        </p:nvSpPr>
        <p:spPr/>
        <p:txBody>
          <a:bodyPr/>
          <a:lstStyle/>
          <a:p>
            <a:r>
              <a:rPr lang="en-US"/>
              <a:t>08/01/2018 - 11/30/2018</a:t>
            </a:r>
          </a:p>
        </p:txBody>
      </p:sp>
    </p:spTree>
    <p:extLst>
      <p:ext uri="{BB962C8B-B14F-4D97-AF65-F5344CB8AC3E}">
        <p14:creationId xmlns:p14="http://schemas.microsoft.com/office/powerpoint/2010/main" val="34017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B447-416F-47A6-BABC-632C10AC24C9}"/>
              </a:ext>
            </a:extLst>
          </p:cNvPr>
          <p:cNvSpPr>
            <a:spLocks noGrp="1"/>
          </p:cNvSpPr>
          <p:nvPr>
            <p:ph type="title"/>
          </p:nvPr>
        </p:nvSpPr>
        <p:spPr/>
        <p:txBody>
          <a:bodyPr/>
          <a:lstStyle/>
          <a:p>
            <a:r>
              <a:rPr lang="en-US"/>
              <a:t>Instagram Stories Table  | zdflogo - 1 of 9</a:t>
            </a:r>
          </a:p>
        </p:txBody>
      </p:sp>
      <p:graphicFrame>
        <p:nvGraphicFramePr>
          <p:cNvPr id="5" name="Table Placeholder 4">
            <a:extLst>
              <a:ext uri="{FF2B5EF4-FFF2-40B4-BE49-F238E27FC236}">
                <a16:creationId xmlns:a16="http://schemas.microsoft.com/office/drawing/2014/main" id="{BA259081-8976-43C4-A244-1204B54ECB51}"/>
              </a:ext>
            </a:extLst>
          </p:cNvPr>
          <p:cNvGraphicFramePr>
            <a:graphicFrameLocks noGrp="1"/>
          </p:cNvGraphicFramePr>
          <p:nvPr>
            <p:ph type="tbl" sz="quarter" idx="13"/>
            <p:extLst>
              <p:ext uri="{D42A27DB-BD31-4B8C-83A1-F6EECF244321}">
                <p14:modId xmlns:p14="http://schemas.microsoft.com/office/powerpoint/2010/main" val="198522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76932702"/>
                    </a:ext>
                  </a:extLst>
                </a:gridCol>
                <a:gridCol w="1645920">
                  <a:extLst>
                    <a:ext uri="{9D8B030D-6E8A-4147-A177-3AD203B41FA5}">
                      <a16:colId xmlns:a16="http://schemas.microsoft.com/office/drawing/2014/main" val="978587553"/>
                    </a:ext>
                  </a:extLst>
                </a:gridCol>
                <a:gridCol w="658368">
                  <a:extLst>
                    <a:ext uri="{9D8B030D-6E8A-4147-A177-3AD203B41FA5}">
                      <a16:colId xmlns:a16="http://schemas.microsoft.com/office/drawing/2014/main" val="1021974886"/>
                    </a:ext>
                  </a:extLst>
                </a:gridCol>
                <a:gridCol w="658368">
                  <a:extLst>
                    <a:ext uri="{9D8B030D-6E8A-4147-A177-3AD203B41FA5}">
                      <a16:colId xmlns:a16="http://schemas.microsoft.com/office/drawing/2014/main" val="3271083417"/>
                    </a:ext>
                  </a:extLst>
                </a:gridCol>
                <a:gridCol w="658368">
                  <a:extLst>
                    <a:ext uri="{9D8B030D-6E8A-4147-A177-3AD203B41FA5}">
                      <a16:colId xmlns:a16="http://schemas.microsoft.com/office/drawing/2014/main" val="935027103"/>
                    </a:ext>
                  </a:extLst>
                </a:gridCol>
                <a:gridCol w="658368">
                  <a:extLst>
                    <a:ext uri="{9D8B030D-6E8A-4147-A177-3AD203B41FA5}">
                      <a16:colId xmlns:a16="http://schemas.microsoft.com/office/drawing/2014/main" val="3642022256"/>
                    </a:ext>
                  </a:extLst>
                </a:gridCol>
                <a:gridCol w="658368">
                  <a:extLst>
                    <a:ext uri="{9D8B030D-6E8A-4147-A177-3AD203B41FA5}">
                      <a16:colId xmlns:a16="http://schemas.microsoft.com/office/drawing/2014/main" val="2933981924"/>
                    </a:ext>
                  </a:extLst>
                </a:gridCol>
                <a:gridCol w="658368">
                  <a:extLst>
                    <a:ext uri="{9D8B030D-6E8A-4147-A177-3AD203B41FA5}">
                      <a16:colId xmlns:a16="http://schemas.microsoft.com/office/drawing/2014/main" val="165933439"/>
                    </a:ext>
                  </a:extLst>
                </a:gridCol>
                <a:gridCol w="658368">
                  <a:extLst>
                    <a:ext uri="{9D8B030D-6E8A-4147-A177-3AD203B41FA5}">
                      <a16:colId xmlns:a16="http://schemas.microsoft.com/office/drawing/2014/main" val="1400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032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- 2018-11-30 18:45:06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https://scontent.xx.fbcdn.net/v/t51.12442-15/45376360_754594801560467_7653923576594512654_n.jpg?_nc_cat=104&amp;_nc_ht=scontent.xx&amp;oh=c93463be9de59e16f2ddfb180278298b&amp;oe=5C741996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90496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- 2018-11-30 18:44:58 </a:t>
                      </a:r>
                      <a:r>
                        <a:rPr kumimoji="0" lang="de-DE" sz="1000" b="0" i="0" u="none" strike="noStrike" kern="1200" cap="none" spc="0" normalizeH="0" baseline="0" noProof="0">
                          <a:ln>
                            <a:noFill/>
                          </a:ln>
                          <a:solidFill>
                            <a:prstClr val="black"/>
                          </a:solidFill>
                          <a:effectLst/>
                          <a:uLnTx/>
                          <a:uFillTx/>
                          <a:latin typeface="+mn-lt"/>
                          <a:ea typeface="+mn-ea"/>
                          <a:cs typeface="+mn-cs"/>
                        </a:rPr>
                        <a:t>
 Was sind eure Bananenbotschaften?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https://scontent.xx.fbcdn.net/v/t51.12442-15/44879262_581849238915481_91314266182518549_n.jpg?_nc_cat=108&amp;_nc_ht=scontent.xx&amp;oh=468e91ded5468d4bd2ba9dd4798e4d20&amp;oe=5C9CBA27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423160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- 2018-11-30 18:41:29 </a:t>
                      </a:r>
                      <a:r>
                        <a:rPr kumimoji="0" lang="de-DE" sz="1000" b="0" i="0" u="none" strike="noStrike" kern="1200" cap="none" spc="0" normalizeH="0" baseline="0" noProof="0">
                          <a:ln>
                            <a:noFill/>
                          </a:ln>
                          <a:solidFill>
                            <a:prstClr val="black"/>
                          </a:solidFill>
                          <a:effectLst/>
                          <a:uLnTx/>
                          <a:uFillTx/>
                          <a:latin typeface="+mn-lt"/>
                          <a:ea typeface="+mn-ea"/>
                          <a:cs typeface="+mn-cs"/>
                        </a:rPr>
                        <a:t>
 Das steht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https://scontent.xx.fbcdn.net/v/t51.12442-15/45370150_355126351919258_6962827735234959284_n.jpg?_nc_cat=110&amp;_nc_ht=scontent.xx&amp;oh=06fd57c1a0d17dea1347a3b4dc35eed0&amp;oe=5CAD4903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00737995"/>
                  </a:ext>
                </a:extLst>
              </a:tr>
            </a:tbl>
          </a:graphicData>
        </a:graphic>
      </p:graphicFrame>
      <p:sp>
        <p:nvSpPr>
          <p:cNvPr id="4" name="Text Placeholder 3">
            <a:extLst>
              <a:ext uri="{FF2B5EF4-FFF2-40B4-BE49-F238E27FC236}">
                <a16:creationId xmlns:a16="http://schemas.microsoft.com/office/drawing/2014/main" id="{FC398020-38A3-4115-A4FF-4AF5D0746F5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10375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B1AC-ECC6-4D5F-B273-727967B950F1}"/>
              </a:ext>
            </a:extLst>
          </p:cNvPr>
          <p:cNvSpPr>
            <a:spLocks noGrp="1"/>
          </p:cNvSpPr>
          <p:nvPr>
            <p:ph type="title"/>
          </p:nvPr>
        </p:nvSpPr>
        <p:spPr/>
        <p:txBody>
          <a:bodyPr/>
          <a:lstStyle/>
          <a:p>
            <a:r>
              <a:rPr lang="en-US"/>
              <a:t>Instagram Stories Table  | zdflogo - 2 of 9</a:t>
            </a:r>
          </a:p>
        </p:txBody>
      </p:sp>
      <p:graphicFrame>
        <p:nvGraphicFramePr>
          <p:cNvPr id="5" name="Table Placeholder 4">
            <a:extLst>
              <a:ext uri="{FF2B5EF4-FFF2-40B4-BE49-F238E27FC236}">
                <a16:creationId xmlns:a16="http://schemas.microsoft.com/office/drawing/2014/main" id="{1303A21E-1169-4016-9909-3BFDC9E69691}"/>
              </a:ext>
            </a:extLst>
          </p:cNvPr>
          <p:cNvGraphicFramePr>
            <a:graphicFrameLocks noGrp="1"/>
          </p:cNvGraphicFramePr>
          <p:nvPr>
            <p:ph type="tbl" sz="quarter" idx="13"/>
            <p:extLst>
              <p:ext uri="{D42A27DB-BD31-4B8C-83A1-F6EECF244321}">
                <p14:modId xmlns:p14="http://schemas.microsoft.com/office/powerpoint/2010/main" val="28956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71423945"/>
                    </a:ext>
                  </a:extLst>
                </a:gridCol>
                <a:gridCol w="1645920">
                  <a:extLst>
                    <a:ext uri="{9D8B030D-6E8A-4147-A177-3AD203B41FA5}">
                      <a16:colId xmlns:a16="http://schemas.microsoft.com/office/drawing/2014/main" val="2710084417"/>
                    </a:ext>
                  </a:extLst>
                </a:gridCol>
                <a:gridCol w="658368">
                  <a:extLst>
                    <a:ext uri="{9D8B030D-6E8A-4147-A177-3AD203B41FA5}">
                      <a16:colId xmlns:a16="http://schemas.microsoft.com/office/drawing/2014/main" val="1523305998"/>
                    </a:ext>
                  </a:extLst>
                </a:gridCol>
                <a:gridCol w="658368">
                  <a:extLst>
                    <a:ext uri="{9D8B030D-6E8A-4147-A177-3AD203B41FA5}">
                      <a16:colId xmlns:a16="http://schemas.microsoft.com/office/drawing/2014/main" val="3695019972"/>
                    </a:ext>
                  </a:extLst>
                </a:gridCol>
                <a:gridCol w="658368">
                  <a:extLst>
                    <a:ext uri="{9D8B030D-6E8A-4147-A177-3AD203B41FA5}">
                      <a16:colId xmlns:a16="http://schemas.microsoft.com/office/drawing/2014/main" val="4094112920"/>
                    </a:ext>
                  </a:extLst>
                </a:gridCol>
                <a:gridCol w="658368">
                  <a:extLst>
                    <a:ext uri="{9D8B030D-6E8A-4147-A177-3AD203B41FA5}">
                      <a16:colId xmlns:a16="http://schemas.microsoft.com/office/drawing/2014/main" val="4163317447"/>
                    </a:ext>
                  </a:extLst>
                </a:gridCol>
                <a:gridCol w="658368">
                  <a:extLst>
                    <a:ext uri="{9D8B030D-6E8A-4147-A177-3AD203B41FA5}">
                      <a16:colId xmlns:a16="http://schemas.microsoft.com/office/drawing/2014/main" val="1918587280"/>
                    </a:ext>
                  </a:extLst>
                </a:gridCol>
                <a:gridCol w="658368">
                  <a:extLst>
                    <a:ext uri="{9D8B030D-6E8A-4147-A177-3AD203B41FA5}">
                      <a16:colId xmlns:a16="http://schemas.microsoft.com/office/drawing/2014/main" val="4149487669"/>
                    </a:ext>
                  </a:extLst>
                </a:gridCol>
                <a:gridCol w="658368">
                  <a:extLst>
                    <a:ext uri="{9D8B030D-6E8A-4147-A177-3AD203B41FA5}">
                      <a16:colId xmlns:a16="http://schemas.microsoft.com/office/drawing/2014/main" val="205295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089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- 2018-11-30 18:41:01 </a:t>
                      </a:r>
                      <a:r>
                        <a:rPr kumimoji="0" lang="de-DE" sz="1000" b="0" i="0" u="none" strike="noStrike" kern="1200" cap="none" spc="0" normalizeH="0" baseline="0" noProof="0">
                          <a:ln>
                            <a:noFill/>
                          </a:ln>
                          <a:solidFill>
                            <a:prstClr val="black"/>
                          </a:solidFill>
                          <a:effectLst/>
                          <a:uLnTx/>
                          <a:uFillTx/>
                          <a:latin typeface="+mn-lt"/>
                          <a:ea typeface="+mn-ea"/>
                          <a:cs typeface="+mn-cs"/>
                        </a:rPr>
                        <a:t>
 Was steht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https://scontent.xx.fbcdn.net/v/t51.12442-15/45851002_606795329738758_5762870142971115113_n.jpg?_nc_cat=111&amp;_nc_ht=scontent.xx&amp;oh=2f39403675e2c423a431a1e798ac9575&amp;oe=5CA4A97C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68434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- 2018-11-30 18:40:23 </a:t>
                      </a:r>
                      <a:r>
                        <a:rPr kumimoji="0" lang="de-DE" sz="1000" b="0" i="0" u="none" strike="noStrike" kern="1200" cap="none" spc="0" normalizeH="0" baseline="0" noProof="0">
                          <a:ln>
                            <a:noFill/>
                          </a:ln>
                          <a:solidFill>
                            <a:prstClr val="black"/>
                          </a:solidFill>
                          <a:effectLst/>
                          <a:uLnTx/>
                          <a:uFillTx/>
                          <a:latin typeface="+mn-lt"/>
                          <a:ea typeface="+mn-ea"/>
                          <a:cs typeface="+mn-cs"/>
                        </a:rPr>
                        <a:t>
 In einer amerikanischen Schule werden Motivationsbananen verteilt.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https://scontent.xx.fbcdn.net/v/t51.12442-15/46144484_372031050208045_8113190943858628696_n.jpg?_nc_cat=108&amp;_nc_ht=scontent.xx&amp;oh=37b9ca36a156161f6a90b30919928c23&amp;oe=5C9D4492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35546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- 2018-11-29 19:03:46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https://scontent.xx.fbcdn.net/v/t51.12442-15/45311261_2751908425034857_2322678719735462009_n.jpg?_nc_cat=108&amp;_nc_ht=scontent.xx&amp;oh=0ee05059a3a052dcb70bff19d0aa9ce5&amp;oe=5C69052E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59733452"/>
                  </a:ext>
                </a:extLst>
              </a:tr>
            </a:tbl>
          </a:graphicData>
        </a:graphic>
      </p:graphicFrame>
      <p:sp>
        <p:nvSpPr>
          <p:cNvPr id="4" name="Text Placeholder 3">
            <a:extLst>
              <a:ext uri="{FF2B5EF4-FFF2-40B4-BE49-F238E27FC236}">
                <a16:creationId xmlns:a16="http://schemas.microsoft.com/office/drawing/2014/main" id="{F652D342-A117-4A79-B921-0DF372F3CA8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14394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795A6-6E45-4C7E-AC90-157350DCAC41}"/>
              </a:ext>
            </a:extLst>
          </p:cNvPr>
          <p:cNvSpPr>
            <a:spLocks noGrp="1"/>
          </p:cNvSpPr>
          <p:nvPr>
            <p:ph type="title"/>
          </p:nvPr>
        </p:nvSpPr>
        <p:spPr/>
        <p:txBody>
          <a:bodyPr/>
          <a:lstStyle/>
          <a:p>
            <a:r>
              <a:rPr lang="en-US"/>
              <a:t>Instagram Stories Table  | zdflogo - 3 of 9</a:t>
            </a:r>
          </a:p>
        </p:txBody>
      </p:sp>
      <p:graphicFrame>
        <p:nvGraphicFramePr>
          <p:cNvPr id="5" name="Table Placeholder 4">
            <a:extLst>
              <a:ext uri="{FF2B5EF4-FFF2-40B4-BE49-F238E27FC236}">
                <a16:creationId xmlns:a16="http://schemas.microsoft.com/office/drawing/2014/main" id="{04AFA074-92CD-435E-900A-65100299DC62}"/>
              </a:ext>
            </a:extLst>
          </p:cNvPr>
          <p:cNvGraphicFramePr>
            <a:graphicFrameLocks noGrp="1"/>
          </p:cNvGraphicFramePr>
          <p:nvPr>
            <p:ph type="tbl" sz="quarter" idx="13"/>
            <p:extLst>
              <p:ext uri="{D42A27DB-BD31-4B8C-83A1-F6EECF244321}">
                <p14:modId xmlns:p14="http://schemas.microsoft.com/office/powerpoint/2010/main" val="4286233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11441189"/>
                    </a:ext>
                  </a:extLst>
                </a:gridCol>
                <a:gridCol w="1645920">
                  <a:extLst>
                    <a:ext uri="{9D8B030D-6E8A-4147-A177-3AD203B41FA5}">
                      <a16:colId xmlns:a16="http://schemas.microsoft.com/office/drawing/2014/main" val="608679652"/>
                    </a:ext>
                  </a:extLst>
                </a:gridCol>
                <a:gridCol w="658368">
                  <a:extLst>
                    <a:ext uri="{9D8B030D-6E8A-4147-A177-3AD203B41FA5}">
                      <a16:colId xmlns:a16="http://schemas.microsoft.com/office/drawing/2014/main" val="3839367419"/>
                    </a:ext>
                  </a:extLst>
                </a:gridCol>
                <a:gridCol w="658368">
                  <a:extLst>
                    <a:ext uri="{9D8B030D-6E8A-4147-A177-3AD203B41FA5}">
                      <a16:colId xmlns:a16="http://schemas.microsoft.com/office/drawing/2014/main" val="1698520536"/>
                    </a:ext>
                  </a:extLst>
                </a:gridCol>
                <a:gridCol w="658368">
                  <a:extLst>
                    <a:ext uri="{9D8B030D-6E8A-4147-A177-3AD203B41FA5}">
                      <a16:colId xmlns:a16="http://schemas.microsoft.com/office/drawing/2014/main" val="1061117482"/>
                    </a:ext>
                  </a:extLst>
                </a:gridCol>
                <a:gridCol w="658368">
                  <a:extLst>
                    <a:ext uri="{9D8B030D-6E8A-4147-A177-3AD203B41FA5}">
                      <a16:colId xmlns:a16="http://schemas.microsoft.com/office/drawing/2014/main" val="2431911439"/>
                    </a:ext>
                  </a:extLst>
                </a:gridCol>
                <a:gridCol w="658368">
                  <a:extLst>
                    <a:ext uri="{9D8B030D-6E8A-4147-A177-3AD203B41FA5}">
                      <a16:colId xmlns:a16="http://schemas.microsoft.com/office/drawing/2014/main" val="2930628642"/>
                    </a:ext>
                  </a:extLst>
                </a:gridCol>
                <a:gridCol w="658368">
                  <a:extLst>
                    <a:ext uri="{9D8B030D-6E8A-4147-A177-3AD203B41FA5}">
                      <a16:colId xmlns:a16="http://schemas.microsoft.com/office/drawing/2014/main" val="1550943400"/>
                    </a:ext>
                  </a:extLst>
                </a:gridCol>
                <a:gridCol w="658368">
                  <a:extLst>
                    <a:ext uri="{9D8B030D-6E8A-4147-A177-3AD203B41FA5}">
                      <a16:colId xmlns:a16="http://schemas.microsoft.com/office/drawing/2014/main" val="75106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4309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zdflogo - 2018-11-29 19:02:23 </a:t>
                      </a:r>
                      <a:r>
                        <a:rPr kumimoji="0" lang="en-US" sz="1000" b="0" i="0" u="none" strike="noStrike" kern="1200" cap="none" spc="0" normalizeH="0" baseline="0" noProof="0">
                          <a:ln>
                            <a:noFill/>
                          </a:ln>
                          <a:solidFill>
                            <a:prstClr val="black"/>
                          </a:solidFill>
                          <a:effectLst/>
                          <a:uLnTx/>
                          <a:uFillTx/>
                          <a:latin typeface="+mn-lt"/>
                          <a:ea typeface="+mn-ea"/>
                          <a:cs typeface="+mn-cs"/>
                        </a:rPr>
                        <a:t>
 Cybermobbing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https://scontent.xx.fbcdn.net/v/t51.12442-15/46855877_581729182285515_3097866709373309683_n.jpg?_nc_cat=111&amp;_nc_ht=scontent.xx&amp;oh=4e51b1aed03a7a1836c480abd669a041&amp;oe=5CA6B80B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47174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- 2018-11-29 19:00:07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https://scontent.xx.fbcdn.net/v/t51.12442-15/46182562_204103487132855_368190217541201499_n.jpg?_nc_cat=109&amp;_nc_ht=scontent.xx&amp;oh=967dfaf627a95b2933c3123c8781d6ee&amp;oe=5CAAC82C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39719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- 2018-11-29 18:56:05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https://scontent.xx.fbcdn.net/v/t51.12442-15/44808283_295562064397471_6330277229889238049_n.jpg?_nc_cat=101&amp;_nc_ht=scontent.xx&amp;oh=114376658e3b8a619278663a9872808c&amp;oe=5CA92369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501759764"/>
                  </a:ext>
                </a:extLst>
              </a:tr>
            </a:tbl>
          </a:graphicData>
        </a:graphic>
      </p:graphicFrame>
      <p:sp>
        <p:nvSpPr>
          <p:cNvPr id="4" name="Text Placeholder 3">
            <a:extLst>
              <a:ext uri="{FF2B5EF4-FFF2-40B4-BE49-F238E27FC236}">
                <a16:creationId xmlns:a16="http://schemas.microsoft.com/office/drawing/2014/main" id="{101205AD-B544-4E1F-8835-0922AD3F753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9137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EF7E3-1F99-4178-B720-8E6EA2CDF935}"/>
              </a:ext>
            </a:extLst>
          </p:cNvPr>
          <p:cNvSpPr>
            <a:spLocks noGrp="1"/>
          </p:cNvSpPr>
          <p:nvPr>
            <p:ph type="title"/>
          </p:nvPr>
        </p:nvSpPr>
        <p:spPr/>
        <p:txBody>
          <a:bodyPr/>
          <a:lstStyle/>
          <a:p>
            <a:r>
              <a:rPr lang="en-US"/>
              <a:t>Instagram Stories Table  | zdflogo - 4 of 9</a:t>
            </a:r>
          </a:p>
        </p:txBody>
      </p:sp>
      <p:graphicFrame>
        <p:nvGraphicFramePr>
          <p:cNvPr id="5" name="Table Placeholder 4">
            <a:extLst>
              <a:ext uri="{FF2B5EF4-FFF2-40B4-BE49-F238E27FC236}">
                <a16:creationId xmlns:a16="http://schemas.microsoft.com/office/drawing/2014/main" id="{E8C64A01-E60E-4EBF-9FB5-C71AC9C99B31}"/>
              </a:ext>
            </a:extLst>
          </p:cNvPr>
          <p:cNvGraphicFramePr>
            <a:graphicFrameLocks noGrp="1"/>
          </p:cNvGraphicFramePr>
          <p:nvPr>
            <p:ph type="tbl" sz="quarter" idx="13"/>
            <p:extLst>
              <p:ext uri="{D42A27DB-BD31-4B8C-83A1-F6EECF244321}">
                <p14:modId xmlns:p14="http://schemas.microsoft.com/office/powerpoint/2010/main" val="1866694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07776125"/>
                    </a:ext>
                  </a:extLst>
                </a:gridCol>
                <a:gridCol w="1645920">
                  <a:extLst>
                    <a:ext uri="{9D8B030D-6E8A-4147-A177-3AD203B41FA5}">
                      <a16:colId xmlns:a16="http://schemas.microsoft.com/office/drawing/2014/main" val="1921067793"/>
                    </a:ext>
                  </a:extLst>
                </a:gridCol>
                <a:gridCol w="658368">
                  <a:extLst>
                    <a:ext uri="{9D8B030D-6E8A-4147-A177-3AD203B41FA5}">
                      <a16:colId xmlns:a16="http://schemas.microsoft.com/office/drawing/2014/main" val="540798199"/>
                    </a:ext>
                  </a:extLst>
                </a:gridCol>
                <a:gridCol w="658368">
                  <a:extLst>
                    <a:ext uri="{9D8B030D-6E8A-4147-A177-3AD203B41FA5}">
                      <a16:colId xmlns:a16="http://schemas.microsoft.com/office/drawing/2014/main" val="3974422280"/>
                    </a:ext>
                  </a:extLst>
                </a:gridCol>
                <a:gridCol w="658368">
                  <a:extLst>
                    <a:ext uri="{9D8B030D-6E8A-4147-A177-3AD203B41FA5}">
                      <a16:colId xmlns:a16="http://schemas.microsoft.com/office/drawing/2014/main" val="1879673921"/>
                    </a:ext>
                  </a:extLst>
                </a:gridCol>
                <a:gridCol w="658368">
                  <a:extLst>
                    <a:ext uri="{9D8B030D-6E8A-4147-A177-3AD203B41FA5}">
                      <a16:colId xmlns:a16="http://schemas.microsoft.com/office/drawing/2014/main" val="3414362519"/>
                    </a:ext>
                  </a:extLst>
                </a:gridCol>
                <a:gridCol w="658368">
                  <a:extLst>
                    <a:ext uri="{9D8B030D-6E8A-4147-A177-3AD203B41FA5}">
                      <a16:colId xmlns:a16="http://schemas.microsoft.com/office/drawing/2014/main" val="633560423"/>
                    </a:ext>
                  </a:extLst>
                </a:gridCol>
                <a:gridCol w="658368">
                  <a:extLst>
                    <a:ext uri="{9D8B030D-6E8A-4147-A177-3AD203B41FA5}">
                      <a16:colId xmlns:a16="http://schemas.microsoft.com/office/drawing/2014/main" val="752212968"/>
                    </a:ext>
                  </a:extLst>
                </a:gridCol>
                <a:gridCol w="658368">
                  <a:extLst>
                    <a:ext uri="{9D8B030D-6E8A-4147-A177-3AD203B41FA5}">
                      <a16:colId xmlns:a16="http://schemas.microsoft.com/office/drawing/2014/main" val="1127042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2362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- 2018-11-28 19:03:36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eure 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https://scontent.xx.fbcdn.net/v/t51.12442-15/46316490_2178833145709179_320458547885516029_n.jpg?_nc_cat=105&amp;_nc_ht=scontent.xx&amp;oh=ec6c6105245f41df76bebb830660c1bf&amp;oe=5CA884E6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29125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- 2018-11-28 19:02:44 </a:t>
                      </a:r>
                      <a:r>
                        <a:rPr kumimoji="0" lang="de-DE" sz="1000" b="0" i="0" u="none" strike="noStrike" kern="1200" cap="none" spc="0" normalizeH="0" baseline="0" noProof="0">
                          <a:ln>
                            <a:noFill/>
                          </a:ln>
                          <a:solidFill>
                            <a:prstClr val="black"/>
                          </a:solidFill>
                          <a:effectLst/>
                          <a:uLnTx/>
                          <a:uFillTx/>
                          <a:latin typeface="+mn-lt"/>
                          <a:ea typeface="+mn-ea"/>
                          <a:cs typeface="+mn-cs"/>
                        </a:rPr>
                        <a:t>
 Wir sind auf eure Meinung gespannt! Kommentiert gerne unter unserem Post zu dem Thema!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https://scontent.xx.fbcdn.net/v/t51.12442-15/44822352_1158284777652402_3333940523664378635_n.jpg?_nc_cat=102&amp;_nc_ht=scontent.xx&amp;oh=44a1598580ffd76f717f04195f45aa3a&amp;oe=5CA6E091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30094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- 2018-11-28 18:59:58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https://scontent.xx.fbcdn.net/v/t51.12442-15/44866781_1973711406054208_8627465673224257067_n.jpg?_nc_cat=106&amp;_nc_ht=scontent.xx&amp;oh=49b36c818f4dcc6b4254e971f05388a4&amp;oe=5C6AFF57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77517326"/>
                  </a:ext>
                </a:extLst>
              </a:tr>
            </a:tbl>
          </a:graphicData>
        </a:graphic>
      </p:graphicFrame>
      <p:sp>
        <p:nvSpPr>
          <p:cNvPr id="4" name="Text Placeholder 3">
            <a:extLst>
              <a:ext uri="{FF2B5EF4-FFF2-40B4-BE49-F238E27FC236}">
                <a16:creationId xmlns:a16="http://schemas.microsoft.com/office/drawing/2014/main" id="{485D9B34-7A49-4887-9B28-C38753788A3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60557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6A1EB-B794-4954-861C-6E31874A1F0F}"/>
              </a:ext>
            </a:extLst>
          </p:cNvPr>
          <p:cNvSpPr>
            <a:spLocks noGrp="1"/>
          </p:cNvSpPr>
          <p:nvPr>
            <p:ph type="title"/>
          </p:nvPr>
        </p:nvSpPr>
        <p:spPr/>
        <p:txBody>
          <a:bodyPr/>
          <a:lstStyle/>
          <a:p>
            <a:r>
              <a:rPr lang="en-US"/>
              <a:t>Instagram Stories Table  | zdflogo - 5 of 9</a:t>
            </a:r>
          </a:p>
        </p:txBody>
      </p:sp>
      <p:graphicFrame>
        <p:nvGraphicFramePr>
          <p:cNvPr id="5" name="Table Placeholder 4">
            <a:extLst>
              <a:ext uri="{FF2B5EF4-FFF2-40B4-BE49-F238E27FC236}">
                <a16:creationId xmlns:a16="http://schemas.microsoft.com/office/drawing/2014/main" id="{62405BEB-CC37-4580-B871-4674277C7144}"/>
              </a:ext>
            </a:extLst>
          </p:cNvPr>
          <p:cNvGraphicFramePr>
            <a:graphicFrameLocks noGrp="1"/>
          </p:cNvGraphicFramePr>
          <p:nvPr>
            <p:ph type="tbl" sz="quarter" idx="13"/>
            <p:extLst>
              <p:ext uri="{D42A27DB-BD31-4B8C-83A1-F6EECF244321}">
                <p14:modId xmlns:p14="http://schemas.microsoft.com/office/powerpoint/2010/main" val="406267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81192315"/>
                    </a:ext>
                  </a:extLst>
                </a:gridCol>
                <a:gridCol w="1645920">
                  <a:extLst>
                    <a:ext uri="{9D8B030D-6E8A-4147-A177-3AD203B41FA5}">
                      <a16:colId xmlns:a16="http://schemas.microsoft.com/office/drawing/2014/main" val="2847853267"/>
                    </a:ext>
                  </a:extLst>
                </a:gridCol>
                <a:gridCol w="658368">
                  <a:extLst>
                    <a:ext uri="{9D8B030D-6E8A-4147-A177-3AD203B41FA5}">
                      <a16:colId xmlns:a16="http://schemas.microsoft.com/office/drawing/2014/main" val="757456310"/>
                    </a:ext>
                  </a:extLst>
                </a:gridCol>
                <a:gridCol w="658368">
                  <a:extLst>
                    <a:ext uri="{9D8B030D-6E8A-4147-A177-3AD203B41FA5}">
                      <a16:colId xmlns:a16="http://schemas.microsoft.com/office/drawing/2014/main" val="1583160116"/>
                    </a:ext>
                  </a:extLst>
                </a:gridCol>
                <a:gridCol w="658368">
                  <a:extLst>
                    <a:ext uri="{9D8B030D-6E8A-4147-A177-3AD203B41FA5}">
                      <a16:colId xmlns:a16="http://schemas.microsoft.com/office/drawing/2014/main" val="1622529096"/>
                    </a:ext>
                  </a:extLst>
                </a:gridCol>
                <a:gridCol w="658368">
                  <a:extLst>
                    <a:ext uri="{9D8B030D-6E8A-4147-A177-3AD203B41FA5}">
                      <a16:colId xmlns:a16="http://schemas.microsoft.com/office/drawing/2014/main" val="1681216250"/>
                    </a:ext>
                  </a:extLst>
                </a:gridCol>
                <a:gridCol w="658368">
                  <a:extLst>
                    <a:ext uri="{9D8B030D-6E8A-4147-A177-3AD203B41FA5}">
                      <a16:colId xmlns:a16="http://schemas.microsoft.com/office/drawing/2014/main" val="1939167944"/>
                    </a:ext>
                  </a:extLst>
                </a:gridCol>
                <a:gridCol w="658368">
                  <a:extLst>
                    <a:ext uri="{9D8B030D-6E8A-4147-A177-3AD203B41FA5}">
                      <a16:colId xmlns:a16="http://schemas.microsoft.com/office/drawing/2014/main" val="3599459119"/>
                    </a:ext>
                  </a:extLst>
                </a:gridCol>
                <a:gridCol w="658368">
                  <a:extLst>
                    <a:ext uri="{9D8B030D-6E8A-4147-A177-3AD203B41FA5}">
                      <a16:colId xmlns:a16="http://schemas.microsoft.com/office/drawing/2014/main" val="144210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693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- 2018-11-28 18:57:18 </a:t>
                      </a:r>
                      <a:r>
                        <a:rPr kumimoji="0" lang="de-DE" sz="1000" b="0" i="0" u="none" strike="noStrike" kern="1200" cap="none" spc="0" normalizeH="0" baseline="0" noProof="0">
                          <a:ln>
                            <a:noFill/>
                          </a:ln>
                          <a:solidFill>
                            <a:prstClr val="black"/>
                          </a:solidFill>
                          <a:effectLst/>
                          <a:uLnTx/>
                          <a:uFillTx/>
                          <a:latin typeface="+mn-lt"/>
                          <a:ea typeface="+mn-ea"/>
                          <a:cs typeface="+mn-cs"/>
                        </a:rPr>
                        <a:t>
 Auf logo.de gibt es viele Tipps, was Eltern beachten können, um die Privatsphäre ihrer Kinder zu bewahren.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https://scontent.xx.fbcdn.net/v/t51.12442-15/46317862_339414950191753_6950968018541905896_n.jpg?_nc_cat=102&amp;_nc_ht=scontent.xx&amp;oh=ed835cf73c1f11921a3ae4df4cd36679&amp;oe=5C700F93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41498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- 2018-11-28 18:50:17 </a:t>
                      </a:r>
                      <a:r>
                        <a:rPr kumimoji="0" lang="de-DE" sz="1000" b="0" i="0" u="none" strike="noStrike" kern="1200" cap="none" spc="0" normalizeH="0" baseline="0" noProof="0">
                          <a:ln>
                            <a:noFill/>
                          </a:ln>
                          <a:solidFill>
                            <a:prstClr val="black"/>
                          </a:solidFill>
                          <a:effectLst/>
                          <a:uLnTx/>
                          <a:uFillTx/>
                          <a:latin typeface="+mn-lt"/>
                          <a:ea typeface="+mn-ea"/>
                          <a:cs typeface="+mn-cs"/>
                        </a:rPr>
                        <a:t>
 Eine neue Studie besagt: viele Kinder finden das gar nicht gut, wenn ihre Fotos rumgeschickt oder gepostet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https://scontent.xx.fbcdn.net/v/t51.12442-15/43913331_199120257641535_7161684523144508285_n.jpg?_nc_cat=107&amp;_nc_ht=scontent.xx&amp;oh=a072a52c889f4990cf5f2351b34669d9&amp;oe=5CAAB54E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71563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- 2018-11-28 18:48:22 </a:t>
                      </a:r>
                      <a:r>
                        <a:rPr kumimoji="0" lang="de-DE" sz="1000" b="0" i="0" u="none" strike="noStrike" kern="1200" cap="none" spc="0" normalizeH="0" baseline="0" noProof="0">
                          <a:ln>
                            <a:noFill/>
                          </a:ln>
                          <a:solidFill>
                            <a:prstClr val="black"/>
                          </a:solidFill>
                          <a:effectLst/>
                          <a:uLnTx/>
                          <a:uFillTx/>
                          <a:latin typeface="+mn-lt"/>
                          <a:ea typeface="+mn-ea"/>
                          <a:cs typeface="+mn-cs"/>
                        </a:rPr>
                        <a:t>
 Unser großes Thema heute: Kinder-Fotos im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https://scontent.xx.fbcdn.net/v/t51.12442-15/44580386_2423875580961814_4888705170450086295_n.jpg?_nc_cat=107&amp;_nc_ht=scontent.xx&amp;oh=f87975167639ecb1a82eba9e854da7eb&amp;oe=5CADEF2F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12915898"/>
                  </a:ext>
                </a:extLst>
              </a:tr>
            </a:tbl>
          </a:graphicData>
        </a:graphic>
      </p:graphicFrame>
      <p:sp>
        <p:nvSpPr>
          <p:cNvPr id="4" name="Text Placeholder 3">
            <a:extLst>
              <a:ext uri="{FF2B5EF4-FFF2-40B4-BE49-F238E27FC236}">
                <a16:creationId xmlns:a16="http://schemas.microsoft.com/office/drawing/2014/main" id="{A669A7C8-C9AF-4BC9-9E1A-0068F3A62E4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52737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40E10-C798-4A81-BF1C-639605385A00}"/>
              </a:ext>
            </a:extLst>
          </p:cNvPr>
          <p:cNvSpPr>
            <a:spLocks noGrp="1"/>
          </p:cNvSpPr>
          <p:nvPr>
            <p:ph type="title"/>
          </p:nvPr>
        </p:nvSpPr>
        <p:spPr/>
        <p:txBody>
          <a:bodyPr/>
          <a:lstStyle/>
          <a:p>
            <a:r>
              <a:rPr lang="en-US"/>
              <a:t>Instagram Stories Table  | zdflogo - 6 of 9</a:t>
            </a:r>
          </a:p>
        </p:txBody>
      </p:sp>
      <p:graphicFrame>
        <p:nvGraphicFramePr>
          <p:cNvPr id="5" name="Table Placeholder 4">
            <a:extLst>
              <a:ext uri="{FF2B5EF4-FFF2-40B4-BE49-F238E27FC236}">
                <a16:creationId xmlns:a16="http://schemas.microsoft.com/office/drawing/2014/main" id="{A4DCFF7B-E745-4C26-B36B-B1B43802ACB1}"/>
              </a:ext>
            </a:extLst>
          </p:cNvPr>
          <p:cNvGraphicFramePr>
            <a:graphicFrameLocks noGrp="1"/>
          </p:cNvGraphicFramePr>
          <p:nvPr>
            <p:ph type="tbl" sz="quarter" idx="13"/>
            <p:extLst>
              <p:ext uri="{D42A27DB-BD31-4B8C-83A1-F6EECF244321}">
                <p14:modId xmlns:p14="http://schemas.microsoft.com/office/powerpoint/2010/main" val="301929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79695467"/>
                    </a:ext>
                  </a:extLst>
                </a:gridCol>
                <a:gridCol w="1645920">
                  <a:extLst>
                    <a:ext uri="{9D8B030D-6E8A-4147-A177-3AD203B41FA5}">
                      <a16:colId xmlns:a16="http://schemas.microsoft.com/office/drawing/2014/main" val="1352304223"/>
                    </a:ext>
                  </a:extLst>
                </a:gridCol>
                <a:gridCol w="658368">
                  <a:extLst>
                    <a:ext uri="{9D8B030D-6E8A-4147-A177-3AD203B41FA5}">
                      <a16:colId xmlns:a16="http://schemas.microsoft.com/office/drawing/2014/main" val="2256140866"/>
                    </a:ext>
                  </a:extLst>
                </a:gridCol>
                <a:gridCol w="658368">
                  <a:extLst>
                    <a:ext uri="{9D8B030D-6E8A-4147-A177-3AD203B41FA5}">
                      <a16:colId xmlns:a16="http://schemas.microsoft.com/office/drawing/2014/main" val="1425119906"/>
                    </a:ext>
                  </a:extLst>
                </a:gridCol>
                <a:gridCol w="658368">
                  <a:extLst>
                    <a:ext uri="{9D8B030D-6E8A-4147-A177-3AD203B41FA5}">
                      <a16:colId xmlns:a16="http://schemas.microsoft.com/office/drawing/2014/main" val="1900511713"/>
                    </a:ext>
                  </a:extLst>
                </a:gridCol>
                <a:gridCol w="658368">
                  <a:extLst>
                    <a:ext uri="{9D8B030D-6E8A-4147-A177-3AD203B41FA5}">
                      <a16:colId xmlns:a16="http://schemas.microsoft.com/office/drawing/2014/main" val="1208251135"/>
                    </a:ext>
                  </a:extLst>
                </a:gridCol>
                <a:gridCol w="658368">
                  <a:extLst>
                    <a:ext uri="{9D8B030D-6E8A-4147-A177-3AD203B41FA5}">
                      <a16:colId xmlns:a16="http://schemas.microsoft.com/office/drawing/2014/main" val="1553663000"/>
                    </a:ext>
                  </a:extLst>
                </a:gridCol>
                <a:gridCol w="658368">
                  <a:extLst>
                    <a:ext uri="{9D8B030D-6E8A-4147-A177-3AD203B41FA5}">
                      <a16:colId xmlns:a16="http://schemas.microsoft.com/office/drawing/2014/main" val="4110194693"/>
                    </a:ext>
                  </a:extLst>
                </a:gridCol>
                <a:gridCol w="658368">
                  <a:extLst>
                    <a:ext uri="{9D8B030D-6E8A-4147-A177-3AD203B41FA5}">
                      <a16:colId xmlns:a16="http://schemas.microsoft.com/office/drawing/2014/main" val="2980203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5157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- 2018-11-27 17:43:58 </a:t>
                      </a:r>
                      <a:r>
                        <a:rPr kumimoji="0" lang="de-DE" sz="1000" b="0" i="0" u="none" strike="noStrike" kern="1200" cap="none" spc="0" normalizeH="0" baseline="0" noProof="0">
                          <a:ln>
                            <a:noFill/>
                          </a:ln>
                          <a:solidFill>
                            <a:prstClr val="black"/>
                          </a:solidFill>
                          <a:effectLst/>
                          <a:uLnTx/>
                          <a:uFillTx/>
                          <a:latin typeface="+mn-lt"/>
                          <a:ea typeface="+mn-ea"/>
                          <a:cs typeface="+mn-cs"/>
                        </a:rPr>
                        <a:t>
 Bitte alle Fragen unter diesen Post: (Fragen aus den Nachrichten können wir leider nicht beantworten.)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https://scontent.xx.fbcdn.net/v/t51.12442-15/46259575_336938986885827_4156482528251892006_n.jpg?_nc_cat=102&amp;_nc_ht=scontent.xx&amp;oh=9966b97978de56e44ecd63d2cc110290&amp;oe=5C6D65A2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1189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- 2018-11-27 17:41:49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https://scontent.xx.fbcdn.net/v/t51.12442-15/44338823_571941539885659_8731405667627880968_n.jpg?_nc_cat=103&amp;_nc_ht=scontent.xx&amp;oh=695df8a46a0e3ee70e2c46ccc9c6dd9b&amp;oe=5C6736FF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11211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- 2018-11-27 17:40:51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https://scontent.xx.fbcdn.net/v/t51.12442-15/44577683_130319971293077_2189736993167690134_n.jpg?_nc_cat=102&amp;_nc_ht=scontent.xx&amp;oh=5710d2137da4d8f97da8831b6ae86916&amp;oe=5C772891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297983262"/>
                  </a:ext>
                </a:extLst>
              </a:tr>
            </a:tbl>
          </a:graphicData>
        </a:graphic>
      </p:graphicFrame>
      <p:sp>
        <p:nvSpPr>
          <p:cNvPr id="4" name="Text Placeholder 3">
            <a:extLst>
              <a:ext uri="{FF2B5EF4-FFF2-40B4-BE49-F238E27FC236}">
                <a16:creationId xmlns:a16="http://schemas.microsoft.com/office/drawing/2014/main" id="{9C82C3E8-2EC2-46D0-85B3-A7ECD8B5A2C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90912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E7389-7E8F-4D4B-9AF5-F67CD0B97910}"/>
              </a:ext>
            </a:extLst>
          </p:cNvPr>
          <p:cNvSpPr>
            <a:spLocks noGrp="1"/>
          </p:cNvSpPr>
          <p:nvPr>
            <p:ph type="title"/>
          </p:nvPr>
        </p:nvSpPr>
        <p:spPr/>
        <p:txBody>
          <a:bodyPr/>
          <a:lstStyle/>
          <a:p>
            <a:r>
              <a:rPr lang="en-US"/>
              <a:t>Instagram Stories Table  | zdflogo - 7 of 9</a:t>
            </a:r>
          </a:p>
        </p:txBody>
      </p:sp>
      <p:graphicFrame>
        <p:nvGraphicFramePr>
          <p:cNvPr id="5" name="Table Placeholder 4">
            <a:extLst>
              <a:ext uri="{FF2B5EF4-FFF2-40B4-BE49-F238E27FC236}">
                <a16:creationId xmlns:a16="http://schemas.microsoft.com/office/drawing/2014/main" id="{7E9846E0-83F9-441F-8C61-18648A1C29D3}"/>
              </a:ext>
            </a:extLst>
          </p:cNvPr>
          <p:cNvGraphicFramePr>
            <a:graphicFrameLocks noGrp="1"/>
          </p:cNvGraphicFramePr>
          <p:nvPr>
            <p:ph type="tbl" sz="quarter" idx="13"/>
            <p:extLst>
              <p:ext uri="{D42A27DB-BD31-4B8C-83A1-F6EECF244321}">
                <p14:modId xmlns:p14="http://schemas.microsoft.com/office/powerpoint/2010/main" val="300033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80637682"/>
                    </a:ext>
                  </a:extLst>
                </a:gridCol>
                <a:gridCol w="1645920">
                  <a:extLst>
                    <a:ext uri="{9D8B030D-6E8A-4147-A177-3AD203B41FA5}">
                      <a16:colId xmlns:a16="http://schemas.microsoft.com/office/drawing/2014/main" val="841209445"/>
                    </a:ext>
                  </a:extLst>
                </a:gridCol>
                <a:gridCol w="658368">
                  <a:extLst>
                    <a:ext uri="{9D8B030D-6E8A-4147-A177-3AD203B41FA5}">
                      <a16:colId xmlns:a16="http://schemas.microsoft.com/office/drawing/2014/main" val="3996034776"/>
                    </a:ext>
                  </a:extLst>
                </a:gridCol>
                <a:gridCol w="658368">
                  <a:extLst>
                    <a:ext uri="{9D8B030D-6E8A-4147-A177-3AD203B41FA5}">
                      <a16:colId xmlns:a16="http://schemas.microsoft.com/office/drawing/2014/main" val="1301425295"/>
                    </a:ext>
                  </a:extLst>
                </a:gridCol>
                <a:gridCol w="658368">
                  <a:extLst>
                    <a:ext uri="{9D8B030D-6E8A-4147-A177-3AD203B41FA5}">
                      <a16:colId xmlns:a16="http://schemas.microsoft.com/office/drawing/2014/main" val="3019872230"/>
                    </a:ext>
                  </a:extLst>
                </a:gridCol>
                <a:gridCol w="658368">
                  <a:extLst>
                    <a:ext uri="{9D8B030D-6E8A-4147-A177-3AD203B41FA5}">
                      <a16:colId xmlns:a16="http://schemas.microsoft.com/office/drawing/2014/main" val="2130881527"/>
                    </a:ext>
                  </a:extLst>
                </a:gridCol>
                <a:gridCol w="658368">
                  <a:extLst>
                    <a:ext uri="{9D8B030D-6E8A-4147-A177-3AD203B41FA5}">
                      <a16:colId xmlns:a16="http://schemas.microsoft.com/office/drawing/2014/main" val="3045177776"/>
                    </a:ext>
                  </a:extLst>
                </a:gridCol>
                <a:gridCol w="658368">
                  <a:extLst>
                    <a:ext uri="{9D8B030D-6E8A-4147-A177-3AD203B41FA5}">
                      <a16:colId xmlns:a16="http://schemas.microsoft.com/office/drawing/2014/main" val="1715367191"/>
                    </a:ext>
                  </a:extLst>
                </a:gridCol>
                <a:gridCol w="658368">
                  <a:extLst>
                    <a:ext uri="{9D8B030D-6E8A-4147-A177-3AD203B41FA5}">
                      <a16:colId xmlns:a16="http://schemas.microsoft.com/office/drawing/2014/main" val="285139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3026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- 2018-11-27 17:40:14 </a:t>
                      </a:r>
                      <a:r>
                        <a:rPr kumimoji="0" lang="de-DE" sz="1000" b="0" i="0" u="none" strike="noStrike" kern="1200" cap="none" spc="0" normalizeH="0" baseline="0" noProof="0">
                          <a:ln>
                            <a:noFill/>
                          </a:ln>
                          <a:solidFill>
                            <a:prstClr val="black"/>
                          </a:solidFill>
                          <a:effectLst/>
                          <a:uLnTx/>
                          <a:uFillTx/>
                          <a:latin typeface="+mn-lt"/>
                          <a:ea typeface="+mn-ea"/>
                          <a:cs typeface="+mn-cs"/>
                        </a:rPr>
                        <a:t>
 Ab dem 1.12. gibt es den logo!-Adventskalender. Und ihr könnt mitmachen!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https://scontent.xx.fbcdn.net/v/t51.12442-15/44679551_2289930821225771_5618090028479660497_n.jpg?_nc_cat=100&amp;_nc_ht=scontent.xx&amp;oh=7f9adc7126a8763ea759bb7d7ce48511&amp;oe=5CAAD335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209598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- 2018-11-26 18:49:17 </a:t>
                      </a:r>
                      <a:r>
                        <a:rPr kumimoji="0" lang="de-DE" sz="1000" b="0" i="0" u="none" strike="noStrike" kern="1200" cap="none" spc="0" normalizeH="0" baseline="0" noProof="0">
                          <a:ln>
                            <a:noFill/>
                          </a:ln>
                          <a:solidFill>
                            <a:prstClr val="black"/>
                          </a:solidFill>
                          <a:effectLst/>
                          <a:uLnTx/>
                          <a:uFillTx/>
                          <a:latin typeface="+mn-lt"/>
                          <a:ea typeface="+mn-ea"/>
                          <a:cs typeface="+mn-cs"/>
                        </a:rPr>
                        <a:t>
 @timschreder das wird hart für dich, wenn das veröffentlich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https://scontent.xx.fbcdn.net/v/t51.12442-15/44749853_190279788578271_3785810352386224590_n.jpg?_nc_cat=100&amp;_nc_ht=scontent.xx&amp;oh=9d7926ac10d6ffe95375bdb3d46b2a25&amp;oe=5CB02573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258828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zdflogo - 2018-11-26 18:47:07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https://scontent.xx.fbcdn.net/v/t51.12442-15/45381382_518532381890249_8741352029435984179_n.jpg?_nc_cat=107&amp;_nc_ht=scontent.xx&amp;oh=788ecdd6f129281115a563225a12b140&amp;oe=5C64EB0E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83069689"/>
                  </a:ext>
                </a:extLst>
              </a:tr>
            </a:tbl>
          </a:graphicData>
        </a:graphic>
      </p:graphicFrame>
      <p:sp>
        <p:nvSpPr>
          <p:cNvPr id="4" name="Text Placeholder 3">
            <a:extLst>
              <a:ext uri="{FF2B5EF4-FFF2-40B4-BE49-F238E27FC236}">
                <a16:creationId xmlns:a16="http://schemas.microsoft.com/office/drawing/2014/main" id="{69D3A072-F408-4C1F-B7D1-1CB2D7F49C3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63490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DE90-93B8-4D1A-99D2-AC9323D6D07B}"/>
              </a:ext>
            </a:extLst>
          </p:cNvPr>
          <p:cNvSpPr>
            <a:spLocks noGrp="1"/>
          </p:cNvSpPr>
          <p:nvPr>
            <p:ph type="title"/>
          </p:nvPr>
        </p:nvSpPr>
        <p:spPr/>
        <p:txBody>
          <a:bodyPr/>
          <a:lstStyle/>
          <a:p>
            <a:r>
              <a:rPr lang="en-US"/>
              <a:t>Instagram Stories Table  | zdflogo - 8 of 9</a:t>
            </a:r>
          </a:p>
        </p:txBody>
      </p:sp>
      <p:graphicFrame>
        <p:nvGraphicFramePr>
          <p:cNvPr id="5" name="Table Placeholder 4">
            <a:extLst>
              <a:ext uri="{FF2B5EF4-FFF2-40B4-BE49-F238E27FC236}">
                <a16:creationId xmlns:a16="http://schemas.microsoft.com/office/drawing/2014/main" id="{4957AABD-D3C9-4401-A943-DE340A7803DB}"/>
              </a:ext>
            </a:extLst>
          </p:cNvPr>
          <p:cNvGraphicFramePr>
            <a:graphicFrameLocks noGrp="1"/>
          </p:cNvGraphicFramePr>
          <p:nvPr>
            <p:ph type="tbl" sz="quarter" idx="13"/>
            <p:extLst>
              <p:ext uri="{D42A27DB-BD31-4B8C-83A1-F6EECF244321}">
                <p14:modId xmlns:p14="http://schemas.microsoft.com/office/powerpoint/2010/main" val="4234302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97578567"/>
                    </a:ext>
                  </a:extLst>
                </a:gridCol>
                <a:gridCol w="1645920">
                  <a:extLst>
                    <a:ext uri="{9D8B030D-6E8A-4147-A177-3AD203B41FA5}">
                      <a16:colId xmlns:a16="http://schemas.microsoft.com/office/drawing/2014/main" val="2961230030"/>
                    </a:ext>
                  </a:extLst>
                </a:gridCol>
                <a:gridCol w="658368">
                  <a:extLst>
                    <a:ext uri="{9D8B030D-6E8A-4147-A177-3AD203B41FA5}">
                      <a16:colId xmlns:a16="http://schemas.microsoft.com/office/drawing/2014/main" val="2377501604"/>
                    </a:ext>
                  </a:extLst>
                </a:gridCol>
                <a:gridCol w="658368">
                  <a:extLst>
                    <a:ext uri="{9D8B030D-6E8A-4147-A177-3AD203B41FA5}">
                      <a16:colId xmlns:a16="http://schemas.microsoft.com/office/drawing/2014/main" val="1201394912"/>
                    </a:ext>
                  </a:extLst>
                </a:gridCol>
                <a:gridCol w="658368">
                  <a:extLst>
                    <a:ext uri="{9D8B030D-6E8A-4147-A177-3AD203B41FA5}">
                      <a16:colId xmlns:a16="http://schemas.microsoft.com/office/drawing/2014/main" val="2905994482"/>
                    </a:ext>
                  </a:extLst>
                </a:gridCol>
                <a:gridCol w="658368">
                  <a:extLst>
                    <a:ext uri="{9D8B030D-6E8A-4147-A177-3AD203B41FA5}">
                      <a16:colId xmlns:a16="http://schemas.microsoft.com/office/drawing/2014/main" val="5440099"/>
                    </a:ext>
                  </a:extLst>
                </a:gridCol>
                <a:gridCol w="658368">
                  <a:extLst>
                    <a:ext uri="{9D8B030D-6E8A-4147-A177-3AD203B41FA5}">
                      <a16:colId xmlns:a16="http://schemas.microsoft.com/office/drawing/2014/main" val="1615180616"/>
                    </a:ext>
                  </a:extLst>
                </a:gridCol>
                <a:gridCol w="658368">
                  <a:extLst>
                    <a:ext uri="{9D8B030D-6E8A-4147-A177-3AD203B41FA5}">
                      <a16:colId xmlns:a16="http://schemas.microsoft.com/office/drawing/2014/main" val="3691668613"/>
                    </a:ext>
                  </a:extLst>
                </a:gridCol>
                <a:gridCol w="658368">
                  <a:extLst>
                    <a:ext uri="{9D8B030D-6E8A-4147-A177-3AD203B41FA5}">
                      <a16:colId xmlns:a16="http://schemas.microsoft.com/office/drawing/2014/main" val="424893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3622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- 2018-11-26 18:47:00 </a:t>
                      </a:r>
                      <a:r>
                        <a:rPr kumimoji="0" lang="de-DE" sz="1000" b="0" i="0" u="none" strike="noStrike" kern="1200" cap="none" spc="0" normalizeH="0" baseline="0" noProof="0">
                          <a:ln>
                            <a:noFill/>
                          </a:ln>
                          <a:solidFill>
                            <a:prstClr val="black"/>
                          </a:solidFill>
                          <a:effectLst/>
                          <a:uLnTx/>
                          <a:uFillTx/>
                          <a:latin typeface="+mn-lt"/>
                          <a:ea typeface="+mn-ea"/>
                          <a:cs typeface="+mn-cs"/>
                        </a:rPr>
                        <a:t>
 Das folgende Foto screenshoten und dann in eure Story stellen und @zdflogo verlinken. Außerdem könnt ihr das auch an WhatsApp-Gruppen oder an Freunde per Nachricht verschicken.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https://scontent.xx.fbcdn.net/v/t51.12442-15/44785390_144178073225643_8372185885834269813_n.jpg?_nc_cat=102&amp;_nc_ht=scontent.xx&amp;oh=3b57c92088e74d3ffe68dccf4d9289ed&amp;oe=5CA6C01D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12881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- 2018-11-26 18:44:56 </a:t>
                      </a:r>
                      <a:r>
                        <a:rPr kumimoji="0" lang="de-DE" sz="1000" b="0" i="0" u="none" strike="noStrike" kern="1200" cap="none" spc="0" normalizeH="0" baseline="0" noProof="0">
                          <a:ln>
                            <a:noFill/>
                          </a:ln>
                          <a:solidFill>
                            <a:prstClr val="black"/>
                          </a:solidFill>
                          <a:effectLst/>
                          <a:uLnTx/>
                          <a:uFillTx/>
                          <a:latin typeface="+mn-lt"/>
                          <a:ea typeface="+mn-ea"/>
                          <a:cs typeface="+mn-cs"/>
                        </a:rPr>
                        <a:t>
 Hier bitte ganz viele Freunde verlinken, damit sie @zdflogo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https://scontent.xx.fbcdn.net/v/t51.12442-15/44775919_308247713236256_9169633158590327874_n.jpg?_nc_cat=100&amp;_nc_ht=scontent.xx&amp;oh=5fec6c2f582cd56805ae32ebddea7c2e&amp;oe=5CAB3FA8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27138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- 2018-11-26 18:43:49 </a:t>
                      </a:r>
                      <a:r>
                        <a:rPr kumimoji="0" lang="de-DE" sz="1000" b="0" i="0" u="none" strike="noStrike" kern="1200" cap="none" spc="0" normalizeH="0" baseline="0" noProof="0">
                          <a:ln>
                            <a:noFill/>
                          </a:ln>
                          <a:solidFill>
                            <a:prstClr val="black"/>
                          </a:solidFill>
                          <a:effectLst/>
                          <a:uLnTx/>
                          <a:uFillTx/>
                          <a:latin typeface="+mn-lt"/>
                          <a:ea typeface="+mn-ea"/>
                          <a:cs typeface="+mn-cs"/>
                        </a:rPr>
                        <a:t>
 Dafür müsst ihr zwei Sachen machen. Unter unserem letzten Post möglichst viele Freunde verlinken, damit sie @zdflogo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https://scontent.xx.fbcdn.net/v/t51.12442-15/44431646_315301175863058_4240344431847463845_n.jpg?_nc_cat=103&amp;_nc_ht=scontent.xx&amp;oh=5060c4a13edcae4257d8edb3028a69df&amp;oe=5C6BFE11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420130074"/>
                  </a:ext>
                </a:extLst>
              </a:tr>
            </a:tbl>
          </a:graphicData>
        </a:graphic>
      </p:graphicFrame>
      <p:sp>
        <p:nvSpPr>
          <p:cNvPr id="4" name="Text Placeholder 3">
            <a:extLst>
              <a:ext uri="{FF2B5EF4-FFF2-40B4-BE49-F238E27FC236}">
                <a16:creationId xmlns:a16="http://schemas.microsoft.com/office/drawing/2014/main" id="{9647E649-5DE3-41C1-A056-FD290D394FF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9821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4FD5-5D48-4CDE-B9F3-43C643617405}"/>
              </a:ext>
            </a:extLst>
          </p:cNvPr>
          <p:cNvSpPr>
            <a:spLocks noGrp="1"/>
          </p:cNvSpPr>
          <p:nvPr>
            <p:ph type="title"/>
          </p:nvPr>
        </p:nvSpPr>
        <p:spPr/>
        <p:txBody>
          <a:bodyPr/>
          <a:lstStyle/>
          <a:p>
            <a:r>
              <a:rPr lang="en-US"/>
              <a:t>Instagram Stories Table  | zdflogo - 9 of 9</a:t>
            </a:r>
          </a:p>
        </p:txBody>
      </p:sp>
      <p:graphicFrame>
        <p:nvGraphicFramePr>
          <p:cNvPr id="5" name="Table Placeholder 4">
            <a:extLst>
              <a:ext uri="{FF2B5EF4-FFF2-40B4-BE49-F238E27FC236}">
                <a16:creationId xmlns:a16="http://schemas.microsoft.com/office/drawing/2014/main" id="{9A0A38FD-E45E-45F4-A77D-5D95C5117B24}"/>
              </a:ext>
            </a:extLst>
          </p:cNvPr>
          <p:cNvGraphicFramePr>
            <a:graphicFrameLocks noGrp="1"/>
          </p:cNvGraphicFramePr>
          <p:nvPr>
            <p:ph type="tbl" sz="quarter" idx="13"/>
            <p:extLst>
              <p:ext uri="{D42A27DB-BD31-4B8C-83A1-F6EECF244321}">
                <p14:modId xmlns:p14="http://schemas.microsoft.com/office/powerpoint/2010/main" val="80374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34403930"/>
                    </a:ext>
                  </a:extLst>
                </a:gridCol>
                <a:gridCol w="1645920">
                  <a:extLst>
                    <a:ext uri="{9D8B030D-6E8A-4147-A177-3AD203B41FA5}">
                      <a16:colId xmlns:a16="http://schemas.microsoft.com/office/drawing/2014/main" val="1339208103"/>
                    </a:ext>
                  </a:extLst>
                </a:gridCol>
                <a:gridCol w="658368">
                  <a:extLst>
                    <a:ext uri="{9D8B030D-6E8A-4147-A177-3AD203B41FA5}">
                      <a16:colId xmlns:a16="http://schemas.microsoft.com/office/drawing/2014/main" val="1312151518"/>
                    </a:ext>
                  </a:extLst>
                </a:gridCol>
                <a:gridCol w="658368">
                  <a:extLst>
                    <a:ext uri="{9D8B030D-6E8A-4147-A177-3AD203B41FA5}">
                      <a16:colId xmlns:a16="http://schemas.microsoft.com/office/drawing/2014/main" val="3942579278"/>
                    </a:ext>
                  </a:extLst>
                </a:gridCol>
                <a:gridCol w="658368">
                  <a:extLst>
                    <a:ext uri="{9D8B030D-6E8A-4147-A177-3AD203B41FA5}">
                      <a16:colId xmlns:a16="http://schemas.microsoft.com/office/drawing/2014/main" val="680504022"/>
                    </a:ext>
                  </a:extLst>
                </a:gridCol>
                <a:gridCol w="658368">
                  <a:extLst>
                    <a:ext uri="{9D8B030D-6E8A-4147-A177-3AD203B41FA5}">
                      <a16:colId xmlns:a16="http://schemas.microsoft.com/office/drawing/2014/main" val="2332684720"/>
                    </a:ext>
                  </a:extLst>
                </a:gridCol>
                <a:gridCol w="658368">
                  <a:extLst>
                    <a:ext uri="{9D8B030D-6E8A-4147-A177-3AD203B41FA5}">
                      <a16:colId xmlns:a16="http://schemas.microsoft.com/office/drawing/2014/main" val="642774274"/>
                    </a:ext>
                  </a:extLst>
                </a:gridCol>
                <a:gridCol w="658368">
                  <a:extLst>
                    <a:ext uri="{9D8B030D-6E8A-4147-A177-3AD203B41FA5}">
                      <a16:colId xmlns:a16="http://schemas.microsoft.com/office/drawing/2014/main" val="2526668134"/>
                    </a:ext>
                  </a:extLst>
                </a:gridCol>
                <a:gridCol w="658368">
                  <a:extLst>
                    <a:ext uri="{9D8B030D-6E8A-4147-A177-3AD203B41FA5}">
                      <a16:colId xmlns:a16="http://schemas.microsoft.com/office/drawing/2014/main" val="62516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7021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zdflogo - 2018-11-26 18:40:29 </a:t>
                      </a:r>
                      <a:r>
                        <a:rPr kumimoji="0" lang="de-DE" sz="1000" b="0" i="0" u="none" strike="noStrike" kern="1200" cap="none" spc="0" normalizeH="0" baseline="0" noProof="0">
                          <a:ln>
                            <a:noFill/>
                          </a:ln>
                          <a:solidFill>
                            <a:prstClr val="black"/>
                          </a:solidFill>
                          <a:effectLst/>
                          <a:uLnTx/>
                          <a:uFillTx/>
                          <a:latin typeface="+mn-lt"/>
                          <a:ea typeface="+mn-ea"/>
                          <a:cs typeface="+mn-cs"/>
                        </a:rPr>
                        <a:t>
 Die werden wir veröffentlichen, wenn wir bis Weihnachten 12.000 Follower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https://scontent.xx.fbcdn.net/v/t51.12442-15/45410982_185512725730883_8790179799042838169_n.jpg?_nc_cat=110&amp;_nc_ht=scontent.xx&amp;oh=8b3f2ee65d058a84231e43e318eede72&amp;oe=5CB2199A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559120103"/>
                  </a:ext>
                </a:extLst>
              </a:tr>
            </a:tbl>
          </a:graphicData>
        </a:graphic>
      </p:graphicFrame>
      <p:sp>
        <p:nvSpPr>
          <p:cNvPr id="4" name="Text Placeholder 3">
            <a:extLst>
              <a:ext uri="{FF2B5EF4-FFF2-40B4-BE49-F238E27FC236}">
                <a16:creationId xmlns:a16="http://schemas.microsoft.com/office/drawing/2014/main" id="{103AC09C-C1A5-4D02-B300-903E9871D89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51722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62999-9A5E-4CC5-8FC4-4DDD7F216529}"/>
              </a:ext>
            </a:extLst>
          </p:cNvPr>
          <p:cNvSpPr>
            <a:spLocks noGrp="1"/>
          </p:cNvSpPr>
          <p:nvPr>
            <p:ph type="title"/>
          </p:nvPr>
        </p:nvSpPr>
        <p:spPr/>
        <p:txBody>
          <a:bodyPr/>
          <a:lstStyle/>
          <a:p>
            <a:r>
              <a:rPr lang="en-US"/>
              <a:t>Instagram Interaction Rate By Post Type | zdflogo</a:t>
            </a:r>
          </a:p>
        </p:txBody>
      </p:sp>
      <p:graphicFrame>
        <p:nvGraphicFramePr>
          <p:cNvPr id="6" name="Chart Placeholder 5">
            <a:extLst>
              <a:ext uri="{FF2B5EF4-FFF2-40B4-BE49-F238E27FC236}">
                <a16:creationId xmlns:a16="http://schemas.microsoft.com/office/drawing/2014/main" id="{6D755AEA-B537-4231-922E-CA86A87D8263}"/>
              </a:ext>
            </a:extLst>
          </p:cNvPr>
          <p:cNvGraphicFramePr>
            <a:graphicFrameLocks noGrp="1"/>
          </p:cNvGraphicFramePr>
          <p:nvPr>
            <p:ph type="chart" sz="quarter" idx="13"/>
            <p:extLst>
              <p:ext uri="{D42A27DB-BD31-4B8C-83A1-F6EECF244321}">
                <p14:modId xmlns:p14="http://schemas.microsoft.com/office/powerpoint/2010/main" val="726911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97DFC2-302B-41FC-886C-8F244E6233F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EEDDCF5-591F-4003-8049-F40D8E820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925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92C09-BE84-49C5-8571-2923BF283F7D}"/>
              </a:ext>
            </a:extLst>
          </p:cNvPr>
          <p:cNvSpPr>
            <a:spLocks noGrp="1"/>
          </p:cNvSpPr>
          <p:nvPr>
            <p:ph type="title"/>
          </p:nvPr>
        </p:nvSpPr>
        <p:spPr/>
        <p:txBody>
          <a:bodyPr/>
          <a:lstStyle/>
          <a:p>
            <a:r>
              <a:rPr lang="en-US"/>
              <a:t>Instagram Instagram Top Posts (Insights) | zdflogo - 1 of 22</a:t>
            </a:r>
          </a:p>
        </p:txBody>
      </p:sp>
      <p:graphicFrame>
        <p:nvGraphicFramePr>
          <p:cNvPr id="5" name="Table Placeholder 4">
            <a:extLst>
              <a:ext uri="{FF2B5EF4-FFF2-40B4-BE49-F238E27FC236}">
                <a16:creationId xmlns:a16="http://schemas.microsoft.com/office/drawing/2014/main" id="{36D2EB4F-AD26-4507-B576-0976F4369AF0}"/>
              </a:ext>
            </a:extLst>
          </p:cNvPr>
          <p:cNvGraphicFramePr>
            <a:graphicFrameLocks noGrp="1"/>
          </p:cNvGraphicFramePr>
          <p:nvPr>
            <p:ph type="tbl" sz="quarter" idx="13"/>
            <p:extLst>
              <p:ext uri="{D42A27DB-BD31-4B8C-83A1-F6EECF244321}">
                <p14:modId xmlns:p14="http://schemas.microsoft.com/office/powerpoint/2010/main" val="1568915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53088564"/>
                    </a:ext>
                  </a:extLst>
                </a:gridCol>
                <a:gridCol w="905256">
                  <a:extLst>
                    <a:ext uri="{9D8B030D-6E8A-4147-A177-3AD203B41FA5}">
                      <a16:colId xmlns:a16="http://schemas.microsoft.com/office/drawing/2014/main" val="1912871364"/>
                    </a:ext>
                  </a:extLst>
                </a:gridCol>
                <a:gridCol w="658368">
                  <a:extLst>
                    <a:ext uri="{9D8B030D-6E8A-4147-A177-3AD203B41FA5}">
                      <a16:colId xmlns:a16="http://schemas.microsoft.com/office/drawing/2014/main" val="2923944521"/>
                    </a:ext>
                  </a:extLst>
                </a:gridCol>
                <a:gridCol w="822960">
                  <a:extLst>
                    <a:ext uri="{9D8B030D-6E8A-4147-A177-3AD203B41FA5}">
                      <a16:colId xmlns:a16="http://schemas.microsoft.com/office/drawing/2014/main" val="2148541778"/>
                    </a:ext>
                  </a:extLst>
                </a:gridCol>
                <a:gridCol w="576072">
                  <a:extLst>
                    <a:ext uri="{9D8B030D-6E8A-4147-A177-3AD203B41FA5}">
                      <a16:colId xmlns:a16="http://schemas.microsoft.com/office/drawing/2014/main" val="1357361171"/>
                    </a:ext>
                  </a:extLst>
                </a:gridCol>
                <a:gridCol w="576072">
                  <a:extLst>
                    <a:ext uri="{9D8B030D-6E8A-4147-A177-3AD203B41FA5}">
                      <a16:colId xmlns:a16="http://schemas.microsoft.com/office/drawing/2014/main" val="862418275"/>
                    </a:ext>
                  </a:extLst>
                </a:gridCol>
                <a:gridCol w="576072">
                  <a:extLst>
                    <a:ext uri="{9D8B030D-6E8A-4147-A177-3AD203B41FA5}">
                      <a16:colId xmlns:a16="http://schemas.microsoft.com/office/drawing/2014/main" val="1617824499"/>
                    </a:ext>
                  </a:extLst>
                </a:gridCol>
                <a:gridCol w="822960">
                  <a:extLst>
                    <a:ext uri="{9D8B030D-6E8A-4147-A177-3AD203B41FA5}">
                      <a16:colId xmlns:a16="http://schemas.microsoft.com/office/drawing/2014/main" val="3024468645"/>
                    </a:ext>
                  </a:extLst>
                </a:gridCol>
                <a:gridCol w="576072">
                  <a:extLst>
                    <a:ext uri="{9D8B030D-6E8A-4147-A177-3AD203B41FA5}">
                      <a16:colId xmlns:a16="http://schemas.microsoft.com/office/drawing/2014/main" val="97249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197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- 2018-11-28 15:07:05 </a:t>
                      </a:r>
                      <a:r>
                        <a:rPr kumimoji="0" lang="de-DE" sz="1000" b="0" i="0" u="none" strike="noStrike" kern="1200" cap="none" spc="0" normalizeH="0" baseline="0" noProof="0">
                          <a:ln>
                            <a:noFill/>
                          </a:ln>
                          <a:solidFill>
                            <a:prstClr val="black"/>
                          </a:solidFill>
                          <a:effectLst/>
                          <a:uLnTx/>
                          <a:uFillTx/>
                          <a:latin typeface="+mn-lt"/>
                          <a:ea typeface="+mn-ea"/>
                          <a:cs typeface="+mn-cs"/>
                        </a:rPr>
                        <a:t>
 So 🔥 jedenfalls sah es am Dienstagabend für einen Hamburger aus. Der erschreckte Mann hat sogar die Feuerwehr alarmiert. Er dachte, ein Dachstuhl eines Hauses würde lichterloh brennen. Die Feuerwehr 🚒 konnte zum Glück schnell Entwarnung geben: Es war die untergehende Sonne 🌞 , die ein ganz besonders farbenfrohes #Abendrot über der Stadt zeigte.
Mehr Nachrichten gibt's bei logo.de und in der heutigen logo!-Sendung um 19.50 Uhr.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0165934"/>
                  </a:ext>
                </a:extLst>
              </a:tr>
            </a:tbl>
          </a:graphicData>
        </a:graphic>
      </p:graphicFrame>
      <p:sp>
        <p:nvSpPr>
          <p:cNvPr id="4" name="Text Placeholder 3">
            <a:extLst>
              <a:ext uri="{FF2B5EF4-FFF2-40B4-BE49-F238E27FC236}">
                <a16:creationId xmlns:a16="http://schemas.microsoft.com/office/drawing/2014/main" id="{895A6008-2259-4EE7-BF74-5B8E990AABF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2755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3084-0BCD-41B1-9397-15474B739DA1}"/>
              </a:ext>
            </a:extLst>
          </p:cNvPr>
          <p:cNvSpPr>
            <a:spLocks noGrp="1"/>
          </p:cNvSpPr>
          <p:nvPr>
            <p:ph type="title"/>
          </p:nvPr>
        </p:nvSpPr>
        <p:spPr/>
        <p:txBody>
          <a:bodyPr/>
          <a:lstStyle/>
          <a:p>
            <a:r>
              <a:rPr lang="en-US"/>
              <a:t>Instagram Instagram Top Posts (Insights) | zdflogo - 2 of 22</a:t>
            </a:r>
          </a:p>
        </p:txBody>
      </p:sp>
      <p:graphicFrame>
        <p:nvGraphicFramePr>
          <p:cNvPr id="5" name="Table Placeholder 4">
            <a:extLst>
              <a:ext uri="{FF2B5EF4-FFF2-40B4-BE49-F238E27FC236}">
                <a16:creationId xmlns:a16="http://schemas.microsoft.com/office/drawing/2014/main" id="{D2B34E1A-14E2-4647-99DE-291250C8FC62}"/>
              </a:ext>
            </a:extLst>
          </p:cNvPr>
          <p:cNvGraphicFramePr>
            <a:graphicFrameLocks noGrp="1"/>
          </p:cNvGraphicFramePr>
          <p:nvPr>
            <p:ph type="tbl" sz="quarter" idx="13"/>
            <p:extLst>
              <p:ext uri="{D42A27DB-BD31-4B8C-83A1-F6EECF244321}">
                <p14:modId xmlns:p14="http://schemas.microsoft.com/office/powerpoint/2010/main" val="5553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0924679"/>
                    </a:ext>
                  </a:extLst>
                </a:gridCol>
                <a:gridCol w="905256">
                  <a:extLst>
                    <a:ext uri="{9D8B030D-6E8A-4147-A177-3AD203B41FA5}">
                      <a16:colId xmlns:a16="http://schemas.microsoft.com/office/drawing/2014/main" val="291357795"/>
                    </a:ext>
                  </a:extLst>
                </a:gridCol>
                <a:gridCol w="658368">
                  <a:extLst>
                    <a:ext uri="{9D8B030D-6E8A-4147-A177-3AD203B41FA5}">
                      <a16:colId xmlns:a16="http://schemas.microsoft.com/office/drawing/2014/main" val="2028674503"/>
                    </a:ext>
                  </a:extLst>
                </a:gridCol>
                <a:gridCol w="822960">
                  <a:extLst>
                    <a:ext uri="{9D8B030D-6E8A-4147-A177-3AD203B41FA5}">
                      <a16:colId xmlns:a16="http://schemas.microsoft.com/office/drawing/2014/main" val="2523041071"/>
                    </a:ext>
                  </a:extLst>
                </a:gridCol>
                <a:gridCol w="576072">
                  <a:extLst>
                    <a:ext uri="{9D8B030D-6E8A-4147-A177-3AD203B41FA5}">
                      <a16:colId xmlns:a16="http://schemas.microsoft.com/office/drawing/2014/main" val="1437908591"/>
                    </a:ext>
                  </a:extLst>
                </a:gridCol>
                <a:gridCol w="576072">
                  <a:extLst>
                    <a:ext uri="{9D8B030D-6E8A-4147-A177-3AD203B41FA5}">
                      <a16:colId xmlns:a16="http://schemas.microsoft.com/office/drawing/2014/main" val="3439126796"/>
                    </a:ext>
                  </a:extLst>
                </a:gridCol>
                <a:gridCol w="576072">
                  <a:extLst>
                    <a:ext uri="{9D8B030D-6E8A-4147-A177-3AD203B41FA5}">
                      <a16:colId xmlns:a16="http://schemas.microsoft.com/office/drawing/2014/main" val="2507193131"/>
                    </a:ext>
                  </a:extLst>
                </a:gridCol>
                <a:gridCol w="822960">
                  <a:extLst>
                    <a:ext uri="{9D8B030D-6E8A-4147-A177-3AD203B41FA5}">
                      <a16:colId xmlns:a16="http://schemas.microsoft.com/office/drawing/2014/main" val="1326331209"/>
                    </a:ext>
                  </a:extLst>
                </a:gridCol>
                <a:gridCol w="576072">
                  <a:extLst>
                    <a:ext uri="{9D8B030D-6E8A-4147-A177-3AD203B41FA5}">
                      <a16:colId xmlns:a16="http://schemas.microsoft.com/office/drawing/2014/main" val="521666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662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- 2018-11-22 19:36:10 </a:t>
                      </a:r>
                      <a:r>
                        <a:rPr kumimoji="0" lang="de-DE" sz="1000" b="0" i="0" u="none" strike="noStrike" kern="1200" cap="none" spc="0" normalizeH="0" baseline="0" noProof="0">
                          <a:ln>
                            <a:noFill/>
                          </a:ln>
                          <a:solidFill>
                            <a:prstClr val="black"/>
                          </a:solidFill>
                          <a:effectLst/>
                          <a:uLnTx/>
                          <a:uFillTx/>
                          <a:latin typeface="+mn-lt"/>
                          <a:ea typeface="+mn-ea"/>
                          <a:cs typeface="+mn-cs"/>
                        </a:rPr>
                        <a:t>
 Viele witzige Tierfotos haben bei den Comedy Wildlife Photo Awards 2018 Preise abgesahnt!
Den Hauptpreis hat die Fotografin Mary McGowan für das verschreckte Grauhörnchen (Bild 2) bekommen. Der Junior-Preis ging in diesem Jahr an den 11-jährige Arshdeep Singh aus Indien und sein Foto mit der Eule auf der Mauer (Bild 3).
Der @comedywildlifephoto Preis zeichnet jedes Jahr die lustigsten Fotos von wilden Tieren aus. Dieser weltweite Wettbewerb soll auf das Leben aber auch das Aussterben von Wildtieren aufmerksam machen.
Mehr lustige Fotos aus dem Wettbewerb gibt's in der heutigen logo!-Sendung und bei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3950884"/>
                  </a:ext>
                </a:extLst>
              </a:tr>
            </a:tbl>
          </a:graphicData>
        </a:graphic>
      </p:graphicFrame>
      <p:sp>
        <p:nvSpPr>
          <p:cNvPr id="4" name="Text Placeholder 3">
            <a:extLst>
              <a:ext uri="{FF2B5EF4-FFF2-40B4-BE49-F238E27FC236}">
                <a16:creationId xmlns:a16="http://schemas.microsoft.com/office/drawing/2014/main" id="{77D5C379-79F3-4ABA-B7E4-E3C24A3C17A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35642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2A113-DB31-4EE2-8AA1-9FB3E03A2515}"/>
              </a:ext>
            </a:extLst>
          </p:cNvPr>
          <p:cNvSpPr>
            <a:spLocks noGrp="1"/>
          </p:cNvSpPr>
          <p:nvPr>
            <p:ph type="title"/>
          </p:nvPr>
        </p:nvSpPr>
        <p:spPr/>
        <p:txBody>
          <a:bodyPr/>
          <a:lstStyle/>
          <a:p>
            <a:r>
              <a:rPr lang="en-US"/>
              <a:t>Instagram Instagram Top Posts (Insights) | zdflogo - 3 of 22</a:t>
            </a:r>
          </a:p>
        </p:txBody>
      </p:sp>
      <p:graphicFrame>
        <p:nvGraphicFramePr>
          <p:cNvPr id="5" name="Table Placeholder 4">
            <a:extLst>
              <a:ext uri="{FF2B5EF4-FFF2-40B4-BE49-F238E27FC236}">
                <a16:creationId xmlns:a16="http://schemas.microsoft.com/office/drawing/2014/main" id="{2D4D6269-593A-46D0-B726-FA188FC57068}"/>
              </a:ext>
            </a:extLst>
          </p:cNvPr>
          <p:cNvGraphicFramePr>
            <a:graphicFrameLocks noGrp="1"/>
          </p:cNvGraphicFramePr>
          <p:nvPr>
            <p:ph type="tbl" sz="quarter" idx="13"/>
            <p:extLst>
              <p:ext uri="{D42A27DB-BD31-4B8C-83A1-F6EECF244321}">
                <p14:modId xmlns:p14="http://schemas.microsoft.com/office/powerpoint/2010/main" val="371693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33001953"/>
                    </a:ext>
                  </a:extLst>
                </a:gridCol>
                <a:gridCol w="905256">
                  <a:extLst>
                    <a:ext uri="{9D8B030D-6E8A-4147-A177-3AD203B41FA5}">
                      <a16:colId xmlns:a16="http://schemas.microsoft.com/office/drawing/2014/main" val="515219484"/>
                    </a:ext>
                  </a:extLst>
                </a:gridCol>
                <a:gridCol w="658368">
                  <a:extLst>
                    <a:ext uri="{9D8B030D-6E8A-4147-A177-3AD203B41FA5}">
                      <a16:colId xmlns:a16="http://schemas.microsoft.com/office/drawing/2014/main" val="342154058"/>
                    </a:ext>
                  </a:extLst>
                </a:gridCol>
                <a:gridCol w="822960">
                  <a:extLst>
                    <a:ext uri="{9D8B030D-6E8A-4147-A177-3AD203B41FA5}">
                      <a16:colId xmlns:a16="http://schemas.microsoft.com/office/drawing/2014/main" val="1906889156"/>
                    </a:ext>
                  </a:extLst>
                </a:gridCol>
                <a:gridCol w="576072">
                  <a:extLst>
                    <a:ext uri="{9D8B030D-6E8A-4147-A177-3AD203B41FA5}">
                      <a16:colId xmlns:a16="http://schemas.microsoft.com/office/drawing/2014/main" val="2616263536"/>
                    </a:ext>
                  </a:extLst>
                </a:gridCol>
                <a:gridCol w="576072">
                  <a:extLst>
                    <a:ext uri="{9D8B030D-6E8A-4147-A177-3AD203B41FA5}">
                      <a16:colId xmlns:a16="http://schemas.microsoft.com/office/drawing/2014/main" val="3035168784"/>
                    </a:ext>
                  </a:extLst>
                </a:gridCol>
                <a:gridCol w="576072">
                  <a:extLst>
                    <a:ext uri="{9D8B030D-6E8A-4147-A177-3AD203B41FA5}">
                      <a16:colId xmlns:a16="http://schemas.microsoft.com/office/drawing/2014/main" val="1449369528"/>
                    </a:ext>
                  </a:extLst>
                </a:gridCol>
                <a:gridCol w="822960">
                  <a:extLst>
                    <a:ext uri="{9D8B030D-6E8A-4147-A177-3AD203B41FA5}">
                      <a16:colId xmlns:a16="http://schemas.microsoft.com/office/drawing/2014/main" val="1397590839"/>
                    </a:ext>
                  </a:extLst>
                </a:gridCol>
                <a:gridCol w="576072">
                  <a:extLst>
                    <a:ext uri="{9D8B030D-6E8A-4147-A177-3AD203B41FA5}">
                      <a16:colId xmlns:a16="http://schemas.microsoft.com/office/drawing/2014/main" val="266671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436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- 2018-11-16 15:23:04 </a:t>
                      </a:r>
                      <a:r>
                        <a:rPr kumimoji="0" lang="de-DE" sz="1000" b="0" i="0" u="none" strike="noStrike" kern="1200" cap="none" spc="0" normalizeH="0" baseline="0" noProof="0">
                          <a:ln>
                            <a:noFill/>
                          </a:ln>
                          <a:solidFill>
                            <a:prstClr val="black"/>
                          </a:solidFill>
                          <a:effectLst/>
                          <a:uLnTx/>
                          <a:uFillTx/>
                          <a:latin typeface="+mn-lt"/>
                          <a:ea typeface="+mn-ea"/>
                          <a:cs typeface="+mn-cs"/>
                        </a:rPr>
                        <a:t>
 Heute wurde das Jugendwort des Jahres 2018 bekannt gegeben. Nach einer Onlineabstimmung wurde zunächst eine Liste mit 10 Vorschlägen zusammengestellt, darunter waren Worte wie "verbuggt" oder auch ganze Sätze wie "Ich küsse dein Auge". Eine Jury aus Jugendlichen, Bloggern und Sprachwissenschaftlern hat sich dann heute auf #Ehrenfrau beziehungsweise #Ehrenmann geeinigt.
Wie gefällt euch die Entscheidung? Benutzt ihr das Wort auch? Wer ist eure Ehrenfrau oder euer Ehrenmann? Schreibt in die Kommentare!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5529779"/>
                  </a:ext>
                </a:extLst>
              </a:tr>
            </a:tbl>
          </a:graphicData>
        </a:graphic>
      </p:graphicFrame>
      <p:sp>
        <p:nvSpPr>
          <p:cNvPr id="4" name="Text Placeholder 3">
            <a:extLst>
              <a:ext uri="{FF2B5EF4-FFF2-40B4-BE49-F238E27FC236}">
                <a16:creationId xmlns:a16="http://schemas.microsoft.com/office/drawing/2014/main" id="{F5FE7E90-0174-4727-9B23-8A2F266E0EF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594228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0A441-5E50-495C-AE42-286657F36939}"/>
              </a:ext>
            </a:extLst>
          </p:cNvPr>
          <p:cNvSpPr>
            <a:spLocks noGrp="1"/>
          </p:cNvSpPr>
          <p:nvPr>
            <p:ph type="title"/>
          </p:nvPr>
        </p:nvSpPr>
        <p:spPr/>
        <p:txBody>
          <a:bodyPr/>
          <a:lstStyle/>
          <a:p>
            <a:r>
              <a:rPr lang="en-US"/>
              <a:t>Instagram Instagram Top Posts (Insights) | zdflogo - 4 of 22</a:t>
            </a:r>
          </a:p>
        </p:txBody>
      </p:sp>
      <p:graphicFrame>
        <p:nvGraphicFramePr>
          <p:cNvPr id="5" name="Table Placeholder 4">
            <a:extLst>
              <a:ext uri="{FF2B5EF4-FFF2-40B4-BE49-F238E27FC236}">
                <a16:creationId xmlns:a16="http://schemas.microsoft.com/office/drawing/2014/main" id="{EE83B133-FF86-499F-9D8E-A852F0842529}"/>
              </a:ext>
            </a:extLst>
          </p:cNvPr>
          <p:cNvGraphicFramePr>
            <a:graphicFrameLocks noGrp="1"/>
          </p:cNvGraphicFramePr>
          <p:nvPr>
            <p:ph type="tbl" sz="quarter" idx="13"/>
            <p:extLst>
              <p:ext uri="{D42A27DB-BD31-4B8C-83A1-F6EECF244321}">
                <p14:modId xmlns:p14="http://schemas.microsoft.com/office/powerpoint/2010/main" val="393674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31476771"/>
                    </a:ext>
                  </a:extLst>
                </a:gridCol>
                <a:gridCol w="905256">
                  <a:extLst>
                    <a:ext uri="{9D8B030D-6E8A-4147-A177-3AD203B41FA5}">
                      <a16:colId xmlns:a16="http://schemas.microsoft.com/office/drawing/2014/main" val="2792334416"/>
                    </a:ext>
                  </a:extLst>
                </a:gridCol>
                <a:gridCol w="658368">
                  <a:extLst>
                    <a:ext uri="{9D8B030D-6E8A-4147-A177-3AD203B41FA5}">
                      <a16:colId xmlns:a16="http://schemas.microsoft.com/office/drawing/2014/main" val="1371530811"/>
                    </a:ext>
                  </a:extLst>
                </a:gridCol>
                <a:gridCol w="822960">
                  <a:extLst>
                    <a:ext uri="{9D8B030D-6E8A-4147-A177-3AD203B41FA5}">
                      <a16:colId xmlns:a16="http://schemas.microsoft.com/office/drawing/2014/main" val="585694683"/>
                    </a:ext>
                  </a:extLst>
                </a:gridCol>
                <a:gridCol w="576072">
                  <a:extLst>
                    <a:ext uri="{9D8B030D-6E8A-4147-A177-3AD203B41FA5}">
                      <a16:colId xmlns:a16="http://schemas.microsoft.com/office/drawing/2014/main" val="1060070366"/>
                    </a:ext>
                  </a:extLst>
                </a:gridCol>
                <a:gridCol w="576072">
                  <a:extLst>
                    <a:ext uri="{9D8B030D-6E8A-4147-A177-3AD203B41FA5}">
                      <a16:colId xmlns:a16="http://schemas.microsoft.com/office/drawing/2014/main" val="924730678"/>
                    </a:ext>
                  </a:extLst>
                </a:gridCol>
                <a:gridCol w="576072">
                  <a:extLst>
                    <a:ext uri="{9D8B030D-6E8A-4147-A177-3AD203B41FA5}">
                      <a16:colId xmlns:a16="http://schemas.microsoft.com/office/drawing/2014/main" val="1363493716"/>
                    </a:ext>
                  </a:extLst>
                </a:gridCol>
                <a:gridCol w="822960">
                  <a:extLst>
                    <a:ext uri="{9D8B030D-6E8A-4147-A177-3AD203B41FA5}">
                      <a16:colId xmlns:a16="http://schemas.microsoft.com/office/drawing/2014/main" val="2655330110"/>
                    </a:ext>
                  </a:extLst>
                </a:gridCol>
                <a:gridCol w="576072">
                  <a:extLst>
                    <a:ext uri="{9D8B030D-6E8A-4147-A177-3AD203B41FA5}">
                      <a16:colId xmlns:a16="http://schemas.microsoft.com/office/drawing/2014/main" val="167626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8872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- 2018-11-26 18:31:05 </a:t>
                      </a:r>
                      <a:r>
                        <a:rPr kumimoji="0" lang="de-DE" sz="1000" b="0" i="0" u="none" strike="noStrike" kern="1200" cap="none" spc="0" normalizeH="0" baseline="0" noProof="0">
                          <a:ln>
                            <a:noFill/>
                          </a:ln>
                          <a:solidFill>
                            <a:prstClr val="black"/>
                          </a:solidFill>
                          <a:effectLst/>
                          <a:uLnTx/>
                          <a:uFillTx/>
                          <a:latin typeface="+mn-lt"/>
                          <a:ea typeface="+mn-ea"/>
                          <a:cs typeface="+mn-cs"/>
                        </a:rPr>
                        <a:t>
 Jetzt ist Followerpower gefragt! 10.000 tolle Fans haben wir schon. Und wir wollen mehr! Ihr könnt uns dabei helfen. Repostet dieses Bild und taggt @zdflogo oder verlinkt eure Freunde hier in den Kommentaren, die uns folgen sollen 👇.
Ziel ist es, bis Weihnachten auf 12.000 Follower zu kommen. Wenn ihr euch jetzt fragt: Was hab ich davon? Die Antwort: Wir zeigen euch die bisher unveröffentlichten Castingbänder von @jennifersieglar, @timschreder und @go.to.joe . Also die Aufnahmen, mit denen sich die drei bei logo! beworben haben. Soviel können wir verraten, für den ein oder anderen wird's ein bisschen peinlich.... #augenzuunddurch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0377873"/>
                  </a:ext>
                </a:extLst>
              </a:tr>
            </a:tbl>
          </a:graphicData>
        </a:graphic>
      </p:graphicFrame>
      <p:sp>
        <p:nvSpPr>
          <p:cNvPr id="4" name="Text Placeholder 3">
            <a:extLst>
              <a:ext uri="{FF2B5EF4-FFF2-40B4-BE49-F238E27FC236}">
                <a16:creationId xmlns:a16="http://schemas.microsoft.com/office/drawing/2014/main" id="{B0FC7A38-79FC-4FBC-B72C-16B40CD343F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7777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30AD-28C6-4207-BC9E-11E20645E775}"/>
              </a:ext>
            </a:extLst>
          </p:cNvPr>
          <p:cNvSpPr>
            <a:spLocks noGrp="1"/>
          </p:cNvSpPr>
          <p:nvPr>
            <p:ph type="title"/>
          </p:nvPr>
        </p:nvSpPr>
        <p:spPr/>
        <p:txBody>
          <a:bodyPr/>
          <a:lstStyle/>
          <a:p>
            <a:r>
              <a:rPr lang="en-US"/>
              <a:t>Instagram Instagram Top Posts (Insights) | zdflogo - 5 of 22</a:t>
            </a:r>
          </a:p>
        </p:txBody>
      </p:sp>
      <p:graphicFrame>
        <p:nvGraphicFramePr>
          <p:cNvPr id="5" name="Table Placeholder 4">
            <a:extLst>
              <a:ext uri="{FF2B5EF4-FFF2-40B4-BE49-F238E27FC236}">
                <a16:creationId xmlns:a16="http://schemas.microsoft.com/office/drawing/2014/main" id="{15611FDE-44FD-4957-AF17-B9F046D5AE63}"/>
              </a:ext>
            </a:extLst>
          </p:cNvPr>
          <p:cNvGraphicFramePr>
            <a:graphicFrameLocks noGrp="1"/>
          </p:cNvGraphicFramePr>
          <p:nvPr>
            <p:ph type="tbl" sz="quarter" idx="13"/>
            <p:extLst>
              <p:ext uri="{D42A27DB-BD31-4B8C-83A1-F6EECF244321}">
                <p14:modId xmlns:p14="http://schemas.microsoft.com/office/powerpoint/2010/main" val="192463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81689287"/>
                    </a:ext>
                  </a:extLst>
                </a:gridCol>
                <a:gridCol w="905256">
                  <a:extLst>
                    <a:ext uri="{9D8B030D-6E8A-4147-A177-3AD203B41FA5}">
                      <a16:colId xmlns:a16="http://schemas.microsoft.com/office/drawing/2014/main" val="2090593772"/>
                    </a:ext>
                  </a:extLst>
                </a:gridCol>
                <a:gridCol w="658368">
                  <a:extLst>
                    <a:ext uri="{9D8B030D-6E8A-4147-A177-3AD203B41FA5}">
                      <a16:colId xmlns:a16="http://schemas.microsoft.com/office/drawing/2014/main" val="1606290054"/>
                    </a:ext>
                  </a:extLst>
                </a:gridCol>
                <a:gridCol w="822960">
                  <a:extLst>
                    <a:ext uri="{9D8B030D-6E8A-4147-A177-3AD203B41FA5}">
                      <a16:colId xmlns:a16="http://schemas.microsoft.com/office/drawing/2014/main" val="3558556607"/>
                    </a:ext>
                  </a:extLst>
                </a:gridCol>
                <a:gridCol w="576072">
                  <a:extLst>
                    <a:ext uri="{9D8B030D-6E8A-4147-A177-3AD203B41FA5}">
                      <a16:colId xmlns:a16="http://schemas.microsoft.com/office/drawing/2014/main" val="815253335"/>
                    </a:ext>
                  </a:extLst>
                </a:gridCol>
                <a:gridCol w="576072">
                  <a:extLst>
                    <a:ext uri="{9D8B030D-6E8A-4147-A177-3AD203B41FA5}">
                      <a16:colId xmlns:a16="http://schemas.microsoft.com/office/drawing/2014/main" val="2830777858"/>
                    </a:ext>
                  </a:extLst>
                </a:gridCol>
                <a:gridCol w="576072">
                  <a:extLst>
                    <a:ext uri="{9D8B030D-6E8A-4147-A177-3AD203B41FA5}">
                      <a16:colId xmlns:a16="http://schemas.microsoft.com/office/drawing/2014/main" val="2243699660"/>
                    </a:ext>
                  </a:extLst>
                </a:gridCol>
                <a:gridCol w="822960">
                  <a:extLst>
                    <a:ext uri="{9D8B030D-6E8A-4147-A177-3AD203B41FA5}">
                      <a16:colId xmlns:a16="http://schemas.microsoft.com/office/drawing/2014/main" val="3149866934"/>
                    </a:ext>
                  </a:extLst>
                </a:gridCol>
                <a:gridCol w="576072">
                  <a:extLst>
                    <a:ext uri="{9D8B030D-6E8A-4147-A177-3AD203B41FA5}">
                      <a16:colId xmlns:a16="http://schemas.microsoft.com/office/drawing/2014/main" val="1862501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513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- 2018-11-26 16:11:04 </a:t>
                      </a:r>
                      <a:r>
                        <a:rPr kumimoji="0" lang="de-DE" sz="1000" b="0" i="0" u="none" strike="noStrike" kern="1200" cap="none" spc="0" normalizeH="0" baseline="0" noProof="0">
                          <a:ln>
                            <a:noFill/>
                          </a:ln>
                          <a:solidFill>
                            <a:prstClr val="black"/>
                          </a:solidFill>
                          <a:effectLst/>
                          <a:uLnTx/>
                          <a:uFillTx/>
                          <a:latin typeface="+mn-lt"/>
                          <a:ea typeface="+mn-ea"/>
                          <a:cs typeface="+mn-cs"/>
                        </a:rPr>
                        <a:t>
 Mal schnell ein Video auf dem Handy anschauen oder etwas für die Hausaufgaben nachlesen - geht bei euch alles nicht? Dann schreibt uns! In einigen Teilen Deutschlands ist das Internet total langsam, die Ladezeiten können ganz schön nerven. Ihr habt Probleme mit miesem Netz? Ihr glaubt, bei euch ist das Internet am lahmsten? Ihr wollt, dass wir euch besuchen kommen und uns das vor Ort anschauen? Dann schreibt uns eine E-Mail an logo@zdf.de. Mehr Infos gibt's auch auf logo.de - Link in der Bio. ☝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714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- 2018-11-27 17:29:04 </a:t>
                      </a:r>
                      <a:r>
                        <a:rPr kumimoji="0" lang="de-DE" sz="1000" b="0" i="0" u="none" strike="noStrike" kern="1200" cap="none" spc="0" normalizeH="0" baseline="0" noProof="0">
                          <a:ln>
                            <a:noFill/>
                          </a:ln>
                          <a:solidFill>
                            <a:prstClr val="black"/>
                          </a:solidFill>
                          <a:effectLst/>
                          <a:uLnTx/>
                          <a:uFillTx/>
                          <a:latin typeface="+mn-lt"/>
                          <a:ea typeface="+mn-ea"/>
                          <a:cs typeface="+mn-cs"/>
                        </a:rPr>
                        <a:t>
 In diesem Jahr lüften wir 24 logo!-Geheimnisse. Was wollt ihr über logo! wissen? Schreibt‘s in unsere Kommentare. Wir wählen einige Fragen aus und beantworten jeden Tag eine in unserem Story-Adventskalender und in der Sendung.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6069758"/>
                  </a:ext>
                </a:extLst>
              </a:tr>
            </a:tbl>
          </a:graphicData>
        </a:graphic>
      </p:graphicFrame>
      <p:sp>
        <p:nvSpPr>
          <p:cNvPr id="4" name="Text Placeholder 3">
            <a:extLst>
              <a:ext uri="{FF2B5EF4-FFF2-40B4-BE49-F238E27FC236}">
                <a16:creationId xmlns:a16="http://schemas.microsoft.com/office/drawing/2014/main" id="{613710FF-25C9-4F32-8F82-0E64FD933DC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85482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666F6-5DFE-41F0-878F-D52F23463954}"/>
              </a:ext>
            </a:extLst>
          </p:cNvPr>
          <p:cNvSpPr>
            <a:spLocks noGrp="1"/>
          </p:cNvSpPr>
          <p:nvPr>
            <p:ph type="title"/>
          </p:nvPr>
        </p:nvSpPr>
        <p:spPr/>
        <p:txBody>
          <a:bodyPr/>
          <a:lstStyle/>
          <a:p>
            <a:r>
              <a:rPr lang="en-US"/>
              <a:t>Instagram Instagram Top Posts (Insights) | zdflogo - 6 of 22</a:t>
            </a:r>
          </a:p>
        </p:txBody>
      </p:sp>
      <p:graphicFrame>
        <p:nvGraphicFramePr>
          <p:cNvPr id="5" name="Table Placeholder 4">
            <a:extLst>
              <a:ext uri="{FF2B5EF4-FFF2-40B4-BE49-F238E27FC236}">
                <a16:creationId xmlns:a16="http://schemas.microsoft.com/office/drawing/2014/main" id="{9F1169EE-233E-4B7D-8E3F-BC412421CC89}"/>
              </a:ext>
            </a:extLst>
          </p:cNvPr>
          <p:cNvGraphicFramePr>
            <a:graphicFrameLocks noGrp="1"/>
          </p:cNvGraphicFramePr>
          <p:nvPr>
            <p:ph type="tbl" sz="quarter" idx="13"/>
            <p:extLst>
              <p:ext uri="{D42A27DB-BD31-4B8C-83A1-F6EECF244321}">
                <p14:modId xmlns:p14="http://schemas.microsoft.com/office/powerpoint/2010/main" val="204491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59549590"/>
                    </a:ext>
                  </a:extLst>
                </a:gridCol>
                <a:gridCol w="905256">
                  <a:extLst>
                    <a:ext uri="{9D8B030D-6E8A-4147-A177-3AD203B41FA5}">
                      <a16:colId xmlns:a16="http://schemas.microsoft.com/office/drawing/2014/main" val="1067460416"/>
                    </a:ext>
                  </a:extLst>
                </a:gridCol>
                <a:gridCol w="658368">
                  <a:extLst>
                    <a:ext uri="{9D8B030D-6E8A-4147-A177-3AD203B41FA5}">
                      <a16:colId xmlns:a16="http://schemas.microsoft.com/office/drawing/2014/main" val="1616544057"/>
                    </a:ext>
                  </a:extLst>
                </a:gridCol>
                <a:gridCol w="822960">
                  <a:extLst>
                    <a:ext uri="{9D8B030D-6E8A-4147-A177-3AD203B41FA5}">
                      <a16:colId xmlns:a16="http://schemas.microsoft.com/office/drawing/2014/main" val="2568749401"/>
                    </a:ext>
                  </a:extLst>
                </a:gridCol>
                <a:gridCol w="576072">
                  <a:extLst>
                    <a:ext uri="{9D8B030D-6E8A-4147-A177-3AD203B41FA5}">
                      <a16:colId xmlns:a16="http://schemas.microsoft.com/office/drawing/2014/main" val="3899656446"/>
                    </a:ext>
                  </a:extLst>
                </a:gridCol>
                <a:gridCol w="576072">
                  <a:extLst>
                    <a:ext uri="{9D8B030D-6E8A-4147-A177-3AD203B41FA5}">
                      <a16:colId xmlns:a16="http://schemas.microsoft.com/office/drawing/2014/main" val="2218250409"/>
                    </a:ext>
                  </a:extLst>
                </a:gridCol>
                <a:gridCol w="576072">
                  <a:extLst>
                    <a:ext uri="{9D8B030D-6E8A-4147-A177-3AD203B41FA5}">
                      <a16:colId xmlns:a16="http://schemas.microsoft.com/office/drawing/2014/main" val="1023489113"/>
                    </a:ext>
                  </a:extLst>
                </a:gridCol>
                <a:gridCol w="822960">
                  <a:extLst>
                    <a:ext uri="{9D8B030D-6E8A-4147-A177-3AD203B41FA5}">
                      <a16:colId xmlns:a16="http://schemas.microsoft.com/office/drawing/2014/main" val="2126507310"/>
                    </a:ext>
                  </a:extLst>
                </a:gridCol>
                <a:gridCol w="576072">
                  <a:extLst>
                    <a:ext uri="{9D8B030D-6E8A-4147-A177-3AD203B41FA5}">
                      <a16:colId xmlns:a16="http://schemas.microsoft.com/office/drawing/2014/main" val="75078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96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- 2018-11-25 16:16:04 </a:t>
                      </a:r>
                      <a:r>
                        <a:rPr kumimoji="0" lang="de-DE" sz="1000" b="0" i="0" u="none" strike="noStrike" kern="1200" cap="none" spc="0" normalizeH="0" baseline="0" noProof="0">
                          <a:ln>
                            <a:noFill/>
                          </a:ln>
                          <a:solidFill>
                            <a:prstClr val="black"/>
                          </a:solidFill>
                          <a:effectLst/>
                          <a:uLnTx/>
                          <a:uFillTx/>
                          <a:latin typeface="+mn-lt"/>
                          <a:ea typeface="+mn-ea"/>
                          <a:cs typeface="+mn-cs"/>
                        </a:rPr>
                        <a:t>
 +++ Achtung: Auf diesem Foto ist ein Seehund-Baby mit dem Namen „Neill“ zu sehen. Das Foto wurde versehentlich vertauscht mit einem Foto vom Kegelrobben-Baby „Elvis“, der im selben Becken gefüttert wurde. Seehunde und Kegelrobben sehen sich sehr ähnlich, weil beide Tierarten Robben sind. +++ Elvis ist der erste Kegelrobben-Heuler in dieser Saison. Seine Mutter hatte ihn nach seiner Geburt nicht versorgt. Diese verstoßenen Tiere werden #Heuler genannt. Zum Glück wurde das kleine Robbenbaby entdeckt und zur Seehundestation nach Friedrichskoog gebracht. Hier wird es gut versorgt und gefüttert.
Mehr Nachrichten gibt's auf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5601919"/>
                  </a:ext>
                </a:extLst>
              </a:tr>
            </a:tbl>
          </a:graphicData>
        </a:graphic>
      </p:graphicFrame>
      <p:sp>
        <p:nvSpPr>
          <p:cNvPr id="4" name="Text Placeholder 3">
            <a:extLst>
              <a:ext uri="{FF2B5EF4-FFF2-40B4-BE49-F238E27FC236}">
                <a16:creationId xmlns:a16="http://schemas.microsoft.com/office/drawing/2014/main" id="{8A37B811-0197-4C5C-BF85-5945D3037EA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23744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DBD6-DC4A-4F8F-A7BD-A54B8B60440A}"/>
              </a:ext>
            </a:extLst>
          </p:cNvPr>
          <p:cNvSpPr>
            <a:spLocks noGrp="1"/>
          </p:cNvSpPr>
          <p:nvPr>
            <p:ph type="title"/>
          </p:nvPr>
        </p:nvSpPr>
        <p:spPr/>
        <p:txBody>
          <a:bodyPr/>
          <a:lstStyle/>
          <a:p>
            <a:r>
              <a:rPr lang="en-US"/>
              <a:t>Instagram Instagram Top Posts (Insights) | zdflogo - 7 of 22</a:t>
            </a:r>
          </a:p>
        </p:txBody>
      </p:sp>
      <p:graphicFrame>
        <p:nvGraphicFramePr>
          <p:cNvPr id="5" name="Table Placeholder 4">
            <a:extLst>
              <a:ext uri="{FF2B5EF4-FFF2-40B4-BE49-F238E27FC236}">
                <a16:creationId xmlns:a16="http://schemas.microsoft.com/office/drawing/2014/main" id="{A5BD9302-6B8B-4F78-8086-37A83D1E6A1D}"/>
              </a:ext>
            </a:extLst>
          </p:cNvPr>
          <p:cNvGraphicFramePr>
            <a:graphicFrameLocks noGrp="1"/>
          </p:cNvGraphicFramePr>
          <p:nvPr>
            <p:ph type="tbl" sz="quarter" idx="13"/>
            <p:extLst>
              <p:ext uri="{D42A27DB-BD31-4B8C-83A1-F6EECF244321}">
                <p14:modId xmlns:p14="http://schemas.microsoft.com/office/powerpoint/2010/main" val="3550009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1455066"/>
                    </a:ext>
                  </a:extLst>
                </a:gridCol>
                <a:gridCol w="905256">
                  <a:extLst>
                    <a:ext uri="{9D8B030D-6E8A-4147-A177-3AD203B41FA5}">
                      <a16:colId xmlns:a16="http://schemas.microsoft.com/office/drawing/2014/main" val="2820318617"/>
                    </a:ext>
                  </a:extLst>
                </a:gridCol>
                <a:gridCol w="658368">
                  <a:extLst>
                    <a:ext uri="{9D8B030D-6E8A-4147-A177-3AD203B41FA5}">
                      <a16:colId xmlns:a16="http://schemas.microsoft.com/office/drawing/2014/main" val="1406393081"/>
                    </a:ext>
                  </a:extLst>
                </a:gridCol>
                <a:gridCol w="822960">
                  <a:extLst>
                    <a:ext uri="{9D8B030D-6E8A-4147-A177-3AD203B41FA5}">
                      <a16:colId xmlns:a16="http://schemas.microsoft.com/office/drawing/2014/main" val="2927550453"/>
                    </a:ext>
                  </a:extLst>
                </a:gridCol>
                <a:gridCol w="576072">
                  <a:extLst>
                    <a:ext uri="{9D8B030D-6E8A-4147-A177-3AD203B41FA5}">
                      <a16:colId xmlns:a16="http://schemas.microsoft.com/office/drawing/2014/main" val="807060590"/>
                    </a:ext>
                  </a:extLst>
                </a:gridCol>
                <a:gridCol w="576072">
                  <a:extLst>
                    <a:ext uri="{9D8B030D-6E8A-4147-A177-3AD203B41FA5}">
                      <a16:colId xmlns:a16="http://schemas.microsoft.com/office/drawing/2014/main" val="3180583659"/>
                    </a:ext>
                  </a:extLst>
                </a:gridCol>
                <a:gridCol w="576072">
                  <a:extLst>
                    <a:ext uri="{9D8B030D-6E8A-4147-A177-3AD203B41FA5}">
                      <a16:colId xmlns:a16="http://schemas.microsoft.com/office/drawing/2014/main" val="3126920198"/>
                    </a:ext>
                  </a:extLst>
                </a:gridCol>
                <a:gridCol w="822960">
                  <a:extLst>
                    <a:ext uri="{9D8B030D-6E8A-4147-A177-3AD203B41FA5}">
                      <a16:colId xmlns:a16="http://schemas.microsoft.com/office/drawing/2014/main" val="2259555999"/>
                    </a:ext>
                  </a:extLst>
                </a:gridCol>
                <a:gridCol w="576072">
                  <a:extLst>
                    <a:ext uri="{9D8B030D-6E8A-4147-A177-3AD203B41FA5}">
                      <a16:colId xmlns:a16="http://schemas.microsoft.com/office/drawing/2014/main" val="209022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95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- 2018-11-01 10:38:58 </a:t>
                      </a:r>
                      <a:r>
                        <a:rPr kumimoji="0" lang="de-DE" sz="1000" b="0" i="0" u="none" strike="noStrike" kern="1200" cap="none" spc="0" normalizeH="0" baseline="0" noProof="0">
                          <a:ln>
                            <a:noFill/>
                          </a:ln>
                          <a:solidFill>
                            <a:prstClr val="black"/>
                          </a:solidFill>
                          <a:effectLst/>
                          <a:uLnTx/>
                          <a:uFillTx/>
                          <a:latin typeface="+mn-lt"/>
                          <a:ea typeface="+mn-ea"/>
                          <a:cs typeface="+mn-cs"/>
                        </a:rPr>
                        <a:t>
 Kein Fleisch essen - das machen immer mehr Menschen in Deutschland. Sie leben vegetarisch. Und immer mehr lassen gleich alle tierischen Produkte links liegen, essen also auch keine Eier, Milch, Käse, Honig und so weiter. Sie leben vegan. Dazu gehört für viele noch mehr als die reine Ernährung. Einige Gründe dafür sind Tierschutz, Umweltschutz, Gesundheit. Welche Rolle spielen tierische Produkte bei euch? Könnt ihr euch vorstellen, vegan zu leben? Wer von euch lebt vegetarisch oder vegan und wie geht es euch damit? #ZDFlogo #WorldVeganDay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9672439"/>
                  </a:ext>
                </a:extLst>
              </a:tr>
            </a:tbl>
          </a:graphicData>
        </a:graphic>
      </p:graphicFrame>
      <p:sp>
        <p:nvSpPr>
          <p:cNvPr id="4" name="Text Placeholder 3">
            <a:extLst>
              <a:ext uri="{FF2B5EF4-FFF2-40B4-BE49-F238E27FC236}">
                <a16:creationId xmlns:a16="http://schemas.microsoft.com/office/drawing/2014/main" id="{CF6FB6BA-54AC-4D50-BFFF-E37427A5A79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98003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8937-B369-4246-91B3-7E3F005BEFCC}"/>
              </a:ext>
            </a:extLst>
          </p:cNvPr>
          <p:cNvSpPr>
            <a:spLocks noGrp="1"/>
          </p:cNvSpPr>
          <p:nvPr>
            <p:ph type="title"/>
          </p:nvPr>
        </p:nvSpPr>
        <p:spPr/>
        <p:txBody>
          <a:bodyPr/>
          <a:lstStyle/>
          <a:p>
            <a:r>
              <a:rPr lang="en-US"/>
              <a:t>Instagram Instagram Top Posts (Insights) | zdflogo - 8 of 22</a:t>
            </a:r>
          </a:p>
        </p:txBody>
      </p:sp>
      <p:graphicFrame>
        <p:nvGraphicFramePr>
          <p:cNvPr id="5" name="Table Placeholder 4">
            <a:extLst>
              <a:ext uri="{FF2B5EF4-FFF2-40B4-BE49-F238E27FC236}">
                <a16:creationId xmlns:a16="http://schemas.microsoft.com/office/drawing/2014/main" id="{28606B25-ABD1-4295-BAC4-73792AECF205}"/>
              </a:ext>
            </a:extLst>
          </p:cNvPr>
          <p:cNvGraphicFramePr>
            <a:graphicFrameLocks noGrp="1"/>
          </p:cNvGraphicFramePr>
          <p:nvPr>
            <p:ph type="tbl" sz="quarter" idx="13"/>
            <p:extLst>
              <p:ext uri="{D42A27DB-BD31-4B8C-83A1-F6EECF244321}">
                <p14:modId xmlns:p14="http://schemas.microsoft.com/office/powerpoint/2010/main" val="320226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88410139"/>
                    </a:ext>
                  </a:extLst>
                </a:gridCol>
                <a:gridCol w="905256">
                  <a:extLst>
                    <a:ext uri="{9D8B030D-6E8A-4147-A177-3AD203B41FA5}">
                      <a16:colId xmlns:a16="http://schemas.microsoft.com/office/drawing/2014/main" val="2528239624"/>
                    </a:ext>
                  </a:extLst>
                </a:gridCol>
                <a:gridCol w="658368">
                  <a:extLst>
                    <a:ext uri="{9D8B030D-6E8A-4147-A177-3AD203B41FA5}">
                      <a16:colId xmlns:a16="http://schemas.microsoft.com/office/drawing/2014/main" val="3756445504"/>
                    </a:ext>
                  </a:extLst>
                </a:gridCol>
                <a:gridCol w="822960">
                  <a:extLst>
                    <a:ext uri="{9D8B030D-6E8A-4147-A177-3AD203B41FA5}">
                      <a16:colId xmlns:a16="http://schemas.microsoft.com/office/drawing/2014/main" val="4018001116"/>
                    </a:ext>
                  </a:extLst>
                </a:gridCol>
                <a:gridCol w="576072">
                  <a:extLst>
                    <a:ext uri="{9D8B030D-6E8A-4147-A177-3AD203B41FA5}">
                      <a16:colId xmlns:a16="http://schemas.microsoft.com/office/drawing/2014/main" val="595653912"/>
                    </a:ext>
                  </a:extLst>
                </a:gridCol>
                <a:gridCol w="576072">
                  <a:extLst>
                    <a:ext uri="{9D8B030D-6E8A-4147-A177-3AD203B41FA5}">
                      <a16:colId xmlns:a16="http://schemas.microsoft.com/office/drawing/2014/main" val="2120831327"/>
                    </a:ext>
                  </a:extLst>
                </a:gridCol>
                <a:gridCol w="576072">
                  <a:extLst>
                    <a:ext uri="{9D8B030D-6E8A-4147-A177-3AD203B41FA5}">
                      <a16:colId xmlns:a16="http://schemas.microsoft.com/office/drawing/2014/main" val="3137846878"/>
                    </a:ext>
                  </a:extLst>
                </a:gridCol>
                <a:gridCol w="822960">
                  <a:extLst>
                    <a:ext uri="{9D8B030D-6E8A-4147-A177-3AD203B41FA5}">
                      <a16:colId xmlns:a16="http://schemas.microsoft.com/office/drawing/2014/main" val="2262120151"/>
                    </a:ext>
                  </a:extLst>
                </a:gridCol>
                <a:gridCol w="576072">
                  <a:extLst>
                    <a:ext uri="{9D8B030D-6E8A-4147-A177-3AD203B41FA5}">
                      <a16:colId xmlns:a16="http://schemas.microsoft.com/office/drawing/2014/main" val="776618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851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- 2018-11-21 18:44:04 </a:t>
                      </a:r>
                      <a:r>
                        <a:rPr kumimoji="0" lang="de-DE" sz="1000" b="0" i="0" u="none" strike="noStrike" kern="1200" cap="none" spc="0" normalizeH="0" baseline="0" noProof="0">
                          <a:ln>
                            <a:noFill/>
                          </a:ln>
                          <a:solidFill>
                            <a:prstClr val="black"/>
                          </a:solidFill>
                          <a:effectLst/>
                          <a:uLnTx/>
                          <a:uFillTx/>
                          <a:latin typeface="+mn-lt"/>
                          <a:ea typeface="+mn-ea"/>
                          <a:cs typeface="+mn-cs"/>
                        </a:rPr>
                        <a:t>
 Heute wurde in einem Testbericht veröffentlicht, welche die beste #Milchschokolade ist. Genauer gesagt, welche #Schokolade 🍫 am besten schmeckt, die wenigsten Schadstoffe hat und am klimafreundlichsten hergestellt wird. Auf dem Test-Podest ganz oben steht "Die Gute Schokolade", bei der alle geprüften Kriterien am besten erfüllt werden. 👉 Wie esst ihr eigentlich Schokolade? Kaut ihr die Stücke oder lutscht ihr sie?
Das haben wir uns bei logo! heute gefragt, als wir uns für die Sendung mit dem Schokoladentest der Stiftung Warentest beschäftigt haben.
Schreibt in die Kommentare! 👇
Und schaut heute um 19.50 Uhr logo! mit @timschreder. Da erfahrt ihr mehr zu diesem und vielen anderen Themen - oder jetzt schon auf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6719513"/>
                  </a:ext>
                </a:extLst>
              </a:tr>
            </a:tbl>
          </a:graphicData>
        </a:graphic>
      </p:graphicFrame>
      <p:sp>
        <p:nvSpPr>
          <p:cNvPr id="4" name="Text Placeholder 3">
            <a:extLst>
              <a:ext uri="{FF2B5EF4-FFF2-40B4-BE49-F238E27FC236}">
                <a16:creationId xmlns:a16="http://schemas.microsoft.com/office/drawing/2014/main" id="{32A3FA22-317B-48EF-BB1D-9003AEC01C4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42942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D74D-3D1F-4370-A2F7-7DCAC279E214}"/>
              </a:ext>
            </a:extLst>
          </p:cNvPr>
          <p:cNvSpPr>
            <a:spLocks noGrp="1"/>
          </p:cNvSpPr>
          <p:nvPr>
            <p:ph type="title"/>
          </p:nvPr>
        </p:nvSpPr>
        <p:spPr/>
        <p:txBody>
          <a:bodyPr/>
          <a:lstStyle/>
          <a:p>
            <a:r>
              <a:rPr lang="en-US"/>
              <a:t>Instagram Instagram Top Posts (Insights) | zdflogo - 9 of 22</a:t>
            </a:r>
          </a:p>
        </p:txBody>
      </p:sp>
      <p:graphicFrame>
        <p:nvGraphicFramePr>
          <p:cNvPr id="5" name="Table Placeholder 4">
            <a:extLst>
              <a:ext uri="{FF2B5EF4-FFF2-40B4-BE49-F238E27FC236}">
                <a16:creationId xmlns:a16="http://schemas.microsoft.com/office/drawing/2014/main" id="{4D10DEB4-0010-4FAE-A74F-CBA5D0DEEACD}"/>
              </a:ext>
            </a:extLst>
          </p:cNvPr>
          <p:cNvGraphicFramePr>
            <a:graphicFrameLocks noGrp="1"/>
          </p:cNvGraphicFramePr>
          <p:nvPr>
            <p:ph type="tbl" sz="quarter" idx="13"/>
            <p:extLst>
              <p:ext uri="{D42A27DB-BD31-4B8C-83A1-F6EECF244321}">
                <p14:modId xmlns:p14="http://schemas.microsoft.com/office/powerpoint/2010/main" val="316469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61011502"/>
                    </a:ext>
                  </a:extLst>
                </a:gridCol>
                <a:gridCol w="905256">
                  <a:extLst>
                    <a:ext uri="{9D8B030D-6E8A-4147-A177-3AD203B41FA5}">
                      <a16:colId xmlns:a16="http://schemas.microsoft.com/office/drawing/2014/main" val="3844965111"/>
                    </a:ext>
                  </a:extLst>
                </a:gridCol>
                <a:gridCol w="658368">
                  <a:extLst>
                    <a:ext uri="{9D8B030D-6E8A-4147-A177-3AD203B41FA5}">
                      <a16:colId xmlns:a16="http://schemas.microsoft.com/office/drawing/2014/main" val="3701225788"/>
                    </a:ext>
                  </a:extLst>
                </a:gridCol>
                <a:gridCol w="822960">
                  <a:extLst>
                    <a:ext uri="{9D8B030D-6E8A-4147-A177-3AD203B41FA5}">
                      <a16:colId xmlns:a16="http://schemas.microsoft.com/office/drawing/2014/main" val="3623515624"/>
                    </a:ext>
                  </a:extLst>
                </a:gridCol>
                <a:gridCol w="576072">
                  <a:extLst>
                    <a:ext uri="{9D8B030D-6E8A-4147-A177-3AD203B41FA5}">
                      <a16:colId xmlns:a16="http://schemas.microsoft.com/office/drawing/2014/main" val="900632989"/>
                    </a:ext>
                  </a:extLst>
                </a:gridCol>
                <a:gridCol w="576072">
                  <a:extLst>
                    <a:ext uri="{9D8B030D-6E8A-4147-A177-3AD203B41FA5}">
                      <a16:colId xmlns:a16="http://schemas.microsoft.com/office/drawing/2014/main" val="3701877777"/>
                    </a:ext>
                  </a:extLst>
                </a:gridCol>
                <a:gridCol w="576072">
                  <a:extLst>
                    <a:ext uri="{9D8B030D-6E8A-4147-A177-3AD203B41FA5}">
                      <a16:colId xmlns:a16="http://schemas.microsoft.com/office/drawing/2014/main" val="2080174317"/>
                    </a:ext>
                  </a:extLst>
                </a:gridCol>
                <a:gridCol w="822960">
                  <a:extLst>
                    <a:ext uri="{9D8B030D-6E8A-4147-A177-3AD203B41FA5}">
                      <a16:colId xmlns:a16="http://schemas.microsoft.com/office/drawing/2014/main" val="1986494654"/>
                    </a:ext>
                  </a:extLst>
                </a:gridCol>
                <a:gridCol w="576072">
                  <a:extLst>
                    <a:ext uri="{9D8B030D-6E8A-4147-A177-3AD203B41FA5}">
                      <a16:colId xmlns:a16="http://schemas.microsoft.com/office/drawing/2014/main" val="3979365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998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- 2018-11-30 17:59:04 </a:t>
                      </a:r>
                      <a:r>
                        <a:rPr kumimoji="0" lang="de-DE" sz="1000" b="0" i="0" u="none" strike="noStrike" kern="1200" cap="none" spc="0" normalizeH="0" baseline="0" noProof="0">
                          <a:ln>
                            <a:noFill/>
                          </a:ln>
                          <a:solidFill>
                            <a:prstClr val="black"/>
                          </a:solidFill>
                          <a:effectLst/>
                          <a:uLnTx/>
                          <a:uFillTx/>
                          <a:latin typeface="+mn-lt"/>
                          <a:ea typeface="+mn-ea"/>
                          <a:cs typeface="+mn-cs"/>
                        </a:rPr>
                        <a:t>
 Die Politikerinnen und Politiker in Deutschland haben im Bundestag den sogenannten "Digitalpakt Schule" beschlossen. Eine komplizierte Sache, die euch aber - wenn alles glatt läuft und der Pakt im Bundesrat befürwortet wird - in der Schule zu Gute kommen kann. Die Idee dahinter: das Lernen moderner zu machen. Mit der Entscheidung für den Digitalpakt könnte es dann mehr Geld für alle Schulen in Deutschland geben. Davon sollen unter anderem Computer 🖥 gekauft und mehr Laptops 💻 und Tablets im #Unterricht eingesetzt werden können.
Was steht an eurer Schule auf dem digitalen Wunschzettel? Schreibt in die Kommentare.👇
Mehr Infos dazu und weitere Nachrichten gibt's auf logo.de #ZDF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1625590"/>
                  </a:ext>
                </a:extLst>
              </a:tr>
            </a:tbl>
          </a:graphicData>
        </a:graphic>
      </p:graphicFrame>
      <p:sp>
        <p:nvSpPr>
          <p:cNvPr id="4" name="Text Placeholder 3">
            <a:extLst>
              <a:ext uri="{FF2B5EF4-FFF2-40B4-BE49-F238E27FC236}">
                <a16:creationId xmlns:a16="http://schemas.microsoft.com/office/drawing/2014/main" id="{2528F80C-7976-4E4A-89AA-DE662693A99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61675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EE923-7FD4-4245-B844-A65E9FAE16CC}"/>
              </a:ext>
            </a:extLst>
          </p:cNvPr>
          <p:cNvSpPr>
            <a:spLocks noGrp="1"/>
          </p:cNvSpPr>
          <p:nvPr>
            <p:ph type="title"/>
          </p:nvPr>
        </p:nvSpPr>
        <p:spPr/>
        <p:txBody>
          <a:bodyPr/>
          <a:lstStyle/>
          <a:p>
            <a:r>
              <a:rPr lang="en-US"/>
              <a:t>Instagram Instagram Top Posts (Insights) | zdflogo - 10 of 22</a:t>
            </a:r>
          </a:p>
        </p:txBody>
      </p:sp>
      <p:graphicFrame>
        <p:nvGraphicFramePr>
          <p:cNvPr id="5" name="Table Placeholder 4">
            <a:extLst>
              <a:ext uri="{FF2B5EF4-FFF2-40B4-BE49-F238E27FC236}">
                <a16:creationId xmlns:a16="http://schemas.microsoft.com/office/drawing/2014/main" id="{885286B7-234E-463C-8C87-F8B8A85C150E}"/>
              </a:ext>
            </a:extLst>
          </p:cNvPr>
          <p:cNvGraphicFramePr>
            <a:graphicFrameLocks noGrp="1"/>
          </p:cNvGraphicFramePr>
          <p:nvPr>
            <p:ph type="tbl" sz="quarter" idx="13"/>
            <p:extLst>
              <p:ext uri="{D42A27DB-BD31-4B8C-83A1-F6EECF244321}">
                <p14:modId xmlns:p14="http://schemas.microsoft.com/office/powerpoint/2010/main" val="686442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7574651"/>
                    </a:ext>
                  </a:extLst>
                </a:gridCol>
                <a:gridCol w="905256">
                  <a:extLst>
                    <a:ext uri="{9D8B030D-6E8A-4147-A177-3AD203B41FA5}">
                      <a16:colId xmlns:a16="http://schemas.microsoft.com/office/drawing/2014/main" val="4111735890"/>
                    </a:ext>
                  </a:extLst>
                </a:gridCol>
                <a:gridCol w="658368">
                  <a:extLst>
                    <a:ext uri="{9D8B030D-6E8A-4147-A177-3AD203B41FA5}">
                      <a16:colId xmlns:a16="http://schemas.microsoft.com/office/drawing/2014/main" val="2094419193"/>
                    </a:ext>
                  </a:extLst>
                </a:gridCol>
                <a:gridCol w="822960">
                  <a:extLst>
                    <a:ext uri="{9D8B030D-6E8A-4147-A177-3AD203B41FA5}">
                      <a16:colId xmlns:a16="http://schemas.microsoft.com/office/drawing/2014/main" val="2071359185"/>
                    </a:ext>
                  </a:extLst>
                </a:gridCol>
                <a:gridCol w="576072">
                  <a:extLst>
                    <a:ext uri="{9D8B030D-6E8A-4147-A177-3AD203B41FA5}">
                      <a16:colId xmlns:a16="http://schemas.microsoft.com/office/drawing/2014/main" val="3981275735"/>
                    </a:ext>
                  </a:extLst>
                </a:gridCol>
                <a:gridCol w="576072">
                  <a:extLst>
                    <a:ext uri="{9D8B030D-6E8A-4147-A177-3AD203B41FA5}">
                      <a16:colId xmlns:a16="http://schemas.microsoft.com/office/drawing/2014/main" val="4026779992"/>
                    </a:ext>
                  </a:extLst>
                </a:gridCol>
                <a:gridCol w="576072">
                  <a:extLst>
                    <a:ext uri="{9D8B030D-6E8A-4147-A177-3AD203B41FA5}">
                      <a16:colId xmlns:a16="http://schemas.microsoft.com/office/drawing/2014/main" val="2892063880"/>
                    </a:ext>
                  </a:extLst>
                </a:gridCol>
                <a:gridCol w="822960">
                  <a:extLst>
                    <a:ext uri="{9D8B030D-6E8A-4147-A177-3AD203B41FA5}">
                      <a16:colId xmlns:a16="http://schemas.microsoft.com/office/drawing/2014/main" val="1269113817"/>
                    </a:ext>
                  </a:extLst>
                </a:gridCol>
                <a:gridCol w="576072">
                  <a:extLst>
                    <a:ext uri="{9D8B030D-6E8A-4147-A177-3AD203B41FA5}">
                      <a16:colId xmlns:a16="http://schemas.microsoft.com/office/drawing/2014/main" val="272843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365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- 2018-11-28 18:48:04 </a:t>
                      </a:r>
                      <a:r>
                        <a:rPr kumimoji="0" lang="de-DE" sz="1000" b="0" i="0" u="none" strike="noStrike" kern="1200" cap="none" spc="0" normalizeH="0" baseline="0" noProof="0">
                          <a:ln>
                            <a:noFill/>
                          </a:ln>
                          <a:solidFill>
                            <a:prstClr val="black"/>
                          </a:solidFill>
                          <a:effectLst/>
                          <a:uLnTx/>
                          <a:uFillTx/>
                          <a:latin typeface="+mn-lt"/>
                          <a:ea typeface="+mn-ea"/>
                          <a:cs typeface="+mn-cs"/>
                        </a:rPr>
                        <a:t>
 Haben eure #Eltern schon mal ein Foto von euch im Netz gepostet, ohne vorher zu fragen, ob euch das überhaupt recht ist? Oder haben sie Fotos gepostet, obwohl ihr das nicht wolltet? Solche Aktionen verstoßen ganz klar gegen die #Persönlichkeitsrechte, die jeder Mensch hat.
Eine neue Umfrage hat gezeigt: Zu viele Eltern beachten diese Rechte ihrer Kinder nicht.
Auf logo.de findet ihr Tipps für eure Eltern. Erklärt ihnen, was sie mit euren Fotos im Netz dürfen und was nicht.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5490453"/>
                  </a:ext>
                </a:extLst>
              </a:tr>
            </a:tbl>
          </a:graphicData>
        </a:graphic>
      </p:graphicFrame>
      <p:sp>
        <p:nvSpPr>
          <p:cNvPr id="4" name="Text Placeholder 3">
            <a:extLst>
              <a:ext uri="{FF2B5EF4-FFF2-40B4-BE49-F238E27FC236}">
                <a16:creationId xmlns:a16="http://schemas.microsoft.com/office/drawing/2014/main" id="{325AB0C7-E29A-43D6-AECF-FCF357B6C33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20312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F0F2A-4AF8-4A96-B402-6657DB4B6A85}"/>
              </a:ext>
            </a:extLst>
          </p:cNvPr>
          <p:cNvSpPr>
            <a:spLocks noGrp="1"/>
          </p:cNvSpPr>
          <p:nvPr>
            <p:ph type="title"/>
          </p:nvPr>
        </p:nvSpPr>
        <p:spPr/>
        <p:txBody>
          <a:bodyPr/>
          <a:lstStyle/>
          <a:p>
            <a:r>
              <a:rPr lang="en-US"/>
              <a:t>Instagram Instagram Top Posts (Insights) | zdflogo - 11 of 22</a:t>
            </a:r>
          </a:p>
        </p:txBody>
      </p:sp>
      <p:graphicFrame>
        <p:nvGraphicFramePr>
          <p:cNvPr id="5" name="Table Placeholder 4">
            <a:extLst>
              <a:ext uri="{FF2B5EF4-FFF2-40B4-BE49-F238E27FC236}">
                <a16:creationId xmlns:a16="http://schemas.microsoft.com/office/drawing/2014/main" id="{8213FA02-8DB7-4130-A5F5-4F8F22E7C23C}"/>
              </a:ext>
            </a:extLst>
          </p:cNvPr>
          <p:cNvGraphicFramePr>
            <a:graphicFrameLocks noGrp="1"/>
          </p:cNvGraphicFramePr>
          <p:nvPr>
            <p:ph type="tbl" sz="quarter" idx="13"/>
            <p:extLst>
              <p:ext uri="{D42A27DB-BD31-4B8C-83A1-F6EECF244321}">
                <p14:modId xmlns:p14="http://schemas.microsoft.com/office/powerpoint/2010/main" val="409355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09558793"/>
                    </a:ext>
                  </a:extLst>
                </a:gridCol>
                <a:gridCol w="905256">
                  <a:extLst>
                    <a:ext uri="{9D8B030D-6E8A-4147-A177-3AD203B41FA5}">
                      <a16:colId xmlns:a16="http://schemas.microsoft.com/office/drawing/2014/main" val="3209088846"/>
                    </a:ext>
                  </a:extLst>
                </a:gridCol>
                <a:gridCol w="658368">
                  <a:extLst>
                    <a:ext uri="{9D8B030D-6E8A-4147-A177-3AD203B41FA5}">
                      <a16:colId xmlns:a16="http://schemas.microsoft.com/office/drawing/2014/main" val="1362263219"/>
                    </a:ext>
                  </a:extLst>
                </a:gridCol>
                <a:gridCol w="822960">
                  <a:extLst>
                    <a:ext uri="{9D8B030D-6E8A-4147-A177-3AD203B41FA5}">
                      <a16:colId xmlns:a16="http://schemas.microsoft.com/office/drawing/2014/main" val="965110688"/>
                    </a:ext>
                  </a:extLst>
                </a:gridCol>
                <a:gridCol w="576072">
                  <a:extLst>
                    <a:ext uri="{9D8B030D-6E8A-4147-A177-3AD203B41FA5}">
                      <a16:colId xmlns:a16="http://schemas.microsoft.com/office/drawing/2014/main" val="3465530410"/>
                    </a:ext>
                  </a:extLst>
                </a:gridCol>
                <a:gridCol w="576072">
                  <a:extLst>
                    <a:ext uri="{9D8B030D-6E8A-4147-A177-3AD203B41FA5}">
                      <a16:colId xmlns:a16="http://schemas.microsoft.com/office/drawing/2014/main" val="1222503789"/>
                    </a:ext>
                  </a:extLst>
                </a:gridCol>
                <a:gridCol w="576072">
                  <a:extLst>
                    <a:ext uri="{9D8B030D-6E8A-4147-A177-3AD203B41FA5}">
                      <a16:colId xmlns:a16="http://schemas.microsoft.com/office/drawing/2014/main" val="1482162634"/>
                    </a:ext>
                  </a:extLst>
                </a:gridCol>
                <a:gridCol w="822960">
                  <a:extLst>
                    <a:ext uri="{9D8B030D-6E8A-4147-A177-3AD203B41FA5}">
                      <a16:colId xmlns:a16="http://schemas.microsoft.com/office/drawing/2014/main" val="815836318"/>
                    </a:ext>
                  </a:extLst>
                </a:gridCol>
                <a:gridCol w="576072">
                  <a:extLst>
                    <a:ext uri="{9D8B030D-6E8A-4147-A177-3AD203B41FA5}">
                      <a16:colId xmlns:a16="http://schemas.microsoft.com/office/drawing/2014/main" val="47367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8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- 2018-11-08 18:06:04 </a:t>
                      </a:r>
                      <a:r>
                        <a:rPr kumimoji="0" lang="de-DE" sz="1000" b="0" i="0" u="none" strike="noStrike" kern="1200" cap="none" spc="0" normalizeH="0" baseline="0" noProof="0">
                          <a:ln>
                            <a:noFill/>
                          </a:ln>
                          <a:solidFill>
                            <a:prstClr val="black"/>
                          </a:solidFill>
                          <a:effectLst/>
                          <a:uLnTx/>
                          <a:uFillTx/>
                          <a:latin typeface="+mn-lt"/>
                          <a:ea typeface="+mn-ea"/>
                          <a:cs typeface="+mn-cs"/>
                        </a:rPr>
                        <a:t>
 In den vergangenen Tagen haben uns viele von euch geschrieben, die alle dasselbe wissen wollen: "Wird YouTube bald gelöscht?" Grund für diese Frage ist, dass das gerade hier und da im Internet behauptet wird.
Schon mal so viel vorab: Das stimmt so nicht ganz. Hintergrund für diese Behauptung ist ein neues Gesetz, das bald kommen könnte: Es geht um Artikel 13.
Was stimmt: Artikel 13 könnte das Internet, so wie wir es im Moment kennen, ganz schön verändern – und es geht dabei nicht nur um YouTube, sondern um alle großen Seiten, auf die man Musik, Videos oder Fotos hochladen kann, zum Beispiel auch Instagram oder Facebook.
Bei logo.de erfahrt ihr, was es zu diesem Thema Neues gibt.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6089831"/>
                  </a:ext>
                </a:extLst>
              </a:tr>
            </a:tbl>
          </a:graphicData>
        </a:graphic>
      </p:graphicFrame>
      <p:sp>
        <p:nvSpPr>
          <p:cNvPr id="4" name="Text Placeholder 3">
            <a:extLst>
              <a:ext uri="{FF2B5EF4-FFF2-40B4-BE49-F238E27FC236}">
                <a16:creationId xmlns:a16="http://schemas.microsoft.com/office/drawing/2014/main" id="{738FD27B-C1A2-4AE2-8CAF-3A13726DD93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96819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C5F8-26AC-476A-8EC1-4AAE7C08EC5A}"/>
              </a:ext>
            </a:extLst>
          </p:cNvPr>
          <p:cNvSpPr>
            <a:spLocks noGrp="1"/>
          </p:cNvSpPr>
          <p:nvPr>
            <p:ph type="title"/>
          </p:nvPr>
        </p:nvSpPr>
        <p:spPr/>
        <p:txBody>
          <a:bodyPr/>
          <a:lstStyle/>
          <a:p>
            <a:r>
              <a:rPr lang="en-US"/>
              <a:t>Instagram Instagram Top Posts (Insights) | zdflogo - 12 of 22</a:t>
            </a:r>
          </a:p>
        </p:txBody>
      </p:sp>
      <p:graphicFrame>
        <p:nvGraphicFramePr>
          <p:cNvPr id="5" name="Table Placeholder 4">
            <a:extLst>
              <a:ext uri="{FF2B5EF4-FFF2-40B4-BE49-F238E27FC236}">
                <a16:creationId xmlns:a16="http://schemas.microsoft.com/office/drawing/2014/main" id="{53313D1C-4A18-43E0-B91C-670650BBA768}"/>
              </a:ext>
            </a:extLst>
          </p:cNvPr>
          <p:cNvGraphicFramePr>
            <a:graphicFrameLocks noGrp="1"/>
          </p:cNvGraphicFramePr>
          <p:nvPr>
            <p:ph type="tbl" sz="quarter" idx="13"/>
            <p:extLst>
              <p:ext uri="{D42A27DB-BD31-4B8C-83A1-F6EECF244321}">
                <p14:modId xmlns:p14="http://schemas.microsoft.com/office/powerpoint/2010/main" val="3854299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04189614"/>
                    </a:ext>
                  </a:extLst>
                </a:gridCol>
                <a:gridCol w="905256">
                  <a:extLst>
                    <a:ext uri="{9D8B030D-6E8A-4147-A177-3AD203B41FA5}">
                      <a16:colId xmlns:a16="http://schemas.microsoft.com/office/drawing/2014/main" val="1543235093"/>
                    </a:ext>
                  </a:extLst>
                </a:gridCol>
                <a:gridCol w="658368">
                  <a:extLst>
                    <a:ext uri="{9D8B030D-6E8A-4147-A177-3AD203B41FA5}">
                      <a16:colId xmlns:a16="http://schemas.microsoft.com/office/drawing/2014/main" val="2729345314"/>
                    </a:ext>
                  </a:extLst>
                </a:gridCol>
                <a:gridCol w="822960">
                  <a:extLst>
                    <a:ext uri="{9D8B030D-6E8A-4147-A177-3AD203B41FA5}">
                      <a16:colId xmlns:a16="http://schemas.microsoft.com/office/drawing/2014/main" val="1273960306"/>
                    </a:ext>
                  </a:extLst>
                </a:gridCol>
                <a:gridCol w="576072">
                  <a:extLst>
                    <a:ext uri="{9D8B030D-6E8A-4147-A177-3AD203B41FA5}">
                      <a16:colId xmlns:a16="http://schemas.microsoft.com/office/drawing/2014/main" val="3328880422"/>
                    </a:ext>
                  </a:extLst>
                </a:gridCol>
                <a:gridCol w="576072">
                  <a:extLst>
                    <a:ext uri="{9D8B030D-6E8A-4147-A177-3AD203B41FA5}">
                      <a16:colId xmlns:a16="http://schemas.microsoft.com/office/drawing/2014/main" val="2951133909"/>
                    </a:ext>
                  </a:extLst>
                </a:gridCol>
                <a:gridCol w="576072">
                  <a:extLst>
                    <a:ext uri="{9D8B030D-6E8A-4147-A177-3AD203B41FA5}">
                      <a16:colId xmlns:a16="http://schemas.microsoft.com/office/drawing/2014/main" val="3459065793"/>
                    </a:ext>
                  </a:extLst>
                </a:gridCol>
                <a:gridCol w="822960">
                  <a:extLst>
                    <a:ext uri="{9D8B030D-6E8A-4147-A177-3AD203B41FA5}">
                      <a16:colId xmlns:a16="http://schemas.microsoft.com/office/drawing/2014/main" val="946624444"/>
                    </a:ext>
                  </a:extLst>
                </a:gridCol>
                <a:gridCol w="576072">
                  <a:extLst>
                    <a:ext uri="{9D8B030D-6E8A-4147-A177-3AD203B41FA5}">
                      <a16:colId xmlns:a16="http://schemas.microsoft.com/office/drawing/2014/main" val="65608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976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- 2018-11-29 18:59:06 </a:t>
                      </a:r>
                      <a:r>
                        <a:rPr kumimoji="0" lang="de-DE" sz="1000" b="0" i="0" u="none" strike="noStrike" kern="1200" cap="none" spc="0" normalizeH="0" baseline="0" noProof="0">
                          <a:ln>
                            <a:noFill/>
                          </a:ln>
                          <a:solidFill>
                            <a:prstClr val="black"/>
                          </a:solidFill>
                          <a:effectLst/>
                          <a:uLnTx/>
                          <a:uFillTx/>
                          <a:latin typeface="+mn-lt"/>
                          <a:ea typeface="+mn-ea"/>
                          <a:cs typeface="+mn-cs"/>
                        </a:rPr>
                        <a:t>
 Es gibt nicht nur Schüler, die andere Schüler mobben. Es gibt immer wieder auch Schüler, die ihre Lehrer mobben - auch im Netz. Dann spricht man von #Cybermobbing. An einem Gymnasium in Hessen gab es jetzt einen ziemlich heftigen Fall: Schüler haben Fotos von ihren Lehrerinnen und Lehrern verändert und sie ins Internet gestellt. Diese Bilder waren extrem beleidigend und unangenehm für die Lehrerinnen und Lehrer. Das ist absolut nicht ok. Ein Einzelfall war das allerdings nicht. So etwas kommt an Schulen immer wieder vor.
Mehr zu diesem Thema gibt's heute in logo! um 19.50 Uhr und auf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1842840"/>
                  </a:ext>
                </a:extLst>
              </a:tr>
            </a:tbl>
          </a:graphicData>
        </a:graphic>
      </p:graphicFrame>
      <p:sp>
        <p:nvSpPr>
          <p:cNvPr id="4" name="Text Placeholder 3">
            <a:extLst>
              <a:ext uri="{FF2B5EF4-FFF2-40B4-BE49-F238E27FC236}">
                <a16:creationId xmlns:a16="http://schemas.microsoft.com/office/drawing/2014/main" id="{8B9B6505-99D2-4C78-8702-55E4BD617F1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53490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0039B-1CAA-4535-A121-85F82B64BEE1}"/>
              </a:ext>
            </a:extLst>
          </p:cNvPr>
          <p:cNvSpPr>
            <a:spLocks noGrp="1"/>
          </p:cNvSpPr>
          <p:nvPr>
            <p:ph type="title"/>
          </p:nvPr>
        </p:nvSpPr>
        <p:spPr/>
        <p:txBody>
          <a:bodyPr/>
          <a:lstStyle/>
          <a:p>
            <a:r>
              <a:rPr lang="en-US"/>
              <a:t>Instagram Instagram Top Posts (Insights) | zdflogo - 13 of 22</a:t>
            </a:r>
          </a:p>
        </p:txBody>
      </p:sp>
      <p:graphicFrame>
        <p:nvGraphicFramePr>
          <p:cNvPr id="5" name="Table Placeholder 4">
            <a:extLst>
              <a:ext uri="{FF2B5EF4-FFF2-40B4-BE49-F238E27FC236}">
                <a16:creationId xmlns:a16="http://schemas.microsoft.com/office/drawing/2014/main" id="{5B08DFD9-D86F-4B86-BE21-A09A45846070}"/>
              </a:ext>
            </a:extLst>
          </p:cNvPr>
          <p:cNvGraphicFramePr>
            <a:graphicFrameLocks noGrp="1"/>
          </p:cNvGraphicFramePr>
          <p:nvPr>
            <p:ph type="tbl" sz="quarter" idx="13"/>
            <p:extLst>
              <p:ext uri="{D42A27DB-BD31-4B8C-83A1-F6EECF244321}">
                <p14:modId xmlns:p14="http://schemas.microsoft.com/office/powerpoint/2010/main" val="726501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32228302"/>
                    </a:ext>
                  </a:extLst>
                </a:gridCol>
                <a:gridCol w="905256">
                  <a:extLst>
                    <a:ext uri="{9D8B030D-6E8A-4147-A177-3AD203B41FA5}">
                      <a16:colId xmlns:a16="http://schemas.microsoft.com/office/drawing/2014/main" val="1119297003"/>
                    </a:ext>
                  </a:extLst>
                </a:gridCol>
                <a:gridCol w="658368">
                  <a:extLst>
                    <a:ext uri="{9D8B030D-6E8A-4147-A177-3AD203B41FA5}">
                      <a16:colId xmlns:a16="http://schemas.microsoft.com/office/drawing/2014/main" val="2100363548"/>
                    </a:ext>
                  </a:extLst>
                </a:gridCol>
                <a:gridCol w="822960">
                  <a:extLst>
                    <a:ext uri="{9D8B030D-6E8A-4147-A177-3AD203B41FA5}">
                      <a16:colId xmlns:a16="http://schemas.microsoft.com/office/drawing/2014/main" val="3584826442"/>
                    </a:ext>
                  </a:extLst>
                </a:gridCol>
                <a:gridCol w="576072">
                  <a:extLst>
                    <a:ext uri="{9D8B030D-6E8A-4147-A177-3AD203B41FA5}">
                      <a16:colId xmlns:a16="http://schemas.microsoft.com/office/drawing/2014/main" val="1610875527"/>
                    </a:ext>
                  </a:extLst>
                </a:gridCol>
                <a:gridCol w="576072">
                  <a:extLst>
                    <a:ext uri="{9D8B030D-6E8A-4147-A177-3AD203B41FA5}">
                      <a16:colId xmlns:a16="http://schemas.microsoft.com/office/drawing/2014/main" val="3134136754"/>
                    </a:ext>
                  </a:extLst>
                </a:gridCol>
                <a:gridCol w="576072">
                  <a:extLst>
                    <a:ext uri="{9D8B030D-6E8A-4147-A177-3AD203B41FA5}">
                      <a16:colId xmlns:a16="http://schemas.microsoft.com/office/drawing/2014/main" val="1769950621"/>
                    </a:ext>
                  </a:extLst>
                </a:gridCol>
                <a:gridCol w="822960">
                  <a:extLst>
                    <a:ext uri="{9D8B030D-6E8A-4147-A177-3AD203B41FA5}">
                      <a16:colId xmlns:a16="http://schemas.microsoft.com/office/drawing/2014/main" val="3740885800"/>
                    </a:ext>
                  </a:extLst>
                </a:gridCol>
                <a:gridCol w="576072">
                  <a:extLst>
                    <a:ext uri="{9D8B030D-6E8A-4147-A177-3AD203B41FA5}">
                      <a16:colId xmlns:a16="http://schemas.microsoft.com/office/drawing/2014/main" val="534264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60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zdflogo - 2018-11-11 15:18:05 </a:t>
                      </a:r>
                      <a:r>
                        <a:rPr kumimoji="0" lang="en-US" sz="1000" b="0" i="0" u="none" strike="noStrike" kern="1200" cap="none" spc="0" normalizeH="0" baseline="0" noProof="0">
                          <a:ln>
                            <a:noFill/>
                          </a:ln>
                          <a:solidFill>
                            <a:prstClr val="black"/>
                          </a:solidFill>
                          <a:effectLst/>
                          <a:uLnTx/>
                          <a:uFillTx/>
                          <a:latin typeface="+mn-lt"/>
                          <a:ea typeface="+mn-ea"/>
                          <a:cs typeface="+mn-cs"/>
                        </a:rPr>
                        <a:t>
 Welches logo!-Kinderreporter-Interview hat euch in diesem Jahr besonders gut gefallen?
Dabei waren Astronaut Alexander Gerst, Fernsehmoderator Günther Jauch, Dein-Song-Moderator Bürger Lars Dietrich, Star-DJ David Guetta, Sängerin Namika und Fußballer Mats Hummels.
Stimmt ab auf logo.de und entscheidet mit, welches Interview wir euch noch einmal zeigen sollen. #ZDFlogo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809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- 2018-11-13 19:03:10 </a:t>
                      </a:r>
                      <a:r>
                        <a:rPr kumimoji="0" lang="de-DE" sz="1000" b="0" i="0" u="none" strike="noStrike" kern="1200" cap="none" spc="0" normalizeH="0" baseline="0" noProof="0">
                          <a:ln>
                            <a:noFill/>
                          </a:ln>
                          <a:solidFill>
                            <a:prstClr val="black"/>
                          </a:solidFill>
                          <a:effectLst/>
                          <a:uLnTx/>
                          <a:uFillTx/>
                          <a:latin typeface="+mn-lt"/>
                          <a:ea typeface="+mn-ea"/>
                          <a:cs typeface="+mn-cs"/>
                        </a:rPr>
                        <a:t>
 In keinem anderen Land in der Europäischen Union wird so viel #Verpackungsmüll pro Person produziert wie in #Deutschland. Deshalb haben wir #Tipps für euch, wie ihr solchen #Müll vermeiden könnt. Sind welche davon für euch schon ganz selbstverständlich? Kennt ihr noch andere? Kommentiert hier!
Und auf logo.de könnt ihr nachlesen, wie Plastik wiederverwertet werden kann.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49358905"/>
                  </a:ext>
                </a:extLst>
              </a:tr>
            </a:tbl>
          </a:graphicData>
        </a:graphic>
      </p:graphicFrame>
      <p:sp>
        <p:nvSpPr>
          <p:cNvPr id="4" name="Text Placeholder 3">
            <a:extLst>
              <a:ext uri="{FF2B5EF4-FFF2-40B4-BE49-F238E27FC236}">
                <a16:creationId xmlns:a16="http://schemas.microsoft.com/office/drawing/2014/main" id="{C95442FB-4FDA-44BE-ABF1-D3B0B16ACB1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2826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647A-714B-4520-90A3-87D0860E8DDB}"/>
              </a:ext>
            </a:extLst>
          </p:cNvPr>
          <p:cNvSpPr>
            <a:spLocks noGrp="1"/>
          </p:cNvSpPr>
          <p:nvPr>
            <p:ph type="title"/>
          </p:nvPr>
        </p:nvSpPr>
        <p:spPr/>
        <p:txBody>
          <a:bodyPr/>
          <a:lstStyle/>
          <a:p>
            <a:r>
              <a:rPr lang="en-US"/>
              <a:t>Instagram Instagram Top Posts (Insights) | zdflogo - 14 of 22</a:t>
            </a:r>
          </a:p>
        </p:txBody>
      </p:sp>
      <p:graphicFrame>
        <p:nvGraphicFramePr>
          <p:cNvPr id="5" name="Table Placeholder 4">
            <a:extLst>
              <a:ext uri="{FF2B5EF4-FFF2-40B4-BE49-F238E27FC236}">
                <a16:creationId xmlns:a16="http://schemas.microsoft.com/office/drawing/2014/main" id="{F04226D8-FED8-4235-B932-160233E3B545}"/>
              </a:ext>
            </a:extLst>
          </p:cNvPr>
          <p:cNvGraphicFramePr>
            <a:graphicFrameLocks noGrp="1"/>
          </p:cNvGraphicFramePr>
          <p:nvPr>
            <p:ph type="tbl" sz="quarter" idx="13"/>
            <p:extLst>
              <p:ext uri="{D42A27DB-BD31-4B8C-83A1-F6EECF244321}">
                <p14:modId xmlns:p14="http://schemas.microsoft.com/office/powerpoint/2010/main" val="51253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7130006"/>
                    </a:ext>
                  </a:extLst>
                </a:gridCol>
                <a:gridCol w="905256">
                  <a:extLst>
                    <a:ext uri="{9D8B030D-6E8A-4147-A177-3AD203B41FA5}">
                      <a16:colId xmlns:a16="http://schemas.microsoft.com/office/drawing/2014/main" val="4164534907"/>
                    </a:ext>
                  </a:extLst>
                </a:gridCol>
                <a:gridCol w="658368">
                  <a:extLst>
                    <a:ext uri="{9D8B030D-6E8A-4147-A177-3AD203B41FA5}">
                      <a16:colId xmlns:a16="http://schemas.microsoft.com/office/drawing/2014/main" val="2383133223"/>
                    </a:ext>
                  </a:extLst>
                </a:gridCol>
                <a:gridCol w="822960">
                  <a:extLst>
                    <a:ext uri="{9D8B030D-6E8A-4147-A177-3AD203B41FA5}">
                      <a16:colId xmlns:a16="http://schemas.microsoft.com/office/drawing/2014/main" val="1423247725"/>
                    </a:ext>
                  </a:extLst>
                </a:gridCol>
                <a:gridCol w="576072">
                  <a:extLst>
                    <a:ext uri="{9D8B030D-6E8A-4147-A177-3AD203B41FA5}">
                      <a16:colId xmlns:a16="http://schemas.microsoft.com/office/drawing/2014/main" val="3220499165"/>
                    </a:ext>
                  </a:extLst>
                </a:gridCol>
                <a:gridCol w="576072">
                  <a:extLst>
                    <a:ext uri="{9D8B030D-6E8A-4147-A177-3AD203B41FA5}">
                      <a16:colId xmlns:a16="http://schemas.microsoft.com/office/drawing/2014/main" val="3375741472"/>
                    </a:ext>
                  </a:extLst>
                </a:gridCol>
                <a:gridCol w="576072">
                  <a:extLst>
                    <a:ext uri="{9D8B030D-6E8A-4147-A177-3AD203B41FA5}">
                      <a16:colId xmlns:a16="http://schemas.microsoft.com/office/drawing/2014/main" val="1102930808"/>
                    </a:ext>
                  </a:extLst>
                </a:gridCol>
                <a:gridCol w="822960">
                  <a:extLst>
                    <a:ext uri="{9D8B030D-6E8A-4147-A177-3AD203B41FA5}">
                      <a16:colId xmlns:a16="http://schemas.microsoft.com/office/drawing/2014/main" val="4254240886"/>
                    </a:ext>
                  </a:extLst>
                </a:gridCol>
                <a:gridCol w="576072">
                  <a:extLst>
                    <a:ext uri="{9D8B030D-6E8A-4147-A177-3AD203B41FA5}">
                      <a16:colId xmlns:a16="http://schemas.microsoft.com/office/drawing/2014/main" val="3019654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623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- 2018-11-19 19:13:04 </a:t>
                      </a:r>
                      <a:r>
                        <a:rPr kumimoji="0" lang="de-DE" sz="1000" b="0" i="0" u="none" strike="noStrike" kern="1200" cap="none" spc="0" normalizeH="0" baseline="0" noProof="0">
                          <a:ln>
                            <a:noFill/>
                          </a:ln>
                          <a:solidFill>
                            <a:prstClr val="black"/>
                          </a:solidFill>
                          <a:effectLst/>
                          <a:uLnTx/>
                          <a:uFillTx/>
                          <a:latin typeface="+mn-lt"/>
                          <a:ea typeface="+mn-ea"/>
                          <a:cs typeface="+mn-cs"/>
                        </a:rPr>
                        <a:t>
 In den Schweizer Alpen, in 3.000 Metern Höhe, haben Kinder einen #Weltrekord aufgestellt, mit dem sie gegen den #Klimawandel protestieren. 125.000 Kinder aus aller Welt 🌍 wollen damit erreichen, dass unser Klima besser geschützt wird. Deshalb haben sie #Postkarten mit Klimabotschaften geschrieben, die nun alle zusammen zur größten Postkarte der Welt zusammengelegt wurden.
Engagiert ihr euch auch gegen den Klimawandel? Was tut ihr? Habt ihr vielleicht auch mit einer Postkarte an dieser Aktion teilgenommen? Schreibt hier in die Kommentare. 👇
Den Filmbeitrag dazu gibt's heute in logo! um 19.50 Uhr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1567824"/>
                  </a:ext>
                </a:extLst>
              </a:tr>
            </a:tbl>
          </a:graphicData>
        </a:graphic>
      </p:graphicFrame>
      <p:sp>
        <p:nvSpPr>
          <p:cNvPr id="4" name="Text Placeholder 3">
            <a:extLst>
              <a:ext uri="{FF2B5EF4-FFF2-40B4-BE49-F238E27FC236}">
                <a16:creationId xmlns:a16="http://schemas.microsoft.com/office/drawing/2014/main" id="{E73A2661-864C-401F-94CB-46C06E55FFE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57604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6F8F-91CF-4D7B-BE20-44393F2BA3CC}"/>
              </a:ext>
            </a:extLst>
          </p:cNvPr>
          <p:cNvSpPr>
            <a:spLocks noGrp="1"/>
          </p:cNvSpPr>
          <p:nvPr>
            <p:ph type="title"/>
          </p:nvPr>
        </p:nvSpPr>
        <p:spPr/>
        <p:txBody>
          <a:bodyPr/>
          <a:lstStyle/>
          <a:p>
            <a:r>
              <a:rPr lang="en-US"/>
              <a:t>Instagram Instagram Top Posts (Insights) | zdflogo - 15 of 22</a:t>
            </a:r>
          </a:p>
        </p:txBody>
      </p:sp>
      <p:graphicFrame>
        <p:nvGraphicFramePr>
          <p:cNvPr id="5" name="Table Placeholder 4">
            <a:extLst>
              <a:ext uri="{FF2B5EF4-FFF2-40B4-BE49-F238E27FC236}">
                <a16:creationId xmlns:a16="http://schemas.microsoft.com/office/drawing/2014/main" id="{B72E1369-B2B6-4C78-87F7-39180E665B56}"/>
              </a:ext>
            </a:extLst>
          </p:cNvPr>
          <p:cNvGraphicFramePr>
            <a:graphicFrameLocks noGrp="1"/>
          </p:cNvGraphicFramePr>
          <p:nvPr>
            <p:ph type="tbl" sz="quarter" idx="13"/>
            <p:extLst>
              <p:ext uri="{D42A27DB-BD31-4B8C-83A1-F6EECF244321}">
                <p14:modId xmlns:p14="http://schemas.microsoft.com/office/powerpoint/2010/main" val="269184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17003086"/>
                    </a:ext>
                  </a:extLst>
                </a:gridCol>
                <a:gridCol w="905256">
                  <a:extLst>
                    <a:ext uri="{9D8B030D-6E8A-4147-A177-3AD203B41FA5}">
                      <a16:colId xmlns:a16="http://schemas.microsoft.com/office/drawing/2014/main" val="1444455087"/>
                    </a:ext>
                  </a:extLst>
                </a:gridCol>
                <a:gridCol w="658368">
                  <a:extLst>
                    <a:ext uri="{9D8B030D-6E8A-4147-A177-3AD203B41FA5}">
                      <a16:colId xmlns:a16="http://schemas.microsoft.com/office/drawing/2014/main" val="584371216"/>
                    </a:ext>
                  </a:extLst>
                </a:gridCol>
                <a:gridCol w="822960">
                  <a:extLst>
                    <a:ext uri="{9D8B030D-6E8A-4147-A177-3AD203B41FA5}">
                      <a16:colId xmlns:a16="http://schemas.microsoft.com/office/drawing/2014/main" val="2617353139"/>
                    </a:ext>
                  </a:extLst>
                </a:gridCol>
                <a:gridCol w="576072">
                  <a:extLst>
                    <a:ext uri="{9D8B030D-6E8A-4147-A177-3AD203B41FA5}">
                      <a16:colId xmlns:a16="http://schemas.microsoft.com/office/drawing/2014/main" val="1521400852"/>
                    </a:ext>
                  </a:extLst>
                </a:gridCol>
                <a:gridCol w="576072">
                  <a:extLst>
                    <a:ext uri="{9D8B030D-6E8A-4147-A177-3AD203B41FA5}">
                      <a16:colId xmlns:a16="http://schemas.microsoft.com/office/drawing/2014/main" val="1410707395"/>
                    </a:ext>
                  </a:extLst>
                </a:gridCol>
                <a:gridCol w="576072">
                  <a:extLst>
                    <a:ext uri="{9D8B030D-6E8A-4147-A177-3AD203B41FA5}">
                      <a16:colId xmlns:a16="http://schemas.microsoft.com/office/drawing/2014/main" val="2389431045"/>
                    </a:ext>
                  </a:extLst>
                </a:gridCol>
                <a:gridCol w="822960">
                  <a:extLst>
                    <a:ext uri="{9D8B030D-6E8A-4147-A177-3AD203B41FA5}">
                      <a16:colId xmlns:a16="http://schemas.microsoft.com/office/drawing/2014/main" val="1057696165"/>
                    </a:ext>
                  </a:extLst>
                </a:gridCol>
                <a:gridCol w="576072">
                  <a:extLst>
                    <a:ext uri="{9D8B030D-6E8A-4147-A177-3AD203B41FA5}">
                      <a16:colId xmlns:a16="http://schemas.microsoft.com/office/drawing/2014/main" val="786101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10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- 2018-11-29 18:29:19 </a:t>
                      </a:r>
                      <a:r>
                        <a:rPr kumimoji="0" lang="de-DE" sz="1000" b="0" i="0" u="none" strike="noStrike" kern="1200" cap="none" spc="0" normalizeH="0" baseline="0" noProof="0">
                          <a:ln>
                            <a:noFill/>
                          </a:ln>
                          <a:solidFill>
                            <a:prstClr val="black"/>
                          </a:solidFill>
                          <a:effectLst/>
                          <a:uLnTx/>
                          <a:uFillTx/>
                          <a:latin typeface="+mn-lt"/>
                          <a:ea typeface="+mn-ea"/>
                          <a:cs typeface="+mn-cs"/>
                        </a:rPr>
                        <a:t>
 Das #logofotodesmonats November hat uns Lisa geschickt. Sie erinnert damit an die schlimmen Waldbrände in Kalifornien, in den USA. Die Feuerwehr konnte die Flammen kaum unter Kontrolle bringen. Wälder und ganze Orte waren davon betroffen. Mehr als 80 Menschen sind gestorben. Tausende mussten ihre Häuser verlassen und sind in Hilfsunterkünften unterkommen. Die Stadt Paradise hat es besonders hart getroffen. Wie es Destiny und Quinicy geht, zwei Kindern, die dort ihr Zuhause verlassen mussten, erfahrt ihr heute in der logo!-Sendung um 19.50 Uhr.
Vielen Dank an logo!-Zuschauerin Lisa für das Foto.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3120086"/>
                  </a:ext>
                </a:extLst>
              </a:tr>
            </a:tbl>
          </a:graphicData>
        </a:graphic>
      </p:graphicFrame>
      <p:sp>
        <p:nvSpPr>
          <p:cNvPr id="4" name="Text Placeholder 3">
            <a:extLst>
              <a:ext uri="{FF2B5EF4-FFF2-40B4-BE49-F238E27FC236}">
                <a16:creationId xmlns:a16="http://schemas.microsoft.com/office/drawing/2014/main" id="{EECE1C81-9226-4762-B927-E3FB1972CD5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84993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68895-1A6D-437D-B95D-BF2ED5981F54}"/>
              </a:ext>
            </a:extLst>
          </p:cNvPr>
          <p:cNvSpPr>
            <a:spLocks noGrp="1"/>
          </p:cNvSpPr>
          <p:nvPr>
            <p:ph type="title"/>
          </p:nvPr>
        </p:nvSpPr>
        <p:spPr/>
        <p:txBody>
          <a:bodyPr/>
          <a:lstStyle/>
          <a:p>
            <a:r>
              <a:rPr lang="en-US"/>
              <a:t>Instagram Instagram Top Posts (Insights) | zdflogo - 16 of 22</a:t>
            </a:r>
          </a:p>
        </p:txBody>
      </p:sp>
      <p:graphicFrame>
        <p:nvGraphicFramePr>
          <p:cNvPr id="5" name="Table Placeholder 4">
            <a:extLst>
              <a:ext uri="{FF2B5EF4-FFF2-40B4-BE49-F238E27FC236}">
                <a16:creationId xmlns:a16="http://schemas.microsoft.com/office/drawing/2014/main" id="{5D86D985-ED21-45FC-832C-35702A198AF0}"/>
              </a:ext>
            </a:extLst>
          </p:cNvPr>
          <p:cNvGraphicFramePr>
            <a:graphicFrameLocks noGrp="1"/>
          </p:cNvGraphicFramePr>
          <p:nvPr>
            <p:ph type="tbl" sz="quarter" idx="13"/>
            <p:extLst>
              <p:ext uri="{D42A27DB-BD31-4B8C-83A1-F6EECF244321}">
                <p14:modId xmlns:p14="http://schemas.microsoft.com/office/powerpoint/2010/main" val="66592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19050473"/>
                    </a:ext>
                  </a:extLst>
                </a:gridCol>
                <a:gridCol w="905256">
                  <a:extLst>
                    <a:ext uri="{9D8B030D-6E8A-4147-A177-3AD203B41FA5}">
                      <a16:colId xmlns:a16="http://schemas.microsoft.com/office/drawing/2014/main" val="2182014295"/>
                    </a:ext>
                  </a:extLst>
                </a:gridCol>
                <a:gridCol w="658368">
                  <a:extLst>
                    <a:ext uri="{9D8B030D-6E8A-4147-A177-3AD203B41FA5}">
                      <a16:colId xmlns:a16="http://schemas.microsoft.com/office/drawing/2014/main" val="2785941593"/>
                    </a:ext>
                  </a:extLst>
                </a:gridCol>
                <a:gridCol w="822960">
                  <a:extLst>
                    <a:ext uri="{9D8B030D-6E8A-4147-A177-3AD203B41FA5}">
                      <a16:colId xmlns:a16="http://schemas.microsoft.com/office/drawing/2014/main" val="1362410430"/>
                    </a:ext>
                  </a:extLst>
                </a:gridCol>
                <a:gridCol w="576072">
                  <a:extLst>
                    <a:ext uri="{9D8B030D-6E8A-4147-A177-3AD203B41FA5}">
                      <a16:colId xmlns:a16="http://schemas.microsoft.com/office/drawing/2014/main" val="2138376626"/>
                    </a:ext>
                  </a:extLst>
                </a:gridCol>
                <a:gridCol w="576072">
                  <a:extLst>
                    <a:ext uri="{9D8B030D-6E8A-4147-A177-3AD203B41FA5}">
                      <a16:colId xmlns:a16="http://schemas.microsoft.com/office/drawing/2014/main" val="2602731606"/>
                    </a:ext>
                  </a:extLst>
                </a:gridCol>
                <a:gridCol w="576072">
                  <a:extLst>
                    <a:ext uri="{9D8B030D-6E8A-4147-A177-3AD203B41FA5}">
                      <a16:colId xmlns:a16="http://schemas.microsoft.com/office/drawing/2014/main" val="1673493075"/>
                    </a:ext>
                  </a:extLst>
                </a:gridCol>
                <a:gridCol w="822960">
                  <a:extLst>
                    <a:ext uri="{9D8B030D-6E8A-4147-A177-3AD203B41FA5}">
                      <a16:colId xmlns:a16="http://schemas.microsoft.com/office/drawing/2014/main" val="1709230753"/>
                    </a:ext>
                  </a:extLst>
                </a:gridCol>
                <a:gridCol w="576072">
                  <a:extLst>
                    <a:ext uri="{9D8B030D-6E8A-4147-A177-3AD203B41FA5}">
                      <a16:colId xmlns:a16="http://schemas.microsoft.com/office/drawing/2014/main" val="235217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076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- 2018-11-29 17:37:09 </a:t>
                      </a:r>
                      <a:r>
                        <a:rPr kumimoji="0" lang="de-DE" sz="1000" b="0" i="0" u="none" strike="noStrike" kern="1200" cap="none" spc="0" normalizeH="0" baseline="0" noProof="0">
                          <a:ln>
                            <a:noFill/>
                          </a:ln>
                          <a:solidFill>
                            <a:prstClr val="black"/>
                          </a:solidFill>
                          <a:effectLst/>
                          <a:uLnTx/>
                          <a:uFillTx/>
                          <a:latin typeface="+mn-lt"/>
                          <a:ea typeface="+mn-ea"/>
                          <a:cs typeface="+mn-cs"/>
                        </a:rPr>
                        <a:t>
 In freier Wildbahn leben diese kleinen Wassermonster nur in Seen in Mexiko. #Axolotl werden höchstens 30 cm groß. Und das Besondere an dieser Lurchart ist: Verliert ein Axolotl einen Arm oder einen anderen Körperteil, wächst er vollständig nach. Und nun sind #Axolotl in Mexiko vom Aussterben bedroht, weil das Wasser in den Seen durch zu viel Müll verschmutzt sind.
Mehr zu diesem Wassertier erfahrt ihr heute in der logo!-Sendung um 19.50 Uhr.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613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- 2018-11-20 15:09:06 </a:t>
                      </a:r>
                      <a:r>
                        <a:rPr kumimoji="0" lang="de-DE" sz="1000" b="0" i="0" u="none" strike="noStrike" kern="1200" cap="none" spc="0" normalizeH="0" baseline="0" noProof="0">
                          <a:ln>
                            <a:noFill/>
                          </a:ln>
                          <a:solidFill>
                            <a:prstClr val="black"/>
                          </a:solidFill>
                          <a:effectLst/>
                          <a:uLnTx/>
                          <a:uFillTx/>
                          <a:latin typeface="+mn-lt"/>
                          <a:ea typeface="+mn-ea"/>
                          <a:cs typeface="+mn-cs"/>
                        </a:rPr>
                        <a:t>
 Juhuuu! 10.000 mal Dankeschön für 10.000 Abonnenten. Danke für eure Likes, für eure Fragen und für eure vielen Kommentare. Wir von logo! freuen uns sehr. Verlinkt doch mal alle eure Freunde, die uns auch folgen sollten ;)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8132461"/>
                  </a:ext>
                </a:extLst>
              </a:tr>
            </a:tbl>
          </a:graphicData>
        </a:graphic>
      </p:graphicFrame>
      <p:sp>
        <p:nvSpPr>
          <p:cNvPr id="4" name="Text Placeholder 3">
            <a:extLst>
              <a:ext uri="{FF2B5EF4-FFF2-40B4-BE49-F238E27FC236}">
                <a16:creationId xmlns:a16="http://schemas.microsoft.com/office/drawing/2014/main" id="{4A67DE25-3DA8-4646-9CDE-45D28984F5E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3203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5539E-7B9F-4007-9E57-574B664158B4}"/>
              </a:ext>
            </a:extLst>
          </p:cNvPr>
          <p:cNvSpPr>
            <a:spLocks noGrp="1"/>
          </p:cNvSpPr>
          <p:nvPr>
            <p:ph type="title"/>
          </p:nvPr>
        </p:nvSpPr>
        <p:spPr/>
        <p:txBody>
          <a:bodyPr/>
          <a:lstStyle/>
          <a:p>
            <a:r>
              <a:rPr lang="en-US"/>
              <a:t>Instagram Instagram Top Posts (Insights) | zdflogo - 17 of 22</a:t>
            </a:r>
          </a:p>
        </p:txBody>
      </p:sp>
      <p:graphicFrame>
        <p:nvGraphicFramePr>
          <p:cNvPr id="5" name="Table Placeholder 4">
            <a:extLst>
              <a:ext uri="{FF2B5EF4-FFF2-40B4-BE49-F238E27FC236}">
                <a16:creationId xmlns:a16="http://schemas.microsoft.com/office/drawing/2014/main" id="{27D1FFEF-62F2-4550-A4BB-5FC43D0EE5B9}"/>
              </a:ext>
            </a:extLst>
          </p:cNvPr>
          <p:cNvGraphicFramePr>
            <a:graphicFrameLocks noGrp="1"/>
          </p:cNvGraphicFramePr>
          <p:nvPr>
            <p:ph type="tbl" sz="quarter" idx="13"/>
            <p:extLst>
              <p:ext uri="{D42A27DB-BD31-4B8C-83A1-F6EECF244321}">
                <p14:modId xmlns:p14="http://schemas.microsoft.com/office/powerpoint/2010/main" val="92344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81209339"/>
                    </a:ext>
                  </a:extLst>
                </a:gridCol>
                <a:gridCol w="905256">
                  <a:extLst>
                    <a:ext uri="{9D8B030D-6E8A-4147-A177-3AD203B41FA5}">
                      <a16:colId xmlns:a16="http://schemas.microsoft.com/office/drawing/2014/main" val="1094120604"/>
                    </a:ext>
                  </a:extLst>
                </a:gridCol>
                <a:gridCol w="658368">
                  <a:extLst>
                    <a:ext uri="{9D8B030D-6E8A-4147-A177-3AD203B41FA5}">
                      <a16:colId xmlns:a16="http://schemas.microsoft.com/office/drawing/2014/main" val="2176405887"/>
                    </a:ext>
                  </a:extLst>
                </a:gridCol>
                <a:gridCol w="822960">
                  <a:extLst>
                    <a:ext uri="{9D8B030D-6E8A-4147-A177-3AD203B41FA5}">
                      <a16:colId xmlns:a16="http://schemas.microsoft.com/office/drawing/2014/main" val="1937372430"/>
                    </a:ext>
                  </a:extLst>
                </a:gridCol>
                <a:gridCol w="576072">
                  <a:extLst>
                    <a:ext uri="{9D8B030D-6E8A-4147-A177-3AD203B41FA5}">
                      <a16:colId xmlns:a16="http://schemas.microsoft.com/office/drawing/2014/main" val="3857509908"/>
                    </a:ext>
                  </a:extLst>
                </a:gridCol>
                <a:gridCol w="576072">
                  <a:extLst>
                    <a:ext uri="{9D8B030D-6E8A-4147-A177-3AD203B41FA5}">
                      <a16:colId xmlns:a16="http://schemas.microsoft.com/office/drawing/2014/main" val="4173880127"/>
                    </a:ext>
                  </a:extLst>
                </a:gridCol>
                <a:gridCol w="576072">
                  <a:extLst>
                    <a:ext uri="{9D8B030D-6E8A-4147-A177-3AD203B41FA5}">
                      <a16:colId xmlns:a16="http://schemas.microsoft.com/office/drawing/2014/main" val="1508962500"/>
                    </a:ext>
                  </a:extLst>
                </a:gridCol>
                <a:gridCol w="822960">
                  <a:extLst>
                    <a:ext uri="{9D8B030D-6E8A-4147-A177-3AD203B41FA5}">
                      <a16:colId xmlns:a16="http://schemas.microsoft.com/office/drawing/2014/main" val="1512604208"/>
                    </a:ext>
                  </a:extLst>
                </a:gridCol>
                <a:gridCol w="576072">
                  <a:extLst>
                    <a:ext uri="{9D8B030D-6E8A-4147-A177-3AD203B41FA5}">
                      <a16:colId xmlns:a16="http://schemas.microsoft.com/office/drawing/2014/main" val="298266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73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- 2018-11-27 18:34:06 </a:t>
                      </a:r>
                      <a:r>
                        <a:rPr kumimoji="0" lang="de-DE" sz="1000" b="0" i="0" u="none" strike="noStrike" kern="1200" cap="none" spc="0" normalizeH="0" baseline="0" noProof="0">
                          <a:ln>
                            <a:noFill/>
                          </a:ln>
                          <a:solidFill>
                            <a:prstClr val="black"/>
                          </a:solidFill>
                          <a:effectLst/>
                          <a:uLnTx/>
                          <a:uFillTx/>
                          <a:latin typeface="+mn-lt"/>
                          <a:ea typeface="+mn-ea"/>
                          <a:cs typeface="+mn-cs"/>
                        </a:rPr>
                        <a:t>
 Es hat geklappt: Als im Mai der Marsroboter losgeschickt wurde, war es für die Mitarbeiterinnen und Mitarbeiter der Raumfahrtbehörde NASA noch nicht ganz sicher, ob #Insight unversehrt auf dem Planeten Mars ankommt. Nach seiner 485 Millionen Kilometer langen Reise und einer weichen Landung sind dies die allerersten Fotos, die Insight vom Planeten Mars zur Erde geschickt hat. Auf dem zweiten Bild sieht man nach der Landung erstmal ziemlich viel Staub auf der Schutzkappe. Das erste Bild bietet dann den freien Blick auf die Marsoberfläche.
Auf logo.de erfahrt ihr mehr über den Planeten Mars und über die Aufgaben des Marsroboters.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6793323"/>
                  </a:ext>
                </a:extLst>
              </a:tr>
            </a:tbl>
          </a:graphicData>
        </a:graphic>
      </p:graphicFrame>
      <p:sp>
        <p:nvSpPr>
          <p:cNvPr id="4" name="Text Placeholder 3">
            <a:extLst>
              <a:ext uri="{FF2B5EF4-FFF2-40B4-BE49-F238E27FC236}">
                <a16:creationId xmlns:a16="http://schemas.microsoft.com/office/drawing/2014/main" id="{5B75A55D-3C69-4617-8775-83EF450D48D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37348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0C1E-6EDF-4076-9F23-660252F3ECAD}"/>
              </a:ext>
            </a:extLst>
          </p:cNvPr>
          <p:cNvSpPr>
            <a:spLocks noGrp="1"/>
          </p:cNvSpPr>
          <p:nvPr>
            <p:ph type="title"/>
          </p:nvPr>
        </p:nvSpPr>
        <p:spPr/>
        <p:txBody>
          <a:bodyPr/>
          <a:lstStyle/>
          <a:p>
            <a:r>
              <a:rPr lang="en-US"/>
              <a:t>Instagram Instagram Top Posts (Insights) | zdflogo - 18 of 22</a:t>
            </a:r>
          </a:p>
        </p:txBody>
      </p:sp>
      <p:graphicFrame>
        <p:nvGraphicFramePr>
          <p:cNvPr id="5" name="Table Placeholder 4">
            <a:extLst>
              <a:ext uri="{FF2B5EF4-FFF2-40B4-BE49-F238E27FC236}">
                <a16:creationId xmlns:a16="http://schemas.microsoft.com/office/drawing/2014/main" id="{53A8CB6E-49FD-4F4D-83D7-B3F922ED614E}"/>
              </a:ext>
            </a:extLst>
          </p:cNvPr>
          <p:cNvGraphicFramePr>
            <a:graphicFrameLocks noGrp="1"/>
          </p:cNvGraphicFramePr>
          <p:nvPr>
            <p:ph type="tbl" sz="quarter" idx="13"/>
            <p:extLst>
              <p:ext uri="{D42A27DB-BD31-4B8C-83A1-F6EECF244321}">
                <p14:modId xmlns:p14="http://schemas.microsoft.com/office/powerpoint/2010/main" val="317428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77092841"/>
                    </a:ext>
                  </a:extLst>
                </a:gridCol>
                <a:gridCol w="905256">
                  <a:extLst>
                    <a:ext uri="{9D8B030D-6E8A-4147-A177-3AD203B41FA5}">
                      <a16:colId xmlns:a16="http://schemas.microsoft.com/office/drawing/2014/main" val="4017209813"/>
                    </a:ext>
                  </a:extLst>
                </a:gridCol>
                <a:gridCol w="658368">
                  <a:extLst>
                    <a:ext uri="{9D8B030D-6E8A-4147-A177-3AD203B41FA5}">
                      <a16:colId xmlns:a16="http://schemas.microsoft.com/office/drawing/2014/main" val="176488247"/>
                    </a:ext>
                  </a:extLst>
                </a:gridCol>
                <a:gridCol w="822960">
                  <a:extLst>
                    <a:ext uri="{9D8B030D-6E8A-4147-A177-3AD203B41FA5}">
                      <a16:colId xmlns:a16="http://schemas.microsoft.com/office/drawing/2014/main" val="1005533339"/>
                    </a:ext>
                  </a:extLst>
                </a:gridCol>
                <a:gridCol w="576072">
                  <a:extLst>
                    <a:ext uri="{9D8B030D-6E8A-4147-A177-3AD203B41FA5}">
                      <a16:colId xmlns:a16="http://schemas.microsoft.com/office/drawing/2014/main" val="1516960271"/>
                    </a:ext>
                  </a:extLst>
                </a:gridCol>
                <a:gridCol w="576072">
                  <a:extLst>
                    <a:ext uri="{9D8B030D-6E8A-4147-A177-3AD203B41FA5}">
                      <a16:colId xmlns:a16="http://schemas.microsoft.com/office/drawing/2014/main" val="3164304169"/>
                    </a:ext>
                  </a:extLst>
                </a:gridCol>
                <a:gridCol w="576072">
                  <a:extLst>
                    <a:ext uri="{9D8B030D-6E8A-4147-A177-3AD203B41FA5}">
                      <a16:colId xmlns:a16="http://schemas.microsoft.com/office/drawing/2014/main" val="619411165"/>
                    </a:ext>
                  </a:extLst>
                </a:gridCol>
                <a:gridCol w="822960">
                  <a:extLst>
                    <a:ext uri="{9D8B030D-6E8A-4147-A177-3AD203B41FA5}">
                      <a16:colId xmlns:a16="http://schemas.microsoft.com/office/drawing/2014/main" val="4276408861"/>
                    </a:ext>
                  </a:extLst>
                </a:gridCol>
                <a:gridCol w="576072">
                  <a:extLst>
                    <a:ext uri="{9D8B030D-6E8A-4147-A177-3AD203B41FA5}">
                      <a16:colId xmlns:a16="http://schemas.microsoft.com/office/drawing/2014/main" val="91892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09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- 2018-11-30 19:00:32 </a:t>
                      </a:r>
                      <a:r>
                        <a:rPr kumimoji="0" lang="de-DE" sz="1000" b="0" i="0" u="none" strike="noStrike" kern="1200" cap="none" spc="0" normalizeH="0" baseline="0" noProof="0">
                          <a:ln>
                            <a:noFill/>
                          </a:ln>
                          <a:solidFill>
                            <a:prstClr val="black"/>
                          </a:solidFill>
                          <a:effectLst/>
                          <a:uLnTx/>
                          <a:uFillTx/>
                          <a:latin typeface="+mn-lt"/>
                          <a:ea typeface="+mn-ea"/>
                          <a:cs typeface="+mn-cs"/>
                        </a:rPr>
                        <a:t>
 Coole Sprüche auf Bananen 🍌, liebe Grüße auf 🍊 Orangen - eine super Idee, um mehr Obst zu essen?! Was sind eure #Motivationssprüche, was würdet ihr euren Freunden schreiben oder wünschen?
Auf die Idee, gute Wünsche auf Obst zu schreiben, kam eine Cafeteria-Leiterin in den USA. Sie wollte die Schülerinnen und Schüler an ihrer Schule dazu bringen, weniger Süßigkeiten und mehr gesundes Obst zu essen.
Mehr dazu gleich bei logo! um 19.25 Uhr mit @go.to.joe und auf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7221962"/>
                  </a:ext>
                </a:extLst>
              </a:tr>
            </a:tbl>
          </a:graphicData>
        </a:graphic>
      </p:graphicFrame>
      <p:sp>
        <p:nvSpPr>
          <p:cNvPr id="4" name="Text Placeholder 3">
            <a:extLst>
              <a:ext uri="{FF2B5EF4-FFF2-40B4-BE49-F238E27FC236}">
                <a16:creationId xmlns:a16="http://schemas.microsoft.com/office/drawing/2014/main" id="{3A8501F7-FFCD-4B22-BB15-D45E71564BD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13289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6C55-4954-4BE1-AEF7-873BADD45D22}"/>
              </a:ext>
            </a:extLst>
          </p:cNvPr>
          <p:cNvSpPr>
            <a:spLocks noGrp="1"/>
          </p:cNvSpPr>
          <p:nvPr>
            <p:ph type="title"/>
          </p:nvPr>
        </p:nvSpPr>
        <p:spPr/>
        <p:txBody>
          <a:bodyPr/>
          <a:lstStyle/>
          <a:p>
            <a:r>
              <a:rPr lang="en-US"/>
              <a:t>Instagram Instagram Top Posts (Insights) | zdflogo - 19 of 22</a:t>
            </a:r>
          </a:p>
        </p:txBody>
      </p:sp>
      <p:graphicFrame>
        <p:nvGraphicFramePr>
          <p:cNvPr id="5" name="Table Placeholder 4">
            <a:extLst>
              <a:ext uri="{FF2B5EF4-FFF2-40B4-BE49-F238E27FC236}">
                <a16:creationId xmlns:a16="http://schemas.microsoft.com/office/drawing/2014/main" id="{4AD88BFE-9057-4A6C-802E-1498636DEC2B}"/>
              </a:ext>
            </a:extLst>
          </p:cNvPr>
          <p:cNvGraphicFramePr>
            <a:graphicFrameLocks noGrp="1"/>
          </p:cNvGraphicFramePr>
          <p:nvPr>
            <p:ph type="tbl" sz="quarter" idx="13"/>
            <p:extLst>
              <p:ext uri="{D42A27DB-BD31-4B8C-83A1-F6EECF244321}">
                <p14:modId xmlns:p14="http://schemas.microsoft.com/office/powerpoint/2010/main" val="278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63276422"/>
                    </a:ext>
                  </a:extLst>
                </a:gridCol>
                <a:gridCol w="905256">
                  <a:extLst>
                    <a:ext uri="{9D8B030D-6E8A-4147-A177-3AD203B41FA5}">
                      <a16:colId xmlns:a16="http://schemas.microsoft.com/office/drawing/2014/main" val="4141321863"/>
                    </a:ext>
                  </a:extLst>
                </a:gridCol>
                <a:gridCol w="658368">
                  <a:extLst>
                    <a:ext uri="{9D8B030D-6E8A-4147-A177-3AD203B41FA5}">
                      <a16:colId xmlns:a16="http://schemas.microsoft.com/office/drawing/2014/main" val="3895108414"/>
                    </a:ext>
                  </a:extLst>
                </a:gridCol>
                <a:gridCol w="822960">
                  <a:extLst>
                    <a:ext uri="{9D8B030D-6E8A-4147-A177-3AD203B41FA5}">
                      <a16:colId xmlns:a16="http://schemas.microsoft.com/office/drawing/2014/main" val="386627352"/>
                    </a:ext>
                  </a:extLst>
                </a:gridCol>
                <a:gridCol w="576072">
                  <a:extLst>
                    <a:ext uri="{9D8B030D-6E8A-4147-A177-3AD203B41FA5}">
                      <a16:colId xmlns:a16="http://schemas.microsoft.com/office/drawing/2014/main" val="329592172"/>
                    </a:ext>
                  </a:extLst>
                </a:gridCol>
                <a:gridCol w="576072">
                  <a:extLst>
                    <a:ext uri="{9D8B030D-6E8A-4147-A177-3AD203B41FA5}">
                      <a16:colId xmlns:a16="http://schemas.microsoft.com/office/drawing/2014/main" val="3702938162"/>
                    </a:ext>
                  </a:extLst>
                </a:gridCol>
                <a:gridCol w="576072">
                  <a:extLst>
                    <a:ext uri="{9D8B030D-6E8A-4147-A177-3AD203B41FA5}">
                      <a16:colId xmlns:a16="http://schemas.microsoft.com/office/drawing/2014/main" val="3638282490"/>
                    </a:ext>
                  </a:extLst>
                </a:gridCol>
                <a:gridCol w="822960">
                  <a:extLst>
                    <a:ext uri="{9D8B030D-6E8A-4147-A177-3AD203B41FA5}">
                      <a16:colId xmlns:a16="http://schemas.microsoft.com/office/drawing/2014/main" val="2257317838"/>
                    </a:ext>
                  </a:extLst>
                </a:gridCol>
                <a:gridCol w="576072">
                  <a:extLst>
                    <a:ext uri="{9D8B030D-6E8A-4147-A177-3AD203B41FA5}">
                      <a16:colId xmlns:a16="http://schemas.microsoft.com/office/drawing/2014/main" val="167711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3378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- 2018-11-28 17:53:05 </a:t>
                      </a:r>
                      <a:r>
                        <a:rPr kumimoji="0" lang="de-DE" sz="1000" b="0" i="0" u="none" strike="noStrike" kern="1200" cap="none" spc="0" normalizeH="0" baseline="0" noProof="0">
                          <a:ln>
                            <a:noFill/>
                          </a:ln>
                          <a:solidFill>
                            <a:prstClr val="black"/>
                          </a:solidFill>
                          <a:effectLst/>
                          <a:uLnTx/>
                          <a:uFillTx/>
                          <a:latin typeface="+mn-lt"/>
                          <a:ea typeface="+mn-ea"/>
                          <a:cs typeface="+mn-cs"/>
                        </a:rPr>
                        <a:t>
 Zwei Spielerinnen oder Spieler sitzen an einem Tisch, darauf ein Spielbrett mit 64 Feldern. Sie setzen Spielfiguren nach einem relativ komplizierten System. Am Start sind 32 Schachfiguren, je 16 weiße und schwarze. Könige und Damen, Türme, Springer, Läufer und Bauern, sie alle gehören zum Spiel. Ebenfalls gehören dazu: viel Geduld und strategisches, vorausschauendes Denken, um den Gegner oder die Gegnerin "Schachmatt" zu spielen.
Gerade findet die Schach-WM 2018 statt, bei der die beiden besten Spieler der Welt @magnus_carlsen und @fabiocaruana seit 9. November gegeneinander spielen. Heute erfahrt ihr in der logo!-Sendung um 19.50 Uhr, wie gerade der Spielstand zwischen den beiden ist. Und auf logo.de erklären wir die Schach-Regeln!
Ist #Schach für euch ein cooles, interessantes Spiel? Worauf kommt es genau an? Schreibt in die Kommentare! 👇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3960491"/>
                  </a:ext>
                </a:extLst>
              </a:tr>
            </a:tbl>
          </a:graphicData>
        </a:graphic>
      </p:graphicFrame>
      <p:sp>
        <p:nvSpPr>
          <p:cNvPr id="4" name="Text Placeholder 3">
            <a:extLst>
              <a:ext uri="{FF2B5EF4-FFF2-40B4-BE49-F238E27FC236}">
                <a16:creationId xmlns:a16="http://schemas.microsoft.com/office/drawing/2014/main" id="{DB07D0A9-794E-4AF6-910B-A6AD7E777D6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22668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DC505-FA8A-4BC9-9C22-7D86313F1957}"/>
              </a:ext>
            </a:extLst>
          </p:cNvPr>
          <p:cNvSpPr>
            <a:spLocks noGrp="1"/>
          </p:cNvSpPr>
          <p:nvPr>
            <p:ph type="title"/>
          </p:nvPr>
        </p:nvSpPr>
        <p:spPr/>
        <p:txBody>
          <a:bodyPr/>
          <a:lstStyle/>
          <a:p>
            <a:r>
              <a:rPr lang="en-US"/>
              <a:t>Instagram Instagram Top Posts (Insights) | zdflogo - 20 of 22</a:t>
            </a:r>
          </a:p>
        </p:txBody>
      </p:sp>
      <p:graphicFrame>
        <p:nvGraphicFramePr>
          <p:cNvPr id="5" name="Table Placeholder 4">
            <a:extLst>
              <a:ext uri="{FF2B5EF4-FFF2-40B4-BE49-F238E27FC236}">
                <a16:creationId xmlns:a16="http://schemas.microsoft.com/office/drawing/2014/main" id="{C83E1EEA-EE04-4CCE-AD44-1125A895FF7D}"/>
              </a:ext>
            </a:extLst>
          </p:cNvPr>
          <p:cNvGraphicFramePr>
            <a:graphicFrameLocks noGrp="1"/>
          </p:cNvGraphicFramePr>
          <p:nvPr>
            <p:ph type="tbl" sz="quarter" idx="13"/>
            <p:extLst>
              <p:ext uri="{D42A27DB-BD31-4B8C-83A1-F6EECF244321}">
                <p14:modId xmlns:p14="http://schemas.microsoft.com/office/powerpoint/2010/main" val="4199917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47730621"/>
                    </a:ext>
                  </a:extLst>
                </a:gridCol>
                <a:gridCol w="905256">
                  <a:extLst>
                    <a:ext uri="{9D8B030D-6E8A-4147-A177-3AD203B41FA5}">
                      <a16:colId xmlns:a16="http://schemas.microsoft.com/office/drawing/2014/main" val="528271981"/>
                    </a:ext>
                  </a:extLst>
                </a:gridCol>
                <a:gridCol w="658368">
                  <a:extLst>
                    <a:ext uri="{9D8B030D-6E8A-4147-A177-3AD203B41FA5}">
                      <a16:colId xmlns:a16="http://schemas.microsoft.com/office/drawing/2014/main" val="3012656459"/>
                    </a:ext>
                  </a:extLst>
                </a:gridCol>
                <a:gridCol w="822960">
                  <a:extLst>
                    <a:ext uri="{9D8B030D-6E8A-4147-A177-3AD203B41FA5}">
                      <a16:colId xmlns:a16="http://schemas.microsoft.com/office/drawing/2014/main" val="3705144382"/>
                    </a:ext>
                  </a:extLst>
                </a:gridCol>
                <a:gridCol w="576072">
                  <a:extLst>
                    <a:ext uri="{9D8B030D-6E8A-4147-A177-3AD203B41FA5}">
                      <a16:colId xmlns:a16="http://schemas.microsoft.com/office/drawing/2014/main" val="3367735"/>
                    </a:ext>
                  </a:extLst>
                </a:gridCol>
                <a:gridCol w="576072">
                  <a:extLst>
                    <a:ext uri="{9D8B030D-6E8A-4147-A177-3AD203B41FA5}">
                      <a16:colId xmlns:a16="http://schemas.microsoft.com/office/drawing/2014/main" val="3198588660"/>
                    </a:ext>
                  </a:extLst>
                </a:gridCol>
                <a:gridCol w="576072">
                  <a:extLst>
                    <a:ext uri="{9D8B030D-6E8A-4147-A177-3AD203B41FA5}">
                      <a16:colId xmlns:a16="http://schemas.microsoft.com/office/drawing/2014/main" val="4034390382"/>
                    </a:ext>
                  </a:extLst>
                </a:gridCol>
                <a:gridCol w="822960">
                  <a:extLst>
                    <a:ext uri="{9D8B030D-6E8A-4147-A177-3AD203B41FA5}">
                      <a16:colId xmlns:a16="http://schemas.microsoft.com/office/drawing/2014/main" val="41456465"/>
                    </a:ext>
                  </a:extLst>
                </a:gridCol>
                <a:gridCol w="576072">
                  <a:extLst>
                    <a:ext uri="{9D8B030D-6E8A-4147-A177-3AD203B41FA5}">
                      <a16:colId xmlns:a16="http://schemas.microsoft.com/office/drawing/2014/main" val="33452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94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- 2018-11-30 17:11:14 </a:t>
                      </a:r>
                      <a:r>
                        <a:rPr kumimoji="0" lang="de-DE" sz="1000" b="0" i="0" u="none" strike="noStrike" kern="1200" cap="none" spc="0" normalizeH="0" baseline="0" noProof="0">
                          <a:ln>
                            <a:noFill/>
                          </a:ln>
                          <a:solidFill>
                            <a:prstClr val="black"/>
                          </a:solidFill>
                          <a:effectLst/>
                          <a:uLnTx/>
                          <a:uFillTx/>
                          <a:latin typeface="+mn-lt"/>
                          <a:ea typeface="+mn-ea"/>
                          <a:cs typeface="+mn-cs"/>
                        </a:rPr>
                        <a:t>
 In #Australien haben am Freitag Tausende Jugendliche die Schule geschwänzt. In mehreren Städten sind sie stattdessen auf die Straßen gegangen und haben protestiert: gegen die Klimapolitik Australiens - für mehr Klimaschutz. Denn: In Australien wird im Vergleich zu vielen anderen Ländern sehr viel klimaschädliches CO2 ausgestoßen. Die Schülerinnen und Schüler wollen das nicht länger mit ansehen.
Mehr Nachrichten gibt's heute in der logo!-Sendung um 19.25 Uhr. Und jederzeit auf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9328410"/>
                  </a:ext>
                </a:extLst>
              </a:tr>
            </a:tbl>
          </a:graphicData>
        </a:graphic>
      </p:graphicFrame>
      <p:sp>
        <p:nvSpPr>
          <p:cNvPr id="4" name="Text Placeholder 3">
            <a:extLst>
              <a:ext uri="{FF2B5EF4-FFF2-40B4-BE49-F238E27FC236}">
                <a16:creationId xmlns:a16="http://schemas.microsoft.com/office/drawing/2014/main" id="{5CEA4908-4CF7-4EBC-ACB0-B6AEB9F704D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66366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3460-D5B3-4605-8FF2-FA7516001D2F}"/>
              </a:ext>
            </a:extLst>
          </p:cNvPr>
          <p:cNvSpPr>
            <a:spLocks noGrp="1"/>
          </p:cNvSpPr>
          <p:nvPr>
            <p:ph type="title"/>
          </p:nvPr>
        </p:nvSpPr>
        <p:spPr/>
        <p:txBody>
          <a:bodyPr/>
          <a:lstStyle/>
          <a:p>
            <a:r>
              <a:rPr lang="en-US"/>
              <a:t>Instagram Instagram Top Posts (Insights) | zdflogo - 21 of 22</a:t>
            </a:r>
          </a:p>
        </p:txBody>
      </p:sp>
      <p:graphicFrame>
        <p:nvGraphicFramePr>
          <p:cNvPr id="5" name="Table Placeholder 4">
            <a:extLst>
              <a:ext uri="{FF2B5EF4-FFF2-40B4-BE49-F238E27FC236}">
                <a16:creationId xmlns:a16="http://schemas.microsoft.com/office/drawing/2014/main" id="{934C8537-7A7A-4AC4-88D6-D7488F1ABB3C}"/>
              </a:ext>
            </a:extLst>
          </p:cNvPr>
          <p:cNvGraphicFramePr>
            <a:graphicFrameLocks noGrp="1"/>
          </p:cNvGraphicFramePr>
          <p:nvPr>
            <p:ph type="tbl" sz="quarter" idx="13"/>
            <p:extLst>
              <p:ext uri="{D42A27DB-BD31-4B8C-83A1-F6EECF244321}">
                <p14:modId xmlns:p14="http://schemas.microsoft.com/office/powerpoint/2010/main" val="871442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96979433"/>
                    </a:ext>
                  </a:extLst>
                </a:gridCol>
                <a:gridCol w="905256">
                  <a:extLst>
                    <a:ext uri="{9D8B030D-6E8A-4147-A177-3AD203B41FA5}">
                      <a16:colId xmlns:a16="http://schemas.microsoft.com/office/drawing/2014/main" val="1592021710"/>
                    </a:ext>
                  </a:extLst>
                </a:gridCol>
                <a:gridCol w="658368">
                  <a:extLst>
                    <a:ext uri="{9D8B030D-6E8A-4147-A177-3AD203B41FA5}">
                      <a16:colId xmlns:a16="http://schemas.microsoft.com/office/drawing/2014/main" val="3180730713"/>
                    </a:ext>
                  </a:extLst>
                </a:gridCol>
                <a:gridCol w="822960">
                  <a:extLst>
                    <a:ext uri="{9D8B030D-6E8A-4147-A177-3AD203B41FA5}">
                      <a16:colId xmlns:a16="http://schemas.microsoft.com/office/drawing/2014/main" val="4271794046"/>
                    </a:ext>
                  </a:extLst>
                </a:gridCol>
                <a:gridCol w="576072">
                  <a:extLst>
                    <a:ext uri="{9D8B030D-6E8A-4147-A177-3AD203B41FA5}">
                      <a16:colId xmlns:a16="http://schemas.microsoft.com/office/drawing/2014/main" val="3306600457"/>
                    </a:ext>
                  </a:extLst>
                </a:gridCol>
                <a:gridCol w="576072">
                  <a:extLst>
                    <a:ext uri="{9D8B030D-6E8A-4147-A177-3AD203B41FA5}">
                      <a16:colId xmlns:a16="http://schemas.microsoft.com/office/drawing/2014/main" val="3313565686"/>
                    </a:ext>
                  </a:extLst>
                </a:gridCol>
                <a:gridCol w="576072">
                  <a:extLst>
                    <a:ext uri="{9D8B030D-6E8A-4147-A177-3AD203B41FA5}">
                      <a16:colId xmlns:a16="http://schemas.microsoft.com/office/drawing/2014/main" val="3442695642"/>
                    </a:ext>
                  </a:extLst>
                </a:gridCol>
                <a:gridCol w="822960">
                  <a:extLst>
                    <a:ext uri="{9D8B030D-6E8A-4147-A177-3AD203B41FA5}">
                      <a16:colId xmlns:a16="http://schemas.microsoft.com/office/drawing/2014/main" val="1366580642"/>
                    </a:ext>
                  </a:extLst>
                </a:gridCol>
                <a:gridCol w="576072">
                  <a:extLst>
                    <a:ext uri="{9D8B030D-6E8A-4147-A177-3AD203B41FA5}">
                      <a16:colId xmlns:a16="http://schemas.microsoft.com/office/drawing/2014/main" val="258009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64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- 2018-11-13 15:09:12 </a:t>
                      </a:r>
                      <a:r>
                        <a:rPr kumimoji="0" lang="de-DE" sz="1000" b="0" i="0" u="none" strike="noStrike" kern="1200" cap="none" spc="0" normalizeH="0" baseline="0" noProof="0">
                          <a:ln>
                            <a:noFill/>
                          </a:ln>
                          <a:solidFill>
                            <a:prstClr val="black"/>
                          </a:solidFill>
                          <a:effectLst/>
                          <a:uLnTx/>
                          <a:uFillTx/>
                          <a:latin typeface="+mn-lt"/>
                          <a:ea typeface="+mn-ea"/>
                          <a:cs typeface="+mn-cs"/>
                        </a:rPr>
                        <a:t>
 Für depressive Menschen ist es wichtig, dass sie von einem Arzt Hilfe bekommen. Denn wenn man eine Depression hat, sollte man eine Therapie machen. Das bedeutet, dass man sich regelmäßig mit einem Arzt oder Psychologen trifft. Zusammen überlegt man, was sich ändern sollte, damit es einem wieder besser geht.
 Wenn ihr das Gefühl habt, ein Bekannter von euch könnte depressiv sein, oder ihr euch vielleicht selbst sehr oft traurig fühlt: Auf logo.de findet ihr Tipps, wie ihr Hilfe bekommen könnt.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1708053"/>
                  </a:ext>
                </a:extLst>
              </a:tr>
            </a:tbl>
          </a:graphicData>
        </a:graphic>
      </p:graphicFrame>
      <p:sp>
        <p:nvSpPr>
          <p:cNvPr id="4" name="Text Placeholder 3">
            <a:extLst>
              <a:ext uri="{FF2B5EF4-FFF2-40B4-BE49-F238E27FC236}">
                <a16:creationId xmlns:a16="http://schemas.microsoft.com/office/drawing/2014/main" id="{3CA07783-BBBE-4F8E-91C5-F32D013AF9B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17083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0BB0C-744C-4497-B978-AC75CAF40EB7}"/>
              </a:ext>
            </a:extLst>
          </p:cNvPr>
          <p:cNvSpPr>
            <a:spLocks noGrp="1"/>
          </p:cNvSpPr>
          <p:nvPr>
            <p:ph type="title"/>
          </p:nvPr>
        </p:nvSpPr>
        <p:spPr/>
        <p:txBody>
          <a:bodyPr/>
          <a:lstStyle/>
          <a:p>
            <a:r>
              <a:rPr lang="en-US"/>
              <a:t>Instagram Instagram Top Posts (Insights) | zdflogo - 22 of 22</a:t>
            </a:r>
          </a:p>
        </p:txBody>
      </p:sp>
      <p:graphicFrame>
        <p:nvGraphicFramePr>
          <p:cNvPr id="5" name="Table Placeholder 4">
            <a:extLst>
              <a:ext uri="{FF2B5EF4-FFF2-40B4-BE49-F238E27FC236}">
                <a16:creationId xmlns:a16="http://schemas.microsoft.com/office/drawing/2014/main" id="{93122E26-19B2-4E05-BA10-73DDF625EFAE}"/>
              </a:ext>
            </a:extLst>
          </p:cNvPr>
          <p:cNvGraphicFramePr>
            <a:graphicFrameLocks noGrp="1"/>
          </p:cNvGraphicFramePr>
          <p:nvPr>
            <p:ph type="tbl" sz="quarter" idx="13"/>
            <p:extLst>
              <p:ext uri="{D42A27DB-BD31-4B8C-83A1-F6EECF244321}">
                <p14:modId xmlns:p14="http://schemas.microsoft.com/office/powerpoint/2010/main" val="282970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13327194"/>
                    </a:ext>
                  </a:extLst>
                </a:gridCol>
                <a:gridCol w="905256">
                  <a:extLst>
                    <a:ext uri="{9D8B030D-6E8A-4147-A177-3AD203B41FA5}">
                      <a16:colId xmlns:a16="http://schemas.microsoft.com/office/drawing/2014/main" val="2372485345"/>
                    </a:ext>
                  </a:extLst>
                </a:gridCol>
                <a:gridCol w="658368">
                  <a:extLst>
                    <a:ext uri="{9D8B030D-6E8A-4147-A177-3AD203B41FA5}">
                      <a16:colId xmlns:a16="http://schemas.microsoft.com/office/drawing/2014/main" val="1813945572"/>
                    </a:ext>
                  </a:extLst>
                </a:gridCol>
                <a:gridCol w="822960">
                  <a:extLst>
                    <a:ext uri="{9D8B030D-6E8A-4147-A177-3AD203B41FA5}">
                      <a16:colId xmlns:a16="http://schemas.microsoft.com/office/drawing/2014/main" val="3399757003"/>
                    </a:ext>
                  </a:extLst>
                </a:gridCol>
                <a:gridCol w="576072">
                  <a:extLst>
                    <a:ext uri="{9D8B030D-6E8A-4147-A177-3AD203B41FA5}">
                      <a16:colId xmlns:a16="http://schemas.microsoft.com/office/drawing/2014/main" val="3636730292"/>
                    </a:ext>
                  </a:extLst>
                </a:gridCol>
                <a:gridCol w="576072">
                  <a:extLst>
                    <a:ext uri="{9D8B030D-6E8A-4147-A177-3AD203B41FA5}">
                      <a16:colId xmlns:a16="http://schemas.microsoft.com/office/drawing/2014/main" val="1375512071"/>
                    </a:ext>
                  </a:extLst>
                </a:gridCol>
                <a:gridCol w="576072">
                  <a:extLst>
                    <a:ext uri="{9D8B030D-6E8A-4147-A177-3AD203B41FA5}">
                      <a16:colId xmlns:a16="http://schemas.microsoft.com/office/drawing/2014/main" val="1389150583"/>
                    </a:ext>
                  </a:extLst>
                </a:gridCol>
                <a:gridCol w="822960">
                  <a:extLst>
                    <a:ext uri="{9D8B030D-6E8A-4147-A177-3AD203B41FA5}">
                      <a16:colId xmlns:a16="http://schemas.microsoft.com/office/drawing/2014/main" val="3977358288"/>
                    </a:ext>
                  </a:extLst>
                </a:gridCol>
                <a:gridCol w="576072">
                  <a:extLst>
                    <a:ext uri="{9D8B030D-6E8A-4147-A177-3AD203B41FA5}">
                      <a16:colId xmlns:a16="http://schemas.microsoft.com/office/drawing/2014/main" val="203649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82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zdflogo - 2018-11-22 17:15:05 </a:t>
                      </a:r>
                      <a:r>
                        <a:rPr kumimoji="0" lang="de-DE" sz="1000" b="0" i="0" u="none" strike="noStrike" kern="1200" cap="none" spc="0" normalizeH="0" baseline="0" noProof="0">
                          <a:ln>
                            <a:noFill/>
                          </a:ln>
                          <a:solidFill>
                            <a:prstClr val="black"/>
                          </a:solidFill>
                          <a:effectLst/>
                          <a:uLnTx/>
                          <a:uFillTx/>
                          <a:latin typeface="+mn-lt"/>
                          <a:ea typeface="+mn-ea"/>
                          <a:cs typeface="+mn-cs"/>
                        </a:rPr>
                        <a:t>
 Heute haben Klimaforscherinnen und Klimaforscher von einem gefährlichen Rekord berichtet: Noch nie zuvor hat es in der Atmosphäre so viele schädliche Treibhausgase gegeben. Spitzenreiter ist Kohlendioxid, aber auch andere Treibhausgase wie Wasserstoff, machen den Forschern Sorge. Weil zu viele Treibhausgase in der Luft sind, erwärmt sich die Erde so, dass zum Beispiel Eisflächen im Meer schmelzen und so der Lebensraum vieler Tiere zerstört wird. Außerdem steigt der Meeresspiegel, so dass Inseln komplett verschwinden und Küsten dauerhaft überschwemmt werden könnten.
Die klimaschädlichen Treibhausgase kommen zum Beispiel aus Schornsteinen von Fabriken oder aus Abgasen von Motoren.
Die Klimaforscherin Oksana Tarasova warnt: "Wenn alle so weiter machen wie bisher, dann haben wir wirklich ernste Probleme."
Noch mehr Nachrichten gibt's wie immer bei logo.de #ZDFlogo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6746671"/>
                  </a:ext>
                </a:extLst>
              </a:tr>
            </a:tbl>
          </a:graphicData>
        </a:graphic>
      </p:graphicFrame>
      <p:sp>
        <p:nvSpPr>
          <p:cNvPr id="4" name="Text Placeholder 3">
            <a:extLst>
              <a:ext uri="{FF2B5EF4-FFF2-40B4-BE49-F238E27FC236}">
                <a16:creationId xmlns:a16="http://schemas.microsoft.com/office/drawing/2014/main" id="{78AEF0DF-A7FF-4AC7-A049-8A805CFD821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7529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F146-5FAB-435E-A41F-CF85AB735214}"/>
              </a:ext>
            </a:extLst>
          </p:cNvPr>
          <p:cNvSpPr>
            <a:spLocks noGrp="1"/>
          </p:cNvSpPr>
          <p:nvPr>
            <p:ph type="title"/>
          </p:nvPr>
        </p:nvSpPr>
        <p:spPr/>
        <p:txBody>
          <a:bodyPr/>
          <a:lstStyle/>
          <a:p>
            <a:r>
              <a:rPr lang="en-US"/>
              <a:t>Instagram Organic Reach by Post Type  | zdflogo</a:t>
            </a:r>
          </a:p>
        </p:txBody>
      </p:sp>
      <p:graphicFrame>
        <p:nvGraphicFramePr>
          <p:cNvPr id="6" name="Chart Placeholder 5">
            <a:extLst>
              <a:ext uri="{FF2B5EF4-FFF2-40B4-BE49-F238E27FC236}">
                <a16:creationId xmlns:a16="http://schemas.microsoft.com/office/drawing/2014/main" id="{443BD08C-9AFD-4494-8BB6-F770EDEC9E35}"/>
              </a:ext>
            </a:extLst>
          </p:cNvPr>
          <p:cNvGraphicFramePr>
            <a:graphicFrameLocks noGrp="1"/>
          </p:cNvGraphicFramePr>
          <p:nvPr>
            <p:ph type="chart" sz="quarter" idx="13"/>
            <p:extLst>
              <p:ext uri="{D42A27DB-BD31-4B8C-83A1-F6EECF244321}">
                <p14:modId xmlns:p14="http://schemas.microsoft.com/office/powerpoint/2010/main" val="2404582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E0990A-94DE-49AD-8142-821346CDF4B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E9E46FC-78FE-410E-8E1F-F0BDC4237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835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8C6FD-616D-485C-99CE-45BEF6801C7D}"/>
              </a:ext>
            </a:extLst>
          </p:cNvPr>
          <p:cNvSpPr>
            <a:spLocks noGrp="1"/>
          </p:cNvSpPr>
          <p:nvPr>
            <p:ph type="title"/>
          </p:nvPr>
        </p:nvSpPr>
        <p:spPr/>
        <p:txBody>
          <a:bodyPr/>
          <a:lstStyle/>
          <a:p>
            <a:r>
              <a:rPr lang="en-US"/>
              <a:t>Instagram Organic Reach By Weekday | zdflogo</a:t>
            </a:r>
          </a:p>
        </p:txBody>
      </p:sp>
      <p:graphicFrame>
        <p:nvGraphicFramePr>
          <p:cNvPr id="6" name="Chart Placeholder 5">
            <a:extLst>
              <a:ext uri="{FF2B5EF4-FFF2-40B4-BE49-F238E27FC236}">
                <a16:creationId xmlns:a16="http://schemas.microsoft.com/office/drawing/2014/main" id="{CA560EC0-5BC2-4F7C-AEF4-51E90F5FED15}"/>
              </a:ext>
            </a:extLst>
          </p:cNvPr>
          <p:cNvGraphicFramePr>
            <a:graphicFrameLocks noGrp="1"/>
          </p:cNvGraphicFramePr>
          <p:nvPr>
            <p:ph type="chart" sz="quarter" idx="13"/>
            <p:extLst>
              <p:ext uri="{D42A27DB-BD31-4B8C-83A1-F6EECF244321}">
                <p14:modId xmlns:p14="http://schemas.microsoft.com/office/powerpoint/2010/main" val="186572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99DBB-199A-4E6F-8927-1632F0F95B01}"/>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D8D2CC0-5DDA-45D5-AC94-6A6710D6F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125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EFB49-25B0-4493-AEB9-9F04111C2853}"/>
              </a:ext>
            </a:extLst>
          </p:cNvPr>
          <p:cNvSpPr>
            <a:spLocks noGrp="1"/>
          </p:cNvSpPr>
          <p:nvPr>
            <p:ph type="title"/>
          </p:nvPr>
        </p:nvSpPr>
        <p:spPr/>
        <p:txBody>
          <a:bodyPr/>
          <a:lstStyle/>
          <a:p>
            <a:r>
              <a:rPr lang="en-US"/>
              <a:t>Instagram Organic Engagement Distribution by Post Type  | zdflogo</a:t>
            </a:r>
          </a:p>
        </p:txBody>
      </p:sp>
      <p:graphicFrame>
        <p:nvGraphicFramePr>
          <p:cNvPr id="6" name="Chart Placeholder 5">
            <a:extLst>
              <a:ext uri="{FF2B5EF4-FFF2-40B4-BE49-F238E27FC236}">
                <a16:creationId xmlns:a16="http://schemas.microsoft.com/office/drawing/2014/main" id="{7AC7349E-A9EB-46CD-95B8-361585FD14B3}"/>
              </a:ext>
            </a:extLst>
          </p:cNvPr>
          <p:cNvGraphicFramePr>
            <a:graphicFrameLocks noGrp="1"/>
          </p:cNvGraphicFramePr>
          <p:nvPr>
            <p:ph type="chart" sz="quarter" idx="13"/>
            <p:extLst>
              <p:ext uri="{D42A27DB-BD31-4B8C-83A1-F6EECF244321}">
                <p14:modId xmlns:p14="http://schemas.microsoft.com/office/powerpoint/2010/main" val="575025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51BA8-31BB-4F42-9FCF-91F47C12FDA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C0AB74DE-7CF9-4323-A0CE-A2F0BEF2B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3695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2653</Words>
  <Application>Microsoft Office PowerPoint</Application>
  <PresentationFormat>On-screen Show (4:3)</PresentationFormat>
  <Paragraphs>906</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logo Insta</vt:lpstr>
      <vt:lpstr>Instagram Instagram öffentliche Daten Übersicht (Monat) | logo! + Benchmarks</vt:lpstr>
      <vt:lpstr>Instagram Stories Table  | zdflogo - 1 of 9</vt:lpstr>
      <vt:lpstr>Instagram Stories Table  | zdflogo - 2 of 9</vt:lpstr>
      <vt:lpstr>Instagram Stories Table  | zdflogo - 3 of 9</vt:lpstr>
      <vt:lpstr>Instagram Stories Table  | zdflogo - 4 of 9</vt:lpstr>
      <vt:lpstr>Instagram Stories Table  | zdflogo - 5 of 9</vt:lpstr>
      <vt:lpstr>Instagram Stories Table  | zdflogo - 6 of 9</vt:lpstr>
      <vt:lpstr>Instagram Stories Table  | zdflogo - 7 of 9</vt:lpstr>
      <vt:lpstr>Instagram Stories Table  | zdflogo - 8 of 9</vt:lpstr>
      <vt:lpstr>Instagram Stories Table  | zdflogo - 9 of 9</vt:lpstr>
      <vt:lpstr>Instagram Interaction Rate By Post Type | zdflogo</vt:lpstr>
      <vt:lpstr>Instagram Instagram Top Posts (Insights) | zdflogo - 1 of 22</vt:lpstr>
      <vt:lpstr>Instagram Instagram Top Posts (Insights) | zdflogo - 2 of 22</vt:lpstr>
      <vt:lpstr>Instagram Instagram Top Posts (Insights) | zdflogo - 3 of 22</vt:lpstr>
      <vt:lpstr>Instagram Instagram Top Posts (Insights) | zdflogo - 4 of 22</vt:lpstr>
      <vt:lpstr>Instagram Instagram Top Posts (Insights) | zdflogo - 5 of 22</vt:lpstr>
      <vt:lpstr>Instagram Instagram Top Posts (Insights) | zdflogo - 6 of 22</vt:lpstr>
      <vt:lpstr>Instagram Instagram Top Posts (Insights) | zdflogo - 7 of 22</vt:lpstr>
      <vt:lpstr>Instagram Instagram Top Posts (Insights) | zdflogo - 8 of 22</vt:lpstr>
      <vt:lpstr>Instagram Instagram Top Posts (Insights) | zdflogo - 9 of 22</vt:lpstr>
      <vt:lpstr>Instagram Instagram Top Posts (Insights) | zdflogo - 10 of 22</vt:lpstr>
      <vt:lpstr>Instagram Instagram Top Posts (Insights) | zdflogo - 11 of 22</vt:lpstr>
      <vt:lpstr>Instagram Instagram Top Posts (Insights) | zdflogo - 12 of 22</vt:lpstr>
      <vt:lpstr>Instagram Instagram Top Posts (Insights) | zdflogo - 13 of 22</vt:lpstr>
      <vt:lpstr>Instagram Instagram Top Posts (Insights) | zdflogo - 14 of 22</vt:lpstr>
      <vt:lpstr>Instagram Instagram Top Posts (Insights) | zdflogo - 15 of 22</vt:lpstr>
      <vt:lpstr>Instagram Instagram Top Posts (Insights) | zdflogo - 16 of 22</vt:lpstr>
      <vt:lpstr>Instagram Instagram Top Posts (Insights) | zdflogo - 17 of 22</vt:lpstr>
      <vt:lpstr>Instagram Instagram Top Posts (Insights) | zdflogo - 18 of 22</vt:lpstr>
      <vt:lpstr>Instagram Instagram Top Posts (Insights) | zdflogo - 19 of 22</vt:lpstr>
      <vt:lpstr>Instagram Instagram Top Posts (Insights) | zdflogo - 20 of 22</vt:lpstr>
      <vt:lpstr>Instagram Instagram Top Posts (Insights) | zdflogo - 21 of 22</vt:lpstr>
      <vt:lpstr>Instagram Instagram Top Posts (Insights) | zdflogo - 22 of 22</vt:lpstr>
      <vt:lpstr>Instagram Organic Reach by Post Type  | zdflogo</vt:lpstr>
      <vt:lpstr>Instagram Organic Reach By Weekday | zdflogo</vt:lpstr>
      <vt:lpstr>Instagram Organic Engagement Distribution by Post Type  | zdflogo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logo Insta</dc:title>
  <dc:creator>Frederik Peiniger</dc:creator>
  <cp:lastModifiedBy>Frederik Peiniger</cp:lastModifiedBy>
  <cp:revision>1</cp:revision>
  <dcterms:created xsi:type="dcterms:W3CDTF">2019-01-21T13:33:51Z</dcterms:created>
  <dcterms:modified xsi:type="dcterms:W3CDTF">2019-01-21T13:34:52Z</dcterms:modified>
</cp:coreProperties>
</file>