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1A5D2-004E-4159-B0F9-1B6FE5399C94}"/>
              </a:ext>
            </a:extLst>
          </p:cNvPr>
          <p:cNvSpPr>
            <a:spLocks noGrp="1"/>
          </p:cNvSpPr>
          <p:nvPr>
            <p:ph type="title"/>
          </p:nvPr>
        </p:nvSpPr>
        <p:spPr/>
        <p:txBody>
          <a:bodyPr/>
          <a:lstStyle/>
          <a:p>
            <a:r>
              <a:rPr lang="en-US"/>
              <a:t>Facebook Published Posts Table | DCM - Eigenen Kanäle - 1 of 26</a:t>
            </a:r>
          </a:p>
        </p:txBody>
      </p:sp>
      <p:graphicFrame>
        <p:nvGraphicFramePr>
          <p:cNvPr id="5" name="Table Placeholder 4">
            <a:extLst>
              <a:ext uri="{FF2B5EF4-FFF2-40B4-BE49-F238E27FC236}">
                <a16:creationId xmlns:a16="http://schemas.microsoft.com/office/drawing/2014/main" id="{9A5F1654-B258-4543-8E16-F19534C81E12}"/>
              </a:ext>
            </a:extLst>
          </p:cNvPr>
          <p:cNvGraphicFramePr>
            <a:graphicFrameLocks noGrp="1"/>
          </p:cNvGraphicFramePr>
          <p:nvPr>
            <p:ph type="tbl" sz="quarter" idx="13"/>
            <p:extLst>
              <p:ext uri="{D42A27DB-BD31-4B8C-83A1-F6EECF244321}">
                <p14:modId xmlns:p14="http://schemas.microsoft.com/office/powerpoint/2010/main" val="1453760283"/>
              </p:ext>
            </p:extLst>
          </p:nvPr>
        </p:nvGraphicFramePr>
        <p:xfrm>
          <a:off x="457200" y="1731963"/>
          <a:ext cx="7818120" cy="14630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31117153"/>
                    </a:ext>
                  </a:extLst>
                </a:gridCol>
                <a:gridCol w="1152144">
                  <a:extLst>
                    <a:ext uri="{9D8B030D-6E8A-4147-A177-3AD203B41FA5}">
                      <a16:colId xmlns:a16="http://schemas.microsoft.com/office/drawing/2014/main" val="4052576940"/>
                    </a:ext>
                  </a:extLst>
                </a:gridCol>
                <a:gridCol w="987552">
                  <a:extLst>
                    <a:ext uri="{9D8B030D-6E8A-4147-A177-3AD203B41FA5}">
                      <a16:colId xmlns:a16="http://schemas.microsoft.com/office/drawing/2014/main" val="196782966"/>
                    </a:ext>
                  </a:extLst>
                </a:gridCol>
                <a:gridCol w="329184">
                  <a:extLst>
                    <a:ext uri="{9D8B030D-6E8A-4147-A177-3AD203B41FA5}">
                      <a16:colId xmlns:a16="http://schemas.microsoft.com/office/drawing/2014/main" val="2249858090"/>
                    </a:ext>
                  </a:extLst>
                </a:gridCol>
                <a:gridCol w="329184">
                  <a:extLst>
                    <a:ext uri="{9D8B030D-6E8A-4147-A177-3AD203B41FA5}">
                      <a16:colId xmlns:a16="http://schemas.microsoft.com/office/drawing/2014/main" val="1881562648"/>
                    </a:ext>
                  </a:extLst>
                </a:gridCol>
                <a:gridCol w="329184">
                  <a:extLst>
                    <a:ext uri="{9D8B030D-6E8A-4147-A177-3AD203B41FA5}">
                      <a16:colId xmlns:a16="http://schemas.microsoft.com/office/drawing/2014/main" val="1947705290"/>
                    </a:ext>
                  </a:extLst>
                </a:gridCol>
                <a:gridCol w="329184">
                  <a:extLst>
                    <a:ext uri="{9D8B030D-6E8A-4147-A177-3AD203B41FA5}">
                      <a16:colId xmlns:a16="http://schemas.microsoft.com/office/drawing/2014/main" val="4061866607"/>
                    </a:ext>
                  </a:extLst>
                </a:gridCol>
                <a:gridCol w="329184">
                  <a:extLst>
                    <a:ext uri="{9D8B030D-6E8A-4147-A177-3AD203B41FA5}">
                      <a16:colId xmlns:a16="http://schemas.microsoft.com/office/drawing/2014/main" val="925987373"/>
                    </a:ext>
                  </a:extLst>
                </a:gridCol>
                <a:gridCol w="329184">
                  <a:extLst>
                    <a:ext uri="{9D8B030D-6E8A-4147-A177-3AD203B41FA5}">
                      <a16:colId xmlns:a16="http://schemas.microsoft.com/office/drawing/2014/main" val="2860091101"/>
                    </a:ext>
                  </a:extLst>
                </a:gridCol>
                <a:gridCol w="329184">
                  <a:extLst>
                    <a:ext uri="{9D8B030D-6E8A-4147-A177-3AD203B41FA5}">
                      <a16:colId xmlns:a16="http://schemas.microsoft.com/office/drawing/2014/main" val="838428518"/>
                    </a:ext>
                  </a:extLst>
                </a:gridCol>
                <a:gridCol w="329184">
                  <a:extLst>
                    <a:ext uri="{9D8B030D-6E8A-4147-A177-3AD203B41FA5}">
                      <a16:colId xmlns:a16="http://schemas.microsoft.com/office/drawing/2014/main" val="1496140234"/>
                    </a:ext>
                  </a:extLst>
                </a:gridCol>
                <a:gridCol w="329184">
                  <a:extLst>
                    <a:ext uri="{9D8B030D-6E8A-4147-A177-3AD203B41FA5}">
                      <a16:colId xmlns:a16="http://schemas.microsoft.com/office/drawing/2014/main" val="793019977"/>
                    </a:ext>
                  </a:extLst>
                </a:gridCol>
                <a:gridCol w="329184">
                  <a:extLst>
                    <a:ext uri="{9D8B030D-6E8A-4147-A177-3AD203B41FA5}">
                      <a16:colId xmlns:a16="http://schemas.microsoft.com/office/drawing/2014/main" val="2681284970"/>
                    </a:ext>
                  </a:extLst>
                </a:gridCol>
                <a:gridCol w="329184">
                  <a:extLst>
                    <a:ext uri="{9D8B030D-6E8A-4147-A177-3AD203B41FA5}">
                      <a16:colId xmlns:a16="http://schemas.microsoft.com/office/drawing/2014/main" val="750415617"/>
                    </a:ext>
                  </a:extLst>
                </a:gridCol>
                <a:gridCol w="329184">
                  <a:extLst>
                    <a:ext uri="{9D8B030D-6E8A-4147-A177-3AD203B41FA5}">
                      <a16:colId xmlns:a16="http://schemas.microsoft.com/office/drawing/2014/main" val="3276625113"/>
                    </a:ext>
                  </a:extLst>
                </a:gridCol>
                <a:gridCol w="329184">
                  <a:extLst>
                    <a:ext uri="{9D8B030D-6E8A-4147-A177-3AD203B41FA5}">
                      <a16:colId xmlns:a16="http://schemas.microsoft.com/office/drawing/2014/main" val="2468083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88188148"/>
                  </a:ext>
                </a:extLst>
              </a:tr>
            </a:tbl>
          </a:graphicData>
        </a:graphic>
      </p:graphicFrame>
      <p:sp>
        <p:nvSpPr>
          <p:cNvPr id="4" name="Text Placeholder 3">
            <a:extLst>
              <a:ext uri="{FF2B5EF4-FFF2-40B4-BE49-F238E27FC236}">
                <a16:creationId xmlns:a16="http://schemas.microsoft.com/office/drawing/2014/main" id="{502BE4F9-BC84-455C-A07A-A783D9A6C414}"/>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117450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42E3-F9BB-47F3-B56A-1C1AAA75CD0B}"/>
              </a:ext>
            </a:extLst>
          </p:cNvPr>
          <p:cNvSpPr>
            <a:spLocks noGrp="1"/>
          </p:cNvSpPr>
          <p:nvPr>
            <p:ph type="title"/>
          </p:nvPr>
        </p:nvSpPr>
        <p:spPr/>
        <p:txBody>
          <a:bodyPr/>
          <a:lstStyle/>
          <a:p>
            <a:r>
              <a:rPr lang="en-US"/>
              <a:t>Facebook Published Posts Table | DCM - Eigenen Kanäle - 2 of 26</a:t>
            </a:r>
          </a:p>
        </p:txBody>
      </p:sp>
      <p:graphicFrame>
        <p:nvGraphicFramePr>
          <p:cNvPr id="5" name="Table Placeholder 4">
            <a:extLst>
              <a:ext uri="{FF2B5EF4-FFF2-40B4-BE49-F238E27FC236}">
                <a16:creationId xmlns:a16="http://schemas.microsoft.com/office/drawing/2014/main" id="{1E4F8976-01CB-4CA6-9A84-384261BA9F50}"/>
              </a:ext>
            </a:extLst>
          </p:cNvPr>
          <p:cNvGraphicFramePr>
            <a:graphicFrameLocks noGrp="1"/>
          </p:cNvGraphicFramePr>
          <p:nvPr>
            <p:ph type="tbl" sz="quarter" idx="13"/>
            <p:extLst>
              <p:ext uri="{D42A27DB-BD31-4B8C-83A1-F6EECF244321}">
                <p14:modId xmlns:p14="http://schemas.microsoft.com/office/powerpoint/2010/main" val="82407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84342482"/>
                    </a:ext>
                  </a:extLst>
                </a:gridCol>
                <a:gridCol w="1152144">
                  <a:extLst>
                    <a:ext uri="{9D8B030D-6E8A-4147-A177-3AD203B41FA5}">
                      <a16:colId xmlns:a16="http://schemas.microsoft.com/office/drawing/2014/main" val="1214265289"/>
                    </a:ext>
                  </a:extLst>
                </a:gridCol>
                <a:gridCol w="987552">
                  <a:extLst>
                    <a:ext uri="{9D8B030D-6E8A-4147-A177-3AD203B41FA5}">
                      <a16:colId xmlns:a16="http://schemas.microsoft.com/office/drawing/2014/main" val="1144471525"/>
                    </a:ext>
                  </a:extLst>
                </a:gridCol>
                <a:gridCol w="329184">
                  <a:extLst>
                    <a:ext uri="{9D8B030D-6E8A-4147-A177-3AD203B41FA5}">
                      <a16:colId xmlns:a16="http://schemas.microsoft.com/office/drawing/2014/main" val="1513783245"/>
                    </a:ext>
                  </a:extLst>
                </a:gridCol>
                <a:gridCol w="329184">
                  <a:extLst>
                    <a:ext uri="{9D8B030D-6E8A-4147-A177-3AD203B41FA5}">
                      <a16:colId xmlns:a16="http://schemas.microsoft.com/office/drawing/2014/main" val="3805529090"/>
                    </a:ext>
                  </a:extLst>
                </a:gridCol>
                <a:gridCol w="329184">
                  <a:extLst>
                    <a:ext uri="{9D8B030D-6E8A-4147-A177-3AD203B41FA5}">
                      <a16:colId xmlns:a16="http://schemas.microsoft.com/office/drawing/2014/main" val="262643680"/>
                    </a:ext>
                  </a:extLst>
                </a:gridCol>
                <a:gridCol w="329184">
                  <a:extLst>
                    <a:ext uri="{9D8B030D-6E8A-4147-A177-3AD203B41FA5}">
                      <a16:colId xmlns:a16="http://schemas.microsoft.com/office/drawing/2014/main" val="278292384"/>
                    </a:ext>
                  </a:extLst>
                </a:gridCol>
                <a:gridCol w="329184">
                  <a:extLst>
                    <a:ext uri="{9D8B030D-6E8A-4147-A177-3AD203B41FA5}">
                      <a16:colId xmlns:a16="http://schemas.microsoft.com/office/drawing/2014/main" val="523799791"/>
                    </a:ext>
                  </a:extLst>
                </a:gridCol>
                <a:gridCol w="329184">
                  <a:extLst>
                    <a:ext uri="{9D8B030D-6E8A-4147-A177-3AD203B41FA5}">
                      <a16:colId xmlns:a16="http://schemas.microsoft.com/office/drawing/2014/main" val="3819777934"/>
                    </a:ext>
                  </a:extLst>
                </a:gridCol>
                <a:gridCol w="329184">
                  <a:extLst>
                    <a:ext uri="{9D8B030D-6E8A-4147-A177-3AD203B41FA5}">
                      <a16:colId xmlns:a16="http://schemas.microsoft.com/office/drawing/2014/main" val="2224916519"/>
                    </a:ext>
                  </a:extLst>
                </a:gridCol>
                <a:gridCol w="329184">
                  <a:extLst>
                    <a:ext uri="{9D8B030D-6E8A-4147-A177-3AD203B41FA5}">
                      <a16:colId xmlns:a16="http://schemas.microsoft.com/office/drawing/2014/main" val="379690894"/>
                    </a:ext>
                  </a:extLst>
                </a:gridCol>
                <a:gridCol w="329184">
                  <a:extLst>
                    <a:ext uri="{9D8B030D-6E8A-4147-A177-3AD203B41FA5}">
                      <a16:colId xmlns:a16="http://schemas.microsoft.com/office/drawing/2014/main" val="1647436934"/>
                    </a:ext>
                  </a:extLst>
                </a:gridCol>
                <a:gridCol w="329184">
                  <a:extLst>
                    <a:ext uri="{9D8B030D-6E8A-4147-A177-3AD203B41FA5}">
                      <a16:colId xmlns:a16="http://schemas.microsoft.com/office/drawing/2014/main" val="4186397696"/>
                    </a:ext>
                  </a:extLst>
                </a:gridCol>
                <a:gridCol w="329184">
                  <a:extLst>
                    <a:ext uri="{9D8B030D-6E8A-4147-A177-3AD203B41FA5}">
                      <a16:colId xmlns:a16="http://schemas.microsoft.com/office/drawing/2014/main" val="3794653083"/>
                    </a:ext>
                  </a:extLst>
                </a:gridCol>
                <a:gridCol w="329184">
                  <a:extLst>
                    <a:ext uri="{9D8B030D-6E8A-4147-A177-3AD203B41FA5}">
                      <a16:colId xmlns:a16="http://schemas.microsoft.com/office/drawing/2014/main" val="1338145306"/>
                    </a:ext>
                  </a:extLst>
                </a:gridCol>
                <a:gridCol w="329184">
                  <a:extLst>
                    <a:ext uri="{9D8B030D-6E8A-4147-A177-3AD203B41FA5}">
                      <a16:colId xmlns:a16="http://schemas.microsoft.com/office/drawing/2014/main" val="3456398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0658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- 2023-02-28 17:15:20</a:t>
                      </a:r>
                      <a:r>
                        <a:rPr kumimoji="0" lang="de-DE" sz="1000" b="0" i="0" u="none" strike="noStrike" kern="1200" cap="none" spc="0" normalizeH="0" baseline="0" noProof="0">
                          <a:ln>
                            <a:noFill/>
                          </a:ln>
                          <a:solidFill>
                            <a:prstClr val="black"/>
                          </a:solidFill>
                          <a:effectLst/>
                          <a:uLnTx/>
                          <a:uFillTx/>
                          <a:latin typeface="Calibri"/>
                          <a:ea typeface="+mn-ea"/>
                          <a:cs typeface="+mn-cs"/>
                        </a:rPr>
                        <a:t>
 Alle sechs Jahre sind die Mitglieder der Techniker Krankenkasse bei der Sozialwahl aufgerufen, ihre Interessenvertretung - den Verwaltungsrat der TK - zu wählen. Die große Premiere: Das erste Mal bei Wahlen kannst du neben der Briefwahl online wählen! Das solltest du dir vom 11. April bis zum 31. Mai nicht entgehen lassen. Wähle mit und schaue dir an, wie die Sozialwahl funktioniert.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https://quintly-eu-image-storage.s3.amazonaws.com/b6f53d064cf8f08348bbd1a465f3ec7e/4830104c4984a48daf75f62246f51184.jpg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273408360"/>
                  </a:ext>
                </a:extLst>
              </a:tr>
            </a:tbl>
          </a:graphicData>
        </a:graphic>
      </p:graphicFrame>
      <p:sp>
        <p:nvSpPr>
          <p:cNvPr id="4" name="Text Placeholder 3">
            <a:extLst>
              <a:ext uri="{FF2B5EF4-FFF2-40B4-BE49-F238E27FC236}">
                <a16:creationId xmlns:a16="http://schemas.microsoft.com/office/drawing/2014/main" id="{FD40BB80-C386-4E61-A133-8A8458A202A3}"/>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608773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01E43-BA38-455E-9E86-A0E6BEA4F2F4}"/>
              </a:ext>
            </a:extLst>
          </p:cNvPr>
          <p:cNvSpPr>
            <a:spLocks noGrp="1"/>
          </p:cNvSpPr>
          <p:nvPr>
            <p:ph type="title"/>
          </p:nvPr>
        </p:nvSpPr>
        <p:spPr/>
        <p:txBody>
          <a:bodyPr/>
          <a:lstStyle/>
          <a:p>
            <a:r>
              <a:rPr lang="en-US"/>
              <a:t>Facebook Published Posts Table | DCM - Eigenen Kanäle - 3 of 26</a:t>
            </a:r>
          </a:p>
        </p:txBody>
      </p:sp>
      <p:graphicFrame>
        <p:nvGraphicFramePr>
          <p:cNvPr id="5" name="Table Placeholder 4">
            <a:extLst>
              <a:ext uri="{FF2B5EF4-FFF2-40B4-BE49-F238E27FC236}">
                <a16:creationId xmlns:a16="http://schemas.microsoft.com/office/drawing/2014/main" id="{09A14155-EC6B-4EC6-A449-A24E65F25FE7}"/>
              </a:ext>
            </a:extLst>
          </p:cNvPr>
          <p:cNvGraphicFramePr>
            <a:graphicFrameLocks noGrp="1"/>
          </p:cNvGraphicFramePr>
          <p:nvPr>
            <p:ph type="tbl" sz="quarter" idx="13"/>
            <p:extLst>
              <p:ext uri="{D42A27DB-BD31-4B8C-83A1-F6EECF244321}">
                <p14:modId xmlns:p14="http://schemas.microsoft.com/office/powerpoint/2010/main" val="2204107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40129345"/>
                    </a:ext>
                  </a:extLst>
                </a:gridCol>
                <a:gridCol w="1152144">
                  <a:extLst>
                    <a:ext uri="{9D8B030D-6E8A-4147-A177-3AD203B41FA5}">
                      <a16:colId xmlns:a16="http://schemas.microsoft.com/office/drawing/2014/main" val="2814729774"/>
                    </a:ext>
                  </a:extLst>
                </a:gridCol>
                <a:gridCol w="987552">
                  <a:extLst>
                    <a:ext uri="{9D8B030D-6E8A-4147-A177-3AD203B41FA5}">
                      <a16:colId xmlns:a16="http://schemas.microsoft.com/office/drawing/2014/main" val="890551787"/>
                    </a:ext>
                  </a:extLst>
                </a:gridCol>
                <a:gridCol w="329184">
                  <a:extLst>
                    <a:ext uri="{9D8B030D-6E8A-4147-A177-3AD203B41FA5}">
                      <a16:colId xmlns:a16="http://schemas.microsoft.com/office/drawing/2014/main" val="2497224242"/>
                    </a:ext>
                  </a:extLst>
                </a:gridCol>
                <a:gridCol w="329184">
                  <a:extLst>
                    <a:ext uri="{9D8B030D-6E8A-4147-A177-3AD203B41FA5}">
                      <a16:colId xmlns:a16="http://schemas.microsoft.com/office/drawing/2014/main" val="2301702992"/>
                    </a:ext>
                  </a:extLst>
                </a:gridCol>
                <a:gridCol w="329184">
                  <a:extLst>
                    <a:ext uri="{9D8B030D-6E8A-4147-A177-3AD203B41FA5}">
                      <a16:colId xmlns:a16="http://schemas.microsoft.com/office/drawing/2014/main" val="1239756598"/>
                    </a:ext>
                  </a:extLst>
                </a:gridCol>
                <a:gridCol w="329184">
                  <a:extLst>
                    <a:ext uri="{9D8B030D-6E8A-4147-A177-3AD203B41FA5}">
                      <a16:colId xmlns:a16="http://schemas.microsoft.com/office/drawing/2014/main" val="975693056"/>
                    </a:ext>
                  </a:extLst>
                </a:gridCol>
                <a:gridCol w="329184">
                  <a:extLst>
                    <a:ext uri="{9D8B030D-6E8A-4147-A177-3AD203B41FA5}">
                      <a16:colId xmlns:a16="http://schemas.microsoft.com/office/drawing/2014/main" val="509201646"/>
                    </a:ext>
                  </a:extLst>
                </a:gridCol>
                <a:gridCol w="329184">
                  <a:extLst>
                    <a:ext uri="{9D8B030D-6E8A-4147-A177-3AD203B41FA5}">
                      <a16:colId xmlns:a16="http://schemas.microsoft.com/office/drawing/2014/main" val="3314337359"/>
                    </a:ext>
                  </a:extLst>
                </a:gridCol>
                <a:gridCol w="329184">
                  <a:extLst>
                    <a:ext uri="{9D8B030D-6E8A-4147-A177-3AD203B41FA5}">
                      <a16:colId xmlns:a16="http://schemas.microsoft.com/office/drawing/2014/main" val="1695145456"/>
                    </a:ext>
                  </a:extLst>
                </a:gridCol>
                <a:gridCol w="329184">
                  <a:extLst>
                    <a:ext uri="{9D8B030D-6E8A-4147-A177-3AD203B41FA5}">
                      <a16:colId xmlns:a16="http://schemas.microsoft.com/office/drawing/2014/main" val="2557939745"/>
                    </a:ext>
                  </a:extLst>
                </a:gridCol>
                <a:gridCol w="329184">
                  <a:extLst>
                    <a:ext uri="{9D8B030D-6E8A-4147-A177-3AD203B41FA5}">
                      <a16:colId xmlns:a16="http://schemas.microsoft.com/office/drawing/2014/main" val="3412337225"/>
                    </a:ext>
                  </a:extLst>
                </a:gridCol>
                <a:gridCol w="329184">
                  <a:extLst>
                    <a:ext uri="{9D8B030D-6E8A-4147-A177-3AD203B41FA5}">
                      <a16:colId xmlns:a16="http://schemas.microsoft.com/office/drawing/2014/main" val="2948547778"/>
                    </a:ext>
                  </a:extLst>
                </a:gridCol>
                <a:gridCol w="329184">
                  <a:extLst>
                    <a:ext uri="{9D8B030D-6E8A-4147-A177-3AD203B41FA5}">
                      <a16:colId xmlns:a16="http://schemas.microsoft.com/office/drawing/2014/main" val="150058777"/>
                    </a:ext>
                  </a:extLst>
                </a:gridCol>
                <a:gridCol w="329184">
                  <a:extLst>
                    <a:ext uri="{9D8B030D-6E8A-4147-A177-3AD203B41FA5}">
                      <a16:colId xmlns:a16="http://schemas.microsoft.com/office/drawing/2014/main" val="2483123332"/>
                    </a:ext>
                  </a:extLst>
                </a:gridCol>
                <a:gridCol w="329184">
                  <a:extLst>
                    <a:ext uri="{9D8B030D-6E8A-4147-A177-3AD203B41FA5}">
                      <a16:colId xmlns:a16="http://schemas.microsoft.com/office/drawing/2014/main" val="1850524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1872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- 2023-02-27 09:00:02</a:t>
                      </a:r>
                      <a:r>
                        <a:rPr kumimoji="0" lang="de-DE" sz="1000" b="0" i="0" u="none" strike="noStrike" kern="1200" cap="none" spc="0" normalizeH="0" baseline="0" noProof="0">
                          <a:ln>
                            <a:noFill/>
                          </a:ln>
                          <a:solidFill>
                            <a:prstClr val="black"/>
                          </a:solidFill>
                          <a:effectLst/>
                          <a:uLnTx/>
                          <a:uFillTx/>
                          <a:latin typeface="Calibri"/>
                          <a:ea typeface="+mn-ea"/>
                          <a:cs typeface="+mn-cs"/>
                        </a:rPr>
                        <a:t>
 Genitalherpes ist unangenehm. Doch es ist wichtig, über Geschlechtskrankheiten zu sprechen. Herpes ist eine Viruskrankheit, mit der du andere leicht anstecken kannst. Bei Genitalherpes können Pilz- oder Blasenerkrankungen die Folgen sein. Dies ist besonders für Schwangere gefährlich. Sprich bei ersten Anzeichen mit einer Ärztin oder einem Arzt. 🥼
Wie du die Anzeichen bemerkst und zukünftig vorbeugst, erfährst du in unserem Artikel: https://www.tk.de/techniker/2017610 
Eine Praxis mit diesem Thema aufzusuchen ist unangenehm? Dann kannst du dich auch in der TK-OnlineSprechstunde von erfahrenen Docs beraten lassen.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https://quintly-eu-image-storage.s3.amazonaws.com/b6f53d064cf8f08348bbd1a465f3ec7e/1cbee3a14e4714aece5ac44e36e77d91.jpg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36097691"/>
                  </a:ext>
                </a:extLst>
              </a:tr>
            </a:tbl>
          </a:graphicData>
        </a:graphic>
      </p:graphicFrame>
      <p:sp>
        <p:nvSpPr>
          <p:cNvPr id="4" name="Text Placeholder 3">
            <a:extLst>
              <a:ext uri="{FF2B5EF4-FFF2-40B4-BE49-F238E27FC236}">
                <a16:creationId xmlns:a16="http://schemas.microsoft.com/office/drawing/2014/main" id="{9D335229-3CCC-4173-A1E8-F5A8C5E2BC97}"/>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165437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8BD77-0E0F-4296-8FF8-44025E6553C9}"/>
              </a:ext>
            </a:extLst>
          </p:cNvPr>
          <p:cNvSpPr>
            <a:spLocks noGrp="1"/>
          </p:cNvSpPr>
          <p:nvPr>
            <p:ph type="title"/>
          </p:nvPr>
        </p:nvSpPr>
        <p:spPr/>
        <p:txBody>
          <a:bodyPr/>
          <a:lstStyle/>
          <a:p>
            <a:r>
              <a:rPr lang="en-US"/>
              <a:t>Facebook Published Posts Table | DCM - Eigenen Kanäle - 4 of 26</a:t>
            </a:r>
          </a:p>
        </p:txBody>
      </p:sp>
      <p:graphicFrame>
        <p:nvGraphicFramePr>
          <p:cNvPr id="5" name="Table Placeholder 4">
            <a:extLst>
              <a:ext uri="{FF2B5EF4-FFF2-40B4-BE49-F238E27FC236}">
                <a16:creationId xmlns:a16="http://schemas.microsoft.com/office/drawing/2014/main" id="{CEC483FC-BD8F-45D6-A1BA-DD0238609F84}"/>
              </a:ext>
            </a:extLst>
          </p:cNvPr>
          <p:cNvGraphicFramePr>
            <a:graphicFrameLocks noGrp="1"/>
          </p:cNvGraphicFramePr>
          <p:nvPr>
            <p:ph type="tbl" sz="quarter" idx="13"/>
            <p:extLst>
              <p:ext uri="{D42A27DB-BD31-4B8C-83A1-F6EECF244321}">
                <p14:modId xmlns:p14="http://schemas.microsoft.com/office/powerpoint/2010/main" val="2581265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3183717"/>
                    </a:ext>
                  </a:extLst>
                </a:gridCol>
                <a:gridCol w="1152144">
                  <a:extLst>
                    <a:ext uri="{9D8B030D-6E8A-4147-A177-3AD203B41FA5}">
                      <a16:colId xmlns:a16="http://schemas.microsoft.com/office/drawing/2014/main" val="3145040308"/>
                    </a:ext>
                  </a:extLst>
                </a:gridCol>
                <a:gridCol w="987552">
                  <a:extLst>
                    <a:ext uri="{9D8B030D-6E8A-4147-A177-3AD203B41FA5}">
                      <a16:colId xmlns:a16="http://schemas.microsoft.com/office/drawing/2014/main" val="3150384531"/>
                    </a:ext>
                  </a:extLst>
                </a:gridCol>
                <a:gridCol w="329184">
                  <a:extLst>
                    <a:ext uri="{9D8B030D-6E8A-4147-A177-3AD203B41FA5}">
                      <a16:colId xmlns:a16="http://schemas.microsoft.com/office/drawing/2014/main" val="4129555976"/>
                    </a:ext>
                  </a:extLst>
                </a:gridCol>
                <a:gridCol w="329184">
                  <a:extLst>
                    <a:ext uri="{9D8B030D-6E8A-4147-A177-3AD203B41FA5}">
                      <a16:colId xmlns:a16="http://schemas.microsoft.com/office/drawing/2014/main" val="3749967777"/>
                    </a:ext>
                  </a:extLst>
                </a:gridCol>
                <a:gridCol w="329184">
                  <a:extLst>
                    <a:ext uri="{9D8B030D-6E8A-4147-A177-3AD203B41FA5}">
                      <a16:colId xmlns:a16="http://schemas.microsoft.com/office/drawing/2014/main" val="1003670947"/>
                    </a:ext>
                  </a:extLst>
                </a:gridCol>
                <a:gridCol w="329184">
                  <a:extLst>
                    <a:ext uri="{9D8B030D-6E8A-4147-A177-3AD203B41FA5}">
                      <a16:colId xmlns:a16="http://schemas.microsoft.com/office/drawing/2014/main" val="3514414704"/>
                    </a:ext>
                  </a:extLst>
                </a:gridCol>
                <a:gridCol w="329184">
                  <a:extLst>
                    <a:ext uri="{9D8B030D-6E8A-4147-A177-3AD203B41FA5}">
                      <a16:colId xmlns:a16="http://schemas.microsoft.com/office/drawing/2014/main" val="1105825863"/>
                    </a:ext>
                  </a:extLst>
                </a:gridCol>
                <a:gridCol w="329184">
                  <a:extLst>
                    <a:ext uri="{9D8B030D-6E8A-4147-A177-3AD203B41FA5}">
                      <a16:colId xmlns:a16="http://schemas.microsoft.com/office/drawing/2014/main" val="1080132055"/>
                    </a:ext>
                  </a:extLst>
                </a:gridCol>
                <a:gridCol w="329184">
                  <a:extLst>
                    <a:ext uri="{9D8B030D-6E8A-4147-A177-3AD203B41FA5}">
                      <a16:colId xmlns:a16="http://schemas.microsoft.com/office/drawing/2014/main" val="1950010119"/>
                    </a:ext>
                  </a:extLst>
                </a:gridCol>
                <a:gridCol w="329184">
                  <a:extLst>
                    <a:ext uri="{9D8B030D-6E8A-4147-A177-3AD203B41FA5}">
                      <a16:colId xmlns:a16="http://schemas.microsoft.com/office/drawing/2014/main" val="3101678077"/>
                    </a:ext>
                  </a:extLst>
                </a:gridCol>
                <a:gridCol w="329184">
                  <a:extLst>
                    <a:ext uri="{9D8B030D-6E8A-4147-A177-3AD203B41FA5}">
                      <a16:colId xmlns:a16="http://schemas.microsoft.com/office/drawing/2014/main" val="3271104605"/>
                    </a:ext>
                  </a:extLst>
                </a:gridCol>
                <a:gridCol w="329184">
                  <a:extLst>
                    <a:ext uri="{9D8B030D-6E8A-4147-A177-3AD203B41FA5}">
                      <a16:colId xmlns:a16="http://schemas.microsoft.com/office/drawing/2014/main" val="2031567931"/>
                    </a:ext>
                  </a:extLst>
                </a:gridCol>
                <a:gridCol w="329184">
                  <a:extLst>
                    <a:ext uri="{9D8B030D-6E8A-4147-A177-3AD203B41FA5}">
                      <a16:colId xmlns:a16="http://schemas.microsoft.com/office/drawing/2014/main" val="2154191569"/>
                    </a:ext>
                  </a:extLst>
                </a:gridCol>
                <a:gridCol w="329184">
                  <a:extLst>
                    <a:ext uri="{9D8B030D-6E8A-4147-A177-3AD203B41FA5}">
                      <a16:colId xmlns:a16="http://schemas.microsoft.com/office/drawing/2014/main" val="1315515927"/>
                    </a:ext>
                  </a:extLst>
                </a:gridCol>
                <a:gridCol w="329184">
                  <a:extLst>
                    <a:ext uri="{9D8B030D-6E8A-4147-A177-3AD203B41FA5}">
                      <a16:colId xmlns:a16="http://schemas.microsoft.com/office/drawing/2014/main" val="130183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61126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- 2023-02-26 09:48:20</a:t>
                      </a:r>
                      <a:r>
                        <a:rPr kumimoji="0" lang="de-DE" sz="1000" b="0" i="0" u="none" strike="noStrike" kern="1200" cap="none" spc="0" normalizeH="0" baseline="0" noProof="0">
                          <a:ln>
                            <a:noFill/>
                          </a:ln>
                          <a:solidFill>
                            <a:prstClr val="black"/>
                          </a:solidFill>
                          <a:effectLst/>
                          <a:uLnTx/>
                          <a:uFillTx/>
                          <a:latin typeface="Calibri"/>
                          <a:ea typeface="+mn-ea"/>
                          <a:cs typeface="+mn-cs"/>
                        </a:rPr>
                        <a:t>
 Eine Krebsdiagnose kann das Leben von heute auf morgen vollkommen auf den Kopf stellen. Die enorme körperliche Belastung durch die Erkrankung und die zahlreichen Therapiemaßnahmen stellen dich vor eine mentale Zerreißprobe. Dr. Johannes Wimmer versucht Tipps zu geben, um die Lebensqualität während einer Krebserkrankung zu erhöhen.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https://quintly-eu-image-storage.s3.amazonaws.com/b6f53d064cf8f08348bbd1a465f3ec7e/3c1419377879119048239e73762c07ea.jpg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13557686"/>
                  </a:ext>
                </a:extLst>
              </a:tr>
            </a:tbl>
          </a:graphicData>
        </a:graphic>
      </p:graphicFrame>
      <p:sp>
        <p:nvSpPr>
          <p:cNvPr id="4" name="Text Placeholder 3">
            <a:extLst>
              <a:ext uri="{FF2B5EF4-FFF2-40B4-BE49-F238E27FC236}">
                <a16:creationId xmlns:a16="http://schemas.microsoft.com/office/drawing/2014/main" id="{69131023-9F74-423F-B4CD-A221C3A10404}"/>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963743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3431-AFA4-41BE-B3FF-2A7A271D2512}"/>
              </a:ext>
            </a:extLst>
          </p:cNvPr>
          <p:cNvSpPr>
            <a:spLocks noGrp="1"/>
          </p:cNvSpPr>
          <p:nvPr>
            <p:ph type="title"/>
          </p:nvPr>
        </p:nvSpPr>
        <p:spPr/>
        <p:txBody>
          <a:bodyPr/>
          <a:lstStyle/>
          <a:p>
            <a:r>
              <a:rPr lang="en-US"/>
              <a:t>Facebook Published Posts Table | DCM - Eigenen Kanäle - 5 of 26</a:t>
            </a:r>
          </a:p>
        </p:txBody>
      </p:sp>
      <p:graphicFrame>
        <p:nvGraphicFramePr>
          <p:cNvPr id="5" name="Table Placeholder 4">
            <a:extLst>
              <a:ext uri="{FF2B5EF4-FFF2-40B4-BE49-F238E27FC236}">
                <a16:creationId xmlns:a16="http://schemas.microsoft.com/office/drawing/2014/main" id="{B57BCF85-A9A3-4519-81D0-A34BF96746B1}"/>
              </a:ext>
            </a:extLst>
          </p:cNvPr>
          <p:cNvGraphicFramePr>
            <a:graphicFrameLocks noGrp="1"/>
          </p:cNvGraphicFramePr>
          <p:nvPr>
            <p:ph type="tbl" sz="quarter" idx="13"/>
            <p:extLst>
              <p:ext uri="{D42A27DB-BD31-4B8C-83A1-F6EECF244321}">
                <p14:modId xmlns:p14="http://schemas.microsoft.com/office/powerpoint/2010/main" val="3885033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6423554"/>
                    </a:ext>
                  </a:extLst>
                </a:gridCol>
                <a:gridCol w="1152144">
                  <a:extLst>
                    <a:ext uri="{9D8B030D-6E8A-4147-A177-3AD203B41FA5}">
                      <a16:colId xmlns:a16="http://schemas.microsoft.com/office/drawing/2014/main" val="2261293172"/>
                    </a:ext>
                  </a:extLst>
                </a:gridCol>
                <a:gridCol w="987552">
                  <a:extLst>
                    <a:ext uri="{9D8B030D-6E8A-4147-A177-3AD203B41FA5}">
                      <a16:colId xmlns:a16="http://schemas.microsoft.com/office/drawing/2014/main" val="2636998771"/>
                    </a:ext>
                  </a:extLst>
                </a:gridCol>
                <a:gridCol w="329184">
                  <a:extLst>
                    <a:ext uri="{9D8B030D-6E8A-4147-A177-3AD203B41FA5}">
                      <a16:colId xmlns:a16="http://schemas.microsoft.com/office/drawing/2014/main" val="351228393"/>
                    </a:ext>
                  </a:extLst>
                </a:gridCol>
                <a:gridCol w="329184">
                  <a:extLst>
                    <a:ext uri="{9D8B030D-6E8A-4147-A177-3AD203B41FA5}">
                      <a16:colId xmlns:a16="http://schemas.microsoft.com/office/drawing/2014/main" val="3138098032"/>
                    </a:ext>
                  </a:extLst>
                </a:gridCol>
                <a:gridCol w="329184">
                  <a:extLst>
                    <a:ext uri="{9D8B030D-6E8A-4147-A177-3AD203B41FA5}">
                      <a16:colId xmlns:a16="http://schemas.microsoft.com/office/drawing/2014/main" val="1886580497"/>
                    </a:ext>
                  </a:extLst>
                </a:gridCol>
                <a:gridCol w="329184">
                  <a:extLst>
                    <a:ext uri="{9D8B030D-6E8A-4147-A177-3AD203B41FA5}">
                      <a16:colId xmlns:a16="http://schemas.microsoft.com/office/drawing/2014/main" val="3479812240"/>
                    </a:ext>
                  </a:extLst>
                </a:gridCol>
                <a:gridCol w="329184">
                  <a:extLst>
                    <a:ext uri="{9D8B030D-6E8A-4147-A177-3AD203B41FA5}">
                      <a16:colId xmlns:a16="http://schemas.microsoft.com/office/drawing/2014/main" val="493549303"/>
                    </a:ext>
                  </a:extLst>
                </a:gridCol>
                <a:gridCol w="329184">
                  <a:extLst>
                    <a:ext uri="{9D8B030D-6E8A-4147-A177-3AD203B41FA5}">
                      <a16:colId xmlns:a16="http://schemas.microsoft.com/office/drawing/2014/main" val="3487212726"/>
                    </a:ext>
                  </a:extLst>
                </a:gridCol>
                <a:gridCol w="329184">
                  <a:extLst>
                    <a:ext uri="{9D8B030D-6E8A-4147-A177-3AD203B41FA5}">
                      <a16:colId xmlns:a16="http://schemas.microsoft.com/office/drawing/2014/main" val="1438570912"/>
                    </a:ext>
                  </a:extLst>
                </a:gridCol>
                <a:gridCol w="329184">
                  <a:extLst>
                    <a:ext uri="{9D8B030D-6E8A-4147-A177-3AD203B41FA5}">
                      <a16:colId xmlns:a16="http://schemas.microsoft.com/office/drawing/2014/main" val="2965644060"/>
                    </a:ext>
                  </a:extLst>
                </a:gridCol>
                <a:gridCol w="329184">
                  <a:extLst>
                    <a:ext uri="{9D8B030D-6E8A-4147-A177-3AD203B41FA5}">
                      <a16:colId xmlns:a16="http://schemas.microsoft.com/office/drawing/2014/main" val="2839352951"/>
                    </a:ext>
                  </a:extLst>
                </a:gridCol>
                <a:gridCol w="329184">
                  <a:extLst>
                    <a:ext uri="{9D8B030D-6E8A-4147-A177-3AD203B41FA5}">
                      <a16:colId xmlns:a16="http://schemas.microsoft.com/office/drawing/2014/main" val="11747731"/>
                    </a:ext>
                  </a:extLst>
                </a:gridCol>
                <a:gridCol w="329184">
                  <a:extLst>
                    <a:ext uri="{9D8B030D-6E8A-4147-A177-3AD203B41FA5}">
                      <a16:colId xmlns:a16="http://schemas.microsoft.com/office/drawing/2014/main" val="552326606"/>
                    </a:ext>
                  </a:extLst>
                </a:gridCol>
                <a:gridCol w="329184">
                  <a:extLst>
                    <a:ext uri="{9D8B030D-6E8A-4147-A177-3AD203B41FA5}">
                      <a16:colId xmlns:a16="http://schemas.microsoft.com/office/drawing/2014/main" val="832231459"/>
                    </a:ext>
                  </a:extLst>
                </a:gridCol>
                <a:gridCol w="329184">
                  <a:extLst>
                    <a:ext uri="{9D8B030D-6E8A-4147-A177-3AD203B41FA5}">
                      <a16:colId xmlns:a16="http://schemas.microsoft.com/office/drawing/2014/main" val="933663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5791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- 2023-02-25 11:00:01</a:t>
                      </a:r>
                      <a:r>
                        <a:rPr kumimoji="0" lang="de-DE" sz="1000" b="0" i="0" u="none" strike="noStrike" kern="1200" cap="none" spc="0" normalizeH="0" baseline="0" noProof="0">
                          <a:ln>
                            <a:noFill/>
                          </a:ln>
                          <a:solidFill>
                            <a:prstClr val="black"/>
                          </a:solidFill>
                          <a:effectLst/>
                          <a:uLnTx/>
                          <a:uFillTx/>
                          <a:latin typeface="Calibri"/>
                          <a:ea typeface="+mn-ea"/>
                          <a:cs typeface="+mn-cs"/>
                        </a:rPr>
                        <a:t>
 Schon einmal Urlaub in der Natur gemacht? Umgeben von Wald und Wiesen sinkt das Stresslevel, wir fühlen uns ausgeglichener und auch unser Immunsystem freut sich. Welche Naturtrends sich für einen Urlaub im Grünen eignen, erfährst du in unserem Artikel.  👉 www.tk.de/techniker/2143510 
Und sollte es doch einmal einen medizinischen Notfall geben, bist du mit dem TK-ReiseTelefon überall auf der Welt bestens versorgt.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https://quintly-eu-image-storage.s3.amazonaws.com/b6f53d064cf8f08348bbd1a465f3ec7e/d7c520f3cdabf6c071233f3915c6c31e.jpg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49617400"/>
                  </a:ext>
                </a:extLst>
              </a:tr>
            </a:tbl>
          </a:graphicData>
        </a:graphic>
      </p:graphicFrame>
      <p:sp>
        <p:nvSpPr>
          <p:cNvPr id="4" name="Text Placeholder 3">
            <a:extLst>
              <a:ext uri="{FF2B5EF4-FFF2-40B4-BE49-F238E27FC236}">
                <a16:creationId xmlns:a16="http://schemas.microsoft.com/office/drawing/2014/main" id="{03C16ABA-7396-4182-8777-ABE3A77BD25B}"/>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093854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B39E4-A6C5-45F5-9613-D6BAA332C0C4}"/>
              </a:ext>
            </a:extLst>
          </p:cNvPr>
          <p:cNvSpPr>
            <a:spLocks noGrp="1"/>
          </p:cNvSpPr>
          <p:nvPr>
            <p:ph type="title"/>
          </p:nvPr>
        </p:nvSpPr>
        <p:spPr/>
        <p:txBody>
          <a:bodyPr/>
          <a:lstStyle/>
          <a:p>
            <a:r>
              <a:rPr lang="en-US"/>
              <a:t>Facebook Published Posts Table | DCM - Eigenen Kanäle - 6 of 26</a:t>
            </a:r>
          </a:p>
        </p:txBody>
      </p:sp>
      <p:graphicFrame>
        <p:nvGraphicFramePr>
          <p:cNvPr id="5" name="Table Placeholder 4">
            <a:extLst>
              <a:ext uri="{FF2B5EF4-FFF2-40B4-BE49-F238E27FC236}">
                <a16:creationId xmlns:a16="http://schemas.microsoft.com/office/drawing/2014/main" id="{CF41B17D-AF20-4114-A513-3EBB64623ECA}"/>
              </a:ext>
            </a:extLst>
          </p:cNvPr>
          <p:cNvGraphicFramePr>
            <a:graphicFrameLocks noGrp="1"/>
          </p:cNvGraphicFramePr>
          <p:nvPr>
            <p:ph type="tbl" sz="quarter" idx="13"/>
            <p:extLst>
              <p:ext uri="{D42A27DB-BD31-4B8C-83A1-F6EECF244321}">
                <p14:modId xmlns:p14="http://schemas.microsoft.com/office/powerpoint/2010/main" val="359812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5941753"/>
                    </a:ext>
                  </a:extLst>
                </a:gridCol>
                <a:gridCol w="1152144">
                  <a:extLst>
                    <a:ext uri="{9D8B030D-6E8A-4147-A177-3AD203B41FA5}">
                      <a16:colId xmlns:a16="http://schemas.microsoft.com/office/drawing/2014/main" val="3009639917"/>
                    </a:ext>
                  </a:extLst>
                </a:gridCol>
                <a:gridCol w="987552">
                  <a:extLst>
                    <a:ext uri="{9D8B030D-6E8A-4147-A177-3AD203B41FA5}">
                      <a16:colId xmlns:a16="http://schemas.microsoft.com/office/drawing/2014/main" val="4177726952"/>
                    </a:ext>
                  </a:extLst>
                </a:gridCol>
                <a:gridCol w="329184">
                  <a:extLst>
                    <a:ext uri="{9D8B030D-6E8A-4147-A177-3AD203B41FA5}">
                      <a16:colId xmlns:a16="http://schemas.microsoft.com/office/drawing/2014/main" val="20609609"/>
                    </a:ext>
                  </a:extLst>
                </a:gridCol>
                <a:gridCol w="329184">
                  <a:extLst>
                    <a:ext uri="{9D8B030D-6E8A-4147-A177-3AD203B41FA5}">
                      <a16:colId xmlns:a16="http://schemas.microsoft.com/office/drawing/2014/main" val="3121077689"/>
                    </a:ext>
                  </a:extLst>
                </a:gridCol>
                <a:gridCol w="329184">
                  <a:extLst>
                    <a:ext uri="{9D8B030D-6E8A-4147-A177-3AD203B41FA5}">
                      <a16:colId xmlns:a16="http://schemas.microsoft.com/office/drawing/2014/main" val="4140173380"/>
                    </a:ext>
                  </a:extLst>
                </a:gridCol>
                <a:gridCol w="329184">
                  <a:extLst>
                    <a:ext uri="{9D8B030D-6E8A-4147-A177-3AD203B41FA5}">
                      <a16:colId xmlns:a16="http://schemas.microsoft.com/office/drawing/2014/main" val="2343692848"/>
                    </a:ext>
                  </a:extLst>
                </a:gridCol>
                <a:gridCol w="329184">
                  <a:extLst>
                    <a:ext uri="{9D8B030D-6E8A-4147-A177-3AD203B41FA5}">
                      <a16:colId xmlns:a16="http://schemas.microsoft.com/office/drawing/2014/main" val="4025431002"/>
                    </a:ext>
                  </a:extLst>
                </a:gridCol>
                <a:gridCol w="329184">
                  <a:extLst>
                    <a:ext uri="{9D8B030D-6E8A-4147-A177-3AD203B41FA5}">
                      <a16:colId xmlns:a16="http://schemas.microsoft.com/office/drawing/2014/main" val="2112711696"/>
                    </a:ext>
                  </a:extLst>
                </a:gridCol>
                <a:gridCol w="329184">
                  <a:extLst>
                    <a:ext uri="{9D8B030D-6E8A-4147-A177-3AD203B41FA5}">
                      <a16:colId xmlns:a16="http://schemas.microsoft.com/office/drawing/2014/main" val="2306970187"/>
                    </a:ext>
                  </a:extLst>
                </a:gridCol>
                <a:gridCol w="329184">
                  <a:extLst>
                    <a:ext uri="{9D8B030D-6E8A-4147-A177-3AD203B41FA5}">
                      <a16:colId xmlns:a16="http://schemas.microsoft.com/office/drawing/2014/main" val="1204178741"/>
                    </a:ext>
                  </a:extLst>
                </a:gridCol>
                <a:gridCol w="329184">
                  <a:extLst>
                    <a:ext uri="{9D8B030D-6E8A-4147-A177-3AD203B41FA5}">
                      <a16:colId xmlns:a16="http://schemas.microsoft.com/office/drawing/2014/main" val="3719531754"/>
                    </a:ext>
                  </a:extLst>
                </a:gridCol>
                <a:gridCol w="329184">
                  <a:extLst>
                    <a:ext uri="{9D8B030D-6E8A-4147-A177-3AD203B41FA5}">
                      <a16:colId xmlns:a16="http://schemas.microsoft.com/office/drawing/2014/main" val="2826764231"/>
                    </a:ext>
                  </a:extLst>
                </a:gridCol>
                <a:gridCol w="329184">
                  <a:extLst>
                    <a:ext uri="{9D8B030D-6E8A-4147-A177-3AD203B41FA5}">
                      <a16:colId xmlns:a16="http://schemas.microsoft.com/office/drawing/2014/main" val="1726779713"/>
                    </a:ext>
                  </a:extLst>
                </a:gridCol>
                <a:gridCol w="329184">
                  <a:extLst>
                    <a:ext uri="{9D8B030D-6E8A-4147-A177-3AD203B41FA5}">
                      <a16:colId xmlns:a16="http://schemas.microsoft.com/office/drawing/2014/main" val="349680719"/>
                    </a:ext>
                  </a:extLst>
                </a:gridCol>
                <a:gridCol w="329184">
                  <a:extLst>
                    <a:ext uri="{9D8B030D-6E8A-4147-A177-3AD203B41FA5}">
                      <a16:colId xmlns:a16="http://schemas.microsoft.com/office/drawing/2014/main" val="2953180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95289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- 2023-02-24 11:00:01</a:t>
                      </a:r>
                      <a:r>
                        <a:rPr kumimoji="0" lang="de-DE" sz="1000" b="0" i="0" u="none" strike="noStrike" kern="1200" cap="none" spc="0" normalizeH="0" baseline="0" noProof="0">
                          <a:ln>
                            <a:noFill/>
                          </a:ln>
                          <a:solidFill>
                            <a:prstClr val="black"/>
                          </a:solidFill>
                          <a:effectLst/>
                          <a:uLnTx/>
                          <a:uFillTx/>
                          <a:latin typeface="Calibri"/>
                          <a:ea typeface="+mn-ea"/>
                          <a:cs typeface="+mn-cs"/>
                        </a:rPr>
                        <a:t>
 Heize den Ofen schon mal vor – heute gibt es Ratatouille. 👨‍🍳  Mit seiner großen Vielfalt an Gemüse ist der Klassiker aus Frankreich besonders reich an Antioxidantien, die unseren Körper vor schädlichen Umwelteinflüssen schützen und zu einem guten Immunsystem beitragen. 💪
Zum Rezept: www.tk.de/techniker/2005356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https://quintly-eu-image-storage.s3.amazonaws.com/b6f53d064cf8f08348bbd1a465f3ec7e/e6d5a3eb8f8de0723c2fb2d70eb40a75.png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95818470"/>
                  </a:ext>
                </a:extLst>
              </a:tr>
            </a:tbl>
          </a:graphicData>
        </a:graphic>
      </p:graphicFrame>
      <p:sp>
        <p:nvSpPr>
          <p:cNvPr id="4" name="Text Placeholder 3">
            <a:extLst>
              <a:ext uri="{FF2B5EF4-FFF2-40B4-BE49-F238E27FC236}">
                <a16:creationId xmlns:a16="http://schemas.microsoft.com/office/drawing/2014/main" id="{6EF09950-122D-423F-BFE4-8872B4C280D9}"/>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106140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6C3D3-4BED-4372-9224-C00CE495B533}"/>
              </a:ext>
            </a:extLst>
          </p:cNvPr>
          <p:cNvSpPr>
            <a:spLocks noGrp="1"/>
          </p:cNvSpPr>
          <p:nvPr>
            <p:ph type="title"/>
          </p:nvPr>
        </p:nvSpPr>
        <p:spPr/>
        <p:txBody>
          <a:bodyPr/>
          <a:lstStyle/>
          <a:p>
            <a:r>
              <a:rPr lang="en-US"/>
              <a:t>Facebook Published Posts Table | DCM - Eigenen Kanäle - 7 of 26</a:t>
            </a:r>
          </a:p>
        </p:txBody>
      </p:sp>
      <p:graphicFrame>
        <p:nvGraphicFramePr>
          <p:cNvPr id="5" name="Table Placeholder 4">
            <a:extLst>
              <a:ext uri="{FF2B5EF4-FFF2-40B4-BE49-F238E27FC236}">
                <a16:creationId xmlns:a16="http://schemas.microsoft.com/office/drawing/2014/main" id="{5C9CA5DD-C9BB-41F1-B688-3904D29EB5D6}"/>
              </a:ext>
            </a:extLst>
          </p:cNvPr>
          <p:cNvGraphicFramePr>
            <a:graphicFrameLocks noGrp="1"/>
          </p:cNvGraphicFramePr>
          <p:nvPr>
            <p:ph type="tbl" sz="quarter" idx="13"/>
            <p:extLst>
              <p:ext uri="{D42A27DB-BD31-4B8C-83A1-F6EECF244321}">
                <p14:modId xmlns:p14="http://schemas.microsoft.com/office/powerpoint/2010/main" val="1656088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24669563"/>
                    </a:ext>
                  </a:extLst>
                </a:gridCol>
                <a:gridCol w="1152144">
                  <a:extLst>
                    <a:ext uri="{9D8B030D-6E8A-4147-A177-3AD203B41FA5}">
                      <a16:colId xmlns:a16="http://schemas.microsoft.com/office/drawing/2014/main" val="3179905528"/>
                    </a:ext>
                  </a:extLst>
                </a:gridCol>
                <a:gridCol w="987552">
                  <a:extLst>
                    <a:ext uri="{9D8B030D-6E8A-4147-A177-3AD203B41FA5}">
                      <a16:colId xmlns:a16="http://schemas.microsoft.com/office/drawing/2014/main" val="495120056"/>
                    </a:ext>
                  </a:extLst>
                </a:gridCol>
                <a:gridCol w="329184">
                  <a:extLst>
                    <a:ext uri="{9D8B030D-6E8A-4147-A177-3AD203B41FA5}">
                      <a16:colId xmlns:a16="http://schemas.microsoft.com/office/drawing/2014/main" val="3542762962"/>
                    </a:ext>
                  </a:extLst>
                </a:gridCol>
                <a:gridCol w="329184">
                  <a:extLst>
                    <a:ext uri="{9D8B030D-6E8A-4147-A177-3AD203B41FA5}">
                      <a16:colId xmlns:a16="http://schemas.microsoft.com/office/drawing/2014/main" val="1560599132"/>
                    </a:ext>
                  </a:extLst>
                </a:gridCol>
                <a:gridCol w="329184">
                  <a:extLst>
                    <a:ext uri="{9D8B030D-6E8A-4147-A177-3AD203B41FA5}">
                      <a16:colId xmlns:a16="http://schemas.microsoft.com/office/drawing/2014/main" val="1476107356"/>
                    </a:ext>
                  </a:extLst>
                </a:gridCol>
                <a:gridCol w="329184">
                  <a:extLst>
                    <a:ext uri="{9D8B030D-6E8A-4147-A177-3AD203B41FA5}">
                      <a16:colId xmlns:a16="http://schemas.microsoft.com/office/drawing/2014/main" val="62721651"/>
                    </a:ext>
                  </a:extLst>
                </a:gridCol>
                <a:gridCol w="329184">
                  <a:extLst>
                    <a:ext uri="{9D8B030D-6E8A-4147-A177-3AD203B41FA5}">
                      <a16:colId xmlns:a16="http://schemas.microsoft.com/office/drawing/2014/main" val="3146912971"/>
                    </a:ext>
                  </a:extLst>
                </a:gridCol>
                <a:gridCol w="329184">
                  <a:extLst>
                    <a:ext uri="{9D8B030D-6E8A-4147-A177-3AD203B41FA5}">
                      <a16:colId xmlns:a16="http://schemas.microsoft.com/office/drawing/2014/main" val="4213050374"/>
                    </a:ext>
                  </a:extLst>
                </a:gridCol>
                <a:gridCol w="329184">
                  <a:extLst>
                    <a:ext uri="{9D8B030D-6E8A-4147-A177-3AD203B41FA5}">
                      <a16:colId xmlns:a16="http://schemas.microsoft.com/office/drawing/2014/main" val="2083567228"/>
                    </a:ext>
                  </a:extLst>
                </a:gridCol>
                <a:gridCol w="329184">
                  <a:extLst>
                    <a:ext uri="{9D8B030D-6E8A-4147-A177-3AD203B41FA5}">
                      <a16:colId xmlns:a16="http://schemas.microsoft.com/office/drawing/2014/main" val="4137651425"/>
                    </a:ext>
                  </a:extLst>
                </a:gridCol>
                <a:gridCol w="329184">
                  <a:extLst>
                    <a:ext uri="{9D8B030D-6E8A-4147-A177-3AD203B41FA5}">
                      <a16:colId xmlns:a16="http://schemas.microsoft.com/office/drawing/2014/main" val="853230545"/>
                    </a:ext>
                  </a:extLst>
                </a:gridCol>
                <a:gridCol w="329184">
                  <a:extLst>
                    <a:ext uri="{9D8B030D-6E8A-4147-A177-3AD203B41FA5}">
                      <a16:colId xmlns:a16="http://schemas.microsoft.com/office/drawing/2014/main" val="480807542"/>
                    </a:ext>
                  </a:extLst>
                </a:gridCol>
                <a:gridCol w="329184">
                  <a:extLst>
                    <a:ext uri="{9D8B030D-6E8A-4147-A177-3AD203B41FA5}">
                      <a16:colId xmlns:a16="http://schemas.microsoft.com/office/drawing/2014/main" val="2239187060"/>
                    </a:ext>
                  </a:extLst>
                </a:gridCol>
                <a:gridCol w="329184">
                  <a:extLst>
                    <a:ext uri="{9D8B030D-6E8A-4147-A177-3AD203B41FA5}">
                      <a16:colId xmlns:a16="http://schemas.microsoft.com/office/drawing/2014/main" val="3742382314"/>
                    </a:ext>
                  </a:extLst>
                </a:gridCol>
                <a:gridCol w="329184">
                  <a:extLst>
                    <a:ext uri="{9D8B030D-6E8A-4147-A177-3AD203B41FA5}">
                      <a16:colId xmlns:a16="http://schemas.microsoft.com/office/drawing/2014/main" val="3957792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66357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- 2023-02-23 23:00:01</a:t>
                      </a:r>
                      <a:r>
                        <a:rPr kumimoji="0" lang="de-DE" sz="1000" b="0" i="0" u="none" strike="noStrike" kern="1200" cap="none" spc="0" normalizeH="0" baseline="0" noProof="0">
                          <a:ln>
                            <a:noFill/>
                          </a:ln>
                          <a:solidFill>
                            <a:prstClr val="black"/>
                          </a:solidFill>
                          <a:effectLst/>
                          <a:uLnTx/>
                          <a:uFillTx/>
                          <a:latin typeface="Calibri"/>
                          <a:ea typeface="+mn-ea"/>
                          <a:cs typeface="+mn-cs"/>
                        </a:rPr>
                        <a:t>
 Ausgewogen, genussvoll, gesund und nachhaltig: Genau darum geht es bei einer holistischen Ernährung. 🌎 Wie genau das funktioniert, erfährst du hier:  
//www.tk.de/techniker/2119978</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https://quintly-eu-image-storage.s3.amazonaws.com/b6f53d064cf8f08348bbd1a465f3ec7e/acbb0f2e0aed92e37970032150b23d0d.jpg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37249251"/>
                  </a:ext>
                </a:extLst>
              </a:tr>
            </a:tbl>
          </a:graphicData>
        </a:graphic>
      </p:graphicFrame>
      <p:sp>
        <p:nvSpPr>
          <p:cNvPr id="4" name="Text Placeholder 3">
            <a:extLst>
              <a:ext uri="{FF2B5EF4-FFF2-40B4-BE49-F238E27FC236}">
                <a16:creationId xmlns:a16="http://schemas.microsoft.com/office/drawing/2014/main" id="{D3C2D77B-1102-4F2A-B5BC-0D40D0DA286F}"/>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887467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FE047-0F60-4BC1-8401-9289F6234A43}"/>
              </a:ext>
            </a:extLst>
          </p:cNvPr>
          <p:cNvSpPr>
            <a:spLocks noGrp="1"/>
          </p:cNvSpPr>
          <p:nvPr>
            <p:ph type="title"/>
          </p:nvPr>
        </p:nvSpPr>
        <p:spPr/>
        <p:txBody>
          <a:bodyPr/>
          <a:lstStyle/>
          <a:p>
            <a:r>
              <a:rPr lang="en-US"/>
              <a:t>Facebook Published Posts Table | DCM - Eigenen Kanäle - 8 of 26</a:t>
            </a:r>
          </a:p>
        </p:txBody>
      </p:sp>
      <p:graphicFrame>
        <p:nvGraphicFramePr>
          <p:cNvPr id="5" name="Table Placeholder 4">
            <a:extLst>
              <a:ext uri="{FF2B5EF4-FFF2-40B4-BE49-F238E27FC236}">
                <a16:creationId xmlns:a16="http://schemas.microsoft.com/office/drawing/2014/main" id="{924FC39B-5767-410B-A146-61CE97078351}"/>
              </a:ext>
            </a:extLst>
          </p:cNvPr>
          <p:cNvGraphicFramePr>
            <a:graphicFrameLocks noGrp="1"/>
          </p:cNvGraphicFramePr>
          <p:nvPr>
            <p:ph type="tbl" sz="quarter" idx="13"/>
            <p:extLst>
              <p:ext uri="{D42A27DB-BD31-4B8C-83A1-F6EECF244321}">
                <p14:modId xmlns:p14="http://schemas.microsoft.com/office/powerpoint/2010/main" val="3694254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89092463"/>
                    </a:ext>
                  </a:extLst>
                </a:gridCol>
                <a:gridCol w="1152144">
                  <a:extLst>
                    <a:ext uri="{9D8B030D-6E8A-4147-A177-3AD203B41FA5}">
                      <a16:colId xmlns:a16="http://schemas.microsoft.com/office/drawing/2014/main" val="2446909942"/>
                    </a:ext>
                  </a:extLst>
                </a:gridCol>
                <a:gridCol w="987552">
                  <a:extLst>
                    <a:ext uri="{9D8B030D-6E8A-4147-A177-3AD203B41FA5}">
                      <a16:colId xmlns:a16="http://schemas.microsoft.com/office/drawing/2014/main" val="3890726416"/>
                    </a:ext>
                  </a:extLst>
                </a:gridCol>
                <a:gridCol w="329184">
                  <a:extLst>
                    <a:ext uri="{9D8B030D-6E8A-4147-A177-3AD203B41FA5}">
                      <a16:colId xmlns:a16="http://schemas.microsoft.com/office/drawing/2014/main" val="1068582672"/>
                    </a:ext>
                  </a:extLst>
                </a:gridCol>
                <a:gridCol w="329184">
                  <a:extLst>
                    <a:ext uri="{9D8B030D-6E8A-4147-A177-3AD203B41FA5}">
                      <a16:colId xmlns:a16="http://schemas.microsoft.com/office/drawing/2014/main" val="1137931693"/>
                    </a:ext>
                  </a:extLst>
                </a:gridCol>
                <a:gridCol w="329184">
                  <a:extLst>
                    <a:ext uri="{9D8B030D-6E8A-4147-A177-3AD203B41FA5}">
                      <a16:colId xmlns:a16="http://schemas.microsoft.com/office/drawing/2014/main" val="3076866799"/>
                    </a:ext>
                  </a:extLst>
                </a:gridCol>
                <a:gridCol w="329184">
                  <a:extLst>
                    <a:ext uri="{9D8B030D-6E8A-4147-A177-3AD203B41FA5}">
                      <a16:colId xmlns:a16="http://schemas.microsoft.com/office/drawing/2014/main" val="2831947846"/>
                    </a:ext>
                  </a:extLst>
                </a:gridCol>
                <a:gridCol w="329184">
                  <a:extLst>
                    <a:ext uri="{9D8B030D-6E8A-4147-A177-3AD203B41FA5}">
                      <a16:colId xmlns:a16="http://schemas.microsoft.com/office/drawing/2014/main" val="3408115640"/>
                    </a:ext>
                  </a:extLst>
                </a:gridCol>
                <a:gridCol w="329184">
                  <a:extLst>
                    <a:ext uri="{9D8B030D-6E8A-4147-A177-3AD203B41FA5}">
                      <a16:colId xmlns:a16="http://schemas.microsoft.com/office/drawing/2014/main" val="3046827416"/>
                    </a:ext>
                  </a:extLst>
                </a:gridCol>
                <a:gridCol w="329184">
                  <a:extLst>
                    <a:ext uri="{9D8B030D-6E8A-4147-A177-3AD203B41FA5}">
                      <a16:colId xmlns:a16="http://schemas.microsoft.com/office/drawing/2014/main" val="2850181036"/>
                    </a:ext>
                  </a:extLst>
                </a:gridCol>
                <a:gridCol w="329184">
                  <a:extLst>
                    <a:ext uri="{9D8B030D-6E8A-4147-A177-3AD203B41FA5}">
                      <a16:colId xmlns:a16="http://schemas.microsoft.com/office/drawing/2014/main" val="376235394"/>
                    </a:ext>
                  </a:extLst>
                </a:gridCol>
                <a:gridCol w="329184">
                  <a:extLst>
                    <a:ext uri="{9D8B030D-6E8A-4147-A177-3AD203B41FA5}">
                      <a16:colId xmlns:a16="http://schemas.microsoft.com/office/drawing/2014/main" val="92854599"/>
                    </a:ext>
                  </a:extLst>
                </a:gridCol>
                <a:gridCol w="329184">
                  <a:extLst>
                    <a:ext uri="{9D8B030D-6E8A-4147-A177-3AD203B41FA5}">
                      <a16:colId xmlns:a16="http://schemas.microsoft.com/office/drawing/2014/main" val="1292864710"/>
                    </a:ext>
                  </a:extLst>
                </a:gridCol>
                <a:gridCol w="329184">
                  <a:extLst>
                    <a:ext uri="{9D8B030D-6E8A-4147-A177-3AD203B41FA5}">
                      <a16:colId xmlns:a16="http://schemas.microsoft.com/office/drawing/2014/main" val="944367768"/>
                    </a:ext>
                  </a:extLst>
                </a:gridCol>
                <a:gridCol w="329184">
                  <a:extLst>
                    <a:ext uri="{9D8B030D-6E8A-4147-A177-3AD203B41FA5}">
                      <a16:colId xmlns:a16="http://schemas.microsoft.com/office/drawing/2014/main" val="420075560"/>
                    </a:ext>
                  </a:extLst>
                </a:gridCol>
                <a:gridCol w="329184">
                  <a:extLst>
                    <a:ext uri="{9D8B030D-6E8A-4147-A177-3AD203B41FA5}">
                      <a16:colId xmlns:a16="http://schemas.microsoft.com/office/drawing/2014/main" val="1406914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6468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- 2023-02-21 10:51:20</a:t>
                      </a:r>
                      <a:r>
                        <a:rPr kumimoji="0" lang="de-DE" sz="1000" b="0" i="0" u="none" strike="noStrike" kern="1200" cap="none" spc="0" normalizeH="0" baseline="0" noProof="0">
                          <a:ln>
                            <a:noFill/>
                          </a:ln>
                          <a:solidFill>
                            <a:prstClr val="black"/>
                          </a:solidFill>
                          <a:effectLst/>
                          <a:uLnTx/>
                          <a:uFillTx/>
                          <a:latin typeface="Calibri"/>
                          <a:ea typeface="+mn-ea"/>
                          <a:cs typeface="+mn-cs"/>
                        </a:rPr>
                        <a:t>
 Wer bei der nächsten Reiseplanung auf Wald und Wiesen statt auf Städtetrip setzt, tut seiner Gesundheit einen großen Gefallen: Weil Bewegung, frische Luft, Ruhe und Entspannung unserem Körper und Geist dabei helfen, sich richtig gut zu erholen und neue Kraft zu schöpfen. 🌳 Schon 15 Minuten Bewegung in der Natur reduzieren das Stressempfinden, senken den Blutdruck und vermindern Stresshormone im Blut. 
Ob beim Camping in der Wildnis oder beim Wandern auf dem Vulkan: der TK-Tarik Traveller bietet weltweit umfassenden Krankenversicherungsschutz. 
👉 https://www.tk.de/techniker/2010386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https://quintly-eu-image-storage.s3.amazonaws.com/b6f53d064cf8f08348bbd1a465f3ec7e/f9c07527120abf7aead2d27e7943c7b5.jpg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96232136"/>
                  </a:ext>
                </a:extLst>
              </a:tr>
            </a:tbl>
          </a:graphicData>
        </a:graphic>
      </p:graphicFrame>
      <p:sp>
        <p:nvSpPr>
          <p:cNvPr id="4" name="Text Placeholder 3">
            <a:extLst>
              <a:ext uri="{FF2B5EF4-FFF2-40B4-BE49-F238E27FC236}">
                <a16:creationId xmlns:a16="http://schemas.microsoft.com/office/drawing/2014/main" id="{638FB224-86BE-429F-B07E-E209B1F89CC4}"/>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871415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A90AE-6EDA-46E9-A73E-3031ED3645E4}"/>
              </a:ext>
            </a:extLst>
          </p:cNvPr>
          <p:cNvSpPr>
            <a:spLocks noGrp="1"/>
          </p:cNvSpPr>
          <p:nvPr>
            <p:ph type="title"/>
          </p:nvPr>
        </p:nvSpPr>
        <p:spPr/>
        <p:txBody>
          <a:bodyPr/>
          <a:lstStyle/>
          <a:p>
            <a:r>
              <a:rPr lang="en-US"/>
              <a:t>Facebook Published Posts Table | DCM - Eigenen Kanäle - 9 of 26</a:t>
            </a:r>
          </a:p>
        </p:txBody>
      </p:sp>
      <p:graphicFrame>
        <p:nvGraphicFramePr>
          <p:cNvPr id="5" name="Table Placeholder 4">
            <a:extLst>
              <a:ext uri="{FF2B5EF4-FFF2-40B4-BE49-F238E27FC236}">
                <a16:creationId xmlns:a16="http://schemas.microsoft.com/office/drawing/2014/main" id="{D91CDAA3-F0B2-4F2C-9085-3C1AA0639822}"/>
              </a:ext>
            </a:extLst>
          </p:cNvPr>
          <p:cNvGraphicFramePr>
            <a:graphicFrameLocks noGrp="1"/>
          </p:cNvGraphicFramePr>
          <p:nvPr>
            <p:ph type="tbl" sz="quarter" idx="13"/>
            <p:extLst>
              <p:ext uri="{D42A27DB-BD31-4B8C-83A1-F6EECF244321}">
                <p14:modId xmlns:p14="http://schemas.microsoft.com/office/powerpoint/2010/main" val="3588755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28914987"/>
                    </a:ext>
                  </a:extLst>
                </a:gridCol>
                <a:gridCol w="1152144">
                  <a:extLst>
                    <a:ext uri="{9D8B030D-6E8A-4147-A177-3AD203B41FA5}">
                      <a16:colId xmlns:a16="http://schemas.microsoft.com/office/drawing/2014/main" val="2590851456"/>
                    </a:ext>
                  </a:extLst>
                </a:gridCol>
                <a:gridCol w="987552">
                  <a:extLst>
                    <a:ext uri="{9D8B030D-6E8A-4147-A177-3AD203B41FA5}">
                      <a16:colId xmlns:a16="http://schemas.microsoft.com/office/drawing/2014/main" val="339695352"/>
                    </a:ext>
                  </a:extLst>
                </a:gridCol>
                <a:gridCol w="329184">
                  <a:extLst>
                    <a:ext uri="{9D8B030D-6E8A-4147-A177-3AD203B41FA5}">
                      <a16:colId xmlns:a16="http://schemas.microsoft.com/office/drawing/2014/main" val="3574259580"/>
                    </a:ext>
                  </a:extLst>
                </a:gridCol>
                <a:gridCol w="329184">
                  <a:extLst>
                    <a:ext uri="{9D8B030D-6E8A-4147-A177-3AD203B41FA5}">
                      <a16:colId xmlns:a16="http://schemas.microsoft.com/office/drawing/2014/main" val="1727809695"/>
                    </a:ext>
                  </a:extLst>
                </a:gridCol>
                <a:gridCol w="329184">
                  <a:extLst>
                    <a:ext uri="{9D8B030D-6E8A-4147-A177-3AD203B41FA5}">
                      <a16:colId xmlns:a16="http://schemas.microsoft.com/office/drawing/2014/main" val="4037714453"/>
                    </a:ext>
                  </a:extLst>
                </a:gridCol>
                <a:gridCol w="329184">
                  <a:extLst>
                    <a:ext uri="{9D8B030D-6E8A-4147-A177-3AD203B41FA5}">
                      <a16:colId xmlns:a16="http://schemas.microsoft.com/office/drawing/2014/main" val="1755430846"/>
                    </a:ext>
                  </a:extLst>
                </a:gridCol>
                <a:gridCol w="329184">
                  <a:extLst>
                    <a:ext uri="{9D8B030D-6E8A-4147-A177-3AD203B41FA5}">
                      <a16:colId xmlns:a16="http://schemas.microsoft.com/office/drawing/2014/main" val="3565491176"/>
                    </a:ext>
                  </a:extLst>
                </a:gridCol>
                <a:gridCol w="329184">
                  <a:extLst>
                    <a:ext uri="{9D8B030D-6E8A-4147-A177-3AD203B41FA5}">
                      <a16:colId xmlns:a16="http://schemas.microsoft.com/office/drawing/2014/main" val="1646423546"/>
                    </a:ext>
                  </a:extLst>
                </a:gridCol>
                <a:gridCol w="329184">
                  <a:extLst>
                    <a:ext uri="{9D8B030D-6E8A-4147-A177-3AD203B41FA5}">
                      <a16:colId xmlns:a16="http://schemas.microsoft.com/office/drawing/2014/main" val="1369194734"/>
                    </a:ext>
                  </a:extLst>
                </a:gridCol>
                <a:gridCol w="329184">
                  <a:extLst>
                    <a:ext uri="{9D8B030D-6E8A-4147-A177-3AD203B41FA5}">
                      <a16:colId xmlns:a16="http://schemas.microsoft.com/office/drawing/2014/main" val="641308890"/>
                    </a:ext>
                  </a:extLst>
                </a:gridCol>
                <a:gridCol w="329184">
                  <a:extLst>
                    <a:ext uri="{9D8B030D-6E8A-4147-A177-3AD203B41FA5}">
                      <a16:colId xmlns:a16="http://schemas.microsoft.com/office/drawing/2014/main" val="2126346065"/>
                    </a:ext>
                  </a:extLst>
                </a:gridCol>
                <a:gridCol w="329184">
                  <a:extLst>
                    <a:ext uri="{9D8B030D-6E8A-4147-A177-3AD203B41FA5}">
                      <a16:colId xmlns:a16="http://schemas.microsoft.com/office/drawing/2014/main" val="4087361946"/>
                    </a:ext>
                  </a:extLst>
                </a:gridCol>
                <a:gridCol w="329184">
                  <a:extLst>
                    <a:ext uri="{9D8B030D-6E8A-4147-A177-3AD203B41FA5}">
                      <a16:colId xmlns:a16="http://schemas.microsoft.com/office/drawing/2014/main" val="3787255425"/>
                    </a:ext>
                  </a:extLst>
                </a:gridCol>
                <a:gridCol w="329184">
                  <a:extLst>
                    <a:ext uri="{9D8B030D-6E8A-4147-A177-3AD203B41FA5}">
                      <a16:colId xmlns:a16="http://schemas.microsoft.com/office/drawing/2014/main" val="971393155"/>
                    </a:ext>
                  </a:extLst>
                </a:gridCol>
                <a:gridCol w="329184">
                  <a:extLst>
                    <a:ext uri="{9D8B030D-6E8A-4147-A177-3AD203B41FA5}">
                      <a16:colId xmlns:a16="http://schemas.microsoft.com/office/drawing/2014/main" val="3541036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378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- 2023-02-20 11:00:01</a:t>
                      </a:r>
                      <a:r>
                        <a:rPr kumimoji="0" lang="de-DE" sz="1000" b="0" i="0" u="none" strike="noStrike" kern="1200" cap="none" spc="0" normalizeH="0" baseline="0" noProof="0">
                          <a:ln>
                            <a:noFill/>
                          </a:ln>
                          <a:solidFill>
                            <a:prstClr val="black"/>
                          </a:solidFill>
                          <a:effectLst/>
                          <a:uLnTx/>
                          <a:uFillTx/>
                          <a:latin typeface="Calibri"/>
                          <a:ea typeface="+mn-ea"/>
                          <a:cs typeface="+mn-cs"/>
                        </a:rPr>
                        <a:t>
 Gesunde Ernährung am Puls der Zeit: Kaffee ist das beliebteste Heißgetränk der Deutschen. Wer jedoch seinen CO2-Fußabdruck verringern möchte, trinkt lieber öfter Tee. Denn der braucht im Anbau nicht nur weniger Fläche, sondern kommt auch ohne künstliche Bewässerung aus. 🫖🌎 Noch mehr spannende Infos zu nachhaltiger Ernährung bekommst du hier: https://www.tk.de/techniker/2031776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https://quintly-eu-image-storage.s3.amazonaws.com/b6f53d064cf8f08348bbd1a465f3ec7e/437f12f6649b191a709fa90ebc76f595.jpg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64049735"/>
                  </a:ext>
                </a:extLst>
              </a:tr>
            </a:tbl>
          </a:graphicData>
        </a:graphic>
      </p:graphicFrame>
      <p:sp>
        <p:nvSpPr>
          <p:cNvPr id="4" name="Text Placeholder 3">
            <a:extLst>
              <a:ext uri="{FF2B5EF4-FFF2-40B4-BE49-F238E27FC236}">
                <a16:creationId xmlns:a16="http://schemas.microsoft.com/office/drawing/2014/main" id="{41E2E9FF-86B2-4456-BF02-65110847F369}"/>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35400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77162-FD01-4B3A-A863-735EF9B71355}"/>
              </a:ext>
            </a:extLst>
          </p:cNvPr>
          <p:cNvSpPr>
            <a:spLocks noGrp="1"/>
          </p:cNvSpPr>
          <p:nvPr>
            <p:ph type="title"/>
          </p:nvPr>
        </p:nvSpPr>
        <p:spPr/>
        <p:txBody>
          <a:bodyPr/>
          <a:lstStyle/>
          <a:p>
            <a:r>
              <a:rPr lang="en-US"/>
              <a:t>Facebook Published Posts Table | DCM - Eigenen Kanäle - 10 of 26</a:t>
            </a:r>
          </a:p>
        </p:txBody>
      </p:sp>
      <p:graphicFrame>
        <p:nvGraphicFramePr>
          <p:cNvPr id="5" name="Table Placeholder 4">
            <a:extLst>
              <a:ext uri="{FF2B5EF4-FFF2-40B4-BE49-F238E27FC236}">
                <a16:creationId xmlns:a16="http://schemas.microsoft.com/office/drawing/2014/main" id="{5742D3D5-6F5F-4E48-9214-2CDD24098D61}"/>
              </a:ext>
            </a:extLst>
          </p:cNvPr>
          <p:cNvGraphicFramePr>
            <a:graphicFrameLocks noGrp="1"/>
          </p:cNvGraphicFramePr>
          <p:nvPr>
            <p:ph type="tbl" sz="quarter" idx="13"/>
            <p:extLst>
              <p:ext uri="{D42A27DB-BD31-4B8C-83A1-F6EECF244321}">
                <p14:modId xmlns:p14="http://schemas.microsoft.com/office/powerpoint/2010/main" val="3927195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96339048"/>
                    </a:ext>
                  </a:extLst>
                </a:gridCol>
                <a:gridCol w="1152144">
                  <a:extLst>
                    <a:ext uri="{9D8B030D-6E8A-4147-A177-3AD203B41FA5}">
                      <a16:colId xmlns:a16="http://schemas.microsoft.com/office/drawing/2014/main" val="195373420"/>
                    </a:ext>
                  </a:extLst>
                </a:gridCol>
                <a:gridCol w="987552">
                  <a:extLst>
                    <a:ext uri="{9D8B030D-6E8A-4147-A177-3AD203B41FA5}">
                      <a16:colId xmlns:a16="http://schemas.microsoft.com/office/drawing/2014/main" val="3063893207"/>
                    </a:ext>
                  </a:extLst>
                </a:gridCol>
                <a:gridCol w="329184">
                  <a:extLst>
                    <a:ext uri="{9D8B030D-6E8A-4147-A177-3AD203B41FA5}">
                      <a16:colId xmlns:a16="http://schemas.microsoft.com/office/drawing/2014/main" val="2925630054"/>
                    </a:ext>
                  </a:extLst>
                </a:gridCol>
                <a:gridCol w="329184">
                  <a:extLst>
                    <a:ext uri="{9D8B030D-6E8A-4147-A177-3AD203B41FA5}">
                      <a16:colId xmlns:a16="http://schemas.microsoft.com/office/drawing/2014/main" val="657629757"/>
                    </a:ext>
                  </a:extLst>
                </a:gridCol>
                <a:gridCol w="329184">
                  <a:extLst>
                    <a:ext uri="{9D8B030D-6E8A-4147-A177-3AD203B41FA5}">
                      <a16:colId xmlns:a16="http://schemas.microsoft.com/office/drawing/2014/main" val="4177103527"/>
                    </a:ext>
                  </a:extLst>
                </a:gridCol>
                <a:gridCol w="329184">
                  <a:extLst>
                    <a:ext uri="{9D8B030D-6E8A-4147-A177-3AD203B41FA5}">
                      <a16:colId xmlns:a16="http://schemas.microsoft.com/office/drawing/2014/main" val="2089652609"/>
                    </a:ext>
                  </a:extLst>
                </a:gridCol>
                <a:gridCol w="329184">
                  <a:extLst>
                    <a:ext uri="{9D8B030D-6E8A-4147-A177-3AD203B41FA5}">
                      <a16:colId xmlns:a16="http://schemas.microsoft.com/office/drawing/2014/main" val="1760560582"/>
                    </a:ext>
                  </a:extLst>
                </a:gridCol>
                <a:gridCol w="329184">
                  <a:extLst>
                    <a:ext uri="{9D8B030D-6E8A-4147-A177-3AD203B41FA5}">
                      <a16:colId xmlns:a16="http://schemas.microsoft.com/office/drawing/2014/main" val="2296439406"/>
                    </a:ext>
                  </a:extLst>
                </a:gridCol>
                <a:gridCol w="329184">
                  <a:extLst>
                    <a:ext uri="{9D8B030D-6E8A-4147-A177-3AD203B41FA5}">
                      <a16:colId xmlns:a16="http://schemas.microsoft.com/office/drawing/2014/main" val="1830085689"/>
                    </a:ext>
                  </a:extLst>
                </a:gridCol>
                <a:gridCol w="329184">
                  <a:extLst>
                    <a:ext uri="{9D8B030D-6E8A-4147-A177-3AD203B41FA5}">
                      <a16:colId xmlns:a16="http://schemas.microsoft.com/office/drawing/2014/main" val="38394714"/>
                    </a:ext>
                  </a:extLst>
                </a:gridCol>
                <a:gridCol w="329184">
                  <a:extLst>
                    <a:ext uri="{9D8B030D-6E8A-4147-A177-3AD203B41FA5}">
                      <a16:colId xmlns:a16="http://schemas.microsoft.com/office/drawing/2014/main" val="3816584648"/>
                    </a:ext>
                  </a:extLst>
                </a:gridCol>
                <a:gridCol w="329184">
                  <a:extLst>
                    <a:ext uri="{9D8B030D-6E8A-4147-A177-3AD203B41FA5}">
                      <a16:colId xmlns:a16="http://schemas.microsoft.com/office/drawing/2014/main" val="3168083827"/>
                    </a:ext>
                  </a:extLst>
                </a:gridCol>
                <a:gridCol w="329184">
                  <a:extLst>
                    <a:ext uri="{9D8B030D-6E8A-4147-A177-3AD203B41FA5}">
                      <a16:colId xmlns:a16="http://schemas.microsoft.com/office/drawing/2014/main" val="3546402804"/>
                    </a:ext>
                  </a:extLst>
                </a:gridCol>
                <a:gridCol w="329184">
                  <a:extLst>
                    <a:ext uri="{9D8B030D-6E8A-4147-A177-3AD203B41FA5}">
                      <a16:colId xmlns:a16="http://schemas.microsoft.com/office/drawing/2014/main" val="3283053255"/>
                    </a:ext>
                  </a:extLst>
                </a:gridCol>
                <a:gridCol w="329184">
                  <a:extLst>
                    <a:ext uri="{9D8B030D-6E8A-4147-A177-3AD203B41FA5}">
                      <a16:colId xmlns:a16="http://schemas.microsoft.com/office/drawing/2014/main" val="2383245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75601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- 2023-02-19 09:52:51</a:t>
                      </a:r>
                      <a:r>
                        <a:rPr kumimoji="0" lang="de-DE" sz="1000" b="0" i="0" u="none" strike="noStrike" kern="1200" cap="none" spc="0" normalizeH="0" baseline="0" noProof="0">
                          <a:ln>
                            <a:noFill/>
                          </a:ln>
                          <a:solidFill>
                            <a:prstClr val="black"/>
                          </a:solidFill>
                          <a:effectLst/>
                          <a:uLnTx/>
                          <a:uFillTx/>
                          <a:latin typeface="Calibri"/>
                          <a:ea typeface="+mn-ea"/>
                          <a:cs typeface="+mn-cs"/>
                        </a:rPr>
                        <a:t>
 Als “Functional Food” werden spezielle Lebensmittel bezeichnet, die zum Beispiel mit extra Vitaminen, Probiotika oder Eiweiß angereichert sind und für mehr Gesundheit, Fitness und Power im Alltag sorgen sollen. Aber ob sie wirklich der versprochene Heilsbringer oder doch nur eine Mogelpackung sind, erklärt dir Dr. Johannes Wimmer.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https://quintly-eu-image-storage.s3.amazonaws.com/b6f53d064cf8f08348bbd1a465f3ec7e/d60e30c7382312c38b31f5d047ae53cb.jpg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064627216"/>
                  </a:ext>
                </a:extLst>
              </a:tr>
            </a:tbl>
          </a:graphicData>
        </a:graphic>
      </p:graphicFrame>
      <p:sp>
        <p:nvSpPr>
          <p:cNvPr id="4" name="Text Placeholder 3">
            <a:extLst>
              <a:ext uri="{FF2B5EF4-FFF2-40B4-BE49-F238E27FC236}">
                <a16:creationId xmlns:a16="http://schemas.microsoft.com/office/drawing/2014/main" id="{52A2FE39-A2D3-494E-ADA9-C8AE268836D8}"/>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082040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4F5BF-BB5A-4575-AE7F-3DAEA609D844}"/>
              </a:ext>
            </a:extLst>
          </p:cNvPr>
          <p:cNvSpPr>
            <a:spLocks noGrp="1"/>
          </p:cNvSpPr>
          <p:nvPr>
            <p:ph type="title"/>
          </p:nvPr>
        </p:nvSpPr>
        <p:spPr/>
        <p:txBody>
          <a:bodyPr/>
          <a:lstStyle/>
          <a:p>
            <a:r>
              <a:rPr lang="en-US"/>
              <a:t>Facebook Published Posts Table | DCM - Eigenen Kanäle - 11 of 26</a:t>
            </a:r>
          </a:p>
        </p:txBody>
      </p:sp>
      <p:graphicFrame>
        <p:nvGraphicFramePr>
          <p:cNvPr id="5" name="Table Placeholder 4">
            <a:extLst>
              <a:ext uri="{FF2B5EF4-FFF2-40B4-BE49-F238E27FC236}">
                <a16:creationId xmlns:a16="http://schemas.microsoft.com/office/drawing/2014/main" id="{C94F4F74-3498-4B39-923F-00BE2B5882ED}"/>
              </a:ext>
            </a:extLst>
          </p:cNvPr>
          <p:cNvGraphicFramePr>
            <a:graphicFrameLocks noGrp="1"/>
          </p:cNvGraphicFramePr>
          <p:nvPr>
            <p:ph type="tbl" sz="quarter" idx="13"/>
            <p:extLst>
              <p:ext uri="{D42A27DB-BD31-4B8C-83A1-F6EECF244321}">
                <p14:modId xmlns:p14="http://schemas.microsoft.com/office/powerpoint/2010/main" val="51112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78057600"/>
                    </a:ext>
                  </a:extLst>
                </a:gridCol>
                <a:gridCol w="1152144">
                  <a:extLst>
                    <a:ext uri="{9D8B030D-6E8A-4147-A177-3AD203B41FA5}">
                      <a16:colId xmlns:a16="http://schemas.microsoft.com/office/drawing/2014/main" val="1732482962"/>
                    </a:ext>
                  </a:extLst>
                </a:gridCol>
                <a:gridCol w="987552">
                  <a:extLst>
                    <a:ext uri="{9D8B030D-6E8A-4147-A177-3AD203B41FA5}">
                      <a16:colId xmlns:a16="http://schemas.microsoft.com/office/drawing/2014/main" val="2683034910"/>
                    </a:ext>
                  </a:extLst>
                </a:gridCol>
                <a:gridCol w="329184">
                  <a:extLst>
                    <a:ext uri="{9D8B030D-6E8A-4147-A177-3AD203B41FA5}">
                      <a16:colId xmlns:a16="http://schemas.microsoft.com/office/drawing/2014/main" val="2387255120"/>
                    </a:ext>
                  </a:extLst>
                </a:gridCol>
                <a:gridCol w="329184">
                  <a:extLst>
                    <a:ext uri="{9D8B030D-6E8A-4147-A177-3AD203B41FA5}">
                      <a16:colId xmlns:a16="http://schemas.microsoft.com/office/drawing/2014/main" val="781318671"/>
                    </a:ext>
                  </a:extLst>
                </a:gridCol>
                <a:gridCol w="329184">
                  <a:extLst>
                    <a:ext uri="{9D8B030D-6E8A-4147-A177-3AD203B41FA5}">
                      <a16:colId xmlns:a16="http://schemas.microsoft.com/office/drawing/2014/main" val="1280980637"/>
                    </a:ext>
                  </a:extLst>
                </a:gridCol>
                <a:gridCol w="329184">
                  <a:extLst>
                    <a:ext uri="{9D8B030D-6E8A-4147-A177-3AD203B41FA5}">
                      <a16:colId xmlns:a16="http://schemas.microsoft.com/office/drawing/2014/main" val="2101155377"/>
                    </a:ext>
                  </a:extLst>
                </a:gridCol>
                <a:gridCol w="329184">
                  <a:extLst>
                    <a:ext uri="{9D8B030D-6E8A-4147-A177-3AD203B41FA5}">
                      <a16:colId xmlns:a16="http://schemas.microsoft.com/office/drawing/2014/main" val="2240187936"/>
                    </a:ext>
                  </a:extLst>
                </a:gridCol>
                <a:gridCol w="329184">
                  <a:extLst>
                    <a:ext uri="{9D8B030D-6E8A-4147-A177-3AD203B41FA5}">
                      <a16:colId xmlns:a16="http://schemas.microsoft.com/office/drawing/2014/main" val="1237748465"/>
                    </a:ext>
                  </a:extLst>
                </a:gridCol>
                <a:gridCol w="329184">
                  <a:extLst>
                    <a:ext uri="{9D8B030D-6E8A-4147-A177-3AD203B41FA5}">
                      <a16:colId xmlns:a16="http://schemas.microsoft.com/office/drawing/2014/main" val="3303492622"/>
                    </a:ext>
                  </a:extLst>
                </a:gridCol>
                <a:gridCol w="329184">
                  <a:extLst>
                    <a:ext uri="{9D8B030D-6E8A-4147-A177-3AD203B41FA5}">
                      <a16:colId xmlns:a16="http://schemas.microsoft.com/office/drawing/2014/main" val="2650795297"/>
                    </a:ext>
                  </a:extLst>
                </a:gridCol>
                <a:gridCol w="329184">
                  <a:extLst>
                    <a:ext uri="{9D8B030D-6E8A-4147-A177-3AD203B41FA5}">
                      <a16:colId xmlns:a16="http://schemas.microsoft.com/office/drawing/2014/main" val="3769591190"/>
                    </a:ext>
                  </a:extLst>
                </a:gridCol>
                <a:gridCol w="329184">
                  <a:extLst>
                    <a:ext uri="{9D8B030D-6E8A-4147-A177-3AD203B41FA5}">
                      <a16:colId xmlns:a16="http://schemas.microsoft.com/office/drawing/2014/main" val="81894517"/>
                    </a:ext>
                  </a:extLst>
                </a:gridCol>
                <a:gridCol w="329184">
                  <a:extLst>
                    <a:ext uri="{9D8B030D-6E8A-4147-A177-3AD203B41FA5}">
                      <a16:colId xmlns:a16="http://schemas.microsoft.com/office/drawing/2014/main" val="1452812350"/>
                    </a:ext>
                  </a:extLst>
                </a:gridCol>
                <a:gridCol w="329184">
                  <a:extLst>
                    <a:ext uri="{9D8B030D-6E8A-4147-A177-3AD203B41FA5}">
                      <a16:colId xmlns:a16="http://schemas.microsoft.com/office/drawing/2014/main" val="1639990453"/>
                    </a:ext>
                  </a:extLst>
                </a:gridCol>
                <a:gridCol w="329184">
                  <a:extLst>
                    <a:ext uri="{9D8B030D-6E8A-4147-A177-3AD203B41FA5}">
                      <a16:colId xmlns:a16="http://schemas.microsoft.com/office/drawing/2014/main" val="2650500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00650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- 2023-02-18 11:00:00</a:t>
                      </a:r>
                      <a:r>
                        <a:rPr kumimoji="0" lang="de-DE" sz="1000" b="0" i="0" u="none" strike="noStrike" kern="1200" cap="none" spc="0" normalizeH="0" baseline="0" noProof="0">
                          <a:ln>
                            <a:noFill/>
                          </a:ln>
                          <a:solidFill>
                            <a:prstClr val="black"/>
                          </a:solidFill>
                          <a:effectLst/>
                          <a:uLnTx/>
                          <a:uFillTx/>
                          <a:latin typeface="Calibri"/>
                          <a:ea typeface="+mn-ea"/>
                          <a:cs typeface="+mn-cs"/>
                        </a:rPr>
                        <a:t>
 Ob Rucksacktour, Freiwilligenarbeit oder Auszeit am anderen Ende der Welt: Am Anfang jeder Reise steht eine gute Planung. Unsere Checkliste hilft dir, den Überblick zu behalten. 👉 https://www.tk.de/techniker/2007292. 
Ein Tipp vorab: Mit der Auslandskrankenversicherung, die wir in Kooperation mit der Envivas Krankenversicherung AG anbieten, bist du auch unterwegs immer gut abgesichert.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https://quintly-eu-image-storage.s3.amazonaws.com/b6f53d064cf8f08348bbd1a465f3ec7e/3aa533a171f68b1f7d0f999982b174f6.jpg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54060187"/>
                  </a:ext>
                </a:extLst>
              </a:tr>
            </a:tbl>
          </a:graphicData>
        </a:graphic>
      </p:graphicFrame>
      <p:sp>
        <p:nvSpPr>
          <p:cNvPr id="4" name="Text Placeholder 3">
            <a:extLst>
              <a:ext uri="{FF2B5EF4-FFF2-40B4-BE49-F238E27FC236}">
                <a16:creationId xmlns:a16="http://schemas.microsoft.com/office/drawing/2014/main" id="{C1F3FEA9-4DFD-47DB-BD9D-338A55BBB834}"/>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432716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2910A-2B9B-4A1A-B9DC-04E37C03944B}"/>
              </a:ext>
            </a:extLst>
          </p:cNvPr>
          <p:cNvSpPr>
            <a:spLocks noGrp="1"/>
          </p:cNvSpPr>
          <p:nvPr>
            <p:ph type="title"/>
          </p:nvPr>
        </p:nvSpPr>
        <p:spPr/>
        <p:txBody>
          <a:bodyPr/>
          <a:lstStyle/>
          <a:p>
            <a:r>
              <a:rPr lang="en-US"/>
              <a:t>Facebook Published Posts Table | DCM - Eigenen Kanäle - 12 of 26</a:t>
            </a:r>
          </a:p>
        </p:txBody>
      </p:sp>
      <p:graphicFrame>
        <p:nvGraphicFramePr>
          <p:cNvPr id="5" name="Table Placeholder 4">
            <a:extLst>
              <a:ext uri="{FF2B5EF4-FFF2-40B4-BE49-F238E27FC236}">
                <a16:creationId xmlns:a16="http://schemas.microsoft.com/office/drawing/2014/main" id="{23F6823A-EEE4-45E2-A4BD-A53B830AC65C}"/>
              </a:ext>
            </a:extLst>
          </p:cNvPr>
          <p:cNvGraphicFramePr>
            <a:graphicFrameLocks noGrp="1"/>
          </p:cNvGraphicFramePr>
          <p:nvPr>
            <p:ph type="tbl" sz="quarter" idx="13"/>
            <p:extLst>
              <p:ext uri="{D42A27DB-BD31-4B8C-83A1-F6EECF244321}">
                <p14:modId xmlns:p14="http://schemas.microsoft.com/office/powerpoint/2010/main" val="2423786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05742111"/>
                    </a:ext>
                  </a:extLst>
                </a:gridCol>
                <a:gridCol w="1152144">
                  <a:extLst>
                    <a:ext uri="{9D8B030D-6E8A-4147-A177-3AD203B41FA5}">
                      <a16:colId xmlns:a16="http://schemas.microsoft.com/office/drawing/2014/main" val="2005246411"/>
                    </a:ext>
                  </a:extLst>
                </a:gridCol>
                <a:gridCol w="987552">
                  <a:extLst>
                    <a:ext uri="{9D8B030D-6E8A-4147-A177-3AD203B41FA5}">
                      <a16:colId xmlns:a16="http://schemas.microsoft.com/office/drawing/2014/main" val="17869930"/>
                    </a:ext>
                  </a:extLst>
                </a:gridCol>
                <a:gridCol w="329184">
                  <a:extLst>
                    <a:ext uri="{9D8B030D-6E8A-4147-A177-3AD203B41FA5}">
                      <a16:colId xmlns:a16="http://schemas.microsoft.com/office/drawing/2014/main" val="3386409881"/>
                    </a:ext>
                  </a:extLst>
                </a:gridCol>
                <a:gridCol w="329184">
                  <a:extLst>
                    <a:ext uri="{9D8B030D-6E8A-4147-A177-3AD203B41FA5}">
                      <a16:colId xmlns:a16="http://schemas.microsoft.com/office/drawing/2014/main" val="2113520122"/>
                    </a:ext>
                  </a:extLst>
                </a:gridCol>
                <a:gridCol w="329184">
                  <a:extLst>
                    <a:ext uri="{9D8B030D-6E8A-4147-A177-3AD203B41FA5}">
                      <a16:colId xmlns:a16="http://schemas.microsoft.com/office/drawing/2014/main" val="3708265317"/>
                    </a:ext>
                  </a:extLst>
                </a:gridCol>
                <a:gridCol w="329184">
                  <a:extLst>
                    <a:ext uri="{9D8B030D-6E8A-4147-A177-3AD203B41FA5}">
                      <a16:colId xmlns:a16="http://schemas.microsoft.com/office/drawing/2014/main" val="642355605"/>
                    </a:ext>
                  </a:extLst>
                </a:gridCol>
                <a:gridCol w="329184">
                  <a:extLst>
                    <a:ext uri="{9D8B030D-6E8A-4147-A177-3AD203B41FA5}">
                      <a16:colId xmlns:a16="http://schemas.microsoft.com/office/drawing/2014/main" val="3617029067"/>
                    </a:ext>
                  </a:extLst>
                </a:gridCol>
                <a:gridCol w="329184">
                  <a:extLst>
                    <a:ext uri="{9D8B030D-6E8A-4147-A177-3AD203B41FA5}">
                      <a16:colId xmlns:a16="http://schemas.microsoft.com/office/drawing/2014/main" val="3361872856"/>
                    </a:ext>
                  </a:extLst>
                </a:gridCol>
                <a:gridCol w="329184">
                  <a:extLst>
                    <a:ext uri="{9D8B030D-6E8A-4147-A177-3AD203B41FA5}">
                      <a16:colId xmlns:a16="http://schemas.microsoft.com/office/drawing/2014/main" val="2130867902"/>
                    </a:ext>
                  </a:extLst>
                </a:gridCol>
                <a:gridCol w="329184">
                  <a:extLst>
                    <a:ext uri="{9D8B030D-6E8A-4147-A177-3AD203B41FA5}">
                      <a16:colId xmlns:a16="http://schemas.microsoft.com/office/drawing/2014/main" val="3543156953"/>
                    </a:ext>
                  </a:extLst>
                </a:gridCol>
                <a:gridCol w="329184">
                  <a:extLst>
                    <a:ext uri="{9D8B030D-6E8A-4147-A177-3AD203B41FA5}">
                      <a16:colId xmlns:a16="http://schemas.microsoft.com/office/drawing/2014/main" val="2701328252"/>
                    </a:ext>
                  </a:extLst>
                </a:gridCol>
                <a:gridCol w="329184">
                  <a:extLst>
                    <a:ext uri="{9D8B030D-6E8A-4147-A177-3AD203B41FA5}">
                      <a16:colId xmlns:a16="http://schemas.microsoft.com/office/drawing/2014/main" val="3694507185"/>
                    </a:ext>
                  </a:extLst>
                </a:gridCol>
                <a:gridCol w="329184">
                  <a:extLst>
                    <a:ext uri="{9D8B030D-6E8A-4147-A177-3AD203B41FA5}">
                      <a16:colId xmlns:a16="http://schemas.microsoft.com/office/drawing/2014/main" val="1444344850"/>
                    </a:ext>
                  </a:extLst>
                </a:gridCol>
                <a:gridCol w="329184">
                  <a:extLst>
                    <a:ext uri="{9D8B030D-6E8A-4147-A177-3AD203B41FA5}">
                      <a16:colId xmlns:a16="http://schemas.microsoft.com/office/drawing/2014/main" val="1040043614"/>
                    </a:ext>
                  </a:extLst>
                </a:gridCol>
                <a:gridCol w="329184">
                  <a:extLst>
                    <a:ext uri="{9D8B030D-6E8A-4147-A177-3AD203B41FA5}">
                      <a16:colId xmlns:a16="http://schemas.microsoft.com/office/drawing/2014/main" val="3820042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55769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- 2023-02-17 15:20:14</a:t>
                      </a:r>
                      <a:r>
                        <a:rPr kumimoji="0" lang="de-DE" sz="1000" b="0" i="0" u="none" strike="noStrike" kern="1200" cap="none" spc="0" normalizeH="0" baseline="0" noProof="0">
                          <a:ln>
                            <a:noFill/>
                          </a:ln>
                          <a:solidFill>
                            <a:prstClr val="black"/>
                          </a:solidFill>
                          <a:effectLst/>
                          <a:uLnTx/>
                          <a:uFillTx/>
                          <a:latin typeface="Calibri"/>
                          <a:ea typeface="+mn-ea"/>
                          <a:cs typeface="+mn-cs"/>
                        </a:rPr>
                        <a:t>
 Über 5 Millionen Downloads – wenn das kein Grund ist, die TK-App zu feiern! 🤩 Sie ist das digitale Allzweck-Werkzeug für TK-Versicherte. Schnell eine Versicherungsbescheinigung herunterladen, wenn man die Gesundheitskarte vergessen hat - kein Problem. Kinderkrankengeld beantragen, sich Kosten für Impfungen oder Zahnersatz erstatten lassen, Punkte sammeln mit TK-Fit 🏃‍♀️, Leistungen für das Bonusprogramm einreichen und mehr: All das funktioniert in der App mit wenigen Klicks👇. Hier downloaden: tk.de/techniker/tk-app-2027886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https://quintly-eu-image-storage.s3.amazonaws.com/b6f53d064cf8f08348bbd1a465f3ec7e/3021f1f9606222bbc390abedd0e9d7a2.jpg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062794695"/>
                  </a:ext>
                </a:extLst>
              </a:tr>
            </a:tbl>
          </a:graphicData>
        </a:graphic>
      </p:graphicFrame>
      <p:sp>
        <p:nvSpPr>
          <p:cNvPr id="4" name="Text Placeholder 3">
            <a:extLst>
              <a:ext uri="{FF2B5EF4-FFF2-40B4-BE49-F238E27FC236}">
                <a16:creationId xmlns:a16="http://schemas.microsoft.com/office/drawing/2014/main" id="{6E540A5A-2264-4590-BFAA-7FA0850A0172}"/>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65448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E8F3B-EB69-49D0-8BD7-D8785538D9BE}"/>
              </a:ext>
            </a:extLst>
          </p:cNvPr>
          <p:cNvSpPr>
            <a:spLocks noGrp="1"/>
          </p:cNvSpPr>
          <p:nvPr>
            <p:ph type="title"/>
          </p:nvPr>
        </p:nvSpPr>
        <p:spPr/>
        <p:txBody>
          <a:bodyPr/>
          <a:lstStyle/>
          <a:p>
            <a:r>
              <a:rPr lang="en-US"/>
              <a:t>Facebook Published Posts Table | DCM - Eigenen Kanäle - 13 of 26</a:t>
            </a:r>
          </a:p>
        </p:txBody>
      </p:sp>
      <p:graphicFrame>
        <p:nvGraphicFramePr>
          <p:cNvPr id="5" name="Table Placeholder 4">
            <a:extLst>
              <a:ext uri="{FF2B5EF4-FFF2-40B4-BE49-F238E27FC236}">
                <a16:creationId xmlns:a16="http://schemas.microsoft.com/office/drawing/2014/main" id="{E0B74587-CDF7-42DA-A935-D76DBE951022}"/>
              </a:ext>
            </a:extLst>
          </p:cNvPr>
          <p:cNvGraphicFramePr>
            <a:graphicFrameLocks noGrp="1"/>
          </p:cNvGraphicFramePr>
          <p:nvPr>
            <p:ph type="tbl" sz="quarter" idx="13"/>
            <p:extLst>
              <p:ext uri="{D42A27DB-BD31-4B8C-83A1-F6EECF244321}">
                <p14:modId xmlns:p14="http://schemas.microsoft.com/office/powerpoint/2010/main" val="1957747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00819146"/>
                    </a:ext>
                  </a:extLst>
                </a:gridCol>
                <a:gridCol w="1152144">
                  <a:extLst>
                    <a:ext uri="{9D8B030D-6E8A-4147-A177-3AD203B41FA5}">
                      <a16:colId xmlns:a16="http://schemas.microsoft.com/office/drawing/2014/main" val="281696020"/>
                    </a:ext>
                  </a:extLst>
                </a:gridCol>
                <a:gridCol w="987552">
                  <a:extLst>
                    <a:ext uri="{9D8B030D-6E8A-4147-A177-3AD203B41FA5}">
                      <a16:colId xmlns:a16="http://schemas.microsoft.com/office/drawing/2014/main" val="2019038748"/>
                    </a:ext>
                  </a:extLst>
                </a:gridCol>
                <a:gridCol w="329184">
                  <a:extLst>
                    <a:ext uri="{9D8B030D-6E8A-4147-A177-3AD203B41FA5}">
                      <a16:colId xmlns:a16="http://schemas.microsoft.com/office/drawing/2014/main" val="1707605110"/>
                    </a:ext>
                  </a:extLst>
                </a:gridCol>
                <a:gridCol w="329184">
                  <a:extLst>
                    <a:ext uri="{9D8B030D-6E8A-4147-A177-3AD203B41FA5}">
                      <a16:colId xmlns:a16="http://schemas.microsoft.com/office/drawing/2014/main" val="1110756986"/>
                    </a:ext>
                  </a:extLst>
                </a:gridCol>
                <a:gridCol w="329184">
                  <a:extLst>
                    <a:ext uri="{9D8B030D-6E8A-4147-A177-3AD203B41FA5}">
                      <a16:colId xmlns:a16="http://schemas.microsoft.com/office/drawing/2014/main" val="2251953810"/>
                    </a:ext>
                  </a:extLst>
                </a:gridCol>
                <a:gridCol w="329184">
                  <a:extLst>
                    <a:ext uri="{9D8B030D-6E8A-4147-A177-3AD203B41FA5}">
                      <a16:colId xmlns:a16="http://schemas.microsoft.com/office/drawing/2014/main" val="1995935617"/>
                    </a:ext>
                  </a:extLst>
                </a:gridCol>
                <a:gridCol w="329184">
                  <a:extLst>
                    <a:ext uri="{9D8B030D-6E8A-4147-A177-3AD203B41FA5}">
                      <a16:colId xmlns:a16="http://schemas.microsoft.com/office/drawing/2014/main" val="1572281880"/>
                    </a:ext>
                  </a:extLst>
                </a:gridCol>
                <a:gridCol w="329184">
                  <a:extLst>
                    <a:ext uri="{9D8B030D-6E8A-4147-A177-3AD203B41FA5}">
                      <a16:colId xmlns:a16="http://schemas.microsoft.com/office/drawing/2014/main" val="2528996904"/>
                    </a:ext>
                  </a:extLst>
                </a:gridCol>
                <a:gridCol w="329184">
                  <a:extLst>
                    <a:ext uri="{9D8B030D-6E8A-4147-A177-3AD203B41FA5}">
                      <a16:colId xmlns:a16="http://schemas.microsoft.com/office/drawing/2014/main" val="758691484"/>
                    </a:ext>
                  </a:extLst>
                </a:gridCol>
                <a:gridCol w="329184">
                  <a:extLst>
                    <a:ext uri="{9D8B030D-6E8A-4147-A177-3AD203B41FA5}">
                      <a16:colId xmlns:a16="http://schemas.microsoft.com/office/drawing/2014/main" val="4070779854"/>
                    </a:ext>
                  </a:extLst>
                </a:gridCol>
                <a:gridCol w="329184">
                  <a:extLst>
                    <a:ext uri="{9D8B030D-6E8A-4147-A177-3AD203B41FA5}">
                      <a16:colId xmlns:a16="http://schemas.microsoft.com/office/drawing/2014/main" val="2934293933"/>
                    </a:ext>
                  </a:extLst>
                </a:gridCol>
                <a:gridCol w="329184">
                  <a:extLst>
                    <a:ext uri="{9D8B030D-6E8A-4147-A177-3AD203B41FA5}">
                      <a16:colId xmlns:a16="http://schemas.microsoft.com/office/drawing/2014/main" val="1874771358"/>
                    </a:ext>
                  </a:extLst>
                </a:gridCol>
                <a:gridCol w="329184">
                  <a:extLst>
                    <a:ext uri="{9D8B030D-6E8A-4147-A177-3AD203B41FA5}">
                      <a16:colId xmlns:a16="http://schemas.microsoft.com/office/drawing/2014/main" val="4242262258"/>
                    </a:ext>
                  </a:extLst>
                </a:gridCol>
                <a:gridCol w="329184">
                  <a:extLst>
                    <a:ext uri="{9D8B030D-6E8A-4147-A177-3AD203B41FA5}">
                      <a16:colId xmlns:a16="http://schemas.microsoft.com/office/drawing/2014/main" val="2627654779"/>
                    </a:ext>
                  </a:extLst>
                </a:gridCol>
                <a:gridCol w="329184">
                  <a:extLst>
                    <a:ext uri="{9D8B030D-6E8A-4147-A177-3AD203B41FA5}">
                      <a16:colId xmlns:a16="http://schemas.microsoft.com/office/drawing/2014/main" val="3518366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070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- 2023-02-17 11:01:21</a:t>
                      </a:r>
                      <a:r>
                        <a:rPr kumimoji="0" lang="de-DE" sz="1000" b="0" i="0" u="none" strike="noStrike" kern="1200" cap="none" spc="0" normalizeH="0" baseline="0" noProof="0">
                          <a:ln>
                            <a:noFill/>
                          </a:ln>
                          <a:solidFill>
                            <a:prstClr val="black"/>
                          </a:solidFill>
                          <a:effectLst/>
                          <a:uLnTx/>
                          <a:uFillTx/>
                          <a:latin typeface="Calibri"/>
                          <a:ea typeface="+mn-ea"/>
                          <a:cs typeface="+mn-cs"/>
                        </a:rPr>
                        <a:t>
 Wenn es draußen richtig kalt ist, gibt es doch nichts Besseres als eine wärmende Suppe, die nicht nur gut schmeckt, sondern gleich einen Gesundheits-Boost mitliefert. Zucchini schützt dank Kalium das Herz und Kresse kann helfen, Bakterien abzuwehren. 💪
Zum Rezept: www.tk.de/techniker/2075750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https://quintly-eu-image-storage.s3.amazonaws.com/b6f53d064cf8f08348bbd1a465f3ec7e/49ed3669a583288fdcdb3c040bfde55a.png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19981502"/>
                  </a:ext>
                </a:extLst>
              </a:tr>
            </a:tbl>
          </a:graphicData>
        </a:graphic>
      </p:graphicFrame>
      <p:sp>
        <p:nvSpPr>
          <p:cNvPr id="4" name="Text Placeholder 3">
            <a:extLst>
              <a:ext uri="{FF2B5EF4-FFF2-40B4-BE49-F238E27FC236}">
                <a16:creationId xmlns:a16="http://schemas.microsoft.com/office/drawing/2014/main" id="{0AFD626C-0188-4F77-814B-9E6C3DEB23D0}"/>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66824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38704-A10D-423E-9C75-F868C3A4AB00}"/>
              </a:ext>
            </a:extLst>
          </p:cNvPr>
          <p:cNvSpPr>
            <a:spLocks noGrp="1"/>
          </p:cNvSpPr>
          <p:nvPr>
            <p:ph type="title"/>
          </p:nvPr>
        </p:nvSpPr>
        <p:spPr/>
        <p:txBody>
          <a:bodyPr/>
          <a:lstStyle/>
          <a:p>
            <a:r>
              <a:rPr lang="en-US"/>
              <a:t>Facebook Published Posts Table | DCM - Eigenen Kanäle - 14 of 26</a:t>
            </a:r>
          </a:p>
        </p:txBody>
      </p:sp>
      <p:graphicFrame>
        <p:nvGraphicFramePr>
          <p:cNvPr id="5" name="Table Placeholder 4">
            <a:extLst>
              <a:ext uri="{FF2B5EF4-FFF2-40B4-BE49-F238E27FC236}">
                <a16:creationId xmlns:a16="http://schemas.microsoft.com/office/drawing/2014/main" id="{FDA7AF57-6D09-4366-B631-29939D0D2207}"/>
              </a:ext>
            </a:extLst>
          </p:cNvPr>
          <p:cNvGraphicFramePr>
            <a:graphicFrameLocks noGrp="1"/>
          </p:cNvGraphicFramePr>
          <p:nvPr>
            <p:ph type="tbl" sz="quarter" idx="13"/>
            <p:extLst>
              <p:ext uri="{D42A27DB-BD31-4B8C-83A1-F6EECF244321}">
                <p14:modId xmlns:p14="http://schemas.microsoft.com/office/powerpoint/2010/main" val="55467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69130327"/>
                    </a:ext>
                  </a:extLst>
                </a:gridCol>
                <a:gridCol w="1152144">
                  <a:extLst>
                    <a:ext uri="{9D8B030D-6E8A-4147-A177-3AD203B41FA5}">
                      <a16:colId xmlns:a16="http://schemas.microsoft.com/office/drawing/2014/main" val="1065401851"/>
                    </a:ext>
                  </a:extLst>
                </a:gridCol>
                <a:gridCol w="987552">
                  <a:extLst>
                    <a:ext uri="{9D8B030D-6E8A-4147-A177-3AD203B41FA5}">
                      <a16:colId xmlns:a16="http://schemas.microsoft.com/office/drawing/2014/main" val="4103086045"/>
                    </a:ext>
                  </a:extLst>
                </a:gridCol>
                <a:gridCol w="329184">
                  <a:extLst>
                    <a:ext uri="{9D8B030D-6E8A-4147-A177-3AD203B41FA5}">
                      <a16:colId xmlns:a16="http://schemas.microsoft.com/office/drawing/2014/main" val="2032196159"/>
                    </a:ext>
                  </a:extLst>
                </a:gridCol>
                <a:gridCol w="329184">
                  <a:extLst>
                    <a:ext uri="{9D8B030D-6E8A-4147-A177-3AD203B41FA5}">
                      <a16:colId xmlns:a16="http://schemas.microsoft.com/office/drawing/2014/main" val="1594677071"/>
                    </a:ext>
                  </a:extLst>
                </a:gridCol>
                <a:gridCol w="329184">
                  <a:extLst>
                    <a:ext uri="{9D8B030D-6E8A-4147-A177-3AD203B41FA5}">
                      <a16:colId xmlns:a16="http://schemas.microsoft.com/office/drawing/2014/main" val="4031561349"/>
                    </a:ext>
                  </a:extLst>
                </a:gridCol>
                <a:gridCol w="329184">
                  <a:extLst>
                    <a:ext uri="{9D8B030D-6E8A-4147-A177-3AD203B41FA5}">
                      <a16:colId xmlns:a16="http://schemas.microsoft.com/office/drawing/2014/main" val="1945432867"/>
                    </a:ext>
                  </a:extLst>
                </a:gridCol>
                <a:gridCol w="329184">
                  <a:extLst>
                    <a:ext uri="{9D8B030D-6E8A-4147-A177-3AD203B41FA5}">
                      <a16:colId xmlns:a16="http://schemas.microsoft.com/office/drawing/2014/main" val="2692231324"/>
                    </a:ext>
                  </a:extLst>
                </a:gridCol>
                <a:gridCol w="329184">
                  <a:extLst>
                    <a:ext uri="{9D8B030D-6E8A-4147-A177-3AD203B41FA5}">
                      <a16:colId xmlns:a16="http://schemas.microsoft.com/office/drawing/2014/main" val="1754368178"/>
                    </a:ext>
                  </a:extLst>
                </a:gridCol>
                <a:gridCol w="329184">
                  <a:extLst>
                    <a:ext uri="{9D8B030D-6E8A-4147-A177-3AD203B41FA5}">
                      <a16:colId xmlns:a16="http://schemas.microsoft.com/office/drawing/2014/main" val="842497746"/>
                    </a:ext>
                  </a:extLst>
                </a:gridCol>
                <a:gridCol w="329184">
                  <a:extLst>
                    <a:ext uri="{9D8B030D-6E8A-4147-A177-3AD203B41FA5}">
                      <a16:colId xmlns:a16="http://schemas.microsoft.com/office/drawing/2014/main" val="827615231"/>
                    </a:ext>
                  </a:extLst>
                </a:gridCol>
                <a:gridCol w="329184">
                  <a:extLst>
                    <a:ext uri="{9D8B030D-6E8A-4147-A177-3AD203B41FA5}">
                      <a16:colId xmlns:a16="http://schemas.microsoft.com/office/drawing/2014/main" val="2447188266"/>
                    </a:ext>
                  </a:extLst>
                </a:gridCol>
                <a:gridCol w="329184">
                  <a:extLst>
                    <a:ext uri="{9D8B030D-6E8A-4147-A177-3AD203B41FA5}">
                      <a16:colId xmlns:a16="http://schemas.microsoft.com/office/drawing/2014/main" val="854944820"/>
                    </a:ext>
                  </a:extLst>
                </a:gridCol>
                <a:gridCol w="329184">
                  <a:extLst>
                    <a:ext uri="{9D8B030D-6E8A-4147-A177-3AD203B41FA5}">
                      <a16:colId xmlns:a16="http://schemas.microsoft.com/office/drawing/2014/main" val="665440693"/>
                    </a:ext>
                  </a:extLst>
                </a:gridCol>
                <a:gridCol w="329184">
                  <a:extLst>
                    <a:ext uri="{9D8B030D-6E8A-4147-A177-3AD203B41FA5}">
                      <a16:colId xmlns:a16="http://schemas.microsoft.com/office/drawing/2014/main" val="418196183"/>
                    </a:ext>
                  </a:extLst>
                </a:gridCol>
                <a:gridCol w="329184">
                  <a:extLst>
                    <a:ext uri="{9D8B030D-6E8A-4147-A177-3AD203B41FA5}">
                      <a16:colId xmlns:a16="http://schemas.microsoft.com/office/drawing/2014/main" val="2914666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2493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- 2023-02-16 11:10:09</a:t>
                      </a:r>
                      <a:r>
                        <a:rPr kumimoji="0" lang="de-DE" sz="1000" b="0" i="0" u="none" strike="noStrike" kern="1200" cap="none" spc="0" normalizeH="0" baseline="0" noProof="0">
                          <a:ln>
                            <a:noFill/>
                          </a:ln>
                          <a:solidFill>
                            <a:prstClr val="black"/>
                          </a:solidFill>
                          <a:effectLst/>
                          <a:uLnTx/>
                          <a:uFillTx/>
                          <a:latin typeface="Calibri"/>
                          <a:ea typeface="+mn-ea"/>
                          <a:cs typeface="+mn-cs"/>
                        </a:rPr>
                        <a:t>
 Insekten als nachhaltiger Proteinsnack und Laborfleisch als Burger-Patty. 🐛 🍔  Was in Zukunft vermehrt auf unserem Teller landen könnte, verrät Trendforscherin Hanni Rützler im Interview: https://www.tk.de/techniker/2144310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https://quintly-eu-image-storage.s3.amazonaws.com/b6f53d064cf8f08348bbd1a465f3ec7e/e3cf74d8238621c1eee682b1376088a6.jpg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22541464"/>
                  </a:ext>
                </a:extLst>
              </a:tr>
            </a:tbl>
          </a:graphicData>
        </a:graphic>
      </p:graphicFrame>
      <p:sp>
        <p:nvSpPr>
          <p:cNvPr id="4" name="Text Placeholder 3">
            <a:extLst>
              <a:ext uri="{FF2B5EF4-FFF2-40B4-BE49-F238E27FC236}">
                <a16:creationId xmlns:a16="http://schemas.microsoft.com/office/drawing/2014/main" id="{637270D8-3081-4675-AB53-0F0F0D6E9DE6}"/>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734489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8BBE1-826C-4D26-93E9-FCD297CAA81B}"/>
              </a:ext>
            </a:extLst>
          </p:cNvPr>
          <p:cNvSpPr>
            <a:spLocks noGrp="1"/>
          </p:cNvSpPr>
          <p:nvPr>
            <p:ph type="title"/>
          </p:nvPr>
        </p:nvSpPr>
        <p:spPr/>
        <p:txBody>
          <a:bodyPr/>
          <a:lstStyle/>
          <a:p>
            <a:r>
              <a:rPr lang="en-US"/>
              <a:t>Facebook Published Posts Table | DCM - Eigenen Kanäle - 15 of 26</a:t>
            </a:r>
          </a:p>
        </p:txBody>
      </p:sp>
      <p:graphicFrame>
        <p:nvGraphicFramePr>
          <p:cNvPr id="5" name="Table Placeholder 4">
            <a:extLst>
              <a:ext uri="{FF2B5EF4-FFF2-40B4-BE49-F238E27FC236}">
                <a16:creationId xmlns:a16="http://schemas.microsoft.com/office/drawing/2014/main" id="{79C87C19-79D0-48B7-B335-3515B42696E8}"/>
              </a:ext>
            </a:extLst>
          </p:cNvPr>
          <p:cNvGraphicFramePr>
            <a:graphicFrameLocks noGrp="1"/>
          </p:cNvGraphicFramePr>
          <p:nvPr>
            <p:ph type="tbl" sz="quarter" idx="13"/>
            <p:extLst>
              <p:ext uri="{D42A27DB-BD31-4B8C-83A1-F6EECF244321}">
                <p14:modId xmlns:p14="http://schemas.microsoft.com/office/powerpoint/2010/main" val="994785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089035"/>
                    </a:ext>
                  </a:extLst>
                </a:gridCol>
                <a:gridCol w="1152144">
                  <a:extLst>
                    <a:ext uri="{9D8B030D-6E8A-4147-A177-3AD203B41FA5}">
                      <a16:colId xmlns:a16="http://schemas.microsoft.com/office/drawing/2014/main" val="2276787811"/>
                    </a:ext>
                  </a:extLst>
                </a:gridCol>
                <a:gridCol w="987552">
                  <a:extLst>
                    <a:ext uri="{9D8B030D-6E8A-4147-A177-3AD203B41FA5}">
                      <a16:colId xmlns:a16="http://schemas.microsoft.com/office/drawing/2014/main" val="3256873787"/>
                    </a:ext>
                  </a:extLst>
                </a:gridCol>
                <a:gridCol w="329184">
                  <a:extLst>
                    <a:ext uri="{9D8B030D-6E8A-4147-A177-3AD203B41FA5}">
                      <a16:colId xmlns:a16="http://schemas.microsoft.com/office/drawing/2014/main" val="3522088857"/>
                    </a:ext>
                  </a:extLst>
                </a:gridCol>
                <a:gridCol w="329184">
                  <a:extLst>
                    <a:ext uri="{9D8B030D-6E8A-4147-A177-3AD203B41FA5}">
                      <a16:colId xmlns:a16="http://schemas.microsoft.com/office/drawing/2014/main" val="1906688446"/>
                    </a:ext>
                  </a:extLst>
                </a:gridCol>
                <a:gridCol w="329184">
                  <a:extLst>
                    <a:ext uri="{9D8B030D-6E8A-4147-A177-3AD203B41FA5}">
                      <a16:colId xmlns:a16="http://schemas.microsoft.com/office/drawing/2014/main" val="3276967001"/>
                    </a:ext>
                  </a:extLst>
                </a:gridCol>
                <a:gridCol w="329184">
                  <a:extLst>
                    <a:ext uri="{9D8B030D-6E8A-4147-A177-3AD203B41FA5}">
                      <a16:colId xmlns:a16="http://schemas.microsoft.com/office/drawing/2014/main" val="2627488404"/>
                    </a:ext>
                  </a:extLst>
                </a:gridCol>
                <a:gridCol w="329184">
                  <a:extLst>
                    <a:ext uri="{9D8B030D-6E8A-4147-A177-3AD203B41FA5}">
                      <a16:colId xmlns:a16="http://schemas.microsoft.com/office/drawing/2014/main" val="2682134180"/>
                    </a:ext>
                  </a:extLst>
                </a:gridCol>
                <a:gridCol w="329184">
                  <a:extLst>
                    <a:ext uri="{9D8B030D-6E8A-4147-A177-3AD203B41FA5}">
                      <a16:colId xmlns:a16="http://schemas.microsoft.com/office/drawing/2014/main" val="701344649"/>
                    </a:ext>
                  </a:extLst>
                </a:gridCol>
                <a:gridCol w="329184">
                  <a:extLst>
                    <a:ext uri="{9D8B030D-6E8A-4147-A177-3AD203B41FA5}">
                      <a16:colId xmlns:a16="http://schemas.microsoft.com/office/drawing/2014/main" val="1890141672"/>
                    </a:ext>
                  </a:extLst>
                </a:gridCol>
                <a:gridCol w="329184">
                  <a:extLst>
                    <a:ext uri="{9D8B030D-6E8A-4147-A177-3AD203B41FA5}">
                      <a16:colId xmlns:a16="http://schemas.microsoft.com/office/drawing/2014/main" val="3128719881"/>
                    </a:ext>
                  </a:extLst>
                </a:gridCol>
                <a:gridCol w="329184">
                  <a:extLst>
                    <a:ext uri="{9D8B030D-6E8A-4147-A177-3AD203B41FA5}">
                      <a16:colId xmlns:a16="http://schemas.microsoft.com/office/drawing/2014/main" val="2888582060"/>
                    </a:ext>
                  </a:extLst>
                </a:gridCol>
                <a:gridCol w="329184">
                  <a:extLst>
                    <a:ext uri="{9D8B030D-6E8A-4147-A177-3AD203B41FA5}">
                      <a16:colId xmlns:a16="http://schemas.microsoft.com/office/drawing/2014/main" val="2922027100"/>
                    </a:ext>
                  </a:extLst>
                </a:gridCol>
                <a:gridCol w="329184">
                  <a:extLst>
                    <a:ext uri="{9D8B030D-6E8A-4147-A177-3AD203B41FA5}">
                      <a16:colId xmlns:a16="http://schemas.microsoft.com/office/drawing/2014/main" val="2173285447"/>
                    </a:ext>
                  </a:extLst>
                </a:gridCol>
                <a:gridCol w="329184">
                  <a:extLst>
                    <a:ext uri="{9D8B030D-6E8A-4147-A177-3AD203B41FA5}">
                      <a16:colId xmlns:a16="http://schemas.microsoft.com/office/drawing/2014/main" val="3375019482"/>
                    </a:ext>
                  </a:extLst>
                </a:gridCol>
                <a:gridCol w="329184">
                  <a:extLst>
                    <a:ext uri="{9D8B030D-6E8A-4147-A177-3AD203B41FA5}">
                      <a16:colId xmlns:a16="http://schemas.microsoft.com/office/drawing/2014/main" val="408224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0620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- 2023-02-15 17:00:00</a:t>
                      </a:r>
                      <a:r>
                        <a:rPr kumimoji="0" lang="de-DE" sz="1000" b="0" i="0" u="none" strike="noStrike" kern="1200" cap="none" spc="0" normalizeH="0" baseline="0" noProof="0">
                          <a:ln>
                            <a:noFill/>
                          </a:ln>
                          <a:solidFill>
                            <a:prstClr val="black"/>
                          </a:solidFill>
                          <a:effectLst/>
                          <a:uLnTx/>
                          <a:uFillTx/>
                          <a:latin typeface="Calibri"/>
                          <a:ea typeface="+mn-ea"/>
                          <a:cs typeface="+mn-cs"/>
                        </a:rPr>
                        <a:t>
 #newepisode 
Was tun, wenn der Darm einfach keine Ruhe geben will? Das erklärt uns der Reizdarm-Experte Dr. Andreas Stengel in unserer neuen Podcast-Folge "Ist das noch gesund" 🙏 
kite.link/istdasnochgesund-reizdarm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https://quintly-eu-image-storage.s3.amazonaws.com/b6f53d064cf8f08348bbd1a465f3ec7e/288125e6e63162676b031c5c4c28b2ff.jpg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06483533"/>
                  </a:ext>
                </a:extLst>
              </a:tr>
            </a:tbl>
          </a:graphicData>
        </a:graphic>
      </p:graphicFrame>
      <p:sp>
        <p:nvSpPr>
          <p:cNvPr id="4" name="Text Placeholder 3">
            <a:extLst>
              <a:ext uri="{FF2B5EF4-FFF2-40B4-BE49-F238E27FC236}">
                <a16:creationId xmlns:a16="http://schemas.microsoft.com/office/drawing/2014/main" id="{BE9099D8-EC22-4389-A116-09BED88F7F58}"/>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727743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18EA4-9777-444D-B849-D9DFAF3A63D0}"/>
              </a:ext>
            </a:extLst>
          </p:cNvPr>
          <p:cNvSpPr>
            <a:spLocks noGrp="1"/>
          </p:cNvSpPr>
          <p:nvPr>
            <p:ph type="title"/>
          </p:nvPr>
        </p:nvSpPr>
        <p:spPr/>
        <p:txBody>
          <a:bodyPr/>
          <a:lstStyle/>
          <a:p>
            <a:r>
              <a:rPr lang="en-US"/>
              <a:t>Facebook Published Posts Table | DCM - Eigenen Kanäle - 16 of 26</a:t>
            </a:r>
          </a:p>
        </p:txBody>
      </p:sp>
      <p:graphicFrame>
        <p:nvGraphicFramePr>
          <p:cNvPr id="5" name="Table Placeholder 4">
            <a:extLst>
              <a:ext uri="{FF2B5EF4-FFF2-40B4-BE49-F238E27FC236}">
                <a16:creationId xmlns:a16="http://schemas.microsoft.com/office/drawing/2014/main" id="{96126A86-286A-40B6-AEE2-C0E9E599567A}"/>
              </a:ext>
            </a:extLst>
          </p:cNvPr>
          <p:cNvGraphicFramePr>
            <a:graphicFrameLocks noGrp="1"/>
          </p:cNvGraphicFramePr>
          <p:nvPr>
            <p:ph type="tbl" sz="quarter" idx="13"/>
            <p:extLst>
              <p:ext uri="{D42A27DB-BD31-4B8C-83A1-F6EECF244321}">
                <p14:modId xmlns:p14="http://schemas.microsoft.com/office/powerpoint/2010/main" val="1586835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28848086"/>
                    </a:ext>
                  </a:extLst>
                </a:gridCol>
                <a:gridCol w="1152144">
                  <a:extLst>
                    <a:ext uri="{9D8B030D-6E8A-4147-A177-3AD203B41FA5}">
                      <a16:colId xmlns:a16="http://schemas.microsoft.com/office/drawing/2014/main" val="2448809166"/>
                    </a:ext>
                  </a:extLst>
                </a:gridCol>
                <a:gridCol w="987552">
                  <a:extLst>
                    <a:ext uri="{9D8B030D-6E8A-4147-A177-3AD203B41FA5}">
                      <a16:colId xmlns:a16="http://schemas.microsoft.com/office/drawing/2014/main" val="474664554"/>
                    </a:ext>
                  </a:extLst>
                </a:gridCol>
                <a:gridCol w="329184">
                  <a:extLst>
                    <a:ext uri="{9D8B030D-6E8A-4147-A177-3AD203B41FA5}">
                      <a16:colId xmlns:a16="http://schemas.microsoft.com/office/drawing/2014/main" val="512203704"/>
                    </a:ext>
                  </a:extLst>
                </a:gridCol>
                <a:gridCol w="329184">
                  <a:extLst>
                    <a:ext uri="{9D8B030D-6E8A-4147-A177-3AD203B41FA5}">
                      <a16:colId xmlns:a16="http://schemas.microsoft.com/office/drawing/2014/main" val="1642554320"/>
                    </a:ext>
                  </a:extLst>
                </a:gridCol>
                <a:gridCol w="329184">
                  <a:extLst>
                    <a:ext uri="{9D8B030D-6E8A-4147-A177-3AD203B41FA5}">
                      <a16:colId xmlns:a16="http://schemas.microsoft.com/office/drawing/2014/main" val="1957700659"/>
                    </a:ext>
                  </a:extLst>
                </a:gridCol>
                <a:gridCol w="329184">
                  <a:extLst>
                    <a:ext uri="{9D8B030D-6E8A-4147-A177-3AD203B41FA5}">
                      <a16:colId xmlns:a16="http://schemas.microsoft.com/office/drawing/2014/main" val="3504060646"/>
                    </a:ext>
                  </a:extLst>
                </a:gridCol>
                <a:gridCol w="329184">
                  <a:extLst>
                    <a:ext uri="{9D8B030D-6E8A-4147-A177-3AD203B41FA5}">
                      <a16:colId xmlns:a16="http://schemas.microsoft.com/office/drawing/2014/main" val="631446441"/>
                    </a:ext>
                  </a:extLst>
                </a:gridCol>
                <a:gridCol w="329184">
                  <a:extLst>
                    <a:ext uri="{9D8B030D-6E8A-4147-A177-3AD203B41FA5}">
                      <a16:colId xmlns:a16="http://schemas.microsoft.com/office/drawing/2014/main" val="1953956189"/>
                    </a:ext>
                  </a:extLst>
                </a:gridCol>
                <a:gridCol w="329184">
                  <a:extLst>
                    <a:ext uri="{9D8B030D-6E8A-4147-A177-3AD203B41FA5}">
                      <a16:colId xmlns:a16="http://schemas.microsoft.com/office/drawing/2014/main" val="3525560741"/>
                    </a:ext>
                  </a:extLst>
                </a:gridCol>
                <a:gridCol w="329184">
                  <a:extLst>
                    <a:ext uri="{9D8B030D-6E8A-4147-A177-3AD203B41FA5}">
                      <a16:colId xmlns:a16="http://schemas.microsoft.com/office/drawing/2014/main" val="848523036"/>
                    </a:ext>
                  </a:extLst>
                </a:gridCol>
                <a:gridCol w="329184">
                  <a:extLst>
                    <a:ext uri="{9D8B030D-6E8A-4147-A177-3AD203B41FA5}">
                      <a16:colId xmlns:a16="http://schemas.microsoft.com/office/drawing/2014/main" val="1123883156"/>
                    </a:ext>
                  </a:extLst>
                </a:gridCol>
                <a:gridCol w="329184">
                  <a:extLst>
                    <a:ext uri="{9D8B030D-6E8A-4147-A177-3AD203B41FA5}">
                      <a16:colId xmlns:a16="http://schemas.microsoft.com/office/drawing/2014/main" val="872843793"/>
                    </a:ext>
                  </a:extLst>
                </a:gridCol>
                <a:gridCol w="329184">
                  <a:extLst>
                    <a:ext uri="{9D8B030D-6E8A-4147-A177-3AD203B41FA5}">
                      <a16:colId xmlns:a16="http://schemas.microsoft.com/office/drawing/2014/main" val="578676158"/>
                    </a:ext>
                  </a:extLst>
                </a:gridCol>
                <a:gridCol w="329184">
                  <a:extLst>
                    <a:ext uri="{9D8B030D-6E8A-4147-A177-3AD203B41FA5}">
                      <a16:colId xmlns:a16="http://schemas.microsoft.com/office/drawing/2014/main" val="894929113"/>
                    </a:ext>
                  </a:extLst>
                </a:gridCol>
                <a:gridCol w="329184">
                  <a:extLst>
                    <a:ext uri="{9D8B030D-6E8A-4147-A177-3AD203B41FA5}">
                      <a16:colId xmlns:a16="http://schemas.microsoft.com/office/drawing/2014/main" val="3835700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63983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- 2023-02-15 16:35:57</a:t>
                      </a:r>
                      <a:r>
                        <a:rPr kumimoji="0" lang="de-DE" sz="1000" b="0" i="0" u="none" strike="noStrike" kern="1200" cap="none" spc="0" normalizeH="0" baseline="0" noProof="0">
                          <a:ln>
                            <a:noFill/>
                          </a:ln>
                          <a:solidFill>
                            <a:prstClr val="black"/>
                          </a:solidFill>
                          <a:effectLst/>
                          <a:uLnTx/>
                          <a:uFillTx/>
                          <a:latin typeface="Calibri"/>
                          <a:ea typeface="+mn-ea"/>
                          <a:cs typeface="+mn-cs"/>
                        </a:rPr>
                        <a:t>
 Du hast Angst, dass durch einen Poststreik wichtige Briefe zu spät zugestellt werden? Dann richte jetzt dein TK-Postfach ein. Mit der TK-App empfängst du Briefe von uns ohne Verzögerung und bequem papierlos in deinem digitalen Postfach! Selbstverständlich kannst du uns darüber auch Briefe und Dokumente zustellen.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https://quintly-eu-image-storage.s3.amazonaws.com/b6f53d064cf8f08348bbd1a465f3ec7e/dc90a4835fc827045c27c4ab89231735.jpg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116602223"/>
                  </a:ext>
                </a:extLst>
              </a:tr>
            </a:tbl>
          </a:graphicData>
        </a:graphic>
      </p:graphicFrame>
      <p:sp>
        <p:nvSpPr>
          <p:cNvPr id="4" name="Text Placeholder 3">
            <a:extLst>
              <a:ext uri="{FF2B5EF4-FFF2-40B4-BE49-F238E27FC236}">
                <a16:creationId xmlns:a16="http://schemas.microsoft.com/office/drawing/2014/main" id="{A082AEEF-6ADA-4EAB-83DD-92136231FAF2}"/>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50775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67EA-2419-4393-A655-2820F3BEEB7B}"/>
              </a:ext>
            </a:extLst>
          </p:cNvPr>
          <p:cNvSpPr>
            <a:spLocks noGrp="1"/>
          </p:cNvSpPr>
          <p:nvPr>
            <p:ph type="title"/>
          </p:nvPr>
        </p:nvSpPr>
        <p:spPr/>
        <p:txBody>
          <a:bodyPr/>
          <a:lstStyle/>
          <a:p>
            <a:r>
              <a:rPr lang="en-US"/>
              <a:t>Facebook Published Posts Table | DCM - Eigenen Kanäle - 17 of 26</a:t>
            </a:r>
          </a:p>
        </p:txBody>
      </p:sp>
      <p:graphicFrame>
        <p:nvGraphicFramePr>
          <p:cNvPr id="5" name="Table Placeholder 4">
            <a:extLst>
              <a:ext uri="{FF2B5EF4-FFF2-40B4-BE49-F238E27FC236}">
                <a16:creationId xmlns:a16="http://schemas.microsoft.com/office/drawing/2014/main" id="{5DB98DF4-E405-4718-A195-222B11D231AC}"/>
              </a:ext>
            </a:extLst>
          </p:cNvPr>
          <p:cNvGraphicFramePr>
            <a:graphicFrameLocks noGrp="1"/>
          </p:cNvGraphicFramePr>
          <p:nvPr>
            <p:ph type="tbl" sz="quarter" idx="13"/>
            <p:extLst>
              <p:ext uri="{D42A27DB-BD31-4B8C-83A1-F6EECF244321}">
                <p14:modId xmlns:p14="http://schemas.microsoft.com/office/powerpoint/2010/main" val="1168438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95653077"/>
                    </a:ext>
                  </a:extLst>
                </a:gridCol>
                <a:gridCol w="1152144">
                  <a:extLst>
                    <a:ext uri="{9D8B030D-6E8A-4147-A177-3AD203B41FA5}">
                      <a16:colId xmlns:a16="http://schemas.microsoft.com/office/drawing/2014/main" val="2667941601"/>
                    </a:ext>
                  </a:extLst>
                </a:gridCol>
                <a:gridCol w="987552">
                  <a:extLst>
                    <a:ext uri="{9D8B030D-6E8A-4147-A177-3AD203B41FA5}">
                      <a16:colId xmlns:a16="http://schemas.microsoft.com/office/drawing/2014/main" val="3882094023"/>
                    </a:ext>
                  </a:extLst>
                </a:gridCol>
                <a:gridCol w="329184">
                  <a:extLst>
                    <a:ext uri="{9D8B030D-6E8A-4147-A177-3AD203B41FA5}">
                      <a16:colId xmlns:a16="http://schemas.microsoft.com/office/drawing/2014/main" val="3578522140"/>
                    </a:ext>
                  </a:extLst>
                </a:gridCol>
                <a:gridCol w="329184">
                  <a:extLst>
                    <a:ext uri="{9D8B030D-6E8A-4147-A177-3AD203B41FA5}">
                      <a16:colId xmlns:a16="http://schemas.microsoft.com/office/drawing/2014/main" val="1570514310"/>
                    </a:ext>
                  </a:extLst>
                </a:gridCol>
                <a:gridCol w="329184">
                  <a:extLst>
                    <a:ext uri="{9D8B030D-6E8A-4147-A177-3AD203B41FA5}">
                      <a16:colId xmlns:a16="http://schemas.microsoft.com/office/drawing/2014/main" val="2469829887"/>
                    </a:ext>
                  </a:extLst>
                </a:gridCol>
                <a:gridCol w="329184">
                  <a:extLst>
                    <a:ext uri="{9D8B030D-6E8A-4147-A177-3AD203B41FA5}">
                      <a16:colId xmlns:a16="http://schemas.microsoft.com/office/drawing/2014/main" val="30232569"/>
                    </a:ext>
                  </a:extLst>
                </a:gridCol>
                <a:gridCol w="329184">
                  <a:extLst>
                    <a:ext uri="{9D8B030D-6E8A-4147-A177-3AD203B41FA5}">
                      <a16:colId xmlns:a16="http://schemas.microsoft.com/office/drawing/2014/main" val="3422445858"/>
                    </a:ext>
                  </a:extLst>
                </a:gridCol>
                <a:gridCol w="329184">
                  <a:extLst>
                    <a:ext uri="{9D8B030D-6E8A-4147-A177-3AD203B41FA5}">
                      <a16:colId xmlns:a16="http://schemas.microsoft.com/office/drawing/2014/main" val="3936316748"/>
                    </a:ext>
                  </a:extLst>
                </a:gridCol>
                <a:gridCol w="329184">
                  <a:extLst>
                    <a:ext uri="{9D8B030D-6E8A-4147-A177-3AD203B41FA5}">
                      <a16:colId xmlns:a16="http://schemas.microsoft.com/office/drawing/2014/main" val="562899805"/>
                    </a:ext>
                  </a:extLst>
                </a:gridCol>
                <a:gridCol w="329184">
                  <a:extLst>
                    <a:ext uri="{9D8B030D-6E8A-4147-A177-3AD203B41FA5}">
                      <a16:colId xmlns:a16="http://schemas.microsoft.com/office/drawing/2014/main" val="2707333331"/>
                    </a:ext>
                  </a:extLst>
                </a:gridCol>
                <a:gridCol w="329184">
                  <a:extLst>
                    <a:ext uri="{9D8B030D-6E8A-4147-A177-3AD203B41FA5}">
                      <a16:colId xmlns:a16="http://schemas.microsoft.com/office/drawing/2014/main" val="2538175686"/>
                    </a:ext>
                  </a:extLst>
                </a:gridCol>
                <a:gridCol w="329184">
                  <a:extLst>
                    <a:ext uri="{9D8B030D-6E8A-4147-A177-3AD203B41FA5}">
                      <a16:colId xmlns:a16="http://schemas.microsoft.com/office/drawing/2014/main" val="3051244753"/>
                    </a:ext>
                  </a:extLst>
                </a:gridCol>
                <a:gridCol w="329184">
                  <a:extLst>
                    <a:ext uri="{9D8B030D-6E8A-4147-A177-3AD203B41FA5}">
                      <a16:colId xmlns:a16="http://schemas.microsoft.com/office/drawing/2014/main" val="2982108555"/>
                    </a:ext>
                  </a:extLst>
                </a:gridCol>
                <a:gridCol w="329184">
                  <a:extLst>
                    <a:ext uri="{9D8B030D-6E8A-4147-A177-3AD203B41FA5}">
                      <a16:colId xmlns:a16="http://schemas.microsoft.com/office/drawing/2014/main" val="2080468400"/>
                    </a:ext>
                  </a:extLst>
                </a:gridCol>
                <a:gridCol w="329184">
                  <a:extLst>
                    <a:ext uri="{9D8B030D-6E8A-4147-A177-3AD203B41FA5}">
                      <a16:colId xmlns:a16="http://schemas.microsoft.com/office/drawing/2014/main" val="292213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66949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- 2023-02-14 11:32:25</a:t>
                      </a:r>
                      <a:r>
                        <a:rPr kumimoji="0" lang="de-DE" sz="1000" b="0" i="0" u="none" strike="noStrike" kern="1200" cap="none" spc="0" normalizeH="0" baseline="0" noProof="0">
                          <a:ln>
                            <a:noFill/>
                          </a:ln>
                          <a:solidFill>
                            <a:prstClr val="black"/>
                          </a:solidFill>
                          <a:effectLst/>
                          <a:uLnTx/>
                          <a:uFillTx/>
                          <a:latin typeface="Calibri"/>
                          <a:ea typeface="+mn-ea"/>
                          <a:cs typeface="+mn-cs"/>
                        </a:rPr>
                        <a:t>
 Weite, Freiheit, fremde Gerüche: Wenn das Fernweh zuschlägt, ist es schnell um uns geschehen. 🏝️ Reisen erweitern nicht nur unseren Horizont, sondern helfen uns, Abstand vom Alltag zu gewinnen und richtig zu entspannen. Damit wir auch unterwegs gesund bleiben, lohnt sich vorher eine kurze Recherche: Welche Krankheiten gibt es im Zielland und wird zu Impfungen geraten? Wer frühzeitig vorsorgt, kann die Auszeit in vollen Zügen genießen.
Die TK übernimmt die Kosten für empfohlene Reiseschutzimpfungen, sodass du bestens vorbereitet bist. 👉 https://www.tk.de/techniker/2010160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https://quintly-eu-image-storage.s3.amazonaws.com/b6f53d064cf8f08348bbd1a465f3ec7e/9bdca13e2ee3969e7038b08fcf63e263.jpg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93317971"/>
                  </a:ext>
                </a:extLst>
              </a:tr>
            </a:tbl>
          </a:graphicData>
        </a:graphic>
      </p:graphicFrame>
      <p:sp>
        <p:nvSpPr>
          <p:cNvPr id="4" name="Text Placeholder 3">
            <a:extLst>
              <a:ext uri="{FF2B5EF4-FFF2-40B4-BE49-F238E27FC236}">
                <a16:creationId xmlns:a16="http://schemas.microsoft.com/office/drawing/2014/main" id="{58C2B1BE-35A4-4D40-9B7D-3441DAA886A9}"/>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660018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7A9E9-5791-4248-B590-DA4F7721CDAB}"/>
              </a:ext>
            </a:extLst>
          </p:cNvPr>
          <p:cNvSpPr>
            <a:spLocks noGrp="1"/>
          </p:cNvSpPr>
          <p:nvPr>
            <p:ph type="title"/>
          </p:nvPr>
        </p:nvSpPr>
        <p:spPr/>
        <p:txBody>
          <a:bodyPr/>
          <a:lstStyle/>
          <a:p>
            <a:r>
              <a:rPr lang="en-US"/>
              <a:t>Facebook Published Posts Table | DCM - Eigenen Kanäle - 18 of 26</a:t>
            </a:r>
          </a:p>
        </p:txBody>
      </p:sp>
      <p:graphicFrame>
        <p:nvGraphicFramePr>
          <p:cNvPr id="5" name="Table Placeholder 4">
            <a:extLst>
              <a:ext uri="{FF2B5EF4-FFF2-40B4-BE49-F238E27FC236}">
                <a16:creationId xmlns:a16="http://schemas.microsoft.com/office/drawing/2014/main" id="{346698C1-5915-49BA-8FAB-89AC97319A65}"/>
              </a:ext>
            </a:extLst>
          </p:cNvPr>
          <p:cNvGraphicFramePr>
            <a:graphicFrameLocks noGrp="1"/>
          </p:cNvGraphicFramePr>
          <p:nvPr>
            <p:ph type="tbl" sz="quarter" idx="13"/>
            <p:extLst>
              <p:ext uri="{D42A27DB-BD31-4B8C-83A1-F6EECF244321}">
                <p14:modId xmlns:p14="http://schemas.microsoft.com/office/powerpoint/2010/main" val="1339314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10251913"/>
                    </a:ext>
                  </a:extLst>
                </a:gridCol>
                <a:gridCol w="1152144">
                  <a:extLst>
                    <a:ext uri="{9D8B030D-6E8A-4147-A177-3AD203B41FA5}">
                      <a16:colId xmlns:a16="http://schemas.microsoft.com/office/drawing/2014/main" val="2717054186"/>
                    </a:ext>
                  </a:extLst>
                </a:gridCol>
                <a:gridCol w="987552">
                  <a:extLst>
                    <a:ext uri="{9D8B030D-6E8A-4147-A177-3AD203B41FA5}">
                      <a16:colId xmlns:a16="http://schemas.microsoft.com/office/drawing/2014/main" val="1694697685"/>
                    </a:ext>
                  </a:extLst>
                </a:gridCol>
                <a:gridCol w="329184">
                  <a:extLst>
                    <a:ext uri="{9D8B030D-6E8A-4147-A177-3AD203B41FA5}">
                      <a16:colId xmlns:a16="http://schemas.microsoft.com/office/drawing/2014/main" val="1579960124"/>
                    </a:ext>
                  </a:extLst>
                </a:gridCol>
                <a:gridCol w="329184">
                  <a:extLst>
                    <a:ext uri="{9D8B030D-6E8A-4147-A177-3AD203B41FA5}">
                      <a16:colId xmlns:a16="http://schemas.microsoft.com/office/drawing/2014/main" val="4239197174"/>
                    </a:ext>
                  </a:extLst>
                </a:gridCol>
                <a:gridCol w="329184">
                  <a:extLst>
                    <a:ext uri="{9D8B030D-6E8A-4147-A177-3AD203B41FA5}">
                      <a16:colId xmlns:a16="http://schemas.microsoft.com/office/drawing/2014/main" val="3432679964"/>
                    </a:ext>
                  </a:extLst>
                </a:gridCol>
                <a:gridCol w="329184">
                  <a:extLst>
                    <a:ext uri="{9D8B030D-6E8A-4147-A177-3AD203B41FA5}">
                      <a16:colId xmlns:a16="http://schemas.microsoft.com/office/drawing/2014/main" val="1347029657"/>
                    </a:ext>
                  </a:extLst>
                </a:gridCol>
                <a:gridCol w="329184">
                  <a:extLst>
                    <a:ext uri="{9D8B030D-6E8A-4147-A177-3AD203B41FA5}">
                      <a16:colId xmlns:a16="http://schemas.microsoft.com/office/drawing/2014/main" val="2457462533"/>
                    </a:ext>
                  </a:extLst>
                </a:gridCol>
                <a:gridCol w="329184">
                  <a:extLst>
                    <a:ext uri="{9D8B030D-6E8A-4147-A177-3AD203B41FA5}">
                      <a16:colId xmlns:a16="http://schemas.microsoft.com/office/drawing/2014/main" val="581633020"/>
                    </a:ext>
                  </a:extLst>
                </a:gridCol>
                <a:gridCol w="329184">
                  <a:extLst>
                    <a:ext uri="{9D8B030D-6E8A-4147-A177-3AD203B41FA5}">
                      <a16:colId xmlns:a16="http://schemas.microsoft.com/office/drawing/2014/main" val="3910114552"/>
                    </a:ext>
                  </a:extLst>
                </a:gridCol>
                <a:gridCol w="329184">
                  <a:extLst>
                    <a:ext uri="{9D8B030D-6E8A-4147-A177-3AD203B41FA5}">
                      <a16:colId xmlns:a16="http://schemas.microsoft.com/office/drawing/2014/main" val="311483297"/>
                    </a:ext>
                  </a:extLst>
                </a:gridCol>
                <a:gridCol w="329184">
                  <a:extLst>
                    <a:ext uri="{9D8B030D-6E8A-4147-A177-3AD203B41FA5}">
                      <a16:colId xmlns:a16="http://schemas.microsoft.com/office/drawing/2014/main" val="651365725"/>
                    </a:ext>
                  </a:extLst>
                </a:gridCol>
                <a:gridCol w="329184">
                  <a:extLst>
                    <a:ext uri="{9D8B030D-6E8A-4147-A177-3AD203B41FA5}">
                      <a16:colId xmlns:a16="http://schemas.microsoft.com/office/drawing/2014/main" val="720047451"/>
                    </a:ext>
                  </a:extLst>
                </a:gridCol>
                <a:gridCol w="329184">
                  <a:extLst>
                    <a:ext uri="{9D8B030D-6E8A-4147-A177-3AD203B41FA5}">
                      <a16:colId xmlns:a16="http://schemas.microsoft.com/office/drawing/2014/main" val="3679509156"/>
                    </a:ext>
                  </a:extLst>
                </a:gridCol>
                <a:gridCol w="329184">
                  <a:extLst>
                    <a:ext uri="{9D8B030D-6E8A-4147-A177-3AD203B41FA5}">
                      <a16:colId xmlns:a16="http://schemas.microsoft.com/office/drawing/2014/main" val="4224416846"/>
                    </a:ext>
                  </a:extLst>
                </a:gridCol>
                <a:gridCol w="329184">
                  <a:extLst>
                    <a:ext uri="{9D8B030D-6E8A-4147-A177-3AD203B41FA5}">
                      <a16:colId xmlns:a16="http://schemas.microsoft.com/office/drawing/2014/main" val="2401728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987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- 2023-02-13 11:25:30</a:t>
                      </a:r>
                      <a:r>
                        <a:rPr kumimoji="0" lang="de-DE" sz="1000" b="0" i="0" u="none" strike="noStrike" kern="1200" cap="none" spc="0" normalizeH="0" baseline="0" noProof="0">
                          <a:ln>
                            <a:noFill/>
                          </a:ln>
                          <a:solidFill>
                            <a:prstClr val="black"/>
                          </a:solidFill>
                          <a:effectLst/>
                          <a:uLnTx/>
                          <a:uFillTx/>
                          <a:latin typeface="Calibri"/>
                          <a:ea typeface="+mn-ea"/>
                          <a:cs typeface="+mn-cs"/>
                        </a:rPr>
                        <a:t>
 Lange war die Avocado der Star unter den Superfoods. Doch die heimische Walnuss ist ebenso gehalt- und wertvoll. Sie wächst auch hierzulande, verbraucht viel weniger Wasser und hat eine bessere Ökobilanz – zudem schmeckt sie im Salat ebenso gut wie als Snack zwischendurch. 🤤 
Mehr Infos zu nachhaltiger Ernährung findest du hier: https://www.tk.de/techniker/2031776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https://quintly-eu-image-storage.s3.amazonaws.com/b6f53d064cf8f08348bbd1a465f3ec7e/6fa2fe6061d46caa13950fdada53b541.jpg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96101777"/>
                  </a:ext>
                </a:extLst>
              </a:tr>
            </a:tbl>
          </a:graphicData>
        </a:graphic>
      </p:graphicFrame>
      <p:sp>
        <p:nvSpPr>
          <p:cNvPr id="4" name="Text Placeholder 3">
            <a:extLst>
              <a:ext uri="{FF2B5EF4-FFF2-40B4-BE49-F238E27FC236}">
                <a16:creationId xmlns:a16="http://schemas.microsoft.com/office/drawing/2014/main" id="{6C0DDA3B-8E64-4257-BDE9-CE5822509869}"/>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71739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4FA00-9F39-4B59-B612-C6FD18FC231B}"/>
              </a:ext>
            </a:extLst>
          </p:cNvPr>
          <p:cNvSpPr>
            <a:spLocks noGrp="1"/>
          </p:cNvSpPr>
          <p:nvPr>
            <p:ph type="title"/>
          </p:nvPr>
        </p:nvSpPr>
        <p:spPr/>
        <p:txBody>
          <a:bodyPr/>
          <a:lstStyle/>
          <a:p>
            <a:r>
              <a:rPr lang="en-US"/>
              <a:t>Facebook Published Posts Table | DCM - Eigenen Kanäle - 19 of 26</a:t>
            </a:r>
          </a:p>
        </p:txBody>
      </p:sp>
      <p:graphicFrame>
        <p:nvGraphicFramePr>
          <p:cNvPr id="5" name="Table Placeholder 4">
            <a:extLst>
              <a:ext uri="{FF2B5EF4-FFF2-40B4-BE49-F238E27FC236}">
                <a16:creationId xmlns:a16="http://schemas.microsoft.com/office/drawing/2014/main" id="{62C5DF9A-6D20-4375-BD16-8CE42487BEA6}"/>
              </a:ext>
            </a:extLst>
          </p:cNvPr>
          <p:cNvGraphicFramePr>
            <a:graphicFrameLocks noGrp="1"/>
          </p:cNvGraphicFramePr>
          <p:nvPr>
            <p:ph type="tbl" sz="quarter" idx="13"/>
            <p:extLst>
              <p:ext uri="{D42A27DB-BD31-4B8C-83A1-F6EECF244321}">
                <p14:modId xmlns:p14="http://schemas.microsoft.com/office/powerpoint/2010/main" val="1181237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43233477"/>
                    </a:ext>
                  </a:extLst>
                </a:gridCol>
                <a:gridCol w="1152144">
                  <a:extLst>
                    <a:ext uri="{9D8B030D-6E8A-4147-A177-3AD203B41FA5}">
                      <a16:colId xmlns:a16="http://schemas.microsoft.com/office/drawing/2014/main" val="3890596030"/>
                    </a:ext>
                  </a:extLst>
                </a:gridCol>
                <a:gridCol w="987552">
                  <a:extLst>
                    <a:ext uri="{9D8B030D-6E8A-4147-A177-3AD203B41FA5}">
                      <a16:colId xmlns:a16="http://schemas.microsoft.com/office/drawing/2014/main" val="587162645"/>
                    </a:ext>
                  </a:extLst>
                </a:gridCol>
                <a:gridCol w="329184">
                  <a:extLst>
                    <a:ext uri="{9D8B030D-6E8A-4147-A177-3AD203B41FA5}">
                      <a16:colId xmlns:a16="http://schemas.microsoft.com/office/drawing/2014/main" val="1598543470"/>
                    </a:ext>
                  </a:extLst>
                </a:gridCol>
                <a:gridCol w="329184">
                  <a:extLst>
                    <a:ext uri="{9D8B030D-6E8A-4147-A177-3AD203B41FA5}">
                      <a16:colId xmlns:a16="http://schemas.microsoft.com/office/drawing/2014/main" val="3373859615"/>
                    </a:ext>
                  </a:extLst>
                </a:gridCol>
                <a:gridCol w="329184">
                  <a:extLst>
                    <a:ext uri="{9D8B030D-6E8A-4147-A177-3AD203B41FA5}">
                      <a16:colId xmlns:a16="http://schemas.microsoft.com/office/drawing/2014/main" val="2508052469"/>
                    </a:ext>
                  </a:extLst>
                </a:gridCol>
                <a:gridCol w="329184">
                  <a:extLst>
                    <a:ext uri="{9D8B030D-6E8A-4147-A177-3AD203B41FA5}">
                      <a16:colId xmlns:a16="http://schemas.microsoft.com/office/drawing/2014/main" val="1038166862"/>
                    </a:ext>
                  </a:extLst>
                </a:gridCol>
                <a:gridCol w="329184">
                  <a:extLst>
                    <a:ext uri="{9D8B030D-6E8A-4147-A177-3AD203B41FA5}">
                      <a16:colId xmlns:a16="http://schemas.microsoft.com/office/drawing/2014/main" val="4070942455"/>
                    </a:ext>
                  </a:extLst>
                </a:gridCol>
                <a:gridCol w="329184">
                  <a:extLst>
                    <a:ext uri="{9D8B030D-6E8A-4147-A177-3AD203B41FA5}">
                      <a16:colId xmlns:a16="http://schemas.microsoft.com/office/drawing/2014/main" val="404854070"/>
                    </a:ext>
                  </a:extLst>
                </a:gridCol>
                <a:gridCol w="329184">
                  <a:extLst>
                    <a:ext uri="{9D8B030D-6E8A-4147-A177-3AD203B41FA5}">
                      <a16:colId xmlns:a16="http://schemas.microsoft.com/office/drawing/2014/main" val="1367020445"/>
                    </a:ext>
                  </a:extLst>
                </a:gridCol>
                <a:gridCol w="329184">
                  <a:extLst>
                    <a:ext uri="{9D8B030D-6E8A-4147-A177-3AD203B41FA5}">
                      <a16:colId xmlns:a16="http://schemas.microsoft.com/office/drawing/2014/main" val="1972263699"/>
                    </a:ext>
                  </a:extLst>
                </a:gridCol>
                <a:gridCol w="329184">
                  <a:extLst>
                    <a:ext uri="{9D8B030D-6E8A-4147-A177-3AD203B41FA5}">
                      <a16:colId xmlns:a16="http://schemas.microsoft.com/office/drawing/2014/main" val="597474732"/>
                    </a:ext>
                  </a:extLst>
                </a:gridCol>
                <a:gridCol w="329184">
                  <a:extLst>
                    <a:ext uri="{9D8B030D-6E8A-4147-A177-3AD203B41FA5}">
                      <a16:colId xmlns:a16="http://schemas.microsoft.com/office/drawing/2014/main" val="2334011614"/>
                    </a:ext>
                  </a:extLst>
                </a:gridCol>
                <a:gridCol w="329184">
                  <a:extLst>
                    <a:ext uri="{9D8B030D-6E8A-4147-A177-3AD203B41FA5}">
                      <a16:colId xmlns:a16="http://schemas.microsoft.com/office/drawing/2014/main" val="898338952"/>
                    </a:ext>
                  </a:extLst>
                </a:gridCol>
                <a:gridCol w="329184">
                  <a:extLst>
                    <a:ext uri="{9D8B030D-6E8A-4147-A177-3AD203B41FA5}">
                      <a16:colId xmlns:a16="http://schemas.microsoft.com/office/drawing/2014/main" val="2945076613"/>
                    </a:ext>
                  </a:extLst>
                </a:gridCol>
                <a:gridCol w="329184">
                  <a:extLst>
                    <a:ext uri="{9D8B030D-6E8A-4147-A177-3AD203B41FA5}">
                      <a16:colId xmlns:a16="http://schemas.microsoft.com/office/drawing/2014/main" val="1364918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6442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- 2023-02-12 09:39:16</a:t>
                      </a:r>
                      <a:r>
                        <a:rPr kumimoji="0" lang="de-DE" sz="1000" b="0" i="0" u="none" strike="noStrike" kern="1200" cap="none" spc="0" normalizeH="0" baseline="0" noProof="0">
                          <a:ln>
                            <a:noFill/>
                          </a:ln>
                          <a:solidFill>
                            <a:prstClr val="black"/>
                          </a:solidFill>
                          <a:effectLst/>
                          <a:uLnTx/>
                          <a:uFillTx/>
                          <a:latin typeface="Calibri"/>
                          <a:ea typeface="+mn-ea"/>
                          <a:cs typeface="+mn-cs"/>
                        </a:rPr>
                        <a:t>
 Gogong gogong - das neue Video von Dr. Johannes Wimmer geht richtig ans Herz, ääh… ums Herz. Erfahre mehr darüber, was dein Herz für einen extremen Job macht - und wie du ihm etwas Gutes tun kannst.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https://quintly-eu-image-storage.s3.amazonaws.com/b6f53d064cf8f08348bbd1a465f3ec7e/c7f3f94d9e30591977b69cc09623b3aa.jpg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413139512"/>
                  </a:ext>
                </a:extLst>
              </a:tr>
            </a:tbl>
          </a:graphicData>
        </a:graphic>
      </p:graphicFrame>
      <p:sp>
        <p:nvSpPr>
          <p:cNvPr id="4" name="Text Placeholder 3">
            <a:extLst>
              <a:ext uri="{FF2B5EF4-FFF2-40B4-BE49-F238E27FC236}">
                <a16:creationId xmlns:a16="http://schemas.microsoft.com/office/drawing/2014/main" id="{BF8351F0-27BF-4566-8192-79CE36DD6C05}"/>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632508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51689-B84C-4C93-B109-2BE41A8C7107}"/>
              </a:ext>
            </a:extLst>
          </p:cNvPr>
          <p:cNvSpPr>
            <a:spLocks noGrp="1"/>
          </p:cNvSpPr>
          <p:nvPr>
            <p:ph type="title"/>
          </p:nvPr>
        </p:nvSpPr>
        <p:spPr/>
        <p:txBody>
          <a:bodyPr/>
          <a:lstStyle/>
          <a:p>
            <a:r>
              <a:rPr lang="en-US"/>
              <a:t>Facebook Published Posts Table | DCM - Eigenen Kanäle - 20 of 26</a:t>
            </a:r>
          </a:p>
        </p:txBody>
      </p:sp>
      <p:graphicFrame>
        <p:nvGraphicFramePr>
          <p:cNvPr id="5" name="Table Placeholder 4">
            <a:extLst>
              <a:ext uri="{FF2B5EF4-FFF2-40B4-BE49-F238E27FC236}">
                <a16:creationId xmlns:a16="http://schemas.microsoft.com/office/drawing/2014/main" id="{2C48DD15-F7B3-45EE-8440-E4B50BE6C6F5}"/>
              </a:ext>
            </a:extLst>
          </p:cNvPr>
          <p:cNvGraphicFramePr>
            <a:graphicFrameLocks noGrp="1"/>
          </p:cNvGraphicFramePr>
          <p:nvPr>
            <p:ph type="tbl" sz="quarter" idx="13"/>
            <p:extLst>
              <p:ext uri="{D42A27DB-BD31-4B8C-83A1-F6EECF244321}">
                <p14:modId xmlns:p14="http://schemas.microsoft.com/office/powerpoint/2010/main" val="59364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12526980"/>
                    </a:ext>
                  </a:extLst>
                </a:gridCol>
                <a:gridCol w="1152144">
                  <a:extLst>
                    <a:ext uri="{9D8B030D-6E8A-4147-A177-3AD203B41FA5}">
                      <a16:colId xmlns:a16="http://schemas.microsoft.com/office/drawing/2014/main" val="3067355515"/>
                    </a:ext>
                  </a:extLst>
                </a:gridCol>
                <a:gridCol w="987552">
                  <a:extLst>
                    <a:ext uri="{9D8B030D-6E8A-4147-A177-3AD203B41FA5}">
                      <a16:colId xmlns:a16="http://schemas.microsoft.com/office/drawing/2014/main" val="3724666201"/>
                    </a:ext>
                  </a:extLst>
                </a:gridCol>
                <a:gridCol w="329184">
                  <a:extLst>
                    <a:ext uri="{9D8B030D-6E8A-4147-A177-3AD203B41FA5}">
                      <a16:colId xmlns:a16="http://schemas.microsoft.com/office/drawing/2014/main" val="620444874"/>
                    </a:ext>
                  </a:extLst>
                </a:gridCol>
                <a:gridCol w="329184">
                  <a:extLst>
                    <a:ext uri="{9D8B030D-6E8A-4147-A177-3AD203B41FA5}">
                      <a16:colId xmlns:a16="http://schemas.microsoft.com/office/drawing/2014/main" val="3084758485"/>
                    </a:ext>
                  </a:extLst>
                </a:gridCol>
                <a:gridCol w="329184">
                  <a:extLst>
                    <a:ext uri="{9D8B030D-6E8A-4147-A177-3AD203B41FA5}">
                      <a16:colId xmlns:a16="http://schemas.microsoft.com/office/drawing/2014/main" val="2269672535"/>
                    </a:ext>
                  </a:extLst>
                </a:gridCol>
                <a:gridCol w="329184">
                  <a:extLst>
                    <a:ext uri="{9D8B030D-6E8A-4147-A177-3AD203B41FA5}">
                      <a16:colId xmlns:a16="http://schemas.microsoft.com/office/drawing/2014/main" val="1800582432"/>
                    </a:ext>
                  </a:extLst>
                </a:gridCol>
                <a:gridCol w="329184">
                  <a:extLst>
                    <a:ext uri="{9D8B030D-6E8A-4147-A177-3AD203B41FA5}">
                      <a16:colId xmlns:a16="http://schemas.microsoft.com/office/drawing/2014/main" val="3441114048"/>
                    </a:ext>
                  </a:extLst>
                </a:gridCol>
                <a:gridCol w="329184">
                  <a:extLst>
                    <a:ext uri="{9D8B030D-6E8A-4147-A177-3AD203B41FA5}">
                      <a16:colId xmlns:a16="http://schemas.microsoft.com/office/drawing/2014/main" val="3016349463"/>
                    </a:ext>
                  </a:extLst>
                </a:gridCol>
                <a:gridCol w="329184">
                  <a:extLst>
                    <a:ext uri="{9D8B030D-6E8A-4147-A177-3AD203B41FA5}">
                      <a16:colId xmlns:a16="http://schemas.microsoft.com/office/drawing/2014/main" val="326986032"/>
                    </a:ext>
                  </a:extLst>
                </a:gridCol>
                <a:gridCol w="329184">
                  <a:extLst>
                    <a:ext uri="{9D8B030D-6E8A-4147-A177-3AD203B41FA5}">
                      <a16:colId xmlns:a16="http://schemas.microsoft.com/office/drawing/2014/main" val="3166212416"/>
                    </a:ext>
                  </a:extLst>
                </a:gridCol>
                <a:gridCol w="329184">
                  <a:extLst>
                    <a:ext uri="{9D8B030D-6E8A-4147-A177-3AD203B41FA5}">
                      <a16:colId xmlns:a16="http://schemas.microsoft.com/office/drawing/2014/main" val="1356873042"/>
                    </a:ext>
                  </a:extLst>
                </a:gridCol>
                <a:gridCol w="329184">
                  <a:extLst>
                    <a:ext uri="{9D8B030D-6E8A-4147-A177-3AD203B41FA5}">
                      <a16:colId xmlns:a16="http://schemas.microsoft.com/office/drawing/2014/main" val="3362464965"/>
                    </a:ext>
                  </a:extLst>
                </a:gridCol>
                <a:gridCol w="329184">
                  <a:extLst>
                    <a:ext uri="{9D8B030D-6E8A-4147-A177-3AD203B41FA5}">
                      <a16:colId xmlns:a16="http://schemas.microsoft.com/office/drawing/2014/main" val="1669470929"/>
                    </a:ext>
                  </a:extLst>
                </a:gridCol>
                <a:gridCol w="329184">
                  <a:extLst>
                    <a:ext uri="{9D8B030D-6E8A-4147-A177-3AD203B41FA5}">
                      <a16:colId xmlns:a16="http://schemas.microsoft.com/office/drawing/2014/main" val="2228987464"/>
                    </a:ext>
                  </a:extLst>
                </a:gridCol>
                <a:gridCol w="329184">
                  <a:extLst>
                    <a:ext uri="{9D8B030D-6E8A-4147-A177-3AD203B41FA5}">
                      <a16:colId xmlns:a16="http://schemas.microsoft.com/office/drawing/2014/main" val="3590321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2041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- 2023-02-11 11:00:01</a:t>
                      </a:r>
                      <a:r>
                        <a:rPr kumimoji="0" lang="de-DE" sz="1000" b="0" i="0" u="none" strike="noStrike" kern="1200" cap="none" spc="0" normalizeH="0" baseline="0" noProof="0">
                          <a:ln>
                            <a:noFill/>
                          </a:ln>
                          <a:solidFill>
                            <a:prstClr val="black"/>
                          </a:solidFill>
                          <a:effectLst/>
                          <a:uLnTx/>
                          <a:uFillTx/>
                          <a:latin typeface="Calibri"/>
                          <a:ea typeface="+mn-ea"/>
                          <a:cs typeface="+mn-cs"/>
                        </a:rPr>
                        <a:t>
 Von Chiasamen über Goji-Beeren bis Quinoa: Wie super ist Superfood wirklich? 🤔  Wir machen den Gesundheitscheck! ✔️ Und zeigen, welche regionalen Alternativen mindestens genauso gut, aber dafür viel nachhaltiger sind: https://www.tk.de/techniker/2006484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https://quintly-eu-image-storage.s3.amazonaws.com/b6f53d064cf8f08348bbd1a465f3ec7e/7b5f2877c718fcfeece7892aa03a780e.jpg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80698"/>
                  </a:ext>
                </a:extLst>
              </a:tr>
            </a:tbl>
          </a:graphicData>
        </a:graphic>
      </p:graphicFrame>
      <p:sp>
        <p:nvSpPr>
          <p:cNvPr id="4" name="Text Placeholder 3">
            <a:extLst>
              <a:ext uri="{FF2B5EF4-FFF2-40B4-BE49-F238E27FC236}">
                <a16:creationId xmlns:a16="http://schemas.microsoft.com/office/drawing/2014/main" id="{519852A8-1AE3-4A1F-BBFB-492915AED097}"/>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020538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C5D18-FF8C-4B12-81DD-EDFF6A402168}"/>
              </a:ext>
            </a:extLst>
          </p:cNvPr>
          <p:cNvSpPr>
            <a:spLocks noGrp="1"/>
          </p:cNvSpPr>
          <p:nvPr>
            <p:ph type="title"/>
          </p:nvPr>
        </p:nvSpPr>
        <p:spPr/>
        <p:txBody>
          <a:bodyPr/>
          <a:lstStyle/>
          <a:p>
            <a:r>
              <a:rPr lang="en-US"/>
              <a:t>Facebook Published Posts Table | DCM - Eigenen Kanäle - 21 of 26</a:t>
            </a:r>
          </a:p>
        </p:txBody>
      </p:sp>
      <p:graphicFrame>
        <p:nvGraphicFramePr>
          <p:cNvPr id="5" name="Table Placeholder 4">
            <a:extLst>
              <a:ext uri="{FF2B5EF4-FFF2-40B4-BE49-F238E27FC236}">
                <a16:creationId xmlns:a16="http://schemas.microsoft.com/office/drawing/2014/main" id="{E2DD81D6-979A-4651-8A5A-8FC316FFDACC}"/>
              </a:ext>
            </a:extLst>
          </p:cNvPr>
          <p:cNvGraphicFramePr>
            <a:graphicFrameLocks noGrp="1"/>
          </p:cNvGraphicFramePr>
          <p:nvPr>
            <p:ph type="tbl" sz="quarter" idx="13"/>
            <p:extLst>
              <p:ext uri="{D42A27DB-BD31-4B8C-83A1-F6EECF244321}">
                <p14:modId xmlns:p14="http://schemas.microsoft.com/office/powerpoint/2010/main" val="274969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47194965"/>
                    </a:ext>
                  </a:extLst>
                </a:gridCol>
                <a:gridCol w="1152144">
                  <a:extLst>
                    <a:ext uri="{9D8B030D-6E8A-4147-A177-3AD203B41FA5}">
                      <a16:colId xmlns:a16="http://schemas.microsoft.com/office/drawing/2014/main" val="474250223"/>
                    </a:ext>
                  </a:extLst>
                </a:gridCol>
                <a:gridCol w="987552">
                  <a:extLst>
                    <a:ext uri="{9D8B030D-6E8A-4147-A177-3AD203B41FA5}">
                      <a16:colId xmlns:a16="http://schemas.microsoft.com/office/drawing/2014/main" val="2118404418"/>
                    </a:ext>
                  </a:extLst>
                </a:gridCol>
                <a:gridCol w="329184">
                  <a:extLst>
                    <a:ext uri="{9D8B030D-6E8A-4147-A177-3AD203B41FA5}">
                      <a16:colId xmlns:a16="http://schemas.microsoft.com/office/drawing/2014/main" val="1799713779"/>
                    </a:ext>
                  </a:extLst>
                </a:gridCol>
                <a:gridCol w="329184">
                  <a:extLst>
                    <a:ext uri="{9D8B030D-6E8A-4147-A177-3AD203B41FA5}">
                      <a16:colId xmlns:a16="http://schemas.microsoft.com/office/drawing/2014/main" val="375675679"/>
                    </a:ext>
                  </a:extLst>
                </a:gridCol>
                <a:gridCol w="329184">
                  <a:extLst>
                    <a:ext uri="{9D8B030D-6E8A-4147-A177-3AD203B41FA5}">
                      <a16:colId xmlns:a16="http://schemas.microsoft.com/office/drawing/2014/main" val="822048171"/>
                    </a:ext>
                  </a:extLst>
                </a:gridCol>
                <a:gridCol w="329184">
                  <a:extLst>
                    <a:ext uri="{9D8B030D-6E8A-4147-A177-3AD203B41FA5}">
                      <a16:colId xmlns:a16="http://schemas.microsoft.com/office/drawing/2014/main" val="1115321337"/>
                    </a:ext>
                  </a:extLst>
                </a:gridCol>
                <a:gridCol w="329184">
                  <a:extLst>
                    <a:ext uri="{9D8B030D-6E8A-4147-A177-3AD203B41FA5}">
                      <a16:colId xmlns:a16="http://schemas.microsoft.com/office/drawing/2014/main" val="1147955050"/>
                    </a:ext>
                  </a:extLst>
                </a:gridCol>
                <a:gridCol w="329184">
                  <a:extLst>
                    <a:ext uri="{9D8B030D-6E8A-4147-A177-3AD203B41FA5}">
                      <a16:colId xmlns:a16="http://schemas.microsoft.com/office/drawing/2014/main" val="2070724750"/>
                    </a:ext>
                  </a:extLst>
                </a:gridCol>
                <a:gridCol w="329184">
                  <a:extLst>
                    <a:ext uri="{9D8B030D-6E8A-4147-A177-3AD203B41FA5}">
                      <a16:colId xmlns:a16="http://schemas.microsoft.com/office/drawing/2014/main" val="4029599534"/>
                    </a:ext>
                  </a:extLst>
                </a:gridCol>
                <a:gridCol w="329184">
                  <a:extLst>
                    <a:ext uri="{9D8B030D-6E8A-4147-A177-3AD203B41FA5}">
                      <a16:colId xmlns:a16="http://schemas.microsoft.com/office/drawing/2014/main" val="4245019288"/>
                    </a:ext>
                  </a:extLst>
                </a:gridCol>
                <a:gridCol w="329184">
                  <a:extLst>
                    <a:ext uri="{9D8B030D-6E8A-4147-A177-3AD203B41FA5}">
                      <a16:colId xmlns:a16="http://schemas.microsoft.com/office/drawing/2014/main" val="3424291609"/>
                    </a:ext>
                  </a:extLst>
                </a:gridCol>
                <a:gridCol w="329184">
                  <a:extLst>
                    <a:ext uri="{9D8B030D-6E8A-4147-A177-3AD203B41FA5}">
                      <a16:colId xmlns:a16="http://schemas.microsoft.com/office/drawing/2014/main" val="420286274"/>
                    </a:ext>
                  </a:extLst>
                </a:gridCol>
                <a:gridCol w="329184">
                  <a:extLst>
                    <a:ext uri="{9D8B030D-6E8A-4147-A177-3AD203B41FA5}">
                      <a16:colId xmlns:a16="http://schemas.microsoft.com/office/drawing/2014/main" val="1937609007"/>
                    </a:ext>
                  </a:extLst>
                </a:gridCol>
                <a:gridCol w="329184">
                  <a:extLst>
                    <a:ext uri="{9D8B030D-6E8A-4147-A177-3AD203B41FA5}">
                      <a16:colId xmlns:a16="http://schemas.microsoft.com/office/drawing/2014/main" val="3210524146"/>
                    </a:ext>
                  </a:extLst>
                </a:gridCol>
                <a:gridCol w="329184">
                  <a:extLst>
                    <a:ext uri="{9D8B030D-6E8A-4147-A177-3AD203B41FA5}">
                      <a16:colId xmlns:a16="http://schemas.microsoft.com/office/drawing/2014/main" val="2906433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570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- 2023-02-10 10:00:00</a:t>
                      </a:r>
                      <a:r>
                        <a:rPr kumimoji="0" lang="de-DE" sz="1000" b="0" i="0" u="none" strike="noStrike" kern="1200" cap="none" spc="0" normalizeH="0" baseline="0" noProof="0">
                          <a:ln>
                            <a:noFill/>
                          </a:ln>
                          <a:solidFill>
                            <a:prstClr val="black"/>
                          </a:solidFill>
                          <a:effectLst/>
                          <a:uLnTx/>
                          <a:uFillTx/>
                          <a:latin typeface="Calibri"/>
                          <a:ea typeface="+mn-ea"/>
                          <a:cs typeface="+mn-cs"/>
                        </a:rPr>
                        <a:t>
 Fast-Food-Fans aufgepasst: Dieses Sandwich ist nicht nur lecker, sondern auch eine gesunde Burger-Alternative! 🤤 Während das Rindfleisch unseren Körper mit Eisen versorgt, liefern die Tomaten reichlich Vitamin C und sekundäre Pflanzenstoffe. 🍅 Das ganze Rezept findest du hier: www.tk.de/techniker/2074358</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https://quintly-eu-image-storage.s3.amazonaws.com/b6f53d064cf8f08348bbd1a465f3ec7e/6a3e3c9e1caae00d77ee477046a6d7ff.png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0816603"/>
                  </a:ext>
                </a:extLst>
              </a:tr>
            </a:tbl>
          </a:graphicData>
        </a:graphic>
      </p:graphicFrame>
      <p:sp>
        <p:nvSpPr>
          <p:cNvPr id="4" name="Text Placeholder 3">
            <a:extLst>
              <a:ext uri="{FF2B5EF4-FFF2-40B4-BE49-F238E27FC236}">
                <a16:creationId xmlns:a16="http://schemas.microsoft.com/office/drawing/2014/main" id="{98575554-03FD-4BE9-96FB-68805806CAAD}"/>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746915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95ED8-4333-4F50-A578-8AA7B82BBBAA}"/>
              </a:ext>
            </a:extLst>
          </p:cNvPr>
          <p:cNvSpPr>
            <a:spLocks noGrp="1"/>
          </p:cNvSpPr>
          <p:nvPr>
            <p:ph type="title"/>
          </p:nvPr>
        </p:nvSpPr>
        <p:spPr/>
        <p:txBody>
          <a:bodyPr/>
          <a:lstStyle/>
          <a:p>
            <a:r>
              <a:rPr lang="en-US"/>
              <a:t>Facebook Published Posts Table | DCM - Eigenen Kanäle - 22 of 26</a:t>
            </a:r>
          </a:p>
        </p:txBody>
      </p:sp>
      <p:graphicFrame>
        <p:nvGraphicFramePr>
          <p:cNvPr id="5" name="Table Placeholder 4">
            <a:extLst>
              <a:ext uri="{FF2B5EF4-FFF2-40B4-BE49-F238E27FC236}">
                <a16:creationId xmlns:a16="http://schemas.microsoft.com/office/drawing/2014/main" id="{71364D28-5728-4227-A61A-B425899D9FB7}"/>
              </a:ext>
            </a:extLst>
          </p:cNvPr>
          <p:cNvGraphicFramePr>
            <a:graphicFrameLocks noGrp="1"/>
          </p:cNvGraphicFramePr>
          <p:nvPr>
            <p:ph type="tbl" sz="quarter" idx="13"/>
            <p:extLst>
              <p:ext uri="{D42A27DB-BD31-4B8C-83A1-F6EECF244321}">
                <p14:modId xmlns:p14="http://schemas.microsoft.com/office/powerpoint/2010/main" val="4249549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12095515"/>
                    </a:ext>
                  </a:extLst>
                </a:gridCol>
                <a:gridCol w="1152144">
                  <a:extLst>
                    <a:ext uri="{9D8B030D-6E8A-4147-A177-3AD203B41FA5}">
                      <a16:colId xmlns:a16="http://schemas.microsoft.com/office/drawing/2014/main" val="2918991755"/>
                    </a:ext>
                  </a:extLst>
                </a:gridCol>
                <a:gridCol w="987552">
                  <a:extLst>
                    <a:ext uri="{9D8B030D-6E8A-4147-A177-3AD203B41FA5}">
                      <a16:colId xmlns:a16="http://schemas.microsoft.com/office/drawing/2014/main" val="4282501364"/>
                    </a:ext>
                  </a:extLst>
                </a:gridCol>
                <a:gridCol w="329184">
                  <a:extLst>
                    <a:ext uri="{9D8B030D-6E8A-4147-A177-3AD203B41FA5}">
                      <a16:colId xmlns:a16="http://schemas.microsoft.com/office/drawing/2014/main" val="1606436726"/>
                    </a:ext>
                  </a:extLst>
                </a:gridCol>
                <a:gridCol w="329184">
                  <a:extLst>
                    <a:ext uri="{9D8B030D-6E8A-4147-A177-3AD203B41FA5}">
                      <a16:colId xmlns:a16="http://schemas.microsoft.com/office/drawing/2014/main" val="3611685666"/>
                    </a:ext>
                  </a:extLst>
                </a:gridCol>
                <a:gridCol w="329184">
                  <a:extLst>
                    <a:ext uri="{9D8B030D-6E8A-4147-A177-3AD203B41FA5}">
                      <a16:colId xmlns:a16="http://schemas.microsoft.com/office/drawing/2014/main" val="3251050276"/>
                    </a:ext>
                  </a:extLst>
                </a:gridCol>
                <a:gridCol w="329184">
                  <a:extLst>
                    <a:ext uri="{9D8B030D-6E8A-4147-A177-3AD203B41FA5}">
                      <a16:colId xmlns:a16="http://schemas.microsoft.com/office/drawing/2014/main" val="3053255905"/>
                    </a:ext>
                  </a:extLst>
                </a:gridCol>
                <a:gridCol w="329184">
                  <a:extLst>
                    <a:ext uri="{9D8B030D-6E8A-4147-A177-3AD203B41FA5}">
                      <a16:colId xmlns:a16="http://schemas.microsoft.com/office/drawing/2014/main" val="4273856739"/>
                    </a:ext>
                  </a:extLst>
                </a:gridCol>
                <a:gridCol w="329184">
                  <a:extLst>
                    <a:ext uri="{9D8B030D-6E8A-4147-A177-3AD203B41FA5}">
                      <a16:colId xmlns:a16="http://schemas.microsoft.com/office/drawing/2014/main" val="1777188143"/>
                    </a:ext>
                  </a:extLst>
                </a:gridCol>
                <a:gridCol w="329184">
                  <a:extLst>
                    <a:ext uri="{9D8B030D-6E8A-4147-A177-3AD203B41FA5}">
                      <a16:colId xmlns:a16="http://schemas.microsoft.com/office/drawing/2014/main" val="2529624889"/>
                    </a:ext>
                  </a:extLst>
                </a:gridCol>
                <a:gridCol w="329184">
                  <a:extLst>
                    <a:ext uri="{9D8B030D-6E8A-4147-A177-3AD203B41FA5}">
                      <a16:colId xmlns:a16="http://schemas.microsoft.com/office/drawing/2014/main" val="3941177316"/>
                    </a:ext>
                  </a:extLst>
                </a:gridCol>
                <a:gridCol w="329184">
                  <a:extLst>
                    <a:ext uri="{9D8B030D-6E8A-4147-A177-3AD203B41FA5}">
                      <a16:colId xmlns:a16="http://schemas.microsoft.com/office/drawing/2014/main" val="969224352"/>
                    </a:ext>
                  </a:extLst>
                </a:gridCol>
                <a:gridCol w="329184">
                  <a:extLst>
                    <a:ext uri="{9D8B030D-6E8A-4147-A177-3AD203B41FA5}">
                      <a16:colId xmlns:a16="http://schemas.microsoft.com/office/drawing/2014/main" val="3502282617"/>
                    </a:ext>
                  </a:extLst>
                </a:gridCol>
                <a:gridCol w="329184">
                  <a:extLst>
                    <a:ext uri="{9D8B030D-6E8A-4147-A177-3AD203B41FA5}">
                      <a16:colId xmlns:a16="http://schemas.microsoft.com/office/drawing/2014/main" val="1577831115"/>
                    </a:ext>
                  </a:extLst>
                </a:gridCol>
                <a:gridCol w="329184">
                  <a:extLst>
                    <a:ext uri="{9D8B030D-6E8A-4147-A177-3AD203B41FA5}">
                      <a16:colId xmlns:a16="http://schemas.microsoft.com/office/drawing/2014/main" val="4231417295"/>
                    </a:ext>
                  </a:extLst>
                </a:gridCol>
                <a:gridCol w="329184">
                  <a:extLst>
                    <a:ext uri="{9D8B030D-6E8A-4147-A177-3AD203B41FA5}">
                      <a16:colId xmlns:a16="http://schemas.microsoft.com/office/drawing/2014/main" val="1860152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9824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- 2023-02-09 15:00:05</a:t>
                      </a:r>
                      <a:r>
                        <a:rPr kumimoji="0" lang="de-DE" sz="1000" b="0" i="0" u="none" strike="noStrike" kern="1200" cap="none" spc="0" normalizeH="0" baseline="0" noProof="0">
                          <a:ln>
                            <a:noFill/>
                          </a:ln>
                          <a:solidFill>
                            <a:prstClr val="black"/>
                          </a:solidFill>
                          <a:effectLst/>
                          <a:uLnTx/>
                          <a:uFillTx/>
                          <a:latin typeface="Calibri"/>
                          <a:ea typeface="+mn-ea"/>
                          <a:cs typeface="+mn-cs"/>
                        </a:rPr>
                        <a:t>
 Du bist dir unsicher, ob vegane Ernährung etwas für dich ist? Dann probiere es doch mal mit unserem einwöchigen Speiseplan als Starthilfe. 🌱🍽️ Worauf du bei der Umstellung am besten achten solltest und warum es sich in Zukunft lohnt pflanzenbasiert zu essen, liest du in unserem Artikel: https://www.tk.de/techniker/2033920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https://quintly-eu-image-storage.s3.amazonaws.com/b6f53d064cf8f08348bbd1a465f3ec7e/77d2f67a7535771714196538a5c71c4b.jpg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46954558"/>
                  </a:ext>
                </a:extLst>
              </a:tr>
            </a:tbl>
          </a:graphicData>
        </a:graphic>
      </p:graphicFrame>
      <p:sp>
        <p:nvSpPr>
          <p:cNvPr id="4" name="Text Placeholder 3">
            <a:extLst>
              <a:ext uri="{FF2B5EF4-FFF2-40B4-BE49-F238E27FC236}">
                <a16:creationId xmlns:a16="http://schemas.microsoft.com/office/drawing/2014/main" id="{7DD416AD-01F6-47C1-A267-AFCC9B7DC2CB}"/>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89854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B4A16-FC41-486D-857F-D9802CF144CE}"/>
              </a:ext>
            </a:extLst>
          </p:cNvPr>
          <p:cNvSpPr>
            <a:spLocks noGrp="1"/>
          </p:cNvSpPr>
          <p:nvPr>
            <p:ph type="title"/>
          </p:nvPr>
        </p:nvSpPr>
        <p:spPr/>
        <p:txBody>
          <a:bodyPr/>
          <a:lstStyle/>
          <a:p>
            <a:r>
              <a:rPr lang="en-US"/>
              <a:t>Facebook Published Posts Table | DCM - Eigenen Kanäle - 23 of 26</a:t>
            </a:r>
          </a:p>
        </p:txBody>
      </p:sp>
      <p:graphicFrame>
        <p:nvGraphicFramePr>
          <p:cNvPr id="5" name="Table Placeholder 4">
            <a:extLst>
              <a:ext uri="{FF2B5EF4-FFF2-40B4-BE49-F238E27FC236}">
                <a16:creationId xmlns:a16="http://schemas.microsoft.com/office/drawing/2014/main" id="{594C84CB-E41E-4E16-A86D-5A0F9E6CD20C}"/>
              </a:ext>
            </a:extLst>
          </p:cNvPr>
          <p:cNvGraphicFramePr>
            <a:graphicFrameLocks noGrp="1"/>
          </p:cNvGraphicFramePr>
          <p:nvPr>
            <p:ph type="tbl" sz="quarter" idx="13"/>
            <p:extLst>
              <p:ext uri="{D42A27DB-BD31-4B8C-83A1-F6EECF244321}">
                <p14:modId xmlns:p14="http://schemas.microsoft.com/office/powerpoint/2010/main" val="711924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00877547"/>
                    </a:ext>
                  </a:extLst>
                </a:gridCol>
                <a:gridCol w="1152144">
                  <a:extLst>
                    <a:ext uri="{9D8B030D-6E8A-4147-A177-3AD203B41FA5}">
                      <a16:colId xmlns:a16="http://schemas.microsoft.com/office/drawing/2014/main" val="3699471556"/>
                    </a:ext>
                  </a:extLst>
                </a:gridCol>
                <a:gridCol w="987552">
                  <a:extLst>
                    <a:ext uri="{9D8B030D-6E8A-4147-A177-3AD203B41FA5}">
                      <a16:colId xmlns:a16="http://schemas.microsoft.com/office/drawing/2014/main" val="2235776588"/>
                    </a:ext>
                  </a:extLst>
                </a:gridCol>
                <a:gridCol w="329184">
                  <a:extLst>
                    <a:ext uri="{9D8B030D-6E8A-4147-A177-3AD203B41FA5}">
                      <a16:colId xmlns:a16="http://schemas.microsoft.com/office/drawing/2014/main" val="220098138"/>
                    </a:ext>
                  </a:extLst>
                </a:gridCol>
                <a:gridCol w="329184">
                  <a:extLst>
                    <a:ext uri="{9D8B030D-6E8A-4147-A177-3AD203B41FA5}">
                      <a16:colId xmlns:a16="http://schemas.microsoft.com/office/drawing/2014/main" val="3739360637"/>
                    </a:ext>
                  </a:extLst>
                </a:gridCol>
                <a:gridCol w="329184">
                  <a:extLst>
                    <a:ext uri="{9D8B030D-6E8A-4147-A177-3AD203B41FA5}">
                      <a16:colId xmlns:a16="http://schemas.microsoft.com/office/drawing/2014/main" val="1094449109"/>
                    </a:ext>
                  </a:extLst>
                </a:gridCol>
                <a:gridCol w="329184">
                  <a:extLst>
                    <a:ext uri="{9D8B030D-6E8A-4147-A177-3AD203B41FA5}">
                      <a16:colId xmlns:a16="http://schemas.microsoft.com/office/drawing/2014/main" val="2248236433"/>
                    </a:ext>
                  </a:extLst>
                </a:gridCol>
                <a:gridCol w="329184">
                  <a:extLst>
                    <a:ext uri="{9D8B030D-6E8A-4147-A177-3AD203B41FA5}">
                      <a16:colId xmlns:a16="http://schemas.microsoft.com/office/drawing/2014/main" val="1810083089"/>
                    </a:ext>
                  </a:extLst>
                </a:gridCol>
                <a:gridCol w="329184">
                  <a:extLst>
                    <a:ext uri="{9D8B030D-6E8A-4147-A177-3AD203B41FA5}">
                      <a16:colId xmlns:a16="http://schemas.microsoft.com/office/drawing/2014/main" val="4278576146"/>
                    </a:ext>
                  </a:extLst>
                </a:gridCol>
                <a:gridCol w="329184">
                  <a:extLst>
                    <a:ext uri="{9D8B030D-6E8A-4147-A177-3AD203B41FA5}">
                      <a16:colId xmlns:a16="http://schemas.microsoft.com/office/drawing/2014/main" val="1194622069"/>
                    </a:ext>
                  </a:extLst>
                </a:gridCol>
                <a:gridCol w="329184">
                  <a:extLst>
                    <a:ext uri="{9D8B030D-6E8A-4147-A177-3AD203B41FA5}">
                      <a16:colId xmlns:a16="http://schemas.microsoft.com/office/drawing/2014/main" val="4240311362"/>
                    </a:ext>
                  </a:extLst>
                </a:gridCol>
                <a:gridCol w="329184">
                  <a:extLst>
                    <a:ext uri="{9D8B030D-6E8A-4147-A177-3AD203B41FA5}">
                      <a16:colId xmlns:a16="http://schemas.microsoft.com/office/drawing/2014/main" val="303509395"/>
                    </a:ext>
                  </a:extLst>
                </a:gridCol>
                <a:gridCol w="329184">
                  <a:extLst>
                    <a:ext uri="{9D8B030D-6E8A-4147-A177-3AD203B41FA5}">
                      <a16:colId xmlns:a16="http://schemas.microsoft.com/office/drawing/2014/main" val="3156264704"/>
                    </a:ext>
                  </a:extLst>
                </a:gridCol>
                <a:gridCol w="329184">
                  <a:extLst>
                    <a:ext uri="{9D8B030D-6E8A-4147-A177-3AD203B41FA5}">
                      <a16:colId xmlns:a16="http://schemas.microsoft.com/office/drawing/2014/main" val="1761721684"/>
                    </a:ext>
                  </a:extLst>
                </a:gridCol>
                <a:gridCol w="329184">
                  <a:extLst>
                    <a:ext uri="{9D8B030D-6E8A-4147-A177-3AD203B41FA5}">
                      <a16:colId xmlns:a16="http://schemas.microsoft.com/office/drawing/2014/main" val="1890034147"/>
                    </a:ext>
                  </a:extLst>
                </a:gridCol>
                <a:gridCol w="329184">
                  <a:extLst>
                    <a:ext uri="{9D8B030D-6E8A-4147-A177-3AD203B41FA5}">
                      <a16:colId xmlns:a16="http://schemas.microsoft.com/office/drawing/2014/main" val="1501062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89058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- 2023-02-09 10:00:01</a:t>
                      </a:r>
                      <a:r>
                        <a:rPr kumimoji="0" lang="de-DE" sz="1000" b="0" i="0" u="none" strike="noStrike" kern="1200" cap="none" spc="0" normalizeH="0" baseline="0" noProof="0">
                          <a:ln>
                            <a:noFill/>
                          </a:ln>
                          <a:solidFill>
                            <a:prstClr val="black"/>
                          </a:solidFill>
                          <a:effectLst/>
                          <a:uLnTx/>
                          <a:uFillTx/>
                          <a:latin typeface="Calibri"/>
                          <a:ea typeface="+mn-ea"/>
                          <a:cs typeface="+mn-cs"/>
                        </a:rPr>
                        <a:t>
 Mit der App TK-Doc musst du dafür nicht mal das Haus verlassen: Sie bietet neben einem ersten Symptom-Check auch die Möglichkeit, schnell und unkompliziert mit Fachärzten und Fachärztinnen zu sprechen und deinen Beschwerden auf den Grund zu gehen. Mehr Infos 👉 www.tk.de/techniker/2073986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https://quintly-eu-image-storage.s3.amazonaws.com/b6f53d064cf8f08348bbd1a465f3ec7e/a3e121c9f64d116241c86eef50e66595.jpg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98315937"/>
                  </a:ext>
                </a:extLst>
              </a:tr>
            </a:tbl>
          </a:graphicData>
        </a:graphic>
      </p:graphicFrame>
      <p:sp>
        <p:nvSpPr>
          <p:cNvPr id="4" name="Text Placeholder 3">
            <a:extLst>
              <a:ext uri="{FF2B5EF4-FFF2-40B4-BE49-F238E27FC236}">
                <a16:creationId xmlns:a16="http://schemas.microsoft.com/office/drawing/2014/main" id="{B264B7DA-0E94-4970-8BA5-EE24A833B017}"/>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183017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04377-385C-4FB3-8869-1EBE4EB78477}"/>
              </a:ext>
            </a:extLst>
          </p:cNvPr>
          <p:cNvSpPr>
            <a:spLocks noGrp="1"/>
          </p:cNvSpPr>
          <p:nvPr>
            <p:ph type="title"/>
          </p:nvPr>
        </p:nvSpPr>
        <p:spPr/>
        <p:txBody>
          <a:bodyPr/>
          <a:lstStyle/>
          <a:p>
            <a:r>
              <a:rPr lang="en-US"/>
              <a:t>Facebook Published Posts Table | DCM - Eigenen Kanäle - 24 of 26</a:t>
            </a:r>
          </a:p>
        </p:txBody>
      </p:sp>
      <p:graphicFrame>
        <p:nvGraphicFramePr>
          <p:cNvPr id="5" name="Table Placeholder 4">
            <a:extLst>
              <a:ext uri="{FF2B5EF4-FFF2-40B4-BE49-F238E27FC236}">
                <a16:creationId xmlns:a16="http://schemas.microsoft.com/office/drawing/2014/main" id="{893784F8-465B-4C4B-B35C-BA1D49B4070E}"/>
              </a:ext>
            </a:extLst>
          </p:cNvPr>
          <p:cNvGraphicFramePr>
            <a:graphicFrameLocks noGrp="1"/>
          </p:cNvGraphicFramePr>
          <p:nvPr>
            <p:ph type="tbl" sz="quarter" idx="13"/>
            <p:extLst>
              <p:ext uri="{D42A27DB-BD31-4B8C-83A1-F6EECF244321}">
                <p14:modId xmlns:p14="http://schemas.microsoft.com/office/powerpoint/2010/main" val="1593704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15894468"/>
                    </a:ext>
                  </a:extLst>
                </a:gridCol>
                <a:gridCol w="1152144">
                  <a:extLst>
                    <a:ext uri="{9D8B030D-6E8A-4147-A177-3AD203B41FA5}">
                      <a16:colId xmlns:a16="http://schemas.microsoft.com/office/drawing/2014/main" val="1830778582"/>
                    </a:ext>
                  </a:extLst>
                </a:gridCol>
                <a:gridCol w="987552">
                  <a:extLst>
                    <a:ext uri="{9D8B030D-6E8A-4147-A177-3AD203B41FA5}">
                      <a16:colId xmlns:a16="http://schemas.microsoft.com/office/drawing/2014/main" val="530109090"/>
                    </a:ext>
                  </a:extLst>
                </a:gridCol>
                <a:gridCol w="329184">
                  <a:extLst>
                    <a:ext uri="{9D8B030D-6E8A-4147-A177-3AD203B41FA5}">
                      <a16:colId xmlns:a16="http://schemas.microsoft.com/office/drawing/2014/main" val="1077764296"/>
                    </a:ext>
                  </a:extLst>
                </a:gridCol>
                <a:gridCol w="329184">
                  <a:extLst>
                    <a:ext uri="{9D8B030D-6E8A-4147-A177-3AD203B41FA5}">
                      <a16:colId xmlns:a16="http://schemas.microsoft.com/office/drawing/2014/main" val="2309072216"/>
                    </a:ext>
                  </a:extLst>
                </a:gridCol>
                <a:gridCol w="329184">
                  <a:extLst>
                    <a:ext uri="{9D8B030D-6E8A-4147-A177-3AD203B41FA5}">
                      <a16:colId xmlns:a16="http://schemas.microsoft.com/office/drawing/2014/main" val="1965823670"/>
                    </a:ext>
                  </a:extLst>
                </a:gridCol>
                <a:gridCol w="329184">
                  <a:extLst>
                    <a:ext uri="{9D8B030D-6E8A-4147-A177-3AD203B41FA5}">
                      <a16:colId xmlns:a16="http://schemas.microsoft.com/office/drawing/2014/main" val="2267416194"/>
                    </a:ext>
                  </a:extLst>
                </a:gridCol>
                <a:gridCol w="329184">
                  <a:extLst>
                    <a:ext uri="{9D8B030D-6E8A-4147-A177-3AD203B41FA5}">
                      <a16:colId xmlns:a16="http://schemas.microsoft.com/office/drawing/2014/main" val="4289586036"/>
                    </a:ext>
                  </a:extLst>
                </a:gridCol>
                <a:gridCol w="329184">
                  <a:extLst>
                    <a:ext uri="{9D8B030D-6E8A-4147-A177-3AD203B41FA5}">
                      <a16:colId xmlns:a16="http://schemas.microsoft.com/office/drawing/2014/main" val="1116415792"/>
                    </a:ext>
                  </a:extLst>
                </a:gridCol>
                <a:gridCol w="329184">
                  <a:extLst>
                    <a:ext uri="{9D8B030D-6E8A-4147-A177-3AD203B41FA5}">
                      <a16:colId xmlns:a16="http://schemas.microsoft.com/office/drawing/2014/main" val="429964861"/>
                    </a:ext>
                  </a:extLst>
                </a:gridCol>
                <a:gridCol w="329184">
                  <a:extLst>
                    <a:ext uri="{9D8B030D-6E8A-4147-A177-3AD203B41FA5}">
                      <a16:colId xmlns:a16="http://schemas.microsoft.com/office/drawing/2014/main" val="2937717180"/>
                    </a:ext>
                  </a:extLst>
                </a:gridCol>
                <a:gridCol w="329184">
                  <a:extLst>
                    <a:ext uri="{9D8B030D-6E8A-4147-A177-3AD203B41FA5}">
                      <a16:colId xmlns:a16="http://schemas.microsoft.com/office/drawing/2014/main" val="4106233531"/>
                    </a:ext>
                  </a:extLst>
                </a:gridCol>
                <a:gridCol w="329184">
                  <a:extLst>
                    <a:ext uri="{9D8B030D-6E8A-4147-A177-3AD203B41FA5}">
                      <a16:colId xmlns:a16="http://schemas.microsoft.com/office/drawing/2014/main" val="2644236887"/>
                    </a:ext>
                  </a:extLst>
                </a:gridCol>
                <a:gridCol w="329184">
                  <a:extLst>
                    <a:ext uri="{9D8B030D-6E8A-4147-A177-3AD203B41FA5}">
                      <a16:colId xmlns:a16="http://schemas.microsoft.com/office/drawing/2014/main" val="391086324"/>
                    </a:ext>
                  </a:extLst>
                </a:gridCol>
                <a:gridCol w="329184">
                  <a:extLst>
                    <a:ext uri="{9D8B030D-6E8A-4147-A177-3AD203B41FA5}">
                      <a16:colId xmlns:a16="http://schemas.microsoft.com/office/drawing/2014/main" val="2160514558"/>
                    </a:ext>
                  </a:extLst>
                </a:gridCol>
                <a:gridCol w="329184">
                  <a:extLst>
                    <a:ext uri="{9D8B030D-6E8A-4147-A177-3AD203B41FA5}">
                      <a16:colId xmlns:a16="http://schemas.microsoft.com/office/drawing/2014/main" val="3413665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27843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- 2023-02-08 10:00:00</a:t>
                      </a:r>
                      <a:r>
                        <a:rPr kumimoji="0" lang="de-DE" sz="1000" b="0" i="0" u="none" strike="noStrike" kern="1200" cap="none" spc="0" normalizeH="0" baseline="0" noProof="0">
                          <a:ln>
                            <a:noFill/>
                          </a:ln>
                          <a:solidFill>
                            <a:prstClr val="black"/>
                          </a:solidFill>
                          <a:effectLst/>
                          <a:uLnTx/>
                          <a:uFillTx/>
                          <a:latin typeface="Calibri"/>
                          <a:ea typeface="+mn-ea"/>
                          <a:cs typeface="+mn-cs"/>
                        </a:rPr>
                        <a:t>
 Egal, wie viel Sport deine Freundin macht oder welchen Ernährungstrend dein Bruder gerade ausprobiert: Lass dich davon nicht unter Druck setzen. Denn Gesundheit ist individuell! Was du brauchst, um fit, ausgeglichen und zufrieden zu sein, ist dein ganz eigenes Erfolgsrezept. Wichtig dabei: Höre auf deine Bedürfnisse und deinen Körper, denn es gibt viele verschiedene Faktoren, die 2023 zu deinem Gesundheitsjahr machen. 🚀💪 
Und die TK macht es dir mit dem Tarif TK-Select noch einfacher: Hier kannst du bestimmte Leistungen, die du nicht in Anspruch nimmst, einfach abwählen –- und dafür eine Prämie erhalten. Eben so, wie es am besten zu dir passt. 
Mehr Infos: 👉 www.tk.de/techniker/2093782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https://quintly-eu-image-storage.s3.amazonaws.com/b6f53d064cf8f08348bbd1a465f3ec7e/0c95967366b0e3ac0d3807057aaecb33.jpg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10567672"/>
                  </a:ext>
                </a:extLst>
              </a:tr>
            </a:tbl>
          </a:graphicData>
        </a:graphic>
      </p:graphicFrame>
      <p:sp>
        <p:nvSpPr>
          <p:cNvPr id="4" name="Text Placeholder 3">
            <a:extLst>
              <a:ext uri="{FF2B5EF4-FFF2-40B4-BE49-F238E27FC236}">
                <a16:creationId xmlns:a16="http://schemas.microsoft.com/office/drawing/2014/main" id="{7662828B-3FF0-4F62-B759-E2AF3430C402}"/>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366761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66629-B4C3-45DA-AA41-62A8AE768B83}"/>
              </a:ext>
            </a:extLst>
          </p:cNvPr>
          <p:cNvSpPr>
            <a:spLocks noGrp="1"/>
          </p:cNvSpPr>
          <p:nvPr>
            <p:ph type="title"/>
          </p:nvPr>
        </p:nvSpPr>
        <p:spPr/>
        <p:txBody>
          <a:bodyPr/>
          <a:lstStyle/>
          <a:p>
            <a:r>
              <a:rPr lang="en-US"/>
              <a:t>Facebook Published Posts Table | DCM - Eigenen Kanäle - 25 of 26</a:t>
            </a:r>
          </a:p>
        </p:txBody>
      </p:sp>
      <p:graphicFrame>
        <p:nvGraphicFramePr>
          <p:cNvPr id="5" name="Table Placeholder 4">
            <a:extLst>
              <a:ext uri="{FF2B5EF4-FFF2-40B4-BE49-F238E27FC236}">
                <a16:creationId xmlns:a16="http://schemas.microsoft.com/office/drawing/2014/main" id="{8CB10B3B-559E-4EFD-B815-048C67DC531A}"/>
              </a:ext>
            </a:extLst>
          </p:cNvPr>
          <p:cNvGraphicFramePr>
            <a:graphicFrameLocks noGrp="1"/>
          </p:cNvGraphicFramePr>
          <p:nvPr>
            <p:ph type="tbl" sz="quarter" idx="13"/>
            <p:extLst>
              <p:ext uri="{D42A27DB-BD31-4B8C-83A1-F6EECF244321}">
                <p14:modId xmlns:p14="http://schemas.microsoft.com/office/powerpoint/2010/main" val="1446348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54232937"/>
                    </a:ext>
                  </a:extLst>
                </a:gridCol>
                <a:gridCol w="1152144">
                  <a:extLst>
                    <a:ext uri="{9D8B030D-6E8A-4147-A177-3AD203B41FA5}">
                      <a16:colId xmlns:a16="http://schemas.microsoft.com/office/drawing/2014/main" val="1544909582"/>
                    </a:ext>
                  </a:extLst>
                </a:gridCol>
                <a:gridCol w="987552">
                  <a:extLst>
                    <a:ext uri="{9D8B030D-6E8A-4147-A177-3AD203B41FA5}">
                      <a16:colId xmlns:a16="http://schemas.microsoft.com/office/drawing/2014/main" val="2921864035"/>
                    </a:ext>
                  </a:extLst>
                </a:gridCol>
                <a:gridCol w="329184">
                  <a:extLst>
                    <a:ext uri="{9D8B030D-6E8A-4147-A177-3AD203B41FA5}">
                      <a16:colId xmlns:a16="http://schemas.microsoft.com/office/drawing/2014/main" val="3728992996"/>
                    </a:ext>
                  </a:extLst>
                </a:gridCol>
                <a:gridCol w="329184">
                  <a:extLst>
                    <a:ext uri="{9D8B030D-6E8A-4147-A177-3AD203B41FA5}">
                      <a16:colId xmlns:a16="http://schemas.microsoft.com/office/drawing/2014/main" val="3281394606"/>
                    </a:ext>
                  </a:extLst>
                </a:gridCol>
                <a:gridCol w="329184">
                  <a:extLst>
                    <a:ext uri="{9D8B030D-6E8A-4147-A177-3AD203B41FA5}">
                      <a16:colId xmlns:a16="http://schemas.microsoft.com/office/drawing/2014/main" val="3392151631"/>
                    </a:ext>
                  </a:extLst>
                </a:gridCol>
                <a:gridCol w="329184">
                  <a:extLst>
                    <a:ext uri="{9D8B030D-6E8A-4147-A177-3AD203B41FA5}">
                      <a16:colId xmlns:a16="http://schemas.microsoft.com/office/drawing/2014/main" val="1727377071"/>
                    </a:ext>
                  </a:extLst>
                </a:gridCol>
                <a:gridCol w="329184">
                  <a:extLst>
                    <a:ext uri="{9D8B030D-6E8A-4147-A177-3AD203B41FA5}">
                      <a16:colId xmlns:a16="http://schemas.microsoft.com/office/drawing/2014/main" val="1661018108"/>
                    </a:ext>
                  </a:extLst>
                </a:gridCol>
                <a:gridCol w="329184">
                  <a:extLst>
                    <a:ext uri="{9D8B030D-6E8A-4147-A177-3AD203B41FA5}">
                      <a16:colId xmlns:a16="http://schemas.microsoft.com/office/drawing/2014/main" val="3643206056"/>
                    </a:ext>
                  </a:extLst>
                </a:gridCol>
                <a:gridCol w="329184">
                  <a:extLst>
                    <a:ext uri="{9D8B030D-6E8A-4147-A177-3AD203B41FA5}">
                      <a16:colId xmlns:a16="http://schemas.microsoft.com/office/drawing/2014/main" val="3101151355"/>
                    </a:ext>
                  </a:extLst>
                </a:gridCol>
                <a:gridCol w="329184">
                  <a:extLst>
                    <a:ext uri="{9D8B030D-6E8A-4147-A177-3AD203B41FA5}">
                      <a16:colId xmlns:a16="http://schemas.microsoft.com/office/drawing/2014/main" val="1431745367"/>
                    </a:ext>
                  </a:extLst>
                </a:gridCol>
                <a:gridCol w="329184">
                  <a:extLst>
                    <a:ext uri="{9D8B030D-6E8A-4147-A177-3AD203B41FA5}">
                      <a16:colId xmlns:a16="http://schemas.microsoft.com/office/drawing/2014/main" val="1591605423"/>
                    </a:ext>
                  </a:extLst>
                </a:gridCol>
                <a:gridCol w="329184">
                  <a:extLst>
                    <a:ext uri="{9D8B030D-6E8A-4147-A177-3AD203B41FA5}">
                      <a16:colId xmlns:a16="http://schemas.microsoft.com/office/drawing/2014/main" val="2042176131"/>
                    </a:ext>
                  </a:extLst>
                </a:gridCol>
                <a:gridCol w="329184">
                  <a:extLst>
                    <a:ext uri="{9D8B030D-6E8A-4147-A177-3AD203B41FA5}">
                      <a16:colId xmlns:a16="http://schemas.microsoft.com/office/drawing/2014/main" val="1424894618"/>
                    </a:ext>
                  </a:extLst>
                </a:gridCol>
                <a:gridCol w="329184">
                  <a:extLst>
                    <a:ext uri="{9D8B030D-6E8A-4147-A177-3AD203B41FA5}">
                      <a16:colId xmlns:a16="http://schemas.microsoft.com/office/drawing/2014/main" val="2847764522"/>
                    </a:ext>
                  </a:extLst>
                </a:gridCol>
                <a:gridCol w="329184">
                  <a:extLst>
                    <a:ext uri="{9D8B030D-6E8A-4147-A177-3AD203B41FA5}">
                      <a16:colId xmlns:a16="http://schemas.microsoft.com/office/drawing/2014/main" val="3555181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4370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- 2023-02-07 11:28:08</a:t>
                      </a:r>
                      <a:r>
                        <a:rPr kumimoji="0" lang="de-DE" sz="1000" b="0" i="0" u="none" strike="noStrike" kern="1200" cap="none" spc="0" normalizeH="0" baseline="0" noProof="0">
                          <a:ln>
                            <a:noFill/>
                          </a:ln>
                          <a:solidFill>
                            <a:prstClr val="black"/>
                          </a:solidFill>
                          <a:effectLst/>
                          <a:uLnTx/>
                          <a:uFillTx/>
                          <a:latin typeface="Calibri"/>
                          <a:ea typeface="+mn-ea"/>
                          <a:cs typeface="+mn-cs"/>
                        </a:rPr>
                        <a:t>
 Wir haben es wieder geschafft. 🥳 
Zum 17. Mal in Folge hat das renommierte Wirtschaftsmagazin Focus-Money die TK als Deutschlands beste Krankenkasse 🥇 ausgezeichnet. Und darauf sind wir richtig stolz!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https://quintly-eu-image-storage.s3.amazonaws.com/b6f53d064cf8f08348bbd1a465f3ec7e/0b2d25aebb0a3b40a0be7783cc8a9867.jpg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000272987"/>
                  </a:ext>
                </a:extLst>
              </a:tr>
            </a:tbl>
          </a:graphicData>
        </a:graphic>
      </p:graphicFrame>
      <p:sp>
        <p:nvSpPr>
          <p:cNvPr id="4" name="Text Placeholder 3">
            <a:extLst>
              <a:ext uri="{FF2B5EF4-FFF2-40B4-BE49-F238E27FC236}">
                <a16:creationId xmlns:a16="http://schemas.microsoft.com/office/drawing/2014/main" id="{0FD12FB9-D6EC-4C4F-90DD-86876C18E6C3}"/>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945828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09147-FB88-48CC-B035-78A8CA64BDBA}"/>
              </a:ext>
            </a:extLst>
          </p:cNvPr>
          <p:cNvSpPr>
            <a:spLocks noGrp="1"/>
          </p:cNvSpPr>
          <p:nvPr>
            <p:ph type="title"/>
          </p:nvPr>
        </p:nvSpPr>
        <p:spPr/>
        <p:txBody>
          <a:bodyPr/>
          <a:lstStyle/>
          <a:p>
            <a:r>
              <a:rPr lang="en-US"/>
              <a:t>Facebook Published Posts Table | DCM - Eigenen Kanäle - 26 of 26</a:t>
            </a:r>
          </a:p>
        </p:txBody>
      </p:sp>
      <p:graphicFrame>
        <p:nvGraphicFramePr>
          <p:cNvPr id="5" name="Table Placeholder 4">
            <a:extLst>
              <a:ext uri="{FF2B5EF4-FFF2-40B4-BE49-F238E27FC236}">
                <a16:creationId xmlns:a16="http://schemas.microsoft.com/office/drawing/2014/main" id="{7930E52E-F7EF-47E9-B998-EDD66C7FB155}"/>
              </a:ext>
            </a:extLst>
          </p:cNvPr>
          <p:cNvGraphicFramePr>
            <a:graphicFrameLocks noGrp="1"/>
          </p:cNvGraphicFramePr>
          <p:nvPr>
            <p:ph type="tbl" sz="quarter" idx="13"/>
            <p:extLst>
              <p:ext uri="{D42A27DB-BD31-4B8C-83A1-F6EECF244321}">
                <p14:modId xmlns:p14="http://schemas.microsoft.com/office/powerpoint/2010/main" val="1337989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1233666"/>
                    </a:ext>
                  </a:extLst>
                </a:gridCol>
                <a:gridCol w="1152144">
                  <a:extLst>
                    <a:ext uri="{9D8B030D-6E8A-4147-A177-3AD203B41FA5}">
                      <a16:colId xmlns:a16="http://schemas.microsoft.com/office/drawing/2014/main" val="535852222"/>
                    </a:ext>
                  </a:extLst>
                </a:gridCol>
                <a:gridCol w="987552">
                  <a:extLst>
                    <a:ext uri="{9D8B030D-6E8A-4147-A177-3AD203B41FA5}">
                      <a16:colId xmlns:a16="http://schemas.microsoft.com/office/drawing/2014/main" val="3853480489"/>
                    </a:ext>
                  </a:extLst>
                </a:gridCol>
                <a:gridCol w="329184">
                  <a:extLst>
                    <a:ext uri="{9D8B030D-6E8A-4147-A177-3AD203B41FA5}">
                      <a16:colId xmlns:a16="http://schemas.microsoft.com/office/drawing/2014/main" val="378714287"/>
                    </a:ext>
                  </a:extLst>
                </a:gridCol>
                <a:gridCol w="329184">
                  <a:extLst>
                    <a:ext uri="{9D8B030D-6E8A-4147-A177-3AD203B41FA5}">
                      <a16:colId xmlns:a16="http://schemas.microsoft.com/office/drawing/2014/main" val="2182150655"/>
                    </a:ext>
                  </a:extLst>
                </a:gridCol>
                <a:gridCol w="329184">
                  <a:extLst>
                    <a:ext uri="{9D8B030D-6E8A-4147-A177-3AD203B41FA5}">
                      <a16:colId xmlns:a16="http://schemas.microsoft.com/office/drawing/2014/main" val="2525849748"/>
                    </a:ext>
                  </a:extLst>
                </a:gridCol>
                <a:gridCol w="329184">
                  <a:extLst>
                    <a:ext uri="{9D8B030D-6E8A-4147-A177-3AD203B41FA5}">
                      <a16:colId xmlns:a16="http://schemas.microsoft.com/office/drawing/2014/main" val="732946618"/>
                    </a:ext>
                  </a:extLst>
                </a:gridCol>
                <a:gridCol w="329184">
                  <a:extLst>
                    <a:ext uri="{9D8B030D-6E8A-4147-A177-3AD203B41FA5}">
                      <a16:colId xmlns:a16="http://schemas.microsoft.com/office/drawing/2014/main" val="98896766"/>
                    </a:ext>
                  </a:extLst>
                </a:gridCol>
                <a:gridCol w="329184">
                  <a:extLst>
                    <a:ext uri="{9D8B030D-6E8A-4147-A177-3AD203B41FA5}">
                      <a16:colId xmlns:a16="http://schemas.microsoft.com/office/drawing/2014/main" val="609138748"/>
                    </a:ext>
                  </a:extLst>
                </a:gridCol>
                <a:gridCol w="329184">
                  <a:extLst>
                    <a:ext uri="{9D8B030D-6E8A-4147-A177-3AD203B41FA5}">
                      <a16:colId xmlns:a16="http://schemas.microsoft.com/office/drawing/2014/main" val="2000146134"/>
                    </a:ext>
                  </a:extLst>
                </a:gridCol>
                <a:gridCol w="329184">
                  <a:extLst>
                    <a:ext uri="{9D8B030D-6E8A-4147-A177-3AD203B41FA5}">
                      <a16:colId xmlns:a16="http://schemas.microsoft.com/office/drawing/2014/main" val="571964075"/>
                    </a:ext>
                  </a:extLst>
                </a:gridCol>
                <a:gridCol w="329184">
                  <a:extLst>
                    <a:ext uri="{9D8B030D-6E8A-4147-A177-3AD203B41FA5}">
                      <a16:colId xmlns:a16="http://schemas.microsoft.com/office/drawing/2014/main" val="2705035704"/>
                    </a:ext>
                  </a:extLst>
                </a:gridCol>
                <a:gridCol w="329184">
                  <a:extLst>
                    <a:ext uri="{9D8B030D-6E8A-4147-A177-3AD203B41FA5}">
                      <a16:colId xmlns:a16="http://schemas.microsoft.com/office/drawing/2014/main" val="1048946841"/>
                    </a:ext>
                  </a:extLst>
                </a:gridCol>
                <a:gridCol w="329184">
                  <a:extLst>
                    <a:ext uri="{9D8B030D-6E8A-4147-A177-3AD203B41FA5}">
                      <a16:colId xmlns:a16="http://schemas.microsoft.com/office/drawing/2014/main" val="3893124717"/>
                    </a:ext>
                  </a:extLst>
                </a:gridCol>
                <a:gridCol w="329184">
                  <a:extLst>
                    <a:ext uri="{9D8B030D-6E8A-4147-A177-3AD203B41FA5}">
                      <a16:colId xmlns:a16="http://schemas.microsoft.com/office/drawing/2014/main" val="3087002993"/>
                    </a:ext>
                  </a:extLst>
                </a:gridCol>
                <a:gridCol w="329184">
                  <a:extLst>
                    <a:ext uri="{9D8B030D-6E8A-4147-A177-3AD203B41FA5}">
                      <a16:colId xmlns:a16="http://schemas.microsoft.com/office/drawing/2014/main" val="3949829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5672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Techniker (TK) - 2023-02-06 11:00:00</a:t>
                      </a:r>
                      <a:r>
                        <a:rPr kumimoji="0" lang="de-DE" sz="1000" b="0" i="0" u="none" strike="noStrike" kern="1200" cap="none" spc="0" normalizeH="0" baseline="0" noProof="0">
                          <a:ln>
                            <a:noFill/>
                          </a:ln>
                          <a:solidFill>
                            <a:prstClr val="black"/>
                          </a:solidFill>
                          <a:effectLst/>
                          <a:uLnTx/>
                          <a:uFillTx/>
                          <a:latin typeface="Calibri"/>
                          <a:ea typeface="+mn-ea"/>
                          <a:cs typeface="+mn-cs"/>
                        </a:rPr>
                        <a:t>
 New Glocal, Veganizing Recipes, Regenerative Food – die Ernährungstrends der Zukunft klingen fancy. Aber was genau steckt dahinter? Wir verraten dir, was dich schon bald auf dem Teller erwartet und wie gesund das Ganze ist. ✅ 👉 https://www.tk.de/techniker/2004878</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https://quintly-eu-image-storage.s3.amazonaws.com/b6f53d064cf8f08348bbd1a465f3ec7e/92c9bd2d80a5faa7beba4346b348306d.jpg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83563991"/>
                  </a:ext>
                </a:extLst>
              </a:tr>
            </a:tbl>
          </a:graphicData>
        </a:graphic>
      </p:graphicFrame>
      <p:sp>
        <p:nvSpPr>
          <p:cNvPr id="4" name="Text Placeholder 3">
            <a:extLst>
              <a:ext uri="{FF2B5EF4-FFF2-40B4-BE49-F238E27FC236}">
                <a16:creationId xmlns:a16="http://schemas.microsoft.com/office/drawing/2014/main" id="{1E8EF7C3-15D9-4B58-8BF3-7698ED40F9D2}"/>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4354101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3748</Words>
  <Application>Microsoft Office PowerPoint</Application>
  <PresentationFormat>On-screen Show (4:3)</PresentationFormat>
  <Paragraphs>843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Published Posts Table | DCM - Eigenen Kanäle - 1 of 26</vt:lpstr>
      <vt:lpstr>Facebook Published Posts Table | DCM - Eigenen Kanäle - 2 of 26</vt:lpstr>
      <vt:lpstr>Facebook Published Posts Table | DCM - Eigenen Kanäle - 3 of 26</vt:lpstr>
      <vt:lpstr>Facebook Published Posts Table | DCM - Eigenen Kanäle - 4 of 26</vt:lpstr>
      <vt:lpstr>Facebook Published Posts Table | DCM - Eigenen Kanäle - 5 of 26</vt:lpstr>
      <vt:lpstr>Facebook Published Posts Table | DCM - Eigenen Kanäle - 6 of 26</vt:lpstr>
      <vt:lpstr>Facebook Published Posts Table | DCM - Eigenen Kanäle - 7 of 26</vt:lpstr>
      <vt:lpstr>Facebook Published Posts Table | DCM - Eigenen Kanäle - 8 of 26</vt:lpstr>
      <vt:lpstr>Facebook Published Posts Table | DCM - Eigenen Kanäle - 9 of 26</vt:lpstr>
      <vt:lpstr>Facebook Published Posts Table | DCM - Eigenen Kanäle - 10 of 26</vt:lpstr>
      <vt:lpstr>Facebook Published Posts Table | DCM - Eigenen Kanäle - 11 of 26</vt:lpstr>
      <vt:lpstr>Facebook Published Posts Table | DCM - Eigenen Kanäle - 12 of 26</vt:lpstr>
      <vt:lpstr>Facebook Published Posts Table | DCM - Eigenen Kanäle - 13 of 26</vt:lpstr>
      <vt:lpstr>Facebook Published Posts Table | DCM - Eigenen Kanäle - 14 of 26</vt:lpstr>
      <vt:lpstr>Facebook Published Posts Table | DCM - Eigenen Kanäle - 15 of 26</vt:lpstr>
      <vt:lpstr>Facebook Published Posts Table | DCM - Eigenen Kanäle - 16 of 26</vt:lpstr>
      <vt:lpstr>Facebook Published Posts Table | DCM - Eigenen Kanäle - 17 of 26</vt:lpstr>
      <vt:lpstr>Facebook Published Posts Table | DCM - Eigenen Kanäle - 18 of 26</vt:lpstr>
      <vt:lpstr>Facebook Published Posts Table | DCM - Eigenen Kanäle - 19 of 26</vt:lpstr>
      <vt:lpstr>Facebook Published Posts Table | DCM - Eigenen Kanäle - 20 of 26</vt:lpstr>
      <vt:lpstr>Facebook Published Posts Table | DCM - Eigenen Kanäle - 21 of 26</vt:lpstr>
      <vt:lpstr>Facebook Published Posts Table | DCM - Eigenen Kanäle - 22 of 26</vt:lpstr>
      <vt:lpstr>Facebook Published Posts Table | DCM - Eigenen Kanäle - 23 of 26</vt:lpstr>
      <vt:lpstr>Facebook Published Posts Table | DCM - Eigenen Kanäle - 24 of 26</vt:lpstr>
      <vt:lpstr>Facebook Published Posts Table | DCM - Eigenen Kanäle - 25 of 26</vt:lpstr>
      <vt:lpstr>Facebook Published Posts Table | DCM - Eigenen Kanäle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Published Posts Table | DCM - Eigenen Kanäle - 1 of 26</dc:title>
  <dc:creator>Frederik Born</dc:creator>
  <cp:lastModifiedBy>Frederik Born</cp:lastModifiedBy>
  <cp:revision>1</cp:revision>
  <dcterms:created xsi:type="dcterms:W3CDTF">2025-09-19T07:31:19Z</dcterms:created>
  <dcterms:modified xsi:type="dcterms:W3CDTF">2025-09-19T07:37:39Z</dcterms:modified>
</cp:coreProperties>
</file>