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A8587-6084-480D-88B9-30A85830A8B1}"/>
              </a:ext>
            </a:extLst>
          </p:cNvPr>
          <p:cNvSpPr>
            <a:spLocks noGrp="1"/>
          </p:cNvSpPr>
          <p:nvPr>
            <p:ph type="title"/>
          </p:nvPr>
        </p:nvSpPr>
        <p:spPr/>
        <p:txBody>
          <a:bodyPr/>
          <a:lstStyle/>
          <a:p>
            <a:r>
              <a:rPr lang="en-US"/>
              <a:t>Twitter Own and Retweeted Tweets Table | Pancho Domínguez - 1 of 15</a:t>
            </a:r>
          </a:p>
        </p:txBody>
      </p:sp>
      <p:graphicFrame>
        <p:nvGraphicFramePr>
          <p:cNvPr id="5" name="Table Placeholder 4">
            <a:extLst>
              <a:ext uri="{FF2B5EF4-FFF2-40B4-BE49-F238E27FC236}">
                <a16:creationId xmlns:a16="http://schemas.microsoft.com/office/drawing/2014/main" id="{F4F01EC4-7D10-4D09-9806-F6757A795220}"/>
              </a:ext>
            </a:extLst>
          </p:cNvPr>
          <p:cNvGraphicFramePr>
            <a:graphicFrameLocks noGrp="1"/>
          </p:cNvGraphicFramePr>
          <p:nvPr>
            <p:ph type="tbl" sz="quarter" idx="13"/>
            <p:extLst>
              <p:ext uri="{D42A27DB-BD31-4B8C-83A1-F6EECF244321}">
                <p14:modId xmlns:p14="http://schemas.microsoft.com/office/powerpoint/2010/main" val="1721066081"/>
              </p:ext>
            </p:extLst>
          </p:nvPr>
        </p:nvGraphicFramePr>
        <p:xfrm>
          <a:off x="457200" y="1731963"/>
          <a:ext cx="7735824" cy="408432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55672695"/>
                    </a:ext>
                  </a:extLst>
                </a:gridCol>
                <a:gridCol w="411480">
                  <a:extLst>
                    <a:ext uri="{9D8B030D-6E8A-4147-A177-3AD203B41FA5}">
                      <a16:colId xmlns:a16="http://schemas.microsoft.com/office/drawing/2014/main" val="176994224"/>
                    </a:ext>
                  </a:extLst>
                </a:gridCol>
                <a:gridCol w="905256">
                  <a:extLst>
                    <a:ext uri="{9D8B030D-6E8A-4147-A177-3AD203B41FA5}">
                      <a16:colId xmlns:a16="http://schemas.microsoft.com/office/drawing/2014/main" val="2025395855"/>
                    </a:ext>
                  </a:extLst>
                </a:gridCol>
                <a:gridCol w="905256">
                  <a:extLst>
                    <a:ext uri="{9D8B030D-6E8A-4147-A177-3AD203B41FA5}">
                      <a16:colId xmlns:a16="http://schemas.microsoft.com/office/drawing/2014/main" val="2260675218"/>
                    </a:ext>
                  </a:extLst>
                </a:gridCol>
                <a:gridCol w="905256">
                  <a:extLst>
                    <a:ext uri="{9D8B030D-6E8A-4147-A177-3AD203B41FA5}">
                      <a16:colId xmlns:a16="http://schemas.microsoft.com/office/drawing/2014/main" val="4157726176"/>
                    </a:ext>
                  </a:extLst>
                </a:gridCol>
                <a:gridCol w="905256">
                  <a:extLst>
                    <a:ext uri="{9D8B030D-6E8A-4147-A177-3AD203B41FA5}">
                      <a16:colId xmlns:a16="http://schemas.microsoft.com/office/drawing/2014/main" val="2802549729"/>
                    </a:ext>
                  </a:extLst>
                </a:gridCol>
                <a:gridCol w="905256">
                  <a:extLst>
                    <a:ext uri="{9D8B030D-6E8A-4147-A177-3AD203B41FA5}">
                      <a16:colId xmlns:a16="http://schemas.microsoft.com/office/drawing/2014/main" val="3542896216"/>
                    </a:ext>
                  </a:extLst>
                </a:gridCol>
                <a:gridCol w="905256">
                  <a:extLst>
                    <a:ext uri="{9D8B030D-6E8A-4147-A177-3AD203B41FA5}">
                      <a16:colId xmlns:a16="http://schemas.microsoft.com/office/drawing/2014/main" val="464196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2198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- 2021-02-28 22:53:09</a:t>
                      </a:r>
                      <a:r>
                        <a:rPr kumimoji="0" lang="es-ES" sz="1000" b="0" i="0" u="none" strike="noStrike" kern="1200" cap="none" spc="0" normalizeH="0" baseline="0" noProof="0">
                          <a:ln>
                            <a:noFill/>
                          </a:ln>
                          <a:solidFill>
                            <a:prstClr val="black"/>
                          </a:solidFill>
                          <a:effectLst/>
                          <a:uLnTx/>
                          <a:uFillTx/>
                          <a:latin typeface="+mn-lt"/>
                          <a:ea typeface="+mn-ea"/>
                          <a:cs typeface="+mn-cs"/>
                        </a:rPr>
                        <a:t>
 Les comparto las rutas para llegar al nuevo Hospital General de Querétaro. ¡Pasa la voz! #QroOrgulloDeMx #QuerétaroSigue https://t.co/QGCqu1eOAq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extLst>
                  <a:ext uri="{0D108BD9-81ED-4DB2-BD59-A6C34878D82A}">
                    <a16:rowId xmlns:a16="http://schemas.microsoft.com/office/drawing/2014/main" val="131741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- 2021-02-28 20:22:13</a:t>
                      </a:r>
                      <a:r>
                        <a:rPr kumimoji="0" lang="es-ES" sz="1000" b="0" i="0" u="none" strike="noStrike" kern="1200" cap="none" spc="0" normalizeH="0" baseline="0" noProof="0">
                          <a:ln>
                            <a:noFill/>
                          </a:ln>
                          <a:solidFill>
                            <a:prstClr val="black"/>
                          </a:solidFill>
                          <a:effectLst/>
                          <a:uLnTx/>
                          <a:uFillTx/>
                          <a:latin typeface="+mn-lt"/>
                          <a:ea typeface="+mn-ea"/>
                          <a:cs typeface="+mn-cs"/>
                        </a:rPr>
                        <a:t>
 En Querétaro creemos en la ciencia y tecnología como el camino para el progreso. Me reuní con representantes de Centros de Investigación y Desarrollo públicos, apoyados con el Programa Estatal de Desarrollo de Tecnología e Innovación, con una bolsa de 21.2 mdp. #QroOrgulloDeMx https://t.co/JiikPZzZyJ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0.0977 %</a:t>
                      </a:r>
                    </a:p>
                  </a:txBody>
                  <a:tcPr/>
                </a:tc>
                <a:extLst>
                  <a:ext uri="{0D108BD9-81ED-4DB2-BD59-A6C34878D82A}">
                    <a16:rowId xmlns:a16="http://schemas.microsoft.com/office/drawing/2014/main" val="2023549618"/>
                  </a:ext>
                </a:extLst>
              </a:tr>
            </a:tbl>
          </a:graphicData>
        </a:graphic>
      </p:graphicFrame>
      <p:sp>
        <p:nvSpPr>
          <p:cNvPr id="4" name="Text Placeholder 3">
            <a:extLst>
              <a:ext uri="{FF2B5EF4-FFF2-40B4-BE49-F238E27FC236}">
                <a16:creationId xmlns:a16="http://schemas.microsoft.com/office/drawing/2014/main" id="{4018E946-D77E-4321-85A9-B8E76551E861}"/>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229799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9D98-8451-462A-B22B-E91DC999AE91}"/>
              </a:ext>
            </a:extLst>
          </p:cNvPr>
          <p:cNvSpPr>
            <a:spLocks noGrp="1"/>
          </p:cNvSpPr>
          <p:nvPr>
            <p:ph type="title"/>
          </p:nvPr>
        </p:nvSpPr>
        <p:spPr/>
        <p:txBody>
          <a:bodyPr/>
          <a:lstStyle/>
          <a:p>
            <a:r>
              <a:rPr lang="en-US"/>
              <a:t>Twitter Own and Retweeted Tweets Table | Pancho Domínguez - 2 of 15</a:t>
            </a:r>
          </a:p>
        </p:txBody>
      </p:sp>
      <p:graphicFrame>
        <p:nvGraphicFramePr>
          <p:cNvPr id="5" name="Table Placeholder 4">
            <a:extLst>
              <a:ext uri="{FF2B5EF4-FFF2-40B4-BE49-F238E27FC236}">
                <a16:creationId xmlns:a16="http://schemas.microsoft.com/office/drawing/2014/main" id="{F6413EF4-6B5B-435B-A9C6-7A15BFB1724C}"/>
              </a:ext>
            </a:extLst>
          </p:cNvPr>
          <p:cNvGraphicFramePr>
            <a:graphicFrameLocks noGrp="1"/>
          </p:cNvGraphicFramePr>
          <p:nvPr>
            <p:ph type="tbl" sz="quarter" idx="13"/>
            <p:extLst>
              <p:ext uri="{D42A27DB-BD31-4B8C-83A1-F6EECF244321}">
                <p14:modId xmlns:p14="http://schemas.microsoft.com/office/powerpoint/2010/main" val="929400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57627965"/>
                    </a:ext>
                  </a:extLst>
                </a:gridCol>
                <a:gridCol w="411480">
                  <a:extLst>
                    <a:ext uri="{9D8B030D-6E8A-4147-A177-3AD203B41FA5}">
                      <a16:colId xmlns:a16="http://schemas.microsoft.com/office/drawing/2014/main" val="1026109599"/>
                    </a:ext>
                  </a:extLst>
                </a:gridCol>
                <a:gridCol w="905256">
                  <a:extLst>
                    <a:ext uri="{9D8B030D-6E8A-4147-A177-3AD203B41FA5}">
                      <a16:colId xmlns:a16="http://schemas.microsoft.com/office/drawing/2014/main" val="2287154541"/>
                    </a:ext>
                  </a:extLst>
                </a:gridCol>
                <a:gridCol w="905256">
                  <a:extLst>
                    <a:ext uri="{9D8B030D-6E8A-4147-A177-3AD203B41FA5}">
                      <a16:colId xmlns:a16="http://schemas.microsoft.com/office/drawing/2014/main" val="853284558"/>
                    </a:ext>
                  </a:extLst>
                </a:gridCol>
                <a:gridCol w="905256">
                  <a:extLst>
                    <a:ext uri="{9D8B030D-6E8A-4147-A177-3AD203B41FA5}">
                      <a16:colId xmlns:a16="http://schemas.microsoft.com/office/drawing/2014/main" val="2291250181"/>
                    </a:ext>
                  </a:extLst>
                </a:gridCol>
                <a:gridCol w="905256">
                  <a:extLst>
                    <a:ext uri="{9D8B030D-6E8A-4147-A177-3AD203B41FA5}">
                      <a16:colId xmlns:a16="http://schemas.microsoft.com/office/drawing/2014/main" val="3565173983"/>
                    </a:ext>
                  </a:extLst>
                </a:gridCol>
                <a:gridCol w="905256">
                  <a:extLst>
                    <a:ext uri="{9D8B030D-6E8A-4147-A177-3AD203B41FA5}">
                      <a16:colId xmlns:a16="http://schemas.microsoft.com/office/drawing/2014/main" val="3715706851"/>
                    </a:ext>
                  </a:extLst>
                </a:gridCol>
                <a:gridCol w="905256">
                  <a:extLst>
                    <a:ext uri="{9D8B030D-6E8A-4147-A177-3AD203B41FA5}">
                      <a16:colId xmlns:a16="http://schemas.microsoft.com/office/drawing/2014/main" val="2469860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1210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- 2021-02-28 14:55:21</a:t>
                      </a:r>
                      <a:r>
                        <a:rPr kumimoji="0" lang="es-ES" sz="1000" b="0" i="0" u="none" strike="noStrike" kern="1200" cap="none" spc="0" normalizeH="0" baseline="0" noProof="0">
                          <a:ln>
                            <a:noFill/>
                          </a:ln>
                          <a:solidFill>
                            <a:prstClr val="black"/>
                          </a:solidFill>
                          <a:effectLst/>
                          <a:uLnTx/>
                          <a:uFillTx/>
                          <a:latin typeface="+mn-lt"/>
                          <a:ea typeface="+mn-ea"/>
                          <a:cs typeface="+mn-cs"/>
                        </a:rPr>
                        <a:t>
 Después de 57 años, las y los queretanos ya cuentan con un nuevo Hospital General que brindará consultas externas a partir del 1 de marzo. ¿Qué opinas? #QroOrgulloDeMx https://t.co/EHALa01UPq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0.1913 %</a:t>
                      </a:r>
                    </a:p>
                  </a:txBody>
                  <a:tcPr/>
                </a:tc>
                <a:extLst>
                  <a:ext uri="{0D108BD9-81ED-4DB2-BD59-A6C34878D82A}">
                    <a16:rowId xmlns:a16="http://schemas.microsoft.com/office/drawing/2014/main" val="369776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- 2021-02-28 13:53:59</a:t>
                      </a:r>
                      <a:r>
                        <a:rPr kumimoji="0" lang="es-ES" sz="1000" b="0" i="0" u="none" strike="noStrike" kern="1200" cap="none" spc="0" normalizeH="0" baseline="0" noProof="0">
                          <a:ln>
                            <a:noFill/>
                          </a:ln>
                          <a:solidFill>
                            <a:prstClr val="black"/>
                          </a:solidFill>
                          <a:effectLst/>
                          <a:uLnTx/>
                          <a:uFillTx/>
                          <a:latin typeface="+mn-lt"/>
                          <a:ea typeface="+mn-ea"/>
                          <a:cs typeface="+mn-cs"/>
                        </a:rPr>
                        <a:t>
 Buenos días comparto la actualización de #COVID19 en Querétaro. Este sábado se registraron 268 casos nuevos, 230 pacientes fueron dados de alta y desafortunadamente hubo 15 decesos. Acatemos las medidas de prevención.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0.0730 %</a:t>
                      </a:r>
                    </a:p>
                  </a:txBody>
                  <a:tcPr/>
                </a:tc>
                <a:extLst>
                  <a:ext uri="{0D108BD9-81ED-4DB2-BD59-A6C34878D82A}">
                    <a16:rowId xmlns:a16="http://schemas.microsoft.com/office/drawing/2014/main" val="1818094651"/>
                  </a:ext>
                </a:extLst>
              </a:tr>
            </a:tbl>
          </a:graphicData>
        </a:graphic>
      </p:graphicFrame>
      <p:sp>
        <p:nvSpPr>
          <p:cNvPr id="4" name="Text Placeholder 3">
            <a:extLst>
              <a:ext uri="{FF2B5EF4-FFF2-40B4-BE49-F238E27FC236}">
                <a16:creationId xmlns:a16="http://schemas.microsoft.com/office/drawing/2014/main" id="{5E3D5489-1950-472C-BB71-91F80FEE7587}"/>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4211686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0DA9C-F53A-4B75-8EB2-0B7EC7D6DBE0}"/>
              </a:ext>
            </a:extLst>
          </p:cNvPr>
          <p:cNvSpPr>
            <a:spLocks noGrp="1"/>
          </p:cNvSpPr>
          <p:nvPr>
            <p:ph type="title"/>
          </p:nvPr>
        </p:nvSpPr>
        <p:spPr/>
        <p:txBody>
          <a:bodyPr/>
          <a:lstStyle/>
          <a:p>
            <a:r>
              <a:rPr lang="en-US"/>
              <a:t>Twitter Own and Retweeted Tweets Table | Pancho Domínguez - 3 of 15</a:t>
            </a:r>
          </a:p>
        </p:txBody>
      </p:sp>
      <p:graphicFrame>
        <p:nvGraphicFramePr>
          <p:cNvPr id="5" name="Table Placeholder 4">
            <a:extLst>
              <a:ext uri="{FF2B5EF4-FFF2-40B4-BE49-F238E27FC236}">
                <a16:creationId xmlns:a16="http://schemas.microsoft.com/office/drawing/2014/main" id="{96A2BA83-AF42-42BF-9580-94EEDDDE7330}"/>
              </a:ext>
            </a:extLst>
          </p:cNvPr>
          <p:cNvGraphicFramePr>
            <a:graphicFrameLocks noGrp="1"/>
          </p:cNvGraphicFramePr>
          <p:nvPr>
            <p:ph type="tbl" sz="quarter" idx="13"/>
            <p:extLst>
              <p:ext uri="{D42A27DB-BD31-4B8C-83A1-F6EECF244321}">
                <p14:modId xmlns:p14="http://schemas.microsoft.com/office/powerpoint/2010/main" val="160667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66655295"/>
                    </a:ext>
                  </a:extLst>
                </a:gridCol>
                <a:gridCol w="411480">
                  <a:extLst>
                    <a:ext uri="{9D8B030D-6E8A-4147-A177-3AD203B41FA5}">
                      <a16:colId xmlns:a16="http://schemas.microsoft.com/office/drawing/2014/main" val="4135565536"/>
                    </a:ext>
                  </a:extLst>
                </a:gridCol>
                <a:gridCol w="905256">
                  <a:extLst>
                    <a:ext uri="{9D8B030D-6E8A-4147-A177-3AD203B41FA5}">
                      <a16:colId xmlns:a16="http://schemas.microsoft.com/office/drawing/2014/main" val="1237558247"/>
                    </a:ext>
                  </a:extLst>
                </a:gridCol>
                <a:gridCol w="905256">
                  <a:extLst>
                    <a:ext uri="{9D8B030D-6E8A-4147-A177-3AD203B41FA5}">
                      <a16:colId xmlns:a16="http://schemas.microsoft.com/office/drawing/2014/main" val="714060117"/>
                    </a:ext>
                  </a:extLst>
                </a:gridCol>
                <a:gridCol w="905256">
                  <a:extLst>
                    <a:ext uri="{9D8B030D-6E8A-4147-A177-3AD203B41FA5}">
                      <a16:colId xmlns:a16="http://schemas.microsoft.com/office/drawing/2014/main" val="3415569356"/>
                    </a:ext>
                  </a:extLst>
                </a:gridCol>
                <a:gridCol w="905256">
                  <a:extLst>
                    <a:ext uri="{9D8B030D-6E8A-4147-A177-3AD203B41FA5}">
                      <a16:colId xmlns:a16="http://schemas.microsoft.com/office/drawing/2014/main" val="4056165950"/>
                    </a:ext>
                  </a:extLst>
                </a:gridCol>
                <a:gridCol w="905256">
                  <a:extLst>
                    <a:ext uri="{9D8B030D-6E8A-4147-A177-3AD203B41FA5}">
                      <a16:colId xmlns:a16="http://schemas.microsoft.com/office/drawing/2014/main" val="2629295563"/>
                    </a:ext>
                  </a:extLst>
                </a:gridCol>
                <a:gridCol w="905256">
                  <a:extLst>
                    <a:ext uri="{9D8B030D-6E8A-4147-A177-3AD203B41FA5}">
                      <a16:colId xmlns:a16="http://schemas.microsoft.com/office/drawing/2014/main" val="3853359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9571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- 2021-02-27 16:59:42</a:t>
                      </a:r>
                      <a:r>
                        <a:rPr kumimoji="0" lang="es-ES" sz="1000" b="0" i="0" u="none" strike="noStrike" kern="1200" cap="none" spc="0" normalizeH="0" baseline="0" noProof="0">
                          <a:ln>
                            <a:noFill/>
                          </a:ln>
                          <a:solidFill>
                            <a:prstClr val="black"/>
                          </a:solidFill>
                          <a:effectLst/>
                          <a:uLnTx/>
                          <a:uFillTx/>
                          <a:latin typeface="+mn-lt"/>
                          <a:ea typeface="+mn-ea"/>
                          <a:cs typeface="+mn-cs"/>
                        </a:rPr>
                        <a:t>
 Como lo dijo nuestra enfermera Teresa Mireles, en el nuevo Hospital General de Querétaro las familias van a recibir servicios médicos y atención de calidad, en un espacio con las mejores condiciones. Aquí tenemos rumbo en salud. #QroOrgulloDeMx https://t.co/RZMXPNHDW3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0.0271 %</a:t>
                      </a:r>
                    </a:p>
                  </a:txBody>
                  <a:tcPr/>
                </a:tc>
                <a:extLst>
                  <a:ext uri="{0D108BD9-81ED-4DB2-BD59-A6C34878D82A}">
                    <a16:rowId xmlns:a16="http://schemas.microsoft.com/office/drawing/2014/main" val="401796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- 2021-02-27 15:26:37</a:t>
                      </a:r>
                      <a:r>
                        <a:rPr kumimoji="0" lang="es-ES" sz="1000" b="0" i="0" u="none" strike="noStrike" kern="1200" cap="none" spc="0" normalizeH="0" baseline="0" noProof="0">
                          <a:ln>
                            <a:noFill/>
                          </a:ln>
                          <a:solidFill>
                            <a:prstClr val="black"/>
                          </a:solidFill>
                          <a:effectLst/>
                          <a:uLnTx/>
                          <a:uFillTx/>
                          <a:latin typeface="+mn-lt"/>
                          <a:ea typeface="+mn-ea"/>
                          <a:cs typeface="+mn-cs"/>
                        </a:rPr>
                        <a:t>
 En el nuevo Hospital General de Querétaro, las familias recibirán una atención de calidad, a la altura de su dignidad; conoce cuándo iniciará operaciones. #QroOrgulloDeMx https://t.co/SDJDO96xXf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2705591865"/>
                  </a:ext>
                </a:extLst>
              </a:tr>
            </a:tbl>
          </a:graphicData>
        </a:graphic>
      </p:graphicFrame>
      <p:sp>
        <p:nvSpPr>
          <p:cNvPr id="4" name="Text Placeholder 3">
            <a:extLst>
              <a:ext uri="{FF2B5EF4-FFF2-40B4-BE49-F238E27FC236}">
                <a16:creationId xmlns:a16="http://schemas.microsoft.com/office/drawing/2014/main" id="{DC2073F2-9BC5-49ED-B89B-E0DAF452BE9A}"/>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116931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1067D-E316-4374-8569-CA19217DE84C}"/>
              </a:ext>
            </a:extLst>
          </p:cNvPr>
          <p:cNvSpPr>
            <a:spLocks noGrp="1"/>
          </p:cNvSpPr>
          <p:nvPr>
            <p:ph type="title"/>
          </p:nvPr>
        </p:nvSpPr>
        <p:spPr/>
        <p:txBody>
          <a:bodyPr/>
          <a:lstStyle/>
          <a:p>
            <a:r>
              <a:rPr lang="en-US"/>
              <a:t>Twitter Own and Retweeted Tweets Table | Pancho Domínguez - 4 of 15</a:t>
            </a:r>
          </a:p>
        </p:txBody>
      </p:sp>
      <p:graphicFrame>
        <p:nvGraphicFramePr>
          <p:cNvPr id="5" name="Table Placeholder 4">
            <a:extLst>
              <a:ext uri="{FF2B5EF4-FFF2-40B4-BE49-F238E27FC236}">
                <a16:creationId xmlns:a16="http://schemas.microsoft.com/office/drawing/2014/main" id="{E796CD71-C684-40D0-BA4A-323BAAF792DD}"/>
              </a:ext>
            </a:extLst>
          </p:cNvPr>
          <p:cNvGraphicFramePr>
            <a:graphicFrameLocks noGrp="1"/>
          </p:cNvGraphicFramePr>
          <p:nvPr>
            <p:ph type="tbl" sz="quarter" idx="13"/>
            <p:extLst>
              <p:ext uri="{D42A27DB-BD31-4B8C-83A1-F6EECF244321}">
                <p14:modId xmlns:p14="http://schemas.microsoft.com/office/powerpoint/2010/main" val="384209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22714434"/>
                    </a:ext>
                  </a:extLst>
                </a:gridCol>
                <a:gridCol w="411480">
                  <a:extLst>
                    <a:ext uri="{9D8B030D-6E8A-4147-A177-3AD203B41FA5}">
                      <a16:colId xmlns:a16="http://schemas.microsoft.com/office/drawing/2014/main" val="3442026260"/>
                    </a:ext>
                  </a:extLst>
                </a:gridCol>
                <a:gridCol w="905256">
                  <a:extLst>
                    <a:ext uri="{9D8B030D-6E8A-4147-A177-3AD203B41FA5}">
                      <a16:colId xmlns:a16="http://schemas.microsoft.com/office/drawing/2014/main" val="3551724396"/>
                    </a:ext>
                  </a:extLst>
                </a:gridCol>
                <a:gridCol w="905256">
                  <a:extLst>
                    <a:ext uri="{9D8B030D-6E8A-4147-A177-3AD203B41FA5}">
                      <a16:colId xmlns:a16="http://schemas.microsoft.com/office/drawing/2014/main" val="4011081742"/>
                    </a:ext>
                  </a:extLst>
                </a:gridCol>
                <a:gridCol w="905256">
                  <a:extLst>
                    <a:ext uri="{9D8B030D-6E8A-4147-A177-3AD203B41FA5}">
                      <a16:colId xmlns:a16="http://schemas.microsoft.com/office/drawing/2014/main" val="3482808420"/>
                    </a:ext>
                  </a:extLst>
                </a:gridCol>
                <a:gridCol w="905256">
                  <a:extLst>
                    <a:ext uri="{9D8B030D-6E8A-4147-A177-3AD203B41FA5}">
                      <a16:colId xmlns:a16="http://schemas.microsoft.com/office/drawing/2014/main" val="846530593"/>
                    </a:ext>
                  </a:extLst>
                </a:gridCol>
                <a:gridCol w="905256">
                  <a:extLst>
                    <a:ext uri="{9D8B030D-6E8A-4147-A177-3AD203B41FA5}">
                      <a16:colId xmlns:a16="http://schemas.microsoft.com/office/drawing/2014/main" val="2429340471"/>
                    </a:ext>
                  </a:extLst>
                </a:gridCol>
                <a:gridCol w="905256">
                  <a:extLst>
                    <a:ext uri="{9D8B030D-6E8A-4147-A177-3AD203B41FA5}">
                      <a16:colId xmlns:a16="http://schemas.microsoft.com/office/drawing/2014/main" val="422208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8177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- 2021-02-27 14:08:50</a:t>
                      </a:r>
                      <a:r>
                        <a:rPr kumimoji="0" lang="es-ES" sz="1000" b="0" i="0" u="none" strike="noStrike" kern="1200" cap="none" spc="0" normalizeH="0" baseline="0" noProof="0">
                          <a:ln>
                            <a:noFill/>
                          </a:ln>
                          <a:solidFill>
                            <a:prstClr val="black"/>
                          </a:solidFill>
                          <a:effectLst/>
                          <a:uLnTx/>
                          <a:uFillTx/>
                          <a:latin typeface="+mn-lt"/>
                          <a:ea typeface="+mn-ea"/>
                          <a:cs typeface="+mn-cs"/>
                        </a:rPr>
                        <a:t>
 Les comparto actualización de #COVID19 en la entidad. 361 pacientes recibieron el alta médica, se registraron 230 nuevos casos y lamentablemente 20 personas perdieron la vida. Elevemos nuestro nivel de responsabilidad y cuidados, no bajemos la guardia.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18:12:42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0.0648 %</a:t>
                      </a:r>
                    </a:p>
                  </a:txBody>
                  <a:tcPr/>
                </a:tc>
                <a:extLst>
                  <a:ext uri="{0D108BD9-81ED-4DB2-BD59-A6C34878D82A}">
                    <a16:rowId xmlns:a16="http://schemas.microsoft.com/office/drawing/2014/main" val="1565819111"/>
                  </a:ext>
                </a:extLst>
              </a:tr>
            </a:tbl>
          </a:graphicData>
        </a:graphic>
      </p:graphicFrame>
      <p:sp>
        <p:nvSpPr>
          <p:cNvPr id="4" name="Text Placeholder 3">
            <a:extLst>
              <a:ext uri="{FF2B5EF4-FFF2-40B4-BE49-F238E27FC236}">
                <a16:creationId xmlns:a16="http://schemas.microsoft.com/office/drawing/2014/main" id="{16A61100-F88E-48CB-AD70-1AD28C16607D}"/>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1508757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88098-CF40-4449-B436-FC07963A292C}"/>
              </a:ext>
            </a:extLst>
          </p:cNvPr>
          <p:cNvSpPr>
            <a:spLocks noGrp="1"/>
          </p:cNvSpPr>
          <p:nvPr>
            <p:ph type="title"/>
          </p:nvPr>
        </p:nvSpPr>
        <p:spPr/>
        <p:txBody>
          <a:bodyPr/>
          <a:lstStyle/>
          <a:p>
            <a:r>
              <a:rPr lang="en-US"/>
              <a:t>Twitter Own and Retweeted Tweets Table | Pancho Domínguez - 5 of 15</a:t>
            </a:r>
          </a:p>
        </p:txBody>
      </p:sp>
      <p:graphicFrame>
        <p:nvGraphicFramePr>
          <p:cNvPr id="5" name="Table Placeholder 4">
            <a:extLst>
              <a:ext uri="{FF2B5EF4-FFF2-40B4-BE49-F238E27FC236}">
                <a16:creationId xmlns:a16="http://schemas.microsoft.com/office/drawing/2014/main" id="{DC85A646-CA25-46EA-AE3C-3B3BC52C4C2E}"/>
              </a:ext>
            </a:extLst>
          </p:cNvPr>
          <p:cNvGraphicFramePr>
            <a:graphicFrameLocks noGrp="1"/>
          </p:cNvGraphicFramePr>
          <p:nvPr>
            <p:ph type="tbl" sz="quarter" idx="13"/>
            <p:extLst>
              <p:ext uri="{D42A27DB-BD31-4B8C-83A1-F6EECF244321}">
                <p14:modId xmlns:p14="http://schemas.microsoft.com/office/powerpoint/2010/main" val="393810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60558876"/>
                    </a:ext>
                  </a:extLst>
                </a:gridCol>
                <a:gridCol w="411480">
                  <a:extLst>
                    <a:ext uri="{9D8B030D-6E8A-4147-A177-3AD203B41FA5}">
                      <a16:colId xmlns:a16="http://schemas.microsoft.com/office/drawing/2014/main" val="1659762824"/>
                    </a:ext>
                  </a:extLst>
                </a:gridCol>
                <a:gridCol w="905256">
                  <a:extLst>
                    <a:ext uri="{9D8B030D-6E8A-4147-A177-3AD203B41FA5}">
                      <a16:colId xmlns:a16="http://schemas.microsoft.com/office/drawing/2014/main" val="2819716470"/>
                    </a:ext>
                  </a:extLst>
                </a:gridCol>
                <a:gridCol w="905256">
                  <a:extLst>
                    <a:ext uri="{9D8B030D-6E8A-4147-A177-3AD203B41FA5}">
                      <a16:colId xmlns:a16="http://schemas.microsoft.com/office/drawing/2014/main" val="422454596"/>
                    </a:ext>
                  </a:extLst>
                </a:gridCol>
                <a:gridCol w="905256">
                  <a:extLst>
                    <a:ext uri="{9D8B030D-6E8A-4147-A177-3AD203B41FA5}">
                      <a16:colId xmlns:a16="http://schemas.microsoft.com/office/drawing/2014/main" val="2018920608"/>
                    </a:ext>
                  </a:extLst>
                </a:gridCol>
                <a:gridCol w="905256">
                  <a:extLst>
                    <a:ext uri="{9D8B030D-6E8A-4147-A177-3AD203B41FA5}">
                      <a16:colId xmlns:a16="http://schemas.microsoft.com/office/drawing/2014/main" val="4016804554"/>
                    </a:ext>
                  </a:extLst>
                </a:gridCol>
                <a:gridCol w="905256">
                  <a:extLst>
                    <a:ext uri="{9D8B030D-6E8A-4147-A177-3AD203B41FA5}">
                      <a16:colId xmlns:a16="http://schemas.microsoft.com/office/drawing/2014/main" val="1331674831"/>
                    </a:ext>
                  </a:extLst>
                </a:gridCol>
                <a:gridCol w="905256">
                  <a:extLst>
                    <a:ext uri="{9D8B030D-6E8A-4147-A177-3AD203B41FA5}">
                      <a16:colId xmlns:a16="http://schemas.microsoft.com/office/drawing/2014/main" val="1944513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6950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- 2021-02-27 03:53:51</a:t>
                      </a:r>
                      <a:r>
                        <a:rPr kumimoji="0" lang="es-ES" sz="1000" b="0" i="0" u="none" strike="noStrike" kern="1200" cap="none" spc="0" normalizeH="0" baseline="0" noProof="0">
                          <a:ln>
                            <a:noFill/>
                          </a:ln>
                          <a:solidFill>
                            <a:prstClr val="black"/>
                          </a:solidFill>
                          <a:effectLst/>
                          <a:uLnTx/>
                          <a:uFillTx/>
                          <a:latin typeface="+mn-lt"/>
                          <a:ea typeface="+mn-ea"/>
                          <a:cs typeface="+mn-cs"/>
                        </a:rPr>
                        <a:t>
 El Comité Técnico de Salud determinó que Querétaro seguirá en Escenario B, por lo menos hasta el 14 de marzo, con base en el análisis de los principales indicadores. Continuarán vigentes las medidas adoptadas a partir del pasado 15 de febrero. ¡Comparte! #SOMOSMÁS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0.2361 %</a:t>
                      </a:r>
                    </a:p>
                  </a:txBody>
                  <a:tcPr/>
                </a:tc>
                <a:extLst>
                  <a:ext uri="{0D108BD9-81ED-4DB2-BD59-A6C34878D82A}">
                    <a16:rowId xmlns:a16="http://schemas.microsoft.com/office/drawing/2014/main" val="4010405296"/>
                  </a:ext>
                </a:extLst>
              </a:tr>
            </a:tbl>
          </a:graphicData>
        </a:graphic>
      </p:graphicFrame>
      <p:sp>
        <p:nvSpPr>
          <p:cNvPr id="4" name="Text Placeholder 3">
            <a:extLst>
              <a:ext uri="{FF2B5EF4-FFF2-40B4-BE49-F238E27FC236}">
                <a16:creationId xmlns:a16="http://schemas.microsoft.com/office/drawing/2014/main" id="{859FB7DA-6304-448D-94D6-71B33BB89A7D}"/>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757283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B39FE-86BC-4704-A886-DAFD24E82D1B}"/>
              </a:ext>
            </a:extLst>
          </p:cNvPr>
          <p:cNvSpPr>
            <a:spLocks noGrp="1"/>
          </p:cNvSpPr>
          <p:nvPr>
            <p:ph type="title"/>
          </p:nvPr>
        </p:nvSpPr>
        <p:spPr/>
        <p:txBody>
          <a:bodyPr/>
          <a:lstStyle/>
          <a:p>
            <a:r>
              <a:rPr lang="en-US"/>
              <a:t>Twitter Own and Retweeted Tweets Table | Pancho Domínguez - 6 of 15</a:t>
            </a:r>
          </a:p>
        </p:txBody>
      </p:sp>
      <p:graphicFrame>
        <p:nvGraphicFramePr>
          <p:cNvPr id="5" name="Table Placeholder 4">
            <a:extLst>
              <a:ext uri="{FF2B5EF4-FFF2-40B4-BE49-F238E27FC236}">
                <a16:creationId xmlns:a16="http://schemas.microsoft.com/office/drawing/2014/main" id="{42F5D4CA-EC4E-498D-9105-D4061FBE2B94}"/>
              </a:ext>
            </a:extLst>
          </p:cNvPr>
          <p:cNvGraphicFramePr>
            <a:graphicFrameLocks noGrp="1"/>
          </p:cNvGraphicFramePr>
          <p:nvPr>
            <p:ph type="tbl" sz="quarter" idx="13"/>
            <p:extLst>
              <p:ext uri="{D42A27DB-BD31-4B8C-83A1-F6EECF244321}">
                <p14:modId xmlns:p14="http://schemas.microsoft.com/office/powerpoint/2010/main" val="423103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74634515"/>
                    </a:ext>
                  </a:extLst>
                </a:gridCol>
                <a:gridCol w="411480">
                  <a:extLst>
                    <a:ext uri="{9D8B030D-6E8A-4147-A177-3AD203B41FA5}">
                      <a16:colId xmlns:a16="http://schemas.microsoft.com/office/drawing/2014/main" val="3222768357"/>
                    </a:ext>
                  </a:extLst>
                </a:gridCol>
                <a:gridCol w="905256">
                  <a:extLst>
                    <a:ext uri="{9D8B030D-6E8A-4147-A177-3AD203B41FA5}">
                      <a16:colId xmlns:a16="http://schemas.microsoft.com/office/drawing/2014/main" val="1905858925"/>
                    </a:ext>
                  </a:extLst>
                </a:gridCol>
                <a:gridCol w="905256">
                  <a:extLst>
                    <a:ext uri="{9D8B030D-6E8A-4147-A177-3AD203B41FA5}">
                      <a16:colId xmlns:a16="http://schemas.microsoft.com/office/drawing/2014/main" val="1577740297"/>
                    </a:ext>
                  </a:extLst>
                </a:gridCol>
                <a:gridCol w="905256">
                  <a:extLst>
                    <a:ext uri="{9D8B030D-6E8A-4147-A177-3AD203B41FA5}">
                      <a16:colId xmlns:a16="http://schemas.microsoft.com/office/drawing/2014/main" val="4212538922"/>
                    </a:ext>
                  </a:extLst>
                </a:gridCol>
                <a:gridCol w="905256">
                  <a:extLst>
                    <a:ext uri="{9D8B030D-6E8A-4147-A177-3AD203B41FA5}">
                      <a16:colId xmlns:a16="http://schemas.microsoft.com/office/drawing/2014/main" val="939359438"/>
                    </a:ext>
                  </a:extLst>
                </a:gridCol>
                <a:gridCol w="905256">
                  <a:extLst>
                    <a:ext uri="{9D8B030D-6E8A-4147-A177-3AD203B41FA5}">
                      <a16:colId xmlns:a16="http://schemas.microsoft.com/office/drawing/2014/main" val="491544227"/>
                    </a:ext>
                  </a:extLst>
                </a:gridCol>
                <a:gridCol w="905256">
                  <a:extLst>
                    <a:ext uri="{9D8B030D-6E8A-4147-A177-3AD203B41FA5}">
                      <a16:colId xmlns:a16="http://schemas.microsoft.com/office/drawing/2014/main" val="82264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0589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- 2021-02-27 01:44:41</a:t>
                      </a:r>
                      <a:r>
                        <a:rPr kumimoji="0" lang="es-ES" sz="1000" b="0" i="0" u="none" strike="noStrike" kern="1200" cap="none" spc="0" normalizeH="0" baseline="0" noProof="0">
                          <a:ln>
                            <a:noFill/>
                          </a:ln>
                          <a:solidFill>
                            <a:prstClr val="black"/>
                          </a:solidFill>
                          <a:effectLst/>
                          <a:uLnTx/>
                          <a:uFillTx/>
                          <a:latin typeface="+mn-lt"/>
                          <a:ea typeface="+mn-ea"/>
                          <a:cs typeface="+mn-cs"/>
                        </a:rPr>
                        <a:t>
 El nuevo Hospital General de Querétaro será un referente en salud pública a nivel nacional y fue posible gracias al manejo ordenado y honesto de los recursos públicos. Aquí la salud de las y los ciudadanos está en el centro de nuestras decisiones. 
https://t.co/wNFvOq66Cl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00:10:55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0.1295 %</a:t>
                      </a:r>
                    </a:p>
                  </a:txBody>
                  <a:tcPr/>
                </a:tc>
                <a:extLst>
                  <a:ext uri="{0D108BD9-81ED-4DB2-BD59-A6C34878D82A}">
                    <a16:rowId xmlns:a16="http://schemas.microsoft.com/office/drawing/2014/main" val="164862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- 2021-02-26 23:59:22</a:t>
                      </a:r>
                      <a:r>
                        <a:rPr kumimoji="0" lang="es-ES" sz="1000" b="0" i="0" u="none" strike="noStrike" kern="1200" cap="none" spc="0" normalizeH="0" baseline="0" noProof="0">
                          <a:ln>
                            <a:noFill/>
                          </a:ln>
                          <a:solidFill>
                            <a:prstClr val="black"/>
                          </a:solidFill>
                          <a:effectLst/>
                          <a:uLnTx/>
                          <a:uFillTx/>
                          <a:latin typeface="+mn-lt"/>
                          <a:ea typeface="+mn-ea"/>
                          <a:cs typeface="+mn-cs"/>
                        </a:rPr>
                        <a:t>
 Después de 57 años, Querétaro tiene un nuevo Hospital General para una atención mucho más digna de las familias queretanas. Lo que antes era un sueño, ahora es una realidad. ¿Qué opinas? #QroOrgulloDeMx https://t.co/kyz8ZaYe5p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extLst>
                  <a:ext uri="{0D108BD9-81ED-4DB2-BD59-A6C34878D82A}">
                    <a16:rowId xmlns:a16="http://schemas.microsoft.com/office/drawing/2014/main" val="3076557884"/>
                  </a:ext>
                </a:extLst>
              </a:tr>
            </a:tbl>
          </a:graphicData>
        </a:graphic>
      </p:graphicFrame>
      <p:sp>
        <p:nvSpPr>
          <p:cNvPr id="4" name="Text Placeholder 3">
            <a:extLst>
              <a:ext uri="{FF2B5EF4-FFF2-40B4-BE49-F238E27FC236}">
                <a16:creationId xmlns:a16="http://schemas.microsoft.com/office/drawing/2014/main" id="{301E72DC-8348-45D9-AFF9-61CC12FB4238}"/>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171774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23F1D-F1BC-4B99-9348-97CFE9573DE7}"/>
              </a:ext>
            </a:extLst>
          </p:cNvPr>
          <p:cNvSpPr>
            <a:spLocks noGrp="1"/>
          </p:cNvSpPr>
          <p:nvPr>
            <p:ph type="title"/>
          </p:nvPr>
        </p:nvSpPr>
        <p:spPr/>
        <p:txBody>
          <a:bodyPr/>
          <a:lstStyle/>
          <a:p>
            <a:r>
              <a:rPr lang="en-US"/>
              <a:t>Twitter Own and Retweeted Tweets Table | Pancho Domínguez - 7 of 15</a:t>
            </a:r>
          </a:p>
        </p:txBody>
      </p:sp>
      <p:graphicFrame>
        <p:nvGraphicFramePr>
          <p:cNvPr id="5" name="Table Placeholder 4">
            <a:extLst>
              <a:ext uri="{FF2B5EF4-FFF2-40B4-BE49-F238E27FC236}">
                <a16:creationId xmlns:a16="http://schemas.microsoft.com/office/drawing/2014/main" id="{1A37F54C-4735-40F7-8364-3CB07F10C69E}"/>
              </a:ext>
            </a:extLst>
          </p:cNvPr>
          <p:cNvGraphicFramePr>
            <a:graphicFrameLocks noGrp="1"/>
          </p:cNvGraphicFramePr>
          <p:nvPr>
            <p:ph type="tbl" sz="quarter" idx="13"/>
            <p:extLst>
              <p:ext uri="{D42A27DB-BD31-4B8C-83A1-F6EECF244321}">
                <p14:modId xmlns:p14="http://schemas.microsoft.com/office/powerpoint/2010/main" val="206734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76739572"/>
                    </a:ext>
                  </a:extLst>
                </a:gridCol>
                <a:gridCol w="411480">
                  <a:extLst>
                    <a:ext uri="{9D8B030D-6E8A-4147-A177-3AD203B41FA5}">
                      <a16:colId xmlns:a16="http://schemas.microsoft.com/office/drawing/2014/main" val="3365720201"/>
                    </a:ext>
                  </a:extLst>
                </a:gridCol>
                <a:gridCol w="905256">
                  <a:extLst>
                    <a:ext uri="{9D8B030D-6E8A-4147-A177-3AD203B41FA5}">
                      <a16:colId xmlns:a16="http://schemas.microsoft.com/office/drawing/2014/main" val="3868564637"/>
                    </a:ext>
                  </a:extLst>
                </a:gridCol>
                <a:gridCol w="905256">
                  <a:extLst>
                    <a:ext uri="{9D8B030D-6E8A-4147-A177-3AD203B41FA5}">
                      <a16:colId xmlns:a16="http://schemas.microsoft.com/office/drawing/2014/main" val="1651258294"/>
                    </a:ext>
                  </a:extLst>
                </a:gridCol>
                <a:gridCol w="905256">
                  <a:extLst>
                    <a:ext uri="{9D8B030D-6E8A-4147-A177-3AD203B41FA5}">
                      <a16:colId xmlns:a16="http://schemas.microsoft.com/office/drawing/2014/main" val="3047053647"/>
                    </a:ext>
                  </a:extLst>
                </a:gridCol>
                <a:gridCol w="905256">
                  <a:extLst>
                    <a:ext uri="{9D8B030D-6E8A-4147-A177-3AD203B41FA5}">
                      <a16:colId xmlns:a16="http://schemas.microsoft.com/office/drawing/2014/main" val="4206565886"/>
                    </a:ext>
                  </a:extLst>
                </a:gridCol>
                <a:gridCol w="905256">
                  <a:extLst>
                    <a:ext uri="{9D8B030D-6E8A-4147-A177-3AD203B41FA5}">
                      <a16:colId xmlns:a16="http://schemas.microsoft.com/office/drawing/2014/main" val="45467799"/>
                    </a:ext>
                  </a:extLst>
                </a:gridCol>
                <a:gridCol w="905256">
                  <a:extLst>
                    <a:ext uri="{9D8B030D-6E8A-4147-A177-3AD203B41FA5}">
                      <a16:colId xmlns:a16="http://schemas.microsoft.com/office/drawing/2014/main" val="165979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1655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- 2021-02-26 22:00:18</a:t>
                      </a:r>
                      <a:r>
                        <a:rPr kumimoji="0" lang="es-ES" sz="1000" b="0" i="0" u="none" strike="noStrike" kern="1200" cap="none" spc="0" normalizeH="0" baseline="0" noProof="0">
                          <a:ln>
                            <a:noFill/>
                          </a:ln>
                          <a:solidFill>
                            <a:prstClr val="black"/>
                          </a:solidFill>
                          <a:effectLst/>
                          <a:uLnTx/>
                          <a:uFillTx/>
                          <a:latin typeface="+mn-lt"/>
                          <a:ea typeface="+mn-ea"/>
                          <a:cs typeface="+mn-cs"/>
                        </a:rPr>
                        <a:t>
 Desde Querétaro, junto al presidente @lopezobrador_, enviamos un mensaje de unidad, fortaleza y esperanza a todo México. Inauguramos el nuevo Hospital General de Querétaro (HGQ), que será un referente nacional de salud pública. #QroOrgulloDeMx https://t.co/6UUH9KN3ns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0.2573 %</a:t>
                      </a:r>
                    </a:p>
                  </a:txBody>
                  <a:tcPr/>
                </a:tc>
                <a:extLst>
                  <a:ext uri="{0D108BD9-81ED-4DB2-BD59-A6C34878D82A}">
                    <a16:rowId xmlns:a16="http://schemas.microsoft.com/office/drawing/2014/main" val="387122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- 2021-02-26 21:22:22</a:t>
                      </a:r>
                      <a:r>
                        <a:rPr kumimoji="0" lang="es-ES" sz="1000" b="0" i="0" u="none" strike="noStrike" kern="1200" cap="none" spc="0" normalizeH="0" baseline="0" noProof="0">
                          <a:ln>
                            <a:noFill/>
                          </a:ln>
                          <a:solidFill>
                            <a:prstClr val="black"/>
                          </a:solidFill>
                          <a:effectLst/>
                          <a:uLnTx/>
                          <a:uFillTx/>
                          <a:latin typeface="+mn-lt"/>
                          <a:ea typeface="+mn-ea"/>
                          <a:cs typeface="+mn-cs"/>
                        </a:rPr>
                        <a:t>
 Estimado @makugo, espero que te recuperes pronto; recibe un fuerte abrazo.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0.0471 %</a:t>
                      </a:r>
                    </a:p>
                  </a:txBody>
                  <a:tcPr/>
                </a:tc>
                <a:extLst>
                  <a:ext uri="{0D108BD9-81ED-4DB2-BD59-A6C34878D82A}">
                    <a16:rowId xmlns:a16="http://schemas.microsoft.com/office/drawing/2014/main" val="1882213324"/>
                  </a:ext>
                </a:extLst>
              </a:tr>
            </a:tbl>
          </a:graphicData>
        </a:graphic>
      </p:graphicFrame>
      <p:sp>
        <p:nvSpPr>
          <p:cNvPr id="4" name="Text Placeholder 3">
            <a:extLst>
              <a:ext uri="{FF2B5EF4-FFF2-40B4-BE49-F238E27FC236}">
                <a16:creationId xmlns:a16="http://schemas.microsoft.com/office/drawing/2014/main" id="{EFEA0091-4E00-48E8-B720-DF743DDEA17B}"/>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1892584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6926D-448D-446D-8DEE-F9FAF67D49D3}"/>
              </a:ext>
            </a:extLst>
          </p:cNvPr>
          <p:cNvSpPr>
            <a:spLocks noGrp="1"/>
          </p:cNvSpPr>
          <p:nvPr>
            <p:ph type="title"/>
          </p:nvPr>
        </p:nvSpPr>
        <p:spPr/>
        <p:txBody>
          <a:bodyPr/>
          <a:lstStyle/>
          <a:p>
            <a:r>
              <a:rPr lang="en-US"/>
              <a:t>Twitter Own and Retweeted Tweets Table | Pancho Domínguez - 8 of 15</a:t>
            </a:r>
          </a:p>
        </p:txBody>
      </p:sp>
      <p:graphicFrame>
        <p:nvGraphicFramePr>
          <p:cNvPr id="5" name="Table Placeholder 4">
            <a:extLst>
              <a:ext uri="{FF2B5EF4-FFF2-40B4-BE49-F238E27FC236}">
                <a16:creationId xmlns:a16="http://schemas.microsoft.com/office/drawing/2014/main" id="{25E6AA4E-9492-4DB9-B394-1960FCC5E404}"/>
              </a:ext>
            </a:extLst>
          </p:cNvPr>
          <p:cNvGraphicFramePr>
            <a:graphicFrameLocks noGrp="1"/>
          </p:cNvGraphicFramePr>
          <p:nvPr>
            <p:ph type="tbl" sz="quarter" idx="13"/>
            <p:extLst>
              <p:ext uri="{D42A27DB-BD31-4B8C-83A1-F6EECF244321}">
                <p14:modId xmlns:p14="http://schemas.microsoft.com/office/powerpoint/2010/main" val="3859135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49932420"/>
                    </a:ext>
                  </a:extLst>
                </a:gridCol>
                <a:gridCol w="411480">
                  <a:extLst>
                    <a:ext uri="{9D8B030D-6E8A-4147-A177-3AD203B41FA5}">
                      <a16:colId xmlns:a16="http://schemas.microsoft.com/office/drawing/2014/main" val="443150166"/>
                    </a:ext>
                  </a:extLst>
                </a:gridCol>
                <a:gridCol w="905256">
                  <a:extLst>
                    <a:ext uri="{9D8B030D-6E8A-4147-A177-3AD203B41FA5}">
                      <a16:colId xmlns:a16="http://schemas.microsoft.com/office/drawing/2014/main" val="578684683"/>
                    </a:ext>
                  </a:extLst>
                </a:gridCol>
                <a:gridCol w="905256">
                  <a:extLst>
                    <a:ext uri="{9D8B030D-6E8A-4147-A177-3AD203B41FA5}">
                      <a16:colId xmlns:a16="http://schemas.microsoft.com/office/drawing/2014/main" val="1281821666"/>
                    </a:ext>
                  </a:extLst>
                </a:gridCol>
                <a:gridCol w="905256">
                  <a:extLst>
                    <a:ext uri="{9D8B030D-6E8A-4147-A177-3AD203B41FA5}">
                      <a16:colId xmlns:a16="http://schemas.microsoft.com/office/drawing/2014/main" val="2892654195"/>
                    </a:ext>
                  </a:extLst>
                </a:gridCol>
                <a:gridCol w="905256">
                  <a:extLst>
                    <a:ext uri="{9D8B030D-6E8A-4147-A177-3AD203B41FA5}">
                      <a16:colId xmlns:a16="http://schemas.microsoft.com/office/drawing/2014/main" val="1412459771"/>
                    </a:ext>
                  </a:extLst>
                </a:gridCol>
                <a:gridCol w="905256">
                  <a:extLst>
                    <a:ext uri="{9D8B030D-6E8A-4147-A177-3AD203B41FA5}">
                      <a16:colId xmlns:a16="http://schemas.microsoft.com/office/drawing/2014/main" val="2105317794"/>
                    </a:ext>
                  </a:extLst>
                </a:gridCol>
                <a:gridCol w="905256">
                  <a:extLst>
                    <a:ext uri="{9D8B030D-6E8A-4147-A177-3AD203B41FA5}">
                      <a16:colId xmlns:a16="http://schemas.microsoft.com/office/drawing/2014/main" val="64795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3523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- 2021-02-26 19:25:44</a:t>
                      </a:r>
                      <a:r>
                        <a:rPr kumimoji="0" lang="es-ES" sz="1000" b="0" i="0" u="none" strike="noStrike" kern="1200" cap="none" spc="0" normalizeH="0" baseline="0" noProof="0">
                          <a:ln>
                            <a:noFill/>
                          </a:ln>
                          <a:solidFill>
                            <a:prstClr val="black"/>
                          </a:solidFill>
                          <a:effectLst/>
                          <a:uLnTx/>
                          <a:uFillTx/>
                          <a:latin typeface="+mn-lt"/>
                          <a:ea typeface="+mn-ea"/>
                          <a:cs typeface="+mn-cs"/>
                        </a:rPr>
                        <a:t>
 #EnVivo: Inauguración del nuevo Hospital General de Querétaro. https://t.co/O8KA3Z4vIt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06:10:55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extLst>
                  <a:ext uri="{0D108BD9-81ED-4DB2-BD59-A6C34878D82A}">
                    <a16:rowId xmlns:a16="http://schemas.microsoft.com/office/drawing/2014/main" val="111703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- 2021-02-26 13:34:35</a:t>
                      </a:r>
                      <a:r>
                        <a:rPr kumimoji="0" lang="es-ES" sz="1000" b="0" i="0" u="none" strike="noStrike" kern="1200" cap="none" spc="0" normalizeH="0" baseline="0" noProof="0">
                          <a:ln>
                            <a:noFill/>
                          </a:ln>
                          <a:solidFill>
                            <a:prstClr val="black"/>
                          </a:solidFill>
                          <a:effectLst/>
                          <a:uLnTx/>
                          <a:uFillTx/>
                          <a:latin typeface="+mn-lt"/>
                          <a:ea typeface="+mn-ea"/>
                          <a:cs typeface="+mn-cs"/>
                        </a:rPr>
                        <a:t>
 Aquí la información actual de #COVID19 en nuestro estado. Este jueves 25 de febrero, se registraron 239 nuevos casos y desafortunadamente 28 personas fallecieron; 222 pacientes fueron dados de alta. Si vas a salir, ponte el cubreboca.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18:09:43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extLst>
                  <a:ext uri="{0D108BD9-81ED-4DB2-BD59-A6C34878D82A}">
                    <a16:rowId xmlns:a16="http://schemas.microsoft.com/office/drawing/2014/main" val="2145775993"/>
                  </a:ext>
                </a:extLst>
              </a:tr>
            </a:tbl>
          </a:graphicData>
        </a:graphic>
      </p:graphicFrame>
      <p:sp>
        <p:nvSpPr>
          <p:cNvPr id="4" name="Text Placeholder 3">
            <a:extLst>
              <a:ext uri="{FF2B5EF4-FFF2-40B4-BE49-F238E27FC236}">
                <a16:creationId xmlns:a16="http://schemas.microsoft.com/office/drawing/2014/main" id="{3F388D24-AB54-4FD1-A4A0-120412570319}"/>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97073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BE56-2D6E-4F0A-A10D-D7A3EE9D195B}"/>
              </a:ext>
            </a:extLst>
          </p:cNvPr>
          <p:cNvSpPr>
            <a:spLocks noGrp="1"/>
          </p:cNvSpPr>
          <p:nvPr>
            <p:ph type="title"/>
          </p:nvPr>
        </p:nvSpPr>
        <p:spPr/>
        <p:txBody>
          <a:bodyPr/>
          <a:lstStyle/>
          <a:p>
            <a:r>
              <a:rPr lang="en-US"/>
              <a:t>Twitter Own and Retweeted Tweets Table | Pancho Domínguez - 9 of 15</a:t>
            </a:r>
          </a:p>
        </p:txBody>
      </p:sp>
      <p:graphicFrame>
        <p:nvGraphicFramePr>
          <p:cNvPr id="5" name="Table Placeholder 4">
            <a:extLst>
              <a:ext uri="{FF2B5EF4-FFF2-40B4-BE49-F238E27FC236}">
                <a16:creationId xmlns:a16="http://schemas.microsoft.com/office/drawing/2014/main" id="{26AE359C-2762-4D94-89A8-656EA3556747}"/>
              </a:ext>
            </a:extLst>
          </p:cNvPr>
          <p:cNvGraphicFramePr>
            <a:graphicFrameLocks noGrp="1"/>
          </p:cNvGraphicFramePr>
          <p:nvPr>
            <p:ph type="tbl" sz="quarter" idx="13"/>
            <p:extLst>
              <p:ext uri="{D42A27DB-BD31-4B8C-83A1-F6EECF244321}">
                <p14:modId xmlns:p14="http://schemas.microsoft.com/office/powerpoint/2010/main" val="347278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2417449"/>
                    </a:ext>
                  </a:extLst>
                </a:gridCol>
                <a:gridCol w="411480">
                  <a:extLst>
                    <a:ext uri="{9D8B030D-6E8A-4147-A177-3AD203B41FA5}">
                      <a16:colId xmlns:a16="http://schemas.microsoft.com/office/drawing/2014/main" val="1320027488"/>
                    </a:ext>
                  </a:extLst>
                </a:gridCol>
                <a:gridCol w="905256">
                  <a:extLst>
                    <a:ext uri="{9D8B030D-6E8A-4147-A177-3AD203B41FA5}">
                      <a16:colId xmlns:a16="http://schemas.microsoft.com/office/drawing/2014/main" val="3522645112"/>
                    </a:ext>
                  </a:extLst>
                </a:gridCol>
                <a:gridCol w="905256">
                  <a:extLst>
                    <a:ext uri="{9D8B030D-6E8A-4147-A177-3AD203B41FA5}">
                      <a16:colId xmlns:a16="http://schemas.microsoft.com/office/drawing/2014/main" val="733316043"/>
                    </a:ext>
                  </a:extLst>
                </a:gridCol>
                <a:gridCol w="905256">
                  <a:extLst>
                    <a:ext uri="{9D8B030D-6E8A-4147-A177-3AD203B41FA5}">
                      <a16:colId xmlns:a16="http://schemas.microsoft.com/office/drawing/2014/main" val="4101141883"/>
                    </a:ext>
                  </a:extLst>
                </a:gridCol>
                <a:gridCol w="905256">
                  <a:extLst>
                    <a:ext uri="{9D8B030D-6E8A-4147-A177-3AD203B41FA5}">
                      <a16:colId xmlns:a16="http://schemas.microsoft.com/office/drawing/2014/main" val="295696158"/>
                    </a:ext>
                  </a:extLst>
                </a:gridCol>
                <a:gridCol w="905256">
                  <a:extLst>
                    <a:ext uri="{9D8B030D-6E8A-4147-A177-3AD203B41FA5}">
                      <a16:colId xmlns:a16="http://schemas.microsoft.com/office/drawing/2014/main" val="1839161775"/>
                    </a:ext>
                  </a:extLst>
                </a:gridCol>
                <a:gridCol w="905256">
                  <a:extLst>
                    <a:ext uri="{9D8B030D-6E8A-4147-A177-3AD203B41FA5}">
                      <a16:colId xmlns:a16="http://schemas.microsoft.com/office/drawing/2014/main" val="580612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0588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- 2021-02-25 18:54:18</a:t>
                      </a:r>
                      <a:r>
                        <a:rPr kumimoji="0" lang="es-ES" sz="1000" b="0" i="0" u="none" strike="noStrike" kern="1200" cap="none" spc="0" normalizeH="0" baseline="0" noProof="0">
                          <a:ln>
                            <a:noFill/>
                          </a:ln>
                          <a:solidFill>
                            <a:prstClr val="black"/>
                          </a:solidFill>
                          <a:effectLst/>
                          <a:uLnTx/>
                          <a:uFillTx/>
                          <a:latin typeface="+mn-lt"/>
                          <a:ea typeface="+mn-ea"/>
                          <a:cs typeface="+mn-cs"/>
                        </a:rPr>
                        <a:t>
 El adecuado ejercicio de los recursos públicos, es una obligación asumida a cabalidad por @gobqro en beneficio de la ciudadanía. Por tercer año consecutivo, Querétaro es líder nacional en manejo de recursos públicos federales, de acuerdo a la @ASF_Mexico. #QroOrgulloDeMx https://t.co/h7FqieCGcp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00:09:44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extLst>
                  <a:ext uri="{0D108BD9-81ED-4DB2-BD59-A6C34878D82A}">
                    <a16:rowId xmlns:a16="http://schemas.microsoft.com/office/drawing/2014/main" val="2462897052"/>
                  </a:ext>
                </a:extLst>
              </a:tr>
            </a:tbl>
          </a:graphicData>
        </a:graphic>
      </p:graphicFrame>
      <p:sp>
        <p:nvSpPr>
          <p:cNvPr id="4" name="Text Placeholder 3">
            <a:extLst>
              <a:ext uri="{FF2B5EF4-FFF2-40B4-BE49-F238E27FC236}">
                <a16:creationId xmlns:a16="http://schemas.microsoft.com/office/drawing/2014/main" id="{F8DBAB49-C828-4315-A83D-1AE33EDF1AE5}"/>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370413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FBAA5-72E4-4C82-BD80-830C21240D5F}"/>
              </a:ext>
            </a:extLst>
          </p:cNvPr>
          <p:cNvSpPr>
            <a:spLocks noGrp="1"/>
          </p:cNvSpPr>
          <p:nvPr>
            <p:ph type="title"/>
          </p:nvPr>
        </p:nvSpPr>
        <p:spPr/>
        <p:txBody>
          <a:bodyPr/>
          <a:lstStyle/>
          <a:p>
            <a:r>
              <a:rPr lang="en-US"/>
              <a:t>Twitter Own and Retweeted Tweets Table | Pancho Domínguez - 10 of 15</a:t>
            </a:r>
          </a:p>
        </p:txBody>
      </p:sp>
      <p:graphicFrame>
        <p:nvGraphicFramePr>
          <p:cNvPr id="5" name="Table Placeholder 4">
            <a:extLst>
              <a:ext uri="{FF2B5EF4-FFF2-40B4-BE49-F238E27FC236}">
                <a16:creationId xmlns:a16="http://schemas.microsoft.com/office/drawing/2014/main" id="{966380D4-4DBA-4062-96EB-AE7045AE3655}"/>
              </a:ext>
            </a:extLst>
          </p:cNvPr>
          <p:cNvGraphicFramePr>
            <a:graphicFrameLocks noGrp="1"/>
          </p:cNvGraphicFramePr>
          <p:nvPr>
            <p:ph type="tbl" sz="quarter" idx="13"/>
            <p:extLst>
              <p:ext uri="{D42A27DB-BD31-4B8C-83A1-F6EECF244321}">
                <p14:modId xmlns:p14="http://schemas.microsoft.com/office/powerpoint/2010/main" val="2222355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3113358"/>
                    </a:ext>
                  </a:extLst>
                </a:gridCol>
                <a:gridCol w="411480">
                  <a:extLst>
                    <a:ext uri="{9D8B030D-6E8A-4147-A177-3AD203B41FA5}">
                      <a16:colId xmlns:a16="http://schemas.microsoft.com/office/drawing/2014/main" val="3872356629"/>
                    </a:ext>
                  </a:extLst>
                </a:gridCol>
                <a:gridCol w="905256">
                  <a:extLst>
                    <a:ext uri="{9D8B030D-6E8A-4147-A177-3AD203B41FA5}">
                      <a16:colId xmlns:a16="http://schemas.microsoft.com/office/drawing/2014/main" val="3242263154"/>
                    </a:ext>
                  </a:extLst>
                </a:gridCol>
                <a:gridCol w="905256">
                  <a:extLst>
                    <a:ext uri="{9D8B030D-6E8A-4147-A177-3AD203B41FA5}">
                      <a16:colId xmlns:a16="http://schemas.microsoft.com/office/drawing/2014/main" val="4106513162"/>
                    </a:ext>
                  </a:extLst>
                </a:gridCol>
                <a:gridCol w="905256">
                  <a:extLst>
                    <a:ext uri="{9D8B030D-6E8A-4147-A177-3AD203B41FA5}">
                      <a16:colId xmlns:a16="http://schemas.microsoft.com/office/drawing/2014/main" val="3607982159"/>
                    </a:ext>
                  </a:extLst>
                </a:gridCol>
                <a:gridCol w="905256">
                  <a:extLst>
                    <a:ext uri="{9D8B030D-6E8A-4147-A177-3AD203B41FA5}">
                      <a16:colId xmlns:a16="http://schemas.microsoft.com/office/drawing/2014/main" val="1866497600"/>
                    </a:ext>
                  </a:extLst>
                </a:gridCol>
                <a:gridCol w="905256">
                  <a:extLst>
                    <a:ext uri="{9D8B030D-6E8A-4147-A177-3AD203B41FA5}">
                      <a16:colId xmlns:a16="http://schemas.microsoft.com/office/drawing/2014/main" val="4209914162"/>
                    </a:ext>
                  </a:extLst>
                </a:gridCol>
                <a:gridCol w="905256">
                  <a:extLst>
                    <a:ext uri="{9D8B030D-6E8A-4147-A177-3AD203B41FA5}">
                      <a16:colId xmlns:a16="http://schemas.microsoft.com/office/drawing/2014/main" val="136791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8504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- 2021-02-25 18:32:52</a:t>
                      </a:r>
                      <a:r>
                        <a:rPr kumimoji="0" lang="es-ES" sz="1000" b="0" i="0" u="none" strike="noStrike" kern="1200" cap="none" spc="0" normalizeH="0" baseline="0" noProof="0">
                          <a:ln>
                            <a:noFill/>
                          </a:ln>
                          <a:solidFill>
                            <a:prstClr val="black"/>
                          </a:solidFill>
                          <a:effectLst/>
                          <a:uLnTx/>
                          <a:uFillTx/>
                          <a:latin typeface="+mn-lt"/>
                          <a:ea typeface="+mn-ea"/>
                          <a:cs typeface="+mn-cs"/>
                        </a:rPr>
                        <a:t>
 Una prueba a tiempo puede evitar que contagies a muchas personas, que veas morir a alguien de tu círculo cercano. ¡Hazte la prueba! En Querétaro es gratis y accesible. Comunícate a la línea #COVID19: 442 101 52 05. Comparto el mensaje de la vocería organizacional. https://t.co/EJPlvEWT6Y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06:10:16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4055249069"/>
                  </a:ext>
                </a:extLst>
              </a:tr>
            </a:tbl>
          </a:graphicData>
        </a:graphic>
      </p:graphicFrame>
      <p:sp>
        <p:nvSpPr>
          <p:cNvPr id="4" name="Text Placeholder 3">
            <a:extLst>
              <a:ext uri="{FF2B5EF4-FFF2-40B4-BE49-F238E27FC236}">
                <a16:creationId xmlns:a16="http://schemas.microsoft.com/office/drawing/2014/main" id="{1A8ECBDC-F4B9-40A2-96B2-E0E8803152DE}"/>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332762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740C8-08DB-4FEB-A0A5-7305B470BA33}"/>
              </a:ext>
            </a:extLst>
          </p:cNvPr>
          <p:cNvSpPr>
            <a:spLocks noGrp="1"/>
          </p:cNvSpPr>
          <p:nvPr>
            <p:ph type="title"/>
          </p:nvPr>
        </p:nvSpPr>
        <p:spPr/>
        <p:txBody>
          <a:bodyPr/>
          <a:lstStyle/>
          <a:p>
            <a:r>
              <a:rPr lang="en-US"/>
              <a:t>Twitter Own and Retweeted Tweets Table | Pancho Domínguez - 11 of 15</a:t>
            </a:r>
          </a:p>
        </p:txBody>
      </p:sp>
      <p:graphicFrame>
        <p:nvGraphicFramePr>
          <p:cNvPr id="5" name="Table Placeholder 4">
            <a:extLst>
              <a:ext uri="{FF2B5EF4-FFF2-40B4-BE49-F238E27FC236}">
                <a16:creationId xmlns:a16="http://schemas.microsoft.com/office/drawing/2014/main" id="{D3D856F9-22EC-41D9-A71F-16A33228E895}"/>
              </a:ext>
            </a:extLst>
          </p:cNvPr>
          <p:cNvGraphicFramePr>
            <a:graphicFrameLocks noGrp="1"/>
          </p:cNvGraphicFramePr>
          <p:nvPr>
            <p:ph type="tbl" sz="quarter" idx="13"/>
            <p:extLst>
              <p:ext uri="{D42A27DB-BD31-4B8C-83A1-F6EECF244321}">
                <p14:modId xmlns:p14="http://schemas.microsoft.com/office/powerpoint/2010/main" val="2427640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35879880"/>
                    </a:ext>
                  </a:extLst>
                </a:gridCol>
                <a:gridCol w="411480">
                  <a:extLst>
                    <a:ext uri="{9D8B030D-6E8A-4147-A177-3AD203B41FA5}">
                      <a16:colId xmlns:a16="http://schemas.microsoft.com/office/drawing/2014/main" val="3717699247"/>
                    </a:ext>
                  </a:extLst>
                </a:gridCol>
                <a:gridCol w="905256">
                  <a:extLst>
                    <a:ext uri="{9D8B030D-6E8A-4147-A177-3AD203B41FA5}">
                      <a16:colId xmlns:a16="http://schemas.microsoft.com/office/drawing/2014/main" val="784186235"/>
                    </a:ext>
                  </a:extLst>
                </a:gridCol>
                <a:gridCol w="905256">
                  <a:extLst>
                    <a:ext uri="{9D8B030D-6E8A-4147-A177-3AD203B41FA5}">
                      <a16:colId xmlns:a16="http://schemas.microsoft.com/office/drawing/2014/main" val="97565922"/>
                    </a:ext>
                  </a:extLst>
                </a:gridCol>
                <a:gridCol w="905256">
                  <a:extLst>
                    <a:ext uri="{9D8B030D-6E8A-4147-A177-3AD203B41FA5}">
                      <a16:colId xmlns:a16="http://schemas.microsoft.com/office/drawing/2014/main" val="2849214478"/>
                    </a:ext>
                  </a:extLst>
                </a:gridCol>
                <a:gridCol w="905256">
                  <a:extLst>
                    <a:ext uri="{9D8B030D-6E8A-4147-A177-3AD203B41FA5}">
                      <a16:colId xmlns:a16="http://schemas.microsoft.com/office/drawing/2014/main" val="3625640680"/>
                    </a:ext>
                  </a:extLst>
                </a:gridCol>
                <a:gridCol w="905256">
                  <a:extLst>
                    <a:ext uri="{9D8B030D-6E8A-4147-A177-3AD203B41FA5}">
                      <a16:colId xmlns:a16="http://schemas.microsoft.com/office/drawing/2014/main" val="1036710106"/>
                    </a:ext>
                  </a:extLst>
                </a:gridCol>
                <a:gridCol w="905256">
                  <a:extLst>
                    <a:ext uri="{9D8B030D-6E8A-4147-A177-3AD203B41FA5}">
                      <a16:colId xmlns:a16="http://schemas.microsoft.com/office/drawing/2014/main" val="373665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464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- 2021-02-25 16:15:35</a:t>
                      </a:r>
                      <a:r>
                        <a:rPr kumimoji="0" lang="es-ES" sz="1000" b="0" i="0" u="none" strike="noStrike" kern="1200" cap="none" spc="0" normalizeH="0" baseline="0" noProof="0">
                          <a:ln>
                            <a:noFill/>
                          </a:ln>
                          <a:solidFill>
                            <a:prstClr val="black"/>
                          </a:solidFill>
                          <a:effectLst/>
                          <a:uLnTx/>
                          <a:uFillTx/>
                          <a:latin typeface="+mn-lt"/>
                          <a:ea typeface="+mn-ea"/>
                          <a:cs typeface="+mn-cs"/>
                        </a:rPr>
                        <a:t>
 Apostamos por la vanguardia. Con el nuevo Hospital General de Querétaro, que será uno de los más modernos de México, ampliamos espacios y atención de primer nivel en beneficio de la salud de las familias queretanas. ¿Qué opinas? #QroOrgulloDeMx https://t.co/JO8spX8zeG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06:10:55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extLst>
                  <a:ext uri="{0D108BD9-81ED-4DB2-BD59-A6C34878D82A}">
                    <a16:rowId xmlns:a16="http://schemas.microsoft.com/office/drawing/2014/main" val="223665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- 2021-02-25 13:27:00</a:t>
                      </a:r>
                      <a:r>
                        <a:rPr kumimoji="0" lang="es-ES" sz="1000" b="0" i="0" u="none" strike="noStrike" kern="1200" cap="none" spc="0" normalizeH="0" baseline="0" noProof="0">
                          <a:ln>
                            <a:noFill/>
                          </a:ln>
                          <a:solidFill>
                            <a:prstClr val="black"/>
                          </a:solidFill>
                          <a:effectLst/>
                          <a:uLnTx/>
                          <a:uFillTx/>
                          <a:latin typeface="+mn-lt"/>
                          <a:ea typeface="+mn-ea"/>
                          <a:cs typeface="+mn-cs"/>
                        </a:rPr>
                        <a:t>
 Es importante mantenernos informados por canales oficiales. Comparto la última actualización de #COVID19 en Querétaro. Este miércoles 228 personas fueron dadas de alta, se registraron 278 casos nuevos y 35 pacientes fallecieron. Respetemos las medidas sanitarias.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06:10:55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extLst>
                  <a:ext uri="{0D108BD9-81ED-4DB2-BD59-A6C34878D82A}">
                    <a16:rowId xmlns:a16="http://schemas.microsoft.com/office/drawing/2014/main" val="507323574"/>
                  </a:ext>
                </a:extLst>
              </a:tr>
            </a:tbl>
          </a:graphicData>
        </a:graphic>
      </p:graphicFrame>
      <p:sp>
        <p:nvSpPr>
          <p:cNvPr id="4" name="Text Placeholder 3">
            <a:extLst>
              <a:ext uri="{FF2B5EF4-FFF2-40B4-BE49-F238E27FC236}">
                <a16:creationId xmlns:a16="http://schemas.microsoft.com/office/drawing/2014/main" id="{EF2FC3BB-7AE6-4113-B7C4-35F80F63E04A}"/>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988022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9D759-C47D-40F9-BFCE-EB3CDACEDE3B}"/>
              </a:ext>
            </a:extLst>
          </p:cNvPr>
          <p:cNvSpPr>
            <a:spLocks noGrp="1"/>
          </p:cNvSpPr>
          <p:nvPr>
            <p:ph type="title"/>
          </p:nvPr>
        </p:nvSpPr>
        <p:spPr/>
        <p:txBody>
          <a:bodyPr/>
          <a:lstStyle/>
          <a:p>
            <a:r>
              <a:rPr lang="en-US"/>
              <a:t>Twitter Own and Retweeted Tweets Table | Pancho Domínguez - 12 of 15</a:t>
            </a:r>
          </a:p>
        </p:txBody>
      </p:sp>
      <p:graphicFrame>
        <p:nvGraphicFramePr>
          <p:cNvPr id="5" name="Table Placeholder 4">
            <a:extLst>
              <a:ext uri="{FF2B5EF4-FFF2-40B4-BE49-F238E27FC236}">
                <a16:creationId xmlns:a16="http://schemas.microsoft.com/office/drawing/2014/main" id="{BB68525E-BBCC-47DA-AC3A-D309B8E54BBA}"/>
              </a:ext>
            </a:extLst>
          </p:cNvPr>
          <p:cNvGraphicFramePr>
            <a:graphicFrameLocks noGrp="1"/>
          </p:cNvGraphicFramePr>
          <p:nvPr>
            <p:ph type="tbl" sz="quarter" idx="13"/>
            <p:extLst>
              <p:ext uri="{D42A27DB-BD31-4B8C-83A1-F6EECF244321}">
                <p14:modId xmlns:p14="http://schemas.microsoft.com/office/powerpoint/2010/main" val="513860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15947778"/>
                    </a:ext>
                  </a:extLst>
                </a:gridCol>
                <a:gridCol w="411480">
                  <a:extLst>
                    <a:ext uri="{9D8B030D-6E8A-4147-A177-3AD203B41FA5}">
                      <a16:colId xmlns:a16="http://schemas.microsoft.com/office/drawing/2014/main" val="1487919288"/>
                    </a:ext>
                  </a:extLst>
                </a:gridCol>
                <a:gridCol w="905256">
                  <a:extLst>
                    <a:ext uri="{9D8B030D-6E8A-4147-A177-3AD203B41FA5}">
                      <a16:colId xmlns:a16="http://schemas.microsoft.com/office/drawing/2014/main" val="3058067426"/>
                    </a:ext>
                  </a:extLst>
                </a:gridCol>
                <a:gridCol w="905256">
                  <a:extLst>
                    <a:ext uri="{9D8B030D-6E8A-4147-A177-3AD203B41FA5}">
                      <a16:colId xmlns:a16="http://schemas.microsoft.com/office/drawing/2014/main" val="3456114874"/>
                    </a:ext>
                  </a:extLst>
                </a:gridCol>
                <a:gridCol w="905256">
                  <a:extLst>
                    <a:ext uri="{9D8B030D-6E8A-4147-A177-3AD203B41FA5}">
                      <a16:colId xmlns:a16="http://schemas.microsoft.com/office/drawing/2014/main" val="1794656766"/>
                    </a:ext>
                  </a:extLst>
                </a:gridCol>
                <a:gridCol w="905256">
                  <a:extLst>
                    <a:ext uri="{9D8B030D-6E8A-4147-A177-3AD203B41FA5}">
                      <a16:colId xmlns:a16="http://schemas.microsoft.com/office/drawing/2014/main" val="1862474062"/>
                    </a:ext>
                  </a:extLst>
                </a:gridCol>
                <a:gridCol w="905256">
                  <a:extLst>
                    <a:ext uri="{9D8B030D-6E8A-4147-A177-3AD203B41FA5}">
                      <a16:colId xmlns:a16="http://schemas.microsoft.com/office/drawing/2014/main" val="1359231818"/>
                    </a:ext>
                  </a:extLst>
                </a:gridCol>
                <a:gridCol w="905256">
                  <a:extLst>
                    <a:ext uri="{9D8B030D-6E8A-4147-A177-3AD203B41FA5}">
                      <a16:colId xmlns:a16="http://schemas.microsoft.com/office/drawing/2014/main" val="139503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71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- 2021-02-25 00:40:39</a:t>
                      </a:r>
                      <a:r>
                        <a:rPr kumimoji="0" lang="es-ES" sz="1000" b="0" i="0" u="none" strike="noStrike" kern="1200" cap="none" spc="0" normalizeH="0" baseline="0" noProof="0">
                          <a:ln>
                            <a:noFill/>
                          </a:ln>
                          <a:solidFill>
                            <a:prstClr val="black"/>
                          </a:solidFill>
                          <a:effectLst/>
                          <a:uLnTx/>
                          <a:uFillTx/>
                          <a:latin typeface="+mn-lt"/>
                          <a:ea typeface="+mn-ea"/>
                          <a:cs typeface="+mn-cs"/>
                        </a:rPr>
                        <a:t>
 Corregidora es la puerta de entrada a una de las regiones más productivas del país. Entregamos la modernización de la carretera estatal 413; fueron siete km intervenidos con una inversión de 218 mdp. #EnTuCalle https://t.co/rKmREkY2SI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0.0878 %</a:t>
                      </a:r>
                    </a:p>
                  </a:txBody>
                  <a:tcPr/>
                </a:tc>
                <a:extLst>
                  <a:ext uri="{0D108BD9-81ED-4DB2-BD59-A6C34878D82A}">
                    <a16:rowId xmlns:a16="http://schemas.microsoft.com/office/drawing/2014/main" val="17175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- 2021-02-24 23:20:47</a:t>
                      </a:r>
                      <a:r>
                        <a:rPr kumimoji="0" lang="es-ES" sz="1000" b="0" i="0" u="none" strike="noStrike" kern="1200" cap="none" spc="0" normalizeH="0" baseline="0" noProof="0">
                          <a:ln>
                            <a:noFill/>
                          </a:ln>
                          <a:solidFill>
                            <a:prstClr val="black"/>
                          </a:solidFill>
                          <a:effectLst/>
                          <a:uLnTx/>
                          <a:uFillTx/>
                          <a:latin typeface="+mn-lt"/>
                          <a:ea typeface="+mn-ea"/>
                          <a:cs typeface="+mn-cs"/>
                        </a:rPr>
                        <a:t>
 Ya está lista la rehabilitación de la Unidad Deportiva Emiliano Zapata, que ahora cuenta con espacios iluminados y accesibles para la activación física de miles de familias de Corregidora. #EnTuCalle https://t.co/KFueQSeW2n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00:10:55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extLst>
                  <a:ext uri="{0D108BD9-81ED-4DB2-BD59-A6C34878D82A}">
                    <a16:rowId xmlns:a16="http://schemas.microsoft.com/office/drawing/2014/main" val="2703496100"/>
                  </a:ext>
                </a:extLst>
              </a:tr>
            </a:tbl>
          </a:graphicData>
        </a:graphic>
      </p:graphicFrame>
      <p:sp>
        <p:nvSpPr>
          <p:cNvPr id="4" name="Text Placeholder 3">
            <a:extLst>
              <a:ext uri="{FF2B5EF4-FFF2-40B4-BE49-F238E27FC236}">
                <a16:creationId xmlns:a16="http://schemas.microsoft.com/office/drawing/2014/main" id="{F9E5A25D-F6D2-4678-A9EF-C7E044F77EA6}"/>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495492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6243F-2BFA-4227-919C-81F5A1D586E6}"/>
              </a:ext>
            </a:extLst>
          </p:cNvPr>
          <p:cNvSpPr>
            <a:spLocks noGrp="1"/>
          </p:cNvSpPr>
          <p:nvPr>
            <p:ph type="title"/>
          </p:nvPr>
        </p:nvSpPr>
        <p:spPr/>
        <p:txBody>
          <a:bodyPr/>
          <a:lstStyle/>
          <a:p>
            <a:r>
              <a:rPr lang="en-US"/>
              <a:t>Twitter Own and Retweeted Tweets Table | Pancho Domínguez - 13 of 15</a:t>
            </a:r>
          </a:p>
        </p:txBody>
      </p:sp>
      <p:graphicFrame>
        <p:nvGraphicFramePr>
          <p:cNvPr id="5" name="Table Placeholder 4">
            <a:extLst>
              <a:ext uri="{FF2B5EF4-FFF2-40B4-BE49-F238E27FC236}">
                <a16:creationId xmlns:a16="http://schemas.microsoft.com/office/drawing/2014/main" id="{B4573129-FDB2-4CCB-899F-01DA9DF05C47}"/>
              </a:ext>
            </a:extLst>
          </p:cNvPr>
          <p:cNvGraphicFramePr>
            <a:graphicFrameLocks noGrp="1"/>
          </p:cNvGraphicFramePr>
          <p:nvPr>
            <p:ph type="tbl" sz="quarter" idx="13"/>
            <p:extLst>
              <p:ext uri="{D42A27DB-BD31-4B8C-83A1-F6EECF244321}">
                <p14:modId xmlns:p14="http://schemas.microsoft.com/office/powerpoint/2010/main" val="3338776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56904050"/>
                    </a:ext>
                  </a:extLst>
                </a:gridCol>
                <a:gridCol w="411480">
                  <a:extLst>
                    <a:ext uri="{9D8B030D-6E8A-4147-A177-3AD203B41FA5}">
                      <a16:colId xmlns:a16="http://schemas.microsoft.com/office/drawing/2014/main" val="383187272"/>
                    </a:ext>
                  </a:extLst>
                </a:gridCol>
                <a:gridCol w="905256">
                  <a:extLst>
                    <a:ext uri="{9D8B030D-6E8A-4147-A177-3AD203B41FA5}">
                      <a16:colId xmlns:a16="http://schemas.microsoft.com/office/drawing/2014/main" val="3812559188"/>
                    </a:ext>
                  </a:extLst>
                </a:gridCol>
                <a:gridCol w="905256">
                  <a:extLst>
                    <a:ext uri="{9D8B030D-6E8A-4147-A177-3AD203B41FA5}">
                      <a16:colId xmlns:a16="http://schemas.microsoft.com/office/drawing/2014/main" val="513520571"/>
                    </a:ext>
                  </a:extLst>
                </a:gridCol>
                <a:gridCol w="905256">
                  <a:extLst>
                    <a:ext uri="{9D8B030D-6E8A-4147-A177-3AD203B41FA5}">
                      <a16:colId xmlns:a16="http://schemas.microsoft.com/office/drawing/2014/main" val="3779953738"/>
                    </a:ext>
                  </a:extLst>
                </a:gridCol>
                <a:gridCol w="905256">
                  <a:extLst>
                    <a:ext uri="{9D8B030D-6E8A-4147-A177-3AD203B41FA5}">
                      <a16:colId xmlns:a16="http://schemas.microsoft.com/office/drawing/2014/main" val="1621864136"/>
                    </a:ext>
                  </a:extLst>
                </a:gridCol>
                <a:gridCol w="905256">
                  <a:extLst>
                    <a:ext uri="{9D8B030D-6E8A-4147-A177-3AD203B41FA5}">
                      <a16:colId xmlns:a16="http://schemas.microsoft.com/office/drawing/2014/main" val="1164358369"/>
                    </a:ext>
                  </a:extLst>
                </a:gridCol>
                <a:gridCol w="905256">
                  <a:extLst>
                    <a:ext uri="{9D8B030D-6E8A-4147-A177-3AD203B41FA5}">
                      <a16:colId xmlns:a16="http://schemas.microsoft.com/office/drawing/2014/main" val="962133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5417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- 2021-02-24 19:39:35</a:t>
                      </a:r>
                      <a:r>
                        <a:rPr kumimoji="0" lang="es-ES" sz="1000" b="0" i="0" u="none" strike="noStrike" kern="1200" cap="none" spc="0" normalizeH="0" baseline="0" noProof="0">
                          <a:ln>
                            <a:noFill/>
                          </a:ln>
                          <a:solidFill>
                            <a:prstClr val="black"/>
                          </a:solidFill>
                          <a:effectLst/>
                          <a:uLnTx/>
                          <a:uFillTx/>
                          <a:latin typeface="+mn-lt"/>
                          <a:ea typeface="+mn-ea"/>
                          <a:cs typeface="+mn-cs"/>
                        </a:rPr>
                        <a:t>
 Hoy se cumplen 70 años de la fundación de nuestra máxima casa de estudios, @UAQmx, semillero de talento queretano y firme impulsor del crecimiento y desarrollo de nuestro estado. Una comunidad académica que hace de #QroOrgulloDeMx. ¡Muchas felicidades! #SomosUAQ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02/26/2021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0.1002 %</a:t>
                      </a:r>
                    </a:p>
                  </a:txBody>
                  <a:tcPr/>
                </a:tc>
                <a:extLst>
                  <a:ext uri="{0D108BD9-81ED-4DB2-BD59-A6C34878D82A}">
                    <a16:rowId xmlns:a16="http://schemas.microsoft.com/office/drawing/2014/main" val="100638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- 2021-02-24 14:51:51</a:t>
                      </a:r>
                      <a:r>
                        <a:rPr kumimoji="0" lang="es-ES" sz="1000" b="0" i="0" u="none" strike="noStrike" kern="1200" cap="none" spc="0" normalizeH="0" baseline="0" noProof="0">
                          <a:ln>
                            <a:noFill/>
                          </a:ln>
                          <a:solidFill>
                            <a:prstClr val="black"/>
                          </a:solidFill>
                          <a:effectLst/>
                          <a:uLnTx/>
                          <a:uFillTx/>
                          <a:latin typeface="+mn-lt"/>
                          <a:ea typeface="+mn-ea"/>
                          <a:cs typeface="+mn-cs"/>
                        </a:rPr>
                        <a:t>
 Hoy conmemoramos el #DíaDeLaBandera; la de México es uno de nuestros símbolos patrios más importantes, pero, ¿sabes qué significan los colores que la componen? ¡Comparte! https://t.co/2sHhQoSZUZ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12:09:34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0.0701 %</a:t>
                      </a:r>
                    </a:p>
                  </a:txBody>
                  <a:tcPr/>
                </a:tc>
                <a:extLst>
                  <a:ext uri="{0D108BD9-81ED-4DB2-BD59-A6C34878D82A}">
                    <a16:rowId xmlns:a16="http://schemas.microsoft.com/office/drawing/2014/main" val="1731649756"/>
                  </a:ext>
                </a:extLst>
              </a:tr>
            </a:tbl>
          </a:graphicData>
        </a:graphic>
      </p:graphicFrame>
      <p:sp>
        <p:nvSpPr>
          <p:cNvPr id="4" name="Text Placeholder 3">
            <a:extLst>
              <a:ext uri="{FF2B5EF4-FFF2-40B4-BE49-F238E27FC236}">
                <a16:creationId xmlns:a16="http://schemas.microsoft.com/office/drawing/2014/main" id="{225A738B-64D8-43FB-91B7-383372143146}"/>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160023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83337-3186-43A1-B98C-95044BC0A2F0}"/>
              </a:ext>
            </a:extLst>
          </p:cNvPr>
          <p:cNvSpPr>
            <a:spLocks noGrp="1"/>
          </p:cNvSpPr>
          <p:nvPr>
            <p:ph type="title"/>
          </p:nvPr>
        </p:nvSpPr>
        <p:spPr/>
        <p:txBody>
          <a:bodyPr/>
          <a:lstStyle/>
          <a:p>
            <a:r>
              <a:rPr lang="en-US"/>
              <a:t>Twitter Own and Retweeted Tweets Table | Pancho Domínguez - 14 of 15</a:t>
            </a:r>
          </a:p>
        </p:txBody>
      </p:sp>
      <p:graphicFrame>
        <p:nvGraphicFramePr>
          <p:cNvPr id="5" name="Table Placeholder 4">
            <a:extLst>
              <a:ext uri="{FF2B5EF4-FFF2-40B4-BE49-F238E27FC236}">
                <a16:creationId xmlns:a16="http://schemas.microsoft.com/office/drawing/2014/main" id="{BE947E1D-C493-4C0C-A226-0E6078EA92D3}"/>
              </a:ext>
            </a:extLst>
          </p:cNvPr>
          <p:cNvGraphicFramePr>
            <a:graphicFrameLocks noGrp="1"/>
          </p:cNvGraphicFramePr>
          <p:nvPr>
            <p:ph type="tbl" sz="quarter" idx="13"/>
            <p:extLst>
              <p:ext uri="{D42A27DB-BD31-4B8C-83A1-F6EECF244321}">
                <p14:modId xmlns:p14="http://schemas.microsoft.com/office/powerpoint/2010/main" val="341852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56163279"/>
                    </a:ext>
                  </a:extLst>
                </a:gridCol>
                <a:gridCol w="411480">
                  <a:extLst>
                    <a:ext uri="{9D8B030D-6E8A-4147-A177-3AD203B41FA5}">
                      <a16:colId xmlns:a16="http://schemas.microsoft.com/office/drawing/2014/main" val="485271932"/>
                    </a:ext>
                  </a:extLst>
                </a:gridCol>
                <a:gridCol w="905256">
                  <a:extLst>
                    <a:ext uri="{9D8B030D-6E8A-4147-A177-3AD203B41FA5}">
                      <a16:colId xmlns:a16="http://schemas.microsoft.com/office/drawing/2014/main" val="4100563335"/>
                    </a:ext>
                  </a:extLst>
                </a:gridCol>
                <a:gridCol w="905256">
                  <a:extLst>
                    <a:ext uri="{9D8B030D-6E8A-4147-A177-3AD203B41FA5}">
                      <a16:colId xmlns:a16="http://schemas.microsoft.com/office/drawing/2014/main" val="3231752632"/>
                    </a:ext>
                  </a:extLst>
                </a:gridCol>
                <a:gridCol w="905256">
                  <a:extLst>
                    <a:ext uri="{9D8B030D-6E8A-4147-A177-3AD203B41FA5}">
                      <a16:colId xmlns:a16="http://schemas.microsoft.com/office/drawing/2014/main" val="4083419594"/>
                    </a:ext>
                  </a:extLst>
                </a:gridCol>
                <a:gridCol w="905256">
                  <a:extLst>
                    <a:ext uri="{9D8B030D-6E8A-4147-A177-3AD203B41FA5}">
                      <a16:colId xmlns:a16="http://schemas.microsoft.com/office/drawing/2014/main" val="2472073980"/>
                    </a:ext>
                  </a:extLst>
                </a:gridCol>
                <a:gridCol w="905256">
                  <a:extLst>
                    <a:ext uri="{9D8B030D-6E8A-4147-A177-3AD203B41FA5}">
                      <a16:colId xmlns:a16="http://schemas.microsoft.com/office/drawing/2014/main" val="1827588494"/>
                    </a:ext>
                  </a:extLst>
                </a:gridCol>
                <a:gridCol w="905256">
                  <a:extLst>
                    <a:ext uri="{9D8B030D-6E8A-4147-A177-3AD203B41FA5}">
                      <a16:colId xmlns:a16="http://schemas.microsoft.com/office/drawing/2014/main" val="404581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2070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- 2021-02-24 13:32:20</a:t>
                      </a:r>
                      <a:r>
                        <a:rPr kumimoji="0" lang="es-ES" sz="1000" b="0" i="0" u="none" strike="noStrike" kern="1200" cap="none" spc="0" normalizeH="0" baseline="0" noProof="0">
                          <a:ln>
                            <a:noFill/>
                          </a:ln>
                          <a:solidFill>
                            <a:prstClr val="black"/>
                          </a:solidFill>
                          <a:effectLst/>
                          <a:uLnTx/>
                          <a:uFillTx/>
                          <a:latin typeface="+mn-lt"/>
                          <a:ea typeface="+mn-ea"/>
                          <a:cs typeface="+mn-cs"/>
                        </a:rPr>
                        <a:t>
 Buenos días comparto la actualización de #COVID19 en Querétaro. Este martes se registraron 227 casos nuevos, 220 pacientes fueron dados de alta y desafortunadamente hubo 34 decesos. Acatemos las medidas de prevención.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02/26/2021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0.0890 %</a:t>
                      </a:r>
                    </a:p>
                  </a:txBody>
                  <a:tcPr/>
                </a:tc>
                <a:extLst>
                  <a:ext uri="{0D108BD9-81ED-4DB2-BD59-A6C34878D82A}">
                    <a16:rowId xmlns:a16="http://schemas.microsoft.com/office/drawing/2014/main" val="324673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- 2021-02-24 04:45:10</a:t>
                      </a:r>
                      <a:r>
                        <a:rPr kumimoji="0" lang="es-ES" sz="1000" b="0" i="0" u="none" strike="noStrike" kern="1200" cap="none" spc="0" normalizeH="0" baseline="0" noProof="0">
                          <a:ln>
                            <a:noFill/>
                          </a:ln>
                          <a:solidFill>
                            <a:prstClr val="black"/>
                          </a:solidFill>
                          <a:effectLst/>
                          <a:uLnTx/>
                          <a:uFillTx/>
                          <a:latin typeface="+mn-lt"/>
                          <a:ea typeface="+mn-ea"/>
                          <a:cs typeface="+mn-cs"/>
                        </a:rPr>
                        <a:t>
 RT @GOAN_MX: El uso político y electoral de los aparatos de justicia es la más grave señal del rompimiento democrático y del estado de dere…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06:10:59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5084364"/>
                  </a:ext>
                </a:extLst>
              </a:tr>
            </a:tbl>
          </a:graphicData>
        </a:graphic>
      </p:graphicFrame>
      <p:sp>
        <p:nvSpPr>
          <p:cNvPr id="4" name="Text Placeholder 3">
            <a:extLst>
              <a:ext uri="{FF2B5EF4-FFF2-40B4-BE49-F238E27FC236}">
                <a16:creationId xmlns:a16="http://schemas.microsoft.com/office/drawing/2014/main" id="{7E9CBB96-3EA4-445D-BE5A-9A7F5758C5AC}"/>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743732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3C8-2DFC-4B68-9F0B-162CAF865785}"/>
              </a:ext>
            </a:extLst>
          </p:cNvPr>
          <p:cNvSpPr>
            <a:spLocks noGrp="1"/>
          </p:cNvSpPr>
          <p:nvPr>
            <p:ph type="title"/>
          </p:nvPr>
        </p:nvSpPr>
        <p:spPr/>
        <p:txBody>
          <a:bodyPr/>
          <a:lstStyle/>
          <a:p>
            <a:r>
              <a:rPr lang="en-US"/>
              <a:t>Twitter Own and Retweeted Tweets Table | Pancho Domínguez - 15 of 15</a:t>
            </a:r>
          </a:p>
        </p:txBody>
      </p:sp>
      <p:graphicFrame>
        <p:nvGraphicFramePr>
          <p:cNvPr id="5" name="Table Placeholder 4">
            <a:extLst>
              <a:ext uri="{FF2B5EF4-FFF2-40B4-BE49-F238E27FC236}">
                <a16:creationId xmlns:a16="http://schemas.microsoft.com/office/drawing/2014/main" id="{2BD14066-35EB-44A2-9000-36095207F4BE}"/>
              </a:ext>
            </a:extLst>
          </p:cNvPr>
          <p:cNvGraphicFramePr>
            <a:graphicFrameLocks noGrp="1"/>
          </p:cNvGraphicFramePr>
          <p:nvPr>
            <p:ph type="tbl" sz="quarter" idx="13"/>
            <p:extLst>
              <p:ext uri="{D42A27DB-BD31-4B8C-83A1-F6EECF244321}">
                <p14:modId xmlns:p14="http://schemas.microsoft.com/office/powerpoint/2010/main" val="340754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29422312"/>
                    </a:ext>
                  </a:extLst>
                </a:gridCol>
                <a:gridCol w="411480">
                  <a:extLst>
                    <a:ext uri="{9D8B030D-6E8A-4147-A177-3AD203B41FA5}">
                      <a16:colId xmlns:a16="http://schemas.microsoft.com/office/drawing/2014/main" val="2919775538"/>
                    </a:ext>
                  </a:extLst>
                </a:gridCol>
                <a:gridCol w="905256">
                  <a:extLst>
                    <a:ext uri="{9D8B030D-6E8A-4147-A177-3AD203B41FA5}">
                      <a16:colId xmlns:a16="http://schemas.microsoft.com/office/drawing/2014/main" val="2950440461"/>
                    </a:ext>
                  </a:extLst>
                </a:gridCol>
                <a:gridCol w="905256">
                  <a:extLst>
                    <a:ext uri="{9D8B030D-6E8A-4147-A177-3AD203B41FA5}">
                      <a16:colId xmlns:a16="http://schemas.microsoft.com/office/drawing/2014/main" val="3384060419"/>
                    </a:ext>
                  </a:extLst>
                </a:gridCol>
                <a:gridCol w="905256">
                  <a:extLst>
                    <a:ext uri="{9D8B030D-6E8A-4147-A177-3AD203B41FA5}">
                      <a16:colId xmlns:a16="http://schemas.microsoft.com/office/drawing/2014/main" val="3076749809"/>
                    </a:ext>
                  </a:extLst>
                </a:gridCol>
                <a:gridCol w="905256">
                  <a:extLst>
                    <a:ext uri="{9D8B030D-6E8A-4147-A177-3AD203B41FA5}">
                      <a16:colId xmlns:a16="http://schemas.microsoft.com/office/drawing/2014/main" val="1949767169"/>
                    </a:ext>
                  </a:extLst>
                </a:gridCol>
                <a:gridCol w="905256">
                  <a:extLst>
                    <a:ext uri="{9D8B030D-6E8A-4147-A177-3AD203B41FA5}">
                      <a16:colId xmlns:a16="http://schemas.microsoft.com/office/drawing/2014/main" val="3483159055"/>
                    </a:ext>
                  </a:extLst>
                </a:gridCol>
                <a:gridCol w="905256">
                  <a:extLst>
                    <a:ext uri="{9D8B030D-6E8A-4147-A177-3AD203B41FA5}">
                      <a16:colId xmlns:a16="http://schemas.microsoft.com/office/drawing/2014/main" val="94744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0723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@PanchDominguez - 2021-02-24 02:22:08</a:t>
                      </a:r>
                      <a:r>
                        <a:rPr kumimoji="0" lang="es-ES" sz="1000" b="0" i="0" u="none" strike="noStrike" kern="1200" cap="none" spc="0" normalizeH="0" baseline="0" noProof="0">
                          <a:ln>
                            <a:noFill/>
                          </a:ln>
                          <a:solidFill>
                            <a:prstClr val="black"/>
                          </a:solidFill>
                          <a:effectLst/>
                          <a:uLnTx/>
                          <a:uFillTx/>
                          <a:latin typeface="+mn-lt"/>
                          <a:ea typeface="+mn-ea"/>
                          <a:cs typeface="+mn-cs"/>
                        </a:rPr>
                        <a:t>
 Felicito a la @DraTereGasca por su #3erInformeUAQ. Como comunidad universitaria @UAQmx, cuenten con el apoyo permanente de mi gobierno para fortalecer la calidad educativa que los distingue: fuente de bien común, crecimiento y desarrollo en Querétaro. #SomosUAQ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02/26/2021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0.0465 %</a:t>
                      </a:r>
                    </a:p>
                  </a:txBody>
                  <a:tcPr/>
                </a:tc>
                <a:extLst>
                  <a:ext uri="{0D108BD9-81ED-4DB2-BD59-A6C34878D82A}">
                    <a16:rowId xmlns:a16="http://schemas.microsoft.com/office/drawing/2014/main" val="3040336511"/>
                  </a:ext>
                </a:extLst>
              </a:tr>
            </a:tbl>
          </a:graphicData>
        </a:graphic>
      </p:graphicFrame>
      <p:sp>
        <p:nvSpPr>
          <p:cNvPr id="4" name="Text Placeholder 3">
            <a:extLst>
              <a:ext uri="{FF2B5EF4-FFF2-40B4-BE49-F238E27FC236}">
                <a16:creationId xmlns:a16="http://schemas.microsoft.com/office/drawing/2014/main" id="{33DD6719-5435-4EE4-922B-4554A230E2E4}"/>
              </a:ext>
            </a:extLst>
          </p:cNvPr>
          <p:cNvSpPr>
            <a:spLocks noGrp="1"/>
          </p:cNvSpPr>
          <p:nvPr>
            <p:ph type="body" sz="quarter" idx="14"/>
          </p:nvPr>
        </p:nvSpPr>
        <p:spPr/>
        <p:txBody>
          <a:bodyPr/>
          <a:lstStyle/>
          <a:p>
            <a:r>
              <a:rPr lang="en-US"/>
              <a:t>02/21/2021 - 02/28/2021</a:t>
            </a:r>
          </a:p>
        </p:txBody>
      </p:sp>
    </p:spTree>
    <p:extLst>
      <p:ext uri="{BB962C8B-B14F-4D97-AF65-F5344CB8AC3E}">
        <p14:creationId xmlns:p14="http://schemas.microsoft.com/office/powerpoint/2010/main" val="35645973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756</Words>
  <Application>Microsoft Office PowerPoint</Application>
  <PresentationFormat>On-screen Show (4:3)</PresentationFormat>
  <Paragraphs>350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Twitter Own and Retweeted Tweets Table | Pancho Domínguez - 1 of 15</vt:lpstr>
      <vt:lpstr>Twitter Own and Retweeted Tweets Table | Pancho Domínguez - 2 of 15</vt:lpstr>
      <vt:lpstr>Twitter Own and Retweeted Tweets Table | Pancho Domínguez - 3 of 15</vt:lpstr>
      <vt:lpstr>Twitter Own and Retweeted Tweets Table | Pancho Domínguez - 4 of 15</vt:lpstr>
      <vt:lpstr>Twitter Own and Retweeted Tweets Table | Pancho Domínguez - 5 of 15</vt:lpstr>
      <vt:lpstr>Twitter Own and Retweeted Tweets Table | Pancho Domínguez - 6 of 15</vt:lpstr>
      <vt:lpstr>Twitter Own and Retweeted Tweets Table | Pancho Domínguez - 7 of 15</vt:lpstr>
      <vt:lpstr>Twitter Own and Retweeted Tweets Table | Pancho Domínguez - 8 of 15</vt:lpstr>
      <vt:lpstr>Twitter Own and Retweeted Tweets Table | Pancho Domínguez - 9 of 15</vt:lpstr>
      <vt:lpstr>Twitter Own and Retweeted Tweets Table | Pancho Domínguez - 10 of 15</vt:lpstr>
      <vt:lpstr>Twitter Own and Retweeted Tweets Table | Pancho Domínguez - 11 of 15</vt:lpstr>
      <vt:lpstr>Twitter Own and Retweeted Tweets Table | Pancho Domínguez - 12 of 15</vt:lpstr>
      <vt:lpstr>Twitter Own and Retweeted Tweets Table | Pancho Domínguez - 13 of 15</vt:lpstr>
      <vt:lpstr>Twitter Own and Retweeted Tweets Table | Pancho Domínguez - 14 of 15</vt:lpstr>
      <vt:lpstr>Twitter Own and Retweeted Tweets Table | Pancho Domínguez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Pancho Domínguez - 1 of 15</dc:title>
  <dc:creator>Frederik Peiniger</dc:creator>
  <cp:lastModifiedBy>Frederik Peiniger</cp:lastModifiedBy>
  <cp:revision>1</cp:revision>
  <dcterms:created xsi:type="dcterms:W3CDTF">2021-03-01T06:33:05Z</dcterms:created>
  <dcterms:modified xsi:type="dcterms:W3CDTF">2021-03-01T06:35:14Z</dcterms:modified>
</cp:coreProperties>
</file>