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9144000" cy="6858000" type="screen4x3"/>
  <p:notesSz cx="6858000" cy="9144000"/>
  <p:embeddedFontLst>
    <p:embeddedFont>
      <p:font typeface="Calibri" panose="020F0502020204030204" pitchFamily="34"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92DE6-15FE-4CC6-A214-DED1F36A53E7}"/>
              </a:ext>
            </a:extLst>
          </p:cNvPr>
          <p:cNvSpPr>
            <a:spLocks noGrp="1"/>
          </p:cNvSpPr>
          <p:nvPr>
            <p:ph type="title"/>
          </p:nvPr>
        </p:nvSpPr>
        <p:spPr/>
        <p:txBody>
          <a:bodyPr/>
          <a:lstStyle/>
          <a:p>
            <a:r>
              <a:rPr lang="en-US"/>
              <a:t>Facebook Own Posts Table  | BMW Yachtsport - 1 of 12</a:t>
            </a:r>
          </a:p>
        </p:txBody>
      </p:sp>
      <p:graphicFrame>
        <p:nvGraphicFramePr>
          <p:cNvPr id="5" name="Table Placeholder 4">
            <a:extLst>
              <a:ext uri="{FF2B5EF4-FFF2-40B4-BE49-F238E27FC236}">
                <a16:creationId xmlns:a16="http://schemas.microsoft.com/office/drawing/2014/main" id="{9B04966A-F351-46D6-92EF-91DFD07D02BF}"/>
              </a:ext>
            </a:extLst>
          </p:cNvPr>
          <p:cNvGraphicFramePr>
            <a:graphicFrameLocks noGrp="1"/>
          </p:cNvGraphicFramePr>
          <p:nvPr>
            <p:ph type="tbl" sz="quarter" idx="13"/>
            <p:extLst>
              <p:ext uri="{D42A27DB-BD31-4B8C-83A1-F6EECF244321}">
                <p14:modId xmlns:p14="http://schemas.microsoft.com/office/powerpoint/2010/main" val="1667154748"/>
              </p:ext>
            </p:extLst>
          </p:nvPr>
        </p:nvGraphicFramePr>
        <p:xfrm>
          <a:off x="457200" y="1731963"/>
          <a:ext cx="8229600" cy="3627120"/>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358990159"/>
                    </a:ext>
                  </a:extLst>
                </a:gridCol>
                <a:gridCol w="370332">
                  <a:extLst>
                    <a:ext uri="{9D8B030D-6E8A-4147-A177-3AD203B41FA5}">
                      <a16:colId xmlns:a16="http://schemas.microsoft.com/office/drawing/2014/main" val="1334674773"/>
                    </a:ext>
                  </a:extLst>
                </a:gridCol>
                <a:gridCol w="370332">
                  <a:extLst>
                    <a:ext uri="{9D8B030D-6E8A-4147-A177-3AD203B41FA5}">
                      <a16:colId xmlns:a16="http://schemas.microsoft.com/office/drawing/2014/main" val="988613985"/>
                    </a:ext>
                  </a:extLst>
                </a:gridCol>
                <a:gridCol w="370332">
                  <a:extLst>
                    <a:ext uri="{9D8B030D-6E8A-4147-A177-3AD203B41FA5}">
                      <a16:colId xmlns:a16="http://schemas.microsoft.com/office/drawing/2014/main" val="3534157740"/>
                    </a:ext>
                  </a:extLst>
                </a:gridCol>
                <a:gridCol w="329184">
                  <a:extLst>
                    <a:ext uri="{9D8B030D-6E8A-4147-A177-3AD203B41FA5}">
                      <a16:colId xmlns:a16="http://schemas.microsoft.com/office/drawing/2014/main" val="2856749614"/>
                    </a:ext>
                  </a:extLst>
                </a:gridCol>
                <a:gridCol w="329184">
                  <a:extLst>
                    <a:ext uri="{9D8B030D-6E8A-4147-A177-3AD203B41FA5}">
                      <a16:colId xmlns:a16="http://schemas.microsoft.com/office/drawing/2014/main" val="1171739094"/>
                    </a:ext>
                  </a:extLst>
                </a:gridCol>
                <a:gridCol w="329184">
                  <a:extLst>
                    <a:ext uri="{9D8B030D-6E8A-4147-A177-3AD203B41FA5}">
                      <a16:colId xmlns:a16="http://schemas.microsoft.com/office/drawing/2014/main" val="1452518648"/>
                    </a:ext>
                  </a:extLst>
                </a:gridCol>
                <a:gridCol w="329184">
                  <a:extLst>
                    <a:ext uri="{9D8B030D-6E8A-4147-A177-3AD203B41FA5}">
                      <a16:colId xmlns:a16="http://schemas.microsoft.com/office/drawing/2014/main" val="402241748"/>
                    </a:ext>
                  </a:extLst>
                </a:gridCol>
                <a:gridCol w="329184">
                  <a:extLst>
                    <a:ext uri="{9D8B030D-6E8A-4147-A177-3AD203B41FA5}">
                      <a16:colId xmlns:a16="http://schemas.microsoft.com/office/drawing/2014/main" val="549050958"/>
                    </a:ext>
                  </a:extLst>
                </a:gridCol>
                <a:gridCol w="329184">
                  <a:extLst>
                    <a:ext uri="{9D8B030D-6E8A-4147-A177-3AD203B41FA5}">
                      <a16:colId xmlns:a16="http://schemas.microsoft.com/office/drawing/2014/main" val="819959042"/>
                    </a:ext>
                  </a:extLst>
                </a:gridCol>
                <a:gridCol w="329184">
                  <a:extLst>
                    <a:ext uri="{9D8B030D-6E8A-4147-A177-3AD203B41FA5}">
                      <a16:colId xmlns:a16="http://schemas.microsoft.com/office/drawing/2014/main" val="1012583057"/>
                    </a:ext>
                  </a:extLst>
                </a:gridCol>
                <a:gridCol w="329184">
                  <a:extLst>
                    <a:ext uri="{9D8B030D-6E8A-4147-A177-3AD203B41FA5}">
                      <a16:colId xmlns:a16="http://schemas.microsoft.com/office/drawing/2014/main" val="42370843"/>
                    </a:ext>
                  </a:extLst>
                </a:gridCol>
                <a:gridCol w="329184">
                  <a:extLst>
                    <a:ext uri="{9D8B030D-6E8A-4147-A177-3AD203B41FA5}">
                      <a16:colId xmlns:a16="http://schemas.microsoft.com/office/drawing/2014/main" val="155610965"/>
                    </a:ext>
                  </a:extLst>
                </a:gridCol>
                <a:gridCol w="370332">
                  <a:extLst>
                    <a:ext uri="{9D8B030D-6E8A-4147-A177-3AD203B41FA5}">
                      <a16:colId xmlns:a16="http://schemas.microsoft.com/office/drawing/2014/main" val="89305243"/>
                    </a:ext>
                  </a:extLst>
                </a:gridCol>
                <a:gridCol w="370332">
                  <a:extLst>
                    <a:ext uri="{9D8B030D-6E8A-4147-A177-3AD203B41FA5}">
                      <a16:colId xmlns:a16="http://schemas.microsoft.com/office/drawing/2014/main" val="2577872080"/>
                    </a:ext>
                  </a:extLst>
                </a:gridCol>
                <a:gridCol w="329184">
                  <a:extLst>
                    <a:ext uri="{9D8B030D-6E8A-4147-A177-3AD203B41FA5}">
                      <a16:colId xmlns:a16="http://schemas.microsoft.com/office/drawing/2014/main" val="2826527509"/>
                    </a:ext>
                  </a:extLst>
                </a:gridCol>
                <a:gridCol w="329184">
                  <a:extLst>
                    <a:ext uri="{9D8B030D-6E8A-4147-A177-3AD203B41FA5}">
                      <a16:colId xmlns:a16="http://schemas.microsoft.com/office/drawing/2014/main" val="2704550606"/>
                    </a:ext>
                  </a:extLst>
                </a:gridCol>
                <a:gridCol w="370332">
                  <a:extLst>
                    <a:ext uri="{9D8B030D-6E8A-4147-A177-3AD203B41FA5}">
                      <a16:colId xmlns:a16="http://schemas.microsoft.com/office/drawing/2014/main" val="1604797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63329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Yachtsport - 2018-10-06 13:43:55 </a:t>
                      </a:r>
                      <a:r>
                        <a:rPr kumimoji="0" lang="en-US" sz="1000" b="0" i="0" u="none" strike="noStrike" kern="1200" cap="none" spc="0" normalizeH="0" baseline="0" noProof="0">
                          <a:ln>
                            <a:noFill/>
                          </a:ln>
                          <a:solidFill>
                            <a:prstClr val="black"/>
                          </a:solidFill>
                          <a:effectLst/>
                          <a:uLnTx/>
                          <a:uFillTx/>
                          <a:latin typeface="+mn-lt"/>
                          <a:ea typeface="+mn-ea"/>
                          <a:cs typeface="+mn-cs"/>
                        </a:rPr>
                        <a:t> 
 Enjoy the best moments of the 20th edition of the breath-taking sailing spectacle at the Côte d'Azur. #LVdST #PrestigeRegatta #MakeWaves #BMWYachtsport - Photos by StudioBorlenghi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511266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Yachtsport - 2018-10-05 18:11:14 </a:t>
                      </a:r>
                      <a:r>
                        <a:rPr kumimoji="0" lang="en-US" sz="1000" b="0" i="0" u="none" strike="noStrike" kern="1200" cap="none" spc="0" normalizeH="0" baseline="0" noProof="0">
                          <a:ln>
                            <a:noFill/>
                          </a:ln>
                          <a:solidFill>
                            <a:prstClr val="black"/>
                          </a:solidFill>
                          <a:effectLst/>
                          <a:uLnTx/>
                          <a:uFillTx/>
                          <a:latin typeface="+mn-lt"/>
                          <a:ea typeface="+mn-ea"/>
                          <a:cs typeface="+mn-cs"/>
                        </a:rPr>
                        <a:t> 
 Sound on! Simone Ferrarese explains the differences between the Americas Cup and the new sailing series Sail GP, launched by Russell Coutts and Larry Ellison. #makewaves #breakingnews #bmwyachtsport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21044060"/>
                  </a:ext>
                </a:extLst>
              </a:tr>
            </a:tbl>
          </a:graphicData>
        </a:graphic>
      </p:graphicFrame>
      <p:sp>
        <p:nvSpPr>
          <p:cNvPr id="4" name="Text Placeholder 3">
            <a:extLst>
              <a:ext uri="{FF2B5EF4-FFF2-40B4-BE49-F238E27FC236}">
                <a16:creationId xmlns:a16="http://schemas.microsoft.com/office/drawing/2014/main" id="{360C6BFA-9291-4EF6-93F1-1D2DFC823AFB}"/>
              </a:ext>
            </a:extLst>
          </p:cNvPr>
          <p:cNvSpPr>
            <a:spLocks noGrp="1"/>
          </p:cNvSpPr>
          <p:nvPr>
            <p:ph type="body" sz="quarter" idx="14"/>
          </p:nvPr>
        </p:nvSpPr>
        <p:spPr/>
        <p:txBody>
          <a:bodyPr/>
          <a:lstStyle/>
          <a:p>
            <a:r>
              <a:rPr lang="en-US"/>
              <a:t>08/29/2018 - 10/08/2018</a:t>
            </a:r>
          </a:p>
        </p:txBody>
      </p:sp>
    </p:spTree>
    <p:extLst>
      <p:ext uri="{BB962C8B-B14F-4D97-AF65-F5344CB8AC3E}">
        <p14:creationId xmlns:p14="http://schemas.microsoft.com/office/powerpoint/2010/main" val="36618407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C5336-6D2C-4AE2-B6F2-6CBBCD7FE868}"/>
              </a:ext>
            </a:extLst>
          </p:cNvPr>
          <p:cNvSpPr>
            <a:spLocks noGrp="1"/>
          </p:cNvSpPr>
          <p:nvPr>
            <p:ph type="title"/>
          </p:nvPr>
        </p:nvSpPr>
        <p:spPr/>
        <p:txBody>
          <a:bodyPr/>
          <a:lstStyle/>
          <a:p>
            <a:r>
              <a:rPr lang="en-US"/>
              <a:t>Facebook Own Posts Table  | BMW Yachtsport - 2 of 12</a:t>
            </a:r>
          </a:p>
        </p:txBody>
      </p:sp>
      <p:graphicFrame>
        <p:nvGraphicFramePr>
          <p:cNvPr id="5" name="Table Placeholder 4">
            <a:extLst>
              <a:ext uri="{FF2B5EF4-FFF2-40B4-BE49-F238E27FC236}">
                <a16:creationId xmlns:a16="http://schemas.microsoft.com/office/drawing/2014/main" id="{C2784E1F-4FD0-4575-B908-72E2098A9C0F}"/>
              </a:ext>
            </a:extLst>
          </p:cNvPr>
          <p:cNvGraphicFramePr>
            <a:graphicFrameLocks noGrp="1"/>
          </p:cNvGraphicFramePr>
          <p:nvPr>
            <p:ph type="tbl" sz="quarter" idx="13"/>
            <p:extLst>
              <p:ext uri="{D42A27DB-BD31-4B8C-83A1-F6EECF244321}">
                <p14:modId xmlns:p14="http://schemas.microsoft.com/office/powerpoint/2010/main" val="35496825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686961430"/>
                    </a:ext>
                  </a:extLst>
                </a:gridCol>
                <a:gridCol w="370332">
                  <a:extLst>
                    <a:ext uri="{9D8B030D-6E8A-4147-A177-3AD203B41FA5}">
                      <a16:colId xmlns:a16="http://schemas.microsoft.com/office/drawing/2014/main" val="1097209274"/>
                    </a:ext>
                  </a:extLst>
                </a:gridCol>
                <a:gridCol w="370332">
                  <a:extLst>
                    <a:ext uri="{9D8B030D-6E8A-4147-A177-3AD203B41FA5}">
                      <a16:colId xmlns:a16="http://schemas.microsoft.com/office/drawing/2014/main" val="939774866"/>
                    </a:ext>
                  </a:extLst>
                </a:gridCol>
                <a:gridCol w="370332">
                  <a:extLst>
                    <a:ext uri="{9D8B030D-6E8A-4147-A177-3AD203B41FA5}">
                      <a16:colId xmlns:a16="http://schemas.microsoft.com/office/drawing/2014/main" val="4251772954"/>
                    </a:ext>
                  </a:extLst>
                </a:gridCol>
                <a:gridCol w="329184">
                  <a:extLst>
                    <a:ext uri="{9D8B030D-6E8A-4147-A177-3AD203B41FA5}">
                      <a16:colId xmlns:a16="http://schemas.microsoft.com/office/drawing/2014/main" val="736491670"/>
                    </a:ext>
                  </a:extLst>
                </a:gridCol>
                <a:gridCol w="329184">
                  <a:extLst>
                    <a:ext uri="{9D8B030D-6E8A-4147-A177-3AD203B41FA5}">
                      <a16:colId xmlns:a16="http://schemas.microsoft.com/office/drawing/2014/main" val="738885636"/>
                    </a:ext>
                  </a:extLst>
                </a:gridCol>
                <a:gridCol w="329184">
                  <a:extLst>
                    <a:ext uri="{9D8B030D-6E8A-4147-A177-3AD203B41FA5}">
                      <a16:colId xmlns:a16="http://schemas.microsoft.com/office/drawing/2014/main" val="1335104"/>
                    </a:ext>
                  </a:extLst>
                </a:gridCol>
                <a:gridCol w="329184">
                  <a:extLst>
                    <a:ext uri="{9D8B030D-6E8A-4147-A177-3AD203B41FA5}">
                      <a16:colId xmlns:a16="http://schemas.microsoft.com/office/drawing/2014/main" val="3726973758"/>
                    </a:ext>
                  </a:extLst>
                </a:gridCol>
                <a:gridCol w="329184">
                  <a:extLst>
                    <a:ext uri="{9D8B030D-6E8A-4147-A177-3AD203B41FA5}">
                      <a16:colId xmlns:a16="http://schemas.microsoft.com/office/drawing/2014/main" val="2973359242"/>
                    </a:ext>
                  </a:extLst>
                </a:gridCol>
                <a:gridCol w="329184">
                  <a:extLst>
                    <a:ext uri="{9D8B030D-6E8A-4147-A177-3AD203B41FA5}">
                      <a16:colId xmlns:a16="http://schemas.microsoft.com/office/drawing/2014/main" val="3353059511"/>
                    </a:ext>
                  </a:extLst>
                </a:gridCol>
                <a:gridCol w="329184">
                  <a:extLst>
                    <a:ext uri="{9D8B030D-6E8A-4147-A177-3AD203B41FA5}">
                      <a16:colId xmlns:a16="http://schemas.microsoft.com/office/drawing/2014/main" val="4156783013"/>
                    </a:ext>
                  </a:extLst>
                </a:gridCol>
                <a:gridCol w="329184">
                  <a:extLst>
                    <a:ext uri="{9D8B030D-6E8A-4147-A177-3AD203B41FA5}">
                      <a16:colId xmlns:a16="http://schemas.microsoft.com/office/drawing/2014/main" val="1824410722"/>
                    </a:ext>
                  </a:extLst>
                </a:gridCol>
                <a:gridCol w="329184">
                  <a:extLst>
                    <a:ext uri="{9D8B030D-6E8A-4147-A177-3AD203B41FA5}">
                      <a16:colId xmlns:a16="http://schemas.microsoft.com/office/drawing/2014/main" val="1447654391"/>
                    </a:ext>
                  </a:extLst>
                </a:gridCol>
                <a:gridCol w="370332">
                  <a:extLst>
                    <a:ext uri="{9D8B030D-6E8A-4147-A177-3AD203B41FA5}">
                      <a16:colId xmlns:a16="http://schemas.microsoft.com/office/drawing/2014/main" val="1931578515"/>
                    </a:ext>
                  </a:extLst>
                </a:gridCol>
                <a:gridCol w="370332">
                  <a:extLst>
                    <a:ext uri="{9D8B030D-6E8A-4147-A177-3AD203B41FA5}">
                      <a16:colId xmlns:a16="http://schemas.microsoft.com/office/drawing/2014/main" val="1308485679"/>
                    </a:ext>
                  </a:extLst>
                </a:gridCol>
                <a:gridCol w="329184">
                  <a:extLst>
                    <a:ext uri="{9D8B030D-6E8A-4147-A177-3AD203B41FA5}">
                      <a16:colId xmlns:a16="http://schemas.microsoft.com/office/drawing/2014/main" val="883436818"/>
                    </a:ext>
                  </a:extLst>
                </a:gridCol>
                <a:gridCol w="329184">
                  <a:extLst>
                    <a:ext uri="{9D8B030D-6E8A-4147-A177-3AD203B41FA5}">
                      <a16:colId xmlns:a16="http://schemas.microsoft.com/office/drawing/2014/main" val="3846622501"/>
                    </a:ext>
                  </a:extLst>
                </a:gridCol>
                <a:gridCol w="370332">
                  <a:extLst>
                    <a:ext uri="{9D8B030D-6E8A-4147-A177-3AD203B41FA5}">
                      <a16:colId xmlns:a16="http://schemas.microsoft.com/office/drawing/2014/main" val="34052571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3371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Yachtsport - 2018-10-05 11:35:03 </a:t>
                      </a:r>
                      <a:r>
                        <a:rPr kumimoji="0" lang="en-US" sz="1000" b="0" i="0" u="none" strike="noStrike" kern="1200" cap="none" spc="0" normalizeH="0" baseline="0" noProof="0">
                          <a:ln>
                            <a:noFill/>
                          </a:ln>
                          <a:solidFill>
                            <a:prstClr val="black"/>
                          </a:solidFill>
                          <a:effectLst/>
                          <a:uLnTx/>
                          <a:uFillTx/>
                          <a:latin typeface="+mn-lt"/>
                          <a:ea typeface="+mn-ea"/>
                          <a:cs typeface="+mn-cs"/>
                        </a:rPr>
                        <a:t> 
 Enjoy the best moments of the 20th edition of the breath-taking sailing spectacle at the Côte d'Azur. #LVdST #PrestigeRegatta #MakeWaves #BMWYachtsport - Photos by StudioBorlenghi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08903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Yachtsport - 2018-10-04 13:44:18 </a:t>
                      </a:r>
                      <a:r>
                        <a:rPr kumimoji="0" lang="en-US" sz="1000" b="0" i="0" u="none" strike="noStrike" kern="1200" cap="none" spc="0" normalizeH="0" baseline="0" noProof="0">
                          <a:ln>
                            <a:noFill/>
                          </a:ln>
                          <a:solidFill>
                            <a:prstClr val="black"/>
                          </a:solidFill>
                          <a:effectLst/>
                          <a:uLnTx/>
                          <a:uFillTx/>
                          <a:latin typeface="+mn-lt"/>
                          <a:ea typeface="+mn-ea"/>
                          <a:cs typeface="+mn-cs"/>
                        </a:rPr>
                        <a:t> 
 Enjoy the best moments of the 20th edition of the breath-taking sailing spectacle at the Côte d'Azur. #LVdST #PrestigeRegatta #MakeWaves #BMWYachtsport - Photos by StudioBorlenghi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27554830"/>
                  </a:ext>
                </a:extLst>
              </a:tr>
            </a:tbl>
          </a:graphicData>
        </a:graphic>
      </p:graphicFrame>
      <p:sp>
        <p:nvSpPr>
          <p:cNvPr id="4" name="Text Placeholder 3">
            <a:extLst>
              <a:ext uri="{FF2B5EF4-FFF2-40B4-BE49-F238E27FC236}">
                <a16:creationId xmlns:a16="http://schemas.microsoft.com/office/drawing/2014/main" id="{39A0C8E9-875A-412A-B297-594CDC7E3AF5}"/>
              </a:ext>
            </a:extLst>
          </p:cNvPr>
          <p:cNvSpPr>
            <a:spLocks noGrp="1"/>
          </p:cNvSpPr>
          <p:nvPr>
            <p:ph type="body" sz="quarter" idx="14"/>
          </p:nvPr>
        </p:nvSpPr>
        <p:spPr/>
        <p:txBody>
          <a:bodyPr/>
          <a:lstStyle/>
          <a:p>
            <a:r>
              <a:rPr lang="en-US"/>
              <a:t>08/29/2018 - 10/08/2018</a:t>
            </a:r>
          </a:p>
        </p:txBody>
      </p:sp>
    </p:spTree>
    <p:extLst>
      <p:ext uri="{BB962C8B-B14F-4D97-AF65-F5344CB8AC3E}">
        <p14:creationId xmlns:p14="http://schemas.microsoft.com/office/powerpoint/2010/main" val="15514652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4B791-5F8C-4058-875F-2CA171EA30AA}"/>
              </a:ext>
            </a:extLst>
          </p:cNvPr>
          <p:cNvSpPr>
            <a:spLocks noGrp="1"/>
          </p:cNvSpPr>
          <p:nvPr>
            <p:ph type="title"/>
          </p:nvPr>
        </p:nvSpPr>
        <p:spPr/>
        <p:txBody>
          <a:bodyPr/>
          <a:lstStyle/>
          <a:p>
            <a:r>
              <a:rPr lang="en-US"/>
              <a:t>Facebook Own Posts Table  | BMW Yachtsport - 3 of 12</a:t>
            </a:r>
          </a:p>
        </p:txBody>
      </p:sp>
      <p:graphicFrame>
        <p:nvGraphicFramePr>
          <p:cNvPr id="5" name="Table Placeholder 4">
            <a:extLst>
              <a:ext uri="{FF2B5EF4-FFF2-40B4-BE49-F238E27FC236}">
                <a16:creationId xmlns:a16="http://schemas.microsoft.com/office/drawing/2014/main" id="{00A0A621-E71E-4976-8E71-8F20499C5223}"/>
              </a:ext>
            </a:extLst>
          </p:cNvPr>
          <p:cNvGraphicFramePr>
            <a:graphicFrameLocks noGrp="1"/>
          </p:cNvGraphicFramePr>
          <p:nvPr>
            <p:ph type="tbl" sz="quarter" idx="13"/>
            <p:extLst>
              <p:ext uri="{D42A27DB-BD31-4B8C-83A1-F6EECF244321}">
                <p14:modId xmlns:p14="http://schemas.microsoft.com/office/powerpoint/2010/main" val="1325205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40958620"/>
                    </a:ext>
                  </a:extLst>
                </a:gridCol>
                <a:gridCol w="370332">
                  <a:extLst>
                    <a:ext uri="{9D8B030D-6E8A-4147-A177-3AD203B41FA5}">
                      <a16:colId xmlns:a16="http://schemas.microsoft.com/office/drawing/2014/main" val="4145096619"/>
                    </a:ext>
                  </a:extLst>
                </a:gridCol>
                <a:gridCol w="370332">
                  <a:extLst>
                    <a:ext uri="{9D8B030D-6E8A-4147-A177-3AD203B41FA5}">
                      <a16:colId xmlns:a16="http://schemas.microsoft.com/office/drawing/2014/main" val="973045596"/>
                    </a:ext>
                  </a:extLst>
                </a:gridCol>
                <a:gridCol w="370332">
                  <a:extLst>
                    <a:ext uri="{9D8B030D-6E8A-4147-A177-3AD203B41FA5}">
                      <a16:colId xmlns:a16="http://schemas.microsoft.com/office/drawing/2014/main" val="2730398591"/>
                    </a:ext>
                  </a:extLst>
                </a:gridCol>
                <a:gridCol w="329184">
                  <a:extLst>
                    <a:ext uri="{9D8B030D-6E8A-4147-A177-3AD203B41FA5}">
                      <a16:colId xmlns:a16="http://schemas.microsoft.com/office/drawing/2014/main" val="398715740"/>
                    </a:ext>
                  </a:extLst>
                </a:gridCol>
                <a:gridCol w="329184">
                  <a:extLst>
                    <a:ext uri="{9D8B030D-6E8A-4147-A177-3AD203B41FA5}">
                      <a16:colId xmlns:a16="http://schemas.microsoft.com/office/drawing/2014/main" val="2383308952"/>
                    </a:ext>
                  </a:extLst>
                </a:gridCol>
                <a:gridCol w="329184">
                  <a:extLst>
                    <a:ext uri="{9D8B030D-6E8A-4147-A177-3AD203B41FA5}">
                      <a16:colId xmlns:a16="http://schemas.microsoft.com/office/drawing/2014/main" val="4034635795"/>
                    </a:ext>
                  </a:extLst>
                </a:gridCol>
                <a:gridCol w="329184">
                  <a:extLst>
                    <a:ext uri="{9D8B030D-6E8A-4147-A177-3AD203B41FA5}">
                      <a16:colId xmlns:a16="http://schemas.microsoft.com/office/drawing/2014/main" val="2701203935"/>
                    </a:ext>
                  </a:extLst>
                </a:gridCol>
                <a:gridCol w="329184">
                  <a:extLst>
                    <a:ext uri="{9D8B030D-6E8A-4147-A177-3AD203B41FA5}">
                      <a16:colId xmlns:a16="http://schemas.microsoft.com/office/drawing/2014/main" val="1457760202"/>
                    </a:ext>
                  </a:extLst>
                </a:gridCol>
                <a:gridCol w="329184">
                  <a:extLst>
                    <a:ext uri="{9D8B030D-6E8A-4147-A177-3AD203B41FA5}">
                      <a16:colId xmlns:a16="http://schemas.microsoft.com/office/drawing/2014/main" val="383798286"/>
                    </a:ext>
                  </a:extLst>
                </a:gridCol>
                <a:gridCol w="329184">
                  <a:extLst>
                    <a:ext uri="{9D8B030D-6E8A-4147-A177-3AD203B41FA5}">
                      <a16:colId xmlns:a16="http://schemas.microsoft.com/office/drawing/2014/main" val="3358001266"/>
                    </a:ext>
                  </a:extLst>
                </a:gridCol>
                <a:gridCol w="329184">
                  <a:extLst>
                    <a:ext uri="{9D8B030D-6E8A-4147-A177-3AD203B41FA5}">
                      <a16:colId xmlns:a16="http://schemas.microsoft.com/office/drawing/2014/main" val="4146848280"/>
                    </a:ext>
                  </a:extLst>
                </a:gridCol>
                <a:gridCol w="329184">
                  <a:extLst>
                    <a:ext uri="{9D8B030D-6E8A-4147-A177-3AD203B41FA5}">
                      <a16:colId xmlns:a16="http://schemas.microsoft.com/office/drawing/2014/main" val="727303761"/>
                    </a:ext>
                  </a:extLst>
                </a:gridCol>
                <a:gridCol w="370332">
                  <a:extLst>
                    <a:ext uri="{9D8B030D-6E8A-4147-A177-3AD203B41FA5}">
                      <a16:colId xmlns:a16="http://schemas.microsoft.com/office/drawing/2014/main" val="1293191431"/>
                    </a:ext>
                  </a:extLst>
                </a:gridCol>
                <a:gridCol w="370332">
                  <a:extLst>
                    <a:ext uri="{9D8B030D-6E8A-4147-A177-3AD203B41FA5}">
                      <a16:colId xmlns:a16="http://schemas.microsoft.com/office/drawing/2014/main" val="3710507248"/>
                    </a:ext>
                  </a:extLst>
                </a:gridCol>
                <a:gridCol w="329184">
                  <a:extLst>
                    <a:ext uri="{9D8B030D-6E8A-4147-A177-3AD203B41FA5}">
                      <a16:colId xmlns:a16="http://schemas.microsoft.com/office/drawing/2014/main" val="2293163598"/>
                    </a:ext>
                  </a:extLst>
                </a:gridCol>
                <a:gridCol w="329184">
                  <a:extLst>
                    <a:ext uri="{9D8B030D-6E8A-4147-A177-3AD203B41FA5}">
                      <a16:colId xmlns:a16="http://schemas.microsoft.com/office/drawing/2014/main" val="594110193"/>
                    </a:ext>
                  </a:extLst>
                </a:gridCol>
                <a:gridCol w="370332">
                  <a:extLst>
                    <a:ext uri="{9D8B030D-6E8A-4147-A177-3AD203B41FA5}">
                      <a16:colId xmlns:a16="http://schemas.microsoft.com/office/drawing/2014/main" val="42060560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45356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Yachtsport - 2018-10-02 19:00:41 </a:t>
                      </a:r>
                      <a:r>
                        <a:rPr kumimoji="0" lang="en-US" sz="1000" b="0" i="0" u="none" strike="noStrike" kern="1200" cap="none" spc="0" normalizeH="0" baseline="0" noProof="0">
                          <a:ln>
                            <a:noFill/>
                          </a:ln>
                          <a:solidFill>
                            <a:prstClr val="black"/>
                          </a:solidFill>
                          <a:effectLst/>
                          <a:uLnTx/>
                          <a:uFillTx/>
                          <a:latin typeface="+mn-lt"/>
                          <a:ea typeface="+mn-ea"/>
                          <a:cs typeface="+mn-cs"/>
                        </a:rPr>
                        <a:t> 
 Enjoy the best moments of the 20th edition of the breath-taking sailing spectacle at the Côte d'Azur. #LVdST #PrestigeRegatta #MakeWaves #BMWYachtsport - Photos by StudioBorlenghi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45020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Yachtsport - 2018-10-02 16:13:00 </a:t>
                      </a:r>
                      <a:r>
                        <a:rPr kumimoji="0" lang="en-US" sz="1000" b="0" i="0" u="none" strike="noStrike" kern="1200" cap="none" spc="0" normalizeH="0" baseline="0" noProof="0">
                          <a:ln>
                            <a:noFill/>
                          </a:ln>
                          <a:solidFill>
                            <a:prstClr val="black"/>
                          </a:solidFill>
                          <a:effectLst/>
                          <a:uLnTx/>
                          <a:uFillTx/>
                          <a:latin typeface="+mn-lt"/>
                          <a:ea typeface="+mn-ea"/>
                          <a:cs typeface="+mn-cs"/>
                        </a:rPr>
                        <a:t> 
 For Loick PEYRON after the #RyderCup is before #LesVoiles. Stay tuned! BMW Golfsport #DriveToGlory #DrivenByPassion #BMWGolfsport #LVdST #PrestigeRegatta #MakeWaves #BMWYachtsport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39382502"/>
                  </a:ext>
                </a:extLst>
              </a:tr>
            </a:tbl>
          </a:graphicData>
        </a:graphic>
      </p:graphicFrame>
      <p:sp>
        <p:nvSpPr>
          <p:cNvPr id="4" name="Text Placeholder 3">
            <a:extLst>
              <a:ext uri="{FF2B5EF4-FFF2-40B4-BE49-F238E27FC236}">
                <a16:creationId xmlns:a16="http://schemas.microsoft.com/office/drawing/2014/main" id="{F5C35C01-C606-4E69-83E9-624275A90C80}"/>
              </a:ext>
            </a:extLst>
          </p:cNvPr>
          <p:cNvSpPr>
            <a:spLocks noGrp="1"/>
          </p:cNvSpPr>
          <p:nvPr>
            <p:ph type="body" sz="quarter" idx="14"/>
          </p:nvPr>
        </p:nvSpPr>
        <p:spPr/>
        <p:txBody>
          <a:bodyPr/>
          <a:lstStyle/>
          <a:p>
            <a:r>
              <a:rPr lang="en-US"/>
              <a:t>08/29/2018 - 10/08/2018</a:t>
            </a:r>
          </a:p>
        </p:txBody>
      </p:sp>
    </p:spTree>
    <p:extLst>
      <p:ext uri="{BB962C8B-B14F-4D97-AF65-F5344CB8AC3E}">
        <p14:creationId xmlns:p14="http://schemas.microsoft.com/office/powerpoint/2010/main" val="3710359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9F444-2B2E-41C5-8027-18E3996FB469}"/>
              </a:ext>
            </a:extLst>
          </p:cNvPr>
          <p:cNvSpPr>
            <a:spLocks noGrp="1"/>
          </p:cNvSpPr>
          <p:nvPr>
            <p:ph type="title"/>
          </p:nvPr>
        </p:nvSpPr>
        <p:spPr/>
        <p:txBody>
          <a:bodyPr/>
          <a:lstStyle/>
          <a:p>
            <a:r>
              <a:rPr lang="en-US"/>
              <a:t>Facebook Own Posts Table  | BMW Yachtsport - 4 of 12</a:t>
            </a:r>
          </a:p>
        </p:txBody>
      </p:sp>
      <p:graphicFrame>
        <p:nvGraphicFramePr>
          <p:cNvPr id="5" name="Table Placeholder 4">
            <a:extLst>
              <a:ext uri="{FF2B5EF4-FFF2-40B4-BE49-F238E27FC236}">
                <a16:creationId xmlns:a16="http://schemas.microsoft.com/office/drawing/2014/main" id="{3EDC67B0-2E8A-4859-8000-C35FCD774929}"/>
              </a:ext>
            </a:extLst>
          </p:cNvPr>
          <p:cNvGraphicFramePr>
            <a:graphicFrameLocks noGrp="1"/>
          </p:cNvGraphicFramePr>
          <p:nvPr>
            <p:ph type="tbl" sz="quarter" idx="13"/>
            <p:extLst>
              <p:ext uri="{D42A27DB-BD31-4B8C-83A1-F6EECF244321}">
                <p14:modId xmlns:p14="http://schemas.microsoft.com/office/powerpoint/2010/main" val="34271908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30128968"/>
                    </a:ext>
                  </a:extLst>
                </a:gridCol>
                <a:gridCol w="370332">
                  <a:extLst>
                    <a:ext uri="{9D8B030D-6E8A-4147-A177-3AD203B41FA5}">
                      <a16:colId xmlns:a16="http://schemas.microsoft.com/office/drawing/2014/main" val="3554780104"/>
                    </a:ext>
                  </a:extLst>
                </a:gridCol>
                <a:gridCol w="370332">
                  <a:extLst>
                    <a:ext uri="{9D8B030D-6E8A-4147-A177-3AD203B41FA5}">
                      <a16:colId xmlns:a16="http://schemas.microsoft.com/office/drawing/2014/main" val="2826579277"/>
                    </a:ext>
                  </a:extLst>
                </a:gridCol>
                <a:gridCol w="370332">
                  <a:extLst>
                    <a:ext uri="{9D8B030D-6E8A-4147-A177-3AD203B41FA5}">
                      <a16:colId xmlns:a16="http://schemas.microsoft.com/office/drawing/2014/main" val="3826449604"/>
                    </a:ext>
                  </a:extLst>
                </a:gridCol>
                <a:gridCol w="329184">
                  <a:extLst>
                    <a:ext uri="{9D8B030D-6E8A-4147-A177-3AD203B41FA5}">
                      <a16:colId xmlns:a16="http://schemas.microsoft.com/office/drawing/2014/main" val="2802332232"/>
                    </a:ext>
                  </a:extLst>
                </a:gridCol>
                <a:gridCol w="329184">
                  <a:extLst>
                    <a:ext uri="{9D8B030D-6E8A-4147-A177-3AD203B41FA5}">
                      <a16:colId xmlns:a16="http://schemas.microsoft.com/office/drawing/2014/main" val="3282215949"/>
                    </a:ext>
                  </a:extLst>
                </a:gridCol>
                <a:gridCol w="329184">
                  <a:extLst>
                    <a:ext uri="{9D8B030D-6E8A-4147-A177-3AD203B41FA5}">
                      <a16:colId xmlns:a16="http://schemas.microsoft.com/office/drawing/2014/main" val="3836831390"/>
                    </a:ext>
                  </a:extLst>
                </a:gridCol>
                <a:gridCol w="329184">
                  <a:extLst>
                    <a:ext uri="{9D8B030D-6E8A-4147-A177-3AD203B41FA5}">
                      <a16:colId xmlns:a16="http://schemas.microsoft.com/office/drawing/2014/main" val="4138391863"/>
                    </a:ext>
                  </a:extLst>
                </a:gridCol>
                <a:gridCol w="329184">
                  <a:extLst>
                    <a:ext uri="{9D8B030D-6E8A-4147-A177-3AD203B41FA5}">
                      <a16:colId xmlns:a16="http://schemas.microsoft.com/office/drawing/2014/main" val="1574362611"/>
                    </a:ext>
                  </a:extLst>
                </a:gridCol>
                <a:gridCol w="329184">
                  <a:extLst>
                    <a:ext uri="{9D8B030D-6E8A-4147-A177-3AD203B41FA5}">
                      <a16:colId xmlns:a16="http://schemas.microsoft.com/office/drawing/2014/main" val="1464146440"/>
                    </a:ext>
                  </a:extLst>
                </a:gridCol>
                <a:gridCol w="329184">
                  <a:extLst>
                    <a:ext uri="{9D8B030D-6E8A-4147-A177-3AD203B41FA5}">
                      <a16:colId xmlns:a16="http://schemas.microsoft.com/office/drawing/2014/main" val="1447005204"/>
                    </a:ext>
                  </a:extLst>
                </a:gridCol>
                <a:gridCol w="329184">
                  <a:extLst>
                    <a:ext uri="{9D8B030D-6E8A-4147-A177-3AD203B41FA5}">
                      <a16:colId xmlns:a16="http://schemas.microsoft.com/office/drawing/2014/main" val="77175045"/>
                    </a:ext>
                  </a:extLst>
                </a:gridCol>
                <a:gridCol w="329184">
                  <a:extLst>
                    <a:ext uri="{9D8B030D-6E8A-4147-A177-3AD203B41FA5}">
                      <a16:colId xmlns:a16="http://schemas.microsoft.com/office/drawing/2014/main" val="2885019380"/>
                    </a:ext>
                  </a:extLst>
                </a:gridCol>
                <a:gridCol w="370332">
                  <a:extLst>
                    <a:ext uri="{9D8B030D-6E8A-4147-A177-3AD203B41FA5}">
                      <a16:colId xmlns:a16="http://schemas.microsoft.com/office/drawing/2014/main" val="88952137"/>
                    </a:ext>
                  </a:extLst>
                </a:gridCol>
                <a:gridCol w="370332">
                  <a:extLst>
                    <a:ext uri="{9D8B030D-6E8A-4147-A177-3AD203B41FA5}">
                      <a16:colId xmlns:a16="http://schemas.microsoft.com/office/drawing/2014/main" val="1317839881"/>
                    </a:ext>
                  </a:extLst>
                </a:gridCol>
                <a:gridCol w="329184">
                  <a:extLst>
                    <a:ext uri="{9D8B030D-6E8A-4147-A177-3AD203B41FA5}">
                      <a16:colId xmlns:a16="http://schemas.microsoft.com/office/drawing/2014/main" val="339859271"/>
                    </a:ext>
                  </a:extLst>
                </a:gridCol>
                <a:gridCol w="329184">
                  <a:extLst>
                    <a:ext uri="{9D8B030D-6E8A-4147-A177-3AD203B41FA5}">
                      <a16:colId xmlns:a16="http://schemas.microsoft.com/office/drawing/2014/main" val="1913994487"/>
                    </a:ext>
                  </a:extLst>
                </a:gridCol>
                <a:gridCol w="370332">
                  <a:extLst>
                    <a:ext uri="{9D8B030D-6E8A-4147-A177-3AD203B41FA5}">
                      <a16:colId xmlns:a16="http://schemas.microsoft.com/office/drawing/2014/main" val="618167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12826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Yachtsport - 2018-10-01 13:50:01 </a:t>
                      </a:r>
                      <a:r>
                        <a:rPr kumimoji="0" lang="en-US" sz="1000" b="0" i="0" u="none" strike="noStrike" kern="1200" cap="none" spc="0" normalizeH="0" baseline="0" noProof="0">
                          <a:ln>
                            <a:noFill/>
                          </a:ln>
                          <a:solidFill>
                            <a:prstClr val="black"/>
                          </a:solidFill>
                          <a:effectLst/>
                          <a:uLnTx/>
                          <a:uFillTx/>
                          <a:latin typeface="+mn-lt"/>
                          <a:ea typeface="+mn-ea"/>
                          <a:cs typeface="+mn-cs"/>
                        </a:rPr>
                        <a:t> 
 Today's first race day of #LesVoilesdeSaintTropez is cancelled due to strong mistrals. Time to have a short flashback with these beauties of 2017. #LVdST #PrestigeRegatta #MakeWaves #BMWYachtsport 
Photos by StudioBorlenghi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96874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Yachtsport - 2018-10-01 09:29:00 </a:t>
                      </a:r>
                      <a:r>
                        <a:rPr kumimoji="0" lang="en-US" sz="1000" b="0" i="0" u="none" strike="noStrike" kern="1200" cap="none" spc="0" normalizeH="0" baseline="0" noProof="0">
                          <a:ln>
                            <a:noFill/>
                          </a:ln>
                          <a:solidFill>
                            <a:prstClr val="black"/>
                          </a:solidFill>
                          <a:effectLst/>
                          <a:uLnTx/>
                          <a:uFillTx/>
                          <a:latin typeface="+mn-lt"/>
                          <a:ea typeface="+mn-ea"/>
                          <a:cs typeface="+mn-cs"/>
                        </a:rPr>
                        <a:t> 
 This quote perfectly sums up the prestige and importance of #LesVoilesdeSaintTropez. Thanks LOICK PEYRON. #QuoteForToday #LVdST #PrestigeRegatta #MakeWaves #BMWYachtsport 
Photo by StudioBorlenghi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0899948"/>
                  </a:ext>
                </a:extLst>
              </a:tr>
            </a:tbl>
          </a:graphicData>
        </a:graphic>
      </p:graphicFrame>
      <p:sp>
        <p:nvSpPr>
          <p:cNvPr id="4" name="Text Placeholder 3">
            <a:extLst>
              <a:ext uri="{FF2B5EF4-FFF2-40B4-BE49-F238E27FC236}">
                <a16:creationId xmlns:a16="http://schemas.microsoft.com/office/drawing/2014/main" id="{03FB6737-4B9B-44F6-B0CC-714ACE212087}"/>
              </a:ext>
            </a:extLst>
          </p:cNvPr>
          <p:cNvSpPr>
            <a:spLocks noGrp="1"/>
          </p:cNvSpPr>
          <p:nvPr>
            <p:ph type="body" sz="quarter" idx="14"/>
          </p:nvPr>
        </p:nvSpPr>
        <p:spPr/>
        <p:txBody>
          <a:bodyPr/>
          <a:lstStyle/>
          <a:p>
            <a:r>
              <a:rPr lang="en-US"/>
              <a:t>08/29/2018 - 10/08/2018</a:t>
            </a:r>
          </a:p>
        </p:txBody>
      </p:sp>
    </p:spTree>
    <p:extLst>
      <p:ext uri="{BB962C8B-B14F-4D97-AF65-F5344CB8AC3E}">
        <p14:creationId xmlns:p14="http://schemas.microsoft.com/office/powerpoint/2010/main" val="11652006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F9472-62DB-4ED8-BE7E-18F739D247BF}"/>
              </a:ext>
            </a:extLst>
          </p:cNvPr>
          <p:cNvSpPr>
            <a:spLocks noGrp="1"/>
          </p:cNvSpPr>
          <p:nvPr>
            <p:ph type="title"/>
          </p:nvPr>
        </p:nvSpPr>
        <p:spPr/>
        <p:txBody>
          <a:bodyPr/>
          <a:lstStyle/>
          <a:p>
            <a:r>
              <a:rPr lang="en-US"/>
              <a:t>Facebook Own Posts Table  | BMW Yachtsport - 5 of 12</a:t>
            </a:r>
          </a:p>
        </p:txBody>
      </p:sp>
      <p:graphicFrame>
        <p:nvGraphicFramePr>
          <p:cNvPr id="5" name="Table Placeholder 4">
            <a:extLst>
              <a:ext uri="{FF2B5EF4-FFF2-40B4-BE49-F238E27FC236}">
                <a16:creationId xmlns:a16="http://schemas.microsoft.com/office/drawing/2014/main" id="{F5054E2D-ADE0-4702-9654-8C2106C3FC36}"/>
              </a:ext>
            </a:extLst>
          </p:cNvPr>
          <p:cNvGraphicFramePr>
            <a:graphicFrameLocks noGrp="1"/>
          </p:cNvGraphicFramePr>
          <p:nvPr>
            <p:ph type="tbl" sz="quarter" idx="13"/>
            <p:extLst>
              <p:ext uri="{D42A27DB-BD31-4B8C-83A1-F6EECF244321}">
                <p14:modId xmlns:p14="http://schemas.microsoft.com/office/powerpoint/2010/main" val="1970683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354858910"/>
                    </a:ext>
                  </a:extLst>
                </a:gridCol>
                <a:gridCol w="370332">
                  <a:extLst>
                    <a:ext uri="{9D8B030D-6E8A-4147-A177-3AD203B41FA5}">
                      <a16:colId xmlns:a16="http://schemas.microsoft.com/office/drawing/2014/main" val="2275495027"/>
                    </a:ext>
                  </a:extLst>
                </a:gridCol>
                <a:gridCol w="370332">
                  <a:extLst>
                    <a:ext uri="{9D8B030D-6E8A-4147-A177-3AD203B41FA5}">
                      <a16:colId xmlns:a16="http://schemas.microsoft.com/office/drawing/2014/main" val="3675018478"/>
                    </a:ext>
                  </a:extLst>
                </a:gridCol>
                <a:gridCol w="370332">
                  <a:extLst>
                    <a:ext uri="{9D8B030D-6E8A-4147-A177-3AD203B41FA5}">
                      <a16:colId xmlns:a16="http://schemas.microsoft.com/office/drawing/2014/main" val="3136885392"/>
                    </a:ext>
                  </a:extLst>
                </a:gridCol>
                <a:gridCol w="329184">
                  <a:extLst>
                    <a:ext uri="{9D8B030D-6E8A-4147-A177-3AD203B41FA5}">
                      <a16:colId xmlns:a16="http://schemas.microsoft.com/office/drawing/2014/main" val="2579454227"/>
                    </a:ext>
                  </a:extLst>
                </a:gridCol>
                <a:gridCol w="329184">
                  <a:extLst>
                    <a:ext uri="{9D8B030D-6E8A-4147-A177-3AD203B41FA5}">
                      <a16:colId xmlns:a16="http://schemas.microsoft.com/office/drawing/2014/main" val="1779670594"/>
                    </a:ext>
                  </a:extLst>
                </a:gridCol>
                <a:gridCol w="329184">
                  <a:extLst>
                    <a:ext uri="{9D8B030D-6E8A-4147-A177-3AD203B41FA5}">
                      <a16:colId xmlns:a16="http://schemas.microsoft.com/office/drawing/2014/main" val="2441945996"/>
                    </a:ext>
                  </a:extLst>
                </a:gridCol>
                <a:gridCol w="329184">
                  <a:extLst>
                    <a:ext uri="{9D8B030D-6E8A-4147-A177-3AD203B41FA5}">
                      <a16:colId xmlns:a16="http://schemas.microsoft.com/office/drawing/2014/main" val="2848310462"/>
                    </a:ext>
                  </a:extLst>
                </a:gridCol>
                <a:gridCol w="329184">
                  <a:extLst>
                    <a:ext uri="{9D8B030D-6E8A-4147-A177-3AD203B41FA5}">
                      <a16:colId xmlns:a16="http://schemas.microsoft.com/office/drawing/2014/main" val="1001969715"/>
                    </a:ext>
                  </a:extLst>
                </a:gridCol>
                <a:gridCol w="329184">
                  <a:extLst>
                    <a:ext uri="{9D8B030D-6E8A-4147-A177-3AD203B41FA5}">
                      <a16:colId xmlns:a16="http://schemas.microsoft.com/office/drawing/2014/main" val="3969746822"/>
                    </a:ext>
                  </a:extLst>
                </a:gridCol>
                <a:gridCol w="329184">
                  <a:extLst>
                    <a:ext uri="{9D8B030D-6E8A-4147-A177-3AD203B41FA5}">
                      <a16:colId xmlns:a16="http://schemas.microsoft.com/office/drawing/2014/main" val="1295384575"/>
                    </a:ext>
                  </a:extLst>
                </a:gridCol>
                <a:gridCol w="329184">
                  <a:extLst>
                    <a:ext uri="{9D8B030D-6E8A-4147-A177-3AD203B41FA5}">
                      <a16:colId xmlns:a16="http://schemas.microsoft.com/office/drawing/2014/main" val="1446037961"/>
                    </a:ext>
                  </a:extLst>
                </a:gridCol>
                <a:gridCol w="329184">
                  <a:extLst>
                    <a:ext uri="{9D8B030D-6E8A-4147-A177-3AD203B41FA5}">
                      <a16:colId xmlns:a16="http://schemas.microsoft.com/office/drawing/2014/main" val="618929771"/>
                    </a:ext>
                  </a:extLst>
                </a:gridCol>
                <a:gridCol w="370332">
                  <a:extLst>
                    <a:ext uri="{9D8B030D-6E8A-4147-A177-3AD203B41FA5}">
                      <a16:colId xmlns:a16="http://schemas.microsoft.com/office/drawing/2014/main" val="256322761"/>
                    </a:ext>
                  </a:extLst>
                </a:gridCol>
                <a:gridCol w="370332">
                  <a:extLst>
                    <a:ext uri="{9D8B030D-6E8A-4147-A177-3AD203B41FA5}">
                      <a16:colId xmlns:a16="http://schemas.microsoft.com/office/drawing/2014/main" val="3023067758"/>
                    </a:ext>
                  </a:extLst>
                </a:gridCol>
                <a:gridCol w="329184">
                  <a:extLst>
                    <a:ext uri="{9D8B030D-6E8A-4147-A177-3AD203B41FA5}">
                      <a16:colId xmlns:a16="http://schemas.microsoft.com/office/drawing/2014/main" val="2619350985"/>
                    </a:ext>
                  </a:extLst>
                </a:gridCol>
                <a:gridCol w="329184">
                  <a:extLst>
                    <a:ext uri="{9D8B030D-6E8A-4147-A177-3AD203B41FA5}">
                      <a16:colId xmlns:a16="http://schemas.microsoft.com/office/drawing/2014/main" val="2377956814"/>
                    </a:ext>
                  </a:extLst>
                </a:gridCol>
                <a:gridCol w="370332">
                  <a:extLst>
                    <a:ext uri="{9D8B030D-6E8A-4147-A177-3AD203B41FA5}">
                      <a16:colId xmlns:a16="http://schemas.microsoft.com/office/drawing/2014/main" val="20639518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35858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Yachtsport - 2018-09-28 18:42:00 </a:t>
                      </a:r>
                      <a:r>
                        <a:rPr kumimoji="0" lang="en-US" sz="1000" b="0" i="0" u="none" strike="noStrike" kern="1200" cap="none" spc="0" normalizeH="0" baseline="0" noProof="0">
                          <a:ln>
                            <a:noFill/>
                          </a:ln>
                          <a:solidFill>
                            <a:prstClr val="black"/>
                          </a:solidFill>
                          <a:effectLst/>
                          <a:uLnTx/>
                          <a:uFillTx/>
                          <a:latin typeface="+mn-lt"/>
                          <a:ea typeface="+mn-ea"/>
                          <a:cs typeface="+mn-cs"/>
                        </a:rPr>
                        <a:t> 
 Just a few sundowners until the sailors start to fight for this prestigious trophy. #LVdST #PrestigeRegatta #MakeWaves #BMWYachtsport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26793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Yachtsport - 2018-09-27 18:38:00 </a:t>
                      </a:r>
                      <a:r>
                        <a:rPr kumimoji="0" lang="en-US" sz="1000" b="0" i="0" u="none" strike="noStrike" kern="1200" cap="none" spc="0" normalizeH="0" baseline="0" noProof="0">
                          <a:ln>
                            <a:noFill/>
                          </a:ln>
                          <a:solidFill>
                            <a:prstClr val="black"/>
                          </a:solidFill>
                          <a:effectLst/>
                          <a:uLnTx/>
                          <a:uFillTx/>
                          <a:latin typeface="+mn-lt"/>
                          <a:ea typeface="+mn-ea"/>
                          <a:cs typeface="+mn-cs"/>
                        </a:rPr>
                        <a:t> 
 Today's #WorldMaritimeDay sets the focus on the importance of shipping safety, maritime security and the marine environment. #SpecialDays #BMWYachtsport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02474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Yachtsport - 2018-09-25 18:07:00 </a:t>
                      </a:r>
                      <a:r>
                        <a:rPr kumimoji="0" lang="en-US" sz="1000" b="0" i="0" u="none" strike="noStrike" kern="1200" cap="none" spc="0" normalizeH="0" baseline="0" noProof="0">
                          <a:ln>
                            <a:noFill/>
                          </a:ln>
                          <a:solidFill>
                            <a:prstClr val="black"/>
                          </a:solidFill>
                          <a:effectLst/>
                          <a:uLnTx/>
                          <a:uFillTx/>
                          <a:latin typeface="+mn-lt"/>
                          <a:ea typeface="+mn-ea"/>
                          <a:cs typeface="+mn-cs"/>
                        </a:rPr>
                        <a:t> 
 Experience the 20th edition of #LesVoilesdeSaintTropez  next week – our #BMWSailRacingAcademy coach Simone Ferrarese awaits you. #LVdST #PrestigeRegatta #MakeWaves #BMWYachtsport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17098955"/>
                  </a:ext>
                </a:extLst>
              </a:tr>
            </a:tbl>
          </a:graphicData>
        </a:graphic>
      </p:graphicFrame>
      <p:sp>
        <p:nvSpPr>
          <p:cNvPr id="4" name="Text Placeholder 3">
            <a:extLst>
              <a:ext uri="{FF2B5EF4-FFF2-40B4-BE49-F238E27FC236}">
                <a16:creationId xmlns:a16="http://schemas.microsoft.com/office/drawing/2014/main" id="{4771C0B9-EB09-44C9-BABF-A734245A65AF}"/>
              </a:ext>
            </a:extLst>
          </p:cNvPr>
          <p:cNvSpPr>
            <a:spLocks noGrp="1"/>
          </p:cNvSpPr>
          <p:nvPr>
            <p:ph type="body" sz="quarter" idx="14"/>
          </p:nvPr>
        </p:nvSpPr>
        <p:spPr/>
        <p:txBody>
          <a:bodyPr/>
          <a:lstStyle/>
          <a:p>
            <a:r>
              <a:rPr lang="en-US"/>
              <a:t>08/29/2018 - 10/08/2018</a:t>
            </a:r>
          </a:p>
        </p:txBody>
      </p:sp>
    </p:spTree>
    <p:extLst>
      <p:ext uri="{BB962C8B-B14F-4D97-AF65-F5344CB8AC3E}">
        <p14:creationId xmlns:p14="http://schemas.microsoft.com/office/powerpoint/2010/main" val="19026032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2673D-132C-4DED-A180-3294D1A77572}"/>
              </a:ext>
            </a:extLst>
          </p:cNvPr>
          <p:cNvSpPr>
            <a:spLocks noGrp="1"/>
          </p:cNvSpPr>
          <p:nvPr>
            <p:ph type="title"/>
          </p:nvPr>
        </p:nvSpPr>
        <p:spPr/>
        <p:txBody>
          <a:bodyPr/>
          <a:lstStyle/>
          <a:p>
            <a:r>
              <a:rPr lang="en-US"/>
              <a:t>Facebook Own Posts Table  | BMW Yachtsport - 6 of 12</a:t>
            </a:r>
          </a:p>
        </p:txBody>
      </p:sp>
      <p:graphicFrame>
        <p:nvGraphicFramePr>
          <p:cNvPr id="5" name="Table Placeholder 4">
            <a:extLst>
              <a:ext uri="{FF2B5EF4-FFF2-40B4-BE49-F238E27FC236}">
                <a16:creationId xmlns:a16="http://schemas.microsoft.com/office/drawing/2014/main" id="{5549A1E3-C263-4142-B76A-CD0EE23BBDE1}"/>
              </a:ext>
            </a:extLst>
          </p:cNvPr>
          <p:cNvGraphicFramePr>
            <a:graphicFrameLocks noGrp="1"/>
          </p:cNvGraphicFramePr>
          <p:nvPr>
            <p:ph type="tbl" sz="quarter" idx="13"/>
            <p:extLst>
              <p:ext uri="{D42A27DB-BD31-4B8C-83A1-F6EECF244321}">
                <p14:modId xmlns:p14="http://schemas.microsoft.com/office/powerpoint/2010/main" val="37603507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705654923"/>
                    </a:ext>
                  </a:extLst>
                </a:gridCol>
                <a:gridCol w="370332">
                  <a:extLst>
                    <a:ext uri="{9D8B030D-6E8A-4147-A177-3AD203B41FA5}">
                      <a16:colId xmlns:a16="http://schemas.microsoft.com/office/drawing/2014/main" val="851500095"/>
                    </a:ext>
                  </a:extLst>
                </a:gridCol>
                <a:gridCol w="370332">
                  <a:extLst>
                    <a:ext uri="{9D8B030D-6E8A-4147-A177-3AD203B41FA5}">
                      <a16:colId xmlns:a16="http://schemas.microsoft.com/office/drawing/2014/main" val="3632946490"/>
                    </a:ext>
                  </a:extLst>
                </a:gridCol>
                <a:gridCol w="370332">
                  <a:extLst>
                    <a:ext uri="{9D8B030D-6E8A-4147-A177-3AD203B41FA5}">
                      <a16:colId xmlns:a16="http://schemas.microsoft.com/office/drawing/2014/main" val="803257727"/>
                    </a:ext>
                  </a:extLst>
                </a:gridCol>
                <a:gridCol w="329184">
                  <a:extLst>
                    <a:ext uri="{9D8B030D-6E8A-4147-A177-3AD203B41FA5}">
                      <a16:colId xmlns:a16="http://schemas.microsoft.com/office/drawing/2014/main" val="1404656344"/>
                    </a:ext>
                  </a:extLst>
                </a:gridCol>
                <a:gridCol w="329184">
                  <a:extLst>
                    <a:ext uri="{9D8B030D-6E8A-4147-A177-3AD203B41FA5}">
                      <a16:colId xmlns:a16="http://schemas.microsoft.com/office/drawing/2014/main" val="1522099112"/>
                    </a:ext>
                  </a:extLst>
                </a:gridCol>
                <a:gridCol w="329184">
                  <a:extLst>
                    <a:ext uri="{9D8B030D-6E8A-4147-A177-3AD203B41FA5}">
                      <a16:colId xmlns:a16="http://schemas.microsoft.com/office/drawing/2014/main" val="803094336"/>
                    </a:ext>
                  </a:extLst>
                </a:gridCol>
                <a:gridCol w="329184">
                  <a:extLst>
                    <a:ext uri="{9D8B030D-6E8A-4147-A177-3AD203B41FA5}">
                      <a16:colId xmlns:a16="http://schemas.microsoft.com/office/drawing/2014/main" val="3433567558"/>
                    </a:ext>
                  </a:extLst>
                </a:gridCol>
                <a:gridCol w="329184">
                  <a:extLst>
                    <a:ext uri="{9D8B030D-6E8A-4147-A177-3AD203B41FA5}">
                      <a16:colId xmlns:a16="http://schemas.microsoft.com/office/drawing/2014/main" val="2872936360"/>
                    </a:ext>
                  </a:extLst>
                </a:gridCol>
                <a:gridCol w="329184">
                  <a:extLst>
                    <a:ext uri="{9D8B030D-6E8A-4147-A177-3AD203B41FA5}">
                      <a16:colId xmlns:a16="http://schemas.microsoft.com/office/drawing/2014/main" val="765139605"/>
                    </a:ext>
                  </a:extLst>
                </a:gridCol>
                <a:gridCol w="329184">
                  <a:extLst>
                    <a:ext uri="{9D8B030D-6E8A-4147-A177-3AD203B41FA5}">
                      <a16:colId xmlns:a16="http://schemas.microsoft.com/office/drawing/2014/main" val="3474183615"/>
                    </a:ext>
                  </a:extLst>
                </a:gridCol>
                <a:gridCol w="329184">
                  <a:extLst>
                    <a:ext uri="{9D8B030D-6E8A-4147-A177-3AD203B41FA5}">
                      <a16:colId xmlns:a16="http://schemas.microsoft.com/office/drawing/2014/main" val="426578626"/>
                    </a:ext>
                  </a:extLst>
                </a:gridCol>
                <a:gridCol w="329184">
                  <a:extLst>
                    <a:ext uri="{9D8B030D-6E8A-4147-A177-3AD203B41FA5}">
                      <a16:colId xmlns:a16="http://schemas.microsoft.com/office/drawing/2014/main" val="3563023544"/>
                    </a:ext>
                  </a:extLst>
                </a:gridCol>
                <a:gridCol w="370332">
                  <a:extLst>
                    <a:ext uri="{9D8B030D-6E8A-4147-A177-3AD203B41FA5}">
                      <a16:colId xmlns:a16="http://schemas.microsoft.com/office/drawing/2014/main" val="1768801377"/>
                    </a:ext>
                  </a:extLst>
                </a:gridCol>
                <a:gridCol w="370332">
                  <a:extLst>
                    <a:ext uri="{9D8B030D-6E8A-4147-A177-3AD203B41FA5}">
                      <a16:colId xmlns:a16="http://schemas.microsoft.com/office/drawing/2014/main" val="2433039012"/>
                    </a:ext>
                  </a:extLst>
                </a:gridCol>
                <a:gridCol w="329184">
                  <a:extLst>
                    <a:ext uri="{9D8B030D-6E8A-4147-A177-3AD203B41FA5}">
                      <a16:colId xmlns:a16="http://schemas.microsoft.com/office/drawing/2014/main" val="919218261"/>
                    </a:ext>
                  </a:extLst>
                </a:gridCol>
                <a:gridCol w="329184">
                  <a:extLst>
                    <a:ext uri="{9D8B030D-6E8A-4147-A177-3AD203B41FA5}">
                      <a16:colId xmlns:a16="http://schemas.microsoft.com/office/drawing/2014/main" val="2943925724"/>
                    </a:ext>
                  </a:extLst>
                </a:gridCol>
                <a:gridCol w="370332">
                  <a:extLst>
                    <a:ext uri="{9D8B030D-6E8A-4147-A177-3AD203B41FA5}">
                      <a16:colId xmlns:a16="http://schemas.microsoft.com/office/drawing/2014/main" val="37701200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93753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Yachtsport - 2018-09-21 17:54:00 </a:t>
                      </a:r>
                      <a:r>
                        <a:rPr kumimoji="0" lang="en-US" sz="1000" b="0" i="0" u="none" strike="noStrike" kern="1200" cap="none" spc="0" normalizeH="0" baseline="0" noProof="0">
                          <a:ln>
                            <a:noFill/>
                          </a:ln>
                          <a:solidFill>
                            <a:prstClr val="black"/>
                          </a:solidFill>
                          <a:effectLst/>
                          <a:uLnTx/>
                          <a:uFillTx/>
                          <a:latin typeface="+mn-lt"/>
                          <a:ea typeface="+mn-ea"/>
                          <a:cs typeface="+mn-cs"/>
                        </a:rPr>
                        <a:t> 
 Saint-Tropez welcomes the sailing elite with its beautiful mediterranean scenery to the 20th edition of #LesVoilesdeSaintTropez. #LVdST #20thEdition #PrestigeRegatta #MakeWaves #BMWYachtsport 
Photo by StudioBorlenghi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31971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Yachtsport - 2018-09-21 11:23:00 </a:t>
                      </a:r>
                      <a:r>
                        <a:rPr kumimoji="0" lang="en-US" sz="1000" b="0" i="0" u="none" strike="noStrike" kern="1200" cap="none" spc="0" normalizeH="0" baseline="0" noProof="0">
                          <a:ln>
                            <a:noFill/>
                          </a:ln>
                          <a:solidFill>
                            <a:prstClr val="black"/>
                          </a:solidFill>
                          <a:effectLst/>
                          <a:uLnTx/>
                          <a:uFillTx/>
                          <a:latin typeface="+mn-lt"/>
                          <a:ea typeface="+mn-ea"/>
                          <a:cs typeface="+mn-cs"/>
                        </a:rPr>
                        <a:t> 
 Let's wish a happy birthday to our #BMWSailRacingAcademy coach and former Junior World Champion in Finn class Phillip Kasüske, today. Keep on sailing! #SailorsBirthday #MakeWaves #BMWYachtsport - Photos by Ricardo Pinto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82211369"/>
                  </a:ext>
                </a:extLst>
              </a:tr>
            </a:tbl>
          </a:graphicData>
        </a:graphic>
      </p:graphicFrame>
      <p:sp>
        <p:nvSpPr>
          <p:cNvPr id="4" name="Text Placeholder 3">
            <a:extLst>
              <a:ext uri="{FF2B5EF4-FFF2-40B4-BE49-F238E27FC236}">
                <a16:creationId xmlns:a16="http://schemas.microsoft.com/office/drawing/2014/main" id="{A846E9E7-C809-4434-AC0C-3BC3139C9D60}"/>
              </a:ext>
            </a:extLst>
          </p:cNvPr>
          <p:cNvSpPr>
            <a:spLocks noGrp="1"/>
          </p:cNvSpPr>
          <p:nvPr>
            <p:ph type="body" sz="quarter" idx="14"/>
          </p:nvPr>
        </p:nvSpPr>
        <p:spPr/>
        <p:txBody>
          <a:bodyPr/>
          <a:lstStyle/>
          <a:p>
            <a:r>
              <a:rPr lang="en-US"/>
              <a:t>08/29/2018 - 10/08/2018</a:t>
            </a:r>
          </a:p>
        </p:txBody>
      </p:sp>
    </p:spTree>
    <p:extLst>
      <p:ext uri="{BB962C8B-B14F-4D97-AF65-F5344CB8AC3E}">
        <p14:creationId xmlns:p14="http://schemas.microsoft.com/office/powerpoint/2010/main" val="18969632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1A6CB-63BF-49E8-8C99-B4939BA71A21}"/>
              </a:ext>
            </a:extLst>
          </p:cNvPr>
          <p:cNvSpPr>
            <a:spLocks noGrp="1"/>
          </p:cNvSpPr>
          <p:nvPr>
            <p:ph type="title"/>
          </p:nvPr>
        </p:nvSpPr>
        <p:spPr/>
        <p:txBody>
          <a:bodyPr/>
          <a:lstStyle/>
          <a:p>
            <a:r>
              <a:rPr lang="en-US"/>
              <a:t>Facebook Own Posts Table  | BMW Yachtsport - 7 of 12</a:t>
            </a:r>
          </a:p>
        </p:txBody>
      </p:sp>
      <p:graphicFrame>
        <p:nvGraphicFramePr>
          <p:cNvPr id="5" name="Table Placeholder 4">
            <a:extLst>
              <a:ext uri="{FF2B5EF4-FFF2-40B4-BE49-F238E27FC236}">
                <a16:creationId xmlns:a16="http://schemas.microsoft.com/office/drawing/2014/main" id="{B93ED510-C5E4-4C02-B807-908257E5E4BF}"/>
              </a:ext>
            </a:extLst>
          </p:cNvPr>
          <p:cNvGraphicFramePr>
            <a:graphicFrameLocks noGrp="1"/>
          </p:cNvGraphicFramePr>
          <p:nvPr>
            <p:ph type="tbl" sz="quarter" idx="13"/>
            <p:extLst>
              <p:ext uri="{D42A27DB-BD31-4B8C-83A1-F6EECF244321}">
                <p14:modId xmlns:p14="http://schemas.microsoft.com/office/powerpoint/2010/main" val="4205870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62898863"/>
                    </a:ext>
                  </a:extLst>
                </a:gridCol>
                <a:gridCol w="370332">
                  <a:extLst>
                    <a:ext uri="{9D8B030D-6E8A-4147-A177-3AD203B41FA5}">
                      <a16:colId xmlns:a16="http://schemas.microsoft.com/office/drawing/2014/main" val="97505652"/>
                    </a:ext>
                  </a:extLst>
                </a:gridCol>
                <a:gridCol w="370332">
                  <a:extLst>
                    <a:ext uri="{9D8B030D-6E8A-4147-A177-3AD203B41FA5}">
                      <a16:colId xmlns:a16="http://schemas.microsoft.com/office/drawing/2014/main" val="3419603362"/>
                    </a:ext>
                  </a:extLst>
                </a:gridCol>
                <a:gridCol w="370332">
                  <a:extLst>
                    <a:ext uri="{9D8B030D-6E8A-4147-A177-3AD203B41FA5}">
                      <a16:colId xmlns:a16="http://schemas.microsoft.com/office/drawing/2014/main" val="2752569379"/>
                    </a:ext>
                  </a:extLst>
                </a:gridCol>
                <a:gridCol w="329184">
                  <a:extLst>
                    <a:ext uri="{9D8B030D-6E8A-4147-A177-3AD203B41FA5}">
                      <a16:colId xmlns:a16="http://schemas.microsoft.com/office/drawing/2014/main" val="355459475"/>
                    </a:ext>
                  </a:extLst>
                </a:gridCol>
                <a:gridCol w="329184">
                  <a:extLst>
                    <a:ext uri="{9D8B030D-6E8A-4147-A177-3AD203B41FA5}">
                      <a16:colId xmlns:a16="http://schemas.microsoft.com/office/drawing/2014/main" val="110053700"/>
                    </a:ext>
                  </a:extLst>
                </a:gridCol>
                <a:gridCol w="329184">
                  <a:extLst>
                    <a:ext uri="{9D8B030D-6E8A-4147-A177-3AD203B41FA5}">
                      <a16:colId xmlns:a16="http://schemas.microsoft.com/office/drawing/2014/main" val="2646471444"/>
                    </a:ext>
                  </a:extLst>
                </a:gridCol>
                <a:gridCol w="329184">
                  <a:extLst>
                    <a:ext uri="{9D8B030D-6E8A-4147-A177-3AD203B41FA5}">
                      <a16:colId xmlns:a16="http://schemas.microsoft.com/office/drawing/2014/main" val="2343418844"/>
                    </a:ext>
                  </a:extLst>
                </a:gridCol>
                <a:gridCol w="329184">
                  <a:extLst>
                    <a:ext uri="{9D8B030D-6E8A-4147-A177-3AD203B41FA5}">
                      <a16:colId xmlns:a16="http://schemas.microsoft.com/office/drawing/2014/main" val="2622691509"/>
                    </a:ext>
                  </a:extLst>
                </a:gridCol>
                <a:gridCol w="329184">
                  <a:extLst>
                    <a:ext uri="{9D8B030D-6E8A-4147-A177-3AD203B41FA5}">
                      <a16:colId xmlns:a16="http://schemas.microsoft.com/office/drawing/2014/main" val="1694938061"/>
                    </a:ext>
                  </a:extLst>
                </a:gridCol>
                <a:gridCol w="329184">
                  <a:extLst>
                    <a:ext uri="{9D8B030D-6E8A-4147-A177-3AD203B41FA5}">
                      <a16:colId xmlns:a16="http://schemas.microsoft.com/office/drawing/2014/main" val="3903093963"/>
                    </a:ext>
                  </a:extLst>
                </a:gridCol>
                <a:gridCol w="329184">
                  <a:extLst>
                    <a:ext uri="{9D8B030D-6E8A-4147-A177-3AD203B41FA5}">
                      <a16:colId xmlns:a16="http://schemas.microsoft.com/office/drawing/2014/main" val="3182559572"/>
                    </a:ext>
                  </a:extLst>
                </a:gridCol>
                <a:gridCol w="329184">
                  <a:extLst>
                    <a:ext uri="{9D8B030D-6E8A-4147-A177-3AD203B41FA5}">
                      <a16:colId xmlns:a16="http://schemas.microsoft.com/office/drawing/2014/main" val="3155773910"/>
                    </a:ext>
                  </a:extLst>
                </a:gridCol>
                <a:gridCol w="370332">
                  <a:extLst>
                    <a:ext uri="{9D8B030D-6E8A-4147-A177-3AD203B41FA5}">
                      <a16:colId xmlns:a16="http://schemas.microsoft.com/office/drawing/2014/main" val="2619136968"/>
                    </a:ext>
                  </a:extLst>
                </a:gridCol>
                <a:gridCol w="370332">
                  <a:extLst>
                    <a:ext uri="{9D8B030D-6E8A-4147-A177-3AD203B41FA5}">
                      <a16:colId xmlns:a16="http://schemas.microsoft.com/office/drawing/2014/main" val="2372024011"/>
                    </a:ext>
                  </a:extLst>
                </a:gridCol>
                <a:gridCol w="329184">
                  <a:extLst>
                    <a:ext uri="{9D8B030D-6E8A-4147-A177-3AD203B41FA5}">
                      <a16:colId xmlns:a16="http://schemas.microsoft.com/office/drawing/2014/main" val="845645565"/>
                    </a:ext>
                  </a:extLst>
                </a:gridCol>
                <a:gridCol w="329184">
                  <a:extLst>
                    <a:ext uri="{9D8B030D-6E8A-4147-A177-3AD203B41FA5}">
                      <a16:colId xmlns:a16="http://schemas.microsoft.com/office/drawing/2014/main" val="2116372401"/>
                    </a:ext>
                  </a:extLst>
                </a:gridCol>
                <a:gridCol w="370332">
                  <a:extLst>
                    <a:ext uri="{9D8B030D-6E8A-4147-A177-3AD203B41FA5}">
                      <a16:colId xmlns:a16="http://schemas.microsoft.com/office/drawing/2014/main" val="2577292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33309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Yachtsport - 2018-09-20 19:22:00 </a:t>
                      </a:r>
                      <a:r>
                        <a:rPr kumimoji="0" lang="en-US" sz="1000" b="0" i="0" u="none" strike="noStrike" kern="1200" cap="none" spc="0" normalizeH="0" baseline="0" noProof="0">
                          <a:ln>
                            <a:noFill/>
                          </a:ln>
                          <a:solidFill>
                            <a:prstClr val="black"/>
                          </a:solidFill>
                          <a:effectLst/>
                          <a:uLnTx/>
                          <a:uFillTx/>
                          <a:latin typeface="+mn-lt"/>
                          <a:ea typeface="+mn-ea"/>
                          <a:cs typeface="+mn-cs"/>
                        </a:rPr>
                        <a:t> 
 Tomorrow BorisHerrmannRacing will start to his first solo regatta with Malizia II, the #TropheeAzimuth. He will compete against 15 other #IMOCA class yachts. ‪#DefiAzimut #MakeWaves #BMWYachtsport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30664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Yachtsport - 2018-09-20 16:44:00 </a:t>
                      </a:r>
                      <a:r>
                        <a:rPr kumimoji="0" lang="en-US" sz="1000" b="0" i="0" u="none" strike="noStrike" kern="1200" cap="none" spc="0" normalizeH="0" baseline="0" noProof="0">
                          <a:ln>
                            <a:noFill/>
                          </a:ln>
                          <a:solidFill>
                            <a:prstClr val="black"/>
                          </a:solidFill>
                          <a:effectLst/>
                          <a:uLnTx/>
                          <a:uFillTx/>
                          <a:latin typeface="+mn-lt"/>
                          <a:ea typeface="+mn-ea"/>
                          <a:cs typeface="+mn-cs"/>
                        </a:rPr>
                        <a:t> 
 Get your jibes and tacks done the right way with our #BMWSailRacingAcademy coaches Simone Ferrarese and Valerio Galati in this week’s #SailingTutorial. http://bit.ly/Tutorial_Maneuvers
#LearnFormTheBest #MakeWaves #BMWYachtsport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74346678"/>
                  </a:ext>
                </a:extLst>
              </a:tr>
            </a:tbl>
          </a:graphicData>
        </a:graphic>
      </p:graphicFrame>
      <p:sp>
        <p:nvSpPr>
          <p:cNvPr id="4" name="Text Placeholder 3">
            <a:extLst>
              <a:ext uri="{FF2B5EF4-FFF2-40B4-BE49-F238E27FC236}">
                <a16:creationId xmlns:a16="http://schemas.microsoft.com/office/drawing/2014/main" id="{982CAB25-CE72-4A8E-A5D7-36F84B7F578A}"/>
              </a:ext>
            </a:extLst>
          </p:cNvPr>
          <p:cNvSpPr>
            <a:spLocks noGrp="1"/>
          </p:cNvSpPr>
          <p:nvPr>
            <p:ph type="body" sz="quarter" idx="14"/>
          </p:nvPr>
        </p:nvSpPr>
        <p:spPr/>
        <p:txBody>
          <a:bodyPr/>
          <a:lstStyle/>
          <a:p>
            <a:r>
              <a:rPr lang="en-US"/>
              <a:t>08/29/2018 - 10/08/2018</a:t>
            </a:r>
          </a:p>
        </p:txBody>
      </p:sp>
    </p:spTree>
    <p:extLst>
      <p:ext uri="{BB962C8B-B14F-4D97-AF65-F5344CB8AC3E}">
        <p14:creationId xmlns:p14="http://schemas.microsoft.com/office/powerpoint/2010/main" val="17473330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879A3-00AE-45CE-8270-56E86011D394}"/>
              </a:ext>
            </a:extLst>
          </p:cNvPr>
          <p:cNvSpPr>
            <a:spLocks noGrp="1"/>
          </p:cNvSpPr>
          <p:nvPr>
            <p:ph type="title"/>
          </p:nvPr>
        </p:nvSpPr>
        <p:spPr/>
        <p:txBody>
          <a:bodyPr/>
          <a:lstStyle/>
          <a:p>
            <a:r>
              <a:rPr lang="en-US"/>
              <a:t>Facebook Own Posts Table  | BMW Yachtsport - 8 of 12</a:t>
            </a:r>
          </a:p>
        </p:txBody>
      </p:sp>
      <p:graphicFrame>
        <p:nvGraphicFramePr>
          <p:cNvPr id="5" name="Table Placeholder 4">
            <a:extLst>
              <a:ext uri="{FF2B5EF4-FFF2-40B4-BE49-F238E27FC236}">
                <a16:creationId xmlns:a16="http://schemas.microsoft.com/office/drawing/2014/main" id="{46233E2A-9288-494E-9207-2ACFCD7442FD}"/>
              </a:ext>
            </a:extLst>
          </p:cNvPr>
          <p:cNvGraphicFramePr>
            <a:graphicFrameLocks noGrp="1"/>
          </p:cNvGraphicFramePr>
          <p:nvPr>
            <p:ph type="tbl" sz="quarter" idx="13"/>
            <p:extLst>
              <p:ext uri="{D42A27DB-BD31-4B8C-83A1-F6EECF244321}">
                <p14:modId xmlns:p14="http://schemas.microsoft.com/office/powerpoint/2010/main" val="26230081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54404799"/>
                    </a:ext>
                  </a:extLst>
                </a:gridCol>
                <a:gridCol w="370332">
                  <a:extLst>
                    <a:ext uri="{9D8B030D-6E8A-4147-A177-3AD203B41FA5}">
                      <a16:colId xmlns:a16="http://schemas.microsoft.com/office/drawing/2014/main" val="677564387"/>
                    </a:ext>
                  </a:extLst>
                </a:gridCol>
                <a:gridCol w="370332">
                  <a:extLst>
                    <a:ext uri="{9D8B030D-6E8A-4147-A177-3AD203B41FA5}">
                      <a16:colId xmlns:a16="http://schemas.microsoft.com/office/drawing/2014/main" val="739313106"/>
                    </a:ext>
                  </a:extLst>
                </a:gridCol>
                <a:gridCol w="370332">
                  <a:extLst>
                    <a:ext uri="{9D8B030D-6E8A-4147-A177-3AD203B41FA5}">
                      <a16:colId xmlns:a16="http://schemas.microsoft.com/office/drawing/2014/main" val="1368285475"/>
                    </a:ext>
                  </a:extLst>
                </a:gridCol>
                <a:gridCol w="329184">
                  <a:extLst>
                    <a:ext uri="{9D8B030D-6E8A-4147-A177-3AD203B41FA5}">
                      <a16:colId xmlns:a16="http://schemas.microsoft.com/office/drawing/2014/main" val="2493926051"/>
                    </a:ext>
                  </a:extLst>
                </a:gridCol>
                <a:gridCol w="329184">
                  <a:extLst>
                    <a:ext uri="{9D8B030D-6E8A-4147-A177-3AD203B41FA5}">
                      <a16:colId xmlns:a16="http://schemas.microsoft.com/office/drawing/2014/main" val="940489442"/>
                    </a:ext>
                  </a:extLst>
                </a:gridCol>
                <a:gridCol w="329184">
                  <a:extLst>
                    <a:ext uri="{9D8B030D-6E8A-4147-A177-3AD203B41FA5}">
                      <a16:colId xmlns:a16="http://schemas.microsoft.com/office/drawing/2014/main" val="3508256465"/>
                    </a:ext>
                  </a:extLst>
                </a:gridCol>
                <a:gridCol w="329184">
                  <a:extLst>
                    <a:ext uri="{9D8B030D-6E8A-4147-A177-3AD203B41FA5}">
                      <a16:colId xmlns:a16="http://schemas.microsoft.com/office/drawing/2014/main" val="4058963527"/>
                    </a:ext>
                  </a:extLst>
                </a:gridCol>
                <a:gridCol w="329184">
                  <a:extLst>
                    <a:ext uri="{9D8B030D-6E8A-4147-A177-3AD203B41FA5}">
                      <a16:colId xmlns:a16="http://schemas.microsoft.com/office/drawing/2014/main" val="3462444509"/>
                    </a:ext>
                  </a:extLst>
                </a:gridCol>
                <a:gridCol w="329184">
                  <a:extLst>
                    <a:ext uri="{9D8B030D-6E8A-4147-A177-3AD203B41FA5}">
                      <a16:colId xmlns:a16="http://schemas.microsoft.com/office/drawing/2014/main" val="1782118916"/>
                    </a:ext>
                  </a:extLst>
                </a:gridCol>
                <a:gridCol w="329184">
                  <a:extLst>
                    <a:ext uri="{9D8B030D-6E8A-4147-A177-3AD203B41FA5}">
                      <a16:colId xmlns:a16="http://schemas.microsoft.com/office/drawing/2014/main" val="1728240666"/>
                    </a:ext>
                  </a:extLst>
                </a:gridCol>
                <a:gridCol w="329184">
                  <a:extLst>
                    <a:ext uri="{9D8B030D-6E8A-4147-A177-3AD203B41FA5}">
                      <a16:colId xmlns:a16="http://schemas.microsoft.com/office/drawing/2014/main" val="3313569080"/>
                    </a:ext>
                  </a:extLst>
                </a:gridCol>
                <a:gridCol w="329184">
                  <a:extLst>
                    <a:ext uri="{9D8B030D-6E8A-4147-A177-3AD203B41FA5}">
                      <a16:colId xmlns:a16="http://schemas.microsoft.com/office/drawing/2014/main" val="3259872259"/>
                    </a:ext>
                  </a:extLst>
                </a:gridCol>
                <a:gridCol w="370332">
                  <a:extLst>
                    <a:ext uri="{9D8B030D-6E8A-4147-A177-3AD203B41FA5}">
                      <a16:colId xmlns:a16="http://schemas.microsoft.com/office/drawing/2014/main" val="1385908229"/>
                    </a:ext>
                  </a:extLst>
                </a:gridCol>
                <a:gridCol w="370332">
                  <a:extLst>
                    <a:ext uri="{9D8B030D-6E8A-4147-A177-3AD203B41FA5}">
                      <a16:colId xmlns:a16="http://schemas.microsoft.com/office/drawing/2014/main" val="1045069451"/>
                    </a:ext>
                  </a:extLst>
                </a:gridCol>
                <a:gridCol w="329184">
                  <a:extLst>
                    <a:ext uri="{9D8B030D-6E8A-4147-A177-3AD203B41FA5}">
                      <a16:colId xmlns:a16="http://schemas.microsoft.com/office/drawing/2014/main" val="324485087"/>
                    </a:ext>
                  </a:extLst>
                </a:gridCol>
                <a:gridCol w="329184">
                  <a:extLst>
                    <a:ext uri="{9D8B030D-6E8A-4147-A177-3AD203B41FA5}">
                      <a16:colId xmlns:a16="http://schemas.microsoft.com/office/drawing/2014/main" val="3114361126"/>
                    </a:ext>
                  </a:extLst>
                </a:gridCol>
                <a:gridCol w="370332">
                  <a:extLst>
                    <a:ext uri="{9D8B030D-6E8A-4147-A177-3AD203B41FA5}">
                      <a16:colId xmlns:a16="http://schemas.microsoft.com/office/drawing/2014/main" val="37174611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94299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Yachtsport - 2018-09-18 18:55:00 </a:t>
                      </a:r>
                      <a:r>
                        <a:rPr kumimoji="0" lang="en-US" sz="1000" b="0" i="0" u="none" strike="noStrike" kern="1200" cap="none" spc="0" normalizeH="0" baseline="0" noProof="0">
                          <a:ln>
                            <a:noFill/>
                          </a:ln>
                          <a:solidFill>
                            <a:prstClr val="black"/>
                          </a:solidFill>
                          <a:effectLst/>
                          <a:uLnTx/>
                          <a:uFillTx/>
                          <a:latin typeface="+mn-lt"/>
                          <a:ea typeface="+mn-ea"/>
                          <a:cs typeface="+mn-cs"/>
                        </a:rPr>
                        <a:t> 
 Get your jibes and tacks done the right way with our #BMWSailRacingAcademy coaches Simone Ferrarese and Valerio Galati in this week’s #SailingTutorial. http://bit.ly/BMWSailing  #LearnFormTheBest #MakeWaves #BMWYachtsport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58554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Yachtsport - 2018-09-18 15:42:13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the Deutsche Segel-Bundesliga team of Bayerischer Yacht-Club. That is another big step towards the qualification for the SAILING Champions League next year. #MakeWaves #BMWYachtsport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1720241"/>
                  </a:ext>
                </a:extLst>
              </a:tr>
            </a:tbl>
          </a:graphicData>
        </a:graphic>
      </p:graphicFrame>
      <p:sp>
        <p:nvSpPr>
          <p:cNvPr id="4" name="Text Placeholder 3">
            <a:extLst>
              <a:ext uri="{FF2B5EF4-FFF2-40B4-BE49-F238E27FC236}">
                <a16:creationId xmlns:a16="http://schemas.microsoft.com/office/drawing/2014/main" id="{26625B9B-2652-4F54-8FAB-E37F6058A85F}"/>
              </a:ext>
            </a:extLst>
          </p:cNvPr>
          <p:cNvSpPr>
            <a:spLocks noGrp="1"/>
          </p:cNvSpPr>
          <p:nvPr>
            <p:ph type="body" sz="quarter" idx="14"/>
          </p:nvPr>
        </p:nvSpPr>
        <p:spPr/>
        <p:txBody>
          <a:bodyPr/>
          <a:lstStyle/>
          <a:p>
            <a:r>
              <a:rPr lang="en-US"/>
              <a:t>08/29/2018 - 10/08/2018</a:t>
            </a:r>
          </a:p>
        </p:txBody>
      </p:sp>
    </p:spTree>
    <p:extLst>
      <p:ext uri="{BB962C8B-B14F-4D97-AF65-F5344CB8AC3E}">
        <p14:creationId xmlns:p14="http://schemas.microsoft.com/office/powerpoint/2010/main" val="20661318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34048-533A-4397-953A-CC787EE93EC3}"/>
              </a:ext>
            </a:extLst>
          </p:cNvPr>
          <p:cNvSpPr>
            <a:spLocks noGrp="1"/>
          </p:cNvSpPr>
          <p:nvPr>
            <p:ph type="title"/>
          </p:nvPr>
        </p:nvSpPr>
        <p:spPr/>
        <p:txBody>
          <a:bodyPr/>
          <a:lstStyle/>
          <a:p>
            <a:r>
              <a:rPr lang="en-US"/>
              <a:t>Facebook Own Posts Table  | BMW Yachtsport - 9 of 12</a:t>
            </a:r>
          </a:p>
        </p:txBody>
      </p:sp>
      <p:graphicFrame>
        <p:nvGraphicFramePr>
          <p:cNvPr id="5" name="Table Placeholder 4">
            <a:extLst>
              <a:ext uri="{FF2B5EF4-FFF2-40B4-BE49-F238E27FC236}">
                <a16:creationId xmlns:a16="http://schemas.microsoft.com/office/drawing/2014/main" id="{88798494-AA07-4B3E-8848-C6CC8B8F1879}"/>
              </a:ext>
            </a:extLst>
          </p:cNvPr>
          <p:cNvGraphicFramePr>
            <a:graphicFrameLocks noGrp="1"/>
          </p:cNvGraphicFramePr>
          <p:nvPr>
            <p:ph type="tbl" sz="quarter" idx="13"/>
            <p:extLst>
              <p:ext uri="{D42A27DB-BD31-4B8C-83A1-F6EECF244321}">
                <p14:modId xmlns:p14="http://schemas.microsoft.com/office/powerpoint/2010/main" val="2700912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109074463"/>
                    </a:ext>
                  </a:extLst>
                </a:gridCol>
                <a:gridCol w="370332">
                  <a:extLst>
                    <a:ext uri="{9D8B030D-6E8A-4147-A177-3AD203B41FA5}">
                      <a16:colId xmlns:a16="http://schemas.microsoft.com/office/drawing/2014/main" val="2784538293"/>
                    </a:ext>
                  </a:extLst>
                </a:gridCol>
                <a:gridCol w="370332">
                  <a:extLst>
                    <a:ext uri="{9D8B030D-6E8A-4147-A177-3AD203B41FA5}">
                      <a16:colId xmlns:a16="http://schemas.microsoft.com/office/drawing/2014/main" val="618729599"/>
                    </a:ext>
                  </a:extLst>
                </a:gridCol>
                <a:gridCol w="370332">
                  <a:extLst>
                    <a:ext uri="{9D8B030D-6E8A-4147-A177-3AD203B41FA5}">
                      <a16:colId xmlns:a16="http://schemas.microsoft.com/office/drawing/2014/main" val="3200158293"/>
                    </a:ext>
                  </a:extLst>
                </a:gridCol>
                <a:gridCol w="329184">
                  <a:extLst>
                    <a:ext uri="{9D8B030D-6E8A-4147-A177-3AD203B41FA5}">
                      <a16:colId xmlns:a16="http://schemas.microsoft.com/office/drawing/2014/main" val="3997541565"/>
                    </a:ext>
                  </a:extLst>
                </a:gridCol>
                <a:gridCol w="329184">
                  <a:extLst>
                    <a:ext uri="{9D8B030D-6E8A-4147-A177-3AD203B41FA5}">
                      <a16:colId xmlns:a16="http://schemas.microsoft.com/office/drawing/2014/main" val="2996281581"/>
                    </a:ext>
                  </a:extLst>
                </a:gridCol>
                <a:gridCol w="329184">
                  <a:extLst>
                    <a:ext uri="{9D8B030D-6E8A-4147-A177-3AD203B41FA5}">
                      <a16:colId xmlns:a16="http://schemas.microsoft.com/office/drawing/2014/main" val="4059080853"/>
                    </a:ext>
                  </a:extLst>
                </a:gridCol>
                <a:gridCol w="329184">
                  <a:extLst>
                    <a:ext uri="{9D8B030D-6E8A-4147-A177-3AD203B41FA5}">
                      <a16:colId xmlns:a16="http://schemas.microsoft.com/office/drawing/2014/main" val="1595968811"/>
                    </a:ext>
                  </a:extLst>
                </a:gridCol>
                <a:gridCol w="329184">
                  <a:extLst>
                    <a:ext uri="{9D8B030D-6E8A-4147-A177-3AD203B41FA5}">
                      <a16:colId xmlns:a16="http://schemas.microsoft.com/office/drawing/2014/main" val="3536431107"/>
                    </a:ext>
                  </a:extLst>
                </a:gridCol>
                <a:gridCol w="329184">
                  <a:extLst>
                    <a:ext uri="{9D8B030D-6E8A-4147-A177-3AD203B41FA5}">
                      <a16:colId xmlns:a16="http://schemas.microsoft.com/office/drawing/2014/main" val="1972871233"/>
                    </a:ext>
                  </a:extLst>
                </a:gridCol>
                <a:gridCol w="329184">
                  <a:extLst>
                    <a:ext uri="{9D8B030D-6E8A-4147-A177-3AD203B41FA5}">
                      <a16:colId xmlns:a16="http://schemas.microsoft.com/office/drawing/2014/main" val="1770871169"/>
                    </a:ext>
                  </a:extLst>
                </a:gridCol>
                <a:gridCol w="329184">
                  <a:extLst>
                    <a:ext uri="{9D8B030D-6E8A-4147-A177-3AD203B41FA5}">
                      <a16:colId xmlns:a16="http://schemas.microsoft.com/office/drawing/2014/main" val="443269761"/>
                    </a:ext>
                  </a:extLst>
                </a:gridCol>
                <a:gridCol w="329184">
                  <a:extLst>
                    <a:ext uri="{9D8B030D-6E8A-4147-A177-3AD203B41FA5}">
                      <a16:colId xmlns:a16="http://schemas.microsoft.com/office/drawing/2014/main" val="3153447193"/>
                    </a:ext>
                  </a:extLst>
                </a:gridCol>
                <a:gridCol w="370332">
                  <a:extLst>
                    <a:ext uri="{9D8B030D-6E8A-4147-A177-3AD203B41FA5}">
                      <a16:colId xmlns:a16="http://schemas.microsoft.com/office/drawing/2014/main" val="1213622376"/>
                    </a:ext>
                  </a:extLst>
                </a:gridCol>
                <a:gridCol w="370332">
                  <a:extLst>
                    <a:ext uri="{9D8B030D-6E8A-4147-A177-3AD203B41FA5}">
                      <a16:colId xmlns:a16="http://schemas.microsoft.com/office/drawing/2014/main" val="440721377"/>
                    </a:ext>
                  </a:extLst>
                </a:gridCol>
                <a:gridCol w="329184">
                  <a:extLst>
                    <a:ext uri="{9D8B030D-6E8A-4147-A177-3AD203B41FA5}">
                      <a16:colId xmlns:a16="http://schemas.microsoft.com/office/drawing/2014/main" val="2914372580"/>
                    </a:ext>
                  </a:extLst>
                </a:gridCol>
                <a:gridCol w="329184">
                  <a:extLst>
                    <a:ext uri="{9D8B030D-6E8A-4147-A177-3AD203B41FA5}">
                      <a16:colId xmlns:a16="http://schemas.microsoft.com/office/drawing/2014/main" val="2902179801"/>
                    </a:ext>
                  </a:extLst>
                </a:gridCol>
                <a:gridCol w="370332">
                  <a:extLst>
                    <a:ext uri="{9D8B030D-6E8A-4147-A177-3AD203B41FA5}">
                      <a16:colId xmlns:a16="http://schemas.microsoft.com/office/drawing/2014/main" val="39582470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04756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Yachtsport - 2018-09-12 18:49:00 </a:t>
                      </a:r>
                      <a:r>
                        <a:rPr kumimoji="0" lang="en-US" sz="1000" b="0" i="0" u="none" strike="noStrike" kern="1200" cap="none" spc="0" normalizeH="0" baseline="0" noProof="0">
                          <a:ln>
                            <a:noFill/>
                          </a:ln>
                          <a:solidFill>
                            <a:prstClr val="black"/>
                          </a:solidFill>
                          <a:effectLst/>
                          <a:uLnTx/>
                          <a:uFillTx/>
                          <a:latin typeface="+mn-lt"/>
                          <a:ea typeface="+mn-ea"/>
                          <a:cs typeface="+mn-cs"/>
                        </a:rPr>
                        <a:t> 
 Learn how to tie some of the most important knots with our #BMWSailRacingAcademy coaches Phillip Kasüske and Paul Kohlhoff in our latest #SailingTutorial. http://bit.ly/BMWTutorial  #LearnFormTheBest #MakeWaves #BMWYachtsport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05299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Yachtsport - 2018-09-12 18:02:51 </a:t>
                      </a:r>
                      <a:r>
                        <a:rPr kumimoji="0" lang="en-US" sz="1000" b="0" i="0" u="none" strike="noStrike" kern="1200" cap="none" spc="0" normalizeH="0" baseline="0" noProof="0">
                          <a:ln>
                            <a:noFill/>
                          </a:ln>
                          <a:solidFill>
                            <a:prstClr val="black"/>
                          </a:solidFill>
                          <a:effectLst/>
                          <a:uLnTx/>
                          <a:uFillTx/>
                          <a:latin typeface="+mn-lt"/>
                          <a:ea typeface="+mn-ea"/>
                          <a:cs typeface="+mn-cs"/>
                        </a:rPr>
                        <a:t> 
 BorisHerrmannRacing and his #Imoca60 Mailizia 2 are preparing for the next big challenge - the Route du Rhum - Destination Guadeloupe in November. #RDR2018 #MakeWaves #BMWYachtsport Team Malizia - Yacht Club De Monaco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1132252"/>
                  </a:ext>
                </a:extLst>
              </a:tr>
            </a:tbl>
          </a:graphicData>
        </a:graphic>
      </p:graphicFrame>
      <p:sp>
        <p:nvSpPr>
          <p:cNvPr id="4" name="Text Placeholder 3">
            <a:extLst>
              <a:ext uri="{FF2B5EF4-FFF2-40B4-BE49-F238E27FC236}">
                <a16:creationId xmlns:a16="http://schemas.microsoft.com/office/drawing/2014/main" id="{7EFFA654-1E82-4A62-8C68-58DC169DC9E8}"/>
              </a:ext>
            </a:extLst>
          </p:cNvPr>
          <p:cNvSpPr>
            <a:spLocks noGrp="1"/>
          </p:cNvSpPr>
          <p:nvPr>
            <p:ph type="body" sz="quarter" idx="14"/>
          </p:nvPr>
        </p:nvSpPr>
        <p:spPr/>
        <p:txBody>
          <a:bodyPr/>
          <a:lstStyle/>
          <a:p>
            <a:r>
              <a:rPr lang="en-US"/>
              <a:t>08/29/2018 - 10/08/2018</a:t>
            </a:r>
          </a:p>
        </p:txBody>
      </p:sp>
    </p:spTree>
    <p:extLst>
      <p:ext uri="{BB962C8B-B14F-4D97-AF65-F5344CB8AC3E}">
        <p14:creationId xmlns:p14="http://schemas.microsoft.com/office/powerpoint/2010/main" val="22948014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F5C61-7EFE-4136-8D85-EC774942B4AE}"/>
              </a:ext>
            </a:extLst>
          </p:cNvPr>
          <p:cNvSpPr>
            <a:spLocks noGrp="1"/>
          </p:cNvSpPr>
          <p:nvPr>
            <p:ph type="title"/>
          </p:nvPr>
        </p:nvSpPr>
        <p:spPr/>
        <p:txBody>
          <a:bodyPr/>
          <a:lstStyle/>
          <a:p>
            <a:r>
              <a:rPr lang="en-US"/>
              <a:t>Facebook Own Posts Table  | BMW Yachtsport - 10 of 12</a:t>
            </a:r>
          </a:p>
        </p:txBody>
      </p:sp>
      <p:graphicFrame>
        <p:nvGraphicFramePr>
          <p:cNvPr id="5" name="Table Placeholder 4">
            <a:extLst>
              <a:ext uri="{FF2B5EF4-FFF2-40B4-BE49-F238E27FC236}">
                <a16:creationId xmlns:a16="http://schemas.microsoft.com/office/drawing/2014/main" id="{986B3008-893C-474D-B06C-BA86E379361A}"/>
              </a:ext>
            </a:extLst>
          </p:cNvPr>
          <p:cNvGraphicFramePr>
            <a:graphicFrameLocks noGrp="1"/>
          </p:cNvGraphicFramePr>
          <p:nvPr>
            <p:ph type="tbl" sz="quarter" idx="13"/>
            <p:extLst>
              <p:ext uri="{D42A27DB-BD31-4B8C-83A1-F6EECF244321}">
                <p14:modId xmlns:p14="http://schemas.microsoft.com/office/powerpoint/2010/main" val="2778926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3091813"/>
                    </a:ext>
                  </a:extLst>
                </a:gridCol>
                <a:gridCol w="370332">
                  <a:extLst>
                    <a:ext uri="{9D8B030D-6E8A-4147-A177-3AD203B41FA5}">
                      <a16:colId xmlns:a16="http://schemas.microsoft.com/office/drawing/2014/main" val="953147316"/>
                    </a:ext>
                  </a:extLst>
                </a:gridCol>
                <a:gridCol w="370332">
                  <a:extLst>
                    <a:ext uri="{9D8B030D-6E8A-4147-A177-3AD203B41FA5}">
                      <a16:colId xmlns:a16="http://schemas.microsoft.com/office/drawing/2014/main" val="4189855912"/>
                    </a:ext>
                  </a:extLst>
                </a:gridCol>
                <a:gridCol w="370332">
                  <a:extLst>
                    <a:ext uri="{9D8B030D-6E8A-4147-A177-3AD203B41FA5}">
                      <a16:colId xmlns:a16="http://schemas.microsoft.com/office/drawing/2014/main" val="2527953471"/>
                    </a:ext>
                  </a:extLst>
                </a:gridCol>
                <a:gridCol w="329184">
                  <a:extLst>
                    <a:ext uri="{9D8B030D-6E8A-4147-A177-3AD203B41FA5}">
                      <a16:colId xmlns:a16="http://schemas.microsoft.com/office/drawing/2014/main" val="1148806826"/>
                    </a:ext>
                  </a:extLst>
                </a:gridCol>
                <a:gridCol w="329184">
                  <a:extLst>
                    <a:ext uri="{9D8B030D-6E8A-4147-A177-3AD203B41FA5}">
                      <a16:colId xmlns:a16="http://schemas.microsoft.com/office/drawing/2014/main" val="3993403118"/>
                    </a:ext>
                  </a:extLst>
                </a:gridCol>
                <a:gridCol w="329184">
                  <a:extLst>
                    <a:ext uri="{9D8B030D-6E8A-4147-A177-3AD203B41FA5}">
                      <a16:colId xmlns:a16="http://schemas.microsoft.com/office/drawing/2014/main" val="3978253169"/>
                    </a:ext>
                  </a:extLst>
                </a:gridCol>
                <a:gridCol w="329184">
                  <a:extLst>
                    <a:ext uri="{9D8B030D-6E8A-4147-A177-3AD203B41FA5}">
                      <a16:colId xmlns:a16="http://schemas.microsoft.com/office/drawing/2014/main" val="359537383"/>
                    </a:ext>
                  </a:extLst>
                </a:gridCol>
                <a:gridCol w="329184">
                  <a:extLst>
                    <a:ext uri="{9D8B030D-6E8A-4147-A177-3AD203B41FA5}">
                      <a16:colId xmlns:a16="http://schemas.microsoft.com/office/drawing/2014/main" val="1658100159"/>
                    </a:ext>
                  </a:extLst>
                </a:gridCol>
                <a:gridCol w="329184">
                  <a:extLst>
                    <a:ext uri="{9D8B030D-6E8A-4147-A177-3AD203B41FA5}">
                      <a16:colId xmlns:a16="http://schemas.microsoft.com/office/drawing/2014/main" val="3223065850"/>
                    </a:ext>
                  </a:extLst>
                </a:gridCol>
                <a:gridCol w="329184">
                  <a:extLst>
                    <a:ext uri="{9D8B030D-6E8A-4147-A177-3AD203B41FA5}">
                      <a16:colId xmlns:a16="http://schemas.microsoft.com/office/drawing/2014/main" val="3445156157"/>
                    </a:ext>
                  </a:extLst>
                </a:gridCol>
                <a:gridCol w="329184">
                  <a:extLst>
                    <a:ext uri="{9D8B030D-6E8A-4147-A177-3AD203B41FA5}">
                      <a16:colId xmlns:a16="http://schemas.microsoft.com/office/drawing/2014/main" val="552402232"/>
                    </a:ext>
                  </a:extLst>
                </a:gridCol>
                <a:gridCol w="329184">
                  <a:extLst>
                    <a:ext uri="{9D8B030D-6E8A-4147-A177-3AD203B41FA5}">
                      <a16:colId xmlns:a16="http://schemas.microsoft.com/office/drawing/2014/main" val="2506871187"/>
                    </a:ext>
                  </a:extLst>
                </a:gridCol>
                <a:gridCol w="370332">
                  <a:extLst>
                    <a:ext uri="{9D8B030D-6E8A-4147-A177-3AD203B41FA5}">
                      <a16:colId xmlns:a16="http://schemas.microsoft.com/office/drawing/2014/main" val="882985630"/>
                    </a:ext>
                  </a:extLst>
                </a:gridCol>
                <a:gridCol w="370332">
                  <a:extLst>
                    <a:ext uri="{9D8B030D-6E8A-4147-A177-3AD203B41FA5}">
                      <a16:colId xmlns:a16="http://schemas.microsoft.com/office/drawing/2014/main" val="2012758924"/>
                    </a:ext>
                  </a:extLst>
                </a:gridCol>
                <a:gridCol w="329184">
                  <a:extLst>
                    <a:ext uri="{9D8B030D-6E8A-4147-A177-3AD203B41FA5}">
                      <a16:colId xmlns:a16="http://schemas.microsoft.com/office/drawing/2014/main" val="3395333698"/>
                    </a:ext>
                  </a:extLst>
                </a:gridCol>
                <a:gridCol w="329184">
                  <a:extLst>
                    <a:ext uri="{9D8B030D-6E8A-4147-A177-3AD203B41FA5}">
                      <a16:colId xmlns:a16="http://schemas.microsoft.com/office/drawing/2014/main" val="4281756234"/>
                    </a:ext>
                  </a:extLst>
                </a:gridCol>
                <a:gridCol w="370332">
                  <a:extLst>
                    <a:ext uri="{9D8B030D-6E8A-4147-A177-3AD203B41FA5}">
                      <a16:colId xmlns:a16="http://schemas.microsoft.com/office/drawing/2014/main" val="6632228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72825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Yachtsport - 2018-09-11 18:28:00 </a:t>
                      </a:r>
                      <a:r>
                        <a:rPr kumimoji="0" lang="en-US" sz="1000" b="0" i="0" u="none" strike="noStrike" kern="1200" cap="none" spc="0" normalizeH="0" baseline="0" noProof="0">
                          <a:ln>
                            <a:noFill/>
                          </a:ln>
                          <a:solidFill>
                            <a:prstClr val="black"/>
                          </a:solidFill>
                          <a:effectLst/>
                          <a:uLnTx/>
                          <a:uFillTx/>
                          <a:latin typeface="+mn-lt"/>
                          <a:ea typeface="+mn-ea"/>
                          <a:cs typeface="+mn-cs"/>
                        </a:rPr>
                        <a:t> 
 "The boat is performing well, but the boat is also sailied very well. If both comes together, you get good results.” said Dieter Schön, owner of MOMO.
With tactician Markus Wieser they impressively defended their #WorldTitle at the #RolexMaxi72Cup in Porto Cervo. #MakeWaves #BMWYachtsport 
Credits: Francesco Naglia (DRONEProject Srl)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0320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Yachtsport - 2018-09-11 11:55:00 </a:t>
                      </a:r>
                      <a:r>
                        <a:rPr kumimoji="0" lang="en-US" sz="1000" b="0" i="0" u="none" strike="noStrike" kern="1200" cap="none" spc="0" normalizeH="0" baseline="0" noProof="0">
                          <a:ln>
                            <a:noFill/>
                          </a:ln>
                          <a:solidFill>
                            <a:prstClr val="black"/>
                          </a:solidFill>
                          <a:effectLst/>
                          <a:uLnTx/>
                          <a:uFillTx/>
                          <a:latin typeface="+mn-lt"/>
                          <a:ea typeface="+mn-ea"/>
                          <a:cs typeface="+mn-cs"/>
                        </a:rPr>
                        <a:t> 
 The 20th edition of #LesVoilesdeSaintTropez is less than three weeks away. #LVdST #PrestigeRegatta #MakeWavesinSaintTropez #BMWYachtsport  
Photo by StudioBorlenghi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93249662"/>
                  </a:ext>
                </a:extLst>
              </a:tr>
            </a:tbl>
          </a:graphicData>
        </a:graphic>
      </p:graphicFrame>
      <p:sp>
        <p:nvSpPr>
          <p:cNvPr id="4" name="Text Placeholder 3">
            <a:extLst>
              <a:ext uri="{FF2B5EF4-FFF2-40B4-BE49-F238E27FC236}">
                <a16:creationId xmlns:a16="http://schemas.microsoft.com/office/drawing/2014/main" id="{DF6B8EF4-8AB7-4BBB-8A0F-429D8BEF84F2}"/>
              </a:ext>
            </a:extLst>
          </p:cNvPr>
          <p:cNvSpPr>
            <a:spLocks noGrp="1"/>
          </p:cNvSpPr>
          <p:nvPr>
            <p:ph type="body" sz="quarter" idx="14"/>
          </p:nvPr>
        </p:nvSpPr>
        <p:spPr/>
        <p:txBody>
          <a:bodyPr/>
          <a:lstStyle/>
          <a:p>
            <a:r>
              <a:rPr lang="en-US"/>
              <a:t>08/29/2018 - 10/08/2018</a:t>
            </a:r>
          </a:p>
        </p:txBody>
      </p:sp>
    </p:spTree>
    <p:extLst>
      <p:ext uri="{BB962C8B-B14F-4D97-AF65-F5344CB8AC3E}">
        <p14:creationId xmlns:p14="http://schemas.microsoft.com/office/powerpoint/2010/main" val="24498209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4F6D2-7A03-449C-BD93-6DEC2727A121}"/>
              </a:ext>
            </a:extLst>
          </p:cNvPr>
          <p:cNvSpPr>
            <a:spLocks noGrp="1"/>
          </p:cNvSpPr>
          <p:nvPr>
            <p:ph type="title"/>
          </p:nvPr>
        </p:nvSpPr>
        <p:spPr/>
        <p:txBody>
          <a:bodyPr/>
          <a:lstStyle/>
          <a:p>
            <a:r>
              <a:rPr lang="en-US"/>
              <a:t>Facebook Own Posts Table  | BMW Yachtsport - 11 of 12</a:t>
            </a:r>
          </a:p>
        </p:txBody>
      </p:sp>
      <p:graphicFrame>
        <p:nvGraphicFramePr>
          <p:cNvPr id="5" name="Table Placeholder 4">
            <a:extLst>
              <a:ext uri="{FF2B5EF4-FFF2-40B4-BE49-F238E27FC236}">
                <a16:creationId xmlns:a16="http://schemas.microsoft.com/office/drawing/2014/main" id="{EC8F6CFA-244E-464A-8196-18B8DDEC5D37}"/>
              </a:ext>
            </a:extLst>
          </p:cNvPr>
          <p:cNvGraphicFramePr>
            <a:graphicFrameLocks noGrp="1"/>
          </p:cNvGraphicFramePr>
          <p:nvPr>
            <p:ph type="tbl" sz="quarter" idx="13"/>
            <p:extLst>
              <p:ext uri="{D42A27DB-BD31-4B8C-83A1-F6EECF244321}">
                <p14:modId xmlns:p14="http://schemas.microsoft.com/office/powerpoint/2010/main" val="4564370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54704903"/>
                    </a:ext>
                  </a:extLst>
                </a:gridCol>
                <a:gridCol w="370332">
                  <a:extLst>
                    <a:ext uri="{9D8B030D-6E8A-4147-A177-3AD203B41FA5}">
                      <a16:colId xmlns:a16="http://schemas.microsoft.com/office/drawing/2014/main" val="3859654378"/>
                    </a:ext>
                  </a:extLst>
                </a:gridCol>
                <a:gridCol w="370332">
                  <a:extLst>
                    <a:ext uri="{9D8B030D-6E8A-4147-A177-3AD203B41FA5}">
                      <a16:colId xmlns:a16="http://schemas.microsoft.com/office/drawing/2014/main" val="2490894236"/>
                    </a:ext>
                  </a:extLst>
                </a:gridCol>
                <a:gridCol w="370332">
                  <a:extLst>
                    <a:ext uri="{9D8B030D-6E8A-4147-A177-3AD203B41FA5}">
                      <a16:colId xmlns:a16="http://schemas.microsoft.com/office/drawing/2014/main" val="3989953614"/>
                    </a:ext>
                  </a:extLst>
                </a:gridCol>
                <a:gridCol w="329184">
                  <a:extLst>
                    <a:ext uri="{9D8B030D-6E8A-4147-A177-3AD203B41FA5}">
                      <a16:colId xmlns:a16="http://schemas.microsoft.com/office/drawing/2014/main" val="614341744"/>
                    </a:ext>
                  </a:extLst>
                </a:gridCol>
                <a:gridCol w="329184">
                  <a:extLst>
                    <a:ext uri="{9D8B030D-6E8A-4147-A177-3AD203B41FA5}">
                      <a16:colId xmlns:a16="http://schemas.microsoft.com/office/drawing/2014/main" val="3442284485"/>
                    </a:ext>
                  </a:extLst>
                </a:gridCol>
                <a:gridCol w="329184">
                  <a:extLst>
                    <a:ext uri="{9D8B030D-6E8A-4147-A177-3AD203B41FA5}">
                      <a16:colId xmlns:a16="http://schemas.microsoft.com/office/drawing/2014/main" val="3094218757"/>
                    </a:ext>
                  </a:extLst>
                </a:gridCol>
                <a:gridCol w="329184">
                  <a:extLst>
                    <a:ext uri="{9D8B030D-6E8A-4147-A177-3AD203B41FA5}">
                      <a16:colId xmlns:a16="http://schemas.microsoft.com/office/drawing/2014/main" val="795640289"/>
                    </a:ext>
                  </a:extLst>
                </a:gridCol>
                <a:gridCol w="329184">
                  <a:extLst>
                    <a:ext uri="{9D8B030D-6E8A-4147-A177-3AD203B41FA5}">
                      <a16:colId xmlns:a16="http://schemas.microsoft.com/office/drawing/2014/main" val="2076218325"/>
                    </a:ext>
                  </a:extLst>
                </a:gridCol>
                <a:gridCol w="329184">
                  <a:extLst>
                    <a:ext uri="{9D8B030D-6E8A-4147-A177-3AD203B41FA5}">
                      <a16:colId xmlns:a16="http://schemas.microsoft.com/office/drawing/2014/main" val="3434975818"/>
                    </a:ext>
                  </a:extLst>
                </a:gridCol>
                <a:gridCol w="329184">
                  <a:extLst>
                    <a:ext uri="{9D8B030D-6E8A-4147-A177-3AD203B41FA5}">
                      <a16:colId xmlns:a16="http://schemas.microsoft.com/office/drawing/2014/main" val="2637816289"/>
                    </a:ext>
                  </a:extLst>
                </a:gridCol>
                <a:gridCol w="329184">
                  <a:extLst>
                    <a:ext uri="{9D8B030D-6E8A-4147-A177-3AD203B41FA5}">
                      <a16:colId xmlns:a16="http://schemas.microsoft.com/office/drawing/2014/main" val="1959629022"/>
                    </a:ext>
                  </a:extLst>
                </a:gridCol>
                <a:gridCol w="329184">
                  <a:extLst>
                    <a:ext uri="{9D8B030D-6E8A-4147-A177-3AD203B41FA5}">
                      <a16:colId xmlns:a16="http://schemas.microsoft.com/office/drawing/2014/main" val="1256428796"/>
                    </a:ext>
                  </a:extLst>
                </a:gridCol>
                <a:gridCol w="370332">
                  <a:extLst>
                    <a:ext uri="{9D8B030D-6E8A-4147-A177-3AD203B41FA5}">
                      <a16:colId xmlns:a16="http://schemas.microsoft.com/office/drawing/2014/main" val="375997390"/>
                    </a:ext>
                  </a:extLst>
                </a:gridCol>
                <a:gridCol w="370332">
                  <a:extLst>
                    <a:ext uri="{9D8B030D-6E8A-4147-A177-3AD203B41FA5}">
                      <a16:colId xmlns:a16="http://schemas.microsoft.com/office/drawing/2014/main" val="1868829183"/>
                    </a:ext>
                  </a:extLst>
                </a:gridCol>
                <a:gridCol w="329184">
                  <a:extLst>
                    <a:ext uri="{9D8B030D-6E8A-4147-A177-3AD203B41FA5}">
                      <a16:colId xmlns:a16="http://schemas.microsoft.com/office/drawing/2014/main" val="411984312"/>
                    </a:ext>
                  </a:extLst>
                </a:gridCol>
                <a:gridCol w="329184">
                  <a:extLst>
                    <a:ext uri="{9D8B030D-6E8A-4147-A177-3AD203B41FA5}">
                      <a16:colId xmlns:a16="http://schemas.microsoft.com/office/drawing/2014/main" val="2714321782"/>
                    </a:ext>
                  </a:extLst>
                </a:gridCol>
                <a:gridCol w="370332">
                  <a:extLst>
                    <a:ext uri="{9D8B030D-6E8A-4147-A177-3AD203B41FA5}">
                      <a16:colId xmlns:a16="http://schemas.microsoft.com/office/drawing/2014/main" val="5747661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67157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Yachtsport - 2018-09-08 17:46:00 </a:t>
                      </a:r>
                      <a:r>
                        <a:rPr kumimoji="0" lang="en-US" sz="1000" b="0" i="0" u="none" strike="noStrike" kern="1200" cap="none" spc="0" normalizeH="0" baseline="0" noProof="0">
                          <a:ln>
                            <a:noFill/>
                          </a:ln>
                          <a:solidFill>
                            <a:prstClr val="black"/>
                          </a:solidFill>
                          <a:effectLst/>
                          <a:uLnTx/>
                          <a:uFillTx/>
                          <a:latin typeface="+mn-lt"/>
                          <a:ea typeface="+mn-ea"/>
                          <a:cs typeface="+mn-cs"/>
                        </a:rPr>
                        <a:t> 
 #SailingInsights with our ambassador Markus Wieser - learn more about Regata Copa del Rey, technology in sailing and his final goal for the season. #MakeWaves #BMWYachtsport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52152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Yachtsport - 2018-09-08 17:29:48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The old and new #MaxiClass World Champions: our ambassador Markus Wieser and the crew of Momo. #WorldChampions #MakeWaves #BMWYachtsport - Photo by StudioBorlenghi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04103657"/>
                  </a:ext>
                </a:extLst>
              </a:tr>
            </a:tbl>
          </a:graphicData>
        </a:graphic>
      </p:graphicFrame>
      <p:sp>
        <p:nvSpPr>
          <p:cNvPr id="4" name="Text Placeholder 3">
            <a:extLst>
              <a:ext uri="{FF2B5EF4-FFF2-40B4-BE49-F238E27FC236}">
                <a16:creationId xmlns:a16="http://schemas.microsoft.com/office/drawing/2014/main" id="{175F3303-6BBB-410B-A3E2-BDA14DB65ED8}"/>
              </a:ext>
            </a:extLst>
          </p:cNvPr>
          <p:cNvSpPr>
            <a:spLocks noGrp="1"/>
          </p:cNvSpPr>
          <p:nvPr>
            <p:ph type="body" sz="quarter" idx="14"/>
          </p:nvPr>
        </p:nvSpPr>
        <p:spPr/>
        <p:txBody>
          <a:bodyPr/>
          <a:lstStyle/>
          <a:p>
            <a:r>
              <a:rPr lang="en-US"/>
              <a:t>08/29/2018 - 10/08/2018</a:t>
            </a:r>
          </a:p>
        </p:txBody>
      </p:sp>
    </p:spTree>
    <p:extLst>
      <p:ext uri="{BB962C8B-B14F-4D97-AF65-F5344CB8AC3E}">
        <p14:creationId xmlns:p14="http://schemas.microsoft.com/office/powerpoint/2010/main" val="4560641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23072-F9F6-4ECA-B1A5-095799D2DBEC}"/>
              </a:ext>
            </a:extLst>
          </p:cNvPr>
          <p:cNvSpPr>
            <a:spLocks noGrp="1"/>
          </p:cNvSpPr>
          <p:nvPr>
            <p:ph type="title"/>
          </p:nvPr>
        </p:nvSpPr>
        <p:spPr/>
        <p:txBody>
          <a:bodyPr/>
          <a:lstStyle/>
          <a:p>
            <a:r>
              <a:rPr lang="en-US"/>
              <a:t>Facebook Own Posts Table  | BMW Yachtsport - 12 of 12</a:t>
            </a:r>
          </a:p>
        </p:txBody>
      </p:sp>
      <p:graphicFrame>
        <p:nvGraphicFramePr>
          <p:cNvPr id="5" name="Table Placeholder 4">
            <a:extLst>
              <a:ext uri="{FF2B5EF4-FFF2-40B4-BE49-F238E27FC236}">
                <a16:creationId xmlns:a16="http://schemas.microsoft.com/office/drawing/2014/main" id="{54811D4E-7D41-4D6F-A638-8DD5D8D6DA26}"/>
              </a:ext>
            </a:extLst>
          </p:cNvPr>
          <p:cNvGraphicFramePr>
            <a:graphicFrameLocks noGrp="1"/>
          </p:cNvGraphicFramePr>
          <p:nvPr>
            <p:ph type="tbl" sz="quarter" idx="13"/>
            <p:extLst>
              <p:ext uri="{D42A27DB-BD31-4B8C-83A1-F6EECF244321}">
                <p14:modId xmlns:p14="http://schemas.microsoft.com/office/powerpoint/2010/main" val="487760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65622666"/>
                    </a:ext>
                  </a:extLst>
                </a:gridCol>
                <a:gridCol w="370332">
                  <a:extLst>
                    <a:ext uri="{9D8B030D-6E8A-4147-A177-3AD203B41FA5}">
                      <a16:colId xmlns:a16="http://schemas.microsoft.com/office/drawing/2014/main" val="614511752"/>
                    </a:ext>
                  </a:extLst>
                </a:gridCol>
                <a:gridCol w="370332">
                  <a:extLst>
                    <a:ext uri="{9D8B030D-6E8A-4147-A177-3AD203B41FA5}">
                      <a16:colId xmlns:a16="http://schemas.microsoft.com/office/drawing/2014/main" val="3758187252"/>
                    </a:ext>
                  </a:extLst>
                </a:gridCol>
                <a:gridCol w="370332">
                  <a:extLst>
                    <a:ext uri="{9D8B030D-6E8A-4147-A177-3AD203B41FA5}">
                      <a16:colId xmlns:a16="http://schemas.microsoft.com/office/drawing/2014/main" val="3711350095"/>
                    </a:ext>
                  </a:extLst>
                </a:gridCol>
                <a:gridCol w="329184">
                  <a:extLst>
                    <a:ext uri="{9D8B030D-6E8A-4147-A177-3AD203B41FA5}">
                      <a16:colId xmlns:a16="http://schemas.microsoft.com/office/drawing/2014/main" val="1981939357"/>
                    </a:ext>
                  </a:extLst>
                </a:gridCol>
                <a:gridCol w="329184">
                  <a:extLst>
                    <a:ext uri="{9D8B030D-6E8A-4147-A177-3AD203B41FA5}">
                      <a16:colId xmlns:a16="http://schemas.microsoft.com/office/drawing/2014/main" val="2325469435"/>
                    </a:ext>
                  </a:extLst>
                </a:gridCol>
                <a:gridCol w="329184">
                  <a:extLst>
                    <a:ext uri="{9D8B030D-6E8A-4147-A177-3AD203B41FA5}">
                      <a16:colId xmlns:a16="http://schemas.microsoft.com/office/drawing/2014/main" val="133469155"/>
                    </a:ext>
                  </a:extLst>
                </a:gridCol>
                <a:gridCol w="329184">
                  <a:extLst>
                    <a:ext uri="{9D8B030D-6E8A-4147-A177-3AD203B41FA5}">
                      <a16:colId xmlns:a16="http://schemas.microsoft.com/office/drawing/2014/main" val="3347815139"/>
                    </a:ext>
                  </a:extLst>
                </a:gridCol>
                <a:gridCol w="329184">
                  <a:extLst>
                    <a:ext uri="{9D8B030D-6E8A-4147-A177-3AD203B41FA5}">
                      <a16:colId xmlns:a16="http://schemas.microsoft.com/office/drawing/2014/main" val="607623344"/>
                    </a:ext>
                  </a:extLst>
                </a:gridCol>
                <a:gridCol w="329184">
                  <a:extLst>
                    <a:ext uri="{9D8B030D-6E8A-4147-A177-3AD203B41FA5}">
                      <a16:colId xmlns:a16="http://schemas.microsoft.com/office/drawing/2014/main" val="388749062"/>
                    </a:ext>
                  </a:extLst>
                </a:gridCol>
                <a:gridCol w="329184">
                  <a:extLst>
                    <a:ext uri="{9D8B030D-6E8A-4147-A177-3AD203B41FA5}">
                      <a16:colId xmlns:a16="http://schemas.microsoft.com/office/drawing/2014/main" val="64876092"/>
                    </a:ext>
                  </a:extLst>
                </a:gridCol>
                <a:gridCol w="329184">
                  <a:extLst>
                    <a:ext uri="{9D8B030D-6E8A-4147-A177-3AD203B41FA5}">
                      <a16:colId xmlns:a16="http://schemas.microsoft.com/office/drawing/2014/main" val="961682278"/>
                    </a:ext>
                  </a:extLst>
                </a:gridCol>
                <a:gridCol w="329184">
                  <a:extLst>
                    <a:ext uri="{9D8B030D-6E8A-4147-A177-3AD203B41FA5}">
                      <a16:colId xmlns:a16="http://schemas.microsoft.com/office/drawing/2014/main" val="1383204745"/>
                    </a:ext>
                  </a:extLst>
                </a:gridCol>
                <a:gridCol w="370332">
                  <a:extLst>
                    <a:ext uri="{9D8B030D-6E8A-4147-A177-3AD203B41FA5}">
                      <a16:colId xmlns:a16="http://schemas.microsoft.com/office/drawing/2014/main" val="4224073924"/>
                    </a:ext>
                  </a:extLst>
                </a:gridCol>
                <a:gridCol w="370332">
                  <a:extLst>
                    <a:ext uri="{9D8B030D-6E8A-4147-A177-3AD203B41FA5}">
                      <a16:colId xmlns:a16="http://schemas.microsoft.com/office/drawing/2014/main" val="3231024291"/>
                    </a:ext>
                  </a:extLst>
                </a:gridCol>
                <a:gridCol w="329184">
                  <a:extLst>
                    <a:ext uri="{9D8B030D-6E8A-4147-A177-3AD203B41FA5}">
                      <a16:colId xmlns:a16="http://schemas.microsoft.com/office/drawing/2014/main" val="3589247512"/>
                    </a:ext>
                  </a:extLst>
                </a:gridCol>
                <a:gridCol w="329184">
                  <a:extLst>
                    <a:ext uri="{9D8B030D-6E8A-4147-A177-3AD203B41FA5}">
                      <a16:colId xmlns:a16="http://schemas.microsoft.com/office/drawing/2014/main" val="3757322382"/>
                    </a:ext>
                  </a:extLst>
                </a:gridCol>
                <a:gridCol w="370332">
                  <a:extLst>
                    <a:ext uri="{9D8B030D-6E8A-4147-A177-3AD203B41FA5}">
                      <a16:colId xmlns:a16="http://schemas.microsoft.com/office/drawing/2014/main" val="3724553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09957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Yachtsport - 2018-09-06 19:01:00 </a:t>
                      </a:r>
                      <a:r>
                        <a:rPr kumimoji="0" lang="en-US" sz="1000" b="0" i="0" u="none" strike="noStrike" kern="1200" cap="none" spc="0" normalizeH="0" baseline="0" noProof="0">
                          <a:ln>
                            <a:noFill/>
                          </a:ln>
                          <a:solidFill>
                            <a:prstClr val="black"/>
                          </a:solidFill>
                          <a:effectLst/>
                          <a:uLnTx/>
                          <a:uFillTx/>
                          <a:latin typeface="+mn-lt"/>
                          <a:ea typeface="+mn-ea"/>
                          <a:cs typeface="+mn-cs"/>
                        </a:rPr>
                        <a:t> 
 Winning #PalmaVela, #RolexGiraglia and #CopaDelReyMAPFRE makes 2018 a quite successful sailing year for our ambassador Markus Wieser. Let's see what's next. #FocusWeek #MakeWaves #BMWYachtsport 
Photos by StudioBorlenghi and Ricardo Pinto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86489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Yachtsport - 2018-09-04 18:32:00 </a:t>
                      </a:r>
                      <a:r>
                        <a:rPr kumimoji="0" lang="en-US" sz="1000" b="0" i="0" u="none" strike="noStrike" kern="1200" cap="none" spc="0" normalizeH="0" baseline="0" noProof="0">
                          <a:ln>
                            <a:noFill/>
                          </a:ln>
                          <a:solidFill>
                            <a:prstClr val="black"/>
                          </a:solidFill>
                          <a:effectLst/>
                          <a:uLnTx/>
                          <a:uFillTx/>
                          <a:latin typeface="+mn-lt"/>
                          <a:ea typeface="+mn-ea"/>
                          <a:cs typeface="+mn-cs"/>
                        </a:rPr>
                        <a:t> 
 Beautiful aerial of Momo and #BMWYachtsport ambassador Markus Wieser on their way to win the Regata Copa del Rey 2018 - enjoy this pure sailing moment. #FocusWeek #Flashback #MakeWaves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79162553"/>
                  </a:ext>
                </a:extLst>
              </a:tr>
            </a:tbl>
          </a:graphicData>
        </a:graphic>
      </p:graphicFrame>
      <p:sp>
        <p:nvSpPr>
          <p:cNvPr id="4" name="Text Placeholder 3">
            <a:extLst>
              <a:ext uri="{FF2B5EF4-FFF2-40B4-BE49-F238E27FC236}">
                <a16:creationId xmlns:a16="http://schemas.microsoft.com/office/drawing/2014/main" id="{C145EFA4-C3D6-48BA-A5AA-E95464B8419D}"/>
              </a:ext>
            </a:extLst>
          </p:cNvPr>
          <p:cNvSpPr>
            <a:spLocks noGrp="1"/>
          </p:cNvSpPr>
          <p:nvPr>
            <p:ph type="body" sz="quarter" idx="14"/>
          </p:nvPr>
        </p:nvSpPr>
        <p:spPr/>
        <p:txBody>
          <a:bodyPr/>
          <a:lstStyle/>
          <a:p>
            <a:r>
              <a:rPr lang="en-US"/>
              <a:t>08/29/2018 - 10/08/2018</a:t>
            </a:r>
          </a:p>
        </p:txBody>
      </p:sp>
    </p:spTree>
    <p:extLst>
      <p:ext uri="{BB962C8B-B14F-4D97-AF65-F5344CB8AC3E}">
        <p14:creationId xmlns:p14="http://schemas.microsoft.com/office/powerpoint/2010/main" val="245800455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10</TotalTime>
  <Words>1094</Words>
  <Application>Microsoft Office PowerPoint</Application>
  <PresentationFormat>On-screen Show (4:3)</PresentationFormat>
  <Paragraphs>690</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quintly_template</vt:lpstr>
      <vt:lpstr>Facebook Own Posts Table  | BMW Yachtsport - 1 of 12</vt:lpstr>
      <vt:lpstr>Facebook Own Posts Table  | BMW Yachtsport - 2 of 12</vt:lpstr>
      <vt:lpstr>Facebook Own Posts Table  | BMW Yachtsport - 3 of 12</vt:lpstr>
      <vt:lpstr>Facebook Own Posts Table  | BMW Yachtsport - 4 of 12</vt:lpstr>
      <vt:lpstr>Facebook Own Posts Table  | BMW Yachtsport - 5 of 12</vt:lpstr>
      <vt:lpstr>Facebook Own Posts Table  | BMW Yachtsport - 6 of 12</vt:lpstr>
      <vt:lpstr>Facebook Own Posts Table  | BMW Yachtsport - 7 of 12</vt:lpstr>
      <vt:lpstr>Facebook Own Posts Table  | BMW Yachtsport - 8 of 12</vt:lpstr>
      <vt:lpstr>Facebook Own Posts Table  | BMW Yachtsport - 9 of 12</vt:lpstr>
      <vt:lpstr>Facebook Own Posts Table  | BMW Yachtsport - 10 of 12</vt:lpstr>
      <vt:lpstr>Facebook Own Posts Table  | BMW Yachtsport - 11 of 12</vt:lpstr>
      <vt:lpstr>Facebook Own Posts Table  | BMW Yachtsport - 12 of 12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2</cp:revision>
  <dcterms:created xsi:type="dcterms:W3CDTF">2018-10-08T11:50:35Z</dcterms:created>
  <dcterms:modified xsi:type="dcterms:W3CDTF">2018-10-08T12:01:06Z</dcterms:modified>
</cp:coreProperties>
</file>