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6731-4E59-8788-322A71FC9522}"/>
            </c:ext>
          </c:extLst>
        </c:ser>
        <c:dLbls>
          <c:showLegendKey val="0"/>
          <c:showVal val="0"/>
          <c:showCatName val="0"/>
          <c:showSerName val="0"/>
          <c:showPercent val="0"/>
          <c:showBubbleSize val="0"/>
        </c:dLbls>
        <c:axId val="372457856"/>
        <c:axId val="372458840"/>
      </c:radarChart>
      <c:catAx>
        <c:axId val="372457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58840"/>
        <c:crosses val="autoZero"/>
        <c:auto val="1"/>
        <c:lblAlgn val="ctr"/>
        <c:lblOffset val="100"/>
        <c:noMultiLvlLbl val="0"/>
      </c:catAx>
      <c:valAx>
        <c:axId val="37245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5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14147</c:v>
                </c:pt>
                <c:pt idx="1">
                  <c:v>14205</c:v>
                </c:pt>
                <c:pt idx="2">
                  <c:v>14278</c:v>
                </c:pt>
                <c:pt idx="3">
                  <c:v>14348</c:v>
                </c:pt>
                <c:pt idx="4">
                  <c:v>14405</c:v>
                </c:pt>
                <c:pt idx="5">
                  <c:v>14451</c:v>
                </c:pt>
                <c:pt idx="6">
                  <c:v>14498</c:v>
                </c:pt>
                <c:pt idx="7">
                  <c:v>14539</c:v>
                </c:pt>
                <c:pt idx="8">
                  <c:v>14598</c:v>
                </c:pt>
                <c:pt idx="9">
                  <c:v>14667</c:v>
                </c:pt>
                <c:pt idx="10">
                  <c:v>14735</c:v>
                </c:pt>
                <c:pt idx="11">
                  <c:v>14790</c:v>
                </c:pt>
                <c:pt idx="12">
                  <c:v>14850</c:v>
                </c:pt>
                <c:pt idx="13">
                  <c:v>14895</c:v>
                </c:pt>
                <c:pt idx="14">
                  <c:v>14948</c:v>
                </c:pt>
                <c:pt idx="15">
                  <c:v>15004</c:v>
                </c:pt>
                <c:pt idx="16">
                  <c:v>15040</c:v>
                </c:pt>
                <c:pt idx="17">
                  <c:v>15058</c:v>
                </c:pt>
                <c:pt idx="18">
                  <c:v>15065</c:v>
                </c:pt>
                <c:pt idx="19">
                  <c:v>15070</c:v>
                </c:pt>
                <c:pt idx="20">
                  <c:v>15084</c:v>
                </c:pt>
                <c:pt idx="21">
                  <c:v>15086</c:v>
                </c:pt>
                <c:pt idx="22">
                  <c:v>15106</c:v>
                </c:pt>
                <c:pt idx="23">
                  <c:v>15130</c:v>
                </c:pt>
                <c:pt idx="24">
                  <c:v>15157</c:v>
                </c:pt>
                <c:pt idx="25">
                  <c:v>15175</c:v>
                </c:pt>
                <c:pt idx="26">
                  <c:v>15193</c:v>
                </c:pt>
                <c:pt idx="27">
                  <c:v>15214</c:v>
                </c:pt>
                <c:pt idx="28">
                  <c:v>15224</c:v>
                </c:pt>
                <c:pt idx="29">
                  <c:v>15248</c:v>
                </c:pt>
              </c:numCache>
            </c:numRef>
          </c:val>
          <c:smooth val="0"/>
          <c:extLst>
            <c:ext xmlns:c16="http://schemas.microsoft.com/office/drawing/2014/chart" uri="{C3380CC4-5D6E-409C-BE32-E72D297353CC}">
              <c16:uniqueId val="{00000000-2D93-4CA2-9945-57FC1911EF1B}"/>
            </c:ext>
          </c:extLst>
        </c:ser>
        <c:dLbls>
          <c:showLegendKey val="0"/>
          <c:showVal val="0"/>
          <c:showCatName val="0"/>
          <c:showSerName val="0"/>
          <c:showPercent val="0"/>
          <c:showBubbleSize val="0"/>
        </c:dLbls>
        <c:smooth val="0"/>
        <c:axId val="385443504"/>
        <c:axId val="385441864"/>
      </c:lineChart>
      <c:dateAx>
        <c:axId val="38544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41864"/>
        <c:crosses val="autoZero"/>
        <c:auto val="1"/>
        <c:lblOffset val="100"/>
        <c:baseTimeUnit val="days"/>
      </c:dateAx>
      <c:valAx>
        <c:axId val="38544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4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37</c:v>
                </c:pt>
                <c:pt idx="1">
                  <c:v>58</c:v>
                </c:pt>
                <c:pt idx="2">
                  <c:v>73</c:v>
                </c:pt>
                <c:pt idx="3">
                  <c:v>70</c:v>
                </c:pt>
                <c:pt idx="4">
                  <c:v>57</c:v>
                </c:pt>
                <c:pt idx="5">
                  <c:v>46</c:v>
                </c:pt>
                <c:pt idx="6">
                  <c:v>47</c:v>
                </c:pt>
                <c:pt idx="7">
                  <c:v>41</c:v>
                </c:pt>
                <c:pt idx="8">
                  <c:v>59</c:v>
                </c:pt>
                <c:pt idx="9">
                  <c:v>69</c:v>
                </c:pt>
                <c:pt idx="10">
                  <c:v>68</c:v>
                </c:pt>
                <c:pt idx="11">
                  <c:v>55</c:v>
                </c:pt>
                <c:pt idx="12">
                  <c:v>60</c:v>
                </c:pt>
                <c:pt idx="13">
                  <c:v>45</c:v>
                </c:pt>
                <c:pt idx="14">
                  <c:v>53</c:v>
                </c:pt>
                <c:pt idx="15">
                  <c:v>56</c:v>
                </c:pt>
                <c:pt idx="16">
                  <c:v>36</c:v>
                </c:pt>
                <c:pt idx="17">
                  <c:v>18</c:v>
                </c:pt>
                <c:pt idx="18">
                  <c:v>7</c:v>
                </c:pt>
                <c:pt idx="19">
                  <c:v>5</c:v>
                </c:pt>
                <c:pt idx="20">
                  <c:v>14</c:v>
                </c:pt>
                <c:pt idx="21">
                  <c:v>2</c:v>
                </c:pt>
                <c:pt idx="22">
                  <c:v>20</c:v>
                </c:pt>
                <c:pt idx="23">
                  <c:v>24</c:v>
                </c:pt>
                <c:pt idx="24">
                  <c:v>27</c:v>
                </c:pt>
                <c:pt idx="25">
                  <c:v>18</c:v>
                </c:pt>
                <c:pt idx="26">
                  <c:v>18</c:v>
                </c:pt>
                <c:pt idx="27">
                  <c:v>21</c:v>
                </c:pt>
                <c:pt idx="28">
                  <c:v>10</c:v>
                </c:pt>
                <c:pt idx="29">
                  <c:v>24</c:v>
                </c:pt>
              </c:numCache>
            </c:numRef>
          </c:val>
          <c:smooth val="0"/>
          <c:extLst>
            <c:ext xmlns:c16="http://schemas.microsoft.com/office/drawing/2014/chart" uri="{C3380CC4-5D6E-409C-BE32-E72D297353CC}">
              <c16:uniqueId val="{00000000-6DC5-49C5-86C4-2F23C1C43A5E}"/>
            </c:ext>
          </c:extLst>
        </c:ser>
        <c:dLbls>
          <c:showLegendKey val="0"/>
          <c:showVal val="0"/>
          <c:showCatName val="0"/>
          <c:showSerName val="0"/>
          <c:showPercent val="0"/>
          <c:showBubbleSize val="0"/>
        </c:dLbls>
        <c:smooth val="0"/>
        <c:axId val="407213248"/>
        <c:axId val="407215872"/>
      </c:lineChart>
      <c:dateAx>
        <c:axId val="40721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15872"/>
        <c:crosses val="autoZero"/>
        <c:auto val="1"/>
        <c:lblOffset val="100"/>
        <c:baseTimeUnit val="days"/>
      </c:dateAx>
      <c:valAx>
        <c:axId val="40721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1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46</c:v>
                </c:pt>
                <c:pt idx="1">
                  <c:v>34</c:v>
                </c:pt>
                <c:pt idx="2">
                  <c:v>32</c:v>
                </c:pt>
                <c:pt idx="3">
                  <c:v>32</c:v>
                </c:pt>
                <c:pt idx="4">
                  <c:v>29</c:v>
                </c:pt>
                <c:pt idx="5">
                  <c:v>43</c:v>
                </c:pt>
                <c:pt idx="6">
                  <c:v>51</c:v>
                </c:pt>
              </c:numCache>
            </c:numRef>
          </c:val>
          <c:extLst>
            <c:ext xmlns:c16="http://schemas.microsoft.com/office/drawing/2014/chart" uri="{C3380CC4-5D6E-409C-BE32-E72D297353CC}">
              <c16:uniqueId val="{00000000-63EC-475A-97DD-82AF22D7D469}"/>
            </c:ext>
          </c:extLst>
        </c:ser>
        <c:dLbls>
          <c:showLegendKey val="0"/>
          <c:showVal val="0"/>
          <c:showCatName val="0"/>
          <c:showSerName val="0"/>
          <c:showPercent val="0"/>
          <c:showBubbleSize val="0"/>
        </c:dLbls>
        <c:gapWidth val="219"/>
        <c:overlap val="-27"/>
        <c:axId val="407209968"/>
        <c:axId val="407220136"/>
      </c:barChart>
      <c:catAx>
        <c:axId val="40720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20136"/>
        <c:crosses val="autoZero"/>
        <c:auto val="1"/>
        <c:lblAlgn val="ctr"/>
        <c:lblOffset val="100"/>
        <c:noMultiLvlLbl val="0"/>
      </c:catAx>
      <c:valAx>
        <c:axId val="40722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0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0.26222537207654101</c:v>
                </c:pt>
                <c:pt idx="1">
                  <c:v>0.40998091468155801</c:v>
                </c:pt>
                <c:pt idx="2">
                  <c:v>0.51390355508623697</c:v>
                </c:pt>
                <c:pt idx="3">
                  <c:v>0.49026474296119898</c:v>
                </c:pt>
                <c:pt idx="4">
                  <c:v>0.39726791190409799</c:v>
                </c:pt>
                <c:pt idx="5">
                  <c:v>0.319333564734467</c:v>
                </c:pt>
                <c:pt idx="6">
                  <c:v>0.32523700781952802</c:v>
                </c:pt>
                <c:pt idx="7">
                  <c:v>0.28279762725893198</c:v>
                </c:pt>
                <c:pt idx="8">
                  <c:v>0.40580507600247601</c:v>
                </c:pt>
                <c:pt idx="9">
                  <c:v>0.47266748869708203</c:v>
                </c:pt>
                <c:pt idx="10">
                  <c:v>0.46362582668575703</c:v>
                </c:pt>
                <c:pt idx="11">
                  <c:v>0.373260943332202</c:v>
                </c:pt>
                <c:pt idx="12">
                  <c:v>0.40567951318458401</c:v>
                </c:pt>
                <c:pt idx="13">
                  <c:v>0.30303030303030298</c:v>
                </c:pt>
                <c:pt idx="14">
                  <c:v>0.35582410204766701</c:v>
                </c:pt>
                <c:pt idx="15">
                  <c:v>0.37463205780037501</c:v>
                </c:pt>
                <c:pt idx="16">
                  <c:v>0.23993601706211701</c:v>
                </c:pt>
                <c:pt idx="17">
                  <c:v>0.11968085106383</c:v>
                </c:pt>
                <c:pt idx="18">
                  <c:v>4.6486917253287303E-2</c:v>
                </c:pt>
                <c:pt idx="19">
                  <c:v>3.3189512114171899E-2</c:v>
                </c:pt>
                <c:pt idx="20">
                  <c:v>9.2899800928997994E-2</c:v>
                </c:pt>
                <c:pt idx="21">
                  <c:v>1.3259082471492999E-2</c:v>
                </c:pt>
                <c:pt idx="22">
                  <c:v>0.13257324671881199</c:v>
                </c:pt>
                <c:pt idx="23">
                  <c:v>0.15887726731100199</c:v>
                </c:pt>
                <c:pt idx="24">
                  <c:v>0.17845340383344299</c:v>
                </c:pt>
                <c:pt idx="25">
                  <c:v>0.11875700996239399</c:v>
                </c:pt>
                <c:pt idx="26">
                  <c:v>0.118616144975288</c:v>
                </c:pt>
                <c:pt idx="27">
                  <c:v>0.138221549397749</c:v>
                </c:pt>
                <c:pt idx="28">
                  <c:v>6.57289338766925E-2</c:v>
                </c:pt>
                <c:pt idx="29">
                  <c:v>0.15764582238570701</c:v>
                </c:pt>
              </c:numCache>
            </c:numRef>
          </c:val>
          <c:smooth val="0"/>
          <c:extLst>
            <c:ext xmlns:c16="http://schemas.microsoft.com/office/drawing/2014/chart" uri="{C3380CC4-5D6E-409C-BE32-E72D297353CC}">
              <c16:uniqueId val="{00000000-7BF9-426F-ACFE-27DCB74976E2}"/>
            </c:ext>
          </c:extLst>
        </c:ser>
        <c:dLbls>
          <c:showLegendKey val="0"/>
          <c:showVal val="0"/>
          <c:showCatName val="0"/>
          <c:showSerName val="0"/>
          <c:showPercent val="0"/>
          <c:showBubbleSize val="0"/>
        </c:dLbls>
        <c:smooth val="0"/>
        <c:axId val="407227680"/>
        <c:axId val="407226696"/>
      </c:lineChart>
      <c:dateAx>
        <c:axId val="407227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26696"/>
        <c:crosses val="autoZero"/>
        <c:auto val="1"/>
        <c:lblOffset val="100"/>
        <c:baseTimeUnit val="days"/>
      </c:dateAx>
      <c:valAx>
        <c:axId val="40722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2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c:v>
                </c:pt>
                <c:pt idx="1">
                  <c:v>0</c:v>
                </c:pt>
                <c:pt idx="2">
                  <c:v>0</c:v>
                </c:pt>
                <c:pt idx="3">
                  <c:v>0</c:v>
                </c:pt>
                <c:pt idx="4">
                  <c:v>0</c:v>
                </c:pt>
                <c:pt idx="5">
                  <c:v>0</c:v>
                </c:pt>
                <c:pt idx="6">
                  <c:v>1</c:v>
                </c:pt>
                <c:pt idx="7">
                  <c:v>0</c:v>
                </c:pt>
                <c:pt idx="8">
                  <c:v>0</c:v>
                </c:pt>
                <c:pt idx="9">
                  <c:v>0</c:v>
                </c:pt>
                <c:pt idx="10">
                  <c:v>0</c:v>
                </c:pt>
                <c:pt idx="11">
                  <c:v>0</c:v>
                </c:pt>
                <c:pt idx="12">
                  <c:v>1</c:v>
                </c:pt>
                <c:pt idx="13">
                  <c:v>0</c:v>
                </c:pt>
                <c:pt idx="14">
                  <c:v>0</c:v>
                </c:pt>
                <c:pt idx="15">
                  <c:v>0</c:v>
                </c:pt>
                <c:pt idx="16">
                  <c:v>0</c:v>
                </c:pt>
                <c:pt idx="17">
                  <c:v>0</c:v>
                </c:pt>
                <c:pt idx="18">
                  <c:v>1</c:v>
                </c:pt>
                <c:pt idx="19">
                  <c:v>0</c:v>
                </c:pt>
                <c:pt idx="20">
                  <c:v>0</c:v>
                </c:pt>
                <c:pt idx="21">
                  <c:v>1</c:v>
                </c:pt>
                <c:pt idx="22">
                  <c:v>0</c:v>
                </c:pt>
                <c:pt idx="23">
                  <c:v>0</c:v>
                </c:pt>
                <c:pt idx="24">
                  <c:v>0</c:v>
                </c:pt>
                <c:pt idx="25">
                  <c:v>0</c:v>
                </c:pt>
                <c:pt idx="26">
                  <c:v>0</c:v>
                </c:pt>
                <c:pt idx="27">
                  <c:v>0</c:v>
                </c:pt>
                <c:pt idx="28">
                  <c:v>1</c:v>
                </c:pt>
                <c:pt idx="29">
                  <c:v>0</c:v>
                </c:pt>
              </c:numCache>
            </c:numRef>
          </c:val>
          <c:smooth val="0"/>
          <c:extLst>
            <c:ext xmlns:c16="http://schemas.microsoft.com/office/drawing/2014/chart" uri="{C3380CC4-5D6E-409C-BE32-E72D297353CC}">
              <c16:uniqueId val="{00000000-8F21-487E-B944-27FAEC63A5E6}"/>
            </c:ext>
          </c:extLst>
        </c:ser>
        <c:dLbls>
          <c:showLegendKey val="0"/>
          <c:showVal val="0"/>
          <c:showCatName val="0"/>
          <c:showSerName val="0"/>
          <c:showPercent val="0"/>
          <c:showBubbleSize val="0"/>
        </c:dLbls>
        <c:smooth val="0"/>
        <c:axId val="407220792"/>
        <c:axId val="407221120"/>
      </c:lineChart>
      <c:dateAx>
        <c:axId val="407220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21120"/>
        <c:crosses val="autoZero"/>
        <c:auto val="1"/>
        <c:lblOffset val="100"/>
        <c:baseTimeUnit val="days"/>
      </c:dateAx>
      <c:valAx>
        <c:axId val="40722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2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c:v>
                </c:pt>
                <c:pt idx="1">
                  <c:v>0</c:v>
                </c:pt>
                <c:pt idx="2">
                  <c:v>0</c:v>
                </c:pt>
                <c:pt idx="3">
                  <c:v>0</c:v>
                </c:pt>
                <c:pt idx="4">
                  <c:v>0</c:v>
                </c:pt>
                <c:pt idx="5">
                  <c:v>0</c:v>
                </c:pt>
                <c:pt idx="6">
                  <c:v>0.24181290590023499</c:v>
                </c:pt>
                <c:pt idx="7">
                  <c:v>0</c:v>
                </c:pt>
                <c:pt idx="8">
                  <c:v>0</c:v>
                </c:pt>
                <c:pt idx="9">
                  <c:v>0</c:v>
                </c:pt>
                <c:pt idx="10">
                  <c:v>0</c:v>
                </c:pt>
                <c:pt idx="11">
                  <c:v>0</c:v>
                </c:pt>
                <c:pt idx="12">
                  <c:v>5.3981106612685598E-2</c:v>
                </c:pt>
                <c:pt idx="13">
                  <c:v>0</c:v>
                </c:pt>
                <c:pt idx="14">
                  <c:v>0</c:v>
                </c:pt>
                <c:pt idx="15">
                  <c:v>0</c:v>
                </c:pt>
                <c:pt idx="16">
                  <c:v>0</c:v>
                </c:pt>
                <c:pt idx="17">
                  <c:v>0</c:v>
                </c:pt>
                <c:pt idx="18">
                  <c:v>1.32793307217316E-2</c:v>
                </c:pt>
                <c:pt idx="19">
                  <c:v>0</c:v>
                </c:pt>
                <c:pt idx="20">
                  <c:v>0</c:v>
                </c:pt>
                <c:pt idx="21">
                  <c:v>0</c:v>
                </c:pt>
                <c:pt idx="22">
                  <c:v>0</c:v>
                </c:pt>
                <c:pt idx="23">
                  <c:v>0</c:v>
                </c:pt>
                <c:pt idx="24">
                  <c:v>0</c:v>
                </c:pt>
                <c:pt idx="25">
                  <c:v>0</c:v>
                </c:pt>
                <c:pt idx="26">
                  <c:v>0</c:v>
                </c:pt>
                <c:pt idx="27">
                  <c:v>0</c:v>
                </c:pt>
                <c:pt idx="28">
                  <c:v>1.3141467901964601E-2</c:v>
                </c:pt>
                <c:pt idx="29">
                  <c:v>0</c:v>
                </c:pt>
              </c:numCache>
            </c:numRef>
          </c:val>
          <c:smooth val="0"/>
          <c:extLst>
            <c:ext xmlns:c16="http://schemas.microsoft.com/office/drawing/2014/chart" uri="{C3380CC4-5D6E-409C-BE32-E72D297353CC}">
              <c16:uniqueId val="{00000000-0A5A-4CC7-9D2C-EDA85B08D033}"/>
            </c:ext>
          </c:extLst>
        </c:ser>
        <c:dLbls>
          <c:showLegendKey val="0"/>
          <c:showVal val="0"/>
          <c:showCatName val="0"/>
          <c:showSerName val="0"/>
          <c:showPercent val="0"/>
          <c:showBubbleSize val="0"/>
        </c:dLbls>
        <c:smooth val="0"/>
        <c:axId val="407232928"/>
        <c:axId val="407237520"/>
      </c:lineChart>
      <c:dateAx>
        <c:axId val="407232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37520"/>
        <c:crosses val="autoZero"/>
        <c:auto val="1"/>
        <c:lblOffset val="100"/>
        <c:baseTimeUnit val="days"/>
      </c:dateAx>
      <c:valAx>
        <c:axId val="40723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3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1</c:v>
                </c:pt>
                <c:pt idx="3">
                  <c:v>1</c:v>
                </c:pt>
                <c:pt idx="4">
                  <c:v>2</c:v>
                </c:pt>
                <c:pt idx="5">
                  <c:v>0</c:v>
                </c:pt>
                <c:pt idx="6">
                  <c:v>0</c:v>
                </c:pt>
              </c:numCache>
            </c:numRef>
          </c:val>
          <c:extLst>
            <c:ext xmlns:c16="http://schemas.microsoft.com/office/drawing/2014/chart" uri="{C3380CC4-5D6E-409C-BE32-E72D297353CC}">
              <c16:uniqueId val="{00000000-15A6-4542-A189-DBECAC56A506}"/>
            </c:ext>
          </c:extLst>
        </c:ser>
        <c:dLbls>
          <c:showLegendKey val="0"/>
          <c:showVal val="0"/>
          <c:showCatName val="0"/>
          <c:showSerName val="0"/>
          <c:showPercent val="0"/>
          <c:showBubbleSize val="0"/>
        </c:dLbls>
        <c:gapWidth val="219"/>
        <c:overlap val="-27"/>
        <c:axId val="407237192"/>
        <c:axId val="407231288"/>
      </c:barChart>
      <c:catAx>
        <c:axId val="407237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31288"/>
        <c:crosses val="autoZero"/>
        <c:auto val="1"/>
        <c:lblAlgn val="ctr"/>
        <c:lblOffset val="100"/>
        <c:noMultiLvlLbl val="0"/>
      </c:catAx>
      <c:valAx>
        <c:axId val="40723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3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1.36082193644962E-2</c:v>
                </c:pt>
                <c:pt idx="2">
                  <c:v>5.4432877457984599E-2</c:v>
                </c:pt>
                <c:pt idx="3">
                  <c:v>0.23814383887868301</c:v>
                </c:pt>
                <c:pt idx="4">
                  <c:v>6.8041096822480801E-3</c:v>
                </c:pt>
              </c:numCache>
            </c:numRef>
          </c:val>
          <c:extLst>
            <c:ext xmlns:c16="http://schemas.microsoft.com/office/drawing/2014/chart" uri="{C3380CC4-5D6E-409C-BE32-E72D297353CC}">
              <c16:uniqueId val="{00000000-6E5E-4652-A208-E2C3ACC4B05B}"/>
            </c:ext>
          </c:extLst>
        </c:ser>
        <c:dLbls>
          <c:showLegendKey val="0"/>
          <c:showVal val="0"/>
          <c:showCatName val="0"/>
          <c:showSerName val="0"/>
          <c:showPercent val="0"/>
          <c:showBubbleSize val="0"/>
        </c:dLbls>
        <c:gapWidth val="219"/>
        <c:overlap val="-27"/>
        <c:axId val="407233912"/>
        <c:axId val="407234240"/>
      </c:barChart>
      <c:catAx>
        <c:axId val="407233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34240"/>
        <c:crosses val="autoZero"/>
        <c:auto val="1"/>
        <c:lblAlgn val="ctr"/>
        <c:lblOffset val="100"/>
        <c:noMultiLvlLbl val="0"/>
      </c:catAx>
      <c:valAx>
        <c:axId val="40723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3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2</c:v>
                </c:pt>
                <c:pt idx="12">
                  <c:v>0</c:v>
                </c:pt>
                <c:pt idx="13">
                  <c:v>0</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0-E0EC-4B0C-A306-8016B5D149AB}"/>
            </c:ext>
          </c:extLst>
        </c:ser>
        <c:dLbls>
          <c:showLegendKey val="0"/>
          <c:showVal val="0"/>
          <c:showCatName val="0"/>
          <c:showSerName val="0"/>
          <c:showPercent val="0"/>
          <c:showBubbleSize val="0"/>
        </c:dLbls>
        <c:smooth val="0"/>
        <c:axId val="407209312"/>
        <c:axId val="407210296"/>
      </c:lineChart>
      <c:catAx>
        <c:axId val="40720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10296"/>
        <c:crosses val="autoZero"/>
        <c:auto val="1"/>
        <c:lblAlgn val="ctr"/>
        <c:lblOffset val="100"/>
        <c:noMultiLvlLbl val="0"/>
      </c:catAx>
      <c:valAx>
        <c:axId val="40721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0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0.126013214358695</c:v>
                </c:pt>
                <c:pt idx="11">
                  <c:v>6.8115251004700001E-3</c:v>
                </c:pt>
                <c:pt idx="12">
                  <c:v>0</c:v>
                </c:pt>
                <c:pt idx="13">
                  <c:v>0</c:v>
                </c:pt>
                <c:pt idx="14">
                  <c:v>0</c:v>
                </c:pt>
                <c:pt idx="15">
                  <c:v>0</c:v>
                </c:pt>
                <c:pt idx="16">
                  <c:v>0</c:v>
                </c:pt>
                <c:pt idx="17">
                  <c:v>0</c:v>
                </c:pt>
                <c:pt idx="18">
                  <c:v>5.4492200803760001E-2</c:v>
                </c:pt>
                <c:pt idx="19">
                  <c:v>0</c:v>
                </c:pt>
                <c:pt idx="20">
                  <c:v>0</c:v>
                </c:pt>
                <c:pt idx="21">
                  <c:v>0</c:v>
                </c:pt>
                <c:pt idx="22">
                  <c:v>0</c:v>
                </c:pt>
                <c:pt idx="23">
                  <c:v>0</c:v>
                </c:pt>
              </c:numCache>
            </c:numRef>
          </c:val>
          <c:smooth val="0"/>
          <c:extLst>
            <c:ext xmlns:c16="http://schemas.microsoft.com/office/drawing/2014/chart" uri="{C3380CC4-5D6E-409C-BE32-E72D297353CC}">
              <c16:uniqueId val="{00000000-3860-45BB-A824-1EAD131AC520}"/>
            </c:ext>
          </c:extLst>
        </c:ser>
        <c:dLbls>
          <c:showLegendKey val="0"/>
          <c:showVal val="0"/>
          <c:showCatName val="0"/>
          <c:showSerName val="0"/>
          <c:showPercent val="0"/>
          <c:showBubbleSize val="0"/>
        </c:dLbls>
        <c:smooth val="0"/>
        <c:axId val="385441208"/>
        <c:axId val="385436616"/>
      </c:lineChart>
      <c:catAx>
        <c:axId val="385441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36616"/>
        <c:crosses val="autoZero"/>
        <c:auto val="1"/>
        <c:lblAlgn val="ctr"/>
        <c:lblOffset val="100"/>
        <c:noMultiLvlLbl val="0"/>
      </c:catAx>
      <c:valAx>
        <c:axId val="38543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4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1</c:v>
                </c:pt>
              </c:numCache>
            </c:numRef>
          </c:val>
          <c:extLst>
            <c:ext xmlns:c16="http://schemas.microsoft.com/office/drawing/2014/chart" uri="{C3380CC4-5D6E-409C-BE32-E72D297353CC}">
              <c16:uniqueId val="{00000000-9061-4DB2-A10E-E4CF203938B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4</c:v>
                </c:pt>
              </c:numCache>
            </c:numRef>
          </c:val>
          <c:extLst>
            <c:ext xmlns:c16="http://schemas.microsoft.com/office/drawing/2014/chart" uri="{C3380CC4-5D6E-409C-BE32-E72D297353CC}">
              <c16:uniqueId val="{00000001-9061-4DB2-A10E-E4CF203938B8}"/>
            </c:ext>
          </c:extLst>
        </c:ser>
        <c:dLbls>
          <c:showLegendKey val="0"/>
          <c:showVal val="0"/>
          <c:showCatName val="0"/>
          <c:showSerName val="0"/>
          <c:showPercent val="0"/>
          <c:showBubbleSize val="0"/>
        </c:dLbls>
        <c:gapWidth val="150"/>
        <c:overlap val="100"/>
        <c:axId val="376684280"/>
        <c:axId val="313337384"/>
      </c:barChart>
      <c:catAx>
        <c:axId val="37668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37384"/>
        <c:crosses val="autoZero"/>
        <c:auto val="1"/>
        <c:lblAlgn val="ctr"/>
        <c:lblOffset val="100"/>
        <c:noMultiLvlLbl val="0"/>
      </c:catAx>
      <c:valAx>
        <c:axId val="313337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8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Sheet1!$A$2:$A$3</c:f>
              <c:strCache>
                <c:ptCount val="2"/>
                <c:pt idx="0">
                  <c:v>Album</c:v>
                </c:pt>
                <c:pt idx="1">
                  <c:v>Photo</c:v>
                </c:pt>
              </c:strCache>
            </c:strRef>
          </c:cat>
          <c:val>
            <c:numRef>
              <c:f>Sheet1!$B$2:$B$3</c:f>
              <c:numCache>
                <c:formatCode>General</c:formatCode>
                <c:ptCount val="2"/>
                <c:pt idx="0">
                  <c:v>0.24141260863567399</c:v>
                </c:pt>
                <c:pt idx="1">
                  <c:v>2.0071252645799599E-2</c:v>
                </c:pt>
              </c:numCache>
            </c:numRef>
          </c:val>
          <c:extLst>
            <c:ext xmlns:c16="http://schemas.microsoft.com/office/drawing/2014/chart" uri="{C3380CC4-5D6E-409C-BE32-E72D297353CC}">
              <c16:uniqueId val="{00000000-C975-4B82-9B08-3AC6F5BBCDDA}"/>
            </c:ext>
          </c:extLst>
        </c:ser>
        <c:dLbls>
          <c:showLegendKey val="0"/>
          <c:showVal val="0"/>
          <c:showCatName val="0"/>
          <c:showSerName val="0"/>
          <c:showPercent val="0"/>
          <c:showBubbleSize val="0"/>
        </c:dLbls>
        <c:gapWidth val="219"/>
        <c:overlap val="-27"/>
        <c:axId val="315126168"/>
        <c:axId val="370829584"/>
      </c:barChart>
      <c:catAx>
        <c:axId val="31512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829584"/>
        <c:crosses val="autoZero"/>
        <c:auto val="1"/>
        <c:lblAlgn val="ctr"/>
        <c:lblOffset val="100"/>
        <c:noMultiLvlLbl val="0"/>
      </c:catAx>
      <c:valAx>
        <c:axId val="37082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12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28</c:v>
                </c:pt>
              </c:numCache>
            </c:numRef>
          </c:val>
          <c:extLst>
            <c:ext xmlns:c16="http://schemas.microsoft.com/office/drawing/2014/chart" uri="{C3380CC4-5D6E-409C-BE32-E72D297353CC}">
              <c16:uniqueId val="{00000000-121D-4551-8A0C-152E4421356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3</c:v>
                </c:pt>
              </c:numCache>
            </c:numRef>
          </c:val>
          <c:extLst>
            <c:ext xmlns:c16="http://schemas.microsoft.com/office/drawing/2014/chart" uri="{C3380CC4-5D6E-409C-BE32-E72D297353CC}">
              <c16:uniqueId val="{00000001-121D-4551-8A0C-152E4421356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0</c:v>
                </c:pt>
              </c:numCache>
            </c:numRef>
          </c:val>
          <c:extLst>
            <c:ext xmlns:c16="http://schemas.microsoft.com/office/drawing/2014/chart" uri="{C3380CC4-5D6E-409C-BE32-E72D297353CC}">
              <c16:uniqueId val="{00000002-121D-4551-8A0C-152E4421356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Camelbak Argentina</c:v>
                </c:pt>
              </c:strCache>
            </c:strRef>
          </c:cat>
          <c:val>
            <c:numRef>
              <c:f>Sheet1!$E$2</c:f>
              <c:numCache>
                <c:formatCode>General</c:formatCode>
                <c:ptCount val="1"/>
                <c:pt idx="0">
                  <c:v>0</c:v>
                </c:pt>
              </c:numCache>
            </c:numRef>
          </c:val>
          <c:extLst>
            <c:ext xmlns:c16="http://schemas.microsoft.com/office/drawing/2014/chart" uri="{C3380CC4-5D6E-409C-BE32-E72D297353CC}">
              <c16:uniqueId val="{00000003-121D-4551-8A0C-152E4421356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Camelbak Argentina</c:v>
                </c:pt>
              </c:strCache>
            </c:strRef>
          </c:cat>
          <c:val>
            <c:numRef>
              <c:f>Sheet1!$F$2</c:f>
              <c:numCache>
                <c:formatCode>General</c:formatCode>
                <c:ptCount val="1"/>
                <c:pt idx="0">
                  <c:v>0</c:v>
                </c:pt>
              </c:numCache>
            </c:numRef>
          </c:val>
          <c:extLst>
            <c:ext xmlns:c16="http://schemas.microsoft.com/office/drawing/2014/chart" uri="{C3380CC4-5D6E-409C-BE32-E72D297353CC}">
              <c16:uniqueId val="{00000004-121D-4551-8A0C-152E4421356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Camelbak Argentina</c:v>
                </c:pt>
              </c:strCache>
            </c:strRef>
          </c:cat>
          <c:val>
            <c:numRef>
              <c:f>Sheet1!$G$2</c:f>
              <c:numCache>
                <c:formatCode>General</c:formatCode>
                <c:ptCount val="1"/>
                <c:pt idx="0">
                  <c:v>0</c:v>
                </c:pt>
              </c:numCache>
            </c:numRef>
          </c:val>
          <c:extLst>
            <c:ext xmlns:c16="http://schemas.microsoft.com/office/drawing/2014/chart" uri="{C3380CC4-5D6E-409C-BE32-E72D297353CC}">
              <c16:uniqueId val="{00000005-121D-4551-8A0C-152E4421356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Camelbak Argentina</c:v>
                </c:pt>
              </c:strCache>
            </c:strRef>
          </c:cat>
          <c:val>
            <c:numRef>
              <c:f>Sheet1!$H$2</c:f>
              <c:numCache>
                <c:formatCode>General</c:formatCode>
                <c:ptCount val="1"/>
                <c:pt idx="0">
                  <c:v>16</c:v>
                </c:pt>
              </c:numCache>
            </c:numRef>
          </c:val>
          <c:extLst>
            <c:ext xmlns:c16="http://schemas.microsoft.com/office/drawing/2014/chart" uri="{C3380CC4-5D6E-409C-BE32-E72D297353CC}">
              <c16:uniqueId val="{00000006-121D-4551-8A0C-152E4421356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Camelbak Argentina</c:v>
                </c:pt>
              </c:strCache>
            </c:strRef>
          </c:cat>
          <c:val>
            <c:numRef>
              <c:f>Sheet1!$I$2</c:f>
              <c:numCache>
                <c:formatCode>General</c:formatCode>
                <c:ptCount val="1"/>
                <c:pt idx="0">
                  <c:v>0</c:v>
                </c:pt>
              </c:numCache>
            </c:numRef>
          </c:val>
          <c:extLst>
            <c:ext xmlns:c16="http://schemas.microsoft.com/office/drawing/2014/chart" uri="{C3380CC4-5D6E-409C-BE32-E72D297353CC}">
              <c16:uniqueId val="{00000007-121D-4551-8A0C-152E4421356F}"/>
            </c:ext>
          </c:extLst>
        </c:ser>
        <c:dLbls>
          <c:showLegendKey val="0"/>
          <c:showVal val="0"/>
          <c:showCatName val="0"/>
          <c:showSerName val="0"/>
          <c:showPercent val="0"/>
          <c:showBubbleSize val="0"/>
        </c:dLbls>
        <c:gapWidth val="150"/>
        <c:overlap val="100"/>
        <c:axId val="370832864"/>
        <c:axId val="370832208"/>
      </c:barChart>
      <c:catAx>
        <c:axId val="37083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832208"/>
        <c:crosses val="autoZero"/>
        <c:auto val="1"/>
        <c:lblAlgn val="ctr"/>
        <c:lblOffset val="100"/>
        <c:noMultiLvlLbl val="0"/>
      </c:catAx>
      <c:valAx>
        <c:axId val="370832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83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1FC4-4A04-8DF1-9A77BC311B06}"/>
            </c:ext>
          </c:extLst>
        </c:ser>
        <c:dLbls>
          <c:showLegendKey val="0"/>
          <c:showVal val="0"/>
          <c:showCatName val="0"/>
          <c:showSerName val="0"/>
          <c:showPercent val="0"/>
          <c:showBubbleSize val="0"/>
        </c:dLbls>
        <c:smooth val="0"/>
        <c:axId val="256584944"/>
        <c:axId val="256582976"/>
      </c:lineChart>
      <c:dateAx>
        <c:axId val="256584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582976"/>
        <c:crosses val="autoZero"/>
        <c:auto val="1"/>
        <c:lblOffset val="100"/>
        <c:baseTimeUnit val="days"/>
      </c:dateAx>
      <c:valAx>
        <c:axId val="25658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58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34B7A-0CC3-47C9-BACC-697B840AF549}"/>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20AE27C8-8208-49B4-8645-262D395E84F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87080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0DD19-3387-4C31-B990-59E6CC10DCA3}"/>
              </a:ext>
            </a:extLst>
          </p:cNvPr>
          <p:cNvSpPr>
            <a:spLocks noGrp="1"/>
          </p:cNvSpPr>
          <p:nvPr>
            <p:ph type="title"/>
          </p:nvPr>
        </p:nvSpPr>
        <p:spPr/>
        <p:txBody>
          <a:bodyPr/>
          <a:lstStyle/>
          <a:p>
            <a:r>
              <a:rPr lang="en-US"/>
              <a:t>Facebook Key Metrics Table | CamelBak</a:t>
            </a:r>
          </a:p>
        </p:txBody>
      </p:sp>
      <p:graphicFrame>
        <p:nvGraphicFramePr>
          <p:cNvPr id="5" name="Table Placeholder 4">
            <a:extLst>
              <a:ext uri="{FF2B5EF4-FFF2-40B4-BE49-F238E27FC236}">
                <a16:creationId xmlns:a16="http://schemas.microsoft.com/office/drawing/2014/main" id="{ADDC5650-B656-45A5-A913-3A439213CAFD}"/>
              </a:ext>
            </a:extLst>
          </p:cNvPr>
          <p:cNvGraphicFramePr>
            <a:graphicFrameLocks noGrp="1"/>
          </p:cNvGraphicFramePr>
          <p:nvPr>
            <p:ph type="tbl" sz="quarter" idx="13"/>
            <p:extLst>
              <p:ext uri="{D42A27DB-BD31-4B8C-83A1-F6EECF244321}">
                <p14:modId xmlns:p14="http://schemas.microsoft.com/office/powerpoint/2010/main" val="2442732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50344417"/>
                    </a:ext>
                  </a:extLst>
                </a:gridCol>
                <a:gridCol w="740664">
                  <a:extLst>
                    <a:ext uri="{9D8B030D-6E8A-4147-A177-3AD203B41FA5}">
                      <a16:colId xmlns:a16="http://schemas.microsoft.com/office/drawing/2014/main" val="2248402797"/>
                    </a:ext>
                  </a:extLst>
                </a:gridCol>
                <a:gridCol w="740664">
                  <a:extLst>
                    <a:ext uri="{9D8B030D-6E8A-4147-A177-3AD203B41FA5}">
                      <a16:colId xmlns:a16="http://schemas.microsoft.com/office/drawing/2014/main" val="1428768101"/>
                    </a:ext>
                  </a:extLst>
                </a:gridCol>
                <a:gridCol w="740664">
                  <a:extLst>
                    <a:ext uri="{9D8B030D-6E8A-4147-A177-3AD203B41FA5}">
                      <a16:colId xmlns:a16="http://schemas.microsoft.com/office/drawing/2014/main" val="43131534"/>
                    </a:ext>
                  </a:extLst>
                </a:gridCol>
                <a:gridCol w="740664">
                  <a:extLst>
                    <a:ext uri="{9D8B030D-6E8A-4147-A177-3AD203B41FA5}">
                      <a16:colId xmlns:a16="http://schemas.microsoft.com/office/drawing/2014/main" val="2608390776"/>
                    </a:ext>
                  </a:extLst>
                </a:gridCol>
                <a:gridCol w="740664">
                  <a:extLst>
                    <a:ext uri="{9D8B030D-6E8A-4147-A177-3AD203B41FA5}">
                      <a16:colId xmlns:a16="http://schemas.microsoft.com/office/drawing/2014/main" val="1998922286"/>
                    </a:ext>
                  </a:extLst>
                </a:gridCol>
                <a:gridCol w="740664">
                  <a:extLst>
                    <a:ext uri="{9D8B030D-6E8A-4147-A177-3AD203B41FA5}">
                      <a16:colId xmlns:a16="http://schemas.microsoft.com/office/drawing/2014/main" val="2499824799"/>
                    </a:ext>
                  </a:extLst>
                </a:gridCol>
                <a:gridCol w="740664">
                  <a:extLst>
                    <a:ext uri="{9D8B030D-6E8A-4147-A177-3AD203B41FA5}">
                      <a16:colId xmlns:a16="http://schemas.microsoft.com/office/drawing/2014/main" val="216198453"/>
                    </a:ext>
                  </a:extLst>
                </a:gridCol>
                <a:gridCol w="740664">
                  <a:extLst>
                    <a:ext uri="{9D8B030D-6E8A-4147-A177-3AD203B41FA5}">
                      <a16:colId xmlns:a16="http://schemas.microsoft.com/office/drawing/2014/main" val="7548363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094307288"/>
                  </a:ext>
                </a:extLst>
              </a:tr>
              <a:tr h="370840">
                <a:tc>
                  <a:txBody>
                    <a:bodyPr/>
                    <a:lstStyle/>
                    <a:p>
                      <a:r>
                        <a:rPr lang="en-US" sz="1000"/>
                        <a:t>Camelbak Argentina</a:t>
                      </a:r>
                    </a:p>
                  </a:txBody>
                  <a:tcPr/>
                </a:tc>
                <a:tc>
                  <a:txBody>
                    <a:bodyPr/>
                    <a:lstStyle/>
                    <a:p>
                      <a:r>
                        <a:rPr lang="en-US" sz="1000"/>
                        <a:t>15248</a:t>
                      </a:r>
                    </a:p>
                  </a:txBody>
                  <a:tcPr/>
                </a:tc>
                <a:tc>
                  <a:txBody>
                    <a:bodyPr/>
                    <a:lstStyle/>
                    <a:p>
                      <a:r>
                        <a:rPr lang="en-US" sz="1000"/>
                        <a:t>1138</a:t>
                      </a:r>
                    </a:p>
                  </a:txBody>
                  <a:tcPr/>
                </a:tc>
                <a:tc>
                  <a:txBody>
                    <a:bodyPr/>
                    <a:lstStyle/>
                    <a:p>
                      <a:r>
                        <a:rPr lang="en-US" sz="1000"/>
                        <a:t>5</a:t>
                      </a:r>
                    </a:p>
                  </a:txBody>
                  <a:tcPr/>
                </a:tc>
                <a:tc>
                  <a:txBody>
                    <a:bodyPr/>
                    <a:lstStyle/>
                    <a:p>
                      <a:r>
                        <a:rPr lang="en-US" sz="1000"/>
                        <a:t>31</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0.0640 %</a:t>
                      </a:r>
                    </a:p>
                  </a:txBody>
                  <a:tcPr/>
                </a:tc>
                <a:extLst>
                  <a:ext uri="{0D108BD9-81ED-4DB2-BD59-A6C34878D82A}">
                    <a16:rowId xmlns:a16="http://schemas.microsoft.com/office/drawing/2014/main" val="1469971895"/>
                  </a:ext>
                </a:extLst>
              </a:tr>
            </a:tbl>
          </a:graphicData>
        </a:graphic>
      </p:graphicFrame>
      <p:sp>
        <p:nvSpPr>
          <p:cNvPr id="4" name="Text Placeholder 3">
            <a:extLst>
              <a:ext uri="{FF2B5EF4-FFF2-40B4-BE49-F238E27FC236}">
                <a16:creationId xmlns:a16="http://schemas.microsoft.com/office/drawing/2014/main" id="{60AC6BB5-A60D-4F12-BE1D-AB6571C280F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33574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AE36-096F-4FC3-9DDE-70BD072937CC}"/>
              </a:ext>
            </a:extLst>
          </p:cNvPr>
          <p:cNvSpPr>
            <a:spLocks noGrp="1"/>
          </p:cNvSpPr>
          <p:nvPr>
            <p:ph type="title"/>
          </p:nvPr>
        </p:nvSpPr>
        <p:spPr/>
        <p:txBody>
          <a:bodyPr/>
          <a:lstStyle/>
          <a:p>
            <a:r>
              <a:rPr lang="en-US"/>
              <a:t>Facebook Key Metrics Radar | CamelBak</a:t>
            </a:r>
          </a:p>
        </p:txBody>
      </p:sp>
      <p:graphicFrame>
        <p:nvGraphicFramePr>
          <p:cNvPr id="6" name="Chart Placeholder 5">
            <a:extLst>
              <a:ext uri="{FF2B5EF4-FFF2-40B4-BE49-F238E27FC236}">
                <a16:creationId xmlns:a16="http://schemas.microsoft.com/office/drawing/2014/main" id="{6DAF3BE8-2C3A-4886-8FEB-2E020E8318E8}"/>
              </a:ext>
            </a:extLst>
          </p:cNvPr>
          <p:cNvGraphicFramePr>
            <a:graphicFrameLocks noGrp="1"/>
          </p:cNvGraphicFramePr>
          <p:nvPr>
            <p:ph type="chart" sz="quarter" idx="13"/>
            <p:extLst>
              <p:ext uri="{D42A27DB-BD31-4B8C-83A1-F6EECF244321}">
                <p14:modId xmlns:p14="http://schemas.microsoft.com/office/powerpoint/2010/main" val="3744816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A0DFFD-B66F-49E1-990A-E462DB3FFDCF}"/>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41EB88D7-F1BB-448C-BF6F-D2D181A207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0138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B877B-23B3-45A8-B262-10CC58EC3E90}"/>
              </a:ext>
            </a:extLst>
          </p:cNvPr>
          <p:cNvSpPr>
            <a:spLocks noGrp="1"/>
          </p:cNvSpPr>
          <p:nvPr>
            <p:ph type="title"/>
          </p:nvPr>
        </p:nvSpPr>
        <p:spPr/>
        <p:txBody>
          <a:bodyPr/>
          <a:lstStyle/>
          <a:p>
            <a:r>
              <a:rPr lang="en-US"/>
              <a:t>Facebook Fans or Followers Total | CamelBak</a:t>
            </a:r>
          </a:p>
        </p:txBody>
      </p:sp>
      <p:graphicFrame>
        <p:nvGraphicFramePr>
          <p:cNvPr id="6" name="Chart Placeholder 5">
            <a:extLst>
              <a:ext uri="{FF2B5EF4-FFF2-40B4-BE49-F238E27FC236}">
                <a16:creationId xmlns:a16="http://schemas.microsoft.com/office/drawing/2014/main" id="{1C465BE6-1B5C-4C20-A170-3FDA26B89C74}"/>
              </a:ext>
            </a:extLst>
          </p:cNvPr>
          <p:cNvGraphicFramePr>
            <a:graphicFrameLocks noGrp="1"/>
          </p:cNvGraphicFramePr>
          <p:nvPr>
            <p:ph type="chart" sz="quarter" idx="13"/>
            <p:extLst>
              <p:ext uri="{D42A27DB-BD31-4B8C-83A1-F6EECF244321}">
                <p14:modId xmlns:p14="http://schemas.microsoft.com/office/powerpoint/2010/main" val="69059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F50B4A-3B23-40D7-99B3-856F987415B6}"/>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F89350A8-4707-4584-B950-4B963D7601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6943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D9D4-0D0E-4C9D-9D80-D7A5775EE3FC}"/>
              </a:ext>
            </a:extLst>
          </p:cNvPr>
          <p:cNvSpPr>
            <a:spLocks noGrp="1"/>
          </p:cNvSpPr>
          <p:nvPr>
            <p:ph type="title"/>
          </p:nvPr>
        </p:nvSpPr>
        <p:spPr/>
        <p:txBody>
          <a:bodyPr/>
          <a:lstStyle/>
          <a:p>
            <a:r>
              <a:rPr lang="en-US"/>
              <a:t>Facebook Fans Change | CamelBak</a:t>
            </a:r>
          </a:p>
        </p:txBody>
      </p:sp>
      <p:graphicFrame>
        <p:nvGraphicFramePr>
          <p:cNvPr id="6" name="Chart Placeholder 5">
            <a:extLst>
              <a:ext uri="{FF2B5EF4-FFF2-40B4-BE49-F238E27FC236}">
                <a16:creationId xmlns:a16="http://schemas.microsoft.com/office/drawing/2014/main" id="{041901A3-C002-4EA0-84D2-CCC216F466B8}"/>
              </a:ext>
            </a:extLst>
          </p:cNvPr>
          <p:cNvGraphicFramePr>
            <a:graphicFrameLocks noGrp="1"/>
          </p:cNvGraphicFramePr>
          <p:nvPr>
            <p:ph type="chart" sz="quarter" idx="13"/>
            <p:extLst>
              <p:ext uri="{D42A27DB-BD31-4B8C-83A1-F6EECF244321}">
                <p14:modId xmlns:p14="http://schemas.microsoft.com/office/powerpoint/2010/main" val="859290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10E5BA-35B1-435C-921F-494F53A6A29A}"/>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7843F39B-9FE1-4F98-9DD8-BBC4D3F28E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1659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57149-6549-4A15-980D-8D63F2A840B9}"/>
              </a:ext>
            </a:extLst>
          </p:cNvPr>
          <p:cNvSpPr>
            <a:spLocks noGrp="1"/>
          </p:cNvSpPr>
          <p:nvPr>
            <p:ph type="title"/>
          </p:nvPr>
        </p:nvSpPr>
        <p:spPr/>
        <p:txBody>
          <a:bodyPr/>
          <a:lstStyle/>
          <a:p>
            <a:r>
              <a:rPr lang="en-US"/>
              <a:t>Facebook Fans Change Per Weekday | CamelBak</a:t>
            </a:r>
          </a:p>
        </p:txBody>
      </p:sp>
      <p:graphicFrame>
        <p:nvGraphicFramePr>
          <p:cNvPr id="6" name="Chart Placeholder 5">
            <a:extLst>
              <a:ext uri="{FF2B5EF4-FFF2-40B4-BE49-F238E27FC236}">
                <a16:creationId xmlns:a16="http://schemas.microsoft.com/office/drawing/2014/main" id="{5ABAB8BE-A747-4CE9-8D61-CE6DA25764BB}"/>
              </a:ext>
            </a:extLst>
          </p:cNvPr>
          <p:cNvGraphicFramePr>
            <a:graphicFrameLocks noGrp="1"/>
          </p:cNvGraphicFramePr>
          <p:nvPr>
            <p:ph type="chart" sz="quarter" idx="13"/>
            <p:extLst>
              <p:ext uri="{D42A27DB-BD31-4B8C-83A1-F6EECF244321}">
                <p14:modId xmlns:p14="http://schemas.microsoft.com/office/powerpoint/2010/main" val="1372470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6A587D-97F6-4F2F-8F07-02C1644803C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4FF60A81-9D34-4631-A1E5-726DB8B0D6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7327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3B16D-0B66-44C9-96AD-25DB0CE6B505}"/>
              </a:ext>
            </a:extLst>
          </p:cNvPr>
          <p:cNvSpPr>
            <a:spLocks noGrp="1"/>
          </p:cNvSpPr>
          <p:nvPr>
            <p:ph type="title"/>
          </p:nvPr>
        </p:nvSpPr>
        <p:spPr/>
        <p:txBody>
          <a:bodyPr/>
          <a:lstStyle/>
          <a:p>
            <a:r>
              <a:rPr lang="en-US"/>
              <a:t>Facebook Fans Change Rate | CamelBak</a:t>
            </a:r>
          </a:p>
        </p:txBody>
      </p:sp>
      <p:graphicFrame>
        <p:nvGraphicFramePr>
          <p:cNvPr id="6" name="Chart Placeholder 5">
            <a:extLst>
              <a:ext uri="{FF2B5EF4-FFF2-40B4-BE49-F238E27FC236}">
                <a16:creationId xmlns:a16="http://schemas.microsoft.com/office/drawing/2014/main" id="{6C404653-4D0C-4BE4-A812-1F3A52774F9E}"/>
              </a:ext>
            </a:extLst>
          </p:cNvPr>
          <p:cNvGraphicFramePr>
            <a:graphicFrameLocks noGrp="1"/>
          </p:cNvGraphicFramePr>
          <p:nvPr>
            <p:ph type="chart" sz="quarter" idx="13"/>
            <p:extLst>
              <p:ext uri="{D42A27DB-BD31-4B8C-83A1-F6EECF244321}">
                <p14:modId xmlns:p14="http://schemas.microsoft.com/office/powerpoint/2010/main" val="3592130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9C068E-31D3-4BBF-8DD4-84934C564F59}"/>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E84FFA0B-4125-42FD-B736-6F63D4AAAC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5487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464A9-6DF8-417B-A6A1-C0011B00701D}"/>
              </a:ext>
            </a:extLst>
          </p:cNvPr>
          <p:cNvSpPr>
            <a:spLocks noGrp="1"/>
          </p:cNvSpPr>
          <p:nvPr>
            <p:ph type="title"/>
          </p:nvPr>
        </p:nvSpPr>
        <p:spPr/>
        <p:txBody>
          <a:bodyPr/>
          <a:lstStyle/>
          <a:p>
            <a:r>
              <a:rPr lang="en-US"/>
              <a:t>Facebook Own Posts | CamelBak</a:t>
            </a:r>
          </a:p>
        </p:txBody>
      </p:sp>
      <p:graphicFrame>
        <p:nvGraphicFramePr>
          <p:cNvPr id="6" name="Chart Placeholder 5">
            <a:extLst>
              <a:ext uri="{FF2B5EF4-FFF2-40B4-BE49-F238E27FC236}">
                <a16:creationId xmlns:a16="http://schemas.microsoft.com/office/drawing/2014/main" id="{414913EF-F054-4236-BFF1-BBBACCDE94D9}"/>
              </a:ext>
            </a:extLst>
          </p:cNvPr>
          <p:cNvGraphicFramePr>
            <a:graphicFrameLocks noGrp="1"/>
          </p:cNvGraphicFramePr>
          <p:nvPr>
            <p:ph type="chart" sz="quarter" idx="13"/>
            <p:extLst>
              <p:ext uri="{D42A27DB-BD31-4B8C-83A1-F6EECF244321}">
                <p14:modId xmlns:p14="http://schemas.microsoft.com/office/powerpoint/2010/main" val="1933260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B3B870-F328-40C8-B4FD-288F9760BD9F}"/>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91019A3C-933F-49B7-B70E-5A867C9785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325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A3BB1-04A0-43BA-80D1-342C3EBC6254}"/>
              </a:ext>
            </a:extLst>
          </p:cNvPr>
          <p:cNvSpPr>
            <a:spLocks noGrp="1"/>
          </p:cNvSpPr>
          <p:nvPr>
            <p:ph type="title"/>
          </p:nvPr>
        </p:nvSpPr>
        <p:spPr/>
        <p:txBody>
          <a:bodyPr/>
          <a:lstStyle/>
          <a:p>
            <a:r>
              <a:rPr lang="en-US"/>
              <a:t>Facebook Interaction Rate | CamelBak</a:t>
            </a:r>
          </a:p>
        </p:txBody>
      </p:sp>
      <p:graphicFrame>
        <p:nvGraphicFramePr>
          <p:cNvPr id="6" name="Chart Placeholder 5">
            <a:extLst>
              <a:ext uri="{FF2B5EF4-FFF2-40B4-BE49-F238E27FC236}">
                <a16:creationId xmlns:a16="http://schemas.microsoft.com/office/drawing/2014/main" id="{EBB8B3B1-0140-497D-9D10-211A0CD3A78A}"/>
              </a:ext>
            </a:extLst>
          </p:cNvPr>
          <p:cNvGraphicFramePr>
            <a:graphicFrameLocks noGrp="1"/>
          </p:cNvGraphicFramePr>
          <p:nvPr>
            <p:ph type="chart" sz="quarter" idx="13"/>
            <p:extLst>
              <p:ext uri="{D42A27DB-BD31-4B8C-83A1-F6EECF244321}">
                <p14:modId xmlns:p14="http://schemas.microsoft.com/office/powerpoint/2010/main" val="733884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6396DE-9679-4626-859E-EB1E0B68997E}"/>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5DB6FC41-0B90-479C-A008-A8FB7C08DE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1297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389F8-B4DB-4731-8FF2-D148643F30FD}"/>
              </a:ext>
            </a:extLst>
          </p:cNvPr>
          <p:cNvSpPr>
            <a:spLocks noGrp="1"/>
          </p:cNvSpPr>
          <p:nvPr>
            <p:ph type="title"/>
          </p:nvPr>
        </p:nvSpPr>
        <p:spPr/>
        <p:txBody>
          <a:bodyPr/>
          <a:lstStyle/>
          <a:p>
            <a:r>
              <a:rPr lang="en-US"/>
              <a:t>Facebook Own Posts By Weekday | CamelBak</a:t>
            </a:r>
          </a:p>
        </p:txBody>
      </p:sp>
      <p:graphicFrame>
        <p:nvGraphicFramePr>
          <p:cNvPr id="6" name="Chart Placeholder 5">
            <a:extLst>
              <a:ext uri="{FF2B5EF4-FFF2-40B4-BE49-F238E27FC236}">
                <a16:creationId xmlns:a16="http://schemas.microsoft.com/office/drawing/2014/main" id="{1402CF77-0435-415C-AD8B-06917207A3C3}"/>
              </a:ext>
            </a:extLst>
          </p:cNvPr>
          <p:cNvGraphicFramePr>
            <a:graphicFrameLocks noGrp="1"/>
          </p:cNvGraphicFramePr>
          <p:nvPr>
            <p:ph type="chart" sz="quarter" idx="13"/>
            <p:extLst>
              <p:ext uri="{D42A27DB-BD31-4B8C-83A1-F6EECF244321}">
                <p14:modId xmlns:p14="http://schemas.microsoft.com/office/powerpoint/2010/main" val="3267618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548261-B6F3-4829-A0BF-072B8DC7CA94}"/>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2AB711D2-11CF-4461-B260-3D8746892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8997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84D45-0840-4593-899E-7830DBDE6B23}"/>
              </a:ext>
            </a:extLst>
          </p:cNvPr>
          <p:cNvSpPr>
            <a:spLocks noGrp="1"/>
          </p:cNvSpPr>
          <p:nvPr>
            <p:ph type="title"/>
          </p:nvPr>
        </p:nvSpPr>
        <p:spPr/>
        <p:txBody>
          <a:bodyPr/>
          <a:lstStyle/>
          <a:p>
            <a:r>
              <a:rPr lang="en-US"/>
              <a:t>Facebook Interaction Rate By Weekday | CamelBak</a:t>
            </a:r>
          </a:p>
        </p:txBody>
      </p:sp>
      <p:graphicFrame>
        <p:nvGraphicFramePr>
          <p:cNvPr id="6" name="Chart Placeholder 5">
            <a:extLst>
              <a:ext uri="{FF2B5EF4-FFF2-40B4-BE49-F238E27FC236}">
                <a16:creationId xmlns:a16="http://schemas.microsoft.com/office/drawing/2014/main" id="{8384E085-4A68-430E-BFDC-C0CD8CAA4E21}"/>
              </a:ext>
            </a:extLst>
          </p:cNvPr>
          <p:cNvGraphicFramePr>
            <a:graphicFrameLocks noGrp="1"/>
          </p:cNvGraphicFramePr>
          <p:nvPr>
            <p:ph type="chart" sz="quarter" idx="13"/>
            <p:extLst>
              <p:ext uri="{D42A27DB-BD31-4B8C-83A1-F6EECF244321}">
                <p14:modId xmlns:p14="http://schemas.microsoft.com/office/powerpoint/2010/main" val="1854562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D7455C-3080-4C50-86D6-80CC7226F691}"/>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885FC6E0-AC77-4ED0-BB00-509A06FF6F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3149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19342-0049-4D52-ADE2-61B0EB47FD14}"/>
              </a:ext>
            </a:extLst>
          </p:cNvPr>
          <p:cNvSpPr>
            <a:spLocks noGrp="1"/>
          </p:cNvSpPr>
          <p:nvPr>
            <p:ph type="title"/>
          </p:nvPr>
        </p:nvSpPr>
        <p:spPr/>
        <p:txBody>
          <a:bodyPr/>
          <a:lstStyle/>
          <a:p>
            <a:r>
              <a:rPr lang="en-US"/>
              <a:t>Facebook Own Posts By Hour | CamelBak</a:t>
            </a:r>
          </a:p>
        </p:txBody>
      </p:sp>
      <p:graphicFrame>
        <p:nvGraphicFramePr>
          <p:cNvPr id="6" name="Chart Placeholder 5">
            <a:extLst>
              <a:ext uri="{FF2B5EF4-FFF2-40B4-BE49-F238E27FC236}">
                <a16:creationId xmlns:a16="http://schemas.microsoft.com/office/drawing/2014/main" id="{54A0B51E-2912-4572-8215-C5BE17360AF8}"/>
              </a:ext>
            </a:extLst>
          </p:cNvPr>
          <p:cNvGraphicFramePr>
            <a:graphicFrameLocks noGrp="1"/>
          </p:cNvGraphicFramePr>
          <p:nvPr>
            <p:ph type="chart" sz="quarter" idx="13"/>
            <p:extLst>
              <p:ext uri="{D42A27DB-BD31-4B8C-83A1-F6EECF244321}">
                <p14:modId xmlns:p14="http://schemas.microsoft.com/office/powerpoint/2010/main" val="995928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8B3EBB-0903-4442-A557-FE3CF2600526}"/>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4D934A9B-09D1-4126-A77E-4B19A13519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991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E305A-9331-4FA1-8F72-A7F3F1FD5A75}"/>
              </a:ext>
            </a:extLst>
          </p:cNvPr>
          <p:cNvSpPr>
            <a:spLocks noGrp="1"/>
          </p:cNvSpPr>
          <p:nvPr>
            <p:ph type="title"/>
          </p:nvPr>
        </p:nvSpPr>
        <p:spPr/>
        <p:txBody>
          <a:bodyPr/>
          <a:lstStyle/>
          <a:p>
            <a:r>
              <a:rPr lang="en-US"/>
              <a:t>Facebook Interaction Rate By Hour | CamelBak</a:t>
            </a:r>
          </a:p>
        </p:txBody>
      </p:sp>
      <p:graphicFrame>
        <p:nvGraphicFramePr>
          <p:cNvPr id="6" name="Chart Placeholder 5">
            <a:extLst>
              <a:ext uri="{FF2B5EF4-FFF2-40B4-BE49-F238E27FC236}">
                <a16:creationId xmlns:a16="http://schemas.microsoft.com/office/drawing/2014/main" id="{0A166AA8-4377-42EC-AB43-3B0E9EEEF852}"/>
              </a:ext>
            </a:extLst>
          </p:cNvPr>
          <p:cNvGraphicFramePr>
            <a:graphicFrameLocks noGrp="1"/>
          </p:cNvGraphicFramePr>
          <p:nvPr>
            <p:ph type="chart" sz="quarter" idx="13"/>
            <p:extLst>
              <p:ext uri="{D42A27DB-BD31-4B8C-83A1-F6EECF244321}">
                <p14:modId xmlns:p14="http://schemas.microsoft.com/office/powerpoint/2010/main" val="3475351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9D73F-E39E-46D3-98AC-33F57F06D80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71F351BC-41E9-4965-B540-9853A14A8F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8154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1F4AF-3792-45BC-A01F-D20F0343EF3B}"/>
              </a:ext>
            </a:extLst>
          </p:cNvPr>
          <p:cNvSpPr>
            <a:spLocks noGrp="1"/>
          </p:cNvSpPr>
          <p:nvPr>
            <p:ph type="title"/>
          </p:nvPr>
        </p:nvSpPr>
        <p:spPr/>
        <p:txBody>
          <a:bodyPr/>
          <a:lstStyle/>
          <a:p>
            <a:r>
              <a:rPr lang="en-US"/>
              <a:t>Facebook Post Type Distribution Per Profile | CamelBak</a:t>
            </a:r>
          </a:p>
        </p:txBody>
      </p:sp>
      <p:graphicFrame>
        <p:nvGraphicFramePr>
          <p:cNvPr id="6" name="Chart Placeholder 5">
            <a:extLst>
              <a:ext uri="{FF2B5EF4-FFF2-40B4-BE49-F238E27FC236}">
                <a16:creationId xmlns:a16="http://schemas.microsoft.com/office/drawing/2014/main" id="{17F2B89A-23AC-470C-9CF6-3FE8FE7A7B4A}"/>
              </a:ext>
            </a:extLst>
          </p:cNvPr>
          <p:cNvGraphicFramePr>
            <a:graphicFrameLocks noGrp="1"/>
          </p:cNvGraphicFramePr>
          <p:nvPr>
            <p:ph type="chart" sz="quarter" idx="13"/>
            <p:extLst>
              <p:ext uri="{D42A27DB-BD31-4B8C-83A1-F6EECF244321}">
                <p14:modId xmlns:p14="http://schemas.microsoft.com/office/powerpoint/2010/main" val="958531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F14C51-73A7-4669-B391-45E03B057297}"/>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E788D3B4-522E-4B67-B23D-4E23FCCE1D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8803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7B302-6C8F-4D27-9C79-C813838ED606}"/>
              </a:ext>
            </a:extLst>
          </p:cNvPr>
          <p:cNvSpPr>
            <a:spLocks noGrp="1"/>
          </p:cNvSpPr>
          <p:nvPr>
            <p:ph type="title"/>
          </p:nvPr>
        </p:nvSpPr>
        <p:spPr/>
        <p:txBody>
          <a:bodyPr/>
          <a:lstStyle/>
          <a:p>
            <a:r>
              <a:rPr lang="en-US"/>
              <a:t>Facebook Interaction Rate By Post Type | CamelBak</a:t>
            </a:r>
          </a:p>
        </p:txBody>
      </p:sp>
      <p:graphicFrame>
        <p:nvGraphicFramePr>
          <p:cNvPr id="6" name="Chart Placeholder 5">
            <a:extLst>
              <a:ext uri="{FF2B5EF4-FFF2-40B4-BE49-F238E27FC236}">
                <a16:creationId xmlns:a16="http://schemas.microsoft.com/office/drawing/2014/main" id="{13D47732-FFBC-4586-9A0D-10DDD8BD28DA}"/>
              </a:ext>
            </a:extLst>
          </p:cNvPr>
          <p:cNvGraphicFramePr>
            <a:graphicFrameLocks noGrp="1"/>
          </p:cNvGraphicFramePr>
          <p:nvPr>
            <p:ph type="chart" sz="quarter" idx="13"/>
            <p:extLst>
              <p:ext uri="{D42A27DB-BD31-4B8C-83A1-F6EECF244321}">
                <p14:modId xmlns:p14="http://schemas.microsoft.com/office/powerpoint/2010/main" val="2400681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833756-A66F-4CA6-9FB2-9A5864F45882}"/>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7A01A555-CB3E-48A7-B870-9D8B4BA939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0554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8370D-8576-4975-A99B-538AE516A3C1}"/>
              </a:ext>
            </a:extLst>
          </p:cNvPr>
          <p:cNvSpPr>
            <a:spLocks noGrp="1"/>
          </p:cNvSpPr>
          <p:nvPr>
            <p:ph type="title"/>
          </p:nvPr>
        </p:nvSpPr>
        <p:spPr/>
        <p:txBody>
          <a:bodyPr/>
          <a:lstStyle/>
          <a:p>
            <a:r>
              <a:rPr lang="en-US"/>
              <a:t>Facebook Interactions Distribution | CamelBak</a:t>
            </a:r>
          </a:p>
        </p:txBody>
      </p:sp>
      <p:graphicFrame>
        <p:nvGraphicFramePr>
          <p:cNvPr id="6" name="Chart Placeholder 5">
            <a:extLst>
              <a:ext uri="{FF2B5EF4-FFF2-40B4-BE49-F238E27FC236}">
                <a16:creationId xmlns:a16="http://schemas.microsoft.com/office/drawing/2014/main" id="{D5B8D6EC-E763-4D1E-9010-B08AF6379BD5}"/>
              </a:ext>
            </a:extLst>
          </p:cNvPr>
          <p:cNvGraphicFramePr>
            <a:graphicFrameLocks noGrp="1"/>
          </p:cNvGraphicFramePr>
          <p:nvPr>
            <p:ph type="chart" sz="quarter" idx="13"/>
            <p:extLst>
              <p:ext uri="{D42A27DB-BD31-4B8C-83A1-F6EECF244321}">
                <p14:modId xmlns:p14="http://schemas.microsoft.com/office/powerpoint/2010/main" val="3744337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95EE96-22A7-4F70-BE42-99FE2815A24E}"/>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92D9249D-0DD2-4BEC-B393-1F1A53F0CB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1588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C5351-8578-420D-AF0F-975380A913D9}"/>
              </a:ext>
            </a:extLst>
          </p:cNvPr>
          <p:cNvSpPr>
            <a:spLocks noGrp="1"/>
          </p:cNvSpPr>
          <p:nvPr>
            <p:ph type="title"/>
          </p:nvPr>
        </p:nvSpPr>
        <p:spPr/>
        <p:txBody>
          <a:bodyPr/>
          <a:lstStyle/>
          <a:p>
            <a:r>
              <a:rPr lang="en-US"/>
              <a:t>Facebook Hashtag Detection | CamelBak</a:t>
            </a:r>
          </a:p>
        </p:txBody>
      </p:sp>
      <p:graphicFrame>
        <p:nvGraphicFramePr>
          <p:cNvPr id="5" name="Table Placeholder 4">
            <a:extLst>
              <a:ext uri="{FF2B5EF4-FFF2-40B4-BE49-F238E27FC236}">
                <a16:creationId xmlns:a16="http://schemas.microsoft.com/office/drawing/2014/main" id="{872C7152-E84C-4041-9D18-BCAF7FBF4EB6}"/>
              </a:ext>
            </a:extLst>
          </p:cNvPr>
          <p:cNvGraphicFramePr>
            <a:graphicFrameLocks noGrp="1"/>
          </p:cNvGraphicFramePr>
          <p:nvPr>
            <p:ph type="tbl" sz="quarter" idx="13"/>
            <p:extLst>
              <p:ext uri="{D42A27DB-BD31-4B8C-83A1-F6EECF244321}">
                <p14:modId xmlns:p14="http://schemas.microsoft.com/office/powerpoint/2010/main" val="485657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24301788"/>
                    </a:ext>
                  </a:extLst>
                </a:gridCol>
                <a:gridCol w="1152144">
                  <a:extLst>
                    <a:ext uri="{9D8B030D-6E8A-4147-A177-3AD203B41FA5}">
                      <a16:colId xmlns:a16="http://schemas.microsoft.com/office/drawing/2014/main" val="355313041"/>
                    </a:ext>
                  </a:extLst>
                </a:gridCol>
                <a:gridCol w="1152144">
                  <a:extLst>
                    <a:ext uri="{9D8B030D-6E8A-4147-A177-3AD203B41FA5}">
                      <a16:colId xmlns:a16="http://schemas.microsoft.com/office/drawing/2014/main" val="338478855"/>
                    </a:ext>
                  </a:extLst>
                </a:gridCol>
                <a:gridCol w="1152144">
                  <a:extLst>
                    <a:ext uri="{9D8B030D-6E8A-4147-A177-3AD203B41FA5}">
                      <a16:colId xmlns:a16="http://schemas.microsoft.com/office/drawing/2014/main" val="3857960182"/>
                    </a:ext>
                  </a:extLst>
                </a:gridCol>
                <a:gridCol w="1152144">
                  <a:extLst>
                    <a:ext uri="{9D8B030D-6E8A-4147-A177-3AD203B41FA5}">
                      <a16:colId xmlns:a16="http://schemas.microsoft.com/office/drawing/2014/main" val="1924400984"/>
                    </a:ext>
                  </a:extLst>
                </a:gridCol>
                <a:gridCol w="1152144">
                  <a:extLst>
                    <a:ext uri="{9D8B030D-6E8A-4147-A177-3AD203B41FA5}">
                      <a16:colId xmlns:a16="http://schemas.microsoft.com/office/drawing/2014/main" val="62145684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853625896"/>
                  </a:ext>
                </a:extLst>
              </a:tr>
              <a:tr h="370840">
                <a:tc>
                  <a:txBody>
                    <a:bodyPr/>
                    <a:lstStyle/>
                    <a:p>
                      <a:r>
                        <a:rPr lang="en-US" sz="1000"/>
                        <a:t>#CamelbakArgentina</a:t>
                      </a:r>
                    </a:p>
                  </a:txBody>
                  <a:tcPr/>
                </a:tc>
                <a:tc>
                  <a:txBody>
                    <a:bodyPr/>
                    <a:lstStyle/>
                    <a:p>
                      <a:r>
                        <a:rPr lang="en-US" sz="1000"/>
                        <a:t>5</a:t>
                      </a:r>
                    </a:p>
                  </a:txBody>
                  <a:tcPr/>
                </a:tc>
                <a:tc>
                  <a:txBody>
                    <a:bodyPr/>
                    <a:lstStyle/>
                    <a:p>
                      <a:r>
                        <a:rPr lang="en-US" sz="1000"/>
                        <a:t>6.2</a:t>
                      </a:r>
                    </a:p>
                  </a:txBody>
                  <a:tcPr/>
                </a:tc>
                <a:tc>
                  <a:txBody>
                    <a:bodyPr/>
                    <a:lstStyle/>
                    <a:p>
                      <a:r>
                        <a:rPr lang="en-US" sz="1000"/>
                        <a:t>3.2</a:t>
                      </a:r>
                    </a:p>
                  </a:txBody>
                  <a:tcPr/>
                </a:tc>
                <a:tc>
                  <a:txBody>
                    <a:bodyPr/>
                    <a:lstStyle/>
                    <a:p>
                      <a:r>
                        <a:rPr lang="en-US" sz="1000"/>
                        <a:t>0</a:t>
                      </a:r>
                    </a:p>
                  </a:txBody>
                  <a:tcPr/>
                </a:tc>
                <a:tc>
                  <a:txBody>
                    <a:bodyPr/>
                    <a:lstStyle/>
                    <a:p>
                      <a:r>
                        <a:rPr lang="en-US" sz="1000"/>
                        <a:t>9.4</a:t>
                      </a:r>
                    </a:p>
                  </a:txBody>
                  <a:tcPr/>
                </a:tc>
                <a:extLst>
                  <a:ext uri="{0D108BD9-81ED-4DB2-BD59-A6C34878D82A}">
                    <a16:rowId xmlns:a16="http://schemas.microsoft.com/office/drawing/2014/main" val="1845304230"/>
                  </a:ext>
                </a:extLst>
              </a:tr>
              <a:tr h="370840">
                <a:tc>
                  <a:txBody>
                    <a:bodyPr/>
                    <a:lstStyle/>
                    <a:p>
                      <a:r>
                        <a:rPr lang="en-US" sz="1000"/>
                        <a:t>#Camelbak</a:t>
                      </a:r>
                    </a:p>
                  </a:txBody>
                  <a:tcPr/>
                </a:tc>
                <a:tc>
                  <a:txBody>
                    <a:bodyPr/>
                    <a:lstStyle/>
                    <a:p>
                      <a:r>
                        <a:rPr lang="en-US" sz="1000"/>
                        <a:t>3</a:t>
                      </a:r>
                    </a:p>
                  </a:txBody>
                  <a:tcPr/>
                </a:tc>
                <a:tc>
                  <a:txBody>
                    <a:bodyPr/>
                    <a:lstStyle/>
                    <a:p>
                      <a:r>
                        <a:rPr lang="en-US" sz="1000"/>
                        <a:t>9.6666666666667</a:t>
                      </a:r>
                    </a:p>
                  </a:txBody>
                  <a:tcPr/>
                </a:tc>
                <a:tc>
                  <a:txBody>
                    <a:bodyPr/>
                    <a:lstStyle/>
                    <a:p>
                      <a:r>
                        <a:rPr lang="en-US" sz="1000"/>
                        <a:t>5.3333333333333</a:t>
                      </a:r>
                    </a:p>
                  </a:txBody>
                  <a:tcPr/>
                </a:tc>
                <a:tc>
                  <a:txBody>
                    <a:bodyPr/>
                    <a:lstStyle/>
                    <a:p>
                      <a:r>
                        <a:rPr lang="en-US" sz="1000"/>
                        <a:t>0</a:t>
                      </a:r>
                    </a:p>
                  </a:txBody>
                  <a:tcPr/>
                </a:tc>
                <a:tc>
                  <a:txBody>
                    <a:bodyPr/>
                    <a:lstStyle/>
                    <a:p>
                      <a:r>
                        <a:rPr lang="en-US" sz="1000"/>
                        <a:t>15</a:t>
                      </a:r>
                    </a:p>
                  </a:txBody>
                  <a:tcPr/>
                </a:tc>
                <a:extLst>
                  <a:ext uri="{0D108BD9-81ED-4DB2-BD59-A6C34878D82A}">
                    <a16:rowId xmlns:a16="http://schemas.microsoft.com/office/drawing/2014/main" val="3406373136"/>
                  </a:ext>
                </a:extLst>
              </a:tr>
              <a:tr h="370840">
                <a:tc>
                  <a:txBody>
                    <a:bodyPr/>
                    <a:lstStyle/>
                    <a:p>
                      <a:r>
                        <a:rPr lang="en-US" sz="1000"/>
                        <a:t>#mochilas</a:t>
                      </a:r>
                    </a:p>
                  </a:txBody>
                  <a:tcPr/>
                </a:tc>
                <a:tc>
                  <a:txBody>
                    <a:bodyPr/>
                    <a:lstStyle/>
                    <a:p>
                      <a:r>
                        <a:rPr lang="en-US" sz="1000"/>
                        <a:t>2</a:t>
                      </a:r>
                    </a:p>
                  </a:txBody>
                  <a:tcPr/>
                </a:tc>
                <a:tc>
                  <a:txBody>
                    <a:bodyPr/>
                    <a:lstStyle/>
                    <a:p>
                      <a:r>
                        <a:rPr lang="en-US" sz="1000"/>
                        <a:t>13.5</a:t>
                      </a:r>
                    </a:p>
                  </a:txBody>
                  <a:tcPr/>
                </a:tc>
                <a:tc>
                  <a:txBody>
                    <a:bodyPr/>
                    <a:lstStyle/>
                    <a:p>
                      <a:r>
                        <a:rPr lang="en-US" sz="1000"/>
                        <a:t>8</a:t>
                      </a:r>
                    </a:p>
                  </a:txBody>
                  <a:tcPr/>
                </a:tc>
                <a:tc>
                  <a:txBody>
                    <a:bodyPr/>
                    <a:lstStyle/>
                    <a:p>
                      <a:r>
                        <a:rPr lang="en-US" sz="1000"/>
                        <a:t>0</a:t>
                      </a:r>
                    </a:p>
                  </a:txBody>
                  <a:tcPr/>
                </a:tc>
                <a:tc>
                  <a:txBody>
                    <a:bodyPr/>
                    <a:lstStyle/>
                    <a:p>
                      <a:r>
                        <a:rPr lang="en-US" sz="1000"/>
                        <a:t>21.5</a:t>
                      </a:r>
                    </a:p>
                  </a:txBody>
                  <a:tcPr/>
                </a:tc>
                <a:extLst>
                  <a:ext uri="{0D108BD9-81ED-4DB2-BD59-A6C34878D82A}">
                    <a16:rowId xmlns:a16="http://schemas.microsoft.com/office/drawing/2014/main" val="3114956721"/>
                  </a:ext>
                </a:extLst>
              </a:tr>
              <a:tr h="370840">
                <a:tc>
                  <a:txBody>
                    <a:bodyPr/>
                    <a:lstStyle/>
                    <a:p>
                      <a:r>
                        <a:rPr lang="en-US" sz="1000"/>
                        <a:t>#hidratacion</a:t>
                      </a:r>
                    </a:p>
                  </a:txBody>
                  <a:tcPr/>
                </a:tc>
                <a:tc>
                  <a:txBody>
                    <a:bodyPr/>
                    <a:lstStyle/>
                    <a:p>
                      <a:r>
                        <a:rPr lang="en-US" sz="1000"/>
                        <a:t>2</a:t>
                      </a:r>
                    </a:p>
                  </a:txBody>
                  <a:tcPr/>
                </a:tc>
                <a:tc>
                  <a:txBody>
                    <a:bodyPr/>
                    <a:lstStyle/>
                    <a:p>
                      <a:r>
                        <a:rPr lang="en-US" sz="1000"/>
                        <a:t>13.5</a:t>
                      </a:r>
                    </a:p>
                  </a:txBody>
                  <a:tcPr/>
                </a:tc>
                <a:tc>
                  <a:txBody>
                    <a:bodyPr/>
                    <a:lstStyle/>
                    <a:p>
                      <a:r>
                        <a:rPr lang="en-US" sz="1000"/>
                        <a:t>8</a:t>
                      </a:r>
                    </a:p>
                  </a:txBody>
                  <a:tcPr/>
                </a:tc>
                <a:tc>
                  <a:txBody>
                    <a:bodyPr/>
                    <a:lstStyle/>
                    <a:p>
                      <a:r>
                        <a:rPr lang="en-US" sz="1000"/>
                        <a:t>0</a:t>
                      </a:r>
                    </a:p>
                  </a:txBody>
                  <a:tcPr/>
                </a:tc>
                <a:tc>
                  <a:txBody>
                    <a:bodyPr/>
                    <a:lstStyle/>
                    <a:p>
                      <a:r>
                        <a:rPr lang="en-US" sz="1000"/>
                        <a:t>21.5</a:t>
                      </a:r>
                    </a:p>
                  </a:txBody>
                  <a:tcPr/>
                </a:tc>
                <a:extLst>
                  <a:ext uri="{0D108BD9-81ED-4DB2-BD59-A6C34878D82A}">
                    <a16:rowId xmlns:a16="http://schemas.microsoft.com/office/drawing/2014/main" val="3126632760"/>
                  </a:ext>
                </a:extLst>
              </a:tr>
              <a:tr h="370840">
                <a:tc>
                  <a:txBody>
                    <a:bodyPr/>
                    <a:lstStyle/>
                    <a:p>
                      <a:r>
                        <a:rPr lang="en-US" sz="1000"/>
                        <a:t>#deportes</a:t>
                      </a:r>
                    </a:p>
                  </a:txBody>
                  <a:tcPr/>
                </a:tc>
                <a:tc>
                  <a:txBody>
                    <a:bodyPr/>
                    <a:lstStyle/>
                    <a:p>
                      <a:r>
                        <a:rPr lang="en-US" sz="1000"/>
                        <a:t>2</a:t>
                      </a:r>
                    </a:p>
                  </a:txBody>
                  <a:tcPr/>
                </a:tc>
                <a:tc>
                  <a:txBody>
                    <a:bodyPr/>
                    <a:lstStyle/>
                    <a:p>
                      <a:r>
                        <a:rPr lang="en-US" sz="1000"/>
                        <a:t>13.5</a:t>
                      </a:r>
                    </a:p>
                  </a:txBody>
                  <a:tcPr/>
                </a:tc>
                <a:tc>
                  <a:txBody>
                    <a:bodyPr/>
                    <a:lstStyle/>
                    <a:p>
                      <a:r>
                        <a:rPr lang="en-US" sz="1000"/>
                        <a:t>8</a:t>
                      </a:r>
                    </a:p>
                  </a:txBody>
                  <a:tcPr/>
                </a:tc>
                <a:tc>
                  <a:txBody>
                    <a:bodyPr/>
                    <a:lstStyle/>
                    <a:p>
                      <a:r>
                        <a:rPr lang="en-US" sz="1000"/>
                        <a:t>0</a:t>
                      </a:r>
                    </a:p>
                  </a:txBody>
                  <a:tcPr/>
                </a:tc>
                <a:tc>
                  <a:txBody>
                    <a:bodyPr/>
                    <a:lstStyle/>
                    <a:p>
                      <a:r>
                        <a:rPr lang="en-US" sz="1000"/>
                        <a:t>21.5</a:t>
                      </a:r>
                    </a:p>
                  </a:txBody>
                  <a:tcPr/>
                </a:tc>
                <a:extLst>
                  <a:ext uri="{0D108BD9-81ED-4DB2-BD59-A6C34878D82A}">
                    <a16:rowId xmlns:a16="http://schemas.microsoft.com/office/drawing/2014/main" val="133366884"/>
                  </a:ext>
                </a:extLst>
              </a:tr>
              <a:tr h="370840">
                <a:tc>
                  <a:txBody>
                    <a:bodyPr/>
                    <a:lstStyle/>
                    <a:p>
                      <a:r>
                        <a:rPr lang="en-US" sz="1000"/>
                        <a:t>#ciclismo</a:t>
                      </a:r>
                    </a:p>
                  </a:txBody>
                  <a:tcPr/>
                </a:tc>
                <a:tc>
                  <a:txBody>
                    <a:bodyPr/>
                    <a:lstStyle/>
                    <a:p>
                      <a:r>
                        <a:rPr lang="en-US" sz="1000"/>
                        <a:t>2</a:t>
                      </a:r>
                    </a:p>
                  </a:txBody>
                  <a:tcPr/>
                </a:tc>
                <a:tc>
                  <a:txBody>
                    <a:bodyPr/>
                    <a:lstStyle/>
                    <a:p>
                      <a:r>
                        <a:rPr lang="en-US" sz="1000"/>
                        <a:t>13.5</a:t>
                      </a:r>
                    </a:p>
                  </a:txBody>
                  <a:tcPr/>
                </a:tc>
                <a:tc>
                  <a:txBody>
                    <a:bodyPr/>
                    <a:lstStyle/>
                    <a:p>
                      <a:r>
                        <a:rPr lang="en-US" sz="1000"/>
                        <a:t>8</a:t>
                      </a:r>
                    </a:p>
                  </a:txBody>
                  <a:tcPr/>
                </a:tc>
                <a:tc>
                  <a:txBody>
                    <a:bodyPr/>
                    <a:lstStyle/>
                    <a:p>
                      <a:r>
                        <a:rPr lang="en-US" sz="1000"/>
                        <a:t>0</a:t>
                      </a:r>
                    </a:p>
                  </a:txBody>
                  <a:tcPr/>
                </a:tc>
                <a:tc>
                  <a:txBody>
                    <a:bodyPr/>
                    <a:lstStyle/>
                    <a:p>
                      <a:r>
                        <a:rPr lang="en-US" sz="1000"/>
                        <a:t>21.5</a:t>
                      </a:r>
                    </a:p>
                  </a:txBody>
                  <a:tcPr/>
                </a:tc>
                <a:extLst>
                  <a:ext uri="{0D108BD9-81ED-4DB2-BD59-A6C34878D82A}">
                    <a16:rowId xmlns:a16="http://schemas.microsoft.com/office/drawing/2014/main" val="3507148075"/>
                  </a:ext>
                </a:extLst>
              </a:tr>
              <a:tr h="370840">
                <a:tc>
                  <a:txBody>
                    <a:bodyPr/>
                    <a:lstStyle/>
                    <a:p>
                      <a:r>
                        <a:rPr lang="en-US" sz="1000"/>
                        <a:t>#running</a:t>
                      </a:r>
                    </a:p>
                  </a:txBody>
                  <a:tcPr/>
                </a:tc>
                <a:tc>
                  <a:txBody>
                    <a:bodyPr/>
                    <a:lstStyle/>
                    <a:p>
                      <a:r>
                        <a:rPr lang="en-US" sz="1000"/>
                        <a:t>2</a:t>
                      </a:r>
                    </a:p>
                  </a:txBody>
                  <a:tcPr/>
                </a:tc>
                <a:tc>
                  <a:txBody>
                    <a:bodyPr/>
                    <a:lstStyle/>
                    <a:p>
                      <a:r>
                        <a:rPr lang="en-US" sz="1000"/>
                        <a:t>13.5</a:t>
                      </a:r>
                    </a:p>
                  </a:txBody>
                  <a:tcPr/>
                </a:tc>
                <a:tc>
                  <a:txBody>
                    <a:bodyPr/>
                    <a:lstStyle/>
                    <a:p>
                      <a:r>
                        <a:rPr lang="en-US" sz="1000"/>
                        <a:t>8</a:t>
                      </a:r>
                    </a:p>
                  </a:txBody>
                  <a:tcPr/>
                </a:tc>
                <a:tc>
                  <a:txBody>
                    <a:bodyPr/>
                    <a:lstStyle/>
                    <a:p>
                      <a:r>
                        <a:rPr lang="en-US" sz="1000"/>
                        <a:t>0</a:t>
                      </a:r>
                    </a:p>
                  </a:txBody>
                  <a:tcPr/>
                </a:tc>
                <a:tc>
                  <a:txBody>
                    <a:bodyPr/>
                    <a:lstStyle/>
                    <a:p>
                      <a:r>
                        <a:rPr lang="en-US" sz="1000"/>
                        <a:t>21.5</a:t>
                      </a:r>
                    </a:p>
                  </a:txBody>
                  <a:tcPr/>
                </a:tc>
                <a:extLst>
                  <a:ext uri="{0D108BD9-81ED-4DB2-BD59-A6C34878D82A}">
                    <a16:rowId xmlns:a16="http://schemas.microsoft.com/office/drawing/2014/main" val="3086266903"/>
                  </a:ext>
                </a:extLst>
              </a:tr>
              <a:tr h="370840">
                <a:tc>
                  <a:txBody>
                    <a:bodyPr/>
                    <a:lstStyle/>
                    <a:p>
                      <a:r>
                        <a:rPr lang="en-US" sz="1000"/>
                        <a:t>#diamundialdelatierra</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758785473"/>
                  </a:ext>
                </a:extLst>
              </a:tr>
              <a:tr h="370840">
                <a:tc>
                  <a:txBody>
                    <a:bodyPr/>
                    <a:lstStyle/>
                    <a:p>
                      <a:r>
                        <a:rPr lang="en-US" sz="1000"/>
                        <a:t>#diadelanimal</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025344388"/>
                  </a:ext>
                </a:extLst>
              </a:tr>
            </a:tbl>
          </a:graphicData>
        </a:graphic>
      </p:graphicFrame>
      <p:sp>
        <p:nvSpPr>
          <p:cNvPr id="4" name="Text Placeholder 3">
            <a:extLst>
              <a:ext uri="{FF2B5EF4-FFF2-40B4-BE49-F238E27FC236}">
                <a16:creationId xmlns:a16="http://schemas.microsoft.com/office/drawing/2014/main" id="{504220C4-89CC-4465-B9DD-082F68DB21E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4201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426FC-32FD-4C7F-9CD5-9BCC69D52A9C}"/>
              </a:ext>
            </a:extLst>
          </p:cNvPr>
          <p:cNvSpPr>
            <a:spLocks noGrp="1"/>
          </p:cNvSpPr>
          <p:nvPr>
            <p:ph type="title"/>
          </p:nvPr>
        </p:nvSpPr>
        <p:spPr/>
        <p:txBody>
          <a:bodyPr/>
          <a:lstStyle/>
          <a:p>
            <a:r>
              <a:rPr lang="en-US"/>
              <a:t>Facebook Post Table + Reactions | CamelBak - 1 of 3</a:t>
            </a:r>
          </a:p>
        </p:txBody>
      </p:sp>
      <p:graphicFrame>
        <p:nvGraphicFramePr>
          <p:cNvPr id="5" name="Table Placeholder 4">
            <a:extLst>
              <a:ext uri="{FF2B5EF4-FFF2-40B4-BE49-F238E27FC236}">
                <a16:creationId xmlns:a16="http://schemas.microsoft.com/office/drawing/2014/main" id="{A7C599BD-AF67-413D-8422-CC8A81347EC0}"/>
              </a:ext>
            </a:extLst>
          </p:cNvPr>
          <p:cNvGraphicFramePr>
            <a:graphicFrameLocks noGrp="1"/>
          </p:cNvGraphicFramePr>
          <p:nvPr>
            <p:ph type="tbl" sz="quarter" idx="13"/>
            <p:extLst>
              <p:ext uri="{D42A27DB-BD31-4B8C-83A1-F6EECF244321}">
                <p14:modId xmlns:p14="http://schemas.microsoft.com/office/powerpoint/2010/main" val="3135305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9019279"/>
                    </a:ext>
                  </a:extLst>
                </a:gridCol>
                <a:gridCol w="493776">
                  <a:extLst>
                    <a:ext uri="{9D8B030D-6E8A-4147-A177-3AD203B41FA5}">
                      <a16:colId xmlns:a16="http://schemas.microsoft.com/office/drawing/2014/main" val="2541965214"/>
                    </a:ext>
                  </a:extLst>
                </a:gridCol>
                <a:gridCol w="493776">
                  <a:extLst>
                    <a:ext uri="{9D8B030D-6E8A-4147-A177-3AD203B41FA5}">
                      <a16:colId xmlns:a16="http://schemas.microsoft.com/office/drawing/2014/main" val="3631499068"/>
                    </a:ext>
                  </a:extLst>
                </a:gridCol>
                <a:gridCol w="493776">
                  <a:extLst>
                    <a:ext uri="{9D8B030D-6E8A-4147-A177-3AD203B41FA5}">
                      <a16:colId xmlns:a16="http://schemas.microsoft.com/office/drawing/2014/main" val="2243080872"/>
                    </a:ext>
                  </a:extLst>
                </a:gridCol>
                <a:gridCol w="493776">
                  <a:extLst>
                    <a:ext uri="{9D8B030D-6E8A-4147-A177-3AD203B41FA5}">
                      <a16:colId xmlns:a16="http://schemas.microsoft.com/office/drawing/2014/main" val="572069186"/>
                    </a:ext>
                  </a:extLst>
                </a:gridCol>
                <a:gridCol w="493776">
                  <a:extLst>
                    <a:ext uri="{9D8B030D-6E8A-4147-A177-3AD203B41FA5}">
                      <a16:colId xmlns:a16="http://schemas.microsoft.com/office/drawing/2014/main" val="212237516"/>
                    </a:ext>
                  </a:extLst>
                </a:gridCol>
                <a:gridCol w="493776">
                  <a:extLst>
                    <a:ext uri="{9D8B030D-6E8A-4147-A177-3AD203B41FA5}">
                      <a16:colId xmlns:a16="http://schemas.microsoft.com/office/drawing/2014/main" val="280539329"/>
                    </a:ext>
                  </a:extLst>
                </a:gridCol>
                <a:gridCol w="493776">
                  <a:extLst>
                    <a:ext uri="{9D8B030D-6E8A-4147-A177-3AD203B41FA5}">
                      <a16:colId xmlns:a16="http://schemas.microsoft.com/office/drawing/2014/main" val="3920057659"/>
                    </a:ext>
                  </a:extLst>
                </a:gridCol>
                <a:gridCol w="493776">
                  <a:extLst>
                    <a:ext uri="{9D8B030D-6E8A-4147-A177-3AD203B41FA5}">
                      <a16:colId xmlns:a16="http://schemas.microsoft.com/office/drawing/2014/main" val="1727626051"/>
                    </a:ext>
                  </a:extLst>
                </a:gridCol>
                <a:gridCol w="493776">
                  <a:extLst>
                    <a:ext uri="{9D8B030D-6E8A-4147-A177-3AD203B41FA5}">
                      <a16:colId xmlns:a16="http://schemas.microsoft.com/office/drawing/2014/main" val="3873845425"/>
                    </a:ext>
                  </a:extLst>
                </a:gridCol>
                <a:gridCol w="493776">
                  <a:extLst>
                    <a:ext uri="{9D8B030D-6E8A-4147-A177-3AD203B41FA5}">
                      <a16:colId xmlns:a16="http://schemas.microsoft.com/office/drawing/2014/main" val="2749967048"/>
                    </a:ext>
                  </a:extLst>
                </a:gridCol>
                <a:gridCol w="493776">
                  <a:extLst>
                    <a:ext uri="{9D8B030D-6E8A-4147-A177-3AD203B41FA5}">
                      <a16:colId xmlns:a16="http://schemas.microsoft.com/office/drawing/2014/main" val="1976244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3365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- 2022-04-07 10:25:08</a:t>
                      </a:r>
                      <a:r>
                        <a:rPr kumimoji="0" lang="en-US" sz="1000" b="0" i="0" u="none" strike="noStrike" kern="1200" cap="none" spc="0" normalizeH="0" baseline="0" noProof="0">
                          <a:ln>
                            <a:noFill/>
                          </a:ln>
                          <a:solidFill>
                            <a:prstClr val="black"/>
                          </a:solidFill>
                          <a:effectLst/>
                          <a:uLnTx/>
                          <a:uFillTx/>
                          <a:latin typeface="+mn-lt"/>
                          <a:ea typeface="+mn-ea"/>
                          <a:cs typeface="+mn-cs"/>
                        </a:rPr>
                        <a:t>
 ¡𝐍𝐮𝐞𝐬𝐭𝐫𝐨 𝐜𝐡𝐚𝐥𝐞𝐜𝐨 𝐩𝐚𝐫𝐚 𝐜𝐨𝐫𝐫𝐞𝐫 𝐦𝐚́𝐬 𝐩𝐨𝐩𝐮𝐥𝐚𝐫 𝐚𝐡𝐨𝐫𝐚 𝐞𝐬𝐭𝐚́ 𝐝𝐢𝐬𝐩𝐨𝐧𝐢𝐛𝐥𝐞 𝐜𝐨𝐧 𝐮𝐧 𝐚𝐣𝐮𝐬𝐭𝐞 𝐞𝐬𝐩𝐞𝐜𝐢́𝐟𝐢𝐜𝐨 𝐩𝐚𝐫𝐚 𝐦𝐮𝐣𝐞𝐫𝐞𝐬! 
El chaleco Circuit Vest para mujeres incluye un depósito CRUX de 1,5 litros que proporciona un 20% más de agua por sorbo.
Las 4 fundas frontales brindan fácil acceso a geles, botellas y pequeños accesorios, y un bolsillo con cierre permite guardar el teléfono de manera más segura.
#CamelbakArgentina #Camelbak #mochilas #hidratacion #deportes #ciclismo #running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90545918"/>
                  </a:ext>
                </a:extLst>
              </a:tr>
            </a:tbl>
          </a:graphicData>
        </a:graphic>
      </p:graphicFrame>
      <p:sp>
        <p:nvSpPr>
          <p:cNvPr id="4" name="Text Placeholder 3">
            <a:extLst>
              <a:ext uri="{FF2B5EF4-FFF2-40B4-BE49-F238E27FC236}">
                <a16:creationId xmlns:a16="http://schemas.microsoft.com/office/drawing/2014/main" id="{E6864DD4-0539-4D7D-A688-C329CF31B5A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348495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B3697-0837-4F2D-8018-B17B3B1F3891}"/>
              </a:ext>
            </a:extLst>
          </p:cNvPr>
          <p:cNvSpPr>
            <a:spLocks noGrp="1"/>
          </p:cNvSpPr>
          <p:nvPr>
            <p:ph type="title"/>
          </p:nvPr>
        </p:nvSpPr>
        <p:spPr/>
        <p:txBody>
          <a:bodyPr/>
          <a:lstStyle/>
          <a:p>
            <a:r>
              <a:rPr lang="en-US"/>
              <a:t>Facebook Post Table + Reactions | CamelBak - 2 of 3</a:t>
            </a:r>
          </a:p>
        </p:txBody>
      </p:sp>
      <p:graphicFrame>
        <p:nvGraphicFramePr>
          <p:cNvPr id="5" name="Table Placeholder 4">
            <a:extLst>
              <a:ext uri="{FF2B5EF4-FFF2-40B4-BE49-F238E27FC236}">
                <a16:creationId xmlns:a16="http://schemas.microsoft.com/office/drawing/2014/main" id="{C05CECA4-D4E7-46D3-9D67-DD0E321A94A4}"/>
              </a:ext>
            </a:extLst>
          </p:cNvPr>
          <p:cNvGraphicFramePr>
            <a:graphicFrameLocks noGrp="1"/>
          </p:cNvGraphicFramePr>
          <p:nvPr>
            <p:ph type="tbl" sz="quarter" idx="13"/>
            <p:extLst>
              <p:ext uri="{D42A27DB-BD31-4B8C-83A1-F6EECF244321}">
                <p14:modId xmlns:p14="http://schemas.microsoft.com/office/powerpoint/2010/main" val="722993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1141597"/>
                    </a:ext>
                  </a:extLst>
                </a:gridCol>
                <a:gridCol w="493776">
                  <a:extLst>
                    <a:ext uri="{9D8B030D-6E8A-4147-A177-3AD203B41FA5}">
                      <a16:colId xmlns:a16="http://schemas.microsoft.com/office/drawing/2014/main" val="2759172098"/>
                    </a:ext>
                  </a:extLst>
                </a:gridCol>
                <a:gridCol w="493776">
                  <a:extLst>
                    <a:ext uri="{9D8B030D-6E8A-4147-A177-3AD203B41FA5}">
                      <a16:colId xmlns:a16="http://schemas.microsoft.com/office/drawing/2014/main" val="2900055168"/>
                    </a:ext>
                  </a:extLst>
                </a:gridCol>
                <a:gridCol w="493776">
                  <a:extLst>
                    <a:ext uri="{9D8B030D-6E8A-4147-A177-3AD203B41FA5}">
                      <a16:colId xmlns:a16="http://schemas.microsoft.com/office/drawing/2014/main" val="2617116884"/>
                    </a:ext>
                  </a:extLst>
                </a:gridCol>
                <a:gridCol w="493776">
                  <a:extLst>
                    <a:ext uri="{9D8B030D-6E8A-4147-A177-3AD203B41FA5}">
                      <a16:colId xmlns:a16="http://schemas.microsoft.com/office/drawing/2014/main" val="1085254187"/>
                    </a:ext>
                  </a:extLst>
                </a:gridCol>
                <a:gridCol w="493776">
                  <a:extLst>
                    <a:ext uri="{9D8B030D-6E8A-4147-A177-3AD203B41FA5}">
                      <a16:colId xmlns:a16="http://schemas.microsoft.com/office/drawing/2014/main" val="948747670"/>
                    </a:ext>
                  </a:extLst>
                </a:gridCol>
                <a:gridCol w="493776">
                  <a:extLst>
                    <a:ext uri="{9D8B030D-6E8A-4147-A177-3AD203B41FA5}">
                      <a16:colId xmlns:a16="http://schemas.microsoft.com/office/drawing/2014/main" val="1479660721"/>
                    </a:ext>
                  </a:extLst>
                </a:gridCol>
                <a:gridCol w="493776">
                  <a:extLst>
                    <a:ext uri="{9D8B030D-6E8A-4147-A177-3AD203B41FA5}">
                      <a16:colId xmlns:a16="http://schemas.microsoft.com/office/drawing/2014/main" val="962506029"/>
                    </a:ext>
                  </a:extLst>
                </a:gridCol>
                <a:gridCol w="493776">
                  <a:extLst>
                    <a:ext uri="{9D8B030D-6E8A-4147-A177-3AD203B41FA5}">
                      <a16:colId xmlns:a16="http://schemas.microsoft.com/office/drawing/2014/main" val="615326021"/>
                    </a:ext>
                  </a:extLst>
                </a:gridCol>
                <a:gridCol w="493776">
                  <a:extLst>
                    <a:ext uri="{9D8B030D-6E8A-4147-A177-3AD203B41FA5}">
                      <a16:colId xmlns:a16="http://schemas.microsoft.com/office/drawing/2014/main" val="2171642288"/>
                    </a:ext>
                  </a:extLst>
                </a:gridCol>
                <a:gridCol w="493776">
                  <a:extLst>
                    <a:ext uri="{9D8B030D-6E8A-4147-A177-3AD203B41FA5}">
                      <a16:colId xmlns:a16="http://schemas.microsoft.com/office/drawing/2014/main" val="2513496145"/>
                    </a:ext>
                  </a:extLst>
                </a:gridCol>
                <a:gridCol w="493776">
                  <a:extLst>
                    <a:ext uri="{9D8B030D-6E8A-4147-A177-3AD203B41FA5}">
                      <a16:colId xmlns:a16="http://schemas.microsoft.com/office/drawing/2014/main" val="4142152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78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- 2022-04-13 18:00:27</a:t>
                      </a:r>
                      <a:r>
                        <a:rPr kumimoji="0" lang="en-US" sz="1000" b="0" i="0" u="none" strike="noStrike" kern="1200" cap="none" spc="0" normalizeH="0" baseline="0" noProof="0">
                          <a:ln>
                            <a:noFill/>
                          </a:ln>
                          <a:solidFill>
                            <a:prstClr val="black"/>
                          </a:solidFill>
                          <a:effectLst/>
                          <a:uLnTx/>
                          <a:uFillTx/>
                          <a:latin typeface="+mn-lt"/>
                          <a:ea typeface="+mn-ea"/>
                          <a:cs typeface="+mn-cs"/>
                        </a:rPr>
                        <a:t>
 ¡𝐅𝐢𝐧𝐝𝐞 𝐗𝐗𝐋 𝐩𝐚𝐫𝐚 𝐝𝐢𝐬𝐟𝐫𝐮𝐭𝐚𝐫 𝐡𝐚𝐜𝐢𝐞𝐧𝐝𝐨 𝐥𝐨 𝐪𝐮𝐞 𝐦𝐚́𝐬 𝐭𝐞 𝐠𝐮𝐬𝐭𝐚! 😎
Y no te olvides de tu Circuit Vest 🔥
#CamelbakArgentina #Camelbak #mochilas #hidratacion #deportes #ciclismo #running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5948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- 2022-04-19 11:00:15</a:t>
                      </a:r>
                      <a:r>
                        <a:rPr kumimoji="0" lang="es-ES" sz="1000" b="0" i="0" u="none" strike="noStrike" kern="1200" cap="none" spc="0" normalizeH="0" baseline="0" noProof="0">
                          <a:ln>
                            <a:noFill/>
                          </a:ln>
                          <a:solidFill>
                            <a:prstClr val="black"/>
                          </a:solidFill>
                          <a:effectLst/>
                          <a:uLnTx/>
                          <a:uFillTx/>
                          <a:latin typeface="+mn-lt"/>
                          <a:ea typeface="+mn-ea"/>
                          <a:cs typeface="+mn-cs"/>
                        </a:rPr>
                        <a:t>
 Del 21 al 24 de abril nos vemos en nuestro Stand en Villa La Angostura.
¡Te esperamos para conocer nuestros productos y novedades!
#CamelbakArgentina #Camelbak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7933983"/>
                  </a:ext>
                </a:extLst>
              </a:tr>
            </a:tbl>
          </a:graphicData>
        </a:graphic>
      </p:graphicFrame>
      <p:sp>
        <p:nvSpPr>
          <p:cNvPr id="4" name="Text Placeholder 3">
            <a:extLst>
              <a:ext uri="{FF2B5EF4-FFF2-40B4-BE49-F238E27FC236}">
                <a16:creationId xmlns:a16="http://schemas.microsoft.com/office/drawing/2014/main" id="{D1529EF5-1AAD-43E3-B03C-8518220F38A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027555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0B763-BDC3-4EC2-9C4E-1266D951CBDF}"/>
              </a:ext>
            </a:extLst>
          </p:cNvPr>
          <p:cNvSpPr>
            <a:spLocks noGrp="1"/>
          </p:cNvSpPr>
          <p:nvPr>
            <p:ph type="title"/>
          </p:nvPr>
        </p:nvSpPr>
        <p:spPr/>
        <p:txBody>
          <a:bodyPr/>
          <a:lstStyle/>
          <a:p>
            <a:r>
              <a:rPr lang="en-US"/>
              <a:t>Facebook Post Table + Reactions | CamelBak - 3 of 3</a:t>
            </a:r>
          </a:p>
        </p:txBody>
      </p:sp>
      <p:graphicFrame>
        <p:nvGraphicFramePr>
          <p:cNvPr id="5" name="Table Placeholder 4">
            <a:extLst>
              <a:ext uri="{FF2B5EF4-FFF2-40B4-BE49-F238E27FC236}">
                <a16:creationId xmlns:a16="http://schemas.microsoft.com/office/drawing/2014/main" id="{615AA6AD-6592-449E-A099-20255A936388}"/>
              </a:ext>
            </a:extLst>
          </p:cNvPr>
          <p:cNvGraphicFramePr>
            <a:graphicFrameLocks noGrp="1"/>
          </p:cNvGraphicFramePr>
          <p:nvPr>
            <p:ph type="tbl" sz="quarter" idx="13"/>
            <p:extLst>
              <p:ext uri="{D42A27DB-BD31-4B8C-83A1-F6EECF244321}">
                <p14:modId xmlns:p14="http://schemas.microsoft.com/office/powerpoint/2010/main" val="4200174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6440944"/>
                    </a:ext>
                  </a:extLst>
                </a:gridCol>
                <a:gridCol w="493776">
                  <a:extLst>
                    <a:ext uri="{9D8B030D-6E8A-4147-A177-3AD203B41FA5}">
                      <a16:colId xmlns:a16="http://schemas.microsoft.com/office/drawing/2014/main" val="3599460557"/>
                    </a:ext>
                  </a:extLst>
                </a:gridCol>
                <a:gridCol w="493776">
                  <a:extLst>
                    <a:ext uri="{9D8B030D-6E8A-4147-A177-3AD203B41FA5}">
                      <a16:colId xmlns:a16="http://schemas.microsoft.com/office/drawing/2014/main" val="59682886"/>
                    </a:ext>
                  </a:extLst>
                </a:gridCol>
                <a:gridCol w="493776">
                  <a:extLst>
                    <a:ext uri="{9D8B030D-6E8A-4147-A177-3AD203B41FA5}">
                      <a16:colId xmlns:a16="http://schemas.microsoft.com/office/drawing/2014/main" val="1527429255"/>
                    </a:ext>
                  </a:extLst>
                </a:gridCol>
                <a:gridCol w="493776">
                  <a:extLst>
                    <a:ext uri="{9D8B030D-6E8A-4147-A177-3AD203B41FA5}">
                      <a16:colId xmlns:a16="http://schemas.microsoft.com/office/drawing/2014/main" val="2664156527"/>
                    </a:ext>
                  </a:extLst>
                </a:gridCol>
                <a:gridCol w="493776">
                  <a:extLst>
                    <a:ext uri="{9D8B030D-6E8A-4147-A177-3AD203B41FA5}">
                      <a16:colId xmlns:a16="http://schemas.microsoft.com/office/drawing/2014/main" val="605566172"/>
                    </a:ext>
                  </a:extLst>
                </a:gridCol>
                <a:gridCol w="493776">
                  <a:extLst>
                    <a:ext uri="{9D8B030D-6E8A-4147-A177-3AD203B41FA5}">
                      <a16:colId xmlns:a16="http://schemas.microsoft.com/office/drawing/2014/main" val="143748739"/>
                    </a:ext>
                  </a:extLst>
                </a:gridCol>
                <a:gridCol w="493776">
                  <a:extLst>
                    <a:ext uri="{9D8B030D-6E8A-4147-A177-3AD203B41FA5}">
                      <a16:colId xmlns:a16="http://schemas.microsoft.com/office/drawing/2014/main" val="1487730278"/>
                    </a:ext>
                  </a:extLst>
                </a:gridCol>
                <a:gridCol w="493776">
                  <a:extLst>
                    <a:ext uri="{9D8B030D-6E8A-4147-A177-3AD203B41FA5}">
                      <a16:colId xmlns:a16="http://schemas.microsoft.com/office/drawing/2014/main" val="2081374226"/>
                    </a:ext>
                  </a:extLst>
                </a:gridCol>
                <a:gridCol w="493776">
                  <a:extLst>
                    <a:ext uri="{9D8B030D-6E8A-4147-A177-3AD203B41FA5}">
                      <a16:colId xmlns:a16="http://schemas.microsoft.com/office/drawing/2014/main" val="3505473963"/>
                    </a:ext>
                  </a:extLst>
                </a:gridCol>
                <a:gridCol w="493776">
                  <a:extLst>
                    <a:ext uri="{9D8B030D-6E8A-4147-A177-3AD203B41FA5}">
                      <a16:colId xmlns:a16="http://schemas.microsoft.com/office/drawing/2014/main" val="802394762"/>
                    </a:ext>
                  </a:extLst>
                </a:gridCol>
                <a:gridCol w="493776">
                  <a:extLst>
                    <a:ext uri="{9D8B030D-6E8A-4147-A177-3AD203B41FA5}">
                      <a16:colId xmlns:a16="http://schemas.microsoft.com/office/drawing/2014/main" val="4160810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089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- 2022-04-29 10:04:07</a:t>
                      </a:r>
                      <a:r>
                        <a:rPr kumimoji="0" lang="en-US" sz="1000" b="0" i="0" u="none" strike="noStrike" kern="1200" cap="none" spc="0" normalizeH="0" baseline="0" noProof="0">
                          <a:ln>
                            <a:noFill/>
                          </a:ln>
                          <a:solidFill>
                            <a:prstClr val="black"/>
                          </a:solidFill>
                          <a:effectLst/>
                          <a:uLnTx/>
                          <a:uFillTx/>
                          <a:latin typeface="+mn-lt"/>
                          <a:ea typeface="+mn-ea"/>
                          <a:cs typeface="+mn-cs"/>
                        </a:rPr>
                        <a:t>
 𝐍𝐮𝐞𝐬𝐭𝐫𝐨 𝐦𝐞𝐣𝐨𝐫 𝐜𝐨𝐦𝐩𝐚ñ𝐞𝐫𝐨 𝐩𝐚𝐫𝐚 𝐭𝐨𝐝𝐚𝐬 𝐧𝐮𝐞𝐬𝐭𝐫𝐚𝐬 𝐚𝐯𝐞𝐧𝐭𝐮𝐫𝐚𝐬 🐶
#diadelanimal #CamelbakArgentina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2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- 2022-04-22 11:39:25</a:t>
                      </a:r>
                      <a:r>
                        <a:rPr kumimoji="0" lang="en-US" sz="1000" b="0" i="0" u="none" strike="noStrike" kern="1200" cap="none" spc="0" normalizeH="0" baseline="0" noProof="0">
                          <a:ln>
                            <a:noFill/>
                          </a:ln>
                          <a:solidFill>
                            <a:prstClr val="black"/>
                          </a:solidFill>
                          <a:effectLst/>
                          <a:uLnTx/>
                          <a:uFillTx/>
                          <a:latin typeface="+mn-lt"/>
                          <a:ea typeface="+mn-ea"/>
                          <a:cs typeface="+mn-cs"/>
                        </a:rPr>
                        <a:t>
 "𝐋𝐚 𝐓𝐢𝐞𝐫𝐫𝐚 𝐞𝐬 𝐮𝐧 𝐛𝐮𝐞𝐧 𝐥𝐮𝐠𝐚𝐫 𝐲 𝐯𝐚𝐥𝐞 𝐥𝐚 𝐩𝐞𝐧𝐚 𝐥𝐮𝐜𝐡𝐚𝐫 𝐩𝐨𝐫 𝐞𝐥𝐥𝐚"
𝘏𝘰𝘺 𝘤𝘦𝘭𝘦𝘣𝘳𝘢𝘮𝘰𝘴 𝘦𝘭 "𝘋í𝘢 𝘔𝘶𝘯𝘥𝘪𝘢𝘭 𝘥𝘦 𝘭𝘢 𝘛𝘪𝘦𝘳𝘳𝘢" 🌎. Sigamos aportando nuestro granito de arena cuidándola y protegiéndola todos los días.
#diamundialdelatierra #CamelbakArgentina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9694226"/>
                  </a:ext>
                </a:extLst>
              </a:tr>
            </a:tbl>
          </a:graphicData>
        </a:graphic>
      </p:graphicFrame>
      <p:sp>
        <p:nvSpPr>
          <p:cNvPr id="4" name="Text Placeholder 3">
            <a:extLst>
              <a:ext uri="{FF2B5EF4-FFF2-40B4-BE49-F238E27FC236}">
                <a16:creationId xmlns:a16="http://schemas.microsoft.com/office/drawing/2014/main" id="{21E479EC-CA24-4513-A770-EB6AE5E8428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69805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3C278-EF93-4056-B1DC-D2E6B465FD32}"/>
              </a:ext>
            </a:extLst>
          </p:cNvPr>
          <p:cNvSpPr>
            <a:spLocks noGrp="1"/>
          </p:cNvSpPr>
          <p:nvPr>
            <p:ph type="title"/>
          </p:nvPr>
        </p:nvSpPr>
        <p:spPr/>
        <p:txBody>
          <a:bodyPr/>
          <a:lstStyle/>
          <a:p>
            <a:r>
              <a:rPr lang="en-US"/>
              <a:t>Facebook User Posts | CamelBak</a:t>
            </a:r>
          </a:p>
        </p:txBody>
      </p:sp>
      <p:graphicFrame>
        <p:nvGraphicFramePr>
          <p:cNvPr id="6" name="Chart Placeholder 5">
            <a:extLst>
              <a:ext uri="{FF2B5EF4-FFF2-40B4-BE49-F238E27FC236}">
                <a16:creationId xmlns:a16="http://schemas.microsoft.com/office/drawing/2014/main" id="{2C713946-DC9C-426B-B8A7-0CB514C9F9C0}"/>
              </a:ext>
            </a:extLst>
          </p:cNvPr>
          <p:cNvGraphicFramePr>
            <a:graphicFrameLocks noGrp="1"/>
          </p:cNvGraphicFramePr>
          <p:nvPr>
            <p:ph type="chart" sz="quarter" idx="13"/>
            <p:extLst>
              <p:ext uri="{D42A27DB-BD31-4B8C-83A1-F6EECF244321}">
                <p14:modId xmlns:p14="http://schemas.microsoft.com/office/powerpoint/2010/main" val="831148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24F40E-DB0F-4688-83B3-BE0F19502E3A}"/>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300034C4-D82A-44A9-B24A-9F8C60B8C9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18083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481</Words>
  <Application>Microsoft Office PowerPoint</Application>
  <PresentationFormat>On-screen Show (4:3)</PresentationFormat>
  <Paragraphs>231</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FACEBOOK NUEVO - La emilia usar</vt:lpstr>
      <vt:lpstr>Facebook Key Metrics Table | CamelBak</vt:lpstr>
      <vt:lpstr>Facebook Key Metrics Radar | CamelBak</vt:lpstr>
      <vt:lpstr>Facebook Fans or Followers Total | CamelBak</vt:lpstr>
      <vt:lpstr>Facebook Fans Change | CamelBak</vt:lpstr>
      <vt:lpstr>Facebook Fans Change Per Weekday | CamelBak</vt:lpstr>
      <vt:lpstr>Facebook Fans Change Rate | CamelBak</vt:lpstr>
      <vt:lpstr>Facebook Own Posts | CamelBak</vt:lpstr>
      <vt:lpstr>Facebook Interaction Rate | CamelBak</vt:lpstr>
      <vt:lpstr>Facebook Own Posts By Weekday | CamelBak</vt:lpstr>
      <vt:lpstr>Facebook Interaction Rate By Weekday | CamelBak</vt:lpstr>
      <vt:lpstr>Facebook Own Posts By Hour | CamelBak</vt:lpstr>
      <vt:lpstr>Facebook Interaction Rate By Hour | CamelBak</vt:lpstr>
      <vt:lpstr>Facebook Post Type Distribution Per Profile | CamelBak</vt:lpstr>
      <vt:lpstr>Facebook Interaction Rate By Post Type | CamelBak</vt:lpstr>
      <vt:lpstr>Facebook Interactions Distribution | CamelBak</vt:lpstr>
      <vt:lpstr>Facebook Hashtag Detection | CamelBak</vt:lpstr>
      <vt:lpstr>Facebook Post Table + Reactions | CamelBak - 1 of 3</vt:lpstr>
      <vt:lpstr>Facebook Post Table + Reactions | CamelBak - 2 of 3</vt:lpstr>
      <vt:lpstr>Facebook Post Table + Reactions | CamelBak - 3 of 3</vt:lpstr>
      <vt:lpstr>Facebook User Posts | CamelBak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2022-05-02T09:20:35Z</dcterms:created>
  <dcterms:modified xsi:type="dcterms:W3CDTF">2022-05-02T09:21:27Z</dcterms:modified>
</cp:coreProperties>
</file>