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Lst>
  <p:sldSz cx="9144000" cy="6858000" type="screen4x3"/>
  <p:notesSz cx="6858000" cy="9144000"/>
  <p:embeddedFontLst>
    <p:embeddedFont>
      <p:font typeface="Calibri" panose="020F0502020204030204" pitchFamily="34" charset="0"/>
      <p:regular r:id="rId18"/>
      <p:bold r:id="rId19"/>
      <p:italic r:id="rId20"/>
      <p:boldItalic r:id="rId2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6" d="100"/>
          <a:sy n="76" d="100"/>
        </p:scale>
        <p:origin x="25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5EA274-61B4-4435-BC9B-60AA266918EA}"/>
              </a:ext>
            </a:extLst>
          </p:cNvPr>
          <p:cNvSpPr>
            <a:spLocks noGrp="1"/>
          </p:cNvSpPr>
          <p:nvPr>
            <p:ph type="title"/>
          </p:nvPr>
        </p:nvSpPr>
        <p:spPr/>
        <p:txBody>
          <a:bodyPr/>
          <a:lstStyle/>
          <a:p>
            <a:r>
              <a:rPr lang="en-US"/>
              <a:t>Facebook Post Table + Reactions | Suzuki - 1 of 16</a:t>
            </a:r>
          </a:p>
        </p:txBody>
      </p:sp>
      <p:graphicFrame>
        <p:nvGraphicFramePr>
          <p:cNvPr id="5" name="Table Placeholder 4">
            <a:extLst>
              <a:ext uri="{FF2B5EF4-FFF2-40B4-BE49-F238E27FC236}">
                <a16:creationId xmlns:a16="http://schemas.microsoft.com/office/drawing/2014/main" id="{B89D8CE9-36F6-4E25-A11D-09C33B751945}"/>
              </a:ext>
            </a:extLst>
          </p:cNvPr>
          <p:cNvGraphicFramePr>
            <a:graphicFrameLocks noGrp="1"/>
          </p:cNvGraphicFramePr>
          <p:nvPr>
            <p:ph type="tbl" sz="quarter" idx="13"/>
            <p:extLst>
              <p:ext uri="{D42A27DB-BD31-4B8C-83A1-F6EECF244321}">
                <p14:modId xmlns:p14="http://schemas.microsoft.com/office/powerpoint/2010/main" val="1873149553"/>
              </p:ext>
            </p:extLst>
          </p:nvPr>
        </p:nvGraphicFramePr>
        <p:xfrm>
          <a:off x="457200" y="1731963"/>
          <a:ext cx="7488936" cy="3322320"/>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95363311"/>
                    </a:ext>
                  </a:extLst>
                </a:gridCol>
                <a:gridCol w="493776">
                  <a:extLst>
                    <a:ext uri="{9D8B030D-6E8A-4147-A177-3AD203B41FA5}">
                      <a16:colId xmlns:a16="http://schemas.microsoft.com/office/drawing/2014/main" val="176796043"/>
                    </a:ext>
                  </a:extLst>
                </a:gridCol>
                <a:gridCol w="493776">
                  <a:extLst>
                    <a:ext uri="{9D8B030D-6E8A-4147-A177-3AD203B41FA5}">
                      <a16:colId xmlns:a16="http://schemas.microsoft.com/office/drawing/2014/main" val="2515539122"/>
                    </a:ext>
                  </a:extLst>
                </a:gridCol>
                <a:gridCol w="493776">
                  <a:extLst>
                    <a:ext uri="{9D8B030D-6E8A-4147-A177-3AD203B41FA5}">
                      <a16:colId xmlns:a16="http://schemas.microsoft.com/office/drawing/2014/main" val="3800809963"/>
                    </a:ext>
                  </a:extLst>
                </a:gridCol>
                <a:gridCol w="493776">
                  <a:extLst>
                    <a:ext uri="{9D8B030D-6E8A-4147-A177-3AD203B41FA5}">
                      <a16:colId xmlns:a16="http://schemas.microsoft.com/office/drawing/2014/main" val="2487937226"/>
                    </a:ext>
                  </a:extLst>
                </a:gridCol>
                <a:gridCol w="493776">
                  <a:extLst>
                    <a:ext uri="{9D8B030D-6E8A-4147-A177-3AD203B41FA5}">
                      <a16:colId xmlns:a16="http://schemas.microsoft.com/office/drawing/2014/main" val="2166629263"/>
                    </a:ext>
                  </a:extLst>
                </a:gridCol>
                <a:gridCol w="493776">
                  <a:extLst>
                    <a:ext uri="{9D8B030D-6E8A-4147-A177-3AD203B41FA5}">
                      <a16:colId xmlns:a16="http://schemas.microsoft.com/office/drawing/2014/main" val="2810706874"/>
                    </a:ext>
                  </a:extLst>
                </a:gridCol>
                <a:gridCol w="493776">
                  <a:extLst>
                    <a:ext uri="{9D8B030D-6E8A-4147-A177-3AD203B41FA5}">
                      <a16:colId xmlns:a16="http://schemas.microsoft.com/office/drawing/2014/main" val="2494938658"/>
                    </a:ext>
                  </a:extLst>
                </a:gridCol>
                <a:gridCol w="493776">
                  <a:extLst>
                    <a:ext uri="{9D8B030D-6E8A-4147-A177-3AD203B41FA5}">
                      <a16:colId xmlns:a16="http://schemas.microsoft.com/office/drawing/2014/main" val="1444611194"/>
                    </a:ext>
                  </a:extLst>
                </a:gridCol>
                <a:gridCol w="493776">
                  <a:extLst>
                    <a:ext uri="{9D8B030D-6E8A-4147-A177-3AD203B41FA5}">
                      <a16:colId xmlns:a16="http://schemas.microsoft.com/office/drawing/2014/main" val="2016792307"/>
                    </a:ext>
                  </a:extLst>
                </a:gridCol>
                <a:gridCol w="493776">
                  <a:extLst>
                    <a:ext uri="{9D8B030D-6E8A-4147-A177-3AD203B41FA5}">
                      <a16:colId xmlns:a16="http://schemas.microsoft.com/office/drawing/2014/main" val="4078660217"/>
                    </a:ext>
                  </a:extLst>
                </a:gridCol>
                <a:gridCol w="493776">
                  <a:extLst>
                    <a:ext uri="{9D8B030D-6E8A-4147-A177-3AD203B41FA5}">
                      <a16:colId xmlns:a16="http://schemas.microsoft.com/office/drawing/2014/main" val="33374002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400628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Suzuki Motos Argentina - 2022-04-25 09:03:18</a:t>
                      </a:r>
                      <a:r>
                        <a:rPr kumimoji="0" lang="es-ES" sz="1000" b="0" i="0" u="none" strike="noStrike" kern="1200" cap="none" spc="0" normalizeH="0" baseline="0" noProof="0">
                          <a:ln>
                            <a:noFill/>
                          </a:ln>
                          <a:solidFill>
                            <a:prstClr val="black"/>
                          </a:solidFill>
                          <a:effectLst/>
                          <a:uLnTx/>
                          <a:uFillTx/>
                          <a:latin typeface="+mn-lt"/>
                          <a:ea typeface="+mn-ea"/>
                          <a:cs typeface="+mn-cs"/>
                        </a:rPr>
                        <a:t>
 Vuelve la GN 125 para que tu vida sea un poco más custom.
Pasá por un concesionario Suzuki para conocer todos los detalles.
#WayOfLife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32045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Suzuki Motos Argentina - 2022-04-18 20:37:15</a:t>
                      </a:r>
                      <a:r>
                        <a:rPr kumimoji="0" lang="en-US" sz="1000" b="0" i="0" u="none" strike="noStrike" kern="1200" cap="none" spc="0" normalizeH="0" baseline="0" noProof="0">
                          <a:ln>
                            <a:noFill/>
                          </a:ln>
                          <a:solidFill>
                            <a:prstClr val="black"/>
                          </a:solidFill>
                          <a:effectLst/>
                          <a:uLnTx/>
                          <a:uFillTx/>
                          <a:latin typeface="+mn-lt"/>
                          <a:ea typeface="+mn-ea"/>
                          <a:cs typeface="+mn-cs"/>
                        </a:rPr>
                        <a:t>
 Ya está llegando a nuestros concesionarios.
Ponele estilo custom a tu vida diaria.
#WayOfLife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60323725"/>
                  </a:ext>
                </a:extLst>
              </a:tr>
            </a:tbl>
          </a:graphicData>
        </a:graphic>
      </p:graphicFrame>
      <p:sp>
        <p:nvSpPr>
          <p:cNvPr id="4" name="Text Placeholder 3">
            <a:extLst>
              <a:ext uri="{FF2B5EF4-FFF2-40B4-BE49-F238E27FC236}">
                <a16:creationId xmlns:a16="http://schemas.microsoft.com/office/drawing/2014/main" id="{5828BA9B-E864-4614-B219-20FCDE0C7DF0}"/>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18397709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D096B2-0D64-4B7D-84BD-63434DF8B3EB}"/>
              </a:ext>
            </a:extLst>
          </p:cNvPr>
          <p:cNvSpPr>
            <a:spLocks noGrp="1"/>
          </p:cNvSpPr>
          <p:nvPr>
            <p:ph type="title"/>
          </p:nvPr>
        </p:nvSpPr>
        <p:spPr/>
        <p:txBody>
          <a:bodyPr/>
          <a:lstStyle/>
          <a:p>
            <a:r>
              <a:rPr lang="en-US"/>
              <a:t>Facebook Post Table + Reactions | Suzuki - 2 of 16</a:t>
            </a:r>
          </a:p>
        </p:txBody>
      </p:sp>
      <p:graphicFrame>
        <p:nvGraphicFramePr>
          <p:cNvPr id="5" name="Table Placeholder 4">
            <a:extLst>
              <a:ext uri="{FF2B5EF4-FFF2-40B4-BE49-F238E27FC236}">
                <a16:creationId xmlns:a16="http://schemas.microsoft.com/office/drawing/2014/main" id="{3BDEFA38-B7D8-48C7-AF3A-9A0D4DE3BE8C}"/>
              </a:ext>
            </a:extLst>
          </p:cNvPr>
          <p:cNvGraphicFramePr>
            <a:graphicFrameLocks noGrp="1"/>
          </p:cNvGraphicFramePr>
          <p:nvPr>
            <p:ph type="tbl" sz="quarter" idx="13"/>
            <p:extLst>
              <p:ext uri="{D42A27DB-BD31-4B8C-83A1-F6EECF244321}">
                <p14:modId xmlns:p14="http://schemas.microsoft.com/office/powerpoint/2010/main" val="11979186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95403404"/>
                    </a:ext>
                  </a:extLst>
                </a:gridCol>
                <a:gridCol w="493776">
                  <a:extLst>
                    <a:ext uri="{9D8B030D-6E8A-4147-A177-3AD203B41FA5}">
                      <a16:colId xmlns:a16="http://schemas.microsoft.com/office/drawing/2014/main" val="2204993059"/>
                    </a:ext>
                  </a:extLst>
                </a:gridCol>
                <a:gridCol w="493776">
                  <a:extLst>
                    <a:ext uri="{9D8B030D-6E8A-4147-A177-3AD203B41FA5}">
                      <a16:colId xmlns:a16="http://schemas.microsoft.com/office/drawing/2014/main" val="1607073452"/>
                    </a:ext>
                  </a:extLst>
                </a:gridCol>
                <a:gridCol w="493776">
                  <a:extLst>
                    <a:ext uri="{9D8B030D-6E8A-4147-A177-3AD203B41FA5}">
                      <a16:colId xmlns:a16="http://schemas.microsoft.com/office/drawing/2014/main" val="888943805"/>
                    </a:ext>
                  </a:extLst>
                </a:gridCol>
                <a:gridCol w="493776">
                  <a:extLst>
                    <a:ext uri="{9D8B030D-6E8A-4147-A177-3AD203B41FA5}">
                      <a16:colId xmlns:a16="http://schemas.microsoft.com/office/drawing/2014/main" val="1086421600"/>
                    </a:ext>
                  </a:extLst>
                </a:gridCol>
                <a:gridCol w="493776">
                  <a:extLst>
                    <a:ext uri="{9D8B030D-6E8A-4147-A177-3AD203B41FA5}">
                      <a16:colId xmlns:a16="http://schemas.microsoft.com/office/drawing/2014/main" val="4175235541"/>
                    </a:ext>
                  </a:extLst>
                </a:gridCol>
                <a:gridCol w="493776">
                  <a:extLst>
                    <a:ext uri="{9D8B030D-6E8A-4147-A177-3AD203B41FA5}">
                      <a16:colId xmlns:a16="http://schemas.microsoft.com/office/drawing/2014/main" val="4158154597"/>
                    </a:ext>
                  </a:extLst>
                </a:gridCol>
                <a:gridCol w="493776">
                  <a:extLst>
                    <a:ext uri="{9D8B030D-6E8A-4147-A177-3AD203B41FA5}">
                      <a16:colId xmlns:a16="http://schemas.microsoft.com/office/drawing/2014/main" val="4193678987"/>
                    </a:ext>
                  </a:extLst>
                </a:gridCol>
                <a:gridCol w="493776">
                  <a:extLst>
                    <a:ext uri="{9D8B030D-6E8A-4147-A177-3AD203B41FA5}">
                      <a16:colId xmlns:a16="http://schemas.microsoft.com/office/drawing/2014/main" val="905537916"/>
                    </a:ext>
                  </a:extLst>
                </a:gridCol>
                <a:gridCol w="493776">
                  <a:extLst>
                    <a:ext uri="{9D8B030D-6E8A-4147-A177-3AD203B41FA5}">
                      <a16:colId xmlns:a16="http://schemas.microsoft.com/office/drawing/2014/main" val="3624762169"/>
                    </a:ext>
                  </a:extLst>
                </a:gridCol>
                <a:gridCol w="493776">
                  <a:extLst>
                    <a:ext uri="{9D8B030D-6E8A-4147-A177-3AD203B41FA5}">
                      <a16:colId xmlns:a16="http://schemas.microsoft.com/office/drawing/2014/main" val="1990793923"/>
                    </a:ext>
                  </a:extLst>
                </a:gridCol>
                <a:gridCol w="493776">
                  <a:extLst>
                    <a:ext uri="{9D8B030D-6E8A-4147-A177-3AD203B41FA5}">
                      <a16:colId xmlns:a16="http://schemas.microsoft.com/office/drawing/2014/main" val="26577494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417430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Suzuki Motos Argentina - 2022-04-11 22:48:35</a:t>
                      </a:r>
                      <a:r>
                        <a:rPr kumimoji="0" lang="es-ES" sz="1000" b="0" i="0" u="none" strike="noStrike" kern="1200" cap="none" spc="0" normalizeH="0" baseline="0" noProof="0">
                          <a:ln>
                            <a:noFill/>
                          </a:ln>
                          <a:solidFill>
                            <a:prstClr val="black"/>
                          </a:solidFill>
                          <a:effectLst/>
                          <a:uLnTx/>
                          <a:uFillTx/>
                          <a:latin typeface="+mn-lt"/>
                          <a:ea typeface="+mn-ea"/>
                          <a:cs typeface="+mn-cs"/>
                        </a:rPr>
                        <a:t>
 Tu compañera ideal para tu aventura de todos los días. Conocé la AX 100 en nuestros concesionarios.
Link en bio.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458880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Suzuki Motos Argentina - 2022-04-27 18:08:56</a:t>
                      </a:r>
                      <a:r>
                        <a:rPr kumimoji="0" lang="es-ES" sz="1000" b="0" i="0" u="none" strike="noStrike" kern="1200" cap="none" spc="0" normalizeH="0" baseline="0" noProof="0">
                          <a:ln>
                            <a:noFill/>
                          </a:ln>
                          <a:solidFill>
                            <a:prstClr val="black"/>
                          </a:solidFill>
                          <a:effectLst/>
                          <a:uLnTx/>
                          <a:uFillTx/>
                          <a:latin typeface="+mn-lt"/>
                          <a:ea typeface="+mn-ea"/>
                          <a:cs typeface="+mn-cs"/>
                        </a:rPr>
                        <a:t>
 ¡Llegá más fácil a tu primer Suzuki! Conseguila en 48 cuotas con el crédito del Banco Nación.
Más info y condiciones en @banconacion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036911491"/>
                  </a:ext>
                </a:extLst>
              </a:tr>
            </a:tbl>
          </a:graphicData>
        </a:graphic>
      </p:graphicFrame>
      <p:sp>
        <p:nvSpPr>
          <p:cNvPr id="4" name="Text Placeholder 3">
            <a:extLst>
              <a:ext uri="{FF2B5EF4-FFF2-40B4-BE49-F238E27FC236}">
                <a16:creationId xmlns:a16="http://schemas.microsoft.com/office/drawing/2014/main" id="{87236FC3-11E1-4039-8DC2-C2BE4A0B5980}"/>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23616121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5B60BA-2FC5-4ED6-A695-19DBB3585371}"/>
              </a:ext>
            </a:extLst>
          </p:cNvPr>
          <p:cNvSpPr>
            <a:spLocks noGrp="1"/>
          </p:cNvSpPr>
          <p:nvPr>
            <p:ph type="title"/>
          </p:nvPr>
        </p:nvSpPr>
        <p:spPr/>
        <p:txBody>
          <a:bodyPr/>
          <a:lstStyle/>
          <a:p>
            <a:r>
              <a:rPr lang="en-US"/>
              <a:t>Facebook Post Table + Reactions | Suzuki - 3 of 16</a:t>
            </a:r>
          </a:p>
        </p:txBody>
      </p:sp>
      <p:graphicFrame>
        <p:nvGraphicFramePr>
          <p:cNvPr id="5" name="Table Placeholder 4">
            <a:extLst>
              <a:ext uri="{FF2B5EF4-FFF2-40B4-BE49-F238E27FC236}">
                <a16:creationId xmlns:a16="http://schemas.microsoft.com/office/drawing/2014/main" id="{89BF63DA-6A0A-4B59-A717-DC31E0D90A54}"/>
              </a:ext>
            </a:extLst>
          </p:cNvPr>
          <p:cNvGraphicFramePr>
            <a:graphicFrameLocks noGrp="1"/>
          </p:cNvGraphicFramePr>
          <p:nvPr>
            <p:ph type="tbl" sz="quarter" idx="13"/>
            <p:extLst>
              <p:ext uri="{D42A27DB-BD31-4B8C-83A1-F6EECF244321}">
                <p14:modId xmlns:p14="http://schemas.microsoft.com/office/powerpoint/2010/main" val="36119214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82029757"/>
                    </a:ext>
                  </a:extLst>
                </a:gridCol>
                <a:gridCol w="493776">
                  <a:extLst>
                    <a:ext uri="{9D8B030D-6E8A-4147-A177-3AD203B41FA5}">
                      <a16:colId xmlns:a16="http://schemas.microsoft.com/office/drawing/2014/main" val="998593291"/>
                    </a:ext>
                  </a:extLst>
                </a:gridCol>
                <a:gridCol w="493776">
                  <a:extLst>
                    <a:ext uri="{9D8B030D-6E8A-4147-A177-3AD203B41FA5}">
                      <a16:colId xmlns:a16="http://schemas.microsoft.com/office/drawing/2014/main" val="187295467"/>
                    </a:ext>
                  </a:extLst>
                </a:gridCol>
                <a:gridCol w="493776">
                  <a:extLst>
                    <a:ext uri="{9D8B030D-6E8A-4147-A177-3AD203B41FA5}">
                      <a16:colId xmlns:a16="http://schemas.microsoft.com/office/drawing/2014/main" val="3835600986"/>
                    </a:ext>
                  </a:extLst>
                </a:gridCol>
                <a:gridCol w="493776">
                  <a:extLst>
                    <a:ext uri="{9D8B030D-6E8A-4147-A177-3AD203B41FA5}">
                      <a16:colId xmlns:a16="http://schemas.microsoft.com/office/drawing/2014/main" val="3280823226"/>
                    </a:ext>
                  </a:extLst>
                </a:gridCol>
                <a:gridCol w="493776">
                  <a:extLst>
                    <a:ext uri="{9D8B030D-6E8A-4147-A177-3AD203B41FA5}">
                      <a16:colId xmlns:a16="http://schemas.microsoft.com/office/drawing/2014/main" val="1819246552"/>
                    </a:ext>
                  </a:extLst>
                </a:gridCol>
                <a:gridCol w="493776">
                  <a:extLst>
                    <a:ext uri="{9D8B030D-6E8A-4147-A177-3AD203B41FA5}">
                      <a16:colId xmlns:a16="http://schemas.microsoft.com/office/drawing/2014/main" val="843145349"/>
                    </a:ext>
                  </a:extLst>
                </a:gridCol>
                <a:gridCol w="493776">
                  <a:extLst>
                    <a:ext uri="{9D8B030D-6E8A-4147-A177-3AD203B41FA5}">
                      <a16:colId xmlns:a16="http://schemas.microsoft.com/office/drawing/2014/main" val="1817225170"/>
                    </a:ext>
                  </a:extLst>
                </a:gridCol>
                <a:gridCol w="493776">
                  <a:extLst>
                    <a:ext uri="{9D8B030D-6E8A-4147-A177-3AD203B41FA5}">
                      <a16:colId xmlns:a16="http://schemas.microsoft.com/office/drawing/2014/main" val="3834668258"/>
                    </a:ext>
                  </a:extLst>
                </a:gridCol>
                <a:gridCol w="493776">
                  <a:extLst>
                    <a:ext uri="{9D8B030D-6E8A-4147-A177-3AD203B41FA5}">
                      <a16:colId xmlns:a16="http://schemas.microsoft.com/office/drawing/2014/main" val="1824867478"/>
                    </a:ext>
                  </a:extLst>
                </a:gridCol>
                <a:gridCol w="493776">
                  <a:extLst>
                    <a:ext uri="{9D8B030D-6E8A-4147-A177-3AD203B41FA5}">
                      <a16:colId xmlns:a16="http://schemas.microsoft.com/office/drawing/2014/main" val="2846293029"/>
                    </a:ext>
                  </a:extLst>
                </a:gridCol>
                <a:gridCol w="493776">
                  <a:extLst>
                    <a:ext uri="{9D8B030D-6E8A-4147-A177-3AD203B41FA5}">
                      <a16:colId xmlns:a16="http://schemas.microsoft.com/office/drawing/2014/main" val="34177648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412170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KTM Argentina - 2022-04-04 11:42:50</a:t>
                      </a:r>
                      <a:r>
                        <a:rPr kumimoji="0" lang="es-ES" sz="1000" b="0" i="0" u="none" strike="noStrike" kern="1200" cap="none" spc="0" normalizeH="0" baseline="0" noProof="0">
                          <a:ln>
                            <a:noFill/>
                          </a:ln>
                          <a:solidFill>
                            <a:prstClr val="black"/>
                          </a:solidFill>
                          <a:effectLst/>
                          <a:uLnTx/>
                          <a:uFillTx/>
                          <a:latin typeface="+mn-lt"/>
                          <a:ea typeface="+mn-ea"/>
                          <a:cs typeface="+mn-cs"/>
                        </a:rPr>
                        <a:t>
 Pasó el Gran Premio de Argentina en el circuito de Termas de Río Hondo con una sólida actuación de nuestros dos hombres 🇦🇷 @bradbinder terminó 6º y @88migueloliveira en el 13º
📸 Rob Gray
#KTM #ReadyToRace #GivesYouWings #ArgentinaGP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3374107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Suzuki Motos Argentina - 2022-04-28 20:09:20</a:t>
                      </a:r>
                      <a:r>
                        <a:rPr kumimoji="0" lang="en-US" sz="1000" b="0" i="0" u="none" strike="noStrike" kern="1200" cap="none" spc="0" normalizeH="0" baseline="0" noProof="0">
                          <a:ln>
                            <a:noFill/>
                          </a:ln>
                          <a:solidFill>
                            <a:prstClr val="black"/>
                          </a:solidFill>
                          <a:effectLst/>
                          <a:uLnTx/>
                          <a:uFillTx/>
                          <a:latin typeface="+mn-lt"/>
                          <a:ea typeface="+mn-ea"/>
                          <a:cs typeface="+mn-cs"/>
                        </a:rPr>
                        <a:t>
 Cuatro cilindros.
Cuatro tiempos.
114CV.
Doble disco de frenos delantero.
Freno a disco trasero.
Un verdadero depredador.
GSX-S 750 
#WayOfLife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133823709"/>
                  </a:ext>
                </a:extLst>
              </a:tr>
            </a:tbl>
          </a:graphicData>
        </a:graphic>
      </p:graphicFrame>
      <p:sp>
        <p:nvSpPr>
          <p:cNvPr id="4" name="Text Placeholder 3">
            <a:extLst>
              <a:ext uri="{FF2B5EF4-FFF2-40B4-BE49-F238E27FC236}">
                <a16:creationId xmlns:a16="http://schemas.microsoft.com/office/drawing/2014/main" id="{0E42D139-C454-4C40-A9D8-C9346C24DA99}"/>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42397360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DE9F55-FDD7-4490-B54D-3E55395A638F}"/>
              </a:ext>
            </a:extLst>
          </p:cNvPr>
          <p:cNvSpPr>
            <a:spLocks noGrp="1"/>
          </p:cNvSpPr>
          <p:nvPr>
            <p:ph type="title"/>
          </p:nvPr>
        </p:nvSpPr>
        <p:spPr/>
        <p:txBody>
          <a:bodyPr/>
          <a:lstStyle/>
          <a:p>
            <a:r>
              <a:rPr lang="en-US"/>
              <a:t>Facebook Post Table + Reactions | Suzuki - 4 of 16</a:t>
            </a:r>
          </a:p>
        </p:txBody>
      </p:sp>
      <p:graphicFrame>
        <p:nvGraphicFramePr>
          <p:cNvPr id="5" name="Table Placeholder 4">
            <a:extLst>
              <a:ext uri="{FF2B5EF4-FFF2-40B4-BE49-F238E27FC236}">
                <a16:creationId xmlns:a16="http://schemas.microsoft.com/office/drawing/2014/main" id="{AEE97B92-7378-47E2-ADC9-DA756251ADAF}"/>
              </a:ext>
            </a:extLst>
          </p:cNvPr>
          <p:cNvGraphicFramePr>
            <a:graphicFrameLocks noGrp="1"/>
          </p:cNvGraphicFramePr>
          <p:nvPr>
            <p:ph type="tbl" sz="quarter" idx="13"/>
            <p:extLst>
              <p:ext uri="{D42A27DB-BD31-4B8C-83A1-F6EECF244321}">
                <p14:modId xmlns:p14="http://schemas.microsoft.com/office/powerpoint/2010/main" val="6070563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78633236"/>
                    </a:ext>
                  </a:extLst>
                </a:gridCol>
                <a:gridCol w="493776">
                  <a:extLst>
                    <a:ext uri="{9D8B030D-6E8A-4147-A177-3AD203B41FA5}">
                      <a16:colId xmlns:a16="http://schemas.microsoft.com/office/drawing/2014/main" val="3440580314"/>
                    </a:ext>
                  </a:extLst>
                </a:gridCol>
                <a:gridCol w="493776">
                  <a:extLst>
                    <a:ext uri="{9D8B030D-6E8A-4147-A177-3AD203B41FA5}">
                      <a16:colId xmlns:a16="http://schemas.microsoft.com/office/drawing/2014/main" val="472040649"/>
                    </a:ext>
                  </a:extLst>
                </a:gridCol>
                <a:gridCol w="493776">
                  <a:extLst>
                    <a:ext uri="{9D8B030D-6E8A-4147-A177-3AD203B41FA5}">
                      <a16:colId xmlns:a16="http://schemas.microsoft.com/office/drawing/2014/main" val="833888172"/>
                    </a:ext>
                  </a:extLst>
                </a:gridCol>
                <a:gridCol w="493776">
                  <a:extLst>
                    <a:ext uri="{9D8B030D-6E8A-4147-A177-3AD203B41FA5}">
                      <a16:colId xmlns:a16="http://schemas.microsoft.com/office/drawing/2014/main" val="1313059519"/>
                    </a:ext>
                  </a:extLst>
                </a:gridCol>
                <a:gridCol w="493776">
                  <a:extLst>
                    <a:ext uri="{9D8B030D-6E8A-4147-A177-3AD203B41FA5}">
                      <a16:colId xmlns:a16="http://schemas.microsoft.com/office/drawing/2014/main" val="3660935549"/>
                    </a:ext>
                  </a:extLst>
                </a:gridCol>
                <a:gridCol w="493776">
                  <a:extLst>
                    <a:ext uri="{9D8B030D-6E8A-4147-A177-3AD203B41FA5}">
                      <a16:colId xmlns:a16="http://schemas.microsoft.com/office/drawing/2014/main" val="3049316050"/>
                    </a:ext>
                  </a:extLst>
                </a:gridCol>
                <a:gridCol w="493776">
                  <a:extLst>
                    <a:ext uri="{9D8B030D-6E8A-4147-A177-3AD203B41FA5}">
                      <a16:colId xmlns:a16="http://schemas.microsoft.com/office/drawing/2014/main" val="2718111485"/>
                    </a:ext>
                  </a:extLst>
                </a:gridCol>
                <a:gridCol w="493776">
                  <a:extLst>
                    <a:ext uri="{9D8B030D-6E8A-4147-A177-3AD203B41FA5}">
                      <a16:colId xmlns:a16="http://schemas.microsoft.com/office/drawing/2014/main" val="1292232152"/>
                    </a:ext>
                  </a:extLst>
                </a:gridCol>
                <a:gridCol w="493776">
                  <a:extLst>
                    <a:ext uri="{9D8B030D-6E8A-4147-A177-3AD203B41FA5}">
                      <a16:colId xmlns:a16="http://schemas.microsoft.com/office/drawing/2014/main" val="3443485814"/>
                    </a:ext>
                  </a:extLst>
                </a:gridCol>
                <a:gridCol w="493776">
                  <a:extLst>
                    <a:ext uri="{9D8B030D-6E8A-4147-A177-3AD203B41FA5}">
                      <a16:colId xmlns:a16="http://schemas.microsoft.com/office/drawing/2014/main" val="565278912"/>
                    </a:ext>
                  </a:extLst>
                </a:gridCol>
                <a:gridCol w="493776">
                  <a:extLst>
                    <a:ext uri="{9D8B030D-6E8A-4147-A177-3AD203B41FA5}">
                      <a16:colId xmlns:a16="http://schemas.microsoft.com/office/drawing/2014/main" val="34915987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921275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KTM Argentina - 2022-04-26 17:39:30</a:t>
                      </a:r>
                      <a:r>
                        <a:rPr kumimoji="0" lang="es-ES" sz="1000" b="0" i="0" u="none" strike="noStrike" kern="1200" cap="none" spc="0" normalizeH="0" baseline="0" noProof="0">
                          <a:ln>
                            <a:noFill/>
                          </a:ln>
                          <a:solidFill>
                            <a:prstClr val="black"/>
                          </a:solidFill>
                          <a:effectLst/>
                          <a:uLnTx/>
                          <a:uFillTx/>
                          <a:latin typeface="+mn-lt"/>
                          <a:ea typeface="+mn-ea"/>
                          <a:cs typeface="+mn-cs"/>
                        </a:rPr>
                        <a:t>
 KTM RC200 ahora con finacición!
 👉🏼Aprovecha para adquirir este modelo estilo de moto racing en 18 cuotas sin interés + Anticipo en nuestros concesionarios oficiales!
#KTM #RC200 #ReadyToRace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1498536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Suzuki Motos Argentina - 2022-04-13 21:37:08</a:t>
                      </a:r>
                      <a:r>
                        <a:rPr kumimoji="0" lang="es-ES" sz="1000" b="0" i="0" u="none" strike="noStrike" kern="1200" cap="none" spc="0" normalizeH="0" baseline="0" noProof="0">
                          <a:ln>
                            <a:noFill/>
                          </a:ln>
                          <a:solidFill>
                            <a:prstClr val="black"/>
                          </a:solidFill>
                          <a:effectLst/>
                          <a:uLnTx/>
                          <a:uFillTx/>
                          <a:latin typeface="+mn-lt"/>
                          <a:ea typeface="+mn-ea"/>
                          <a:cs typeface="+mn-cs"/>
                        </a:rPr>
                        <a:t>
 Empieza el fin de semana largo y tu V-Strom pide ruta.
¿Para dónde vamos?
#WayOfLife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95169124"/>
                  </a:ext>
                </a:extLst>
              </a:tr>
            </a:tbl>
          </a:graphicData>
        </a:graphic>
      </p:graphicFrame>
      <p:sp>
        <p:nvSpPr>
          <p:cNvPr id="4" name="Text Placeholder 3">
            <a:extLst>
              <a:ext uri="{FF2B5EF4-FFF2-40B4-BE49-F238E27FC236}">
                <a16:creationId xmlns:a16="http://schemas.microsoft.com/office/drawing/2014/main" id="{88E72625-5D7D-4A20-AC1F-E26EDEF13592}"/>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2409906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EA3A19-F360-4DB0-8FD6-052763F7EE88}"/>
              </a:ext>
            </a:extLst>
          </p:cNvPr>
          <p:cNvSpPr>
            <a:spLocks noGrp="1"/>
          </p:cNvSpPr>
          <p:nvPr>
            <p:ph type="title"/>
          </p:nvPr>
        </p:nvSpPr>
        <p:spPr/>
        <p:txBody>
          <a:bodyPr/>
          <a:lstStyle/>
          <a:p>
            <a:r>
              <a:rPr lang="en-US"/>
              <a:t>Facebook Post Table + Reactions | Suzuki - 5 of 16</a:t>
            </a:r>
          </a:p>
        </p:txBody>
      </p:sp>
      <p:graphicFrame>
        <p:nvGraphicFramePr>
          <p:cNvPr id="5" name="Table Placeholder 4">
            <a:extLst>
              <a:ext uri="{FF2B5EF4-FFF2-40B4-BE49-F238E27FC236}">
                <a16:creationId xmlns:a16="http://schemas.microsoft.com/office/drawing/2014/main" id="{9FA40489-C525-4F66-B1B6-0E3BB6BBA721}"/>
              </a:ext>
            </a:extLst>
          </p:cNvPr>
          <p:cNvGraphicFramePr>
            <a:graphicFrameLocks noGrp="1"/>
          </p:cNvGraphicFramePr>
          <p:nvPr>
            <p:ph type="tbl" sz="quarter" idx="13"/>
            <p:extLst>
              <p:ext uri="{D42A27DB-BD31-4B8C-83A1-F6EECF244321}">
                <p14:modId xmlns:p14="http://schemas.microsoft.com/office/powerpoint/2010/main" val="3998364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30856904"/>
                    </a:ext>
                  </a:extLst>
                </a:gridCol>
                <a:gridCol w="493776">
                  <a:extLst>
                    <a:ext uri="{9D8B030D-6E8A-4147-A177-3AD203B41FA5}">
                      <a16:colId xmlns:a16="http://schemas.microsoft.com/office/drawing/2014/main" val="1549822286"/>
                    </a:ext>
                  </a:extLst>
                </a:gridCol>
                <a:gridCol w="493776">
                  <a:extLst>
                    <a:ext uri="{9D8B030D-6E8A-4147-A177-3AD203B41FA5}">
                      <a16:colId xmlns:a16="http://schemas.microsoft.com/office/drawing/2014/main" val="541562683"/>
                    </a:ext>
                  </a:extLst>
                </a:gridCol>
                <a:gridCol w="493776">
                  <a:extLst>
                    <a:ext uri="{9D8B030D-6E8A-4147-A177-3AD203B41FA5}">
                      <a16:colId xmlns:a16="http://schemas.microsoft.com/office/drawing/2014/main" val="1214281958"/>
                    </a:ext>
                  </a:extLst>
                </a:gridCol>
                <a:gridCol w="493776">
                  <a:extLst>
                    <a:ext uri="{9D8B030D-6E8A-4147-A177-3AD203B41FA5}">
                      <a16:colId xmlns:a16="http://schemas.microsoft.com/office/drawing/2014/main" val="1162950113"/>
                    </a:ext>
                  </a:extLst>
                </a:gridCol>
                <a:gridCol w="493776">
                  <a:extLst>
                    <a:ext uri="{9D8B030D-6E8A-4147-A177-3AD203B41FA5}">
                      <a16:colId xmlns:a16="http://schemas.microsoft.com/office/drawing/2014/main" val="1875055669"/>
                    </a:ext>
                  </a:extLst>
                </a:gridCol>
                <a:gridCol w="493776">
                  <a:extLst>
                    <a:ext uri="{9D8B030D-6E8A-4147-A177-3AD203B41FA5}">
                      <a16:colId xmlns:a16="http://schemas.microsoft.com/office/drawing/2014/main" val="695882532"/>
                    </a:ext>
                  </a:extLst>
                </a:gridCol>
                <a:gridCol w="493776">
                  <a:extLst>
                    <a:ext uri="{9D8B030D-6E8A-4147-A177-3AD203B41FA5}">
                      <a16:colId xmlns:a16="http://schemas.microsoft.com/office/drawing/2014/main" val="3011284717"/>
                    </a:ext>
                  </a:extLst>
                </a:gridCol>
                <a:gridCol w="493776">
                  <a:extLst>
                    <a:ext uri="{9D8B030D-6E8A-4147-A177-3AD203B41FA5}">
                      <a16:colId xmlns:a16="http://schemas.microsoft.com/office/drawing/2014/main" val="3941131674"/>
                    </a:ext>
                  </a:extLst>
                </a:gridCol>
                <a:gridCol w="493776">
                  <a:extLst>
                    <a:ext uri="{9D8B030D-6E8A-4147-A177-3AD203B41FA5}">
                      <a16:colId xmlns:a16="http://schemas.microsoft.com/office/drawing/2014/main" val="189621758"/>
                    </a:ext>
                  </a:extLst>
                </a:gridCol>
                <a:gridCol w="493776">
                  <a:extLst>
                    <a:ext uri="{9D8B030D-6E8A-4147-A177-3AD203B41FA5}">
                      <a16:colId xmlns:a16="http://schemas.microsoft.com/office/drawing/2014/main" val="1771714455"/>
                    </a:ext>
                  </a:extLst>
                </a:gridCol>
                <a:gridCol w="493776">
                  <a:extLst>
                    <a:ext uri="{9D8B030D-6E8A-4147-A177-3AD203B41FA5}">
                      <a16:colId xmlns:a16="http://schemas.microsoft.com/office/drawing/2014/main" val="42741004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901426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KTM Argentina - 2022-04-01 17:12:59</a:t>
                      </a:r>
                      <a:r>
                        <a:rPr kumimoji="0" lang="es-ES" sz="1000" b="0" i="0" u="none" strike="noStrike" kern="1200" cap="none" spc="0" normalizeH="0" baseline="0" noProof="0">
                          <a:ln>
                            <a:noFill/>
                          </a:ln>
                          <a:solidFill>
                            <a:prstClr val="black"/>
                          </a:solidFill>
                          <a:effectLst/>
                          <a:uLnTx/>
                          <a:uFillTx/>
                          <a:latin typeface="+mn-lt"/>
                          <a:ea typeface="+mn-ea"/>
                          <a:cs typeface="+mn-cs"/>
                        </a:rPr>
                        <a:t>
 MotoGP Argentina 2022 🏁🇦🇷
Este fin de semana se llevará a cabo el MotoGP en el circuito de Termas de Rio Hondo, será la tercera carrera del año del Campeonato Mundial de Motociclismo. El día de hoy hubo prácticas en el circuito y en el stand de KTM los pilotos oficiales se acercaron a firmar autografos! Mira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40025490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Suzuki Motos Argentina - 2022-04-03 08:58:01</a:t>
                      </a:r>
                      <a:r>
                        <a:rPr kumimoji="0" lang="en-US" sz="1000" b="0" i="0" u="none" strike="noStrike" kern="1200" cap="none" spc="0" normalizeH="0" baseline="0" noProof="0">
                          <a:ln>
                            <a:noFill/>
                          </a:ln>
                          <a:solidFill>
                            <a:prstClr val="black"/>
                          </a:solidFill>
                          <a:effectLst/>
                          <a:uLnTx/>
                          <a:uFillTx/>
                          <a:latin typeface="+mn-lt"/>
                          <a:ea typeface="+mn-ea"/>
                          <a:cs typeface="+mn-cs"/>
                        </a:rPr>
                        <a:t>
 #MotoGP #ArgentinaGP 
Nada como ver el resumen del #Dia2 antes de arrancar el domingo de @argentinamotogp 
Team Suzuki Ecstar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877888007"/>
                  </a:ext>
                </a:extLst>
              </a:tr>
            </a:tbl>
          </a:graphicData>
        </a:graphic>
      </p:graphicFrame>
      <p:sp>
        <p:nvSpPr>
          <p:cNvPr id="4" name="Text Placeholder 3">
            <a:extLst>
              <a:ext uri="{FF2B5EF4-FFF2-40B4-BE49-F238E27FC236}">
                <a16:creationId xmlns:a16="http://schemas.microsoft.com/office/drawing/2014/main" id="{4BD5BFEC-C262-4233-9A37-9F2AC6CA1D2F}"/>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8860864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E6415A-53C5-4C09-8C4A-563F2C4F75FB}"/>
              </a:ext>
            </a:extLst>
          </p:cNvPr>
          <p:cNvSpPr>
            <a:spLocks noGrp="1"/>
          </p:cNvSpPr>
          <p:nvPr>
            <p:ph type="title"/>
          </p:nvPr>
        </p:nvSpPr>
        <p:spPr/>
        <p:txBody>
          <a:bodyPr/>
          <a:lstStyle/>
          <a:p>
            <a:r>
              <a:rPr lang="en-US"/>
              <a:t>Facebook Post Table + Reactions | Suzuki - 6 of 16</a:t>
            </a:r>
          </a:p>
        </p:txBody>
      </p:sp>
      <p:graphicFrame>
        <p:nvGraphicFramePr>
          <p:cNvPr id="5" name="Table Placeholder 4">
            <a:extLst>
              <a:ext uri="{FF2B5EF4-FFF2-40B4-BE49-F238E27FC236}">
                <a16:creationId xmlns:a16="http://schemas.microsoft.com/office/drawing/2014/main" id="{44555258-1183-4139-BF68-DD55638F222F}"/>
              </a:ext>
            </a:extLst>
          </p:cNvPr>
          <p:cNvGraphicFramePr>
            <a:graphicFrameLocks noGrp="1"/>
          </p:cNvGraphicFramePr>
          <p:nvPr>
            <p:ph type="tbl" sz="quarter" idx="13"/>
            <p:extLst>
              <p:ext uri="{D42A27DB-BD31-4B8C-83A1-F6EECF244321}">
                <p14:modId xmlns:p14="http://schemas.microsoft.com/office/powerpoint/2010/main" val="2398171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98658279"/>
                    </a:ext>
                  </a:extLst>
                </a:gridCol>
                <a:gridCol w="493776">
                  <a:extLst>
                    <a:ext uri="{9D8B030D-6E8A-4147-A177-3AD203B41FA5}">
                      <a16:colId xmlns:a16="http://schemas.microsoft.com/office/drawing/2014/main" val="3974854668"/>
                    </a:ext>
                  </a:extLst>
                </a:gridCol>
                <a:gridCol w="493776">
                  <a:extLst>
                    <a:ext uri="{9D8B030D-6E8A-4147-A177-3AD203B41FA5}">
                      <a16:colId xmlns:a16="http://schemas.microsoft.com/office/drawing/2014/main" val="2530289437"/>
                    </a:ext>
                  </a:extLst>
                </a:gridCol>
                <a:gridCol w="493776">
                  <a:extLst>
                    <a:ext uri="{9D8B030D-6E8A-4147-A177-3AD203B41FA5}">
                      <a16:colId xmlns:a16="http://schemas.microsoft.com/office/drawing/2014/main" val="572977206"/>
                    </a:ext>
                  </a:extLst>
                </a:gridCol>
                <a:gridCol w="493776">
                  <a:extLst>
                    <a:ext uri="{9D8B030D-6E8A-4147-A177-3AD203B41FA5}">
                      <a16:colId xmlns:a16="http://schemas.microsoft.com/office/drawing/2014/main" val="2646153037"/>
                    </a:ext>
                  </a:extLst>
                </a:gridCol>
                <a:gridCol w="493776">
                  <a:extLst>
                    <a:ext uri="{9D8B030D-6E8A-4147-A177-3AD203B41FA5}">
                      <a16:colId xmlns:a16="http://schemas.microsoft.com/office/drawing/2014/main" val="3384125034"/>
                    </a:ext>
                  </a:extLst>
                </a:gridCol>
                <a:gridCol w="493776">
                  <a:extLst>
                    <a:ext uri="{9D8B030D-6E8A-4147-A177-3AD203B41FA5}">
                      <a16:colId xmlns:a16="http://schemas.microsoft.com/office/drawing/2014/main" val="1607880764"/>
                    </a:ext>
                  </a:extLst>
                </a:gridCol>
                <a:gridCol w="493776">
                  <a:extLst>
                    <a:ext uri="{9D8B030D-6E8A-4147-A177-3AD203B41FA5}">
                      <a16:colId xmlns:a16="http://schemas.microsoft.com/office/drawing/2014/main" val="3352467118"/>
                    </a:ext>
                  </a:extLst>
                </a:gridCol>
                <a:gridCol w="493776">
                  <a:extLst>
                    <a:ext uri="{9D8B030D-6E8A-4147-A177-3AD203B41FA5}">
                      <a16:colId xmlns:a16="http://schemas.microsoft.com/office/drawing/2014/main" val="558431508"/>
                    </a:ext>
                  </a:extLst>
                </a:gridCol>
                <a:gridCol w="493776">
                  <a:extLst>
                    <a:ext uri="{9D8B030D-6E8A-4147-A177-3AD203B41FA5}">
                      <a16:colId xmlns:a16="http://schemas.microsoft.com/office/drawing/2014/main" val="2905738169"/>
                    </a:ext>
                  </a:extLst>
                </a:gridCol>
                <a:gridCol w="493776">
                  <a:extLst>
                    <a:ext uri="{9D8B030D-6E8A-4147-A177-3AD203B41FA5}">
                      <a16:colId xmlns:a16="http://schemas.microsoft.com/office/drawing/2014/main" val="510184254"/>
                    </a:ext>
                  </a:extLst>
                </a:gridCol>
                <a:gridCol w="493776">
                  <a:extLst>
                    <a:ext uri="{9D8B030D-6E8A-4147-A177-3AD203B41FA5}">
                      <a16:colId xmlns:a16="http://schemas.microsoft.com/office/drawing/2014/main" val="28251289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459320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Kawasaki Argentina - 2022-04-08 18:01:11</a:t>
                      </a:r>
                      <a:r>
                        <a:rPr kumimoji="0" lang="es-ES" sz="1000" b="0" i="0" u="none" strike="noStrike" kern="1200" cap="none" spc="0" normalizeH="0" baseline="0" noProof="0">
                          <a:ln>
                            <a:noFill/>
                          </a:ln>
                          <a:solidFill>
                            <a:prstClr val="black"/>
                          </a:solidFill>
                          <a:effectLst/>
                          <a:uLnTx/>
                          <a:uFillTx/>
                          <a:latin typeface="+mn-lt"/>
                          <a:ea typeface="+mn-ea"/>
                          <a:cs typeface="+mn-cs"/>
                        </a:rPr>
                        <a:t>
 ESCAPATE CON TU VERSYS X300 🌄 
Tu compañera de viaje te lleva a conocer esos lugares a los que siempre quisiste llegar 🙌
Con un chasis ligero, suspensión para viajes largos y un asiento bajo, esta bicilíndrica en paralelo de 300cc es la ideal para esa escapada que soñás.
#KawasakiArgentina #Kawasaki #Z400 #Motos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691762071"/>
                  </a:ext>
                </a:extLst>
              </a:tr>
            </a:tbl>
          </a:graphicData>
        </a:graphic>
      </p:graphicFrame>
      <p:sp>
        <p:nvSpPr>
          <p:cNvPr id="4" name="Text Placeholder 3">
            <a:extLst>
              <a:ext uri="{FF2B5EF4-FFF2-40B4-BE49-F238E27FC236}">
                <a16:creationId xmlns:a16="http://schemas.microsoft.com/office/drawing/2014/main" id="{1377AFD0-6C1D-4219-983C-88C67809C753}"/>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20774182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11999D-0548-4FCA-B578-4CF2225EC417}"/>
              </a:ext>
            </a:extLst>
          </p:cNvPr>
          <p:cNvSpPr>
            <a:spLocks noGrp="1"/>
          </p:cNvSpPr>
          <p:nvPr>
            <p:ph type="title"/>
          </p:nvPr>
        </p:nvSpPr>
        <p:spPr/>
        <p:txBody>
          <a:bodyPr/>
          <a:lstStyle/>
          <a:p>
            <a:r>
              <a:rPr lang="en-US"/>
              <a:t>Facebook Post Table + Reactions | Suzuki - 7 of 16</a:t>
            </a:r>
          </a:p>
        </p:txBody>
      </p:sp>
      <p:graphicFrame>
        <p:nvGraphicFramePr>
          <p:cNvPr id="5" name="Table Placeholder 4">
            <a:extLst>
              <a:ext uri="{FF2B5EF4-FFF2-40B4-BE49-F238E27FC236}">
                <a16:creationId xmlns:a16="http://schemas.microsoft.com/office/drawing/2014/main" id="{744C4A3D-3D5B-4847-B122-5D3E1E394313}"/>
              </a:ext>
            </a:extLst>
          </p:cNvPr>
          <p:cNvGraphicFramePr>
            <a:graphicFrameLocks noGrp="1"/>
          </p:cNvGraphicFramePr>
          <p:nvPr>
            <p:ph type="tbl" sz="quarter" idx="13"/>
            <p:extLst>
              <p:ext uri="{D42A27DB-BD31-4B8C-83A1-F6EECF244321}">
                <p14:modId xmlns:p14="http://schemas.microsoft.com/office/powerpoint/2010/main" val="30260103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01356912"/>
                    </a:ext>
                  </a:extLst>
                </a:gridCol>
                <a:gridCol w="493776">
                  <a:extLst>
                    <a:ext uri="{9D8B030D-6E8A-4147-A177-3AD203B41FA5}">
                      <a16:colId xmlns:a16="http://schemas.microsoft.com/office/drawing/2014/main" val="1569178904"/>
                    </a:ext>
                  </a:extLst>
                </a:gridCol>
                <a:gridCol w="493776">
                  <a:extLst>
                    <a:ext uri="{9D8B030D-6E8A-4147-A177-3AD203B41FA5}">
                      <a16:colId xmlns:a16="http://schemas.microsoft.com/office/drawing/2014/main" val="634641474"/>
                    </a:ext>
                  </a:extLst>
                </a:gridCol>
                <a:gridCol w="493776">
                  <a:extLst>
                    <a:ext uri="{9D8B030D-6E8A-4147-A177-3AD203B41FA5}">
                      <a16:colId xmlns:a16="http://schemas.microsoft.com/office/drawing/2014/main" val="242710602"/>
                    </a:ext>
                  </a:extLst>
                </a:gridCol>
                <a:gridCol w="493776">
                  <a:extLst>
                    <a:ext uri="{9D8B030D-6E8A-4147-A177-3AD203B41FA5}">
                      <a16:colId xmlns:a16="http://schemas.microsoft.com/office/drawing/2014/main" val="3667992725"/>
                    </a:ext>
                  </a:extLst>
                </a:gridCol>
                <a:gridCol w="493776">
                  <a:extLst>
                    <a:ext uri="{9D8B030D-6E8A-4147-A177-3AD203B41FA5}">
                      <a16:colId xmlns:a16="http://schemas.microsoft.com/office/drawing/2014/main" val="849546575"/>
                    </a:ext>
                  </a:extLst>
                </a:gridCol>
                <a:gridCol w="493776">
                  <a:extLst>
                    <a:ext uri="{9D8B030D-6E8A-4147-A177-3AD203B41FA5}">
                      <a16:colId xmlns:a16="http://schemas.microsoft.com/office/drawing/2014/main" val="3750658776"/>
                    </a:ext>
                  </a:extLst>
                </a:gridCol>
                <a:gridCol w="493776">
                  <a:extLst>
                    <a:ext uri="{9D8B030D-6E8A-4147-A177-3AD203B41FA5}">
                      <a16:colId xmlns:a16="http://schemas.microsoft.com/office/drawing/2014/main" val="233237793"/>
                    </a:ext>
                  </a:extLst>
                </a:gridCol>
                <a:gridCol w="493776">
                  <a:extLst>
                    <a:ext uri="{9D8B030D-6E8A-4147-A177-3AD203B41FA5}">
                      <a16:colId xmlns:a16="http://schemas.microsoft.com/office/drawing/2014/main" val="760798874"/>
                    </a:ext>
                  </a:extLst>
                </a:gridCol>
                <a:gridCol w="493776">
                  <a:extLst>
                    <a:ext uri="{9D8B030D-6E8A-4147-A177-3AD203B41FA5}">
                      <a16:colId xmlns:a16="http://schemas.microsoft.com/office/drawing/2014/main" val="2881233883"/>
                    </a:ext>
                  </a:extLst>
                </a:gridCol>
                <a:gridCol w="493776">
                  <a:extLst>
                    <a:ext uri="{9D8B030D-6E8A-4147-A177-3AD203B41FA5}">
                      <a16:colId xmlns:a16="http://schemas.microsoft.com/office/drawing/2014/main" val="858563537"/>
                    </a:ext>
                  </a:extLst>
                </a:gridCol>
                <a:gridCol w="493776">
                  <a:extLst>
                    <a:ext uri="{9D8B030D-6E8A-4147-A177-3AD203B41FA5}">
                      <a16:colId xmlns:a16="http://schemas.microsoft.com/office/drawing/2014/main" val="9276768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464654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KTM Argentina - 2022-04-18 16:38:20</a:t>
                      </a:r>
                      <a:r>
                        <a:rPr kumimoji="0" lang="es-ES" sz="1000" b="0" i="0" u="none" strike="noStrike" kern="1200" cap="none" spc="0" normalizeH="0" baseline="0" noProof="0">
                          <a:ln>
                            <a:noFill/>
                          </a:ln>
                          <a:solidFill>
                            <a:prstClr val="black"/>
                          </a:solidFill>
                          <a:effectLst/>
                          <a:uLnTx/>
                          <a:uFillTx/>
                          <a:latin typeface="+mn-lt"/>
                          <a:ea typeface="+mn-ea"/>
                          <a:cs typeface="+mn-cs"/>
                        </a:rPr>
                        <a:t>
 La KTM RC 200 2022 cuenta con una instrumentación LCD totalmente nueva y rediseñada, que te ofrece toda la información importante que necesitas🧡🤘🏻 Ya pasaste por alguno de nuestros concesionarios para conocerla?! Te esperamos!
#KTM #Readytorace #RC200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3532630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Suzuki Motos Argentina - 2022-04-11 08:14:34</a:t>
                      </a:r>
                      <a:r>
                        <a:rPr kumimoji="0" lang="es-ES" sz="1000" b="0" i="0" u="none" strike="noStrike" kern="1200" cap="none" spc="0" normalizeH="0" baseline="0" noProof="0">
                          <a:ln>
                            <a:noFill/>
                          </a:ln>
                          <a:solidFill>
                            <a:prstClr val="black"/>
                          </a:solidFill>
                          <a:effectLst/>
                          <a:uLnTx/>
                          <a:uFillTx/>
                          <a:latin typeface="+mn-lt"/>
                          <a:ea typeface="+mn-ea"/>
                          <a:cs typeface="+mn-cs"/>
                        </a:rPr>
                        <a:t>
 Con el segundo puesto de Álex Rins en Austin, Suzuki alcanzó su podio número 500 en el Mundial de Motociclismo.
Felicitaciones Team Suzuki Ecstar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708856720"/>
                  </a:ext>
                </a:extLst>
              </a:tr>
            </a:tbl>
          </a:graphicData>
        </a:graphic>
      </p:graphicFrame>
      <p:sp>
        <p:nvSpPr>
          <p:cNvPr id="4" name="Text Placeholder 3">
            <a:extLst>
              <a:ext uri="{FF2B5EF4-FFF2-40B4-BE49-F238E27FC236}">
                <a16:creationId xmlns:a16="http://schemas.microsoft.com/office/drawing/2014/main" id="{E8FF5E9B-7C0B-421D-875A-18336D725745}"/>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21535805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33619E-50A0-4030-949D-FE780D10848D}"/>
              </a:ext>
            </a:extLst>
          </p:cNvPr>
          <p:cNvSpPr>
            <a:spLocks noGrp="1"/>
          </p:cNvSpPr>
          <p:nvPr>
            <p:ph type="title"/>
          </p:nvPr>
        </p:nvSpPr>
        <p:spPr/>
        <p:txBody>
          <a:bodyPr/>
          <a:lstStyle/>
          <a:p>
            <a:r>
              <a:rPr lang="en-US"/>
              <a:t>Facebook Post Table + Reactions | Suzuki - 8 of 16</a:t>
            </a:r>
          </a:p>
        </p:txBody>
      </p:sp>
      <p:graphicFrame>
        <p:nvGraphicFramePr>
          <p:cNvPr id="5" name="Table Placeholder 4">
            <a:extLst>
              <a:ext uri="{FF2B5EF4-FFF2-40B4-BE49-F238E27FC236}">
                <a16:creationId xmlns:a16="http://schemas.microsoft.com/office/drawing/2014/main" id="{07E8D5FD-98D8-4DA2-9049-08BFDD0B4FAF}"/>
              </a:ext>
            </a:extLst>
          </p:cNvPr>
          <p:cNvGraphicFramePr>
            <a:graphicFrameLocks noGrp="1"/>
          </p:cNvGraphicFramePr>
          <p:nvPr>
            <p:ph type="tbl" sz="quarter" idx="13"/>
            <p:extLst>
              <p:ext uri="{D42A27DB-BD31-4B8C-83A1-F6EECF244321}">
                <p14:modId xmlns:p14="http://schemas.microsoft.com/office/powerpoint/2010/main" val="23416137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12015338"/>
                    </a:ext>
                  </a:extLst>
                </a:gridCol>
                <a:gridCol w="493776">
                  <a:extLst>
                    <a:ext uri="{9D8B030D-6E8A-4147-A177-3AD203B41FA5}">
                      <a16:colId xmlns:a16="http://schemas.microsoft.com/office/drawing/2014/main" val="3974453141"/>
                    </a:ext>
                  </a:extLst>
                </a:gridCol>
                <a:gridCol w="493776">
                  <a:extLst>
                    <a:ext uri="{9D8B030D-6E8A-4147-A177-3AD203B41FA5}">
                      <a16:colId xmlns:a16="http://schemas.microsoft.com/office/drawing/2014/main" val="2811562866"/>
                    </a:ext>
                  </a:extLst>
                </a:gridCol>
                <a:gridCol w="493776">
                  <a:extLst>
                    <a:ext uri="{9D8B030D-6E8A-4147-A177-3AD203B41FA5}">
                      <a16:colId xmlns:a16="http://schemas.microsoft.com/office/drawing/2014/main" val="3018567030"/>
                    </a:ext>
                  </a:extLst>
                </a:gridCol>
                <a:gridCol w="493776">
                  <a:extLst>
                    <a:ext uri="{9D8B030D-6E8A-4147-A177-3AD203B41FA5}">
                      <a16:colId xmlns:a16="http://schemas.microsoft.com/office/drawing/2014/main" val="3961418385"/>
                    </a:ext>
                  </a:extLst>
                </a:gridCol>
                <a:gridCol w="493776">
                  <a:extLst>
                    <a:ext uri="{9D8B030D-6E8A-4147-A177-3AD203B41FA5}">
                      <a16:colId xmlns:a16="http://schemas.microsoft.com/office/drawing/2014/main" val="3003796035"/>
                    </a:ext>
                  </a:extLst>
                </a:gridCol>
                <a:gridCol w="493776">
                  <a:extLst>
                    <a:ext uri="{9D8B030D-6E8A-4147-A177-3AD203B41FA5}">
                      <a16:colId xmlns:a16="http://schemas.microsoft.com/office/drawing/2014/main" val="1917339048"/>
                    </a:ext>
                  </a:extLst>
                </a:gridCol>
                <a:gridCol w="493776">
                  <a:extLst>
                    <a:ext uri="{9D8B030D-6E8A-4147-A177-3AD203B41FA5}">
                      <a16:colId xmlns:a16="http://schemas.microsoft.com/office/drawing/2014/main" val="2674332036"/>
                    </a:ext>
                  </a:extLst>
                </a:gridCol>
                <a:gridCol w="493776">
                  <a:extLst>
                    <a:ext uri="{9D8B030D-6E8A-4147-A177-3AD203B41FA5}">
                      <a16:colId xmlns:a16="http://schemas.microsoft.com/office/drawing/2014/main" val="123432873"/>
                    </a:ext>
                  </a:extLst>
                </a:gridCol>
                <a:gridCol w="493776">
                  <a:extLst>
                    <a:ext uri="{9D8B030D-6E8A-4147-A177-3AD203B41FA5}">
                      <a16:colId xmlns:a16="http://schemas.microsoft.com/office/drawing/2014/main" val="464528992"/>
                    </a:ext>
                  </a:extLst>
                </a:gridCol>
                <a:gridCol w="493776">
                  <a:extLst>
                    <a:ext uri="{9D8B030D-6E8A-4147-A177-3AD203B41FA5}">
                      <a16:colId xmlns:a16="http://schemas.microsoft.com/office/drawing/2014/main" val="1650509816"/>
                    </a:ext>
                  </a:extLst>
                </a:gridCol>
                <a:gridCol w="493776">
                  <a:extLst>
                    <a:ext uri="{9D8B030D-6E8A-4147-A177-3AD203B41FA5}">
                      <a16:colId xmlns:a16="http://schemas.microsoft.com/office/drawing/2014/main" val="41433601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608180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Suzuki Motos Argentina - 2022-04-07 18:53:29</a:t>
                      </a:r>
                      <a:r>
                        <a:rPr kumimoji="0" lang="es-ES" sz="1000" b="0" i="0" u="none" strike="noStrike" kern="1200" cap="none" spc="0" normalizeH="0" baseline="0" noProof="0">
                          <a:ln>
                            <a:noFill/>
                          </a:ln>
                          <a:solidFill>
                            <a:prstClr val="black"/>
                          </a:solidFill>
                          <a:effectLst/>
                          <a:uLnTx/>
                          <a:uFillTx/>
                          <a:latin typeface="+mn-lt"/>
                          <a:ea typeface="+mn-ea"/>
                          <a:cs typeface="+mn-cs"/>
                        </a:rPr>
                        <a:t>
 #TBT No pasó una semana y lo seguimos extrañando. 
Nada mejor que una selección de fotos para recordar lo bien que la pasamos en el #MotoGP junto al @suzukimotogp @alexrins @joanmir36official y @sebasporto19 
#GearingUp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4129754327"/>
                  </a:ext>
                </a:extLst>
              </a:tr>
            </a:tbl>
          </a:graphicData>
        </a:graphic>
      </p:graphicFrame>
      <p:sp>
        <p:nvSpPr>
          <p:cNvPr id="4" name="Text Placeholder 3">
            <a:extLst>
              <a:ext uri="{FF2B5EF4-FFF2-40B4-BE49-F238E27FC236}">
                <a16:creationId xmlns:a16="http://schemas.microsoft.com/office/drawing/2014/main" id="{EB5DA879-1537-4B7C-8DBC-A68CD84908C4}"/>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9110540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B821F8-1B3C-40E5-9845-7CF5D83AFE53}"/>
              </a:ext>
            </a:extLst>
          </p:cNvPr>
          <p:cNvSpPr>
            <a:spLocks noGrp="1"/>
          </p:cNvSpPr>
          <p:nvPr>
            <p:ph type="title"/>
          </p:nvPr>
        </p:nvSpPr>
        <p:spPr/>
        <p:txBody>
          <a:bodyPr/>
          <a:lstStyle/>
          <a:p>
            <a:r>
              <a:rPr lang="en-US"/>
              <a:t>Facebook Post Table + Reactions | Suzuki - 9 of 16</a:t>
            </a:r>
          </a:p>
        </p:txBody>
      </p:sp>
      <p:graphicFrame>
        <p:nvGraphicFramePr>
          <p:cNvPr id="5" name="Table Placeholder 4">
            <a:extLst>
              <a:ext uri="{FF2B5EF4-FFF2-40B4-BE49-F238E27FC236}">
                <a16:creationId xmlns:a16="http://schemas.microsoft.com/office/drawing/2014/main" id="{0A177F97-4605-4654-81E2-447C74A63D2D}"/>
              </a:ext>
            </a:extLst>
          </p:cNvPr>
          <p:cNvGraphicFramePr>
            <a:graphicFrameLocks noGrp="1"/>
          </p:cNvGraphicFramePr>
          <p:nvPr>
            <p:ph type="tbl" sz="quarter" idx="13"/>
            <p:extLst>
              <p:ext uri="{D42A27DB-BD31-4B8C-83A1-F6EECF244321}">
                <p14:modId xmlns:p14="http://schemas.microsoft.com/office/powerpoint/2010/main" val="24997257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702322"/>
                    </a:ext>
                  </a:extLst>
                </a:gridCol>
                <a:gridCol w="493776">
                  <a:extLst>
                    <a:ext uri="{9D8B030D-6E8A-4147-A177-3AD203B41FA5}">
                      <a16:colId xmlns:a16="http://schemas.microsoft.com/office/drawing/2014/main" val="4184022116"/>
                    </a:ext>
                  </a:extLst>
                </a:gridCol>
                <a:gridCol w="493776">
                  <a:extLst>
                    <a:ext uri="{9D8B030D-6E8A-4147-A177-3AD203B41FA5}">
                      <a16:colId xmlns:a16="http://schemas.microsoft.com/office/drawing/2014/main" val="2589655662"/>
                    </a:ext>
                  </a:extLst>
                </a:gridCol>
                <a:gridCol w="493776">
                  <a:extLst>
                    <a:ext uri="{9D8B030D-6E8A-4147-A177-3AD203B41FA5}">
                      <a16:colId xmlns:a16="http://schemas.microsoft.com/office/drawing/2014/main" val="754818155"/>
                    </a:ext>
                  </a:extLst>
                </a:gridCol>
                <a:gridCol w="493776">
                  <a:extLst>
                    <a:ext uri="{9D8B030D-6E8A-4147-A177-3AD203B41FA5}">
                      <a16:colId xmlns:a16="http://schemas.microsoft.com/office/drawing/2014/main" val="2510750026"/>
                    </a:ext>
                  </a:extLst>
                </a:gridCol>
                <a:gridCol w="493776">
                  <a:extLst>
                    <a:ext uri="{9D8B030D-6E8A-4147-A177-3AD203B41FA5}">
                      <a16:colId xmlns:a16="http://schemas.microsoft.com/office/drawing/2014/main" val="3509310572"/>
                    </a:ext>
                  </a:extLst>
                </a:gridCol>
                <a:gridCol w="493776">
                  <a:extLst>
                    <a:ext uri="{9D8B030D-6E8A-4147-A177-3AD203B41FA5}">
                      <a16:colId xmlns:a16="http://schemas.microsoft.com/office/drawing/2014/main" val="2434699409"/>
                    </a:ext>
                  </a:extLst>
                </a:gridCol>
                <a:gridCol w="493776">
                  <a:extLst>
                    <a:ext uri="{9D8B030D-6E8A-4147-A177-3AD203B41FA5}">
                      <a16:colId xmlns:a16="http://schemas.microsoft.com/office/drawing/2014/main" val="1348345580"/>
                    </a:ext>
                  </a:extLst>
                </a:gridCol>
                <a:gridCol w="493776">
                  <a:extLst>
                    <a:ext uri="{9D8B030D-6E8A-4147-A177-3AD203B41FA5}">
                      <a16:colId xmlns:a16="http://schemas.microsoft.com/office/drawing/2014/main" val="2918080536"/>
                    </a:ext>
                  </a:extLst>
                </a:gridCol>
                <a:gridCol w="493776">
                  <a:extLst>
                    <a:ext uri="{9D8B030D-6E8A-4147-A177-3AD203B41FA5}">
                      <a16:colId xmlns:a16="http://schemas.microsoft.com/office/drawing/2014/main" val="3082775598"/>
                    </a:ext>
                  </a:extLst>
                </a:gridCol>
                <a:gridCol w="493776">
                  <a:extLst>
                    <a:ext uri="{9D8B030D-6E8A-4147-A177-3AD203B41FA5}">
                      <a16:colId xmlns:a16="http://schemas.microsoft.com/office/drawing/2014/main" val="582010931"/>
                    </a:ext>
                  </a:extLst>
                </a:gridCol>
                <a:gridCol w="493776">
                  <a:extLst>
                    <a:ext uri="{9D8B030D-6E8A-4147-A177-3AD203B41FA5}">
                      <a16:colId xmlns:a16="http://schemas.microsoft.com/office/drawing/2014/main" val="30692607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310957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Kawasaki Argentina - 2022-04-02 19:05:12</a:t>
                      </a:r>
                      <a:r>
                        <a:rPr kumimoji="0" lang="es-ES" sz="1000" b="0" i="0" u="none" strike="noStrike" kern="1200" cap="none" spc="0" normalizeH="0" baseline="0" noProof="0">
                          <a:ln>
                            <a:noFill/>
                          </a:ln>
                          <a:solidFill>
                            <a:prstClr val="black"/>
                          </a:solidFill>
                          <a:effectLst/>
                          <a:uLnTx/>
                          <a:uFillTx/>
                          <a:latin typeface="+mn-lt"/>
                          <a:ea typeface="+mn-ea"/>
                          <a:cs typeface="+mn-cs"/>
                        </a:rPr>
                        <a:t>
 Z400 ABS⚡AUTÉNTICA NAKED
¿Querés diversión y agilidad con un estilo agresivo? 
Con su motor bicilíndrico de 45 cv, la emoción está garantizada 😎
Tenela en abril en 12 y 18 cuotas con BBVA
👉 Completá el formulario en link en bio y nos comunicamos con vos para brindarte toda la información.
#KawasakiArgentina #Kawasaki #Z400 #Motos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417219066"/>
                  </a:ext>
                </a:extLst>
              </a:tr>
            </a:tbl>
          </a:graphicData>
        </a:graphic>
      </p:graphicFrame>
      <p:sp>
        <p:nvSpPr>
          <p:cNvPr id="4" name="Text Placeholder 3">
            <a:extLst>
              <a:ext uri="{FF2B5EF4-FFF2-40B4-BE49-F238E27FC236}">
                <a16:creationId xmlns:a16="http://schemas.microsoft.com/office/drawing/2014/main" id="{F7B89748-18E2-403F-A59D-FA81237CA566}"/>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20034024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87EFEF-D709-45C9-AF15-6B06CAE93DC2}"/>
              </a:ext>
            </a:extLst>
          </p:cNvPr>
          <p:cNvSpPr>
            <a:spLocks noGrp="1"/>
          </p:cNvSpPr>
          <p:nvPr>
            <p:ph type="title"/>
          </p:nvPr>
        </p:nvSpPr>
        <p:spPr/>
        <p:txBody>
          <a:bodyPr/>
          <a:lstStyle/>
          <a:p>
            <a:r>
              <a:rPr lang="en-US"/>
              <a:t>Facebook Post Table + Reactions | Suzuki - 10 of 16</a:t>
            </a:r>
          </a:p>
        </p:txBody>
      </p:sp>
      <p:graphicFrame>
        <p:nvGraphicFramePr>
          <p:cNvPr id="5" name="Table Placeholder 4">
            <a:extLst>
              <a:ext uri="{FF2B5EF4-FFF2-40B4-BE49-F238E27FC236}">
                <a16:creationId xmlns:a16="http://schemas.microsoft.com/office/drawing/2014/main" id="{6DC76405-A663-423D-9F91-1C5BBEC2477D}"/>
              </a:ext>
            </a:extLst>
          </p:cNvPr>
          <p:cNvGraphicFramePr>
            <a:graphicFrameLocks noGrp="1"/>
          </p:cNvGraphicFramePr>
          <p:nvPr>
            <p:ph type="tbl" sz="quarter" idx="13"/>
            <p:extLst>
              <p:ext uri="{D42A27DB-BD31-4B8C-83A1-F6EECF244321}">
                <p14:modId xmlns:p14="http://schemas.microsoft.com/office/powerpoint/2010/main" val="17008804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65217911"/>
                    </a:ext>
                  </a:extLst>
                </a:gridCol>
                <a:gridCol w="493776">
                  <a:extLst>
                    <a:ext uri="{9D8B030D-6E8A-4147-A177-3AD203B41FA5}">
                      <a16:colId xmlns:a16="http://schemas.microsoft.com/office/drawing/2014/main" val="575132100"/>
                    </a:ext>
                  </a:extLst>
                </a:gridCol>
                <a:gridCol w="493776">
                  <a:extLst>
                    <a:ext uri="{9D8B030D-6E8A-4147-A177-3AD203B41FA5}">
                      <a16:colId xmlns:a16="http://schemas.microsoft.com/office/drawing/2014/main" val="619621516"/>
                    </a:ext>
                  </a:extLst>
                </a:gridCol>
                <a:gridCol w="493776">
                  <a:extLst>
                    <a:ext uri="{9D8B030D-6E8A-4147-A177-3AD203B41FA5}">
                      <a16:colId xmlns:a16="http://schemas.microsoft.com/office/drawing/2014/main" val="666964054"/>
                    </a:ext>
                  </a:extLst>
                </a:gridCol>
                <a:gridCol w="493776">
                  <a:extLst>
                    <a:ext uri="{9D8B030D-6E8A-4147-A177-3AD203B41FA5}">
                      <a16:colId xmlns:a16="http://schemas.microsoft.com/office/drawing/2014/main" val="1686790995"/>
                    </a:ext>
                  </a:extLst>
                </a:gridCol>
                <a:gridCol w="493776">
                  <a:extLst>
                    <a:ext uri="{9D8B030D-6E8A-4147-A177-3AD203B41FA5}">
                      <a16:colId xmlns:a16="http://schemas.microsoft.com/office/drawing/2014/main" val="1530916758"/>
                    </a:ext>
                  </a:extLst>
                </a:gridCol>
                <a:gridCol w="493776">
                  <a:extLst>
                    <a:ext uri="{9D8B030D-6E8A-4147-A177-3AD203B41FA5}">
                      <a16:colId xmlns:a16="http://schemas.microsoft.com/office/drawing/2014/main" val="3249852"/>
                    </a:ext>
                  </a:extLst>
                </a:gridCol>
                <a:gridCol w="493776">
                  <a:extLst>
                    <a:ext uri="{9D8B030D-6E8A-4147-A177-3AD203B41FA5}">
                      <a16:colId xmlns:a16="http://schemas.microsoft.com/office/drawing/2014/main" val="718653790"/>
                    </a:ext>
                  </a:extLst>
                </a:gridCol>
                <a:gridCol w="493776">
                  <a:extLst>
                    <a:ext uri="{9D8B030D-6E8A-4147-A177-3AD203B41FA5}">
                      <a16:colId xmlns:a16="http://schemas.microsoft.com/office/drawing/2014/main" val="2779882431"/>
                    </a:ext>
                  </a:extLst>
                </a:gridCol>
                <a:gridCol w="493776">
                  <a:extLst>
                    <a:ext uri="{9D8B030D-6E8A-4147-A177-3AD203B41FA5}">
                      <a16:colId xmlns:a16="http://schemas.microsoft.com/office/drawing/2014/main" val="3283177456"/>
                    </a:ext>
                  </a:extLst>
                </a:gridCol>
                <a:gridCol w="493776">
                  <a:extLst>
                    <a:ext uri="{9D8B030D-6E8A-4147-A177-3AD203B41FA5}">
                      <a16:colId xmlns:a16="http://schemas.microsoft.com/office/drawing/2014/main" val="1062478186"/>
                    </a:ext>
                  </a:extLst>
                </a:gridCol>
                <a:gridCol w="493776">
                  <a:extLst>
                    <a:ext uri="{9D8B030D-6E8A-4147-A177-3AD203B41FA5}">
                      <a16:colId xmlns:a16="http://schemas.microsoft.com/office/drawing/2014/main" val="20913825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367952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Kawasaki Argentina - 2022-04-02 19:10:02</a:t>
                      </a:r>
                      <a:r>
                        <a:rPr kumimoji="0" lang="es-ES" sz="1000" b="0" i="0" u="none" strike="noStrike" kern="1200" cap="none" spc="0" normalizeH="0" baseline="0" noProof="0">
                          <a:ln>
                            <a:noFill/>
                          </a:ln>
                          <a:solidFill>
                            <a:prstClr val="black"/>
                          </a:solidFill>
                          <a:effectLst/>
                          <a:uLnTx/>
                          <a:uFillTx/>
                          <a:latin typeface="+mn-lt"/>
                          <a:ea typeface="+mn-ea"/>
                          <a:cs typeface="+mn-cs"/>
                        </a:rPr>
                        <a:t>
 Z400 ABS⚡BICILÍNDRICO EN PARALELO
Seas experto o novato, vas a controlar muy fácilmente el acelerador de esta moto. Potente, ligera y llamativa por donde la mires.
¿Vos ya la probaste?
#KawasakiArgentina #Kawasaki #Z400 #Motos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2533518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Suzuki Motos Argentina - 2022-04-03 12:27:12</a:t>
                      </a:r>
                      <a:r>
                        <a:rPr kumimoji="0" lang="es-ES" sz="1000" b="0" i="0" u="none" strike="noStrike" kern="1200" cap="none" spc="0" normalizeH="0" baseline="0" noProof="0">
                          <a:ln>
                            <a:noFill/>
                          </a:ln>
                          <a:solidFill>
                            <a:prstClr val="black"/>
                          </a:solidFill>
                          <a:effectLst/>
                          <a:uLnTx/>
                          <a:uFillTx/>
                          <a:latin typeface="+mn-lt"/>
                          <a:ea typeface="+mn-ea"/>
                          <a:cs typeface="+mn-cs"/>
                        </a:rPr>
                        <a:t>
 #ArgentinaGP 
Se viene la carrera.
Les dejamos estos Joan Mir y Alex Rins sonrientes para que se repitan esas sonrisas después del GP.
Team Suzuki Ecstar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083762814"/>
                  </a:ext>
                </a:extLst>
              </a:tr>
            </a:tbl>
          </a:graphicData>
        </a:graphic>
      </p:graphicFrame>
      <p:sp>
        <p:nvSpPr>
          <p:cNvPr id="4" name="Text Placeholder 3">
            <a:extLst>
              <a:ext uri="{FF2B5EF4-FFF2-40B4-BE49-F238E27FC236}">
                <a16:creationId xmlns:a16="http://schemas.microsoft.com/office/drawing/2014/main" id="{E7C5E053-D5EF-40AF-9F60-8E7EE5B45285}"/>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34937076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F4FCCB-62D9-497C-BC5B-F947E25463CA}"/>
              </a:ext>
            </a:extLst>
          </p:cNvPr>
          <p:cNvSpPr>
            <a:spLocks noGrp="1"/>
          </p:cNvSpPr>
          <p:nvPr>
            <p:ph type="title"/>
          </p:nvPr>
        </p:nvSpPr>
        <p:spPr/>
        <p:txBody>
          <a:bodyPr/>
          <a:lstStyle/>
          <a:p>
            <a:r>
              <a:rPr lang="en-US"/>
              <a:t>Facebook Post Table + Reactions | Suzuki - 11 of 16</a:t>
            </a:r>
          </a:p>
        </p:txBody>
      </p:sp>
      <p:graphicFrame>
        <p:nvGraphicFramePr>
          <p:cNvPr id="5" name="Table Placeholder 4">
            <a:extLst>
              <a:ext uri="{FF2B5EF4-FFF2-40B4-BE49-F238E27FC236}">
                <a16:creationId xmlns:a16="http://schemas.microsoft.com/office/drawing/2014/main" id="{562006D6-BBD4-40B7-9519-38F126BEF2C8}"/>
              </a:ext>
            </a:extLst>
          </p:cNvPr>
          <p:cNvGraphicFramePr>
            <a:graphicFrameLocks noGrp="1"/>
          </p:cNvGraphicFramePr>
          <p:nvPr>
            <p:ph type="tbl" sz="quarter" idx="13"/>
            <p:extLst>
              <p:ext uri="{D42A27DB-BD31-4B8C-83A1-F6EECF244321}">
                <p14:modId xmlns:p14="http://schemas.microsoft.com/office/powerpoint/2010/main" val="39739087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69051124"/>
                    </a:ext>
                  </a:extLst>
                </a:gridCol>
                <a:gridCol w="493776">
                  <a:extLst>
                    <a:ext uri="{9D8B030D-6E8A-4147-A177-3AD203B41FA5}">
                      <a16:colId xmlns:a16="http://schemas.microsoft.com/office/drawing/2014/main" val="356417513"/>
                    </a:ext>
                  </a:extLst>
                </a:gridCol>
                <a:gridCol w="493776">
                  <a:extLst>
                    <a:ext uri="{9D8B030D-6E8A-4147-A177-3AD203B41FA5}">
                      <a16:colId xmlns:a16="http://schemas.microsoft.com/office/drawing/2014/main" val="2112984893"/>
                    </a:ext>
                  </a:extLst>
                </a:gridCol>
                <a:gridCol w="493776">
                  <a:extLst>
                    <a:ext uri="{9D8B030D-6E8A-4147-A177-3AD203B41FA5}">
                      <a16:colId xmlns:a16="http://schemas.microsoft.com/office/drawing/2014/main" val="4076758875"/>
                    </a:ext>
                  </a:extLst>
                </a:gridCol>
                <a:gridCol w="493776">
                  <a:extLst>
                    <a:ext uri="{9D8B030D-6E8A-4147-A177-3AD203B41FA5}">
                      <a16:colId xmlns:a16="http://schemas.microsoft.com/office/drawing/2014/main" val="3283406507"/>
                    </a:ext>
                  </a:extLst>
                </a:gridCol>
                <a:gridCol w="493776">
                  <a:extLst>
                    <a:ext uri="{9D8B030D-6E8A-4147-A177-3AD203B41FA5}">
                      <a16:colId xmlns:a16="http://schemas.microsoft.com/office/drawing/2014/main" val="4178251775"/>
                    </a:ext>
                  </a:extLst>
                </a:gridCol>
                <a:gridCol w="493776">
                  <a:extLst>
                    <a:ext uri="{9D8B030D-6E8A-4147-A177-3AD203B41FA5}">
                      <a16:colId xmlns:a16="http://schemas.microsoft.com/office/drawing/2014/main" val="3469025209"/>
                    </a:ext>
                  </a:extLst>
                </a:gridCol>
                <a:gridCol w="493776">
                  <a:extLst>
                    <a:ext uri="{9D8B030D-6E8A-4147-A177-3AD203B41FA5}">
                      <a16:colId xmlns:a16="http://schemas.microsoft.com/office/drawing/2014/main" val="2149003961"/>
                    </a:ext>
                  </a:extLst>
                </a:gridCol>
                <a:gridCol w="493776">
                  <a:extLst>
                    <a:ext uri="{9D8B030D-6E8A-4147-A177-3AD203B41FA5}">
                      <a16:colId xmlns:a16="http://schemas.microsoft.com/office/drawing/2014/main" val="3959405982"/>
                    </a:ext>
                  </a:extLst>
                </a:gridCol>
                <a:gridCol w="493776">
                  <a:extLst>
                    <a:ext uri="{9D8B030D-6E8A-4147-A177-3AD203B41FA5}">
                      <a16:colId xmlns:a16="http://schemas.microsoft.com/office/drawing/2014/main" val="841941917"/>
                    </a:ext>
                  </a:extLst>
                </a:gridCol>
                <a:gridCol w="493776">
                  <a:extLst>
                    <a:ext uri="{9D8B030D-6E8A-4147-A177-3AD203B41FA5}">
                      <a16:colId xmlns:a16="http://schemas.microsoft.com/office/drawing/2014/main" val="247563977"/>
                    </a:ext>
                  </a:extLst>
                </a:gridCol>
                <a:gridCol w="493776">
                  <a:extLst>
                    <a:ext uri="{9D8B030D-6E8A-4147-A177-3AD203B41FA5}">
                      <a16:colId xmlns:a16="http://schemas.microsoft.com/office/drawing/2014/main" val="4479510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063659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Suzuki Motos Argentina - 2022-04-14 20:09:44</a:t>
                      </a:r>
                      <a:r>
                        <a:rPr kumimoji="0" lang="es-ES" sz="1000" b="0" i="0" u="none" strike="noStrike" kern="1200" cap="none" spc="0" normalizeH="0" baseline="0" noProof="0">
                          <a:ln>
                            <a:noFill/>
                          </a:ln>
                          <a:solidFill>
                            <a:prstClr val="black"/>
                          </a:solidFill>
                          <a:effectLst/>
                          <a:uLnTx/>
                          <a:uFillTx/>
                          <a:latin typeface="+mn-lt"/>
                          <a:ea typeface="+mn-ea"/>
                          <a:cs typeface="+mn-cs"/>
                        </a:rPr>
                        <a:t>
 #TBT Estuvimos en Termas de Río Hondo junto a nuestro embajador Sebastian Porto #19 acompañando al equipo Team Suzuki Ecstar y sus pilotos Joan Mir y Álex Rins .
Y pasó todo esto--&gt; https://youtu.be/8kYihQ06fDw</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0548799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Suzuki Motos Argentina - 2022-04-21 18:05:17</a:t>
                      </a:r>
                      <a:r>
                        <a:rPr kumimoji="0" lang="es-ES" sz="1000" b="0" i="0" u="none" strike="noStrike" kern="1200" cap="none" spc="0" normalizeH="0" baseline="0" noProof="0">
                          <a:ln>
                            <a:noFill/>
                          </a:ln>
                          <a:solidFill>
                            <a:prstClr val="black"/>
                          </a:solidFill>
                          <a:effectLst/>
                          <a:uLnTx/>
                          <a:uFillTx/>
                          <a:latin typeface="+mn-lt"/>
                          <a:ea typeface="+mn-ea"/>
                          <a:cs typeface="+mn-cs"/>
                        </a:rPr>
                        <a:t>
 #tbt para jugar.
¿Sabés año y piloto de esa Suzuki?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624111425"/>
                  </a:ext>
                </a:extLst>
              </a:tr>
            </a:tbl>
          </a:graphicData>
        </a:graphic>
      </p:graphicFrame>
      <p:sp>
        <p:nvSpPr>
          <p:cNvPr id="4" name="Text Placeholder 3">
            <a:extLst>
              <a:ext uri="{FF2B5EF4-FFF2-40B4-BE49-F238E27FC236}">
                <a16:creationId xmlns:a16="http://schemas.microsoft.com/office/drawing/2014/main" id="{C8B835A8-F76B-46E9-8C74-B5BC2C6CC536}"/>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23786554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241626-8D1D-494D-B856-216A5C956A16}"/>
              </a:ext>
            </a:extLst>
          </p:cNvPr>
          <p:cNvSpPr>
            <a:spLocks noGrp="1"/>
          </p:cNvSpPr>
          <p:nvPr>
            <p:ph type="title"/>
          </p:nvPr>
        </p:nvSpPr>
        <p:spPr/>
        <p:txBody>
          <a:bodyPr/>
          <a:lstStyle/>
          <a:p>
            <a:r>
              <a:rPr lang="en-US"/>
              <a:t>Facebook Post Table + Reactions | Suzuki - 12 of 16</a:t>
            </a:r>
          </a:p>
        </p:txBody>
      </p:sp>
      <p:graphicFrame>
        <p:nvGraphicFramePr>
          <p:cNvPr id="5" name="Table Placeholder 4">
            <a:extLst>
              <a:ext uri="{FF2B5EF4-FFF2-40B4-BE49-F238E27FC236}">
                <a16:creationId xmlns:a16="http://schemas.microsoft.com/office/drawing/2014/main" id="{BF5BAAF2-3181-4043-981F-1E7E7DEC5627}"/>
              </a:ext>
            </a:extLst>
          </p:cNvPr>
          <p:cNvGraphicFramePr>
            <a:graphicFrameLocks noGrp="1"/>
          </p:cNvGraphicFramePr>
          <p:nvPr>
            <p:ph type="tbl" sz="quarter" idx="13"/>
            <p:extLst>
              <p:ext uri="{D42A27DB-BD31-4B8C-83A1-F6EECF244321}">
                <p14:modId xmlns:p14="http://schemas.microsoft.com/office/powerpoint/2010/main" val="23497994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32168429"/>
                    </a:ext>
                  </a:extLst>
                </a:gridCol>
                <a:gridCol w="493776">
                  <a:extLst>
                    <a:ext uri="{9D8B030D-6E8A-4147-A177-3AD203B41FA5}">
                      <a16:colId xmlns:a16="http://schemas.microsoft.com/office/drawing/2014/main" val="3885421339"/>
                    </a:ext>
                  </a:extLst>
                </a:gridCol>
                <a:gridCol w="493776">
                  <a:extLst>
                    <a:ext uri="{9D8B030D-6E8A-4147-A177-3AD203B41FA5}">
                      <a16:colId xmlns:a16="http://schemas.microsoft.com/office/drawing/2014/main" val="4136752894"/>
                    </a:ext>
                  </a:extLst>
                </a:gridCol>
                <a:gridCol w="493776">
                  <a:extLst>
                    <a:ext uri="{9D8B030D-6E8A-4147-A177-3AD203B41FA5}">
                      <a16:colId xmlns:a16="http://schemas.microsoft.com/office/drawing/2014/main" val="18362298"/>
                    </a:ext>
                  </a:extLst>
                </a:gridCol>
                <a:gridCol w="493776">
                  <a:extLst>
                    <a:ext uri="{9D8B030D-6E8A-4147-A177-3AD203B41FA5}">
                      <a16:colId xmlns:a16="http://schemas.microsoft.com/office/drawing/2014/main" val="2937242005"/>
                    </a:ext>
                  </a:extLst>
                </a:gridCol>
                <a:gridCol w="493776">
                  <a:extLst>
                    <a:ext uri="{9D8B030D-6E8A-4147-A177-3AD203B41FA5}">
                      <a16:colId xmlns:a16="http://schemas.microsoft.com/office/drawing/2014/main" val="1804992035"/>
                    </a:ext>
                  </a:extLst>
                </a:gridCol>
                <a:gridCol w="493776">
                  <a:extLst>
                    <a:ext uri="{9D8B030D-6E8A-4147-A177-3AD203B41FA5}">
                      <a16:colId xmlns:a16="http://schemas.microsoft.com/office/drawing/2014/main" val="2532839552"/>
                    </a:ext>
                  </a:extLst>
                </a:gridCol>
                <a:gridCol w="493776">
                  <a:extLst>
                    <a:ext uri="{9D8B030D-6E8A-4147-A177-3AD203B41FA5}">
                      <a16:colId xmlns:a16="http://schemas.microsoft.com/office/drawing/2014/main" val="701830713"/>
                    </a:ext>
                  </a:extLst>
                </a:gridCol>
                <a:gridCol w="493776">
                  <a:extLst>
                    <a:ext uri="{9D8B030D-6E8A-4147-A177-3AD203B41FA5}">
                      <a16:colId xmlns:a16="http://schemas.microsoft.com/office/drawing/2014/main" val="4062629951"/>
                    </a:ext>
                  </a:extLst>
                </a:gridCol>
                <a:gridCol w="493776">
                  <a:extLst>
                    <a:ext uri="{9D8B030D-6E8A-4147-A177-3AD203B41FA5}">
                      <a16:colId xmlns:a16="http://schemas.microsoft.com/office/drawing/2014/main" val="993459573"/>
                    </a:ext>
                  </a:extLst>
                </a:gridCol>
                <a:gridCol w="493776">
                  <a:extLst>
                    <a:ext uri="{9D8B030D-6E8A-4147-A177-3AD203B41FA5}">
                      <a16:colId xmlns:a16="http://schemas.microsoft.com/office/drawing/2014/main" val="1586768912"/>
                    </a:ext>
                  </a:extLst>
                </a:gridCol>
                <a:gridCol w="493776">
                  <a:extLst>
                    <a:ext uri="{9D8B030D-6E8A-4147-A177-3AD203B41FA5}">
                      <a16:colId xmlns:a16="http://schemas.microsoft.com/office/drawing/2014/main" val="2095968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949882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Kawasaki Argentina - 2022-04-13 18:01:11</a:t>
                      </a:r>
                      <a:r>
                        <a:rPr kumimoji="0" lang="en-US" sz="1000" b="0" i="0" u="none" strike="noStrike" kern="1200" cap="none" spc="0" normalizeH="0" baseline="0" noProof="0">
                          <a:ln>
                            <a:noFill/>
                          </a:ln>
                          <a:solidFill>
                            <a:prstClr val="black"/>
                          </a:solidFill>
                          <a:effectLst/>
                          <a:uLnTx/>
                          <a:uFillTx/>
                          <a:latin typeface="+mn-lt"/>
                          <a:ea typeface="+mn-ea"/>
                          <a:cs typeface="+mn-cs"/>
                        </a:rPr>
                        <a:t>
 VERSYS® 650⚡🏍
El camino lo elegís vos, sea un paseo corto por la ciudad o enfrentarse a largos kilómetros en la ruta, tu comodidad está garantizada con la Versys 650 2022 😎
Algunos #highlights2022 para destacar:
◾ Frontal rediseñado
◾ Iluminación LED
◾ Instrumentación TFT
◾ Control de tracción
#KawasakiArgentina #Kawasaki #Motos #versys #versys650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027057710"/>
                  </a:ext>
                </a:extLst>
              </a:tr>
            </a:tbl>
          </a:graphicData>
        </a:graphic>
      </p:graphicFrame>
      <p:sp>
        <p:nvSpPr>
          <p:cNvPr id="4" name="Text Placeholder 3">
            <a:extLst>
              <a:ext uri="{FF2B5EF4-FFF2-40B4-BE49-F238E27FC236}">
                <a16:creationId xmlns:a16="http://schemas.microsoft.com/office/drawing/2014/main" id="{B74C3420-8224-4AF3-8870-D929EB3652C1}"/>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1220843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C411F9-2051-44EF-85A5-D84C167F7FA7}"/>
              </a:ext>
            </a:extLst>
          </p:cNvPr>
          <p:cNvSpPr>
            <a:spLocks noGrp="1"/>
          </p:cNvSpPr>
          <p:nvPr>
            <p:ph type="title"/>
          </p:nvPr>
        </p:nvSpPr>
        <p:spPr/>
        <p:txBody>
          <a:bodyPr/>
          <a:lstStyle/>
          <a:p>
            <a:r>
              <a:rPr lang="en-US"/>
              <a:t>Facebook Post Table + Reactions | Suzuki - 13 of 16</a:t>
            </a:r>
          </a:p>
        </p:txBody>
      </p:sp>
      <p:graphicFrame>
        <p:nvGraphicFramePr>
          <p:cNvPr id="5" name="Table Placeholder 4">
            <a:extLst>
              <a:ext uri="{FF2B5EF4-FFF2-40B4-BE49-F238E27FC236}">
                <a16:creationId xmlns:a16="http://schemas.microsoft.com/office/drawing/2014/main" id="{293B7D57-920C-4763-8446-ED3A3466A709}"/>
              </a:ext>
            </a:extLst>
          </p:cNvPr>
          <p:cNvGraphicFramePr>
            <a:graphicFrameLocks noGrp="1"/>
          </p:cNvGraphicFramePr>
          <p:nvPr>
            <p:ph type="tbl" sz="quarter" idx="13"/>
            <p:extLst>
              <p:ext uri="{D42A27DB-BD31-4B8C-83A1-F6EECF244321}">
                <p14:modId xmlns:p14="http://schemas.microsoft.com/office/powerpoint/2010/main" val="19343478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87332601"/>
                    </a:ext>
                  </a:extLst>
                </a:gridCol>
                <a:gridCol w="493776">
                  <a:extLst>
                    <a:ext uri="{9D8B030D-6E8A-4147-A177-3AD203B41FA5}">
                      <a16:colId xmlns:a16="http://schemas.microsoft.com/office/drawing/2014/main" val="1223176116"/>
                    </a:ext>
                  </a:extLst>
                </a:gridCol>
                <a:gridCol w="493776">
                  <a:extLst>
                    <a:ext uri="{9D8B030D-6E8A-4147-A177-3AD203B41FA5}">
                      <a16:colId xmlns:a16="http://schemas.microsoft.com/office/drawing/2014/main" val="2490526863"/>
                    </a:ext>
                  </a:extLst>
                </a:gridCol>
                <a:gridCol w="493776">
                  <a:extLst>
                    <a:ext uri="{9D8B030D-6E8A-4147-A177-3AD203B41FA5}">
                      <a16:colId xmlns:a16="http://schemas.microsoft.com/office/drawing/2014/main" val="3752048890"/>
                    </a:ext>
                  </a:extLst>
                </a:gridCol>
                <a:gridCol w="493776">
                  <a:extLst>
                    <a:ext uri="{9D8B030D-6E8A-4147-A177-3AD203B41FA5}">
                      <a16:colId xmlns:a16="http://schemas.microsoft.com/office/drawing/2014/main" val="3388779261"/>
                    </a:ext>
                  </a:extLst>
                </a:gridCol>
                <a:gridCol w="493776">
                  <a:extLst>
                    <a:ext uri="{9D8B030D-6E8A-4147-A177-3AD203B41FA5}">
                      <a16:colId xmlns:a16="http://schemas.microsoft.com/office/drawing/2014/main" val="2660693876"/>
                    </a:ext>
                  </a:extLst>
                </a:gridCol>
                <a:gridCol w="493776">
                  <a:extLst>
                    <a:ext uri="{9D8B030D-6E8A-4147-A177-3AD203B41FA5}">
                      <a16:colId xmlns:a16="http://schemas.microsoft.com/office/drawing/2014/main" val="1612734714"/>
                    </a:ext>
                  </a:extLst>
                </a:gridCol>
                <a:gridCol w="493776">
                  <a:extLst>
                    <a:ext uri="{9D8B030D-6E8A-4147-A177-3AD203B41FA5}">
                      <a16:colId xmlns:a16="http://schemas.microsoft.com/office/drawing/2014/main" val="53951659"/>
                    </a:ext>
                  </a:extLst>
                </a:gridCol>
                <a:gridCol w="493776">
                  <a:extLst>
                    <a:ext uri="{9D8B030D-6E8A-4147-A177-3AD203B41FA5}">
                      <a16:colId xmlns:a16="http://schemas.microsoft.com/office/drawing/2014/main" val="1843384346"/>
                    </a:ext>
                  </a:extLst>
                </a:gridCol>
                <a:gridCol w="493776">
                  <a:extLst>
                    <a:ext uri="{9D8B030D-6E8A-4147-A177-3AD203B41FA5}">
                      <a16:colId xmlns:a16="http://schemas.microsoft.com/office/drawing/2014/main" val="3964706973"/>
                    </a:ext>
                  </a:extLst>
                </a:gridCol>
                <a:gridCol w="493776">
                  <a:extLst>
                    <a:ext uri="{9D8B030D-6E8A-4147-A177-3AD203B41FA5}">
                      <a16:colId xmlns:a16="http://schemas.microsoft.com/office/drawing/2014/main" val="2648692183"/>
                    </a:ext>
                  </a:extLst>
                </a:gridCol>
                <a:gridCol w="493776">
                  <a:extLst>
                    <a:ext uri="{9D8B030D-6E8A-4147-A177-3AD203B41FA5}">
                      <a16:colId xmlns:a16="http://schemas.microsoft.com/office/drawing/2014/main" val="12634893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183291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KTM Argentina - 2022-04-11 16:06:31</a:t>
                      </a:r>
                      <a:r>
                        <a:rPr kumimoji="0" lang="en-US" sz="1000" b="0" i="0" u="none" strike="noStrike" kern="1200" cap="none" spc="0" normalizeH="0" baseline="0" noProof="0">
                          <a:ln>
                            <a:noFill/>
                          </a:ln>
                          <a:solidFill>
                            <a:prstClr val="black"/>
                          </a:solidFill>
                          <a:effectLst/>
                          <a:uLnTx/>
                          <a:uFillTx/>
                          <a:latin typeface="+mn-lt"/>
                          <a:ea typeface="+mn-ea"/>
                          <a:cs typeface="+mn-cs"/>
                        </a:rPr>
                        <a:t>
 Tercera victoria para @tomvialle28 y ahora lidera el Campeonato Mundial MX2.
📸  Ray Archer
#KTM #ReadyToRace #Motocross #MXGP #MX2 #DirtBikes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6140189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Kawasaki Argentina - 2022-04-02 19:01:04</a:t>
                      </a:r>
                      <a:r>
                        <a:rPr kumimoji="0" lang="es-ES" sz="1000" b="0" i="0" u="none" strike="noStrike" kern="1200" cap="none" spc="0" normalizeH="0" baseline="0" noProof="0">
                          <a:ln>
                            <a:noFill/>
                          </a:ln>
                          <a:solidFill>
                            <a:prstClr val="black"/>
                          </a:solidFill>
                          <a:effectLst/>
                          <a:uLnTx/>
                          <a:uFillTx/>
                          <a:latin typeface="+mn-lt"/>
                          <a:ea typeface="+mn-ea"/>
                          <a:cs typeface="+mn-cs"/>
                        </a:rPr>
                        <a:t>
 Z400 ABS⚡FARO LED ✨
Mayor luminosidad y visibilidad con la última tecnología.
El diseño del faro LED realza el gran atractivo de la Z400.
¿Estás preparado/a para prenderla? 
#KawasakiArgentina #Kawasaki #Z400 #Motos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899311684"/>
                  </a:ext>
                </a:extLst>
              </a:tr>
            </a:tbl>
          </a:graphicData>
        </a:graphic>
      </p:graphicFrame>
      <p:sp>
        <p:nvSpPr>
          <p:cNvPr id="4" name="Text Placeholder 3">
            <a:extLst>
              <a:ext uri="{FF2B5EF4-FFF2-40B4-BE49-F238E27FC236}">
                <a16:creationId xmlns:a16="http://schemas.microsoft.com/office/drawing/2014/main" id="{48A9B9C0-1968-45D4-BA24-3470C7D093AB}"/>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4932132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AA8F42-000B-43BC-AC2D-9F7FD8004E4A}"/>
              </a:ext>
            </a:extLst>
          </p:cNvPr>
          <p:cNvSpPr>
            <a:spLocks noGrp="1"/>
          </p:cNvSpPr>
          <p:nvPr>
            <p:ph type="title"/>
          </p:nvPr>
        </p:nvSpPr>
        <p:spPr/>
        <p:txBody>
          <a:bodyPr/>
          <a:lstStyle/>
          <a:p>
            <a:r>
              <a:rPr lang="en-US"/>
              <a:t>Facebook Post Table + Reactions | Suzuki - 14 of 16</a:t>
            </a:r>
          </a:p>
        </p:txBody>
      </p:sp>
      <p:graphicFrame>
        <p:nvGraphicFramePr>
          <p:cNvPr id="5" name="Table Placeholder 4">
            <a:extLst>
              <a:ext uri="{FF2B5EF4-FFF2-40B4-BE49-F238E27FC236}">
                <a16:creationId xmlns:a16="http://schemas.microsoft.com/office/drawing/2014/main" id="{05821721-AB96-4010-BC8D-67F3DAE0578A}"/>
              </a:ext>
            </a:extLst>
          </p:cNvPr>
          <p:cNvGraphicFramePr>
            <a:graphicFrameLocks noGrp="1"/>
          </p:cNvGraphicFramePr>
          <p:nvPr>
            <p:ph type="tbl" sz="quarter" idx="13"/>
            <p:extLst>
              <p:ext uri="{D42A27DB-BD31-4B8C-83A1-F6EECF244321}">
                <p14:modId xmlns:p14="http://schemas.microsoft.com/office/powerpoint/2010/main" val="22097278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71903049"/>
                    </a:ext>
                  </a:extLst>
                </a:gridCol>
                <a:gridCol w="493776">
                  <a:extLst>
                    <a:ext uri="{9D8B030D-6E8A-4147-A177-3AD203B41FA5}">
                      <a16:colId xmlns:a16="http://schemas.microsoft.com/office/drawing/2014/main" val="2446397614"/>
                    </a:ext>
                  </a:extLst>
                </a:gridCol>
                <a:gridCol w="493776">
                  <a:extLst>
                    <a:ext uri="{9D8B030D-6E8A-4147-A177-3AD203B41FA5}">
                      <a16:colId xmlns:a16="http://schemas.microsoft.com/office/drawing/2014/main" val="1110071203"/>
                    </a:ext>
                  </a:extLst>
                </a:gridCol>
                <a:gridCol w="493776">
                  <a:extLst>
                    <a:ext uri="{9D8B030D-6E8A-4147-A177-3AD203B41FA5}">
                      <a16:colId xmlns:a16="http://schemas.microsoft.com/office/drawing/2014/main" val="1298389669"/>
                    </a:ext>
                  </a:extLst>
                </a:gridCol>
                <a:gridCol w="493776">
                  <a:extLst>
                    <a:ext uri="{9D8B030D-6E8A-4147-A177-3AD203B41FA5}">
                      <a16:colId xmlns:a16="http://schemas.microsoft.com/office/drawing/2014/main" val="2027737309"/>
                    </a:ext>
                  </a:extLst>
                </a:gridCol>
                <a:gridCol w="493776">
                  <a:extLst>
                    <a:ext uri="{9D8B030D-6E8A-4147-A177-3AD203B41FA5}">
                      <a16:colId xmlns:a16="http://schemas.microsoft.com/office/drawing/2014/main" val="4188671343"/>
                    </a:ext>
                  </a:extLst>
                </a:gridCol>
                <a:gridCol w="493776">
                  <a:extLst>
                    <a:ext uri="{9D8B030D-6E8A-4147-A177-3AD203B41FA5}">
                      <a16:colId xmlns:a16="http://schemas.microsoft.com/office/drawing/2014/main" val="867449664"/>
                    </a:ext>
                  </a:extLst>
                </a:gridCol>
                <a:gridCol w="493776">
                  <a:extLst>
                    <a:ext uri="{9D8B030D-6E8A-4147-A177-3AD203B41FA5}">
                      <a16:colId xmlns:a16="http://schemas.microsoft.com/office/drawing/2014/main" val="1112431864"/>
                    </a:ext>
                  </a:extLst>
                </a:gridCol>
                <a:gridCol w="493776">
                  <a:extLst>
                    <a:ext uri="{9D8B030D-6E8A-4147-A177-3AD203B41FA5}">
                      <a16:colId xmlns:a16="http://schemas.microsoft.com/office/drawing/2014/main" val="2140582424"/>
                    </a:ext>
                  </a:extLst>
                </a:gridCol>
                <a:gridCol w="493776">
                  <a:extLst>
                    <a:ext uri="{9D8B030D-6E8A-4147-A177-3AD203B41FA5}">
                      <a16:colId xmlns:a16="http://schemas.microsoft.com/office/drawing/2014/main" val="3568852683"/>
                    </a:ext>
                  </a:extLst>
                </a:gridCol>
                <a:gridCol w="493776">
                  <a:extLst>
                    <a:ext uri="{9D8B030D-6E8A-4147-A177-3AD203B41FA5}">
                      <a16:colId xmlns:a16="http://schemas.microsoft.com/office/drawing/2014/main" val="3277403661"/>
                    </a:ext>
                  </a:extLst>
                </a:gridCol>
                <a:gridCol w="493776">
                  <a:extLst>
                    <a:ext uri="{9D8B030D-6E8A-4147-A177-3AD203B41FA5}">
                      <a16:colId xmlns:a16="http://schemas.microsoft.com/office/drawing/2014/main" val="14387238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765126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Kawasaki Argentina - 2022-04-12 11:19:45</a:t>
                      </a:r>
                      <a:r>
                        <a:rPr kumimoji="0" lang="es-ES" sz="1000" b="0" i="0" u="none" strike="noStrike" kern="1200" cap="none" spc="0" normalizeH="0" baseline="0" noProof="0">
                          <a:ln>
                            <a:noFill/>
                          </a:ln>
                          <a:solidFill>
                            <a:prstClr val="black"/>
                          </a:solidFill>
                          <a:effectLst/>
                          <a:uLnTx/>
                          <a:uFillTx/>
                          <a:latin typeface="+mn-lt"/>
                          <a:ea typeface="+mn-ea"/>
                          <a:cs typeface="+mn-cs"/>
                        </a:rPr>
                        <a:t>
 ¡Dos nuevos podios para Kawasaki con @jonathan_rea a en @wsbkmotorsports 2022! 🏁🥇
El piloto del KRT ganó la Carrera 1 y logró el 2do lugar tanto en la Superpole Race como en la segunda carrera del domingo compitiendo con la Ninja ZX-10RR oficial 🏍⚡
¡También felicitamos a @alexlowes22 que alcanzó una sexta y quinta posición en el último día de carreras de Motorland Aragón!
Jonathan Rea declaró que la carrera ha sido muy agresiva y el viento cambiaba de dirección constantemente. “La 'carrera Sprint' ha sido muy disputada. Todo lo que podía hacer era luchar por el segundo puesto y la lucha con Toprak y Rinaldi ha sido intensa.”, declaró el piloto.
#KawasakiArgentina #KawasakiRacingTeam #WSBK #KawasakiRacing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960768423"/>
                  </a:ext>
                </a:extLst>
              </a:tr>
            </a:tbl>
          </a:graphicData>
        </a:graphic>
      </p:graphicFrame>
      <p:sp>
        <p:nvSpPr>
          <p:cNvPr id="4" name="Text Placeholder 3">
            <a:extLst>
              <a:ext uri="{FF2B5EF4-FFF2-40B4-BE49-F238E27FC236}">
                <a16:creationId xmlns:a16="http://schemas.microsoft.com/office/drawing/2014/main" id="{8026B62A-797E-4B76-9CEF-BDB2DC6B8670}"/>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32393157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24FD8B-2A31-4FDF-A6CA-2AD147748273}"/>
              </a:ext>
            </a:extLst>
          </p:cNvPr>
          <p:cNvSpPr>
            <a:spLocks noGrp="1"/>
          </p:cNvSpPr>
          <p:nvPr>
            <p:ph type="title"/>
          </p:nvPr>
        </p:nvSpPr>
        <p:spPr/>
        <p:txBody>
          <a:bodyPr/>
          <a:lstStyle/>
          <a:p>
            <a:r>
              <a:rPr lang="en-US"/>
              <a:t>Facebook Post Table + Reactions | Suzuki - 15 of 16</a:t>
            </a:r>
          </a:p>
        </p:txBody>
      </p:sp>
      <p:graphicFrame>
        <p:nvGraphicFramePr>
          <p:cNvPr id="5" name="Table Placeholder 4">
            <a:extLst>
              <a:ext uri="{FF2B5EF4-FFF2-40B4-BE49-F238E27FC236}">
                <a16:creationId xmlns:a16="http://schemas.microsoft.com/office/drawing/2014/main" id="{186EB21E-68CE-4A66-813D-F50ADC53F262}"/>
              </a:ext>
            </a:extLst>
          </p:cNvPr>
          <p:cNvGraphicFramePr>
            <a:graphicFrameLocks noGrp="1"/>
          </p:cNvGraphicFramePr>
          <p:nvPr>
            <p:ph type="tbl" sz="quarter" idx="13"/>
            <p:extLst>
              <p:ext uri="{D42A27DB-BD31-4B8C-83A1-F6EECF244321}">
                <p14:modId xmlns:p14="http://schemas.microsoft.com/office/powerpoint/2010/main" val="30730045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62259376"/>
                    </a:ext>
                  </a:extLst>
                </a:gridCol>
                <a:gridCol w="493776">
                  <a:extLst>
                    <a:ext uri="{9D8B030D-6E8A-4147-A177-3AD203B41FA5}">
                      <a16:colId xmlns:a16="http://schemas.microsoft.com/office/drawing/2014/main" val="399595218"/>
                    </a:ext>
                  </a:extLst>
                </a:gridCol>
                <a:gridCol w="493776">
                  <a:extLst>
                    <a:ext uri="{9D8B030D-6E8A-4147-A177-3AD203B41FA5}">
                      <a16:colId xmlns:a16="http://schemas.microsoft.com/office/drawing/2014/main" val="1182232944"/>
                    </a:ext>
                  </a:extLst>
                </a:gridCol>
                <a:gridCol w="493776">
                  <a:extLst>
                    <a:ext uri="{9D8B030D-6E8A-4147-A177-3AD203B41FA5}">
                      <a16:colId xmlns:a16="http://schemas.microsoft.com/office/drawing/2014/main" val="1315216553"/>
                    </a:ext>
                  </a:extLst>
                </a:gridCol>
                <a:gridCol w="493776">
                  <a:extLst>
                    <a:ext uri="{9D8B030D-6E8A-4147-A177-3AD203B41FA5}">
                      <a16:colId xmlns:a16="http://schemas.microsoft.com/office/drawing/2014/main" val="964858992"/>
                    </a:ext>
                  </a:extLst>
                </a:gridCol>
                <a:gridCol w="493776">
                  <a:extLst>
                    <a:ext uri="{9D8B030D-6E8A-4147-A177-3AD203B41FA5}">
                      <a16:colId xmlns:a16="http://schemas.microsoft.com/office/drawing/2014/main" val="940878675"/>
                    </a:ext>
                  </a:extLst>
                </a:gridCol>
                <a:gridCol w="493776">
                  <a:extLst>
                    <a:ext uri="{9D8B030D-6E8A-4147-A177-3AD203B41FA5}">
                      <a16:colId xmlns:a16="http://schemas.microsoft.com/office/drawing/2014/main" val="3860834145"/>
                    </a:ext>
                  </a:extLst>
                </a:gridCol>
                <a:gridCol w="493776">
                  <a:extLst>
                    <a:ext uri="{9D8B030D-6E8A-4147-A177-3AD203B41FA5}">
                      <a16:colId xmlns:a16="http://schemas.microsoft.com/office/drawing/2014/main" val="4131665591"/>
                    </a:ext>
                  </a:extLst>
                </a:gridCol>
                <a:gridCol w="493776">
                  <a:extLst>
                    <a:ext uri="{9D8B030D-6E8A-4147-A177-3AD203B41FA5}">
                      <a16:colId xmlns:a16="http://schemas.microsoft.com/office/drawing/2014/main" val="971917084"/>
                    </a:ext>
                  </a:extLst>
                </a:gridCol>
                <a:gridCol w="493776">
                  <a:extLst>
                    <a:ext uri="{9D8B030D-6E8A-4147-A177-3AD203B41FA5}">
                      <a16:colId xmlns:a16="http://schemas.microsoft.com/office/drawing/2014/main" val="4259635966"/>
                    </a:ext>
                  </a:extLst>
                </a:gridCol>
                <a:gridCol w="493776">
                  <a:extLst>
                    <a:ext uri="{9D8B030D-6E8A-4147-A177-3AD203B41FA5}">
                      <a16:colId xmlns:a16="http://schemas.microsoft.com/office/drawing/2014/main" val="2038441659"/>
                    </a:ext>
                  </a:extLst>
                </a:gridCol>
                <a:gridCol w="493776">
                  <a:extLst>
                    <a:ext uri="{9D8B030D-6E8A-4147-A177-3AD203B41FA5}">
                      <a16:colId xmlns:a16="http://schemas.microsoft.com/office/drawing/2014/main" val="35319964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066009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Kawasaki Argentina - 2022-04-25 12:01:18</a:t>
                      </a:r>
                      <a:r>
                        <a:rPr kumimoji="0" lang="en-US" sz="1000" b="0" i="0" u="none" strike="noStrike" kern="1200" cap="none" spc="0" normalizeH="0" baseline="0" noProof="0">
                          <a:ln>
                            <a:noFill/>
                          </a:ln>
                          <a:solidFill>
                            <a:prstClr val="black"/>
                          </a:solidFill>
                          <a:effectLst/>
                          <a:uLnTx/>
                          <a:uFillTx/>
                          <a:latin typeface="+mn-lt"/>
                          <a:ea typeface="+mn-ea"/>
                          <a:cs typeface="+mn-cs"/>
                        </a:rPr>
                        <a:t>
 NINJA 400 🥷
⚡ Arrancá el otoño con tu Kawasaki Ninja 400 ABS
ENTREGA INMEDIATA✅
- Motor bicilíndrico de 45 hp
- DOHC con refrigeración líquida
- Embrague antirrebote y asistido con un tacto muy suave.
¡Escribinos para asesorarte con más información!
#Ninja #Ninja400 #KawasakiArgentina #Kawasaki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4170905262"/>
                  </a:ext>
                </a:extLst>
              </a:tr>
            </a:tbl>
          </a:graphicData>
        </a:graphic>
      </p:graphicFrame>
      <p:sp>
        <p:nvSpPr>
          <p:cNvPr id="4" name="Text Placeholder 3">
            <a:extLst>
              <a:ext uri="{FF2B5EF4-FFF2-40B4-BE49-F238E27FC236}">
                <a16:creationId xmlns:a16="http://schemas.microsoft.com/office/drawing/2014/main" id="{897D2616-12A2-4A21-A9B9-A88DF09DA23F}"/>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38122153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E402E4-9800-4ABE-9ADB-6A5C3C8FF439}"/>
              </a:ext>
            </a:extLst>
          </p:cNvPr>
          <p:cNvSpPr>
            <a:spLocks noGrp="1"/>
          </p:cNvSpPr>
          <p:nvPr>
            <p:ph type="title"/>
          </p:nvPr>
        </p:nvSpPr>
        <p:spPr/>
        <p:txBody>
          <a:bodyPr/>
          <a:lstStyle/>
          <a:p>
            <a:r>
              <a:rPr lang="en-US"/>
              <a:t>Facebook Post Table + Reactions | Suzuki - 16 of 16</a:t>
            </a:r>
          </a:p>
        </p:txBody>
      </p:sp>
      <p:graphicFrame>
        <p:nvGraphicFramePr>
          <p:cNvPr id="5" name="Table Placeholder 4">
            <a:extLst>
              <a:ext uri="{FF2B5EF4-FFF2-40B4-BE49-F238E27FC236}">
                <a16:creationId xmlns:a16="http://schemas.microsoft.com/office/drawing/2014/main" id="{C6244F7A-5ED2-46FF-B40B-3B40E8ADF133}"/>
              </a:ext>
            </a:extLst>
          </p:cNvPr>
          <p:cNvGraphicFramePr>
            <a:graphicFrameLocks noGrp="1"/>
          </p:cNvGraphicFramePr>
          <p:nvPr>
            <p:ph type="tbl" sz="quarter" idx="13"/>
            <p:extLst>
              <p:ext uri="{D42A27DB-BD31-4B8C-83A1-F6EECF244321}">
                <p14:modId xmlns:p14="http://schemas.microsoft.com/office/powerpoint/2010/main" val="39151845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619138"/>
                    </a:ext>
                  </a:extLst>
                </a:gridCol>
                <a:gridCol w="493776">
                  <a:extLst>
                    <a:ext uri="{9D8B030D-6E8A-4147-A177-3AD203B41FA5}">
                      <a16:colId xmlns:a16="http://schemas.microsoft.com/office/drawing/2014/main" val="3111871533"/>
                    </a:ext>
                  </a:extLst>
                </a:gridCol>
                <a:gridCol w="493776">
                  <a:extLst>
                    <a:ext uri="{9D8B030D-6E8A-4147-A177-3AD203B41FA5}">
                      <a16:colId xmlns:a16="http://schemas.microsoft.com/office/drawing/2014/main" val="2889938416"/>
                    </a:ext>
                  </a:extLst>
                </a:gridCol>
                <a:gridCol w="493776">
                  <a:extLst>
                    <a:ext uri="{9D8B030D-6E8A-4147-A177-3AD203B41FA5}">
                      <a16:colId xmlns:a16="http://schemas.microsoft.com/office/drawing/2014/main" val="2673508636"/>
                    </a:ext>
                  </a:extLst>
                </a:gridCol>
                <a:gridCol w="493776">
                  <a:extLst>
                    <a:ext uri="{9D8B030D-6E8A-4147-A177-3AD203B41FA5}">
                      <a16:colId xmlns:a16="http://schemas.microsoft.com/office/drawing/2014/main" val="2716838501"/>
                    </a:ext>
                  </a:extLst>
                </a:gridCol>
                <a:gridCol w="493776">
                  <a:extLst>
                    <a:ext uri="{9D8B030D-6E8A-4147-A177-3AD203B41FA5}">
                      <a16:colId xmlns:a16="http://schemas.microsoft.com/office/drawing/2014/main" val="448024049"/>
                    </a:ext>
                  </a:extLst>
                </a:gridCol>
                <a:gridCol w="493776">
                  <a:extLst>
                    <a:ext uri="{9D8B030D-6E8A-4147-A177-3AD203B41FA5}">
                      <a16:colId xmlns:a16="http://schemas.microsoft.com/office/drawing/2014/main" val="1685510619"/>
                    </a:ext>
                  </a:extLst>
                </a:gridCol>
                <a:gridCol w="493776">
                  <a:extLst>
                    <a:ext uri="{9D8B030D-6E8A-4147-A177-3AD203B41FA5}">
                      <a16:colId xmlns:a16="http://schemas.microsoft.com/office/drawing/2014/main" val="2876157389"/>
                    </a:ext>
                  </a:extLst>
                </a:gridCol>
                <a:gridCol w="493776">
                  <a:extLst>
                    <a:ext uri="{9D8B030D-6E8A-4147-A177-3AD203B41FA5}">
                      <a16:colId xmlns:a16="http://schemas.microsoft.com/office/drawing/2014/main" val="4012947664"/>
                    </a:ext>
                  </a:extLst>
                </a:gridCol>
                <a:gridCol w="493776">
                  <a:extLst>
                    <a:ext uri="{9D8B030D-6E8A-4147-A177-3AD203B41FA5}">
                      <a16:colId xmlns:a16="http://schemas.microsoft.com/office/drawing/2014/main" val="177145930"/>
                    </a:ext>
                  </a:extLst>
                </a:gridCol>
                <a:gridCol w="493776">
                  <a:extLst>
                    <a:ext uri="{9D8B030D-6E8A-4147-A177-3AD203B41FA5}">
                      <a16:colId xmlns:a16="http://schemas.microsoft.com/office/drawing/2014/main" val="100937706"/>
                    </a:ext>
                  </a:extLst>
                </a:gridCol>
                <a:gridCol w="493776">
                  <a:extLst>
                    <a:ext uri="{9D8B030D-6E8A-4147-A177-3AD203B41FA5}">
                      <a16:colId xmlns:a16="http://schemas.microsoft.com/office/drawing/2014/main" val="1359514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819250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Kawasaki Argentina - 2022-04-17 12:30:19</a:t>
                      </a:r>
                      <a:r>
                        <a:rPr kumimoji="0" lang="en-US" sz="1000" b="0" i="0" u="none" strike="noStrike" kern="1200" cap="none" spc="0" normalizeH="0" baseline="0" noProof="0">
                          <a:ln>
                            <a:noFill/>
                          </a:ln>
                          <a:solidFill>
                            <a:prstClr val="black"/>
                          </a:solidFill>
                          <a:effectLst/>
                          <a:uLnTx/>
                          <a:uFillTx/>
                          <a:latin typeface="+mn-lt"/>
                          <a:ea typeface="+mn-ea"/>
                          <a:cs typeface="+mn-cs"/>
                        </a:rPr>
                        <a:t>
 ¿FAN DEL MOTOCROSS? 🏁😍
Conocé a la familia KX, creada para dominar las pistas de #Motocross en todo el mundo 🏍🌎
1. KX 450F⚡
2. KX 65
3. KX 85
¿Cuál probarías en la pista? 👇
#KawasakiArgentina #Kawasaki #Motos #versys #versys650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4244848739"/>
                  </a:ext>
                </a:extLst>
              </a:tr>
            </a:tbl>
          </a:graphicData>
        </a:graphic>
      </p:graphicFrame>
      <p:sp>
        <p:nvSpPr>
          <p:cNvPr id="4" name="Text Placeholder 3">
            <a:extLst>
              <a:ext uri="{FF2B5EF4-FFF2-40B4-BE49-F238E27FC236}">
                <a16:creationId xmlns:a16="http://schemas.microsoft.com/office/drawing/2014/main" id="{7A6F6946-E105-4498-BDD5-AD2A9860DA90}"/>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386796021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869</Words>
  <Application>Microsoft Office PowerPoint</Application>
  <PresentationFormat>On-screen Show (4:3)</PresentationFormat>
  <Paragraphs>524</Paragraphs>
  <Slides>16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quintly_template</vt:lpstr>
      <vt:lpstr>Facebook Post Table + Reactions | Suzuki - 1 of 16</vt:lpstr>
      <vt:lpstr>Facebook Post Table + Reactions | Suzuki - 2 of 16</vt:lpstr>
      <vt:lpstr>Facebook Post Table + Reactions | Suzuki - 3 of 16</vt:lpstr>
      <vt:lpstr>Facebook Post Table + Reactions | Suzuki - 4 of 16</vt:lpstr>
      <vt:lpstr>Facebook Post Table + Reactions | Suzuki - 5 of 16</vt:lpstr>
      <vt:lpstr>Facebook Post Table + Reactions | Suzuki - 6 of 16</vt:lpstr>
      <vt:lpstr>Facebook Post Table + Reactions | Suzuki - 7 of 16</vt:lpstr>
      <vt:lpstr>Facebook Post Table + Reactions | Suzuki - 8 of 16</vt:lpstr>
      <vt:lpstr>Facebook Post Table + Reactions | Suzuki - 9 of 16</vt:lpstr>
      <vt:lpstr>Facebook Post Table + Reactions | Suzuki - 10 of 16</vt:lpstr>
      <vt:lpstr>Facebook Post Table + Reactions | Suzuki - 11 of 16</vt:lpstr>
      <vt:lpstr>Facebook Post Table + Reactions | Suzuki - 12 of 16</vt:lpstr>
      <vt:lpstr>Facebook Post Table + Reactions | Suzuki - 13 of 16</vt:lpstr>
      <vt:lpstr>Facebook Post Table + Reactions | Suzuki - 14 of 16</vt:lpstr>
      <vt:lpstr>Facebook Post Table + Reactions | Suzuki - 15 of 16</vt:lpstr>
      <vt:lpstr>Facebook Post Table + Reactions | Suzuki - 16 of 16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Post Table + Reactions | Suzuki - 1 of 16</dc:title>
  <dc:creator>Administrator</dc:creator>
  <cp:lastModifiedBy>Administrator</cp:lastModifiedBy>
  <cp:revision>1</cp:revision>
  <dcterms:created xsi:type="dcterms:W3CDTF">2022-05-02T08:27:27Z</dcterms:created>
  <dcterms:modified xsi:type="dcterms:W3CDTF">2022-05-02T08:30:11Z</dcterms:modified>
</cp:coreProperties>
</file>