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Lst>
  <p:sldSz cx="9144000" cy="6858000" type="screen4x3"/>
  <p:notesSz cx="6858000" cy="9144000"/>
  <p:embeddedFontLst>
    <p:embeddedFont>
      <p:font typeface="Calibri" panose="020F0502020204030204" pitchFamily="34"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giantargentina</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41.801099999999998</c:v>
                </c:pt>
                <c:pt idx="1">
                  <c:v>6.25</c:v>
                </c:pt>
                <c:pt idx="2">
                  <c:v>21.428599999999999</c:v>
                </c:pt>
                <c:pt idx="3">
                  <c:v>0</c:v>
                </c:pt>
                <c:pt idx="4">
                  <c:v>12.9032</c:v>
                </c:pt>
                <c:pt idx="5">
                  <c:v>2.6093999999999999</c:v>
                </c:pt>
                <c:pt idx="6">
                  <c:v>0.64070000000000005</c:v>
                </c:pt>
                <c:pt idx="7">
                  <c:v>21.17</c:v>
                </c:pt>
              </c:numCache>
            </c:numRef>
          </c:val>
          <c:extLst>
            <c:ext xmlns:c16="http://schemas.microsoft.com/office/drawing/2014/chart" uri="{C3380CC4-5D6E-409C-BE32-E72D297353CC}">
              <c16:uniqueId val="{00000000-7C72-4DAF-AE60-3C248C6D806D}"/>
            </c:ext>
          </c:extLst>
        </c:ser>
        <c:ser>
          <c:idx val="1"/>
          <c:order val="1"/>
          <c:tx>
            <c:strRef>
              <c:f>Sheet1!$C$1</c:f>
              <c:strCache>
                <c:ptCount val="1"/>
                <c:pt idx="0">
                  <c:v>cervelo_argentina</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9.2722999999999995</c:v>
                </c:pt>
                <c:pt idx="1">
                  <c:v>0</c:v>
                </c:pt>
                <c:pt idx="2">
                  <c:v>0</c:v>
                </c:pt>
                <c:pt idx="3">
                  <c:v>0</c:v>
                </c:pt>
                <c:pt idx="4">
                  <c:v>0</c:v>
                </c:pt>
                <c:pt idx="5">
                  <c:v>0</c:v>
                </c:pt>
                <c:pt idx="6">
                  <c:v>0</c:v>
                </c:pt>
                <c:pt idx="7">
                  <c:v>58.197899999999997</c:v>
                </c:pt>
              </c:numCache>
            </c:numRef>
          </c:val>
          <c:extLst>
            <c:ext xmlns:c16="http://schemas.microsoft.com/office/drawing/2014/chart" uri="{C3380CC4-5D6E-409C-BE32-E72D297353CC}">
              <c16:uniqueId val="{00000001-7C72-4DAF-AE60-3C248C6D806D}"/>
            </c:ext>
          </c:extLst>
        </c:ser>
        <c:ser>
          <c:idx val="2"/>
          <c:order val="2"/>
          <c:tx>
            <c:strRef>
              <c:f>Sheet1!$D$1</c:f>
              <c:strCache>
                <c:ptCount val="1"/>
                <c:pt idx="0">
                  <c:v>orbea.argentina</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38.929699999999997</c:v>
                </c:pt>
                <c:pt idx="1">
                  <c:v>0</c:v>
                </c:pt>
                <c:pt idx="2">
                  <c:v>0</c:v>
                </c:pt>
                <c:pt idx="3">
                  <c:v>0</c:v>
                </c:pt>
                <c:pt idx="4">
                  <c:v>0</c:v>
                </c:pt>
                <c:pt idx="5">
                  <c:v>0</c:v>
                </c:pt>
                <c:pt idx="6">
                  <c:v>0</c:v>
                </c:pt>
                <c:pt idx="7">
                  <c:v>-10.722099999999999</c:v>
                </c:pt>
              </c:numCache>
            </c:numRef>
          </c:val>
          <c:extLst>
            <c:ext xmlns:c16="http://schemas.microsoft.com/office/drawing/2014/chart" uri="{C3380CC4-5D6E-409C-BE32-E72D297353CC}">
              <c16:uniqueId val="{00000002-7C72-4DAF-AE60-3C248C6D806D}"/>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34.602800000000002</c:v>
                </c:pt>
                <c:pt idx="1">
                  <c:v>31.25</c:v>
                </c:pt>
                <c:pt idx="2">
                  <c:v>50</c:v>
                </c:pt>
                <c:pt idx="3">
                  <c:v>0</c:v>
                </c:pt>
                <c:pt idx="4">
                  <c:v>38.709699999999998</c:v>
                </c:pt>
                <c:pt idx="5">
                  <c:v>17.300899999999999</c:v>
                </c:pt>
                <c:pt idx="6">
                  <c:v>86.140699999999995</c:v>
                </c:pt>
                <c:pt idx="7">
                  <c:v>14.788600000000001</c:v>
                </c:pt>
              </c:numCache>
            </c:numRef>
          </c:val>
          <c:extLst>
            <c:ext xmlns:c16="http://schemas.microsoft.com/office/drawing/2014/chart" uri="{C3380CC4-5D6E-409C-BE32-E72D297353CC}">
              <c16:uniqueId val="{00000003-7C72-4DAF-AE60-3C248C6D806D}"/>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100</c:v>
                </c:pt>
                <c:pt idx="1">
                  <c:v>68.75</c:v>
                </c:pt>
                <c:pt idx="2">
                  <c:v>100</c:v>
                </c:pt>
                <c:pt idx="3">
                  <c:v>100</c:v>
                </c:pt>
                <c:pt idx="4">
                  <c:v>90.322599999999994</c:v>
                </c:pt>
                <c:pt idx="5">
                  <c:v>100</c:v>
                </c:pt>
                <c:pt idx="6">
                  <c:v>53.140700000000002</c:v>
                </c:pt>
                <c:pt idx="7">
                  <c:v>23.473600000000001</c:v>
                </c:pt>
              </c:numCache>
            </c:numRef>
          </c:val>
          <c:extLst>
            <c:ext xmlns:c16="http://schemas.microsoft.com/office/drawing/2014/chart" uri="{C3380CC4-5D6E-409C-BE32-E72D297353CC}">
              <c16:uniqueId val="{00000004-7C72-4DAF-AE60-3C248C6D806D}"/>
            </c:ext>
          </c:extLst>
        </c:ser>
        <c:ser>
          <c:idx val="5"/>
          <c:order val="5"/>
          <c:tx>
            <c:strRef>
              <c:f>Sheet1!$G$1</c:f>
              <c:strCache>
                <c:ptCount val="1"/>
                <c:pt idx="0">
                  <c:v>scottsportsargentina</c:v>
                </c:pt>
              </c:strCache>
            </c:strRef>
          </c:tx>
          <c:spPr>
            <a:ln w="28575" cap="rnd">
              <a:solidFill>
                <a:schemeClr val="accent6"/>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Sheet1!$G$2:$G$9</c:f>
              <c:numCache>
                <c:formatCode>General</c:formatCode>
                <c:ptCount val="8"/>
                <c:pt idx="0">
                  <c:v>77.313900000000004</c:v>
                </c:pt>
                <c:pt idx="1">
                  <c:v>100</c:v>
                </c:pt>
                <c:pt idx="2">
                  <c:v>100</c:v>
                </c:pt>
                <c:pt idx="3">
                  <c:v>33.333300000000001</c:v>
                </c:pt>
                <c:pt idx="4">
                  <c:v>100</c:v>
                </c:pt>
                <c:pt idx="5">
                  <c:v>82.345699999999994</c:v>
                </c:pt>
                <c:pt idx="6">
                  <c:v>58.698</c:v>
                </c:pt>
                <c:pt idx="7">
                  <c:v>46.400700000000001</c:v>
                </c:pt>
              </c:numCache>
            </c:numRef>
          </c:val>
          <c:extLst>
            <c:ext xmlns:c16="http://schemas.microsoft.com/office/drawing/2014/chart" uri="{C3380CC4-5D6E-409C-BE32-E72D297353CC}">
              <c16:uniqueId val="{00000005-7C72-4DAF-AE60-3C248C6D806D}"/>
            </c:ext>
          </c:extLst>
        </c:ser>
        <c:ser>
          <c:idx val="6"/>
          <c:order val="6"/>
          <c:tx>
            <c:strRef>
              <c:f>Sheet1!$H$1</c:f>
              <c:strCache>
                <c:ptCount val="1"/>
                <c:pt idx="0">
                  <c:v>specialized_arg</c:v>
                </c:pt>
              </c:strCache>
            </c:strRef>
          </c:tx>
          <c:spPr>
            <a:ln w="28575" cap="rnd">
              <a:solidFill>
                <a:schemeClr val="accent1">
                  <a:lumMod val="60000"/>
                </a:schemeClr>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Sheet1!$H$2:$H$9</c:f>
              <c:numCache>
                <c:formatCode>General</c:formatCode>
                <c:ptCount val="8"/>
                <c:pt idx="0">
                  <c:v>98.746499999999997</c:v>
                </c:pt>
                <c:pt idx="1">
                  <c:v>31.25</c:v>
                </c:pt>
                <c:pt idx="2">
                  <c:v>42.857100000000003</c:v>
                </c:pt>
                <c:pt idx="3">
                  <c:v>66.666700000000006</c:v>
                </c:pt>
                <c:pt idx="4">
                  <c:v>41.935499999999998</c:v>
                </c:pt>
                <c:pt idx="5">
                  <c:v>62.598500000000001</c:v>
                </c:pt>
                <c:pt idx="6">
                  <c:v>100</c:v>
                </c:pt>
                <c:pt idx="7">
                  <c:v>47.596299999999999</c:v>
                </c:pt>
              </c:numCache>
            </c:numRef>
          </c:val>
          <c:extLst>
            <c:ext xmlns:c16="http://schemas.microsoft.com/office/drawing/2014/chart" uri="{C3380CC4-5D6E-409C-BE32-E72D297353CC}">
              <c16:uniqueId val="{00000006-7C72-4DAF-AE60-3C248C6D806D}"/>
            </c:ext>
          </c:extLst>
        </c:ser>
        <c:ser>
          <c:idx val="7"/>
          <c:order val="7"/>
          <c:tx>
            <c:strRef>
              <c:f>Sheet1!$I$1</c:f>
              <c:strCache>
                <c:ptCount val="1"/>
                <c:pt idx="0">
                  <c:v>meridabikes_ar</c:v>
                </c:pt>
              </c:strCache>
            </c:strRef>
          </c:tx>
          <c:spPr>
            <a:ln w="28575" cap="rnd">
              <a:solidFill>
                <a:schemeClr val="accent2">
                  <a:lumMod val="60000"/>
                </a:schemeClr>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Sheet1!$I$2:$I$9</c:f>
              <c:numCache>
                <c:formatCode>General</c:formatCode>
                <c:ptCount val="8"/>
                <c:pt idx="0">
                  <c:v>14.4466</c:v>
                </c:pt>
                <c:pt idx="1">
                  <c:v>12.5</c:v>
                </c:pt>
                <c:pt idx="2">
                  <c:v>14.2857</c:v>
                </c:pt>
                <c:pt idx="3">
                  <c:v>66.666700000000006</c:v>
                </c:pt>
                <c:pt idx="4">
                  <c:v>19.354800000000001</c:v>
                </c:pt>
                <c:pt idx="5">
                  <c:v>5.4634</c:v>
                </c:pt>
                <c:pt idx="6">
                  <c:v>88.607399999999998</c:v>
                </c:pt>
                <c:pt idx="7">
                  <c:v>100</c:v>
                </c:pt>
              </c:numCache>
            </c:numRef>
          </c:val>
          <c:extLst>
            <c:ext xmlns:c16="http://schemas.microsoft.com/office/drawing/2014/chart" uri="{C3380CC4-5D6E-409C-BE32-E72D297353CC}">
              <c16:uniqueId val="{00000007-7C72-4DAF-AE60-3C248C6D806D}"/>
            </c:ext>
          </c:extLst>
        </c:ser>
        <c:dLbls>
          <c:showLegendKey val="0"/>
          <c:showVal val="0"/>
          <c:showCatName val="0"/>
          <c:showSerName val="0"/>
          <c:showPercent val="0"/>
          <c:showBubbleSize val="0"/>
        </c:dLbls>
        <c:axId val="385284536"/>
        <c:axId val="385285192"/>
      </c:radarChart>
      <c:catAx>
        <c:axId val="385284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285192"/>
        <c:crosses val="autoZero"/>
        <c:auto val="1"/>
        <c:lblAlgn val="ctr"/>
        <c:lblOffset val="100"/>
        <c:noMultiLvlLbl val="0"/>
      </c:catAx>
      <c:valAx>
        <c:axId val="385285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284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giantargentina</c:v>
                </c:pt>
              </c:strCache>
            </c:strRef>
          </c:tx>
          <c:spPr>
            <a:ln w="28575" cap="rnd">
              <a:solidFill>
                <a:schemeClr val="accent1"/>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Sheet1!$B$2:$B$31</c:f>
              <c:numCache>
                <c:formatCode>General</c:formatCode>
                <c:ptCount val="30"/>
                <c:pt idx="0">
                  <c:v>19958</c:v>
                </c:pt>
                <c:pt idx="1">
                  <c:v>19964</c:v>
                </c:pt>
                <c:pt idx="2">
                  <c:v>19971</c:v>
                </c:pt>
                <c:pt idx="3">
                  <c:v>19982</c:v>
                </c:pt>
                <c:pt idx="4">
                  <c:v>19988</c:v>
                </c:pt>
                <c:pt idx="5">
                  <c:v>19993</c:v>
                </c:pt>
                <c:pt idx="6">
                  <c:v>19994</c:v>
                </c:pt>
                <c:pt idx="7">
                  <c:v>19996</c:v>
                </c:pt>
                <c:pt idx="8">
                  <c:v>20002</c:v>
                </c:pt>
                <c:pt idx="9">
                  <c:v>19999</c:v>
                </c:pt>
                <c:pt idx="10">
                  <c:v>20002</c:v>
                </c:pt>
                <c:pt idx="11">
                  <c:v>20011</c:v>
                </c:pt>
                <c:pt idx="12">
                  <c:v>20015</c:v>
                </c:pt>
                <c:pt idx="13">
                  <c:v>20022</c:v>
                </c:pt>
                <c:pt idx="14">
                  <c:v>20026</c:v>
                </c:pt>
                <c:pt idx="15">
                  <c:v>20034</c:v>
                </c:pt>
                <c:pt idx="16">
                  <c:v>20042</c:v>
                </c:pt>
                <c:pt idx="17">
                  <c:v>20042</c:v>
                </c:pt>
                <c:pt idx="18">
                  <c:v>20045</c:v>
                </c:pt>
                <c:pt idx="19">
                  <c:v>20046</c:v>
                </c:pt>
                <c:pt idx="20">
                  <c:v>20047</c:v>
                </c:pt>
                <c:pt idx="21">
                  <c:v>20048</c:v>
                </c:pt>
                <c:pt idx="22">
                  <c:v>20053</c:v>
                </c:pt>
                <c:pt idx="23">
                  <c:v>20057</c:v>
                </c:pt>
                <c:pt idx="24">
                  <c:v>20062</c:v>
                </c:pt>
                <c:pt idx="25">
                  <c:v>20062</c:v>
                </c:pt>
                <c:pt idx="26">
                  <c:v>20067</c:v>
                </c:pt>
                <c:pt idx="27">
                  <c:v>20065</c:v>
                </c:pt>
                <c:pt idx="28">
                  <c:v>20069</c:v>
                </c:pt>
                <c:pt idx="29">
                  <c:v>20075</c:v>
                </c:pt>
              </c:numCache>
            </c:numRef>
          </c:val>
          <c:smooth val="0"/>
          <c:extLst>
            <c:ext xmlns:c16="http://schemas.microsoft.com/office/drawing/2014/chart" uri="{C3380CC4-5D6E-409C-BE32-E72D297353CC}">
              <c16:uniqueId val="{00000000-7CB2-4B54-A73E-A17E1C1828A3}"/>
            </c:ext>
          </c:extLst>
        </c:ser>
        <c:ser>
          <c:idx val="1"/>
          <c:order val="1"/>
          <c:tx>
            <c:strRef>
              <c:f>Sheet1!$C$1</c:f>
              <c:strCache>
                <c:ptCount val="1"/>
                <c:pt idx="0">
                  <c:v>cervelo_argentina</c:v>
                </c:pt>
              </c:strCache>
            </c:strRef>
          </c:tx>
          <c:spPr>
            <a:ln w="28575" cap="rnd">
              <a:solidFill>
                <a:schemeClr val="accent2"/>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Sheet1!$C$2:$C$31</c:f>
              <c:numCache>
                <c:formatCode>General</c:formatCode>
                <c:ptCount val="30"/>
                <c:pt idx="0">
                  <c:v>4377</c:v>
                </c:pt>
                <c:pt idx="1">
                  <c:v>4380</c:v>
                </c:pt>
                <c:pt idx="2">
                  <c:v>4384</c:v>
                </c:pt>
                <c:pt idx="3">
                  <c:v>4386</c:v>
                </c:pt>
                <c:pt idx="4">
                  <c:v>4384</c:v>
                </c:pt>
                <c:pt idx="5">
                  <c:v>4385</c:v>
                </c:pt>
                <c:pt idx="6">
                  <c:v>4389</c:v>
                </c:pt>
                <c:pt idx="7">
                  <c:v>4392</c:v>
                </c:pt>
                <c:pt idx="8">
                  <c:v>4399</c:v>
                </c:pt>
                <c:pt idx="9">
                  <c:v>4402</c:v>
                </c:pt>
                <c:pt idx="10">
                  <c:v>4407</c:v>
                </c:pt>
                <c:pt idx="11">
                  <c:v>4411</c:v>
                </c:pt>
                <c:pt idx="12">
                  <c:v>4410</c:v>
                </c:pt>
                <c:pt idx="13">
                  <c:v>4413</c:v>
                </c:pt>
                <c:pt idx="14">
                  <c:v>4420</c:v>
                </c:pt>
                <c:pt idx="15">
                  <c:v>4421</c:v>
                </c:pt>
                <c:pt idx="16">
                  <c:v>4424</c:v>
                </c:pt>
                <c:pt idx="17">
                  <c:v>4425</c:v>
                </c:pt>
                <c:pt idx="18">
                  <c:v>4428</c:v>
                </c:pt>
                <c:pt idx="19">
                  <c:v>4432</c:v>
                </c:pt>
                <c:pt idx="20">
                  <c:v>4435</c:v>
                </c:pt>
                <c:pt idx="21">
                  <c:v>4437</c:v>
                </c:pt>
                <c:pt idx="22">
                  <c:v>4441</c:v>
                </c:pt>
                <c:pt idx="23">
                  <c:v>4441</c:v>
                </c:pt>
                <c:pt idx="24">
                  <c:v>4443</c:v>
                </c:pt>
                <c:pt idx="25">
                  <c:v>4445</c:v>
                </c:pt>
                <c:pt idx="26">
                  <c:v>4450</c:v>
                </c:pt>
                <c:pt idx="27">
                  <c:v>4452</c:v>
                </c:pt>
                <c:pt idx="28">
                  <c:v>4451</c:v>
                </c:pt>
                <c:pt idx="29">
                  <c:v>4453</c:v>
                </c:pt>
              </c:numCache>
            </c:numRef>
          </c:val>
          <c:smooth val="0"/>
          <c:extLst>
            <c:ext xmlns:c16="http://schemas.microsoft.com/office/drawing/2014/chart" uri="{C3380CC4-5D6E-409C-BE32-E72D297353CC}">
              <c16:uniqueId val="{00000001-7CB2-4B54-A73E-A17E1C1828A3}"/>
            </c:ext>
          </c:extLst>
        </c:ser>
        <c:ser>
          <c:idx val="2"/>
          <c:order val="2"/>
          <c:tx>
            <c:strRef>
              <c:f>Sheet1!$D$1</c:f>
              <c:strCache>
                <c:ptCount val="1"/>
                <c:pt idx="0">
                  <c:v>orbea.argentina</c:v>
                </c:pt>
              </c:strCache>
            </c:strRef>
          </c:tx>
          <c:spPr>
            <a:ln w="28575" cap="rnd">
              <a:solidFill>
                <a:schemeClr val="accent3"/>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Sheet1!$D$2:$D$31</c:f>
              <c:numCache>
                <c:formatCode>General</c:formatCode>
                <c:ptCount val="30"/>
                <c:pt idx="0">
                  <c:v>18752</c:v>
                </c:pt>
                <c:pt idx="1">
                  <c:v>18753</c:v>
                </c:pt>
                <c:pt idx="2">
                  <c:v>18751</c:v>
                </c:pt>
                <c:pt idx="3">
                  <c:v>18747</c:v>
                </c:pt>
                <c:pt idx="4">
                  <c:v>18743</c:v>
                </c:pt>
                <c:pt idx="5">
                  <c:v>18743</c:v>
                </c:pt>
                <c:pt idx="6">
                  <c:v>18744</c:v>
                </c:pt>
                <c:pt idx="7">
                  <c:v>18740</c:v>
                </c:pt>
                <c:pt idx="8">
                  <c:v>18741</c:v>
                </c:pt>
                <c:pt idx="9">
                  <c:v>18741</c:v>
                </c:pt>
                <c:pt idx="10">
                  <c:v>18742</c:v>
                </c:pt>
                <c:pt idx="11">
                  <c:v>18740</c:v>
                </c:pt>
                <c:pt idx="12">
                  <c:v>18737</c:v>
                </c:pt>
                <c:pt idx="13">
                  <c:v>18735</c:v>
                </c:pt>
                <c:pt idx="14">
                  <c:v>18732</c:v>
                </c:pt>
                <c:pt idx="15">
                  <c:v>18730</c:v>
                </c:pt>
                <c:pt idx="16">
                  <c:v>18726</c:v>
                </c:pt>
                <c:pt idx="17">
                  <c:v>18723</c:v>
                </c:pt>
                <c:pt idx="18">
                  <c:v>18719</c:v>
                </c:pt>
                <c:pt idx="19">
                  <c:v>18712</c:v>
                </c:pt>
                <c:pt idx="20">
                  <c:v>18716</c:v>
                </c:pt>
                <c:pt idx="21">
                  <c:v>18712</c:v>
                </c:pt>
                <c:pt idx="22">
                  <c:v>18710</c:v>
                </c:pt>
                <c:pt idx="23">
                  <c:v>18709</c:v>
                </c:pt>
                <c:pt idx="24">
                  <c:v>18708</c:v>
                </c:pt>
                <c:pt idx="25">
                  <c:v>18704</c:v>
                </c:pt>
                <c:pt idx="26">
                  <c:v>18700</c:v>
                </c:pt>
                <c:pt idx="27">
                  <c:v>18701</c:v>
                </c:pt>
                <c:pt idx="28">
                  <c:v>18698</c:v>
                </c:pt>
                <c:pt idx="29">
                  <c:v>18696</c:v>
                </c:pt>
              </c:numCache>
            </c:numRef>
          </c:val>
          <c:smooth val="0"/>
          <c:extLst>
            <c:ext xmlns:c16="http://schemas.microsoft.com/office/drawing/2014/chart" uri="{C3380CC4-5D6E-409C-BE32-E72D297353CC}">
              <c16:uniqueId val="{00000002-7CB2-4B54-A73E-A17E1C1828A3}"/>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Sheet1!$E$2:$E$31</c:f>
              <c:numCache>
                <c:formatCode>General</c:formatCode>
                <c:ptCount val="30"/>
                <c:pt idx="0">
                  <c:v>16545</c:v>
                </c:pt>
                <c:pt idx="1">
                  <c:v>16541</c:v>
                </c:pt>
                <c:pt idx="2">
                  <c:v>16546</c:v>
                </c:pt>
                <c:pt idx="3">
                  <c:v>16547</c:v>
                </c:pt>
                <c:pt idx="4">
                  <c:v>16556</c:v>
                </c:pt>
                <c:pt idx="5">
                  <c:v>16565</c:v>
                </c:pt>
                <c:pt idx="6">
                  <c:v>16569</c:v>
                </c:pt>
                <c:pt idx="7">
                  <c:v>16570</c:v>
                </c:pt>
                <c:pt idx="8">
                  <c:v>16573</c:v>
                </c:pt>
                <c:pt idx="9">
                  <c:v>16577</c:v>
                </c:pt>
                <c:pt idx="10">
                  <c:v>16578</c:v>
                </c:pt>
                <c:pt idx="11">
                  <c:v>16577</c:v>
                </c:pt>
                <c:pt idx="12">
                  <c:v>16579</c:v>
                </c:pt>
                <c:pt idx="13">
                  <c:v>16580</c:v>
                </c:pt>
                <c:pt idx="14">
                  <c:v>16584</c:v>
                </c:pt>
                <c:pt idx="15">
                  <c:v>16587</c:v>
                </c:pt>
                <c:pt idx="16">
                  <c:v>16591</c:v>
                </c:pt>
                <c:pt idx="17">
                  <c:v>16592</c:v>
                </c:pt>
                <c:pt idx="18">
                  <c:v>16601</c:v>
                </c:pt>
                <c:pt idx="19">
                  <c:v>16601</c:v>
                </c:pt>
                <c:pt idx="20">
                  <c:v>16607</c:v>
                </c:pt>
                <c:pt idx="21">
                  <c:v>16609</c:v>
                </c:pt>
                <c:pt idx="22">
                  <c:v>16610</c:v>
                </c:pt>
                <c:pt idx="23">
                  <c:v>16612</c:v>
                </c:pt>
                <c:pt idx="24">
                  <c:v>16614</c:v>
                </c:pt>
                <c:pt idx="25">
                  <c:v>16614</c:v>
                </c:pt>
                <c:pt idx="26">
                  <c:v>16619</c:v>
                </c:pt>
                <c:pt idx="27">
                  <c:v>16618</c:v>
                </c:pt>
                <c:pt idx="28">
                  <c:v>16616</c:v>
                </c:pt>
                <c:pt idx="29">
                  <c:v>16618</c:v>
                </c:pt>
              </c:numCache>
            </c:numRef>
          </c:val>
          <c:smooth val="0"/>
          <c:extLst>
            <c:ext xmlns:c16="http://schemas.microsoft.com/office/drawing/2014/chart" uri="{C3380CC4-5D6E-409C-BE32-E72D297353CC}">
              <c16:uniqueId val="{00000003-7CB2-4B54-A73E-A17E1C1828A3}"/>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Sheet1!$F$2:$F$31</c:f>
              <c:numCache>
                <c:formatCode>General</c:formatCode>
                <c:ptCount val="30"/>
                <c:pt idx="0">
                  <c:v>47698</c:v>
                </c:pt>
                <c:pt idx="1">
                  <c:v>47708</c:v>
                </c:pt>
                <c:pt idx="2">
                  <c:v>47712</c:v>
                </c:pt>
                <c:pt idx="3">
                  <c:v>47720</c:v>
                </c:pt>
                <c:pt idx="4">
                  <c:v>47723</c:v>
                </c:pt>
                <c:pt idx="5">
                  <c:v>47736</c:v>
                </c:pt>
                <c:pt idx="6">
                  <c:v>47748</c:v>
                </c:pt>
                <c:pt idx="7">
                  <c:v>47768</c:v>
                </c:pt>
                <c:pt idx="8">
                  <c:v>47790</c:v>
                </c:pt>
                <c:pt idx="9">
                  <c:v>47799</c:v>
                </c:pt>
                <c:pt idx="10">
                  <c:v>47809</c:v>
                </c:pt>
                <c:pt idx="11">
                  <c:v>47818</c:v>
                </c:pt>
                <c:pt idx="12">
                  <c:v>47830</c:v>
                </c:pt>
                <c:pt idx="13">
                  <c:v>47847</c:v>
                </c:pt>
                <c:pt idx="14">
                  <c:v>47866</c:v>
                </c:pt>
                <c:pt idx="15">
                  <c:v>47878</c:v>
                </c:pt>
                <c:pt idx="16">
                  <c:v>47892</c:v>
                </c:pt>
                <c:pt idx="17">
                  <c:v>47897</c:v>
                </c:pt>
                <c:pt idx="18">
                  <c:v>47899</c:v>
                </c:pt>
                <c:pt idx="19">
                  <c:v>47899</c:v>
                </c:pt>
                <c:pt idx="20">
                  <c:v>47911</c:v>
                </c:pt>
                <c:pt idx="21">
                  <c:v>47923</c:v>
                </c:pt>
                <c:pt idx="22">
                  <c:v>47939</c:v>
                </c:pt>
                <c:pt idx="23">
                  <c:v>47953</c:v>
                </c:pt>
                <c:pt idx="24">
                  <c:v>47966</c:v>
                </c:pt>
                <c:pt idx="25">
                  <c:v>47963</c:v>
                </c:pt>
                <c:pt idx="26">
                  <c:v>47984</c:v>
                </c:pt>
                <c:pt idx="27">
                  <c:v>47994</c:v>
                </c:pt>
                <c:pt idx="28">
                  <c:v>48007</c:v>
                </c:pt>
                <c:pt idx="29">
                  <c:v>48025</c:v>
                </c:pt>
              </c:numCache>
            </c:numRef>
          </c:val>
          <c:smooth val="0"/>
          <c:extLst>
            <c:ext xmlns:c16="http://schemas.microsoft.com/office/drawing/2014/chart" uri="{C3380CC4-5D6E-409C-BE32-E72D297353CC}">
              <c16:uniqueId val="{00000004-7CB2-4B54-A73E-A17E1C1828A3}"/>
            </c:ext>
          </c:extLst>
        </c:ser>
        <c:ser>
          <c:idx val="5"/>
          <c:order val="5"/>
          <c:tx>
            <c:strRef>
              <c:f>Sheet1!$G$1</c:f>
              <c:strCache>
                <c:ptCount val="1"/>
                <c:pt idx="0">
                  <c:v>scottsportsargentina</c:v>
                </c:pt>
              </c:strCache>
            </c:strRef>
          </c:tx>
          <c:spPr>
            <a:ln w="28575" cap="rnd">
              <a:solidFill>
                <a:schemeClr val="accent6"/>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Sheet1!$G$2:$G$31</c:f>
              <c:numCache>
                <c:formatCode>General</c:formatCode>
                <c:ptCount val="30"/>
                <c:pt idx="0">
                  <c:v>36636</c:v>
                </c:pt>
                <c:pt idx="1">
                  <c:v>36646</c:v>
                </c:pt>
                <c:pt idx="2">
                  <c:v>36656</c:v>
                </c:pt>
                <c:pt idx="3">
                  <c:v>36665</c:v>
                </c:pt>
                <c:pt idx="4">
                  <c:v>36678</c:v>
                </c:pt>
                <c:pt idx="5">
                  <c:v>36696</c:v>
                </c:pt>
                <c:pt idx="6">
                  <c:v>36707</c:v>
                </c:pt>
                <c:pt idx="7">
                  <c:v>36714</c:v>
                </c:pt>
                <c:pt idx="8">
                  <c:v>36746</c:v>
                </c:pt>
                <c:pt idx="9">
                  <c:v>36783</c:v>
                </c:pt>
                <c:pt idx="10">
                  <c:v>36802</c:v>
                </c:pt>
                <c:pt idx="11">
                  <c:v>36832</c:v>
                </c:pt>
                <c:pt idx="12">
                  <c:v>36852</c:v>
                </c:pt>
                <c:pt idx="13">
                  <c:v>36878</c:v>
                </c:pt>
                <c:pt idx="14">
                  <c:v>36902</c:v>
                </c:pt>
                <c:pt idx="15">
                  <c:v>36921</c:v>
                </c:pt>
                <c:pt idx="16">
                  <c:v>36930</c:v>
                </c:pt>
                <c:pt idx="17">
                  <c:v>36947</c:v>
                </c:pt>
                <c:pt idx="18">
                  <c:v>36950</c:v>
                </c:pt>
                <c:pt idx="19">
                  <c:v>36964</c:v>
                </c:pt>
                <c:pt idx="20">
                  <c:v>36988</c:v>
                </c:pt>
                <c:pt idx="21">
                  <c:v>37007</c:v>
                </c:pt>
                <c:pt idx="22">
                  <c:v>37017</c:v>
                </c:pt>
                <c:pt idx="23">
                  <c:v>37037</c:v>
                </c:pt>
                <c:pt idx="24">
                  <c:v>37056</c:v>
                </c:pt>
                <c:pt idx="25">
                  <c:v>37072</c:v>
                </c:pt>
                <c:pt idx="26">
                  <c:v>37087</c:v>
                </c:pt>
                <c:pt idx="27">
                  <c:v>37092</c:v>
                </c:pt>
                <c:pt idx="28">
                  <c:v>37113</c:v>
                </c:pt>
                <c:pt idx="29">
                  <c:v>37130</c:v>
                </c:pt>
              </c:numCache>
            </c:numRef>
          </c:val>
          <c:smooth val="0"/>
          <c:extLst>
            <c:ext xmlns:c16="http://schemas.microsoft.com/office/drawing/2014/chart" uri="{C3380CC4-5D6E-409C-BE32-E72D297353CC}">
              <c16:uniqueId val="{00000005-7CB2-4B54-A73E-A17E1C1828A3}"/>
            </c:ext>
          </c:extLst>
        </c:ser>
        <c:ser>
          <c:idx val="6"/>
          <c:order val="6"/>
          <c:tx>
            <c:strRef>
              <c:f>Sheet1!$H$1</c:f>
              <c:strCache>
                <c:ptCount val="1"/>
                <c:pt idx="0">
                  <c:v>specialized_arg</c:v>
                </c:pt>
              </c:strCache>
            </c:strRef>
          </c:tx>
          <c:spPr>
            <a:ln w="28575" cap="rnd">
              <a:solidFill>
                <a:schemeClr val="accent1">
                  <a:lumMod val="60000"/>
                </a:schemeClr>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Sheet1!$H$2:$H$31</c:f>
              <c:numCache>
                <c:formatCode>General</c:formatCode>
                <c:ptCount val="30"/>
                <c:pt idx="0">
                  <c:v>46783</c:v>
                </c:pt>
                <c:pt idx="1">
                  <c:v>46798</c:v>
                </c:pt>
                <c:pt idx="2">
                  <c:v>46816</c:v>
                </c:pt>
                <c:pt idx="3">
                  <c:v>46830</c:v>
                </c:pt>
                <c:pt idx="4">
                  <c:v>46846</c:v>
                </c:pt>
                <c:pt idx="5">
                  <c:v>46871</c:v>
                </c:pt>
                <c:pt idx="6">
                  <c:v>46890</c:v>
                </c:pt>
                <c:pt idx="7">
                  <c:v>46922</c:v>
                </c:pt>
                <c:pt idx="8">
                  <c:v>46933</c:v>
                </c:pt>
                <c:pt idx="9">
                  <c:v>46950</c:v>
                </c:pt>
                <c:pt idx="10">
                  <c:v>46962</c:v>
                </c:pt>
                <c:pt idx="11">
                  <c:v>46976</c:v>
                </c:pt>
                <c:pt idx="12">
                  <c:v>46987</c:v>
                </c:pt>
                <c:pt idx="13">
                  <c:v>47000</c:v>
                </c:pt>
                <c:pt idx="14">
                  <c:v>47025</c:v>
                </c:pt>
                <c:pt idx="15">
                  <c:v>47063</c:v>
                </c:pt>
                <c:pt idx="16">
                  <c:v>47091</c:v>
                </c:pt>
                <c:pt idx="17">
                  <c:v>47121</c:v>
                </c:pt>
                <c:pt idx="18">
                  <c:v>47127</c:v>
                </c:pt>
                <c:pt idx="19">
                  <c:v>47145</c:v>
                </c:pt>
                <c:pt idx="20">
                  <c:v>47167</c:v>
                </c:pt>
                <c:pt idx="21">
                  <c:v>47188</c:v>
                </c:pt>
                <c:pt idx="22">
                  <c:v>47210</c:v>
                </c:pt>
                <c:pt idx="23">
                  <c:v>47248</c:v>
                </c:pt>
                <c:pt idx="24">
                  <c:v>47260</c:v>
                </c:pt>
                <c:pt idx="25">
                  <c:v>47273</c:v>
                </c:pt>
                <c:pt idx="26">
                  <c:v>47305</c:v>
                </c:pt>
                <c:pt idx="27">
                  <c:v>47325</c:v>
                </c:pt>
                <c:pt idx="28">
                  <c:v>47362</c:v>
                </c:pt>
                <c:pt idx="29">
                  <c:v>47423</c:v>
                </c:pt>
              </c:numCache>
            </c:numRef>
          </c:val>
          <c:smooth val="0"/>
          <c:extLst>
            <c:ext xmlns:c16="http://schemas.microsoft.com/office/drawing/2014/chart" uri="{C3380CC4-5D6E-409C-BE32-E72D297353CC}">
              <c16:uniqueId val="{00000006-7CB2-4B54-A73E-A17E1C1828A3}"/>
            </c:ext>
          </c:extLst>
        </c:ser>
        <c:ser>
          <c:idx val="7"/>
          <c:order val="7"/>
          <c:tx>
            <c:strRef>
              <c:f>Sheet1!$I$1</c:f>
              <c:strCache>
                <c:ptCount val="1"/>
                <c:pt idx="0">
                  <c:v>meridabikes_ar</c:v>
                </c:pt>
              </c:strCache>
            </c:strRef>
          </c:tx>
          <c:spPr>
            <a:ln w="28575" cap="rnd">
              <a:solidFill>
                <a:schemeClr val="accent2">
                  <a:lumMod val="60000"/>
                </a:schemeClr>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Sheet1!$I$2:$I$31</c:f>
              <c:numCache>
                <c:formatCode>General</c:formatCode>
                <c:ptCount val="30"/>
                <c:pt idx="0">
                  <c:v>6749</c:v>
                </c:pt>
                <c:pt idx="1">
                  <c:v>6750</c:v>
                </c:pt>
                <c:pt idx="2">
                  <c:v>6757</c:v>
                </c:pt>
                <c:pt idx="3">
                  <c:v>6770</c:v>
                </c:pt>
                <c:pt idx="4">
                  <c:v>6779</c:v>
                </c:pt>
                <c:pt idx="5">
                  <c:v>6782</c:v>
                </c:pt>
                <c:pt idx="6">
                  <c:v>6787</c:v>
                </c:pt>
                <c:pt idx="7">
                  <c:v>6795</c:v>
                </c:pt>
                <c:pt idx="8">
                  <c:v>6804</c:v>
                </c:pt>
                <c:pt idx="9">
                  <c:v>6807</c:v>
                </c:pt>
                <c:pt idx="10">
                  <c:v>6816</c:v>
                </c:pt>
                <c:pt idx="11">
                  <c:v>6817</c:v>
                </c:pt>
                <c:pt idx="12">
                  <c:v>6827</c:v>
                </c:pt>
                <c:pt idx="13">
                  <c:v>6830</c:v>
                </c:pt>
                <c:pt idx="14">
                  <c:v>6834</c:v>
                </c:pt>
                <c:pt idx="15">
                  <c:v>6835</c:v>
                </c:pt>
                <c:pt idx="16">
                  <c:v>6834</c:v>
                </c:pt>
                <c:pt idx="17">
                  <c:v>6837</c:v>
                </c:pt>
                <c:pt idx="18">
                  <c:v>6842</c:v>
                </c:pt>
                <c:pt idx="19">
                  <c:v>6846</c:v>
                </c:pt>
                <c:pt idx="20">
                  <c:v>6852</c:v>
                </c:pt>
                <c:pt idx="21">
                  <c:v>6856</c:v>
                </c:pt>
                <c:pt idx="22">
                  <c:v>6856</c:v>
                </c:pt>
                <c:pt idx="23">
                  <c:v>6858</c:v>
                </c:pt>
                <c:pt idx="24">
                  <c:v>6863</c:v>
                </c:pt>
                <c:pt idx="25">
                  <c:v>6875</c:v>
                </c:pt>
                <c:pt idx="26">
                  <c:v>6879</c:v>
                </c:pt>
                <c:pt idx="27">
                  <c:v>6886</c:v>
                </c:pt>
                <c:pt idx="28">
                  <c:v>6896</c:v>
                </c:pt>
                <c:pt idx="29">
                  <c:v>6938</c:v>
                </c:pt>
              </c:numCache>
            </c:numRef>
          </c:val>
          <c:smooth val="0"/>
          <c:extLst>
            <c:ext xmlns:c16="http://schemas.microsoft.com/office/drawing/2014/chart" uri="{C3380CC4-5D6E-409C-BE32-E72D297353CC}">
              <c16:uniqueId val="{00000007-7CB2-4B54-A73E-A17E1C1828A3}"/>
            </c:ext>
          </c:extLst>
        </c:ser>
        <c:dLbls>
          <c:showLegendKey val="0"/>
          <c:showVal val="0"/>
          <c:showCatName val="0"/>
          <c:showSerName val="0"/>
          <c:showPercent val="0"/>
          <c:showBubbleSize val="0"/>
        </c:dLbls>
        <c:smooth val="0"/>
        <c:axId val="424731680"/>
        <c:axId val="424731352"/>
      </c:lineChart>
      <c:dateAx>
        <c:axId val="424731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731352"/>
        <c:crosses val="autoZero"/>
        <c:auto val="1"/>
        <c:lblOffset val="100"/>
        <c:baseTimeUnit val="days"/>
      </c:dateAx>
      <c:valAx>
        <c:axId val="424731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731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giantargentina</c:v>
                </c:pt>
              </c:strCache>
            </c:strRef>
          </c:tx>
          <c:spPr>
            <a:ln w="28575" cap="rnd">
              <a:solidFill>
                <a:schemeClr val="accent1"/>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Sheet1!$B$2:$B$31</c:f>
              <c:numCache>
                <c:formatCode>General</c:formatCode>
                <c:ptCount val="30"/>
                <c:pt idx="0">
                  <c:v>9</c:v>
                </c:pt>
                <c:pt idx="1">
                  <c:v>6</c:v>
                </c:pt>
                <c:pt idx="2">
                  <c:v>7</c:v>
                </c:pt>
                <c:pt idx="3">
                  <c:v>11</c:v>
                </c:pt>
                <c:pt idx="4">
                  <c:v>6</c:v>
                </c:pt>
                <c:pt idx="5">
                  <c:v>5</c:v>
                </c:pt>
                <c:pt idx="6">
                  <c:v>1</c:v>
                </c:pt>
                <c:pt idx="7">
                  <c:v>2</c:v>
                </c:pt>
                <c:pt idx="8">
                  <c:v>6</c:v>
                </c:pt>
                <c:pt idx="9">
                  <c:v>-3</c:v>
                </c:pt>
                <c:pt idx="10">
                  <c:v>3</c:v>
                </c:pt>
                <c:pt idx="11">
                  <c:v>9</c:v>
                </c:pt>
                <c:pt idx="12">
                  <c:v>4</c:v>
                </c:pt>
                <c:pt idx="13">
                  <c:v>7</c:v>
                </c:pt>
                <c:pt idx="14">
                  <c:v>4</c:v>
                </c:pt>
                <c:pt idx="15">
                  <c:v>8</c:v>
                </c:pt>
                <c:pt idx="16">
                  <c:v>8</c:v>
                </c:pt>
                <c:pt idx="17">
                  <c:v>0</c:v>
                </c:pt>
                <c:pt idx="18">
                  <c:v>3</c:v>
                </c:pt>
                <c:pt idx="19">
                  <c:v>1</c:v>
                </c:pt>
                <c:pt idx="20">
                  <c:v>1</c:v>
                </c:pt>
                <c:pt idx="21">
                  <c:v>1</c:v>
                </c:pt>
                <c:pt idx="22">
                  <c:v>5</c:v>
                </c:pt>
                <c:pt idx="23">
                  <c:v>4</c:v>
                </c:pt>
                <c:pt idx="24">
                  <c:v>5</c:v>
                </c:pt>
                <c:pt idx="25">
                  <c:v>0</c:v>
                </c:pt>
                <c:pt idx="26">
                  <c:v>5</c:v>
                </c:pt>
                <c:pt idx="27">
                  <c:v>-2</c:v>
                </c:pt>
                <c:pt idx="28">
                  <c:v>4</c:v>
                </c:pt>
                <c:pt idx="29">
                  <c:v>6</c:v>
                </c:pt>
              </c:numCache>
            </c:numRef>
          </c:val>
          <c:smooth val="0"/>
          <c:extLst>
            <c:ext xmlns:c16="http://schemas.microsoft.com/office/drawing/2014/chart" uri="{C3380CC4-5D6E-409C-BE32-E72D297353CC}">
              <c16:uniqueId val="{00000000-53F3-43A5-970A-577CC8D47C16}"/>
            </c:ext>
          </c:extLst>
        </c:ser>
        <c:ser>
          <c:idx val="1"/>
          <c:order val="1"/>
          <c:tx>
            <c:strRef>
              <c:f>Sheet1!$C$1</c:f>
              <c:strCache>
                <c:ptCount val="1"/>
                <c:pt idx="0">
                  <c:v>cervelo_argentina</c:v>
                </c:pt>
              </c:strCache>
            </c:strRef>
          </c:tx>
          <c:spPr>
            <a:ln w="28575" cap="rnd">
              <a:solidFill>
                <a:schemeClr val="accent2"/>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Sheet1!$C$2:$C$31</c:f>
              <c:numCache>
                <c:formatCode>General</c:formatCode>
                <c:ptCount val="30"/>
                <c:pt idx="0">
                  <c:v>0</c:v>
                </c:pt>
                <c:pt idx="1">
                  <c:v>3</c:v>
                </c:pt>
                <c:pt idx="2">
                  <c:v>4</c:v>
                </c:pt>
                <c:pt idx="3">
                  <c:v>2</c:v>
                </c:pt>
                <c:pt idx="4">
                  <c:v>-2</c:v>
                </c:pt>
                <c:pt idx="5">
                  <c:v>1</c:v>
                </c:pt>
                <c:pt idx="6">
                  <c:v>4</c:v>
                </c:pt>
                <c:pt idx="7">
                  <c:v>3</c:v>
                </c:pt>
                <c:pt idx="8">
                  <c:v>7</c:v>
                </c:pt>
                <c:pt idx="9">
                  <c:v>3</c:v>
                </c:pt>
                <c:pt idx="10">
                  <c:v>5</c:v>
                </c:pt>
                <c:pt idx="11">
                  <c:v>4</c:v>
                </c:pt>
                <c:pt idx="12">
                  <c:v>-1</c:v>
                </c:pt>
                <c:pt idx="13">
                  <c:v>3</c:v>
                </c:pt>
                <c:pt idx="14">
                  <c:v>7</c:v>
                </c:pt>
                <c:pt idx="15">
                  <c:v>1</c:v>
                </c:pt>
                <c:pt idx="16">
                  <c:v>3</c:v>
                </c:pt>
                <c:pt idx="17">
                  <c:v>1</c:v>
                </c:pt>
                <c:pt idx="18">
                  <c:v>3</c:v>
                </c:pt>
                <c:pt idx="19">
                  <c:v>4</c:v>
                </c:pt>
                <c:pt idx="20">
                  <c:v>3</c:v>
                </c:pt>
                <c:pt idx="21">
                  <c:v>2</c:v>
                </c:pt>
                <c:pt idx="22">
                  <c:v>4</c:v>
                </c:pt>
                <c:pt idx="23">
                  <c:v>0</c:v>
                </c:pt>
                <c:pt idx="24">
                  <c:v>2</c:v>
                </c:pt>
                <c:pt idx="25">
                  <c:v>2</c:v>
                </c:pt>
                <c:pt idx="26">
                  <c:v>5</c:v>
                </c:pt>
                <c:pt idx="27">
                  <c:v>2</c:v>
                </c:pt>
                <c:pt idx="28">
                  <c:v>-1</c:v>
                </c:pt>
                <c:pt idx="29">
                  <c:v>2</c:v>
                </c:pt>
              </c:numCache>
            </c:numRef>
          </c:val>
          <c:smooth val="0"/>
          <c:extLst>
            <c:ext xmlns:c16="http://schemas.microsoft.com/office/drawing/2014/chart" uri="{C3380CC4-5D6E-409C-BE32-E72D297353CC}">
              <c16:uniqueId val="{00000001-53F3-43A5-970A-577CC8D47C16}"/>
            </c:ext>
          </c:extLst>
        </c:ser>
        <c:ser>
          <c:idx val="2"/>
          <c:order val="2"/>
          <c:tx>
            <c:strRef>
              <c:f>Sheet1!$D$1</c:f>
              <c:strCache>
                <c:ptCount val="1"/>
                <c:pt idx="0">
                  <c:v>orbea.argentina</c:v>
                </c:pt>
              </c:strCache>
            </c:strRef>
          </c:tx>
          <c:spPr>
            <a:ln w="28575" cap="rnd">
              <a:solidFill>
                <a:schemeClr val="accent3"/>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Sheet1!$D$2:$D$31</c:f>
              <c:numCache>
                <c:formatCode>General</c:formatCode>
                <c:ptCount val="30"/>
                <c:pt idx="0">
                  <c:v>-4</c:v>
                </c:pt>
                <c:pt idx="1">
                  <c:v>1</c:v>
                </c:pt>
                <c:pt idx="2">
                  <c:v>-2</c:v>
                </c:pt>
                <c:pt idx="3">
                  <c:v>-4</c:v>
                </c:pt>
                <c:pt idx="4">
                  <c:v>-4</c:v>
                </c:pt>
                <c:pt idx="5">
                  <c:v>0</c:v>
                </c:pt>
                <c:pt idx="6">
                  <c:v>1</c:v>
                </c:pt>
                <c:pt idx="7">
                  <c:v>-4</c:v>
                </c:pt>
                <c:pt idx="8">
                  <c:v>1</c:v>
                </c:pt>
                <c:pt idx="9">
                  <c:v>0</c:v>
                </c:pt>
                <c:pt idx="10">
                  <c:v>1</c:v>
                </c:pt>
                <c:pt idx="11">
                  <c:v>-2</c:v>
                </c:pt>
                <c:pt idx="12">
                  <c:v>-3</c:v>
                </c:pt>
                <c:pt idx="13">
                  <c:v>-2</c:v>
                </c:pt>
                <c:pt idx="14">
                  <c:v>-3</c:v>
                </c:pt>
                <c:pt idx="15">
                  <c:v>-2</c:v>
                </c:pt>
                <c:pt idx="16">
                  <c:v>-4</c:v>
                </c:pt>
                <c:pt idx="17">
                  <c:v>-3</c:v>
                </c:pt>
                <c:pt idx="18">
                  <c:v>-4</c:v>
                </c:pt>
                <c:pt idx="19">
                  <c:v>-7</c:v>
                </c:pt>
                <c:pt idx="20">
                  <c:v>4</c:v>
                </c:pt>
                <c:pt idx="21">
                  <c:v>-4</c:v>
                </c:pt>
                <c:pt idx="22">
                  <c:v>-2</c:v>
                </c:pt>
                <c:pt idx="23">
                  <c:v>-1</c:v>
                </c:pt>
                <c:pt idx="24">
                  <c:v>-1</c:v>
                </c:pt>
                <c:pt idx="25">
                  <c:v>-4</c:v>
                </c:pt>
                <c:pt idx="26">
                  <c:v>-4</c:v>
                </c:pt>
                <c:pt idx="27">
                  <c:v>1</c:v>
                </c:pt>
                <c:pt idx="28">
                  <c:v>-3</c:v>
                </c:pt>
                <c:pt idx="29">
                  <c:v>-2</c:v>
                </c:pt>
              </c:numCache>
            </c:numRef>
          </c:val>
          <c:smooth val="0"/>
          <c:extLst>
            <c:ext xmlns:c16="http://schemas.microsoft.com/office/drawing/2014/chart" uri="{C3380CC4-5D6E-409C-BE32-E72D297353CC}">
              <c16:uniqueId val="{00000002-53F3-43A5-970A-577CC8D47C16}"/>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Sheet1!$E$2:$E$31</c:f>
              <c:numCache>
                <c:formatCode>General</c:formatCode>
                <c:ptCount val="30"/>
                <c:pt idx="0">
                  <c:v>0</c:v>
                </c:pt>
                <c:pt idx="1">
                  <c:v>-4</c:v>
                </c:pt>
                <c:pt idx="2">
                  <c:v>5</c:v>
                </c:pt>
                <c:pt idx="3">
                  <c:v>1</c:v>
                </c:pt>
                <c:pt idx="4">
                  <c:v>9</c:v>
                </c:pt>
                <c:pt idx="5">
                  <c:v>9</c:v>
                </c:pt>
                <c:pt idx="6">
                  <c:v>4</c:v>
                </c:pt>
                <c:pt idx="7">
                  <c:v>1</c:v>
                </c:pt>
                <c:pt idx="8">
                  <c:v>3</c:v>
                </c:pt>
                <c:pt idx="9">
                  <c:v>4</c:v>
                </c:pt>
                <c:pt idx="10">
                  <c:v>1</c:v>
                </c:pt>
                <c:pt idx="11">
                  <c:v>-1</c:v>
                </c:pt>
                <c:pt idx="12">
                  <c:v>2</c:v>
                </c:pt>
                <c:pt idx="13">
                  <c:v>1</c:v>
                </c:pt>
                <c:pt idx="14">
                  <c:v>4</c:v>
                </c:pt>
                <c:pt idx="15">
                  <c:v>3</c:v>
                </c:pt>
                <c:pt idx="16">
                  <c:v>4</c:v>
                </c:pt>
                <c:pt idx="17">
                  <c:v>1</c:v>
                </c:pt>
                <c:pt idx="18">
                  <c:v>9</c:v>
                </c:pt>
                <c:pt idx="19">
                  <c:v>0</c:v>
                </c:pt>
                <c:pt idx="20">
                  <c:v>6</c:v>
                </c:pt>
                <c:pt idx="21">
                  <c:v>2</c:v>
                </c:pt>
                <c:pt idx="22">
                  <c:v>1</c:v>
                </c:pt>
                <c:pt idx="23">
                  <c:v>2</c:v>
                </c:pt>
                <c:pt idx="24">
                  <c:v>2</c:v>
                </c:pt>
                <c:pt idx="25">
                  <c:v>0</c:v>
                </c:pt>
                <c:pt idx="26">
                  <c:v>5</c:v>
                </c:pt>
                <c:pt idx="27">
                  <c:v>-1</c:v>
                </c:pt>
                <c:pt idx="28">
                  <c:v>-2</c:v>
                </c:pt>
                <c:pt idx="29">
                  <c:v>2</c:v>
                </c:pt>
              </c:numCache>
            </c:numRef>
          </c:val>
          <c:smooth val="0"/>
          <c:extLst>
            <c:ext xmlns:c16="http://schemas.microsoft.com/office/drawing/2014/chart" uri="{C3380CC4-5D6E-409C-BE32-E72D297353CC}">
              <c16:uniqueId val="{00000003-53F3-43A5-970A-577CC8D47C16}"/>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Sheet1!$F$2:$F$31</c:f>
              <c:numCache>
                <c:formatCode>General</c:formatCode>
                <c:ptCount val="30"/>
                <c:pt idx="0">
                  <c:v>7</c:v>
                </c:pt>
                <c:pt idx="1">
                  <c:v>10</c:v>
                </c:pt>
                <c:pt idx="2">
                  <c:v>4</c:v>
                </c:pt>
                <c:pt idx="3">
                  <c:v>8</c:v>
                </c:pt>
                <c:pt idx="4">
                  <c:v>3</c:v>
                </c:pt>
                <c:pt idx="5">
                  <c:v>13</c:v>
                </c:pt>
                <c:pt idx="6">
                  <c:v>12</c:v>
                </c:pt>
                <c:pt idx="7">
                  <c:v>20</c:v>
                </c:pt>
                <c:pt idx="8">
                  <c:v>22</c:v>
                </c:pt>
                <c:pt idx="9">
                  <c:v>9</c:v>
                </c:pt>
                <c:pt idx="10">
                  <c:v>10</c:v>
                </c:pt>
                <c:pt idx="11">
                  <c:v>9</c:v>
                </c:pt>
                <c:pt idx="12">
                  <c:v>12</c:v>
                </c:pt>
                <c:pt idx="13">
                  <c:v>17</c:v>
                </c:pt>
                <c:pt idx="14">
                  <c:v>19</c:v>
                </c:pt>
                <c:pt idx="15">
                  <c:v>12</c:v>
                </c:pt>
                <c:pt idx="16">
                  <c:v>14</c:v>
                </c:pt>
                <c:pt idx="17">
                  <c:v>5</c:v>
                </c:pt>
                <c:pt idx="18">
                  <c:v>2</c:v>
                </c:pt>
                <c:pt idx="19">
                  <c:v>0</c:v>
                </c:pt>
                <c:pt idx="20">
                  <c:v>12</c:v>
                </c:pt>
                <c:pt idx="21">
                  <c:v>12</c:v>
                </c:pt>
                <c:pt idx="22">
                  <c:v>16</c:v>
                </c:pt>
                <c:pt idx="23">
                  <c:v>14</c:v>
                </c:pt>
                <c:pt idx="24">
                  <c:v>13</c:v>
                </c:pt>
                <c:pt idx="25">
                  <c:v>-3</c:v>
                </c:pt>
                <c:pt idx="26">
                  <c:v>21</c:v>
                </c:pt>
                <c:pt idx="27">
                  <c:v>10</c:v>
                </c:pt>
                <c:pt idx="28">
                  <c:v>13</c:v>
                </c:pt>
                <c:pt idx="29">
                  <c:v>18</c:v>
                </c:pt>
              </c:numCache>
            </c:numRef>
          </c:val>
          <c:smooth val="0"/>
          <c:extLst>
            <c:ext xmlns:c16="http://schemas.microsoft.com/office/drawing/2014/chart" uri="{C3380CC4-5D6E-409C-BE32-E72D297353CC}">
              <c16:uniqueId val="{00000004-53F3-43A5-970A-577CC8D47C16}"/>
            </c:ext>
          </c:extLst>
        </c:ser>
        <c:ser>
          <c:idx val="5"/>
          <c:order val="5"/>
          <c:tx>
            <c:strRef>
              <c:f>Sheet1!$G$1</c:f>
              <c:strCache>
                <c:ptCount val="1"/>
                <c:pt idx="0">
                  <c:v>scottsportsargentina</c:v>
                </c:pt>
              </c:strCache>
            </c:strRef>
          </c:tx>
          <c:spPr>
            <a:ln w="28575" cap="rnd">
              <a:solidFill>
                <a:schemeClr val="accent6"/>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Sheet1!$G$2:$G$31</c:f>
              <c:numCache>
                <c:formatCode>General</c:formatCode>
                <c:ptCount val="30"/>
                <c:pt idx="0">
                  <c:v>13</c:v>
                </c:pt>
                <c:pt idx="1">
                  <c:v>10</c:v>
                </c:pt>
                <c:pt idx="2">
                  <c:v>10</c:v>
                </c:pt>
                <c:pt idx="3">
                  <c:v>9</c:v>
                </c:pt>
                <c:pt idx="4">
                  <c:v>13</c:v>
                </c:pt>
                <c:pt idx="5">
                  <c:v>18</c:v>
                </c:pt>
                <c:pt idx="6">
                  <c:v>11</c:v>
                </c:pt>
                <c:pt idx="7">
                  <c:v>7</c:v>
                </c:pt>
                <c:pt idx="8">
                  <c:v>32</c:v>
                </c:pt>
                <c:pt idx="9">
                  <c:v>37</c:v>
                </c:pt>
                <c:pt idx="10">
                  <c:v>19</c:v>
                </c:pt>
                <c:pt idx="11">
                  <c:v>30</c:v>
                </c:pt>
                <c:pt idx="12">
                  <c:v>20</c:v>
                </c:pt>
                <c:pt idx="13">
                  <c:v>26</c:v>
                </c:pt>
                <c:pt idx="14">
                  <c:v>24</c:v>
                </c:pt>
                <c:pt idx="15">
                  <c:v>19</c:v>
                </c:pt>
                <c:pt idx="16">
                  <c:v>9</c:v>
                </c:pt>
                <c:pt idx="17">
                  <c:v>17</c:v>
                </c:pt>
                <c:pt idx="18">
                  <c:v>3</c:v>
                </c:pt>
                <c:pt idx="19">
                  <c:v>14</c:v>
                </c:pt>
                <c:pt idx="20">
                  <c:v>24</c:v>
                </c:pt>
                <c:pt idx="21">
                  <c:v>19</c:v>
                </c:pt>
                <c:pt idx="22">
                  <c:v>10</c:v>
                </c:pt>
                <c:pt idx="23">
                  <c:v>20</c:v>
                </c:pt>
                <c:pt idx="24">
                  <c:v>19</c:v>
                </c:pt>
                <c:pt idx="25">
                  <c:v>16</c:v>
                </c:pt>
                <c:pt idx="26">
                  <c:v>15</c:v>
                </c:pt>
                <c:pt idx="27">
                  <c:v>5</c:v>
                </c:pt>
                <c:pt idx="28">
                  <c:v>21</c:v>
                </c:pt>
                <c:pt idx="29">
                  <c:v>17</c:v>
                </c:pt>
              </c:numCache>
            </c:numRef>
          </c:val>
          <c:smooth val="0"/>
          <c:extLst>
            <c:ext xmlns:c16="http://schemas.microsoft.com/office/drawing/2014/chart" uri="{C3380CC4-5D6E-409C-BE32-E72D297353CC}">
              <c16:uniqueId val="{00000005-53F3-43A5-970A-577CC8D47C16}"/>
            </c:ext>
          </c:extLst>
        </c:ser>
        <c:ser>
          <c:idx val="6"/>
          <c:order val="6"/>
          <c:tx>
            <c:strRef>
              <c:f>Sheet1!$H$1</c:f>
              <c:strCache>
                <c:ptCount val="1"/>
                <c:pt idx="0">
                  <c:v>specialized_arg</c:v>
                </c:pt>
              </c:strCache>
            </c:strRef>
          </c:tx>
          <c:spPr>
            <a:ln w="28575" cap="rnd">
              <a:solidFill>
                <a:schemeClr val="accent1">
                  <a:lumMod val="60000"/>
                </a:schemeClr>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Sheet1!$H$2:$H$31</c:f>
              <c:numCache>
                <c:formatCode>General</c:formatCode>
                <c:ptCount val="30"/>
                <c:pt idx="0">
                  <c:v>24</c:v>
                </c:pt>
                <c:pt idx="1">
                  <c:v>15</c:v>
                </c:pt>
                <c:pt idx="2">
                  <c:v>18</c:v>
                </c:pt>
                <c:pt idx="3">
                  <c:v>14</c:v>
                </c:pt>
                <c:pt idx="4">
                  <c:v>16</c:v>
                </c:pt>
                <c:pt idx="5">
                  <c:v>25</c:v>
                </c:pt>
                <c:pt idx="6">
                  <c:v>19</c:v>
                </c:pt>
                <c:pt idx="7">
                  <c:v>32</c:v>
                </c:pt>
                <c:pt idx="8">
                  <c:v>11</c:v>
                </c:pt>
                <c:pt idx="9">
                  <c:v>17</c:v>
                </c:pt>
                <c:pt idx="10">
                  <c:v>12</c:v>
                </c:pt>
                <c:pt idx="11">
                  <c:v>14</c:v>
                </c:pt>
                <c:pt idx="12">
                  <c:v>11</c:v>
                </c:pt>
                <c:pt idx="13">
                  <c:v>13</c:v>
                </c:pt>
                <c:pt idx="14">
                  <c:v>25</c:v>
                </c:pt>
                <c:pt idx="15">
                  <c:v>38</c:v>
                </c:pt>
                <c:pt idx="16">
                  <c:v>28</c:v>
                </c:pt>
                <c:pt idx="17">
                  <c:v>30</c:v>
                </c:pt>
                <c:pt idx="18">
                  <c:v>6</c:v>
                </c:pt>
                <c:pt idx="19">
                  <c:v>18</c:v>
                </c:pt>
                <c:pt idx="20">
                  <c:v>22</c:v>
                </c:pt>
                <c:pt idx="21">
                  <c:v>21</c:v>
                </c:pt>
                <c:pt idx="22">
                  <c:v>22</c:v>
                </c:pt>
                <c:pt idx="23">
                  <c:v>38</c:v>
                </c:pt>
                <c:pt idx="24">
                  <c:v>12</c:v>
                </c:pt>
                <c:pt idx="25">
                  <c:v>13</c:v>
                </c:pt>
                <c:pt idx="26">
                  <c:v>32</c:v>
                </c:pt>
                <c:pt idx="27">
                  <c:v>20</c:v>
                </c:pt>
                <c:pt idx="28">
                  <c:v>37</c:v>
                </c:pt>
                <c:pt idx="29">
                  <c:v>61</c:v>
                </c:pt>
              </c:numCache>
            </c:numRef>
          </c:val>
          <c:smooth val="0"/>
          <c:extLst>
            <c:ext xmlns:c16="http://schemas.microsoft.com/office/drawing/2014/chart" uri="{C3380CC4-5D6E-409C-BE32-E72D297353CC}">
              <c16:uniqueId val="{00000006-53F3-43A5-970A-577CC8D47C16}"/>
            </c:ext>
          </c:extLst>
        </c:ser>
        <c:ser>
          <c:idx val="7"/>
          <c:order val="7"/>
          <c:tx>
            <c:strRef>
              <c:f>Sheet1!$I$1</c:f>
              <c:strCache>
                <c:ptCount val="1"/>
                <c:pt idx="0">
                  <c:v>meridabikes_ar</c:v>
                </c:pt>
              </c:strCache>
            </c:strRef>
          </c:tx>
          <c:spPr>
            <a:ln w="28575" cap="rnd">
              <a:solidFill>
                <a:schemeClr val="accent2">
                  <a:lumMod val="60000"/>
                </a:schemeClr>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Sheet1!$I$2:$I$31</c:f>
              <c:numCache>
                <c:formatCode>General</c:formatCode>
                <c:ptCount val="30"/>
                <c:pt idx="0">
                  <c:v>12</c:v>
                </c:pt>
                <c:pt idx="1">
                  <c:v>1</c:v>
                </c:pt>
                <c:pt idx="2">
                  <c:v>7</c:v>
                </c:pt>
                <c:pt idx="3">
                  <c:v>13</c:v>
                </c:pt>
                <c:pt idx="4">
                  <c:v>9</c:v>
                </c:pt>
                <c:pt idx="5">
                  <c:v>3</c:v>
                </c:pt>
                <c:pt idx="6">
                  <c:v>5</c:v>
                </c:pt>
                <c:pt idx="7">
                  <c:v>8</c:v>
                </c:pt>
                <c:pt idx="8">
                  <c:v>9</c:v>
                </c:pt>
                <c:pt idx="9">
                  <c:v>3</c:v>
                </c:pt>
                <c:pt idx="10">
                  <c:v>9</c:v>
                </c:pt>
                <c:pt idx="11">
                  <c:v>1</c:v>
                </c:pt>
                <c:pt idx="12">
                  <c:v>10</c:v>
                </c:pt>
                <c:pt idx="13">
                  <c:v>3</c:v>
                </c:pt>
                <c:pt idx="14">
                  <c:v>4</c:v>
                </c:pt>
                <c:pt idx="15">
                  <c:v>1</c:v>
                </c:pt>
                <c:pt idx="16">
                  <c:v>-1</c:v>
                </c:pt>
                <c:pt idx="17">
                  <c:v>3</c:v>
                </c:pt>
                <c:pt idx="18">
                  <c:v>5</c:v>
                </c:pt>
                <c:pt idx="19">
                  <c:v>4</c:v>
                </c:pt>
                <c:pt idx="20">
                  <c:v>6</c:v>
                </c:pt>
                <c:pt idx="21">
                  <c:v>4</c:v>
                </c:pt>
                <c:pt idx="22">
                  <c:v>0</c:v>
                </c:pt>
                <c:pt idx="23">
                  <c:v>2</c:v>
                </c:pt>
                <c:pt idx="24">
                  <c:v>5</c:v>
                </c:pt>
                <c:pt idx="25">
                  <c:v>12</c:v>
                </c:pt>
                <c:pt idx="26">
                  <c:v>4</c:v>
                </c:pt>
                <c:pt idx="27">
                  <c:v>7</c:v>
                </c:pt>
                <c:pt idx="28">
                  <c:v>10</c:v>
                </c:pt>
                <c:pt idx="29">
                  <c:v>42</c:v>
                </c:pt>
              </c:numCache>
            </c:numRef>
          </c:val>
          <c:smooth val="0"/>
          <c:extLst>
            <c:ext xmlns:c16="http://schemas.microsoft.com/office/drawing/2014/chart" uri="{C3380CC4-5D6E-409C-BE32-E72D297353CC}">
              <c16:uniqueId val="{00000007-53F3-43A5-970A-577CC8D47C16}"/>
            </c:ext>
          </c:extLst>
        </c:ser>
        <c:dLbls>
          <c:showLegendKey val="0"/>
          <c:showVal val="0"/>
          <c:showCatName val="0"/>
          <c:showSerName val="0"/>
          <c:showPercent val="0"/>
          <c:showBubbleSize val="0"/>
        </c:dLbls>
        <c:smooth val="0"/>
        <c:axId val="421767808"/>
        <c:axId val="421773384"/>
      </c:lineChart>
      <c:dateAx>
        <c:axId val="421767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773384"/>
        <c:crosses val="autoZero"/>
        <c:auto val="1"/>
        <c:lblOffset val="100"/>
        <c:baseTimeUnit val="days"/>
      </c:dateAx>
      <c:valAx>
        <c:axId val="421773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767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giantargentina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c:v>
                </c:pt>
                <c:pt idx="1">
                  <c:v>5</c:v>
                </c:pt>
                <c:pt idx="2">
                  <c:v>4</c:v>
                </c:pt>
                <c:pt idx="3">
                  <c:v>2</c:v>
                </c:pt>
                <c:pt idx="4">
                  <c:v>4</c:v>
                </c:pt>
                <c:pt idx="5">
                  <c:v>6</c:v>
                </c:pt>
                <c:pt idx="6">
                  <c:v>4</c:v>
                </c:pt>
              </c:numCache>
            </c:numRef>
          </c:val>
          <c:extLst>
            <c:ext xmlns:c16="http://schemas.microsoft.com/office/drawing/2014/chart" uri="{C3380CC4-5D6E-409C-BE32-E72D297353CC}">
              <c16:uniqueId val="{00000000-0A09-4CE1-A0D4-7ED534CAD929}"/>
            </c:ext>
          </c:extLst>
        </c:ser>
        <c:ser>
          <c:idx val="1"/>
          <c:order val="1"/>
          <c:tx>
            <c:strRef>
              <c:f>Sheet1!$C$1</c:f>
              <c:strCache>
                <c:ptCount val="1"/>
                <c:pt idx="0">
                  <c:v>cervelo_argentina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3</c:v>
                </c:pt>
                <c:pt idx="1">
                  <c:v>2</c:v>
                </c:pt>
                <c:pt idx="2">
                  <c:v>2</c:v>
                </c:pt>
                <c:pt idx="3">
                  <c:v>3</c:v>
                </c:pt>
                <c:pt idx="4">
                  <c:v>2</c:v>
                </c:pt>
                <c:pt idx="5">
                  <c:v>3</c:v>
                </c:pt>
                <c:pt idx="6">
                  <c:v>3</c:v>
                </c:pt>
              </c:numCache>
            </c:numRef>
          </c:val>
          <c:extLst>
            <c:ext xmlns:c16="http://schemas.microsoft.com/office/drawing/2014/chart" uri="{C3380CC4-5D6E-409C-BE32-E72D297353CC}">
              <c16:uniqueId val="{00000001-0A09-4CE1-A0D4-7ED534CAD929}"/>
            </c:ext>
          </c:extLst>
        </c:ser>
        <c:ser>
          <c:idx val="2"/>
          <c:order val="2"/>
          <c:tx>
            <c:strRef>
              <c:f>Sheet1!$D$1</c:f>
              <c:strCache>
                <c:ptCount val="1"/>
                <c:pt idx="0">
                  <c:v>orbea.argentina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c:v>
                </c:pt>
                <c:pt idx="1">
                  <c:v>-4</c:v>
                </c:pt>
                <c:pt idx="2">
                  <c:v>-4</c:v>
                </c:pt>
                <c:pt idx="3">
                  <c:v>1</c:v>
                </c:pt>
                <c:pt idx="4">
                  <c:v>-4</c:v>
                </c:pt>
                <c:pt idx="5">
                  <c:v>-1</c:v>
                </c:pt>
                <c:pt idx="6">
                  <c:v>-2</c:v>
                </c:pt>
              </c:numCache>
            </c:numRef>
          </c:val>
          <c:extLst>
            <c:ext xmlns:c16="http://schemas.microsoft.com/office/drawing/2014/chart" uri="{C3380CC4-5D6E-409C-BE32-E72D297353CC}">
              <c16:uniqueId val="{00000002-0A09-4CE1-A0D4-7ED534CAD929}"/>
            </c:ext>
          </c:extLst>
        </c:ser>
        <c:ser>
          <c:idx val="3"/>
          <c:order val="3"/>
          <c:tx>
            <c:strRef>
              <c:f>Sheet1!$E$1</c:f>
              <c:strCache>
                <c:ptCount val="1"/>
                <c:pt idx="0">
                  <c:v>cannondale.argentina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4</c:v>
                </c:pt>
                <c:pt idx="2">
                  <c:v>4</c:v>
                </c:pt>
                <c:pt idx="3">
                  <c:v>3</c:v>
                </c:pt>
                <c:pt idx="4">
                  <c:v>1</c:v>
                </c:pt>
                <c:pt idx="5">
                  <c:v>1</c:v>
                </c:pt>
                <c:pt idx="6">
                  <c:v>4</c:v>
                </c:pt>
              </c:numCache>
            </c:numRef>
          </c:val>
          <c:extLst>
            <c:ext xmlns:c16="http://schemas.microsoft.com/office/drawing/2014/chart" uri="{C3380CC4-5D6E-409C-BE32-E72D297353CC}">
              <c16:uniqueId val="{00000003-0A09-4CE1-A0D4-7ED534CAD929}"/>
            </c:ext>
          </c:extLst>
        </c:ser>
        <c:ser>
          <c:idx val="4"/>
          <c:order val="4"/>
          <c:tx>
            <c:strRef>
              <c:f>Sheet1!$F$1</c:f>
              <c:strCache>
                <c:ptCount val="1"/>
                <c:pt idx="0">
                  <c:v>trekbicycleargentina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9</c:v>
                </c:pt>
                <c:pt idx="1">
                  <c:v>3</c:v>
                </c:pt>
                <c:pt idx="2">
                  <c:v>12</c:v>
                </c:pt>
                <c:pt idx="3">
                  <c:v>13</c:v>
                </c:pt>
                <c:pt idx="4">
                  <c:v>14</c:v>
                </c:pt>
                <c:pt idx="5">
                  <c:v>16</c:v>
                </c:pt>
                <c:pt idx="6">
                  <c:v>10</c:v>
                </c:pt>
              </c:numCache>
            </c:numRef>
          </c:val>
          <c:extLst>
            <c:ext xmlns:c16="http://schemas.microsoft.com/office/drawing/2014/chart" uri="{C3380CC4-5D6E-409C-BE32-E72D297353CC}">
              <c16:uniqueId val="{00000004-0A09-4CE1-A0D4-7ED534CAD929}"/>
            </c:ext>
          </c:extLst>
        </c:ser>
        <c:ser>
          <c:idx val="5"/>
          <c:order val="5"/>
          <c:tx>
            <c:strRef>
              <c:f>Sheet1!$G$1</c:f>
              <c:strCache>
                <c:ptCount val="1"/>
                <c:pt idx="0">
                  <c:v>scottsportsargentina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16</c:v>
                </c:pt>
                <c:pt idx="1">
                  <c:v>16</c:v>
                </c:pt>
                <c:pt idx="2">
                  <c:v>17</c:v>
                </c:pt>
                <c:pt idx="3">
                  <c:v>17</c:v>
                </c:pt>
                <c:pt idx="4">
                  <c:v>17</c:v>
                </c:pt>
                <c:pt idx="5">
                  <c:v>18</c:v>
                </c:pt>
                <c:pt idx="6">
                  <c:v>19</c:v>
                </c:pt>
              </c:numCache>
            </c:numRef>
          </c:val>
          <c:extLst>
            <c:ext xmlns:c16="http://schemas.microsoft.com/office/drawing/2014/chart" uri="{C3380CC4-5D6E-409C-BE32-E72D297353CC}">
              <c16:uniqueId val="{00000005-0A09-4CE1-A0D4-7ED534CAD929}"/>
            </c:ext>
          </c:extLst>
        </c:ser>
        <c:ser>
          <c:idx val="6"/>
          <c:order val="6"/>
          <c:tx>
            <c:strRef>
              <c:f>Sheet1!$H$1</c:f>
              <c:strCache>
                <c:ptCount val="1"/>
                <c:pt idx="0">
                  <c:v>specialized_arg</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17</c:v>
                </c:pt>
                <c:pt idx="1">
                  <c:v>12</c:v>
                </c:pt>
                <c:pt idx="2">
                  <c:v>22</c:v>
                </c:pt>
                <c:pt idx="3">
                  <c:v>19</c:v>
                </c:pt>
                <c:pt idx="4">
                  <c:v>28</c:v>
                </c:pt>
                <c:pt idx="5">
                  <c:v>29</c:v>
                </c:pt>
                <c:pt idx="6">
                  <c:v>25</c:v>
                </c:pt>
              </c:numCache>
            </c:numRef>
          </c:val>
          <c:extLst>
            <c:ext xmlns:c16="http://schemas.microsoft.com/office/drawing/2014/chart" uri="{C3380CC4-5D6E-409C-BE32-E72D297353CC}">
              <c16:uniqueId val="{00000006-0A09-4CE1-A0D4-7ED534CAD929}"/>
            </c:ext>
          </c:extLst>
        </c:ser>
        <c:ser>
          <c:idx val="7"/>
          <c:order val="7"/>
          <c:tx>
            <c:strRef>
              <c:f>Sheet1!$I$1</c:f>
              <c:strCache>
                <c:ptCount val="1"/>
                <c:pt idx="0">
                  <c:v>meridabikes_ar</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8</c:v>
                </c:pt>
                <c:pt idx="1">
                  <c:v>7</c:v>
                </c:pt>
                <c:pt idx="2">
                  <c:v>5</c:v>
                </c:pt>
                <c:pt idx="3">
                  <c:v>5</c:v>
                </c:pt>
                <c:pt idx="4">
                  <c:v>8</c:v>
                </c:pt>
                <c:pt idx="5">
                  <c:v>11</c:v>
                </c:pt>
                <c:pt idx="6">
                  <c:v>3</c:v>
                </c:pt>
              </c:numCache>
            </c:numRef>
          </c:val>
          <c:extLst>
            <c:ext xmlns:c16="http://schemas.microsoft.com/office/drawing/2014/chart" uri="{C3380CC4-5D6E-409C-BE32-E72D297353CC}">
              <c16:uniqueId val="{00000007-0A09-4CE1-A0D4-7ED534CAD929}"/>
            </c:ext>
          </c:extLst>
        </c:ser>
        <c:dLbls>
          <c:showLegendKey val="0"/>
          <c:showVal val="0"/>
          <c:showCatName val="0"/>
          <c:showSerName val="0"/>
          <c:showPercent val="0"/>
          <c:showBubbleSize val="0"/>
        </c:dLbls>
        <c:gapWidth val="219"/>
        <c:overlap val="-27"/>
        <c:axId val="421772072"/>
        <c:axId val="421772728"/>
      </c:barChart>
      <c:catAx>
        <c:axId val="421772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772728"/>
        <c:crosses val="autoZero"/>
        <c:auto val="1"/>
        <c:lblAlgn val="ctr"/>
        <c:lblOffset val="100"/>
        <c:noMultiLvlLbl val="0"/>
      </c:catAx>
      <c:valAx>
        <c:axId val="421772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772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giantargentina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0</c:v>
                </c:pt>
                <c:pt idx="2">
                  <c:v>0</c:v>
                </c:pt>
                <c:pt idx="3">
                  <c:v>1</c:v>
                </c:pt>
                <c:pt idx="4">
                  <c:v>0</c:v>
                </c:pt>
                <c:pt idx="5">
                  <c:v>0</c:v>
                </c:pt>
                <c:pt idx="6">
                  <c:v>0</c:v>
                </c:pt>
              </c:numCache>
            </c:numRef>
          </c:val>
          <c:extLst>
            <c:ext xmlns:c16="http://schemas.microsoft.com/office/drawing/2014/chart" uri="{C3380CC4-5D6E-409C-BE32-E72D297353CC}">
              <c16:uniqueId val="{00000000-290F-4725-9197-5BCE97DCD86B}"/>
            </c:ext>
          </c:extLst>
        </c:ser>
        <c:ser>
          <c:idx val="1"/>
          <c:order val="1"/>
          <c:tx>
            <c:strRef>
              <c:f>Sheet1!$C$1</c:f>
              <c:strCache>
                <c:ptCount val="1"/>
                <c:pt idx="0">
                  <c:v>cervelo_argentina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1-290F-4725-9197-5BCE97DCD86B}"/>
            </c:ext>
          </c:extLst>
        </c:ser>
        <c:ser>
          <c:idx val="2"/>
          <c:order val="2"/>
          <c:tx>
            <c:strRef>
              <c:f>Sheet1!$D$1</c:f>
              <c:strCache>
                <c:ptCount val="1"/>
                <c:pt idx="0">
                  <c:v>orbea.argentina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2-290F-4725-9197-5BCE97DCD86B}"/>
            </c:ext>
          </c:extLst>
        </c:ser>
        <c:ser>
          <c:idx val="3"/>
          <c:order val="3"/>
          <c:tx>
            <c:strRef>
              <c:f>Sheet1!$E$1</c:f>
              <c:strCache>
                <c:ptCount val="1"/>
                <c:pt idx="0">
                  <c:v>cannondale.argentina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c:v>
                </c:pt>
                <c:pt idx="1">
                  <c:v>1</c:v>
                </c:pt>
                <c:pt idx="2">
                  <c:v>3</c:v>
                </c:pt>
                <c:pt idx="3">
                  <c:v>2</c:v>
                </c:pt>
                <c:pt idx="4">
                  <c:v>4</c:v>
                </c:pt>
                <c:pt idx="5">
                  <c:v>0</c:v>
                </c:pt>
                <c:pt idx="6">
                  <c:v>0</c:v>
                </c:pt>
              </c:numCache>
            </c:numRef>
          </c:val>
          <c:extLst>
            <c:ext xmlns:c16="http://schemas.microsoft.com/office/drawing/2014/chart" uri="{C3380CC4-5D6E-409C-BE32-E72D297353CC}">
              <c16:uniqueId val="{00000003-290F-4725-9197-5BCE97DCD86B}"/>
            </c:ext>
          </c:extLst>
        </c:ser>
        <c:ser>
          <c:idx val="4"/>
          <c:order val="4"/>
          <c:tx>
            <c:strRef>
              <c:f>Sheet1!$F$1</c:f>
              <c:strCache>
                <c:ptCount val="1"/>
                <c:pt idx="0">
                  <c:v>trekbicycleargentina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4</c:v>
                </c:pt>
                <c:pt idx="1">
                  <c:v>4</c:v>
                </c:pt>
                <c:pt idx="2">
                  <c:v>3</c:v>
                </c:pt>
                <c:pt idx="3">
                  <c:v>4</c:v>
                </c:pt>
                <c:pt idx="4">
                  <c:v>4</c:v>
                </c:pt>
                <c:pt idx="5">
                  <c:v>7</c:v>
                </c:pt>
                <c:pt idx="6">
                  <c:v>2</c:v>
                </c:pt>
              </c:numCache>
            </c:numRef>
          </c:val>
          <c:extLst>
            <c:ext xmlns:c16="http://schemas.microsoft.com/office/drawing/2014/chart" uri="{C3380CC4-5D6E-409C-BE32-E72D297353CC}">
              <c16:uniqueId val="{00000004-290F-4725-9197-5BCE97DCD86B}"/>
            </c:ext>
          </c:extLst>
        </c:ser>
        <c:ser>
          <c:idx val="5"/>
          <c:order val="5"/>
          <c:tx>
            <c:strRef>
              <c:f>Sheet1!$G$1</c:f>
              <c:strCache>
                <c:ptCount val="1"/>
                <c:pt idx="0">
                  <c:v>scottsportsargentina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4</c:v>
                </c:pt>
                <c:pt idx="1">
                  <c:v>5</c:v>
                </c:pt>
                <c:pt idx="2">
                  <c:v>5</c:v>
                </c:pt>
                <c:pt idx="3">
                  <c:v>7</c:v>
                </c:pt>
                <c:pt idx="4">
                  <c:v>4</c:v>
                </c:pt>
                <c:pt idx="5">
                  <c:v>5</c:v>
                </c:pt>
                <c:pt idx="6">
                  <c:v>1</c:v>
                </c:pt>
              </c:numCache>
            </c:numRef>
          </c:val>
          <c:extLst>
            <c:ext xmlns:c16="http://schemas.microsoft.com/office/drawing/2014/chart" uri="{C3380CC4-5D6E-409C-BE32-E72D297353CC}">
              <c16:uniqueId val="{00000005-290F-4725-9197-5BCE97DCD86B}"/>
            </c:ext>
          </c:extLst>
        </c:ser>
        <c:ser>
          <c:idx val="6"/>
          <c:order val="6"/>
          <c:tx>
            <c:strRef>
              <c:f>Sheet1!$H$1</c:f>
              <c:strCache>
                <c:ptCount val="1"/>
                <c:pt idx="0">
                  <c:v>specialized_arg</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3</c:v>
                </c:pt>
                <c:pt idx="1">
                  <c:v>1</c:v>
                </c:pt>
                <c:pt idx="2">
                  <c:v>4</c:v>
                </c:pt>
                <c:pt idx="3">
                  <c:v>0</c:v>
                </c:pt>
                <c:pt idx="4">
                  <c:v>5</c:v>
                </c:pt>
                <c:pt idx="5">
                  <c:v>0</c:v>
                </c:pt>
                <c:pt idx="6">
                  <c:v>0</c:v>
                </c:pt>
              </c:numCache>
            </c:numRef>
          </c:val>
          <c:extLst>
            <c:ext xmlns:c16="http://schemas.microsoft.com/office/drawing/2014/chart" uri="{C3380CC4-5D6E-409C-BE32-E72D297353CC}">
              <c16:uniqueId val="{00000006-290F-4725-9197-5BCE97DCD86B}"/>
            </c:ext>
          </c:extLst>
        </c:ser>
        <c:ser>
          <c:idx val="7"/>
          <c:order val="7"/>
          <c:tx>
            <c:strRef>
              <c:f>Sheet1!$I$1</c:f>
              <c:strCache>
                <c:ptCount val="1"/>
                <c:pt idx="0">
                  <c:v>meridabikes_ar</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c:v>
                </c:pt>
                <c:pt idx="1">
                  <c:v>2</c:v>
                </c:pt>
                <c:pt idx="2">
                  <c:v>0</c:v>
                </c:pt>
                <c:pt idx="3">
                  <c:v>1</c:v>
                </c:pt>
                <c:pt idx="4">
                  <c:v>1</c:v>
                </c:pt>
                <c:pt idx="5">
                  <c:v>1</c:v>
                </c:pt>
                <c:pt idx="6">
                  <c:v>1</c:v>
                </c:pt>
              </c:numCache>
            </c:numRef>
          </c:val>
          <c:extLst>
            <c:ext xmlns:c16="http://schemas.microsoft.com/office/drawing/2014/chart" uri="{C3380CC4-5D6E-409C-BE32-E72D297353CC}">
              <c16:uniqueId val="{00000007-290F-4725-9197-5BCE97DCD86B}"/>
            </c:ext>
          </c:extLst>
        </c:ser>
        <c:dLbls>
          <c:showLegendKey val="0"/>
          <c:showVal val="0"/>
          <c:showCatName val="0"/>
          <c:showSerName val="0"/>
          <c:showPercent val="0"/>
          <c:showBubbleSize val="0"/>
        </c:dLbls>
        <c:gapWidth val="219"/>
        <c:overlap val="-27"/>
        <c:axId val="421783224"/>
        <c:axId val="421784864"/>
      </c:barChart>
      <c:catAx>
        <c:axId val="421783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784864"/>
        <c:crosses val="autoZero"/>
        <c:auto val="1"/>
        <c:lblAlgn val="ctr"/>
        <c:lblOffset val="100"/>
        <c:noMultiLvlLbl val="0"/>
      </c:catAx>
      <c:valAx>
        <c:axId val="421784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783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giantargentina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0.31807887023714398</c:v>
                </c:pt>
                <c:pt idx="3">
                  <c:v>4.9960031974420503E-3</c:v>
                </c:pt>
              </c:numCache>
            </c:numRef>
          </c:val>
          <c:extLst>
            <c:ext xmlns:c16="http://schemas.microsoft.com/office/drawing/2014/chart" uri="{C3380CC4-5D6E-409C-BE32-E72D297353CC}">
              <c16:uniqueId val="{00000000-1B8A-46F2-9890-275A83830765}"/>
            </c:ext>
          </c:extLst>
        </c:ser>
        <c:ser>
          <c:idx val="1"/>
          <c:order val="1"/>
          <c:tx>
            <c:strRef>
              <c:f>Sheet1!$C$1</c:f>
              <c:strCache>
                <c:ptCount val="1"/>
                <c:pt idx="0">
                  <c:v>cervelo_argentina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numCache>
            </c:numRef>
          </c:val>
          <c:extLst>
            <c:ext xmlns:c16="http://schemas.microsoft.com/office/drawing/2014/chart" uri="{C3380CC4-5D6E-409C-BE32-E72D297353CC}">
              <c16:uniqueId val="{00000001-1B8A-46F2-9890-275A83830765}"/>
            </c:ext>
          </c:extLst>
        </c:ser>
        <c:ser>
          <c:idx val="2"/>
          <c:order val="2"/>
          <c:tx>
            <c:strRef>
              <c:f>Sheet1!$D$1</c:f>
              <c:strCache>
                <c:ptCount val="1"/>
                <c:pt idx="0">
                  <c:v>orbea.argentina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numCache>
            </c:numRef>
          </c:val>
          <c:extLst>
            <c:ext xmlns:c16="http://schemas.microsoft.com/office/drawing/2014/chart" uri="{C3380CC4-5D6E-409C-BE32-E72D297353CC}">
              <c16:uniqueId val="{00000002-1B8A-46F2-9890-275A83830765}"/>
            </c:ext>
          </c:extLst>
        </c:ser>
        <c:ser>
          <c:idx val="3"/>
          <c:order val="3"/>
          <c:tx>
            <c:strRef>
              <c:f>Sheet1!$E$1</c:f>
              <c:strCache>
                <c:ptCount val="1"/>
                <c:pt idx="0">
                  <c:v>cannondale.argentina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0.75689041674205404</c:v>
                </c:pt>
                <c:pt idx="1">
                  <c:v>0.13268198540498199</c:v>
                </c:pt>
                <c:pt idx="2">
                  <c:v>0.65335826146392495</c:v>
                </c:pt>
                <c:pt idx="3">
                  <c:v>0.470417948254026</c:v>
                </c:pt>
                <c:pt idx="4">
                  <c:v>0.78252216392256202</c:v>
                </c:pt>
              </c:numCache>
            </c:numRef>
          </c:val>
          <c:extLst>
            <c:ext xmlns:c16="http://schemas.microsoft.com/office/drawing/2014/chart" uri="{C3380CC4-5D6E-409C-BE32-E72D297353CC}">
              <c16:uniqueId val="{00000003-1B8A-46F2-9890-275A83830765}"/>
            </c:ext>
          </c:extLst>
        </c:ser>
        <c:ser>
          <c:idx val="4"/>
          <c:order val="4"/>
          <c:tx>
            <c:strRef>
              <c:f>Sheet1!$F$1</c:f>
              <c:strCache>
                <c:ptCount val="1"/>
                <c:pt idx="0">
                  <c:v>trekbicycleargentina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0.35467290695973802</c:v>
                </c:pt>
                <c:pt idx="1">
                  <c:v>0.98932324857399601</c:v>
                </c:pt>
                <c:pt idx="2">
                  <c:v>0.71317635096076804</c:v>
                </c:pt>
                <c:pt idx="3">
                  <c:v>0.58137105367627095</c:v>
                </c:pt>
                <c:pt idx="4">
                  <c:v>0.48996051064541102</c:v>
                </c:pt>
                <c:pt idx="5">
                  <c:v>0.43548728908416301</c:v>
                </c:pt>
                <c:pt idx="6">
                  <c:v>0.26221767200852503</c:v>
                </c:pt>
              </c:numCache>
            </c:numRef>
          </c:val>
          <c:extLst>
            <c:ext xmlns:c16="http://schemas.microsoft.com/office/drawing/2014/chart" uri="{C3380CC4-5D6E-409C-BE32-E72D297353CC}">
              <c16:uniqueId val="{00000004-1B8A-46F2-9890-275A83830765}"/>
            </c:ext>
          </c:extLst>
        </c:ser>
        <c:ser>
          <c:idx val="5"/>
          <c:order val="5"/>
          <c:tx>
            <c:strRef>
              <c:f>Sheet1!$G$1</c:f>
              <c:strCache>
                <c:ptCount val="1"/>
                <c:pt idx="0">
                  <c:v>scottsportsargentina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0.70222053520592098</c:v>
                </c:pt>
                <c:pt idx="1">
                  <c:v>0.46579725076593598</c:v>
                </c:pt>
                <c:pt idx="2">
                  <c:v>0.43705772307024898</c:v>
                </c:pt>
                <c:pt idx="3">
                  <c:v>0.35750113292612601</c:v>
                </c:pt>
                <c:pt idx="4">
                  <c:v>0.45481658216522503</c:v>
                </c:pt>
                <c:pt idx="5">
                  <c:v>0.89146761380581796</c:v>
                </c:pt>
                <c:pt idx="6">
                  <c:v>0.32535314372475099</c:v>
                </c:pt>
              </c:numCache>
            </c:numRef>
          </c:val>
          <c:extLst>
            <c:ext xmlns:c16="http://schemas.microsoft.com/office/drawing/2014/chart" uri="{C3380CC4-5D6E-409C-BE32-E72D297353CC}">
              <c16:uniqueId val="{00000005-1B8A-46F2-9890-275A83830765}"/>
            </c:ext>
          </c:extLst>
        </c:ser>
        <c:ser>
          <c:idx val="6"/>
          <c:order val="6"/>
          <c:tx>
            <c:strRef>
              <c:f>Sheet1!$H$1</c:f>
              <c:strCache>
                <c:ptCount val="1"/>
                <c:pt idx="0">
                  <c:v>specialized_arg</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0.76286719175707096</c:v>
                </c:pt>
                <c:pt idx="1">
                  <c:v>0.66237819247181695</c:v>
                </c:pt>
                <c:pt idx="2">
                  <c:v>0.60293399571152595</c:v>
                </c:pt>
                <c:pt idx="4">
                  <c:v>0.88317092329575597</c:v>
                </c:pt>
              </c:numCache>
            </c:numRef>
          </c:val>
          <c:extLst>
            <c:ext xmlns:c16="http://schemas.microsoft.com/office/drawing/2014/chart" uri="{C3380CC4-5D6E-409C-BE32-E72D297353CC}">
              <c16:uniqueId val="{00000006-1B8A-46F2-9890-275A83830765}"/>
            </c:ext>
          </c:extLst>
        </c:ser>
        <c:ser>
          <c:idx val="7"/>
          <c:order val="7"/>
          <c:tx>
            <c:strRef>
              <c:f>Sheet1!$I$1</c:f>
              <c:strCache>
                <c:ptCount val="1"/>
                <c:pt idx="0">
                  <c:v>meridabikes_ar</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1">
                  <c:v>0.78912757562472602</c:v>
                </c:pt>
                <c:pt idx="3">
                  <c:v>0.65760631302060502</c:v>
                </c:pt>
                <c:pt idx="4">
                  <c:v>0.58453894490720404</c:v>
                </c:pt>
                <c:pt idx="5">
                  <c:v>2.4696770422329402</c:v>
                </c:pt>
                <c:pt idx="6">
                  <c:v>0.58453894490720404</c:v>
                </c:pt>
              </c:numCache>
            </c:numRef>
          </c:val>
          <c:extLst>
            <c:ext xmlns:c16="http://schemas.microsoft.com/office/drawing/2014/chart" uri="{C3380CC4-5D6E-409C-BE32-E72D297353CC}">
              <c16:uniqueId val="{00000007-1B8A-46F2-9890-275A83830765}"/>
            </c:ext>
          </c:extLst>
        </c:ser>
        <c:dLbls>
          <c:showLegendKey val="0"/>
          <c:showVal val="0"/>
          <c:showCatName val="0"/>
          <c:showSerName val="0"/>
          <c:showPercent val="0"/>
          <c:showBubbleSize val="0"/>
        </c:dLbls>
        <c:gapWidth val="219"/>
        <c:overlap val="-27"/>
        <c:axId val="421792408"/>
        <c:axId val="421795360"/>
      </c:barChart>
      <c:catAx>
        <c:axId val="421792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795360"/>
        <c:crosses val="autoZero"/>
        <c:auto val="1"/>
        <c:lblAlgn val="ctr"/>
        <c:lblOffset val="100"/>
        <c:noMultiLvlLbl val="0"/>
      </c:catAx>
      <c:valAx>
        <c:axId val="421795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792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giantargentina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1</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B594-4A0A-978F-E6CC9F12E6A3}"/>
            </c:ext>
          </c:extLst>
        </c:ser>
        <c:ser>
          <c:idx val="1"/>
          <c:order val="1"/>
          <c:tx>
            <c:strRef>
              <c:f>Sheet1!$C$1</c:f>
              <c:strCache>
                <c:ptCount val="1"/>
                <c:pt idx="0">
                  <c:v>cervelo_argentina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B594-4A0A-978F-E6CC9F12E6A3}"/>
            </c:ext>
          </c:extLst>
        </c:ser>
        <c:ser>
          <c:idx val="2"/>
          <c:order val="2"/>
          <c:tx>
            <c:strRef>
              <c:f>Sheet1!$D$1</c:f>
              <c:strCache>
                <c:ptCount val="1"/>
                <c:pt idx="0">
                  <c:v>orbea.argentina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B594-4A0A-978F-E6CC9F12E6A3}"/>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1</c:v>
                </c:pt>
                <c:pt idx="9">
                  <c:v>2</c:v>
                </c:pt>
                <c:pt idx="10">
                  <c:v>0</c:v>
                </c:pt>
                <c:pt idx="11">
                  <c:v>0</c:v>
                </c:pt>
                <c:pt idx="12">
                  <c:v>0</c:v>
                </c:pt>
                <c:pt idx="13">
                  <c:v>2</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B594-4A0A-978F-E6CC9F12E6A3}"/>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1</c:v>
                </c:pt>
                <c:pt idx="10">
                  <c:v>1</c:v>
                </c:pt>
                <c:pt idx="11">
                  <c:v>0</c:v>
                </c:pt>
                <c:pt idx="12">
                  <c:v>1</c:v>
                </c:pt>
                <c:pt idx="13">
                  <c:v>0</c:v>
                </c:pt>
                <c:pt idx="14">
                  <c:v>0</c:v>
                </c:pt>
                <c:pt idx="15">
                  <c:v>2</c:v>
                </c:pt>
                <c:pt idx="16">
                  <c:v>0</c:v>
                </c:pt>
                <c:pt idx="17">
                  <c:v>1</c:v>
                </c:pt>
                <c:pt idx="18">
                  <c:v>1</c:v>
                </c:pt>
                <c:pt idx="19">
                  <c:v>5</c:v>
                </c:pt>
                <c:pt idx="20">
                  <c:v>0</c:v>
                </c:pt>
                <c:pt idx="21">
                  <c:v>1</c:v>
                </c:pt>
                <c:pt idx="22">
                  <c:v>0</c:v>
                </c:pt>
                <c:pt idx="23">
                  <c:v>1</c:v>
                </c:pt>
              </c:numCache>
            </c:numRef>
          </c:val>
          <c:smooth val="0"/>
          <c:extLst>
            <c:ext xmlns:c16="http://schemas.microsoft.com/office/drawing/2014/chart" uri="{C3380CC4-5D6E-409C-BE32-E72D297353CC}">
              <c16:uniqueId val="{00000004-B594-4A0A-978F-E6CC9F12E6A3}"/>
            </c:ext>
          </c:extLst>
        </c:ser>
        <c:ser>
          <c:idx val="5"/>
          <c:order val="5"/>
          <c:tx>
            <c:strRef>
              <c:f>Sheet1!$G$1</c:f>
              <c:strCache>
                <c:ptCount val="1"/>
                <c:pt idx="0">
                  <c:v>scottsportsargentina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2</c:v>
                </c:pt>
                <c:pt idx="9">
                  <c:v>0</c:v>
                </c:pt>
                <c:pt idx="10">
                  <c:v>0</c:v>
                </c:pt>
                <c:pt idx="11">
                  <c:v>1</c:v>
                </c:pt>
                <c:pt idx="12">
                  <c:v>2</c:v>
                </c:pt>
                <c:pt idx="13">
                  <c:v>0</c:v>
                </c:pt>
                <c:pt idx="14">
                  <c:v>0</c:v>
                </c:pt>
                <c:pt idx="15">
                  <c:v>0</c:v>
                </c:pt>
                <c:pt idx="16">
                  <c:v>1</c:v>
                </c:pt>
                <c:pt idx="17">
                  <c:v>2</c:v>
                </c:pt>
                <c:pt idx="18">
                  <c:v>1</c:v>
                </c:pt>
                <c:pt idx="19">
                  <c:v>2</c:v>
                </c:pt>
                <c:pt idx="20">
                  <c:v>4</c:v>
                </c:pt>
                <c:pt idx="21">
                  <c:v>2</c:v>
                </c:pt>
                <c:pt idx="22">
                  <c:v>0</c:v>
                </c:pt>
                <c:pt idx="23">
                  <c:v>0</c:v>
                </c:pt>
              </c:numCache>
            </c:numRef>
          </c:val>
          <c:smooth val="0"/>
          <c:extLst>
            <c:ext xmlns:c16="http://schemas.microsoft.com/office/drawing/2014/chart" uri="{C3380CC4-5D6E-409C-BE32-E72D297353CC}">
              <c16:uniqueId val="{00000005-B594-4A0A-978F-E6CC9F12E6A3}"/>
            </c:ext>
          </c:extLst>
        </c:ser>
        <c:ser>
          <c:idx val="6"/>
          <c:order val="6"/>
          <c:tx>
            <c:strRef>
              <c:f>Sheet1!$H$1</c:f>
              <c:strCache>
                <c:ptCount val="1"/>
                <c:pt idx="0">
                  <c:v>specialized_arg</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1</c:v>
                </c:pt>
                <c:pt idx="10">
                  <c:v>1</c:v>
                </c:pt>
                <c:pt idx="11">
                  <c:v>0</c:v>
                </c:pt>
                <c:pt idx="12">
                  <c:v>0</c:v>
                </c:pt>
                <c:pt idx="13">
                  <c:v>0</c:v>
                </c:pt>
                <c:pt idx="14">
                  <c:v>0</c:v>
                </c:pt>
                <c:pt idx="15">
                  <c:v>0</c:v>
                </c:pt>
                <c:pt idx="16">
                  <c:v>0</c:v>
                </c:pt>
                <c:pt idx="17">
                  <c:v>0</c:v>
                </c:pt>
                <c:pt idx="18">
                  <c:v>1</c:v>
                </c:pt>
                <c:pt idx="19">
                  <c:v>1</c:v>
                </c:pt>
                <c:pt idx="20">
                  <c:v>2</c:v>
                </c:pt>
                <c:pt idx="21">
                  <c:v>1</c:v>
                </c:pt>
                <c:pt idx="22">
                  <c:v>0</c:v>
                </c:pt>
                <c:pt idx="23">
                  <c:v>0</c:v>
                </c:pt>
              </c:numCache>
            </c:numRef>
          </c:val>
          <c:smooth val="0"/>
          <c:extLst>
            <c:ext xmlns:c16="http://schemas.microsoft.com/office/drawing/2014/chart" uri="{C3380CC4-5D6E-409C-BE32-E72D297353CC}">
              <c16:uniqueId val="{00000006-B594-4A0A-978F-E6CC9F12E6A3}"/>
            </c:ext>
          </c:extLst>
        </c:ser>
        <c:ser>
          <c:idx val="7"/>
          <c:order val="7"/>
          <c:tx>
            <c:strRef>
              <c:f>Sheet1!$I$1</c:f>
              <c:strCache>
                <c:ptCount val="1"/>
                <c:pt idx="0">
                  <c:v>meridabikes_ar</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1</c:v>
                </c:pt>
                <c:pt idx="9">
                  <c:v>0</c:v>
                </c:pt>
                <c:pt idx="10">
                  <c:v>0</c:v>
                </c:pt>
                <c:pt idx="11">
                  <c:v>1</c:v>
                </c:pt>
                <c:pt idx="12">
                  <c:v>0</c:v>
                </c:pt>
                <c:pt idx="13">
                  <c:v>1</c:v>
                </c:pt>
                <c:pt idx="14">
                  <c:v>0</c:v>
                </c:pt>
                <c:pt idx="15">
                  <c:v>0</c:v>
                </c:pt>
                <c:pt idx="16">
                  <c:v>0</c:v>
                </c:pt>
                <c:pt idx="17">
                  <c:v>0</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7-B594-4A0A-978F-E6CC9F12E6A3}"/>
            </c:ext>
          </c:extLst>
        </c:ser>
        <c:dLbls>
          <c:showLegendKey val="0"/>
          <c:showVal val="0"/>
          <c:showCatName val="0"/>
          <c:showSerName val="0"/>
          <c:showPercent val="0"/>
          <c:showBubbleSize val="0"/>
        </c:dLbls>
        <c:smooth val="0"/>
        <c:axId val="424736272"/>
        <c:axId val="424733320"/>
      </c:lineChart>
      <c:catAx>
        <c:axId val="424736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733320"/>
        <c:crosses val="autoZero"/>
        <c:auto val="1"/>
        <c:lblAlgn val="ctr"/>
        <c:lblOffset val="100"/>
        <c:noMultiLvlLbl val="0"/>
      </c:catAx>
      <c:valAx>
        <c:axId val="424733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736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giantargentina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0.47976011994002998</c:v>
                </c:pt>
                <c:pt idx="11">
                  <c:v>0</c:v>
                </c:pt>
                <c:pt idx="12">
                  <c:v>0</c:v>
                </c:pt>
                <c:pt idx="13">
                  <c:v>0</c:v>
                </c:pt>
                <c:pt idx="14">
                  <c:v>0</c:v>
                </c:pt>
                <c:pt idx="15">
                  <c:v>4.99750124937531E-3</c:v>
                </c:pt>
                <c:pt idx="16">
                  <c:v>0</c:v>
                </c:pt>
                <c:pt idx="17">
                  <c:v>0.237381309345327</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CE0B-4C57-A4DC-ABD7416537C4}"/>
            </c:ext>
          </c:extLst>
        </c:ser>
        <c:ser>
          <c:idx val="1"/>
          <c:order val="1"/>
          <c:tx>
            <c:strRef>
              <c:f>Sheet1!$C$1</c:f>
              <c:strCache>
                <c:ptCount val="1"/>
                <c:pt idx="0">
                  <c:v>cervelo_argentina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CE0B-4C57-A4DC-ABD7416537C4}"/>
            </c:ext>
          </c:extLst>
        </c:ser>
        <c:ser>
          <c:idx val="2"/>
          <c:order val="2"/>
          <c:tx>
            <c:strRef>
              <c:f>Sheet1!$D$1</c:f>
              <c:strCache>
                <c:ptCount val="1"/>
                <c:pt idx="0">
                  <c:v>orbea.argentina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CE0B-4C57-A4DC-ABD7416537C4}"/>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0.71312266312869399</c:v>
                </c:pt>
                <c:pt idx="9">
                  <c:v>0.68950267358179596</c:v>
                </c:pt>
                <c:pt idx="10">
                  <c:v>0.71764563985044005</c:v>
                </c:pt>
                <c:pt idx="11">
                  <c:v>0.132673983837897</c:v>
                </c:pt>
                <c:pt idx="12">
                  <c:v>0</c:v>
                </c:pt>
                <c:pt idx="13">
                  <c:v>0.59401760945603699</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CE0B-4C57-A4DC-ABD7416537C4}"/>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0.67700279994985202</c:v>
                </c:pt>
                <c:pt idx="9">
                  <c:v>0.137907977767562</c:v>
                </c:pt>
                <c:pt idx="10">
                  <c:v>0.58192987588281997</c:v>
                </c:pt>
                <c:pt idx="11">
                  <c:v>0</c:v>
                </c:pt>
                <c:pt idx="12">
                  <c:v>0.39491829997074701</c:v>
                </c:pt>
                <c:pt idx="13">
                  <c:v>0</c:v>
                </c:pt>
                <c:pt idx="14">
                  <c:v>0.405365874044047</c:v>
                </c:pt>
                <c:pt idx="15">
                  <c:v>0.342680429604246</c:v>
                </c:pt>
                <c:pt idx="16">
                  <c:v>1.4271386184128001</c:v>
                </c:pt>
                <c:pt idx="17">
                  <c:v>0.92983409252371596</c:v>
                </c:pt>
                <c:pt idx="18">
                  <c:v>0.73655397216766305</c:v>
                </c:pt>
                <c:pt idx="19">
                  <c:v>0.21856324961344001</c:v>
                </c:pt>
                <c:pt idx="20">
                  <c:v>0.218006045662864</c:v>
                </c:pt>
                <c:pt idx="21">
                  <c:v>1.10535333695516</c:v>
                </c:pt>
                <c:pt idx="22">
                  <c:v>0</c:v>
                </c:pt>
                <c:pt idx="23">
                  <c:v>0.57461657403151001</c:v>
                </c:pt>
              </c:numCache>
            </c:numRef>
          </c:val>
          <c:smooth val="0"/>
          <c:extLst>
            <c:ext xmlns:c16="http://schemas.microsoft.com/office/drawing/2014/chart" uri="{C3380CC4-5D6E-409C-BE32-E72D297353CC}">
              <c16:uniqueId val="{00000004-CE0B-4C57-A4DC-ABD7416537C4}"/>
            </c:ext>
          </c:extLst>
        </c:ser>
        <c:ser>
          <c:idx val="5"/>
          <c:order val="5"/>
          <c:tx>
            <c:strRef>
              <c:f>Sheet1!$G$1</c:f>
              <c:strCache>
                <c:ptCount val="1"/>
                <c:pt idx="0">
                  <c:v>scottsportsargentina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0.29105766014950601</c:v>
                </c:pt>
                <c:pt idx="9">
                  <c:v>0</c:v>
                </c:pt>
                <c:pt idx="10">
                  <c:v>0</c:v>
                </c:pt>
                <c:pt idx="11">
                  <c:v>0.35252325297610998</c:v>
                </c:pt>
                <c:pt idx="12">
                  <c:v>0.52878487946416497</c:v>
                </c:pt>
                <c:pt idx="13">
                  <c:v>0</c:v>
                </c:pt>
                <c:pt idx="14">
                  <c:v>0</c:v>
                </c:pt>
                <c:pt idx="15">
                  <c:v>0.78097459120861201</c:v>
                </c:pt>
                <c:pt idx="16">
                  <c:v>0.260324863736204</c:v>
                </c:pt>
                <c:pt idx="17">
                  <c:v>0.40314197648037198</c:v>
                </c:pt>
                <c:pt idx="18">
                  <c:v>0.70821017617123605</c:v>
                </c:pt>
                <c:pt idx="19">
                  <c:v>1.0259330567381699</c:v>
                </c:pt>
                <c:pt idx="20">
                  <c:v>0.39681463604233902</c:v>
                </c:pt>
                <c:pt idx="21">
                  <c:v>0.38235214361254999</c:v>
                </c:pt>
                <c:pt idx="22">
                  <c:v>0</c:v>
                </c:pt>
                <c:pt idx="23">
                  <c:v>0</c:v>
                </c:pt>
              </c:numCache>
            </c:numRef>
          </c:val>
          <c:smooth val="0"/>
          <c:extLst>
            <c:ext xmlns:c16="http://schemas.microsoft.com/office/drawing/2014/chart" uri="{C3380CC4-5D6E-409C-BE32-E72D297353CC}">
              <c16:uniqueId val="{00000005-CE0B-4C57-A4DC-ABD7416537C4}"/>
            </c:ext>
          </c:extLst>
        </c:ser>
        <c:ser>
          <c:idx val="6"/>
          <c:order val="6"/>
          <c:tx>
            <c:strRef>
              <c:f>Sheet1!$H$1</c:f>
              <c:strCache>
                <c:ptCount val="1"/>
                <c:pt idx="0">
                  <c:v>specialized_arg</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0.28243188719712897</c:v>
                </c:pt>
                <c:pt idx="10">
                  <c:v>3.2999936293559302</c:v>
                </c:pt>
                <c:pt idx="11">
                  <c:v>0</c:v>
                </c:pt>
                <c:pt idx="12">
                  <c:v>0</c:v>
                </c:pt>
                <c:pt idx="13">
                  <c:v>0</c:v>
                </c:pt>
                <c:pt idx="14">
                  <c:v>0</c:v>
                </c:pt>
                <c:pt idx="15">
                  <c:v>0.45443927714425297</c:v>
                </c:pt>
                <c:pt idx="16">
                  <c:v>0</c:v>
                </c:pt>
                <c:pt idx="17">
                  <c:v>0</c:v>
                </c:pt>
                <c:pt idx="18">
                  <c:v>0.66254698350003205</c:v>
                </c:pt>
                <c:pt idx="19">
                  <c:v>0.38011509630290302</c:v>
                </c:pt>
                <c:pt idx="20">
                  <c:v>0.35958746540386299</c:v>
                </c:pt>
                <c:pt idx="21">
                  <c:v>0.57176530547238302</c:v>
                </c:pt>
                <c:pt idx="22">
                  <c:v>1.33571170712026</c:v>
                </c:pt>
                <c:pt idx="23">
                  <c:v>0</c:v>
                </c:pt>
              </c:numCache>
            </c:numRef>
          </c:val>
          <c:smooth val="0"/>
          <c:extLst>
            <c:ext xmlns:c16="http://schemas.microsoft.com/office/drawing/2014/chart" uri="{C3380CC4-5D6E-409C-BE32-E72D297353CC}">
              <c16:uniqueId val="{00000006-CE0B-4C57-A4DC-ABD7416537C4}"/>
            </c:ext>
          </c:extLst>
        </c:ser>
        <c:ser>
          <c:idx val="7"/>
          <c:order val="7"/>
          <c:tx>
            <c:strRef>
              <c:f>Sheet1!$I$1</c:f>
              <c:strCache>
                <c:ptCount val="1"/>
                <c:pt idx="0">
                  <c:v>meridabikes_ar</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0.65799093434712697</c:v>
                </c:pt>
                <c:pt idx="9">
                  <c:v>0</c:v>
                </c:pt>
                <c:pt idx="10">
                  <c:v>0</c:v>
                </c:pt>
                <c:pt idx="11">
                  <c:v>0.58488083053077899</c:v>
                </c:pt>
                <c:pt idx="12">
                  <c:v>0</c:v>
                </c:pt>
                <c:pt idx="13">
                  <c:v>0.93580932884924695</c:v>
                </c:pt>
                <c:pt idx="14">
                  <c:v>0</c:v>
                </c:pt>
                <c:pt idx="15">
                  <c:v>2.4711215089925398</c:v>
                </c:pt>
                <c:pt idx="16">
                  <c:v>0</c:v>
                </c:pt>
                <c:pt idx="17">
                  <c:v>0.64336891358385695</c:v>
                </c:pt>
                <c:pt idx="18">
                  <c:v>0.58488083053077899</c:v>
                </c:pt>
                <c:pt idx="19">
                  <c:v>0</c:v>
                </c:pt>
                <c:pt idx="20">
                  <c:v>0</c:v>
                </c:pt>
                <c:pt idx="21">
                  <c:v>0</c:v>
                </c:pt>
                <c:pt idx="22">
                  <c:v>0</c:v>
                </c:pt>
                <c:pt idx="23">
                  <c:v>0</c:v>
                </c:pt>
              </c:numCache>
            </c:numRef>
          </c:val>
          <c:smooth val="0"/>
          <c:extLst>
            <c:ext xmlns:c16="http://schemas.microsoft.com/office/drawing/2014/chart" uri="{C3380CC4-5D6E-409C-BE32-E72D297353CC}">
              <c16:uniqueId val="{00000007-CE0B-4C57-A4DC-ABD7416537C4}"/>
            </c:ext>
          </c:extLst>
        </c:ser>
        <c:dLbls>
          <c:showLegendKey val="0"/>
          <c:showVal val="0"/>
          <c:showCatName val="0"/>
          <c:showSerName val="0"/>
          <c:showPercent val="0"/>
          <c:showBubbleSize val="0"/>
        </c:dLbls>
        <c:smooth val="0"/>
        <c:axId val="424740864"/>
        <c:axId val="424734960"/>
      </c:lineChart>
      <c:catAx>
        <c:axId val="424740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734960"/>
        <c:crosses val="autoZero"/>
        <c:auto val="1"/>
        <c:lblAlgn val="ctr"/>
        <c:lblOffset val="100"/>
        <c:noMultiLvlLbl val="0"/>
      </c:catAx>
      <c:valAx>
        <c:axId val="424734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740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Sheet1!$A$2:$A$9</c:f>
              <c:strCache>
                <c:ptCount val="8"/>
                <c:pt idx="0">
                  <c:v>giantargentina</c:v>
                </c:pt>
                <c:pt idx="1">
                  <c:v>cervelo_argentina</c:v>
                </c:pt>
                <c:pt idx="2">
                  <c:v>orbea.argentina</c:v>
                </c:pt>
                <c:pt idx="3">
                  <c:v>cannondale.argentina</c:v>
                </c:pt>
                <c:pt idx="4">
                  <c:v>trekbicycleargentina</c:v>
                </c:pt>
                <c:pt idx="5">
                  <c:v>scottsportsargentina</c:v>
                </c:pt>
                <c:pt idx="6">
                  <c:v>specialized_arg</c:v>
                </c:pt>
                <c:pt idx="7">
                  <c:v>meridabikes_ar</c:v>
                </c:pt>
              </c:strCache>
            </c:strRef>
          </c:cat>
          <c:val>
            <c:numRef>
              <c:f>Sheet1!$B$2:$B$9</c:f>
              <c:numCache>
                <c:formatCode>General</c:formatCode>
                <c:ptCount val="8"/>
                <c:pt idx="0">
                  <c:v>3</c:v>
                </c:pt>
                <c:pt idx="1">
                  <c:v>0</c:v>
                </c:pt>
                <c:pt idx="2">
                  <c:v>0</c:v>
                </c:pt>
                <c:pt idx="3">
                  <c:v>7</c:v>
                </c:pt>
                <c:pt idx="4">
                  <c:v>14</c:v>
                </c:pt>
                <c:pt idx="5">
                  <c:v>14</c:v>
                </c:pt>
                <c:pt idx="6">
                  <c:v>6</c:v>
                </c:pt>
                <c:pt idx="7">
                  <c:v>2</c:v>
                </c:pt>
              </c:numCache>
            </c:numRef>
          </c:val>
          <c:extLst>
            <c:ext xmlns:c16="http://schemas.microsoft.com/office/drawing/2014/chart" uri="{C3380CC4-5D6E-409C-BE32-E72D297353CC}">
              <c16:uniqueId val="{00000000-E6CA-4111-8756-81FDF5731908}"/>
            </c:ext>
          </c:extLst>
        </c:ser>
        <c:ser>
          <c:idx val="1"/>
          <c:order val="1"/>
          <c:tx>
            <c:strRef>
              <c:f>Sheet1!$C$1</c:f>
              <c:strCache>
                <c:ptCount val="1"/>
                <c:pt idx="0">
                  <c:v>Images</c:v>
                </c:pt>
              </c:strCache>
            </c:strRef>
          </c:tx>
          <c:spPr>
            <a:solidFill>
              <a:schemeClr val="accent2"/>
            </a:solidFill>
            <a:ln>
              <a:noFill/>
            </a:ln>
            <a:effectLst/>
          </c:spPr>
          <c:invertIfNegative val="0"/>
          <c:cat>
            <c:strRef>
              <c:f>Sheet1!$A$2:$A$9</c:f>
              <c:strCache>
                <c:ptCount val="8"/>
                <c:pt idx="0">
                  <c:v>giantargentina</c:v>
                </c:pt>
                <c:pt idx="1">
                  <c:v>cervelo_argentina</c:v>
                </c:pt>
                <c:pt idx="2">
                  <c:v>orbea.argentina</c:v>
                </c:pt>
                <c:pt idx="3">
                  <c:v>cannondale.argentina</c:v>
                </c:pt>
                <c:pt idx="4">
                  <c:v>trekbicycleargentina</c:v>
                </c:pt>
                <c:pt idx="5">
                  <c:v>scottsportsargentina</c:v>
                </c:pt>
                <c:pt idx="6">
                  <c:v>specialized_arg</c:v>
                </c:pt>
                <c:pt idx="7">
                  <c:v>meridabikes_ar</c:v>
                </c:pt>
              </c:strCache>
            </c:strRef>
          </c:cat>
          <c:val>
            <c:numRef>
              <c:f>Sheet1!$C$2:$C$9</c:f>
              <c:numCache>
                <c:formatCode>General</c:formatCode>
                <c:ptCount val="8"/>
                <c:pt idx="0">
                  <c:v>1</c:v>
                </c:pt>
                <c:pt idx="1">
                  <c:v>0</c:v>
                </c:pt>
                <c:pt idx="2">
                  <c:v>0</c:v>
                </c:pt>
                <c:pt idx="3">
                  <c:v>5</c:v>
                </c:pt>
                <c:pt idx="4">
                  <c:v>11</c:v>
                </c:pt>
                <c:pt idx="5">
                  <c:v>16</c:v>
                </c:pt>
                <c:pt idx="6">
                  <c:v>5</c:v>
                </c:pt>
                <c:pt idx="7">
                  <c:v>2</c:v>
                </c:pt>
              </c:numCache>
            </c:numRef>
          </c:val>
          <c:extLst>
            <c:ext xmlns:c16="http://schemas.microsoft.com/office/drawing/2014/chart" uri="{C3380CC4-5D6E-409C-BE32-E72D297353CC}">
              <c16:uniqueId val="{00000001-E6CA-4111-8756-81FDF5731908}"/>
            </c:ext>
          </c:extLst>
        </c:ser>
        <c:ser>
          <c:idx val="2"/>
          <c:order val="2"/>
          <c:tx>
            <c:strRef>
              <c:f>Sheet1!$D$1</c:f>
              <c:strCache>
                <c:ptCount val="1"/>
                <c:pt idx="0">
                  <c:v>Videos</c:v>
                </c:pt>
              </c:strCache>
            </c:strRef>
          </c:tx>
          <c:spPr>
            <a:solidFill>
              <a:schemeClr val="accent3"/>
            </a:solidFill>
            <a:ln>
              <a:noFill/>
            </a:ln>
            <a:effectLst/>
          </c:spPr>
          <c:invertIfNegative val="0"/>
          <c:cat>
            <c:strRef>
              <c:f>Sheet1!$A$2:$A$9</c:f>
              <c:strCache>
                <c:ptCount val="8"/>
                <c:pt idx="0">
                  <c:v>giantargentina</c:v>
                </c:pt>
                <c:pt idx="1">
                  <c:v>cervelo_argentina</c:v>
                </c:pt>
                <c:pt idx="2">
                  <c:v>orbea.argentina</c:v>
                </c:pt>
                <c:pt idx="3">
                  <c:v>cannondale.argentina</c:v>
                </c:pt>
                <c:pt idx="4">
                  <c:v>trekbicycleargentina</c:v>
                </c:pt>
                <c:pt idx="5">
                  <c:v>scottsportsargentina</c:v>
                </c:pt>
                <c:pt idx="6">
                  <c:v>specialized_arg</c:v>
                </c:pt>
                <c:pt idx="7">
                  <c:v>meridabikes_ar</c:v>
                </c:pt>
              </c:strCache>
            </c:strRef>
          </c:cat>
          <c:val>
            <c:numRef>
              <c:f>Sheet1!$D$2:$D$9</c:f>
              <c:numCache>
                <c:formatCode>General</c:formatCode>
                <c:ptCount val="8"/>
                <c:pt idx="0">
                  <c:v>0</c:v>
                </c:pt>
                <c:pt idx="1">
                  <c:v>0</c:v>
                </c:pt>
                <c:pt idx="2">
                  <c:v>0</c:v>
                </c:pt>
                <c:pt idx="3">
                  <c:v>0</c:v>
                </c:pt>
                <c:pt idx="4">
                  <c:v>3</c:v>
                </c:pt>
                <c:pt idx="5">
                  <c:v>1</c:v>
                </c:pt>
                <c:pt idx="6">
                  <c:v>2</c:v>
                </c:pt>
                <c:pt idx="7">
                  <c:v>2</c:v>
                </c:pt>
              </c:numCache>
            </c:numRef>
          </c:val>
          <c:extLst>
            <c:ext xmlns:c16="http://schemas.microsoft.com/office/drawing/2014/chart" uri="{C3380CC4-5D6E-409C-BE32-E72D297353CC}">
              <c16:uniqueId val="{00000002-E6CA-4111-8756-81FDF5731908}"/>
            </c:ext>
          </c:extLst>
        </c:ser>
        <c:dLbls>
          <c:showLegendKey val="0"/>
          <c:showVal val="0"/>
          <c:showCatName val="0"/>
          <c:showSerName val="0"/>
          <c:showPercent val="0"/>
          <c:showBubbleSize val="0"/>
        </c:dLbls>
        <c:gapWidth val="150"/>
        <c:overlap val="100"/>
        <c:axId val="424723480"/>
        <c:axId val="424724136"/>
      </c:barChart>
      <c:catAx>
        <c:axId val="424723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724136"/>
        <c:crosses val="autoZero"/>
        <c:auto val="1"/>
        <c:lblAlgn val="ctr"/>
        <c:lblOffset val="100"/>
        <c:noMultiLvlLbl val="0"/>
      </c:catAx>
      <c:valAx>
        <c:axId val="4247241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723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Sheet1!$A$2:$A$9</c:f>
              <c:strCache>
                <c:ptCount val="8"/>
                <c:pt idx="0">
                  <c:v>giantargentina</c:v>
                </c:pt>
                <c:pt idx="1">
                  <c:v>cervelo_argentina</c:v>
                </c:pt>
                <c:pt idx="2">
                  <c:v>orbea.argentina</c:v>
                </c:pt>
                <c:pt idx="3">
                  <c:v>cannondale.argentina</c:v>
                </c:pt>
                <c:pt idx="4">
                  <c:v>trekbicycleargentina</c:v>
                </c:pt>
                <c:pt idx="5">
                  <c:v>scottsportsargentina</c:v>
                </c:pt>
                <c:pt idx="6">
                  <c:v>specialized_arg</c:v>
                </c:pt>
                <c:pt idx="7">
                  <c:v>meridabikes_ar</c:v>
                </c:pt>
              </c:strCache>
            </c:strRef>
          </c:cat>
          <c:val>
            <c:numRef>
              <c:f>Sheet1!$B$2:$B$9</c:f>
              <c:numCache>
                <c:formatCode>General</c:formatCode>
                <c:ptCount val="8"/>
                <c:pt idx="0">
                  <c:v>1</c:v>
                </c:pt>
                <c:pt idx="1">
                  <c:v>0</c:v>
                </c:pt>
                <c:pt idx="2">
                  <c:v>0</c:v>
                </c:pt>
                <c:pt idx="3">
                  <c:v>557</c:v>
                </c:pt>
                <c:pt idx="4">
                  <c:v>2422</c:v>
                </c:pt>
                <c:pt idx="5">
                  <c:v>2688</c:v>
                </c:pt>
                <c:pt idx="6">
                  <c:v>705</c:v>
                </c:pt>
                <c:pt idx="7">
                  <c:v>109</c:v>
                </c:pt>
              </c:numCache>
            </c:numRef>
          </c:val>
          <c:extLst>
            <c:ext xmlns:c16="http://schemas.microsoft.com/office/drawing/2014/chart" uri="{C3380CC4-5D6E-409C-BE32-E72D297353CC}">
              <c16:uniqueId val="{00000000-9487-42A5-B0B3-995E3EA12670}"/>
            </c:ext>
          </c:extLst>
        </c:ser>
        <c:ser>
          <c:idx val="1"/>
          <c:order val="1"/>
          <c:tx>
            <c:strRef>
              <c:f>Sheet1!$C$1</c:f>
              <c:strCache>
                <c:ptCount val="1"/>
                <c:pt idx="0">
                  <c:v>Videos</c:v>
                </c:pt>
              </c:strCache>
            </c:strRef>
          </c:tx>
          <c:spPr>
            <a:solidFill>
              <a:schemeClr val="accent2"/>
            </a:solidFill>
            <a:ln>
              <a:noFill/>
            </a:ln>
            <a:effectLst/>
          </c:spPr>
          <c:invertIfNegative val="0"/>
          <c:cat>
            <c:strRef>
              <c:f>Sheet1!$A$2:$A$9</c:f>
              <c:strCache>
                <c:ptCount val="8"/>
                <c:pt idx="0">
                  <c:v>giantargentina</c:v>
                </c:pt>
                <c:pt idx="1">
                  <c:v>cervelo_argentina</c:v>
                </c:pt>
                <c:pt idx="2">
                  <c:v>orbea.argentina</c:v>
                </c:pt>
                <c:pt idx="3">
                  <c:v>cannondale.argentina</c:v>
                </c:pt>
                <c:pt idx="4">
                  <c:v>trekbicycleargentina</c:v>
                </c:pt>
                <c:pt idx="5">
                  <c:v>scottsportsargentina</c:v>
                </c:pt>
                <c:pt idx="6">
                  <c:v>specialized_arg</c:v>
                </c:pt>
                <c:pt idx="7">
                  <c:v>meridabikes_ar</c:v>
                </c:pt>
              </c:strCache>
            </c:strRef>
          </c:cat>
          <c:val>
            <c:numRef>
              <c:f>Sheet1!$C$2:$C$9</c:f>
              <c:numCache>
                <c:formatCode>General</c:formatCode>
                <c:ptCount val="8"/>
                <c:pt idx="0">
                  <c:v>0</c:v>
                </c:pt>
                <c:pt idx="1">
                  <c:v>0</c:v>
                </c:pt>
                <c:pt idx="2">
                  <c:v>0</c:v>
                </c:pt>
                <c:pt idx="3">
                  <c:v>0</c:v>
                </c:pt>
                <c:pt idx="4">
                  <c:v>355</c:v>
                </c:pt>
                <c:pt idx="5">
                  <c:v>182</c:v>
                </c:pt>
                <c:pt idx="6">
                  <c:v>1866</c:v>
                </c:pt>
                <c:pt idx="7">
                  <c:v>80</c:v>
                </c:pt>
              </c:numCache>
            </c:numRef>
          </c:val>
          <c:extLst>
            <c:ext xmlns:c16="http://schemas.microsoft.com/office/drawing/2014/chart" uri="{C3380CC4-5D6E-409C-BE32-E72D297353CC}">
              <c16:uniqueId val="{00000001-9487-42A5-B0B3-995E3EA12670}"/>
            </c:ext>
          </c:extLst>
        </c:ser>
        <c:ser>
          <c:idx val="2"/>
          <c:order val="2"/>
          <c:tx>
            <c:strRef>
              <c:f>Sheet1!$D$1</c:f>
              <c:strCache>
                <c:ptCount val="1"/>
                <c:pt idx="0">
                  <c:v>Carousels</c:v>
                </c:pt>
              </c:strCache>
            </c:strRef>
          </c:tx>
          <c:spPr>
            <a:solidFill>
              <a:schemeClr val="accent3"/>
            </a:solidFill>
            <a:ln>
              <a:noFill/>
            </a:ln>
            <a:effectLst/>
          </c:spPr>
          <c:invertIfNegative val="0"/>
          <c:cat>
            <c:strRef>
              <c:f>Sheet1!$A$2:$A$9</c:f>
              <c:strCache>
                <c:ptCount val="8"/>
                <c:pt idx="0">
                  <c:v>giantargentina</c:v>
                </c:pt>
                <c:pt idx="1">
                  <c:v>cervelo_argentina</c:v>
                </c:pt>
                <c:pt idx="2">
                  <c:v>orbea.argentina</c:v>
                </c:pt>
                <c:pt idx="3">
                  <c:v>cannondale.argentina</c:v>
                </c:pt>
                <c:pt idx="4">
                  <c:v>trekbicycleargentina</c:v>
                </c:pt>
                <c:pt idx="5">
                  <c:v>scottsportsargentina</c:v>
                </c:pt>
                <c:pt idx="6">
                  <c:v>specialized_arg</c:v>
                </c:pt>
                <c:pt idx="7">
                  <c:v>meridabikes_ar</c:v>
                </c:pt>
              </c:strCache>
            </c:strRef>
          </c:cat>
          <c:val>
            <c:numRef>
              <c:f>Sheet1!$D$2:$D$9</c:f>
              <c:numCache>
                <c:formatCode>General</c:formatCode>
                <c:ptCount val="8"/>
                <c:pt idx="0">
                  <c:v>191</c:v>
                </c:pt>
                <c:pt idx="1">
                  <c:v>0</c:v>
                </c:pt>
                <c:pt idx="2">
                  <c:v>0</c:v>
                </c:pt>
                <c:pt idx="3">
                  <c:v>716</c:v>
                </c:pt>
                <c:pt idx="4">
                  <c:v>4581</c:v>
                </c:pt>
                <c:pt idx="5">
                  <c:v>3189</c:v>
                </c:pt>
                <c:pt idx="6">
                  <c:v>2035</c:v>
                </c:pt>
                <c:pt idx="7">
                  <c:v>213</c:v>
                </c:pt>
              </c:numCache>
            </c:numRef>
          </c:val>
          <c:extLst>
            <c:ext xmlns:c16="http://schemas.microsoft.com/office/drawing/2014/chart" uri="{C3380CC4-5D6E-409C-BE32-E72D297353CC}">
              <c16:uniqueId val="{00000002-9487-42A5-B0B3-995E3EA12670}"/>
            </c:ext>
          </c:extLst>
        </c:ser>
        <c:dLbls>
          <c:showLegendKey val="0"/>
          <c:showVal val="0"/>
          <c:showCatName val="0"/>
          <c:showSerName val="0"/>
          <c:showPercent val="0"/>
          <c:showBubbleSize val="0"/>
        </c:dLbls>
        <c:gapWidth val="150"/>
        <c:overlap val="100"/>
        <c:axId val="424725776"/>
        <c:axId val="424726104"/>
      </c:barChart>
      <c:catAx>
        <c:axId val="424725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726104"/>
        <c:crosses val="autoZero"/>
        <c:auto val="1"/>
        <c:lblAlgn val="ctr"/>
        <c:lblOffset val="100"/>
        <c:noMultiLvlLbl val="0"/>
      </c:catAx>
      <c:valAx>
        <c:axId val="4247261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725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giantargentina</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0.31755357744781798</c:v>
                </c:pt>
                <c:pt idx="1">
                  <c:v>4.9838026414153998E-3</c:v>
                </c:pt>
                <c:pt idx="2">
                  <c:v>0</c:v>
                </c:pt>
              </c:numCache>
            </c:numRef>
          </c:val>
          <c:extLst>
            <c:ext xmlns:c16="http://schemas.microsoft.com/office/drawing/2014/chart" uri="{C3380CC4-5D6E-409C-BE32-E72D297353CC}">
              <c16:uniqueId val="{00000000-5F56-4174-AF99-A4194163DA30}"/>
            </c:ext>
          </c:extLst>
        </c:ser>
        <c:ser>
          <c:idx val="1"/>
          <c:order val="1"/>
          <c:tx>
            <c:strRef>
              <c:f>Sheet1!$C$1</c:f>
              <c:strCache>
                <c:ptCount val="1"/>
                <c:pt idx="0">
                  <c:v>cervelo_argentina</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c:v>
                </c:pt>
                <c:pt idx="1">
                  <c:v>0</c:v>
                </c:pt>
                <c:pt idx="2">
                  <c:v>0</c:v>
                </c:pt>
              </c:numCache>
            </c:numRef>
          </c:val>
          <c:extLst>
            <c:ext xmlns:c16="http://schemas.microsoft.com/office/drawing/2014/chart" uri="{C3380CC4-5D6E-409C-BE32-E72D297353CC}">
              <c16:uniqueId val="{00000001-5F56-4174-AF99-A4194163DA30}"/>
            </c:ext>
          </c:extLst>
        </c:ser>
        <c:ser>
          <c:idx val="2"/>
          <c:order val="2"/>
          <c:tx>
            <c:strRef>
              <c:f>Sheet1!$D$1</c:f>
              <c:strCache>
                <c:ptCount val="1"/>
                <c:pt idx="0">
                  <c:v>orbea.argentina</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c:v>
                </c:pt>
                <c:pt idx="1">
                  <c:v>0</c:v>
                </c:pt>
                <c:pt idx="2">
                  <c:v>0</c:v>
                </c:pt>
              </c:numCache>
            </c:numRef>
          </c:val>
          <c:extLst>
            <c:ext xmlns:c16="http://schemas.microsoft.com/office/drawing/2014/chart" uri="{C3380CC4-5D6E-409C-BE32-E72D297353CC}">
              <c16:uniqueId val="{00000002-5F56-4174-AF99-A4194163DA30}"/>
            </c:ext>
          </c:extLst>
        </c:ser>
        <c:ser>
          <c:idx val="3"/>
          <c:order val="3"/>
          <c:tx>
            <c:strRef>
              <c:f>Sheet1!$E$1</c:f>
              <c:strCache>
                <c:ptCount val="1"/>
                <c:pt idx="0">
                  <c:v>cannondale.argentina</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0.61638571884603</c:v>
                </c:pt>
                <c:pt idx="1">
                  <c:v>0.67146363763152805</c:v>
                </c:pt>
                <c:pt idx="2">
                  <c:v>0</c:v>
                </c:pt>
              </c:numCache>
            </c:numRef>
          </c:val>
          <c:extLst>
            <c:ext xmlns:c16="http://schemas.microsoft.com/office/drawing/2014/chart" uri="{C3380CC4-5D6E-409C-BE32-E72D297353CC}">
              <c16:uniqueId val="{00000003-5F56-4174-AF99-A4194163DA30}"/>
            </c:ext>
          </c:extLst>
        </c:ser>
        <c:ser>
          <c:idx val="4"/>
          <c:order val="4"/>
          <c:tx>
            <c:strRef>
              <c:f>Sheet1!$F$1</c:f>
              <c:strCache>
                <c:ptCount val="1"/>
                <c:pt idx="0">
                  <c:v>trekbicycleargentina</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0.68295916757772701</c:v>
                </c:pt>
                <c:pt idx="1">
                  <c:v>0.46063594246755801</c:v>
                </c:pt>
                <c:pt idx="2">
                  <c:v>0.24676299217353501</c:v>
                </c:pt>
              </c:numCache>
            </c:numRef>
          </c:val>
          <c:extLst>
            <c:ext xmlns:c16="http://schemas.microsoft.com/office/drawing/2014/chart" uri="{C3380CC4-5D6E-409C-BE32-E72D297353CC}">
              <c16:uniqueId val="{00000004-5F56-4174-AF99-A4194163DA30}"/>
            </c:ext>
          </c:extLst>
        </c:ser>
        <c:ser>
          <c:idx val="5"/>
          <c:order val="5"/>
          <c:tx>
            <c:strRef>
              <c:f>Sheet1!$G$1</c:f>
              <c:strCache>
                <c:ptCount val="1"/>
                <c:pt idx="0">
                  <c:v>scottsportsargentina</c:v>
                </c:pt>
              </c:strCache>
            </c:strRef>
          </c:tx>
          <c:spPr>
            <a:solidFill>
              <a:schemeClr val="accent6"/>
            </a:solidFill>
            <a:ln>
              <a:noFill/>
            </a:ln>
            <a:effectLst/>
          </c:spPr>
          <c:invertIfNegative val="0"/>
          <c:cat>
            <c:strRef>
              <c:f>Sheet1!$A$2:$A$4</c:f>
              <c:strCache>
                <c:ptCount val="3"/>
                <c:pt idx="0">
                  <c:v>Carousel</c:v>
                </c:pt>
                <c:pt idx="1">
                  <c:v>Image</c:v>
                </c:pt>
                <c:pt idx="2">
                  <c:v>Video</c:v>
                </c:pt>
              </c:strCache>
            </c:strRef>
          </c:cat>
          <c:val>
            <c:numRef>
              <c:f>Sheet1!$G$2:$G$4</c:f>
              <c:numCache>
                <c:formatCode>General</c:formatCode>
                <c:ptCount val="3"/>
                <c:pt idx="0">
                  <c:v>0.61727770173303698</c:v>
                </c:pt>
                <c:pt idx="1">
                  <c:v>0.45600291487384198</c:v>
                </c:pt>
                <c:pt idx="2">
                  <c:v>0.49093655589124002</c:v>
                </c:pt>
              </c:numCache>
            </c:numRef>
          </c:val>
          <c:extLst>
            <c:ext xmlns:c16="http://schemas.microsoft.com/office/drawing/2014/chart" uri="{C3380CC4-5D6E-409C-BE32-E72D297353CC}">
              <c16:uniqueId val="{00000005-5F56-4174-AF99-A4194163DA30}"/>
            </c:ext>
          </c:extLst>
        </c:ser>
        <c:ser>
          <c:idx val="6"/>
          <c:order val="6"/>
          <c:tx>
            <c:strRef>
              <c:f>Sheet1!$H$1</c:f>
              <c:strCache>
                <c:ptCount val="1"/>
                <c:pt idx="0">
                  <c:v>specialized_arg</c:v>
                </c:pt>
              </c:strCache>
            </c:strRef>
          </c:tx>
          <c:spPr>
            <a:solidFill>
              <a:schemeClr val="accent1">
                <a:lumMod val="60000"/>
              </a:schemeClr>
            </a:solidFill>
            <a:ln>
              <a:noFill/>
            </a:ln>
            <a:effectLst/>
          </c:spPr>
          <c:invertIfNegative val="0"/>
          <c:cat>
            <c:strRef>
              <c:f>Sheet1!$A$2:$A$4</c:f>
              <c:strCache>
                <c:ptCount val="3"/>
                <c:pt idx="0">
                  <c:v>Carousel</c:v>
                </c:pt>
                <c:pt idx="1">
                  <c:v>Image</c:v>
                </c:pt>
                <c:pt idx="2">
                  <c:v>Video</c:v>
                </c:pt>
              </c:strCache>
            </c:strRef>
          </c:cat>
          <c:val>
            <c:numRef>
              <c:f>Sheet1!$H$2:$H$4</c:f>
              <c:numCache>
                <c:formatCode>General</c:formatCode>
                <c:ptCount val="3"/>
                <c:pt idx="0">
                  <c:v>0.72064807079267201</c:v>
                </c:pt>
                <c:pt idx="1">
                  <c:v>0.29994198033528402</c:v>
                </c:pt>
                <c:pt idx="2">
                  <c:v>1.9823106958458301</c:v>
                </c:pt>
              </c:numCache>
            </c:numRef>
          </c:val>
          <c:extLst>
            <c:ext xmlns:c16="http://schemas.microsoft.com/office/drawing/2014/chart" uri="{C3380CC4-5D6E-409C-BE32-E72D297353CC}">
              <c16:uniqueId val="{00000006-5F56-4174-AF99-A4194163DA30}"/>
            </c:ext>
          </c:extLst>
        </c:ser>
        <c:ser>
          <c:idx val="7"/>
          <c:order val="7"/>
          <c:tx>
            <c:strRef>
              <c:f>Sheet1!$I$1</c:f>
              <c:strCache>
                <c:ptCount val="1"/>
                <c:pt idx="0">
                  <c:v>meridabikes_ar</c:v>
                </c:pt>
              </c:strCache>
            </c:strRef>
          </c:tx>
          <c:spPr>
            <a:solidFill>
              <a:schemeClr val="accent2">
                <a:lumMod val="60000"/>
              </a:schemeClr>
            </a:solidFill>
            <a:ln>
              <a:noFill/>
            </a:ln>
            <a:effectLst/>
          </c:spPr>
          <c:invertIfNegative val="0"/>
          <c:cat>
            <c:strRef>
              <c:f>Sheet1!$A$2:$A$4</c:f>
              <c:strCache>
                <c:ptCount val="3"/>
                <c:pt idx="0">
                  <c:v>Carousel</c:v>
                </c:pt>
                <c:pt idx="1">
                  <c:v>Image</c:v>
                </c:pt>
                <c:pt idx="2">
                  <c:v>Video</c:v>
                </c:pt>
              </c:strCache>
            </c:strRef>
          </c:cat>
          <c:val>
            <c:numRef>
              <c:f>Sheet1!$I$2:$I$4</c:f>
              <c:numCache>
                <c:formatCode>General</c:formatCode>
                <c:ptCount val="3"/>
                <c:pt idx="0">
                  <c:v>1.53793023926205</c:v>
                </c:pt>
                <c:pt idx="1">
                  <c:v>0.79444943045818495</c:v>
                </c:pt>
                <c:pt idx="2">
                  <c:v>0.58814925941384</c:v>
                </c:pt>
              </c:numCache>
            </c:numRef>
          </c:val>
          <c:extLst>
            <c:ext xmlns:c16="http://schemas.microsoft.com/office/drawing/2014/chart" uri="{C3380CC4-5D6E-409C-BE32-E72D297353CC}">
              <c16:uniqueId val="{00000007-5F56-4174-AF99-A4194163DA30}"/>
            </c:ext>
          </c:extLst>
        </c:ser>
        <c:dLbls>
          <c:showLegendKey val="0"/>
          <c:showVal val="0"/>
          <c:showCatName val="0"/>
          <c:showSerName val="0"/>
          <c:showPercent val="0"/>
          <c:showBubbleSize val="0"/>
        </c:dLbls>
        <c:gapWidth val="219"/>
        <c:overlap val="-27"/>
        <c:axId val="424752016"/>
        <c:axId val="424751360"/>
      </c:barChart>
      <c:catAx>
        <c:axId val="424752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751360"/>
        <c:crosses val="autoZero"/>
        <c:auto val="1"/>
        <c:lblAlgn val="ctr"/>
        <c:lblOffset val="100"/>
        <c:noMultiLvlLbl val="0"/>
      </c:catAx>
      <c:valAx>
        <c:axId val="424751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752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Sheet1!$A$2:$A$9</c:f>
              <c:strCache>
                <c:ptCount val="8"/>
                <c:pt idx="0">
                  <c:v>giantargentina</c:v>
                </c:pt>
                <c:pt idx="1">
                  <c:v>cervelo_argentina</c:v>
                </c:pt>
                <c:pt idx="2">
                  <c:v>orbea.argentina</c:v>
                </c:pt>
                <c:pt idx="3">
                  <c:v>cannondale.argentina</c:v>
                </c:pt>
                <c:pt idx="4">
                  <c:v>trekbicycleargentina</c:v>
                </c:pt>
                <c:pt idx="5">
                  <c:v>scottsportsargentina</c:v>
                </c:pt>
                <c:pt idx="6">
                  <c:v>specialized_arg</c:v>
                </c:pt>
                <c:pt idx="7">
                  <c:v>meridabikes_ar</c:v>
                </c:pt>
              </c:strCache>
            </c:strRef>
          </c:cat>
          <c:val>
            <c:numRef>
              <c:f>Sheet1!$B$2:$B$9</c:f>
              <c:numCache>
                <c:formatCode>General</c:formatCode>
                <c:ptCount val="8"/>
                <c:pt idx="0">
                  <c:v>177</c:v>
                </c:pt>
                <c:pt idx="1">
                  <c:v>0</c:v>
                </c:pt>
                <c:pt idx="2">
                  <c:v>0</c:v>
                </c:pt>
                <c:pt idx="3">
                  <c:v>1262</c:v>
                </c:pt>
                <c:pt idx="4">
                  <c:v>7225</c:v>
                </c:pt>
                <c:pt idx="5">
                  <c:v>5714</c:v>
                </c:pt>
                <c:pt idx="6">
                  <c:v>4463</c:v>
                </c:pt>
                <c:pt idx="7">
                  <c:v>398</c:v>
                </c:pt>
              </c:numCache>
            </c:numRef>
          </c:val>
          <c:extLst>
            <c:ext xmlns:c16="http://schemas.microsoft.com/office/drawing/2014/chart" uri="{C3380CC4-5D6E-409C-BE32-E72D297353CC}">
              <c16:uniqueId val="{00000000-00C7-4AF1-9597-EC59577AB650}"/>
            </c:ext>
          </c:extLst>
        </c:ser>
        <c:ser>
          <c:idx val="1"/>
          <c:order val="1"/>
          <c:tx>
            <c:strRef>
              <c:f>Sheet1!$C$1</c:f>
              <c:strCache>
                <c:ptCount val="1"/>
                <c:pt idx="0">
                  <c:v>Comments</c:v>
                </c:pt>
              </c:strCache>
            </c:strRef>
          </c:tx>
          <c:spPr>
            <a:solidFill>
              <a:schemeClr val="accent2"/>
            </a:solidFill>
            <a:ln>
              <a:noFill/>
            </a:ln>
            <a:effectLst/>
          </c:spPr>
          <c:invertIfNegative val="0"/>
          <c:cat>
            <c:strRef>
              <c:f>Sheet1!$A$2:$A$9</c:f>
              <c:strCache>
                <c:ptCount val="8"/>
                <c:pt idx="0">
                  <c:v>giantargentina</c:v>
                </c:pt>
                <c:pt idx="1">
                  <c:v>cervelo_argentina</c:v>
                </c:pt>
                <c:pt idx="2">
                  <c:v>orbea.argentina</c:v>
                </c:pt>
                <c:pt idx="3">
                  <c:v>cannondale.argentina</c:v>
                </c:pt>
                <c:pt idx="4">
                  <c:v>trekbicycleargentina</c:v>
                </c:pt>
                <c:pt idx="5">
                  <c:v>scottsportsargentina</c:v>
                </c:pt>
                <c:pt idx="6">
                  <c:v>specialized_arg</c:v>
                </c:pt>
                <c:pt idx="7">
                  <c:v>meridabikes_ar</c:v>
                </c:pt>
              </c:strCache>
            </c:strRef>
          </c:cat>
          <c:val>
            <c:numRef>
              <c:f>Sheet1!$C$2:$C$9</c:f>
              <c:numCache>
                <c:formatCode>General</c:formatCode>
                <c:ptCount val="8"/>
                <c:pt idx="0">
                  <c:v>15</c:v>
                </c:pt>
                <c:pt idx="1">
                  <c:v>0</c:v>
                </c:pt>
                <c:pt idx="2">
                  <c:v>0</c:v>
                </c:pt>
                <c:pt idx="3">
                  <c:v>11</c:v>
                </c:pt>
                <c:pt idx="4">
                  <c:v>133</c:v>
                </c:pt>
                <c:pt idx="5">
                  <c:v>345</c:v>
                </c:pt>
                <c:pt idx="6">
                  <c:v>143</c:v>
                </c:pt>
                <c:pt idx="7">
                  <c:v>4</c:v>
                </c:pt>
              </c:numCache>
            </c:numRef>
          </c:val>
          <c:extLst>
            <c:ext xmlns:c16="http://schemas.microsoft.com/office/drawing/2014/chart" uri="{C3380CC4-5D6E-409C-BE32-E72D297353CC}">
              <c16:uniqueId val="{00000001-00C7-4AF1-9597-EC59577AB650}"/>
            </c:ext>
          </c:extLst>
        </c:ser>
        <c:dLbls>
          <c:showLegendKey val="0"/>
          <c:showVal val="0"/>
          <c:showCatName val="0"/>
          <c:showSerName val="0"/>
          <c:showPercent val="0"/>
          <c:showBubbleSize val="0"/>
        </c:dLbls>
        <c:gapWidth val="150"/>
        <c:overlap val="100"/>
        <c:axId val="424743488"/>
        <c:axId val="424744800"/>
      </c:barChart>
      <c:catAx>
        <c:axId val="424743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744800"/>
        <c:crosses val="autoZero"/>
        <c:auto val="1"/>
        <c:lblAlgn val="ctr"/>
        <c:lblOffset val="100"/>
        <c:noMultiLvlLbl val="0"/>
      </c:catAx>
      <c:valAx>
        <c:axId val="4247448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743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7D15F-DCEF-4EB7-A980-DEDE19B04BAE}"/>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6B60D93C-7306-4F97-9474-762538624084}"/>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3401162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7CAAF-0894-45FF-BF29-59F590E79DE8}"/>
              </a:ext>
            </a:extLst>
          </p:cNvPr>
          <p:cNvSpPr>
            <a:spLocks noGrp="1"/>
          </p:cNvSpPr>
          <p:nvPr>
            <p:ph type="title"/>
          </p:nvPr>
        </p:nvSpPr>
        <p:spPr/>
        <p:txBody>
          <a:bodyPr/>
          <a:lstStyle/>
          <a:p>
            <a:r>
              <a:rPr lang="en-US"/>
              <a:t>Instagram Key Metrics Table | Scott</a:t>
            </a:r>
          </a:p>
        </p:txBody>
      </p:sp>
      <p:graphicFrame>
        <p:nvGraphicFramePr>
          <p:cNvPr id="5" name="Table Placeholder 4">
            <a:extLst>
              <a:ext uri="{FF2B5EF4-FFF2-40B4-BE49-F238E27FC236}">
                <a16:creationId xmlns:a16="http://schemas.microsoft.com/office/drawing/2014/main" id="{CC6F2338-CBC9-4F06-83CF-CE20EA24D8BE}"/>
              </a:ext>
            </a:extLst>
          </p:cNvPr>
          <p:cNvGraphicFramePr>
            <a:graphicFrameLocks noGrp="1"/>
          </p:cNvGraphicFramePr>
          <p:nvPr>
            <p:ph type="tbl" sz="quarter" idx="13"/>
            <p:extLst>
              <p:ext uri="{D42A27DB-BD31-4B8C-83A1-F6EECF244321}">
                <p14:modId xmlns:p14="http://schemas.microsoft.com/office/powerpoint/2010/main" val="25923385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72992903"/>
                    </a:ext>
                  </a:extLst>
                </a:gridCol>
                <a:gridCol w="658368">
                  <a:extLst>
                    <a:ext uri="{9D8B030D-6E8A-4147-A177-3AD203B41FA5}">
                      <a16:colId xmlns:a16="http://schemas.microsoft.com/office/drawing/2014/main" val="1677829802"/>
                    </a:ext>
                  </a:extLst>
                </a:gridCol>
                <a:gridCol w="658368">
                  <a:extLst>
                    <a:ext uri="{9D8B030D-6E8A-4147-A177-3AD203B41FA5}">
                      <a16:colId xmlns:a16="http://schemas.microsoft.com/office/drawing/2014/main" val="141663271"/>
                    </a:ext>
                  </a:extLst>
                </a:gridCol>
                <a:gridCol w="658368">
                  <a:extLst>
                    <a:ext uri="{9D8B030D-6E8A-4147-A177-3AD203B41FA5}">
                      <a16:colId xmlns:a16="http://schemas.microsoft.com/office/drawing/2014/main" val="3761936196"/>
                    </a:ext>
                  </a:extLst>
                </a:gridCol>
                <a:gridCol w="658368">
                  <a:extLst>
                    <a:ext uri="{9D8B030D-6E8A-4147-A177-3AD203B41FA5}">
                      <a16:colId xmlns:a16="http://schemas.microsoft.com/office/drawing/2014/main" val="1297561760"/>
                    </a:ext>
                  </a:extLst>
                </a:gridCol>
                <a:gridCol w="658368">
                  <a:extLst>
                    <a:ext uri="{9D8B030D-6E8A-4147-A177-3AD203B41FA5}">
                      <a16:colId xmlns:a16="http://schemas.microsoft.com/office/drawing/2014/main" val="1246041845"/>
                    </a:ext>
                  </a:extLst>
                </a:gridCol>
                <a:gridCol w="658368">
                  <a:extLst>
                    <a:ext uri="{9D8B030D-6E8A-4147-A177-3AD203B41FA5}">
                      <a16:colId xmlns:a16="http://schemas.microsoft.com/office/drawing/2014/main" val="433863180"/>
                    </a:ext>
                  </a:extLst>
                </a:gridCol>
                <a:gridCol w="658368">
                  <a:extLst>
                    <a:ext uri="{9D8B030D-6E8A-4147-A177-3AD203B41FA5}">
                      <a16:colId xmlns:a16="http://schemas.microsoft.com/office/drawing/2014/main" val="3074374693"/>
                    </a:ext>
                  </a:extLst>
                </a:gridCol>
                <a:gridCol w="658368">
                  <a:extLst>
                    <a:ext uri="{9D8B030D-6E8A-4147-A177-3AD203B41FA5}">
                      <a16:colId xmlns:a16="http://schemas.microsoft.com/office/drawing/2014/main" val="3570887672"/>
                    </a:ext>
                  </a:extLst>
                </a:gridCol>
                <a:gridCol w="658368">
                  <a:extLst>
                    <a:ext uri="{9D8B030D-6E8A-4147-A177-3AD203B41FA5}">
                      <a16:colId xmlns:a16="http://schemas.microsoft.com/office/drawing/2014/main" val="221981312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508860658"/>
                  </a:ext>
                </a:extLst>
              </a:tr>
              <a:tr h="370840">
                <a:tc>
                  <a:txBody>
                    <a:bodyPr/>
                    <a:lstStyle/>
                    <a:p>
                      <a:r>
                        <a:rPr lang="en-US" sz="1000"/>
                        <a:t>trekbicycleargentina</a:t>
                      </a:r>
                    </a:p>
                  </a:txBody>
                  <a:tcPr/>
                </a:tc>
                <a:tc>
                  <a:txBody>
                    <a:bodyPr/>
                    <a:lstStyle/>
                    <a:p>
                      <a:r>
                        <a:rPr lang="en-US" sz="1000"/>
                        <a:t>48025</a:t>
                      </a:r>
                    </a:p>
                  </a:txBody>
                  <a:tcPr/>
                </a:tc>
                <a:tc>
                  <a:txBody>
                    <a:bodyPr/>
                    <a:lstStyle/>
                    <a:p>
                      <a:r>
                        <a:rPr lang="en-US" sz="1000"/>
                        <a:t>334</a:t>
                      </a:r>
                    </a:p>
                  </a:txBody>
                  <a:tcPr/>
                </a:tc>
                <a:tc>
                  <a:txBody>
                    <a:bodyPr/>
                    <a:lstStyle/>
                    <a:p>
                      <a:r>
                        <a:rPr lang="en-US" sz="1000"/>
                        <a:t>11</a:t>
                      </a:r>
                    </a:p>
                  </a:txBody>
                  <a:tcPr/>
                </a:tc>
                <a:tc>
                  <a:txBody>
                    <a:bodyPr/>
                    <a:lstStyle/>
                    <a:p>
                      <a:r>
                        <a:rPr lang="en-US" sz="1000"/>
                        <a:t>14</a:t>
                      </a:r>
                    </a:p>
                  </a:txBody>
                  <a:tcPr/>
                </a:tc>
                <a:tc>
                  <a:txBody>
                    <a:bodyPr/>
                    <a:lstStyle/>
                    <a:p>
                      <a:r>
                        <a:rPr lang="en-US" sz="1000"/>
                        <a:t>3</a:t>
                      </a:r>
                    </a:p>
                  </a:txBody>
                  <a:tcPr/>
                </a:tc>
                <a:tc>
                  <a:txBody>
                    <a:bodyPr/>
                    <a:lstStyle/>
                    <a:p>
                      <a:r>
                        <a:rPr lang="en-US" sz="1000"/>
                        <a:t>28</a:t>
                      </a:r>
                    </a:p>
                  </a:txBody>
                  <a:tcPr/>
                </a:tc>
                <a:tc>
                  <a:txBody>
                    <a:bodyPr/>
                    <a:lstStyle/>
                    <a:p>
                      <a:r>
                        <a:rPr lang="en-US" sz="1000"/>
                        <a:t>7225</a:t>
                      </a:r>
                    </a:p>
                  </a:txBody>
                  <a:tcPr/>
                </a:tc>
                <a:tc>
                  <a:txBody>
                    <a:bodyPr/>
                    <a:lstStyle/>
                    <a:p>
                      <a:r>
                        <a:rPr lang="en-US" sz="1000"/>
                        <a:t>133</a:t>
                      </a:r>
                    </a:p>
                  </a:txBody>
                  <a:tcPr/>
                </a:tc>
                <a:tc>
                  <a:txBody>
                    <a:bodyPr/>
                    <a:lstStyle/>
                    <a:p>
                      <a:r>
                        <a:rPr lang="en-US" sz="1000"/>
                        <a:t>0.5491 %</a:t>
                      </a:r>
                    </a:p>
                  </a:txBody>
                  <a:tcPr/>
                </a:tc>
                <a:extLst>
                  <a:ext uri="{0D108BD9-81ED-4DB2-BD59-A6C34878D82A}">
                    <a16:rowId xmlns:a16="http://schemas.microsoft.com/office/drawing/2014/main" val="2742684528"/>
                  </a:ext>
                </a:extLst>
              </a:tr>
              <a:tr h="370840">
                <a:tc>
                  <a:txBody>
                    <a:bodyPr/>
                    <a:lstStyle/>
                    <a:p>
                      <a:r>
                        <a:rPr lang="en-US" sz="1000"/>
                        <a:t>specialized_arg</a:t>
                      </a:r>
                    </a:p>
                  </a:txBody>
                  <a:tcPr/>
                </a:tc>
                <a:tc>
                  <a:txBody>
                    <a:bodyPr/>
                    <a:lstStyle/>
                    <a:p>
                      <a:r>
                        <a:rPr lang="en-US" sz="1000"/>
                        <a:t>47423</a:t>
                      </a:r>
                    </a:p>
                  </a:txBody>
                  <a:tcPr/>
                </a:tc>
                <a:tc>
                  <a:txBody>
                    <a:bodyPr/>
                    <a:lstStyle/>
                    <a:p>
                      <a:r>
                        <a:rPr lang="en-US" sz="1000"/>
                        <a:t>664</a:t>
                      </a:r>
                    </a:p>
                  </a:txBody>
                  <a:tcPr/>
                </a:tc>
                <a:tc>
                  <a:txBody>
                    <a:bodyPr/>
                    <a:lstStyle/>
                    <a:p>
                      <a:r>
                        <a:rPr lang="en-US" sz="1000"/>
                        <a:t>5</a:t>
                      </a:r>
                    </a:p>
                  </a:txBody>
                  <a:tcPr/>
                </a:tc>
                <a:tc>
                  <a:txBody>
                    <a:bodyPr/>
                    <a:lstStyle/>
                    <a:p>
                      <a:r>
                        <a:rPr lang="en-US" sz="1000"/>
                        <a:t>6</a:t>
                      </a:r>
                    </a:p>
                  </a:txBody>
                  <a:tcPr/>
                </a:tc>
                <a:tc>
                  <a:txBody>
                    <a:bodyPr/>
                    <a:lstStyle/>
                    <a:p>
                      <a:r>
                        <a:rPr lang="en-US" sz="1000"/>
                        <a:t>2</a:t>
                      </a:r>
                    </a:p>
                  </a:txBody>
                  <a:tcPr/>
                </a:tc>
                <a:tc>
                  <a:txBody>
                    <a:bodyPr/>
                    <a:lstStyle/>
                    <a:p>
                      <a:r>
                        <a:rPr lang="en-US" sz="1000"/>
                        <a:t>13</a:t>
                      </a:r>
                    </a:p>
                  </a:txBody>
                  <a:tcPr/>
                </a:tc>
                <a:tc>
                  <a:txBody>
                    <a:bodyPr/>
                    <a:lstStyle/>
                    <a:p>
                      <a:r>
                        <a:rPr lang="en-US" sz="1000"/>
                        <a:t>4463</a:t>
                      </a:r>
                    </a:p>
                  </a:txBody>
                  <a:tcPr/>
                </a:tc>
                <a:tc>
                  <a:txBody>
                    <a:bodyPr/>
                    <a:lstStyle/>
                    <a:p>
                      <a:r>
                        <a:rPr lang="en-US" sz="1000"/>
                        <a:t>143</a:t>
                      </a:r>
                    </a:p>
                  </a:txBody>
                  <a:tcPr/>
                </a:tc>
                <a:tc>
                  <a:txBody>
                    <a:bodyPr/>
                    <a:lstStyle/>
                    <a:p>
                      <a:r>
                        <a:rPr lang="en-US" sz="1000"/>
                        <a:t>0.7524 %</a:t>
                      </a:r>
                    </a:p>
                  </a:txBody>
                  <a:tcPr/>
                </a:tc>
                <a:extLst>
                  <a:ext uri="{0D108BD9-81ED-4DB2-BD59-A6C34878D82A}">
                    <a16:rowId xmlns:a16="http://schemas.microsoft.com/office/drawing/2014/main" val="13768005"/>
                  </a:ext>
                </a:extLst>
              </a:tr>
              <a:tr h="370840">
                <a:tc>
                  <a:txBody>
                    <a:bodyPr/>
                    <a:lstStyle/>
                    <a:p>
                      <a:r>
                        <a:rPr lang="en-US" sz="1000"/>
                        <a:t>scottsportsargentina</a:t>
                      </a:r>
                    </a:p>
                  </a:txBody>
                  <a:tcPr/>
                </a:tc>
                <a:tc>
                  <a:txBody>
                    <a:bodyPr/>
                    <a:lstStyle/>
                    <a:p>
                      <a:r>
                        <a:rPr lang="en-US" sz="1000"/>
                        <a:t>37130</a:t>
                      </a:r>
                    </a:p>
                  </a:txBody>
                  <a:tcPr/>
                </a:tc>
                <a:tc>
                  <a:txBody>
                    <a:bodyPr/>
                    <a:lstStyle/>
                    <a:p>
                      <a:r>
                        <a:rPr lang="en-US" sz="1000"/>
                        <a:t>507</a:t>
                      </a:r>
                    </a:p>
                  </a:txBody>
                  <a:tcPr/>
                </a:tc>
                <a:tc>
                  <a:txBody>
                    <a:bodyPr/>
                    <a:lstStyle/>
                    <a:p>
                      <a:r>
                        <a:rPr lang="en-US" sz="1000"/>
                        <a:t>16</a:t>
                      </a:r>
                    </a:p>
                  </a:txBody>
                  <a:tcPr/>
                </a:tc>
                <a:tc>
                  <a:txBody>
                    <a:bodyPr/>
                    <a:lstStyle/>
                    <a:p>
                      <a:r>
                        <a:rPr lang="en-US" sz="1000"/>
                        <a:t>14</a:t>
                      </a:r>
                    </a:p>
                  </a:txBody>
                  <a:tcPr/>
                </a:tc>
                <a:tc>
                  <a:txBody>
                    <a:bodyPr/>
                    <a:lstStyle/>
                    <a:p>
                      <a:r>
                        <a:rPr lang="en-US" sz="1000"/>
                        <a:t>1</a:t>
                      </a:r>
                    </a:p>
                  </a:txBody>
                  <a:tcPr/>
                </a:tc>
                <a:tc>
                  <a:txBody>
                    <a:bodyPr/>
                    <a:lstStyle/>
                    <a:p>
                      <a:r>
                        <a:rPr lang="en-US" sz="1000"/>
                        <a:t>31</a:t>
                      </a:r>
                    </a:p>
                  </a:txBody>
                  <a:tcPr/>
                </a:tc>
                <a:tc>
                  <a:txBody>
                    <a:bodyPr/>
                    <a:lstStyle/>
                    <a:p>
                      <a:r>
                        <a:rPr lang="en-US" sz="1000"/>
                        <a:t>5714</a:t>
                      </a:r>
                    </a:p>
                  </a:txBody>
                  <a:tcPr/>
                </a:tc>
                <a:tc>
                  <a:txBody>
                    <a:bodyPr/>
                    <a:lstStyle/>
                    <a:p>
                      <a:r>
                        <a:rPr lang="en-US" sz="1000"/>
                        <a:t>345</a:t>
                      </a:r>
                    </a:p>
                  </a:txBody>
                  <a:tcPr/>
                </a:tc>
                <a:tc>
                  <a:txBody>
                    <a:bodyPr/>
                    <a:lstStyle/>
                    <a:p>
                      <a:r>
                        <a:rPr lang="en-US" sz="1000"/>
                        <a:t>0.5300 %</a:t>
                      </a:r>
                    </a:p>
                  </a:txBody>
                  <a:tcPr/>
                </a:tc>
                <a:extLst>
                  <a:ext uri="{0D108BD9-81ED-4DB2-BD59-A6C34878D82A}">
                    <a16:rowId xmlns:a16="http://schemas.microsoft.com/office/drawing/2014/main" val="1473793122"/>
                  </a:ext>
                </a:extLst>
              </a:tr>
              <a:tr h="370840">
                <a:tc>
                  <a:txBody>
                    <a:bodyPr/>
                    <a:lstStyle/>
                    <a:p>
                      <a:r>
                        <a:rPr lang="en-US" sz="1000"/>
                        <a:t>giantargentina</a:t>
                      </a:r>
                    </a:p>
                  </a:txBody>
                  <a:tcPr/>
                </a:tc>
                <a:tc>
                  <a:txBody>
                    <a:bodyPr/>
                    <a:lstStyle/>
                    <a:p>
                      <a:r>
                        <a:rPr lang="en-US" sz="1000"/>
                        <a:t>20075</a:t>
                      </a:r>
                    </a:p>
                  </a:txBody>
                  <a:tcPr/>
                </a:tc>
                <a:tc>
                  <a:txBody>
                    <a:bodyPr/>
                    <a:lstStyle/>
                    <a:p>
                      <a:r>
                        <a:rPr lang="en-US" sz="1000"/>
                        <a:t>126</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4</a:t>
                      </a:r>
                    </a:p>
                  </a:txBody>
                  <a:tcPr/>
                </a:tc>
                <a:tc>
                  <a:txBody>
                    <a:bodyPr/>
                    <a:lstStyle/>
                    <a:p>
                      <a:r>
                        <a:rPr lang="en-US" sz="1000"/>
                        <a:t>177</a:t>
                      </a:r>
                    </a:p>
                  </a:txBody>
                  <a:tcPr/>
                </a:tc>
                <a:tc>
                  <a:txBody>
                    <a:bodyPr/>
                    <a:lstStyle/>
                    <a:p>
                      <a:r>
                        <a:rPr lang="en-US" sz="1000"/>
                        <a:t>15</a:t>
                      </a:r>
                    </a:p>
                  </a:txBody>
                  <a:tcPr/>
                </a:tc>
                <a:tc>
                  <a:txBody>
                    <a:bodyPr/>
                    <a:lstStyle/>
                    <a:p>
                      <a:r>
                        <a:rPr lang="en-US" sz="1000"/>
                        <a:t>0.2399 %</a:t>
                      </a:r>
                    </a:p>
                  </a:txBody>
                  <a:tcPr/>
                </a:tc>
                <a:extLst>
                  <a:ext uri="{0D108BD9-81ED-4DB2-BD59-A6C34878D82A}">
                    <a16:rowId xmlns:a16="http://schemas.microsoft.com/office/drawing/2014/main" val="2292309834"/>
                  </a:ext>
                </a:extLst>
              </a:tr>
              <a:tr h="370840">
                <a:tc>
                  <a:txBody>
                    <a:bodyPr/>
                    <a:lstStyle/>
                    <a:p>
                      <a:r>
                        <a:rPr lang="en-US" sz="1000"/>
                        <a:t>orbea.argentina</a:t>
                      </a:r>
                    </a:p>
                  </a:txBody>
                  <a:tcPr/>
                </a:tc>
                <a:tc>
                  <a:txBody>
                    <a:bodyPr/>
                    <a:lstStyle/>
                    <a:p>
                      <a:r>
                        <a:rPr lang="en-US" sz="1000"/>
                        <a:t>18696</a:t>
                      </a:r>
                    </a:p>
                  </a:txBody>
                  <a:tcPr/>
                </a:tc>
                <a:tc>
                  <a:txBody>
                    <a:bodyPr/>
                    <a:lstStyle/>
                    <a:p>
                      <a:r>
                        <a:rPr lang="en-US" sz="1000"/>
                        <a:t>-60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145464053"/>
                  </a:ext>
                </a:extLst>
              </a:tr>
              <a:tr h="370840">
                <a:tc>
                  <a:txBody>
                    <a:bodyPr/>
                    <a:lstStyle/>
                    <a:p>
                      <a:r>
                        <a:rPr lang="en-US" sz="1000"/>
                        <a:t>cannondale.argentina</a:t>
                      </a:r>
                    </a:p>
                  </a:txBody>
                  <a:tcPr/>
                </a:tc>
                <a:tc>
                  <a:txBody>
                    <a:bodyPr/>
                    <a:lstStyle/>
                    <a:p>
                      <a:r>
                        <a:rPr lang="en-US" sz="1000"/>
                        <a:t>16618</a:t>
                      </a:r>
                    </a:p>
                  </a:txBody>
                  <a:tcPr/>
                </a:tc>
                <a:tc>
                  <a:txBody>
                    <a:bodyPr/>
                    <a:lstStyle/>
                    <a:p>
                      <a:r>
                        <a:rPr lang="en-US" sz="1000"/>
                        <a:t>73</a:t>
                      </a:r>
                    </a:p>
                  </a:txBody>
                  <a:tcPr/>
                </a:tc>
                <a:tc>
                  <a:txBody>
                    <a:bodyPr/>
                    <a:lstStyle/>
                    <a:p>
                      <a:r>
                        <a:rPr lang="en-US" sz="1000"/>
                        <a:t>5</a:t>
                      </a:r>
                    </a:p>
                  </a:txBody>
                  <a:tcPr/>
                </a:tc>
                <a:tc>
                  <a:txBody>
                    <a:bodyPr/>
                    <a:lstStyle/>
                    <a:p>
                      <a:r>
                        <a:rPr lang="en-US" sz="1000"/>
                        <a:t>7</a:t>
                      </a:r>
                    </a:p>
                  </a:txBody>
                  <a:tcPr/>
                </a:tc>
                <a:tc>
                  <a:txBody>
                    <a:bodyPr/>
                    <a:lstStyle/>
                    <a:p>
                      <a:r>
                        <a:rPr lang="en-US" sz="1000"/>
                        <a:t>0</a:t>
                      </a:r>
                    </a:p>
                  </a:txBody>
                  <a:tcPr/>
                </a:tc>
                <a:tc>
                  <a:txBody>
                    <a:bodyPr/>
                    <a:lstStyle/>
                    <a:p>
                      <a:r>
                        <a:rPr lang="en-US" sz="1000"/>
                        <a:t>12</a:t>
                      </a:r>
                    </a:p>
                  </a:txBody>
                  <a:tcPr/>
                </a:tc>
                <a:tc>
                  <a:txBody>
                    <a:bodyPr/>
                    <a:lstStyle/>
                    <a:p>
                      <a:r>
                        <a:rPr lang="en-US" sz="1000"/>
                        <a:t>1262</a:t>
                      </a:r>
                    </a:p>
                  </a:txBody>
                  <a:tcPr/>
                </a:tc>
                <a:tc>
                  <a:txBody>
                    <a:bodyPr/>
                    <a:lstStyle/>
                    <a:p>
                      <a:r>
                        <a:rPr lang="en-US" sz="1000"/>
                        <a:t>11</a:t>
                      </a:r>
                    </a:p>
                  </a:txBody>
                  <a:tcPr/>
                </a:tc>
                <a:tc>
                  <a:txBody>
                    <a:bodyPr/>
                    <a:lstStyle/>
                    <a:p>
                      <a:r>
                        <a:rPr lang="en-US" sz="1000"/>
                        <a:t>0.6398 %</a:t>
                      </a:r>
                    </a:p>
                  </a:txBody>
                  <a:tcPr/>
                </a:tc>
                <a:extLst>
                  <a:ext uri="{0D108BD9-81ED-4DB2-BD59-A6C34878D82A}">
                    <a16:rowId xmlns:a16="http://schemas.microsoft.com/office/drawing/2014/main" val="3156149723"/>
                  </a:ext>
                </a:extLst>
              </a:tr>
              <a:tr h="370840">
                <a:tc>
                  <a:txBody>
                    <a:bodyPr/>
                    <a:lstStyle/>
                    <a:p>
                      <a:r>
                        <a:rPr lang="en-US" sz="1000"/>
                        <a:t>meridabikes_ar</a:t>
                      </a:r>
                    </a:p>
                  </a:txBody>
                  <a:tcPr/>
                </a:tc>
                <a:tc>
                  <a:txBody>
                    <a:bodyPr/>
                    <a:lstStyle/>
                    <a:p>
                      <a:r>
                        <a:rPr lang="en-US" sz="1000"/>
                        <a:t>6938</a:t>
                      </a:r>
                    </a:p>
                  </a:txBody>
                  <a:tcPr/>
                </a:tc>
                <a:tc>
                  <a:txBody>
                    <a:bodyPr/>
                    <a:lstStyle/>
                    <a:p>
                      <a:r>
                        <a:rPr lang="en-US" sz="1000"/>
                        <a:t>201</a:t>
                      </a:r>
                    </a:p>
                  </a:txBody>
                  <a:tcPr/>
                </a:tc>
                <a:tc>
                  <a:txBody>
                    <a:bodyPr/>
                    <a:lstStyle/>
                    <a:p>
                      <a:r>
                        <a:rPr lang="en-US" sz="1000"/>
                        <a:t>2</a:t>
                      </a:r>
                    </a:p>
                  </a:txBody>
                  <a:tcPr/>
                </a:tc>
                <a:tc>
                  <a:txBody>
                    <a:bodyPr/>
                    <a:lstStyle/>
                    <a:p>
                      <a:r>
                        <a:rPr lang="en-US" sz="1000"/>
                        <a:t>2</a:t>
                      </a:r>
                    </a:p>
                  </a:txBody>
                  <a:tcPr/>
                </a:tc>
                <a:tc>
                  <a:txBody>
                    <a:bodyPr/>
                    <a:lstStyle/>
                    <a:p>
                      <a:r>
                        <a:rPr lang="en-US" sz="1000"/>
                        <a:t>2</a:t>
                      </a:r>
                    </a:p>
                  </a:txBody>
                  <a:tcPr/>
                </a:tc>
                <a:tc>
                  <a:txBody>
                    <a:bodyPr/>
                    <a:lstStyle/>
                    <a:p>
                      <a:r>
                        <a:rPr lang="en-US" sz="1000"/>
                        <a:t>6</a:t>
                      </a:r>
                    </a:p>
                  </a:txBody>
                  <a:tcPr/>
                </a:tc>
                <a:tc>
                  <a:txBody>
                    <a:bodyPr/>
                    <a:lstStyle/>
                    <a:p>
                      <a:r>
                        <a:rPr lang="en-US" sz="1000"/>
                        <a:t>398</a:t>
                      </a:r>
                    </a:p>
                  </a:txBody>
                  <a:tcPr/>
                </a:tc>
                <a:tc>
                  <a:txBody>
                    <a:bodyPr/>
                    <a:lstStyle/>
                    <a:p>
                      <a:r>
                        <a:rPr lang="en-US" sz="1000"/>
                        <a:t>4</a:t>
                      </a:r>
                    </a:p>
                  </a:txBody>
                  <a:tcPr/>
                </a:tc>
                <a:tc>
                  <a:txBody>
                    <a:bodyPr/>
                    <a:lstStyle/>
                    <a:p>
                      <a:r>
                        <a:rPr lang="en-US" sz="1000"/>
                        <a:t>0.9800 %</a:t>
                      </a:r>
                    </a:p>
                  </a:txBody>
                  <a:tcPr/>
                </a:tc>
                <a:extLst>
                  <a:ext uri="{0D108BD9-81ED-4DB2-BD59-A6C34878D82A}">
                    <a16:rowId xmlns:a16="http://schemas.microsoft.com/office/drawing/2014/main" val="2658382738"/>
                  </a:ext>
                </a:extLst>
              </a:tr>
              <a:tr h="370840">
                <a:tc>
                  <a:txBody>
                    <a:bodyPr/>
                    <a:lstStyle/>
                    <a:p>
                      <a:r>
                        <a:rPr lang="en-US" sz="1000"/>
                        <a:t>cervelo_argentina</a:t>
                      </a:r>
                    </a:p>
                  </a:txBody>
                  <a:tcPr/>
                </a:tc>
                <a:tc>
                  <a:txBody>
                    <a:bodyPr/>
                    <a:lstStyle/>
                    <a:p>
                      <a:r>
                        <a:rPr lang="en-US" sz="1000"/>
                        <a:t>4453</a:t>
                      </a:r>
                    </a:p>
                  </a:txBody>
                  <a:tcPr/>
                </a:tc>
                <a:tc>
                  <a:txBody>
                    <a:bodyPr/>
                    <a:lstStyle/>
                    <a:p>
                      <a:r>
                        <a:rPr lang="en-US" sz="1000"/>
                        <a:t>76</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1467436030"/>
                  </a:ext>
                </a:extLst>
              </a:tr>
            </a:tbl>
          </a:graphicData>
        </a:graphic>
      </p:graphicFrame>
      <p:sp>
        <p:nvSpPr>
          <p:cNvPr id="4" name="Text Placeholder 3">
            <a:extLst>
              <a:ext uri="{FF2B5EF4-FFF2-40B4-BE49-F238E27FC236}">
                <a16:creationId xmlns:a16="http://schemas.microsoft.com/office/drawing/2014/main" id="{4471C5E3-E2E8-4F48-A4ED-F9C6DB126F10}"/>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8119991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C055A-9333-4E00-B4C7-076E6B69E71C}"/>
              </a:ext>
            </a:extLst>
          </p:cNvPr>
          <p:cNvSpPr>
            <a:spLocks noGrp="1"/>
          </p:cNvSpPr>
          <p:nvPr>
            <p:ph type="title"/>
          </p:nvPr>
        </p:nvSpPr>
        <p:spPr/>
        <p:txBody>
          <a:bodyPr/>
          <a:lstStyle/>
          <a:p>
            <a:r>
              <a:rPr lang="en-US"/>
              <a:t>Instagram Key Metrics Radar | Scott</a:t>
            </a:r>
          </a:p>
        </p:txBody>
      </p:sp>
      <p:graphicFrame>
        <p:nvGraphicFramePr>
          <p:cNvPr id="6" name="Chart Placeholder 5">
            <a:extLst>
              <a:ext uri="{FF2B5EF4-FFF2-40B4-BE49-F238E27FC236}">
                <a16:creationId xmlns:a16="http://schemas.microsoft.com/office/drawing/2014/main" id="{385A444E-BA88-499B-92AE-993AD470768A}"/>
              </a:ext>
            </a:extLst>
          </p:cNvPr>
          <p:cNvGraphicFramePr>
            <a:graphicFrameLocks noGrp="1"/>
          </p:cNvGraphicFramePr>
          <p:nvPr>
            <p:ph type="chart" sz="quarter" idx="13"/>
            <p:extLst>
              <p:ext uri="{D42A27DB-BD31-4B8C-83A1-F6EECF244321}">
                <p14:modId xmlns:p14="http://schemas.microsoft.com/office/powerpoint/2010/main" val="10261633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0B6922-0DA8-43BF-A7C7-EC2FF05C0F37}"/>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CC9ABD2B-7BF2-479C-ACF9-C6F5E97D53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774061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0DCC8-3F1E-4086-BE5A-1F92EE18FB53}"/>
              </a:ext>
            </a:extLst>
          </p:cNvPr>
          <p:cNvSpPr>
            <a:spLocks noGrp="1"/>
          </p:cNvSpPr>
          <p:nvPr>
            <p:ph type="title"/>
          </p:nvPr>
        </p:nvSpPr>
        <p:spPr/>
        <p:txBody>
          <a:bodyPr/>
          <a:lstStyle/>
          <a:p>
            <a:r>
              <a:rPr lang="en-US"/>
              <a:t>Instagram Followers Total | Scott</a:t>
            </a:r>
          </a:p>
        </p:txBody>
      </p:sp>
      <p:graphicFrame>
        <p:nvGraphicFramePr>
          <p:cNvPr id="6" name="Chart Placeholder 5">
            <a:extLst>
              <a:ext uri="{FF2B5EF4-FFF2-40B4-BE49-F238E27FC236}">
                <a16:creationId xmlns:a16="http://schemas.microsoft.com/office/drawing/2014/main" id="{D59A7A76-3CFE-4396-9123-BFD251EBE81A}"/>
              </a:ext>
            </a:extLst>
          </p:cNvPr>
          <p:cNvGraphicFramePr>
            <a:graphicFrameLocks noGrp="1"/>
          </p:cNvGraphicFramePr>
          <p:nvPr>
            <p:ph type="chart" sz="quarter" idx="13"/>
            <p:extLst>
              <p:ext uri="{D42A27DB-BD31-4B8C-83A1-F6EECF244321}">
                <p14:modId xmlns:p14="http://schemas.microsoft.com/office/powerpoint/2010/main" val="4727029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706625-F96F-4061-84CD-EE21F90664DF}"/>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F5D3C61E-2C2B-41F6-A698-CA176745EA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111173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99550-1819-44BA-8529-62E3F2EF256A}"/>
              </a:ext>
            </a:extLst>
          </p:cNvPr>
          <p:cNvSpPr>
            <a:spLocks noGrp="1"/>
          </p:cNvSpPr>
          <p:nvPr>
            <p:ph type="title"/>
          </p:nvPr>
        </p:nvSpPr>
        <p:spPr/>
        <p:txBody>
          <a:bodyPr/>
          <a:lstStyle/>
          <a:p>
            <a:r>
              <a:rPr lang="en-US"/>
              <a:t>Instagram Followers Change | Scott</a:t>
            </a:r>
          </a:p>
        </p:txBody>
      </p:sp>
      <p:graphicFrame>
        <p:nvGraphicFramePr>
          <p:cNvPr id="6" name="Chart Placeholder 5">
            <a:extLst>
              <a:ext uri="{FF2B5EF4-FFF2-40B4-BE49-F238E27FC236}">
                <a16:creationId xmlns:a16="http://schemas.microsoft.com/office/drawing/2014/main" id="{4FCA3389-D9FD-454C-9F01-AAA20C5E7D87}"/>
              </a:ext>
            </a:extLst>
          </p:cNvPr>
          <p:cNvGraphicFramePr>
            <a:graphicFrameLocks noGrp="1"/>
          </p:cNvGraphicFramePr>
          <p:nvPr>
            <p:ph type="chart" sz="quarter" idx="13"/>
            <p:extLst>
              <p:ext uri="{D42A27DB-BD31-4B8C-83A1-F6EECF244321}">
                <p14:modId xmlns:p14="http://schemas.microsoft.com/office/powerpoint/2010/main" val="17021658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DEE931-A7E0-4AF1-B142-4CD79993C04C}"/>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6DD490DF-9E08-4099-BADA-67C499381D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121394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0ED21-43AD-45D2-8D28-58E70F14E898}"/>
              </a:ext>
            </a:extLst>
          </p:cNvPr>
          <p:cNvSpPr>
            <a:spLocks noGrp="1"/>
          </p:cNvSpPr>
          <p:nvPr>
            <p:ph type="title"/>
          </p:nvPr>
        </p:nvSpPr>
        <p:spPr/>
        <p:txBody>
          <a:bodyPr/>
          <a:lstStyle/>
          <a:p>
            <a:r>
              <a:rPr lang="en-US"/>
              <a:t>Instagram Followers Change Per Weekday | Scott</a:t>
            </a:r>
          </a:p>
        </p:txBody>
      </p:sp>
      <p:graphicFrame>
        <p:nvGraphicFramePr>
          <p:cNvPr id="6" name="Chart Placeholder 5">
            <a:extLst>
              <a:ext uri="{FF2B5EF4-FFF2-40B4-BE49-F238E27FC236}">
                <a16:creationId xmlns:a16="http://schemas.microsoft.com/office/drawing/2014/main" id="{2960627C-5BB2-4742-B3D5-3A829C165923}"/>
              </a:ext>
            </a:extLst>
          </p:cNvPr>
          <p:cNvGraphicFramePr>
            <a:graphicFrameLocks noGrp="1"/>
          </p:cNvGraphicFramePr>
          <p:nvPr>
            <p:ph type="chart" sz="quarter" idx="13"/>
            <p:extLst>
              <p:ext uri="{D42A27DB-BD31-4B8C-83A1-F6EECF244321}">
                <p14:modId xmlns:p14="http://schemas.microsoft.com/office/powerpoint/2010/main" val="35275444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0C156B-E855-4F11-94C8-F01E03D53F8C}"/>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0DCF599D-F994-46ED-9FD7-31F06F9026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02645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007795-2C0D-4529-A4E4-D1E3123A480E}"/>
              </a:ext>
            </a:extLst>
          </p:cNvPr>
          <p:cNvSpPr>
            <a:spLocks noGrp="1"/>
          </p:cNvSpPr>
          <p:nvPr>
            <p:ph type="title"/>
          </p:nvPr>
        </p:nvSpPr>
        <p:spPr/>
        <p:txBody>
          <a:bodyPr/>
          <a:lstStyle/>
          <a:p>
            <a:r>
              <a:rPr lang="en-US"/>
              <a:t>Instagram Posts By Weekday | Scott</a:t>
            </a:r>
          </a:p>
        </p:txBody>
      </p:sp>
      <p:graphicFrame>
        <p:nvGraphicFramePr>
          <p:cNvPr id="6" name="Chart Placeholder 5">
            <a:extLst>
              <a:ext uri="{FF2B5EF4-FFF2-40B4-BE49-F238E27FC236}">
                <a16:creationId xmlns:a16="http://schemas.microsoft.com/office/drawing/2014/main" id="{BDCE51AC-5328-4DD9-A9BE-8ABAB165013D}"/>
              </a:ext>
            </a:extLst>
          </p:cNvPr>
          <p:cNvGraphicFramePr>
            <a:graphicFrameLocks noGrp="1"/>
          </p:cNvGraphicFramePr>
          <p:nvPr>
            <p:ph type="chart" sz="quarter" idx="13"/>
            <p:extLst>
              <p:ext uri="{D42A27DB-BD31-4B8C-83A1-F6EECF244321}">
                <p14:modId xmlns:p14="http://schemas.microsoft.com/office/powerpoint/2010/main" val="20027799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E9D69C-B432-4EFD-83DA-DE9571DA932E}"/>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24DD6FBE-CD5F-4719-B997-577A0F2EF1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497122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FDAE1-E132-4254-81C3-7356A7717235}"/>
              </a:ext>
            </a:extLst>
          </p:cNvPr>
          <p:cNvSpPr>
            <a:spLocks noGrp="1"/>
          </p:cNvSpPr>
          <p:nvPr>
            <p:ph type="title"/>
          </p:nvPr>
        </p:nvSpPr>
        <p:spPr/>
        <p:txBody>
          <a:bodyPr/>
          <a:lstStyle/>
          <a:p>
            <a:r>
              <a:rPr lang="en-US"/>
              <a:t>Instagram Interaction Rate By Weekday | Scott</a:t>
            </a:r>
          </a:p>
        </p:txBody>
      </p:sp>
      <p:graphicFrame>
        <p:nvGraphicFramePr>
          <p:cNvPr id="6" name="Chart Placeholder 5">
            <a:extLst>
              <a:ext uri="{FF2B5EF4-FFF2-40B4-BE49-F238E27FC236}">
                <a16:creationId xmlns:a16="http://schemas.microsoft.com/office/drawing/2014/main" id="{C5ABABFE-EC0C-416B-B486-39A4EF4C289E}"/>
              </a:ext>
            </a:extLst>
          </p:cNvPr>
          <p:cNvGraphicFramePr>
            <a:graphicFrameLocks noGrp="1"/>
          </p:cNvGraphicFramePr>
          <p:nvPr>
            <p:ph type="chart" sz="quarter" idx="13"/>
            <p:extLst>
              <p:ext uri="{D42A27DB-BD31-4B8C-83A1-F6EECF244321}">
                <p14:modId xmlns:p14="http://schemas.microsoft.com/office/powerpoint/2010/main" val="14895119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461FE3-A65C-497D-878B-FFA253795CF0}"/>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AEB26564-F5BC-4C82-8B4C-81D32B3B91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10376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11745-E459-40D0-9605-5471970DC177}"/>
              </a:ext>
            </a:extLst>
          </p:cNvPr>
          <p:cNvSpPr>
            <a:spLocks noGrp="1"/>
          </p:cNvSpPr>
          <p:nvPr>
            <p:ph type="title"/>
          </p:nvPr>
        </p:nvSpPr>
        <p:spPr/>
        <p:txBody>
          <a:bodyPr/>
          <a:lstStyle/>
          <a:p>
            <a:r>
              <a:rPr lang="en-US"/>
              <a:t>Instagram Posts By Hour | Scott</a:t>
            </a:r>
          </a:p>
        </p:txBody>
      </p:sp>
      <p:graphicFrame>
        <p:nvGraphicFramePr>
          <p:cNvPr id="6" name="Chart Placeholder 5">
            <a:extLst>
              <a:ext uri="{FF2B5EF4-FFF2-40B4-BE49-F238E27FC236}">
                <a16:creationId xmlns:a16="http://schemas.microsoft.com/office/drawing/2014/main" id="{BED4A7BA-DEAA-42E8-8CD1-2CF364F92D17}"/>
              </a:ext>
            </a:extLst>
          </p:cNvPr>
          <p:cNvGraphicFramePr>
            <a:graphicFrameLocks noGrp="1"/>
          </p:cNvGraphicFramePr>
          <p:nvPr>
            <p:ph type="chart" sz="quarter" idx="13"/>
            <p:extLst>
              <p:ext uri="{D42A27DB-BD31-4B8C-83A1-F6EECF244321}">
                <p14:modId xmlns:p14="http://schemas.microsoft.com/office/powerpoint/2010/main" val="9545201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FCB0A3-0CAF-4D02-9A5A-72E6B65EFE2E}"/>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C9239F9E-1DAB-4AD0-89BC-553C567213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251513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D4D75-D317-496E-B2E0-473BC400CD64}"/>
              </a:ext>
            </a:extLst>
          </p:cNvPr>
          <p:cNvSpPr>
            <a:spLocks noGrp="1"/>
          </p:cNvSpPr>
          <p:nvPr>
            <p:ph type="title"/>
          </p:nvPr>
        </p:nvSpPr>
        <p:spPr/>
        <p:txBody>
          <a:bodyPr/>
          <a:lstStyle/>
          <a:p>
            <a:r>
              <a:rPr lang="en-US"/>
              <a:t>Instagram Interaction Rate By Hour | Scott</a:t>
            </a:r>
          </a:p>
        </p:txBody>
      </p:sp>
      <p:graphicFrame>
        <p:nvGraphicFramePr>
          <p:cNvPr id="6" name="Chart Placeholder 5">
            <a:extLst>
              <a:ext uri="{FF2B5EF4-FFF2-40B4-BE49-F238E27FC236}">
                <a16:creationId xmlns:a16="http://schemas.microsoft.com/office/drawing/2014/main" id="{10E4EAB2-89B2-4373-8ED3-FD0BD31BF717}"/>
              </a:ext>
            </a:extLst>
          </p:cNvPr>
          <p:cNvGraphicFramePr>
            <a:graphicFrameLocks noGrp="1"/>
          </p:cNvGraphicFramePr>
          <p:nvPr>
            <p:ph type="chart" sz="quarter" idx="13"/>
            <p:extLst>
              <p:ext uri="{D42A27DB-BD31-4B8C-83A1-F6EECF244321}">
                <p14:modId xmlns:p14="http://schemas.microsoft.com/office/powerpoint/2010/main" val="21885072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11F0EF-9526-44B9-AAC7-63E5CFEEE65F}"/>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534ED907-CF7A-4B16-906B-1A1A99326C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605795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E3A28-422B-439F-8B83-8C4F32AE043C}"/>
              </a:ext>
            </a:extLst>
          </p:cNvPr>
          <p:cNvSpPr>
            <a:spLocks noGrp="1"/>
          </p:cNvSpPr>
          <p:nvPr>
            <p:ph type="title"/>
          </p:nvPr>
        </p:nvSpPr>
        <p:spPr/>
        <p:txBody>
          <a:bodyPr/>
          <a:lstStyle/>
          <a:p>
            <a:r>
              <a:rPr lang="en-US"/>
              <a:t>Instagram Post Type Distribution Per Profile | Scott</a:t>
            </a:r>
          </a:p>
        </p:txBody>
      </p:sp>
      <p:graphicFrame>
        <p:nvGraphicFramePr>
          <p:cNvPr id="6" name="Chart Placeholder 5">
            <a:extLst>
              <a:ext uri="{FF2B5EF4-FFF2-40B4-BE49-F238E27FC236}">
                <a16:creationId xmlns:a16="http://schemas.microsoft.com/office/drawing/2014/main" id="{A524FC36-CE89-4CCB-B45E-99E18E3B91F5}"/>
              </a:ext>
            </a:extLst>
          </p:cNvPr>
          <p:cNvGraphicFramePr>
            <a:graphicFrameLocks noGrp="1"/>
          </p:cNvGraphicFramePr>
          <p:nvPr>
            <p:ph type="chart" sz="quarter" idx="13"/>
            <p:extLst>
              <p:ext uri="{D42A27DB-BD31-4B8C-83A1-F6EECF244321}">
                <p14:modId xmlns:p14="http://schemas.microsoft.com/office/powerpoint/2010/main" val="23432328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C4A3BD-3B18-4C04-9FFE-24FC9B5C001E}"/>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E07D35B8-0519-4374-BC2F-08EB249BFD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686498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A4EB1-24BB-45C0-B62F-1AE80575F5CD}"/>
              </a:ext>
            </a:extLst>
          </p:cNvPr>
          <p:cNvSpPr>
            <a:spLocks noGrp="1"/>
          </p:cNvSpPr>
          <p:nvPr>
            <p:ph type="title"/>
          </p:nvPr>
        </p:nvSpPr>
        <p:spPr/>
        <p:txBody>
          <a:bodyPr/>
          <a:lstStyle/>
          <a:p>
            <a:r>
              <a:rPr lang="en-US"/>
              <a:t>Instagram Interactions by Post Type | Scott</a:t>
            </a:r>
          </a:p>
        </p:txBody>
      </p:sp>
      <p:graphicFrame>
        <p:nvGraphicFramePr>
          <p:cNvPr id="6" name="Chart Placeholder 5">
            <a:extLst>
              <a:ext uri="{FF2B5EF4-FFF2-40B4-BE49-F238E27FC236}">
                <a16:creationId xmlns:a16="http://schemas.microsoft.com/office/drawing/2014/main" id="{C460B923-B982-4778-A7BA-CC9EDEBCD431}"/>
              </a:ext>
            </a:extLst>
          </p:cNvPr>
          <p:cNvGraphicFramePr>
            <a:graphicFrameLocks noGrp="1"/>
          </p:cNvGraphicFramePr>
          <p:nvPr>
            <p:ph type="chart" sz="quarter" idx="13"/>
            <p:extLst>
              <p:ext uri="{D42A27DB-BD31-4B8C-83A1-F6EECF244321}">
                <p14:modId xmlns:p14="http://schemas.microsoft.com/office/powerpoint/2010/main" val="12391918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EFF6F40-782D-4EC1-A015-4FB08F8F26DA}"/>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ADA1C10F-ED8C-4348-A2F0-9105E9AD3E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336414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BB1776-6C66-493D-9A50-5FFA23C948CC}"/>
              </a:ext>
            </a:extLst>
          </p:cNvPr>
          <p:cNvSpPr>
            <a:spLocks noGrp="1"/>
          </p:cNvSpPr>
          <p:nvPr>
            <p:ph type="title"/>
          </p:nvPr>
        </p:nvSpPr>
        <p:spPr/>
        <p:txBody>
          <a:bodyPr/>
          <a:lstStyle/>
          <a:p>
            <a:r>
              <a:rPr lang="en-US"/>
              <a:t>Instagram Interaction Rate By Post Type | Scott</a:t>
            </a:r>
          </a:p>
        </p:txBody>
      </p:sp>
      <p:graphicFrame>
        <p:nvGraphicFramePr>
          <p:cNvPr id="6" name="Chart Placeholder 5">
            <a:extLst>
              <a:ext uri="{FF2B5EF4-FFF2-40B4-BE49-F238E27FC236}">
                <a16:creationId xmlns:a16="http://schemas.microsoft.com/office/drawing/2014/main" id="{EF690CD9-D00B-4D34-9C35-1C3F2FC8BBD8}"/>
              </a:ext>
            </a:extLst>
          </p:cNvPr>
          <p:cNvGraphicFramePr>
            <a:graphicFrameLocks noGrp="1"/>
          </p:cNvGraphicFramePr>
          <p:nvPr>
            <p:ph type="chart" sz="quarter" idx="13"/>
            <p:extLst>
              <p:ext uri="{D42A27DB-BD31-4B8C-83A1-F6EECF244321}">
                <p14:modId xmlns:p14="http://schemas.microsoft.com/office/powerpoint/2010/main" val="8208142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D93F26-AA66-4B03-8E3A-EA63E57ED0FD}"/>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F42933AE-D6EB-4871-84D1-71E25195BD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892560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3474A-4349-4FDE-9FD4-02F62742F046}"/>
              </a:ext>
            </a:extLst>
          </p:cNvPr>
          <p:cNvSpPr>
            <a:spLocks noGrp="1"/>
          </p:cNvSpPr>
          <p:nvPr>
            <p:ph type="title"/>
          </p:nvPr>
        </p:nvSpPr>
        <p:spPr/>
        <p:txBody>
          <a:bodyPr/>
          <a:lstStyle/>
          <a:p>
            <a:r>
              <a:rPr lang="en-US"/>
              <a:t>Instagram Interactions Distribution | Scott</a:t>
            </a:r>
          </a:p>
        </p:txBody>
      </p:sp>
      <p:graphicFrame>
        <p:nvGraphicFramePr>
          <p:cNvPr id="6" name="Chart Placeholder 5">
            <a:extLst>
              <a:ext uri="{FF2B5EF4-FFF2-40B4-BE49-F238E27FC236}">
                <a16:creationId xmlns:a16="http://schemas.microsoft.com/office/drawing/2014/main" id="{04D781F0-8BCB-426C-9E00-7F0A4D12ABA5}"/>
              </a:ext>
            </a:extLst>
          </p:cNvPr>
          <p:cNvGraphicFramePr>
            <a:graphicFrameLocks noGrp="1"/>
          </p:cNvGraphicFramePr>
          <p:nvPr>
            <p:ph type="chart" sz="quarter" idx="13"/>
            <p:extLst>
              <p:ext uri="{D42A27DB-BD31-4B8C-83A1-F6EECF244321}">
                <p14:modId xmlns:p14="http://schemas.microsoft.com/office/powerpoint/2010/main" val="38212911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EE02FF-7790-4B19-8BC0-2D9C51AD806B}"/>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F5B54A7A-36C3-494C-9472-13BE7D8C6A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918849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A64076-B84B-4886-A112-E9EF0255EE61}"/>
              </a:ext>
            </a:extLst>
          </p:cNvPr>
          <p:cNvSpPr>
            <a:spLocks noGrp="1"/>
          </p:cNvSpPr>
          <p:nvPr>
            <p:ph type="title"/>
          </p:nvPr>
        </p:nvSpPr>
        <p:spPr/>
        <p:txBody>
          <a:bodyPr/>
          <a:lstStyle/>
          <a:p>
            <a:r>
              <a:rPr lang="en-US"/>
              <a:t>Instagram Hashtag Detection | Scott - 1 of 2</a:t>
            </a:r>
          </a:p>
        </p:txBody>
      </p:sp>
      <p:graphicFrame>
        <p:nvGraphicFramePr>
          <p:cNvPr id="5" name="Table Placeholder 4">
            <a:extLst>
              <a:ext uri="{FF2B5EF4-FFF2-40B4-BE49-F238E27FC236}">
                <a16:creationId xmlns:a16="http://schemas.microsoft.com/office/drawing/2014/main" id="{584341E7-A427-43B4-9B92-FFB0E8B45AD1}"/>
              </a:ext>
            </a:extLst>
          </p:cNvPr>
          <p:cNvGraphicFramePr>
            <a:graphicFrameLocks noGrp="1"/>
          </p:cNvGraphicFramePr>
          <p:nvPr>
            <p:ph type="tbl" sz="quarter" idx="13"/>
            <p:extLst>
              <p:ext uri="{D42A27DB-BD31-4B8C-83A1-F6EECF244321}">
                <p14:modId xmlns:p14="http://schemas.microsoft.com/office/powerpoint/2010/main" val="38153066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222964834"/>
                    </a:ext>
                  </a:extLst>
                </a:gridCol>
                <a:gridCol w="1399032">
                  <a:extLst>
                    <a:ext uri="{9D8B030D-6E8A-4147-A177-3AD203B41FA5}">
                      <a16:colId xmlns:a16="http://schemas.microsoft.com/office/drawing/2014/main" val="2705603478"/>
                    </a:ext>
                  </a:extLst>
                </a:gridCol>
                <a:gridCol w="1399032">
                  <a:extLst>
                    <a:ext uri="{9D8B030D-6E8A-4147-A177-3AD203B41FA5}">
                      <a16:colId xmlns:a16="http://schemas.microsoft.com/office/drawing/2014/main" val="2429177834"/>
                    </a:ext>
                  </a:extLst>
                </a:gridCol>
                <a:gridCol w="1399032">
                  <a:extLst>
                    <a:ext uri="{9D8B030D-6E8A-4147-A177-3AD203B41FA5}">
                      <a16:colId xmlns:a16="http://schemas.microsoft.com/office/drawing/2014/main" val="318894069"/>
                    </a:ext>
                  </a:extLst>
                </a:gridCol>
                <a:gridCol w="1399032">
                  <a:extLst>
                    <a:ext uri="{9D8B030D-6E8A-4147-A177-3AD203B41FA5}">
                      <a16:colId xmlns:a16="http://schemas.microsoft.com/office/drawing/2014/main" val="26972603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915275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177.39285714286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180.03571428571</a:t>
                      </a:r>
                    </a:p>
                  </a:txBody>
                  <a:tcPr/>
                </a:tc>
                <a:extLst>
                  <a:ext uri="{0D108BD9-81ED-4DB2-BD59-A6C34878D82A}">
                    <a16:rowId xmlns:a16="http://schemas.microsoft.com/office/drawing/2014/main" val="1786775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177.39285714286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180.03571428571</a:t>
                      </a:r>
                    </a:p>
                  </a:txBody>
                  <a:tcPr/>
                </a:tc>
                <a:extLst>
                  <a:ext uri="{0D108BD9-81ED-4DB2-BD59-A6C34878D82A}">
                    <a16:rowId xmlns:a16="http://schemas.microsoft.com/office/drawing/2014/main" val="786138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#racedtowin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183.5</a:t>
                      </a:r>
                    </a:p>
                  </a:txBody>
                  <a:tcPr/>
                </a:tc>
                <a:extLst>
                  <a:ext uri="{0D108BD9-81ED-4DB2-BD59-A6C34878D82A}">
                    <a16:rowId xmlns:a16="http://schemas.microsoft.com/office/drawing/2014/main" val="1389682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169.4</a:t>
                      </a:r>
                    </a:p>
                  </a:txBody>
                  <a:tcPr/>
                </a:tc>
                <a:extLst>
                  <a:ext uri="{0D108BD9-81ED-4DB2-BD59-A6C34878D82A}">
                    <a16:rowId xmlns:a16="http://schemas.microsoft.com/office/drawing/2014/main" val="2046195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#gooutside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169.4</a:t>
                      </a:r>
                    </a:p>
                  </a:txBody>
                  <a:tcPr/>
                </a:tc>
                <a:extLst>
                  <a:ext uri="{0D108BD9-81ED-4DB2-BD59-A6C34878D82A}">
                    <a16:rowId xmlns:a16="http://schemas.microsoft.com/office/drawing/2014/main" val="724179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168.66666666667</a:t>
                      </a:r>
                    </a:p>
                  </a:txBody>
                  <a:tcPr/>
                </a:tc>
                <a:extLst>
                  <a:ext uri="{0D108BD9-81ED-4DB2-BD59-A6C34878D82A}">
                    <a16:rowId xmlns:a16="http://schemas.microsoft.com/office/drawing/2014/main" val="2319748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#creemosenlasbicis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168.66666666667</a:t>
                      </a:r>
                    </a:p>
                  </a:txBody>
                  <a:tcPr/>
                </a:tc>
                <a:extLst>
                  <a:ext uri="{0D108BD9-81ED-4DB2-BD59-A6C34878D82A}">
                    <a16:rowId xmlns:a16="http://schemas.microsoft.com/office/drawing/2014/main" val="512319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#IamSpecialized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392.55555555556</a:t>
                      </a:r>
                    </a:p>
                  </a:txBody>
                  <a:tcPr/>
                </a:tc>
                <a:extLst>
                  <a:ext uri="{0D108BD9-81ED-4DB2-BD59-A6C34878D82A}">
                    <a16:rowId xmlns:a16="http://schemas.microsoft.com/office/drawing/2014/main" val="4262046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435.66666666667</a:t>
                      </a:r>
                    </a:p>
                  </a:txBody>
                  <a:tcPr/>
                </a:tc>
                <a:extLst>
                  <a:ext uri="{0D108BD9-81ED-4DB2-BD59-A6C34878D82A}">
                    <a16:rowId xmlns:a16="http://schemas.microsoft.com/office/drawing/2014/main" val="2853327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250.75</a:t>
                      </a:r>
                    </a:p>
                  </a:txBody>
                  <a:tcPr/>
                </a:tc>
                <a:extLst>
                  <a:ext uri="{0D108BD9-81ED-4DB2-BD59-A6C34878D82A}">
                    <a16:rowId xmlns:a16="http://schemas.microsoft.com/office/drawing/2014/main" val="3418569130"/>
                  </a:ext>
                </a:extLst>
              </a:tr>
            </a:tbl>
          </a:graphicData>
        </a:graphic>
      </p:graphicFrame>
      <p:sp>
        <p:nvSpPr>
          <p:cNvPr id="4" name="Text Placeholder 3">
            <a:extLst>
              <a:ext uri="{FF2B5EF4-FFF2-40B4-BE49-F238E27FC236}">
                <a16:creationId xmlns:a16="http://schemas.microsoft.com/office/drawing/2014/main" id="{917C6C89-2E35-4531-931D-ED3068A2DED1}"/>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4398168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BFBAB-640B-454F-AC3D-4949F54BC58D}"/>
              </a:ext>
            </a:extLst>
          </p:cNvPr>
          <p:cNvSpPr>
            <a:spLocks noGrp="1"/>
          </p:cNvSpPr>
          <p:nvPr>
            <p:ph type="title"/>
          </p:nvPr>
        </p:nvSpPr>
        <p:spPr/>
        <p:txBody>
          <a:bodyPr/>
          <a:lstStyle/>
          <a:p>
            <a:r>
              <a:rPr lang="en-US"/>
              <a:t>Instagram Hashtag Detection | Scott - 2 of 2</a:t>
            </a:r>
          </a:p>
        </p:txBody>
      </p:sp>
      <p:graphicFrame>
        <p:nvGraphicFramePr>
          <p:cNvPr id="5" name="Table Placeholder 4">
            <a:extLst>
              <a:ext uri="{FF2B5EF4-FFF2-40B4-BE49-F238E27FC236}">
                <a16:creationId xmlns:a16="http://schemas.microsoft.com/office/drawing/2014/main" id="{6EE39229-9EAE-46AC-9DF0-031E941EBC48}"/>
              </a:ext>
            </a:extLst>
          </p:cNvPr>
          <p:cNvGraphicFramePr>
            <a:graphicFrameLocks noGrp="1"/>
          </p:cNvGraphicFramePr>
          <p:nvPr>
            <p:ph type="tbl" sz="quarter" idx="13"/>
            <p:extLst>
              <p:ext uri="{D42A27DB-BD31-4B8C-83A1-F6EECF244321}">
                <p14:modId xmlns:p14="http://schemas.microsoft.com/office/powerpoint/2010/main" val="22099052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21690761"/>
                    </a:ext>
                  </a:extLst>
                </a:gridCol>
                <a:gridCol w="1399032">
                  <a:extLst>
                    <a:ext uri="{9D8B030D-6E8A-4147-A177-3AD203B41FA5}">
                      <a16:colId xmlns:a16="http://schemas.microsoft.com/office/drawing/2014/main" val="3985681248"/>
                    </a:ext>
                  </a:extLst>
                </a:gridCol>
                <a:gridCol w="1399032">
                  <a:extLst>
                    <a:ext uri="{9D8B030D-6E8A-4147-A177-3AD203B41FA5}">
                      <a16:colId xmlns:a16="http://schemas.microsoft.com/office/drawing/2014/main" val="613202461"/>
                    </a:ext>
                  </a:extLst>
                </a:gridCol>
                <a:gridCol w="1399032">
                  <a:extLst>
                    <a:ext uri="{9D8B030D-6E8A-4147-A177-3AD203B41FA5}">
                      <a16:colId xmlns:a16="http://schemas.microsoft.com/office/drawing/2014/main" val="2721319434"/>
                    </a:ext>
                  </a:extLst>
                </a:gridCol>
                <a:gridCol w="1399032">
                  <a:extLst>
                    <a:ext uri="{9D8B030D-6E8A-4147-A177-3AD203B41FA5}">
                      <a16:colId xmlns:a16="http://schemas.microsoft.com/office/drawing/2014/main" val="274290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337823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#FastIsFun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294.375</a:t>
                      </a:r>
                    </a:p>
                  </a:txBody>
                  <a:tcPr/>
                </a:tc>
                <a:extLst>
                  <a:ext uri="{0D108BD9-81ED-4DB2-BD59-A6C34878D82A}">
                    <a16:rowId xmlns:a16="http://schemas.microsoft.com/office/drawing/2014/main" val="1002380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#RideCannondale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112.16666666667</a:t>
                      </a:r>
                    </a:p>
                  </a:txBody>
                  <a:tcPr/>
                </a:tc>
                <a:extLst>
                  <a:ext uri="{0D108BD9-81ED-4DB2-BD59-A6C34878D82A}">
                    <a16:rowId xmlns:a16="http://schemas.microsoft.com/office/drawing/2014/main" val="2645833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extLst>
                  <a:ext uri="{0D108BD9-81ED-4DB2-BD59-A6C34878D82A}">
                    <a16:rowId xmlns:a16="http://schemas.microsoft.com/office/drawing/2014/main" val="2907047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338.4</a:t>
                      </a:r>
                    </a:p>
                  </a:txBody>
                  <a:tcPr/>
                </a:tc>
                <a:extLst>
                  <a:ext uri="{0D108BD9-81ED-4DB2-BD59-A6C34878D82A}">
                    <a16:rowId xmlns:a16="http://schemas.microsoft.com/office/drawing/2014/main" val="2141093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#UCIMasters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extLst>
                  <a:ext uri="{0D108BD9-81ED-4DB2-BD59-A6C34878D82A}">
                    <a16:rowId xmlns:a16="http://schemas.microsoft.com/office/drawing/2014/main" val="4169872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#RideUnleashed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940912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#RideLefty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extLst>
                  <a:ext uri="{0D108BD9-81ED-4DB2-BD59-A6C34878D82A}">
                    <a16:rowId xmlns:a16="http://schemas.microsoft.com/office/drawing/2014/main" val="2407894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#Topstone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96.75</a:t>
                      </a:r>
                    </a:p>
                  </a:txBody>
                  <a:tcPr/>
                </a:tc>
                <a:extLst>
                  <a:ext uri="{0D108BD9-81ED-4DB2-BD59-A6C34878D82A}">
                    <a16:rowId xmlns:a16="http://schemas.microsoft.com/office/drawing/2014/main" val="2344427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#GoOutside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extLst>
                  <a:ext uri="{0D108BD9-81ED-4DB2-BD59-A6C34878D82A}">
                    <a16:rowId xmlns:a16="http://schemas.microsoft.com/office/drawing/2014/main" val="2562029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#bontragerargentina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extLst>
                  <a:ext uri="{0D108BD9-81ED-4DB2-BD59-A6C34878D82A}">
                    <a16:rowId xmlns:a16="http://schemas.microsoft.com/office/drawing/2014/main" val="276594452"/>
                  </a:ext>
                </a:extLst>
              </a:tr>
            </a:tbl>
          </a:graphicData>
        </a:graphic>
      </p:graphicFrame>
      <p:sp>
        <p:nvSpPr>
          <p:cNvPr id="4" name="Text Placeholder 3">
            <a:extLst>
              <a:ext uri="{FF2B5EF4-FFF2-40B4-BE49-F238E27FC236}">
                <a16:creationId xmlns:a16="http://schemas.microsoft.com/office/drawing/2014/main" id="{22628B1D-4949-4A06-84E0-F9FFEF4ADCFD}"/>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0843586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23E26-31C3-4980-B378-D5443E1A2BCD}"/>
              </a:ext>
            </a:extLst>
          </p:cNvPr>
          <p:cNvSpPr>
            <a:spLocks noGrp="1"/>
          </p:cNvSpPr>
          <p:nvPr>
            <p:ph type="title"/>
          </p:nvPr>
        </p:nvSpPr>
        <p:spPr/>
        <p:txBody>
          <a:bodyPr/>
          <a:lstStyle/>
          <a:p>
            <a:r>
              <a:rPr lang="en-US"/>
              <a:t>Instagram Posts Table | Scott - 1 of 21</a:t>
            </a:r>
          </a:p>
        </p:txBody>
      </p:sp>
      <p:graphicFrame>
        <p:nvGraphicFramePr>
          <p:cNvPr id="5" name="Table Placeholder 4">
            <a:extLst>
              <a:ext uri="{FF2B5EF4-FFF2-40B4-BE49-F238E27FC236}">
                <a16:creationId xmlns:a16="http://schemas.microsoft.com/office/drawing/2014/main" id="{82077DBF-30C9-4277-9C8B-31975AFBA1F1}"/>
              </a:ext>
            </a:extLst>
          </p:cNvPr>
          <p:cNvGraphicFramePr>
            <a:graphicFrameLocks noGrp="1"/>
          </p:cNvGraphicFramePr>
          <p:nvPr>
            <p:ph type="tbl" sz="quarter" idx="13"/>
            <p:extLst>
              <p:ext uri="{D42A27DB-BD31-4B8C-83A1-F6EECF244321}">
                <p14:modId xmlns:p14="http://schemas.microsoft.com/office/powerpoint/2010/main" val="15656503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25471030"/>
                    </a:ext>
                  </a:extLst>
                </a:gridCol>
                <a:gridCol w="1810512">
                  <a:extLst>
                    <a:ext uri="{9D8B030D-6E8A-4147-A177-3AD203B41FA5}">
                      <a16:colId xmlns:a16="http://schemas.microsoft.com/office/drawing/2014/main" val="3571453690"/>
                    </a:ext>
                  </a:extLst>
                </a:gridCol>
                <a:gridCol w="822960">
                  <a:extLst>
                    <a:ext uri="{9D8B030D-6E8A-4147-A177-3AD203B41FA5}">
                      <a16:colId xmlns:a16="http://schemas.microsoft.com/office/drawing/2014/main" val="1941752720"/>
                    </a:ext>
                  </a:extLst>
                </a:gridCol>
                <a:gridCol w="822960">
                  <a:extLst>
                    <a:ext uri="{9D8B030D-6E8A-4147-A177-3AD203B41FA5}">
                      <a16:colId xmlns:a16="http://schemas.microsoft.com/office/drawing/2014/main" val="1507522486"/>
                    </a:ext>
                  </a:extLst>
                </a:gridCol>
                <a:gridCol w="822960">
                  <a:extLst>
                    <a:ext uri="{9D8B030D-6E8A-4147-A177-3AD203B41FA5}">
                      <a16:colId xmlns:a16="http://schemas.microsoft.com/office/drawing/2014/main" val="1098699453"/>
                    </a:ext>
                  </a:extLst>
                </a:gridCol>
                <a:gridCol w="822960">
                  <a:extLst>
                    <a:ext uri="{9D8B030D-6E8A-4147-A177-3AD203B41FA5}">
                      <a16:colId xmlns:a16="http://schemas.microsoft.com/office/drawing/2014/main" val="3964998664"/>
                    </a:ext>
                  </a:extLst>
                </a:gridCol>
                <a:gridCol w="822960">
                  <a:extLst>
                    <a:ext uri="{9D8B030D-6E8A-4147-A177-3AD203B41FA5}">
                      <a16:colId xmlns:a16="http://schemas.microsoft.com/office/drawing/2014/main" val="222719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57714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- 2022-04-15 10:05:18</a:t>
                      </a:r>
                      <a:r>
                        <a:rPr kumimoji="0" lang="es-ES" sz="1000" b="0" i="0" u="none" strike="noStrike" kern="1200" cap="none" spc="0" normalizeH="0" baseline="0" noProof="0">
                          <a:ln>
                            <a:noFill/>
                          </a:ln>
                          <a:solidFill>
                            <a:prstClr val="black"/>
                          </a:solidFill>
                          <a:effectLst/>
                          <a:uLnTx/>
                          <a:uFillTx/>
                          <a:latin typeface="+mn-lt"/>
                          <a:ea typeface="+mn-ea"/>
                          <a:cs typeface="+mn-cs"/>
                        </a:rPr>
                        <a:t>
 No sos ciclista por competir en carreras y querer estar cada día más fuerte🚴‍♂️.
Sos ciclista cuando te subís a la bici y te sentís feliz🚴‍♂️😊.
¡Feliz día a todos los amantes de la 🚲!
#IamSpecialized #SpecializedArgentina #Specialized #DiaInternacionalDelCiclista #DiaDelCiclista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https://quintly-image-storage.s3.amazonaws.com/835b4dd9729cb84c3dc986009efd7f6f/cd7aaa9ddd02ae5c7b629c53d8237f6f.jpg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17425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- 2022-04-09 19:22:41</a:t>
                      </a:r>
                      <a:r>
                        <a:rPr kumimoji="0" lang="en-US" sz="1000" b="0" i="0" u="none" strike="noStrike" kern="1200" cap="none" spc="0" normalizeH="0" baseline="0" noProof="0">
                          <a:ln>
                            <a:noFill/>
                          </a:ln>
                          <a:solidFill>
                            <a:prstClr val="black"/>
                          </a:solidFill>
                          <a:effectLst/>
                          <a:uLnTx/>
                          <a:uFillTx/>
                          <a:latin typeface="+mn-lt"/>
                          <a:ea typeface="+mn-ea"/>
                          <a:cs typeface="+mn-cs"/>
                        </a:rPr>
                        <a:t>
 Felicitaciones soyjulibenedetti por el título!!
#FastIsFun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https://quintly-image-storage.s3.amazonaws.com/741aa47421f0656db8ef34000eb243ec/e7a2be0e89719074e1acdcddc433eea3.jpg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8895567"/>
                  </a:ext>
                </a:extLst>
              </a:tr>
            </a:tbl>
          </a:graphicData>
        </a:graphic>
      </p:graphicFrame>
      <p:sp>
        <p:nvSpPr>
          <p:cNvPr id="4" name="Text Placeholder 3">
            <a:extLst>
              <a:ext uri="{FF2B5EF4-FFF2-40B4-BE49-F238E27FC236}">
                <a16:creationId xmlns:a16="http://schemas.microsoft.com/office/drawing/2014/main" id="{DC33DB79-0C2C-4672-A65E-92AAF1E84FB1}"/>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9682244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6718D-D620-4B54-8586-DB2257AE77A9}"/>
              </a:ext>
            </a:extLst>
          </p:cNvPr>
          <p:cNvSpPr>
            <a:spLocks noGrp="1"/>
          </p:cNvSpPr>
          <p:nvPr>
            <p:ph type="title"/>
          </p:nvPr>
        </p:nvSpPr>
        <p:spPr/>
        <p:txBody>
          <a:bodyPr/>
          <a:lstStyle/>
          <a:p>
            <a:r>
              <a:rPr lang="en-US"/>
              <a:t>Instagram Posts Table | Scott - 2 of 21</a:t>
            </a:r>
          </a:p>
        </p:txBody>
      </p:sp>
      <p:graphicFrame>
        <p:nvGraphicFramePr>
          <p:cNvPr id="5" name="Table Placeholder 4">
            <a:extLst>
              <a:ext uri="{FF2B5EF4-FFF2-40B4-BE49-F238E27FC236}">
                <a16:creationId xmlns:a16="http://schemas.microsoft.com/office/drawing/2014/main" id="{33F4EEF2-37D1-4EEA-B7D1-30D68EF415FF}"/>
              </a:ext>
            </a:extLst>
          </p:cNvPr>
          <p:cNvGraphicFramePr>
            <a:graphicFrameLocks noGrp="1"/>
          </p:cNvGraphicFramePr>
          <p:nvPr>
            <p:ph type="tbl" sz="quarter" idx="13"/>
            <p:extLst>
              <p:ext uri="{D42A27DB-BD31-4B8C-83A1-F6EECF244321}">
                <p14:modId xmlns:p14="http://schemas.microsoft.com/office/powerpoint/2010/main" val="36127272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711795242"/>
                    </a:ext>
                  </a:extLst>
                </a:gridCol>
                <a:gridCol w="1810512">
                  <a:extLst>
                    <a:ext uri="{9D8B030D-6E8A-4147-A177-3AD203B41FA5}">
                      <a16:colId xmlns:a16="http://schemas.microsoft.com/office/drawing/2014/main" val="188901351"/>
                    </a:ext>
                  </a:extLst>
                </a:gridCol>
                <a:gridCol w="822960">
                  <a:extLst>
                    <a:ext uri="{9D8B030D-6E8A-4147-A177-3AD203B41FA5}">
                      <a16:colId xmlns:a16="http://schemas.microsoft.com/office/drawing/2014/main" val="4008865711"/>
                    </a:ext>
                  </a:extLst>
                </a:gridCol>
                <a:gridCol w="822960">
                  <a:extLst>
                    <a:ext uri="{9D8B030D-6E8A-4147-A177-3AD203B41FA5}">
                      <a16:colId xmlns:a16="http://schemas.microsoft.com/office/drawing/2014/main" val="824581594"/>
                    </a:ext>
                  </a:extLst>
                </a:gridCol>
                <a:gridCol w="822960">
                  <a:extLst>
                    <a:ext uri="{9D8B030D-6E8A-4147-A177-3AD203B41FA5}">
                      <a16:colId xmlns:a16="http://schemas.microsoft.com/office/drawing/2014/main" val="2170985245"/>
                    </a:ext>
                  </a:extLst>
                </a:gridCol>
                <a:gridCol w="822960">
                  <a:extLst>
                    <a:ext uri="{9D8B030D-6E8A-4147-A177-3AD203B41FA5}">
                      <a16:colId xmlns:a16="http://schemas.microsoft.com/office/drawing/2014/main" val="3853013612"/>
                    </a:ext>
                  </a:extLst>
                </a:gridCol>
                <a:gridCol w="822960">
                  <a:extLst>
                    <a:ext uri="{9D8B030D-6E8A-4147-A177-3AD203B41FA5}">
                      <a16:colId xmlns:a16="http://schemas.microsoft.com/office/drawing/2014/main" val="7237422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36117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- 2022-04-05 21:26:30</a:t>
                      </a:r>
                      <a:r>
                        <a:rPr kumimoji="0" lang="es-ES" sz="1000" b="0" i="0" u="none" strike="noStrike" kern="1200" cap="none" spc="0" normalizeH="0" baseline="0" noProof="0">
                          <a:ln>
                            <a:noFill/>
                          </a:ln>
                          <a:solidFill>
                            <a:prstClr val="black"/>
                          </a:solidFill>
                          <a:effectLst/>
                          <a:uLnTx/>
                          <a:uFillTx/>
                          <a:latin typeface="+mn-lt"/>
                          <a:ea typeface="+mn-ea"/>
                          <a:cs typeface="+mn-cs"/>
                        </a:rPr>
                        <a:t>
 ¡Así es! ¡ Facu Cayata presente en la Copa del Mundo junto a las grandes figuras del Trek Internacional! 
Uno de los mejores bikers juveniles, 17 años, del mtb argentino dejará todo en la pista de Petropólis para hacer historia en su primera Copa del Mundo UCI. Gracias al apoyo de Trek internacional podrá vivir una experiencia inigualable para su carrera. 
¡A dejarle un mensaje de motivación a este pequeño gigante!
trekbikes trekbicycleargentina bontragerargentina santini_arg OpticaCentralStore shimanoargentina colchonespiero  santini_arg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https://quintly-image-storage.s3.amazonaws.com/203365f48a427a541a07e6d695a8b9d3/ab8061ef7edb3e7ede1a0364f0428751.jpg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11637654"/>
                  </a:ext>
                </a:extLst>
              </a:tr>
            </a:tbl>
          </a:graphicData>
        </a:graphic>
      </p:graphicFrame>
      <p:sp>
        <p:nvSpPr>
          <p:cNvPr id="4" name="Text Placeholder 3">
            <a:extLst>
              <a:ext uri="{FF2B5EF4-FFF2-40B4-BE49-F238E27FC236}">
                <a16:creationId xmlns:a16="http://schemas.microsoft.com/office/drawing/2014/main" id="{ED9D1821-08B5-4148-9ECA-DD1B2BC197DA}"/>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4099311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308CA-98FB-4D77-91B4-513B3F5BBC01}"/>
              </a:ext>
            </a:extLst>
          </p:cNvPr>
          <p:cNvSpPr>
            <a:spLocks noGrp="1"/>
          </p:cNvSpPr>
          <p:nvPr>
            <p:ph type="title"/>
          </p:nvPr>
        </p:nvSpPr>
        <p:spPr/>
        <p:txBody>
          <a:bodyPr/>
          <a:lstStyle/>
          <a:p>
            <a:r>
              <a:rPr lang="en-US"/>
              <a:t>Instagram Posts Table | Scott - 3 of 21</a:t>
            </a:r>
          </a:p>
        </p:txBody>
      </p:sp>
      <p:graphicFrame>
        <p:nvGraphicFramePr>
          <p:cNvPr id="5" name="Table Placeholder 4">
            <a:extLst>
              <a:ext uri="{FF2B5EF4-FFF2-40B4-BE49-F238E27FC236}">
                <a16:creationId xmlns:a16="http://schemas.microsoft.com/office/drawing/2014/main" id="{D7EC3D9F-8C13-4E98-B2D4-7D2C853252F0}"/>
              </a:ext>
            </a:extLst>
          </p:cNvPr>
          <p:cNvGraphicFramePr>
            <a:graphicFrameLocks noGrp="1"/>
          </p:cNvGraphicFramePr>
          <p:nvPr>
            <p:ph type="tbl" sz="quarter" idx="13"/>
            <p:extLst>
              <p:ext uri="{D42A27DB-BD31-4B8C-83A1-F6EECF244321}">
                <p14:modId xmlns:p14="http://schemas.microsoft.com/office/powerpoint/2010/main" val="33584968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74263937"/>
                    </a:ext>
                  </a:extLst>
                </a:gridCol>
                <a:gridCol w="1810512">
                  <a:extLst>
                    <a:ext uri="{9D8B030D-6E8A-4147-A177-3AD203B41FA5}">
                      <a16:colId xmlns:a16="http://schemas.microsoft.com/office/drawing/2014/main" val="1784026086"/>
                    </a:ext>
                  </a:extLst>
                </a:gridCol>
                <a:gridCol w="822960">
                  <a:extLst>
                    <a:ext uri="{9D8B030D-6E8A-4147-A177-3AD203B41FA5}">
                      <a16:colId xmlns:a16="http://schemas.microsoft.com/office/drawing/2014/main" val="2877953436"/>
                    </a:ext>
                  </a:extLst>
                </a:gridCol>
                <a:gridCol w="822960">
                  <a:extLst>
                    <a:ext uri="{9D8B030D-6E8A-4147-A177-3AD203B41FA5}">
                      <a16:colId xmlns:a16="http://schemas.microsoft.com/office/drawing/2014/main" val="3956890181"/>
                    </a:ext>
                  </a:extLst>
                </a:gridCol>
                <a:gridCol w="822960">
                  <a:extLst>
                    <a:ext uri="{9D8B030D-6E8A-4147-A177-3AD203B41FA5}">
                      <a16:colId xmlns:a16="http://schemas.microsoft.com/office/drawing/2014/main" val="856654612"/>
                    </a:ext>
                  </a:extLst>
                </a:gridCol>
                <a:gridCol w="822960">
                  <a:extLst>
                    <a:ext uri="{9D8B030D-6E8A-4147-A177-3AD203B41FA5}">
                      <a16:colId xmlns:a16="http://schemas.microsoft.com/office/drawing/2014/main" val="1985627299"/>
                    </a:ext>
                  </a:extLst>
                </a:gridCol>
                <a:gridCol w="822960">
                  <a:extLst>
                    <a:ext uri="{9D8B030D-6E8A-4147-A177-3AD203B41FA5}">
                      <a16:colId xmlns:a16="http://schemas.microsoft.com/office/drawing/2014/main" val="6303655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67923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- 2022-04-13 18:21:13</a:t>
                      </a:r>
                      <a:r>
                        <a:rPr kumimoji="0" lang="es-ES" sz="1000" b="0" i="0" u="none" strike="noStrike" kern="1200" cap="none" spc="0" normalizeH="0" baseline="0" noProof="0">
                          <a:ln>
                            <a:noFill/>
                          </a:ln>
                          <a:solidFill>
                            <a:prstClr val="black"/>
                          </a:solidFill>
                          <a:effectLst/>
                          <a:uLnTx/>
                          <a:uFillTx/>
                          <a:latin typeface="+mn-lt"/>
                          <a:ea typeface="+mn-ea"/>
                          <a:cs typeface="+mn-cs"/>
                        </a:rPr>
                        <a:t>
 ¡ cecicaillabet se suma al #TeamTrekBontrager para el 22! 
La triple ganadora del Duatlon Ciudad de Buenos Aires y ganadora de los Fondos GFNY, Colonia y Punta del Este se estrena en el team en la prueba de CRI del campeonato argentino de ciclismo. Además acompañará a Caro Pérez en la prueba de ruta.
trekbikes trekbicycleargentina bontragerargentina santini_arg OpticaCentralStore colchonespiero  santini_arg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https://quintly-image-storage.s3.amazonaws.com/203365f48a427a541a07e6d695a8b9d3/2ee3549519484fab2ee666c740d127d5.jpg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009466026"/>
                  </a:ext>
                </a:extLst>
              </a:tr>
            </a:tbl>
          </a:graphicData>
        </a:graphic>
      </p:graphicFrame>
      <p:sp>
        <p:nvSpPr>
          <p:cNvPr id="4" name="Text Placeholder 3">
            <a:extLst>
              <a:ext uri="{FF2B5EF4-FFF2-40B4-BE49-F238E27FC236}">
                <a16:creationId xmlns:a16="http://schemas.microsoft.com/office/drawing/2014/main" id="{781470FE-3B42-4856-93C0-07F7D39BFDA0}"/>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2787164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08ECD-F00B-456C-89C3-1E00D88FBDFF}"/>
              </a:ext>
            </a:extLst>
          </p:cNvPr>
          <p:cNvSpPr>
            <a:spLocks noGrp="1"/>
          </p:cNvSpPr>
          <p:nvPr>
            <p:ph type="title"/>
          </p:nvPr>
        </p:nvSpPr>
        <p:spPr/>
        <p:txBody>
          <a:bodyPr/>
          <a:lstStyle/>
          <a:p>
            <a:r>
              <a:rPr lang="en-US"/>
              <a:t>Instagram Posts Table | Scott - 4 of 21</a:t>
            </a:r>
          </a:p>
        </p:txBody>
      </p:sp>
      <p:graphicFrame>
        <p:nvGraphicFramePr>
          <p:cNvPr id="5" name="Table Placeholder 4">
            <a:extLst>
              <a:ext uri="{FF2B5EF4-FFF2-40B4-BE49-F238E27FC236}">
                <a16:creationId xmlns:a16="http://schemas.microsoft.com/office/drawing/2014/main" id="{98E45E16-1A2B-45AE-BB34-43FEED53C0CD}"/>
              </a:ext>
            </a:extLst>
          </p:cNvPr>
          <p:cNvGraphicFramePr>
            <a:graphicFrameLocks noGrp="1"/>
          </p:cNvGraphicFramePr>
          <p:nvPr>
            <p:ph type="tbl" sz="quarter" idx="13"/>
            <p:extLst>
              <p:ext uri="{D42A27DB-BD31-4B8C-83A1-F6EECF244321}">
                <p14:modId xmlns:p14="http://schemas.microsoft.com/office/powerpoint/2010/main" val="2840475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253888516"/>
                    </a:ext>
                  </a:extLst>
                </a:gridCol>
                <a:gridCol w="1810512">
                  <a:extLst>
                    <a:ext uri="{9D8B030D-6E8A-4147-A177-3AD203B41FA5}">
                      <a16:colId xmlns:a16="http://schemas.microsoft.com/office/drawing/2014/main" val="4006958093"/>
                    </a:ext>
                  </a:extLst>
                </a:gridCol>
                <a:gridCol w="822960">
                  <a:extLst>
                    <a:ext uri="{9D8B030D-6E8A-4147-A177-3AD203B41FA5}">
                      <a16:colId xmlns:a16="http://schemas.microsoft.com/office/drawing/2014/main" val="3183644348"/>
                    </a:ext>
                  </a:extLst>
                </a:gridCol>
                <a:gridCol w="822960">
                  <a:extLst>
                    <a:ext uri="{9D8B030D-6E8A-4147-A177-3AD203B41FA5}">
                      <a16:colId xmlns:a16="http://schemas.microsoft.com/office/drawing/2014/main" val="1060595856"/>
                    </a:ext>
                  </a:extLst>
                </a:gridCol>
                <a:gridCol w="822960">
                  <a:extLst>
                    <a:ext uri="{9D8B030D-6E8A-4147-A177-3AD203B41FA5}">
                      <a16:colId xmlns:a16="http://schemas.microsoft.com/office/drawing/2014/main" val="4228658789"/>
                    </a:ext>
                  </a:extLst>
                </a:gridCol>
                <a:gridCol w="822960">
                  <a:extLst>
                    <a:ext uri="{9D8B030D-6E8A-4147-A177-3AD203B41FA5}">
                      <a16:colId xmlns:a16="http://schemas.microsoft.com/office/drawing/2014/main" val="1905758065"/>
                    </a:ext>
                  </a:extLst>
                </a:gridCol>
                <a:gridCol w="822960">
                  <a:extLst>
                    <a:ext uri="{9D8B030D-6E8A-4147-A177-3AD203B41FA5}">
                      <a16:colId xmlns:a16="http://schemas.microsoft.com/office/drawing/2014/main" val="28195030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4087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- 2022-04-29 16:22:35</a:t>
                      </a:r>
                      <a:r>
                        <a:rPr kumimoji="0" lang="en-US" sz="1000" b="0" i="0" u="none" strike="noStrike" kern="1200" cap="none" spc="0" normalizeH="0" baseline="0" noProof="0">
                          <a:ln>
                            <a:noFill/>
                          </a:ln>
                          <a:solidFill>
                            <a:prstClr val="black"/>
                          </a:solidFill>
                          <a:effectLst/>
                          <a:uLnTx/>
                          <a:uFillTx/>
                          <a:latin typeface="+mn-lt"/>
                          <a:ea typeface="+mn-ea"/>
                          <a:cs typeface="+mn-cs"/>
                        </a:rPr>
                        <a:t>
 ¡Bienvenido Facu Ambrosini! 
Seguimos apostando al ciclismo juvenil.Por eso el Mendocino de 14 años, facuambrossi  se suma al team para el 2022. 
¡Bienvenido y te deseamos lo mejor! 
trekbikes trekbicycleargentina bontragerargentina santini_arg OpticaCentralStore colchonespiero  santini_arg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https://quintly-image-storage.s3.amazonaws.com/203365f48a427a541a07e6d695a8b9d3/f7f6228e058455957db34ca6512a9ee3.jpg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002674266"/>
                  </a:ext>
                </a:extLst>
              </a:tr>
            </a:tbl>
          </a:graphicData>
        </a:graphic>
      </p:graphicFrame>
      <p:sp>
        <p:nvSpPr>
          <p:cNvPr id="4" name="Text Placeholder 3">
            <a:extLst>
              <a:ext uri="{FF2B5EF4-FFF2-40B4-BE49-F238E27FC236}">
                <a16:creationId xmlns:a16="http://schemas.microsoft.com/office/drawing/2014/main" id="{F1C00780-EC5C-403D-8BCA-C93FFD244799}"/>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4658613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4F63AA-AD1B-44CC-96B3-98C59D907319}"/>
              </a:ext>
            </a:extLst>
          </p:cNvPr>
          <p:cNvSpPr>
            <a:spLocks noGrp="1"/>
          </p:cNvSpPr>
          <p:nvPr>
            <p:ph type="title"/>
          </p:nvPr>
        </p:nvSpPr>
        <p:spPr/>
        <p:txBody>
          <a:bodyPr/>
          <a:lstStyle/>
          <a:p>
            <a:r>
              <a:rPr lang="en-US"/>
              <a:t>Instagram Posts Table | Scott - 5 of 21</a:t>
            </a:r>
          </a:p>
        </p:txBody>
      </p:sp>
      <p:graphicFrame>
        <p:nvGraphicFramePr>
          <p:cNvPr id="5" name="Table Placeholder 4">
            <a:extLst>
              <a:ext uri="{FF2B5EF4-FFF2-40B4-BE49-F238E27FC236}">
                <a16:creationId xmlns:a16="http://schemas.microsoft.com/office/drawing/2014/main" id="{31582CFE-10BE-4F22-AA52-19B8D470C525}"/>
              </a:ext>
            </a:extLst>
          </p:cNvPr>
          <p:cNvGraphicFramePr>
            <a:graphicFrameLocks noGrp="1"/>
          </p:cNvGraphicFramePr>
          <p:nvPr>
            <p:ph type="tbl" sz="quarter" idx="13"/>
            <p:extLst>
              <p:ext uri="{D42A27DB-BD31-4B8C-83A1-F6EECF244321}">
                <p14:modId xmlns:p14="http://schemas.microsoft.com/office/powerpoint/2010/main" val="14410818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46801525"/>
                    </a:ext>
                  </a:extLst>
                </a:gridCol>
                <a:gridCol w="1810512">
                  <a:extLst>
                    <a:ext uri="{9D8B030D-6E8A-4147-A177-3AD203B41FA5}">
                      <a16:colId xmlns:a16="http://schemas.microsoft.com/office/drawing/2014/main" val="353985727"/>
                    </a:ext>
                  </a:extLst>
                </a:gridCol>
                <a:gridCol w="822960">
                  <a:extLst>
                    <a:ext uri="{9D8B030D-6E8A-4147-A177-3AD203B41FA5}">
                      <a16:colId xmlns:a16="http://schemas.microsoft.com/office/drawing/2014/main" val="3140915700"/>
                    </a:ext>
                  </a:extLst>
                </a:gridCol>
                <a:gridCol w="822960">
                  <a:extLst>
                    <a:ext uri="{9D8B030D-6E8A-4147-A177-3AD203B41FA5}">
                      <a16:colId xmlns:a16="http://schemas.microsoft.com/office/drawing/2014/main" val="2336191998"/>
                    </a:ext>
                  </a:extLst>
                </a:gridCol>
                <a:gridCol w="822960">
                  <a:extLst>
                    <a:ext uri="{9D8B030D-6E8A-4147-A177-3AD203B41FA5}">
                      <a16:colId xmlns:a16="http://schemas.microsoft.com/office/drawing/2014/main" val="4274982787"/>
                    </a:ext>
                  </a:extLst>
                </a:gridCol>
                <a:gridCol w="822960">
                  <a:extLst>
                    <a:ext uri="{9D8B030D-6E8A-4147-A177-3AD203B41FA5}">
                      <a16:colId xmlns:a16="http://schemas.microsoft.com/office/drawing/2014/main" val="2982831013"/>
                    </a:ext>
                  </a:extLst>
                </a:gridCol>
                <a:gridCol w="822960">
                  <a:extLst>
                    <a:ext uri="{9D8B030D-6E8A-4147-A177-3AD203B41FA5}">
                      <a16:colId xmlns:a16="http://schemas.microsoft.com/office/drawing/2014/main" val="28125126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19081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- 2022-04-18 22:00:14</a:t>
                      </a:r>
                      <a:r>
                        <a:rPr kumimoji="0" lang="es-ES" sz="1000" b="0" i="0" u="none" strike="noStrike" kern="1200" cap="none" spc="0" normalizeH="0" baseline="0" noProof="0">
                          <a:ln>
                            <a:noFill/>
                          </a:ln>
                          <a:solidFill>
                            <a:prstClr val="black"/>
                          </a:solidFill>
                          <a:effectLst/>
                          <a:uLnTx/>
                          <a:uFillTx/>
                          <a:latin typeface="+mn-lt"/>
                          <a:ea typeface="+mn-ea"/>
                          <a:cs typeface="+mn-cs"/>
                        </a:rPr>
                        <a:t>
 Cuando la velocidad te llama, la Specialized Epic Expert es la mejor opción🚵‍♂️💨 
Con la combinación de la eficiencia de una bicicleta rígida y la capacidad de la doble suspensión para obtener impresionantes resultados, la Epic te hará volar por los senderos más técnicos💪
Renovamos por completo el sistema de suspensión Brain, haciéndolo más duradero y con una respuesta mejorada.
▪️ La Epic Expert tiene un cuadro súper liviano de geometría moderna construido en carbono FACT 11M.
▪️ Suspensión RockShox SID SL BRAIN y shock RockShox Specialized BRAIN, ambos con 100 mm de recorrido. 
▪️ Ruedas hechas a mano Roval Control Carbon, con un ancho interno de 25 mm para aumentar la resistencia, calidad de rodada y durabilidad.
▪️ Frenos Sram Level TL que ofrecen un tacto suave cuando el terreno se empieza a complicar.
🔺 Encontrala en nuestras tiendas autorizadas🔺 
#IamSpecialized #SpecializedEpic #Specialized #Epic #SpecializedArgentina #MTB #Xc #XCMTB #SpecializedBrain #MountainBike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https://quintly-image-storage.s3.amazonaws.com/835b4dd9729cb84c3dc986009efd7f6f/2e48a02a128bdac04cffcb54e674a209.jpg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87557163"/>
                  </a:ext>
                </a:extLst>
              </a:tr>
            </a:tbl>
          </a:graphicData>
        </a:graphic>
      </p:graphicFrame>
      <p:sp>
        <p:nvSpPr>
          <p:cNvPr id="4" name="Text Placeholder 3">
            <a:extLst>
              <a:ext uri="{FF2B5EF4-FFF2-40B4-BE49-F238E27FC236}">
                <a16:creationId xmlns:a16="http://schemas.microsoft.com/office/drawing/2014/main" id="{1ECF56B7-59F2-4B82-9E42-9AF37BB9CCCD}"/>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4142979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FFF13-FDEE-4536-890D-D96CEEEEDE00}"/>
              </a:ext>
            </a:extLst>
          </p:cNvPr>
          <p:cNvSpPr>
            <a:spLocks noGrp="1"/>
          </p:cNvSpPr>
          <p:nvPr>
            <p:ph type="title"/>
          </p:nvPr>
        </p:nvSpPr>
        <p:spPr/>
        <p:txBody>
          <a:bodyPr/>
          <a:lstStyle/>
          <a:p>
            <a:r>
              <a:rPr lang="en-US"/>
              <a:t>Instagram Posts Table | Scott - 6 of 21</a:t>
            </a:r>
          </a:p>
        </p:txBody>
      </p:sp>
      <p:graphicFrame>
        <p:nvGraphicFramePr>
          <p:cNvPr id="5" name="Table Placeholder 4">
            <a:extLst>
              <a:ext uri="{FF2B5EF4-FFF2-40B4-BE49-F238E27FC236}">
                <a16:creationId xmlns:a16="http://schemas.microsoft.com/office/drawing/2014/main" id="{25AC6065-48D1-47E3-8A86-9774D8A4A72D}"/>
              </a:ext>
            </a:extLst>
          </p:cNvPr>
          <p:cNvGraphicFramePr>
            <a:graphicFrameLocks noGrp="1"/>
          </p:cNvGraphicFramePr>
          <p:nvPr>
            <p:ph type="tbl" sz="quarter" idx="13"/>
            <p:extLst>
              <p:ext uri="{D42A27DB-BD31-4B8C-83A1-F6EECF244321}">
                <p14:modId xmlns:p14="http://schemas.microsoft.com/office/powerpoint/2010/main" val="26836572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01431045"/>
                    </a:ext>
                  </a:extLst>
                </a:gridCol>
                <a:gridCol w="1810512">
                  <a:extLst>
                    <a:ext uri="{9D8B030D-6E8A-4147-A177-3AD203B41FA5}">
                      <a16:colId xmlns:a16="http://schemas.microsoft.com/office/drawing/2014/main" val="3208161600"/>
                    </a:ext>
                  </a:extLst>
                </a:gridCol>
                <a:gridCol w="822960">
                  <a:extLst>
                    <a:ext uri="{9D8B030D-6E8A-4147-A177-3AD203B41FA5}">
                      <a16:colId xmlns:a16="http://schemas.microsoft.com/office/drawing/2014/main" val="1244733988"/>
                    </a:ext>
                  </a:extLst>
                </a:gridCol>
                <a:gridCol w="822960">
                  <a:extLst>
                    <a:ext uri="{9D8B030D-6E8A-4147-A177-3AD203B41FA5}">
                      <a16:colId xmlns:a16="http://schemas.microsoft.com/office/drawing/2014/main" val="1669584593"/>
                    </a:ext>
                  </a:extLst>
                </a:gridCol>
                <a:gridCol w="822960">
                  <a:extLst>
                    <a:ext uri="{9D8B030D-6E8A-4147-A177-3AD203B41FA5}">
                      <a16:colId xmlns:a16="http://schemas.microsoft.com/office/drawing/2014/main" val="2922215522"/>
                    </a:ext>
                  </a:extLst>
                </a:gridCol>
                <a:gridCol w="822960">
                  <a:extLst>
                    <a:ext uri="{9D8B030D-6E8A-4147-A177-3AD203B41FA5}">
                      <a16:colId xmlns:a16="http://schemas.microsoft.com/office/drawing/2014/main" val="1107571184"/>
                    </a:ext>
                  </a:extLst>
                </a:gridCol>
                <a:gridCol w="822960">
                  <a:extLst>
                    <a:ext uri="{9D8B030D-6E8A-4147-A177-3AD203B41FA5}">
                      <a16:colId xmlns:a16="http://schemas.microsoft.com/office/drawing/2014/main" val="11815865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41998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- 2022-04-12 18:41:13</a:t>
                      </a:r>
                      <a:r>
                        <a:rPr kumimoji="0" lang="en-US" sz="1000" b="0" i="0" u="none" strike="noStrike" kern="1200" cap="none" spc="0" normalizeH="0" baseline="0" noProof="0">
                          <a:ln>
                            <a:noFill/>
                          </a:ln>
                          <a:solidFill>
                            <a:prstClr val="black"/>
                          </a:solidFill>
                          <a:effectLst/>
                          <a:uLnTx/>
                          <a:uFillTx/>
                          <a:latin typeface="+mn-lt"/>
                          <a:ea typeface="+mn-ea"/>
                          <a:cs typeface="+mn-cs"/>
                        </a:rPr>
                        <a:t>
 ¡ nico_tivani se quedó con la vueltaaformosa 22! 
El corredor del #SuperTeamTrek parte del equipo oficial de agrupacion_virgen_de_fatima se impuso en la general después  cuatro etapas con finales de infarto. 
¡Felicitaciones Nico! Imparable. 
trekbikes trekbicycleargentina bontragerargentina santini_arg guargentina OpticaCentralStore colchonespiero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https://quintly-image-storage.s3.amazonaws.com/203365f48a427a541a07e6d695a8b9d3/928cc813992b1183e0489c28e365dbe3.jpg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03440090"/>
                  </a:ext>
                </a:extLst>
              </a:tr>
            </a:tbl>
          </a:graphicData>
        </a:graphic>
      </p:graphicFrame>
      <p:sp>
        <p:nvSpPr>
          <p:cNvPr id="4" name="Text Placeholder 3">
            <a:extLst>
              <a:ext uri="{FF2B5EF4-FFF2-40B4-BE49-F238E27FC236}">
                <a16:creationId xmlns:a16="http://schemas.microsoft.com/office/drawing/2014/main" id="{8310F550-2F44-4CAD-A65B-BB6F84FFD4B3}"/>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4098516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5D593-0650-4882-ADA8-326AAD7B307D}"/>
              </a:ext>
            </a:extLst>
          </p:cNvPr>
          <p:cNvSpPr>
            <a:spLocks noGrp="1"/>
          </p:cNvSpPr>
          <p:nvPr>
            <p:ph type="title"/>
          </p:nvPr>
        </p:nvSpPr>
        <p:spPr/>
        <p:txBody>
          <a:bodyPr/>
          <a:lstStyle/>
          <a:p>
            <a:r>
              <a:rPr lang="en-US"/>
              <a:t>Instagram Posts Table | Scott - 7 of 21</a:t>
            </a:r>
          </a:p>
        </p:txBody>
      </p:sp>
      <p:graphicFrame>
        <p:nvGraphicFramePr>
          <p:cNvPr id="5" name="Table Placeholder 4">
            <a:extLst>
              <a:ext uri="{FF2B5EF4-FFF2-40B4-BE49-F238E27FC236}">
                <a16:creationId xmlns:a16="http://schemas.microsoft.com/office/drawing/2014/main" id="{EA8AE39A-CA3C-4FD7-ACAE-5D46A7E46956}"/>
              </a:ext>
            </a:extLst>
          </p:cNvPr>
          <p:cNvGraphicFramePr>
            <a:graphicFrameLocks noGrp="1"/>
          </p:cNvGraphicFramePr>
          <p:nvPr>
            <p:ph type="tbl" sz="quarter" idx="13"/>
            <p:extLst>
              <p:ext uri="{D42A27DB-BD31-4B8C-83A1-F6EECF244321}">
                <p14:modId xmlns:p14="http://schemas.microsoft.com/office/powerpoint/2010/main" val="16402626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628825200"/>
                    </a:ext>
                  </a:extLst>
                </a:gridCol>
                <a:gridCol w="1810512">
                  <a:extLst>
                    <a:ext uri="{9D8B030D-6E8A-4147-A177-3AD203B41FA5}">
                      <a16:colId xmlns:a16="http://schemas.microsoft.com/office/drawing/2014/main" val="4076878211"/>
                    </a:ext>
                  </a:extLst>
                </a:gridCol>
                <a:gridCol w="822960">
                  <a:extLst>
                    <a:ext uri="{9D8B030D-6E8A-4147-A177-3AD203B41FA5}">
                      <a16:colId xmlns:a16="http://schemas.microsoft.com/office/drawing/2014/main" val="3505868208"/>
                    </a:ext>
                  </a:extLst>
                </a:gridCol>
                <a:gridCol w="822960">
                  <a:extLst>
                    <a:ext uri="{9D8B030D-6E8A-4147-A177-3AD203B41FA5}">
                      <a16:colId xmlns:a16="http://schemas.microsoft.com/office/drawing/2014/main" val="27733319"/>
                    </a:ext>
                  </a:extLst>
                </a:gridCol>
                <a:gridCol w="822960">
                  <a:extLst>
                    <a:ext uri="{9D8B030D-6E8A-4147-A177-3AD203B41FA5}">
                      <a16:colId xmlns:a16="http://schemas.microsoft.com/office/drawing/2014/main" val="2206381069"/>
                    </a:ext>
                  </a:extLst>
                </a:gridCol>
                <a:gridCol w="822960">
                  <a:extLst>
                    <a:ext uri="{9D8B030D-6E8A-4147-A177-3AD203B41FA5}">
                      <a16:colId xmlns:a16="http://schemas.microsoft.com/office/drawing/2014/main" val="1625269785"/>
                    </a:ext>
                  </a:extLst>
                </a:gridCol>
                <a:gridCol w="822960">
                  <a:extLst>
                    <a:ext uri="{9D8B030D-6E8A-4147-A177-3AD203B41FA5}">
                      <a16:colId xmlns:a16="http://schemas.microsoft.com/office/drawing/2014/main" val="3196382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86821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- 2022-04-13 21:00:08</a:t>
                      </a:r>
                      <a:r>
                        <a:rPr kumimoji="0" lang="en-US" sz="1000" b="0" i="0" u="none" strike="noStrike" kern="1200" cap="none" spc="0" normalizeH="0" baseline="0" noProof="0">
                          <a:ln>
                            <a:noFill/>
                          </a:ln>
                          <a:solidFill>
                            <a:prstClr val="black"/>
                          </a:solidFill>
                          <a:effectLst/>
                          <a:uLnTx/>
                          <a:uFillTx/>
                          <a:latin typeface="+mn-lt"/>
                          <a:ea typeface="+mn-ea"/>
                          <a:cs typeface="+mn-cs"/>
                        </a:rPr>
                        <a:t>
 #𝙀𝙢𝙗𝙖𝙟𝙖𝙙𝙤𝙧𝙚𝙨𝙎𝙥𝙚𝙘𝙞𝙖𝙡𝙞𝙯𝙚𝙙
Nació y vive en Mendoza y le dicen "Pipi". "El ciclismo es mi vida entera, mi felicidad, mi pasión, lo que me hace vibrar", es su respuesta cuando le preguntás que es el ciclismo para ella.
𝙈𝙖𝙣𝙤 𝙖 𝙢𝙖𝙣𝙤 𝙘𝙤𝙣 𝙋𝙞𝙡𝙖𝙧 𝘼𝙙𝙤𝙪𝙚👇
‣ 𝙴𝚍𝚊𝚍: 𝟹𝟷
‣ 𝚂𝚒𝚐𝚗𝚘: 𝙻𝚒𝚋𝚛𝚊♎️
‣ 𝙻𝚘 𝚖𝚎𝚓𝚘𝚛 𝚍𝚎 𝚕𝚊 𝚋𝚒𝚌𝚒 𝚎𝚜: 𝚕𝚊 𝚏𝚎𝚕𝚒𝚌𝚒𝚍𝚊𝚍 𝚚𝚞𝚎 𝚖𝚎 𝚐𝚎𝚗𝚎𝚛𝚊 𝚌𝚊𝚍𝚊 𝚟𝚎𝚣 𝚚𝚞𝚎 𝚖𝚎 𝚜𝚞𝚋𝚘 𝚢 𝚕𝚘 𝚍𝚒𝚟𝚎𝚛𝚝𝚒𝚍𝚊 𝚚𝚞𝚎 𝚟𝚞𝚎𝚕𝚟𝚎 𝚖𝚒 𝚟𝚒𝚍𝚊 𝚊𝚕 𝚑𝚊𝚌𝚎𝚛 𝚚𝚞𝚎 𝚖𝚎 𝚙𝚕𝚊𝚗𝚝𝚎𝚎 𝚗𝚞𝚎𝚟𝚘𝚜 𝚘𝚋𝚓𝚎𝚝𝚒𝚟𝚘𝚜 𝚝𝚘𝚍𝚘 𝚎𝚕 𝚝𝚒𝚎𝚖𝚙𝚘. 𝙻𝚊 𝚋𝚒𝚌𝚒 𝚎𝚜 𝚒𝚗𝚏𝚒𝚗𝚒𝚝𝚊, 𝚗𝚞𝚗𝚌𝚊 𝚍𝚎𝚓𝚊𝚖𝚘𝚜 𝚍𝚎 𝚊𝚙𝚛𝚎𝚗𝚍𝚎𝚛.
‣ 𝙲𝚘𝚖𝚒𝚍𝚊 𝚙𝚛𝚎𝚏𝚎𝚛𝚒𝚍𝚊 𝚍𝚎𝚜𝚙𝚞é𝚜 𝚍𝚎 𝚎𝚗𝚝𝚛𝚎𝚗𝚊𝚛: 𝚑𝚞𝚎𝚟𝚘𝚜 𝚛𝚎𝚟𝚞𝚎𝚕𝚝𝚘𝚜 𝚌𝚘𝚗 𝚙𝚊𝚕𝚝𝚊 𝚘 𝚜á𝚗𝚍𝚠𝚒𝚌𝚑 𝚍𝚎 𝚊𝚝ú𝚗.
‣ 𝙱𝚒𝚌𝚒 𝚙𝚛𝚎𝚏𝚎𝚛𝚒𝚍𝚊: 𝚝𝚘𝚍𝚊𝚜 ¡𝚎𝚜𝚝𝚊 𝚙𝚛𝚎𝚐𝚞𝚗𝚝𝚊 𝚎𝚜 𝚒𝚖𝚙𝚘𝚜𝚒𝚋𝚕𝚎! 𝙰𝚞𝚗𝚚𝚞𝚎 𝚂-𝚆𝚘𝚛𝚔𝚜 𝙴𝚙𝚒𝚌 𝚢 𝚃𝚞𝚛𝚋𝚘 𝙻𝚎𝚟𝚘❤️ .
‣ 𝙲𝚊𝚜𝚌𝚘 𝚙𝚛𝚎𝚏𝚎𝚛𝚒𝚍𝚘: 𝙿𝚛𝚎𝚟𝚊𝚒𝚕 𝙸𝙸 𝚅𝚎𝚗𝚝, 𝚞𝚗𝚊 𝚖𝚊𝚛𝚊𝚟𝚒𝚕𝚕𝚊 𝚌𝚛𝚎𝚊𝚍𝚊 𝚙𝚘𝚛 𝚎𝚕 𝚑𝚘𝚖𝚋𝚛𝚎.
‣ 𝙲𝚘𝚕𝚘𝚛 𝚍𝚎 𝚌𝚊𝚜𝚌𝚘 𝚙𝚛𝚎𝚏𝚎𝚛𝚒𝚍𝚘: 𝚋𝚕𝚊𝚗𝚌𝚘, 𝚜𝚒𝚎𝚖𝚙𝚛𝚎🤍. 𝚀𝚞𝚎𝚖𝚊 𝚖𝚎𝚗𝚘𝚜 𝚎𝚕 𝚜𝚘𝚕, 𝚍𝚊𝚝𝚊𝚣𝚘 😉
‣ 𝙽𝚞𝚗𝚌𝚊 𝚜𝚊𝚕í𝚜 𝚊 𝚛𝚘𝚍𝚊𝚛 𝚜𝚒𝚗: 𝚖𝚒 𝚖𝚎𝚖𝚋𝚛𝚒𝚕𝚕𝚒𝚝𝚘.
‣ 𝙲𝚘𝚖𝚙𝚎𝚝𝚎𝚗𝚌𝚒𝚊 𝚙𝚛𝚎𝚏𝚎𝚛𝚒𝚍𝚊: 𝚏𝚊𝚗 𝚍𝚎 𝚕𝚊 𝙲𝚘𝚙𝚊 𝙰𝚛𝚐𝚎𝚗𝚝𝚒𝚗𝚊🇦🇷 𝚍𝚎 𝚇𝙲𝙾🚵‍♀️
‣ 𝚄𝚗 𝚜𝚞𝚎ñ𝚘 𝚌𝚞𝚖𝚙𝚕𝚒𝚍𝚘: 𝚜𝚎𝚛 𝚎𝚖𝚋𝚊𝚓𝚊𝚍𝚘𝚛𝚊 𝚍𝚎 𝚖𝚒 𝚖𝚊𝚛𝚌𝚊 𝚙𝚛𝚎𝚏𝚎𝚛𝚒𝚍𝚊 𝚢 𝚙𝚘𝚍𝚎𝚛 𝚌𝚘𝚛𝚛𝚎𝚛 𝚞𝚗 𝚌𝚊𝚖𝚙𝚎𝚘𝚗𝚊𝚝𝚘 𝚊𝚛𝚐𝚎𝚗𝚝𝚒𝚗𝚘 𝚌𝚘𝚗 𝚖𝚒 𝙴𝚙𝚒𝚌.
‣ 𝚄𝚗 𝚜𝚞𝚎ñ𝚘 𝚙𝚘𝚛 𝚌𝚞𝚖𝚙𝚕𝚒𝚛: 𝚌𝚘𝚛𝚛𝚎𝚛 𝚎𝚗 𝙴𝚞𝚛𝚘𝚙𝚊. 
‣ 𝚄𝚗 𝚌𝚘𝚗𝚜𝚎𝚓𝚘 𝚌𝚒𝚌𝚕𝚒𝚜𝚝𝚊: 𝚑𝚊𝚐𝚊𝚗 𝚌𝚒𝚌𝚕𝚒𝚜𝚖𝚘 𝚍𝚎 𝚖𝚘𝚗𝚝𝚊ñ𝚊, 𝚎𝚜 𝚛𝚎𝚊𝚕𝚖𝚎𝚗𝚝𝚎 𝚊𝚙𝚊𝚜𝚒𝚘𝚗𝚊𝚗𝚝𝚎 𝚢 𝚝𝚎 𝚎𝚗𝚜𝚎ñ𝚊 𝚌𝚘𝚜𝚊𝚜 𝚙𝚊𝚛𝚊 𝚕𝚊 𝚟𝚒𝚍𝚊.
‣ 𝚄𝚗 𝚌𝚘𝚗𝚜𝚎𝚓𝚘 𝚙𝚊𝚛𝚊 𝚚𝚞𝚒é𝚗 𝚊ú𝚗 𝚗𝚘 𝚕𝚘 𝚎𝚜:  𝚕𝚊 𝚋𝚒𝚌𝚒𝚌𝚕𝚎𝚝𝚊 𝚎𝚜 𝚌𝚊𝚙𝚊𝚣 𝚍𝚎 𝚌𝚊𝚖𝚋𝚒𝚊𝚛𝚕𝚎 𝚕𝚊 𝚟𝚒𝚍𝚊 𝚙𝚊𝚛𝚊 𝚋𝚒𝚎𝚗 𝚊 𝚌𝚞𝚊𝚕𝚚𝚞𝚒𝚎𝚛 𝚙𝚎𝚛𝚜𝚘𝚗𝚊 ¡𝚜𝚞𝚋𝚒𝚝𝚎 𝚢𝚊!
Más sobre Pili ⇢ pili_adoue 
#SpecializedArgentina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https://quintly-image-storage.s3.amazonaws.com/835b4dd9729cb84c3dc986009efd7f6f/ddffedc49a1d718e8f57d1f193a2e7d3.jpg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87616841"/>
                  </a:ext>
                </a:extLst>
              </a:tr>
            </a:tbl>
          </a:graphicData>
        </a:graphic>
      </p:graphicFrame>
      <p:sp>
        <p:nvSpPr>
          <p:cNvPr id="4" name="Text Placeholder 3">
            <a:extLst>
              <a:ext uri="{FF2B5EF4-FFF2-40B4-BE49-F238E27FC236}">
                <a16:creationId xmlns:a16="http://schemas.microsoft.com/office/drawing/2014/main" id="{0126576A-DEAD-4B8E-822C-44678A8EC260}"/>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41581711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D6210-A73F-406D-9406-1CFBF21EDF89}"/>
              </a:ext>
            </a:extLst>
          </p:cNvPr>
          <p:cNvSpPr>
            <a:spLocks noGrp="1"/>
          </p:cNvSpPr>
          <p:nvPr>
            <p:ph type="title"/>
          </p:nvPr>
        </p:nvSpPr>
        <p:spPr/>
        <p:txBody>
          <a:bodyPr/>
          <a:lstStyle/>
          <a:p>
            <a:r>
              <a:rPr lang="en-US"/>
              <a:t>Instagram Posts Table | Scott - 8 of 21</a:t>
            </a:r>
          </a:p>
        </p:txBody>
      </p:sp>
      <p:graphicFrame>
        <p:nvGraphicFramePr>
          <p:cNvPr id="5" name="Table Placeholder 4">
            <a:extLst>
              <a:ext uri="{FF2B5EF4-FFF2-40B4-BE49-F238E27FC236}">
                <a16:creationId xmlns:a16="http://schemas.microsoft.com/office/drawing/2014/main" id="{C0B9BBA5-3591-4246-A35B-9F620EF0EE86}"/>
              </a:ext>
            </a:extLst>
          </p:cNvPr>
          <p:cNvGraphicFramePr>
            <a:graphicFrameLocks noGrp="1"/>
          </p:cNvGraphicFramePr>
          <p:nvPr>
            <p:ph type="tbl" sz="quarter" idx="13"/>
            <p:extLst>
              <p:ext uri="{D42A27DB-BD31-4B8C-83A1-F6EECF244321}">
                <p14:modId xmlns:p14="http://schemas.microsoft.com/office/powerpoint/2010/main" val="23948995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711918505"/>
                    </a:ext>
                  </a:extLst>
                </a:gridCol>
                <a:gridCol w="1810512">
                  <a:extLst>
                    <a:ext uri="{9D8B030D-6E8A-4147-A177-3AD203B41FA5}">
                      <a16:colId xmlns:a16="http://schemas.microsoft.com/office/drawing/2014/main" val="1265719512"/>
                    </a:ext>
                  </a:extLst>
                </a:gridCol>
                <a:gridCol w="822960">
                  <a:extLst>
                    <a:ext uri="{9D8B030D-6E8A-4147-A177-3AD203B41FA5}">
                      <a16:colId xmlns:a16="http://schemas.microsoft.com/office/drawing/2014/main" val="205025502"/>
                    </a:ext>
                  </a:extLst>
                </a:gridCol>
                <a:gridCol w="822960">
                  <a:extLst>
                    <a:ext uri="{9D8B030D-6E8A-4147-A177-3AD203B41FA5}">
                      <a16:colId xmlns:a16="http://schemas.microsoft.com/office/drawing/2014/main" val="2520652396"/>
                    </a:ext>
                  </a:extLst>
                </a:gridCol>
                <a:gridCol w="822960">
                  <a:extLst>
                    <a:ext uri="{9D8B030D-6E8A-4147-A177-3AD203B41FA5}">
                      <a16:colId xmlns:a16="http://schemas.microsoft.com/office/drawing/2014/main" val="3767519938"/>
                    </a:ext>
                  </a:extLst>
                </a:gridCol>
                <a:gridCol w="822960">
                  <a:extLst>
                    <a:ext uri="{9D8B030D-6E8A-4147-A177-3AD203B41FA5}">
                      <a16:colId xmlns:a16="http://schemas.microsoft.com/office/drawing/2014/main" val="3517579549"/>
                    </a:ext>
                  </a:extLst>
                </a:gridCol>
                <a:gridCol w="822960">
                  <a:extLst>
                    <a:ext uri="{9D8B030D-6E8A-4147-A177-3AD203B41FA5}">
                      <a16:colId xmlns:a16="http://schemas.microsoft.com/office/drawing/2014/main" val="15461469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84282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- 2022-04-07 17:22:23</a:t>
                      </a:r>
                      <a:r>
                        <a:rPr kumimoji="0" lang="es-ES" sz="1000" b="0" i="0" u="none" strike="noStrike" kern="1200" cap="none" spc="0" normalizeH="0" baseline="0" noProof="0">
                          <a:ln>
                            <a:noFill/>
                          </a:ln>
                          <a:solidFill>
                            <a:prstClr val="black"/>
                          </a:solidFill>
                          <a:effectLst/>
                          <a:uLnTx/>
                          <a:uFillTx/>
                          <a:latin typeface="+mn-lt"/>
                          <a:ea typeface="+mn-ea"/>
                          <a:cs typeface="+mn-cs"/>
                        </a:rPr>
                        <a:t>
 ¡ facu_cayata ya está presente en la primera fecha de la Copa del Mundo de #XCO junto a los mejores ciclistas del mundo! 
Gracias a todo el equipo de trekbikes trekbicyclebrasil y todos los sponsor del #SuperTeamTrek por el soporte a uno de los corredores que día a día demuestras su gran nivel entre los mejores de Argentina.
trekbikes trekbicycleargentina bontragerargentina santini_arg OpticaCentralStore shimanoargentina colchonespiero  santini_arg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https://quintly-image-storage.s3.amazonaws.com/203365f48a427a541a07e6d695a8b9d3/e7533afd83008fad0413f6bdd70337ae.jpg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63502860"/>
                  </a:ext>
                </a:extLst>
              </a:tr>
            </a:tbl>
          </a:graphicData>
        </a:graphic>
      </p:graphicFrame>
      <p:sp>
        <p:nvSpPr>
          <p:cNvPr id="4" name="Text Placeholder 3">
            <a:extLst>
              <a:ext uri="{FF2B5EF4-FFF2-40B4-BE49-F238E27FC236}">
                <a16:creationId xmlns:a16="http://schemas.microsoft.com/office/drawing/2014/main" id="{44E291D1-A2FA-4085-AACD-F8DDEDA944C7}"/>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8402941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90297-B2CF-4AE7-8A6C-7B7BD6E3E5E8}"/>
              </a:ext>
            </a:extLst>
          </p:cNvPr>
          <p:cNvSpPr>
            <a:spLocks noGrp="1"/>
          </p:cNvSpPr>
          <p:nvPr>
            <p:ph type="title"/>
          </p:nvPr>
        </p:nvSpPr>
        <p:spPr/>
        <p:txBody>
          <a:bodyPr/>
          <a:lstStyle/>
          <a:p>
            <a:r>
              <a:rPr lang="en-US"/>
              <a:t>Instagram Posts Table | Scott - 9 of 21</a:t>
            </a:r>
          </a:p>
        </p:txBody>
      </p:sp>
      <p:graphicFrame>
        <p:nvGraphicFramePr>
          <p:cNvPr id="5" name="Table Placeholder 4">
            <a:extLst>
              <a:ext uri="{FF2B5EF4-FFF2-40B4-BE49-F238E27FC236}">
                <a16:creationId xmlns:a16="http://schemas.microsoft.com/office/drawing/2014/main" id="{DBA16457-897E-4799-8574-B595924E5A02}"/>
              </a:ext>
            </a:extLst>
          </p:cNvPr>
          <p:cNvGraphicFramePr>
            <a:graphicFrameLocks noGrp="1"/>
          </p:cNvGraphicFramePr>
          <p:nvPr>
            <p:ph type="tbl" sz="quarter" idx="13"/>
            <p:extLst>
              <p:ext uri="{D42A27DB-BD31-4B8C-83A1-F6EECF244321}">
                <p14:modId xmlns:p14="http://schemas.microsoft.com/office/powerpoint/2010/main" val="1774365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26622974"/>
                    </a:ext>
                  </a:extLst>
                </a:gridCol>
                <a:gridCol w="1810512">
                  <a:extLst>
                    <a:ext uri="{9D8B030D-6E8A-4147-A177-3AD203B41FA5}">
                      <a16:colId xmlns:a16="http://schemas.microsoft.com/office/drawing/2014/main" val="3245191092"/>
                    </a:ext>
                  </a:extLst>
                </a:gridCol>
                <a:gridCol w="822960">
                  <a:extLst>
                    <a:ext uri="{9D8B030D-6E8A-4147-A177-3AD203B41FA5}">
                      <a16:colId xmlns:a16="http://schemas.microsoft.com/office/drawing/2014/main" val="3992920406"/>
                    </a:ext>
                  </a:extLst>
                </a:gridCol>
                <a:gridCol w="822960">
                  <a:extLst>
                    <a:ext uri="{9D8B030D-6E8A-4147-A177-3AD203B41FA5}">
                      <a16:colId xmlns:a16="http://schemas.microsoft.com/office/drawing/2014/main" val="119292245"/>
                    </a:ext>
                  </a:extLst>
                </a:gridCol>
                <a:gridCol w="822960">
                  <a:extLst>
                    <a:ext uri="{9D8B030D-6E8A-4147-A177-3AD203B41FA5}">
                      <a16:colId xmlns:a16="http://schemas.microsoft.com/office/drawing/2014/main" val="489461308"/>
                    </a:ext>
                  </a:extLst>
                </a:gridCol>
                <a:gridCol w="822960">
                  <a:extLst>
                    <a:ext uri="{9D8B030D-6E8A-4147-A177-3AD203B41FA5}">
                      <a16:colId xmlns:a16="http://schemas.microsoft.com/office/drawing/2014/main" val="1551517687"/>
                    </a:ext>
                  </a:extLst>
                </a:gridCol>
                <a:gridCol w="822960">
                  <a:extLst>
                    <a:ext uri="{9D8B030D-6E8A-4147-A177-3AD203B41FA5}">
                      <a16:colId xmlns:a16="http://schemas.microsoft.com/office/drawing/2014/main" val="31045860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80454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- 2022-04-28 23:07:22</a:t>
                      </a:r>
                      <a:r>
                        <a:rPr kumimoji="0" lang="en-US" sz="1000" b="0" i="0" u="none" strike="noStrike" kern="1200" cap="none" spc="0" normalizeH="0" baseline="0" noProof="0">
                          <a:ln>
                            <a:noFill/>
                          </a:ln>
                          <a:solidFill>
                            <a:prstClr val="black"/>
                          </a:solidFill>
                          <a:effectLst/>
                          <a:uLnTx/>
                          <a:uFillTx/>
                          <a:latin typeface="+mn-lt"/>
                          <a:ea typeface="+mn-ea"/>
                          <a:cs typeface="+mn-cs"/>
                        </a:rPr>
                        <a:t>
 #tbt riopinto 2021 ! 
trekbikes trekbicycleargentina bontragerargentina #trek #Trekargentina  #xc #supercaliber #procaliber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https://quintly-image-storage.s3.amazonaws.com/203365f48a427a541a07e6d695a8b9d3/21f7b87388508a3d2fa16967baab5a3b.jpg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752024141"/>
                  </a:ext>
                </a:extLst>
              </a:tr>
            </a:tbl>
          </a:graphicData>
        </a:graphic>
      </p:graphicFrame>
      <p:sp>
        <p:nvSpPr>
          <p:cNvPr id="4" name="Text Placeholder 3">
            <a:extLst>
              <a:ext uri="{FF2B5EF4-FFF2-40B4-BE49-F238E27FC236}">
                <a16:creationId xmlns:a16="http://schemas.microsoft.com/office/drawing/2014/main" id="{C8450732-900E-494D-99B4-79D51830F191}"/>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1937173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F92FE-E691-462F-A16C-73C9DF9CC2F3}"/>
              </a:ext>
            </a:extLst>
          </p:cNvPr>
          <p:cNvSpPr>
            <a:spLocks noGrp="1"/>
          </p:cNvSpPr>
          <p:nvPr>
            <p:ph type="title"/>
          </p:nvPr>
        </p:nvSpPr>
        <p:spPr/>
        <p:txBody>
          <a:bodyPr/>
          <a:lstStyle/>
          <a:p>
            <a:r>
              <a:rPr lang="en-US"/>
              <a:t>Instagram Posts Table | Scott - 10 of 21</a:t>
            </a:r>
          </a:p>
        </p:txBody>
      </p:sp>
      <p:graphicFrame>
        <p:nvGraphicFramePr>
          <p:cNvPr id="5" name="Table Placeholder 4">
            <a:extLst>
              <a:ext uri="{FF2B5EF4-FFF2-40B4-BE49-F238E27FC236}">
                <a16:creationId xmlns:a16="http://schemas.microsoft.com/office/drawing/2014/main" id="{4C6F40A9-E8B0-46E7-B6EC-8244C371B7DD}"/>
              </a:ext>
            </a:extLst>
          </p:cNvPr>
          <p:cNvGraphicFramePr>
            <a:graphicFrameLocks noGrp="1"/>
          </p:cNvGraphicFramePr>
          <p:nvPr>
            <p:ph type="tbl" sz="quarter" idx="13"/>
            <p:extLst>
              <p:ext uri="{D42A27DB-BD31-4B8C-83A1-F6EECF244321}">
                <p14:modId xmlns:p14="http://schemas.microsoft.com/office/powerpoint/2010/main" val="32381721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67322495"/>
                    </a:ext>
                  </a:extLst>
                </a:gridCol>
                <a:gridCol w="1810512">
                  <a:extLst>
                    <a:ext uri="{9D8B030D-6E8A-4147-A177-3AD203B41FA5}">
                      <a16:colId xmlns:a16="http://schemas.microsoft.com/office/drawing/2014/main" val="2135024682"/>
                    </a:ext>
                  </a:extLst>
                </a:gridCol>
                <a:gridCol w="822960">
                  <a:extLst>
                    <a:ext uri="{9D8B030D-6E8A-4147-A177-3AD203B41FA5}">
                      <a16:colId xmlns:a16="http://schemas.microsoft.com/office/drawing/2014/main" val="3967330052"/>
                    </a:ext>
                  </a:extLst>
                </a:gridCol>
                <a:gridCol w="822960">
                  <a:extLst>
                    <a:ext uri="{9D8B030D-6E8A-4147-A177-3AD203B41FA5}">
                      <a16:colId xmlns:a16="http://schemas.microsoft.com/office/drawing/2014/main" val="1782504689"/>
                    </a:ext>
                  </a:extLst>
                </a:gridCol>
                <a:gridCol w="822960">
                  <a:extLst>
                    <a:ext uri="{9D8B030D-6E8A-4147-A177-3AD203B41FA5}">
                      <a16:colId xmlns:a16="http://schemas.microsoft.com/office/drawing/2014/main" val="2534448533"/>
                    </a:ext>
                  </a:extLst>
                </a:gridCol>
                <a:gridCol w="822960">
                  <a:extLst>
                    <a:ext uri="{9D8B030D-6E8A-4147-A177-3AD203B41FA5}">
                      <a16:colId xmlns:a16="http://schemas.microsoft.com/office/drawing/2014/main" val="2398529337"/>
                    </a:ext>
                  </a:extLst>
                </a:gridCol>
                <a:gridCol w="822960">
                  <a:extLst>
                    <a:ext uri="{9D8B030D-6E8A-4147-A177-3AD203B41FA5}">
                      <a16:colId xmlns:a16="http://schemas.microsoft.com/office/drawing/2014/main" val="28244976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38399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- 2022-04-11 18:35:02</a:t>
                      </a:r>
                      <a:r>
                        <a:rPr kumimoji="0" lang="es-ES" sz="1000" b="0" i="0" u="none" strike="noStrike" kern="1200" cap="none" spc="0" normalizeH="0" baseline="0" noProof="0">
                          <a:ln>
                            <a:noFill/>
                          </a:ln>
                          <a:solidFill>
                            <a:prstClr val="black"/>
                          </a:solidFill>
                          <a:effectLst/>
                          <a:uLnTx/>
                          <a:uFillTx/>
                          <a:latin typeface="+mn-lt"/>
                          <a:ea typeface="+mn-ea"/>
                          <a:cs typeface="+mn-cs"/>
                        </a:rPr>
                        <a:t>
 ¿Vas a Cerro Bayo para el UCI Masters Mountain Bike World Championship? Entonces participá de nuestro sorteo y pasá por nuestro stand a retirar el premio si sos uno de los ganadores.
Comentá arrobando a un amigo fan del MTB y ya estás participando. Si subís una Storie con una foto de nuestro stand en UCI y nos etiquetás, tenés doble chance. Recordá que nos tenés que seguir.
1er Premio: un casco Supra + un juego de puños + un bolso bajo asiento
2do. Premio: dos porta caramañolas + un juego de puños + un bolso bajo asiento
3er. Premio: un juego de puños + un bolso bajo asiento
El sorteo se realizará el sábado 23/4 y los premios se retiran únicamente por nuestro stand durante el domingo 24/4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https://quintly-image-storage.s3.amazonaws.com/741aa47421f0656db8ef34000eb243ec/2d08492a7514362d328215aafee39d5e.jpg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41511241"/>
                  </a:ext>
                </a:extLst>
              </a:tr>
            </a:tbl>
          </a:graphicData>
        </a:graphic>
      </p:graphicFrame>
      <p:sp>
        <p:nvSpPr>
          <p:cNvPr id="4" name="Text Placeholder 3">
            <a:extLst>
              <a:ext uri="{FF2B5EF4-FFF2-40B4-BE49-F238E27FC236}">
                <a16:creationId xmlns:a16="http://schemas.microsoft.com/office/drawing/2014/main" id="{F8BFB526-B5BD-4D05-B722-3114C14D90C2}"/>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0140287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87FD8-A36D-4F5E-AE06-333066795740}"/>
              </a:ext>
            </a:extLst>
          </p:cNvPr>
          <p:cNvSpPr>
            <a:spLocks noGrp="1"/>
          </p:cNvSpPr>
          <p:nvPr>
            <p:ph type="title"/>
          </p:nvPr>
        </p:nvSpPr>
        <p:spPr/>
        <p:txBody>
          <a:bodyPr/>
          <a:lstStyle/>
          <a:p>
            <a:r>
              <a:rPr lang="en-US"/>
              <a:t>Instagram Posts Table | Scott - 11 of 21</a:t>
            </a:r>
          </a:p>
        </p:txBody>
      </p:sp>
      <p:graphicFrame>
        <p:nvGraphicFramePr>
          <p:cNvPr id="5" name="Table Placeholder 4">
            <a:extLst>
              <a:ext uri="{FF2B5EF4-FFF2-40B4-BE49-F238E27FC236}">
                <a16:creationId xmlns:a16="http://schemas.microsoft.com/office/drawing/2014/main" id="{46C88E62-C9F5-4616-A8F6-E41AB6DB80DA}"/>
              </a:ext>
            </a:extLst>
          </p:cNvPr>
          <p:cNvGraphicFramePr>
            <a:graphicFrameLocks noGrp="1"/>
          </p:cNvGraphicFramePr>
          <p:nvPr>
            <p:ph type="tbl" sz="quarter" idx="13"/>
            <p:extLst>
              <p:ext uri="{D42A27DB-BD31-4B8C-83A1-F6EECF244321}">
                <p14:modId xmlns:p14="http://schemas.microsoft.com/office/powerpoint/2010/main" val="37093706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17974128"/>
                    </a:ext>
                  </a:extLst>
                </a:gridCol>
                <a:gridCol w="1810512">
                  <a:extLst>
                    <a:ext uri="{9D8B030D-6E8A-4147-A177-3AD203B41FA5}">
                      <a16:colId xmlns:a16="http://schemas.microsoft.com/office/drawing/2014/main" val="451375941"/>
                    </a:ext>
                  </a:extLst>
                </a:gridCol>
                <a:gridCol w="822960">
                  <a:extLst>
                    <a:ext uri="{9D8B030D-6E8A-4147-A177-3AD203B41FA5}">
                      <a16:colId xmlns:a16="http://schemas.microsoft.com/office/drawing/2014/main" val="4284047068"/>
                    </a:ext>
                  </a:extLst>
                </a:gridCol>
                <a:gridCol w="822960">
                  <a:extLst>
                    <a:ext uri="{9D8B030D-6E8A-4147-A177-3AD203B41FA5}">
                      <a16:colId xmlns:a16="http://schemas.microsoft.com/office/drawing/2014/main" val="758203931"/>
                    </a:ext>
                  </a:extLst>
                </a:gridCol>
                <a:gridCol w="822960">
                  <a:extLst>
                    <a:ext uri="{9D8B030D-6E8A-4147-A177-3AD203B41FA5}">
                      <a16:colId xmlns:a16="http://schemas.microsoft.com/office/drawing/2014/main" val="3468317005"/>
                    </a:ext>
                  </a:extLst>
                </a:gridCol>
                <a:gridCol w="822960">
                  <a:extLst>
                    <a:ext uri="{9D8B030D-6E8A-4147-A177-3AD203B41FA5}">
                      <a16:colId xmlns:a16="http://schemas.microsoft.com/office/drawing/2014/main" val="1175708240"/>
                    </a:ext>
                  </a:extLst>
                </a:gridCol>
                <a:gridCol w="822960">
                  <a:extLst>
                    <a:ext uri="{9D8B030D-6E8A-4147-A177-3AD203B41FA5}">
                      <a16:colId xmlns:a16="http://schemas.microsoft.com/office/drawing/2014/main" val="19333118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57350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- 2022-04-25 21:38:27</a:t>
                      </a:r>
                      <a:r>
                        <a:rPr kumimoji="0" lang="en-US" sz="1000" b="0" i="0" u="none" strike="noStrike" kern="1200" cap="none" spc="0" normalizeH="0" baseline="0" noProof="0">
                          <a:ln>
                            <a:noFill/>
                          </a:ln>
                          <a:solidFill>
                            <a:prstClr val="black"/>
                          </a:solidFill>
                          <a:effectLst/>
                          <a:uLnTx/>
                          <a:uFillTx/>
                          <a:latin typeface="+mn-lt"/>
                          <a:ea typeface="+mn-ea"/>
                          <a:cs typeface="+mn-cs"/>
                        </a:rPr>
                        <a:t>
 ¡ jimenaflorit Campeona del Mundo Master  XCO en C1 con #Supercaliber ! 
En Villa la Angostura se coronó campeona mundial en una jornada épica con unas condiciones climáticas extremas.
¡Felicitaciones Jime! 
trekbikes trekbicycleargentina bontragerargentina #trekbikes #trekargentina  #procaliber #topfuel #racedtowin #gooutside #creemosenlasbicis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https://quintly-image-storage.s3.amazonaws.com/203365f48a427a541a07e6d695a8b9d3/2b4752a05e91aadac7d84e6fa6049ee5.jpg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71321436"/>
                  </a:ext>
                </a:extLst>
              </a:tr>
            </a:tbl>
          </a:graphicData>
        </a:graphic>
      </p:graphicFrame>
      <p:sp>
        <p:nvSpPr>
          <p:cNvPr id="4" name="Text Placeholder 3">
            <a:extLst>
              <a:ext uri="{FF2B5EF4-FFF2-40B4-BE49-F238E27FC236}">
                <a16:creationId xmlns:a16="http://schemas.microsoft.com/office/drawing/2014/main" id="{67E01A80-495D-410D-869B-32A8898333FB}"/>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2949942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4E4B9-E0FA-464A-9ACD-9B04A20C17A2}"/>
              </a:ext>
            </a:extLst>
          </p:cNvPr>
          <p:cNvSpPr>
            <a:spLocks noGrp="1"/>
          </p:cNvSpPr>
          <p:nvPr>
            <p:ph type="title"/>
          </p:nvPr>
        </p:nvSpPr>
        <p:spPr/>
        <p:txBody>
          <a:bodyPr/>
          <a:lstStyle/>
          <a:p>
            <a:r>
              <a:rPr lang="en-US"/>
              <a:t>Instagram Posts Table | Scott - 12 of 21</a:t>
            </a:r>
          </a:p>
        </p:txBody>
      </p:sp>
      <p:graphicFrame>
        <p:nvGraphicFramePr>
          <p:cNvPr id="5" name="Table Placeholder 4">
            <a:extLst>
              <a:ext uri="{FF2B5EF4-FFF2-40B4-BE49-F238E27FC236}">
                <a16:creationId xmlns:a16="http://schemas.microsoft.com/office/drawing/2014/main" id="{48C59DA4-0F48-4C55-AE74-26BE9D29A20F}"/>
              </a:ext>
            </a:extLst>
          </p:cNvPr>
          <p:cNvGraphicFramePr>
            <a:graphicFrameLocks noGrp="1"/>
          </p:cNvGraphicFramePr>
          <p:nvPr>
            <p:ph type="tbl" sz="quarter" idx="13"/>
            <p:extLst>
              <p:ext uri="{D42A27DB-BD31-4B8C-83A1-F6EECF244321}">
                <p14:modId xmlns:p14="http://schemas.microsoft.com/office/powerpoint/2010/main" val="811810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241290939"/>
                    </a:ext>
                  </a:extLst>
                </a:gridCol>
                <a:gridCol w="1810512">
                  <a:extLst>
                    <a:ext uri="{9D8B030D-6E8A-4147-A177-3AD203B41FA5}">
                      <a16:colId xmlns:a16="http://schemas.microsoft.com/office/drawing/2014/main" val="2084636041"/>
                    </a:ext>
                  </a:extLst>
                </a:gridCol>
                <a:gridCol w="822960">
                  <a:extLst>
                    <a:ext uri="{9D8B030D-6E8A-4147-A177-3AD203B41FA5}">
                      <a16:colId xmlns:a16="http://schemas.microsoft.com/office/drawing/2014/main" val="227581024"/>
                    </a:ext>
                  </a:extLst>
                </a:gridCol>
                <a:gridCol w="822960">
                  <a:extLst>
                    <a:ext uri="{9D8B030D-6E8A-4147-A177-3AD203B41FA5}">
                      <a16:colId xmlns:a16="http://schemas.microsoft.com/office/drawing/2014/main" val="1973004731"/>
                    </a:ext>
                  </a:extLst>
                </a:gridCol>
                <a:gridCol w="822960">
                  <a:extLst>
                    <a:ext uri="{9D8B030D-6E8A-4147-A177-3AD203B41FA5}">
                      <a16:colId xmlns:a16="http://schemas.microsoft.com/office/drawing/2014/main" val="667713036"/>
                    </a:ext>
                  </a:extLst>
                </a:gridCol>
                <a:gridCol w="822960">
                  <a:extLst>
                    <a:ext uri="{9D8B030D-6E8A-4147-A177-3AD203B41FA5}">
                      <a16:colId xmlns:a16="http://schemas.microsoft.com/office/drawing/2014/main" val="929482339"/>
                    </a:ext>
                  </a:extLst>
                </a:gridCol>
                <a:gridCol w="822960">
                  <a:extLst>
                    <a:ext uri="{9D8B030D-6E8A-4147-A177-3AD203B41FA5}">
                      <a16:colId xmlns:a16="http://schemas.microsoft.com/office/drawing/2014/main" val="15087844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39600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- 2022-04-09 10:21:44</a:t>
                      </a:r>
                      <a:r>
                        <a:rPr kumimoji="0" lang="en-US" sz="1000" b="0" i="0" u="none" strike="noStrike" kern="1200" cap="none" spc="0" normalizeH="0" baseline="0" noProof="0">
                          <a:ln>
                            <a:noFill/>
                          </a:ln>
                          <a:solidFill>
                            <a:prstClr val="black"/>
                          </a:solidFill>
                          <a:effectLst/>
                          <a:uLnTx/>
                          <a:uFillTx/>
                          <a:latin typeface="+mn-lt"/>
                          <a:ea typeface="+mn-ea"/>
                          <a:cs typeface="+mn-cs"/>
                        </a:rPr>
                        <a:t>
 ¡Así se vive la Copa del Mundo con trekbicyclebrasil ! 
Todos conectados con facu_cayata en su debut oficial categoría Junior. 
trekbikes trekbicycleargentina bontragerargentina #trekbikes #trekargentina #bontragerargentina #racedtowin #gooutside #creemosenlasbicis #racedtowin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https://quintly-image-storage.s3.amazonaws.com/203365f48a427a541a07e6d695a8b9d3/63c6a55cd175ab3d77ce9275d5fad59c.jpg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668102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- 2022-04-26 21:43:00</a:t>
                      </a:r>
                      <a:r>
                        <a:rPr kumimoji="0" lang="en-US" sz="1000" b="0" i="0" u="none" strike="noStrike" kern="1200" cap="none" spc="0" normalizeH="0" baseline="0" noProof="0">
                          <a:ln>
                            <a:noFill/>
                          </a:ln>
                          <a:solidFill>
                            <a:prstClr val="black"/>
                          </a:solidFill>
                          <a:effectLst/>
                          <a:uLnTx/>
                          <a:uFillTx/>
                          <a:latin typeface="+mn-lt"/>
                          <a:ea typeface="+mn-ea"/>
                          <a:cs typeface="+mn-cs"/>
                        </a:rPr>
                        <a:t>
 ¡Cuenta regresiva para riopinto ! 
¿ #Procaliber o #supercaliber ? Y vos, ¿Estás listo para el desafío más grande de Sudamérica ? 
trekbikes trekbicycleargentina bontragerargentina #trek #Trekargentina  #xc #supercaliber #procaliber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https://quintly-image-storage.s3.amazonaws.com/203365f48a427a541a07e6d695a8b9d3/47da4ae0151de0cf39e671dc5370dbf9.jpg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162432065"/>
                  </a:ext>
                </a:extLst>
              </a:tr>
            </a:tbl>
          </a:graphicData>
        </a:graphic>
      </p:graphicFrame>
      <p:sp>
        <p:nvSpPr>
          <p:cNvPr id="4" name="Text Placeholder 3">
            <a:extLst>
              <a:ext uri="{FF2B5EF4-FFF2-40B4-BE49-F238E27FC236}">
                <a16:creationId xmlns:a16="http://schemas.microsoft.com/office/drawing/2014/main" id="{BA094C61-FC5C-499C-97E1-9AA8C3A6F463}"/>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2593617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5DD12-B069-4A64-ABD3-427C85804B23}"/>
              </a:ext>
            </a:extLst>
          </p:cNvPr>
          <p:cNvSpPr>
            <a:spLocks noGrp="1"/>
          </p:cNvSpPr>
          <p:nvPr>
            <p:ph type="title"/>
          </p:nvPr>
        </p:nvSpPr>
        <p:spPr/>
        <p:txBody>
          <a:bodyPr/>
          <a:lstStyle/>
          <a:p>
            <a:r>
              <a:rPr lang="en-US"/>
              <a:t>Instagram Posts Table | Scott - 13 of 21</a:t>
            </a:r>
          </a:p>
        </p:txBody>
      </p:sp>
      <p:graphicFrame>
        <p:nvGraphicFramePr>
          <p:cNvPr id="5" name="Table Placeholder 4">
            <a:extLst>
              <a:ext uri="{FF2B5EF4-FFF2-40B4-BE49-F238E27FC236}">
                <a16:creationId xmlns:a16="http://schemas.microsoft.com/office/drawing/2014/main" id="{5B940B4D-994B-480A-B2B9-35FF8EEBABF3}"/>
              </a:ext>
            </a:extLst>
          </p:cNvPr>
          <p:cNvGraphicFramePr>
            <a:graphicFrameLocks noGrp="1"/>
          </p:cNvGraphicFramePr>
          <p:nvPr>
            <p:ph type="tbl" sz="quarter" idx="13"/>
            <p:extLst>
              <p:ext uri="{D42A27DB-BD31-4B8C-83A1-F6EECF244321}">
                <p14:modId xmlns:p14="http://schemas.microsoft.com/office/powerpoint/2010/main" val="7519902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140580919"/>
                    </a:ext>
                  </a:extLst>
                </a:gridCol>
                <a:gridCol w="1810512">
                  <a:extLst>
                    <a:ext uri="{9D8B030D-6E8A-4147-A177-3AD203B41FA5}">
                      <a16:colId xmlns:a16="http://schemas.microsoft.com/office/drawing/2014/main" val="4033567293"/>
                    </a:ext>
                  </a:extLst>
                </a:gridCol>
                <a:gridCol w="822960">
                  <a:extLst>
                    <a:ext uri="{9D8B030D-6E8A-4147-A177-3AD203B41FA5}">
                      <a16:colId xmlns:a16="http://schemas.microsoft.com/office/drawing/2014/main" val="1277104983"/>
                    </a:ext>
                  </a:extLst>
                </a:gridCol>
                <a:gridCol w="822960">
                  <a:extLst>
                    <a:ext uri="{9D8B030D-6E8A-4147-A177-3AD203B41FA5}">
                      <a16:colId xmlns:a16="http://schemas.microsoft.com/office/drawing/2014/main" val="1874004799"/>
                    </a:ext>
                  </a:extLst>
                </a:gridCol>
                <a:gridCol w="822960">
                  <a:extLst>
                    <a:ext uri="{9D8B030D-6E8A-4147-A177-3AD203B41FA5}">
                      <a16:colId xmlns:a16="http://schemas.microsoft.com/office/drawing/2014/main" val="3172845353"/>
                    </a:ext>
                  </a:extLst>
                </a:gridCol>
                <a:gridCol w="822960">
                  <a:extLst>
                    <a:ext uri="{9D8B030D-6E8A-4147-A177-3AD203B41FA5}">
                      <a16:colId xmlns:a16="http://schemas.microsoft.com/office/drawing/2014/main" val="3825304457"/>
                    </a:ext>
                  </a:extLst>
                </a:gridCol>
                <a:gridCol w="822960">
                  <a:extLst>
                    <a:ext uri="{9D8B030D-6E8A-4147-A177-3AD203B41FA5}">
                      <a16:colId xmlns:a16="http://schemas.microsoft.com/office/drawing/2014/main" val="27074574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21537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- 2022-04-30 08:42:07</a:t>
                      </a:r>
                      <a:r>
                        <a:rPr kumimoji="0" lang="es-ES" sz="1000" b="0" i="0" u="none" strike="noStrike" kern="1200" cap="none" spc="0" normalizeH="0" baseline="0" noProof="0">
                          <a:ln>
                            <a:noFill/>
                          </a:ln>
                          <a:solidFill>
                            <a:prstClr val="black"/>
                          </a:solidFill>
                          <a:effectLst/>
                          <a:uLnTx/>
                          <a:uFillTx/>
                          <a:latin typeface="+mn-lt"/>
                          <a:ea typeface="+mn-ea"/>
                          <a:cs typeface="+mn-cs"/>
                        </a:rPr>
                        <a:t>
 ¿Estás listo? Viví una experiencia única en la previa de riopinto con los múltiples ganadores de la carrera con más participantes de Sudamérica. 
Te esperamos a las 10:30 en el stand oficial de la feria con el team, las mejores bicis del mundo  y las chicastrek. 
trekbikes trekbicycleargentina bontragerargentina #trek #Trekargentina  #xc #supercaliber #procaliber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https://quintly-image-storage.s3.amazonaws.com/203365f48a427a541a07e6d695a8b9d3/07304dcfa4563564df073d947c59b131.jpg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7378783"/>
                  </a:ext>
                </a:extLst>
              </a:tr>
            </a:tbl>
          </a:graphicData>
        </a:graphic>
      </p:graphicFrame>
      <p:sp>
        <p:nvSpPr>
          <p:cNvPr id="4" name="Text Placeholder 3">
            <a:extLst>
              <a:ext uri="{FF2B5EF4-FFF2-40B4-BE49-F238E27FC236}">
                <a16:creationId xmlns:a16="http://schemas.microsoft.com/office/drawing/2014/main" id="{91083D55-B671-473B-820C-FA32091356AB}"/>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6962653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508E2-A4AB-4A0B-986E-9D5BEAE4F87D}"/>
              </a:ext>
            </a:extLst>
          </p:cNvPr>
          <p:cNvSpPr>
            <a:spLocks noGrp="1"/>
          </p:cNvSpPr>
          <p:nvPr>
            <p:ph type="title"/>
          </p:nvPr>
        </p:nvSpPr>
        <p:spPr/>
        <p:txBody>
          <a:bodyPr/>
          <a:lstStyle/>
          <a:p>
            <a:r>
              <a:rPr lang="en-US"/>
              <a:t>Instagram Posts Table | Scott - 14 of 21</a:t>
            </a:r>
          </a:p>
        </p:txBody>
      </p:sp>
      <p:graphicFrame>
        <p:nvGraphicFramePr>
          <p:cNvPr id="5" name="Table Placeholder 4">
            <a:extLst>
              <a:ext uri="{FF2B5EF4-FFF2-40B4-BE49-F238E27FC236}">
                <a16:creationId xmlns:a16="http://schemas.microsoft.com/office/drawing/2014/main" id="{C7333EB8-7574-498A-A33A-D4F26CBE0737}"/>
              </a:ext>
            </a:extLst>
          </p:cNvPr>
          <p:cNvGraphicFramePr>
            <a:graphicFrameLocks noGrp="1"/>
          </p:cNvGraphicFramePr>
          <p:nvPr>
            <p:ph type="tbl" sz="quarter" idx="13"/>
            <p:extLst>
              <p:ext uri="{D42A27DB-BD31-4B8C-83A1-F6EECF244321}">
                <p14:modId xmlns:p14="http://schemas.microsoft.com/office/powerpoint/2010/main" val="35160258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823933286"/>
                    </a:ext>
                  </a:extLst>
                </a:gridCol>
                <a:gridCol w="1810512">
                  <a:extLst>
                    <a:ext uri="{9D8B030D-6E8A-4147-A177-3AD203B41FA5}">
                      <a16:colId xmlns:a16="http://schemas.microsoft.com/office/drawing/2014/main" val="2066057734"/>
                    </a:ext>
                  </a:extLst>
                </a:gridCol>
                <a:gridCol w="822960">
                  <a:extLst>
                    <a:ext uri="{9D8B030D-6E8A-4147-A177-3AD203B41FA5}">
                      <a16:colId xmlns:a16="http://schemas.microsoft.com/office/drawing/2014/main" val="724702393"/>
                    </a:ext>
                  </a:extLst>
                </a:gridCol>
                <a:gridCol w="822960">
                  <a:extLst>
                    <a:ext uri="{9D8B030D-6E8A-4147-A177-3AD203B41FA5}">
                      <a16:colId xmlns:a16="http://schemas.microsoft.com/office/drawing/2014/main" val="1182027551"/>
                    </a:ext>
                  </a:extLst>
                </a:gridCol>
                <a:gridCol w="822960">
                  <a:extLst>
                    <a:ext uri="{9D8B030D-6E8A-4147-A177-3AD203B41FA5}">
                      <a16:colId xmlns:a16="http://schemas.microsoft.com/office/drawing/2014/main" val="1936640664"/>
                    </a:ext>
                  </a:extLst>
                </a:gridCol>
                <a:gridCol w="822960">
                  <a:extLst>
                    <a:ext uri="{9D8B030D-6E8A-4147-A177-3AD203B41FA5}">
                      <a16:colId xmlns:a16="http://schemas.microsoft.com/office/drawing/2014/main" val="4192288625"/>
                    </a:ext>
                  </a:extLst>
                </a:gridCol>
                <a:gridCol w="822960">
                  <a:extLst>
                    <a:ext uri="{9D8B030D-6E8A-4147-A177-3AD203B41FA5}">
                      <a16:colId xmlns:a16="http://schemas.microsoft.com/office/drawing/2014/main" val="2533270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50080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- 2022-04-12 15:39:42</a:t>
                      </a:r>
                      <a:r>
                        <a:rPr kumimoji="0" lang="es-ES" sz="1000" b="0" i="0" u="none" strike="noStrike" kern="1200" cap="none" spc="0" normalizeH="0" baseline="0" noProof="0">
                          <a:ln>
                            <a:noFill/>
                          </a:ln>
                          <a:solidFill>
                            <a:prstClr val="black"/>
                          </a:solidFill>
                          <a:effectLst/>
                          <a:uLnTx/>
                          <a:uFillTx/>
                          <a:latin typeface="+mn-lt"/>
                          <a:ea typeface="+mn-ea"/>
                          <a:cs typeface="+mn-cs"/>
                        </a:rPr>
                        <a:t>
 Pasaron casi 3 años para que nschurter volviera a subir al escalón más alto del podio de una Copa del Mundo.
Lo del domingo fue histórico.
#FastIsFun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https://quintly-image-storage.s3.amazonaws.com/741aa47421f0656db8ef34000eb243ec/6b34cf0444bda63cd188b98d14726dfc.jpg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621325927"/>
                  </a:ext>
                </a:extLst>
              </a:tr>
            </a:tbl>
          </a:graphicData>
        </a:graphic>
      </p:graphicFrame>
      <p:sp>
        <p:nvSpPr>
          <p:cNvPr id="4" name="Text Placeholder 3">
            <a:extLst>
              <a:ext uri="{FF2B5EF4-FFF2-40B4-BE49-F238E27FC236}">
                <a16:creationId xmlns:a16="http://schemas.microsoft.com/office/drawing/2014/main" id="{29A4E98F-BE74-4F45-A448-22B6E2A9981F}"/>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5101871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7F933-8C52-4B97-8F11-42C48AD6F982}"/>
              </a:ext>
            </a:extLst>
          </p:cNvPr>
          <p:cNvSpPr>
            <a:spLocks noGrp="1"/>
          </p:cNvSpPr>
          <p:nvPr>
            <p:ph type="title"/>
          </p:nvPr>
        </p:nvSpPr>
        <p:spPr/>
        <p:txBody>
          <a:bodyPr/>
          <a:lstStyle/>
          <a:p>
            <a:r>
              <a:rPr lang="en-US"/>
              <a:t>Instagram Posts Table | Scott - 15 of 21</a:t>
            </a:r>
          </a:p>
        </p:txBody>
      </p:sp>
      <p:graphicFrame>
        <p:nvGraphicFramePr>
          <p:cNvPr id="5" name="Table Placeholder 4">
            <a:extLst>
              <a:ext uri="{FF2B5EF4-FFF2-40B4-BE49-F238E27FC236}">
                <a16:creationId xmlns:a16="http://schemas.microsoft.com/office/drawing/2014/main" id="{CAC659C2-FFAD-4912-9447-CF812D4E9005}"/>
              </a:ext>
            </a:extLst>
          </p:cNvPr>
          <p:cNvGraphicFramePr>
            <a:graphicFrameLocks noGrp="1"/>
          </p:cNvGraphicFramePr>
          <p:nvPr>
            <p:ph type="tbl" sz="quarter" idx="13"/>
            <p:extLst>
              <p:ext uri="{D42A27DB-BD31-4B8C-83A1-F6EECF244321}">
                <p14:modId xmlns:p14="http://schemas.microsoft.com/office/powerpoint/2010/main" val="1832755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90338322"/>
                    </a:ext>
                  </a:extLst>
                </a:gridCol>
                <a:gridCol w="1810512">
                  <a:extLst>
                    <a:ext uri="{9D8B030D-6E8A-4147-A177-3AD203B41FA5}">
                      <a16:colId xmlns:a16="http://schemas.microsoft.com/office/drawing/2014/main" val="1285507567"/>
                    </a:ext>
                  </a:extLst>
                </a:gridCol>
                <a:gridCol w="822960">
                  <a:extLst>
                    <a:ext uri="{9D8B030D-6E8A-4147-A177-3AD203B41FA5}">
                      <a16:colId xmlns:a16="http://schemas.microsoft.com/office/drawing/2014/main" val="1631339562"/>
                    </a:ext>
                  </a:extLst>
                </a:gridCol>
                <a:gridCol w="822960">
                  <a:extLst>
                    <a:ext uri="{9D8B030D-6E8A-4147-A177-3AD203B41FA5}">
                      <a16:colId xmlns:a16="http://schemas.microsoft.com/office/drawing/2014/main" val="3483208246"/>
                    </a:ext>
                  </a:extLst>
                </a:gridCol>
                <a:gridCol w="822960">
                  <a:extLst>
                    <a:ext uri="{9D8B030D-6E8A-4147-A177-3AD203B41FA5}">
                      <a16:colId xmlns:a16="http://schemas.microsoft.com/office/drawing/2014/main" val="3724113686"/>
                    </a:ext>
                  </a:extLst>
                </a:gridCol>
                <a:gridCol w="822960">
                  <a:extLst>
                    <a:ext uri="{9D8B030D-6E8A-4147-A177-3AD203B41FA5}">
                      <a16:colId xmlns:a16="http://schemas.microsoft.com/office/drawing/2014/main" val="4240192510"/>
                    </a:ext>
                  </a:extLst>
                </a:gridCol>
                <a:gridCol w="822960">
                  <a:extLst>
                    <a:ext uri="{9D8B030D-6E8A-4147-A177-3AD203B41FA5}">
                      <a16:colId xmlns:a16="http://schemas.microsoft.com/office/drawing/2014/main" val="484968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32589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- 2022-04-26 18:32:07</a:t>
                      </a:r>
                      <a:r>
                        <a:rPr kumimoji="0" lang="es-ES" sz="1000" b="0" i="0" u="none" strike="noStrike" kern="1200" cap="none" spc="0" normalizeH="0" baseline="0" noProof="0">
                          <a:ln>
                            <a:noFill/>
                          </a:ln>
                          <a:solidFill>
                            <a:prstClr val="black"/>
                          </a:solidFill>
                          <a:effectLst/>
                          <a:uLnTx/>
                          <a:uFillTx/>
                          <a:latin typeface="+mn-lt"/>
                          <a:ea typeface="+mn-ea"/>
                          <a:cs typeface="+mn-cs"/>
                        </a:rPr>
                        <a:t>
 🚵 El pasado fin de semana se realizó el Mundial Máster de MTB🌈 (XCO y DH) 2022 en Villa la Angostura, Argentina🇦🇷.
Fueron tres jornadas de lluvia, barro, frío, viento y nieve 💨🌨🥶 en la que estuvimos presentes dando soporte a los valientes corredores que se animaron a participar, dándolo todo y mucho más💪.
Nada mejor para retratar lo que fue este mundial que las palabras de nuestros embajadores que vivieron esta dura experiencia:👇
"Terminar la carrera ya era una victoria", manusuarezbrc
"Me vuelvo con una gran experiencia, un noveno puesto y con muchas ganas de seguir aprendiendo y creciendo en esta especialidad, que es muy nueva para mí", erisimon77
"Nadie se va a olvidar del Mundial Máster más épico de los últimos 12 años", martinarielsantos
¡Felicitaciones valientes guerreros 🙌 !
IamSpecialized #SpecializedArgentina #Specialized #MTB #ucimastersworldchamps #UCI
ucimastersworldchamps ridesrl
🎥 marianodiaz11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https://quintly-image-storage.s3.amazonaws.com/835b4dd9729cb84c3dc986009efd7f6f/8e762701647f25d0884f7feee2ecd10c.jpg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673127579"/>
                  </a:ext>
                </a:extLst>
              </a:tr>
            </a:tbl>
          </a:graphicData>
        </a:graphic>
      </p:graphicFrame>
      <p:sp>
        <p:nvSpPr>
          <p:cNvPr id="4" name="Text Placeholder 3">
            <a:extLst>
              <a:ext uri="{FF2B5EF4-FFF2-40B4-BE49-F238E27FC236}">
                <a16:creationId xmlns:a16="http://schemas.microsoft.com/office/drawing/2014/main" id="{F31A651D-89A4-4507-9E9E-27373815626B}"/>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2018880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DA3DF-B5E0-4320-AE9E-BA7642A6F5BF}"/>
              </a:ext>
            </a:extLst>
          </p:cNvPr>
          <p:cNvSpPr>
            <a:spLocks noGrp="1"/>
          </p:cNvSpPr>
          <p:nvPr>
            <p:ph type="title"/>
          </p:nvPr>
        </p:nvSpPr>
        <p:spPr/>
        <p:txBody>
          <a:bodyPr/>
          <a:lstStyle/>
          <a:p>
            <a:r>
              <a:rPr lang="en-US"/>
              <a:t>Instagram Posts Table | Scott - 16 of 21</a:t>
            </a:r>
          </a:p>
        </p:txBody>
      </p:sp>
      <p:graphicFrame>
        <p:nvGraphicFramePr>
          <p:cNvPr id="5" name="Table Placeholder 4">
            <a:extLst>
              <a:ext uri="{FF2B5EF4-FFF2-40B4-BE49-F238E27FC236}">
                <a16:creationId xmlns:a16="http://schemas.microsoft.com/office/drawing/2014/main" id="{FC65A10B-6E67-4AB4-9520-FFEB8BCCB489}"/>
              </a:ext>
            </a:extLst>
          </p:cNvPr>
          <p:cNvGraphicFramePr>
            <a:graphicFrameLocks noGrp="1"/>
          </p:cNvGraphicFramePr>
          <p:nvPr>
            <p:ph type="tbl" sz="quarter" idx="13"/>
            <p:extLst>
              <p:ext uri="{D42A27DB-BD31-4B8C-83A1-F6EECF244321}">
                <p14:modId xmlns:p14="http://schemas.microsoft.com/office/powerpoint/2010/main" val="3051970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8551871"/>
                    </a:ext>
                  </a:extLst>
                </a:gridCol>
                <a:gridCol w="1810512">
                  <a:extLst>
                    <a:ext uri="{9D8B030D-6E8A-4147-A177-3AD203B41FA5}">
                      <a16:colId xmlns:a16="http://schemas.microsoft.com/office/drawing/2014/main" val="3005703907"/>
                    </a:ext>
                  </a:extLst>
                </a:gridCol>
                <a:gridCol w="822960">
                  <a:extLst>
                    <a:ext uri="{9D8B030D-6E8A-4147-A177-3AD203B41FA5}">
                      <a16:colId xmlns:a16="http://schemas.microsoft.com/office/drawing/2014/main" val="1806641463"/>
                    </a:ext>
                  </a:extLst>
                </a:gridCol>
                <a:gridCol w="822960">
                  <a:extLst>
                    <a:ext uri="{9D8B030D-6E8A-4147-A177-3AD203B41FA5}">
                      <a16:colId xmlns:a16="http://schemas.microsoft.com/office/drawing/2014/main" val="2984645091"/>
                    </a:ext>
                  </a:extLst>
                </a:gridCol>
                <a:gridCol w="822960">
                  <a:extLst>
                    <a:ext uri="{9D8B030D-6E8A-4147-A177-3AD203B41FA5}">
                      <a16:colId xmlns:a16="http://schemas.microsoft.com/office/drawing/2014/main" val="3699636485"/>
                    </a:ext>
                  </a:extLst>
                </a:gridCol>
                <a:gridCol w="822960">
                  <a:extLst>
                    <a:ext uri="{9D8B030D-6E8A-4147-A177-3AD203B41FA5}">
                      <a16:colId xmlns:a16="http://schemas.microsoft.com/office/drawing/2014/main" val="2114816980"/>
                    </a:ext>
                  </a:extLst>
                </a:gridCol>
                <a:gridCol w="822960">
                  <a:extLst>
                    <a:ext uri="{9D8B030D-6E8A-4147-A177-3AD203B41FA5}">
                      <a16:colId xmlns:a16="http://schemas.microsoft.com/office/drawing/2014/main" val="28633681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25355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- 2022-04-13 18:48:42</a:t>
                      </a:r>
                      <a:r>
                        <a:rPr kumimoji="0" lang="en-US" sz="1000" b="0" i="0" u="none" strike="noStrike" kern="1200" cap="none" spc="0" normalizeH="0" baseline="0" noProof="0">
                          <a:ln>
                            <a:noFill/>
                          </a:ln>
                          <a:solidFill>
                            <a:prstClr val="black"/>
                          </a:solidFill>
                          <a:effectLst/>
                          <a:uLnTx/>
                          <a:uFillTx/>
                          <a:latin typeface="+mn-lt"/>
                          <a:ea typeface="+mn-ea"/>
                          <a:cs typeface="+mn-cs"/>
                        </a:rPr>
                        <a:t>
 Spark RC World Cup AXS. La bicicleta de XC definitiva.
✅ Cuadro Spark RC de carbono HMX
✅ Horquilla RockShox SID Select+ RL3 120 mm
✅ RS Nude 5 RL3, 120 mm, TwinLoc
✅ SRAM X01 Eagle AXS 12 velocidades
✅ Frenos de disco Shimano XTR
✅ Ruedas de carbono Syncros Silverton 1.0
✅ Cubiertas Maxxis Rekon Race Foldable
✅ Tija ajustable FOX, Componentes Syncros CF
#FastIsFun 
#SCOTTbikes 
#SCOTTargentina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https://quintly-image-storage.s3.amazonaws.com/741aa47421f0656db8ef34000eb243ec/809ddd1e63d3eacbd888ff64fe215644.jpg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66581700"/>
                  </a:ext>
                </a:extLst>
              </a:tr>
            </a:tbl>
          </a:graphicData>
        </a:graphic>
      </p:graphicFrame>
      <p:sp>
        <p:nvSpPr>
          <p:cNvPr id="4" name="Text Placeholder 3">
            <a:extLst>
              <a:ext uri="{FF2B5EF4-FFF2-40B4-BE49-F238E27FC236}">
                <a16:creationId xmlns:a16="http://schemas.microsoft.com/office/drawing/2014/main" id="{8EFBAF52-B44E-4A69-B37F-5295897C1A68}"/>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2160446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79F60-BC24-4DE6-9920-9A36A1DD537B}"/>
              </a:ext>
            </a:extLst>
          </p:cNvPr>
          <p:cNvSpPr>
            <a:spLocks noGrp="1"/>
          </p:cNvSpPr>
          <p:nvPr>
            <p:ph type="title"/>
          </p:nvPr>
        </p:nvSpPr>
        <p:spPr/>
        <p:txBody>
          <a:bodyPr/>
          <a:lstStyle/>
          <a:p>
            <a:r>
              <a:rPr lang="en-US"/>
              <a:t>Instagram Posts Table | Scott - 17 of 21</a:t>
            </a:r>
          </a:p>
        </p:txBody>
      </p:sp>
      <p:graphicFrame>
        <p:nvGraphicFramePr>
          <p:cNvPr id="5" name="Table Placeholder 4">
            <a:extLst>
              <a:ext uri="{FF2B5EF4-FFF2-40B4-BE49-F238E27FC236}">
                <a16:creationId xmlns:a16="http://schemas.microsoft.com/office/drawing/2014/main" id="{20479F6C-A382-400D-ABE6-7FFCA046E04E}"/>
              </a:ext>
            </a:extLst>
          </p:cNvPr>
          <p:cNvGraphicFramePr>
            <a:graphicFrameLocks noGrp="1"/>
          </p:cNvGraphicFramePr>
          <p:nvPr>
            <p:ph type="tbl" sz="quarter" idx="13"/>
            <p:extLst>
              <p:ext uri="{D42A27DB-BD31-4B8C-83A1-F6EECF244321}">
                <p14:modId xmlns:p14="http://schemas.microsoft.com/office/powerpoint/2010/main" val="2973664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80475906"/>
                    </a:ext>
                  </a:extLst>
                </a:gridCol>
                <a:gridCol w="1810512">
                  <a:extLst>
                    <a:ext uri="{9D8B030D-6E8A-4147-A177-3AD203B41FA5}">
                      <a16:colId xmlns:a16="http://schemas.microsoft.com/office/drawing/2014/main" val="2182741821"/>
                    </a:ext>
                  </a:extLst>
                </a:gridCol>
                <a:gridCol w="822960">
                  <a:extLst>
                    <a:ext uri="{9D8B030D-6E8A-4147-A177-3AD203B41FA5}">
                      <a16:colId xmlns:a16="http://schemas.microsoft.com/office/drawing/2014/main" val="2165489185"/>
                    </a:ext>
                  </a:extLst>
                </a:gridCol>
                <a:gridCol w="822960">
                  <a:extLst>
                    <a:ext uri="{9D8B030D-6E8A-4147-A177-3AD203B41FA5}">
                      <a16:colId xmlns:a16="http://schemas.microsoft.com/office/drawing/2014/main" val="1137152238"/>
                    </a:ext>
                  </a:extLst>
                </a:gridCol>
                <a:gridCol w="822960">
                  <a:extLst>
                    <a:ext uri="{9D8B030D-6E8A-4147-A177-3AD203B41FA5}">
                      <a16:colId xmlns:a16="http://schemas.microsoft.com/office/drawing/2014/main" val="1602459140"/>
                    </a:ext>
                  </a:extLst>
                </a:gridCol>
                <a:gridCol w="822960">
                  <a:extLst>
                    <a:ext uri="{9D8B030D-6E8A-4147-A177-3AD203B41FA5}">
                      <a16:colId xmlns:a16="http://schemas.microsoft.com/office/drawing/2014/main" val="2337772889"/>
                    </a:ext>
                  </a:extLst>
                </a:gridCol>
                <a:gridCol w="822960">
                  <a:extLst>
                    <a:ext uri="{9D8B030D-6E8A-4147-A177-3AD203B41FA5}">
                      <a16:colId xmlns:a16="http://schemas.microsoft.com/office/drawing/2014/main" val="7675556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38715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- 2022-04-29 17:17:57</a:t>
                      </a:r>
                      <a:r>
                        <a:rPr kumimoji="0" lang="es-ES" sz="1000" b="0" i="0" u="none" strike="noStrike" kern="1200" cap="none" spc="0" normalizeH="0" baseline="0" noProof="0">
                          <a:ln>
                            <a:noFill/>
                          </a:ln>
                          <a:solidFill>
                            <a:prstClr val="black"/>
                          </a:solidFill>
                          <a:effectLst/>
                          <a:uLnTx/>
                          <a:uFillTx/>
                          <a:latin typeface="+mn-lt"/>
                          <a:ea typeface="+mn-ea"/>
                          <a:cs typeface="+mn-cs"/>
                        </a:rPr>
                        <a:t>
 ¡Ya estamos instalados y esperándote en Río Pinto!
Pasá por nuestro stand, como lo hizo esta mañana catrielsoto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https://quintly-image-storage.s3.amazonaws.com/741aa47421f0656db8ef34000eb243ec/18cd8fb013a4205fab6372294715da30.jpg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416942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- 2022-04-11 21:00:09</a:t>
                      </a:r>
                      <a:r>
                        <a:rPr kumimoji="0" lang="en-US" sz="1000" b="0" i="0" u="none" strike="noStrike" kern="1200" cap="none" spc="0" normalizeH="0" baseline="0" noProof="0">
                          <a:ln>
                            <a:noFill/>
                          </a:ln>
                          <a:solidFill>
                            <a:prstClr val="black"/>
                          </a:solidFill>
                          <a:effectLst/>
                          <a:uLnTx/>
                          <a:uFillTx/>
                          <a:latin typeface="+mn-lt"/>
                          <a:ea typeface="+mn-ea"/>
                          <a:cs typeface="+mn-cs"/>
                        </a:rPr>
                        <a:t>
 Pedalear y divertirte sin que te importe el tipo de camino😎
#SpecializedDiverge
#IamSpecialized #GravelBike #Diverge #PetoSagan #Petersagan #SpecializedArgentina #DoYouDiverge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https://quintly-image-storage.s3.amazonaws.com/835b4dd9729cb84c3dc986009efd7f6f/51d9b00f37ba5b3b93794216457d5f7c.jpg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024014186"/>
                  </a:ext>
                </a:extLst>
              </a:tr>
            </a:tbl>
          </a:graphicData>
        </a:graphic>
      </p:graphicFrame>
      <p:sp>
        <p:nvSpPr>
          <p:cNvPr id="4" name="Text Placeholder 3">
            <a:extLst>
              <a:ext uri="{FF2B5EF4-FFF2-40B4-BE49-F238E27FC236}">
                <a16:creationId xmlns:a16="http://schemas.microsoft.com/office/drawing/2014/main" id="{6FB9CEEF-0177-456E-89B2-613C3E0EDBB0}"/>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8948627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A3BB12-0116-4E55-B427-4FDA19AE6F3B}"/>
              </a:ext>
            </a:extLst>
          </p:cNvPr>
          <p:cNvSpPr>
            <a:spLocks noGrp="1"/>
          </p:cNvSpPr>
          <p:nvPr>
            <p:ph type="title"/>
          </p:nvPr>
        </p:nvSpPr>
        <p:spPr/>
        <p:txBody>
          <a:bodyPr/>
          <a:lstStyle/>
          <a:p>
            <a:r>
              <a:rPr lang="en-US"/>
              <a:t>Instagram Posts Table | Scott - 18 of 21</a:t>
            </a:r>
          </a:p>
        </p:txBody>
      </p:sp>
      <p:graphicFrame>
        <p:nvGraphicFramePr>
          <p:cNvPr id="5" name="Table Placeholder 4">
            <a:extLst>
              <a:ext uri="{FF2B5EF4-FFF2-40B4-BE49-F238E27FC236}">
                <a16:creationId xmlns:a16="http://schemas.microsoft.com/office/drawing/2014/main" id="{E82FDAEC-2326-4A93-8CBE-A1FB16AFA63C}"/>
              </a:ext>
            </a:extLst>
          </p:cNvPr>
          <p:cNvGraphicFramePr>
            <a:graphicFrameLocks noGrp="1"/>
          </p:cNvGraphicFramePr>
          <p:nvPr>
            <p:ph type="tbl" sz="quarter" idx="13"/>
            <p:extLst>
              <p:ext uri="{D42A27DB-BD31-4B8C-83A1-F6EECF244321}">
                <p14:modId xmlns:p14="http://schemas.microsoft.com/office/powerpoint/2010/main" val="17928223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73187597"/>
                    </a:ext>
                  </a:extLst>
                </a:gridCol>
                <a:gridCol w="1810512">
                  <a:extLst>
                    <a:ext uri="{9D8B030D-6E8A-4147-A177-3AD203B41FA5}">
                      <a16:colId xmlns:a16="http://schemas.microsoft.com/office/drawing/2014/main" val="4041108121"/>
                    </a:ext>
                  </a:extLst>
                </a:gridCol>
                <a:gridCol w="822960">
                  <a:extLst>
                    <a:ext uri="{9D8B030D-6E8A-4147-A177-3AD203B41FA5}">
                      <a16:colId xmlns:a16="http://schemas.microsoft.com/office/drawing/2014/main" val="3247191663"/>
                    </a:ext>
                  </a:extLst>
                </a:gridCol>
                <a:gridCol w="822960">
                  <a:extLst>
                    <a:ext uri="{9D8B030D-6E8A-4147-A177-3AD203B41FA5}">
                      <a16:colId xmlns:a16="http://schemas.microsoft.com/office/drawing/2014/main" val="1207670667"/>
                    </a:ext>
                  </a:extLst>
                </a:gridCol>
                <a:gridCol w="822960">
                  <a:extLst>
                    <a:ext uri="{9D8B030D-6E8A-4147-A177-3AD203B41FA5}">
                      <a16:colId xmlns:a16="http://schemas.microsoft.com/office/drawing/2014/main" val="3306978131"/>
                    </a:ext>
                  </a:extLst>
                </a:gridCol>
                <a:gridCol w="822960">
                  <a:extLst>
                    <a:ext uri="{9D8B030D-6E8A-4147-A177-3AD203B41FA5}">
                      <a16:colId xmlns:a16="http://schemas.microsoft.com/office/drawing/2014/main" val="1964762058"/>
                    </a:ext>
                  </a:extLst>
                </a:gridCol>
                <a:gridCol w="822960">
                  <a:extLst>
                    <a:ext uri="{9D8B030D-6E8A-4147-A177-3AD203B41FA5}">
                      <a16:colId xmlns:a16="http://schemas.microsoft.com/office/drawing/2014/main" val="21626033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42021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- 2022-04-23 15:30:17</a:t>
                      </a:r>
                      <a:r>
                        <a:rPr kumimoji="0" lang="en-US" sz="1000" b="0" i="0" u="none" strike="noStrike" kern="1200" cap="none" spc="0" normalizeH="0" baseline="0" noProof="0">
                          <a:ln>
                            <a:noFill/>
                          </a:ln>
                          <a:solidFill>
                            <a:prstClr val="black"/>
                          </a:solidFill>
                          <a:effectLst/>
                          <a:uLnTx/>
                          <a:uFillTx/>
                          <a:latin typeface="+mn-lt"/>
                          <a:ea typeface="+mn-ea"/>
                          <a:cs typeface="+mn-cs"/>
                        </a:rPr>
                        <a:t>
 #UCIMasters 
Clima complicado en Cerro Bayo.
Y acá estamos acompañando a nuestros riders. 
Más fotos en Stories.
#FastIsFun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https://quintly-image-storage.s3.amazonaws.com/741aa47421f0656db8ef34000eb243ec/88ef865ff9aa473221f146a68975ae4f.jpg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993781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- 2022-04-02 21:55:29</a:t>
                      </a:r>
                      <a:r>
                        <a:rPr kumimoji="0" lang="es-ES" sz="1000" b="0" i="0" u="none" strike="noStrike" kern="1200" cap="none" spc="0" normalizeH="0" baseline="0" noProof="0">
                          <a:ln>
                            <a:noFill/>
                          </a:ln>
                          <a:solidFill>
                            <a:prstClr val="black"/>
                          </a:solidFill>
                          <a:effectLst/>
                          <a:uLnTx/>
                          <a:uFillTx/>
                          <a:latin typeface="+mn-lt"/>
                          <a:ea typeface="+mn-ea"/>
                          <a:cs typeface="+mn-cs"/>
                        </a:rPr>
                        <a:t>
 Primer día del XCC en Brasil y kateplusfate fue parte del 1-2-3 de Estados Unidos
Mañana sigue la actividad
 Pc pedalcombr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https://quintly-image-storage.s3.amazonaws.com/741aa47421f0656db8ef34000eb243ec/3a1685a4cc38dcaef04bdf3efe6545f2.jpg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5208248"/>
                  </a:ext>
                </a:extLst>
              </a:tr>
            </a:tbl>
          </a:graphicData>
        </a:graphic>
      </p:graphicFrame>
      <p:sp>
        <p:nvSpPr>
          <p:cNvPr id="4" name="Text Placeholder 3">
            <a:extLst>
              <a:ext uri="{FF2B5EF4-FFF2-40B4-BE49-F238E27FC236}">
                <a16:creationId xmlns:a16="http://schemas.microsoft.com/office/drawing/2014/main" id="{C30B01E0-13F0-44E4-9E81-C63E9E44E0A6}"/>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4606004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598A7-75BF-4F2B-B1E1-FF2BB8D06DC5}"/>
              </a:ext>
            </a:extLst>
          </p:cNvPr>
          <p:cNvSpPr>
            <a:spLocks noGrp="1"/>
          </p:cNvSpPr>
          <p:nvPr>
            <p:ph type="title"/>
          </p:nvPr>
        </p:nvSpPr>
        <p:spPr/>
        <p:txBody>
          <a:bodyPr/>
          <a:lstStyle/>
          <a:p>
            <a:r>
              <a:rPr lang="en-US"/>
              <a:t>Instagram Posts Table | Scott - 19 of 21</a:t>
            </a:r>
          </a:p>
        </p:txBody>
      </p:sp>
      <p:graphicFrame>
        <p:nvGraphicFramePr>
          <p:cNvPr id="5" name="Table Placeholder 4">
            <a:extLst>
              <a:ext uri="{FF2B5EF4-FFF2-40B4-BE49-F238E27FC236}">
                <a16:creationId xmlns:a16="http://schemas.microsoft.com/office/drawing/2014/main" id="{3A6D15A9-D3F1-4DA4-B9C8-8AB13E59E6D2}"/>
              </a:ext>
            </a:extLst>
          </p:cNvPr>
          <p:cNvGraphicFramePr>
            <a:graphicFrameLocks noGrp="1"/>
          </p:cNvGraphicFramePr>
          <p:nvPr>
            <p:ph type="tbl" sz="quarter" idx="13"/>
            <p:extLst>
              <p:ext uri="{D42A27DB-BD31-4B8C-83A1-F6EECF244321}">
                <p14:modId xmlns:p14="http://schemas.microsoft.com/office/powerpoint/2010/main" val="17379852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870312509"/>
                    </a:ext>
                  </a:extLst>
                </a:gridCol>
                <a:gridCol w="1810512">
                  <a:extLst>
                    <a:ext uri="{9D8B030D-6E8A-4147-A177-3AD203B41FA5}">
                      <a16:colId xmlns:a16="http://schemas.microsoft.com/office/drawing/2014/main" val="341936657"/>
                    </a:ext>
                  </a:extLst>
                </a:gridCol>
                <a:gridCol w="822960">
                  <a:extLst>
                    <a:ext uri="{9D8B030D-6E8A-4147-A177-3AD203B41FA5}">
                      <a16:colId xmlns:a16="http://schemas.microsoft.com/office/drawing/2014/main" val="3650211700"/>
                    </a:ext>
                  </a:extLst>
                </a:gridCol>
                <a:gridCol w="822960">
                  <a:extLst>
                    <a:ext uri="{9D8B030D-6E8A-4147-A177-3AD203B41FA5}">
                      <a16:colId xmlns:a16="http://schemas.microsoft.com/office/drawing/2014/main" val="179751507"/>
                    </a:ext>
                  </a:extLst>
                </a:gridCol>
                <a:gridCol w="822960">
                  <a:extLst>
                    <a:ext uri="{9D8B030D-6E8A-4147-A177-3AD203B41FA5}">
                      <a16:colId xmlns:a16="http://schemas.microsoft.com/office/drawing/2014/main" val="3258948169"/>
                    </a:ext>
                  </a:extLst>
                </a:gridCol>
                <a:gridCol w="822960">
                  <a:extLst>
                    <a:ext uri="{9D8B030D-6E8A-4147-A177-3AD203B41FA5}">
                      <a16:colId xmlns:a16="http://schemas.microsoft.com/office/drawing/2014/main" val="2314966869"/>
                    </a:ext>
                  </a:extLst>
                </a:gridCol>
                <a:gridCol w="822960">
                  <a:extLst>
                    <a:ext uri="{9D8B030D-6E8A-4147-A177-3AD203B41FA5}">
                      <a16:colId xmlns:a16="http://schemas.microsoft.com/office/drawing/2014/main" val="27351655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85108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- 2022-04-20 20:02:23</a:t>
                      </a:r>
                      <a:r>
                        <a:rPr kumimoji="0" lang="es-ES" sz="1000" b="0" i="0" u="none" strike="noStrike" kern="1200" cap="none" spc="0" normalizeH="0" baseline="0" noProof="0">
                          <a:ln>
                            <a:noFill/>
                          </a:ln>
                          <a:solidFill>
                            <a:prstClr val="black"/>
                          </a:solidFill>
                          <a:effectLst/>
                          <a:uLnTx/>
                          <a:uFillTx/>
                          <a:latin typeface="+mn-lt"/>
                          <a:ea typeface="+mn-ea"/>
                          <a:cs typeface="+mn-cs"/>
                        </a:rPr>
                        <a:t>
 Qué nunca te falte el aire😉
El Specialized Air Tool MTB es un inflador de mano de gran volumen extremadamente fiable y duradero. 
👉Es ideal para llevar en tus salidas gracias a su tamaño pequeño. 
👉Su nuevo diseño incrementa el volumen de aire un 28% en cada movimiento, reduciendo el tiempo de inflado hasta 2 minutos respecto de su antecesor. 
👉Es apto para válvulas Presta y Schrader con solo invertir su cabezal.
👉Con superficie mecanizada para mejorar el agarre.
👉Cámara de aluminio para mejorar la resistencia y durabilidad.
👉Incluye soporte de montaje para cuadro.
👉Presión máxima: 60 PSI (4.1 bar)
🔺 Encontrá el inflador Specialized Air Tool MTB en nuestras tiendas autorizadas🔺
#IamSpecialized #SpecialzedArgentina #PedaleaSeguro  #SpecializedAirTool #Airtool #MountainBike #MTB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https://quintly-image-storage.s3.amazonaws.com/835b4dd9729cb84c3dc986009efd7f6f/f32b1fa39e2d4b2f4d4cf66351b287ba.jpg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69703304"/>
                  </a:ext>
                </a:extLst>
              </a:tr>
            </a:tbl>
          </a:graphicData>
        </a:graphic>
      </p:graphicFrame>
      <p:sp>
        <p:nvSpPr>
          <p:cNvPr id="4" name="Text Placeholder 3">
            <a:extLst>
              <a:ext uri="{FF2B5EF4-FFF2-40B4-BE49-F238E27FC236}">
                <a16:creationId xmlns:a16="http://schemas.microsoft.com/office/drawing/2014/main" id="{261EB769-6731-431C-B0A5-8B729CAE60DD}"/>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9568026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38B53-105F-4AF7-A95A-58CD73565D75}"/>
              </a:ext>
            </a:extLst>
          </p:cNvPr>
          <p:cNvSpPr>
            <a:spLocks noGrp="1"/>
          </p:cNvSpPr>
          <p:nvPr>
            <p:ph type="title"/>
          </p:nvPr>
        </p:nvSpPr>
        <p:spPr/>
        <p:txBody>
          <a:bodyPr/>
          <a:lstStyle/>
          <a:p>
            <a:r>
              <a:rPr lang="en-US"/>
              <a:t>Instagram Posts Table | Scott - 20 of 21</a:t>
            </a:r>
          </a:p>
        </p:txBody>
      </p:sp>
      <p:graphicFrame>
        <p:nvGraphicFramePr>
          <p:cNvPr id="5" name="Table Placeholder 4">
            <a:extLst>
              <a:ext uri="{FF2B5EF4-FFF2-40B4-BE49-F238E27FC236}">
                <a16:creationId xmlns:a16="http://schemas.microsoft.com/office/drawing/2014/main" id="{B22CFDC6-E19F-45AB-B647-4BA78799853C}"/>
              </a:ext>
            </a:extLst>
          </p:cNvPr>
          <p:cNvGraphicFramePr>
            <a:graphicFrameLocks noGrp="1"/>
          </p:cNvGraphicFramePr>
          <p:nvPr>
            <p:ph type="tbl" sz="quarter" idx="13"/>
            <p:extLst>
              <p:ext uri="{D42A27DB-BD31-4B8C-83A1-F6EECF244321}">
                <p14:modId xmlns:p14="http://schemas.microsoft.com/office/powerpoint/2010/main" val="42298912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89771520"/>
                    </a:ext>
                  </a:extLst>
                </a:gridCol>
                <a:gridCol w="1810512">
                  <a:extLst>
                    <a:ext uri="{9D8B030D-6E8A-4147-A177-3AD203B41FA5}">
                      <a16:colId xmlns:a16="http://schemas.microsoft.com/office/drawing/2014/main" val="217026240"/>
                    </a:ext>
                  </a:extLst>
                </a:gridCol>
                <a:gridCol w="822960">
                  <a:extLst>
                    <a:ext uri="{9D8B030D-6E8A-4147-A177-3AD203B41FA5}">
                      <a16:colId xmlns:a16="http://schemas.microsoft.com/office/drawing/2014/main" val="676134231"/>
                    </a:ext>
                  </a:extLst>
                </a:gridCol>
                <a:gridCol w="822960">
                  <a:extLst>
                    <a:ext uri="{9D8B030D-6E8A-4147-A177-3AD203B41FA5}">
                      <a16:colId xmlns:a16="http://schemas.microsoft.com/office/drawing/2014/main" val="1792594251"/>
                    </a:ext>
                  </a:extLst>
                </a:gridCol>
                <a:gridCol w="822960">
                  <a:extLst>
                    <a:ext uri="{9D8B030D-6E8A-4147-A177-3AD203B41FA5}">
                      <a16:colId xmlns:a16="http://schemas.microsoft.com/office/drawing/2014/main" val="3601767875"/>
                    </a:ext>
                  </a:extLst>
                </a:gridCol>
                <a:gridCol w="822960">
                  <a:extLst>
                    <a:ext uri="{9D8B030D-6E8A-4147-A177-3AD203B41FA5}">
                      <a16:colId xmlns:a16="http://schemas.microsoft.com/office/drawing/2014/main" val="950988305"/>
                    </a:ext>
                  </a:extLst>
                </a:gridCol>
                <a:gridCol w="822960">
                  <a:extLst>
                    <a:ext uri="{9D8B030D-6E8A-4147-A177-3AD203B41FA5}">
                      <a16:colId xmlns:a16="http://schemas.microsoft.com/office/drawing/2014/main" val="24474461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70516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- 2022-04-06 21:00:05</a:t>
                      </a:r>
                      <a:r>
                        <a:rPr kumimoji="0" lang="es-ES" sz="1000" b="0" i="0" u="none" strike="noStrike" kern="1200" cap="none" spc="0" normalizeH="0" baseline="0" noProof="0">
                          <a:ln>
                            <a:noFill/>
                          </a:ln>
                          <a:solidFill>
                            <a:prstClr val="black"/>
                          </a:solidFill>
                          <a:effectLst/>
                          <a:uLnTx/>
                          <a:uFillTx/>
                          <a:latin typeface="+mn-lt"/>
                          <a:ea typeface="+mn-ea"/>
                          <a:cs typeface="+mn-cs"/>
                        </a:rPr>
                        <a:t>
 Gran estilo + calce perfecto a un precio accesible = Specialized Align II 
→ El casco que esperabas😉
⭐️ Con protección certificada y MIPS, un sistema patentado para disminuir las fuerzas rotacionales causadas por los impactos. 
⭐️Sistema de regulación y ajuste para lograr un calce perfecto: correas Tri-Fix y dial de microajuste Headset SX.
⭐️Sistema de ventilación 4th Dimension, que optimiza la entrada y el flujo de aire💨, manteniéndote fresco.
🔺Encontralo en nuestras tiendas autorizadas🔺
#IamSpecialized #Align #SpecializedAlign #Mips #UsaCasco #SpecializedArgentina #PedaleaSeguro #UsaCascoEnCasaTeEsperan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https://quintly-image-storage.s3.amazonaws.com/835b4dd9729cb84c3dc986009efd7f6f/731269e3d372a84375f95190a5159849.jpg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285267818"/>
                  </a:ext>
                </a:extLst>
              </a:tr>
            </a:tbl>
          </a:graphicData>
        </a:graphic>
      </p:graphicFrame>
      <p:sp>
        <p:nvSpPr>
          <p:cNvPr id="4" name="Text Placeholder 3">
            <a:extLst>
              <a:ext uri="{FF2B5EF4-FFF2-40B4-BE49-F238E27FC236}">
                <a16:creationId xmlns:a16="http://schemas.microsoft.com/office/drawing/2014/main" id="{DE786D85-8DE1-4AF4-8906-52EE7C37C021}"/>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8177839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7B92A-C26B-4D78-8A28-563D149E156D}"/>
              </a:ext>
            </a:extLst>
          </p:cNvPr>
          <p:cNvSpPr>
            <a:spLocks noGrp="1"/>
          </p:cNvSpPr>
          <p:nvPr>
            <p:ph type="title"/>
          </p:nvPr>
        </p:nvSpPr>
        <p:spPr/>
        <p:txBody>
          <a:bodyPr/>
          <a:lstStyle/>
          <a:p>
            <a:r>
              <a:rPr lang="en-US"/>
              <a:t>Instagram Posts Table | Scott - 21 of 21</a:t>
            </a:r>
          </a:p>
        </p:txBody>
      </p:sp>
      <p:graphicFrame>
        <p:nvGraphicFramePr>
          <p:cNvPr id="5" name="Table Placeholder 4">
            <a:extLst>
              <a:ext uri="{FF2B5EF4-FFF2-40B4-BE49-F238E27FC236}">
                <a16:creationId xmlns:a16="http://schemas.microsoft.com/office/drawing/2014/main" id="{C82D882B-D9C3-4F2F-B4CB-D3F764023E76}"/>
              </a:ext>
            </a:extLst>
          </p:cNvPr>
          <p:cNvGraphicFramePr>
            <a:graphicFrameLocks noGrp="1"/>
          </p:cNvGraphicFramePr>
          <p:nvPr>
            <p:ph type="tbl" sz="quarter" idx="13"/>
            <p:extLst>
              <p:ext uri="{D42A27DB-BD31-4B8C-83A1-F6EECF244321}">
                <p14:modId xmlns:p14="http://schemas.microsoft.com/office/powerpoint/2010/main" val="4036675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733029477"/>
                    </a:ext>
                  </a:extLst>
                </a:gridCol>
                <a:gridCol w="1810512">
                  <a:extLst>
                    <a:ext uri="{9D8B030D-6E8A-4147-A177-3AD203B41FA5}">
                      <a16:colId xmlns:a16="http://schemas.microsoft.com/office/drawing/2014/main" val="4284145335"/>
                    </a:ext>
                  </a:extLst>
                </a:gridCol>
                <a:gridCol w="822960">
                  <a:extLst>
                    <a:ext uri="{9D8B030D-6E8A-4147-A177-3AD203B41FA5}">
                      <a16:colId xmlns:a16="http://schemas.microsoft.com/office/drawing/2014/main" val="1254672265"/>
                    </a:ext>
                  </a:extLst>
                </a:gridCol>
                <a:gridCol w="822960">
                  <a:extLst>
                    <a:ext uri="{9D8B030D-6E8A-4147-A177-3AD203B41FA5}">
                      <a16:colId xmlns:a16="http://schemas.microsoft.com/office/drawing/2014/main" val="3148595322"/>
                    </a:ext>
                  </a:extLst>
                </a:gridCol>
                <a:gridCol w="822960">
                  <a:extLst>
                    <a:ext uri="{9D8B030D-6E8A-4147-A177-3AD203B41FA5}">
                      <a16:colId xmlns:a16="http://schemas.microsoft.com/office/drawing/2014/main" val="937551610"/>
                    </a:ext>
                  </a:extLst>
                </a:gridCol>
                <a:gridCol w="822960">
                  <a:extLst>
                    <a:ext uri="{9D8B030D-6E8A-4147-A177-3AD203B41FA5}">
                      <a16:colId xmlns:a16="http://schemas.microsoft.com/office/drawing/2014/main" val="471835995"/>
                    </a:ext>
                  </a:extLst>
                </a:gridCol>
                <a:gridCol w="822960">
                  <a:extLst>
                    <a:ext uri="{9D8B030D-6E8A-4147-A177-3AD203B41FA5}">
                      <a16:colId xmlns:a16="http://schemas.microsoft.com/office/drawing/2014/main" val="11516376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20272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- 2022-04-14 20:23:14</a:t>
                      </a:r>
                      <a:r>
                        <a:rPr kumimoji="0" lang="es-ES" sz="1000" b="0" i="0" u="none" strike="noStrike" kern="1200" cap="none" spc="0" normalizeH="0" baseline="0" noProof="0">
                          <a:ln>
                            <a:noFill/>
                          </a:ln>
                          <a:solidFill>
                            <a:prstClr val="black"/>
                          </a:solidFill>
                          <a:effectLst/>
                          <a:uLnTx/>
                          <a:uFillTx/>
                          <a:latin typeface="+mn-lt"/>
                          <a:ea typeface="+mn-ea"/>
                          <a:cs typeface="+mn-cs"/>
                        </a:rPr>
                        <a:t>
 Del 21 al 24 de abril ¡nos vemos en Villa La Angostura!
Pasá por nuestro stand, conocé nuestras bicicletas, accesorios y mucho más.
¡Te esperamos!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https://quintly-image-storage.s3.amazonaws.com/741aa47421f0656db8ef34000eb243ec/adbf676ea9c49837d7a320379b0a29ed.jpg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95125895"/>
                  </a:ext>
                </a:extLst>
              </a:tr>
            </a:tbl>
          </a:graphicData>
        </a:graphic>
      </p:graphicFrame>
      <p:sp>
        <p:nvSpPr>
          <p:cNvPr id="4" name="Text Placeholder 3">
            <a:extLst>
              <a:ext uri="{FF2B5EF4-FFF2-40B4-BE49-F238E27FC236}">
                <a16:creationId xmlns:a16="http://schemas.microsoft.com/office/drawing/2014/main" id="{771C8118-15A9-4413-AD90-4F1D87B2CF4C}"/>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65653138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1726</Words>
  <Application>Microsoft Office PowerPoint</Application>
  <PresentationFormat>On-screen Show (4:3)</PresentationFormat>
  <Paragraphs>608</Paragraphs>
  <Slides>37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Arial</vt:lpstr>
      <vt:lpstr>Calibri</vt:lpstr>
      <vt:lpstr>quintly_template</vt:lpstr>
      <vt:lpstr>Reporte Instagram</vt:lpstr>
      <vt:lpstr>Instagram Key Metrics Table | Scott</vt:lpstr>
      <vt:lpstr>Instagram Key Metrics Radar | Scott</vt:lpstr>
      <vt:lpstr>Instagram Followers Total | Scott</vt:lpstr>
      <vt:lpstr>Instagram Followers Change | Scott</vt:lpstr>
      <vt:lpstr>Instagram Followers Change Per Weekday | Scott</vt:lpstr>
      <vt:lpstr>Instagram Posts By Weekday | Scott</vt:lpstr>
      <vt:lpstr>Instagram Interaction Rate By Weekday | Scott</vt:lpstr>
      <vt:lpstr>Instagram Posts By Hour | Scott</vt:lpstr>
      <vt:lpstr>Instagram Interaction Rate By Hour | Scott</vt:lpstr>
      <vt:lpstr>Instagram Post Type Distribution Per Profile | Scott</vt:lpstr>
      <vt:lpstr>Instagram Interactions by Post Type | Scott</vt:lpstr>
      <vt:lpstr>Instagram Interaction Rate By Post Type | Scott</vt:lpstr>
      <vt:lpstr>Instagram Interactions Distribution | Scott</vt:lpstr>
      <vt:lpstr>Instagram Hashtag Detection | Scott - 1 of 2</vt:lpstr>
      <vt:lpstr>Instagram Hashtag Detection | Scott - 2 of 2</vt:lpstr>
      <vt:lpstr>Instagram Posts Table | Scott - 1 of 21</vt:lpstr>
      <vt:lpstr>Instagram Posts Table | Scott - 2 of 21</vt:lpstr>
      <vt:lpstr>Instagram Posts Table | Scott - 3 of 21</vt:lpstr>
      <vt:lpstr>Instagram Posts Table | Scott - 4 of 21</vt:lpstr>
      <vt:lpstr>Instagram Posts Table | Scott - 5 of 21</vt:lpstr>
      <vt:lpstr>Instagram Posts Table | Scott - 6 of 21</vt:lpstr>
      <vt:lpstr>Instagram Posts Table | Scott - 7 of 21</vt:lpstr>
      <vt:lpstr>Instagram Posts Table | Scott - 8 of 21</vt:lpstr>
      <vt:lpstr>Instagram Posts Table | Scott - 9 of 21</vt:lpstr>
      <vt:lpstr>Instagram Posts Table | Scott - 10 of 21</vt:lpstr>
      <vt:lpstr>Instagram Posts Table | Scott - 11 of 21</vt:lpstr>
      <vt:lpstr>Instagram Posts Table | Scott - 12 of 21</vt:lpstr>
      <vt:lpstr>Instagram Posts Table | Scott - 13 of 21</vt:lpstr>
      <vt:lpstr>Instagram Posts Table | Scott - 14 of 21</vt:lpstr>
      <vt:lpstr>Instagram Posts Table | Scott - 15 of 21</vt:lpstr>
      <vt:lpstr>Instagram Posts Table | Scott - 16 of 21</vt:lpstr>
      <vt:lpstr>Instagram Posts Table | Scott - 17 of 21</vt:lpstr>
      <vt:lpstr>Instagram Posts Table | Scott - 18 of 21</vt:lpstr>
      <vt:lpstr>Instagram Posts Table | Scott - 19 of 21</vt:lpstr>
      <vt:lpstr>Instagram Posts Table | Scott - 20 of 21</vt:lpstr>
      <vt:lpstr>Instagram Posts Table | Scott - 21 of 21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Administrator</dc:creator>
  <cp:lastModifiedBy>Administrator</cp:lastModifiedBy>
  <cp:revision>1</cp:revision>
  <dcterms:created xsi:type="dcterms:W3CDTF">2022-05-02T08:09:52Z</dcterms:created>
  <dcterms:modified xsi:type="dcterms:W3CDTF">2022-05-02T08:11:08Z</dcterms:modified>
</cp:coreProperties>
</file>