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1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cannondale.argentina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34.602800000000002</c:v>
                </c:pt>
                <c:pt idx="1">
                  <c:v>31.25</c:v>
                </c:pt>
                <c:pt idx="2">
                  <c:v>50</c:v>
                </c:pt>
                <c:pt idx="3">
                  <c:v>0</c:v>
                </c:pt>
                <c:pt idx="4">
                  <c:v>38.709699999999998</c:v>
                </c:pt>
                <c:pt idx="5">
                  <c:v>17.300899999999999</c:v>
                </c:pt>
                <c:pt idx="6">
                  <c:v>86.140699999999995</c:v>
                </c:pt>
                <c:pt idx="7">
                  <c:v>14.788600000000001</c:v>
                </c:pt>
              </c:numCache>
            </c:numRef>
          </c:val>
          <c:extLst>
            <c:ext xmlns:c16="http://schemas.microsoft.com/office/drawing/2014/chart" uri="{C3380CC4-5D6E-409C-BE32-E72D297353CC}">
              <c16:uniqueId val="{00000000-ECE2-40A1-BF7C-92FC3A0830E8}"/>
            </c:ext>
          </c:extLst>
        </c:ser>
        <c:ser>
          <c:idx val="1"/>
          <c:order val="1"/>
          <c:tx>
            <c:strRef>
              <c:f>Sheet1!$C$1</c:f>
              <c:strCache>
                <c:ptCount val="1"/>
                <c:pt idx="0">
                  <c:v>trekbicycleargentina</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100</c:v>
                </c:pt>
                <c:pt idx="1">
                  <c:v>68.75</c:v>
                </c:pt>
                <c:pt idx="2">
                  <c:v>100</c:v>
                </c:pt>
                <c:pt idx="3">
                  <c:v>100</c:v>
                </c:pt>
                <c:pt idx="4">
                  <c:v>90.322599999999994</c:v>
                </c:pt>
                <c:pt idx="5">
                  <c:v>100</c:v>
                </c:pt>
                <c:pt idx="6">
                  <c:v>53.140700000000002</c:v>
                </c:pt>
                <c:pt idx="7">
                  <c:v>23.473600000000001</c:v>
                </c:pt>
              </c:numCache>
            </c:numRef>
          </c:val>
          <c:extLst>
            <c:ext xmlns:c16="http://schemas.microsoft.com/office/drawing/2014/chart" uri="{C3380CC4-5D6E-409C-BE32-E72D297353CC}">
              <c16:uniqueId val="{00000001-ECE2-40A1-BF7C-92FC3A0830E8}"/>
            </c:ext>
          </c:extLst>
        </c:ser>
        <c:ser>
          <c:idx val="2"/>
          <c:order val="2"/>
          <c:tx>
            <c:strRef>
              <c:f>Sheet1!$D$1</c:f>
              <c:strCache>
                <c:ptCount val="1"/>
                <c:pt idx="0">
                  <c:v>scottsportsargentina</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77.313900000000004</c:v>
                </c:pt>
                <c:pt idx="1">
                  <c:v>100</c:v>
                </c:pt>
                <c:pt idx="2">
                  <c:v>100</c:v>
                </c:pt>
                <c:pt idx="3">
                  <c:v>33.333300000000001</c:v>
                </c:pt>
                <c:pt idx="4">
                  <c:v>100</c:v>
                </c:pt>
                <c:pt idx="5">
                  <c:v>82.345699999999994</c:v>
                </c:pt>
                <c:pt idx="6">
                  <c:v>58.698</c:v>
                </c:pt>
                <c:pt idx="7">
                  <c:v>46.400700000000001</c:v>
                </c:pt>
              </c:numCache>
            </c:numRef>
          </c:val>
          <c:extLst>
            <c:ext xmlns:c16="http://schemas.microsoft.com/office/drawing/2014/chart" uri="{C3380CC4-5D6E-409C-BE32-E72D297353CC}">
              <c16:uniqueId val="{00000002-ECE2-40A1-BF7C-92FC3A0830E8}"/>
            </c:ext>
          </c:extLst>
        </c:ser>
        <c:ser>
          <c:idx val="3"/>
          <c:order val="3"/>
          <c:tx>
            <c:strRef>
              <c:f>Sheet1!$E$1</c:f>
              <c:strCache>
                <c:ptCount val="1"/>
                <c:pt idx="0">
                  <c:v>specialized_arg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98.746499999999997</c:v>
                </c:pt>
                <c:pt idx="1">
                  <c:v>31.25</c:v>
                </c:pt>
                <c:pt idx="2">
                  <c:v>42.857100000000003</c:v>
                </c:pt>
                <c:pt idx="3">
                  <c:v>66.666700000000006</c:v>
                </c:pt>
                <c:pt idx="4">
                  <c:v>41.935499999999998</c:v>
                </c:pt>
                <c:pt idx="5">
                  <c:v>62.598500000000001</c:v>
                </c:pt>
                <c:pt idx="6">
                  <c:v>100</c:v>
                </c:pt>
                <c:pt idx="7">
                  <c:v>47.596299999999999</c:v>
                </c:pt>
              </c:numCache>
            </c:numRef>
          </c:val>
          <c:extLst>
            <c:ext xmlns:c16="http://schemas.microsoft.com/office/drawing/2014/chart" uri="{C3380CC4-5D6E-409C-BE32-E72D297353CC}">
              <c16:uniqueId val="{00000003-ECE2-40A1-BF7C-92FC3A0830E8}"/>
            </c:ext>
          </c:extLst>
        </c:ser>
        <c:ser>
          <c:idx val="4"/>
          <c:order val="4"/>
          <c:tx>
            <c:strRef>
              <c:f>Sheet1!$F$1</c:f>
              <c:strCache>
                <c:ptCount val="1"/>
                <c:pt idx="0">
                  <c:v>meridabikes_ar</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14.4466</c:v>
                </c:pt>
                <c:pt idx="1">
                  <c:v>12.5</c:v>
                </c:pt>
                <c:pt idx="2">
                  <c:v>14.2857</c:v>
                </c:pt>
                <c:pt idx="3">
                  <c:v>66.666700000000006</c:v>
                </c:pt>
                <c:pt idx="4">
                  <c:v>19.354800000000001</c:v>
                </c:pt>
                <c:pt idx="5">
                  <c:v>5.4634</c:v>
                </c:pt>
                <c:pt idx="6">
                  <c:v>88.607399999999998</c:v>
                </c:pt>
                <c:pt idx="7">
                  <c:v>100</c:v>
                </c:pt>
              </c:numCache>
            </c:numRef>
          </c:val>
          <c:extLst>
            <c:ext xmlns:c16="http://schemas.microsoft.com/office/drawing/2014/chart" uri="{C3380CC4-5D6E-409C-BE32-E72D297353CC}">
              <c16:uniqueId val="{00000004-ECE2-40A1-BF7C-92FC3A0830E8}"/>
            </c:ext>
          </c:extLst>
        </c:ser>
        <c:ser>
          <c:idx val="5"/>
          <c:order val="5"/>
          <c:tx>
            <c:strRef>
              <c:f>Sheet1!$G$1</c:f>
              <c:strCache>
                <c:ptCount val="1"/>
                <c:pt idx="0">
                  <c:v>cervelo_argentina</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9.2722999999999995</c:v>
                </c:pt>
                <c:pt idx="1">
                  <c:v>0</c:v>
                </c:pt>
                <c:pt idx="2">
                  <c:v>0</c:v>
                </c:pt>
                <c:pt idx="3">
                  <c:v>0</c:v>
                </c:pt>
                <c:pt idx="4">
                  <c:v>0</c:v>
                </c:pt>
                <c:pt idx="5">
                  <c:v>0</c:v>
                </c:pt>
                <c:pt idx="6">
                  <c:v>0</c:v>
                </c:pt>
                <c:pt idx="7">
                  <c:v>58.197899999999997</c:v>
                </c:pt>
              </c:numCache>
            </c:numRef>
          </c:val>
          <c:extLst>
            <c:ext xmlns:c16="http://schemas.microsoft.com/office/drawing/2014/chart" uri="{C3380CC4-5D6E-409C-BE32-E72D297353CC}">
              <c16:uniqueId val="{00000005-ECE2-40A1-BF7C-92FC3A0830E8}"/>
            </c:ext>
          </c:extLst>
        </c:ser>
        <c:ser>
          <c:idx val="6"/>
          <c:order val="6"/>
          <c:tx>
            <c:strRef>
              <c:f>Sheet1!$H$1</c:f>
              <c:strCache>
                <c:ptCount val="1"/>
                <c:pt idx="0">
                  <c:v>giantargentina</c:v>
                </c:pt>
              </c:strCache>
            </c:strRef>
          </c:tx>
          <c:spPr>
            <a:ln w="28575" cap="rnd">
              <a:solidFill>
                <a:schemeClr val="accent1">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Sheet1!$H$2:$H$9</c:f>
              <c:numCache>
                <c:formatCode>General</c:formatCode>
                <c:ptCount val="8"/>
                <c:pt idx="0">
                  <c:v>41.801099999999998</c:v>
                </c:pt>
                <c:pt idx="1">
                  <c:v>6.25</c:v>
                </c:pt>
                <c:pt idx="2">
                  <c:v>21.428599999999999</c:v>
                </c:pt>
                <c:pt idx="3">
                  <c:v>0</c:v>
                </c:pt>
                <c:pt idx="4">
                  <c:v>12.9032</c:v>
                </c:pt>
                <c:pt idx="5">
                  <c:v>2.6093999999999999</c:v>
                </c:pt>
                <c:pt idx="6">
                  <c:v>0.64070000000000005</c:v>
                </c:pt>
                <c:pt idx="7">
                  <c:v>21.17</c:v>
                </c:pt>
              </c:numCache>
            </c:numRef>
          </c:val>
          <c:extLst>
            <c:ext xmlns:c16="http://schemas.microsoft.com/office/drawing/2014/chart" uri="{C3380CC4-5D6E-409C-BE32-E72D297353CC}">
              <c16:uniqueId val="{00000006-ECE2-40A1-BF7C-92FC3A0830E8}"/>
            </c:ext>
          </c:extLst>
        </c:ser>
        <c:ser>
          <c:idx val="7"/>
          <c:order val="7"/>
          <c:tx>
            <c:strRef>
              <c:f>Sheet1!$I$1</c:f>
              <c:strCache>
                <c:ptCount val="1"/>
                <c:pt idx="0">
                  <c:v>orbea.argentina</c:v>
                </c:pt>
              </c:strCache>
            </c:strRef>
          </c:tx>
          <c:spPr>
            <a:ln w="28575" cap="rnd">
              <a:solidFill>
                <a:schemeClr val="accent2">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Sheet1!$I$2:$I$9</c:f>
              <c:numCache>
                <c:formatCode>General</c:formatCode>
                <c:ptCount val="8"/>
                <c:pt idx="0">
                  <c:v>38.929699999999997</c:v>
                </c:pt>
                <c:pt idx="1">
                  <c:v>0</c:v>
                </c:pt>
                <c:pt idx="2">
                  <c:v>0</c:v>
                </c:pt>
                <c:pt idx="3">
                  <c:v>0</c:v>
                </c:pt>
                <c:pt idx="4">
                  <c:v>0</c:v>
                </c:pt>
                <c:pt idx="5">
                  <c:v>0</c:v>
                </c:pt>
                <c:pt idx="6">
                  <c:v>0</c:v>
                </c:pt>
                <c:pt idx="7">
                  <c:v>-10.722099999999999</c:v>
                </c:pt>
              </c:numCache>
            </c:numRef>
          </c:val>
          <c:extLst>
            <c:ext xmlns:c16="http://schemas.microsoft.com/office/drawing/2014/chart" uri="{C3380CC4-5D6E-409C-BE32-E72D297353CC}">
              <c16:uniqueId val="{00000007-ECE2-40A1-BF7C-92FC3A0830E8}"/>
            </c:ext>
          </c:extLst>
        </c:ser>
        <c:dLbls>
          <c:showLegendKey val="0"/>
          <c:showVal val="0"/>
          <c:showCatName val="0"/>
          <c:showSerName val="0"/>
          <c:showPercent val="0"/>
          <c:showBubbleSize val="0"/>
        </c:dLbls>
        <c:axId val="388602696"/>
        <c:axId val="388603024"/>
      </c:radarChart>
      <c:catAx>
        <c:axId val="38860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603024"/>
        <c:crosses val="autoZero"/>
        <c:auto val="1"/>
        <c:lblAlgn val="ctr"/>
        <c:lblOffset val="100"/>
        <c:noMultiLvlLbl val="0"/>
      </c:catAx>
      <c:valAx>
        <c:axId val="388603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602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cannondale.argentina</c:v>
                </c:pt>
              </c:strCache>
            </c:strRef>
          </c:tx>
          <c:spPr>
            <a:ln w="28575" cap="rnd">
              <a:solidFill>
                <a:schemeClr val="accent1"/>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Sheet1!$B$2:$B$31</c:f>
              <c:numCache>
                <c:formatCode>General</c:formatCode>
                <c:ptCount val="30"/>
                <c:pt idx="0">
                  <c:v>16545</c:v>
                </c:pt>
                <c:pt idx="1">
                  <c:v>16541</c:v>
                </c:pt>
                <c:pt idx="2">
                  <c:v>16546</c:v>
                </c:pt>
                <c:pt idx="3">
                  <c:v>16547</c:v>
                </c:pt>
                <c:pt idx="4">
                  <c:v>16556</c:v>
                </c:pt>
                <c:pt idx="5">
                  <c:v>16565</c:v>
                </c:pt>
                <c:pt idx="6">
                  <c:v>16569</c:v>
                </c:pt>
                <c:pt idx="7">
                  <c:v>16570</c:v>
                </c:pt>
                <c:pt idx="8">
                  <c:v>16573</c:v>
                </c:pt>
                <c:pt idx="9">
                  <c:v>16577</c:v>
                </c:pt>
                <c:pt idx="10">
                  <c:v>16578</c:v>
                </c:pt>
                <c:pt idx="11">
                  <c:v>16577</c:v>
                </c:pt>
                <c:pt idx="12">
                  <c:v>16579</c:v>
                </c:pt>
                <c:pt idx="13">
                  <c:v>16580</c:v>
                </c:pt>
                <c:pt idx="14">
                  <c:v>16584</c:v>
                </c:pt>
                <c:pt idx="15">
                  <c:v>16587</c:v>
                </c:pt>
                <c:pt idx="16">
                  <c:v>16591</c:v>
                </c:pt>
                <c:pt idx="17">
                  <c:v>16592</c:v>
                </c:pt>
                <c:pt idx="18">
                  <c:v>16601</c:v>
                </c:pt>
                <c:pt idx="19">
                  <c:v>16601</c:v>
                </c:pt>
                <c:pt idx="20">
                  <c:v>16607</c:v>
                </c:pt>
                <c:pt idx="21">
                  <c:v>16609</c:v>
                </c:pt>
                <c:pt idx="22">
                  <c:v>16610</c:v>
                </c:pt>
                <c:pt idx="23">
                  <c:v>16612</c:v>
                </c:pt>
                <c:pt idx="24">
                  <c:v>16614</c:v>
                </c:pt>
                <c:pt idx="25">
                  <c:v>16614</c:v>
                </c:pt>
                <c:pt idx="26">
                  <c:v>16619</c:v>
                </c:pt>
                <c:pt idx="27">
                  <c:v>16618</c:v>
                </c:pt>
                <c:pt idx="28">
                  <c:v>16616</c:v>
                </c:pt>
                <c:pt idx="29">
                  <c:v>16618</c:v>
                </c:pt>
              </c:numCache>
            </c:numRef>
          </c:val>
          <c:smooth val="0"/>
          <c:extLst>
            <c:ext xmlns:c16="http://schemas.microsoft.com/office/drawing/2014/chart" uri="{C3380CC4-5D6E-409C-BE32-E72D297353CC}">
              <c16:uniqueId val="{00000000-62D7-44CC-A880-C57E018B23F4}"/>
            </c:ext>
          </c:extLst>
        </c:ser>
        <c:ser>
          <c:idx val="1"/>
          <c:order val="1"/>
          <c:tx>
            <c:strRef>
              <c:f>Sheet1!$C$1</c:f>
              <c:strCache>
                <c:ptCount val="1"/>
                <c:pt idx="0">
                  <c:v>trekbicycleargentina</c:v>
                </c:pt>
              </c:strCache>
            </c:strRef>
          </c:tx>
          <c:spPr>
            <a:ln w="28575" cap="rnd">
              <a:solidFill>
                <a:schemeClr val="accent2"/>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Sheet1!$C$2:$C$31</c:f>
              <c:numCache>
                <c:formatCode>General</c:formatCode>
                <c:ptCount val="30"/>
                <c:pt idx="0">
                  <c:v>47698</c:v>
                </c:pt>
                <c:pt idx="1">
                  <c:v>47708</c:v>
                </c:pt>
                <c:pt idx="2">
                  <c:v>47712</c:v>
                </c:pt>
                <c:pt idx="3">
                  <c:v>47720</c:v>
                </c:pt>
                <c:pt idx="4">
                  <c:v>47723</c:v>
                </c:pt>
                <c:pt idx="5">
                  <c:v>47736</c:v>
                </c:pt>
                <c:pt idx="6">
                  <c:v>47748</c:v>
                </c:pt>
                <c:pt idx="7">
                  <c:v>47768</c:v>
                </c:pt>
                <c:pt idx="8">
                  <c:v>47790</c:v>
                </c:pt>
                <c:pt idx="9">
                  <c:v>47799</c:v>
                </c:pt>
                <c:pt idx="10">
                  <c:v>47809</c:v>
                </c:pt>
                <c:pt idx="11">
                  <c:v>47818</c:v>
                </c:pt>
                <c:pt idx="12">
                  <c:v>47830</c:v>
                </c:pt>
                <c:pt idx="13">
                  <c:v>47847</c:v>
                </c:pt>
                <c:pt idx="14">
                  <c:v>47866</c:v>
                </c:pt>
                <c:pt idx="15">
                  <c:v>47878</c:v>
                </c:pt>
                <c:pt idx="16">
                  <c:v>47892</c:v>
                </c:pt>
                <c:pt idx="17">
                  <c:v>47897</c:v>
                </c:pt>
                <c:pt idx="18">
                  <c:v>47899</c:v>
                </c:pt>
                <c:pt idx="19">
                  <c:v>47899</c:v>
                </c:pt>
                <c:pt idx="20">
                  <c:v>47911</c:v>
                </c:pt>
                <c:pt idx="21">
                  <c:v>47923</c:v>
                </c:pt>
                <c:pt idx="22">
                  <c:v>47939</c:v>
                </c:pt>
                <c:pt idx="23">
                  <c:v>47953</c:v>
                </c:pt>
                <c:pt idx="24">
                  <c:v>47966</c:v>
                </c:pt>
                <c:pt idx="25">
                  <c:v>47963</c:v>
                </c:pt>
                <c:pt idx="26">
                  <c:v>47984</c:v>
                </c:pt>
                <c:pt idx="27">
                  <c:v>47994</c:v>
                </c:pt>
                <c:pt idx="28">
                  <c:v>48007</c:v>
                </c:pt>
                <c:pt idx="29">
                  <c:v>48025</c:v>
                </c:pt>
              </c:numCache>
            </c:numRef>
          </c:val>
          <c:smooth val="0"/>
          <c:extLst>
            <c:ext xmlns:c16="http://schemas.microsoft.com/office/drawing/2014/chart" uri="{C3380CC4-5D6E-409C-BE32-E72D297353CC}">
              <c16:uniqueId val="{00000001-62D7-44CC-A880-C57E018B23F4}"/>
            </c:ext>
          </c:extLst>
        </c:ser>
        <c:ser>
          <c:idx val="2"/>
          <c:order val="2"/>
          <c:tx>
            <c:strRef>
              <c:f>Sheet1!$D$1</c:f>
              <c:strCache>
                <c:ptCount val="1"/>
                <c:pt idx="0">
                  <c:v>scottsportsargentina</c:v>
                </c:pt>
              </c:strCache>
            </c:strRef>
          </c:tx>
          <c:spPr>
            <a:ln w="28575" cap="rnd">
              <a:solidFill>
                <a:schemeClr val="accent3"/>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Sheet1!$D$2:$D$31</c:f>
              <c:numCache>
                <c:formatCode>General</c:formatCode>
                <c:ptCount val="30"/>
                <c:pt idx="0">
                  <c:v>36636</c:v>
                </c:pt>
                <c:pt idx="1">
                  <c:v>36646</c:v>
                </c:pt>
                <c:pt idx="2">
                  <c:v>36656</c:v>
                </c:pt>
                <c:pt idx="3">
                  <c:v>36665</c:v>
                </c:pt>
                <c:pt idx="4">
                  <c:v>36678</c:v>
                </c:pt>
                <c:pt idx="5">
                  <c:v>36696</c:v>
                </c:pt>
                <c:pt idx="6">
                  <c:v>36707</c:v>
                </c:pt>
                <c:pt idx="7">
                  <c:v>36714</c:v>
                </c:pt>
                <c:pt idx="8">
                  <c:v>36746</c:v>
                </c:pt>
                <c:pt idx="9">
                  <c:v>36783</c:v>
                </c:pt>
                <c:pt idx="10">
                  <c:v>36802</c:v>
                </c:pt>
                <c:pt idx="11">
                  <c:v>36832</c:v>
                </c:pt>
                <c:pt idx="12">
                  <c:v>36852</c:v>
                </c:pt>
                <c:pt idx="13">
                  <c:v>36878</c:v>
                </c:pt>
                <c:pt idx="14">
                  <c:v>36902</c:v>
                </c:pt>
                <c:pt idx="15">
                  <c:v>36921</c:v>
                </c:pt>
                <c:pt idx="16">
                  <c:v>36930</c:v>
                </c:pt>
                <c:pt idx="17">
                  <c:v>36947</c:v>
                </c:pt>
                <c:pt idx="18">
                  <c:v>36950</c:v>
                </c:pt>
                <c:pt idx="19">
                  <c:v>36964</c:v>
                </c:pt>
                <c:pt idx="20">
                  <c:v>36988</c:v>
                </c:pt>
                <c:pt idx="21">
                  <c:v>37007</c:v>
                </c:pt>
                <c:pt idx="22">
                  <c:v>37017</c:v>
                </c:pt>
                <c:pt idx="23">
                  <c:v>37037</c:v>
                </c:pt>
                <c:pt idx="24">
                  <c:v>37056</c:v>
                </c:pt>
                <c:pt idx="25">
                  <c:v>37072</c:v>
                </c:pt>
                <c:pt idx="26">
                  <c:v>37087</c:v>
                </c:pt>
                <c:pt idx="27">
                  <c:v>37092</c:v>
                </c:pt>
                <c:pt idx="28">
                  <c:v>37113</c:v>
                </c:pt>
                <c:pt idx="29">
                  <c:v>37130</c:v>
                </c:pt>
              </c:numCache>
            </c:numRef>
          </c:val>
          <c:smooth val="0"/>
          <c:extLst>
            <c:ext xmlns:c16="http://schemas.microsoft.com/office/drawing/2014/chart" uri="{C3380CC4-5D6E-409C-BE32-E72D297353CC}">
              <c16:uniqueId val="{00000002-62D7-44CC-A880-C57E018B23F4}"/>
            </c:ext>
          </c:extLst>
        </c:ser>
        <c:ser>
          <c:idx val="3"/>
          <c:order val="3"/>
          <c:tx>
            <c:strRef>
              <c:f>Sheet1!$E$1</c:f>
              <c:strCache>
                <c:ptCount val="1"/>
                <c:pt idx="0">
                  <c:v>specialized_arg</c:v>
                </c:pt>
              </c:strCache>
            </c:strRef>
          </c:tx>
          <c:spPr>
            <a:ln w="28575" cap="rnd">
              <a:solidFill>
                <a:schemeClr val="accent4"/>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Sheet1!$E$2:$E$31</c:f>
              <c:numCache>
                <c:formatCode>General</c:formatCode>
                <c:ptCount val="30"/>
                <c:pt idx="0">
                  <c:v>46783</c:v>
                </c:pt>
                <c:pt idx="1">
                  <c:v>46798</c:v>
                </c:pt>
                <c:pt idx="2">
                  <c:v>46816</c:v>
                </c:pt>
                <c:pt idx="3">
                  <c:v>46830</c:v>
                </c:pt>
                <c:pt idx="4">
                  <c:v>46846</c:v>
                </c:pt>
                <c:pt idx="5">
                  <c:v>46871</c:v>
                </c:pt>
                <c:pt idx="6">
                  <c:v>46890</c:v>
                </c:pt>
                <c:pt idx="7">
                  <c:v>46922</c:v>
                </c:pt>
                <c:pt idx="8">
                  <c:v>46933</c:v>
                </c:pt>
                <c:pt idx="9">
                  <c:v>46950</c:v>
                </c:pt>
                <c:pt idx="10">
                  <c:v>46962</c:v>
                </c:pt>
                <c:pt idx="11">
                  <c:v>46976</c:v>
                </c:pt>
                <c:pt idx="12">
                  <c:v>46987</c:v>
                </c:pt>
                <c:pt idx="13">
                  <c:v>47000</c:v>
                </c:pt>
                <c:pt idx="14">
                  <c:v>47025</c:v>
                </c:pt>
                <c:pt idx="15">
                  <c:v>47063</c:v>
                </c:pt>
                <c:pt idx="16">
                  <c:v>47091</c:v>
                </c:pt>
                <c:pt idx="17">
                  <c:v>47121</c:v>
                </c:pt>
                <c:pt idx="18">
                  <c:v>47127</c:v>
                </c:pt>
                <c:pt idx="19">
                  <c:v>47145</c:v>
                </c:pt>
                <c:pt idx="20">
                  <c:v>47167</c:v>
                </c:pt>
                <c:pt idx="21">
                  <c:v>47188</c:v>
                </c:pt>
                <c:pt idx="22">
                  <c:v>47210</c:v>
                </c:pt>
                <c:pt idx="23">
                  <c:v>47248</c:v>
                </c:pt>
                <c:pt idx="24">
                  <c:v>47260</c:v>
                </c:pt>
                <c:pt idx="25">
                  <c:v>47273</c:v>
                </c:pt>
                <c:pt idx="26">
                  <c:v>47305</c:v>
                </c:pt>
                <c:pt idx="27">
                  <c:v>47325</c:v>
                </c:pt>
                <c:pt idx="28">
                  <c:v>47362</c:v>
                </c:pt>
                <c:pt idx="29">
                  <c:v>47423</c:v>
                </c:pt>
              </c:numCache>
            </c:numRef>
          </c:val>
          <c:smooth val="0"/>
          <c:extLst>
            <c:ext xmlns:c16="http://schemas.microsoft.com/office/drawing/2014/chart" uri="{C3380CC4-5D6E-409C-BE32-E72D297353CC}">
              <c16:uniqueId val="{00000003-62D7-44CC-A880-C57E018B23F4}"/>
            </c:ext>
          </c:extLst>
        </c:ser>
        <c:ser>
          <c:idx val="4"/>
          <c:order val="4"/>
          <c:tx>
            <c:strRef>
              <c:f>Sheet1!$F$1</c:f>
              <c:strCache>
                <c:ptCount val="1"/>
                <c:pt idx="0">
                  <c:v>meridabikes_ar</c:v>
                </c:pt>
              </c:strCache>
            </c:strRef>
          </c:tx>
          <c:spPr>
            <a:ln w="28575" cap="rnd">
              <a:solidFill>
                <a:schemeClr val="accent5"/>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Sheet1!$F$2:$F$31</c:f>
              <c:numCache>
                <c:formatCode>General</c:formatCode>
                <c:ptCount val="30"/>
                <c:pt idx="0">
                  <c:v>6749</c:v>
                </c:pt>
                <c:pt idx="1">
                  <c:v>6750</c:v>
                </c:pt>
                <c:pt idx="2">
                  <c:v>6757</c:v>
                </c:pt>
                <c:pt idx="3">
                  <c:v>6770</c:v>
                </c:pt>
                <c:pt idx="4">
                  <c:v>6779</c:v>
                </c:pt>
                <c:pt idx="5">
                  <c:v>6782</c:v>
                </c:pt>
                <c:pt idx="6">
                  <c:v>6787</c:v>
                </c:pt>
                <c:pt idx="7">
                  <c:v>6795</c:v>
                </c:pt>
                <c:pt idx="8">
                  <c:v>6804</c:v>
                </c:pt>
                <c:pt idx="9">
                  <c:v>6807</c:v>
                </c:pt>
                <c:pt idx="10">
                  <c:v>6816</c:v>
                </c:pt>
                <c:pt idx="11">
                  <c:v>6817</c:v>
                </c:pt>
                <c:pt idx="12">
                  <c:v>6827</c:v>
                </c:pt>
                <c:pt idx="13">
                  <c:v>6830</c:v>
                </c:pt>
                <c:pt idx="14">
                  <c:v>6834</c:v>
                </c:pt>
                <c:pt idx="15">
                  <c:v>6835</c:v>
                </c:pt>
                <c:pt idx="16">
                  <c:v>6834</c:v>
                </c:pt>
                <c:pt idx="17">
                  <c:v>6837</c:v>
                </c:pt>
                <c:pt idx="18">
                  <c:v>6842</c:v>
                </c:pt>
                <c:pt idx="19">
                  <c:v>6846</c:v>
                </c:pt>
                <c:pt idx="20">
                  <c:v>6852</c:v>
                </c:pt>
                <c:pt idx="21">
                  <c:v>6856</c:v>
                </c:pt>
                <c:pt idx="22">
                  <c:v>6856</c:v>
                </c:pt>
                <c:pt idx="23">
                  <c:v>6858</c:v>
                </c:pt>
                <c:pt idx="24">
                  <c:v>6863</c:v>
                </c:pt>
                <c:pt idx="25">
                  <c:v>6875</c:v>
                </c:pt>
                <c:pt idx="26">
                  <c:v>6879</c:v>
                </c:pt>
                <c:pt idx="27">
                  <c:v>6886</c:v>
                </c:pt>
                <c:pt idx="28">
                  <c:v>6896</c:v>
                </c:pt>
                <c:pt idx="29">
                  <c:v>6938</c:v>
                </c:pt>
              </c:numCache>
            </c:numRef>
          </c:val>
          <c:smooth val="0"/>
          <c:extLst>
            <c:ext xmlns:c16="http://schemas.microsoft.com/office/drawing/2014/chart" uri="{C3380CC4-5D6E-409C-BE32-E72D297353CC}">
              <c16:uniqueId val="{00000004-62D7-44CC-A880-C57E018B23F4}"/>
            </c:ext>
          </c:extLst>
        </c:ser>
        <c:ser>
          <c:idx val="5"/>
          <c:order val="5"/>
          <c:tx>
            <c:strRef>
              <c:f>Sheet1!$G$1</c:f>
              <c:strCache>
                <c:ptCount val="1"/>
                <c:pt idx="0">
                  <c:v>cervelo_argentina</c:v>
                </c:pt>
              </c:strCache>
            </c:strRef>
          </c:tx>
          <c:spPr>
            <a:ln w="28575" cap="rnd">
              <a:solidFill>
                <a:schemeClr val="accent6"/>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Sheet1!$G$2:$G$31</c:f>
              <c:numCache>
                <c:formatCode>General</c:formatCode>
                <c:ptCount val="30"/>
                <c:pt idx="0">
                  <c:v>4377</c:v>
                </c:pt>
                <c:pt idx="1">
                  <c:v>4380</c:v>
                </c:pt>
                <c:pt idx="2">
                  <c:v>4384</c:v>
                </c:pt>
                <c:pt idx="3">
                  <c:v>4386</c:v>
                </c:pt>
                <c:pt idx="4">
                  <c:v>4384</c:v>
                </c:pt>
                <c:pt idx="5">
                  <c:v>4385</c:v>
                </c:pt>
                <c:pt idx="6">
                  <c:v>4389</c:v>
                </c:pt>
                <c:pt idx="7">
                  <c:v>4392</c:v>
                </c:pt>
                <c:pt idx="8">
                  <c:v>4399</c:v>
                </c:pt>
                <c:pt idx="9">
                  <c:v>4402</c:v>
                </c:pt>
                <c:pt idx="10">
                  <c:v>4407</c:v>
                </c:pt>
                <c:pt idx="11">
                  <c:v>4411</c:v>
                </c:pt>
                <c:pt idx="12">
                  <c:v>4410</c:v>
                </c:pt>
                <c:pt idx="13">
                  <c:v>4413</c:v>
                </c:pt>
                <c:pt idx="14">
                  <c:v>4420</c:v>
                </c:pt>
                <c:pt idx="15">
                  <c:v>4421</c:v>
                </c:pt>
                <c:pt idx="16">
                  <c:v>4424</c:v>
                </c:pt>
                <c:pt idx="17">
                  <c:v>4425</c:v>
                </c:pt>
                <c:pt idx="18">
                  <c:v>4428</c:v>
                </c:pt>
                <c:pt idx="19">
                  <c:v>4432</c:v>
                </c:pt>
                <c:pt idx="20">
                  <c:v>4435</c:v>
                </c:pt>
                <c:pt idx="21">
                  <c:v>4437</c:v>
                </c:pt>
                <c:pt idx="22">
                  <c:v>4441</c:v>
                </c:pt>
                <c:pt idx="23">
                  <c:v>4441</c:v>
                </c:pt>
                <c:pt idx="24">
                  <c:v>4443</c:v>
                </c:pt>
                <c:pt idx="25">
                  <c:v>4445</c:v>
                </c:pt>
                <c:pt idx="26">
                  <c:v>4450</c:v>
                </c:pt>
                <c:pt idx="27">
                  <c:v>4452</c:v>
                </c:pt>
                <c:pt idx="28">
                  <c:v>4451</c:v>
                </c:pt>
                <c:pt idx="29">
                  <c:v>4453</c:v>
                </c:pt>
              </c:numCache>
            </c:numRef>
          </c:val>
          <c:smooth val="0"/>
          <c:extLst>
            <c:ext xmlns:c16="http://schemas.microsoft.com/office/drawing/2014/chart" uri="{C3380CC4-5D6E-409C-BE32-E72D297353CC}">
              <c16:uniqueId val="{00000005-62D7-44CC-A880-C57E018B23F4}"/>
            </c:ext>
          </c:extLst>
        </c:ser>
        <c:ser>
          <c:idx val="6"/>
          <c:order val="6"/>
          <c:tx>
            <c:strRef>
              <c:f>Sheet1!$H$1</c:f>
              <c:strCache>
                <c:ptCount val="1"/>
                <c:pt idx="0">
                  <c:v>giantargentina</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Sheet1!$H$2:$H$31</c:f>
              <c:numCache>
                <c:formatCode>General</c:formatCode>
                <c:ptCount val="30"/>
                <c:pt idx="0">
                  <c:v>19958</c:v>
                </c:pt>
                <c:pt idx="1">
                  <c:v>19964</c:v>
                </c:pt>
                <c:pt idx="2">
                  <c:v>19971</c:v>
                </c:pt>
                <c:pt idx="3">
                  <c:v>19982</c:v>
                </c:pt>
                <c:pt idx="4">
                  <c:v>19988</c:v>
                </c:pt>
                <c:pt idx="5">
                  <c:v>19993</c:v>
                </c:pt>
                <c:pt idx="6">
                  <c:v>19994</c:v>
                </c:pt>
                <c:pt idx="7">
                  <c:v>19996</c:v>
                </c:pt>
                <c:pt idx="8">
                  <c:v>20002</c:v>
                </c:pt>
                <c:pt idx="9">
                  <c:v>19999</c:v>
                </c:pt>
                <c:pt idx="10">
                  <c:v>20002</c:v>
                </c:pt>
                <c:pt idx="11">
                  <c:v>20011</c:v>
                </c:pt>
                <c:pt idx="12">
                  <c:v>20015</c:v>
                </c:pt>
                <c:pt idx="13">
                  <c:v>20022</c:v>
                </c:pt>
                <c:pt idx="14">
                  <c:v>20026</c:v>
                </c:pt>
                <c:pt idx="15">
                  <c:v>20034</c:v>
                </c:pt>
                <c:pt idx="16">
                  <c:v>20042</c:v>
                </c:pt>
                <c:pt idx="17">
                  <c:v>20042</c:v>
                </c:pt>
                <c:pt idx="18">
                  <c:v>20045</c:v>
                </c:pt>
                <c:pt idx="19">
                  <c:v>20046</c:v>
                </c:pt>
                <c:pt idx="20">
                  <c:v>20047</c:v>
                </c:pt>
                <c:pt idx="21">
                  <c:v>20048</c:v>
                </c:pt>
                <c:pt idx="22">
                  <c:v>20053</c:v>
                </c:pt>
                <c:pt idx="23">
                  <c:v>20057</c:v>
                </c:pt>
                <c:pt idx="24">
                  <c:v>20062</c:v>
                </c:pt>
                <c:pt idx="25">
                  <c:v>20062</c:v>
                </c:pt>
                <c:pt idx="26">
                  <c:v>20067</c:v>
                </c:pt>
                <c:pt idx="27">
                  <c:v>20065</c:v>
                </c:pt>
                <c:pt idx="28">
                  <c:v>20069</c:v>
                </c:pt>
                <c:pt idx="29">
                  <c:v>20075</c:v>
                </c:pt>
              </c:numCache>
            </c:numRef>
          </c:val>
          <c:smooth val="0"/>
          <c:extLst>
            <c:ext xmlns:c16="http://schemas.microsoft.com/office/drawing/2014/chart" uri="{C3380CC4-5D6E-409C-BE32-E72D297353CC}">
              <c16:uniqueId val="{00000006-62D7-44CC-A880-C57E018B23F4}"/>
            </c:ext>
          </c:extLst>
        </c:ser>
        <c:ser>
          <c:idx val="7"/>
          <c:order val="7"/>
          <c:tx>
            <c:strRef>
              <c:f>Sheet1!$I$1</c:f>
              <c:strCache>
                <c:ptCount val="1"/>
                <c:pt idx="0">
                  <c:v>orbea.argentina</c:v>
                </c:pt>
              </c:strCache>
            </c:strRef>
          </c:tx>
          <c:spPr>
            <a:ln w="28575" cap="rnd">
              <a:solidFill>
                <a:schemeClr val="accent2">
                  <a:lumMod val="60000"/>
                </a:schemeClr>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Sheet1!$I$2:$I$31</c:f>
              <c:numCache>
                <c:formatCode>General</c:formatCode>
                <c:ptCount val="30"/>
                <c:pt idx="0">
                  <c:v>18752</c:v>
                </c:pt>
                <c:pt idx="1">
                  <c:v>18753</c:v>
                </c:pt>
                <c:pt idx="2">
                  <c:v>18751</c:v>
                </c:pt>
                <c:pt idx="3">
                  <c:v>18747</c:v>
                </c:pt>
                <c:pt idx="4">
                  <c:v>18743</c:v>
                </c:pt>
                <c:pt idx="5">
                  <c:v>18743</c:v>
                </c:pt>
                <c:pt idx="6">
                  <c:v>18744</c:v>
                </c:pt>
                <c:pt idx="7">
                  <c:v>18740</c:v>
                </c:pt>
                <c:pt idx="8">
                  <c:v>18741</c:v>
                </c:pt>
                <c:pt idx="9">
                  <c:v>18741</c:v>
                </c:pt>
                <c:pt idx="10">
                  <c:v>18742</c:v>
                </c:pt>
                <c:pt idx="11">
                  <c:v>18740</c:v>
                </c:pt>
                <c:pt idx="12">
                  <c:v>18737</c:v>
                </c:pt>
                <c:pt idx="13">
                  <c:v>18735</c:v>
                </c:pt>
                <c:pt idx="14">
                  <c:v>18732</c:v>
                </c:pt>
                <c:pt idx="15">
                  <c:v>18730</c:v>
                </c:pt>
                <c:pt idx="16">
                  <c:v>18726</c:v>
                </c:pt>
                <c:pt idx="17">
                  <c:v>18723</c:v>
                </c:pt>
                <c:pt idx="18">
                  <c:v>18719</c:v>
                </c:pt>
                <c:pt idx="19">
                  <c:v>18712</c:v>
                </c:pt>
                <c:pt idx="20">
                  <c:v>18716</c:v>
                </c:pt>
                <c:pt idx="21">
                  <c:v>18712</c:v>
                </c:pt>
                <c:pt idx="22">
                  <c:v>18710</c:v>
                </c:pt>
                <c:pt idx="23">
                  <c:v>18709</c:v>
                </c:pt>
                <c:pt idx="24">
                  <c:v>18708</c:v>
                </c:pt>
                <c:pt idx="25">
                  <c:v>18704</c:v>
                </c:pt>
                <c:pt idx="26">
                  <c:v>18700</c:v>
                </c:pt>
                <c:pt idx="27">
                  <c:v>18701</c:v>
                </c:pt>
                <c:pt idx="28">
                  <c:v>18698</c:v>
                </c:pt>
                <c:pt idx="29">
                  <c:v>18696</c:v>
                </c:pt>
              </c:numCache>
            </c:numRef>
          </c:val>
          <c:smooth val="0"/>
          <c:extLst>
            <c:ext xmlns:c16="http://schemas.microsoft.com/office/drawing/2014/chart" uri="{C3380CC4-5D6E-409C-BE32-E72D297353CC}">
              <c16:uniqueId val="{00000007-62D7-44CC-A880-C57E018B23F4}"/>
            </c:ext>
          </c:extLst>
        </c:ser>
        <c:dLbls>
          <c:showLegendKey val="0"/>
          <c:showVal val="0"/>
          <c:showCatName val="0"/>
          <c:showSerName val="0"/>
          <c:showPercent val="0"/>
          <c:showBubbleSize val="0"/>
        </c:dLbls>
        <c:smooth val="0"/>
        <c:axId val="428350256"/>
        <c:axId val="428347632"/>
      </c:lineChart>
      <c:dateAx>
        <c:axId val="428350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347632"/>
        <c:crosses val="autoZero"/>
        <c:auto val="1"/>
        <c:lblOffset val="100"/>
        <c:baseTimeUnit val="days"/>
      </c:dateAx>
      <c:valAx>
        <c:axId val="428347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350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cannondale.argentina</c:v>
                </c:pt>
              </c:strCache>
            </c:strRef>
          </c:tx>
          <c:spPr>
            <a:ln w="28575" cap="rnd">
              <a:solidFill>
                <a:schemeClr val="accent1"/>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Sheet1!$B$2:$B$31</c:f>
              <c:numCache>
                <c:formatCode>General</c:formatCode>
                <c:ptCount val="30"/>
                <c:pt idx="0">
                  <c:v>0</c:v>
                </c:pt>
                <c:pt idx="1">
                  <c:v>-4</c:v>
                </c:pt>
                <c:pt idx="2">
                  <c:v>5</c:v>
                </c:pt>
                <c:pt idx="3">
                  <c:v>1</c:v>
                </c:pt>
                <c:pt idx="4">
                  <c:v>9</c:v>
                </c:pt>
                <c:pt idx="5">
                  <c:v>9</c:v>
                </c:pt>
                <c:pt idx="6">
                  <c:v>4</c:v>
                </c:pt>
                <c:pt idx="7">
                  <c:v>1</c:v>
                </c:pt>
                <c:pt idx="8">
                  <c:v>3</c:v>
                </c:pt>
                <c:pt idx="9">
                  <c:v>4</c:v>
                </c:pt>
                <c:pt idx="10">
                  <c:v>1</c:v>
                </c:pt>
                <c:pt idx="11">
                  <c:v>-1</c:v>
                </c:pt>
                <c:pt idx="12">
                  <c:v>2</c:v>
                </c:pt>
                <c:pt idx="13">
                  <c:v>1</c:v>
                </c:pt>
                <c:pt idx="14">
                  <c:v>4</c:v>
                </c:pt>
                <c:pt idx="15">
                  <c:v>3</c:v>
                </c:pt>
                <c:pt idx="16">
                  <c:v>4</c:v>
                </c:pt>
                <c:pt idx="17">
                  <c:v>1</c:v>
                </c:pt>
                <c:pt idx="18">
                  <c:v>9</c:v>
                </c:pt>
                <c:pt idx="19">
                  <c:v>0</c:v>
                </c:pt>
                <c:pt idx="20">
                  <c:v>6</c:v>
                </c:pt>
                <c:pt idx="21">
                  <c:v>2</c:v>
                </c:pt>
                <c:pt idx="22">
                  <c:v>1</c:v>
                </c:pt>
                <c:pt idx="23">
                  <c:v>2</c:v>
                </c:pt>
                <c:pt idx="24">
                  <c:v>2</c:v>
                </c:pt>
                <c:pt idx="25">
                  <c:v>0</c:v>
                </c:pt>
                <c:pt idx="26">
                  <c:v>5</c:v>
                </c:pt>
                <c:pt idx="27">
                  <c:v>-1</c:v>
                </c:pt>
                <c:pt idx="28">
                  <c:v>-2</c:v>
                </c:pt>
                <c:pt idx="29">
                  <c:v>2</c:v>
                </c:pt>
              </c:numCache>
            </c:numRef>
          </c:val>
          <c:smooth val="0"/>
          <c:extLst>
            <c:ext xmlns:c16="http://schemas.microsoft.com/office/drawing/2014/chart" uri="{C3380CC4-5D6E-409C-BE32-E72D297353CC}">
              <c16:uniqueId val="{00000000-0563-474C-B9AD-6F1EE57D2591}"/>
            </c:ext>
          </c:extLst>
        </c:ser>
        <c:ser>
          <c:idx val="1"/>
          <c:order val="1"/>
          <c:tx>
            <c:strRef>
              <c:f>Sheet1!$C$1</c:f>
              <c:strCache>
                <c:ptCount val="1"/>
                <c:pt idx="0">
                  <c:v>trekbicycleargentina</c:v>
                </c:pt>
              </c:strCache>
            </c:strRef>
          </c:tx>
          <c:spPr>
            <a:ln w="28575" cap="rnd">
              <a:solidFill>
                <a:schemeClr val="accent2"/>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Sheet1!$C$2:$C$31</c:f>
              <c:numCache>
                <c:formatCode>General</c:formatCode>
                <c:ptCount val="30"/>
                <c:pt idx="0">
                  <c:v>7</c:v>
                </c:pt>
                <c:pt idx="1">
                  <c:v>10</c:v>
                </c:pt>
                <c:pt idx="2">
                  <c:v>4</c:v>
                </c:pt>
                <c:pt idx="3">
                  <c:v>8</c:v>
                </c:pt>
                <c:pt idx="4">
                  <c:v>3</c:v>
                </c:pt>
                <c:pt idx="5">
                  <c:v>13</c:v>
                </c:pt>
                <c:pt idx="6">
                  <c:v>12</c:v>
                </c:pt>
                <c:pt idx="7">
                  <c:v>20</c:v>
                </c:pt>
                <c:pt idx="8">
                  <c:v>22</c:v>
                </c:pt>
                <c:pt idx="9">
                  <c:v>9</c:v>
                </c:pt>
                <c:pt idx="10">
                  <c:v>10</c:v>
                </c:pt>
                <c:pt idx="11">
                  <c:v>9</c:v>
                </c:pt>
                <c:pt idx="12">
                  <c:v>12</c:v>
                </c:pt>
                <c:pt idx="13">
                  <c:v>17</c:v>
                </c:pt>
                <c:pt idx="14">
                  <c:v>19</c:v>
                </c:pt>
                <c:pt idx="15">
                  <c:v>12</c:v>
                </c:pt>
                <c:pt idx="16">
                  <c:v>14</c:v>
                </c:pt>
                <c:pt idx="17">
                  <c:v>5</c:v>
                </c:pt>
                <c:pt idx="18">
                  <c:v>2</c:v>
                </c:pt>
                <c:pt idx="19">
                  <c:v>0</c:v>
                </c:pt>
                <c:pt idx="20">
                  <c:v>12</c:v>
                </c:pt>
                <c:pt idx="21">
                  <c:v>12</c:v>
                </c:pt>
                <c:pt idx="22">
                  <c:v>16</c:v>
                </c:pt>
                <c:pt idx="23">
                  <c:v>14</c:v>
                </c:pt>
                <c:pt idx="24">
                  <c:v>13</c:v>
                </c:pt>
                <c:pt idx="25">
                  <c:v>-3</c:v>
                </c:pt>
                <c:pt idx="26">
                  <c:v>21</c:v>
                </c:pt>
                <c:pt idx="27">
                  <c:v>10</c:v>
                </c:pt>
                <c:pt idx="28">
                  <c:v>13</c:v>
                </c:pt>
                <c:pt idx="29">
                  <c:v>18</c:v>
                </c:pt>
              </c:numCache>
            </c:numRef>
          </c:val>
          <c:smooth val="0"/>
          <c:extLst>
            <c:ext xmlns:c16="http://schemas.microsoft.com/office/drawing/2014/chart" uri="{C3380CC4-5D6E-409C-BE32-E72D297353CC}">
              <c16:uniqueId val="{00000001-0563-474C-B9AD-6F1EE57D2591}"/>
            </c:ext>
          </c:extLst>
        </c:ser>
        <c:ser>
          <c:idx val="2"/>
          <c:order val="2"/>
          <c:tx>
            <c:strRef>
              <c:f>Sheet1!$D$1</c:f>
              <c:strCache>
                <c:ptCount val="1"/>
                <c:pt idx="0">
                  <c:v>scottsportsargentina</c:v>
                </c:pt>
              </c:strCache>
            </c:strRef>
          </c:tx>
          <c:spPr>
            <a:ln w="28575" cap="rnd">
              <a:solidFill>
                <a:schemeClr val="accent3"/>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Sheet1!$D$2:$D$31</c:f>
              <c:numCache>
                <c:formatCode>General</c:formatCode>
                <c:ptCount val="30"/>
                <c:pt idx="0">
                  <c:v>13</c:v>
                </c:pt>
                <c:pt idx="1">
                  <c:v>10</c:v>
                </c:pt>
                <c:pt idx="2">
                  <c:v>10</c:v>
                </c:pt>
                <c:pt idx="3">
                  <c:v>9</c:v>
                </c:pt>
                <c:pt idx="4">
                  <c:v>13</c:v>
                </c:pt>
                <c:pt idx="5">
                  <c:v>18</c:v>
                </c:pt>
                <c:pt idx="6">
                  <c:v>11</c:v>
                </c:pt>
                <c:pt idx="7">
                  <c:v>7</c:v>
                </c:pt>
                <c:pt idx="8">
                  <c:v>32</c:v>
                </c:pt>
                <c:pt idx="9">
                  <c:v>37</c:v>
                </c:pt>
                <c:pt idx="10">
                  <c:v>19</c:v>
                </c:pt>
                <c:pt idx="11">
                  <c:v>30</c:v>
                </c:pt>
                <c:pt idx="12">
                  <c:v>20</c:v>
                </c:pt>
                <c:pt idx="13">
                  <c:v>26</c:v>
                </c:pt>
                <c:pt idx="14">
                  <c:v>24</c:v>
                </c:pt>
                <c:pt idx="15">
                  <c:v>19</c:v>
                </c:pt>
                <c:pt idx="16">
                  <c:v>9</c:v>
                </c:pt>
                <c:pt idx="17">
                  <c:v>17</c:v>
                </c:pt>
                <c:pt idx="18">
                  <c:v>3</c:v>
                </c:pt>
                <c:pt idx="19">
                  <c:v>14</c:v>
                </c:pt>
                <c:pt idx="20">
                  <c:v>24</c:v>
                </c:pt>
                <c:pt idx="21">
                  <c:v>19</c:v>
                </c:pt>
                <c:pt idx="22">
                  <c:v>10</c:v>
                </c:pt>
                <c:pt idx="23">
                  <c:v>20</c:v>
                </c:pt>
                <c:pt idx="24">
                  <c:v>19</c:v>
                </c:pt>
                <c:pt idx="25">
                  <c:v>16</c:v>
                </c:pt>
                <c:pt idx="26">
                  <c:v>15</c:v>
                </c:pt>
                <c:pt idx="27">
                  <c:v>5</c:v>
                </c:pt>
                <c:pt idx="28">
                  <c:v>21</c:v>
                </c:pt>
                <c:pt idx="29">
                  <c:v>17</c:v>
                </c:pt>
              </c:numCache>
            </c:numRef>
          </c:val>
          <c:smooth val="0"/>
          <c:extLst>
            <c:ext xmlns:c16="http://schemas.microsoft.com/office/drawing/2014/chart" uri="{C3380CC4-5D6E-409C-BE32-E72D297353CC}">
              <c16:uniqueId val="{00000002-0563-474C-B9AD-6F1EE57D2591}"/>
            </c:ext>
          </c:extLst>
        </c:ser>
        <c:ser>
          <c:idx val="3"/>
          <c:order val="3"/>
          <c:tx>
            <c:strRef>
              <c:f>Sheet1!$E$1</c:f>
              <c:strCache>
                <c:ptCount val="1"/>
                <c:pt idx="0">
                  <c:v>specialized_arg</c:v>
                </c:pt>
              </c:strCache>
            </c:strRef>
          </c:tx>
          <c:spPr>
            <a:ln w="28575" cap="rnd">
              <a:solidFill>
                <a:schemeClr val="accent4"/>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Sheet1!$E$2:$E$31</c:f>
              <c:numCache>
                <c:formatCode>General</c:formatCode>
                <c:ptCount val="30"/>
                <c:pt idx="0">
                  <c:v>24</c:v>
                </c:pt>
                <c:pt idx="1">
                  <c:v>15</c:v>
                </c:pt>
                <c:pt idx="2">
                  <c:v>18</c:v>
                </c:pt>
                <c:pt idx="3">
                  <c:v>14</c:v>
                </c:pt>
                <c:pt idx="4">
                  <c:v>16</c:v>
                </c:pt>
                <c:pt idx="5">
                  <c:v>25</c:v>
                </c:pt>
                <c:pt idx="6">
                  <c:v>19</c:v>
                </c:pt>
                <c:pt idx="7">
                  <c:v>32</c:v>
                </c:pt>
                <c:pt idx="8">
                  <c:v>11</c:v>
                </c:pt>
                <c:pt idx="9">
                  <c:v>17</c:v>
                </c:pt>
                <c:pt idx="10">
                  <c:v>12</c:v>
                </c:pt>
                <c:pt idx="11">
                  <c:v>14</c:v>
                </c:pt>
                <c:pt idx="12">
                  <c:v>11</c:v>
                </c:pt>
                <c:pt idx="13">
                  <c:v>13</c:v>
                </c:pt>
                <c:pt idx="14">
                  <c:v>25</c:v>
                </c:pt>
                <c:pt idx="15">
                  <c:v>38</c:v>
                </c:pt>
                <c:pt idx="16">
                  <c:v>28</c:v>
                </c:pt>
                <c:pt idx="17">
                  <c:v>30</c:v>
                </c:pt>
                <c:pt idx="18">
                  <c:v>6</c:v>
                </c:pt>
                <c:pt idx="19">
                  <c:v>18</c:v>
                </c:pt>
                <c:pt idx="20">
                  <c:v>22</c:v>
                </c:pt>
                <c:pt idx="21">
                  <c:v>21</c:v>
                </c:pt>
                <c:pt idx="22">
                  <c:v>22</c:v>
                </c:pt>
                <c:pt idx="23">
                  <c:v>38</c:v>
                </c:pt>
                <c:pt idx="24">
                  <c:v>12</c:v>
                </c:pt>
                <c:pt idx="25">
                  <c:v>13</c:v>
                </c:pt>
                <c:pt idx="26">
                  <c:v>32</c:v>
                </c:pt>
                <c:pt idx="27">
                  <c:v>20</c:v>
                </c:pt>
                <c:pt idx="28">
                  <c:v>37</c:v>
                </c:pt>
                <c:pt idx="29">
                  <c:v>61</c:v>
                </c:pt>
              </c:numCache>
            </c:numRef>
          </c:val>
          <c:smooth val="0"/>
          <c:extLst>
            <c:ext xmlns:c16="http://schemas.microsoft.com/office/drawing/2014/chart" uri="{C3380CC4-5D6E-409C-BE32-E72D297353CC}">
              <c16:uniqueId val="{00000003-0563-474C-B9AD-6F1EE57D2591}"/>
            </c:ext>
          </c:extLst>
        </c:ser>
        <c:ser>
          <c:idx val="4"/>
          <c:order val="4"/>
          <c:tx>
            <c:strRef>
              <c:f>Sheet1!$F$1</c:f>
              <c:strCache>
                <c:ptCount val="1"/>
                <c:pt idx="0">
                  <c:v>meridabikes_ar</c:v>
                </c:pt>
              </c:strCache>
            </c:strRef>
          </c:tx>
          <c:spPr>
            <a:ln w="28575" cap="rnd">
              <a:solidFill>
                <a:schemeClr val="accent5"/>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Sheet1!$F$2:$F$31</c:f>
              <c:numCache>
                <c:formatCode>General</c:formatCode>
                <c:ptCount val="30"/>
                <c:pt idx="0">
                  <c:v>12</c:v>
                </c:pt>
                <c:pt idx="1">
                  <c:v>1</c:v>
                </c:pt>
                <c:pt idx="2">
                  <c:v>7</c:v>
                </c:pt>
                <c:pt idx="3">
                  <c:v>13</c:v>
                </c:pt>
                <c:pt idx="4">
                  <c:v>9</c:v>
                </c:pt>
                <c:pt idx="5">
                  <c:v>3</c:v>
                </c:pt>
                <c:pt idx="6">
                  <c:v>5</c:v>
                </c:pt>
                <c:pt idx="7">
                  <c:v>8</c:v>
                </c:pt>
                <c:pt idx="8">
                  <c:v>9</c:v>
                </c:pt>
                <c:pt idx="9">
                  <c:v>3</c:v>
                </c:pt>
                <c:pt idx="10">
                  <c:v>9</c:v>
                </c:pt>
                <c:pt idx="11">
                  <c:v>1</c:v>
                </c:pt>
                <c:pt idx="12">
                  <c:v>10</c:v>
                </c:pt>
                <c:pt idx="13">
                  <c:v>3</c:v>
                </c:pt>
                <c:pt idx="14">
                  <c:v>4</c:v>
                </c:pt>
                <c:pt idx="15">
                  <c:v>1</c:v>
                </c:pt>
                <c:pt idx="16">
                  <c:v>-1</c:v>
                </c:pt>
                <c:pt idx="17">
                  <c:v>3</c:v>
                </c:pt>
                <c:pt idx="18">
                  <c:v>5</c:v>
                </c:pt>
                <c:pt idx="19">
                  <c:v>4</c:v>
                </c:pt>
                <c:pt idx="20">
                  <c:v>6</c:v>
                </c:pt>
                <c:pt idx="21">
                  <c:v>4</c:v>
                </c:pt>
                <c:pt idx="22">
                  <c:v>0</c:v>
                </c:pt>
                <c:pt idx="23">
                  <c:v>2</c:v>
                </c:pt>
                <c:pt idx="24">
                  <c:v>5</c:v>
                </c:pt>
                <c:pt idx="25">
                  <c:v>12</c:v>
                </c:pt>
                <c:pt idx="26">
                  <c:v>4</c:v>
                </c:pt>
                <c:pt idx="27">
                  <c:v>7</c:v>
                </c:pt>
                <c:pt idx="28">
                  <c:v>10</c:v>
                </c:pt>
                <c:pt idx="29">
                  <c:v>42</c:v>
                </c:pt>
              </c:numCache>
            </c:numRef>
          </c:val>
          <c:smooth val="0"/>
          <c:extLst>
            <c:ext xmlns:c16="http://schemas.microsoft.com/office/drawing/2014/chart" uri="{C3380CC4-5D6E-409C-BE32-E72D297353CC}">
              <c16:uniqueId val="{00000004-0563-474C-B9AD-6F1EE57D2591}"/>
            </c:ext>
          </c:extLst>
        </c:ser>
        <c:ser>
          <c:idx val="5"/>
          <c:order val="5"/>
          <c:tx>
            <c:strRef>
              <c:f>Sheet1!$G$1</c:f>
              <c:strCache>
                <c:ptCount val="1"/>
                <c:pt idx="0">
                  <c:v>cervelo_argentina</c:v>
                </c:pt>
              </c:strCache>
            </c:strRef>
          </c:tx>
          <c:spPr>
            <a:ln w="28575" cap="rnd">
              <a:solidFill>
                <a:schemeClr val="accent6"/>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Sheet1!$G$2:$G$31</c:f>
              <c:numCache>
                <c:formatCode>General</c:formatCode>
                <c:ptCount val="30"/>
                <c:pt idx="0">
                  <c:v>0</c:v>
                </c:pt>
                <c:pt idx="1">
                  <c:v>3</c:v>
                </c:pt>
                <c:pt idx="2">
                  <c:v>4</c:v>
                </c:pt>
                <c:pt idx="3">
                  <c:v>2</c:v>
                </c:pt>
                <c:pt idx="4">
                  <c:v>-2</c:v>
                </c:pt>
                <c:pt idx="5">
                  <c:v>1</c:v>
                </c:pt>
                <c:pt idx="6">
                  <c:v>4</c:v>
                </c:pt>
                <c:pt idx="7">
                  <c:v>3</c:v>
                </c:pt>
                <c:pt idx="8">
                  <c:v>7</c:v>
                </c:pt>
                <c:pt idx="9">
                  <c:v>3</c:v>
                </c:pt>
                <c:pt idx="10">
                  <c:v>5</c:v>
                </c:pt>
                <c:pt idx="11">
                  <c:v>4</c:v>
                </c:pt>
                <c:pt idx="12">
                  <c:v>-1</c:v>
                </c:pt>
                <c:pt idx="13">
                  <c:v>3</c:v>
                </c:pt>
                <c:pt idx="14">
                  <c:v>7</c:v>
                </c:pt>
                <c:pt idx="15">
                  <c:v>1</c:v>
                </c:pt>
                <c:pt idx="16">
                  <c:v>3</c:v>
                </c:pt>
                <c:pt idx="17">
                  <c:v>1</c:v>
                </c:pt>
                <c:pt idx="18">
                  <c:v>3</c:v>
                </c:pt>
                <c:pt idx="19">
                  <c:v>4</c:v>
                </c:pt>
                <c:pt idx="20">
                  <c:v>3</c:v>
                </c:pt>
                <c:pt idx="21">
                  <c:v>2</c:v>
                </c:pt>
                <c:pt idx="22">
                  <c:v>4</c:v>
                </c:pt>
                <c:pt idx="23">
                  <c:v>0</c:v>
                </c:pt>
                <c:pt idx="24">
                  <c:v>2</c:v>
                </c:pt>
                <c:pt idx="25">
                  <c:v>2</c:v>
                </c:pt>
                <c:pt idx="26">
                  <c:v>5</c:v>
                </c:pt>
                <c:pt idx="27">
                  <c:v>2</c:v>
                </c:pt>
                <c:pt idx="28">
                  <c:v>-1</c:v>
                </c:pt>
                <c:pt idx="29">
                  <c:v>2</c:v>
                </c:pt>
              </c:numCache>
            </c:numRef>
          </c:val>
          <c:smooth val="0"/>
          <c:extLst>
            <c:ext xmlns:c16="http://schemas.microsoft.com/office/drawing/2014/chart" uri="{C3380CC4-5D6E-409C-BE32-E72D297353CC}">
              <c16:uniqueId val="{00000005-0563-474C-B9AD-6F1EE57D2591}"/>
            </c:ext>
          </c:extLst>
        </c:ser>
        <c:ser>
          <c:idx val="6"/>
          <c:order val="6"/>
          <c:tx>
            <c:strRef>
              <c:f>Sheet1!$H$1</c:f>
              <c:strCache>
                <c:ptCount val="1"/>
                <c:pt idx="0">
                  <c:v>giantargentina</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Sheet1!$H$2:$H$31</c:f>
              <c:numCache>
                <c:formatCode>General</c:formatCode>
                <c:ptCount val="30"/>
                <c:pt idx="0">
                  <c:v>9</c:v>
                </c:pt>
                <c:pt idx="1">
                  <c:v>6</c:v>
                </c:pt>
                <c:pt idx="2">
                  <c:v>7</c:v>
                </c:pt>
                <c:pt idx="3">
                  <c:v>11</c:v>
                </c:pt>
                <c:pt idx="4">
                  <c:v>6</c:v>
                </c:pt>
                <c:pt idx="5">
                  <c:v>5</c:v>
                </c:pt>
                <c:pt idx="6">
                  <c:v>1</c:v>
                </c:pt>
                <c:pt idx="7">
                  <c:v>2</c:v>
                </c:pt>
                <c:pt idx="8">
                  <c:v>6</c:v>
                </c:pt>
                <c:pt idx="9">
                  <c:v>-3</c:v>
                </c:pt>
                <c:pt idx="10">
                  <c:v>3</c:v>
                </c:pt>
                <c:pt idx="11">
                  <c:v>9</c:v>
                </c:pt>
                <c:pt idx="12">
                  <c:v>4</c:v>
                </c:pt>
                <c:pt idx="13">
                  <c:v>7</c:v>
                </c:pt>
                <c:pt idx="14">
                  <c:v>4</c:v>
                </c:pt>
                <c:pt idx="15">
                  <c:v>8</c:v>
                </c:pt>
                <c:pt idx="16">
                  <c:v>8</c:v>
                </c:pt>
                <c:pt idx="17">
                  <c:v>0</c:v>
                </c:pt>
                <c:pt idx="18">
                  <c:v>3</c:v>
                </c:pt>
                <c:pt idx="19">
                  <c:v>1</c:v>
                </c:pt>
                <c:pt idx="20">
                  <c:v>1</c:v>
                </c:pt>
                <c:pt idx="21">
                  <c:v>1</c:v>
                </c:pt>
                <c:pt idx="22">
                  <c:v>5</c:v>
                </c:pt>
                <c:pt idx="23">
                  <c:v>4</c:v>
                </c:pt>
                <c:pt idx="24">
                  <c:v>5</c:v>
                </c:pt>
                <c:pt idx="25">
                  <c:v>0</c:v>
                </c:pt>
                <c:pt idx="26">
                  <c:v>5</c:v>
                </c:pt>
                <c:pt idx="27">
                  <c:v>-2</c:v>
                </c:pt>
                <c:pt idx="28">
                  <c:v>4</c:v>
                </c:pt>
                <c:pt idx="29">
                  <c:v>6</c:v>
                </c:pt>
              </c:numCache>
            </c:numRef>
          </c:val>
          <c:smooth val="0"/>
          <c:extLst>
            <c:ext xmlns:c16="http://schemas.microsoft.com/office/drawing/2014/chart" uri="{C3380CC4-5D6E-409C-BE32-E72D297353CC}">
              <c16:uniqueId val="{00000006-0563-474C-B9AD-6F1EE57D2591}"/>
            </c:ext>
          </c:extLst>
        </c:ser>
        <c:ser>
          <c:idx val="7"/>
          <c:order val="7"/>
          <c:tx>
            <c:strRef>
              <c:f>Sheet1!$I$1</c:f>
              <c:strCache>
                <c:ptCount val="1"/>
                <c:pt idx="0">
                  <c:v>orbea.argentina</c:v>
                </c:pt>
              </c:strCache>
            </c:strRef>
          </c:tx>
          <c:spPr>
            <a:ln w="28575" cap="rnd">
              <a:solidFill>
                <a:schemeClr val="accent2">
                  <a:lumMod val="60000"/>
                </a:schemeClr>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Sheet1!$I$2:$I$31</c:f>
              <c:numCache>
                <c:formatCode>General</c:formatCode>
                <c:ptCount val="30"/>
                <c:pt idx="0">
                  <c:v>-4</c:v>
                </c:pt>
                <c:pt idx="1">
                  <c:v>1</c:v>
                </c:pt>
                <c:pt idx="2">
                  <c:v>-2</c:v>
                </c:pt>
                <c:pt idx="3">
                  <c:v>-4</c:v>
                </c:pt>
                <c:pt idx="4">
                  <c:v>-4</c:v>
                </c:pt>
                <c:pt idx="5">
                  <c:v>0</c:v>
                </c:pt>
                <c:pt idx="6">
                  <c:v>1</c:v>
                </c:pt>
                <c:pt idx="7">
                  <c:v>-4</c:v>
                </c:pt>
                <c:pt idx="8">
                  <c:v>1</c:v>
                </c:pt>
                <c:pt idx="9">
                  <c:v>0</c:v>
                </c:pt>
                <c:pt idx="10">
                  <c:v>1</c:v>
                </c:pt>
                <c:pt idx="11">
                  <c:v>-2</c:v>
                </c:pt>
                <c:pt idx="12">
                  <c:v>-3</c:v>
                </c:pt>
                <c:pt idx="13">
                  <c:v>-2</c:v>
                </c:pt>
                <c:pt idx="14">
                  <c:v>-3</c:v>
                </c:pt>
                <c:pt idx="15">
                  <c:v>-2</c:v>
                </c:pt>
                <c:pt idx="16">
                  <c:v>-4</c:v>
                </c:pt>
                <c:pt idx="17">
                  <c:v>-3</c:v>
                </c:pt>
                <c:pt idx="18">
                  <c:v>-4</c:v>
                </c:pt>
                <c:pt idx="19">
                  <c:v>-7</c:v>
                </c:pt>
                <c:pt idx="20">
                  <c:v>4</c:v>
                </c:pt>
                <c:pt idx="21">
                  <c:v>-4</c:v>
                </c:pt>
                <c:pt idx="22">
                  <c:v>-2</c:v>
                </c:pt>
                <c:pt idx="23">
                  <c:v>-1</c:v>
                </c:pt>
                <c:pt idx="24">
                  <c:v>-1</c:v>
                </c:pt>
                <c:pt idx="25">
                  <c:v>-4</c:v>
                </c:pt>
                <c:pt idx="26">
                  <c:v>-4</c:v>
                </c:pt>
                <c:pt idx="27">
                  <c:v>1</c:v>
                </c:pt>
                <c:pt idx="28">
                  <c:v>-3</c:v>
                </c:pt>
                <c:pt idx="29">
                  <c:v>-2</c:v>
                </c:pt>
              </c:numCache>
            </c:numRef>
          </c:val>
          <c:smooth val="0"/>
          <c:extLst>
            <c:ext xmlns:c16="http://schemas.microsoft.com/office/drawing/2014/chart" uri="{C3380CC4-5D6E-409C-BE32-E72D297353CC}">
              <c16:uniqueId val="{00000007-0563-474C-B9AD-6F1EE57D2591}"/>
            </c:ext>
          </c:extLst>
        </c:ser>
        <c:dLbls>
          <c:showLegendKey val="0"/>
          <c:showVal val="0"/>
          <c:showCatName val="0"/>
          <c:showSerName val="0"/>
          <c:showPercent val="0"/>
          <c:showBubbleSize val="0"/>
        </c:dLbls>
        <c:smooth val="0"/>
        <c:axId val="428347960"/>
        <c:axId val="428354192"/>
      </c:lineChart>
      <c:dateAx>
        <c:axId val="428347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354192"/>
        <c:crosses val="autoZero"/>
        <c:auto val="1"/>
        <c:lblOffset val="100"/>
        <c:baseTimeUnit val="days"/>
      </c:dateAx>
      <c:valAx>
        <c:axId val="428354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347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cannondale.argentina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4</c:v>
                </c:pt>
                <c:pt idx="2">
                  <c:v>4</c:v>
                </c:pt>
                <c:pt idx="3">
                  <c:v>3</c:v>
                </c:pt>
                <c:pt idx="4">
                  <c:v>1</c:v>
                </c:pt>
                <c:pt idx="5">
                  <c:v>1</c:v>
                </c:pt>
                <c:pt idx="6">
                  <c:v>4</c:v>
                </c:pt>
              </c:numCache>
            </c:numRef>
          </c:val>
          <c:extLst>
            <c:ext xmlns:c16="http://schemas.microsoft.com/office/drawing/2014/chart" uri="{C3380CC4-5D6E-409C-BE32-E72D297353CC}">
              <c16:uniqueId val="{00000000-A4CE-4E32-85E2-DF557E212253}"/>
            </c:ext>
          </c:extLst>
        </c:ser>
        <c:ser>
          <c:idx val="1"/>
          <c:order val="1"/>
          <c:tx>
            <c:strRef>
              <c:f>Sheet1!$C$1</c:f>
              <c:strCache>
                <c:ptCount val="1"/>
                <c:pt idx="0">
                  <c:v>trekbicycleargentina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9</c:v>
                </c:pt>
                <c:pt idx="1">
                  <c:v>3</c:v>
                </c:pt>
                <c:pt idx="2">
                  <c:v>12</c:v>
                </c:pt>
                <c:pt idx="3">
                  <c:v>13</c:v>
                </c:pt>
                <c:pt idx="4">
                  <c:v>14</c:v>
                </c:pt>
                <c:pt idx="5">
                  <c:v>16</c:v>
                </c:pt>
                <c:pt idx="6">
                  <c:v>10</c:v>
                </c:pt>
              </c:numCache>
            </c:numRef>
          </c:val>
          <c:extLst>
            <c:ext xmlns:c16="http://schemas.microsoft.com/office/drawing/2014/chart" uri="{C3380CC4-5D6E-409C-BE32-E72D297353CC}">
              <c16:uniqueId val="{00000001-A4CE-4E32-85E2-DF557E212253}"/>
            </c:ext>
          </c:extLst>
        </c:ser>
        <c:ser>
          <c:idx val="2"/>
          <c:order val="2"/>
          <c:tx>
            <c:strRef>
              <c:f>Sheet1!$D$1</c:f>
              <c:strCache>
                <c:ptCount val="1"/>
                <c:pt idx="0">
                  <c:v>scottsportsargentina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16</c:v>
                </c:pt>
                <c:pt idx="1">
                  <c:v>16</c:v>
                </c:pt>
                <c:pt idx="2">
                  <c:v>17</c:v>
                </c:pt>
                <c:pt idx="3">
                  <c:v>17</c:v>
                </c:pt>
                <c:pt idx="4">
                  <c:v>17</c:v>
                </c:pt>
                <c:pt idx="5">
                  <c:v>18</c:v>
                </c:pt>
                <c:pt idx="6">
                  <c:v>19</c:v>
                </c:pt>
              </c:numCache>
            </c:numRef>
          </c:val>
          <c:extLst>
            <c:ext xmlns:c16="http://schemas.microsoft.com/office/drawing/2014/chart" uri="{C3380CC4-5D6E-409C-BE32-E72D297353CC}">
              <c16:uniqueId val="{00000002-A4CE-4E32-85E2-DF557E212253}"/>
            </c:ext>
          </c:extLst>
        </c:ser>
        <c:ser>
          <c:idx val="3"/>
          <c:order val="3"/>
          <c:tx>
            <c:strRef>
              <c:f>Sheet1!$E$1</c:f>
              <c:strCache>
                <c:ptCount val="1"/>
                <c:pt idx="0">
                  <c:v>specialized_arg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17</c:v>
                </c:pt>
                <c:pt idx="1">
                  <c:v>12</c:v>
                </c:pt>
                <c:pt idx="2">
                  <c:v>22</c:v>
                </c:pt>
                <c:pt idx="3">
                  <c:v>19</c:v>
                </c:pt>
                <c:pt idx="4">
                  <c:v>28</c:v>
                </c:pt>
                <c:pt idx="5">
                  <c:v>29</c:v>
                </c:pt>
                <c:pt idx="6">
                  <c:v>25</c:v>
                </c:pt>
              </c:numCache>
            </c:numRef>
          </c:val>
          <c:extLst>
            <c:ext xmlns:c16="http://schemas.microsoft.com/office/drawing/2014/chart" uri="{C3380CC4-5D6E-409C-BE32-E72D297353CC}">
              <c16:uniqueId val="{00000003-A4CE-4E32-85E2-DF557E212253}"/>
            </c:ext>
          </c:extLst>
        </c:ser>
        <c:ser>
          <c:idx val="4"/>
          <c:order val="4"/>
          <c:tx>
            <c:strRef>
              <c:f>Sheet1!$F$1</c:f>
              <c:strCache>
                <c:ptCount val="1"/>
                <c:pt idx="0">
                  <c:v>meridabikes_ar</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8</c:v>
                </c:pt>
                <c:pt idx="1">
                  <c:v>7</c:v>
                </c:pt>
                <c:pt idx="2">
                  <c:v>5</c:v>
                </c:pt>
                <c:pt idx="3">
                  <c:v>5</c:v>
                </c:pt>
                <c:pt idx="4">
                  <c:v>8</c:v>
                </c:pt>
                <c:pt idx="5">
                  <c:v>11</c:v>
                </c:pt>
                <c:pt idx="6">
                  <c:v>3</c:v>
                </c:pt>
              </c:numCache>
            </c:numRef>
          </c:val>
          <c:extLst>
            <c:ext xmlns:c16="http://schemas.microsoft.com/office/drawing/2014/chart" uri="{C3380CC4-5D6E-409C-BE32-E72D297353CC}">
              <c16:uniqueId val="{00000004-A4CE-4E32-85E2-DF557E212253}"/>
            </c:ext>
          </c:extLst>
        </c:ser>
        <c:ser>
          <c:idx val="5"/>
          <c:order val="5"/>
          <c:tx>
            <c:strRef>
              <c:f>Sheet1!$G$1</c:f>
              <c:strCache>
                <c:ptCount val="1"/>
                <c:pt idx="0">
                  <c:v>cervelo_argentina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3</c:v>
                </c:pt>
                <c:pt idx="1">
                  <c:v>2</c:v>
                </c:pt>
                <c:pt idx="2">
                  <c:v>2</c:v>
                </c:pt>
                <c:pt idx="3">
                  <c:v>3</c:v>
                </c:pt>
                <c:pt idx="4">
                  <c:v>2</c:v>
                </c:pt>
                <c:pt idx="5">
                  <c:v>3</c:v>
                </c:pt>
                <c:pt idx="6">
                  <c:v>3</c:v>
                </c:pt>
              </c:numCache>
            </c:numRef>
          </c:val>
          <c:extLst>
            <c:ext xmlns:c16="http://schemas.microsoft.com/office/drawing/2014/chart" uri="{C3380CC4-5D6E-409C-BE32-E72D297353CC}">
              <c16:uniqueId val="{00000005-A4CE-4E32-85E2-DF557E212253}"/>
            </c:ext>
          </c:extLst>
        </c:ser>
        <c:ser>
          <c:idx val="6"/>
          <c:order val="6"/>
          <c:tx>
            <c:strRef>
              <c:f>Sheet1!$H$1</c:f>
              <c:strCache>
                <c:ptCount val="1"/>
                <c:pt idx="0">
                  <c:v>giantargentina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5</c:v>
                </c:pt>
                <c:pt idx="1">
                  <c:v>5</c:v>
                </c:pt>
                <c:pt idx="2">
                  <c:v>4</c:v>
                </c:pt>
                <c:pt idx="3">
                  <c:v>2</c:v>
                </c:pt>
                <c:pt idx="4">
                  <c:v>4</c:v>
                </c:pt>
                <c:pt idx="5">
                  <c:v>6</c:v>
                </c:pt>
                <c:pt idx="6">
                  <c:v>4</c:v>
                </c:pt>
              </c:numCache>
            </c:numRef>
          </c:val>
          <c:extLst>
            <c:ext xmlns:c16="http://schemas.microsoft.com/office/drawing/2014/chart" uri="{C3380CC4-5D6E-409C-BE32-E72D297353CC}">
              <c16:uniqueId val="{00000006-A4CE-4E32-85E2-DF557E212253}"/>
            </c:ext>
          </c:extLst>
        </c:ser>
        <c:ser>
          <c:idx val="7"/>
          <c:order val="7"/>
          <c:tx>
            <c:strRef>
              <c:f>Sheet1!$I$1</c:f>
              <c:strCache>
                <c:ptCount val="1"/>
                <c:pt idx="0">
                  <c:v>orbea.argentina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-2</c:v>
                </c:pt>
                <c:pt idx="1">
                  <c:v>-4</c:v>
                </c:pt>
                <c:pt idx="2">
                  <c:v>-4</c:v>
                </c:pt>
                <c:pt idx="3">
                  <c:v>1</c:v>
                </c:pt>
                <c:pt idx="4">
                  <c:v>-4</c:v>
                </c:pt>
                <c:pt idx="5">
                  <c:v>-1</c:v>
                </c:pt>
                <c:pt idx="6">
                  <c:v>-2</c:v>
                </c:pt>
              </c:numCache>
            </c:numRef>
          </c:val>
          <c:extLst>
            <c:ext xmlns:c16="http://schemas.microsoft.com/office/drawing/2014/chart" uri="{C3380CC4-5D6E-409C-BE32-E72D297353CC}">
              <c16:uniqueId val="{00000007-A4CE-4E32-85E2-DF557E212253}"/>
            </c:ext>
          </c:extLst>
        </c:ser>
        <c:dLbls>
          <c:showLegendKey val="0"/>
          <c:showVal val="0"/>
          <c:showCatName val="0"/>
          <c:showSerName val="0"/>
          <c:showPercent val="0"/>
          <c:showBubbleSize val="0"/>
        </c:dLbls>
        <c:gapWidth val="219"/>
        <c:overlap val="-27"/>
        <c:axId val="428359440"/>
        <c:axId val="428362064"/>
      </c:barChart>
      <c:catAx>
        <c:axId val="428359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362064"/>
        <c:crosses val="autoZero"/>
        <c:auto val="1"/>
        <c:lblAlgn val="ctr"/>
        <c:lblOffset val="100"/>
        <c:noMultiLvlLbl val="0"/>
      </c:catAx>
      <c:valAx>
        <c:axId val="428362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359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cannondale.argentina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1</c:v>
                </c:pt>
                <c:pt idx="2">
                  <c:v>3</c:v>
                </c:pt>
                <c:pt idx="3">
                  <c:v>2</c:v>
                </c:pt>
                <c:pt idx="4">
                  <c:v>4</c:v>
                </c:pt>
                <c:pt idx="5">
                  <c:v>0</c:v>
                </c:pt>
                <c:pt idx="6">
                  <c:v>0</c:v>
                </c:pt>
              </c:numCache>
            </c:numRef>
          </c:val>
          <c:extLst>
            <c:ext xmlns:c16="http://schemas.microsoft.com/office/drawing/2014/chart" uri="{C3380CC4-5D6E-409C-BE32-E72D297353CC}">
              <c16:uniqueId val="{00000000-2D0B-4004-A57A-6918D7486D23}"/>
            </c:ext>
          </c:extLst>
        </c:ser>
        <c:ser>
          <c:idx val="1"/>
          <c:order val="1"/>
          <c:tx>
            <c:strRef>
              <c:f>Sheet1!$C$1</c:f>
              <c:strCache>
                <c:ptCount val="1"/>
                <c:pt idx="0">
                  <c:v>trekbicycleargentina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c:v>
                </c:pt>
                <c:pt idx="1">
                  <c:v>4</c:v>
                </c:pt>
                <c:pt idx="2">
                  <c:v>3</c:v>
                </c:pt>
                <c:pt idx="3">
                  <c:v>4</c:v>
                </c:pt>
                <c:pt idx="4">
                  <c:v>4</c:v>
                </c:pt>
                <c:pt idx="5">
                  <c:v>7</c:v>
                </c:pt>
                <c:pt idx="6">
                  <c:v>2</c:v>
                </c:pt>
              </c:numCache>
            </c:numRef>
          </c:val>
          <c:extLst>
            <c:ext xmlns:c16="http://schemas.microsoft.com/office/drawing/2014/chart" uri="{C3380CC4-5D6E-409C-BE32-E72D297353CC}">
              <c16:uniqueId val="{00000001-2D0B-4004-A57A-6918D7486D23}"/>
            </c:ext>
          </c:extLst>
        </c:ser>
        <c:ser>
          <c:idx val="2"/>
          <c:order val="2"/>
          <c:tx>
            <c:strRef>
              <c:f>Sheet1!$D$1</c:f>
              <c:strCache>
                <c:ptCount val="1"/>
                <c:pt idx="0">
                  <c:v>scottsportsargentina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c:v>
                </c:pt>
                <c:pt idx="1">
                  <c:v>5</c:v>
                </c:pt>
                <c:pt idx="2">
                  <c:v>5</c:v>
                </c:pt>
                <c:pt idx="3">
                  <c:v>7</c:v>
                </c:pt>
                <c:pt idx="4">
                  <c:v>4</c:v>
                </c:pt>
                <c:pt idx="5">
                  <c:v>5</c:v>
                </c:pt>
                <c:pt idx="6">
                  <c:v>1</c:v>
                </c:pt>
              </c:numCache>
            </c:numRef>
          </c:val>
          <c:extLst>
            <c:ext xmlns:c16="http://schemas.microsoft.com/office/drawing/2014/chart" uri="{C3380CC4-5D6E-409C-BE32-E72D297353CC}">
              <c16:uniqueId val="{00000002-2D0B-4004-A57A-6918D7486D23}"/>
            </c:ext>
          </c:extLst>
        </c:ser>
        <c:ser>
          <c:idx val="3"/>
          <c:order val="3"/>
          <c:tx>
            <c:strRef>
              <c:f>Sheet1!$E$1</c:f>
              <c:strCache>
                <c:ptCount val="1"/>
                <c:pt idx="0">
                  <c:v>specialized_arg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1</c:v>
                </c:pt>
                <c:pt idx="2">
                  <c:v>4</c:v>
                </c:pt>
                <c:pt idx="3">
                  <c:v>0</c:v>
                </c:pt>
                <c:pt idx="4">
                  <c:v>5</c:v>
                </c:pt>
                <c:pt idx="5">
                  <c:v>0</c:v>
                </c:pt>
                <c:pt idx="6">
                  <c:v>0</c:v>
                </c:pt>
              </c:numCache>
            </c:numRef>
          </c:val>
          <c:extLst>
            <c:ext xmlns:c16="http://schemas.microsoft.com/office/drawing/2014/chart" uri="{C3380CC4-5D6E-409C-BE32-E72D297353CC}">
              <c16:uniqueId val="{00000003-2D0B-4004-A57A-6918D7486D23}"/>
            </c:ext>
          </c:extLst>
        </c:ser>
        <c:ser>
          <c:idx val="4"/>
          <c:order val="4"/>
          <c:tx>
            <c:strRef>
              <c:f>Sheet1!$F$1</c:f>
              <c:strCache>
                <c:ptCount val="1"/>
                <c:pt idx="0">
                  <c:v>meridabikes_ar</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c:v>
                </c:pt>
                <c:pt idx="1">
                  <c:v>2</c:v>
                </c:pt>
                <c:pt idx="2">
                  <c:v>0</c:v>
                </c:pt>
                <c:pt idx="3">
                  <c:v>1</c:v>
                </c:pt>
                <c:pt idx="4">
                  <c:v>1</c:v>
                </c:pt>
                <c:pt idx="5">
                  <c:v>1</c:v>
                </c:pt>
                <c:pt idx="6">
                  <c:v>1</c:v>
                </c:pt>
              </c:numCache>
            </c:numRef>
          </c:val>
          <c:extLst>
            <c:ext xmlns:c16="http://schemas.microsoft.com/office/drawing/2014/chart" uri="{C3380CC4-5D6E-409C-BE32-E72D297353CC}">
              <c16:uniqueId val="{00000004-2D0B-4004-A57A-6918D7486D23}"/>
            </c:ext>
          </c:extLst>
        </c:ser>
        <c:ser>
          <c:idx val="5"/>
          <c:order val="5"/>
          <c:tx>
            <c:strRef>
              <c:f>Sheet1!$G$1</c:f>
              <c:strCache>
                <c:ptCount val="1"/>
                <c:pt idx="0">
                  <c:v>cervelo_argentina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5-2D0B-4004-A57A-6918D7486D23}"/>
            </c:ext>
          </c:extLst>
        </c:ser>
        <c:ser>
          <c:idx val="6"/>
          <c:order val="6"/>
          <c:tx>
            <c:strRef>
              <c:f>Sheet1!$H$1</c:f>
              <c:strCache>
                <c:ptCount val="1"/>
                <c:pt idx="0">
                  <c:v>giantargentina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3</c:v>
                </c:pt>
                <c:pt idx="1">
                  <c:v>0</c:v>
                </c:pt>
                <c:pt idx="2">
                  <c:v>0</c:v>
                </c:pt>
                <c:pt idx="3">
                  <c:v>1</c:v>
                </c:pt>
                <c:pt idx="4">
                  <c:v>0</c:v>
                </c:pt>
                <c:pt idx="5">
                  <c:v>0</c:v>
                </c:pt>
                <c:pt idx="6">
                  <c:v>0</c:v>
                </c:pt>
              </c:numCache>
            </c:numRef>
          </c:val>
          <c:extLst>
            <c:ext xmlns:c16="http://schemas.microsoft.com/office/drawing/2014/chart" uri="{C3380CC4-5D6E-409C-BE32-E72D297353CC}">
              <c16:uniqueId val="{00000006-2D0B-4004-A57A-6918D7486D23}"/>
            </c:ext>
          </c:extLst>
        </c:ser>
        <c:ser>
          <c:idx val="7"/>
          <c:order val="7"/>
          <c:tx>
            <c:strRef>
              <c:f>Sheet1!$I$1</c:f>
              <c:strCache>
                <c:ptCount val="1"/>
                <c:pt idx="0">
                  <c:v>orbea.argentina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7-2D0B-4004-A57A-6918D7486D23}"/>
            </c:ext>
          </c:extLst>
        </c:ser>
        <c:dLbls>
          <c:showLegendKey val="0"/>
          <c:showVal val="0"/>
          <c:showCatName val="0"/>
          <c:showSerName val="0"/>
          <c:showPercent val="0"/>
          <c:showBubbleSize val="0"/>
        </c:dLbls>
        <c:gapWidth val="219"/>
        <c:overlap val="-27"/>
        <c:axId val="428340088"/>
        <c:axId val="428345336"/>
      </c:barChart>
      <c:catAx>
        <c:axId val="428340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345336"/>
        <c:crosses val="autoZero"/>
        <c:auto val="1"/>
        <c:lblAlgn val="ctr"/>
        <c:lblOffset val="100"/>
        <c:noMultiLvlLbl val="0"/>
      </c:catAx>
      <c:valAx>
        <c:axId val="428345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340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cannondale.argentina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0.75689041674205404</c:v>
                </c:pt>
                <c:pt idx="1">
                  <c:v>0.13268198540498199</c:v>
                </c:pt>
                <c:pt idx="2">
                  <c:v>0.65335826146392495</c:v>
                </c:pt>
                <c:pt idx="3">
                  <c:v>0.470417948254026</c:v>
                </c:pt>
                <c:pt idx="4">
                  <c:v>0.78252216392256202</c:v>
                </c:pt>
              </c:numCache>
            </c:numRef>
          </c:val>
          <c:extLst>
            <c:ext xmlns:c16="http://schemas.microsoft.com/office/drawing/2014/chart" uri="{C3380CC4-5D6E-409C-BE32-E72D297353CC}">
              <c16:uniqueId val="{00000000-DB7C-483E-9206-C23A267AB7BD}"/>
            </c:ext>
          </c:extLst>
        </c:ser>
        <c:ser>
          <c:idx val="1"/>
          <c:order val="1"/>
          <c:tx>
            <c:strRef>
              <c:f>Sheet1!$C$1</c:f>
              <c:strCache>
                <c:ptCount val="1"/>
                <c:pt idx="0">
                  <c:v>trekbicycleargentina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0.35467290695973802</c:v>
                </c:pt>
                <c:pt idx="1">
                  <c:v>0.98932324857399601</c:v>
                </c:pt>
                <c:pt idx="2">
                  <c:v>0.71317635096076804</c:v>
                </c:pt>
                <c:pt idx="3">
                  <c:v>0.58137105367627095</c:v>
                </c:pt>
                <c:pt idx="4">
                  <c:v>0.48996051064541102</c:v>
                </c:pt>
                <c:pt idx="5">
                  <c:v>0.43548728908416301</c:v>
                </c:pt>
                <c:pt idx="6">
                  <c:v>0.26221767200852503</c:v>
                </c:pt>
              </c:numCache>
            </c:numRef>
          </c:val>
          <c:extLst>
            <c:ext xmlns:c16="http://schemas.microsoft.com/office/drawing/2014/chart" uri="{C3380CC4-5D6E-409C-BE32-E72D297353CC}">
              <c16:uniqueId val="{00000001-DB7C-483E-9206-C23A267AB7BD}"/>
            </c:ext>
          </c:extLst>
        </c:ser>
        <c:ser>
          <c:idx val="2"/>
          <c:order val="2"/>
          <c:tx>
            <c:strRef>
              <c:f>Sheet1!$D$1</c:f>
              <c:strCache>
                <c:ptCount val="1"/>
                <c:pt idx="0">
                  <c:v>scottsportsargentina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0.70222053520592098</c:v>
                </c:pt>
                <c:pt idx="1">
                  <c:v>0.46579725076593598</c:v>
                </c:pt>
                <c:pt idx="2">
                  <c:v>0.43705772307024898</c:v>
                </c:pt>
                <c:pt idx="3">
                  <c:v>0.35750113292612601</c:v>
                </c:pt>
                <c:pt idx="4">
                  <c:v>0.45481658216522503</c:v>
                </c:pt>
                <c:pt idx="5">
                  <c:v>0.89146761380581796</c:v>
                </c:pt>
                <c:pt idx="6">
                  <c:v>0.32535314372475099</c:v>
                </c:pt>
              </c:numCache>
            </c:numRef>
          </c:val>
          <c:extLst>
            <c:ext xmlns:c16="http://schemas.microsoft.com/office/drawing/2014/chart" uri="{C3380CC4-5D6E-409C-BE32-E72D297353CC}">
              <c16:uniqueId val="{00000002-DB7C-483E-9206-C23A267AB7BD}"/>
            </c:ext>
          </c:extLst>
        </c:ser>
        <c:ser>
          <c:idx val="3"/>
          <c:order val="3"/>
          <c:tx>
            <c:strRef>
              <c:f>Sheet1!$E$1</c:f>
              <c:strCache>
                <c:ptCount val="1"/>
                <c:pt idx="0">
                  <c:v>specialized_arg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0.76286719175707096</c:v>
                </c:pt>
                <c:pt idx="1">
                  <c:v>0.66237819247181695</c:v>
                </c:pt>
                <c:pt idx="2">
                  <c:v>0.60293399571152595</c:v>
                </c:pt>
                <c:pt idx="4">
                  <c:v>0.88317092329575597</c:v>
                </c:pt>
              </c:numCache>
            </c:numRef>
          </c:val>
          <c:extLst>
            <c:ext xmlns:c16="http://schemas.microsoft.com/office/drawing/2014/chart" uri="{C3380CC4-5D6E-409C-BE32-E72D297353CC}">
              <c16:uniqueId val="{00000003-DB7C-483E-9206-C23A267AB7BD}"/>
            </c:ext>
          </c:extLst>
        </c:ser>
        <c:ser>
          <c:idx val="4"/>
          <c:order val="4"/>
          <c:tx>
            <c:strRef>
              <c:f>Sheet1!$F$1</c:f>
              <c:strCache>
                <c:ptCount val="1"/>
                <c:pt idx="0">
                  <c:v>meridabikes_ar</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1">
                  <c:v>0.78912757562472602</c:v>
                </c:pt>
                <c:pt idx="3">
                  <c:v>0.65760631302060502</c:v>
                </c:pt>
                <c:pt idx="4">
                  <c:v>0.58453894490720404</c:v>
                </c:pt>
                <c:pt idx="5">
                  <c:v>2.4696770422329402</c:v>
                </c:pt>
                <c:pt idx="6">
                  <c:v>0.58453894490720404</c:v>
                </c:pt>
              </c:numCache>
            </c:numRef>
          </c:val>
          <c:extLst>
            <c:ext xmlns:c16="http://schemas.microsoft.com/office/drawing/2014/chart" uri="{C3380CC4-5D6E-409C-BE32-E72D297353CC}">
              <c16:uniqueId val="{00000004-DB7C-483E-9206-C23A267AB7BD}"/>
            </c:ext>
          </c:extLst>
        </c:ser>
        <c:ser>
          <c:idx val="5"/>
          <c:order val="5"/>
          <c:tx>
            <c:strRef>
              <c:f>Sheet1!$G$1</c:f>
              <c:strCache>
                <c:ptCount val="1"/>
                <c:pt idx="0">
                  <c:v>cervelo_argentina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numCache>
            </c:numRef>
          </c:val>
          <c:extLst>
            <c:ext xmlns:c16="http://schemas.microsoft.com/office/drawing/2014/chart" uri="{C3380CC4-5D6E-409C-BE32-E72D297353CC}">
              <c16:uniqueId val="{00000005-DB7C-483E-9206-C23A267AB7BD}"/>
            </c:ext>
          </c:extLst>
        </c:ser>
        <c:ser>
          <c:idx val="6"/>
          <c:order val="6"/>
          <c:tx>
            <c:strRef>
              <c:f>Sheet1!$H$1</c:f>
              <c:strCache>
                <c:ptCount val="1"/>
                <c:pt idx="0">
                  <c:v>giantargentina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0.31807887023714398</c:v>
                </c:pt>
                <c:pt idx="3">
                  <c:v>4.9960031974420503E-3</c:v>
                </c:pt>
              </c:numCache>
            </c:numRef>
          </c:val>
          <c:extLst>
            <c:ext xmlns:c16="http://schemas.microsoft.com/office/drawing/2014/chart" uri="{C3380CC4-5D6E-409C-BE32-E72D297353CC}">
              <c16:uniqueId val="{00000006-DB7C-483E-9206-C23A267AB7BD}"/>
            </c:ext>
          </c:extLst>
        </c:ser>
        <c:ser>
          <c:idx val="7"/>
          <c:order val="7"/>
          <c:tx>
            <c:strRef>
              <c:f>Sheet1!$I$1</c:f>
              <c:strCache>
                <c:ptCount val="1"/>
                <c:pt idx="0">
                  <c:v>orbea.argentina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numCache>
            </c:numRef>
          </c:val>
          <c:extLst>
            <c:ext xmlns:c16="http://schemas.microsoft.com/office/drawing/2014/chart" uri="{C3380CC4-5D6E-409C-BE32-E72D297353CC}">
              <c16:uniqueId val="{00000007-DB7C-483E-9206-C23A267AB7BD}"/>
            </c:ext>
          </c:extLst>
        </c:ser>
        <c:dLbls>
          <c:showLegendKey val="0"/>
          <c:showVal val="0"/>
          <c:showCatName val="0"/>
          <c:showSerName val="0"/>
          <c:showPercent val="0"/>
          <c:showBubbleSize val="0"/>
        </c:dLbls>
        <c:gapWidth val="219"/>
        <c:overlap val="-27"/>
        <c:axId val="428356488"/>
        <c:axId val="428361736"/>
      </c:barChart>
      <c:catAx>
        <c:axId val="428356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361736"/>
        <c:crosses val="autoZero"/>
        <c:auto val="1"/>
        <c:lblAlgn val="ctr"/>
        <c:lblOffset val="100"/>
        <c:noMultiLvlLbl val="0"/>
      </c:catAx>
      <c:valAx>
        <c:axId val="428361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356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cannondale.argentina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1</c:v>
                </c:pt>
                <c:pt idx="9">
                  <c:v>2</c:v>
                </c:pt>
                <c:pt idx="10">
                  <c:v>0</c:v>
                </c:pt>
                <c:pt idx="11">
                  <c:v>0</c:v>
                </c:pt>
                <c:pt idx="12">
                  <c:v>0</c:v>
                </c:pt>
                <c:pt idx="13">
                  <c:v>2</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1696-4874-9E28-0DB644474435}"/>
            </c:ext>
          </c:extLst>
        </c:ser>
        <c:ser>
          <c:idx val="1"/>
          <c:order val="1"/>
          <c:tx>
            <c:strRef>
              <c:f>Sheet1!$C$1</c:f>
              <c:strCache>
                <c:ptCount val="1"/>
                <c:pt idx="0">
                  <c:v>trekbicycleargentina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1</c:v>
                </c:pt>
                <c:pt idx="10">
                  <c:v>1</c:v>
                </c:pt>
                <c:pt idx="11">
                  <c:v>0</c:v>
                </c:pt>
                <c:pt idx="12">
                  <c:v>1</c:v>
                </c:pt>
                <c:pt idx="13">
                  <c:v>0</c:v>
                </c:pt>
                <c:pt idx="14">
                  <c:v>0</c:v>
                </c:pt>
                <c:pt idx="15">
                  <c:v>2</c:v>
                </c:pt>
                <c:pt idx="16">
                  <c:v>0</c:v>
                </c:pt>
                <c:pt idx="17">
                  <c:v>1</c:v>
                </c:pt>
                <c:pt idx="18">
                  <c:v>1</c:v>
                </c:pt>
                <c:pt idx="19">
                  <c:v>5</c:v>
                </c:pt>
                <c:pt idx="20">
                  <c:v>0</c:v>
                </c:pt>
                <c:pt idx="21">
                  <c:v>1</c:v>
                </c:pt>
                <c:pt idx="22">
                  <c:v>0</c:v>
                </c:pt>
                <c:pt idx="23">
                  <c:v>1</c:v>
                </c:pt>
              </c:numCache>
            </c:numRef>
          </c:val>
          <c:smooth val="0"/>
          <c:extLst>
            <c:ext xmlns:c16="http://schemas.microsoft.com/office/drawing/2014/chart" uri="{C3380CC4-5D6E-409C-BE32-E72D297353CC}">
              <c16:uniqueId val="{00000001-1696-4874-9E28-0DB644474435}"/>
            </c:ext>
          </c:extLst>
        </c:ser>
        <c:ser>
          <c:idx val="2"/>
          <c:order val="2"/>
          <c:tx>
            <c:strRef>
              <c:f>Sheet1!$D$1</c:f>
              <c:strCache>
                <c:ptCount val="1"/>
                <c:pt idx="0">
                  <c:v>scottsportsargentina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2</c:v>
                </c:pt>
                <c:pt idx="9">
                  <c:v>0</c:v>
                </c:pt>
                <c:pt idx="10">
                  <c:v>0</c:v>
                </c:pt>
                <c:pt idx="11">
                  <c:v>1</c:v>
                </c:pt>
                <c:pt idx="12">
                  <c:v>2</c:v>
                </c:pt>
                <c:pt idx="13">
                  <c:v>0</c:v>
                </c:pt>
                <c:pt idx="14">
                  <c:v>0</c:v>
                </c:pt>
                <c:pt idx="15">
                  <c:v>0</c:v>
                </c:pt>
                <c:pt idx="16">
                  <c:v>1</c:v>
                </c:pt>
                <c:pt idx="17">
                  <c:v>2</c:v>
                </c:pt>
                <c:pt idx="18">
                  <c:v>1</c:v>
                </c:pt>
                <c:pt idx="19">
                  <c:v>2</c:v>
                </c:pt>
                <c:pt idx="20">
                  <c:v>4</c:v>
                </c:pt>
                <c:pt idx="21">
                  <c:v>2</c:v>
                </c:pt>
                <c:pt idx="22">
                  <c:v>0</c:v>
                </c:pt>
                <c:pt idx="23">
                  <c:v>0</c:v>
                </c:pt>
              </c:numCache>
            </c:numRef>
          </c:val>
          <c:smooth val="0"/>
          <c:extLst>
            <c:ext xmlns:c16="http://schemas.microsoft.com/office/drawing/2014/chart" uri="{C3380CC4-5D6E-409C-BE32-E72D297353CC}">
              <c16:uniqueId val="{00000002-1696-4874-9E28-0DB644474435}"/>
            </c:ext>
          </c:extLst>
        </c:ser>
        <c:ser>
          <c:idx val="3"/>
          <c:order val="3"/>
          <c:tx>
            <c:strRef>
              <c:f>Sheet1!$E$1</c:f>
              <c:strCache>
                <c:ptCount val="1"/>
                <c:pt idx="0">
                  <c:v>specialized_arg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1</c:v>
                </c:pt>
                <c:pt idx="10">
                  <c:v>1</c:v>
                </c:pt>
                <c:pt idx="11">
                  <c:v>0</c:v>
                </c:pt>
                <c:pt idx="12">
                  <c:v>0</c:v>
                </c:pt>
                <c:pt idx="13">
                  <c:v>0</c:v>
                </c:pt>
                <c:pt idx="14">
                  <c:v>0</c:v>
                </c:pt>
                <c:pt idx="15">
                  <c:v>0</c:v>
                </c:pt>
                <c:pt idx="16">
                  <c:v>0</c:v>
                </c:pt>
                <c:pt idx="17">
                  <c:v>0</c:v>
                </c:pt>
                <c:pt idx="18">
                  <c:v>1</c:v>
                </c:pt>
                <c:pt idx="19">
                  <c:v>1</c:v>
                </c:pt>
                <c:pt idx="20">
                  <c:v>2</c:v>
                </c:pt>
                <c:pt idx="21">
                  <c:v>1</c:v>
                </c:pt>
                <c:pt idx="22">
                  <c:v>0</c:v>
                </c:pt>
                <c:pt idx="23">
                  <c:v>0</c:v>
                </c:pt>
              </c:numCache>
            </c:numRef>
          </c:val>
          <c:smooth val="0"/>
          <c:extLst>
            <c:ext xmlns:c16="http://schemas.microsoft.com/office/drawing/2014/chart" uri="{C3380CC4-5D6E-409C-BE32-E72D297353CC}">
              <c16:uniqueId val="{00000003-1696-4874-9E28-0DB644474435}"/>
            </c:ext>
          </c:extLst>
        </c:ser>
        <c:ser>
          <c:idx val="4"/>
          <c:order val="4"/>
          <c:tx>
            <c:strRef>
              <c:f>Sheet1!$F$1</c:f>
              <c:strCache>
                <c:ptCount val="1"/>
                <c:pt idx="0">
                  <c:v>meridabikes_ar</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1</c:v>
                </c:pt>
                <c:pt idx="9">
                  <c:v>0</c:v>
                </c:pt>
                <c:pt idx="10">
                  <c:v>0</c:v>
                </c:pt>
                <c:pt idx="11">
                  <c:v>1</c:v>
                </c:pt>
                <c:pt idx="12">
                  <c:v>0</c:v>
                </c:pt>
                <c:pt idx="13">
                  <c:v>1</c:v>
                </c:pt>
                <c:pt idx="14">
                  <c:v>0</c:v>
                </c:pt>
                <c:pt idx="15">
                  <c:v>0</c:v>
                </c:pt>
                <c:pt idx="16">
                  <c:v>0</c:v>
                </c:pt>
                <c:pt idx="17">
                  <c:v>0</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4-1696-4874-9E28-0DB644474435}"/>
            </c:ext>
          </c:extLst>
        </c:ser>
        <c:ser>
          <c:idx val="5"/>
          <c:order val="5"/>
          <c:tx>
            <c:strRef>
              <c:f>Sheet1!$G$1</c:f>
              <c:strCache>
                <c:ptCount val="1"/>
                <c:pt idx="0">
                  <c:v>cervelo_argentina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1696-4874-9E28-0DB644474435}"/>
            </c:ext>
          </c:extLst>
        </c:ser>
        <c:ser>
          <c:idx val="6"/>
          <c:order val="6"/>
          <c:tx>
            <c:strRef>
              <c:f>Sheet1!$H$1</c:f>
              <c:strCache>
                <c:ptCount val="1"/>
                <c:pt idx="0">
                  <c:v>giantargentina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1696-4874-9E28-0DB644474435}"/>
            </c:ext>
          </c:extLst>
        </c:ser>
        <c:ser>
          <c:idx val="7"/>
          <c:order val="7"/>
          <c:tx>
            <c:strRef>
              <c:f>Sheet1!$I$1</c:f>
              <c:strCache>
                <c:ptCount val="1"/>
                <c:pt idx="0">
                  <c:v>orbea.argentina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7-1696-4874-9E28-0DB644474435}"/>
            </c:ext>
          </c:extLst>
        </c:ser>
        <c:dLbls>
          <c:showLegendKey val="0"/>
          <c:showVal val="0"/>
          <c:showCatName val="0"/>
          <c:showSerName val="0"/>
          <c:showPercent val="0"/>
          <c:showBubbleSize val="0"/>
        </c:dLbls>
        <c:smooth val="0"/>
        <c:axId val="428343040"/>
        <c:axId val="428343696"/>
      </c:lineChart>
      <c:catAx>
        <c:axId val="428343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343696"/>
        <c:crosses val="autoZero"/>
        <c:auto val="1"/>
        <c:lblAlgn val="ctr"/>
        <c:lblOffset val="100"/>
        <c:noMultiLvlLbl val="0"/>
      </c:catAx>
      <c:valAx>
        <c:axId val="428343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343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cannondale.argentina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0.71312266312869399</c:v>
                </c:pt>
                <c:pt idx="9">
                  <c:v>0.68950267358179596</c:v>
                </c:pt>
                <c:pt idx="10">
                  <c:v>0.71764563985044005</c:v>
                </c:pt>
                <c:pt idx="11">
                  <c:v>0.132673983837897</c:v>
                </c:pt>
                <c:pt idx="12">
                  <c:v>0</c:v>
                </c:pt>
                <c:pt idx="13">
                  <c:v>0.59401760945603699</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C74D-459F-8D8D-5C6B76B1CAAF}"/>
            </c:ext>
          </c:extLst>
        </c:ser>
        <c:ser>
          <c:idx val="1"/>
          <c:order val="1"/>
          <c:tx>
            <c:strRef>
              <c:f>Sheet1!$C$1</c:f>
              <c:strCache>
                <c:ptCount val="1"/>
                <c:pt idx="0">
                  <c:v>trekbicycleargentina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0.67700279994985202</c:v>
                </c:pt>
                <c:pt idx="9">
                  <c:v>0.137907977767562</c:v>
                </c:pt>
                <c:pt idx="10">
                  <c:v>0.58192987588281997</c:v>
                </c:pt>
                <c:pt idx="11">
                  <c:v>0</c:v>
                </c:pt>
                <c:pt idx="12">
                  <c:v>0.39491829997074701</c:v>
                </c:pt>
                <c:pt idx="13">
                  <c:v>0</c:v>
                </c:pt>
                <c:pt idx="14">
                  <c:v>0.405365874044047</c:v>
                </c:pt>
                <c:pt idx="15">
                  <c:v>0.342680429604246</c:v>
                </c:pt>
                <c:pt idx="16">
                  <c:v>1.4271386184128001</c:v>
                </c:pt>
                <c:pt idx="17">
                  <c:v>0.92983409252371596</c:v>
                </c:pt>
                <c:pt idx="18">
                  <c:v>0.73655397216766305</c:v>
                </c:pt>
                <c:pt idx="19">
                  <c:v>0.21856324961344001</c:v>
                </c:pt>
                <c:pt idx="20">
                  <c:v>0.218006045662864</c:v>
                </c:pt>
                <c:pt idx="21">
                  <c:v>1.10535333695516</c:v>
                </c:pt>
                <c:pt idx="22">
                  <c:v>0</c:v>
                </c:pt>
                <c:pt idx="23">
                  <c:v>0.57461657403151001</c:v>
                </c:pt>
              </c:numCache>
            </c:numRef>
          </c:val>
          <c:smooth val="0"/>
          <c:extLst>
            <c:ext xmlns:c16="http://schemas.microsoft.com/office/drawing/2014/chart" uri="{C3380CC4-5D6E-409C-BE32-E72D297353CC}">
              <c16:uniqueId val="{00000001-C74D-459F-8D8D-5C6B76B1CAAF}"/>
            </c:ext>
          </c:extLst>
        </c:ser>
        <c:ser>
          <c:idx val="2"/>
          <c:order val="2"/>
          <c:tx>
            <c:strRef>
              <c:f>Sheet1!$D$1</c:f>
              <c:strCache>
                <c:ptCount val="1"/>
                <c:pt idx="0">
                  <c:v>scottsportsargentina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0.29105766014950601</c:v>
                </c:pt>
                <c:pt idx="9">
                  <c:v>0</c:v>
                </c:pt>
                <c:pt idx="10">
                  <c:v>0</c:v>
                </c:pt>
                <c:pt idx="11">
                  <c:v>0.35252325297610998</c:v>
                </c:pt>
                <c:pt idx="12">
                  <c:v>0.52878487946416497</c:v>
                </c:pt>
                <c:pt idx="13">
                  <c:v>0</c:v>
                </c:pt>
                <c:pt idx="14">
                  <c:v>0</c:v>
                </c:pt>
                <c:pt idx="15">
                  <c:v>0.78097459120861201</c:v>
                </c:pt>
                <c:pt idx="16">
                  <c:v>0.260324863736204</c:v>
                </c:pt>
                <c:pt idx="17">
                  <c:v>0.40314197648037198</c:v>
                </c:pt>
                <c:pt idx="18">
                  <c:v>0.70821017617123605</c:v>
                </c:pt>
                <c:pt idx="19">
                  <c:v>1.0259330567381699</c:v>
                </c:pt>
                <c:pt idx="20">
                  <c:v>0.39681463604233902</c:v>
                </c:pt>
                <c:pt idx="21">
                  <c:v>0.38235214361254999</c:v>
                </c:pt>
                <c:pt idx="22">
                  <c:v>0</c:v>
                </c:pt>
                <c:pt idx="23">
                  <c:v>0</c:v>
                </c:pt>
              </c:numCache>
            </c:numRef>
          </c:val>
          <c:smooth val="0"/>
          <c:extLst>
            <c:ext xmlns:c16="http://schemas.microsoft.com/office/drawing/2014/chart" uri="{C3380CC4-5D6E-409C-BE32-E72D297353CC}">
              <c16:uniqueId val="{00000002-C74D-459F-8D8D-5C6B76B1CAAF}"/>
            </c:ext>
          </c:extLst>
        </c:ser>
        <c:ser>
          <c:idx val="3"/>
          <c:order val="3"/>
          <c:tx>
            <c:strRef>
              <c:f>Sheet1!$E$1</c:f>
              <c:strCache>
                <c:ptCount val="1"/>
                <c:pt idx="0">
                  <c:v>specialized_arg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0.28243188719712897</c:v>
                </c:pt>
                <c:pt idx="10">
                  <c:v>3.2999936293559302</c:v>
                </c:pt>
                <c:pt idx="11">
                  <c:v>0</c:v>
                </c:pt>
                <c:pt idx="12">
                  <c:v>0</c:v>
                </c:pt>
                <c:pt idx="13">
                  <c:v>0</c:v>
                </c:pt>
                <c:pt idx="14">
                  <c:v>0</c:v>
                </c:pt>
                <c:pt idx="15">
                  <c:v>0.45443927714425297</c:v>
                </c:pt>
                <c:pt idx="16">
                  <c:v>0</c:v>
                </c:pt>
                <c:pt idx="17">
                  <c:v>0</c:v>
                </c:pt>
                <c:pt idx="18">
                  <c:v>0.66254698350003205</c:v>
                </c:pt>
                <c:pt idx="19">
                  <c:v>0.38011509630290302</c:v>
                </c:pt>
                <c:pt idx="20">
                  <c:v>0.35958746540386299</c:v>
                </c:pt>
                <c:pt idx="21">
                  <c:v>0.57176530547238302</c:v>
                </c:pt>
                <c:pt idx="22">
                  <c:v>1.33571170712026</c:v>
                </c:pt>
                <c:pt idx="23">
                  <c:v>0</c:v>
                </c:pt>
              </c:numCache>
            </c:numRef>
          </c:val>
          <c:smooth val="0"/>
          <c:extLst>
            <c:ext xmlns:c16="http://schemas.microsoft.com/office/drawing/2014/chart" uri="{C3380CC4-5D6E-409C-BE32-E72D297353CC}">
              <c16:uniqueId val="{00000003-C74D-459F-8D8D-5C6B76B1CAAF}"/>
            </c:ext>
          </c:extLst>
        </c:ser>
        <c:ser>
          <c:idx val="4"/>
          <c:order val="4"/>
          <c:tx>
            <c:strRef>
              <c:f>Sheet1!$F$1</c:f>
              <c:strCache>
                <c:ptCount val="1"/>
                <c:pt idx="0">
                  <c:v>meridabikes_ar</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0.65799093434712697</c:v>
                </c:pt>
                <c:pt idx="9">
                  <c:v>0</c:v>
                </c:pt>
                <c:pt idx="10">
                  <c:v>0</c:v>
                </c:pt>
                <c:pt idx="11">
                  <c:v>0.58488083053077899</c:v>
                </c:pt>
                <c:pt idx="12">
                  <c:v>0</c:v>
                </c:pt>
                <c:pt idx="13">
                  <c:v>0.93580932884924695</c:v>
                </c:pt>
                <c:pt idx="14">
                  <c:v>0</c:v>
                </c:pt>
                <c:pt idx="15">
                  <c:v>2.4711215089925398</c:v>
                </c:pt>
                <c:pt idx="16">
                  <c:v>0</c:v>
                </c:pt>
                <c:pt idx="17">
                  <c:v>0.64336891358385695</c:v>
                </c:pt>
                <c:pt idx="18">
                  <c:v>0.58488083053077899</c:v>
                </c:pt>
                <c:pt idx="19">
                  <c:v>0</c:v>
                </c:pt>
                <c:pt idx="20">
                  <c:v>0</c:v>
                </c:pt>
                <c:pt idx="21">
                  <c:v>0</c:v>
                </c:pt>
                <c:pt idx="22">
                  <c:v>0</c:v>
                </c:pt>
                <c:pt idx="23">
                  <c:v>0</c:v>
                </c:pt>
              </c:numCache>
            </c:numRef>
          </c:val>
          <c:smooth val="0"/>
          <c:extLst>
            <c:ext xmlns:c16="http://schemas.microsoft.com/office/drawing/2014/chart" uri="{C3380CC4-5D6E-409C-BE32-E72D297353CC}">
              <c16:uniqueId val="{00000004-C74D-459F-8D8D-5C6B76B1CAAF}"/>
            </c:ext>
          </c:extLst>
        </c:ser>
        <c:ser>
          <c:idx val="5"/>
          <c:order val="5"/>
          <c:tx>
            <c:strRef>
              <c:f>Sheet1!$G$1</c:f>
              <c:strCache>
                <c:ptCount val="1"/>
                <c:pt idx="0">
                  <c:v>cervelo_argentina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C74D-459F-8D8D-5C6B76B1CAAF}"/>
            </c:ext>
          </c:extLst>
        </c:ser>
        <c:ser>
          <c:idx val="6"/>
          <c:order val="6"/>
          <c:tx>
            <c:strRef>
              <c:f>Sheet1!$H$1</c:f>
              <c:strCache>
                <c:ptCount val="1"/>
                <c:pt idx="0">
                  <c:v>giantargentina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0.47976011994002998</c:v>
                </c:pt>
                <c:pt idx="11">
                  <c:v>0</c:v>
                </c:pt>
                <c:pt idx="12">
                  <c:v>0</c:v>
                </c:pt>
                <c:pt idx="13">
                  <c:v>0</c:v>
                </c:pt>
                <c:pt idx="14">
                  <c:v>0</c:v>
                </c:pt>
                <c:pt idx="15">
                  <c:v>4.99750124937531E-3</c:v>
                </c:pt>
                <c:pt idx="16">
                  <c:v>0</c:v>
                </c:pt>
                <c:pt idx="17">
                  <c:v>0.237381309345327</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C74D-459F-8D8D-5C6B76B1CAAF}"/>
            </c:ext>
          </c:extLst>
        </c:ser>
        <c:ser>
          <c:idx val="7"/>
          <c:order val="7"/>
          <c:tx>
            <c:strRef>
              <c:f>Sheet1!$I$1</c:f>
              <c:strCache>
                <c:ptCount val="1"/>
                <c:pt idx="0">
                  <c:v>orbea.argentina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7-C74D-459F-8D8D-5C6B76B1CAAF}"/>
            </c:ext>
          </c:extLst>
        </c:ser>
        <c:dLbls>
          <c:showLegendKey val="0"/>
          <c:showVal val="0"/>
          <c:showCatName val="0"/>
          <c:showSerName val="0"/>
          <c:showPercent val="0"/>
          <c:showBubbleSize val="0"/>
        </c:dLbls>
        <c:smooth val="0"/>
        <c:axId val="428344352"/>
        <c:axId val="428339760"/>
      </c:lineChart>
      <c:catAx>
        <c:axId val="428344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339760"/>
        <c:crosses val="autoZero"/>
        <c:auto val="1"/>
        <c:lblAlgn val="ctr"/>
        <c:lblOffset val="100"/>
        <c:noMultiLvlLbl val="0"/>
      </c:catAx>
      <c:valAx>
        <c:axId val="428339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344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cervelo_argentina</c:v>
                </c:pt>
                <c:pt idx="6">
                  <c:v>giantargentina</c:v>
                </c:pt>
                <c:pt idx="7">
                  <c:v>orbea.argentina</c:v>
                </c:pt>
              </c:strCache>
            </c:strRef>
          </c:cat>
          <c:val>
            <c:numRef>
              <c:f>Sheet1!$B$2:$B$9</c:f>
              <c:numCache>
                <c:formatCode>General</c:formatCode>
                <c:ptCount val="8"/>
                <c:pt idx="0">
                  <c:v>7</c:v>
                </c:pt>
                <c:pt idx="1">
                  <c:v>14</c:v>
                </c:pt>
                <c:pt idx="2">
                  <c:v>14</c:v>
                </c:pt>
                <c:pt idx="3">
                  <c:v>6</c:v>
                </c:pt>
                <c:pt idx="4">
                  <c:v>2</c:v>
                </c:pt>
                <c:pt idx="5">
                  <c:v>0</c:v>
                </c:pt>
                <c:pt idx="6">
                  <c:v>3</c:v>
                </c:pt>
                <c:pt idx="7">
                  <c:v>0</c:v>
                </c:pt>
              </c:numCache>
            </c:numRef>
          </c:val>
          <c:extLst>
            <c:ext xmlns:c16="http://schemas.microsoft.com/office/drawing/2014/chart" uri="{C3380CC4-5D6E-409C-BE32-E72D297353CC}">
              <c16:uniqueId val="{00000000-A4A9-46C9-B4A5-5228EEEB83F2}"/>
            </c:ext>
          </c:extLst>
        </c:ser>
        <c:ser>
          <c:idx val="1"/>
          <c:order val="1"/>
          <c:tx>
            <c:strRef>
              <c:f>Sheet1!$C$1</c:f>
              <c:strCache>
                <c:ptCount val="1"/>
                <c:pt idx="0">
                  <c:v>Images</c:v>
                </c:pt>
              </c:strCache>
            </c:strRef>
          </c:tx>
          <c:spPr>
            <a:solidFill>
              <a:schemeClr val="accent2"/>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cervelo_argentina</c:v>
                </c:pt>
                <c:pt idx="6">
                  <c:v>giantargentina</c:v>
                </c:pt>
                <c:pt idx="7">
                  <c:v>orbea.argentina</c:v>
                </c:pt>
              </c:strCache>
            </c:strRef>
          </c:cat>
          <c:val>
            <c:numRef>
              <c:f>Sheet1!$C$2:$C$9</c:f>
              <c:numCache>
                <c:formatCode>General</c:formatCode>
                <c:ptCount val="8"/>
                <c:pt idx="0">
                  <c:v>5</c:v>
                </c:pt>
                <c:pt idx="1">
                  <c:v>11</c:v>
                </c:pt>
                <c:pt idx="2">
                  <c:v>16</c:v>
                </c:pt>
                <c:pt idx="3">
                  <c:v>5</c:v>
                </c:pt>
                <c:pt idx="4">
                  <c:v>2</c:v>
                </c:pt>
                <c:pt idx="5">
                  <c:v>0</c:v>
                </c:pt>
                <c:pt idx="6">
                  <c:v>1</c:v>
                </c:pt>
                <c:pt idx="7">
                  <c:v>0</c:v>
                </c:pt>
              </c:numCache>
            </c:numRef>
          </c:val>
          <c:extLst>
            <c:ext xmlns:c16="http://schemas.microsoft.com/office/drawing/2014/chart" uri="{C3380CC4-5D6E-409C-BE32-E72D297353CC}">
              <c16:uniqueId val="{00000001-A4A9-46C9-B4A5-5228EEEB83F2}"/>
            </c:ext>
          </c:extLst>
        </c:ser>
        <c:ser>
          <c:idx val="2"/>
          <c:order val="2"/>
          <c:tx>
            <c:strRef>
              <c:f>Sheet1!$D$1</c:f>
              <c:strCache>
                <c:ptCount val="1"/>
                <c:pt idx="0">
                  <c:v>Videos</c:v>
                </c:pt>
              </c:strCache>
            </c:strRef>
          </c:tx>
          <c:spPr>
            <a:solidFill>
              <a:schemeClr val="accent3"/>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cervelo_argentina</c:v>
                </c:pt>
                <c:pt idx="6">
                  <c:v>giantargentina</c:v>
                </c:pt>
                <c:pt idx="7">
                  <c:v>orbea.argentina</c:v>
                </c:pt>
              </c:strCache>
            </c:strRef>
          </c:cat>
          <c:val>
            <c:numRef>
              <c:f>Sheet1!$D$2:$D$9</c:f>
              <c:numCache>
                <c:formatCode>General</c:formatCode>
                <c:ptCount val="8"/>
                <c:pt idx="0">
                  <c:v>0</c:v>
                </c:pt>
                <c:pt idx="1">
                  <c:v>3</c:v>
                </c:pt>
                <c:pt idx="2">
                  <c:v>1</c:v>
                </c:pt>
                <c:pt idx="3">
                  <c:v>2</c:v>
                </c:pt>
                <c:pt idx="4">
                  <c:v>2</c:v>
                </c:pt>
                <c:pt idx="5">
                  <c:v>0</c:v>
                </c:pt>
                <c:pt idx="6">
                  <c:v>0</c:v>
                </c:pt>
                <c:pt idx="7">
                  <c:v>0</c:v>
                </c:pt>
              </c:numCache>
            </c:numRef>
          </c:val>
          <c:extLst>
            <c:ext xmlns:c16="http://schemas.microsoft.com/office/drawing/2014/chart" uri="{C3380CC4-5D6E-409C-BE32-E72D297353CC}">
              <c16:uniqueId val="{00000002-A4A9-46C9-B4A5-5228EEEB83F2}"/>
            </c:ext>
          </c:extLst>
        </c:ser>
        <c:dLbls>
          <c:showLegendKey val="0"/>
          <c:showVal val="0"/>
          <c:showCatName val="0"/>
          <c:showSerName val="0"/>
          <c:showPercent val="0"/>
          <c:showBubbleSize val="0"/>
        </c:dLbls>
        <c:gapWidth val="150"/>
        <c:overlap val="100"/>
        <c:axId val="420344864"/>
        <c:axId val="420342568"/>
      </c:barChart>
      <c:catAx>
        <c:axId val="420344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342568"/>
        <c:crosses val="autoZero"/>
        <c:auto val="1"/>
        <c:lblAlgn val="ctr"/>
        <c:lblOffset val="100"/>
        <c:noMultiLvlLbl val="0"/>
      </c:catAx>
      <c:valAx>
        <c:axId val="4203425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344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cervelo_argentina</c:v>
                </c:pt>
                <c:pt idx="6">
                  <c:v>giantargentina</c:v>
                </c:pt>
                <c:pt idx="7">
                  <c:v>orbea.argentina</c:v>
                </c:pt>
              </c:strCache>
            </c:strRef>
          </c:cat>
          <c:val>
            <c:numRef>
              <c:f>Sheet1!$B$2:$B$9</c:f>
              <c:numCache>
                <c:formatCode>General</c:formatCode>
                <c:ptCount val="8"/>
                <c:pt idx="0">
                  <c:v>557</c:v>
                </c:pt>
                <c:pt idx="1">
                  <c:v>2422</c:v>
                </c:pt>
                <c:pt idx="2">
                  <c:v>2688</c:v>
                </c:pt>
                <c:pt idx="3">
                  <c:v>705</c:v>
                </c:pt>
                <c:pt idx="4">
                  <c:v>109</c:v>
                </c:pt>
                <c:pt idx="5">
                  <c:v>0</c:v>
                </c:pt>
                <c:pt idx="6">
                  <c:v>1</c:v>
                </c:pt>
                <c:pt idx="7">
                  <c:v>0</c:v>
                </c:pt>
              </c:numCache>
            </c:numRef>
          </c:val>
          <c:extLst>
            <c:ext xmlns:c16="http://schemas.microsoft.com/office/drawing/2014/chart" uri="{C3380CC4-5D6E-409C-BE32-E72D297353CC}">
              <c16:uniqueId val="{00000000-09F2-46D4-B93D-1F3916BC2DC6}"/>
            </c:ext>
          </c:extLst>
        </c:ser>
        <c:ser>
          <c:idx val="1"/>
          <c:order val="1"/>
          <c:tx>
            <c:strRef>
              <c:f>Sheet1!$C$1</c:f>
              <c:strCache>
                <c:ptCount val="1"/>
                <c:pt idx="0">
                  <c:v>Videos</c:v>
                </c:pt>
              </c:strCache>
            </c:strRef>
          </c:tx>
          <c:spPr>
            <a:solidFill>
              <a:schemeClr val="accent2"/>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cervelo_argentina</c:v>
                </c:pt>
                <c:pt idx="6">
                  <c:v>giantargentina</c:v>
                </c:pt>
                <c:pt idx="7">
                  <c:v>orbea.argentina</c:v>
                </c:pt>
              </c:strCache>
            </c:strRef>
          </c:cat>
          <c:val>
            <c:numRef>
              <c:f>Sheet1!$C$2:$C$9</c:f>
              <c:numCache>
                <c:formatCode>General</c:formatCode>
                <c:ptCount val="8"/>
                <c:pt idx="0">
                  <c:v>0</c:v>
                </c:pt>
                <c:pt idx="1">
                  <c:v>355</c:v>
                </c:pt>
                <c:pt idx="2">
                  <c:v>182</c:v>
                </c:pt>
                <c:pt idx="3">
                  <c:v>1866</c:v>
                </c:pt>
                <c:pt idx="4">
                  <c:v>80</c:v>
                </c:pt>
                <c:pt idx="5">
                  <c:v>0</c:v>
                </c:pt>
                <c:pt idx="6">
                  <c:v>0</c:v>
                </c:pt>
                <c:pt idx="7">
                  <c:v>0</c:v>
                </c:pt>
              </c:numCache>
            </c:numRef>
          </c:val>
          <c:extLst>
            <c:ext xmlns:c16="http://schemas.microsoft.com/office/drawing/2014/chart" uri="{C3380CC4-5D6E-409C-BE32-E72D297353CC}">
              <c16:uniqueId val="{00000001-09F2-46D4-B93D-1F3916BC2DC6}"/>
            </c:ext>
          </c:extLst>
        </c:ser>
        <c:ser>
          <c:idx val="2"/>
          <c:order val="2"/>
          <c:tx>
            <c:strRef>
              <c:f>Sheet1!$D$1</c:f>
              <c:strCache>
                <c:ptCount val="1"/>
                <c:pt idx="0">
                  <c:v>Carousels</c:v>
                </c:pt>
              </c:strCache>
            </c:strRef>
          </c:tx>
          <c:spPr>
            <a:solidFill>
              <a:schemeClr val="accent3"/>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cervelo_argentina</c:v>
                </c:pt>
                <c:pt idx="6">
                  <c:v>giantargentina</c:v>
                </c:pt>
                <c:pt idx="7">
                  <c:v>orbea.argentina</c:v>
                </c:pt>
              </c:strCache>
            </c:strRef>
          </c:cat>
          <c:val>
            <c:numRef>
              <c:f>Sheet1!$D$2:$D$9</c:f>
              <c:numCache>
                <c:formatCode>General</c:formatCode>
                <c:ptCount val="8"/>
                <c:pt idx="0">
                  <c:v>716</c:v>
                </c:pt>
                <c:pt idx="1">
                  <c:v>4581</c:v>
                </c:pt>
                <c:pt idx="2">
                  <c:v>3189</c:v>
                </c:pt>
                <c:pt idx="3">
                  <c:v>2035</c:v>
                </c:pt>
                <c:pt idx="4">
                  <c:v>213</c:v>
                </c:pt>
                <c:pt idx="5">
                  <c:v>0</c:v>
                </c:pt>
                <c:pt idx="6">
                  <c:v>191</c:v>
                </c:pt>
                <c:pt idx="7">
                  <c:v>0</c:v>
                </c:pt>
              </c:numCache>
            </c:numRef>
          </c:val>
          <c:extLst>
            <c:ext xmlns:c16="http://schemas.microsoft.com/office/drawing/2014/chart" uri="{C3380CC4-5D6E-409C-BE32-E72D297353CC}">
              <c16:uniqueId val="{00000002-09F2-46D4-B93D-1F3916BC2DC6}"/>
            </c:ext>
          </c:extLst>
        </c:ser>
        <c:dLbls>
          <c:showLegendKey val="0"/>
          <c:showVal val="0"/>
          <c:showCatName val="0"/>
          <c:showSerName val="0"/>
          <c:showPercent val="0"/>
          <c:showBubbleSize val="0"/>
        </c:dLbls>
        <c:gapWidth val="150"/>
        <c:overlap val="100"/>
        <c:axId val="420342896"/>
        <c:axId val="420336008"/>
      </c:barChart>
      <c:catAx>
        <c:axId val="420342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336008"/>
        <c:crosses val="autoZero"/>
        <c:auto val="1"/>
        <c:lblAlgn val="ctr"/>
        <c:lblOffset val="100"/>
        <c:noMultiLvlLbl val="0"/>
      </c:catAx>
      <c:valAx>
        <c:axId val="4203360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342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cannondale.argentina</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0.61638571884603</c:v>
                </c:pt>
                <c:pt idx="1">
                  <c:v>0.67146363763152805</c:v>
                </c:pt>
                <c:pt idx="2">
                  <c:v>0</c:v>
                </c:pt>
              </c:numCache>
            </c:numRef>
          </c:val>
          <c:extLst>
            <c:ext xmlns:c16="http://schemas.microsoft.com/office/drawing/2014/chart" uri="{C3380CC4-5D6E-409C-BE32-E72D297353CC}">
              <c16:uniqueId val="{00000000-3608-4F19-B9BA-3918EA699B84}"/>
            </c:ext>
          </c:extLst>
        </c:ser>
        <c:ser>
          <c:idx val="1"/>
          <c:order val="1"/>
          <c:tx>
            <c:strRef>
              <c:f>Sheet1!$C$1</c:f>
              <c:strCache>
                <c:ptCount val="1"/>
                <c:pt idx="0">
                  <c:v>trekbicycleargentina</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0.68295916757772701</c:v>
                </c:pt>
                <c:pt idx="1">
                  <c:v>0.46063594246755801</c:v>
                </c:pt>
                <c:pt idx="2">
                  <c:v>0.24676299217353501</c:v>
                </c:pt>
              </c:numCache>
            </c:numRef>
          </c:val>
          <c:extLst>
            <c:ext xmlns:c16="http://schemas.microsoft.com/office/drawing/2014/chart" uri="{C3380CC4-5D6E-409C-BE32-E72D297353CC}">
              <c16:uniqueId val="{00000001-3608-4F19-B9BA-3918EA699B84}"/>
            </c:ext>
          </c:extLst>
        </c:ser>
        <c:ser>
          <c:idx val="2"/>
          <c:order val="2"/>
          <c:tx>
            <c:strRef>
              <c:f>Sheet1!$D$1</c:f>
              <c:strCache>
                <c:ptCount val="1"/>
                <c:pt idx="0">
                  <c:v>scottsportsargentina</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0.61727770173303698</c:v>
                </c:pt>
                <c:pt idx="1">
                  <c:v>0.45600291487384198</c:v>
                </c:pt>
                <c:pt idx="2">
                  <c:v>0.49093655589124002</c:v>
                </c:pt>
              </c:numCache>
            </c:numRef>
          </c:val>
          <c:extLst>
            <c:ext xmlns:c16="http://schemas.microsoft.com/office/drawing/2014/chart" uri="{C3380CC4-5D6E-409C-BE32-E72D297353CC}">
              <c16:uniqueId val="{00000002-3608-4F19-B9BA-3918EA699B84}"/>
            </c:ext>
          </c:extLst>
        </c:ser>
        <c:ser>
          <c:idx val="3"/>
          <c:order val="3"/>
          <c:tx>
            <c:strRef>
              <c:f>Sheet1!$E$1</c:f>
              <c:strCache>
                <c:ptCount val="1"/>
                <c:pt idx="0">
                  <c:v>specialized_arg</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0.72064807079267201</c:v>
                </c:pt>
                <c:pt idx="1">
                  <c:v>0.29994198033528402</c:v>
                </c:pt>
                <c:pt idx="2">
                  <c:v>1.9823106958458301</c:v>
                </c:pt>
              </c:numCache>
            </c:numRef>
          </c:val>
          <c:extLst>
            <c:ext xmlns:c16="http://schemas.microsoft.com/office/drawing/2014/chart" uri="{C3380CC4-5D6E-409C-BE32-E72D297353CC}">
              <c16:uniqueId val="{00000003-3608-4F19-B9BA-3918EA699B84}"/>
            </c:ext>
          </c:extLst>
        </c:ser>
        <c:ser>
          <c:idx val="4"/>
          <c:order val="4"/>
          <c:tx>
            <c:strRef>
              <c:f>Sheet1!$F$1</c:f>
              <c:strCache>
                <c:ptCount val="1"/>
                <c:pt idx="0">
                  <c:v>meridabikes_ar</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1.53793023926205</c:v>
                </c:pt>
                <c:pt idx="1">
                  <c:v>0.79444943045818495</c:v>
                </c:pt>
                <c:pt idx="2">
                  <c:v>0.58814925941384</c:v>
                </c:pt>
              </c:numCache>
            </c:numRef>
          </c:val>
          <c:extLst>
            <c:ext xmlns:c16="http://schemas.microsoft.com/office/drawing/2014/chart" uri="{C3380CC4-5D6E-409C-BE32-E72D297353CC}">
              <c16:uniqueId val="{00000004-3608-4F19-B9BA-3918EA699B84}"/>
            </c:ext>
          </c:extLst>
        </c:ser>
        <c:ser>
          <c:idx val="5"/>
          <c:order val="5"/>
          <c:tx>
            <c:strRef>
              <c:f>Sheet1!$G$1</c:f>
              <c:strCache>
                <c:ptCount val="1"/>
                <c:pt idx="0">
                  <c:v>cervelo_argentina</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0">
                  <c:v>0</c:v>
                </c:pt>
                <c:pt idx="1">
                  <c:v>0</c:v>
                </c:pt>
                <c:pt idx="2">
                  <c:v>0</c:v>
                </c:pt>
              </c:numCache>
            </c:numRef>
          </c:val>
          <c:extLst>
            <c:ext xmlns:c16="http://schemas.microsoft.com/office/drawing/2014/chart" uri="{C3380CC4-5D6E-409C-BE32-E72D297353CC}">
              <c16:uniqueId val="{00000005-3608-4F19-B9BA-3918EA699B84}"/>
            </c:ext>
          </c:extLst>
        </c:ser>
        <c:ser>
          <c:idx val="6"/>
          <c:order val="6"/>
          <c:tx>
            <c:strRef>
              <c:f>Sheet1!$H$1</c:f>
              <c:strCache>
                <c:ptCount val="1"/>
                <c:pt idx="0">
                  <c:v>giantargentina</c:v>
                </c:pt>
              </c:strCache>
            </c:strRef>
          </c:tx>
          <c:spPr>
            <a:solidFill>
              <a:schemeClr val="accent1">
                <a:lumMod val="60000"/>
              </a:schemeClr>
            </a:solidFill>
            <a:ln>
              <a:noFill/>
            </a:ln>
            <a:effectLst/>
          </c:spPr>
          <c:invertIfNegative val="0"/>
          <c:cat>
            <c:strRef>
              <c:f>Sheet1!$A$2:$A$4</c:f>
              <c:strCache>
                <c:ptCount val="3"/>
                <c:pt idx="0">
                  <c:v>Carousel</c:v>
                </c:pt>
                <c:pt idx="1">
                  <c:v>Image</c:v>
                </c:pt>
                <c:pt idx="2">
                  <c:v>Video</c:v>
                </c:pt>
              </c:strCache>
            </c:strRef>
          </c:cat>
          <c:val>
            <c:numRef>
              <c:f>Sheet1!$H$2:$H$4</c:f>
              <c:numCache>
                <c:formatCode>General</c:formatCode>
                <c:ptCount val="3"/>
                <c:pt idx="0">
                  <c:v>0.31755357744781798</c:v>
                </c:pt>
                <c:pt idx="1">
                  <c:v>4.9838026414153998E-3</c:v>
                </c:pt>
                <c:pt idx="2">
                  <c:v>0</c:v>
                </c:pt>
              </c:numCache>
            </c:numRef>
          </c:val>
          <c:extLst>
            <c:ext xmlns:c16="http://schemas.microsoft.com/office/drawing/2014/chart" uri="{C3380CC4-5D6E-409C-BE32-E72D297353CC}">
              <c16:uniqueId val="{00000006-3608-4F19-B9BA-3918EA699B84}"/>
            </c:ext>
          </c:extLst>
        </c:ser>
        <c:ser>
          <c:idx val="7"/>
          <c:order val="7"/>
          <c:tx>
            <c:strRef>
              <c:f>Sheet1!$I$1</c:f>
              <c:strCache>
                <c:ptCount val="1"/>
                <c:pt idx="0">
                  <c:v>orbea.argentina</c:v>
                </c:pt>
              </c:strCache>
            </c:strRef>
          </c:tx>
          <c:spPr>
            <a:solidFill>
              <a:schemeClr val="accent2">
                <a:lumMod val="60000"/>
              </a:schemeClr>
            </a:solidFill>
            <a:ln>
              <a:noFill/>
            </a:ln>
            <a:effectLst/>
          </c:spPr>
          <c:invertIfNegative val="0"/>
          <c:cat>
            <c:strRef>
              <c:f>Sheet1!$A$2:$A$4</c:f>
              <c:strCache>
                <c:ptCount val="3"/>
                <c:pt idx="0">
                  <c:v>Carousel</c:v>
                </c:pt>
                <c:pt idx="1">
                  <c:v>Image</c:v>
                </c:pt>
                <c:pt idx="2">
                  <c:v>Video</c:v>
                </c:pt>
              </c:strCache>
            </c:strRef>
          </c:cat>
          <c:val>
            <c:numRef>
              <c:f>Sheet1!$I$2:$I$4</c:f>
              <c:numCache>
                <c:formatCode>General</c:formatCode>
                <c:ptCount val="3"/>
                <c:pt idx="0">
                  <c:v>0</c:v>
                </c:pt>
                <c:pt idx="1">
                  <c:v>0</c:v>
                </c:pt>
                <c:pt idx="2">
                  <c:v>0</c:v>
                </c:pt>
              </c:numCache>
            </c:numRef>
          </c:val>
          <c:extLst>
            <c:ext xmlns:c16="http://schemas.microsoft.com/office/drawing/2014/chart" uri="{C3380CC4-5D6E-409C-BE32-E72D297353CC}">
              <c16:uniqueId val="{00000007-3608-4F19-B9BA-3918EA699B84}"/>
            </c:ext>
          </c:extLst>
        </c:ser>
        <c:dLbls>
          <c:showLegendKey val="0"/>
          <c:showVal val="0"/>
          <c:showCatName val="0"/>
          <c:showSerName val="0"/>
          <c:showPercent val="0"/>
          <c:showBubbleSize val="0"/>
        </c:dLbls>
        <c:gapWidth val="219"/>
        <c:overlap val="-27"/>
        <c:axId val="420343880"/>
        <c:axId val="420345192"/>
      </c:barChart>
      <c:catAx>
        <c:axId val="420343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345192"/>
        <c:crosses val="autoZero"/>
        <c:auto val="1"/>
        <c:lblAlgn val="ctr"/>
        <c:lblOffset val="100"/>
        <c:noMultiLvlLbl val="0"/>
      </c:catAx>
      <c:valAx>
        <c:axId val="420345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343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cervelo_argentina</c:v>
                </c:pt>
                <c:pt idx="6">
                  <c:v>giantargentina</c:v>
                </c:pt>
                <c:pt idx="7">
                  <c:v>orbea.argentina</c:v>
                </c:pt>
              </c:strCache>
            </c:strRef>
          </c:cat>
          <c:val>
            <c:numRef>
              <c:f>Sheet1!$B$2:$B$9</c:f>
              <c:numCache>
                <c:formatCode>General</c:formatCode>
                <c:ptCount val="8"/>
                <c:pt idx="0">
                  <c:v>1262</c:v>
                </c:pt>
                <c:pt idx="1">
                  <c:v>7225</c:v>
                </c:pt>
                <c:pt idx="2">
                  <c:v>5714</c:v>
                </c:pt>
                <c:pt idx="3">
                  <c:v>4463</c:v>
                </c:pt>
                <c:pt idx="4">
                  <c:v>398</c:v>
                </c:pt>
                <c:pt idx="5">
                  <c:v>0</c:v>
                </c:pt>
                <c:pt idx="6">
                  <c:v>177</c:v>
                </c:pt>
                <c:pt idx="7">
                  <c:v>0</c:v>
                </c:pt>
              </c:numCache>
            </c:numRef>
          </c:val>
          <c:extLst>
            <c:ext xmlns:c16="http://schemas.microsoft.com/office/drawing/2014/chart" uri="{C3380CC4-5D6E-409C-BE32-E72D297353CC}">
              <c16:uniqueId val="{00000000-B050-407C-8847-FDDEB86B9631}"/>
            </c:ext>
          </c:extLst>
        </c:ser>
        <c:ser>
          <c:idx val="1"/>
          <c:order val="1"/>
          <c:tx>
            <c:strRef>
              <c:f>Sheet1!$C$1</c:f>
              <c:strCache>
                <c:ptCount val="1"/>
                <c:pt idx="0">
                  <c:v>Comments</c:v>
                </c:pt>
              </c:strCache>
            </c:strRef>
          </c:tx>
          <c:spPr>
            <a:solidFill>
              <a:schemeClr val="accent2"/>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cervelo_argentina</c:v>
                </c:pt>
                <c:pt idx="6">
                  <c:v>giantargentina</c:v>
                </c:pt>
                <c:pt idx="7">
                  <c:v>orbea.argentina</c:v>
                </c:pt>
              </c:strCache>
            </c:strRef>
          </c:cat>
          <c:val>
            <c:numRef>
              <c:f>Sheet1!$C$2:$C$9</c:f>
              <c:numCache>
                <c:formatCode>General</c:formatCode>
                <c:ptCount val="8"/>
                <c:pt idx="0">
                  <c:v>11</c:v>
                </c:pt>
                <c:pt idx="1">
                  <c:v>133</c:v>
                </c:pt>
                <c:pt idx="2">
                  <c:v>345</c:v>
                </c:pt>
                <c:pt idx="3">
                  <c:v>143</c:v>
                </c:pt>
                <c:pt idx="4">
                  <c:v>4</c:v>
                </c:pt>
                <c:pt idx="5">
                  <c:v>0</c:v>
                </c:pt>
                <c:pt idx="6">
                  <c:v>15</c:v>
                </c:pt>
                <c:pt idx="7">
                  <c:v>0</c:v>
                </c:pt>
              </c:numCache>
            </c:numRef>
          </c:val>
          <c:extLst>
            <c:ext xmlns:c16="http://schemas.microsoft.com/office/drawing/2014/chart" uri="{C3380CC4-5D6E-409C-BE32-E72D297353CC}">
              <c16:uniqueId val="{00000001-B050-407C-8847-FDDEB86B9631}"/>
            </c:ext>
          </c:extLst>
        </c:ser>
        <c:dLbls>
          <c:showLegendKey val="0"/>
          <c:showVal val="0"/>
          <c:showCatName val="0"/>
          <c:showSerName val="0"/>
          <c:showPercent val="0"/>
          <c:showBubbleSize val="0"/>
        </c:dLbls>
        <c:gapWidth val="150"/>
        <c:overlap val="100"/>
        <c:axId val="420347488"/>
        <c:axId val="420355360"/>
      </c:barChart>
      <c:catAx>
        <c:axId val="420347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355360"/>
        <c:crosses val="autoZero"/>
        <c:auto val="1"/>
        <c:lblAlgn val="ctr"/>
        <c:lblOffset val="100"/>
        <c:noMultiLvlLbl val="0"/>
      </c:catAx>
      <c:valAx>
        <c:axId val="4203553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347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FA640-7172-4826-8E18-2A402D13517C}"/>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C810CC1D-BE52-44D1-BDB5-11BF5AF9FF26}"/>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5629240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55E03-2AE4-47EF-935D-DB69AB8509B5}"/>
              </a:ext>
            </a:extLst>
          </p:cNvPr>
          <p:cNvSpPr>
            <a:spLocks noGrp="1"/>
          </p:cNvSpPr>
          <p:nvPr>
            <p:ph type="title"/>
          </p:nvPr>
        </p:nvSpPr>
        <p:spPr/>
        <p:txBody>
          <a:bodyPr/>
          <a:lstStyle/>
          <a:p>
            <a:r>
              <a:rPr lang="en-US"/>
              <a:t>Instagram Key Metrics Table | Scott</a:t>
            </a:r>
          </a:p>
        </p:txBody>
      </p:sp>
      <p:graphicFrame>
        <p:nvGraphicFramePr>
          <p:cNvPr id="5" name="Table Placeholder 4">
            <a:extLst>
              <a:ext uri="{FF2B5EF4-FFF2-40B4-BE49-F238E27FC236}">
                <a16:creationId xmlns:a16="http://schemas.microsoft.com/office/drawing/2014/main" id="{4A46C8CB-6D59-4709-8464-E0CC07E33AEF}"/>
              </a:ext>
            </a:extLst>
          </p:cNvPr>
          <p:cNvGraphicFramePr>
            <a:graphicFrameLocks noGrp="1"/>
          </p:cNvGraphicFramePr>
          <p:nvPr>
            <p:ph type="tbl" sz="quarter" idx="13"/>
            <p:extLst>
              <p:ext uri="{D42A27DB-BD31-4B8C-83A1-F6EECF244321}">
                <p14:modId xmlns:p14="http://schemas.microsoft.com/office/powerpoint/2010/main" val="12313209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90978754"/>
                    </a:ext>
                  </a:extLst>
                </a:gridCol>
                <a:gridCol w="658368">
                  <a:extLst>
                    <a:ext uri="{9D8B030D-6E8A-4147-A177-3AD203B41FA5}">
                      <a16:colId xmlns:a16="http://schemas.microsoft.com/office/drawing/2014/main" val="2449346656"/>
                    </a:ext>
                  </a:extLst>
                </a:gridCol>
                <a:gridCol w="658368">
                  <a:extLst>
                    <a:ext uri="{9D8B030D-6E8A-4147-A177-3AD203B41FA5}">
                      <a16:colId xmlns:a16="http://schemas.microsoft.com/office/drawing/2014/main" val="2897158370"/>
                    </a:ext>
                  </a:extLst>
                </a:gridCol>
                <a:gridCol w="658368">
                  <a:extLst>
                    <a:ext uri="{9D8B030D-6E8A-4147-A177-3AD203B41FA5}">
                      <a16:colId xmlns:a16="http://schemas.microsoft.com/office/drawing/2014/main" val="1058814566"/>
                    </a:ext>
                  </a:extLst>
                </a:gridCol>
                <a:gridCol w="658368">
                  <a:extLst>
                    <a:ext uri="{9D8B030D-6E8A-4147-A177-3AD203B41FA5}">
                      <a16:colId xmlns:a16="http://schemas.microsoft.com/office/drawing/2014/main" val="764472850"/>
                    </a:ext>
                  </a:extLst>
                </a:gridCol>
                <a:gridCol w="658368">
                  <a:extLst>
                    <a:ext uri="{9D8B030D-6E8A-4147-A177-3AD203B41FA5}">
                      <a16:colId xmlns:a16="http://schemas.microsoft.com/office/drawing/2014/main" val="2458006089"/>
                    </a:ext>
                  </a:extLst>
                </a:gridCol>
                <a:gridCol w="658368">
                  <a:extLst>
                    <a:ext uri="{9D8B030D-6E8A-4147-A177-3AD203B41FA5}">
                      <a16:colId xmlns:a16="http://schemas.microsoft.com/office/drawing/2014/main" val="3483158430"/>
                    </a:ext>
                  </a:extLst>
                </a:gridCol>
                <a:gridCol w="658368">
                  <a:extLst>
                    <a:ext uri="{9D8B030D-6E8A-4147-A177-3AD203B41FA5}">
                      <a16:colId xmlns:a16="http://schemas.microsoft.com/office/drawing/2014/main" val="1894995069"/>
                    </a:ext>
                  </a:extLst>
                </a:gridCol>
                <a:gridCol w="658368">
                  <a:extLst>
                    <a:ext uri="{9D8B030D-6E8A-4147-A177-3AD203B41FA5}">
                      <a16:colId xmlns:a16="http://schemas.microsoft.com/office/drawing/2014/main" val="3478775898"/>
                    </a:ext>
                  </a:extLst>
                </a:gridCol>
                <a:gridCol w="658368">
                  <a:extLst>
                    <a:ext uri="{9D8B030D-6E8A-4147-A177-3AD203B41FA5}">
                      <a16:colId xmlns:a16="http://schemas.microsoft.com/office/drawing/2014/main" val="227970785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822464945"/>
                  </a:ext>
                </a:extLst>
              </a:tr>
              <a:tr h="370840">
                <a:tc>
                  <a:txBody>
                    <a:bodyPr/>
                    <a:lstStyle/>
                    <a:p>
                      <a:r>
                        <a:rPr lang="en-US" sz="1000"/>
                        <a:t>trekbicycleargentina</a:t>
                      </a:r>
                    </a:p>
                  </a:txBody>
                  <a:tcPr/>
                </a:tc>
                <a:tc>
                  <a:txBody>
                    <a:bodyPr/>
                    <a:lstStyle/>
                    <a:p>
                      <a:r>
                        <a:rPr lang="en-US" sz="1000"/>
                        <a:t>48025</a:t>
                      </a:r>
                    </a:p>
                  </a:txBody>
                  <a:tcPr/>
                </a:tc>
                <a:tc>
                  <a:txBody>
                    <a:bodyPr/>
                    <a:lstStyle/>
                    <a:p>
                      <a:r>
                        <a:rPr lang="en-US" sz="1000"/>
                        <a:t>334</a:t>
                      </a:r>
                    </a:p>
                  </a:txBody>
                  <a:tcPr/>
                </a:tc>
                <a:tc>
                  <a:txBody>
                    <a:bodyPr/>
                    <a:lstStyle/>
                    <a:p>
                      <a:r>
                        <a:rPr lang="en-US" sz="1000"/>
                        <a:t>11</a:t>
                      </a:r>
                    </a:p>
                  </a:txBody>
                  <a:tcPr/>
                </a:tc>
                <a:tc>
                  <a:txBody>
                    <a:bodyPr/>
                    <a:lstStyle/>
                    <a:p>
                      <a:r>
                        <a:rPr lang="en-US" sz="1000"/>
                        <a:t>14</a:t>
                      </a:r>
                    </a:p>
                  </a:txBody>
                  <a:tcPr/>
                </a:tc>
                <a:tc>
                  <a:txBody>
                    <a:bodyPr/>
                    <a:lstStyle/>
                    <a:p>
                      <a:r>
                        <a:rPr lang="en-US" sz="1000"/>
                        <a:t>3</a:t>
                      </a:r>
                    </a:p>
                  </a:txBody>
                  <a:tcPr/>
                </a:tc>
                <a:tc>
                  <a:txBody>
                    <a:bodyPr/>
                    <a:lstStyle/>
                    <a:p>
                      <a:r>
                        <a:rPr lang="en-US" sz="1000"/>
                        <a:t>28</a:t>
                      </a:r>
                    </a:p>
                  </a:txBody>
                  <a:tcPr/>
                </a:tc>
                <a:tc>
                  <a:txBody>
                    <a:bodyPr/>
                    <a:lstStyle/>
                    <a:p>
                      <a:r>
                        <a:rPr lang="en-US" sz="1000"/>
                        <a:t>7225</a:t>
                      </a:r>
                    </a:p>
                  </a:txBody>
                  <a:tcPr/>
                </a:tc>
                <a:tc>
                  <a:txBody>
                    <a:bodyPr/>
                    <a:lstStyle/>
                    <a:p>
                      <a:r>
                        <a:rPr lang="en-US" sz="1000"/>
                        <a:t>133</a:t>
                      </a:r>
                    </a:p>
                  </a:txBody>
                  <a:tcPr/>
                </a:tc>
                <a:tc>
                  <a:txBody>
                    <a:bodyPr/>
                    <a:lstStyle/>
                    <a:p>
                      <a:r>
                        <a:rPr lang="en-US" sz="1000"/>
                        <a:t>0.5491 %</a:t>
                      </a:r>
                    </a:p>
                  </a:txBody>
                  <a:tcPr/>
                </a:tc>
                <a:extLst>
                  <a:ext uri="{0D108BD9-81ED-4DB2-BD59-A6C34878D82A}">
                    <a16:rowId xmlns:a16="http://schemas.microsoft.com/office/drawing/2014/main" val="3547874492"/>
                  </a:ext>
                </a:extLst>
              </a:tr>
              <a:tr h="370840">
                <a:tc>
                  <a:txBody>
                    <a:bodyPr/>
                    <a:lstStyle/>
                    <a:p>
                      <a:r>
                        <a:rPr lang="en-US" sz="1000"/>
                        <a:t>specialized_arg</a:t>
                      </a:r>
                    </a:p>
                  </a:txBody>
                  <a:tcPr/>
                </a:tc>
                <a:tc>
                  <a:txBody>
                    <a:bodyPr/>
                    <a:lstStyle/>
                    <a:p>
                      <a:r>
                        <a:rPr lang="en-US" sz="1000"/>
                        <a:t>47423</a:t>
                      </a:r>
                    </a:p>
                  </a:txBody>
                  <a:tcPr/>
                </a:tc>
                <a:tc>
                  <a:txBody>
                    <a:bodyPr/>
                    <a:lstStyle/>
                    <a:p>
                      <a:r>
                        <a:rPr lang="en-US" sz="1000"/>
                        <a:t>664</a:t>
                      </a:r>
                    </a:p>
                  </a:txBody>
                  <a:tcPr/>
                </a:tc>
                <a:tc>
                  <a:txBody>
                    <a:bodyPr/>
                    <a:lstStyle/>
                    <a:p>
                      <a:r>
                        <a:rPr lang="en-US" sz="1000"/>
                        <a:t>5</a:t>
                      </a:r>
                    </a:p>
                  </a:txBody>
                  <a:tcPr/>
                </a:tc>
                <a:tc>
                  <a:txBody>
                    <a:bodyPr/>
                    <a:lstStyle/>
                    <a:p>
                      <a:r>
                        <a:rPr lang="en-US" sz="1000"/>
                        <a:t>6</a:t>
                      </a:r>
                    </a:p>
                  </a:txBody>
                  <a:tcPr/>
                </a:tc>
                <a:tc>
                  <a:txBody>
                    <a:bodyPr/>
                    <a:lstStyle/>
                    <a:p>
                      <a:r>
                        <a:rPr lang="en-US" sz="1000"/>
                        <a:t>2</a:t>
                      </a:r>
                    </a:p>
                  </a:txBody>
                  <a:tcPr/>
                </a:tc>
                <a:tc>
                  <a:txBody>
                    <a:bodyPr/>
                    <a:lstStyle/>
                    <a:p>
                      <a:r>
                        <a:rPr lang="en-US" sz="1000"/>
                        <a:t>13</a:t>
                      </a:r>
                    </a:p>
                  </a:txBody>
                  <a:tcPr/>
                </a:tc>
                <a:tc>
                  <a:txBody>
                    <a:bodyPr/>
                    <a:lstStyle/>
                    <a:p>
                      <a:r>
                        <a:rPr lang="en-US" sz="1000"/>
                        <a:t>4463</a:t>
                      </a:r>
                    </a:p>
                  </a:txBody>
                  <a:tcPr/>
                </a:tc>
                <a:tc>
                  <a:txBody>
                    <a:bodyPr/>
                    <a:lstStyle/>
                    <a:p>
                      <a:r>
                        <a:rPr lang="en-US" sz="1000"/>
                        <a:t>143</a:t>
                      </a:r>
                    </a:p>
                  </a:txBody>
                  <a:tcPr/>
                </a:tc>
                <a:tc>
                  <a:txBody>
                    <a:bodyPr/>
                    <a:lstStyle/>
                    <a:p>
                      <a:r>
                        <a:rPr lang="en-US" sz="1000"/>
                        <a:t>0.7524 %</a:t>
                      </a:r>
                    </a:p>
                  </a:txBody>
                  <a:tcPr/>
                </a:tc>
                <a:extLst>
                  <a:ext uri="{0D108BD9-81ED-4DB2-BD59-A6C34878D82A}">
                    <a16:rowId xmlns:a16="http://schemas.microsoft.com/office/drawing/2014/main" val="854366096"/>
                  </a:ext>
                </a:extLst>
              </a:tr>
              <a:tr h="370840">
                <a:tc>
                  <a:txBody>
                    <a:bodyPr/>
                    <a:lstStyle/>
                    <a:p>
                      <a:r>
                        <a:rPr lang="en-US" sz="1000"/>
                        <a:t>scottsportsargentina</a:t>
                      </a:r>
                    </a:p>
                  </a:txBody>
                  <a:tcPr/>
                </a:tc>
                <a:tc>
                  <a:txBody>
                    <a:bodyPr/>
                    <a:lstStyle/>
                    <a:p>
                      <a:r>
                        <a:rPr lang="en-US" sz="1000"/>
                        <a:t>37130</a:t>
                      </a:r>
                    </a:p>
                  </a:txBody>
                  <a:tcPr/>
                </a:tc>
                <a:tc>
                  <a:txBody>
                    <a:bodyPr/>
                    <a:lstStyle/>
                    <a:p>
                      <a:r>
                        <a:rPr lang="en-US" sz="1000"/>
                        <a:t>507</a:t>
                      </a:r>
                    </a:p>
                  </a:txBody>
                  <a:tcPr/>
                </a:tc>
                <a:tc>
                  <a:txBody>
                    <a:bodyPr/>
                    <a:lstStyle/>
                    <a:p>
                      <a:r>
                        <a:rPr lang="en-US" sz="1000"/>
                        <a:t>16</a:t>
                      </a:r>
                    </a:p>
                  </a:txBody>
                  <a:tcPr/>
                </a:tc>
                <a:tc>
                  <a:txBody>
                    <a:bodyPr/>
                    <a:lstStyle/>
                    <a:p>
                      <a:r>
                        <a:rPr lang="en-US" sz="1000"/>
                        <a:t>14</a:t>
                      </a:r>
                    </a:p>
                  </a:txBody>
                  <a:tcPr/>
                </a:tc>
                <a:tc>
                  <a:txBody>
                    <a:bodyPr/>
                    <a:lstStyle/>
                    <a:p>
                      <a:r>
                        <a:rPr lang="en-US" sz="1000"/>
                        <a:t>1</a:t>
                      </a:r>
                    </a:p>
                  </a:txBody>
                  <a:tcPr/>
                </a:tc>
                <a:tc>
                  <a:txBody>
                    <a:bodyPr/>
                    <a:lstStyle/>
                    <a:p>
                      <a:r>
                        <a:rPr lang="en-US" sz="1000"/>
                        <a:t>31</a:t>
                      </a:r>
                    </a:p>
                  </a:txBody>
                  <a:tcPr/>
                </a:tc>
                <a:tc>
                  <a:txBody>
                    <a:bodyPr/>
                    <a:lstStyle/>
                    <a:p>
                      <a:r>
                        <a:rPr lang="en-US" sz="1000"/>
                        <a:t>5714</a:t>
                      </a:r>
                    </a:p>
                  </a:txBody>
                  <a:tcPr/>
                </a:tc>
                <a:tc>
                  <a:txBody>
                    <a:bodyPr/>
                    <a:lstStyle/>
                    <a:p>
                      <a:r>
                        <a:rPr lang="en-US" sz="1000"/>
                        <a:t>345</a:t>
                      </a:r>
                    </a:p>
                  </a:txBody>
                  <a:tcPr/>
                </a:tc>
                <a:tc>
                  <a:txBody>
                    <a:bodyPr/>
                    <a:lstStyle/>
                    <a:p>
                      <a:r>
                        <a:rPr lang="en-US" sz="1000"/>
                        <a:t>0.5300 %</a:t>
                      </a:r>
                    </a:p>
                  </a:txBody>
                  <a:tcPr/>
                </a:tc>
                <a:extLst>
                  <a:ext uri="{0D108BD9-81ED-4DB2-BD59-A6C34878D82A}">
                    <a16:rowId xmlns:a16="http://schemas.microsoft.com/office/drawing/2014/main" val="2945733487"/>
                  </a:ext>
                </a:extLst>
              </a:tr>
              <a:tr h="370840">
                <a:tc>
                  <a:txBody>
                    <a:bodyPr/>
                    <a:lstStyle/>
                    <a:p>
                      <a:r>
                        <a:rPr lang="en-US" sz="1000"/>
                        <a:t>giantargentina</a:t>
                      </a:r>
                    </a:p>
                  </a:txBody>
                  <a:tcPr/>
                </a:tc>
                <a:tc>
                  <a:txBody>
                    <a:bodyPr/>
                    <a:lstStyle/>
                    <a:p>
                      <a:r>
                        <a:rPr lang="en-US" sz="1000"/>
                        <a:t>20075</a:t>
                      </a:r>
                    </a:p>
                  </a:txBody>
                  <a:tcPr/>
                </a:tc>
                <a:tc>
                  <a:txBody>
                    <a:bodyPr/>
                    <a:lstStyle/>
                    <a:p>
                      <a:r>
                        <a:rPr lang="en-US" sz="1000"/>
                        <a:t>126</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4</a:t>
                      </a:r>
                    </a:p>
                  </a:txBody>
                  <a:tcPr/>
                </a:tc>
                <a:tc>
                  <a:txBody>
                    <a:bodyPr/>
                    <a:lstStyle/>
                    <a:p>
                      <a:r>
                        <a:rPr lang="en-US" sz="1000"/>
                        <a:t>177</a:t>
                      </a:r>
                    </a:p>
                  </a:txBody>
                  <a:tcPr/>
                </a:tc>
                <a:tc>
                  <a:txBody>
                    <a:bodyPr/>
                    <a:lstStyle/>
                    <a:p>
                      <a:r>
                        <a:rPr lang="en-US" sz="1000"/>
                        <a:t>15</a:t>
                      </a:r>
                    </a:p>
                  </a:txBody>
                  <a:tcPr/>
                </a:tc>
                <a:tc>
                  <a:txBody>
                    <a:bodyPr/>
                    <a:lstStyle/>
                    <a:p>
                      <a:r>
                        <a:rPr lang="en-US" sz="1000"/>
                        <a:t>0.2399 %</a:t>
                      </a:r>
                    </a:p>
                  </a:txBody>
                  <a:tcPr/>
                </a:tc>
                <a:extLst>
                  <a:ext uri="{0D108BD9-81ED-4DB2-BD59-A6C34878D82A}">
                    <a16:rowId xmlns:a16="http://schemas.microsoft.com/office/drawing/2014/main" val="1718788002"/>
                  </a:ext>
                </a:extLst>
              </a:tr>
              <a:tr h="370840">
                <a:tc>
                  <a:txBody>
                    <a:bodyPr/>
                    <a:lstStyle/>
                    <a:p>
                      <a:r>
                        <a:rPr lang="en-US" sz="1000"/>
                        <a:t>orbea.argentina</a:t>
                      </a:r>
                    </a:p>
                  </a:txBody>
                  <a:tcPr/>
                </a:tc>
                <a:tc>
                  <a:txBody>
                    <a:bodyPr/>
                    <a:lstStyle/>
                    <a:p>
                      <a:r>
                        <a:rPr lang="en-US" sz="1000"/>
                        <a:t>18696</a:t>
                      </a:r>
                    </a:p>
                  </a:txBody>
                  <a:tcPr/>
                </a:tc>
                <a:tc>
                  <a:txBody>
                    <a:bodyPr/>
                    <a:lstStyle/>
                    <a:p>
                      <a:r>
                        <a:rPr lang="en-US" sz="1000"/>
                        <a:t>-60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852013333"/>
                  </a:ext>
                </a:extLst>
              </a:tr>
              <a:tr h="370840">
                <a:tc>
                  <a:txBody>
                    <a:bodyPr/>
                    <a:lstStyle/>
                    <a:p>
                      <a:r>
                        <a:rPr lang="en-US" sz="1000"/>
                        <a:t>cannondale.argentina</a:t>
                      </a:r>
                    </a:p>
                  </a:txBody>
                  <a:tcPr/>
                </a:tc>
                <a:tc>
                  <a:txBody>
                    <a:bodyPr/>
                    <a:lstStyle/>
                    <a:p>
                      <a:r>
                        <a:rPr lang="en-US" sz="1000"/>
                        <a:t>16618</a:t>
                      </a:r>
                    </a:p>
                  </a:txBody>
                  <a:tcPr/>
                </a:tc>
                <a:tc>
                  <a:txBody>
                    <a:bodyPr/>
                    <a:lstStyle/>
                    <a:p>
                      <a:r>
                        <a:rPr lang="en-US" sz="1000"/>
                        <a:t>73</a:t>
                      </a:r>
                    </a:p>
                  </a:txBody>
                  <a:tcPr/>
                </a:tc>
                <a:tc>
                  <a:txBody>
                    <a:bodyPr/>
                    <a:lstStyle/>
                    <a:p>
                      <a:r>
                        <a:rPr lang="en-US" sz="1000"/>
                        <a:t>5</a:t>
                      </a:r>
                    </a:p>
                  </a:txBody>
                  <a:tcPr/>
                </a:tc>
                <a:tc>
                  <a:txBody>
                    <a:bodyPr/>
                    <a:lstStyle/>
                    <a:p>
                      <a:r>
                        <a:rPr lang="en-US" sz="1000"/>
                        <a:t>7</a:t>
                      </a:r>
                    </a:p>
                  </a:txBody>
                  <a:tcPr/>
                </a:tc>
                <a:tc>
                  <a:txBody>
                    <a:bodyPr/>
                    <a:lstStyle/>
                    <a:p>
                      <a:r>
                        <a:rPr lang="en-US" sz="1000"/>
                        <a:t>0</a:t>
                      </a:r>
                    </a:p>
                  </a:txBody>
                  <a:tcPr/>
                </a:tc>
                <a:tc>
                  <a:txBody>
                    <a:bodyPr/>
                    <a:lstStyle/>
                    <a:p>
                      <a:r>
                        <a:rPr lang="en-US" sz="1000"/>
                        <a:t>12</a:t>
                      </a:r>
                    </a:p>
                  </a:txBody>
                  <a:tcPr/>
                </a:tc>
                <a:tc>
                  <a:txBody>
                    <a:bodyPr/>
                    <a:lstStyle/>
                    <a:p>
                      <a:r>
                        <a:rPr lang="en-US" sz="1000"/>
                        <a:t>1262</a:t>
                      </a:r>
                    </a:p>
                  </a:txBody>
                  <a:tcPr/>
                </a:tc>
                <a:tc>
                  <a:txBody>
                    <a:bodyPr/>
                    <a:lstStyle/>
                    <a:p>
                      <a:r>
                        <a:rPr lang="en-US" sz="1000"/>
                        <a:t>11</a:t>
                      </a:r>
                    </a:p>
                  </a:txBody>
                  <a:tcPr/>
                </a:tc>
                <a:tc>
                  <a:txBody>
                    <a:bodyPr/>
                    <a:lstStyle/>
                    <a:p>
                      <a:r>
                        <a:rPr lang="en-US" sz="1000"/>
                        <a:t>0.6398 %</a:t>
                      </a:r>
                    </a:p>
                  </a:txBody>
                  <a:tcPr/>
                </a:tc>
                <a:extLst>
                  <a:ext uri="{0D108BD9-81ED-4DB2-BD59-A6C34878D82A}">
                    <a16:rowId xmlns:a16="http://schemas.microsoft.com/office/drawing/2014/main" val="3165856267"/>
                  </a:ext>
                </a:extLst>
              </a:tr>
              <a:tr h="370840">
                <a:tc>
                  <a:txBody>
                    <a:bodyPr/>
                    <a:lstStyle/>
                    <a:p>
                      <a:r>
                        <a:rPr lang="en-US" sz="1000"/>
                        <a:t>meridabikes_ar</a:t>
                      </a:r>
                    </a:p>
                  </a:txBody>
                  <a:tcPr/>
                </a:tc>
                <a:tc>
                  <a:txBody>
                    <a:bodyPr/>
                    <a:lstStyle/>
                    <a:p>
                      <a:r>
                        <a:rPr lang="en-US" sz="1000"/>
                        <a:t>6938</a:t>
                      </a:r>
                    </a:p>
                  </a:txBody>
                  <a:tcPr/>
                </a:tc>
                <a:tc>
                  <a:txBody>
                    <a:bodyPr/>
                    <a:lstStyle/>
                    <a:p>
                      <a:r>
                        <a:rPr lang="en-US" sz="1000"/>
                        <a:t>201</a:t>
                      </a:r>
                    </a:p>
                  </a:txBody>
                  <a:tcPr/>
                </a:tc>
                <a:tc>
                  <a:txBody>
                    <a:bodyPr/>
                    <a:lstStyle/>
                    <a:p>
                      <a:r>
                        <a:rPr lang="en-US" sz="1000"/>
                        <a:t>2</a:t>
                      </a:r>
                    </a:p>
                  </a:txBody>
                  <a:tcPr/>
                </a:tc>
                <a:tc>
                  <a:txBody>
                    <a:bodyPr/>
                    <a:lstStyle/>
                    <a:p>
                      <a:r>
                        <a:rPr lang="en-US" sz="1000"/>
                        <a:t>2</a:t>
                      </a:r>
                    </a:p>
                  </a:txBody>
                  <a:tcPr/>
                </a:tc>
                <a:tc>
                  <a:txBody>
                    <a:bodyPr/>
                    <a:lstStyle/>
                    <a:p>
                      <a:r>
                        <a:rPr lang="en-US" sz="1000"/>
                        <a:t>2</a:t>
                      </a:r>
                    </a:p>
                  </a:txBody>
                  <a:tcPr/>
                </a:tc>
                <a:tc>
                  <a:txBody>
                    <a:bodyPr/>
                    <a:lstStyle/>
                    <a:p>
                      <a:r>
                        <a:rPr lang="en-US" sz="1000"/>
                        <a:t>6</a:t>
                      </a:r>
                    </a:p>
                  </a:txBody>
                  <a:tcPr/>
                </a:tc>
                <a:tc>
                  <a:txBody>
                    <a:bodyPr/>
                    <a:lstStyle/>
                    <a:p>
                      <a:r>
                        <a:rPr lang="en-US" sz="1000"/>
                        <a:t>398</a:t>
                      </a:r>
                    </a:p>
                  </a:txBody>
                  <a:tcPr/>
                </a:tc>
                <a:tc>
                  <a:txBody>
                    <a:bodyPr/>
                    <a:lstStyle/>
                    <a:p>
                      <a:r>
                        <a:rPr lang="en-US" sz="1000"/>
                        <a:t>4</a:t>
                      </a:r>
                    </a:p>
                  </a:txBody>
                  <a:tcPr/>
                </a:tc>
                <a:tc>
                  <a:txBody>
                    <a:bodyPr/>
                    <a:lstStyle/>
                    <a:p>
                      <a:r>
                        <a:rPr lang="en-US" sz="1000"/>
                        <a:t>0.9800 %</a:t>
                      </a:r>
                    </a:p>
                  </a:txBody>
                  <a:tcPr/>
                </a:tc>
                <a:extLst>
                  <a:ext uri="{0D108BD9-81ED-4DB2-BD59-A6C34878D82A}">
                    <a16:rowId xmlns:a16="http://schemas.microsoft.com/office/drawing/2014/main" val="2453268435"/>
                  </a:ext>
                </a:extLst>
              </a:tr>
              <a:tr h="370840">
                <a:tc>
                  <a:txBody>
                    <a:bodyPr/>
                    <a:lstStyle/>
                    <a:p>
                      <a:r>
                        <a:rPr lang="en-US" sz="1000"/>
                        <a:t>cervelo_argentina</a:t>
                      </a:r>
                    </a:p>
                  </a:txBody>
                  <a:tcPr/>
                </a:tc>
                <a:tc>
                  <a:txBody>
                    <a:bodyPr/>
                    <a:lstStyle/>
                    <a:p>
                      <a:r>
                        <a:rPr lang="en-US" sz="1000"/>
                        <a:t>4453</a:t>
                      </a:r>
                    </a:p>
                  </a:txBody>
                  <a:tcPr/>
                </a:tc>
                <a:tc>
                  <a:txBody>
                    <a:bodyPr/>
                    <a:lstStyle/>
                    <a:p>
                      <a:r>
                        <a:rPr lang="en-US" sz="1000"/>
                        <a:t>76</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2805547051"/>
                  </a:ext>
                </a:extLst>
              </a:tr>
            </a:tbl>
          </a:graphicData>
        </a:graphic>
      </p:graphicFrame>
      <p:sp>
        <p:nvSpPr>
          <p:cNvPr id="4" name="Text Placeholder 3">
            <a:extLst>
              <a:ext uri="{FF2B5EF4-FFF2-40B4-BE49-F238E27FC236}">
                <a16:creationId xmlns:a16="http://schemas.microsoft.com/office/drawing/2014/main" id="{CBEAF85B-FB20-42CA-B7E2-EA1EA91AB8BA}"/>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41057526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2FAB0-0055-4D2E-BB08-16D2DCF382F0}"/>
              </a:ext>
            </a:extLst>
          </p:cNvPr>
          <p:cNvSpPr>
            <a:spLocks noGrp="1"/>
          </p:cNvSpPr>
          <p:nvPr>
            <p:ph type="title"/>
          </p:nvPr>
        </p:nvSpPr>
        <p:spPr/>
        <p:txBody>
          <a:bodyPr/>
          <a:lstStyle/>
          <a:p>
            <a:r>
              <a:rPr lang="en-US"/>
              <a:t>Instagram Key Metrics Radar | Scott</a:t>
            </a:r>
          </a:p>
        </p:txBody>
      </p:sp>
      <p:graphicFrame>
        <p:nvGraphicFramePr>
          <p:cNvPr id="6" name="Chart Placeholder 5">
            <a:extLst>
              <a:ext uri="{FF2B5EF4-FFF2-40B4-BE49-F238E27FC236}">
                <a16:creationId xmlns:a16="http://schemas.microsoft.com/office/drawing/2014/main" id="{83A06EE7-7AA0-48F9-BBC3-DDBC809879E2}"/>
              </a:ext>
            </a:extLst>
          </p:cNvPr>
          <p:cNvGraphicFramePr>
            <a:graphicFrameLocks noGrp="1"/>
          </p:cNvGraphicFramePr>
          <p:nvPr>
            <p:ph type="chart" sz="quarter" idx="13"/>
            <p:extLst>
              <p:ext uri="{D42A27DB-BD31-4B8C-83A1-F6EECF244321}">
                <p14:modId xmlns:p14="http://schemas.microsoft.com/office/powerpoint/2010/main" val="40265871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84C8AB-6E55-44FF-AA77-BB7481BB47DC}"/>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94E467D3-D782-471F-89D8-43B2F00878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29361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9EA5D-F66A-4F7C-AD70-8ADAFE51E2FB}"/>
              </a:ext>
            </a:extLst>
          </p:cNvPr>
          <p:cNvSpPr>
            <a:spLocks noGrp="1"/>
          </p:cNvSpPr>
          <p:nvPr>
            <p:ph type="title"/>
          </p:nvPr>
        </p:nvSpPr>
        <p:spPr/>
        <p:txBody>
          <a:bodyPr/>
          <a:lstStyle/>
          <a:p>
            <a:r>
              <a:rPr lang="en-US"/>
              <a:t>Instagram Followers Total | Scott</a:t>
            </a:r>
          </a:p>
        </p:txBody>
      </p:sp>
      <p:graphicFrame>
        <p:nvGraphicFramePr>
          <p:cNvPr id="6" name="Chart Placeholder 5">
            <a:extLst>
              <a:ext uri="{FF2B5EF4-FFF2-40B4-BE49-F238E27FC236}">
                <a16:creationId xmlns:a16="http://schemas.microsoft.com/office/drawing/2014/main" id="{DB57561E-E482-4568-856E-5EE3B914C901}"/>
              </a:ext>
            </a:extLst>
          </p:cNvPr>
          <p:cNvGraphicFramePr>
            <a:graphicFrameLocks noGrp="1"/>
          </p:cNvGraphicFramePr>
          <p:nvPr>
            <p:ph type="chart" sz="quarter" idx="13"/>
            <p:extLst>
              <p:ext uri="{D42A27DB-BD31-4B8C-83A1-F6EECF244321}">
                <p14:modId xmlns:p14="http://schemas.microsoft.com/office/powerpoint/2010/main" val="5779281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98DB9C-A320-4466-A21A-6A532D9B29C0}"/>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EC46C390-9470-48AD-AC14-474D10B087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69754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AC53A-CC26-45A1-B987-148ADC3F13C5}"/>
              </a:ext>
            </a:extLst>
          </p:cNvPr>
          <p:cNvSpPr>
            <a:spLocks noGrp="1"/>
          </p:cNvSpPr>
          <p:nvPr>
            <p:ph type="title"/>
          </p:nvPr>
        </p:nvSpPr>
        <p:spPr/>
        <p:txBody>
          <a:bodyPr/>
          <a:lstStyle/>
          <a:p>
            <a:r>
              <a:rPr lang="en-US"/>
              <a:t>Instagram Followers Change | Scott</a:t>
            </a:r>
          </a:p>
        </p:txBody>
      </p:sp>
      <p:graphicFrame>
        <p:nvGraphicFramePr>
          <p:cNvPr id="6" name="Chart Placeholder 5">
            <a:extLst>
              <a:ext uri="{FF2B5EF4-FFF2-40B4-BE49-F238E27FC236}">
                <a16:creationId xmlns:a16="http://schemas.microsoft.com/office/drawing/2014/main" id="{64581574-81AB-4808-A708-5F3D29866C0F}"/>
              </a:ext>
            </a:extLst>
          </p:cNvPr>
          <p:cNvGraphicFramePr>
            <a:graphicFrameLocks noGrp="1"/>
          </p:cNvGraphicFramePr>
          <p:nvPr>
            <p:ph type="chart" sz="quarter" idx="13"/>
            <p:extLst>
              <p:ext uri="{D42A27DB-BD31-4B8C-83A1-F6EECF244321}">
                <p14:modId xmlns:p14="http://schemas.microsoft.com/office/powerpoint/2010/main" val="41392069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9197AE-8913-469B-9006-8B0C8D5FBBE9}"/>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E1F1746D-CF8D-43D6-8AA0-46E35C9B87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752651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F7881-7E0A-4B58-B641-F1DE9316B4DE}"/>
              </a:ext>
            </a:extLst>
          </p:cNvPr>
          <p:cNvSpPr>
            <a:spLocks noGrp="1"/>
          </p:cNvSpPr>
          <p:nvPr>
            <p:ph type="title"/>
          </p:nvPr>
        </p:nvSpPr>
        <p:spPr/>
        <p:txBody>
          <a:bodyPr/>
          <a:lstStyle/>
          <a:p>
            <a:r>
              <a:rPr lang="en-US"/>
              <a:t>Instagram Followers Change Per Weekday | Scott</a:t>
            </a:r>
          </a:p>
        </p:txBody>
      </p:sp>
      <p:graphicFrame>
        <p:nvGraphicFramePr>
          <p:cNvPr id="6" name="Chart Placeholder 5">
            <a:extLst>
              <a:ext uri="{FF2B5EF4-FFF2-40B4-BE49-F238E27FC236}">
                <a16:creationId xmlns:a16="http://schemas.microsoft.com/office/drawing/2014/main" id="{F17022AB-7A5C-4E10-83F5-BD6829F3D27A}"/>
              </a:ext>
            </a:extLst>
          </p:cNvPr>
          <p:cNvGraphicFramePr>
            <a:graphicFrameLocks noGrp="1"/>
          </p:cNvGraphicFramePr>
          <p:nvPr>
            <p:ph type="chart" sz="quarter" idx="13"/>
            <p:extLst>
              <p:ext uri="{D42A27DB-BD31-4B8C-83A1-F6EECF244321}">
                <p14:modId xmlns:p14="http://schemas.microsoft.com/office/powerpoint/2010/main" val="39926894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345740-8113-4DDD-BD11-2A74DC80F307}"/>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E096D013-7854-49C3-89BE-EE9F391971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335441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9D15B-5D7E-4BFC-9455-D185F9621A30}"/>
              </a:ext>
            </a:extLst>
          </p:cNvPr>
          <p:cNvSpPr>
            <a:spLocks noGrp="1"/>
          </p:cNvSpPr>
          <p:nvPr>
            <p:ph type="title"/>
          </p:nvPr>
        </p:nvSpPr>
        <p:spPr/>
        <p:txBody>
          <a:bodyPr/>
          <a:lstStyle/>
          <a:p>
            <a:r>
              <a:rPr lang="en-US"/>
              <a:t>Instagram Posts By Weekday | Scott</a:t>
            </a:r>
          </a:p>
        </p:txBody>
      </p:sp>
      <p:graphicFrame>
        <p:nvGraphicFramePr>
          <p:cNvPr id="6" name="Chart Placeholder 5">
            <a:extLst>
              <a:ext uri="{FF2B5EF4-FFF2-40B4-BE49-F238E27FC236}">
                <a16:creationId xmlns:a16="http://schemas.microsoft.com/office/drawing/2014/main" id="{9DBDDEB9-8612-4E36-B1E9-3519ED5401A8}"/>
              </a:ext>
            </a:extLst>
          </p:cNvPr>
          <p:cNvGraphicFramePr>
            <a:graphicFrameLocks noGrp="1"/>
          </p:cNvGraphicFramePr>
          <p:nvPr>
            <p:ph type="chart" sz="quarter" idx="13"/>
            <p:extLst>
              <p:ext uri="{D42A27DB-BD31-4B8C-83A1-F6EECF244321}">
                <p14:modId xmlns:p14="http://schemas.microsoft.com/office/powerpoint/2010/main" val="19115129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F1C763-0B1B-4A39-B831-5C44E80EC2D4}"/>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EDC086A2-AF35-483D-A85D-407E47E014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853130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2E00F-9F69-41F9-8D67-32048D61CEBE}"/>
              </a:ext>
            </a:extLst>
          </p:cNvPr>
          <p:cNvSpPr>
            <a:spLocks noGrp="1"/>
          </p:cNvSpPr>
          <p:nvPr>
            <p:ph type="title"/>
          </p:nvPr>
        </p:nvSpPr>
        <p:spPr/>
        <p:txBody>
          <a:bodyPr/>
          <a:lstStyle/>
          <a:p>
            <a:r>
              <a:rPr lang="en-US"/>
              <a:t>Instagram Interaction Rate By Weekday | Scott</a:t>
            </a:r>
          </a:p>
        </p:txBody>
      </p:sp>
      <p:graphicFrame>
        <p:nvGraphicFramePr>
          <p:cNvPr id="6" name="Chart Placeholder 5">
            <a:extLst>
              <a:ext uri="{FF2B5EF4-FFF2-40B4-BE49-F238E27FC236}">
                <a16:creationId xmlns:a16="http://schemas.microsoft.com/office/drawing/2014/main" id="{A660C0A3-1671-4CAC-8429-22B5A6F1870F}"/>
              </a:ext>
            </a:extLst>
          </p:cNvPr>
          <p:cNvGraphicFramePr>
            <a:graphicFrameLocks noGrp="1"/>
          </p:cNvGraphicFramePr>
          <p:nvPr>
            <p:ph type="chart" sz="quarter" idx="13"/>
            <p:extLst>
              <p:ext uri="{D42A27DB-BD31-4B8C-83A1-F6EECF244321}">
                <p14:modId xmlns:p14="http://schemas.microsoft.com/office/powerpoint/2010/main" val="35588503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596682-8013-470E-9B81-2A459A2AD1E8}"/>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7ED0D0FC-B194-464C-9001-66654C6233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79278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511B0-1A2C-45C5-81FA-195AA33740A6}"/>
              </a:ext>
            </a:extLst>
          </p:cNvPr>
          <p:cNvSpPr>
            <a:spLocks noGrp="1"/>
          </p:cNvSpPr>
          <p:nvPr>
            <p:ph type="title"/>
          </p:nvPr>
        </p:nvSpPr>
        <p:spPr/>
        <p:txBody>
          <a:bodyPr/>
          <a:lstStyle/>
          <a:p>
            <a:r>
              <a:rPr lang="en-US"/>
              <a:t>Instagram Posts By Hour | Scott</a:t>
            </a:r>
          </a:p>
        </p:txBody>
      </p:sp>
      <p:graphicFrame>
        <p:nvGraphicFramePr>
          <p:cNvPr id="6" name="Chart Placeholder 5">
            <a:extLst>
              <a:ext uri="{FF2B5EF4-FFF2-40B4-BE49-F238E27FC236}">
                <a16:creationId xmlns:a16="http://schemas.microsoft.com/office/drawing/2014/main" id="{CE399997-2C75-4A94-A187-AFC26D4E9395}"/>
              </a:ext>
            </a:extLst>
          </p:cNvPr>
          <p:cNvGraphicFramePr>
            <a:graphicFrameLocks noGrp="1"/>
          </p:cNvGraphicFramePr>
          <p:nvPr>
            <p:ph type="chart" sz="quarter" idx="13"/>
            <p:extLst>
              <p:ext uri="{D42A27DB-BD31-4B8C-83A1-F6EECF244321}">
                <p14:modId xmlns:p14="http://schemas.microsoft.com/office/powerpoint/2010/main" val="7929145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37192F-148A-423D-A413-67D77E4DAF19}"/>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5210CC6D-C806-4ABC-AE1F-9F30C2A9FC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01169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DF437-FC54-455B-A985-BCC7062E37E1}"/>
              </a:ext>
            </a:extLst>
          </p:cNvPr>
          <p:cNvSpPr>
            <a:spLocks noGrp="1"/>
          </p:cNvSpPr>
          <p:nvPr>
            <p:ph type="title"/>
          </p:nvPr>
        </p:nvSpPr>
        <p:spPr/>
        <p:txBody>
          <a:bodyPr/>
          <a:lstStyle/>
          <a:p>
            <a:r>
              <a:rPr lang="en-US"/>
              <a:t>Instagram Interaction Rate By Hour | Scott</a:t>
            </a:r>
          </a:p>
        </p:txBody>
      </p:sp>
      <p:graphicFrame>
        <p:nvGraphicFramePr>
          <p:cNvPr id="6" name="Chart Placeholder 5">
            <a:extLst>
              <a:ext uri="{FF2B5EF4-FFF2-40B4-BE49-F238E27FC236}">
                <a16:creationId xmlns:a16="http://schemas.microsoft.com/office/drawing/2014/main" id="{524C13C4-5E6E-4112-B806-6A23D9E07110}"/>
              </a:ext>
            </a:extLst>
          </p:cNvPr>
          <p:cNvGraphicFramePr>
            <a:graphicFrameLocks noGrp="1"/>
          </p:cNvGraphicFramePr>
          <p:nvPr>
            <p:ph type="chart" sz="quarter" idx="13"/>
            <p:extLst>
              <p:ext uri="{D42A27DB-BD31-4B8C-83A1-F6EECF244321}">
                <p14:modId xmlns:p14="http://schemas.microsoft.com/office/powerpoint/2010/main" val="12343546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D2A30B-F450-42DE-8474-5D62C60C4E9C}"/>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EB76C549-551F-45A5-9BB4-1AA34D9BB4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76555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96254-1291-4B1F-9033-7D505CA96C7C}"/>
              </a:ext>
            </a:extLst>
          </p:cNvPr>
          <p:cNvSpPr>
            <a:spLocks noGrp="1"/>
          </p:cNvSpPr>
          <p:nvPr>
            <p:ph type="title"/>
          </p:nvPr>
        </p:nvSpPr>
        <p:spPr/>
        <p:txBody>
          <a:bodyPr/>
          <a:lstStyle/>
          <a:p>
            <a:r>
              <a:rPr lang="en-US"/>
              <a:t>Instagram Post Type Distribution Per Profile | Scott</a:t>
            </a:r>
          </a:p>
        </p:txBody>
      </p:sp>
      <p:graphicFrame>
        <p:nvGraphicFramePr>
          <p:cNvPr id="6" name="Chart Placeholder 5">
            <a:extLst>
              <a:ext uri="{FF2B5EF4-FFF2-40B4-BE49-F238E27FC236}">
                <a16:creationId xmlns:a16="http://schemas.microsoft.com/office/drawing/2014/main" id="{65E3E3FE-0549-4475-B368-7C5C6B06CB17}"/>
              </a:ext>
            </a:extLst>
          </p:cNvPr>
          <p:cNvGraphicFramePr>
            <a:graphicFrameLocks noGrp="1"/>
          </p:cNvGraphicFramePr>
          <p:nvPr>
            <p:ph type="chart" sz="quarter" idx="13"/>
            <p:extLst>
              <p:ext uri="{D42A27DB-BD31-4B8C-83A1-F6EECF244321}">
                <p14:modId xmlns:p14="http://schemas.microsoft.com/office/powerpoint/2010/main" val="23915171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0FD28F-E78C-40CC-9379-414F06BEE130}"/>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A1B87AC4-F800-4FF2-8939-C54090D26B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49913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9A337-CD08-4A6A-A2EE-AEF709FAEF6B}"/>
              </a:ext>
            </a:extLst>
          </p:cNvPr>
          <p:cNvSpPr>
            <a:spLocks noGrp="1"/>
          </p:cNvSpPr>
          <p:nvPr>
            <p:ph type="title"/>
          </p:nvPr>
        </p:nvSpPr>
        <p:spPr/>
        <p:txBody>
          <a:bodyPr/>
          <a:lstStyle/>
          <a:p>
            <a:r>
              <a:rPr lang="en-US"/>
              <a:t>Instagram Interactions by Post Type | Scott</a:t>
            </a:r>
          </a:p>
        </p:txBody>
      </p:sp>
      <p:graphicFrame>
        <p:nvGraphicFramePr>
          <p:cNvPr id="6" name="Chart Placeholder 5">
            <a:extLst>
              <a:ext uri="{FF2B5EF4-FFF2-40B4-BE49-F238E27FC236}">
                <a16:creationId xmlns:a16="http://schemas.microsoft.com/office/drawing/2014/main" id="{46C5B518-E0B7-4454-AA18-6BE62F0C5702}"/>
              </a:ext>
            </a:extLst>
          </p:cNvPr>
          <p:cNvGraphicFramePr>
            <a:graphicFrameLocks noGrp="1"/>
          </p:cNvGraphicFramePr>
          <p:nvPr>
            <p:ph type="chart" sz="quarter" idx="13"/>
            <p:extLst>
              <p:ext uri="{D42A27DB-BD31-4B8C-83A1-F6EECF244321}">
                <p14:modId xmlns:p14="http://schemas.microsoft.com/office/powerpoint/2010/main" val="4975074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F44514-E02D-4C39-B740-9B2513BFD693}"/>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9ED70574-497D-48C5-94E1-F90E0B576E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97008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3EBB2-9F33-4E72-94C2-0DBB4B32A4DF}"/>
              </a:ext>
            </a:extLst>
          </p:cNvPr>
          <p:cNvSpPr>
            <a:spLocks noGrp="1"/>
          </p:cNvSpPr>
          <p:nvPr>
            <p:ph type="title"/>
          </p:nvPr>
        </p:nvSpPr>
        <p:spPr/>
        <p:txBody>
          <a:bodyPr/>
          <a:lstStyle/>
          <a:p>
            <a:r>
              <a:rPr lang="en-US"/>
              <a:t>Instagram Interaction Rate By Post Type | Scott</a:t>
            </a:r>
          </a:p>
        </p:txBody>
      </p:sp>
      <p:graphicFrame>
        <p:nvGraphicFramePr>
          <p:cNvPr id="6" name="Chart Placeholder 5">
            <a:extLst>
              <a:ext uri="{FF2B5EF4-FFF2-40B4-BE49-F238E27FC236}">
                <a16:creationId xmlns:a16="http://schemas.microsoft.com/office/drawing/2014/main" id="{17D1E751-D56E-40F4-BA54-17BACCC204C4}"/>
              </a:ext>
            </a:extLst>
          </p:cNvPr>
          <p:cNvGraphicFramePr>
            <a:graphicFrameLocks noGrp="1"/>
          </p:cNvGraphicFramePr>
          <p:nvPr>
            <p:ph type="chart" sz="quarter" idx="13"/>
            <p:extLst>
              <p:ext uri="{D42A27DB-BD31-4B8C-83A1-F6EECF244321}">
                <p14:modId xmlns:p14="http://schemas.microsoft.com/office/powerpoint/2010/main" val="4720350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954F40-8A26-4DF1-8A45-9CD61F550D4D}"/>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152B0CDD-1FFE-431E-9023-2564F4D824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171174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D3828-81F7-4E0F-9BFC-257A27E02776}"/>
              </a:ext>
            </a:extLst>
          </p:cNvPr>
          <p:cNvSpPr>
            <a:spLocks noGrp="1"/>
          </p:cNvSpPr>
          <p:nvPr>
            <p:ph type="title"/>
          </p:nvPr>
        </p:nvSpPr>
        <p:spPr/>
        <p:txBody>
          <a:bodyPr/>
          <a:lstStyle/>
          <a:p>
            <a:r>
              <a:rPr lang="en-US"/>
              <a:t>Instagram Interactions Distribution | Scott</a:t>
            </a:r>
          </a:p>
        </p:txBody>
      </p:sp>
      <p:graphicFrame>
        <p:nvGraphicFramePr>
          <p:cNvPr id="6" name="Chart Placeholder 5">
            <a:extLst>
              <a:ext uri="{FF2B5EF4-FFF2-40B4-BE49-F238E27FC236}">
                <a16:creationId xmlns:a16="http://schemas.microsoft.com/office/drawing/2014/main" id="{1D28B67D-1C02-497C-B1FA-92FD18546A22}"/>
              </a:ext>
            </a:extLst>
          </p:cNvPr>
          <p:cNvGraphicFramePr>
            <a:graphicFrameLocks noGrp="1"/>
          </p:cNvGraphicFramePr>
          <p:nvPr>
            <p:ph type="chart" sz="quarter" idx="13"/>
            <p:extLst>
              <p:ext uri="{D42A27DB-BD31-4B8C-83A1-F6EECF244321}">
                <p14:modId xmlns:p14="http://schemas.microsoft.com/office/powerpoint/2010/main" val="31343954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0BB6F5-895A-4B1A-A7CC-B36F2CD0270D}"/>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6FBE75ED-374F-4D8E-82F6-ABB52A2DE0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51671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53DDB-EC59-45EC-900C-66616D051949}"/>
              </a:ext>
            </a:extLst>
          </p:cNvPr>
          <p:cNvSpPr>
            <a:spLocks noGrp="1"/>
          </p:cNvSpPr>
          <p:nvPr>
            <p:ph type="title"/>
          </p:nvPr>
        </p:nvSpPr>
        <p:spPr/>
        <p:txBody>
          <a:bodyPr/>
          <a:lstStyle/>
          <a:p>
            <a:r>
              <a:rPr lang="en-US"/>
              <a:t>Instagram Hashtag Detection | Scott - 1 of 2</a:t>
            </a:r>
          </a:p>
        </p:txBody>
      </p:sp>
      <p:graphicFrame>
        <p:nvGraphicFramePr>
          <p:cNvPr id="5" name="Table Placeholder 4">
            <a:extLst>
              <a:ext uri="{FF2B5EF4-FFF2-40B4-BE49-F238E27FC236}">
                <a16:creationId xmlns:a16="http://schemas.microsoft.com/office/drawing/2014/main" id="{1055DDA9-D076-42F7-A9CB-9013FA4B2616}"/>
              </a:ext>
            </a:extLst>
          </p:cNvPr>
          <p:cNvGraphicFramePr>
            <a:graphicFrameLocks noGrp="1"/>
          </p:cNvGraphicFramePr>
          <p:nvPr>
            <p:ph type="tbl" sz="quarter" idx="13"/>
            <p:extLst>
              <p:ext uri="{D42A27DB-BD31-4B8C-83A1-F6EECF244321}">
                <p14:modId xmlns:p14="http://schemas.microsoft.com/office/powerpoint/2010/main" val="24307940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74824800"/>
                    </a:ext>
                  </a:extLst>
                </a:gridCol>
                <a:gridCol w="1399032">
                  <a:extLst>
                    <a:ext uri="{9D8B030D-6E8A-4147-A177-3AD203B41FA5}">
                      <a16:colId xmlns:a16="http://schemas.microsoft.com/office/drawing/2014/main" val="2219800415"/>
                    </a:ext>
                  </a:extLst>
                </a:gridCol>
                <a:gridCol w="1399032">
                  <a:extLst>
                    <a:ext uri="{9D8B030D-6E8A-4147-A177-3AD203B41FA5}">
                      <a16:colId xmlns:a16="http://schemas.microsoft.com/office/drawing/2014/main" val="4184801953"/>
                    </a:ext>
                  </a:extLst>
                </a:gridCol>
                <a:gridCol w="1399032">
                  <a:extLst>
                    <a:ext uri="{9D8B030D-6E8A-4147-A177-3AD203B41FA5}">
                      <a16:colId xmlns:a16="http://schemas.microsoft.com/office/drawing/2014/main" val="1461145939"/>
                    </a:ext>
                  </a:extLst>
                </a:gridCol>
                <a:gridCol w="1399032">
                  <a:extLst>
                    <a:ext uri="{9D8B030D-6E8A-4147-A177-3AD203B41FA5}">
                      <a16:colId xmlns:a16="http://schemas.microsoft.com/office/drawing/2014/main" val="2889744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633875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177.39285714286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180.03571428571</a:t>
                      </a:r>
                    </a:p>
                  </a:txBody>
                  <a:tcPr/>
                </a:tc>
                <a:extLst>
                  <a:ext uri="{0D108BD9-81ED-4DB2-BD59-A6C34878D82A}">
                    <a16:rowId xmlns:a16="http://schemas.microsoft.com/office/drawing/2014/main" val="4282131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177.39285714286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180.03571428571</a:t>
                      </a:r>
                    </a:p>
                  </a:txBody>
                  <a:tcPr/>
                </a:tc>
                <a:extLst>
                  <a:ext uri="{0D108BD9-81ED-4DB2-BD59-A6C34878D82A}">
                    <a16:rowId xmlns:a16="http://schemas.microsoft.com/office/drawing/2014/main" val="2144633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183.5</a:t>
                      </a:r>
                    </a:p>
                  </a:txBody>
                  <a:tcPr/>
                </a:tc>
                <a:extLst>
                  <a:ext uri="{0D108BD9-81ED-4DB2-BD59-A6C34878D82A}">
                    <a16:rowId xmlns:a16="http://schemas.microsoft.com/office/drawing/2014/main" val="1891950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169.4</a:t>
                      </a:r>
                    </a:p>
                  </a:txBody>
                  <a:tcPr/>
                </a:tc>
                <a:extLst>
                  <a:ext uri="{0D108BD9-81ED-4DB2-BD59-A6C34878D82A}">
                    <a16:rowId xmlns:a16="http://schemas.microsoft.com/office/drawing/2014/main" val="3483821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169.4</a:t>
                      </a:r>
                    </a:p>
                  </a:txBody>
                  <a:tcPr/>
                </a:tc>
                <a:extLst>
                  <a:ext uri="{0D108BD9-81ED-4DB2-BD59-A6C34878D82A}">
                    <a16:rowId xmlns:a16="http://schemas.microsoft.com/office/drawing/2014/main" val="3070020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168.66666666667</a:t>
                      </a:r>
                    </a:p>
                  </a:txBody>
                  <a:tcPr/>
                </a:tc>
                <a:extLst>
                  <a:ext uri="{0D108BD9-81ED-4DB2-BD59-A6C34878D82A}">
                    <a16:rowId xmlns:a16="http://schemas.microsoft.com/office/drawing/2014/main" val="647736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168.66666666667</a:t>
                      </a:r>
                    </a:p>
                  </a:txBody>
                  <a:tcPr/>
                </a:tc>
                <a:extLst>
                  <a:ext uri="{0D108BD9-81ED-4DB2-BD59-A6C34878D82A}">
                    <a16:rowId xmlns:a16="http://schemas.microsoft.com/office/drawing/2014/main" val="3711768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#IamSpecialized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392.55555555556</a:t>
                      </a:r>
                    </a:p>
                  </a:txBody>
                  <a:tcPr/>
                </a:tc>
                <a:extLst>
                  <a:ext uri="{0D108BD9-81ED-4DB2-BD59-A6C34878D82A}">
                    <a16:rowId xmlns:a16="http://schemas.microsoft.com/office/drawing/2014/main" val="983745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435.66666666667</a:t>
                      </a:r>
                    </a:p>
                  </a:txBody>
                  <a:tcPr/>
                </a:tc>
                <a:extLst>
                  <a:ext uri="{0D108BD9-81ED-4DB2-BD59-A6C34878D82A}">
                    <a16:rowId xmlns:a16="http://schemas.microsoft.com/office/drawing/2014/main" val="526352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#FastIsFun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294.375</a:t>
                      </a:r>
                    </a:p>
                  </a:txBody>
                  <a:tcPr/>
                </a:tc>
                <a:extLst>
                  <a:ext uri="{0D108BD9-81ED-4DB2-BD59-A6C34878D82A}">
                    <a16:rowId xmlns:a16="http://schemas.microsoft.com/office/drawing/2014/main" val="2332710107"/>
                  </a:ext>
                </a:extLst>
              </a:tr>
            </a:tbl>
          </a:graphicData>
        </a:graphic>
      </p:graphicFrame>
      <p:sp>
        <p:nvSpPr>
          <p:cNvPr id="4" name="Text Placeholder 3">
            <a:extLst>
              <a:ext uri="{FF2B5EF4-FFF2-40B4-BE49-F238E27FC236}">
                <a16:creationId xmlns:a16="http://schemas.microsoft.com/office/drawing/2014/main" id="{7B244282-A785-40AC-BF61-086E0FF74726}"/>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9596414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00168-4C7D-46EE-9C58-AD64639F7FD3}"/>
              </a:ext>
            </a:extLst>
          </p:cNvPr>
          <p:cNvSpPr>
            <a:spLocks noGrp="1"/>
          </p:cNvSpPr>
          <p:nvPr>
            <p:ph type="title"/>
          </p:nvPr>
        </p:nvSpPr>
        <p:spPr/>
        <p:txBody>
          <a:bodyPr/>
          <a:lstStyle/>
          <a:p>
            <a:r>
              <a:rPr lang="en-US"/>
              <a:t>Instagram Hashtag Detection | Scott - 2 of 2</a:t>
            </a:r>
          </a:p>
        </p:txBody>
      </p:sp>
      <p:graphicFrame>
        <p:nvGraphicFramePr>
          <p:cNvPr id="5" name="Table Placeholder 4">
            <a:extLst>
              <a:ext uri="{FF2B5EF4-FFF2-40B4-BE49-F238E27FC236}">
                <a16:creationId xmlns:a16="http://schemas.microsoft.com/office/drawing/2014/main" id="{9EF2CF55-A5C4-45ED-A41D-07F88F43F0D5}"/>
              </a:ext>
            </a:extLst>
          </p:cNvPr>
          <p:cNvGraphicFramePr>
            <a:graphicFrameLocks noGrp="1"/>
          </p:cNvGraphicFramePr>
          <p:nvPr>
            <p:ph type="tbl" sz="quarter" idx="13"/>
            <p:extLst>
              <p:ext uri="{D42A27DB-BD31-4B8C-83A1-F6EECF244321}">
                <p14:modId xmlns:p14="http://schemas.microsoft.com/office/powerpoint/2010/main" val="3054341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1600799"/>
                    </a:ext>
                  </a:extLst>
                </a:gridCol>
                <a:gridCol w="1399032">
                  <a:extLst>
                    <a:ext uri="{9D8B030D-6E8A-4147-A177-3AD203B41FA5}">
                      <a16:colId xmlns:a16="http://schemas.microsoft.com/office/drawing/2014/main" val="29907456"/>
                    </a:ext>
                  </a:extLst>
                </a:gridCol>
                <a:gridCol w="1399032">
                  <a:extLst>
                    <a:ext uri="{9D8B030D-6E8A-4147-A177-3AD203B41FA5}">
                      <a16:colId xmlns:a16="http://schemas.microsoft.com/office/drawing/2014/main" val="3075310513"/>
                    </a:ext>
                  </a:extLst>
                </a:gridCol>
                <a:gridCol w="1399032">
                  <a:extLst>
                    <a:ext uri="{9D8B030D-6E8A-4147-A177-3AD203B41FA5}">
                      <a16:colId xmlns:a16="http://schemas.microsoft.com/office/drawing/2014/main" val="3527931468"/>
                    </a:ext>
                  </a:extLst>
                </a:gridCol>
                <a:gridCol w="1399032">
                  <a:extLst>
                    <a:ext uri="{9D8B030D-6E8A-4147-A177-3AD203B41FA5}">
                      <a16:colId xmlns:a16="http://schemas.microsoft.com/office/drawing/2014/main" val="13849505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103863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250.75</a:t>
                      </a:r>
                    </a:p>
                  </a:txBody>
                  <a:tcPr/>
                </a:tc>
                <a:extLst>
                  <a:ext uri="{0D108BD9-81ED-4DB2-BD59-A6C34878D82A}">
                    <a16:rowId xmlns:a16="http://schemas.microsoft.com/office/drawing/2014/main" val="3425994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#RideCannondale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112.16666666667</a:t>
                      </a:r>
                    </a:p>
                  </a:txBody>
                  <a:tcPr/>
                </a:tc>
                <a:extLst>
                  <a:ext uri="{0D108BD9-81ED-4DB2-BD59-A6C34878D82A}">
                    <a16:rowId xmlns:a16="http://schemas.microsoft.com/office/drawing/2014/main" val="1602859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extLst>
                  <a:ext uri="{0D108BD9-81ED-4DB2-BD59-A6C34878D82A}">
                    <a16:rowId xmlns:a16="http://schemas.microsoft.com/office/drawing/2014/main" val="719768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#UCIMasters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extLst>
                  <a:ext uri="{0D108BD9-81ED-4DB2-BD59-A6C34878D82A}">
                    <a16:rowId xmlns:a16="http://schemas.microsoft.com/office/drawing/2014/main" val="4180550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338.4</a:t>
                      </a:r>
                    </a:p>
                  </a:txBody>
                  <a:tcPr/>
                </a:tc>
                <a:extLst>
                  <a:ext uri="{0D108BD9-81ED-4DB2-BD59-A6C34878D82A}">
                    <a16:rowId xmlns:a16="http://schemas.microsoft.com/office/drawing/2014/main" val="3217471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#RideUnleashed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3196959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#RideLefty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extLst>
                  <a:ext uri="{0D108BD9-81ED-4DB2-BD59-A6C34878D82A}">
                    <a16:rowId xmlns:a16="http://schemas.microsoft.com/office/drawing/2014/main" val="2192672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#Topstone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96.75</a:t>
                      </a:r>
                    </a:p>
                  </a:txBody>
                  <a:tcPr/>
                </a:tc>
                <a:extLst>
                  <a:ext uri="{0D108BD9-81ED-4DB2-BD59-A6C34878D82A}">
                    <a16:rowId xmlns:a16="http://schemas.microsoft.com/office/drawing/2014/main" val="1507949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extLst>
                  <a:ext uri="{0D108BD9-81ED-4DB2-BD59-A6C34878D82A}">
                    <a16:rowId xmlns:a16="http://schemas.microsoft.com/office/drawing/2014/main" val="3737111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#bontragerargentina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extLst>
                  <a:ext uri="{0D108BD9-81ED-4DB2-BD59-A6C34878D82A}">
                    <a16:rowId xmlns:a16="http://schemas.microsoft.com/office/drawing/2014/main" val="4216046991"/>
                  </a:ext>
                </a:extLst>
              </a:tr>
            </a:tbl>
          </a:graphicData>
        </a:graphic>
      </p:graphicFrame>
      <p:sp>
        <p:nvSpPr>
          <p:cNvPr id="4" name="Text Placeholder 3">
            <a:extLst>
              <a:ext uri="{FF2B5EF4-FFF2-40B4-BE49-F238E27FC236}">
                <a16:creationId xmlns:a16="http://schemas.microsoft.com/office/drawing/2014/main" id="{7047B8B6-44D7-4DAC-921C-5738DE950A6C}"/>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9650965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9CBC7-118D-49D2-8216-BC62EB7F57F2}"/>
              </a:ext>
            </a:extLst>
          </p:cNvPr>
          <p:cNvSpPr>
            <a:spLocks noGrp="1"/>
          </p:cNvSpPr>
          <p:nvPr>
            <p:ph type="title"/>
          </p:nvPr>
        </p:nvSpPr>
        <p:spPr/>
        <p:txBody>
          <a:bodyPr/>
          <a:lstStyle/>
          <a:p>
            <a:r>
              <a:rPr lang="en-US"/>
              <a:t>Instagram Posts Table | Scott - 1 of 21</a:t>
            </a:r>
          </a:p>
        </p:txBody>
      </p:sp>
      <p:graphicFrame>
        <p:nvGraphicFramePr>
          <p:cNvPr id="5" name="Table Placeholder 4">
            <a:extLst>
              <a:ext uri="{FF2B5EF4-FFF2-40B4-BE49-F238E27FC236}">
                <a16:creationId xmlns:a16="http://schemas.microsoft.com/office/drawing/2014/main" id="{52DD9770-50EC-47E2-9D56-1ED0704CDF31}"/>
              </a:ext>
            </a:extLst>
          </p:cNvPr>
          <p:cNvGraphicFramePr>
            <a:graphicFrameLocks noGrp="1"/>
          </p:cNvGraphicFramePr>
          <p:nvPr>
            <p:ph type="tbl" sz="quarter" idx="13"/>
            <p:extLst>
              <p:ext uri="{D42A27DB-BD31-4B8C-83A1-F6EECF244321}">
                <p14:modId xmlns:p14="http://schemas.microsoft.com/office/powerpoint/2010/main" val="599574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156836829"/>
                    </a:ext>
                  </a:extLst>
                </a:gridCol>
                <a:gridCol w="1810512">
                  <a:extLst>
                    <a:ext uri="{9D8B030D-6E8A-4147-A177-3AD203B41FA5}">
                      <a16:colId xmlns:a16="http://schemas.microsoft.com/office/drawing/2014/main" val="148235306"/>
                    </a:ext>
                  </a:extLst>
                </a:gridCol>
                <a:gridCol w="822960">
                  <a:extLst>
                    <a:ext uri="{9D8B030D-6E8A-4147-A177-3AD203B41FA5}">
                      <a16:colId xmlns:a16="http://schemas.microsoft.com/office/drawing/2014/main" val="2135149511"/>
                    </a:ext>
                  </a:extLst>
                </a:gridCol>
                <a:gridCol w="822960">
                  <a:extLst>
                    <a:ext uri="{9D8B030D-6E8A-4147-A177-3AD203B41FA5}">
                      <a16:colId xmlns:a16="http://schemas.microsoft.com/office/drawing/2014/main" val="1188099376"/>
                    </a:ext>
                  </a:extLst>
                </a:gridCol>
                <a:gridCol w="822960">
                  <a:extLst>
                    <a:ext uri="{9D8B030D-6E8A-4147-A177-3AD203B41FA5}">
                      <a16:colId xmlns:a16="http://schemas.microsoft.com/office/drawing/2014/main" val="1024191370"/>
                    </a:ext>
                  </a:extLst>
                </a:gridCol>
                <a:gridCol w="822960">
                  <a:extLst>
                    <a:ext uri="{9D8B030D-6E8A-4147-A177-3AD203B41FA5}">
                      <a16:colId xmlns:a16="http://schemas.microsoft.com/office/drawing/2014/main" val="1305384887"/>
                    </a:ext>
                  </a:extLst>
                </a:gridCol>
                <a:gridCol w="822960">
                  <a:extLst>
                    <a:ext uri="{9D8B030D-6E8A-4147-A177-3AD203B41FA5}">
                      <a16:colId xmlns:a16="http://schemas.microsoft.com/office/drawing/2014/main" val="1101004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58981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- 2022-04-15 10:05:18</a:t>
                      </a:r>
                      <a:r>
                        <a:rPr kumimoji="0" lang="es-ES" sz="1000" b="0" i="0" u="none" strike="noStrike" kern="1200" cap="none" spc="0" normalizeH="0" baseline="0" noProof="0">
                          <a:ln>
                            <a:noFill/>
                          </a:ln>
                          <a:solidFill>
                            <a:prstClr val="black"/>
                          </a:solidFill>
                          <a:effectLst/>
                          <a:uLnTx/>
                          <a:uFillTx/>
                          <a:latin typeface="+mn-lt"/>
                          <a:ea typeface="+mn-ea"/>
                          <a:cs typeface="+mn-cs"/>
                        </a:rPr>
                        <a:t>
 No sos ciclista por competir en carreras y querer estar cada día más fuerte🚴‍♂️.
Sos ciclista cuando te subís a la bici y te sentís feliz🚴‍♂️😊.
¡Feliz día a todos los amantes de la 🚲!
#IamSpecialized #SpecializedArgentina #Specialized #DiaInternacionalDelCiclista #DiaDelCiclista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https://quintly-image-storage.s3.amazonaws.com/835b4dd9729cb84c3dc986009efd7f6f/cd7aaa9ddd02ae5c7b629c53d8237f6f.jpg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15991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- 2022-04-09 19:22:41</a:t>
                      </a:r>
                      <a:r>
                        <a:rPr kumimoji="0" lang="en-US" sz="1000" b="0" i="0" u="none" strike="noStrike" kern="1200" cap="none" spc="0" normalizeH="0" baseline="0" noProof="0">
                          <a:ln>
                            <a:noFill/>
                          </a:ln>
                          <a:solidFill>
                            <a:prstClr val="black"/>
                          </a:solidFill>
                          <a:effectLst/>
                          <a:uLnTx/>
                          <a:uFillTx/>
                          <a:latin typeface="+mn-lt"/>
                          <a:ea typeface="+mn-ea"/>
                          <a:cs typeface="+mn-cs"/>
                        </a:rPr>
                        <a:t>
 Felicitaciones soyjulibenedetti por el título!!
#FastIsFun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https://quintly-image-storage.s3.amazonaws.com/741aa47421f0656db8ef34000eb243ec/e7a2be0e89719074e1acdcddc433eea3.jpg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61490328"/>
                  </a:ext>
                </a:extLst>
              </a:tr>
            </a:tbl>
          </a:graphicData>
        </a:graphic>
      </p:graphicFrame>
      <p:sp>
        <p:nvSpPr>
          <p:cNvPr id="4" name="Text Placeholder 3">
            <a:extLst>
              <a:ext uri="{FF2B5EF4-FFF2-40B4-BE49-F238E27FC236}">
                <a16:creationId xmlns:a16="http://schemas.microsoft.com/office/drawing/2014/main" id="{45429BFA-54E8-4BBD-A021-0500062E8B62}"/>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2852310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3DEB10-F7BE-4107-91EC-97C2ABE9EF58}"/>
              </a:ext>
            </a:extLst>
          </p:cNvPr>
          <p:cNvSpPr>
            <a:spLocks noGrp="1"/>
          </p:cNvSpPr>
          <p:nvPr>
            <p:ph type="title"/>
          </p:nvPr>
        </p:nvSpPr>
        <p:spPr/>
        <p:txBody>
          <a:bodyPr/>
          <a:lstStyle/>
          <a:p>
            <a:r>
              <a:rPr lang="en-US"/>
              <a:t>Instagram Posts Table | Scott - 2 of 21</a:t>
            </a:r>
          </a:p>
        </p:txBody>
      </p:sp>
      <p:graphicFrame>
        <p:nvGraphicFramePr>
          <p:cNvPr id="5" name="Table Placeholder 4">
            <a:extLst>
              <a:ext uri="{FF2B5EF4-FFF2-40B4-BE49-F238E27FC236}">
                <a16:creationId xmlns:a16="http://schemas.microsoft.com/office/drawing/2014/main" id="{264A906C-21B4-4F25-89ED-032EA39C7A10}"/>
              </a:ext>
            </a:extLst>
          </p:cNvPr>
          <p:cNvGraphicFramePr>
            <a:graphicFrameLocks noGrp="1"/>
          </p:cNvGraphicFramePr>
          <p:nvPr>
            <p:ph type="tbl" sz="quarter" idx="13"/>
            <p:extLst>
              <p:ext uri="{D42A27DB-BD31-4B8C-83A1-F6EECF244321}">
                <p14:modId xmlns:p14="http://schemas.microsoft.com/office/powerpoint/2010/main" val="19286236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44155325"/>
                    </a:ext>
                  </a:extLst>
                </a:gridCol>
                <a:gridCol w="1810512">
                  <a:extLst>
                    <a:ext uri="{9D8B030D-6E8A-4147-A177-3AD203B41FA5}">
                      <a16:colId xmlns:a16="http://schemas.microsoft.com/office/drawing/2014/main" val="913433179"/>
                    </a:ext>
                  </a:extLst>
                </a:gridCol>
                <a:gridCol w="822960">
                  <a:extLst>
                    <a:ext uri="{9D8B030D-6E8A-4147-A177-3AD203B41FA5}">
                      <a16:colId xmlns:a16="http://schemas.microsoft.com/office/drawing/2014/main" val="1760320565"/>
                    </a:ext>
                  </a:extLst>
                </a:gridCol>
                <a:gridCol w="822960">
                  <a:extLst>
                    <a:ext uri="{9D8B030D-6E8A-4147-A177-3AD203B41FA5}">
                      <a16:colId xmlns:a16="http://schemas.microsoft.com/office/drawing/2014/main" val="3965994801"/>
                    </a:ext>
                  </a:extLst>
                </a:gridCol>
                <a:gridCol w="822960">
                  <a:extLst>
                    <a:ext uri="{9D8B030D-6E8A-4147-A177-3AD203B41FA5}">
                      <a16:colId xmlns:a16="http://schemas.microsoft.com/office/drawing/2014/main" val="4118223736"/>
                    </a:ext>
                  </a:extLst>
                </a:gridCol>
                <a:gridCol w="822960">
                  <a:extLst>
                    <a:ext uri="{9D8B030D-6E8A-4147-A177-3AD203B41FA5}">
                      <a16:colId xmlns:a16="http://schemas.microsoft.com/office/drawing/2014/main" val="2957850141"/>
                    </a:ext>
                  </a:extLst>
                </a:gridCol>
                <a:gridCol w="822960">
                  <a:extLst>
                    <a:ext uri="{9D8B030D-6E8A-4147-A177-3AD203B41FA5}">
                      <a16:colId xmlns:a16="http://schemas.microsoft.com/office/drawing/2014/main" val="41782727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42834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- 2022-04-05 21:26:30</a:t>
                      </a:r>
                      <a:r>
                        <a:rPr kumimoji="0" lang="es-ES" sz="1000" b="0" i="0" u="none" strike="noStrike" kern="1200" cap="none" spc="0" normalizeH="0" baseline="0" noProof="0">
                          <a:ln>
                            <a:noFill/>
                          </a:ln>
                          <a:solidFill>
                            <a:prstClr val="black"/>
                          </a:solidFill>
                          <a:effectLst/>
                          <a:uLnTx/>
                          <a:uFillTx/>
                          <a:latin typeface="+mn-lt"/>
                          <a:ea typeface="+mn-ea"/>
                          <a:cs typeface="+mn-cs"/>
                        </a:rPr>
                        <a:t>
 ¡Así es! ¡ Facu Cayata presente en la Copa del Mundo junto a las grandes figuras del Trek Internacional! 
Uno de los mejores bikers juveniles, 17 años, del mtb argentino dejará todo en la pista de Petropólis para hacer historia en su primera Copa del Mundo UCI. Gracias al apoyo de Trek internacional podrá vivir una experiencia inigualable para su carrera. 
¡A dejarle un mensaje de motivación a este pequeño gigante!
trekbikes trekbicycleargentina bontragerargentina santini_arg OpticaCentralStore shimanoargentina colchonespiero  santini_arg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https://quintly-image-storage.s3.amazonaws.com/203365f48a427a541a07e6d695a8b9d3/ab8061ef7edb3e7ede1a0364f0428751.jpg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35761336"/>
                  </a:ext>
                </a:extLst>
              </a:tr>
            </a:tbl>
          </a:graphicData>
        </a:graphic>
      </p:graphicFrame>
      <p:sp>
        <p:nvSpPr>
          <p:cNvPr id="4" name="Text Placeholder 3">
            <a:extLst>
              <a:ext uri="{FF2B5EF4-FFF2-40B4-BE49-F238E27FC236}">
                <a16:creationId xmlns:a16="http://schemas.microsoft.com/office/drawing/2014/main" id="{0911AFA2-2230-430C-969B-8A5A2283A758}"/>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3600773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1B6EC-4BED-481B-8443-4174408C53DF}"/>
              </a:ext>
            </a:extLst>
          </p:cNvPr>
          <p:cNvSpPr>
            <a:spLocks noGrp="1"/>
          </p:cNvSpPr>
          <p:nvPr>
            <p:ph type="title"/>
          </p:nvPr>
        </p:nvSpPr>
        <p:spPr/>
        <p:txBody>
          <a:bodyPr/>
          <a:lstStyle/>
          <a:p>
            <a:r>
              <a:rPr lang="en-US"/>
              <a:t>Instagram Posts Table | Scott - 3 of 21</a:t>
            </a:r>
          </a:p>
        </p:txBody>
      </p:sp>
      <p:graphicFrame>
        <p:nvGraphicFramePr>
          <p:cNvPr id="5" name="Table Placeholder 4">
            <a:extLst>
              <a:ext uri="{FF2B5EF4-FFF2-40B4-BE49-F238E27FC236}">
                <a16:creationId xmlns:a16="http://schemas.microsoft.com/office/drawing/2014/main" id="{26F313CD-082C-41E8-B068-40627DBEECD1}"/>
              </a:ext>
            </a:extLst>
          </p:cNvPr>
          <p:cNvGraphicFramePr>
            <a:graphicFrameLocks noGrp="1"/>
          </p:cNvGraphicFramePr>
          <p:nvPr>
            <p:ph type="tbl" sz="quarter" idx="13"/>
            <p:extLst>
              <p:ext uri="{D42A27DB-BD31-4B8C-83A1-F6EECF244321}">
                <p14:modId xmlns:p14="http://schemas.microsoft.com/office/powerpoint/2010/main" val="16768134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74181791"/>
                    </a:ext>
                  </a:extLst>
                </a:gridCol>
                <a:gridCol w="1810512">
                  <a:extLst>
                    <a:ext uri="{9D8B030D-6E8A-4147-A177-3AD203B41FA5}">
                      <a16:colId xmlns:a16="http://schemas.microsoft.com/office/drawing/2014/main" val="4237636957"/>
                    </a:ext>
                  </a:extLst>
                </a:gridCol>
                <a:gridCol w="822960">
                  <a:extLst>
                    <a:ext uri="{9D8B030D-6E8A-4147-A177-3AD203B41FA5}">
                      <a16:colId xmlns:a16="http://schemas.microsoft.com/office/drawing/2014/main" val="1179736698"/>
                    </a:ext>
                  </a:extLst>
                </a:gridCol>
                <a:gridCol w="822960">
                  <a:extLst>
                    <a:ext uri="{9D8B030D-6E8A-4147-A177-3AD203B41FA5}">
                      <a16:colId xmlns:a16="http://schemas.microsoft.com/office/drawing/2014/main" val="4146352109"/>
                    </a:ext>
                  </a:extLst>
                </a:gridCol>
                <a:gridCol w="822960">
                  <a:extLst>
                    <a:ext uri="{9D8B030D-6E8A-4147-A177-3AD203B41FA5}">
                      <a16:colId xmlns:a16="http://schemas.microsoft.com/office/drawing/2014/main" val="959740935"/>
                    </a:ext>
                  </a:extLst>
                </a:gridCol>
                <a:gridCol w="822960">
                  <a:extLst>
                    <a:ext uri="{9D8B030D-6E8A-4147-A177-3AD203B41FA5}">
                      <a16:colId xmlns:a16="http://schemas.microsoft.com/office/drawing/2014/main" val="89006115"/>
                    </a:ext>
                  </a:extLst>
                </a:gridCol>
                <a:gridCol w="822960">
                  <a:extLst>
                    <a:ext uri="{9D8B030D-6E8A-4147-A177-3AD203B41FA5}">
                      <a16:colId xmlns:a16="http://schemas.microsoft.com/office/drawing/2014/main" val="21530574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05789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- 2022-04-13 18:21:13</a:t>
                      </a:r>
                      <a:r>
                        <a:rPr kumimoji="0" lang="es-ES" sz="1000" b="0" i="0" u="none" strike="noStrike" kern="1200" cap="none" spc="0" normalizeH="0" baseline="0" noProof="0">
                          <a:ln>
                            <a:noFill/>
                          </a:ln>
                          <a:solidFill>
                            <a:prstClr val="black"/>
                          </a:solidFill>
                          <a:effectLst/>
                          <a:uLnTx/>
                          <a:uFillTx/>
                          <a:latin typeface="+mn-lt"/>
                          <a:ea typeface="+mn-ea"/>
                          <a:cs typeface="+mn-cs"/>
                        </a:rPr>
                        <a:t>
 ¡ cecicaillabet se suma al #TeamTrekBontrager para el 22! 
La triple ganadora del Duatlon Ciudad de Buenos Aires y ganadora de los Fondos GFNY, Colonia y Punta del Este se estrena en el team en la prueba de CRI del campeonato argentino de ciclismo. Además acompañará a Caro Pérez en la prueba de ruta.
trekbikes trekbicycleargentina bontragerargentina santini_arg OpticaCentralStore colchonespiero  santini_arg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https://quintly-image-storage.s3.amazonaws.com/203365f48a427a541a07e6d695a8b9d3/2ee3549519484fab2ee666c740d127d5.jpg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246743"/>
                  </a:ext>
                </a:extLst>
              </a:tr>
            </a:tbl>
          </a:graphicData>
        </a:graphic>
      </p:graphicFrame>
      <p:sp>
        <p:nvSpPr>
          <p:cNvPr id="4" name="Text Placeholder 3">
            <a:extLst>
              <a:ext uri="{FF2B5EF4-FFF2-40B4-BE49-F238E27FC236}">
                <a16:creationId xmlns:a16="http://schemas.microsoft.com/office/drawing/2014/main" id="{E9E0E9CC-3DD4-4422-B28F-371E0FB3F772}"/>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6829451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BDA59-767F-43EF-AB2D-0579E1FA2171}"/>
              </a:ext>
            </a:extLst>
          </p:cNvPr>
          <p:cNvSpPr>
            <a:spLocks noGrp="1"/>
          </p:cNvSpPr>
          <p:nvPr>
            <p:ph type="title"/>
          </p:nvPr>
        </p:nvSpPr>
        <p:spPr/>
        <p:txBody>
          <a:bodyPr/>
          <a:lstStyle/>
          <a:p>
            <a:r>
              <a:rPr lang="en-US"/>
              <a:t>Instagram Posts Table | Scott - 4 of 21</a:t>
            </a:r>
          </a:p>
        </p:txBody>
      </p:sp>
      <p:graphicFrame>
        <p:nvGraphicFramePr>
          <p:cNvPr id="5" name="Table Placeholder 4">
            <a:extLst>
              <a:ext uri="{FF2B5EF4-FFF2-40B4-BE49-F238E27FC236}">
                <a16:creationId xmlns:a16="http://schemas.microsoft.com/office/drawing/2014/main" id="{60B6AA1D-8D0B-4855-9137-CCB8CC52B9C8}"/>
              </a:ext>
            </a:extLst>
          </p:cNvPr>
          <p:cNvGraphicFramePr>
            <a:graphicFrameLocks noGrp="1"/>
          </p:cNvGraphicFramePr>
          <p:nvPr>
            <p:ph type="tbl" sz="quarter" idx="13"/>
            <p:extLst>
              <p:ext uri="{D42A27DB-BD31-4B8C-83A1-F6EECF244321}">
                <p14:modId xmlns:p14="http://schemas.microsoft.com/office/powerpoint/2010/main" val="717425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41577281"/>
                    </a:ext>
                  </a:extLst>
                </a:gridCol>
                <a:gridCol w="1810512">
                  <a:extLst>
                    <a:ext uri="{9D8B030D-6E8A-4147-A177-3AD203B41FA5}">
                      <a16:colId xmlns:a16="http://schemas.microsoft.com/office/drawing/2014/main" val="3852088221"/>
                    </a:ext>
                  </a:extLst>
                </a:gridCol>
                <a:gridCol w="822960">
                  <a:extLst>
                    <a:ext uri="{9D8B030D-6E8A-4147-A177-3AD203B41FA5}">
                      <a16:colId xmlns:a16="http://schemas.microsoft.com/office/drawing/2014/main" val="1589950158"/>
                    </a:ext>
                  </a:extLst>
                </a:gridCol>
                <a:gridCol w="822960">
                  <a:extLst>
                    <a:ext uri="{9D8B030D-6E8A-4147-A177-3AD203B41FA5}">
                      <a16:colId xmlns:a16="http://schemas.microsoft.com/office/drawing/2014/main" val="115135814"/>
                    </a:ext>
                  </a:extLst>
                </a:gridCol>
                <a:gridCol w="822960">
                  <a:extLst>
                    <a:ext uri="{9D8B030D-6E8A-4147-A177-3AD203B41FA5}">
                      <a16:colId xmlns:a16="http://schemas.microsoft.com/office/drawing/2014/main" val="3582959535"/>
                    </a:ext>
                  </a:extLst>
                </a:gridCol>
                <a:gridCol w="822960">
                  <a:extLst>
                    <a:ext uri="{9D8B030D-6E8A-4147-A177-3AD203B41FA5}">
                      <a16:colId xmlns:a16="http://schemas.microsoft.com/office/drawing/2014/main" val="122033857"/>
                    </a:ext>
                  </a:extLst>
                </a:gridCol>
                <a:gridCol w="822960">
                  <a:extLst>
                    <a:ext uri="{9D8B030D-6E8A-4147-A177-3AD203B41FA5}">
                      <a16:colId xmlns:a16="http://schemas.microsoft.com/office/drawing/2014/main" val="2241689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53880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- 2022-04-29 16:22:35</a:t>
                      </a:r>
                      <a:r>
                        <a:rPr kumimoji="0" lang="en-US" sz="1000" b="0" i="0" u="none" strike="noStrike" kern="1200" cap="none" spc="0" normalizeH="0" baseline="0" noProof="0">
                          <a:ln>
                            <a:noFill/>
                          </a:ln>
                          <a:solidFill>
                            <a:prstClr val="black"/>
                          </a:solidFill>
                          <a:effectLst/>
                          <a:uLnTx/>
                          <a:uFillTx/>
                          <a:latin typeface="+mn-lt"/>
                          <a:ea typeface="+mn-ea"/>
                          <a:cs typeface="+mn-cs"/>
                        </a:rPr>
                        <a:t>
 ¡Bienvenido Facu Ambrosini! 
Seguimos apostando al ciclismo juvenil.Por eso el Mendocino de 14 años, facuambrossi  se suma al team para el 2022. 
¡Bienvenido y te deseamos lo mejor! 
trekbikes trekbicycleargentina bontragerargentina santini_arg OpticaCentralStore colchonespiero  santini_arg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https://quintly-image-storage.s3.amazonaws.com/203365f48a427a541a07e6d695a8b9d3/f7f6228e058455957db34ca6512a9ee3.jpg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6260353"/>
                  </a:ext>
                </a:extLst>
              </a:tr>
            </a:tbl>
          </a:graphicData>
        </a:graphic>
      </p:graphicFrame>
      <p:sp>
        <p:nvSpPr>
          <p:cNvPr id="4" name="Text Placeholder 3">
            <a:extLst>
              <a:ext uri="{FF2B5EF4-FFF2-40B4-BE49-F238E27FC236}">
                <a16:creationId xmlns:a16="http://schemas.microsoft.com/office/drawing/2014/main" id="{9F316EFF-BAB8-451A-AFE7-173A4A75688C}"/>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0719133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D64E5-57F7-4DD1-A1F9-8C1AD7C6A69F}"/>
              </a:ext>
            </a:extLst>
          </p:cNvPr>
          <p:cNvSpPr>
            <a:spLocks noGrp="1"/>
          </p:cNvSpPr>
          <p:nvPr>
            <p:ph type="title"/>
          </p:nvPr>
        </p:nvSpPr>
        <p:spPr/>
        <p:txBody>
          <a:bodyPr/>
          <a:lstStyle/>
          <a:p>
            <a:r>
              <a:rPr lang="en-US"/>
              <a:t>Instagram Posts Table | Scott - 5 of 21</a:t>
            </a:r>
          </a:p>
        </p:txBody>
      </p:sp>
      <p:graphicFrame>
        <p:nvGraphicFramePr>
          <p:cNvPr id="5" name="Table Placeholder 4">
            <a:extLst>
              <a:ext uri="{FF2B5EF4-FFF2-40B4-BE49-F238E27FC236}">
                <a16:creationId xmlns:a16="http://schemas.microsoft.com/office/drawing/2014/main" id="{55E3EA70-F34C-4E1B-8392-73C9267A58D0}"/>
              </a:ext>
            </a:extLst>
          </p:cNvPr>
          <p:cNvGraphicFramePr>
            <a:graphicFrameLocks noGrp="1"/>
          </p:cNvGraphicFramePr>
          <p:nvPr>
            <p:ph type="tbl" sz="quarter" idx="13"/>
            <p:extLst>
              <p:ext uri="{D42A27DB-BD31-4B8C-83A1-F6EECF244321}">
                <p14:modId xmlns:p14="http://schemas.microsoft.com/office/powerpoint/2010/main" val="1724367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47142660"/>
                    </a:ext>
                  </a:extLst>
                </a:gridCol>
                <a:gridCol w="1810512">
                  <a:extLst>
                    <a:ext uri="{9D8B030D-6E8A-4147-A177-3AD203B41FA5}">
                      <a16:colId xmlns:a16="http://schemas.microsoft.com/office/drawing/2014/main" val="1217363323"/>
                    </a:ext>
                  </a:extLst>
                </a:gridCol>
                <a:gridCol w="822960">
                  <a:extLst>
                    <a:ext uri="{9D8B030D-6E8A-4147-A177-3AD203B41FA5}">
                      <a16:colId xmlns:a16="http://schemas.microsoft.com/office/drawing/2014/main" val="1380171383"/>
                    </a:ext>
                  </a:extLst>
                </a:gridCol>
                <a:gridCol w="822960">
                  <a:extLst>
                    <a:ext uri="{9D8B030D-6E8A-4147-A177-3AD203B41FA5}">
                      <a16:colId xmlns:a16="http://schemas.microsoft.com/office/drawing/2014/main" val="3060737623"/>
                    </a:ext>
                  </a:extLst>
                </a:gridCol>
                <a:gridCol w="822960">
                  <a:extLst>
                    <a:ext uri="{9D8B030D-6E8A-4147-A177-3AD203B41FA5}">
                      <a16:colId xmlns:a16="http://schemas.microsoft.com/office/drawing/2014/main" val="4187368933"/>
                    </a:ext>
                  </a:extLst>
                </a:gridCol>
                <a:gridCol w="822960">
                  <a:extLst>
                    <a:ext uri="{9D8B030D-6E8A-4147-A177-3AD203B41FA5}">
                      <a16:colId xmlns:a16="http://schemas.microsoft.com/office/drawing/2014/main" val="3311056162"/>
                    </a:ext>
                  </a:extLst>
                </a:gridCol>
                <a:gridCol w="822960">
                  <a:extLst>
                    <a:ext uri="{9D8B030D-6E8A-4147-A177-3AD203B41FA5}">
                      <a16:colId xmlns:a16="http://schemas.microsoft.com/office/drawing/2014/main" val="1714545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65054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- 2022-04-18 22:00:14</a:t>
                      </a:r>
                      <a:r>
                        <a:rPr kumimoji="0" lang="es-ES" sz="1000" b="0" i="0" u="none" strike="noStrike" kern="1200" cap="none" spc="0" normalizeH="0" baseline="0" noProof="0">
                          <a:ln>
                            <a:noFill/>
                          </a:ln>
                          <a:solidFill>
                            <a:prstClr val="black"/>
                          </a:solidFill>
                          <a:effectLst/>
                          <a:uLnTx/>
                          <a:uFillTx/>
                          <a:latin typeface="+mn-lt"/>
                          <a:ea typeface="+mn-ea"/>
                          <a:cs typeface="+mn-cs"/>
                        </a:rPr>
                        <a:t>
 Cuando la velocidad te llama, la Specialized Epic Expert es la mejor opción🚵‍♂️💨 
Con la combinación de la eficiencia de una bicicleta rígida y la capacidad de la doble suspensión para obtener impresionantes resultados, la Epic te hará volar por los senderos más técnicos💪
Renovamos por completo el sistema de suspensión Brain, haciéndolo más duradero y con una respuesta mejorada.
▪️ La Epic Expert tiene un cuadro súper liviano de geometría moderna construido en carbono FACT 11M.
▪️ Suspensión RockShox SID SL BRAIN y shock RockShox Specialized BRAIN, ambos con 100 mm de recorrido. 
▪️ Ruedas hechas a mano Roval Control Carbon, con un ancho interno de 25 mm para aumentar la resistencia, calidad de rodada y durabilidad.
▪️ Frenos Sram Level TL que ofrecen un tacto suave cuando el terreno se empieza a complicar.
🔺 Encontrala en nuestras tiendas autorizadas🔺 
#IamSpecialized #SpecializedEpic #Specialized #Epic #SpecializedArgentina #MTB #Xc #XCMTB #SpecializedBrain #MountainBike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https://quintly-image-storage.s3.amazonaws.com/835b4dd9729cb84c3dc986009efd7f6f/2e48a02a128bdac04cffcb54e674a209.jpg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42959445"/>
                  </a:ext>
                </a:extLst>
              </a:tr>
            </a:tbl>
          </a:graphicData>
        </a:graphic>
      </p:graphicFrame>
      <p:sp>
        <p:nvSpPr>
          <p:cNvPr id="4" name="Text Placeholder 3">
            <a:extLst>
              <a:ext uri="{FF2B5EF4-FFF2-40B4-BE49-F238E27FC236}">
                <a16:creationId xmlns:a16="http://schemas.microsoft.com/office/drawing/2014/main" id="{BCB38637-D283-4D05-8C4B-7405296E12FF}"/>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2838782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8D565-9AC4-44BF-8281-04CBC6EFC3CC}"/>
              </a:ext>
            </a:extLst>
          </p:cNvPr>
          <p:cNvSpPr>
            <a:spLocks noGrp="1"/>
          </p:cNvSpPr>
          <p:nvPr>
            <p:ph type="title"/>
          </p:nvPr>
        </p:nvSpPr>
        <p:spPr/>
        <p:txBody>
          <a:bodyPr/>
          <a:lstStyle/>
          <a:p>
            <a:r>
              <a:rPr lang="en-US"/>
              <a:t>Instagram Posts Table | Scott - 6 of 21</a:t>
            </a:r>
          </a:p>
        </p:txBody>
      </p:sp>
      <p:graphicFrame>
        <p:nvGraphicFramePr>
          <p:cNvPr id="5" name="Table Placeholder 4">
            <a:extLst>
              <a:ext uri="{FF2B5EF4-FFF2-40B4-BE49-F238E27FC236}">
                <a16:creationId xmlns:a16="http://schemas.microsoft.com/office/drawing/2014/main" id="{0CEB835F-0593-44D6-BE7B-7DF5DDDC9BFF}"/>
              </a:ext>
            </a:extLst>
          </p:cNvPr>
          <p:cNvGraphicFramePr>
            <a:graphicFrameLocks noGrp="1"/>
          </p:cNvGraphicFramePr>
          <p:nvPr>
            <p:ph type="tbl" sz="quarter" idx="13"/>
            <p:extLst>
              <p:ext uri="{D42A27DB-BD31-4B8C-83A1-F6EECF244321}">
                <p14:modId xmlns:p14="http://schemas.microsoft.com/office/powerpoint/2010/main" val="12880563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72288402"/>
                    </a:ext>
                  </a:extLst>
                </a:gridCol>
                <a:gridCol w="1810512">
                  <a:extLst>
                    <a:ext uri="{9D8B030D-6E8A-4147-A177-3AD203B41FA5}">
                      <a16:colId xmlns:a16="http://schemas.microsoft.com/office/drawing/2014/main" val="2498664967"/>
                    </a:ext>
                  </a:extLst>
                </a:gridCol>
                <a:gridCol w="822960">
                  <a:extLst>
                    <a:ext uri="{9D8B030D-6E8A-4147-A177-3AD203B41FA5}">
                      <a16:colId xmlns:a16="http://schemas.microsoft.com/office/drawing/2014/main" val="636185190"/>
                    </a:ext>
                  </a:extLst>
                </a:gridCol>
                <a:gridCol w="822960">
                  <a:extLst>
                    <a:ext uri="{9D8B030D-6E8A-4147-A177-3AD203B41FA5}">
                      <a16:colId xmlns:a16="http://schemas.microsoft.com/office/drawing/2014/main" val="4027609584"/>
                    </a:ext>
                  </a:extLst>
                </a:gridCol>
                <a:gridCol w="822960">
                  <a:extLst>
                    <a:ext uri="{9D8B030D-6E8A-4147-A177-3AD203B41FA5}">
                      <a16:colId xmlns:a16="http://schemas.microsoft.com/office/drawing/2014/main" val="3207225555"/>
                    </a:ext>
                  </a:extLst>
                </a:gridCol>
                <a:gridCol w="822960">
                  <a:extLst>
                    <a:ext uri="{9D8B030D-6E8A-4147-A177-3AD203B41FA5}">
                      <a16:colId xmlns:a16="http://schemas.microsoft.com/office/drawing/2014/main" val="221033803"/>
                    </a:ext>
                  </a:extLst>
                </a:gridCol>
                <a:gridCol w="822960">
                  <a:extLst>
                    <a:ext uri="{9D8B030D-6E8A-4147-A177-3AD203B41FA5}">
                      <a16:colId xmlns:a16="http://schemas.microsoft.com/office/drawing/2014/main" val="1079492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80819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- 2022-04-12 18:41:13</a:t>
                      </a:r>
                      <a:r>
                        <a:rPr kumimoji="0" lang="en-US" sz="1000" b="0" i="0" u="none" strike="noStrike" kern="1200" cap="none" spc="0" normalizeH="0" baseline="0" noProof="0">
                          <a:ln>
                            <a:noFill/>
                          </a:ln>
                          <a:solidFill>
                            <a:prstClr val="black"/>
                          </a:solidFill>
                          <a:effectLst/>
                          <a:uLnTx/>
                          <a:uFillTx/>
                          <a:latin typeface="+mn-lt"/>
                          <a:ea typeface="+mn-ea"/>
                          <a:cs typeface="+mn-cs"/>
                        </a:rPr>
                        <a:t>
 ¡ nico_tivani se quedó con la vueltaaformosa 22! 
El corredor del #SuperTeamTrek parte del equipo oficial de agrupacion_virgen_de_fatima se impuso en la general después  cuatro etapas con finales de infarto. 
¡Felicitaciones Nico! Imparable. 
trekbikes trekbicycleargentina bontragerargentina santini_arg guargentina OpticaCentralStore colchonespiero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https://quintly-image-storage.s3.amazonaws.com/203365f48a427a541a07e6d695a8b9d3/928cc813992b1183e0489c28e365dbe3.jpg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269356414"/>
                  </a:ext>
                </a:extLst>
              </a:tr>
            </a:tbl>
          </a:graphicData>
        </a:graphic>
      </p:graphicFrame>
      <p:sp>
        <p:nvSpPr>
          <p:cNvPr id="4" name="Text Placeholder 3">
            <a:extLst>
              <a:ext uri="{FF2B5EF4-FFF2-40B4-BE49-F238E27FC236}">
                <a16:creationId xmlns:a16="http://schemas.microsoft.com/office/drawing/2014/main" id="{B6F708CF-33CA-46B6-9014-25181BF2EB17}"/>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7710232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6F139-CDE4-45D9-88E0-A32A1F624FED}"/>
              </a:ext>
            </a:extLst>
          </p:cNvPr>
          <p:cNvSpPr>
            <a:spLocks noGrp="1"/>
          </p:cNvSpPr>
          <p:nvPr>
            <p:ph type="title"/>
          </p:nvPr>
        </p:nvSpPr>
        <p:spPr/>
        <p:txBody>
          <a:bodyPr/>
          <a:lstStyle/>
          <a:p>
            <a:r>
              <a:rPr lang="en-US"/>
              <a:t>Instagram Posts Table | Scott - 7 of 21</a:t>
            </a:r>
          </a:p>
        </p:txBody>
      </p:sp>
      <p:graphicFrame>
        <p:nvGraphicFramePr>
          <p:cNvPr id="5" name="Table Placeholder 4">
            <a:extLst>
              <a:ext uri="{FF2B5EF4-FFF2-40B4-BE49-F238E27FC236}">
                <a16:creationId xmlns:a16="http://schemas.microsoft.com/office/drawing/2014/main" id="{D3CA417C-6CE1-4642-AB30-DE2D48C7633F}"/>
              </a:ext>
            </a:extLst>
          </p:cNvPr>
          <p:cNvGraphicFramePr>
            <a:graphicFrameLocks noGrp="1"/>
          </p:cNvGraphicFramePr>
          <p:nvPr>
            <p:ph type="tbl" sz="quarter" idx="13"/>
            <p:extLst>
              <p:ext uri="{D42A27DB-BD31-4B8C-83A1-F6EECF244321}">
                <p14:modId xmlns:p14="http://schemas.microsoft.com/office/powerpoint/2010/main" val="25850813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100139272"/>
                    </a:ext>
                  </a:extLst>
                </a:gridCol>
                <a:gridCol w="1810512">
                  <a:extLst>
                    <a:ext uri="{9D8B030D-6E8A-4147-A177-3AD203B41FA5}">
                      <a16:colId xmlns:a16="http://schemas.microsoft.com/office/drawing/2014/main" val="2483714351"/>
                    </a:ext>
                  </a:extLst>
                </a:gridCol>
                <a:gridCol w="822960">
                  <a:extLst>
                    <a:ext uri="{9D8B030D-6E8A-4147-A177-3AD203B41FA5}">
                      <a16:colId xmlns:a16="http://schemas.microsoft.com/office/drawing/2014/main" val="1524365997"/>
                    </a:ext>
                  </a:extLst>
                </a:gridCol>
                <a:gridCol w="822960">
                  <a:extLst>
                    <a:ext uri="{9D8B030D-6E8A-4147-A177-3AD203B41FA5}">
                      <a16:colId xmlns:a16="http://schemas.microsoft.com/office/drawing/2014/main" val="3002523533"/>
                    </a:ext>
                  </a:extLst>
                </a:gridCol>
                <a:gridCol w="822960">
                  <a:extLst>
                    <a:ext uri="{9D8B030D-6E8A-4147-A177-3AD203B41FA5}">
                      <a16:colId xmlns:a16="http://schemas.microsoft.com/office/drawing/2014/main" val="2102781861"/>
                    </a:ext>
                  </a:extLst>
                </a:gridCol>
                <a:gridCol w="822960">
                  <a:extLst>
                    <a:ext uri="{9D8B030D-6E8A-4147-A177-3AD203B41FA5}">
                      <a16:colId xmlns:a16="http://schemas.microsoft.com/office/drawing/2014/main" val="189948633"/>
                    </a:ext>
                  </a:extLst>
                </a:gridCol>
                <a:gridCol w="822960">
                  <a:extLst>
                    <a:ext uri="{9D8B030D-6E8A-4147-A177-3AD203B41FA5}">
                      <a16:colId xmlns:a16="http://schemas.microsoft.com/office/drawing/2014/main" val="1153123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50640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- 2022-04-13 21:00:08</a:t>
                      </a:r>
                      <a:r>
                        <a:rPr kumimoji="0" lang="en-US" sz="1000" b="0" i="0" u="none" strike="noStrike" kern="1200" cap="none" spc="0" normalizeH="0" baseline="0" noProof="0">
                          <a:ln>
                            <a:noFill/>
                          </a:ln>
                          <a:solidFill>
                            <a:prstClr val="black"/>
                          </a:solidFill>
                          <a:effectLst/>
                          <a:uLnTx/>
                          <a:uFillTx/>
                          <a:latin typeface="+mn-lt"/>
                          <a:ea typeface="+mn-ea"/>
                          <a:cs typeface="+mn-cs"/>
                        </a:rPr>
                        <a:t>
 #𝙀𝙢𝙗𝙖𝙟𝙖𝙙𝙤𝙧𝙚𝙨𝙎𝙥𝙚𝙘𝙞𝙖𝙡𝙞𝙯𝙚𝙙
Nació y vive en Mendoza y le dicen "Pipi". "El ciclismo es mi vida entera, mi felicidad, mi pasión, lo que me hace vibrar", es su respuesta cuando le preguntás que es el ciclismo para ella.
𝙈𝙖𝙣𝙤 𝙖 𝙢𝙖𝙣𝙤 𝙘𝙤𝙣 𝙋𝙞𝙡𝙖𝙧 𝘼𝙙𝙤𝙪𝙚👇
‣ 𝙴𝚍𝚊𝚍: 𝟹𝟷
‣ 𝚂𝚒𝚐𝚗𝚘: 𝙻𝚒𝚋𝚛𝚊♎️
‣ 𝙻𝚘 𝚖𝚎𝚓𝚘𝚛 𝚍𝚎 𝚕𝚊 𝚋𝚒𝚌𝚒 𝚎𝚜: 𝚕𝚊 𝚏𝚎𝚕𝚒𝚌𝚒𝚍𝚊𝚍 𝚚𝚞𝚎 𝚖𝚎 𝚐𝚎𝚗𝚎𝚛𝚊 𝚌𝚊𝚍𝚊 𝚟𝚎𝚣 𝚚𝚞𝚎 𝚖𝚎 𝚜𝚞𝚋𝚘 𝚢 𝚕𝚘 𝚍𝚒𝚟𝚎𝚛𝚝𝚒𝚍𝚊 𝚚𝚞𝚎 𝚟𝚞𝚎𝚕𝚟𝚎 𝚖𝚒 𝚟𝚒𝚍𝚊 𝚊𝚕 𝚑𝚊𝚌𝚎𝚛 𝚚𝚞𝚎 𝚖𝚎 𝚙𝚕𝚊𝚗𝚝𝚎𝚎 𝚗𝚞𝚎𝚟𝚘𝚜 𝚘𝚋𝚓𝚎𝚝𝚒𝚟𝚘𝚜 𝚝𝚘𝚍𝚘 𝚎𝚕 𝚝𝚒𝚎𝚖𝚙𝚘. 𝙻𝚊 𝚋𝚒𝚌𝚒 𝚎𝚜 𝚒𝚗𝚏𝚒𝚗𝚒𝚝𝚊, 𝚗𝚞𝚗𝚌𝚊 𝚍𝚎𝚓𝚊𝚖𝚘𝚜 𝚍𝚎 𝚊𝚙𝚛𝚎𝚗𝚍𝚎𝚛.
‣ 𝙲𝚘𝚖𝚒𝚍𝚊 𝚙𝚛𝚎𝚏𝚎𝚛𝚒𝚍𝚊 𝚍𝚎𝚜𝚙𝚞é𝚜 𝚍𝚎 𝚎𝚗𝚝𝚛𝚎𝚗𝚊𝚛: 𝚑𝚞𝚎𝚟𝚘𝚜 𝚛𝚎𝚟𝚞𝚎𝚕𝚝𝚘𝚜 𝚌𝚘𝚗 𝚙𝚊𝚕𝚝𝚊 𝚘 𝚜á𝚗𝚍𝚠𝚒𝚌𝚑 𝚍𝚎 𝚊𝚝ú𝚗.
‣ 𝙱𝚒𝚌𝚒 𝚙𝚛𝚎𝚏𝚎𝚛𝚒𝚍𝚊: 𝚝𝚘𝚍𝚊𝚜 ¡𝚎𝚜𝚝𝚊 𝚙𝚛𝚎𝚐𝚞𝚗𝚝𝚊 𝚎𝚜 𝚒𝚖𝚙𝚘𝚜𝚒𝚋𝚕𝚎! 𝙰𝚞𝚗𝚚𝚞𝚎 𝚂-𝚆𝚘𝚛𝚔𝚜 𝙴𝚙𝚒𝚌 𝚢 𝚃𝚞𝚛𝚋𝚘 𝙻𝚎𝚟𝚘❤️ .
‣ 𝙲𝚊𝚜𝚌𝚘 𝚙𝚛𝚎𝚏𝚎𝚛𝚒𝚍𝚘: 𝙿𝚛𝚎𝚟𝚊𝚒𝚕 𝙸𝙸 𝚅𝚎𝚗𝚝, 𝚞𝚗𝚊 𝚖𝚊𝚛𝚊𝚟𝚒𝚕𝚕𝚊 𝚌𝚛𝚎𝚊𝚍𝚊 𝚙𝚘𝚛 𝚎𝚕 𝚑𝚘𝚖𝚋𝚛𝚎.
‣ 𝙲𝚘𝚕𝚘𝚛 𝚍𝚎 𝚌𝚊𝚜𝚌𝚘 𝚙𝚛𝚎𝚏𝚎𝚛𝚒𝚍𝚘: 𝚋𝚕𝚊𝚗𝚌𝚘, 𝚜𝚒𝚎𝚖𝚙𝚛𝚎🤍. 𝚀𝚞𝚎𝚖𝚊 𝚖𝚎𝚗𝚘𝚜 𝚎𝚕 𝚜𝚘𝚕, 𝚍𝚊𝚝𝚊𝚣𝚘 😉
‣ 𝙽𝚞𝚗𝚌𝚊 𝚜𝚊𝚕í𝚜 𝚊 𝚛𝚘𝚍𝚊𝚛 𝚜𝚒𝚗: 𝚖𝚒 𝚖𝚎𝚖𝚋𝚛𝚒𝚕𝚕𝚒𝚝𝚘.
‣ 𝙲𝚘𝚖𝚙𝚎𝚝𝚎𝚗𝚌𝚒𝚊 𝚙𝚛𝚎𝚏𝚎𝚛𝚒𝚍𝚊: 𝚏𝚊𝚗 𝚍𝚎 𝚕𝚊 𝙲𝚘𝚙𝚊 𝙰𝚛𝚐𝚎𝚗𝚝𝚒𝚗𝚊🇦🇷 𝚍𝚎 𝚇𝙲𝙾🚵‍♀️
‣ 𝚄𝚗 𝚜𝚞𝚎ñ𝚘 𝚌𝚞𝚖𝚙𝚕𝚒𝚍𝚘: 𝚜𝚎𝚛 𝚎𝚖𝚋𝚊𝚓𝚊𝚍𝚘𝚛𝚊 𝚍𝚎 𝚖𝚒 𝚖𝚊𝚛𝚌𝚊 𝚙𝚛𝚎𝚏𝚎𝚛𝚒𝚍𝚊 𝚢 𝚙𝚘𝚍𝚎𝚛 𝚌𝚘𝚛𝚛𝚎𝚛 𝚞𝚗 𝚌𝚊𝚖𝚙𝚎𝚘𝚗𝚊𝚝𝚘 𝚊𝚛𝚐𝚎𝚗𝚝𝚒𝚗𝚘 𝚌𝚘𝚗 𝚖𝚒 𝙴𝚙𝚒𝚌.
‣ 𝚄𝚗 𝚜𝚞𝚎ñ𝚘 𝚙𝚘𝚛 𝚌𝚞𝚖𝚙𝚕𝚒𝚛: 𝚌𝚘𝚛𝚛𝚎𝚛 𝚎𝚗 𝙴𝚞𝚛𝚘𝚙𝚊. 
‣ 𝚄𝚗 𝚌𝚘𝚗𝚜𝚎𝚓𝚘 𝚌𝚒𝚌𝚕𝚒𝚜𝚝𝚊: 𝚑𝚊𝚐𝚊𝚗 𝚌𝚒𝚌𝚕𝚒𝚜𝚖𝚘 𝚍𝚎 𝚖𝚘𝚗𝚝𝚊ñ𝚊, 𝚎𝚜 𝚛𝚎𝚊𝚕𝚖𝚎𝚗𝚝𝚎 𝚊𝚙𝚊𝚜𝚒𝚘𝚗𝚊𝚗𝚝𝚎 𝚢 𝚝𝚎 𝚎𝚗𝚜𝚎ñ𝚊 𝚌𝚘𝚜𝚊𝚜 𝚙𝚊𝚛𝚊 𝚕𝚊 𝚟𝚒𝚍𝚊.
‣ 𝚄𝚗 𝚌𝚘𝚗𝚜𝚎𝚓𝚘 𝚙𝚊𝚛𝚊 𝚚𝚞𝚒é𝚗 𝚊ú𝚗 𝚗𝚘 𝚕𝚘 𝚎𝚜:  𝚕𝚊 𝚋𝚒𝚌𝚒𝚌𝚕𝚎𝚝𝚊 𝚎𝚜 𝚌𝚊𝚙𝚊𝚣 𝚍𝚎 𝚌𝚊𝚖𝚋𝚒𝚊𝚛𝚕𝚎 𝚕𝚊 𝚟𝚒𝚍𝚊 𝚙𝚊𝚛𝚊 𝚋𝚒𝚎𝚗 𝚊 𝚌𝚞𝚊𝚕𝚚𝚞𝚒𝚎𝚛 𝚙𝚎𝚛𝚜𝚘𝚗𝚊 ¡𝚜𝚞𝚋𝚒𝚝𝚎 𝚢𝚊!
Más sobre Pili ⇢ pili_adoue 
#SpecializedArgentina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https://quintly-image-storage.s3.amazonaws.com/835b4dd9729cb84c3dc986009efd7f6f/ddffedc49a1d718e8f57d1f193a2e7d3.jpg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11748336"/>
                  </a:ext>
                </a:extLst>
              </a:tr>
            </a:tbl>
          </a:graphicData>
        </a:graphic>
      </p:graphicFrame>
      <p:sp>
        <p:nvSpPr>
          <p:cNvPr id="4" name="Text Placeholder 3">
            <a:extLst>
              <a:ext uri="{FF2B5EF4-FFF2-40B4-BE49-F238E27FC236}">
                <a16:creationId xmlns:a16="http://schemas.microsoft.com/office/drawing/2014/main" id="{E789452F-A1CB-46F2-BF28-5D2ABCF6BC98}"/>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849875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D82FE-8ACD-4E22-9ED0-A915B0832682}"/>
              </a:ext>
            </a:extLst>
          </p:cNvPr>
          <p:cNvSpPr>
            <a:spLocks noGrp="1"/>
          </p:cNvSpPr>
          <p:nvPr>
            <p:ph type="title"/>
          </p:nvPr>
        </p:nvSpPr>
        <p:spPr/>
        <p:txBody>
          <a:bodyPr/>
          <a:lstStyle/>
          <a:p>
            <a:r>
              <a:rPr lang="en-US"/>
              <a:t>Instagram Posts Table | Scott - 8 of 21</a:t>
            </a:r>
          </a:p>
        </p:txBody>
      </p:sp>
      <p:graphicFrame>
        <p:nvGraphicFramePr>
          <p:cNvPr id="5" name="Table Placeholder 4">
            <a:extLst>
              <a:ext uri="{FF2B5EF4-FFF2-40B4-BE49-F238E27FC236}">
                <a16:creationId xmlns:a16="http://schemas.microsoft.com/office/drawing/2014/main" id="{41B8B15C-68F8-49EA-90CE-3412CAF14F9B}"/>
              </a:ext>
            </a:extLst>
          </p:cNvPr>
          <p:cNvGraphicFramePr>
            <a:graphicFrameLocks noGrp="1"/>
          </p:cNvGraphicFramePr>
          <p:nvPr>
            <p:ph type="tbl" sz="quarter" idx="13"/>
            <p:extLst>
              <p:ext uri="{D42A27DB-BD31-4B8C-83A1-F6EECF244321}">
                <p14:modId xmlns:p14="http://schemas.microsoft.com/office/powerpoint/2010/main" val="2887272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05052226"/>
                    </a:ext>
                  </a:extLst>
                </a:gridCol>
                <a:gridCol w="1810512">
                  <a:extLst>
                    <a:ext uri="{9D8B030D-6E8A-4147-A177-3AD203B41FA5}">
                      <a16:colId xmlns:a16="http://schemas.microsoft.com/office/drawing/2014/main" val="1536861697"/>
                    </a:ext>
                  </a:extLst>
                </a:gridCol>
                <a:gridCol w="822960">
                  <a:extLst>
                    <a:ext uri="{9D8B030D-6E8A-4147-A177-3AD203B41FA5}">
                      <a16:colId xmlns:a16="http://schemas.microsoft.com/office/drawing/2014/main" val="3673731679"/>
                    </a:ext>
                  </a:extLst>
                </a:gridCol>
                <a:gridCol w="822960">
                  <a:extLst>
                    <a:ext uri="{9D8B030D-6E8A-4147-A177-3AD203B41FA5}">
                      <a16:colId xmlns:a16="http://schemas.microsoft.com/office/drawing/2014/main" val="4209554247"/>
                    </a:ext>
                  </a:extLst>
                </a:gridCol>
                <a:gridCol w="822960">
                  <a:extLst>
                    <a:ext uri="{9D8B030D-6E8A-4147-A177-3AD203B41FA5}">
                      <a16:colId xmlns:a16="http://schemas.microsoft.com/office/drawing/2014/main" val="3770933339"/>
                    </a:ext>
                  </a:extLst>
                </a:gridCol>
                <a:gridCol w="822960">
                  <a:extLst>
                    <a:ext uri="{9D8B030D-6E8A-4147-A177-3AD203B41FA5}">
                      <a16:colId xmlns:a16="http://schemas.microsoft.com/office/drawing/2014/main" val="942686120"/>
                    </a:ext>
                  </a:extLst>
                </a:gridCol>
                <a:gridCol w="822960">
                  <a:extLst>
                    <a:ext uri="{9D8B030D-6E8A-4147-A177-3AD203B41FA5}">
                      <a16:colId xmlns:a16="http://schemas.microsoft.com/office/drawing/2014/main" val="1930250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53154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- 2022-04-07 17:22:23</a:t>
                      </a:r>
                      <a:r>
                        <a:rPr kumimoji="0" lang="es-ES" sz="1000" b="0" i="0" u="none" strike="noStrike" kern="1200" cap="none" spc="0" normalizeH="0" baseline="0" noProof="0">
                          <a:ln>
                            <a:noFill/>
                          </a:ln>
                          <a:solidFill>
                            <a:prstClr val="black"/>
                          </a:solidFill>
                          <a:effectLst/>
                          <a:uLnTx/>
                          <a:uFillTx/>
                          <a:latin typeface="+mn-lt"/>
                          <a:ea typeface="+mn-ea"/>
                          <a:cs typeface="+mn-cs"/>
                        </a:rPr>
                        <a:t>
 ¡ facu_cayata ya está presente en la primera fecha de la Copa del Mundo de #XCO junto a los mejores ciclistas del mundo! 
Gracias a todo el equipo de trekbikes trekbicyclebrasil y todos los sponsor del #SuperTeamTrek por el soporte a uno de los corredores que día a día demuestras su gran nivel entre los mejores de Argentina.
trekbikes trekbicycleargentina bontragerargentina santini_arg OpticaCentralStore shimanoargentina colchonespiero  santini_arg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https://quintly-image-storage.s3.amazonaws.com/203365f48a427a541a07e6d695a8b9d3/e7533afd83008fad0413f6bdd70337ae.jpg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13486855"/>
                  </a:ext>
                </a:extLst>
              </a:tr>
            </a:tbl>
          </a:graphicData>
        </a:graphic>
      </p:graphicFrame>
      <p:sp>
        <p:nvSpPr>
          <p:cNvPr id="4" name="Text Placeholder 3">
            <a:extLst>
              <a:ext uri="{FF2B5EF4-FFF2-40B4-BE49-F238E27FC236}">
                <a16:creationId xmlns:a16="http://schemas.microsoft.com/office/drawing/2014/main" id="{68F7A5F3-7106-407E-A03E-C60207A4D9B5}"/>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2197155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4618A-F121-4D77-87E3-F2600FA08CE5}"/>
              </a:ext>
            </a:extLst>
          </p:cNvPr>
          <p:cNvSpPr>
            <a:spLocks noGrp="1"/>
          </p:cNvSpPr>
          <p:nvPr>
            <p:ph type="title"/>
          </p:nvPr>
        </p:nvSpPr>
        <p:spPr/>
        <p:txBody>
          <a:bodyPr/>
          <a:lstStyle/>
          <a:p>
            <a:r>
              <a:rPr lang="en-US"/>
              <a:t>Instagram Posts Table | Scott - 9 of 21</a:t>
            </a:r>
          </a:p>
        </p:txBody>
      </p:sp>
      <p:graphicFrame>
        <p:nvGraphicFramePr>
          <p:cNvPr id="5" name="Table Placeholder 4">
            <a:extLst>
              <a:ext uri="{FF2B5EF4-FFF2-40B4-BE49-F238E27FC236}">
                <a16:creationId xmlns:a16="http://schemas.microsoft.com/office/drawing/2014/main" id="{EEDB30A4-5D37-43A5-ABE6-39C1909E6403}"/>
              </a:ext>
            </a:extLst>
          </p:cNvPr>
          <p:cNvGraphicFramePr>
            <a:graphicFrameLocks noGrp="1"/>
          </p:cNvGraphicFramePr>
          <p:nvPr>
            <p:ph type="tbl" sz="quarter" idx="13"/>
            <p:extLst>
              <p:ext uri="{D42A27DB-BD31-4B8C-83A1-F6EECF244321}">
                <p14:modId xmlns:p14="http://schemas.microsoft.com/office/powerpoint/2010/main" val="817477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118426693"/>
                    </a:ext>
                  </a:extLst>
                </a:gridCol>
                <a:gridCol w="1810512">
                  <a:extLst>
                    <a:ext uri="{9D8B030D-6E8A-4147-A177-3AD203B41FA5}">
                      <a16:colId xmlns:a16="http://schemas.microsoft.com/office/drawing/2014/main" val="1841966827"/>
                    </a:ext>
                  </a:extLst>
                </a:gridCol>
                <a:gridCol w="822960">
                  <a:extLst>
                    <a:ext uri="{9D8B030D-6E8A-4147-A177-3AD203B41FA5}">
                      <a16:colId xmlns:a16="http://schemas.microsoft.com/office/drawing/2014/main" val="3505841465"/>
                    </a:ext>
                  </a:extLst>
                </a:gridCol>
                <a:gridCol w="822960">
                  <a:extLst>
                    <a:ext uri="{9D8B030D-6E8A-4147-A177-3AD203B41FA5}">
                      <a16:colId xmlns:a16="http://schemas.microsoft.com/office/drawing/2014/main" val="1396017755"/>
                    </a:ext>
                  </a:extLst>
                </a:gridCol>
                <a:gridCol w="822960">
                  <a:extLst>
                    <a:ext uri="{9D8B030D-6E8A-4147-A177-3AD203B41FA5}">
                      <a16:colId xmlns:a16="http://schemas.microsoft.com/office/drawing/2014/main" val="322648038"/>
                    </a:ext>
                  </a:extLst>
                </a:gridCol>
                <a:gridCol w="822960">
                  <a:extLst>
                    <a:ext uri="{9D8B030D-6E8A-4147-A177-3AD203B41FA5}">
                      <a16:colId xmlns:a16="http://schemas.microsoft.com/office/drawing/2014/main" val="2414807956"/>
                    </a:ext>
                  </a:extLst>
                </a:gridCol>
                <a:gridCol w="822960">
                  <a:extLst>
                    <a:ext uri="{9D8B030D-6E8A-4147-A177-3AD203B41FA5}">
                      <a16:colId xmlns:a16="http://schemas.microsoft.com/office/drawing/2014/main" val="33968376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73853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- 2022-04-28 23:07:22</a:t>
                      </a:r>
                      <a:r>
                        <a:rPr kumimoji="0" lang="en-US" sz="1000" b="0" i="0" u="none" strike="noStrike" kern="1200" cap="none" spc="0" normalizeH="0" baseline="0" noProof="0">
                          <a:ln>
                            <a:noFill/>
                          </a:ln>
                          <a:solidFill>
                            <a:prstClr val="black"/>
                          </a:solidFill>
                          <a:effectLst/>
                          <a:uLnTx/>
                          <a:uFillTx/>
                          <a:latin typeface="+mn-lt"/>
                          <a:ea typeface="+mn-ea"/>
                          <a:cs typeface="+mn-cs"/>
                        </a:rPr>
                        <a:t>
 #tbt riopinto 2021 ! 
trekbikes trekbicycleargentina bontragerargentina #trek #Trekargentina  #xc #supercaliber #procaliber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https://quintly-image-storage.s3.amazonaws.com/203365f48a427a541a07e6d695a8b9d3/21f7b87388508a3d2fa16967baab5a3b.jpg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64009206"/>
                  </a:ext>
                </a:extLst>
              </a:tr>
            </a:tbl>
          </a:graphicData>
        </a:graphic>
      </p:graphicFrame>
      <p:sp>
        <p:nvSpPr>
          <p:cNvPr id="4" name="Text Placeholder 3">
            <a:extLst>
              <a:ext uri="{FF2B5EF4-FFF2-40B4-BE49-F238E27FC236}">
                <a16:creationId xmlns:a16="http://schemas.microsoft.com/office/drawing/2014/main" id="{07852CAA-4311-4249-9BDC-39AA8E24AC31}"/>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6511948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FE1C4-B0D8-4832-8C0C-D3B17009A37E}"/>
              </a:ext>
            </a:extLst>
          </p:cNvPr>
          <p:cNvSpPr>
            <a:spLocks noGrp="1"/>
          </p:cNvSpPr>
          <p:nvPr>
            <p:ph type="title"/>
          </p:nvPr>
        </p:nvSpPr>
        <p:spPr/>
        <p:txBody>
          <a:bodyPr/>
          <a:lstStyle/>
          <a:p>
            <a:r>
              <a:rPr lang="en-US"/>
              <a:t>Instagram Posts Table | Scott - 10 of 21</a:t>
            </a:r>
          </a:p>
        </p:txBody>
      </p:sp>
      <p:graphicFrame>
        <p:nvGraphicFramePr>
          <p:cNvPr id="5" name="Table Placeholder 4">
            <a:extLst>
              <a:ext uri="{FF2B5EF4-FFF2-40B4-BE49-F238E27FC236}">
                <a16:creationId xmlns:a16="http://schemas.microsoft.com/office/drawing/2014/main" id="{7157C5CA-76EE-44B7-BCEB-1465DA95D40E}"/>
              </a:ext>
            </a:extLst>
          </p:cNvPr>
          <p:cNvGraphicFramePr>
            <a:graphicFrameLocks noGrp="1"/>
          </p:cNvGraphicFramePr>
          <p:nvPr>
            <p:ph type="tbl" sz="quarter" idx="13"/>
            <p:extLst>
              <p:ext uri="{D42A27DB-BD31-4B8C-83A1-F6EECF244321}">
                <p14:modId xmlns:p14="http://schemas.microsoft.com/office/powerpoint/2010/main" val="3670967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06256117"/>
                    </a:ext>
                  </a:extLst>
                </a:gridCol>
                <a:gridCol w="1810512">
                  <a:extLst>
                    <a:ext uri="{9D8B030D-6E8A-4147-A177-3AD203B41FA5}">
                      <a16:colId xmlns:a16="http://schemas.microsoft.com/office/drawing/2014/main" val="1544705165"/>
                    </a:ext>
                  </a:extLst>
                </a:gridCol>
                <a:gridCol w="822960">
                  <a:extLst>
                    <a:ext uri="{9D8B030D-6E8A-4147-A177-3AD203B41FA5}">
                      <a16:colId xmlns:a16="http://schemas.microsoft.com/office/drawing/2014/main" val="2971299065"/>
                    </a:ext>
                  </a:extLst>
                </a:gridCol>
                <a:gridCol w="822960">
                  <a:extLst>
                    <a:ext uri="{9D8B030D-6E8A-4147-A177-3AD203B41FA5}">
                      <a16:colId xmlns:a16="http://schemas.microsoft.com/office/drawing/2014/main" val="2322133236"/>
                    </a:ext>
                  </a:extLst>
                </a:gridCol>
                <a:gridCol w="822960">
                  <a:extLst>
                    <a:ext uri="{9D8B030D-6E8A-4147-A177-3AD203B41FA5}">
                      <a16:colId xmlns:a16="http://schemas.microsoft.com/office/drawing/2014/main" val="3509341699"/>
                    </a:ext>
                  </a:extLst>
                </a:gridCol>
                <a:gridCol w="822960">
                  <a:extLst>
                    <a:ext uri="{9D8B030D-6E8A-4147-A177-3AD203B41FA5}">
                      <a16:colId xmlns:a16="http://schemas.microsoft.com/office/drawing/2014/main" val="2814271061"/>
                    </a:ext>
                  </a:extLst>
                </a:gridCol>
                <a:gridCol w="822960">
                  <a:extLst>
                    <a:ext uri="{9D8B030D-6E8A-4147-A177-3AD203B41FA5}">
                      <a16:colId xmlns:a16="http://schemas.microsoft.com/office/drawing/2014/main" val="1744926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01375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- 2022-04-11 18:35:02</a:t>
                      </a:r>
                      <a:r>
                        <a:rPr kumimoji="0" lang="es-ES" sz="1000" b="0" i="0" u="none" strike="noStrike" kern="1200" cap="none" spc="0" normalizeH="0" baseline="0" noProof="0">
                          <a:ln>
                            <a:noFill/>
                          </a:ln>
                          <a:solidFill>
                            <a:prstClr val="black"/>
                          </a:solidFill>
                          <a:effectLst/>
                          <a:uLnTx/>
                          <a:uFillTx/>
                          <a:latin typeface="+mn-lt"/>
                          <a:ea typeface="+mn-ea"/>
                          <a:cs typeface="+mn-cs"/>
                        </a:rPr>
                        <a:t>
 ¿Vas a Cerro Bayo para el UCI Masters Mountain Bike World Championship? Entonces participá de nuestro sorteo y pasá por nuestro stand a retirar el premio si sos uno de los ganadores.
Comentá arrobando a un amigo fan del MTB y ya estás participando. Si subís una Storie con una foto de nuestro stand en UCI y nos etiquetás, tenés doble chance. Recordá que nos tenés que seguir.
1er Premio: un casco Supra + un juego de puños + un bolso bajo asiento
2do. Premio: dos porta caramañolas + un juego de puños + un bolso bajo asiento
3er. Premio: un juego de puños + un bolso bajo asiento
El sorteo se realizará el sábado 23/4 y los premios se retiran únicamente por nuestro stand durante el domingo 24/4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https://quintly-image-storage.s3.amazonaws.com/741aa47421f0656db8ef34000eb243ec/2d08492a7514362d328215aafee39d5e.jpg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83027085"/>
                  </a:ext>
                </a:extLst>
              </a:tr>
            </a:tbl>
          </a:graphicData>
        </a:graphic>
      </p:graphicFrame>
      <p:sp>
        <p:nvSpPr>
          <p:cNvPr id="4" name="Text Placeholder 3">
            <a:extLst>
              <a:ext uri="{FF2B5EF4-FFF2-40B4-BE49-F238E27FC236}">
                <a16:creationId xmlns:a16="http://schemas.microsoft.com/office/drawing/2014/main" id="{3695E38B-625A-4363-BE8F-0F49BD7969EE}"/>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1586612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8BDFB-01B3-443F-BE7B-8CB18794082A}"/>
              </a:ext>
            </a:extLst>
          </p:cNvPr>
          <p:cNvSpPr>
            <a:spLocks noGrp="1"/>
          </p:cNvSpPr>
          <p:nvPr>
            <p:ph type="title"/>
          </p:nvPr>
        </p:nvSpPr>
        <p:spPr/>
        <p:txBody>
          <a:bodyPr/>
          <a:lstStyle/>
          <a:p>
            <a:r>
              <a:rPr lang="en-US"/>
              <a:t>Instagram Posts Table | Scott - 11 of 21</a:t>
            </a:r>
          </a:p>
        </p:txBody>
      </p:sp>
      <p:graphicFrame>
        <p:nvGraphicFramePr>
          <p:cNvPr id="5" name="Table Placeholder 4">
            <a:extLst>
              <a:ext uri="{FF2B5EF4-FFF2-40B4-BE49-F238E27FC236}">
                <a16:creationId xmlns:a16="http://schemas.microsoft.com/office/drawing/2014/main" id="{A15DAAB1-11D9-4AE4-93BB-3669A1E7B48A}"/>
              </a:ext>
            </a:extLst>
          </p:cNvPr>
          <p:cNvGraphicFramePr>
            <a:graphicFrameLocks noGrp="1"/>
          </p:cNvGraphicFramePr>
          <p:nvPr>
            <p:ph type="tbl" sz="quarter" idx="13"/>
            <p:extLst>
              <p:ext uri="{D42A27DB-BD31-4B8C-83A1-F6EECF244321}">
                <p14:modId xmlns:p14="http://schemas.microsoft.com/office/powerpoint/2010/main" val="3969534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93662282"/>
                    </a:ext>
                  </a:extLst>
                </a:gridCol>
                <a:gridCol w="1810512">
                  <a:extLst>
                    <a:ext uri="{9D8B030D-6E8A-4147-A177-3AD203B41FA5}">
                      <a16:colId xmlns:a16="http://schemas.microsoft.com/office/drawing/2014/main" val="1291755100"/>
                    </a:ext>
                  </a:extLst>
                </a:gridCol>
                <a:gridCol w="822960">
                  <a:extLst>
                    <a:ext uri="{9D8B030D-6E8A-4147-A177-3AD203B41FA5}">
                      <a16:colId xmlns:a16="http://schemas.microsoft.com/office/drawing/2014/main" val="3165419830"/>
                    </a:ext>
                  </a:extLst>
                </a:gridCol>
                <a:gridCol w="822960">
                  <a:extLst>
                    <a:ext uri="{9D8B030D-6E8A-4147-A177-3AD203B41FA5}">
                      <a16:colId xmlns:a16="http://schemas.microsoft.com/office/drawing/2014/main" val="2785689957"/>
                    </a:ext>
                  </a:extLst>
                </a:gridCol>
                <a:gridCol w="822960">
                  <a:extLst>
                    <a:ext uri="{9D8B030D-6E8A-4147-A177-3AD203B41FA5}">
                      <a16:colId xmlns:a16="http://schemas.microsoft.com/office/drawing/2014/main" val="2630713649"/>
                    </a:ext>
                  </a:extLst>
                </a:gridCol>
                <a:gridCol w="822960">
                  <a:extLst>
                    <a:ext uri="{9D8B030D-6E8A-4147-A177-3AD203B41FA5}">
                      <a16:colId xmlns:a16="http://schemas.microsoft.com/office/drawing/2014/main" val="3941635577"/>
                    </a:ext>
                  </a:extLst>
                </a:gridCol>
                <a:gridCol w="822960">
                  <a:extLst>
                    <a:ext uri="{9D8B030D-6E8A-4147-A177-3AD203B41FA5}">
                      <a16:colId xmlns:a16="http://schemas.microsoft.com/office/drawing/2014/main" val="977299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64693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- 2022-04-25 21:38:27</a:t>
                      </a:r>
                      <a:r>
                        <a:rPr kumimoji="0" lang="en-US" sz="1000" b="0" i="0" u="none" strike="noStrike" kern="1200" cap="none" spc="0" normalizeH="0" baseline="0" noProof="0">
                          <a:ln>
                            <a:noFill/>
                          </a:ln>
                          <a:solidFill>
                            <a:prstClr val="black"/>
                          </a:solidFill>
                          <a:effectLst/>
                          <a:uLnTx/>
                          <a:uFillTx/>
                          <a:latin typeface="+mn-lt"/>
                          <a:ea typeface="+mn-ea"/>
                          <a:cs typeface="+mn-cs"/>
                        </a:rPr>
                        <a:t>
 ¡ jimenaflorit Campeona del Mundo Master  XCO en C1 con #Supercaliber ! 
En Villa la Angostura se coronó campeona mundial en una jornada épica con unas condiciones climáticas extremas.
¡Felicitaciones Jime! 
trekbikes trekbicycleargentina bontragerargentina #trekbikes #trekargentina  #procaliber #topfuel #racedtowin #gooutside #creemosenlasbicis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https://quintly-image-storage.s3.amazonaws.com/203365f48a427a541a07e6d695a8b9d3/2b4752a05e91aadac7d84e6fa6049ee5.jpg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83830426"/>
                  </a:ext>
                </a:extLst>
              </a:tr>
            </a:tbl>
          </a:graphicData>
        </a:graphic>
      </p:graphicFrame>
      <p:sp>
        <p:nvSpPr>
          <p:cNvPr id="4" name="Text Placeholder 3">
            <a:extLst>
              <a:ext uri="{FF2B5EF4-FFF2-40B4-BE49-F238E27FC236}">
                <a16:creationId xmlns:a16="http://schemas.microsoft.com/office/drawing/2014/main" id="{9ADEFCEF-829C-4F40-B86F-474AC7FAC941}"/>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2601124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9619E-D364-4155-9651-7DDE0830DCAC}"/>
              </a:ext>
            </a:extLst>
          </p:cNvPr>
          <p:cNvSpPr>
            <a:spLocks noGrp="1"/>
          </p:cNvSpPr>
          <p:nvPr>
            <p:ph type="title"/>
          </p:nvPr>
        </p:nvSpPr>
        <p:spPr/>
        <p:txBody>
          <a:bodyPr/>
          <a:lstStyle/>
          <a:p>
            <a:r>
              <a:rPr lang="en-US"/>
              <a:t>Instagram Posts Table | Scott - 12 of 21</a:t>
            </a:r>
          </a:p>
        </p:txBody>
      </p:sp>
      <p:graphicFrame>
        <p:nvGraphicFramePr>
          <p:cNvPr id="5" name="Table Placeholder 4">
            <a:extLst>
              <a:ext uri="{FF2B5EF4-FFF2-40B4-BE49-F238E27FC236}">
                <a16:creationId xmlns:a16="http://schemas.microsoft.com/office/drawing/2014/main" id="{0F37B65D-A9DC-4D49-8083-7CE8DEF19ED0}"/>
              </a:ext>
            </a:extLst>
          </p:cNvPr>
          <p:cNvGraphicFramePr>
            <a:graphicFrameLocks noGrp="1"/>
          </p:cNvGraphicFramePr>
          <p:nvPr>
            <p:ph type="tbl" sz="quarter" idx="13"/>
            <p:extLst>
              <p:ext uri="{D42A27DB-BD31-4B8C-83A1-F6EECF244321}">
                <p14:modId xmlns:p14="http://schemas.microsoft.com/office/powerpoint/2010/main" val="2969421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26118995"/>
                    </a:ext>
                  </a:extLst>
                </a:gridCol>
                <a:gridCol w="1810512">
                  <a:extLst>
                    <a:ext uri="{9D8B030D-6E8A-4147-A177-3AD203B41FA5}">
                      <a16:colId xmlns:a16="http://schemas.microsoft.com/office/drawing/2014/main" val="4185301228"/>
                    </a:ext>
                  </a:extLst>
                </a:gridCol>
                <a:gridCol w="822960">
                  <a:extLst>
                    <a:ext uri="{9D8B030D-6E8A-4147-A177-3AD203B41FA5}">
                      <a16:colId xmlns:a16="http://schemas.microsoft.com/office/drawing/2014/main" val="2401660703"/>
                    </a:ext>
                  </a:extLst>
                </a:gridCol>
                <a:gridCol w="822960">
                  <a:extLst>
                    <a:ext uri="{9D8B030D-6E8A-4147-A177-3AD203B41FA5}">
                      <a16:colId xmlns:a16="http://schemas.microsoft.com/office/drawing/2014/main" val="1680729718"/>
                    </a:ext>
                  </a:extLst>
                </a:gridCol>
                <a:gridCol w="822960">
                  <a:extLst>
                    <a:ext uri="{9D8B030D-6E8A-4147-A177-3AD203B41FA5}">
                      <a16:colId xmlns:a16="http://schemas.microsoft.com/office/drawing/2014/main" val="1322240200"/>
                    </a:ext>
                  </a:extLst>
                </a:gridCol>
                <a:gridCol w="822960">
                  <a:extLst>
                    <a:ext uri="{9D8B030D-6E8A-4147-A177-3AD203B41FA5}">
                      <a16:colId xmlns:a16="http://schemas.microsoft.com/office/drawing/2014/main" val="1111861504"/>
                    </a:ext>
                  </a:extLst>
                </a:gridCol>
                <a:gridCol w="822960">
                  <a:extLst>
                    <a:ext uri="{9D8B030D-6E8A-4147-A177-3AD203B41FA5}">
                      <a16:colId xmlns:a16="http://schemas.microsoft.com/office/drawing/2014/main" val="42555635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92244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- 2022-04-09 10:21:44</a:t>
                      </a:r>
                      <a:r>
                        <a:rPr kumimoji="0" lang="en-US" sz="1000" b="0" i="0" u="none" strike="noStrike" kern="1200" cap="none" spc="0" normalizeH="0" baseline="0" noProof="0">
                          <a:ln>
                            <a:noFill/>
                          </a:ln>
                          <a:solidFill>
                            <a:prstClr val="black"/>
                          </a:solidFill>
                          <a:effectLst/>
                          <a:uLnTx/>
                          <a:uFillTx/>
                          <a:latin typeface="+mn-lt"/>
                          <a:ea typeface="+mn-ea"/>
                          <a:cs typeface="+mn-cs"/>
                        </a:rPr>
                        <a:t>
 ¡Así se vive la Copa del Mundo con trekbicyclebrasil ! 
Todos conectados con facu_cayata en su debut oficial categoría Junior. 
trekbikes trekbicycleargentina bontragerargentina #trekbikes #trekargentina #bontragerargentina #racedtowin #gooutside #creemosenlasbicis #racedtowin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https://quintly-image-storage.s3.amazonaws.com/203365f48a427a541a07e6d695a8b9d3/63c6a55cd175ab3d77ce9275d5fad59c.jpg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74654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- 2022-04-26 21:43:00</a:t>
                      </a:r>
                      <a:r>
                        <a:rPr kumimoji="0" lang="en-US" sz="1000" b="0" i="0" u="none" strike="noStrike" kern="1200" cap="none" spc="0" normalizeH="0" baseline="0" noProof="0">
                          <a:ln>
                            <a:noFill/>
                          </a:ln>
                          <a:solidFill>
                            <a:prstClr val="black"/>
                          </a:solidFill>
                          <a:effectLst/>
                          <a:uLnTx/>
                          <a:uFillTx/>
                          <a:latin typeface="+mn-lt"/>
                          <a:ea typeface="+mn-ea"/>
                          <a:cs typeface="+mn-cs"/>
                        </a:rPr>
                        <a:t>
 ¡Cuenta regresiva para riopinto ! 
¿ #Procaliber o #supercaliber ? Y vos, ¿Estás listo para el desafío más grande de Sudamérica ? 
trekbikes trekbicycleargentina bontragerargentina #trek #Trekargentina  #xc #supercaliber #procaliber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https://quintly-image-storage.s3.amazonaws.com/203365f48a427a541a07e6d695a8b9d3/47da4ae0151de0cf39e671dc5370dbf9.jpg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785242480"/>
                  </a:ext>
                </a:extLst>
              </a:tr>
            </a:tbl>
          </a:graphicData>
        </a:graphic>
      </p:graphicFrame>
      <p:sp>
        <p:nvSpPr>
          <p:cNvPr id="4" name="Text Placeholder 3">
            <a:extLst>
              <a:ext uri="{FF2B5EF4-FFF2-40B4-BE49-F238E27FC236}">
                <a16:creationId xmlns:a16="http://schemas.microsoft.com/office/drawing/2014/main" id="{34A152A0-2645-4BF2-8219-39C7A93DF264}"/>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5597700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D8726-4FB1-47C3-94A8-EA73BB94D94A}"/>
              </a:ext>
            </a:extLst>
          </p:cNvPr>
          <p:cNvSpPr>
            <a:spLocks noGrp="1"/>
          </p:cNvSpPr>
          <p:nvPr>
            <p:ph type="title"/>
          </p:nvPr>
        </p:nvSpPr>
        <p:spPr/>
        <p:txBody>
          <a:bodyPr/>
          <a:lstStyle/>
          <a:p>
            <a:r>
              <a:rPr lang="en-US"/>
              <a:t>Instagram Posts Table | Scott - 13 of 21</a:t>
            </a:r>
          </a:p>
        </p:txBody>
      </p:sp>
      <p:graphicFrame>
        <p:nvGraphicFramePr>
          <p:cNvPr id="5" name="Table Placeholder 4">
            <a:extLst>
              <a:ext uri="{FF2B5EF4-FFF2-40B4-BE49-F238E27FC236}">
                <a16:creationId xmlns:a16="http://schemas.microsoft.com/office/drawing/2014/main" id="{0D36E89D-39BD-4B50-9B0C-A8E0819B1284}"/>
              </a:ext>
            </a:extLst>
          </p:cNvPr>
          <p:cNvGraphicFramePr>
            <a:graphicFrameLocks noGrp="1"/>
          </p:cNvGraphicFramePr>
          <p:nvPr>
            <p:ph type="tbl" sz="quarter" idx="13"/>
            <p:extLst>
              <p:ext uri="{D42A27DB-BD31-4B8C-83A1-F6EECF244321}">
                <p14:modId xmlns:p14="http://schemas.microsoft.com/office/powerpoint/2010/main" val="2435949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39344485"/>
                    </a:ext>
                  </a:extLst>
                </a:gridCol>
                <a:gridCol w="1810512">
                  <a:extLst>
                    <a:ext uri="{9D8B030D-6E8A-4147-A177-3AD203B41FA5}">
                      <a16:colId xmlns:a16="http://schemas.microsoft.com/office/drawing/2014/main" val="2728468941"/>
                    </a:ext>
                  </a:extLst>
                </a:gridCol>
                <a:gridCol w="822960">
                  <a:extLst>
                    <a:ext uri="{9D8B030D-6E8A-4147-A177-3AD203B41FA5}">
                      <a16:colId xmlns:a16="http://schemas.microsoft.com/office/drawing/2014/main" val="719351750"/>
                    </a:ext>
                  </a:extLst>
                </a:gridCol>
                <a:gridCol w="822960">
                  <a:extLst>
                    <a:ext uri="{9D8B030D-6E8A-4147-A177-3AD203B41FA5}">
                      <a16:colId xmlns:a16="http://schemas.microsoft.com/office/drawing/2014/main" val="1327590957"/>
                    </a:ext>
                  </a:extLst>
                </a:gridCol>
                <a:gridCol w="822960">
                  <a:extLst>
                    <a:ext uri="{9D8B030D-6E8A-4147-A177-3AD203B41FA5}">
                      <a16:colId xmlns:a16="http://schemas.microsoft.com/office/drawing/2014/main" val="482262845"/>
                    </a:ext>
                  </a:extLst>
                </a:gridCol>
                <a:gridCol w="822960">
                  <a:extLst>
                    <a:ext uri="{9D8B030D-6E8A-4147-A177-3AD203B41FA5}">
                      <a16:colId xmlns:a16="http://schemas.microsoft.com/office/drawing/2014/main" val="3131343235"/>
                    </a:ext>
                  </a:extLst>
                </a:gridCol>
                <a:gridCol w="822960">
                  <a:extLst>
                    <a:ext uri="{9D8B030D-6E8A-4147-A177-3AD203B41FA5}">
                      <a16:colId xmlns:a16="http://schemas.microsoft.com/office/drawing/2014/main" val="9507649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56188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- 2022-04-30 08:42:07</a:t>
                      </a:r>
                      <a:r>
                        <a:rPr kumimoji="0" lang="es-ES" sz="1000" b="0" i="0" u="none" strike="noStrike" kern="1200" cap="none" spc="0" normalizeH="0" baseline="0" noProof="0">
                          <a:ln>
                            <a:noFill/>
                          </a:ln>
                          <a:solidFill>
                            <a:prstClr val="black"/>
                          </a:solidFill>
                          <a:effectLst/>
                          <a:uLnTx/>
                          <a:uFillTx/>
                          <a:latin typeface="+mn-lt"/>
                          <a:ea typeface="+mn-ea"/>
                          <a:cs typeface="+mn-cs"/>
                        </a:rPr>
                        <a:t>
 ¿Estás listo? Viví una experiencia única en la previa de riopinto con los múltiples ganadores de la carrera con más participantes de Sudamérica. 
Te esperamos a las 10:30 en el stand oficial de la feria con el team, las mejores bicis del mundo  y las chicastrek. 
trekbikes trekbicycleargentina bontragerargentina #trek #Trekargentina  #xc #supercaliber #procaliber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https://quintly-image-storage.s3.amazonaws.com/203365f48a427a541a07e6d695a8b9d3/07304dcfa4563564df073d947c59b131.jpg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93614310"/>
                  </a:ext>
                </a:extLst>
              </a:tr>
            </a:tbl>
          </a:graphicData>
        </a:graphic>
      </p:graphicFrame>
      <p:sp>
        <p:nvSpPr>
          <p:cNvPr id="4" name="Text Placeholder 3">
            <a:extLst>
              <a:ext uri="{FF2B5EF4-FFF2-40B4-BE49-F238E27FC236}">
                <a16:creationId xmlns:a16="http://schemas.microsoft.com/office/drawing/2014/main" id="{B2904258-2ED0-44A7-899D-22478434F8B4}"/>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1220813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31894-A505-4537-B754-BC1B2387E18D}"/>
              </a:ext>
            </a:extLst>
          </p:cNvPr>
          <p:cNvSpPr>
            <a:spLocks noGrp="1"/>
          </p:cNvSpPr>
          <p:nvPr>
            <p:ph type="title"/>
          </p:nvPr>
        </p:nvSpPr>
        <p:spPr/>
        <p:txBody>
          <a:bodyPr/>
          <a:lstStyle/>
          <a:p>
            <a:r>
              <a:rPr lang="en-US"/>
              <a:t>Instagram Posts Table | Scott - 14 of 21</a:t>
            </a:r>
          </a:p>
        </p:txBody>
      </p:sp>
      <p:graphicFrame>
        <p:nvGraphicFramePr>
          <p:cNvPr id="5" name="Table Placeholder 4">
            <a:extLst>
              <a:ext uri="{FF2B5EF4-FFF2-40B4-BE49-F238E27FC236}">
                <a16:creationId xmlns:a16="http://schemas.microsoft.com/office/drawing/2014/main" id="{C9F9DCF7-2829-46DA-B0E3-FB54C977167B}"/>
              </a:ext>
            </a:extLst>
          </p:cNvPr>
          <p:cNvGraphicFramePr>
            <a:graphicFrameLocks noGrp="1"/>
          </p:cNvGraphicFramePr>
          <p:nvPr>
            <p:ph type="tbl" sz="quarter" idx="13"/>
            <p:extLst>
              <p:ext uri="{D42A27DB-BD31-4B8C-83A1-F6EECF244321}">
                <p14:modId xmlns:p14="http://schemas.microsoft.com/office/powerpoint/2010/main" val="1896822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185669116"/>
                    </a:ext>
                  </a:extLst>
                </a:gridCol>
                <a:gridCol w="1810512">
                  <a:extLst>
                    <a:ext uri="{9D8B030D-6E8A-4147-A177-3AD203B41FA5}">
                      <a16:colId xmlns:a16="http://schemas.microsoft.com/office/drawing/2014/main" val="3612801340"/>
                    </a:ext>
                  </a:extLst>
                </a:gridCol>
                <a:gridCol w="822960">
                  <a:extLst>
                    <a:ext uri="{9D8B030D-6E8A-4147-A177-3AD203B41FA5}">
                      <a16:colId xmlns:a16="http://schemas.microsoft.com/office/drawing/2014/main" val="1395679449"/>
                    </a:ext>
                  </a:extLst>
                </a:gridCol>
                <a:gridCol w="822960">
                  <a:extLst>
                    <a:ext uri="{9D8B030D-6E8A-4147-A177-3AD203B41FA5}">
                      <a16:colId xmlns:a16="http://schemas.microsoft.com/office/drawing/2014/main" val="830160669"/>
                    </a:ext>
                  </a:extLst>
                </a:gridCol>
                <a:gridCol w="822960">
                  <a:extLst>
                    <a:ext uri="{9D8B030D-6E8A-4147-A177-3AD203B41FA5}">
                      <a16:colId xmlns:a16="http://schemas.microsoft.com/office/drawing/2014/main" val="1079007608"/>
                    </a:ext>
                  </a:extLst>
                </a:gridCol>
                <a:gridCol w="822960">
                  <a:extLst>
                    <a:ext uri="{9D8B030D-6E8A-4147-A177-3AD203B41FA5}">
                      <a16:colId xmlns:a16="http://schemas.microsoft.com/office/drawing/2014/main" val="2653978948"/>
                    </a:ext>
                  </a:extLst>
                </a:gridCol>
                <a:gridCol w="822960">
                  <a:extLst>
                    <a:ext uri="{9D8B030D-6E8A-4147-A177-3AD203B41FA5}">
                      <a16:colId xmlns:a16="http://schemas.microsoft.com/office/drawing/2014/main" val="2843254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77654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- 2022-04-12 15:39:42</a:t>
                      </a:r>
                      <a:r>
                        <a:rPr kumimoji="0" lang="es-ES" sz="1000" b="0" i="0" u="none" strike="noStrike" kern="1200" cap="none" spc="0" normalizeH="0" baseline="0" noProof="0">
                          <a:ln>
                            <a:noFill/>
                          </a:ln>
                          <a:solidFill>
                            <a:prstClr val="black"/>
                          </a:solidFill>
                          <a:effectLst/>
                          <a:uLnTx/>
                          <a:uFillTx/>
                          <a:latin typeface="+mn-lt"/>
                          <a:ea typeface="+mn-ea"/>
                          <a:cs typeface="+mn-cs"/>
                        </a:rPr>
                        <a:t>
 Pasaron casi 3 años para que nschurter volviera a subir al escalón más alto del podio de una Copa del Mundo.
Lo del domingo fue histórico.
#FastIsFun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https://quintly-image-storage.s3.amazonaws.com/741aa47421f0656db8ef34000eb243ec/6b34cf0444bda63cd188b98d14726dfc.jpg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6700551"/>
                  </a:ext>
                </a:extLst>
              </a:tr>
            </a:tbl>
          </a:graphicData>
        </a:graphic>
      </p:graphicFrame>
      <p:sp>
        <p:nvSpPr>
          <p:cNvPr id="4" name="Text Placeholder 3">
            <a:extLst>
              <a:ext uri="{FF2B5EF4-FFF2-40B4-BE49-F238E27FC236}">
                <a16:creationId xmlns:a16="http://schemas.microsoft.com/office/drawing/2014/main" id="{64B760AD-141B-43D0-B91E-DD6AED5309C4}"/>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8052075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A8ED7-81B5-48E5-AB88-062F07471781}"/>
              </a:ext>
            </a:extLst>
          </p:cNvPr>
          <p:cNvSpPr>
            <a:spLocks noGrp="1"/>
          </p:cNvSpPr>
          <p:nvPr>
            <p:ph type="title"/>
          </p:nvPr>
        </p:nvSpPr>
        <p:spPr/>
        <p:txBody>
          <a:bodyPr/>
          <a:lstStyle/>
          <a:p>
            <a:r>
              <a:rPr lang="en-US"/>
              <a:t>Instagram Posts Table | Scott - 15 of 21</a:t>
            </a:r>
          </a:p>
        </p:txBody>
      </p:sp>
      <p:graphicFrame>
        <p:nvGraphicFramePr>
          <p:cNvPr id="5" name="Table Placeholder 4">
            <a:extLst>
              <a:ext uri="{FF2B5EF4-FFF2-40B4-BE49-F238E27FC236}">
                <a16:creationId xmlns:a16="http://schemas.microsoft.com/office/drawing/2014/main" id="{0A484631-F2BD-4E9C-B42A-1013351D90DE}"/>
              </a:ext>
            </a:extLst>
          </p:cNvPr>
          <p:cNvGraphicFramePr>
            <a:graphicFrameLocks noGrp="1"/>
          </p:cNvGraphicFramePr>
          <p:nvPr>
            <p:ph type="tbl" sz="quarter" idx="13"/>
            <p:extLst>
              <p:ext uri="{D42A27DB-BD31-4B8C-83A1-F6EECF244321}">
                <p14:modId xmlns:p14="http://schemas.microsoft.com/office/powerpoint/2010/main" val="2160920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2197104"/>
                    </a:ext>
                  </a:extLst>
                </a:gridCol>
                <a:gridCol w="1810512">
                  <a:extLst>
                    <a:ext uri="{9D8B030D-6E8A-4147-A177-3AD203B41FA5}">
                      <a16:colId xmlns:a16="http://schemas.microsoft.com/office/drawing/2014/main" val="4239682437"/>
                    </a:ext>
                  </a:extLst>
                </a:gridCol>
                <a:gridCol w="822960">
                  <a:extLst>
                    <a:ext uri="{9D8B030D-6E8A-4147-A177-3AD203B41FA5}">
                      <a16:colId xmlns:a16="http://schemas.microsoft.com/office/drawing/2014/main" val="3120018395"/>
                    </a:ext>
                  </a:extLst>
                </a:gridCol>
                <a:gridCol w="822960">
                  <a:extLst>
                    <a:ext uri="{9D8B030D-6E8A-4147-A177-3AD203B41FA5}">
                      <a16:colId xmlns:a16="http://schemas.microsoft.com/office/drawing/2014/main" val="2795129005"/>
                    </a:ext>
                  </a:extLst>
                </a:gridCol>
                <a:gridCol w="822960">
                  <a:extLst>
                    <a:ext uri="{9D8B030D-6E8A-4147-A177-3AD203B41FA5}">
                      <a16:colId xmlns:a16="http://schemas.microsoft.com/office/drawing/2014/main" val="366285556"/>
                    </a:ext>
                  </a:extLst>
                </a:gridCol>
                <a:gridCol w="822960">
                  <a:extLst>
                    <a:ext uri="{9D8B030D-6E8A-4147-A177-3AD203B41FA5}">
                      <a16:colId xmlns:a16="http://schemas.microsoft.com/office/drawing/2014/main" val="3392919077"/>
                    </a:ext>
                  </a:extLst>
                </a:gridCol>
                <a:gridCol w="822960">
                  <a:extLst>
                    <a:ext uri="{9D8B030D-6E8A-4147-A177-3AD203B41FA5}">
                      <a16:colId xmlns:a16="http://schemas.microsoft.com/office/drawing/2014/main" val="303130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04124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- 2022-04-26 18:32:07</a:t>
                      </a:r>
                      <a:r>
                        <a:rPr kumimoji="0" lang="es-ES" sz="1000" b="0" i="0" u="none" strike="noStrike" kern="1200" cap="none" spc="0" normalizeH="0" baseline="0" noProof="0">
                          <a:ln>
                            <a:noFill/>
                          </a:ln>
                          <a:solidFill>
                            <a:prstClr val="black"/>
                          </a:solidFill>
                          <a:effectLst/>
                          <a:uLnTx/>
                          <a:uFillTx/>
                          <a:latin typeface="+mn-lt"/>
                          <a:ea typeface="+mn-ea"/>
                          <a:cs typeface="+mn-cs"/>
                        </a:rPr>
                        <a:t>
 🚵 El pasado fin de semana se realizó el Mundial Máster de MTB🌈 (XCO y DH) 2022 en Villa la Angostura, Argentina🇦🇷.
Fueron tres jornadas de lluvia, barro, frío, viento y nieve 💨🌨🥶 en la que estuvimos presentes dando soporte a los valientes corredores que se animaron a participar, dándolo todo y mucho más💪.
Nada mejor para retratar lo que fue este mundial que las palabras de nuestros embajadores que vivieron esta dura experiencia:👇
"Terminar la carrera ya era una victoria", manusuarezbrc
"Me vuelvo con una gran experiencia, un noveno puesto y con muchas ganas de seguir aprendiendo y creciendo en esta especialidad, que es muy nueva para mí", erisimon77
"Nadie se va a olvidar del Mundial Máster más épico de los últimos 12 años", martinarielsantos
¡Felicitaciones valientes guerreros 🙌 !
IamSpecialized #SpecializedArgentina #Specialized #MTB #ucimastersworldchamps #UCI
ucimastersworldchamps ridesrl
🎥 marianodiaz11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https://quintly-image-storage.s3.amazonaws.com/835b4dd9729cb84c3dc986009efd7f6f/8e762701647f25d0884f7feee2ecd10c.jpg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15289138"/>
                  </a:ext>
                </a:extLst>
              </a:tr>
            </a:tbl>
          </a:graphicData>
        </a:graphic>
      </p:graphicFrame>
      <p:sp>
        <p:nvSpPr>
          <p:cNvPr id="4" name="Text Placeholder 3">
            <a:extLst>
              <a:ext uri="{FF2B5EF4-FFF2-40B4-BE49-F238E27FC236}">
                <a16:creationId xmlns:a16="http://schemas.microsoft.com/office/drawing/2014/main" id="{DD58FBB0-4601-4A78-9B79-2A887CC6209A}"/>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1742208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7FB52-A4BA-4DEB-9D56-67882FA9B70A}"/>
              </a:ext>
            </a:extLst>
          </p:cNvPr>
          <p:cNvSpPr>
            <a:spLocks noGrp="1"/>
          </p:cNvSpPr>
          <p:nvPr>
            <p:ph type="title"/>
          </p:nvPr>
        </p:nvSpPr>
        <p:spPr/>
        <p:txBody>
          <a:bodyPr/>
          <a:lstStyle/>
          <a:p>
            <a:r>
              <a:rPr lang="en-US"/>
              <a:t>Instagram Posts Table | Scott - 16 of 21</a:t>
            </a:r>
          </a:p>
        </p:txBody>
      </p:sp>
      <p:graphicFrame>
        <p:nvGraphicFramePr>
          <p:cNvPr id="5" name="Table Placeholder 4">
            <a:extLst>
              <a:ext uri="{FF2B5EF4-FFF2-40B4-BE49-F238E27FC236}">
                <a16:creationId xmlns:a16="http://schemas.microsoft.com/office/drawing/2014/main" id="{B9AB966F-49CA-4C47-8219-C6E84E839973}"/>
              </a:ext>
            </a:extLst>
          </p:cNvPr>
          <p:cNvGraphicFramePr>
            <a:graphicFrameLocks noGrp="1"/>
          </p:cNvGraphicFramePr>
          <p:nvPr>
            <p:ph type="tbl" sz="quarter" idx="13"/>
            <p:extLst>
              <p:ext uri="{D42A27DB-BD31-4B8C-83A1-F6EECF244321}">
                <p14:modId xmlns:p14="http://schemas.microsoft.com/office/powerpoint/2010/main" val="7536974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04444910"/>
                    </a:ext>
                  </a:extLst>
                </a:gridCol>
                <a:gridCol w="1810512">
                  <a:extLst>
                    <a:ext uri="{9D8B030D-6E8A-4147-A177-3AD203B41FA5}">
                      <a16:colId xmlns:a16="http://schemas.microsoft.com/office/drawing/2014/main" val="2661451284"/>
                    </a:ext>
                  </a:extLst>
                </a:gridCol>
                <a:gridCol w="822960">
                  <a:extLst>
                    <a:ext uri="{9D8B030D-6E8A-4147-A177-3AD203B41FA5}">
                      <a16:colId xmlns:a16="http://schemas.microsoft.com/office/drawing/2014/main" val="3111871117"/>
                    </a:ext>
                  </a:extLst>
                </a:gridCol>
                <a:gridCol w="822960">
                  <a:extLst>
                    <a:ext uri="{9D8B030D-6E8A-4147-A177-3AD203B41FA5}">
                      <a16:colId xmlns:a16="http://schemas.microsoft.com/office/drawing/2014/main" val="2739842174"/>
                    </a:ext>
                  </a:extLst>
                </a:gridCol>
                <a:gridCol w="822960">
                  <a:extLst>
                    <a:ext uri="{9D8B030D-6E8A-4147-A177-3AD203B41FA5}">
                      <a16:colId xmlns:a16="http://schemas.microsoft.com/office/drawing/2014/main" val="3627184338"/>
                    </a:ext>
                  </a:extLst>
                </a:gridCol>
                <a:gridCol w="822960">
                  <a:extLst>
                    <a:ext uri="{9D8B030D-6E8A-4147-A177-3AD203B41FA5}">
                      <a16:colId xmlns:a16="http://schemas.microsoft.com/office/drawing/2014/main" val="3285848261"/>
                    </a:ext>
                  </a:extLst>
                </a:gridCol>
                <a:gridCol w="822960">
                  <a:extLst>
                    <a:ext uri="{9D8B030D-6E8A-4147-A177-3AD203B41FA5}">
                      <a16:colId xmlns:a16="http://schemas.microsoft.com/office/drawing/2014/main" val="12483208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20506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- 2022-04-13 18:48:42</a:t>
                      </a:r>
                      <a:r>
                        <a:rPr kumimoji="0" lang="en-US" sz="1000" b="0" i="0" u="none" strike="noStrike" kern="1200" cap="none" spc="0" normalizeH="0" baseline="0" noProof="0">
                          <a:ln>
                            <a:noFill/>
                          </a:ln>
                          <a:solidFill>
                            <a:prstClr val="black"/>
                          </a:solidFill>
                          <a:effectLst/>
                          <a:uLnTx/>
                          <a:uFillTx/>
                          <a:latin typeface="+mn-lt"/>
                          <a:ea typeface="+mn-ea"/>
                          <a:cs typeface="+mn-cs"/>
                        </a:rPr>
                        <a:t>
 Spark RC World Cup AXS. La bicicleta de XC definitiva.
✅ Cuadro Spark RC de carbono HMX
✅ Horquilla RockShox SID Select+ RL3 120 mm
✅ RS Nude 5 RL3, 120 mm, TwinLoc
✅ SRAM X01 Eagle AXS 12 velocidades
✅ Frenos de disco Shimano XTR
✅ Ruedas de carbono Syncros Silverton 1.0
✅ Cubiertas Maxxis Rekon Race Foldable
✅ Tija ajustable FOX, Componentes Syncros CF
#FastIsFun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https://quintly-image-storage.s3.amazonaws.com/741aa47421f0656db8ef34000eb243ec/809ddd1e63d3eacbd888ff64fe215644.jpg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63323115"/>
                  </a:ext>
                </a:extLst>
              </a:tr>
            </a:tbl>
          </a:graphicData>
        </a:graphic>
      </p:graphicFrame>
      <p:sp>
        <p:nvSpPr>
          <p:cNvPr id="4" name="Text Placeholder 3">
            <a:extLst>
              <a:ext uri="{FF2B5EF4-FFF2-40B4-BE49-F238E27FC236}">
                <a16:creationId xmlns:a16="http://schemas.microsoft.com/office/drawing/2014/main" id="{4F35C8B7-3C12-4D74-AA59-489AEA8664EA}"/>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8960575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35AEA-92B6-4319-9647-9581DA0EC286}"/>
              </a:ext>
            </a:extLst>
          </p:cNvPr>
          <p:cNvSpPr>
            <a:spLocks noGrp="1"/>
          </p:cNvSpPr>
          <p:nvPr>
            <p:ph type="title"/>
          </p:nvPr>
        </p:nvSpPr>
        <p:spPr/>
        <p:txBody>
          <a:bodyPr/>
          <a:lstStyle/>
          <a:p>
            <a:r>
              <a:rPr lang="en-US"/>
              <a:t>Instagram Posts Table | Scott - 17 of 21</a:t>
            </a:r>
          </a:p>
        </p:txBody>
      </p:sp>
      <p:graphicFrame>
        <p:nvGraphicFramePr>
          <p:cNvPr id="5" name="Table Placeholder 4">
            <a:extLst>
              <a:ext uri="{FF2B5EF4-FFF2-40B4-BE49-F238E27FC236}">
                <a16:creationId xmlns:a16="http://schemas.microsoft.com/office/drawing/2014/main" id="{E66B8E40-1B92-432F-BBB6-922CF3CC5CA8}"/>
              </a:ext>
            </a:extLst>
          </p:cNvPr>
          <p:cNvGraphicFramePr>
            <a:graphicFrameLocks noGrp="1"/>
          </p:cNvGraphicFramePr>
          <p:nvPr>
            <p:ph type="tbl" sz="quarter" idx="13"/>
            <p:extLst>
              <p:ext uri="{D42A27DB-BD31-4B8C-83A1-F6EECF244321}">
                <p14:modId xmlns:p14="http://schemas.microsoft.com/office/powerpoint/2010/main" val="16734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47094808"/>
                    </a:ext>
                  </a:extLst>
                </a:gridCol>
                <a:gridCol w="1810512">
                  <a:extLst>
                    <a:ext uri="{9D8B030D-6E8A-4147-A177-3AD203B41FA5}">
                      <a16:colId xmlns:a16="http://schemas.microsoft.com/office/drawing/2014/main" val="768863269"/>
                    </a:ext>
                  </a:extLst>
                </a:gridCol>
                <a:gridCol w="822960">
                  <a:extLst>
                    <a:ext uri="{9D8B030D-6E8A-4147-A177-3AD203B41FA5}">
                      <a16:colId xmlns:a16="http://schemas.microsoft.com/office/drawing/2014/main" val="3451697867"/>
                    </a:ext>
                  </a:extLst>
                </a:gridCol>
                <a:gridCol w="822960">
                  <a:extLst>
                    <a:ext uri="{9D8B030D-6E8A-4147-A177-3AD203B41FA5}">
                      <a16:colId xmlns:a16="http://schemas.microsoft.com/office/drawing/2014/main" val="215186328"/>
                    </a:ext>
                  </a:extLst>
                </a:gridCol>
                <a:gridCol w="822960">
                  <a:extLst>
                    <a:ext uri="{9D8B030D-6E8A-4147-A177-3AD203B41FA5}">
                      <a16:colId xmlns:a16="http://schemas.microsoft.com/office/drawing/2014/main" val="2364993457"/>
                    </a:ext>
                  </a:extLst>
                </a:gridCol>
                <a:gridCol w="822960">
                  <a:extLst>
                    <a:ext uri="{9D8B030D-6E8A-4147-A177-3AD203B41FA5}">
                      <a16:colId xmlns:a16="http://schemas.microsoft.com/office/drawing/2014/main" val="2709711909"/>
                    </a:ext>
                  </a:extLst>
                </a:gridCol>
                <a:gridCol w="822960">
                  <a:extLst>
                    <a:ext uri="{9D8B030D-6E8A-4147-A177-3AD203B41FA5}">
                      <a16:colId xmlns:a16="http://schemas.microsoft.com/office/drawing/2014/main" val="2607111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38680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- 2022-04-29 17:17:57</a:t>
                      </a:r>
                      <a:r>
                        <a:rPr kumimoji="0" lang="es-ES" sz="1000" b="0" i="0" u="none" strike="noStrike" kern="1200" cap="none" spc="0" normalizeH="0" baseline="0" noProof="0">
                          <a:ln>
                            <a:noFill/>
                          </a:ln>
                          <a:solidFill>
                            <a:prstClr val="black"/>
                          </a:solidFill>
                          <a:effectLst/>
                          <a:uLnTx/>
                          <a:uFillTx/>
                          <a:latin typeface="+mn-lt"/>
                          <a:ea typeface="+mn-ea"/>
                          <a:cs typeface="+mn-cs"/>
                        </a:rPr>
                        <a:t>
 ¡Ya estamos instalados y esperándote en Río Pinto!
Pasá por nuestro stand, como lo hizo esta mañana catrielsoto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https://quintly-image-storage.s3.amazonaws.com/741aa47421f0656db8ef34000eb243ec/18cd8fb013a4205fab6372294715da30.jpg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988817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- 2022-04-11 21:00:09</a:t>
                      </a:r>
                      <a:r>
                        <a:rPr kumimoji="0" lang="en-US" sz="1000" b="0" i="0" u="none" strike="noStrike" kern="1200" cap="none" spc="0" normalizeH="0" baseline="0" noProof="0">
                          <a:ln>
                            <a:noFill/>
                          </a:ln>
                          <a:solidFill>
                            <a:prstClr val="black"/>
                          </a:solidFill>
                          <a:effectLst/>
                          <a:uLnTx/>
                          <a:uFillTx/>
                          <a:latin typeface="+mn-lt"/>
                          <a:ea typeface="+mn-ea"/>
                          <a:cs typeface="+mn-cs"/>
                        </a:rPr>
                        <a:t>
 Pedalear y divertirte sin que te importe el tipo de camino😎
#SpecializedDiverge
#IamSpecialized #GravelBike #Diverge #PetoSagan #Petersagan #SpecializedArgentina #DoYouDiverge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https://quintly-image-storage.s3.amazonaws.com/835b4dd9729cb84c3dc986009efd7f6f/51d9b00f37ba5b3b93794216457d5f7c.jpg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226744976"/>
                  </a:ext>
                </a:extLst>
              </a:tr>
            </a:tbl>
          </a:graphicData>
        </a:graphic>
      </p:graphicFrame>
      <p:sp>
        <p:nvSpPr>
          <p:cNvPr id="4" name="Text Placeholder 3">
            <a:extLst>
              <a:ext uri="{FF2B5EF4-FFF2-40B4-BE49-F238E27FC236}">
                <a16:creationId xmlns:a16="http://schemas.microsoft.com/office/drawing/2014/main" id="{DE96F0F3-0A5B-4389-BB6E-3697F37C3E64}"/>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132605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2CC6C-981F-4E06-87DB-4533877EDEFC}"/>
              </a:ext>
            </a:extLst>
          </p:cNvPr>
          <p:cNvSpPr>
            <a:spLocks noGrp="1"/>
          </p:cNvSpPr>
          <p:nvPr>
            <p:ph type="title"/>
          </p:nvPr>
        </p:nvSpPr>
        <p:spPr/>
        <p:txBody>
          <a:bodyPr/>
          <a:lstStyle/>
          <a:p>
            <a:r>
              <a:rPr lang="en-US"/>
              <a:t>Instagram Posts Table | Scott - 18 of 21</a:t>
            </a:r>
          </a:p>
        </p:txBody>
      </p:sp>
      <p:graphicFrame>
        <p:nvGraphicFramePr>
          <p:cNvPr id="5" name="Table Placeholder 4">
            <a:extLst>
              <a:ext uri="{FF2B5EF4-FFF2-40B4-BE49-F238E27FC236}">
                <a16:creationId xmlns:a16="http://schemas.microsoft.com/office/drawing/2014/main" id="{46C8F6B0-ECBF-4921-A52A-B6D433C80B5D}"/>
              </a:ext>
            </a:extLst>
          </p:cNvPr>
          <p:cNvGraphicFramePr>
            <a:graphicFrameLocks noGrp="1"/>
          </p:cNvGraphicFramePr>
          <p:nvPr>
            <p:ph type="tbl" sz="quarter" idx="13"/>
            <p:extLst>
              <p:ext uri="{D42A27DB-BD31-4B8C-83A1-F6EECF244321}">
                <p14:modId xmlns:p14="http://schemas.microsoft.com/office/powerpoint/2010/main" val="12132361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99573247"/>
                    </a:ext>
                  </a:extLst>
                </a:gridCol>
                <a:gridCol w="1810512">
                  <a:extLst>
                    <a:ext uri="{9D8B030D-6E8A-4147-A177-3AD203B41FA5}">
                      <a16:colId xmlns:a16="http://schemas.microsoft.com/office/drawing/2014/main" val="3285401280"/>
                    </a:ext>
                  </a:extLst>
                </a:gridCol>
                <a:gridCol w="822960">
                  <a:extLst>
                    <a:ext uri="{9D8B030D-6E8A-4147-A177-3AD203B41FA5}">
                      <a16:colId xmlns:a16="http://schemas.microsoft.com/office/drawing/2014/main" val="1140270764"/>
                    </a:ext>
                  </a:extLst>
                </a:gridCol>
                <a:gridCol w="822960">
                  <a:extLst>
                    <a:ext uri="{9D8B030D-6E8A-4147-A177-3AD203B41FA5}">
                      <a16:colId xmlns:a16="http://schemas.microsoft.com/office/drawing/2014/main" val="1127970493"/>
                    </a:ext>
                  </a:extLst>
                </a:gridCol>
                <a:gridCol w="822960">
                  <a:extLst>
                    <a:ext uri="{9D8B030D-6E8A-4147-A177-3AD203B41FA5}">
                      <a16:colId xmlns:a16="http://schemas.microsoft.com/office/drawing/2014/main" val="1982743630"/>
                    </a:ext>
                  </a:extLst>
                </a:gridCol>
                <a:gridCol w="822960">
                  <a:extLst>
                    <a:ext uri="{9D8B030D-6E8A-4147-A177-3AD203B41FA5}">
                      <a16:colId xmlns:a16="http://schemas.microsoft.com/office/drawing/2014/main" val="1648942937"/>
                    </a:ext>
                  </a:extLst>
                </a:gridCol>
                <a:gridCol w="822960">
                  <a:extLst>
                    <a:ext uri="{9D8B030D-6E8A-4147-A177-3AD203B41FA5}">
                      <a16:colId xmlns:a16="http://schemas.microsoft.com/office/drawing/2014/main" val="3248009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4593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- 2022-04-23 15:30:17</a:t>
                      </a:r>
                      <a:r>
                        <a:rPr kumimoji="0" lang="en-US" sz="1000" b="0" i="0" u="none" strike="noStrike" kern="1200" cap="none" spc="0" normalizeH="0" baseline="0" noProof="0">
                          <a:ln>
                            <a:noFill/>
                          </a:ln>
                          <a:solidFill>
                            <a:prstClr val="black"/>
                          </a:solidFill>
                          <a:effectLst/>
                          <a:uLnTx/>
                          <a:uFillTx/>
                          <a:latin typeface="+mn-lt"/>
                          <a:ea typeface="+mn-ea"/>
                          <a:cs typeface="+mn-cs"/>
                        </a:rPr>
                        <a:t>
 #UCIMasters 
Clima complicado en Cerro Bayo.
Y acá estamos acompañando a nuestros riders. 
Más fotos en Stories.
#FastIsFun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https://quintly-image-storage.s3.amazonaws.com/741aa47421f0656db8ef34000eb243ec/88ef865ff9aa473221f146a68975ae4f.jpg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1851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- 2022-04-02 21:55:29</a:t>
                      </a:r>
                      <a:r>
                        <a:rPr kumimoji="0" lang="es-ES" sz="1000" b="0" i="0" u="none" strike="noStrike" kern="1200" cap="none" spc="0" normalizeH="0" baseline="0" noProof="0">
                          <a:ln>
                            <a:noFill/>
                          </a:ln>
                          <a:solidFill>
                            <a:prstClr val="black"/>
                          </a:solidFill>
                          <a:effectLst/>
                          <a:uLnTx/>
                          <a:uFillTx/>
                          <a:latin typeface="+mn-lt"/>
                          <a:ea typeface="+mn-ea"/>
                          <a:cs typeface="+mn-cs"/>
                        </a:rPr>
                        <a:t>
 Primer día del XCC en Brasil y kateplusfate fue parte del 1-2-3 de Estados Unidos
Mañana sigue la actividad
 Pc pedalcombr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https://quintly-image-storage.s3.amazonaws.com/741aa47421f0656db8ef34000eb243ec/3a1685a4cc38dcaef04bdf3efe6545f2.jpg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26612480"/>
                  </a:ext>
                </a:extLst>
              </a:tr>
            </a:tbl>
          </a:graphicData>
        </a:graphic>
      </p:graphicFrame>
      <p:sp>
        <p:nvSpPr>
          <p:cNvPr id="4" name="Text Placeholder 3">
            <a:extLst>
              <a:ext uri="{FF2B5EF4-FFF2-40B4-BE49-F238E27FC236}">
                <a16:creationId xmlns:a16="http://schemas.microsoft.com/office/drawing/2014/main" id="{1669AB35-8C39-4DBE-9482-B7D91FBE1B08}"/>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7053957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15D7F-4B88-4BC1-8BAE-96D5BF9360F3}"/>
              </a:ext>
            </a:extLst>
          </p:cNvPr>
          <p:cNvSpPr>
            <a:spLocks noGrp="1"/>
          </p:cNvSpPr>
          <p:nvPr>
            <p:ph type="title"/>
          </p:nvPr>
        </p:nvSpPr>
        <p:spPr/>
        <p:txBody>
          <a:bodyPr/>
          <a:lstStyle/>
          <a:p>
            <a:r>
              <a:rPr lang="en-US"/>
              <a:t>Instagram Posts Table | Scott - 19 of 21</a:t>
            </a:r>
          </a:p>
        </p:txBody>
      </p:sp>
      <p:graphicFrame>
        <p:nvGraphicFramePr>
          <p:cNvPr id="5" name="Table Placeholder 4">
            <a:extLst>
              <a:ext uri="{FF2B5EF4-FFF2-40B4-BE49-F238E27FC236}">
                <a16:creationId xmlns:a16="http://schemas.microsoft.com/office/drawing/2014/main" id="{64F67E43-8EAD-4E22-810B-8137F56B2FCB}"/>
              </a:ext>
            </a:extLst>
          </p:cNvPr>
          <p:cNvGraphicFramePr>
            <a:graphicFrameLocks noGrp="1"/>
          </p:cNvGraphicFramePr>
          <p:nvPr>
            <p:ph type="tbl" sz="quarter" idx="13"/>
            <p:extLst>
              <p:ext uri="{D42A27DB-BD31-4B8C-83A1-F6EECF244321}">
                <p14:modId xmlns:p14="http://schemas.microsoft.com/office/powerpoint/2010/main" val="629378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3705790"/>
                    </a:ext>
                  </a:extLst>
                </a:gridCol>
                <a:gridCol w="1810512">
                  <a:extLst>
                    <a:ext uri="{9D8B030D-6E8A-4147-A177-3AD203B41FA5}">
                      <a16:colId xmlns:a16="http://schemas.microsoft.com/office/drawing/2014/main" val="8287231"/>
                    </a:ext>
                  </a:extLst>
                </a:gridCol>
                <a:gridCol w="822960">
                  <a:extLst>
                    <a:ext uri="{9D8B030D-6E8A-4147-A177-3AD203B41FA5}">
                      <a16:colId xmlns:a16="http://schemas.microsoft.com/office/drawing/2014/main" val="2239966596"/>
                    </a:ext>
                  </a:extLst>
                </a:gridCol>
                <a:gridCol w="822960">
                  <a:extLst>
                    <a:ext uri="{9D8B030D-6E8A-4147-A177-3AD203B41FA5}">
                      <a16:colId xmlns:a16="http://schemas.microsoft.com/office/drawing/2014/main" val="1342199235"/>
                    </a:ext>
                  </a:extLst>
                </a:gridCol>
                <a:gridCol w="822960">
                  <a:extLst>
                    <a:ext uri="{9D8B030D-6E8A-4147-A177-3AD203B41FA5}">
                      <a16:colId xmlns:a16="http://schemas.microsoft.com/office/drawing/2014/main" val="2259796185"/>
                    </a:ext>
                  </a:extLst>
                </a:gridCol>
                <a:gridCol w="822960">
                  <a:extLst>
                    <a:ext uri="{9D8B030D-6E8A-4147-A177-3AD203B41FA5}">
                      <a16:colId xmlns:a16="http://schemas.microsoft.com/office/drawing/2014/main" val="3995020955"/>
                    </a:ext>
                  </a:extLst>
                </a:gridCol>
                <a:gridCol w="822960">
                  <a:extLst>
                    <a:ext uri="{9D8B030D-6E8A-4147-A177-3AD203B41FA5}">
                      <a16:colId xmlns:a16="http://schemas.microsoft.com/office/drawing/2014/main" val="39704753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18310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- 2022-04-20 20:02:23</a:t>
                      </a:r>
                      <a:r>
                        <a:rPr kumimoji="0" lang="es-ES" sz="1000" b="0" i="0" u="none" strike="noStrike" kern="1200" cap="none" spc="0" normalizeH="0" baseline="0" noProof="0">
                          <a:ln>
                            <a:noFill/>
                          </a:ln>
                          <a:solidFill>
                            <a:prstClr val="black"/>
                          </a:solidFill>
                          <a:effectLst/>
                          <a:uLnTx/>
                          <a:uFillTx/>
                          <a:latin typeface="+mn-lt"/>
                          <a:ea typeface="+mn-ea"/>
                          <a:cs typeface="+mn-cs"/>
                        </a:rPr>
                        <a:t>
 Qué nunca te falte el aire😉
El Specialized Air Tool MTB es un inflador de mano de gran volumen extremadamente fiable y duradero. 
👉Es ideal para llevar en tus salidas gracias a su tamaño pequeño. 
👉Su nuevo diseño incrementa el volumen de aire un 28% en cada movimiento, reduciendo el tiempo de inflado hasta 2 minutos respecto de su antecesor. 
👉Es apto para válvulas Presta y Schrader con solo invertir su cabezal.
👉Con superficie mecanizada para mejorar el agarre.
👉Cámara de aluminio para mejorar la resistencia y durabilidad.
👉Incluye soporte de montaje para cuadro.
👉Presión máxima: 60 PSI (4.1 bar)
🔺 Encontrá el inflador Specialized Air Tool MTB en nuestras tiendas autorizadas🔺
#IamSpecialized #SpecialzedArgentina #PedaleaSeguro  #SpecializedAirTool #Airtool #MountainBike #MTB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https://quintly-image-storage.s3.amazonaws.com/835b4dd9729cb84c3dc986009efd7f6f/f32b1fa39e2d4b2f4d4cf66351b287ba.jpg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74844321"/>
                  </a:ext>
                </a:extLst>
              </a:tr>
            </a:tbl>
          </a:graphicData>
        </a:graphic>
      </p:graphicFrame>
      <p:sp>
        <p:nvSpPr>
          <p:cNvPr id="4" name="Text Placeholder 3">
            <a:extLst>
              <a:ext uri="{FF2B5EF4-FFF2-40B4-BE49-F238E27FC236}">
                <a16:creationId xmlns:a16="http://schemas.microsoft.com/office/drawing/2014/main" id="{BA9E2AD9-008C-4AEA-A346-7E762C34D412}"/>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2422453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FD568-36A4-40DD-B4EC-2E3C044F0829}"/>
              </a:ext>
            </a:extLst>
          </p:cNvPr>
          <p:cNvSpPr>
            <a:spLocks noGrp="1"/>
          </p:cNvSpPr>
          <p:nvPr>
            <p:ph type="title"/>
          </p:nvPr>
        </p:nvSpPr>
        <p:spPr/>
        <p:txBody>
          <a:bodyPr/>
          <a:lstStyle/>
          <a:p>
            <a:r>
              <a:rPr lang="en-US"/>
              <a:t>Instagram Posts Table | Scott - 20 of 21</a:t>
            </a:r>
          </a:p>
        </p:txBody>
      </p:sp>
      <p:graphicFrame>
        <p:nvGraphicFramePr>
          <p:cNvPr id="5" name="Table Placeholder 4">
            <a:extLst>
              <a:ext uri="{FF2B5EF4-FFF2-40B4-BE49-F238E27FC236}">
                <a16:creationId xmlns:a16="http://schemas.microsoft.com/office/drawing/2014/main" id="{324BD389-9FA9-40C7-93E0-C1B6DFD266FA}"/>
              </a:ext>
            </a:extLst>
          </p:cNvPr>
          <p:cNvGraphicFramePr>
            <a:graphicFrameLocks noGrp="1"/>
          </p:cNvGraphicFramePr>
          <p:nvPr>
            <p:ph type="tbl" sz="quarter" idx="13"/>
            <p:extLst>
              <p:ext uri="{D42A27DB-BD31-4B8C-83A1-F6EECF244321}">
                <p14:modId xmlns:p14="http://schemas.microsoft.com/office/powerpoint/2010/main" val="2309897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79118411"/>
                    </a:ext>
                  </a:extLst>
                </a:gridCol>
                <a:gridCol w="1810512">
                  <a:extLst>
                    <a:ext uri="{9D8B030D-6E8A-4147-A177-3AD203B41FA5}">
                      <a16:colId xmlns:a16="http://schemas.microsoft.com/office/drawing/2014/main" val="1518792052"/>
                    </a:ext>
                  </a:extLst>
                </a:gridCol>
                <a:gridCol w="822960">
                  <a:extLst>
                    <a:ext uri="{9D8B030D-6E8A-4147-A177-3AD203B41FA5}">
                      <a16:colId xmlns:a16="http://schemas.microsoft.com/office/drawing/2014/main" val="356327489"/>
                    </a:ext>
                  </a:extLst>
                </a:gridCol>
                <a:gridCol w="822960">
                  <a:extLst>
                    <a:ext uri="{9D8B030D-6E8A-4147-A177-3AD203B41FA5}">
                      <a16:colId xmlns:a16="http://schemas.microsoft.com/office/drawing/2014/main" val="2886418757"/>
                    </a:ext>
                  </a:extLst>
                </a:gridCol>
                <a:gridCol w="822960">
                  <a:extLst>
                    <a:ext uri="{9D8B030D-6E8A-4147-A177-3AD203B41FA5}">
                      <a16:colId xmlns:a16="http://schemas.microsoft.com/office/drawing/2014/main" val="3910144402"/>
                    </a:ext>
                  </a:extLst>
                </a:gridCol>
                <a:gridCol w="822960">
                  <a:extLst>
                    <a:ext uri="{9D8B030D-6E8A-4147-A177-3AD203B41FA5}">
                      <a16:colId xmlns:a16="http://schemas.microsoft.com/office/drawing/2014/main" val="1229479274"/>
                    </a:ext>
                  </a:extLst>
                </a:gridCol>
                <a:gridCol w="822960">
                  <a:extLst>
                    <a:ext uri="{9D8B030D-6E8A-4147-A177-3AD203B41FA5}">
                      <a16:colId xmlns:a16="http://schemas.microsoft.com/office/drawing/2014/main" val="7927451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34128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- 2022-04-06 21:00:05</a:t>
                      </a:r>
                      <a:r>
                        <a:rPr kumimoji="0" lang="es-ES" sz="1000" b="0" i="0" u="none" strike="noStrike" kern="1200" cap="none" spc="0" normalizeH="0" baseline="0" noProof="0">
                          <a:ln>
                            <a:noFill/>
                          </a:ln>
                          <a:solidFill>
                            <a:prstClr val="black"/>
                          </a:solidFill>
                          <a:effectLst/>
                          <a:uLnTx/>
                          <a:uFillTx/>
                          <a:latin typeface="+mn-lt"/>
                          <a:ea typeface="+mn-ea"/>
                          <a:cs typeface="+mn-cs"/>
                        </a:rPr>
                        <a:t>
 Gran estilo + calce perfecto a un precio accesible = Specialized Align II 
→ El casco que esperabas😉
⭐️ Con protección certificada y MIPS, un sistema patentado para disminuir las fuerzas rotacionales causadas por los impactos. 
⭐️Sistema de regulación y ajuste para lograr un calce perfecto: correas Tri-Fix y dial de microajuste Headset SX.
⭐️Sistema de ventilación 4th Dimension, que optimiza la entrada y el flujo de aire💨, manteniéndote fresco.
🔺Encontralo en nuestras tiendas autorizadas🔺
#IamSpecialized #Align #SpecializedAlign #Mips #UsaCasco #SpecializedArgentina #PedaleaSeguro #UsaCascoEnCasaTeEsperan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https://quintly-image-storage.s3.amazonaws.com/835b4dd9729cb84c3dc986009efd7f6f/731269e3d372a84375f95190a5159849.jpg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10005270"/>
                  </a:ext>
                </a:extLst>
              </a:tr>
            </a:tbl>
          </a:graphicData>
        </a:graphic>
      </p:graphicFrame>
      <p:sp>
        <p:nvSpPr>
          <p:cNvPr id="4" name="Text Placeholder 3">
            <a:extLst>
              <a:ext uri="{FF2B5EF4-FFF2-40B4-BE49-F238E27FC236}">
                <a16:creationId xmlns:a16="http://schemas.microsoft.com/office/drawing/2014/main" id="{B5C3EC41-B4A5-4254-B8EE-8BF80044FBA2}"/>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8746967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2C0F4-9C29-4AF0-9333-85325453C6C6}"/>
              </a:ext>
            </a:extLst>
          </p:cNvPr>
          <p:cNvSpPr>
            <a:spLocks noGrp="1"/>
          </p:cNvSpPr>
          <p:nvPr>
            <p:ph type="title"/>
          </p:nvPr>
        </p:nvSpPr>
        <p:spPr/>
        <p:txBody>
          <a:bodyPr/>
          <a:lstStyle/>
          <a:p>
            <a:r>
              <a:rPr lang="en-US"/>
              <a:t>Instagram Posts Table | Scott - 21 of 21</a:t>
            </a:r>
          </a:p>
        </p:txBody>
      </p:sp>
      <p:graphicFrame>
        <p:nvGraphicFramePr>
          <p:cNvPr id="5" name="Table Placeholder 4">
            <a:extLst>
              <a:ext uri="{FF2B5EF4-FFF2-40B4-BE49-F238E27FC236}">
                <a16:creationId xmlns:a16="http://schemas.microsoft.com/office/drawing/2014/main" id="{60D0D275-7407-412F-91B9-28DD630E2B01}"/>
              </a:ext>
            </a:extLst>
          </p:cNvPr>
          <p:cNvGraphicFramePr>
            <a:graphicFrameLocks noGrp="1"/>
          </p:cNvGraphicFramePr>
          <p:nvPr>
            <p:ph type="tbl" sz="quarter" idx="13"/>
            <p:extLst>
              <p:ext uri="{D42A27DB-BD31-4B8C-83A1-F6EECF244321}">
                <p14:modId xmlns:p14="http://schemas.microsoft.com/office/powerpoint/2010/main" val="2964952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92872412"/>
                    </a:ext>
                  </a:extLst>
                </a:gridCol>
                <a:gridCol w="1810512">
                  <a:extLst>
                    <a:ext uri="{9D8B030D-6E8A-4147-A177-3AD203B41FA5}">
                      <a16:colId xmlns:a16="http://schemas.microsoft.com/office/drawing/2014/main" val="2736506465"/>
                    </a:ext>
                  </a:extLst>
                </a:gridCol>
                <a:gridCol w="822960">
                  <a:extLst>
                    <a:ext uri="{9D8B030D-6E8A-4147-A177-3AD203B41FA5}">
                      <a16:colId xmlns:a16="http://schemas.microsoft.com/office/drawing/2014/main" val="718236081"/>
                    </a:ext>
                  </a:extLst>
                </a:gridCol>
                <a:gridCol w="822960">
                  <a:extLst>
                    <a:ext uri="{9D8B030D-6E8A-4147-A177-3AD203B41FA5}">
                      <a16:colId xmlns:a16="http://schemas.microsoft.com/office/drawing/2014/main" val="2467470957"/>
                    </a:ext>
                  </a:extLst>
                </a:gridCol>
                <a:gridCol w="822960">
                  <a:extLst>
                    <a:ext uri="{9D8B030D-6E8A-4147-A177-3AD203B41FA5}">
                      <a16:colId xmlns:a16="http://schemas.microsoft.com/office/drawing/2014/main" val="3028183276"/>
                    </a:ext>
                  </a:extLst>
                </a:gridCol>
                <a:gridCol w="822960">
                  <a:extLst>
                    <a:ext uri="{9D8B030D-6E8A-4147-A177-3AD203B41FA5}">
                      <a16:colId xmlns:a16="http://schemas.microsoft.com/office/drawing/2014/main" val="3589865597"/>
                    </a:ext>
                  </a:extLst>
                </a:gridCol>
                <a:gridCol w="822960">
                  <a:extLst>
                    <a:ext uri="{9D8B030D-6E8A-4147-A177-3AD203B41FA5}">
                      <a16:colId xmlns:a16="http://schemas.microsoft.com/office/drawing/2014/main" val="31687705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61904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- 2022-04-14 20:23:14</a:t>
                      </a:r>
                      <a:r>
                        <a:rPr kumimoji="0" lang="es-ES" sz="1000" b="0" i="0" u="none" strike="noStrike" kern="1200" cap="none" spc="0" normalizeH="0" baseline="0" noProof="0">
                          <a:ln>
                            <a:noFill/>
                          </a:ln>
                          <a:solidFill>
                            <a:prstClr val="black"/>
                          </a:solidFill>
                          <a:effectLst/>
                          <a:uLnTx/>
                          <a:uFillTx/>
                          <a:latin typeface="+mn-lt"/>
                          <a:ea typeface="+mn-ea"/>
                          <a:cs typeface="+mn-cs"/>
                        </a:rPr>
                        <a:t>
 Del 21 al 24 de abril ¡nos vemos en Villa La Angostura!
Pasá por nuestro stand, conocé nuestras bicicletas, accesorios y mucho más.
¡Te esperamos!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https://quintly-image-storage.s3.amazonaws.com/741aa47421f0656db8ef34000eb243ec/adbf676ea9c49837d7a320379b0a29ed.jpg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37123143"/>
                  </a:ext>
                </a:extLst>
              </a:tr>
            </a:tbl>
          </a:graphicData>
        </a:graphic>
      </p:graphicFrame>
      <p:sp>
        <p:nvSpPr>
          <p:cNvPr id="4" name="Text Placeholder 3">
            <a:extLst>
              <a:ext uri="{FF2B5EF4-FFF2-40B4-BE49-F238E27FC236}">
                <a16:creationId xmlns:a16="http://schemas.microsoft.com/office/drawing/2014/main" id="{054330E0-E808-4C23-8114-B9ACF5D526CF}"/>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72731540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1726</Words>
  <Application>Microsoft Office PowerPoint</Application>
  <PresentationFormat>On-screen Show (4:3)</PresentationFormat>
  <Paragraphs>608</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quintly_template</vt:lpstr>
      <vt:lpstr>Reporte Instagram</vt:lpstr>
      <vt:lpstr>Instagram Key Metrics Table | Scott</vt:lpstr>
      <vt:lpstr>Instagram Key Metrics Radar | Scott</vt:lpstr>
      <vt:lpstr>Instagram Followers Total | Scott</vt:lpstr>
      <vt:lpstr>Instagram Followers Change | Scott</vt:lpstr>
      <vt:lpstr>Instagram Followers Change Per Weekday | Scott</vt:lpstr>
      <vt:lpstr>Instagram Posts By Weekday | Scott</vt:lpstr>
      <vt:lpstr>Instagram Interaction Rate By Weekday | Scott</vt:lpstr>
      <vt:lpstr>Instagram Posts By Hour | Scott</vt:lpstr>
      <vt:lpstr>Instagram Interaction Rate By Hour | Scott</vt:lpstr>
      <vt:lpstr>Instagram Post Type Distribution Per Profile | Scott</vt:lpstr>
      <vt:lpstr>Instagram Interactions by Post Type | Scott</vt:lpstr>
      <vt:lpstr>Instagram Interaction Rate By Post Type | Scott</vt:lpstr>
      <vt:lpstr>Instagram Interactions Distribution | Scott</vt:lpstr>
      <vt:lpstr>Instagram Hashtag Detection | Scott - 1 of 2</vt:lpstr>
      <vt:lpstr>Instagram Hashtag Detection | Scott - 2 of 2</vt:lpstr>
      <vt:lpstr>Instagram Posts Table | Scott - 1 of 21</vt:lpstr>
      <vt:lpstr>Instagram Posts Table | Scott - 2 of 21</vt:lpstr>
      <vt:lpstr>Instagram Posts Table | Scott - 3 of 21</vt:lpstr>
      <vt:lpstr>Instagram Posts Table | Scott - 4 of 21</vt:lpstr>
      <vt:lpstr>Instagram Posts Table | Scott - 5 of 21</vt:lpstr>
      <vt:lpstr>Instagram Posts Table | Scott - 6 of 21</vt:lpstr>
      <vt:lpstr>Instagram Posts Table | Scott - 7 of 21</vt:lpstr>
      <vt:lpstr>Instagram Posts Table | Scott - 8 of 21</vt:lpstr>
      <vt:lpstr>Instagram Posts Table | Scott - 9 of 21</vt:lpstr>
      <vt:lpstr>Instagram Posts Table | Scott - 10 of 21</vt:lpstr>
      <vt:lpstr>Instagram Posts Table | Scott - 11 of 21</vt:lpstr>
      <vt:lpstr>Instagram Posts Table | Scott - 12 of 21</vt:lpstr>
      <vt:lpstr>Instagram Posts Table | Scott - 13 of 21</vt:lpstr>
      <vt:lpstr>Instagram Posts Table | Scott - 14 of 21</vt:lpstr>
      <vt:lpstr>Instagram Posts Table | Scott - 15 of 21</vt:lpstr>
      <vt:lpstr>Instagram Posts Table | Scott - 16 of 21</vt:lpstr>
      <vt:lpstr>Instagram Posts Table | Scott - 17 of 21</vt:lpstr>
      <vt:lpstr>Instagram Posts Table | Scott - 18 of 21</vt:lpstr>
      <vt:lpstr>Instagram Posts Table | Scott - 19 of 21</vt:lpstr>
      <vt:lpstr>Instagram Posts Table | Scott - 20 of 21</vt:lpstr>
      <vt:lpstr>Instagram Posts Table | Scott - 21 of 21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2022-05-02T07:57:48Z</dcterms:created>
  <dcterms:modified xsi:type="dcterms:W3CDTF">2022-05-02T07:59:03Z</dcterms:modified>
</cp:coreProperties>
</file>