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707A9-493E-4712-9643-51C4D5EE9D82}"/>
              </a:ext>
            </a:extLst>
          </p:cNvPr>
          <p:cNvSpPr>
            <a:spLocks noGrp="1"/>
          </p:cNvSpPr>
          <p:nvPr>
            <p:ph type="title"/>
          </p:nvPr>
        </p:nvSpPr>
        <p:spPr/>
        <p:txBody>
          <a:bodyPr/>
          <a:lstStyle/>
          <a:p>
            <a:r>
              <a:rPr lang="en-US"/>
              <a:t>Instagram Posts Table | Scott - 1 of 21</a:t>
            </a:r>
          </a:p>
        </p:txBody>
      </p:sp>
      <p:graphicFrame>
        <p:nvGraphicFramePr>
          <p:cNvPr id="5" name="Table Placeholder 4">
            <a:extLst>
              <a:ext uri="{FF2B5EF4-FFF2-40B4-BE49-F238E27FC236}">
                <a16:creationId xmlns:a16="http://schemas.microsoft.com/office/drawing/2014/main" id="{4F109DD1-52D5-48E8-B697-0B999870E2CB}"/>
              </a:ext>
            </a:extLst>
          </p:cNvPr>
          <p:cNvGraphicFramePr>
            <a:graphicFrameLocks noGrp="1"/>
          </p:cNvGraphicFramePr>
          <p:nvPr>
            <p:ph type="tbl" sz="quarter" idx="13"/>
            <p:extLst>
              <p:ext uri="{D42A27DB-BD31-4B8C-83A1-F6EECF244321}">
                <p14:modId xmlns:p14="http://schemas.microsoft.com/office/powerpoint/2010/main" val="1178508025"/>
              </p:ext>
            </p:extLst>
          </p:nvPr>
        </p:nvGraphicFramePr>
        <p:xfrm>
          <a:off x="457200" y="1731963"/>
          <a:ext cx="8147304" cy="408432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4379114"/>
                    </a:ext>
                  </a:extLst>
                </a:gridCol>
                <a:gridCol w="1810512">
                  <a:extLst>
                    <a:ext uri="{9D8B030D-6E8A-4147-A177-3AD203B41FA5}">
                      <a16:colId xmlns:a16="http://schemas.microsoft.com/office/drawing/2014/main" val="2693091043"/>
                    </a:ext>
                  </a:extLst>
                </a:gridCol>
                <a:gridCol w="822960">
                  <a:extLst>
                    <a:ext uri="{9D8B030D-6E8A-4147-A177-3AD203B41FA5}">
                      <a16:colId xmlns:a16="http://schemas.microsoft.com/office/drawing/2014/main" val="4200965421"/>
                    </a:ext>
                  </a:extLst>
                </a:gridCol>
                <a:gridCol w="822960">
                  <a:extLst>
                    <a:ext uri="{9D8B030D-6E8A-4147-A177-3AD203B41FA5}">
                      <a16:colId xmlns:a16="http://schemas.microsoft.com/office/drawing/2014/main" val="1550853965"/>
                    </a:ext>
                  </a:extLst>
                </a:gridCol>
                <a:gridCol w="822960">
                  <a:extLst>
                    <a:ext uri="{9D8B030D-6E8A-4147-A177-3AD203B41FA5}">
                      <a16:colId xmlns:a16="http://schemas.microsoft.com/office/drawing/2014/main" val="2396434359"/>
                    </a:ext>
                  </a:extLst>
                </a:gridCol>
                <a:gridCol w="822960">
                  <a:extLst>
                    <a:ext uri="{9D8B030D-6E8A-4147-A177-3AD203B41FA5}">
                      <a16:colId xmlns:a16="http://schemas.microsoft.com/office/drawing/2014/main" val="4292193071"/>
                    </a:ext>
                  </a:extLst>
                </a:gridCol>
                <a:gridCol w="822960">
                  <a:extLst>
                    <a:ext uri="{9D8B030D-6E8A-4147-A177-3AD203B41FA5}">
                      <a16:colId xmlns:a16="http://schemas.microsoft.com/office/drawing/2014/main" val="3822258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027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- 2022-04-15 10:05:18</a:t>
                      </a:r>
                      <a:r>
                        <a:rPr kumimoji="0" lang="es-ES" sz="1000" b="0" i="0" u="none" strike="noStrike" kern="1200" cap="none" spc="0" normalizeH="0" baseline="0" noProof="0">
                          <a:ln>
                            <a:noFill/>
                          </a:ln>
                          <a:solidFill>
                            <a:prstClr val="black"/>
                          </a:solidFill>
                          <a:effectLst/>
                          <a:uLnTx/>
                          <a:uFillTx/>
                          <a:latin typeface="+mn-lt"/>
                          <a:ea typeface="+mn-ea"/>
                          <a:cs typeface="+mn-cs"/>
                        </a:rPr>
                        <a:t>
 No sos ciclista por competir en carreras y querer estar cada día más fuerte🚴‍♂️.
Sos ciclista cuando te subís a la bici y te sentís feliz🚴‍♂️😊.
¡Feliz día a todos los amantes de la 🚲!
#IamSpecialized #SpecializedArgentina #Specialized #DiaInternacionalDelCiclista #DiaDelCiclista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https://quintly-image-storage.s3.amazonaws.com/835b4dd9729cb84c3dc986009efd7f6f/cd7aaa9ddd02ae5c7b629c53d8237f6f.jpg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3647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- 2022-04-09 19:22:41</a:t>
                      </a:r>
                      <a:r>
                        <a:rPr kumimoji="0" lang="en-US" sz="1000" b="0" i="0" u="none" strike="noStrike" kern="1200" cap="none" spc="0" normalizeH="0" baseline="0" noProof="0">
                          <a:ln>
                            <a:noFill/>
                          </a:ln>
                          <a:solidFill>
                            <a:prstClr val="black"/>
                          </a:solidFill>
                          <a:effectLst/>
                          <a:uLnTx/>
                          <a:uFillTx/>
                          <a:latin typeface="+mn-lt"/>
                          <a:ea typeface="+mn-ea"/>
                          <a:cs typeface="+mn-cs"/>
                        </a:rPr>
                        <a:t>
 Felicitaciones soyjulibenedetti por el título!!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https://quintly-image-storage.s3.amazonaws.com/741aa47421f0656db8ef34000eb243ec/e7a2be0e89719074e1acdcddc433eea3.jpg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3448626"/>
                  </a:ext>
                </a:extLst>
              </a:tr>
            </a:tbl>
          </a:graphicData>
        </a:graphic>
      </p:graphicFrame>
      <p:sp>
        <p:nvSpPr>
          <p:cNvPr id="4" name="Text Placeholder 3">
            <a:extLst>
              <a:ext uri="{FF2B5EF4-FFF2-40B4-BE49-F238E27FC236}">
                <a16:creationId xmlns:a16="http://schemas.microsoft.com/office/drawing/2014/main" id="{60035BB6-90E9-4584-83C3-14D6F958CA97}"/>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57365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91027-7E15-46BC-A7A4-347F0D294591}"/>
              </a:ext>
            </a:extLst>
          </p:cNvPr>
          <p:cNvSpPr>
            <a:spLocks noGrp="1"/>
          </p:cNvSpPr>
          <p:nvPr>
            <p:ph type="title"/>
          </p:nvPr>
        </p:nvSpPr>
        <p:spPr/>
        <p:txBody>
          <a:bodyPr/>
          <a:lstStyle/>
          <a:p>
            <a:r>
              <a:rPr lang="en-US"/>
              <a:t>Instagram Posts Table | Scott - 2 of 21</a:t>
            </a:r>
          </a:p>
        </p:txBody>
      </p:sp>
      <p:graphicFrame>
        <p:nvGraphicFramePr>
          <p:cNvPr id="5" name="Table Placeholder 4">
            <a:extLst>
              <a:ext uri="{FF2B5EF4-FFF2-40B4-BE49-F238E27FC236}">
                <a16:creationId xmlns:a16="http://schemas.microsoft.com/office/drawing/2014/main" id="{81C59A64-93E4-4A45-98BF-4DA723A004FE}"/>
              </a:ext>
            </a:extLst>
          </p:cNvPr>
          <p:cNvGraphicFramePr>
            <a:graphicFrameLocks noGrp="1"/>
          </p:cNvGraphicFramePr>
          <p:nvPr>
            <p:ph type="tbl" sz="quarter" idx="13"/>
            <p:extLst>
              <p:ext uri="{D42A27DB-BD31-4B8C-83A1-F6EECF244321}">
                <p14:modId xmlns:p14="http://schemas.microsoft.com/office/powerpoint/2010/main" val="3311357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27769173"/>
                    </a:ext>
                  </a:extLst>
                </a:gridCol>
                <a:gridCol w="1810512">
                  <a:extLst>
                    <a:ext uri="{9D8B030D-6E8A-4147-A177-3AD203B41FA5}">
                      <a16:colId xmlns:a16="http://schemas.microsoft.com/office/drawing/2014/main" val="2750482207"/>
                    </a:ext>
                  </a:extLst>
                </a:gridCol>
                <a:gridCol w="822960">
                  <a:extLst>
                    <a:ext uri="{9D8B030D-6E8A-4147-A177-3AD203B41FA5}">
                      <a16:colId xmlns:a16="http://schemas.microsoft.com/office/drawing/2014/main" val="2690282589"/>
                    </a:ext>
                  </a:extLst>
                </a:gridCol>
                <a:gridCol w="822960">
                  <a:extLst>
                    <a:ext uri="{9D8B030D-6E8A-4147-A177-3AD203B41FA5}">
                      <a16:colId xmlns:a16="http://schemas.microsoft.com/office/drawing/2014/main" val="2262858379"/>
                    </a:ext>
                  </a:extLst>
                </a:gridCol>
                <a:gridCol w="822960">
                  <a:extLst>
                    <a:ext uri="{9D8B030D-6E8A-4147-A177-3AD203B41FA5}">
                      <a16:colId xmlns:a16="http://schemas.microsoft.com/office/drawing/2014/main" val="503536951"/>
                    </a:ext>
                  </a:extLst>
                </a:gridCol>
                <a:gridCol w="822960">
                  <a:extLst>
                    <a:ext uri="{9D8B030D-6E8A-4147-A177-3AD203B41FA5}">
                      <a16:colId xmlns:a16="http://schemas.microsoft.com/office/drawing/2014/main" val="1680037634"/>
                    </a:ext>
                  </a:extLst>
                </a:gridCol>
                <a:gridCol w="822960">
                  <a:extLst>
                    <a:ext uri="{9D8B030D-6E8A-4147-A177-3AD203B41FA5}">
                      <a16:colId xmlns:a16="http://schemas.microsoft.com/office/drawing/2014/main" val="597440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3743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- 2022-04-05 21:26:30</a:t>
                      </a:r>
                      <a:r>
                        <a:rPr kumimoji="0" lang="es-ES" sz="1000" b="0" i="0" u="none" strike="noStrike" kern="1200" cap="none" spc="0" normalizeH="0" baseline="0" noProof="0">
                          <a:ln>
                            <a:noFill/>
                          </a:ln>
                          <a:solidFill>
                            <a:prstClr val="black"/>
                          </a:solidFill>
                          <a:effectLst/>
                          <a:uLnTx/>
                          <a:uFillTx/>
                          <a:latin typeface="+mn-lt"/>
                          <a:ea typeface="+mn-ea"/>
                          <a:cs typeface="+mn-cs"/>
                        </a:rPr>
                        <a:t>
 ¡Así es! ¡ Facu Cayata presente en la Copa del Mundo junto a las grandes figuras del Trek Internacional! 
Uno de los mejores bikers juveniles, 17 años, del mtb argentino dejará todo en la pista de Petropólis para hacer historia en su primera Copa del Mundo UCI. Gracias al apoyo de Trek internacional podrá vivir una experiencia inigualable para su carrera. 
¡A dejarle un mensaje de motivación a este pequeño gigante!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https://quintly-image-storage.s3.amazonaws.com/203365f48a427a541a07e6d695a8b9d3/ab8061ef7edb3e7ede1a0364f0428751.jpg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1181930"/>
                  </a:ext>
                </a:extLst>
              </a:tr>
            </a:tbl>
          </a:graphicData>
        </a:graphic>
      </p:graphicFrame>
      <p:sp>
        <p:nvSpPr>
          <p:cNvPr id="4" name="Text Placeholder 3">
            <a:extLst>
              <a:ext uri="{FF2B5EF4-FFF2-40B4-BE49-F238E27FC236}">
                <a16:creationId xmlns:a16="http://schemas.microsoft.com/office/drawing/2014/main" id="{D41D3F66-4181-46DF-8D40-087C7A4A563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2390934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A42E8-ADBA-46DF-AC74-CB69DB51117D}"/>
              </a:ext>
            </a:extLst>
          </p:cNvPr>
          <p:cNvSpPr>
            <a:spLocks noGrp="1"/>
          </p:cNvSpPr>
          <p:nvPr>
            <p:ph type="title"/>
          </p:nvPr>
        </p:nvSpPr>
        <p:spPr/>
        <p:txBody>
          <a:bodyPr/>
          <a:lstStyle/>
          <a:p>
            <a:r>
              <a:rPr lang="en-US"/>
              <a:t>Instagram Posts Table | Scott - 3 of 21</a:t>
            </a:r>
          </a:p>
        </p:txBody>
      </p:sp>
      <p:graphicFrame>
        <p:nvGraphicFramePr>
          <p:cNvPr id="5" name="Table Placeholder 4">
            <a:extLst>
              <a:ext uri="{FF2B5EF4-FFF2-40B4-BE49-F238E27FC236}">
                <a16:creationId xmlns:a16="http://schemas.microsoft.com/office/drawing/2014/main" id="{792F1A9F-9341-467E-A642-B62DC0F9F705}"/>
              </a:ext>
            </a:extLst>
          </p:cNvPr>
          <p:cNvGraphicFramePr>
            <a:graphicFrameLocks noGrp="1"/>
          </p:cNvGraphicFramePr>
          <p:nvPr>
            <p:ph type="tbl" sz="quarter" idx="13"/>
            <p:extLst>
              <p:ext uri="{D42A27DB-BD31-4B8C-83A1-F6EECF244321}">
                <p14:modId xmlns:p14="http://schemas.microsoft.com/office/powerpoint/2010/main" val="5555670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42511565"/>
                    </a:ext>
                  </a:extLst>
                </a:gridCol>
                <a:gridCol w="1810512">
                  <a:extLst>
                    <a:ext uri="{9D8B030D-6E8A-4147-A177-3AD203B41FA5}">
                      <a16:colId xmlns:a16="http://schemas.microsoft.com/office/drawing/2014/main" val="69052584"/>
                    </a:ext>
                  </a:extLst>
                </a:gridCol>
                <a:gridCol w="822960">
                  <a:extLst>
                    <a:ext uri="{9D8B030D-6E8A-4147-A177-3AD203B41FA5}">
                      <a16:colId xmlns:a16="http://schemas.microsoft.com/office/drawing/2014/main" val="1149847437"/>
                    </a:ext>
                  </a:extLst>
                </a:gridCol>
                <a:gridCol w="822960">
                  <a:extLst>
                    <a:ext uri="{9D8B030D-6E8A-4147-A177-3AD203B41FA5}">
                      <a16:colId xmlns:a16="http://schemas.microsoft.com/office/drawing/2014/main" val="2172355714"/>
                    </a:ext>
                  </a:extLst>
                </a:gridCol>
                <a:gridCol w="822960">
                  <a:extLst>
                    <a:ext uri="{9D8B030D-6E8A-4147-A177-3AD203B41FA5}">
                      <a16:colId xmlns:a16="http://schemas.microsoft.com/office/drawing/2014/main" val="1958869481"/>
                    </a:ext>
                  </a:extLst>
                </a:gridCol>
                <a:gridCol w="822960">
                  <a:extLst>
                    <a:ext uri="{9D8B030D-6E8A-4147-A177-3AD203B41FA5}">
                      <a16:colId xmlns:a16="http://schemas.microsoft.com/office/drawing/2014/main" val="1099668764"/>
                    </a:ext>
                  </a:extLst>
                </a:gridCol>
                <a:gridCol w="822960">
                  <a:extLst>
                    <a:ext uri="{9D8B030D-6E8A-4147-A177-3AD203B41FA5}">
                      <a16:colId xmlns:a16="http://schemas.microsoft.com/office/drawing/2014/main" val="1580140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8385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- 2022-04-13 18:21:13</a:t>
                      </a:r>
                      <a:r>
                        <a:rPr kumimoji="0" lang="es-ES" sz="1000" b="0" i="0" u="none" strike="noStrike" kern="1200" cap="none" spc="0" normalizeH="0" baseline="0" noProof="0">
                          <a:ln>
                            <a:noFill/>
                          </a:ln>
                          <a:solidFill>
                            <a:prstClr val="black"/>
                          </a:solidFill>
                          <a:effectLst/>
                          <a:uLnTx/>
                          <a:uFillTx/>
                          <a:latin typeface="+mn-lt"/>
                          <a:ea typeface="+mn-ea"/>
                          <a:cs typeface="+mn-cs"/>
                        </a:rPr>
                        <a:t>
 ¡ cecicaillabet se suma al #TeamTrekBontrager para el 22! 
La triple ganadora del Duatlon Ciudad de Buenos Aires y ganadora de los Fondos GFNY, Colonia y Punta del Este se estrena en el team en la prueba de CRI del campeonato argentino de ciclismo. Además acompañará a Caro Pérez en la prueba de ruta.
trekbikes trekbicycleargentina bontragerargentina santini_arg OpticaCentralStore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https://quintly-image-storage.s3.amazonaws.com/203365f48a427a541a07e6d695a8b9d3/2ee3549519484fab2ee666c740d127d5.jpg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56058459"/>
                  </a:ext>
                </a:extLst>
              </a:tr>
            </a:tbl>
          </a:graphicData>
        </a:graphic>
      </p:graphicFrame>
      <p:sp>
        <p:nvSpPr>
          <p:cNvPr id="4" name="Text Placeholder 3">
            <a:extLst>
              <a:ext uri="{FF2B5EF4-FFF2-40B4-BE49-F238E27FC236}">
                <a16:creationId xmlns:a16="http://schemas.microsoft.com/office/drawing/2014/main" id="{0070D647-D96E-4709-9902-D2FEA0E6ADF1}"/>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7203879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1AB29-CEF4-4EB7-9106-3F89E93A237E}"/>
              </a:ext>
            </a:extLst>
          </p:cNvPr>
          <p:cNvSpPr>
            <a:spLocks noGrp="1"/>
          </p:cNvSpPr>
          <p:nvPr>
            <p:ph type="title"/>
          </p:nvPr>
        </p:nvSpPr>
        <p:spPr/>
        <p:txBody>
          <a:bodyPr/>
          <a:lstStyle/>
          <a:p>
            <a:r>
              <a:rPr lang="en-US"/>
              <a:t>Instagram Posts Table | Scott - 4 of 21</a:t>
            </a:r>
          </a:p>
        </p:txBody>
      </p:sp>
      <p:graphicFrame>
        <p:nvGraphicFramePr>
          <p:cNvPr id="5" name="Table Placeholder 4">
            <a:extLst>
              <a:ext uri="{FF2B5EF4-FFF2-40B4-BE49-F238E27FC236}">
                <a16:creationId xmlns:a16="http://schemas.microsoft.com/office/drawing/2014/main" id="{5B4D4E23-7735-4400-A48C-791ADBF869AC}"/>
              </a:ext>
            </a:extLst>
          </p:cNvPr>
          <p:cNvGraphicFramePr>
            <a:graphicFrameLocks noGrp="1"/>
          </p:cNvGraphicFramePr>
          <p:nvPr>
            <p:ph type="tbl" sz="quarter" idx="13"/>
            <p:extLst>
              <p:ext uri="{D42A27DB-BD31-4B8C-83A1-F6EECF244321}">
                <p14:modId xmlns:p14="http://schemas.microsoft.com/office/powerpoint/2010/main" val="83292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77630797"/>
                    </a:ext>
                  </a:extLst>
                </a:gridCol>
                <a:gridCol w="1810512">
                  <a:extLst>
                    <a:ext uri="{9D8B030D-6E8A-4147-A177-3AD203B41FA5}">
                      <a16:colId xmlns:a16="http://schemas.microsoft.com/office/drawing/2014/main" val="1074167324"/>
                    </a:ext>
                  </a:extLst>
                </a:gridCol>
                <a:gridCol w="822960">
                  <a:extLst>
                    <a:ext uri="{9D8B030D-6E8A-4147-A177-3AD203B41FA5}">
                      <a16:colId xmlns:a16="http://schemas.microsoft.com/office/drawing/2014/main" val="1789024367"/>
                    </a:ext>
                  </a:extLst>
                </a:gridCol>
                <a:gridCol w="822960">
                  <a:extLst>
                    <a:ext uri="{9D8B030D-6E8A-4147-A177-3AD203B41FA5}">
                      <a16:colId xmlns:a16="http://schemas.microsoft.com/office/drawing/2014/main" val="686729724"/>
                    </a:ext>
                  </a:extLst>
                </a:gridCol>
                <a:gridCol w="822960">
                  <a:extLst>
                    <a:ext uri="{9D8B030D-6E8A-4147-A177-3AD203B41FA5}">
                      <a16:colId xmlns:a16="http://schemas.microsoft.com/office/drawing/2014/main" val="1358460333"/>
                    </a:ext>
                  </a:extLst>
                </a:gridCol>
                <a:gridCol w="822960">
                  <a:extLst>
                    <a:ext uri="{9D8B030D-6E8A-4147-A177-3AD203B41FA5}">
                      <a16:colId xmlns:a16="http://schemas.microsoft.com/office/drawing/2014/main" val="4171460285"/>
                    </a:ext>
                  </a:extLst>
                </a:gridCol>
                <a:gridCol w="822960">
                  <a:extLst>
                    <a:ext uri="{9D8B030D-6E8A-4147-A177-3AD203B41FA5}">
                      <a16:colId xmlns:a16="http://schemas.microsoft.com/office/drawing/2014/main" val="330682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8589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- 2022-04-29 16:22:35</a:t>
                      </a:r>
                      <a:r>
                        <a:rPr kumimoji="0" lang="en-US" sz="1000" b="0" i="0" u="none" strike="noStrike" kern="1200" cap="none" spc="0" normalizeH="0" baseline="0" noProof="0">
                          <a:ln>
                            <a:noFill/>
                          </a:ln>
                          <a:solidFill>
                            <a:prstClr val="black"/>
                          </a:solidFill>
                          <a:effectLst/>
                          <a:uLnTx/>
                          <a:uFillTx/>
                          <a:latin typeface="+mn-lt"/>
                          <a:ea typeface="+mn-ea"/>
                          <a:cs typeface="+mn-cs"/>
                        </a:rPr>
                        <a:t>
 ¡Bienvenido Facu Ambrosini! 
Seguimos apostando al ciclismo juvenil.Por eso el Mendocino de 14 años, facuambrossi  se suma al team para el 2022. 
¡Bienvenido y te deseamos lo mejor! 
trekbikes trekbicycleargentina bontragerargentina santini_arg OpticaCentralStore colchonespiero  santini_arg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https://quintly-image-storage.s3.amazonaws.com/203365f48a427a541a07e6d695a8b9d3/f7f6228e058455957db34ca6512a9ee3.jpg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66034534"/>
                  </a:ext>
                </a:extLst>
              </a:tr>
            </a:tbl>
          </a:graphicData>
        </a:graphic>
      </p:graphicFrame>
      <p:sp>
        <p:nvSpPr>
          <p:cNvPr id="4" name="Text Placeholder 3">
            <a:extLst>
              <a:ext uri="{FF2B5EF4-FFF2-40B4-BE49-F238E27FC236}">
                <a16:creationId xmlns:a16="http://schemas.microsoft.com/office/drawing/2014/main" id="{A948BC9E-18D2-45D5-81EB-BF6D114BDDF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1194777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89BB8-A6CB-44AC-9B13-7DEFF1601E7B}"/>
              </a:ext>
            </a:extLst>
          </p:cNvPr>
          <p:cNvSpPr>
            <a:spLocks noGrp="1"/>
          </p:cNvSpPr>
          <p:nvPr>
            <p:ph type="title"/>
          </p:nvPr>
        </p:nvSpPr>
        <p:spPr/>
        <p:txBody>
          <a:bodyPr/>
          <a:lstStyle/>
          <a:p>
            <a:r>
              <a:rPr lang="en-US"/>
              <a:t>Instagram Posts Table | Scott - 5 of 21</a:t>
            </a:r>
          </a:p>
        </p:txBody>
      </p:sp>
      <p:graphicFrame>
        <p:nvGraphicFramePr>
          <p:cNvPr id="5" name="Table Placeholder 4">
            <a:extLst>
              <a:ext uri="{FF2B5EF4-FFF2-40B4-BE49-F238E27FC236}">
                <a16:creationId xmlns:a16="http://schemas.microsoft.com/office/drawing/2014/main" id="{5C59A7D1-105E-4DEC-AE8A-2DBC4EE279F3}"/>
              </a:ext>
            </a:extLst>
          </p:cNvPr>
          <p:cNvGraphicFramePr>
            <a:graphicFrameLocks noGrp="1"/>
          </p:cNvGraphicFramePr>
          <p:nvPr>
            <p:ph type="tbl" sz="quarter" idx="13"/>
            <p:extLst>
              <p:ext uri="{D42A27DB-BD31-4B8C-83A1-F6EECF244321}">
                <p14:modId xmlns:p14="http://schemas.microsoft.com/office/powerpoint/2010/main" val="41947920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79687625"/>
                    </a:ext>
                  </a:extLst>
                </a:gridCol>
                <a:gridCol w="1810512">
                  <a:extLst>
                    <a:ext uri="{9D8B030D-6E8A-4147-A177-3AD203B41FA5}">
                      <a16:colId xmlns:a16="http://schemas.microsoft.com/office/drawing/2014/main" val="498952552"/>
                    </a:ext>
                  </a:extLst>
                </a:gridCol>
                <a:gridCol w="822960">
                  <a:extLst>
                    <a:ext uri="{9D8B030D-6E8A-4147-A177-3AD203B41FA5}">
                      <a16:colId xmlns:a16="http://schemas.microsoft.com/office/drawing/2014/main" val="1814928267"/>
                    </a:ext>
                  </a:extLst>
                </a:gridCol>
                <a:gridCol w="822960">
                  <a:extLst>
                    <a:ext uri="{9D8B030D-6E8A-4147-A177-3AD203B41FA5}">
                      <a16:colId xmlns:a16="http://schemas.microsoft.com/office/drawing/2014/main" val="3115929046"/>
                    </a:ext>
                  </a:extLst>
                </a:gridCol>
                <a:gridCol w="822960">
                  <a:extLst>
                    <a:ext uri="{9D8B030D-6E8A-4147-A177-3AD203B41FA5}">
                      <a16:colId xmlns:a16="http://schemas.microsoft.com/office/drawing/2014/main" val="146498213"/>
                    </a:ext>
                  </a:extLst>
                </a:gridCol>
                <a:gridCol w="822960">
                  <a:extLst>
                    <a:ext uri="{9D8B030D-6E8A-4147-A177-3AD203B41FA5}">
                      <a16:colId xmlns:a16="http://schemas.microsoft.com/office/drawing/2014/main" val="1519855332"/>
                    </a:ext>
                  </a:extLst>
                </a:gridCol>
                <a:gridCol w="822960">
                  <a:extLst>
                    <a:ext uri="{9D8B030D-6E8A-4147-A177-3AD203B41FA5}">
                      <a16:colId xmlns:a16="http://schemas.microsoft.com/office/drawing/2014/main" val="4043191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365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- 2022-04-18 22:00:14</a:t>
                      </a:r>
                      <a:r>
                        <a:rPr kumimoji="0" lang="es-ES" sz="1000" b="0" i="0" u="none" strike="noStrike" kern="1200" cap="none" spc="0" normalizeH="0" baseline="0" noProof="0">
                          <a:ln>
                            <a:noFill/>
                          </a:ln>
                          <a:solidFill>
                            <a:prstClr val="black"/>
                          </a:solidFill>
                          <a:effectLst/>
                          <a:uLnTx/>
                          <a:uFillTx/>
                          <a:latin typeface="+mn-lt"/>
                          <a:ea typeface="+mn-ea"/>
                          <a:cs typeface="+mn-cs"/>
                        </a:rPr>
                        <a:t>
 Cuando la velocidad te llama, la Specialized Epic Expert es la mejor opción🚵‍♂️💨 
Con la combinación de la eficiencia de una bicicleta rígida y la capacidad de la doble suspensión para obtener impresionantes resultados, la Epic te hará volar por los senderos más técnicos💪
Renovamos por completo el sistema de suspensión Brain, haciéndolo más duradero y con una respuesta mejorada.
▪️ La Epic Expert tiene un cuadro súper liviano de geometría moderna construido en carbono FACT 11M.
▪️ Suspensión RockShox SID SL BRAIN y shock RockShox Specialized BRAIN, ambos con 100 mm de recorrido. 
▪️ Ruedas hechas a mano Roval Control Carbon, con un ancho interno de 25 mm para aumentar la resistencia, calidad de rodada y durabilidad.
▪️ Frenos Sram Level TL que ofrecen un tacto suave cuando el terreno se empieza a complicar.
🔺 Encontrala en nuestras tiendas autorizadas🔺 
#IamSpecialized #SpecializedEpic #Specialized #Epic #SpecializedArgentina #MTB #Xc #XCMTB #SpecializedBrain #MountainBike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https://quintly-image-storage.s3.amazonaws.com/835b4dd9729cb84c3dc986009efd7f6f/2e48a02a128bdac04cffcb54e674a209.jpg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53968901"/>
                  </a:ext>
                </a:extLst>
              </a:tr>
            </a:tbl>
          </a:graphicData>
        </a:graphic>
      </p:graphicFrame>
      <p:sp>
        <p:nvSpPr>
          <p:cNvPr id="4" name="Text Placeholder 3">
            <a:extLst>
              <a:ext uri="{FF2B5EF4-FFF2-40B4-BE49-F238E27FC236}">
                <a16:creationId xmlns:a16="http://schemas.microsoft.com/office/drawing/2014/main" id="{11EF2AFA-A176-4D56-8CCF-C4E760895BA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946492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05658-C220-4755-BC4E-9EAD469DED0C}"/>
              </a:ext>
            </a:extLst>
          </p:cNvPr>
          <p:cNvSpPr>
            <a:spLocks noGrp="1"/>
          </p:cNvSpPr>
          <p:nvPr>
            <p:ph type="title"/>
          </p:nvPr>
        </p:nvSpPr>
        <p:spPr/>
        <p:txBody>
          <a:bodyPr/>
          <a:lstStyle/>
          <a:p>
            <a:r>
              <a:rPr lang="en-US"/>
              <a:t>Instagram Posts Table | Scott - 6 of 21</a:t>
            </a:r>
          </a:p>
        </p:txBody>
      </p:sp>
      <p:graphicFrame>
        <p:nvGraphicFramePr>
          <p:cNvPr id="5" name="Table Placeholder 4">
            <a:extLst>
              <a:ext uri="{FF2B5EF4-FFF2-40B4-BE49-F238E27FC236}">
                <a16:creationId xmlns:a16="http://schemas.microsoft.com/office/drawing/2014/main" id="{919A0B91-8DD3-4928-A32F-458F6A0601F6}"/>
              </a:ext>
            </a:extLst>
          </p:cNvPr>
          <p:cNvGraphicFramePr>
            <a:graphicFrameLocks noGrp="1"/>
          </p:cNvGraphicFramePr>
          <p:nvPr>
            <p:ph type="tbl" sz="quarter" idx="13"/>
            <p:extLst>
              <p:ext uri="{D42A27DB-BD31-4B8C-83A1-F6EECF244321}">
                <p14:modId xmlns:p14="http://schemas.microsoft.com/office/powerpoint/2010/main" val="3643794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2143964"/>
                    </a:ext>
                  </a:extLst>
                </a:gridCol>
                <a:gridCol w="1810512">
                  <a:extLst>
                    <a:ext uri="{9D8B030D-6E8A-4147-A177-3AD203B41FA5}">
                      <a16:colId xmlns:a16="http://schemas.microsoft.com/office/drawing/2014/main" val="75529659"/>
                    </a:ext>
                  </a:extLst>
                </a:gridCol>
                <a:gridCol w="822960">
                  <a:extLst>
                    <a:ext uri="{9D8B030D-6E8A-4147-A177-3AD203B41FA5}">
                      <a16:colId xmlns:a16="http://schemas.microsoft.com/office/drawing/2014/main" val="3697814201"/>
                    </a:ext>
                  </a:extLst>
                </a:gridCol>
                <a:gridCol w="822960">
                  <a:extLst>
                    <a:ext uri="{9D8B030D-6E8A-4147-A177-3AD203B41FA5}">
                      <a16:colId xmlns:a16="http://schemas.microsoft.com/office/drawing/2014/main" val="635726820"/>
                    </a:ext>
                  </a:extLst>
                </a:gridCol>
                <a:gridCol w="822960">
                  <a:extLst>
                    <a:ext uri="{9D8B030D-6E8A-4147-A177-3AD203B41FA5}">
                      <a16:colId xmlns:a16="http://schemas.microsoft.com/office/drawing/2014/main" val="3647504737"/>
                    </a:ext>
                  </a:extLst>
                </a:gridCol>
                <a:gridCol w="822960">
                  <a:extLst>
                    <a:ext uri="{9D8B030D-6E8A-4147-A177-3AD203B41FA5}">
                      <a16:colId xmlns:a16="http://schemas.microsoft.com/office/drawing/2014/main" val="788680096"/>
                    </a:ext>
                  </a:extLst>
                </a:gridCol>
                <a:gridCol w="822960">
                  <a:extLst>
                    <a:ext uri="{9D8B030D-6E8A-4147-A177-3AD203B41FA5}">
                      <a16:colId xmlns:a16="http://schemas.microsoft.com/office/drawing/2014/main" val="490030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92647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- 2022-04-12 18:41:13</a:t>
                      </a:r>
                      <a:r>
                        <a:rPr kumimoji="0" lang="en-US" sz="1000" b="0" i="0" u="none" strike="noStrike" kern="1200" cap="none" spc="0" normalizeH="0" baseline="0" noProof="0">
                          <a:ln>
                            <a:noFill/>
                          </a:ln>
                          <a:solidFill>
                            <a:prstClr val="black"/>
                          </a:solidFill>
                          <a:effectLst/>
                          <a:uLnTx/>
                          <a:uFillTx/>
                          <a:latin typeface="+mn-lt"/>
                          <a:ea typeface="+mn-ea"/>
                          <a:cs typeface="+mn-cs"/>
                        </a:rPr>
                        <a:t>
 ¡ nico_tivani se quedó con la vueltaaformosa 22! 
El corredor del #SuperTeamTrek parte del equipo oficial de agrupacion_virgen_de_fatima se impuso en la general después  cuatro etapas con finales de infarto. 
¡Felicitaciones Nico! Imparable. 
trekbikes trekbicycleargentina bontragerargentina santini_arg guargentina OpticaCentralStore colchonespiero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https://quintly-image-storage.s3.amazonaws.com/203365f48a427a541a07e6d695a8b9d3/928cc813992b1183e0489c28e365dbe3.jpg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6250506"/>
                  </a:ext>
                </a:extLst>
              </a:tr>
            </a:tbl>
          </a:graphicData>
        </a:graphic>
      </p:graphicFrame>
      <p:sp>
        <p:nvSpPr>
          <p:cNvPr id="4" name="Text Placeholder 3">
            <a:extLst>
              <a:ext uri="{FF2B5EF4-FFF2-40B4-BE49-F238E27FC236}">
                <a16:creationId xmlns:a16="http://schemas.microsoft.com/office/drawing/2014/main" id="{F2CB1159-F9DF-4A80-948B-AC81916133D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1003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71F90-66BD-450D-A996-A67F9E45F108}"/>
              </a:ext>
            </a:extLst>
          </p:cNvPr>
          <p:cNvSpPr>
            <a:spLocks noGrp="1"/>
          </p:cNvSpPr>
          <p:nvPr>
            <p:ph type="title"/>
          </p:nvPr>
        </p:nvSpPr>
        <p:spPr/>
        <p:txBody>
          <a:bodyPr/>
          <a:lstStyle/>
          <a:p>
            <a:r>
              <a:rPr lang="en-US"/>
              <a:t>Instagram Posts Table | Scott - 7 of 21</a:t>
            </a:r>
          </a:p>
        </p:txBody>
      </p:sp>
      <p:graphicFrame>
        <p:nvGraphicFramePr>
          <p:cNvPr id="5" name="Table Placeholder 4">
            <a:extLst>
              <a:ext uri="{FF2B5EF4-FFF2-40B4-BE49-F238E27FC236}">
                <a16:creationId xmlns:a16="http://schemas.microsoft.com/office/drawing/2014/main" id="{010C6B6A-224A-4C53-9AE9-C00DD8E6F2A5}"/>
              </a:ext>
            </a:extLst>
          </p:cNvPr>
          <p:cNvGraphicFramePr>
            <a:graphicFrameLocks noGrp="1"/>
          </p:cNvGraphicFramePr>
          <p:nvPr>
            <p:ph type="tbl" sz="quarter" idx="13"/>
            <p:extLst>
              <p:ext uri="{D42A27DB-BD31-4B8C-83A1-F6EECF244321}">
                <p14:modId xmlns:p14="http://schemas.microsoft.com/office/powerpoint/2010/main" val="2433545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711711763"/>
                    </a:ext>
                  </a:extLst>
                </a:gridCol>
                <a:gridCol w="1810512">
                  <a:extLst>
                    <a:ext uri="{9D8B030D-6E8A-4147-A177-3AD203B41FA5}">
                      <a16:colId xmlns:a16="http://schemas.microsoft.com/office/drawing/2014/main" val="3004627430"/>
                    </a:ext>
                  </a:extLst>
                </a:gridCol>
                <a:gridCol w="822960">
                  <a:extLst>
                    <a:ext uri="{9D8B030D-6E8A-4147-A177-3AD203B41FA5}">
                      <a16:colId xmlns:a16="http://schemas.microsoft.com/office/drawing/2014/main" val="2393023527"/>
                    </a:ext>
                  </a:extLst>
                </a:gridCol>
                <a:gridCol w="822960">
                  <a:extLst>
                    <a:ext uri="{9D8B030D-6E8A-4147-A177-3AD203B41FA5}">
                      <a16:colId xmlns:a16="http://schemas.microsoft.com/office/drawing/2014/main" val="1206754613"/>
                    </a:ext>
                  </a:extLst>
                </a:gridCol>
                <a:gridCol w="822960">
                  <a:extLst>
                    <a:ext uri="{9D8B030D-6E8A-4147-A177-3AD203B41FA5}">
                      <a16:colId xmlns:a16="http://schemas.microsoft.com/office/drawing/2014/main" val="2331649726"/>
                    </a:ext>
                  </a:extLst>
                </a:gridCol>
                <a:gridCol w="822960">
                  <a:extLst>
                    <a:ext uri="{9D8B030D-6E8A-4147-A177-3AD203B41FA5}">
                      <a16:colId xmlns:a16="http://schemas.microsoft.com/office/drawing/2014/main" val="2693278754"/>
                    </a:ext>
                  </a:extLst>
                </a:gridCol>
                <a:gridCol w="822960">
                  <a:extLst>
                    <a:ext uri="{9D8B030D-6E8A-4147-A177-3AD203B41FA5}">
                      <a16:colId xmlns:a16="http://schemas.microsoft.com/office/drawing/2014/main" val="235146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0977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- 2022-04-13 21:00:08</a:t>
                      </a:r>
                      <a:r>
                        <a:rPr kumimoji="0" lang="en-US" sz="1000" b="0" i="0" u="none" strike="noStrike" kern="1200" cap="none" spc="0" normalizeH="0" baseline="0" noProof="0">
                          <a:ln>
                            <a:noFill/>
                          </a:ln>
                          <a:solidFill>
                            <a:prstClr val="black"/>
                          </a:solidFill>
                          <a:effectLst/>
                          <a:uLnTx/>
                          <a:uFillTx/>
                          <a:latin typeface="+mn-lt"/>
                          <a:ea typeface="+mn-ea"/>
                          <a:cs typeface="+mn-cs"/>
                        </a:rPr>
                        <a:t>
 #𝙀𝙢𝙗𝙖𝙟𝙖𝙙𝙤𝙧𝙚𝙨𝙎𝙥𝙚𝙘𝙞𝙖𝙡𝙞𝙯𝙚𝙙
Nació y vive en Mendoza y le dicen "Pipi". "El ciclismo es mi vida entera, mi felicidad, mi pasión, lo que me hace vibrar", es su respuesta cuando le preguntás que es el ciclismo para ella.
𝙈𝙖𝙣𝙤 𝙖 𝙢𝙖𝙣𝙤 𝙘𝙤𝙣 𝙋𝙞𝙡𝙖𝙧 𝘼𝙙𝙤𝙪𝙚👇
‣ 𝙴𝚍𝚊𝚍: 𝟹𝟷
‣ 𝚂𝚒𝚐𝚗𝚘: 𝙻𝚒𝚋𝚛𝚊♎️
‣ 𝙻𝚘 𝚖𝚎𝚓𝚘𝚛 𝚍𝚎 𝚕𝚊 𝚋𝚒𝚌𝚒 𝚎𝚜: 𝚕𝚊 𝚏𝚎𝚕𝚒𝚌𝚒𝚍𝚊𝚍 𝚚𝚞𝚎 𝚖𝚎 𝚐𝚎𝚗𝚎𝚛𝚊 𝚌𝚊𝚍𝚊 𝚟𝚎𝚣 𝚚𝚞𝚎 𝚖𝚎 𝚜𝚞𝚋𝚘 𝚢 𝚕𝚘 𝚍𝚒𝚟𝚎𝚛𝚝𝚒𝚍𝚊 𝚚𝚞𝚎 𝚟𝚞𝚎𝚕𝚟𝚎 𝚖𝚒 𝚟𝚒𝚍𝚊 𝚊𝚕 𝚑𝚊𝚌𝚎𝚛 𝚚𝚞𝚎 𝚖𝚎 𝚙𝚕𝚊𝚗𝚝𝚎𝚎 𝚗𝚞𝚎𝚟𝚘𝚜 𝚘𝚋𝚓𝚎𝚝𝚒𝚟𝚘𝚜 𝚝𝚘𝚍𝚘 𝚎𝚕 𝚝𝚒𝚎𝚖𝚙𝚘. 𝙻𝚊 𝚋𝚒𝚌𝚒 𝚎𝚜 𝚒𝚗𝚏𝚒𝚗𝚒𝚝𝚊, 𝚗𝚞𝚗𝚌𝚊 𝚍𝚎𝚓𝚊𝚖𝚘𝚜 𝚍𝚎 𝚊𝚙𝚛𝚎𝚗𝚍𝚎𝚛.
‣ 𝙲𝚘𝚖𝚒𝚍𝚊 𝚙𝚛𝚎𝚏𝚎𝚛𝚒𝚍𝚊 𝚍𝚎𝚜𝚙𝚞é𝚜 𝚍𝚎 𝚎𝚗𝚝𝚛𝚎𝚗𝚊𝚛: 𝚑𝚞𝚎𝚟𝚘𝚜 𝚛𝚎𝚟𝚞𝚎𝚕𝚝𝚘𝚜 𝚌𝚘𝚗 𝚙𝚊𝚕𝚝𝚊 𝚘 𝚜á𝚗𝚍𝚠𝚒𝚌𝚑 𝚍𝚎 𝚊𝚝ú𝚗.
‣ 𝙱𝚒𝚌𝚒 𝚙𝚛𝚎𝚏𝚎𝚛𝚒𝚍𝚊: 𝚝𝚘𝚍𝚊𝚜 ¡𝚎𝚜𝚝𝚊 𝚙𝚛𝚎𝚐𝚞𝚗𝚝𝚊 𝚎𝚜 𝚒𝚖𝚙𝚘𝚜𝚒𝚋𝚕𝚎! 𝙰𝚞𝚗𝚚𝚞𝚎 𝚂-𝚆𝚘𝚛𝚔𝚜 𝙴𝚙𝚒𝚌 𝚢 𝚃𝚞𝚛𝚋𝚘 𝙻𝚎𝚟𝚘❤️ .
‣ 𝙲𝚊𝚜𝚌𝚘 𝚙𝚛𝚎𝚏𝚎𝚛𝚒𝚍𝚘: 𝙿𝚛𝚎𝚟𝚊𝚒𝚕 𝙸𝙸 𝚅𝚎𝚗𝚝, 𝚞𝚗𝚊 𝚖𝚊𝚛𝚊𝚟𝚒𝚕𝚕𝚊 𝚌𝚛𝚎𝚊𝚍𝚊 𝚙𝚘𝚛 𝚎𝚕 𝚑𝚘𝚖𝚋𝚛𝚎.
‣ 𝙲𝚘𝚕𝚘𝚛 𝚍𝚎 𝚌𝚊𝚜𝚌𝚘 𝚙𝚛𝚎𝚏𝚎𝚛𝚒𝚍𝚘: 𝚋𝚕𝚊𝚗𝚌𝚘, 𝚜𝚒𝚎𝚖𝚙𝚛𝚎🤍. 𝚀𝚞𝚎𝚖𝚊 𝚖𝚎𝚗𝚘𝚜 𝚎𝚕 𝚜𝚘𝚕, 𝚍𝚊𝚝𝚊𝚣𝚘 😉
‣ 𝙽𝚞𝚗𝚌𝚊 𝚜𝚊𝚕í𝚜 𝚊 𝚛𝚘𝚍𝚊𝚛 𝚜𝚒𝚗: 𝚖𝚒 𝚖𝚎𝚖𝚋𝚛𝚒𝚕𝚕𝚒𝚝𝚘.
‣ 𝙲𝚘𝚖𝚙𝚎𝚝𝚎𝚗𝚌𝚒𝚊 𝚙𝚛𝚎𝚏𝚎𝚛𝚒𝚍𝚊: 𝚏𝚊𝚗 𝚍𝚎 𝚕𝚊 𝙲𝚘𝚙𝚊 𝙰𝚛𝚐𝚎𝚗𝚝𝚒𝚗𝚊🇦🇷 𝚍𝚎 𝚇𝙲𝙾🚵‍♀️
‣ 𝚄𝚗 𝚜𝚞𝚎ñ𝚘 𝚌𝚞𝚖𝚙𝚕𝚒𝚍𝚘: 𝚜𝚎𝚛 𝚎𝚖𝚋𝚊𝚓𝚊𝚍𝚘𝚛𝚊 𝚍𝚎 𝚖𝚒 𝚖𝚊𝚛𝚌𝚊 𝚙𝚛𝚎𝚏𝚎𝚛𝚒𝚍𝚊 𝚢 𝚙𝚘𝚍𝚎𝚛 𝚌𝚘𝚛𝚛𝚎𝚛 𝚞𝚗 𝚌𝚊𝚖𝚙𝚎𝚘𝚗𝚊𝚝𝚘 𝚊𝚛𝚐𝚎𝚗𝚝𝚒𝚗𝚘 𝚌𝚘𝚗 𝚖𝚒 𝙴𝚙𝚒𝚌.
‣ 𝚄𝚗 𝚜𝚞𝚎ñ𝚘 𝚙𝚘𝚛 𝚌𝚞𝚖𝚙𝚕𝚒𝚛: 𝚌𝚘𝚛𝚛𝚎𝚛 𝚎𝚗 𝙴𝚞𝚛𝚘𝚙𝚊. 
‣ 𝚄𝚗 𝚌𝚘𝚗𝚜𝚎𝚓𝚘 𝚌𝚒𝚌𝚕𝚒𝚜𝚝𝚊: 𝚑𝚊𝚐𝚊𝚗 𝚌𝚒𝚌𝚕𝚒𝚜𝚖𝚘 𝚍𝚎 𝚖𝚘𝚗𝚝𝚊ñ𝚊, 𝚎𝚜 𝚛𝚎𝚊𝚕𝚖𝚎𝚗𝚝𝚎 𝚊𝚙𝚊𝚜𝚒𝚘𝚗𝚊𝚗𝚝𝚎 𝚢 𝚝𝚎 𝚎𝚗𝚜𝚎ñ𝚊 𝚌𝚘𝚜𝚊𝚜 𝚙𝚊𝚛𝚊 𝚕𝚊 𝚟𝚒𝚍𝚊.
‣ 𝚄𝚗 𝚌𝚘𝚗𝚜𝚎𝚓𝚘 𝚙𝚊𝚛𝚊 𝚚𝚞𝚒é𝚗 𝚊ú𝚗 𝚗𝚘 𝚕𝚘 𝚎𝚜:  𝚕𝚊 𝚋𝚒𝚌𝚒𝚌𝚕𝚎𝚝𝚊 𝚎𝚜 𝚌𝚊𝚙𝚊𝚣 𝚍𝚎 𝚌𝚊𝚖𝚋𝚒𝚊𝚛𝚕𝚎 𝚕𝚊 𝚟𝚒𝚍𝚊 𝚙𝚊𝚛𝚊 𝚋𝚒𝚎𝚗 𝚊 𝚌𝚞𝚊𝚕𝚚𝚞𝚒𝚎𝚛 𝚙𝚎𝚛𝚜𝚘𝚗𝚊 ¡𝚜𝚞𝚋𝚒𝚝𝚎 𝚢𝚊!
Más sobre Pili ⇢ pili_adoue 
#SpecializedArgentina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https://quintly-image-storage.s3.amazonaws.com/835b4dd9729cb84c3dc986009efd7f6f/ddffedc49a1d718e8f57d1f193a2e7d3.jpg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47440872"/>
                  </a:ext>
                </a:extLst>
              </a:tr>
            </a:tbl>
          </a:graphicData>
        </a:graphic>
      </p:graphicFrame>
      <p:sp>
        <p:nvSpPr>
          <p:cNvPr id="4" name="Text Placeholder 3">
            <a:extLst>
              <a:ext uri="{FF2B5EF4-FFF2-40B4-BE49-F238E27FC236}">
                <a16:creationId xmlns:a16="http://schemas.microsoft.com/office/drawing/2014/main" id="{BB4435E2-557E-43DC-B008-4C6D8A99264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148082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93E21-CE4E-416E-A3FA-E6A502C66EDC}"/>
              </a:ext>
            </a:extLst>
          </p:cNvPr>
          <p:cNvSpPr>
            <a:spLocks noGrp="1"/>
          </p:cNvSpPr>
          <p:nvPr>
            <p:ph type="title"/>
          </p:nvPr>
        </p:nvSpPr>
        <p:spPr/>
        <p:txBody>
          <a:bodyPr/>
          <a:lstStyle/>
          <a:p>
            <a:r>
              <a:rPr lang="en-US"/>
              <a:t>Instagram Posts Table | Scott - 8 of 21</a:t>
            </a:r>
          </a:p>
        </p:txBody>
      </p:sp>
      <p:graphicFrame>
        <p:nvGraphicFramePr>
          <p:cNvPr id="5" name="Table Placeholder 4">
            <a:extLst>
              <a:ext uri="{FF2B5EF4-FFF2-40B4-BE49-F238E27FC236}">
                <a16:creationId xmlns:a16="http://schemas.microsoft.com/office/drawing/2014/main" id="{8738A522-E696-4E95-ACC7-BC9761E1DB9B}"/>
              </a:ext>
            </a:extLst>
          </p:cNvPr>
          <p:cNvGraphicFramePr>
            <a:graphicFrameLocks noGrp="1"/>
          </p:cNvGraphicFramePr>
          <p:nvPr>
            <p:ph type="tbl" sz="quarter" idx="13"/>
            <p:extLst>
              <p:ext uri="{D42A27DB-BD31-4B8C-83A1-F6EECF244321}">
                <p14:modId xmlns:p14="http://schemas.microsoft.com/office/powerpoint/2010/main" val="3471259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953148451"/>
                    </a:ext>
                  </a:extLst>
                </a:gridCol>
                <a:gridCol w="1810512">
                  <a:extLst>
                    <a:ext uri="{9D8B030D-6E8A-4147-A177-3AD203B41FA5}">
                      <a16:colId xmlns:a16="http://schemas.microsoft.com/office/drawing/2014/main" val="3509409161"/>
                    </a:ext>
                  </a:extLst>
                </a:gridCol>
                <a:gridCol w="822960">
                  <a:extLst>
                    <a:ext uri="{9D8B030D-6E8A-4147-A177-3AD203B41FA5}">
                      <a16:colId xmlns:a16="http://schemas.microsoft.com/office/drawing/2014/main" val="1543373667"/>
                    </a:ext>
                  </a:extLst>
                </a:gridCol>
                <a:gridCol w="822960">
                  <a:extLst>
                    <a:ext uri="{9D8B030D-6E8A-4147-A177-3AD203B41FA5}">
                      <a16:colId xmlns:a16="http://schemas.microsoft.com/office/drawing/2014/main" val="3292521271"/>
                    </a:ext>
                  </a:extLst>
                </a:gridCol>
                <a:gridCol w="822960">
                  <a:extLst>
                    <a:ext uri="{9D8B030D-6E8A-4147-A177-3AD203B41FA5}">
                      <a16:colId xmlns:a16="http://schemas.microsoft.com/office/drawing/2014/main" val="2173250303"/>
                    </a:ext>
                  </a:extLst>
                </a:gridCol>
                <a:gridCol w="822960">
                  <a:extLst>
                    <a:ext uri="{9D8B030D-6E8A-4147-A177-3AD203B41FA5}">
                      <a16:colId xmlns:a16="http://schemas.microsoft.com/office/drawing/2014/main" val="3082265167"/>
                    </a:ext>
                  </a:extLst>
                </a:gridCol>
                <a:gridCol w="822960">
                  <a:extLst>
                    <a:ext uri="{9D8B030D-6E8A-4147-A177-3AD203B41FA5}">
                      <a16:colId xmlns:a16="http://schemas.microsoft.com/office/drawing/2014/main" val="771749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4852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- 2022-04-07 17:22:23</a:t>
                      </a:r>
                      <a:r>
                        <a:rPr kumimoji="0" lang="es-ES" sz="1000" b="0" i="0" u="none" strike="noStrike" kern="1200" cap="none" spc="0" normalizeH="0" baseline="0" noProof="0">
                          <a:ln>
                            <a:noFill/>
                          </a:ln>
                          <a:solidFill>
                            <a:prstClr val="black"/>
                          </a:solidFill>
                          <a:effectLst/>
                          <a:uLnTx/>
                          <a:uFillTx/>
                          <a:latin typeface="+mn-lt"/>
                          <a:ea typeface="+mn-ea"/>
                          <a:cs typeface="+mn-cs"/>
                        </a:rPr>
                        <a:t>
 ¡ facu_cayata ya está presente en la primera fecha de la Copa del Mundo de #XCO junto a los mejores ciclistas del mundo! 
Gracias a todo el equipo de trekbikes trekbicyclebrasil y todos los sponsor del #SuperTeamTrek por el soporte a uno de los corredores que día a día demuestras su gran nivel entre los mejores de Argentina.
trekbikes trekbicycleargentina bontragerargentina santini_arg OpticaCentralStore shimanoargentina colchonespiero  santini_arg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https://quintly-image-storage.s3.amazonaws.com/203365f48a427a541a07e6d695a8b9d3/e7533afd83008fad0413f6bdd70337ae.jpg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78518883"/>
                  </a:ext>
                </a:extLst>
              </a:tr>
            </a:tbl>
          </a:graphicData>
        </a:graphic>
      </p:graphicFrame>
      <p:sp>
        <p:nvSpPr>
          <p:cNvPr id="4" name="Text Placeholder 3">
            <a:extLst>
              <a:ext uri="{FF2B5EF4-FFF2-40B4-BE49-F238E27FC236}">
                <a16:creationId xmlns:a16="http://schemas.microsoft.com/office/drawing/2014/main" id="{9826F489-9B62-45A7-81DF-5F9067ABF96C}"/>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83052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AA896-DA92-4755-80F5-4B8D19DEE838}"/>
              </a:ext>
            </a:extLst>
          </p:cNvPr>
          <p:cNvSpPr>
            <a:spLocks noGrp="1"/>
          </p:cNvSpPr>
          <p:nvPr>
            <p:ph type="title"/>
          </p:nvPr>
        </p:nvSpPr>
        <p:spPr/>
        <p:txBody>
          <a:bodyPr/>
          <a:lstStyle/>
          <a:p>
            <a:r>
              <a:rPr lang="en-US"/>
              <a:t>Instagram Posts Table | Scott - 9 of 21</a:t>
            </a:r>
          </a:p>
        </p:txBody>
      </p:sp>
      <p:graphicFrame>
        <p:nvGraphicFramePr>
          <p:cNvPr id="5" name="Table Placeholder 4">
            <a:extLst>
              <a:ext uri="{FF2B5EF4-FFF2-40B4-BE49-F238E27FC236}">
                <a16:creationId xmlns:a16="http://schemas.microsoft.com/office/drawing/2014/main" id="{9F3006C7-771A-42CD-91F8-4E7B180D3AE5}"/>
              </a:ext>
            </a:extLst>
          </p:cNvPr>
          <p:cNvGraphicFramePr>
            <a:graphicFrameLocks noGrp="1"/>
          </p:cNvGraphicFramePr>
          <p:nvPr>
            <p:ph type="tbl" sz="quarter" idx="13"/>
            <p:extLst>
              <p:ext uri="{D42A27DB-BD31-4B8C-83A1-F6EECF244321}">
                <p14:modId xmlns:p14="http://schemas.microsoft.com/office/powerpoint/2010/main" val="2979651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62685705"/>
                    </a:ext>
                  </a:extLst>
                </a:gridCol>
                <a:gridCol w="1810512">
                  <a:extLst>
                    <a:ext uri="{9D8B030D-6E8A-4147-A177-3AD203B41FA5}">
                      <a16:colId xmlns:a16="http://schemas.microsoft.com/office/drawing/2014/main" val="735280557"/>
                    </a:ext>
                  </a:extLst>
                </a:gridCol>
                <a:gridCol w="822960">
                  <a:extLst>
                    <a:ext uri="{9D8B030D-6E8A-4147-A177-3AD203B41FA5}">
                      <a16:colId xmlns:a16="http://schemas.microsoft.com/office/drawing/2014/main" val="619629316"/>
                    </a:ext>
                  </a:extLst>
                </a:gridCol>
                <a:gridCol w="822960">
                  <a:extLst>
                    <a:ext uri="{9D8B030D-6E8A-4147-A177-3AD203B41FA5}">
                      <a16:colId xmlns:a16="http://schemas.microsoft.com/office/drawing/2014/main" val="2748496432"/>
                    </a:ext>
                  </a:extLst>
                </a:gridCol>
                <a:gridCol w="822960">
                  <a:extLst>
                    <a:ext uri="{9D8B030D-6E8A-4147-A177-3AD203B41FA5}">
                      <a16:colId xmlns:a16="http://schemas.microsoft.com/office/drawing/2014/main" val="2257715570"/>
                    </a:ext>
                  </a:extLst>
                </a:gridCol>
                <a:gridCol w="822960">
                  <a:extLst>
                    <a:ext uri="{9D8B030D-6E8A-4147-A177-3AD203B41FA5}">
                      <a16:colId xmlns:a16="http://schemas.microsoft.com/office/drawing/2014/main" val="3737150134"/>
                    </a:ext>
                  </a:extLst>
                </a:gridCol>
                <a:gridCol w="822960">
                  <a:extLst>
                    <a:ext uri="{9D8B030D-6E8A-4147-A177-3AD203B41FA5}">
                      <a16:colId xmlns:a16="http://schemas.microsoft.com/office/drawing/2014/main" val="2714407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83479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- 2022-04-28 23:07:22</a:t>
                      </a:r>
                      <a:r>
                        <a:rPr kumimoji="0" lang="en-US" sz="1000" b="0" i="0" u="none" strike="noStrike" kern="1200" cap="none" spc="0" normalizeH="0" baseline="0" noProof="0">
                          <a:ln>
                            <a:noFill/>
                          </a:ln>
                          <a:solidFill>
                            <a:prstClr val="black"/>
                          </a:solidFill>
                          <a:effectLst/>
                          <a:uLnTx/>
                          <a:uFillTx/>
                          <a:latin typeface="+mn-lt"/>
                          <a:ea typeface="+mn-ea"/>
                          <a:cs typeface="+mn-cs"/>
                        </a:rPr>
                        <a:t>
 #tbt riopinto 2021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https://quintly-image-storage.s3.amazonaws.com/203365f48a427a541a07e6d695a8b9d3/21f7b87388508a3d2fa16967baab5a3b.jpg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036348207"/>
                  </a:ext>
                </a:extLst>
              </a:tr>
            </a:tbl>
          </a:graphicData>
        </a:graphic>
      </p:graphicFrame>
      <p:sp>
        <p:nvSpPr>
          <p:cNvPr id="4" name="Text Placeholder 3">
            <a:extLst>
              <a:ext uri="{FF2B5EF4-FFF2-40B4-BE49-F238E27FC236}">
                <a16:creationId xmlns:a16="http://schemas.microsoft.com/office/drawing/2014/main" id="{8D076078-794D-4DD0-A7F0-718799AD88D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8551160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1B83F-6E82-40E4-80BD-F606B1A9866A}"/>
              </a:ext>
            </a:extLst>
          </p:cNvPr>
          <p:cNvSpPr>
            <a:spLocks noGrp="1"/>
          </p:cNvSpPr>
          <p:nvPr>
            <p:ph type="title"/>
          </p:nvPr>
        </p:nvSpPr>
        <p:spPr/>
        <p:txBody>
          <a:bodyPr/>
          <a:lstStyle/>
          <a:p>
            <a:r>
              <a:rPr lang="en-US"/>
              <a:t>Instagram Posts Table | Scott - 10 of 21</a:t>
            </a:r>
          </a:p>
        </p:txBody>
      </p:sp>
      <p:graphicFrame>
        <p:nvGraphicFramePr>
          <p:cNvPr id="5" name="Table Placeholder 4">
            <a:extLst>
              <a:ext uri="{FF2B5EF4-FFF2-40B4-BE49-F238E27FC236}">
                <a16:creationId xmlns:a16="http://schemas.microsoft.com/office/drawing/2014/main" id="{83AB095C-5792-46A3-83A2-FA2D4E913037}"/>
              </a:ext>
            </a:extLst>
          </p:cNvPr>
          <p:cNvGraphicFramePr>
            <a:graphicFrameLocks noGrp="1"/>
          </p:cNvGraphicFramePr>
          <p:nvPr>
            <p:ph type="tbl" sz="quarter" idx="13"/>
            <p:extLst>
              <p:ext uri="{D42A27DB-BD31-4B8C-83A1-F6EECF244321}">
                <p14:modId xmlns:p14="http://schemas.microsoft.com/office/powerpoint/2010/main" val="157917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87560672"/>
                    </a:ext>
                  </a:extLst>
                </a:gridCol>
                <a:gridCol w="1810512">
                  <a:extLst>
                    <a:ext uri="{9D8B030D-6E8A-4147-A177-3AD203B41FA5}">
                      <a16:colId xmlns:a16="http://schemas.microsoft.com/office/drawing/2014/main" val="860065475"/>
                    </a:ext>
                  </a:extLst>
                </a:gridCol>
                <a:gridCol w="822960">
                  <a:extLst>
                    <a:ext uri="{9D8B030D-6E8A-4147-A177-3AD203B41FA5}">
                      <a16:colId xmlns:a16="http://schemas.microsoft.com/office/drawing/2014/main" val="252912561"/>
                    </a:ext>
                  </a:extLst>
                </a:gridCol>
                <a:gridCol w="822960">
                  <a:extLst>
                    <a:ext uri="{9D8B030D-6E8A-4147-A177-3AD203B41FA5}">
                      <a16:colId xmlns:a16="http://schemas.microsoft.com/office/drawing/2014/main" val="231018234"/>
                    </a:ext>
                  </a:extLst>
                </a:gridCol>
                <a:gridCol w="822960">
                  <a:extLst>
                    <a:ext uri="{9D8B030D-6E8A-4147-A177-3AD203B41FA5}">
                      <a16:colId xmlns:a16="http://schemas.microsoft.com/office/drawing/2014/main" val="1882387974"/>
                    </a:ext>
                  </a:extLst>
                </a:gridCol>
                <a:gridCol w="822960">
                  <a:extLst>
                    <a:ext uri="{9D8B030D-6E8A-4147-A177-3AD203B41FA5}">
                      <a16:colId xmlns:a16="http://schemas.microsoft.com/office/drawing/2014/main" val="2170902555"/>
                    </a:ext>
                  </a:extLst>
                </a:gridCol>
                <a:gridCol w="822960">
                  <a:extLst>
                    <a:ext uri="{9D8B030D-6E8A-4147-A177-3AD203B41FA5}">
                      <a16:colId xmlns:a16="http://schemas.microsoft.com/office/drawing/2014/main" val="21235070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3580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- 2022-04-11 18:35:02</a:t>
                      </a:r>
                      <a:r>
                        <a:rPr kumimoji="0" lang="es-ES" sz="1000" b="0" i="0" u="none" strike="noStrike" kern="1200" cap="none" spc="0" normalizeH="0" baseline="0" noProof="0">
                          <a:ln>
                            <a:noFill/>
                          </a:ln>
                          <a:solidFill>
                            <a:prstClr val="black"/>
                          </a:solidFill>
                          <a:effectLst/>
                          <a:uLnTx/>
                          <a:uFillTx/>
                          <a:latin typeface="+mn-lt"/>
                          <a:ea typeface="+mn-ea"/>
                          <a:cs typeface="+mn-cs"/>
                        </a:rPr>
                        <a:t>
 ¿Vas a Cerro Bayo para el UCI Masters Mountain Bike World Championship? Entonces participá de nuestro sorteo y pasá por nuestro stand a retirar el premio si sos uno de los ganadores.
Comentá arrobando a un amigo fan del MTB y ya estás participando. Si subís una Storie con una foto de nuestro stand en UCI y nos etiquetás, tenés doble chance. Recordá que nos tenés que seguir.
1er Premio: un casco Supra + un juego de puños + un bolso bajo asiento
2do. Premio: dos porta caramañolas + un juego de puños + un bolso bajo asiento
3er. Premio: un juego de puños + un bolso bajo asiento
El sorteo se realizará el sábado 23/4 y los premios se retiran únicamente por nuestro stand durante el domingo 24/4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https://quintly-image-storage.s3.amazonaws.com/741aa47421f0656db8ef34000eb243ec/2d08492a7514362d328215aafee39d5e.jpg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62875233"/>
                  </a:ext>
                </a:extLst>
              </a:tr>
            </a:tbl>
          </a:graphicData>
        </a:graphic>
      </p:graphicFrame>
      <p:sp>
        <p:nvSpPr>
          <p:cNvPr id="4" name="Text Placeholder 3">
            <a:extLst>
              <a:ext uri="{FF2B5EF4-FFF2-40B4-BE49-F238E27FC236}">
                <a16:creationId xmlns:a16="http://schemas.microsoft.com/office/drawing/2014/main" id="{B5F38A00-98F1-4619-A0DB-ADB3DCFF827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9828533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29E53-37E9-4BD7-AD06-00BD06D3C811}"/>
              </a:ext>
            </a:extLst>
          </p:cNvPr>
          <p:cNvSpPr>
            <a:spLocks noGrp="1"/>
          </p:cNvSpPr>
          <p:nvPr>
            <p:ph type="title"/>
          </p:nvPr>
        </p:nvSpPr>
        <p:spPr/>
        <p:txBody>
          <a:bodyPr/>
          <a:lstStyle/>
          <a:p>
            <a:r>
              <a:rPr lang="en-US"/>
              <a:t>Instagram Posts Table | Scott - 11 of 21</a:t>
            </a:r>
          </a:p>
        </p:txBody>
      </p:sp>
      <p:graphicFrame>
        <p:nvGraphicFramePr>
          <p:cNvPr id="5" name="Table Placeholder 4">
            <a:extLst>
              <a:ext uri="{FF2B5EF4-FFF2-40B4-BE49-F238E27FC236}">
                <a16:creationId xmlns:a16="http://schemas.microsoft.com/office/drawing/2014/main" id="{B1DD48B9-DFDB-4B60-AC0C-932CC140FEEE}"/>
              </a:ext>
            </a:extLst>
          </p:cNvPr>
          <p:cNvGraphicFramePr>
            <a:graphicFrameLocks noGrp="1"/>
          </p:cNvGraphicFramePr>
          <p:nvPr>
            <p:ph type="tbl" sz="quarter" idx="13"/>
            <p:extLst>
              <p:ext uri="{D42A27DB-BD31-4B8C-83A1-F6EECF244321}">
                <p14:modId xmlns:p14="http://schemas.microsoft.com/office/powerpoint/2010/main" val="97433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93323750"/>
                    </a:ext>
                  </a:extLst>
                </a:gridCol>
                <a:gridCol w="1810512">
                  <a:extLst>
                    <a:ext uri="{9D8B030D-6E8A-4147-A177-3AD203B41FA5}">
                      <a16:colId xmlns:a16="http://schemas.microsoft.com/office/drawing/2014/main" val="3481071442"/>
                    </a:ext>
                  </a:extLst>
                </a:gridCol>
                <a:gridCol w="822960">
                  <a:extLst>
                    <a:ext uri="{9D8B030D-6E8A-4147-A177-3AD203B41FA5}">
                      <a16:colId xmlns:a16="http://schemas.microsoft.com/office/drawing/2014/main" val="2949744572"/>
                    </a:ext>
                  </a:extLst>
                </a:gridCol>
                <a:gridCol w="822960">
                  <a:extLst>
                    <a:ext uri="{9D8B030D-6E8A-4147-A177-3AD203B41FA5}">
                      <a16:colId xmlns:a16="http://schemas.microsoft.com/office/drawing/2014/main" val="4071129500"/>
                    </a:ext>
                  </a:extLst>
                </a:gridCol>
                <a:gridCol w="822960">
                  <a:extLst>
                    <a:ext uri="{9D8B030D-6E8A-4147-A177-3AD203B41FA5}">
                      <a16:colId xmlns:a16="http://schemas.microsoft.com/office/drawing/2014/main" val="1464292790"/>
                    </a:ext>
                  </a:extLst>
                </a:gridCol>
                <a:gridCol w="822960">
                  <a:extLst>
                    <a:ext uri="{9D8B030D-6E8A-4147-A177-3AD203B41FA5}">
                      <a16:colId xmlns:a16="http://schemas.microsoft.com/office/drawing/2014/main" val="2979247086"/>
                    </a:ext>
                  </a:extLst>
                </a:gridCol>
                <a:gridCol w="822960">
                  <a:extLst>
                    <a:ext uri="{9D8B030D-6E8A-4147-A177-3AD203B41FA5}">
                      <a16:colId xmlns:a16="http://schemas.microsoft.com/office/drawing/2014/main" val="11072899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136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- 2022-04-25 21:38:27</a:t>
                      </a:r>
                      <a:r>
                        <a:rPr kumimoji="0" lang="en-US" sz="1000" b="0" i="0" u="none" strike="noStrike" kern="1200" cap="none" spc="0" normalizeH="0" baseline="0" noProof="0">
                          <a:ln>
                            <a:noFill/>
                          </a:ln>
                          <a:solidFill>
                            <a:prstClr val="black"/>
                          </a:solidFill>
                          <a:effectLst/>
                          <a:uLnTx/>
                          <a:uFillTx/>
                          <a:latin typeface="+mn-lt"/>
                          <a:ea typeface="+mn-ea"/>
                          <a:cs typeface="+mn-cs"/>
                        </a:rPr>
                        <a:t>
 ¡ jimenaflorit Campeona del Mundo Master  XCO en C1 con #Supercaliber ! 
En Villa la Angostura se coronó campeona mundial en una jornada épica con unas condiciones climáticas extremas.
¡Felicitaciones Jime! 
trekbikes trekbicycleargentina bontragerargentina #trekbikes #trekargentina  #procaliber #topfuel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https://quintly-image-storage.s3.amazonaws.com/203365f48a427a541a07e6d695a8b9d3/2b4752a05e91aadac7d84e6fa6049ee5.jpg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66080766"/>
                  </a:ext>
                </a:extLst>
              </a:tr>
            </a:tbl>
          </a:graphicData>
        </a:graphic>
      </p:graphicFrame>
      <p:sp>
        <p:nvSpPr>
          <p:cNvPr id="4" name="Text Placeholder 3">
            <a:extLst>
              <a:ext uri="{FF2B5EF4-FFF2-40B4-BE49-F238E27FC236}">
                <a16:creationId xmlns:a16="http://schemas.microsoft.com/office/drawing/2014/main" id="{A50A96A9-87CE-453F-BC32-DB60B3BFE16D}"/>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2034343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2781F5-FAC2-4DAD-9B0D-0CC373CCDB38}"/>
              </a:ext>
            </a:extLst>
          </p:cNvPr>
          <p:cNvSpPr>
            <a:spLocks noGrp="1"/>
          </p:cNvSpPr>
          <p:nvPr>
            <p:ph type="title"/>
          </p:nvPr>
        </p:nvSpPr>
        <p:spPr/>
        <p:txBody>
          <a:bodyPr/>
          <a:lstStyle/>
          <a:p>
            <a:r>
              <a:rPr lang="en-US"/>
              <a:t>Instagram Posts Table | Scott - 12 of 21</a:t>
            </a:r>
          </a:p>
        </p:txBody>
      </p:sp>
      <p:graphicFrame>
        <p:nvGraphicFramePr>
          <p:cNvPr id="5" name="Table Placeholder 4">
            <a:extLst>
              <a:ext uri="{FF2B5EF4-FFF2-40B4-BE49-F238E27FC236}">
                <a16:creationId xmlns:a16="http://schemas.microsoft.com/office/drawing/2014/main" id="{4B0D0DC1-B64D-42A9-83D5-0E23DD73431F}"/>
              </a:ext>
            </a:extLst>
          </p:cNvPr>
          <p:cNvGraphicFramePr>
            <a:graphicFrameLocks noGrp="1"/>
          </p:cNvGraphicFramePr>
          <p:nvPr>
            <p:ph type="tbl" sz="quarter" idx="13"/>
            <p:extLst>
              <p:ext uri="{D42A27DB-BD31-4B8C-83A1-F6EECF244321}">
                <p14:modId xmlns:p14="http://schemas.microsoft.com/office/powerpoint/2010/main" val="493942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568559415"/>
                    </a:ext>
                  </a:extLst>
                </a:gridCol>
                <a:gridCol w="1810512">
                  <a:extLst>
                    <a:ext uri="{9D8B030D-6E8A-4147-A177-3AD203B41FA5}">
                      <a16:colId xmlns:a16="http://schemas.microsoft.com/office/drawing/2014/main" val="3007562978"/>
                    </a:ext>
                  </a:extLst>
                </a:gridCol>
                <a:gridCol w="822960">
                  <a:extLst>
                    <a:ext uri="{9D8B030D-6E8A-4147-A177-3AD203B41FA5}">
                      <a16:colId xmlns:a16="http://schemas.microsoft.com/office/drawing/2014/main" val="2097591299"/>
                    </a:ext>
                  </a:extLst>
                </a:gridCol>
                <a:gridCol w="822960">
                  <a:extLst>
                    <a:ext uri="{9D8B030D-6E8A-4147-A177-3AD203B41FA5}">
                      <a16:colId xmlns:a16="http://schemas.microsoft.com/office/drawing/2014/main" val="2008814905"/>
                    </a:ext>
                  </a:extLst>
                </a:gridCol>
                <a:gridCol w="822960">
                  <a:extLst>
                    <a:ext uri="{9D8B030D-6E8A-4147-A177-3AD203B41FA5}">
                      <a16:colId xmlns:a16="http://schemas.microsoft.com/office/drawing/2014/main" val="3074647839"/>
                    </a:ext>
                  </a:extLst>
                </a:gridCol>
                <a:gridCol w="822960">
                  <a:extLst>
                    <a:ext uri="{9D8B030D-6E8A-4147-A177-3AD203B41FA5}">
                      <a16:colId xmlns:a16="http://schemas.microsoft.com/office/drawing/2014/main" val="2917631167"/>
                    </a:ext>
                  </a:extLst>
                </a:gridCol>
                <a:gridCol w="822960">
                  <a:extLst>
                    <a:ext uri="{9D8B030D-6E8A-4147-A177-3AD203B41FA5}">
                      <a16:colId xmlns:a16="http://schemas.microsoft.com/office/drawing/2014/main" val="1877728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1227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- 2022-04-09 10:21:44</a:t>
                      </a:r>
                      <a:r>
                        <a:rPr kumimoji="0" lang="en-US" sz="1000" b="0" i="0" u="none" strike="noStrike" kern="1200" cap="none" spc="0" normalizeH="0" baseline="0" noProof="0">
                          <a:ln>
                            <a:noFill/>
                          </a:ln>
                          <a:solidFill>
                            <a:prstClr val="black"/>
                          </a:solidFill>
                          <a:effectLst/>
                          <a:uLnTx/>
                          <a:uFillTx/>
                          <a:latin typeface="+mn-lt"/>
                          <a:ea typeface="+mn-ea"/>
                          <a:cs typeface="+mn-cs"/>
                        </a:rPr>
                        <a:t>
 ¡Así se vive la Copa del Mundo con trekbicyclebrasil ! 
Todos conectados con facu_cayata en su debut oficial categoría Junior. 
trekbikes trekbicycleargentina bontragerargentina #trekbikes #trekargentina #bontragerargentina #racedtowin #gooutside #creemosenlasbicis #racedtowin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https://quintly-image-storage.s3.amazonaws.com/203365f48a427a541a07e6d695a8b9d3/63c6a55cd175ab3d77ce9275d5fad59c.jpg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5015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trekbicycleargentina - 2022-04-26 21:43:00</a:t>
                      </a:r>
                      <a:r>
                        <a:rPr kumimoji="0" lang="en-US" sz="1000" b="0" i="0" u="none" strike="noStrike" kern="1200" cap="none" spc="0" normalizeH="0" baseline="0" noProof="0">
                          <a:ln>
                            <a:noFill/>
                          </a:ln>
                          <a:solidFill>
                            <a:prstClr val="black"/>
                          </a:solidFill>
                          <a:effectLst/>
                          <a:uLnTx/>
                          <a:uFillTx/>
                          <a:latin typeface="+mn-lt"/>
                          <a:ea typeface="+mn-ea"/>
                          <a:cs typeface="+mn-cs"/>
                        </a:rPr>
                        <a:t>
 ¡Cuenta regresiva para riopinto ! 
¿ #Procaliber o #supercaliber ? Y vos, ¿Estás listo para el desafío más grande de Sudamérica ? 
trekbikes trekbicycleargentina bontragerargentina #trek #Trekargentina  #xc #supercaliber #procaliber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https://quintly-image-storage.s3.amazonaws.com/203365f48a427a541a07e6d695a8b9d3/47da4ae0151de0cf39e671dc5370dbf9.jpg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86011777"/>
                  </a:ext>
                </a:extLst>
              </a:tr>
            </a:tbl>
          </a:graphicData>
        </a:graphic>
      </p:graphicFrame>
      <p:sp>
        <p:nvSpPr>
          <p:cNvPr id="4" name="Text Placeholder 3">
            <a:extLst>
              <a:ext uri="{FF2B5EF4-FFF2-40B4-BE49-F238E27FC236}">
                <a16:creationId xmlns:a16="http://schemas.microsoft.com/office/drawing/2014/main" id="{87704DDE-5FFB-40AE-9977-BD4627510AE5}"/>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401036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27487-0BCC-4EF6-9CAD-8828F1080A81}"/>
              </a:ext>
            </a:extLst>
          </p:cNvPr>
          <p:cNvSpPr>
            <a:spLocks noGrp="1"/>
          </p:cNvSpPr>
          <p:nvPr>
            <p:ph type="title"/>
          </p:nvPr>
        </p:nvSpPr>
        <p:spPr/>
        <p:txBody>
          <a:bodyPr/>
          <a:lstStyle/>
          <a:p>
            <a:r>
              <a:rPr lang="en-US"/>
              <a:t>Instagram Posts Table | Scott - 13 of 21</a:t>
            </a:r>
          </a:p>
        </p:txBody>
      </p:sp>
      <p:graphicFrame>
        <p:nvGraphicFramePr>
          <p:cNvPr id="5" name="Table Placeholder 4">
            <a:extLst>
              <a:ext uri="{FF2B5EF4-FFF2-40B4-BE49-F238E27FC236}">
                <a16:creationId xmlns:a16="http://schemas.microsoft.com/office/drawing/2014/main" id="{C42F0441-181F-4DF0-948E-F183F113A82D}"/>
              </a:ext>
            </a:extLst>
          </p:cNvPr>
          <p:cNvGraphicFramePr>
            <a:graphicFrameLocks noGrp="1"/>
          </p:cNvGraphicFramePr>
          <p:nvPr>
            <p:ph type="tbl" sz="quarter" idx="13"/>
            <p:extLst>
              <p:ext uri="{D42A27DB-BD31-4B8C-83A1-F6EECF244321}">
                <p14:modId xmlns:p14="http://schemas.microsoft.com/office/powerpoint/2010/main" val="1333421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98980465"/>
                    </a:ext>
                  </a:extLst>
                </a:gridCol>
                <a:gridCol w="1810512">
                  <a:extLst>
                    <a:ext uri="{9D8B030D-6E8A-4147-A177-3AD203B41FA5}">
                      <a16:colId xmlns:a16="http://schemas.microsoft.com/office/drawing/2014/main" val="4160563769"/>
                    </a:ext>
                  </a:extLst>
                </a:gridCol>
                <a:gridCol w="822960">
                  <a:extLst>
                    <a:ext uri="{9D8B030D-6E8A-4147-A177-3AD203B41FA5}">
                      <a16:colId xmlns:a16="http://schemas.microsoft.com/office/drawing/2014/main" val="546177937"/>
                    </a:ext>
                  </a:extLst>
                </a:gridCol>
                <a:gridCol w="822960">
                  <a:extLst>
                    <a:ext uri="{9D8B030D-6E8A-4147-A177-3AD203B41FA5}">
                      <a16:colId xmlns:a16="http://schemas.microsoft.com/office/drawing/2014/main" val="109897834"/>
                    </a:ext>
                  </a:extLst>
                </a:gridCol>
                <a:gridCol w="822960">
                  <a:extLst>
                    <a:ext uri="{9D8B030D-6E8A-4147-A177-3AD203B41FA5}">
                      <a16:colId xmlns:a16="http://schemas.microsoft.com/office/drawing/2014/main" val="613331705"/>
                    </a:ext>
                  </a:extLst>
                </a:gridCol>
                <a:gridCol w="822960">
                  <a:extLst>
                    <a:ext uri="{9D8B030D-6E8A-4147-A177-3AD203B41FA5}">
                      <a16:colId xmlns:a16="http://schemas.microsoft.com/office/drawing/2014/main" val="2124347749"/>
                    </a:ext>
                  </a:extLst>
                </a:gridCol>
                <a:gridCol w="822960">
                  <a:extLst>
                    <a:ext uri="{9D8B030D-6E8A-4147-A177-3AD203B41FA5}">
                      <a16:colId xmlns:a16="http://schemas.microsoft.com/office/drawing/2014/main" val="344917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92500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trekbicycleargentina - 2022-04-30 08:42:07</a:t>
                      </a:r>
                      <a:r>
                        <a:rPr kumimoji="0" lang="es-ES" sz="1000" b="0" i="0" u="none" strike="noStrike" kern="1200" cap="none" spc="0" normalizeH="0" baseline="0" noProof="0">
                          <a:ln>
                            <a:noFill/>
                          </a:ln>
                          <a:solidFill>
                            <a:prstClr val="black"/>
                          </a:solidFill>
                          <a:effectLst/>
                          <a:uLnTx/>
                          <a:uFillTx/>
                          <a:latin typeface="+mn-lt"/>
                          <a:ea typeface="+mn-ea"/>
                          <a:cs typeface="+mn-cs"/>
                        </a:rPr>
                        <a:t>
 ¿Estás listo? Viví una experiencia única en la previa de riopinto con los múltiples ganadores de la carrera con más participantes de Sudamérica. 
Te esperamos a las 10:30 en el stand oficial de la feria con el team, las mejores bicis del mundo  y las chicastrek. 
trekbikes trekbicycleargentina bontragerargentina #trek #Trekargentina  #xc #supercaliber #procaliber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https://quintly-image-storage.s3.amazonaws.com/203365f48a427a541a07e6d695a8b9d3/07304dcfa4563564df073d947c59b131.jpg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74419154"/>
                  </a:ext>
                </a:extLst>
              </a:tr>
            </a:tbl>
          </a:graphicData>
        </a:graphic>
      </p:graphicFrame>
      <p:sp>
        <p:nvSpPr>
          <p:cNvPr id="4" name="Text Placeholder 3">
            <a:extLst>
              <a:ext uri="{FF2B5EF4-FFF2-40B4-BE49-F238E27FC236}">
                <a16:creationId xmlns:a16="http://schemas.microsoft.com/office/drawing/2014/main" id="{5CAA6EC3-8654-4459-8B25-ED10EFA4B68A}"/>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9218755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EF4E8-4B7A-45CA-83A1-205EBD1BADD9}"/>
              </a:ext>
            </a:extLst>
          </p:cNvPr>
          <p:cNvSpPr>
            <a:spLocks noGrp="1"/>
          </p:cNvSpPr>
          <p:nvPr>
            <p:ph type="title"/>
          </p:nvPr>
        </p:nvSpPr>
        <p:spPr/>
        <p:txBody>
          <a:bodyPr/>
          <a:lstStyle/>
          <a:p>
            <a:r>
              <a:rPr lang="en-US"/>
              <a:t>Instagram Posts Table | Scott - 14 of 21</a:t>
            </a:r>
          </a:p>
        </p:txBody>
      </p:sp>
      <p:graphicFrame>
        <p:nvGraphicFramePr>
          <p:cNvPr id="5" name="Table Placeholder 4">
            <a:extLst>
              <a:ext uri="{FF2B5EF4-FFF2-40B4-BE49-F238E27FC236}">
                <a16:creationId xmlns:a16="http://schemas.microsoft.com/office/drawing/2014/main" id="{F536B679-1443-4DD0-B79B-D0699BEBA9B2}"/>
              </a:ext>
            </a:extLst>
          </p:cNvPr>
          <p:cNvGraphicFramePr>
            <a:graphicFrameLocks noGrp="1"/>
          </p:cNvGraphicFramePr>
          <p:nvPr>
            <p:ph type="tbl" sz="quarter" idx="13"/>
            <p:extLst>
              <p:ext uri="{D42A27DB-BD31-4B8C-83A1-F6EECF244321}">
                <p14:modId xmlns:p14="http://schemas.microsoft.com/office/powerpoint/2010/main" val="14831667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57160579"/>
                    </a:ext>
                  </a:extLst>
                </a:gridCol>
                <a:gridCol w="1810512">
                  <a:extLst>
                    <a:ext uri="{9D8B030D-6E8A-4147-A177-3AD203B41FA5}">
                      <a16:colId xmlns:a16="http://schemas.microsoft.com/office/drawing/2014/main" val="716884842"/>
                    </a:ext>
                  </a:extLst>
                </a:gridCol>
                <a:gridCol w="822960">
                  <a:extLst>
                    <a:ext uri="{9D8B030D-6E8A-4147-A177-3AD203B41FA5}">
                      <a16:colId xmlns:a16="http://schemas.microsoft.com/office/drawing/2014/main" val="3053271377"/>
                    </a:ext>
                  </a:extLst>
                </a:gridCol>
                <a:gridCol w="822960">
                  <a:extLst>
                    <a:ext uri="{9D8B030D-6E8A-4147-A177-3AD203B41FA5}">
                      <a16:colId xmlns:a16="http://schemas.microsoft.com/office/drawing/2014/main" val="2024959548"/>
                    </a:ext>
                  </a:extLst>
                </a:gridCol>
                <a:gridCol w="822960">
                  <a:extLst>
                    <a:ext uri="{9D8B030D-6E8A-4147-A177-3AD203B41FA5}">
                      <a16:colId xmlns:a16="http://schemas.microsoft.com/office/drawing/2014/main" val="264670169"/>
                    </a:ext>
                  </a:extLst>
                </a:gridCol>
                <a:gridCol w="822960">
                  <a:extLst>
                    <a:ext uri="{9D8B030D-6E8A-4147-A177-3AD203B41FA5}">
                      <a16:colId xmlns:a16="http://schemas.microsoft.com/office/drawing/2014/main" val="3478215435"/>
                    </a:ext>
                  </a:extLst>
                </a:gridCol>
                <a:gridCol w="822960">
                  <a:extLst>
                    <a:ext uri="{9D8B030D-6E8A-4147-A177-3AD203B41FA5}">
                      <a16:colId xmlns:a16="http://schemas.microsoft.com/office/drawing/2014/main" val="1815352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2615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- 2022-04-12 15:39:42</a:t>
                      </a:r>
                      <a:r>
                        <a:rPr kumimoji="0" lang="es-ES" sz="1000" b="0" i="0" u="none" strike="noStrike" kern="1200" cap="none" spc="0" normalizeH="0" baseline="0" noProof="0">
                          <a:ln>
                            <a:noFill/>
                          </a:ln>
                          <a:solidFill>
                            <a:prstClr val="black"/>
                          </a:solidFill>
                          <a:effectLst/>
                          <a:uLnTx/>
                          <a:uFillTx/>
                          <a:latin typeface="+mn-lt"/>
                          <a:ea typeface="+mn-ea"/>
                          <a:cs typeface="+mn-cs"/>
                        </a:rPr>
                        <a:t>
 Pasaron casi 3 años para que nschurter volviera a subir al escalón más alto del podio de una Copa del Mundo.
Lo del domingo fue histórico.
#FastIsFun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https://quintly-image-storage.s3.amazonaws.com/741aa47421f0656db8ef34000eb243ec/6b34cf0444bda63cd188b98d14726dfc.jpg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54392968"/>
                  </a:ext>
                </a:extLst>
              </a:tr>
            </a:tbl>
          </a:graphicData>
        </a:graphic>
      </p:graphicFrame>
      <p:sp>
        <p:nvSpPr>
          <p:cNvPr id="4" name="Text Placeholder 3">
            <a:extLst>
              <a:ext uri="{FF2B5EF4-FFF2-40B4-BE49-F238E27FC236}">
                <a16:creationId xmlns:a16="http://schemas.microsoft.com/office/drawing/2014/main" id="{5EDBA03A-6F2E-4123-A1ED-EC58A48D97F4}"/>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7294575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FCD3F-E4FF-457B-9F89-29B322650FB0}"/>
              </a:ext>
            </a:extLst>
          </p:cNvPr>
          <p:cNvSpPr>
            <a:spLocks noGrp="1"/>
          </p:cNvSpPr>
          <p:nvPr>
            <p:ph type="title"/>
          </p:nvPr>
        </p:nvSpPr>
        <p:spPr/>
        <p:txBody>
          <a:bodyPr/>
          <a:lstStyle/>
          <a:p>
            <a:r>
              <a:rPr lang="en-US"/>
              <a:t>Instagram Posts Table | Scott - 15 of 21</a:t>
            </a:r>
          </a:p>
        </p:txBody>
      </p:sp>
      <p:graphicFrame>
        <p:nvGraphicFramePr>
          <p:cNvPr id="5" name="Table Placeholder 4">
            <a:extLst>
              <a:ext uri="{FF2B5EF4-FFF2-40B4-BE49-F238E27FC236}">
                <a16:creationId xmlns:a16="http://schemas.microsoft.com/office/drawing/2014/main" id="{B85E363D-33E1-465A-B51E-89DD10F2A744}"/>
              </a:ext>
            </a:extLst>
          </p:cNvPr>
          <p:cNvGraphicFramePr>
            <a:graphicFrameLocks noGrp="1"/>
          </p:cNvGraphicFramePr>
          <p:nvPr>
            <p:ph type="tbl" sz="quarter" idx="13"/>
            <p:extLst>
              <p:ext uri="{D42A27DB-BD31-4B8C-83A1-F6EECF244321}">
                <p14:modId xmlns:p14="http://schemas.microsoft.com/office/powerpoint/2010/main" val="1458207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14687898"/>
                    </a:ext>
                  </a:extLst>
                </a:gridCol>
                <a:gridCol w="1810512">
                  <a:extLst>
                    <a:ext uri="{9D8B030D-6E8A-4147-A177-3AD203B41FA5}">
                      <a16:colId xmlns:a16="http://schemas.microsoft.com/office/drawing/2014/main" val="3307611048"/>
                    </a:ext>
                  </a:extLst>
                </a:gridCol>
                <a:gridCol w="822960">
                  <a:extLst>
                    <a:ext uri="{9D8B030D-6E8A-4147-A177-3AD203B41FA5}">
                      <a16:colId xmlns:a16="http://schemas.microsoft.com/office/drawing/2014/main" val="1088050028"/>
                    </a:ext>
                  </a:extLst>
                </a:gridCol>
                <a:gridCol w="822960">
                  <a:extLst>
                    <a:ext uri="{9D8B030D-6E8A-4147-A177-3AD203B41FA5}">
                      <a16:colId xmlns:a16="http://schemas.microsoft.com/office/drawing/2014/main" val="2521071371"/>
                    </a:ext>
                  </a:extLst>
                </a:gridCol>
                <a:gridCol w="822960">
                  <a:extLst>
                    <a:ext uri="{9D8B030D-6E8A-4147-A177-3AD203B41FA5}">
                      <a16:colId xmlns:a16="http://schemas.microsoft.com/office/drawing/2014/main" val="1525949404"/>
                    </a:ext>
                  </a:extLst>
                </a:gridCol>
                <a:gridCol w="822960">
                  <a:extLst>
                    <a:ext uri="{9D8B030D-6E8A-4147-A177-3AD203B41FA5}">
                      <a16:colId xmlns:a16="http://schemas.microsoft.com/office/drawing/2014/main" val="3293375988"/>
                    </a:ext>
                  </a:extLst>
                </a:gridCol>
                <a:gridCol w="822960">
                  <a:extLst>
                    <a:ext uri="{9D8B030D-6E8A-4147-A177-3AD203B41FA5}">
                      <a16:colId xmlns:a16="http://schemas.microsoft.com/office/drawing/2014/main" val="697808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23526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- 2022-04-26 18:32:07</a:t>
                      </a:r>
                      <a:r>
                        <a:rPr kumimoji="0" lang="es-ES" sz="1000" b="0" i="0" u="none" strike="noStrike" kern="1200" cap="none" spc="0" normalizeH="0" baseline="0" noProof="0">
                          <a:ln>
                            <a:noFill/>
                          </a:ln>
                          <a:solidFill>
                            <a:prstClr val="black"/>
                          </a:solidFill>
                          <a:effectLst/>
                          <a:uLnTx/>
                          <a:uFillTx/>
                          <a:latin typeface="+mn-lt"/>
                          <a:ea typeface="+mn-ea"/>
                          <a:cs typeface="+mn-cs"/>
                        </a:rPr>
                        <a:t>
 🚵 El pasado fin de semana se realizó el Mundial Máster de MTB🌈 (XCO y DH) 2022 en Villa la Angostura, Argentina🇦🇷.
Fueron tres jornadas de lluvia, barro, frío, viento y nieve 💨🌨🥶 en la que estuvimos presentes dando soporte a los valientes corredores que se animaron a participar, dándolo todo y mucho más💪.
Nada mejor para retratar lo que fue este mundial que las palabras de nuestros embajadores que vivieron esta dura experiencia:👇
"Terminar la carrera ya era una victoria", manusuarezbrc
"Me vuelvo con una gran experiencia, un noveno puesto y con muchas ganas de seguir aprendiendo y creciendo en esta especialidad, que es muy nueva para mí", erisimon77
"Nadie se va a olvidar del Mundial Máster más épico de los últimos 12 años", martinarielsantos
¡Felicitaciones valientes guerreros 🙌 !
IamSpecialized #SpecializedArgentina #Specialized #MTB #ucimastersworldchamps #UCI
ucimastersworldchamps ridesrl
🎥 marianodiaz11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https://quintly-image-storage.s3.amazonaws.com/835b4dd9729cb84c3dc986009efd7f6f/8e762701647f25d0884f7feee2ecd10c.jpg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6918853"/>
                  </a:ext>
                </a:extLst>
              </a:tr>
            </a:tbl>
          </a:graphicData>
        </a:graphic>
      </p:graphicFrame>
      <p:sp>
        <p:nvSpPr>
          <p:cNvPr id="4" name="Text Placeholder 3">
            <a:extLst>
              <a:ext uri="{FF2B5EF4-FFF2-40B4-BE49-F238E27FC236}">
                <a16:creationId xmlns:a16="http://schemas.microsoft.com/office/drawing/2014/main" id="{01607000-AA82-4B2F-971C-C1713B5E00EB}"/>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34740749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F2BBF-7047-4C64-875F-1E8D67D16B34}"/>
              </a:ext>
            </a:extLst>
          </p:cNvPr>
          <p:cNvSpPr>
            <a:spLocks noGrp="1"/>
          </p:cNvSpPr>
          <p:nvPr>
            <p:ph type="title"/>
          </p:nvPr>
        </p:nvSpPr>
        <p:spPr/>
        <p:txBody>
          <a:bodyPr/>
          <a:lstStyle/>
          <a:p>
            <a:r>
              <a:rPr lang="en-US"/>
              <a:t>Instagram Posts Table | Scott - 16 of 21</a:t>
            </a:r>
          </a:p>
        </p:txBody>
      </p:sp>
      <p:graphicFrame>
        <p:nvGraphicFramePr>
          <p:cNvPr id="5" name="Table Placeholder 4">
            <a:extLst>
              <a:ext uri="{FF2B5EF4-FFF2-40B4-BE49-F238E27FC236}">
                <a16:creationId xmlns:a16="http://schemas.microsoft.com/office/drawing/2014/main" id="{CCB8E702-D168-4E7B-943E-334FD955BC3D}"/>
              </a:ext>
            </a:extLst>
          </p:cNvPr>
          <p:cNvGraphicFramePr>
            <a:graphicFrameLocks noGrp="1"/>
          </p:cNvGraphicFramePr>
          <p:nvPr>
            <p:ph type="tbl" sz="quarter" idx="13"/>
            <p:extLst>
              <p:ext uri="{D42A27DB-BD31-4B8C-83A1-F6EECF244321}">
                <p14:modId xmlns:p14="http://schemas.microsoft.com/office/powerpoint/2010/main" val="116660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3366889"/>
                    </a:ext>
                  </a:extLst>
                </a:gridCol>
                <a:gridCol w="1810512">
                  <a:extLst>
                    <a:ext uri="{9D8B030D-6E8A-4147-A177-3AD203B41FA5}">
                      <a16:colId xmlns:a16="http://schemas.microsoft.com/office/drawing/2014/main" val="3084479299"/>
                    </a:ext>
                  </a:extLst>
                </a:gridCol>
                <a:gridCol w="822960">
                  <a:extLst>
                    <a:ext uri="{9D8B030D-6E8A-4147-A177-3AD203B41FA5}">
                      <a16:colId xmlns:a16="http://schemas.microsoft.com/office/drawing/2014/main" val="3279131114"/>
                    </a:ext>
                  </a:extLst>
                </a:gridCol>
                <a:gridCol w="822960">
                  <a:extLst>
                    <a:ext uri="{9D8B030D-6E8A-4147-A177-3AD203B41FA5}">
                      <a16:colId xmlns:a16="http://schemas.microsoft.com/office/drawing/2014/main" val="2790148116"/>
                    </a:ext>
                  </a:extLst>
                </a:gridCol>
                <a:gridCol w="822960">
                  <a:extLst>
                    <a:ext uri="{9D8B030D-6E8A-4147-A177-3AD203B41FA5}">
                      <a16:colId xmlns:a16="http://schemas.microsoft.com/office/drawing/2014/main" val="1998634924"/>
                    </a:ext>
                  </a:extLst>
                </a:gridCol>
                <a:gridCol w="822960">
                  <a:extLst>
                    <a:ext uri="{9D8B030D-6E8A-4147-A177-3AD203B41FA5}">
                      <a16:colId xmlns:a16="http://schemas.microsoft.com/office/drawing/2014/main" val="203274387"/>
                    </a:ext>
                  </a:extLst>
                </a:gridCol>
                <a:gridCol w="822960">
                  <a:extLst>
                    <a:ext uri="{9D8B030D-6E8A-4147-A177-3AD203B41FA5}">
                      <a16:colId xmlns:a16="http://schemas.microsoft.com/office/drawing/2014/main" val="4263518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61664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- 2022-04-13 18:48:42</a:t>
                      </a:r>
                      <a:r>
                        <a:rPr kumimoji="0" lang="en-US" sz="1000" b="0" i="0" u="none" strike="noStrike" kern="1200" cap="none" spc="0" normalizeH="0" baseline="0" noProof="0">
                          <a:ln>
                            <a:noFill/>
                          </a:ln>
                          <a:solidFill>
                            <a:prstClr val="black"/>
                          </a:solidFill>
                          <a:effectLst/>
                          <a:uLnTx/>
                          <a:uFillTx/>
                          <a:latin typeface="+mn-lt"/>
                          <a:ea typeface="+mn-ea"/>
                          <a:cs typeface="+mn-cs"/>
                        </a:rPr>
                        <a:t>
 Spark RC World Cup AXS. La bicicleta de XC definitiva.
✅ Cuadro Spark RC de carbono HMX
✅ Horquilla RockShox SID Select+ RL3 120 mm
✅ RS Nude 5 RL3, 120 mm, TwinLoc
✅ SRAM X01 Eagle AXS 12 velocidades
✅ Frenos de disco Shimano XTR
✅ Ruedas de carbono Syncros Silverton 1.0
✅ Cubiertas Maxxis Rekon Race Foldable
✅ Tija ajustable FOX, Componentes Syncros CF
#FastIsFun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https://quintly-image-storage.s3.amazonaws.com/741aa47421f0656db8ef34000eb243ec/809ddd1e63d3eacbd888ff64fe215644.jpg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445333850"/>
                  </a:ext>
                </a:extLst>
              </a:tr>
            </a:tbl>
          </a:graphicData>
        </a:graphic>
      </p:graphicFrame>
      <p:sp>
        <p:nvSpPr>
          <p:cNvPr id="4" name="Text Placeholder 3">
            <a:extLst>
              <a:ext uri="{FF2B5EF4-FFF2-40B4-BE49-F238E27FC236}">
                <a16:creationId xmlns:a16="http://schemas.microsoft.com/office/drawing/2014/main" id="{5FB487F8-DF9A-4084-9019-D9A86B9B4DC0}"/>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90664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8A5BBA-B1BB-441E-8C12-C9E12B259747}"/>
              </a:ext>
            </a:extLst>
          </p:cNvPr>
          <p:cNvSpPr>
            <a:spLocks noGrp="1"/>
          </p:cNvSpPr>
          <p:nvPr>
            <p:ph type="title"/>
          </p:nvPr>
        </p:nvSpPr>
        <p:spPr/>
        <p:txBody>
          <a:bodyPr/>
          <a:lstStyle/>
          <a:p>
            <a:r>
              <a:rPr lang="en-US"/>
              <a:t>Instagram Posts Table | Scott - 17 of 21</a:t>
            </a:r>
          </a:p>
        </p:txBody>
      </p:sp>
      <p:graphicFrame>
        <p:nvGraphicFramePr>
          <p:cNvPr id="5" name="Table Placeholder 4">
            <a:extLst>
              <a:ext uri="{FF2B5EF4-FFF2-40B4-BE49-F238E27FC236}">
                <a16:creationId xmlns:a16="http://schemas.microsoft.com/office/drawing/2014/main" id="{46C26687-33DB-45DD-92F9-FAC41A7BF977}"/>
              </a:ext>
            </a:extLst>
          </p:cNvPr>
          <p:cNvGraphicFramePr>
            <a:graphicFrameLocks noGrp="1"/>
          </p:cNvGraphicFramePr>
          <p:nvPr>
            <p:ph type="tbl" sz="quarter" idx="13"/>
            <p:extLst>
              <p:ext uri="{D42A27DB-BD31-4B8C-83A1-F6EECF244321}">
                <p14:modId xmlns:p14="http://schemas.microsoft.com/office/powerpoint/2010/main" val="1590970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92059604"/>
                    </a:ext>
                  </a:extLst>
                </a:gridCol>
                <a:gridCol w="1810512">
                  <a:extLst>
                    <a:ext uri="{9D8B030D-6E8A-4147-A177-3AD203B41FA5}">
                      <a16:colId xmlns:a16="http://schemas.microsoft.com/office/drawing/2014/main" val="2485104219"/>
                    </a:ext>
                  </a:extLst>
                </a:gridCol>
                <a:gridCol w="822960">
                  <a:extLst>
                    <a:ext uri="{9D8B030D-6E8A-4147-A177-3AD203B41FA5}">
                      <a16:colId xmlns:a16="http://schemas.microsoft.com/office/drawing/2014/main" val="1825970006"/>
                    </a:ext>
                  </a:extLst>
                </a:gridCol>
                <a:gridCol w="822960">
                  <a:extLst>
                    <a:ext uri="{9D8B030D-6E8A-4147-A177-3AD203B41FA5}">
                      <a16:colId xmlns:a16="http://schemas.microsoft.com/office/drawing/2014/main" val="4099676485"/>
                    </a:ext>
                  </a:extLst>
                </a:gridCol>
                <a:gridCol w="822960">
                  <a:extLst>
                    <a:ext uri="{9D8B030D-6E8A-4147-A177-3AD203B41FA5}">
                      <a16:colId xmlns:a16="http://schemas.microsoft.com/office/drawing/2014/main" val="4168728435"/>
                    </a:ext>
                  </a:extLst>
                </a:gridCol>
                <a:gridCol w="822960">
                  <a:extLst>
                    <a:ext uri="{9D8B030D-6E8A-4147-A177-3AD203B41FA5}">
                      <a16:colId xmlns:a16="http://schemas.microsoft.com/office/drawing/2014/main" val="3123500671"/>
                    </a:ext>
                  </a:extLst>
                </a:gridCol>
                <a:gridCol w="822960">
                  <a:extLst>
                    <a:ext uri="{9D8B030D-6E8A-4147-A177-3AD203B41FA5}">
                      <a16:colId xmlns:a16="http://schemas.microsoft.com/office/drawing/2014/main" val="1181350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5098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- 2022-04-29 17:17:57</a:t>
                      </a:r>
                      <a:r>
                        <a:rPr kumimoji="0" lang="es-ES" sz="1000" b="0" i="0" u="none" strike="noStrike" kern="1200" cap="none" spc="0" normalizeH="0" baseline="0" noProof="0">
                          <a:ln>
                            <a:noFill/>
                          </a:ln>
                          <a:solidFill>
                            <a:prstClr val="black"/>
                          </a:solidFill>
                          <a:effectLst/>
                          <a:uLnTx/>
                          <a:uFillTx/>
                          <a:latin typeface="+mn-lt"/>
                          <a:ea typeface="+mn-ea"/>
                          <a:cs typeface="+mn-cs"/>
                        </a:rPr>
                        <a:t>
 ¡Ya estamos instalados y esperándote en Río Pinto!
Pasá por nuestro stand, como lo hizo esta mañana catrielsoto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https://quintly-image-storage.s3.amazonaws.com/741aa47421f0656db8ef34000eb243ec/18cd8fb013a4205fab6372294715da30.jpg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247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specialized_arg - 2022-04-11 21:00:09</a:t>
                      </a:r>
                      <a:r>
                        <a:rPr kumimoji="0" lang="en-US" sz="1000" b="0" i="0" u="none" strike="noStrike" kern="1200" cap="none" spc="0" normalizeH="0" baseline="0" noProof="0">
                          <a:ln>
                            <a:noFill/>
                          </a:ln>
                          <a:solidFill>
                            <a:prstClr val="black"/>
                          </a:solidFill>
                          <a:effectLst/>
                          <a:uLnTx/>
                          <a:uFillTx/>
                          <a:latin typeface="+mn-lt"/>
                          <a:ea typeface="+mn-ea"/>
                          <a:cs typeface="+mn-cs"/>
                        </a:rPr>
                        <a:t>
 Pedalear y divertirte sin que te importe el tipo de camino😎
#SpecializedDiverge
#IamSpecialized #GravelBike #Diverge #PetoSagan #Petersagan #SpecializedArgentina #DoYouDiverge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https://quintly-image-storage.s3.amazonaws.com/835b4dd9729cb84c3dc986009efd7f6f/51d9b00f37ba5b3b93794216457d5f7c.jpg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76756207"/>
                  </a:ext>
                </a:extLst>
              </a:tr>
            </a:tbl>
          </a:graphicData>
        </a:graphic>
      </p:graphicFrame>
      <p:sp>
        <p:nvSpPr>
          <p:cNvPr id="4" name="Text Placeholder 3">
            <a:extLst>
              <a:ext uri="{FF2B5EF4-FFF2-40B4-BE49-F238E27FC236}">
                <a16:creationId xmlns:a16="http://schemas.microsoft.com/office/drawing/2014/main" id="{F3EF4E69-D816-45FD-872D-25DEA456931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2464120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6946E-2C04-482D-BE98-7BFAC8F7BCF0}"/>
              </a:ext>
            </a:extLst>
          </p:cNvPr>
          <p:cNvSpPr>
            <a:spLocks noGrp="1"/>
          </p:cNvSpPr>
          <p:nvPr>
            <p:ph type="title"/>
          </p:nvPr>
        </p:nvSpPr>
        <p:spPr/>
        <p:txBody>
          <a:bodyPr/>
          <a:lstStyle/>
          <a:p>
            <a:r>
              <a:rPr lang="en-US"/>
              <a:t>Instagram Posts Table | Scott - 18 of 21</a:t>
            </a:r>
          </a:p>
        </p:txBody>
      </p:sp>
      <p:graphicFrame>
        <p:nvGraphicFramePr>
          <p:cNvPr id="5" name="Table Placeholder 4">
            <a:extLst>
              <a:ext uri="{FF2B5EF4-FFF2-40B4-BE49-F238E27FC236}">
                <a16:creationId xmlns:a16="http://schemas.microsoft.com/office/drawing/2014/main" id="{EADA96B0-4DE2-4D74-84D2-B0AB25B9DF78}"/>
              </a:ext>
            </a:extLst>
          </p:cNvPr>
          <p:cNvGraphicFramePr>
            <a:graphicFrameLocks noGrp="1"/>
          </p:cNvGraphicFramePr>
          <p:nvPr>
            <p:ph type="tbl" sz="quarter" idx="13"/>
            <p:extLst>
              <p:ext uri="{D42A27DB-BD31-4B8C-83A1-F6EECF244321}">
                <p14:modId xmlns:p14="http://schemas.microsoft.com/office/powerpoint/2010/main" val="2217978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02702577"/>
                    </a:ext>
                  </a:extLst>
                </a:gridCol>
                <a:gridCol w="1810512">
                  <a:extLst>
                    <a:ext uri="{9D8B030D-6E8A-4147-A177-3AD203B41FA5}">
                      <a16:colId xmlns:a16="http://schemas.microsoft.com/office/drawing/2014/main" val="1781896168"/>
                    </a:ext>
                  </a:extLst>
                </a:gridCol>
                <a:gridCol w="822960">
                  <a:extLst>
                    <a:ext uri="{9D8B030D-6E8A-4147-A177-3AD203B41FA5}">
                      <a16:colId xmlns:a16="http://schemas.microsoft.com/office/drawing/2014/main" val="2831715545"/>
                    </a:ext>
                  </a:extLst>
                </a:gridCol>
                <a:gridCol w="822960">
                  <a:extLst>
                    <a:ext uri="{9D8B030D-6E8A-4147-A177-3AD203B41FA5}">
                      <a16:colId xmlns:a16="http://schemas.microsoft.com/office/drawing/2014/main" val="2325705861"/>
                    </a:ext>
                  </a:extLst>
                </a:gridCol>
                <a:gridCol w="822960">
                  <a:extLst>
                    <a:ext uri="{9D8B030D-6E8A-4147-A177-3AD203B41FA5}">
                      <a16:colId xmlns:a16="http://schemas.microsoft.com/office/drawing/2014/main" val="3954810581"/>
                    </a:ext>
                  </a:extLst>
                </a:gridCol>
                <a:gridCol w="822960">
                  <a:extLst>
                    <a:ext uri="{9D8B030D-6E8A-4147-A177-3AD203B41FA5}">
                      <a16:colId xmlns:a16="http://schemas.microsoft.com/office/drawing/2014/main" val="1947404089"/>
                    </a:ext>
                  </a:extLst>
                </a:gridCol>
                <a:gridCol w="822960">
                  <a:extLst>
                    <a:ext uri="{9D8B030D-6E8A-4147-A177-3AD203B41FA5}">
                      <a16:colId xmlns:a16="http://schemas.microsoft.com/office/drawing/2014/main" val="3500390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40058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scottsportsargentina - 2022-04-23 15:30:17</a:t>
                      </a:r>
                      <a:r>
                        <a:rPr kumimoji="0" lang="en-US" sz="1000" b="0" i="0" u="none" strike="noStrike" kern="1200" cap="none" spc="0" normalizeH="0" baseline="0" noProof="0">
                          <a:ln>
                            <a:noFill/>
                          </a:ln>
                          <a:solidFill>
                            <a:prstClr val="black"/>
                          </a:solidFill>
                          <a:effectLst/>
                          <a:uLnTx/>
                          <a:uFillTx/>
                          <a:latin typeface="+mn-lt"/>
                          <a:ea typeface="+mn-ea"/>
                          <a:cs typeface="+mn-cs"/>
                        </a:rPr>
                        <a:t>
 #UCIMasters 
Clima complicado en Cerro Bayo.
Y acá estamos acompañando a nuestros riders. 
Más fotos en Stories.
#FastIsFun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https://quintly-image-storage.s3.amazonaws.com/741aa47421f0656db8ef34000eb243ec/88ef865ff9aa473221f146a68975ae4f.jpg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38258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- 2022-04-02 21:55:29</a:t>
                      </a:r>
                      <a:r>
                        <a:rPr kumimoji="0" lang="es-ES" sz="1000" b="0" i="0" u="none" strike="noStrike" kern="1200" cap="none" spc="0" normalizeH="0" baseline="0" noProof="0">
                          <a:ln>
                            <a:noFill/>
                          </a:ln>
                          <a:solidFill>
                            <a:prstClr val="black"/>
                          </a:solidFill>
                          <a:effectLst/>
                          <a:uLnTx/>
                          <a:uFillTx/>
                          <a:latin typeface="+mn-lt"/>
                          <a:ea typeface="+mn-ea"/>
                          <a:cs typeface="+mn-cs"/>
                        </a:rPr>
                        <a:t>
 Primer día del XCC en Brasil y kateplusfate fue parte del 1-2-3 de Estados Unidos
Mañana sigue la actividad
 Pc pedalcombr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https://quintly-image-storage.s3.amazonaws.com/741aa47421f0656db8ef34000eb243ec/3a1685a4cc38dcaef04bdf3efe6545f2.jpg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60289632"/>
                  </a:ext>
                </a:extLst>
              </a:tr>
            </a:tbl>
          </a:graphicData>
        </a:graphic>
      </p:graphicFrame>
      <p:sp>
        <p:nvSpPr>
          <p:cNvPr id="4" name="Text Placeholder 3">
            <a:extLst>
              <a:ext uri="{FF2B5EF4-FFF2-40B4-BE49-F238E27FC236}">
                <a16:creationId xmlns:a16="http://schemas.microsoft.com/office/drawing/2014/main" id="{0051831A-F9FA-4F7C-B682-C66BF547DF22}"/>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505832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78C5A-E642-4661-B967-D1FBE3D3F525}"/>
              </a:ext>
            </a:extLst>
          </p:cNvPr>
          <p:cNvSpPr>
            <a:spLocks noGrp="1"/>
          </p:cNvSpPr>
          <p:nvPr>
            <p:ph type="title"/>
          </p:nvPr>
        </p:nvSpPr>
        <p:spPr/>
        <p:txBody>
          <a:bodyPr/>
          <a:lstStyle/>
          <a:p>
            <a:r>
              <a:rPr lang="en-US"/>
              <a:t>Instagram Posts Table | Scott - 19 of 21</a:t>
            </a:r>
          </a:p>
        </p:txBody>
      </p:sp>
      <p:graphicFrame>
        <p:nvGraphicFramePr>
          <p:cNvPr id="5" name="Table Placeholder 4">
            <a:extLst>
              <a:ext uri="{FF2B5EF4-FFF2-40B4-BE49-F238E27FC236}">
                <a16:creationId xmlns:a16="http://schemas.microsoft.com/office/drawing/2014/main" id="{9D1BA817-A7EE-4222-A4B0-1F16A7364987}"/>
              </a:ext>
            </a:extLst>
          </p:cNvPr>
          <p:cNvGraphicFramePr>
            <a:graphicFrameLocks noGrp="1"/>
          </p:cNvGraphicFramePr>
          <p:nvPr>
            <p:ph type="tbl" sz="quarter" idx="13"/>
            <p:extLst>
              <p:ext uri="{D42A27DB-BD31-4B8C-83A1-F6EECF244321}">
                <p14:modId xmlns:p14="http://schemas.microsoft.com/office/powerpoint/2010/main" val="27926642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67400882"/>
                    </a:ext>
                  </a:extLst>
                </a:gridCol>
                <a:gridCol w="1810512">
                  <a:extLst>
                    <a:ext uri="{9D8B030D-6E8A-4147-A177-3AD203B41FA5}">
                      <a16:colId xmlns:a16="http://schemas.microsoft.com/office/drawing/2014/main" val="3779353324"/>
                    </a:ext>
                  </a:extLst>
                </a:gridCol>
                <a:gridCol w="822960">
                  <a:extLst>
                    <a:ext uri="{9D8B030D-6E8A-4147-A177-3AD203B41FA5}">
                      <a16:colId xmlns:a16="http://schemas.microsoft.com/office/drawing/2014/main" val="2750354340"/>
                    </a:ext>
                  </a:extLst>
                </a:gridCol>
                <a:gridCol w="822960">
                  <a:extLst>
                    <a:ext uri="{9D8B030D-6E8A-4147-A177-3AD203B41FA5}">
                      <a16:colId xmlns:a16="http://schemas.microsoft.com/office/drawing/2014/main" val="975410672"/>
                    </a:ext>
                  </a:extLst>
                </a:gridCol>
                <a:gridCol w="822960">
                  <a:extLst>
                    <a:ext uri="{9D8B030D-6E8A-4147-A177-3AD203B41FA5}">
                      <a16:colId xmlns:a16="http://schemas.microsoft.com/office/drawing/2014/main" val="2043695623"/>
                    </a:ext>
                  </a:extLst>
                </a:gridCol>
                <a:gridCol w="822960">
                  <a:extLst>
                    <a:ext uri="{9D8B030D-6E8A-4147-A177-3AD203B41FA5}">
                      <a16:colId xmlns:a16="http://schemas.microsoft.com/office/drawing/2014/main" val="3712814648"/>
                    </a:ext>
                  </a:extLst>
                </a:gridCol>
                <a:gridCol w="822960">
                  <a:extLst>
                    <a:ext uri="{9D8B030D-6E8A-4147-A177-3AD203B41FA5}">
                      <a16:colId xmlns:a16="http://schemas.microsoft.com/office/drawing/2014/main" val="35236548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3833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- 2022-04-20 20:02:23</a:t>
                      </a:r>
                      <a:r>
                        <a:rPr kumimoji="0" lang="es-ES" sz="1000" b="0" i="0" u="none" strike="noStrike" kern="1200" cap="none" spc="0" normalizeH="0" baseline="0" noProof="0">
                          <a:ln>
                            <a:noFill/>
                          </a:ln>
                          <a:solidFill>
                            <a:prstClr val="black"/>
                          </a:solidFill>
                          <a:effectLst/>
                          <a:uLnTx/>
                          <a:uFillTx/>
                          <a:latin typeface="+mn-lt"/>
                          <a:ea typeface="+mn-ea"/>
                          <a:cs typeface="+mn-cs"/>
                        </a:rPr>
                        <a:t>
 Qué nunca te falte el aire😉
El Specialized Air Tool MTB es un inflador de mano de gran volumen extremadamente fiable y duradero. 
👉Es ideal para llevar en tus salidas gracias a su tamaño pequeño. 
👉Su nuevo diseño incrementa el volumen de aire un 28% en cada movimiento, reduciendo el tiempo de inflado hasta 2 minutos respecto de su antecesor. 
👉Es apto para válvulas Presta y Schrader con solo invertir su cabezal.
👉Con superficie mecanizada para mejorar el agarre.
👉Cámara de aluminio para mejorar la resistencia y durabilidad.
👉Incluye soporte de montaje para cuadro.
👉Presión máxima: 60 PSI (4.1 bar)
🔺 Encontrá el inflador Specialized Air Tool MTB en nuestras tiendas autorizadas🔺
#IamSpecialized #SpecialzedArgentina #PedaleaSeguro  #SpecializedAirTool #Airtool #MountainBike #MTB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https://quintly-image-storage.s3.amazonaws.com/835b4dd9729cb84c3dc986009efd7f6f/f32b1fa39e2d4b2f4d4cf66351b287ba.jpg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01149281"/>
                  </a:ext>
                </a:extLst>
              </a:tr>
            </a:tbl>
          </a:graphicData>
        </a:graphic>
      </p:graphicFrame>
      <p:sp>
        <p:nvSpPr>
          <p:cNvPr id="4" name="Text Placeholder 3">
            <a:extLst>
              <a:ext uri="{FF2B5EF4-FFF2-40B4-BE49-F238E27FC236}">
                <a16:creationId xmlns:a16="http://schemas.microsoft.com/office/drawing/2014/main" id="{F4D4A88F-DF07-4601-B320-6B64B8D2C0EE}"/>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152273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20057-4541-4431-8475-08BE88306070}"/>
              </a:ext>
            </a:extLst>
          </p:cNvPr>
          <p:cNvSpPr>
            <a:spLocks noGrp="1"/>
          </p:cNvSpPr>
          <p:nvPr>
            <p:ph type="title"/>
          </p:nvPr>
        </p:nvSpPr>
        <p:spPr/>
        <p:txBody>
          <a:bodyPr/>
          <a:lstStyle/>
          <a:p>
            <a:r>
              <a:rPr lang="en-US"/>
              <a:t>Instagram Posts Table | Scott - 20 of 21</a:t>
            </a:r>
          </a:p>
        </p:txBody>
      </p:sp>
      <p:graphicFrame>
        <p:nvGraphicFramePr>
          <p:cNvPr id="5" name="Table Placeholder 4">
            <a:extLst>
              <a:ext uri="{FF2B5EF4-FFF2-40B4-BE49-F238E27FC236}">
                <a16:creationId xmlns:a16="http://schemas.microsoft.com/office/drawing/2014/main" id="{707418DD-96FC-4756-B13C-E081CF35BDA1}"/>
              </a:ext>
            </a:extLst>
          </p:cNvPr>
          <p:cNvGraphicFramePr>
            <a:graphicFrameLocks noGrp="1"/>
          </p:cNvGraphicFramePr>
          <p:nvPr>
            <p:ph type="tbl" sz="quarter" idx="13"/>
            <p:extLst>
              <p:ext uri="{D42A27DB-BD31-4B8C-83A1-F6EECF244321}">
                <p14:modId xmlns:p14="http://schemas.microsoft.com/office/powerpoint/2010/main" val="1885301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85853794"/>
                    </a:ext>
                  </a:extLst>
                </a:gridCol>
                <a:gridCol w="1810512">
                  <a:extLst>
                    <a:ext uri="{9D8B030D-6E8A-4147-A177-3AD203B41FA5}">
                      <a16:colId xmlns:a16="http://schemas.microsoft.com/office/drawing/2014/main" val="842462792"/>
                    </a:ext>
                  </a:extLst>
                </a:gridCol>
                <a:gridCol w="822960">
                  <a:extLst>
                    <a:ext uri="{9D8B030D-6E8A-4147-A177-3AD203B41FA5}">
                      <a16:colId xmlns:a16="http://schemas.microsoft.com/office/drawing/2014/main" val="1495255370"/>
                    </a:ext>
                  </a:extLst>
                </a:gridCol>
                <a:gridCol w="822960">
                  <a:extLst>
                    <a:ext uri="{9D8B030D-6E8A-4147-A177-3AD203B41FA5}">
                      <a16:colId xmlns:a16="http://schemas.microsoft.com/office/drawing/2014/main" val="568852445"/>
                    </a:ext>
                  </a:extLst>
                </a:gridCol>
                <a:gridCol w="822960">
                  <a:extLst>
                    <a:ext uri="{9D8B030D-6E8A-4147-A177-3AD203B41FA5}">
                      <a16:colId xmlns:a16="http://schemas.microsoft.com/office/drawing/2014/main" val="2698362446"/>
                    </a:ext>
                  </a:extLst>
                </a:gridCol>
                <a:gridCol w="822960">
                  <a:extLst>
                    <a:ext uri="{9D8B030D-6E8A-4147-A177-3AD203B41FA5}">
                      <a16:colId xmlns:a16="http://schemas.microsoft.com/office/drawing/2014/main" val="2607090624"/>
                    </a:ext>
                  </a:extLst>
                </a:gridCol>
                <a:gridCol w="822960">
                  <a:extLst>
                    <a:ext uri="{9D8B030D-6E8A-4147-A177-3AD203B41FA5}">
                      <a16:colId xmlns:a16="http://schemas.microsoft.com/office/drawing/2014/main" val="19103177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41157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specialized_arg - 2022-04-06 21:00:05</a:t>
                      </a:r>
                      <a:r>
                        <a:rPr kumimoji="0" lang="es-ES" sz="1000" b="0" i="0" u="none" strike="noStrike" kern="1200" cap="none" spc="0" normalizeH="0" baseline="0" noProof="0">
                          <a:ln>
                            <a:noFill/>
                          </a:ln>
                          <a:solidFill>
                            <a:prstClr val="black"/>
                          </a:solidFill>
                          <a:effectLst/>
                          <a:uLnTx/>
                          <a:uFillTx/>
                          <a:latin typeface="+mn-lt"/>
                          <a:ea typeface="+mn-ea"/>
                          <a:cs typeface="+mn-cs"/>
                        </a:rPr>
                        <a:t>
 Gran estilo + calce perfecto a un precio accesible = Specialized Align II 
→ El casco que esperabas😉
⭐️ Con protección certificada y MIPS, un sistema patentado para disminuir las fuerzas rotacionales causadas por los impactos. 
⭐️Sistema de regulación y ajuste para lograr un calce perfecto: correas Tri-Fix y dial de microajuste Headset SX.
⭐️Sistema de ventilación 4th Dimension, que optimiza la entrada y el flujo de aire💨, manteniéndote fresco.
🔺Encontralo en nuestras tiendas autorizadas🔺
#IamSpecialized #Align #SpecializedAlign #Mips #UsaCasco #SpecializedArgentina #PedaleaSeguro #UsaCascoEnCasaTeEsperan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https://quintly-image-storage.s3.amazonaws.com/835b4dd9729cb84c3dc986009efd7f6f/731269e3d372a84375f95190a5159849.jpg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6257040"/>
                  </a:ext>
                </a:extLst>
              </a:tr>
            </a:tbl>
          </a:graphicData>
        </a:graphic>
      </p:graphicFrame>
      <p:sp>
        <p:nvSpPr>
          <p:cNvPr id="4" name="Text Placeholder 3">
            <a:extLst>
              <a:ext uri="{FF2B5EF4-FFF2-40B4-BE49-F238E27FC236}">
                <a16:creationId xmlns:a16="http://schemas.microsoft.com/office/drawing/2014/main" id="{2E56CB49-4165-43D5-8071-30FC1912615F}"/>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5263772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AFC19-0E34-4772-8FA6-FDB110FAA0EC}"/>
              </a:ext>
            </a:extLst>
          </p:cNvPr>
          <p:cNvSpPr>
            <a:spLocks noGrp="1"/>
          </p:cNvSpPr>
          <p:nvPr>
            <p:ph type="title"/>
          </p:nvPr>
        </p:nvSpPr>
        <p:spPr/>
        <p:txBody>
          <a:bodyPr/>
          <a:lstStyle/>
          <a:p>
            <a:r>
              <a:rPr lang="en-US"/>
              <a:t>Instagram Posts Table | Scott - 21 of 21</a:t>
            </a:r>
          </a:p>
        </p:txBody>
      </p:sp>
      <p:graphicFrame>
        <p:nvGraphicFramePr>
          <p:cNvPr id="5" name="Table Placeholder 4">
            <a:extLst>
              <a:ext uri="{FF2B5EF4-FFF2-40B4-BE49-F238E27FC236}">
                <a16:creationId xmlns:a16="http://schemas.microsoft.com/office/drawing/2014/main" id="{27C97CD3-3B31-4F65-9EB8-D43652633271}"/>
              </a:ext>
            </a:extLst>
          </p:cNvPr>
          <p:cNvGraphicFramePr>
            <a:graphicFrameLocks noGrp="1"/>
          </p:cNvGraphicFramePr>
          <p:nvPr>
            <p:ph type="tbl" sz="quarter" idx="13"/>
            <p:extLst>
              <p:ext uri="{D42A27DB-BD31-4B8C-83A1-F6EECF244321}">
                <p14:modId xmlns:p14="http://schemas.microsoft.com/office/powerpoint/2010/main" val="2260445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78230202"/>
                    </a:ext>
                  </a:extLst>
                </a:gridCol>
                <a:gridCol w="1810512">
                  <a:extLst>
                    <a:ext uri="{9D8B030D-6E8A-4147-A177-3AD203B41FA5}">
                      <a16:colId xmlns:a16="http://schemas.microsoft.com/office/drawing/2014/main" val="3849450559"/>
                    </a:ext>
                  </a:extLst>
                </a:gridCol>
                <a:gridCol w="822960">
                  <a:extLst>
                    <a:ext uri="{9D8B030D-6E8A-4147-A177-3AD203B41FA5}">
                      <a16:colId xmlns:a16="http://schemas.microsoft.com/office/drawing/2014/main" val="1602086954"/>
                    </a:ext>
                  </a:extLst>
                </a:gridCol>
                <a:gridCol w="822960">
                  <a:extLst>
                    <a:ext uri="{9D8B030D-6E8A-4147-A177-3AD203B41FA5}">
                      <a16:colId xmlns:a16="http://schemas.microsoft.com/office/drawing/2014/main" val="1412688283"/>
                    </a:ext>
                  </a:extLst>
                </a:gridCol>
                <a:gridCol w="822960">
                  <a:extLst>
                    <a:ext uri="{9D8B030D-6E8A-4147-A177-3AD203B41FA5}">
                      <a16:colId xmlns:a16="http://schemas.microsoft.com/office/drawing/2014/main" val="3999144323"/>
                    </a:ext>
                  </a:extLst>
                </a:gridCol>
                <a:gridCol w="822960">
                  <a:extLst>
                    <a:ext uri="{9D8B030D-6E8A-4147-A177-3AD203B41FA5}">
                      <a16:colId xmlns:a16="http://schemas.microsoft.com/office/drawing/2014/main" val="1472933253"/>
                    </a:ext>
                  </a:extLst>
                </a:gridCol>
                <a:gridCol w="822960">
                  <a:extLst>
                    <a:ext uri="{9D8B030D-6E8A-4147-A177-3AD203B41FA5}">
                      <a16:colId xmlns:a16="http://schemas.microsoft.com/office/drawing/2014/main" val="200444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0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scottsportsargentina - 2022-04-14 20:23:14</a:t>
                      </a:r>
                      <a:r>
                        <a:rPr kumimoji="0" lang="es-ES" sz="1000" b="0" i="0" u="none" strike="noStrike" kern="1200" cap="none" spc="0" normalizeH="0" baseline="0" noProof="0">
                          <a:ln>
                            <a:noFill/>
                          </a:ln>
                          <a:solidFill>
                            <a:prstClr val="black"/>
                          </a:solidFill>
                          <a:effectLst/>
                          <a:uLnTx/>
                          <a:uFillTx/>
                          <a:latin typeface="+mn-lt"/>
                          <a:ea typeface="+mn-ea"/>
                          <a:cs typeface="+mn-cs"/>
                        </a:rPr>
                        <a:t>
 Del 21 al 24 de abril ¡nos vemos en Villa La Angostura!
Pasá por nuestro stand, conocé nuestras bicicletas, accesorios y mucho más.
¡Te esperamos!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https://quintly-image-storage.s3.amazonaws.com/741aa47421f0656db8ef34000eb243ec/adbf676ea9c49837d7a320379b0a29ed.jpg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22355826"/>
                  </a:ext>
                </a:extLst>
              </a:tr>
            </a:tbl>
          </a:graphicData>
        </a:graphic>
      </p:graphicFrame>
      <p:sp>
        <p:nvSpPr>
          <p:cNvPr id="4" name="Text Placeholder 3">
            <a:extLst>
              <a:ext uri="{FF2B5EF4-FFF2-40B4-BE49-F238E27FC236}">
                <a16:creationId xmlns:a16="http://schemas.microsoft.com/office/drawing/2014/main" id="{663F6988-E2DB-479C-A8E3-E824F7897C88}"/>
              </a:ext>
            </a:extLst>
          </p:cNvPr>
          <p:cNvSpPr>
            <a:spLocks noGrp="1"/>
          </p:cNvSpPr>
          <p:nvPr>
            <p:ph type="body" sz="quarter" idx="14"/>
          </p:nvPr>
        </p:nvSpPr>
        <p:spPr/>
        <p:txBody>
          <a:bodyPr/>
          <a:lstStyle/>
          <a:p>
            <a:r>
              <a:rPr lang="en-US"/>
              <a:t>04/01/2022 - 04/30/2022</a:t>
            </a:r>
          </a:p>
        </p:txBody>
      </p:sp>
    </p:spTree>
    <p:extLst>
      <p:ext uri="{BB962C8B-B14F-4D97-AF65-F5344CB8AC3E}">
        <p14:creationId xmlns:p14="http://schemas.microsoft.com/office/powerpoint/2010/main" val="18442713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1276</Words>
  <Application>Microsoft Office PowerPoint</Application>
  <PresentationFormat>On-screen Show (4:3)</PresentationFormat>
  <Paragraphs>364</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Arial</vt:lpstr>
      <vt:lpstr>Calibri</vt:lpstr>
      <vt:lpstr>quintly_template</vt:lpstr>
      <vt:lpstr>Instagram Posts Table | Scott - 1 of 21</vt:lpstr>
      <vt:lpstr>Instagram Posts Table | Scott - 2 of 21</vt:lpstr>
      <vt:lpstr>Instagram Posts Table | Scott - 3 of 21</vt:lpstr>
      <vt:lpstr>Instagram Posts Table | Scott - 4 of 21</vt:lpstr>
      <vt:lpstr>Instagram Posts Table | Scott - 5 of 21</vt:lpstr>
      <vt:lpstr>Instagram Posts Table | Scott - 6 of 21</vt:lpstr>
      <vt:lpstr>Instagram Posts Table | Scott - 7 of 21</vt:lpstr>
      <vt:lpstr>Instagram Posts Table | Scott - 8 of 21</vt:lpstr>
      <vt:lpstr>Instagram Posts Table | Scott - 9 of 21</vt:lpstr>
      <vt:lpstr>Instagram Posts Table | Scott - 10 of 21</vt:lpstr>
      <vt:lpstr>Instagram Posts Table | Scott - 11 of 21</vt:lpstr>
      <vt:lpstr>Instagram Posts Table | Scott - 12 of 21</vt:lpstr>
      <vt:lpstr>Instagram Posts Table | Scott - 13 of 21</vt:lpstr>
      <vt:lpstr>Instagram Posts Table | Scott - 14 of 21</vt:lpstr>
      <vt:lpstr>Instagram Posts Table | Scott - 15 of 21</vt:lpstr>
      <vt:lpstr>Instagram Posts Table | Scott - 16 of 21</vt:lpstr>
      <vt:lpstr>Instagram Posts Table | Scott - 17 of 21</vt:lpstr>
      <vt:lpstr>Instagram Posts Table | Scott - 18 of 21</vt:lpstr>
      <vt:lpstr>Instagram Posts Table | Scott - 19 of 21</vt:lpstr>
      <vt:lpstr>Instagram Posts Table | Scott - 20 of 21</vt:lpstr>
      <vt:lpstr>Instagram Posts Table | Scott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Scott - 1 of 21</dc:title>
  <dc:creator>Administrator</dc:creator>
  <cp:lastModifiedBy>Administrator</cp:lastModifiedBy>
  <cp:revision>1</cp:revision>
  <dcterms:created xsi:type="dcterms:W3CDTF">2022-05-02T07:54:47Z</dcterms:created>
  <dcterms:modified xsi:type="dcterms:W3CDTF">2022-05-02T07:57:45Z</dcterms:modified>
</cp:coreProperties>
</file>