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ktmargentina</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90</c:v>
                </c:pt>
                <c:pt idx="2">
                  <c:v>100</c:v>
                </c:pt>
                <c:pt idx="3">
                  <c:v>0</c:v>
                </c:pt>
                <c:pt idx="4">
                  <c:v>100</c:v>
                </c:pt>
                <c:pt idx="5">
                  <c:v>100</c:v>
                </c:pt>
                <c:pt idx="6">
                  <c:v>18.59</c:v>
                </c:pt>
                <c:pt idx="7">
                  <c:v>5.4908999999999999</c:v>
                </c:pt>
              </c:numCache>
            </c:numRef>
          </c:val>
          <c:extLst>
            <c:ext xmlns:c16="http://schemas.microsoft.com/office/drawing/2014/chart" uri="{C3380CC4-5D6E-409C-BE32-E72D297353CC}">
              <c16:uniqueId val="{00000000-F4E5-41B9-BC31-82440813A3D6}"/>
            </c:ext>
          </c:extLst>
        </c:ser>
        <c:ser>
          <c:idx val="1"/>
          <c:order val="1"/>
          <c:tx>
            <c:strRef>
              <c:f>Sheet1!$C$1</c:f>
              <c:strCache>
                <c:ptCount val="1"/>
                <c:pt idx="0">
                  <c:v>suzukimotos.arg</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14.2849</c:v>
                </c:pt>
                <c:pt idx="1">
                  <c:v>100</c:v>
                </c:pt>
                <c:pt idx="2">
                  <c:v>30.769200000000001</c:v>
                </c:pt>
                <c:pt idx="3">
                  <c:v>100</c:v>
                </c:pt>
                <c:pt idx="4">
                  <c:v>77.2727</c:v>
                </c:pt>
                <c:pt idx="5">
                  <c:v>72.598500000000001</c:v>
                </c:pt>
                <c:pt idx="6">
                  <c:v>100</c:v>
                </c:pt>
                <c:pt idx="7">
                  <c:v>100</c:v>
                </c:pt>
              </c:numCache>
            </c:numRef>
          </c:val>
          <c:extLst>
            <c:ext xmlns:c16="http://schemas.microsoft.com/office/drawing/2014/chart" uri="{C3380CC4-5D6E-409C-BE32-E72D297353CC}">
              <c16:uniqueId val="{00000001-F4E5-41B9-BC31-82440813A3D6}"/>
            </c:ext>
          </c:extLst>
        </c:ser>
        <c:ser>
          <c:idx val="2"/>
          <c:order val="2"/>
          <c:tx>
            <c:strRef>
              <c:f>Sheet1!$D$1</c:f>
              <c:strCache>
                <c:ptCount val="1"/>
                <c:pt idx="0">
                  <c:v>kawasaki.argentina</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51.659300000000002</c:v>
                </c:pt>
                <c:pt idx="1">
                  <c:v>10</c:v>
                </c:pt>
                <c:pt idx="2">
                  <c:v>46.153799999999997</c:v>
                </c:pt>
                <c:pt idx="3">
                  <c:v>66.666700000000006</c:v>
                </c:pt>
                <c:pt idx="4">
                  <c:v>40.909100000000002</c:v>
                </c:pt>
                <c:pt idx="5">
                  <c:v>32.368600000000001</c:v>
                </c:pt>
                <c:pt idx="6">
                  <c:v>16.292200000000001</c:v>
                </c:pt>
                <c:pt idx="7">
                  <c:v>9.3360000000000003</c:v>
                </c:pt>
              </c:numCache>
            </c:numRef>
          </c:val>
          <c:extLst>
            <c:ext xmlns:c16="http://schemas.microsoft.com/office/drawing/2014/chart" uri="{C3380CC4-5D6E-409C-BE32-E72D297353CC}">
              <c16:uniqueId val="{00000002-F4E5-41B9-BC31-82440813A3D6}"/>
            </c:ext>
          </c:extLst>
        </c:ser>
        <c:dLbls>
          <c:showLegendKey val="0"/>
          <c:showVal val="0"/>
          <c:showCatName val="0"/>
          <c:showSerName val="0"/>
          <c:showPercent val="0"/>
          <c:showBubbleSize val="0"/>
        </c:dLbls>
        <c:axId val="390536448"/>
        <c:axId val="390534152"/>
      </c:radarChart>
      <c:catAx>
        <c:axId val="390536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534152"/>
        <c:crosses val="autoZero"/>
        <c:auto val="1"/>
        <c:lblAlgn val="ctr"/>
        <c:lblOffset val="100"/>
        <c:noMultiLvlLbl val="0"/>
      </c:catAx>
      <c:valAx>
        <c:axId val="390534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536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ktmargentina</c:v>
                </c:pt>
              </c:strCache>
            </c:strRef>
          </c:tx>
          <c:spPr>
            <a:ln w="28575" cap="rnd">
              <a:solidFill>
                <a:schemeClr val="accent1"/>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Sheet1!$B$2:$B$31</c:f>
              <c:numCache>
                <c:formatCode>General</c:formatCode>
                <c:ptCount val="30"/>
                <c:pt idx="0">
                  <c:v>105849</c:v>
                </c:pt>
                <c:pt idx="1">
                  <c:v>105869</c:v>
                </c:pt>
                <c:pt idx="2">
                  <c:v>105922</c:v>
                </c:pt>
                <c:pt idx="3">
                  <c:v>105943</c:v>
                </c:pt>
                <c:pt idx="4">
                  <c:v>105950</c:v>
                </c:pt>
                <c:pt idx="5">
                  <c:v>105970</c:v>
                </c:pt>
                <c:pt idx="6">
                  <c:v>105997</c:v>
                </c:pt>
                <c:pt idx="7">
                  <c:v>106003</c:v>
                </c:pt>
                <c:pt idx="8">
                  <c:v>106012</c:v>
                </c:pt>
                <c:pt idx="9">
                  <c:v>106030</c:v>
                </c:pt>
                <c:pt idx="10">
                  <c:v>106048</c:v>
                </c:pt>
                <c:pt idx="11">
                  <c:v>106057</c:v>
                </c:pt>
                <c:pt idx="12">
                  <c:v>106073</c:v>
                </c:pt>
                <c:pt idx="13">
                  <c:v>106093</c:v>
                </c:pt>
                <c:pt idx="14">
                  <c:v>106110</c:v>
                </c:pt>
                <c:pt idx="15">
                  <c:v>106128</c:v>
                </c:pt>
                <c:pt idx="16">
                  <c:v>106126</c:v>
                </c:pt>
                <c:pt idx="17">
                  <c:v>106141</c:v>
                </c:pt>
                <c:pt idx="18">
                  <c:v>106127</c:v>
                </c:pt>
                <c:pt idx="19">
                  <c:v>106141</c:v>
                </c:pt>
                <c:pt idx="20">
                  <c:v>106151</c:v>
                </c:pt>
                <c:pt idx="21">
                  <c:v>106147</c:v>
                </c:pt>
                <c:pt idx="22">
                  <c:v>106171</c:v>
                </c:pt>
                <c:pt idx="23">
                  <c:v>106183</c:v>
                </c:pt>
                <c:pt idx="24">
                  <c:v>106202</c:v>
                </c:pt>
                <c:pt idx="25">
                  <c:v>106222</c:v>
                </c:pt>
                <c:pt idx="26">
                  <c:v>106230</c:v>
                </c:pt>
                <c:pt idx="27">
                  <c:v>106230</c:v>
                </c:pt>
                <c:pt idx="28">
                  <c:v>106240</c:v>
                </c:pt>
                <c:pt idx="29">
                  <c:v>106252</c:v>
                </c:pt>
              </c:numCache>
            </c:numRef>
          </c:val>
          <c:smooth val="0"/>
          <c:extLst>
            <c:ext xmlns:c16="http://schemas.microsoft.com/office/drawing/2014/chart" uri="{C3380CC4-5D6E-409C-BE32-E72D297353CC}">
              <c16:uniqueId val="{00000000-C26E-4643-86D7-283D233DC31A}"/>
            </c:ext>
          </c:extLst>
        </c:ser>
        <c:ser>
          <c:idx val="1"/>
          <c:order val="1"/>
          <c:tx>
            <c:strRef>
              <c:f>Sheet1!$C$1</c:f>
              <c:strCache>
                <c:ptCount val="1"/>
                <c:pt idx="0">
                  <c:v>suzukimotos.arg</c:v>
                </c:pt>
              </c:strCache>
            </c:strRef>
          </c:tx>
          <c:spPr>
            <a:ln w="28575" cap="rnd">
              <a:solidFill>
                <a:schemeClr val="accent2"/>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Sheet1!$C$2:$C$31</c:f>
              <c:numCache>
                <c:formatCode>General</c:formatCode>
                <c:ptCount val="30"/>
                <c:pt idx="0">
                  <c:v>14203</c:v>
                </c:pt>
                <c:pt idx="1">
                  <c:v>14299</c:v>
                </c:pt>
                <c:pt idx="2">
                  <c:v>14374</c:v>
                </c:pt>
                <c:pt idx="3">
                  <c:v>14413</c:v>
                </c:pt>
                <c:pt idx="4">
                  <c:v>14450</c:v>
                </c:pt>
                <c:pt idx="5">
                  <c:v>14490</c:v>
                </c:pt>
                <c:pt idx="6">
                  <c:v>14513</c:v>
                </c:pt>
                <c:pt idx="7">
                  <c:v>14541</c:v>
                </c:pt>
                <c:pt idx="8">
                  <c:v>14562</c:v>
                </c:pt>
                <c:pt idx="9">
                  <c:v>14581</c:v>
                </c:pt>
                <c:pt idx="10">
                  <c:v>14609</c:v>
                </c:pt>
                <c:pt idx="11">
                  <c:v>14639</c:v>
                </c:pt>
                <c:pt idx="12">
                  <c:v>14681</c:v>
                </c:pt>
                <c:pt idx="13">
                  <c:v>14708</c:v>
                </c:pt>
                <c:pt idx="14">
                  <c:v>14746</c:v>
                </c:pt>
                <c:pt idx="15">
                  <c:v>14781</c:v>
                </c:pt>
                <c:pt idx="16">
                  <c:v>14816</c:v>
                </c:pt>
                <c:pt idx="17">
                  <c:v>14853</c:v>
                </c:pt>
                <c:pt idx="18">
                  <c:v>14878</c:v>
                </c:pt>
                <c:pt idx="19">
                  <c:v>14905</c:v>
                </c:pt>
                <c:pt idx="20">
                  <c:v>14934</c:v>
                </c:pt>
                <c:pt idx="21">
                  <c:v>14961</c:v>
                </c:pt>
                <c:pt idx="22">
                  <c:v>14978</c:v>
                </c:pt>
                <c:pt idx="23">
                  <c:v>15015</c:v>
                </c:pt>
                <c:pt idx="24">
                  <c:v>15044</c:v>
                </c:pt>
                <c:pt idx="25">
                  <c:v>15064</c:v>
                </c:pt>
                <c:pt idx="26">
                  <c:v>15090</c:v>
                </c:pt>
                <c:pt idx="27">
                  <c:v>15121</c:v>
                </c:pt>
                <c:pt idx="28">
                  <c:v>15142</c:v>
                </c:pt>
                <c:pt idx="29">
                  <c:v>15178</c:v>
                </c:pt>
              </c:numCache>
            </c:numRef>
          </c:val>
          <c:smooth val="0"/>
          <c:extLst>
            <c:ext xmlns:c16="http://schemas.microsoft.com/office/drawing/2014/chart" uri="{C3380CC4-5D6E-409C-BE32-E72D297353CC}">
              <c16:uniqueId val="{00000001-C26E-4643-86D7-283D233DC31A}"/>
            </c:ext>
          </c:extLst>
        </c:ser>
        <c:ser>
          <c:idx val="2"/>
          <c:order val="2"/>
          <c:tx>
            <c:strRef>
              <c:f>Sheet1!$D$1</c:f>
              <c:strCache>
                <c:ptCount val="1"/>
                <c:pt idx="0">
                  <c:v>kawasaki.argentina</c:v>
                </c:pt>
              </c:strCache>
            </c:strRef>
          </c:tx>
          <c:spPr>
            <a:ln w="28575" cap="rnd">
              <a:solidFill>
                <a:schemeClr val="accent3"/>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Sheet1!$D$2:$D$31</c:f>
              <c:numCache>
                <c:formatCode>General</c:formatCode>
                <c:ptCount val="30"/>
                <c:pt idx="0">
                  <c:v>54531</c:v>
                </c:pt>
                <c:pt idx="1">
                  <c:v>54546</c:v>
                </c:pt>
                <c:pt idx="2">
                  <c:v>54571</c:v>
                </c:pt>
                <c:pt idx="3">
                  <c:v>54580</c:v>
                </c:pt>
                <c:pt idx="4">
                  <c:v>54599</c:v>
                </c:pt>
                <c:pt idx="5">
                  <c:v>54616</c:v>
                </c:pt>
                <c:pt idx="6">
                  <c:v>54637</c:v>
                </c:pt>
                <c:pt idx="7">
                  <c:v>54646</c:v>
                </c:pt>
                <c:pt idx="8">
                  <c:v>54655</c:v>
                </c:pt>
                <c:pt idx="9">
                  <c:v>54653</c:v>
                </c:pt>
                <c:pt idx="10">
                  <c:v>54663</c:v>
                </c:pt>
                <c:pt idx="11">
                  <c:v>54686</c:v>
                </c:pt>
                <c:pt idx="12">
                  <c:v>54704</c:v>
                </c:pt>
                <c:pt idx="13">
                  <c:v>54718</c:v>
                </c:pt>
                <c:pt idx="14">
                  <c:v>54738</c:v>
                </c:pt>
                <c:pt idx="15">
                  <c:v>54747</c:v>
                </c:pt>
                <c:pt idx="16">
                  <c:v>54756</c:v>
                </c:pt>
                <c:pt idx="17">
                  <c:v>54767</c:v>
                </c:pt>
                <c:pt idx="18">
                  <c:v>54784</c:v>
                </c:pt>
                <c:pt idx="19">
                  <c:v>54796</c:v>
                </c:pt>
                <c:pt idx="20">
                  <c:v>54799</c:v>
                </c:pt>
                <c:pt idx="21">
                  <c:v>54806</c:v>
                </c:pt>
                <c:pt idx="22">
                  <c:v>54814</c:v>
                </c:pt>
                <c:pt idx="23">
                  <c:v>54824</c:v>
                </c:pt>
                <c:pt idx="24">
                  <c:v>54828</c:v>
                </c:pt>
                <c:pt idx="25">
                  <c:v>54849</c:v>
                </c:pt>
                <c:pt idx="26">
                  <c:v>54862</c:v>
                </c:pt>
                <c:pt idx="27">
                  <c:v>54864</c:v>
                </c:pt>
                <c:pt idx="28">
                  <c:v>54870</c:v>
                </c:pt>
                <c:pt idx="29">
                  <c:v>54889</c:v>
                </c:pt>
              </c:numCache>
            </c:numRef>
          </c:val>
          <c:smooth val="0"/>
          <c:extLst>
            <c:ext xmlns:c16="http://schemas.microsoft.com/office/drawing/2014/chart" uri="{C3380CC4-5D6E-409C-BE32-E72D297353CC}">
              <c16:uniqueId val="{00000002-C26E-4643-86D7-283D233DC31A}"/>
            </c:ext>
          </c:extLst>
        </c:ser>
        <c:dLbls>
          <c:showLegendKey val="0"/>
          <c:showVal val="0"/>
          <c:showCatName val="0"/>
          <c:showSerName val="0"/>
          <c:showPercent val="0"/>
          <c:showBubbleSize val="0"/>
        </c:dLbls>
        <c:smooth val="0"/>
        <c:axId val="419364456"/>
        <c:axId val="419364784"/>
      </c:lineChart>
      <c:dateAx>
        <c:axId val="419364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364784"/>
        <c:crosses val="autoZero"/>
        <c:auto val="1"/>
        <c:lblOffset val="100"/>
        <c:baseTimeUnit val="days"/>
      </c:dateAx>
      <c:valAx>
        <c:axId val="419364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364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ktmargentina</c:v>
                </c:pt>
              </c:strCache>
            </c:strRef>
          </c:tx>
          <c:spPr>
            <a:ln w="28575" cap="rnd">
              <a:solidFill>
                <a:schemeClr val="accent1"/>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Sheet1!$B$2:$B$31</c:f>
              <c:numCache>
                <c:formatCode>General</c:formatCode>
                <c:ptCount val="30"/>
                <c:pt idx="0">
                  <c:v>24</c:v>
                </c:pt>
                <c:pt idx="1">
                  <c:v>20</c:v>
                </c:pt>
                <c:pt idx="2">
                  <c:v>53</c:v>
                </c:pt>
                <c:pt idx="3">
                  <c:v>21</c:v>
                </c:pt>
                <c:pt idx="4">
                  <c:v>7</c:v>
                </c:pt>
                <c:pt idx="5">
                  <c:v>20</c:v>
                </c:pt>
                <c:pt idx="6">
                  <c:v>27</c:v>
                </c:pt>
                <c:pt idx="7">
                  <c:v>6</c:v>
                </c:pt>
                <c:pt idx="8">
                  <c:v>9</c:v>
                </c:pt>
                <c:pt idx="9">
                  <c:v>18</c:v>
                </c:pt>
                <c:pt idx="10">
                  <c:v>18</c:v>
                </c:pt>
                <c:pt idx="11">
                  <c:v>9</c:v>
                </c:pt>
                <c:pt idx="12">
                  <c:v>16</c:v>
                </c:pt>
                <c:pt idx="13">
                  <c:v>20</c:v>
                </c:pt>
                <c:pt idx="14">
                  <c:v>17</c:v>
                </c:pt>
                <c:pt idx="15">
                  <c:v>18</c:v>
                </c:pt>
                <c:pt idx="16">
                  <c:v>-2</c:v>
                </c:pt>
                <c:pt idx="17">
                  <c:v>15</c:v>
                </c:pt>
                <c:pt idx="18">
                  <c:v>-14</c:v>
                </c:pt>
                <c:pt idx="19">
                  <c:v>14</c:v>
                </c:pt>
                <c:pt idx="20">
                  <c:v>10</c:v>
                </c:pt>
                <c:pt idx="21">
                  <c:v>-4</c:v>
                </c:pt>
                <c:pt idx="22">
                  <c:v>24</c:v>
                </c:pt>
                <c:pt idx="23">
                  <c:v>12</c:v>
                </c:pt>
                <c:pt idx="24">
                  <c:v>19</c:v>
                </c:pt>
                <c:pt idx="25">
                  <c:v>20</c:v>
                </c:pt>
                <c:pt idx="26">
                  <c:v>8</c:v>
                </c:pt>
                <c:pt idx="27">
                  <c:v>0</c:v>
                </c:pt>
                <c:pt idx="28">
                  <c:v>10</c:v>
                </c:pt>
                <c:pt idx="29">
                  <c:v>12</c:v>
                </c:pt>
              </c:numCache>
            </c:numRef>
          </c:val>
          <c:smooth val="0"/>
          <c:extLst>
            <c:ext xmlns:c16="http://schemas.microsoft.com/office/drawing/2014/chart" uri="{C3380CC4-5D6E-409C-BE32-E72D297353CC}">
              <c16:uniqueId val="{00000000-5BC7-4DA4-BC50-11EA2EAC7395}"/>
            </c:ext>
          </c:extLst>
        </c:ser>
        <c:ser>
          <c:idx val="1"/>
          <c:order val="1"/>
          <c:tx>
            <c:strRef>
              <c:f>Sheet1!$C$1</c:f>
              <c:strCache>
                <c:ptCount val="1"/>
                <c:pt idx="0">
                  <c:v>suzukimotos.arg</c:v>
                </c:pt>
              </c:strCache>
            </c:strRef>
          </c:tx>
          <c:spPr>
            <a:ln w="28575" cap="rnd">
              <a:solidFill>
                <a:schemeClr val="accent2"/>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Sheet1!$C$2:$C$31</c:f>
              <c:numCache>
                <c:formatCode>General</c:formatCode>
                <c:ptCount val="30"/>
                <c:pt idx="0">
                  <c:v>64</c:v>
                </c:pt>
                <c:pt idx="1">
                  <c:v>96</c:v>
                </c:pt>
                <c:pt idx="2">
                  <c:v>75</c:v>
                </c:pt>
                <c:pt idx="3">
                  <c:v>39</c:v>
                </c:pt>
                <c:pt idx="4">
                  <c:v>37</c:v>
                </c:pt>
                <c:pt idx="5">
                  <c:v>40</c:v>
                </c:pt>
                <c:pt idx="6">
                  <c:v>23</c:v>
                </c:pt>
                <c:pt idx="7">
                  <c:v>28</c:v>
                </c:pt>
                <c:pt idx="8">
                  <c:v>21</c:v>
                </c:pt>
                <c:pt idx="9">
                  <c:v>19</c:v>
                </c:pt>
                <c:pt idx="10">
                  <c:v>28</c:v>
                </c:pt>
                <c:pt idx="11">
                  <c:v>30</c:v>
                </c:pt>
                <c:pt idx="12">
                  <c:v>42</c:v>
                </c:pt>
                <c:pt idx="13">
                  <c:v>27</c:v>
                </c:pt>
                <c:pt idx="14">
                  <c:v>38</c:v>
                </c:pt>
                <c:pt idx="15">
                  <c:v>35</c:v>
                </c:pt>
                <c:pt idx="16">
                  <c:v>35</c:v>
                </c:pt>
                <c:pt idx="17">
                  <c:v>37</c:v>
                </c:pt>
                <c:pt idx="18">
                  <c:v>25</c:v>
                </c:pt>
                <c:pt idx="19">
                  <c:v>27</c:v>
                </c:pt>
                <c:pt idx="20">
                  <c:v>29</c:v>
                </c:pt>
                <c:pt idx="21">
                  <c:v>27</c:v>
                </c:pt>
                <c:pt idx="22">
                  <c:v>17</c:v>
                </c:pt>
                <c:pt idx="23">
                  <c:v>37</c:v>
                </c:pt>
                <c:pt idx="24">
                  <c:v>29</c:v>
                </c:pt>
                <c:pt idx="25">
                  <c:v>20</c:v>
                </c:pt>
                <c:pt idx="26">
                  <c:v>26</c:v>
                </c:pt>
                <c:pt idx="27">
                  <c:v>31</c:v>
                </c:pt>
                <c:pt idx="28">
                  <c:v>21</c:v>
                </c:pt>
                <c:pt idx="29">
                  <c:v>36</c:v>
                </c:pt>
              </c:numCache>
            </c:numRef>
          </c:val>
          <c:smooth val="0"/>
          <c:extLst>
            <c:ext xmlns:c16="http://schemas.microsoft.com/office/drawing/2014/chart" uri="{C3380CC4-5D6E-409C-BE32-E72D297353CC}">
              <c16:uniqueId val="{00000001-5BC7-4DA4-BC50-11EA2EAC7395}"/>
            </c:ext>
          </c:extLst>
        </c:ser>
        <c:ser>
          <c:idx val="2"/>
          <c:order val="2"/>
          <c:tx>
            <c:strRef>
              <c:f>Sheet1!$D$1</c:f>
              <c:strCache>
                <c:ptCount val="1"/>
                <c:pt idx="0">
                  <c:v>kawasaki.argentina</c:v>
                </c:pt>
              </c:strCache>
            </c:strRef>
          </c:tx>
          <c:spPr>
            <a:ln w="28575" cap="rnd">
              <a:solidFill>
                <a:schemeClr val="accent3"/>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Sheet1!$D$2:$D$31</c:f>
              <c:numCache>
                <c:formatCode>General</c:formatCode>
                <c:ptCount val="30"/>
                <c:pt idx="0">
                  <c:v>16</c:v>
                </c:pt>
                <c:pt idx="1">
                  <c:v>15</c:v>
                </c:pt>
                <c:pt idx="2">
                  <c:v>25</c:v>
                </c:pt>
                <c:pt idx="3">
                  <c:v>9</c:v>
                </c:pt>
                <c:pt idx="4">
                  <c:v>19</c:v>
                </c:pt>
                <c:pt idx="5">
                  <c:v>17</c:v>
                </c:pt>
                <c:pt idx="6">
                  <c:v>21</c:v>
                </c:pt>
                <c:pt idx="7">
                  <c:v>9</c:v>
                </c:pt>
                <c:pt idx="8">
                  <c:v>9</c:v>
                </c:pt>
                <c:pt idx="9">
                  <c:v>-2</c:v>
                </c:pt>
                <c:pt idx="10">
                  <c:v>10</c:v>
                </c:pt>
                <c:pt idx="11">
                  <c:v>23</c:v>
                </c:pt>
                <c:pt idx="12">
                  <c:v>18</c:v>
                </c:pt>
                <c:pt idx="13">
                  <c:v>14</c:v>
                </c:pt>
                <c:pt idx="14">
                  <c:v>20</c:v>
                </c:pt>
                <c:pt idx="15">
                  <c:v>9</c:v>
                </c:pt>
                <c:pt idx="16">
                  <c:v>9</c:v>
                </c:pt>
                <c:pt idx="17">
                  <c:v>11</c:v>
                </c:pt>
                <c:pt idx="18">
                  <c:v>17</c:v>
                </c:pt>
                <c:pt idx="19">
                  <c:v>12</c:v>
                </c:pt>
                <c:pt idx="20">
                  <c:v>3</c:v>
                </c:pt>
                <c:pt idx="21">
                  <c:v>7</c:v>
                </c:pt>
                <c:pt idx="22">
                  <c:v>8</c:v>
                </c:pt>
                <c:pt idx="23">
                  <c:v>10</c:v>
                </c:pt>
                <c:pt idx="24">
                  <c:v>4</c:v>
                </c:pt>
                <c:pt idx="25">
                  <c:v>21</c:v>
                </c:pt>
                <c:pt idx="26">
                  <c:v>13</c:v>
                </c:pt>
                <c:pt idx="27">
                  <c:v>2</c:v>
                </c:pt>
                <c:pt idx="28">
                  <c:v>6</c:v>
                </c:pt>
                <c:pt idx="29">
                  <c:v>19</c:v>
                </c:pt>
              </c:numCache>
            </c:numRef>
          </c:val>
          <c:smooth val="0"/>
          <c:extLst>
            <c:ext xmlns:c16="http://schemas.microsoft.com/office/drawing/2014/chart" uri="{C3380CC4-5D6E-409C-BE32-E72D297353CC}">
              <c16:uniqueId val="{00000002-5BC7-4DA4-BC50-11EA2EAC7395}"/>
            </c:ext>
          </c:extLst>
        </c:ser>
        <c:dLbls>
          <c:showLegendKey val="0"/>
          <c:showVal val="0"/>
          <c:showCatName val="0"/>
          <c:showSerName val="0"/>
          <c:showPercent val="0"/>
          <c:showBubbleSize val="0"/>
        </c:dLbls>
        <c:smooth val="0"/>
        <c:axId val="422320600"/>
        <c:axId val="422320272"/>
      </c:lineChart>
      <c:dateAx>
        <c:axId val="422320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320272"/>
        <c:crosses val="autoZero"/>
        <c:auto val="1"/>
        <c:lblOffset val="100"/>
        <c:baseTimeUnit val="days"/>
      </c:dateAx>
      <c:valAx>
        <c:axId val="422320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320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ktmargentina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18</c:v>
                </c:pt>
                <c:pt idx="1">
                  <c:v>6</c:v>
                </c:pt>
                <c:pt idx="2">
                  <c:v>15</c:v>
                </c:pt>
                <c:pt idx="3">
                  <c:v>14</c:v>
                </c:pt>
                <c:pt idx="4">
                  <c:v>11</c:v>
                </c:pt>
                <c:pt idx="5">
                  <c:v>17</c:v>
                </c:pt>
                <c:pt idx="6">
                  <c:v>20</c:v>
                </c:pt>
              </c:numCache>
            </c:numRef>
          </c:val>
          <c:extLst>
            <c:ext xmlns:c16="http://schemas.microsoft.com/office/drawing/2014/chart" uri="{C3380CC4-5D6E-409C-BE32-E72D297353CC}">
              <c16:uniqueId val="{00000000-C606-49E9-AD9B-4BAB2A02F361}"/>
            </c:ext>
          </c:extLst>
        </c:ser>
        <c:ser>
          <c:idx val="1"/>
          <c:order val="1"/>
          <c:tx>
            <c:strRef>
              <c:f>Sheet1!$C$1</c:f>
              <c:strCache>
                <c:ptCount val="1"/>
                <c:pt idx="0">
                  <c:v>suzukimotos.arg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33</c:v>
                </c:pt>
                <c:pt idx="1">
                  <c:v>28</c:v>
                </c:pt>
                <c:pt idx="2">
                  <c:v>34</c:v>
                </c:pt>
                <c:pt idx="3">
                  <c:v>28</c:v>
                </c:pt>
                <c:pt idx="4">
                  <c:v>36</c:v>
                </c:pt>
                <c:pt idx="5">
                  <c:v>41</c:v>
                </c:pt>
                <c:pt idx="6">
                  <c:v>42</c:v>
                </c:pt>
              </c:numCache>
            </c:numRef>
          </c:val>
          <c:extLst>
            <c:ext xmlns:c16="http://schemas.microsoft.com/office/drawing/2014/chart" uri="{C3380CC4-5D6E-409C-BE32-E72D297353CC}">
              <c16:uniqueId val="{00000001-C606-49E9-AD9B-4BAB2A02F361}"/>
            </c:ext>
          </c:extLst>
        </c:ser>
        <c:ser>
          <c:idx val="2"/>
          <c:order val="2"/>
          <c:tx>
            <c:strRef>
              <c:f>Sheet1!$D$1</c:f>
              <c:strCache>
                <c:ptCount val="1"/>
                <c:pt idx="0">
                  <c:v>kawasaki.argentina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9</c:v>
                </c:pt>
                <c:pt idx="1">
                  <c:v>20</c:v>
                </c:pt>
                <c:pt idx="2">
                  <c:v>15</c:v>
                </c:pt>
                <c:pt idx="3">
                  <c:v>10</c:v>
                </c:pt>
                <c:pt idx="4">
                  <c:v>12</c:v>
                </c:pt>
                <c:pt idx="5">
                  <c:v>12</c:v>
                </c:pt>
                <c:pt idx="6">
                  <c:v>11</c:v>
                </c:pt>
              </c:numCache>
            </c:numRef>
          </c:val>
          <c:extLst>
            <c:ext xmlns:c16="http://schemas.microsoft.com/office/drawing/2014/chart" uri="{C3380CC4-5D6E-409C-BE32-E72D297353CC}">
              <c16:uniqueId val="{00000002-C606-49E9-AD9B-4BAB2A02F361}"/>
            </c:ext>
          </c:extLst>
        </c:ser>
        <c:dLbls>
          <c:showLegendKey val="0"/>
          <c:showVal val="0"/>
          <c:showCatName val="0"/>
          <c:showSerName val="0"/>
          <c:showPercent val="0"/>
          <c:showBubbleSize val="0"/>
        </c:dLbls>
        <c:gapWidth val="219"/>
        <c:overlap val="-27"/>
        <c:axId val="422316336"/>
        <c:axId val="422318304"/>
      </c:barChart>
      <c:catAx>
        <c:axId val="422316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318304"/>
        <c:crosses val="autoZero"/>
        <c:auto val="1"/>
        <c:lblAlgn val="ctr"/>
        <c:lblOffset val="100"/>
        <c:noMultiLvlLbl val="0"/>
      </c:catAx>
      <c:valAx>
        <c:axId val="422318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316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ktmargentina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8</c:v>
                </c:pt>
                <c:pt idx="1">
                  <c:v>6</c:v>
                </c:pt>
                <c:pt idx="2">
                  <c:v>0</c:v>
                </c:pt>
                <c:pt idx="3">
                  <c:v>5</c:v>
                </c:pt>
                <c:pt idx="4">
                  <c:v>3</c:v>
                </c:pt>
                <c:pt idx="5">
                  <c:v>0</c:v>
                </c:pt>
                <c:pt idx="6">
                  <c:v>0</c:v>
                </c:pt>
              </c:numCache>
            </c:numRef>
          </c:val>
          <c:extLst>
            <c:ext xmlns:c16="http://schemas.microsoft.com/office/drawing/2014/chart" uri="{C3380CC4-5D6E-409C-BE32-E72D297353CC}">
              <c16:uniqueId val="{00000000-42EF-492B-8BC6-FA0E109D63C8}"/>
            </c:ext>
          </c:extLst>
        </c:ser>
        <c:ser>
          <c:idx val="1"/>
          <c:order val="1"/>
          <c:tx>
            <c:strRef>
              <c:f>Sheet1!$C$1</c:f>
              <c:strCache>
                <c:ptCount val="1"/>
                <c:pt idx="0">
                  <c:v>suzukimotos.arg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c:v>
                </c:pt>
                <c:pt idx="1">
                  <c:v>0</c:v>
                </c:pt>
                <c:pt idx="2">
                  <c:v>2</c:v>
                </c:pt>
                <c:pt idx="3">
                  <c:v>3</c:v>
                </c:pt>
                <c:pt idx="4">
                  <c:v>3</c:v>
                </c:pt>
                <c:pt idx="5">
                  <c:v>1</c:v>
                </c:pt>
                <c:pt idx="6">
                  <c:v>4</c:v>
                </c:pt>
              </c:numCache>
            </c:numRef>
          </c:val>
          <c:extLst>
            <c:ext xmlns:c16="http://schemas.microsoft.com/office/drawing/2014/chart" uri="{C3380CC4-5D6E-409C-BE32-E72D297353CC}">
              <c16:uniqueId val="{00000001-42EF-492B-8BC6-FA0E109D63C8}"/>
            </c:ext>
          </c:extLst>
        </c:ser>
        <c:ser>
          <c:idx val="2"/>
          <c:order val="2"/>
          <c:tx>
            <c:strRef>
              <c:f>Sheet1!$D$1</c:f>
              <c:strCache>
                <c:ptCount val="1"/>
                <c:pt idx="0">
                  <c:v>kawasaki.argentina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2</c:v>
                </c:pt>
                <c:pt idx="2">
                  <c:v>1</c:v>
                </c:pt>
                <c:pt idx="3">
                  <c:v>0</c:v>
                </c:pt>
                <c:pt idx="4">
                  <c:v>1</c:v>
                </c:pt>
                <c:pt idx="5">
                  <c:v>3</c:v>
                </c:pt>
                <c:pt idx="6">
                  <c:v>1</c:v>
                </c:pt>
              </c:numCache>
            </c:numRef>
          </c:val>
          <c:extLst>
            <c:ext xmlns:c16="http://schemas.microsoft.com/office/drawing/2014/chart" uri="{C3380CC4-5D6E-409C-BE32-E72D297353CC}">
              <c16:uniqueId val="{00000002-42EF-492B-8BC6-FA0E109D63C8}"/>
            </c:ext>
          </c:extLst>
        </c:ser>
        <c:dLbls>
          <c:showLegendKey val="0"/>
          <c:showVal val="0"/>
          <c:showCatName val="0"/>
          <c:showSerName val="0"/>
          <c:showPercent val="0"/>
          <c:showBubbleSize val="0"/>
        </c:dLbls>
        <c:gapWidth val="219"/>
        <c:overlap val="-27"/>
        <c:axId val="422316664"/>
        <c:axId val="422319616"/>
      </c:barChart>
      <c:catAx>
        <c:axId val="422316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319616"/>
        <c:crosses val="autoZero"/>
        <c:auto val="1"/>
        <c:lblAlgn val="ctr"/>
        <c:lblOffset val="100"/>
        <c:noMultiLvlLbl val="0"/>
      </c:catAx>
      <c:valAx>
        <c:axId val="422319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316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ktmargentina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0.19035832154644</c:v>
                </c:pt>
                <c:pt idx="1">
                  <c:v>0.21892189218921901</c:v>
                </c:pt>
                <c:pt idx="3">
                  <c:v>0.20556341348420601</c:v>
                </c:pt>
                <c:pt idx="4">
                  <c:v>0.24328147100424299</c:v>
                </c:pt>
              </c:numCache>
            </c:numRef>
          </c:val>
          <c:extLst>
            <c:ext xmlns:c16="http://schemas.microsoft.com/office/drawing/2014/chart" uri="{C3380CC4-5D6E-409C-BE32-E72D297353CC}">
              <c16:uniqueId val="{00000000-5FCF-49D3-817A-C393F7642A81}"/>
            </c:ext>
          </c:extLst>
        </c:ser>
        <c:ser>
          <c:idx val="1"/>
          <c:order val="1"/>
          <c:tx>
            <c:strRef>
              <c:f>Sheet1!$C$1</c:f>
              <c:strCache>
                <c:ptCount val="1"/>
                <c:pt idx="0">
                  <c:v>suzukimotos.arg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1.0959836623553401</c:v>
                </c:pt>
                <c:pt idx="2">
                  <c:v>1.27297481279782</c:v>
                </c:pt>
                <c:pt idx="3">
                  <c:v>1.9854776491944599</c:v>
                </c:pt>
                <c:pt idx="4">
                  <c:v>1.96959382800091</c:v>
                </c:pt>
                <c:pt idx="5">
                  <c:v>0.68754254594962605</c:v>
                </c:pt>
                <c:pt idx="6">
                  <c:v>1.14874063989108</c:v>
                </c:pt>
              </c:numCache>
            </c:numRef>
          </c:val>
          <c:extLst>
            <c:ext xmlns:c16="http://schemas.microsoft.com/office/drawing/2014/chart" uri="{C3380CC4-5D6E-409C-BE32-E72D297353CC}">
              <c16:uniqueId val="{00000001-5FCF-49D3-817A-C393F7642A81}"/>
            </c:ext>
          </c:extLst>
        </c:ser>
        <c:ser>
          <c:idx val="2"/>
          <c:order val="2"/>
          <c:tx>
            <c:strRef>
              <c:f>Sheet1!$D$1</c:f>
              <c:strCache>
                <c:ptCount val="1"/>
                <c:pt idx="0">
                  <c:v>kawasaki.argentina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0.25223907877901702</c:v>
                </c:pt>
                <c:pt idx="1">
                  <c:v>0.222993968195942</c:v>
                </c:pt>
                <c:pt idx="2">
                  <c:v>0.75854505574849196</c:v>
                </c:pt>
                <c:pt idx="4">
                  <c:v>0.28331200877353302</c:v>
                </c:pt>
                <c:pt idx="5">
                  <c:v>0.30707366112228102</c:v>
                </c:pt>
                <c:pt idx="6">
                  <c:v>0.2211661487845</c:v>
                </c:pt>
              </c:numCache>
            </c:numRef>
          </c:val>
          <c:extLst>
            <c:ext xmlns:c16="http://schemas.microsoft.com/office/drawing/2014/chart" uri="{C3380CC4-5D6E-409C-BE32-E72D297353CC}">
              <c16:uniqueId val="{00000002-5FCF-49D3-817A-C393F7642A81}"/>
            </c:ext>
          </c:extLst>
        </c:ser>
        <c:dLbls>
          <c:showLegendKey val="0"/>
          <c:showVal val="0"/>
          <c:showCatName val="0"/>
          <c:showSerName val="0"/>
          <c:showPercent val="0"/>
          <c:showBubbleSize val="0"/>
        </c:dLbls>
        <c:gapWidth val="219"/>
        <c:overlap val="-27"/>
        <c:axId val="422325848"/>
        <c:axId val="422329128"/>
      </c:barChart>
      <c:catAx>
        <c:axId val="422325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329128"/>
        <c:crosses val="autoZero"/>
        <c:auto val="1"/>
        <c:lblAlgn val="ctr"/>
        <c:lblOffset val="100"/>
        <c:noMultiLvlLbl val="0"/>
      </c:catAx>
      <c:valAx>
        <c:axId val="422329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325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ktmargentina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4</c:v>
                </c:pt>
                <c:pt idx="13">
                  <c:v>2</c:v>
                </c:pt>
                <c:pt idx="14">
                  <c:v>1</c:v>
                </c:pt>
                <c:pt idx="15">
                  <c:v>0</c:v>
                </c:pt>
                <c:pt idx="16">
                  <c:v>0</c:v>
                </c:pt>
                <c:pt idx="17">
                  <c:v>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7B5B-4F9E-A3F7-D5E9BDD2B497}"/>
            </c:ext>
          </c:extLst>
        </c:ser>
        <c:ser>
          <c:idx val="1"/>
          <c:order val="1"/>
          <c:tx>
            <c:strRef>
              <c:f>Sheet1!$C$1</c:f>
              <c:strCache>
                <c:ptCount val="1"/>
                <c:pt idx="0">
                  <c:v>suzukimotos.arg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1</c:v>
                </c:pt>
                <c:pt idx="9">
                  <c:v>1</c:v>
                </c:pt>
                <c:pt idx="10">
                  <c:v>1</c:v>
                </c:pt>
                <c:pt idx="11">
                  <c:v>1</c:v>
                </c:pt>
                <c:pt idx="12">
                  <c:v>1</c:v>
                </c:pt>
                <c:pt idx="13">
                  <c:v>1</c:v>
                </c:pt>
                <c:pt idx="14">
                  <c:v>1</c:v>
                </c:pt>
                <c:pt idx="15">
                  <c:v>1</c:v>
                </c:pt>
                <c:pt idx="16">
                  <c:v>0</c:v>
                </c:pt>
                <c:pt idx="17">
                  <c:v>0</c:v>
                </c:pt>
                <c:pt idx="18">
                  <c:v>2</c:v>
                </c:pt>
                <c:pt idx="19">
                  <c:v>0</c:v>
                </c:pt>
                <c:pt idx="20">
                  <c:v>1</c:v>
                </c:pt>
                <c:pt idx="21">
                  <c:v>1</c:v>
                </c:pt>
                <c:pt idx="22">
                  <c:v>1</c:v>
                </c:pt>
                <c:pt idx="23">
                  <c:v>0</c:v>
                </c:pt>
              </c:numCache>
            </c:numRef>
          </c:val>
          <c:smooth val="0"/>
          <c:extLst>
            <c:ext xmlns:c16="http://schemas.microsoft.com/office/drawing/2014/chart" uri="{C3380CC4-5D6E-409C-BE32-E72D297353CC}">
              <c16:uniqueId val="{00000001-7B5B-4F9E-A3F7-D5E9BDD2B497}"/>
            </c:ext>
          </c:extLst>
        </c:ser>
        <c:ser>
          <c:idx val="2"/>
          <c:order val="2"/>
          <c:tx>
            <c:strRef>
              <c:f>Sheet1!$D$1</c:f>
              <c:strCache>
                <c:ptCount val="1"/>
                <c:pt idx="0">
                  <c:v>kawasaki.argentina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1</c:v>
                </c:pt>
                <c:pt idx="19">
                  <c:v>2</c:v>
                </c:pt>
                <c:pt idx="20">
                  <c:v>0</c:v>
                </c:pt>
                <c:pt idx="21">
                  <c:v>0</c:v>
                </c:pt>
                <c:pt idx="22">
                  <c:v>0</c:v>
                </c:pt>
                <c:pt idx="23">
                  <c:v>0</c:v>
                </c:pt>
              </c:numCache>
            </c:numRef>
          </c:val>
          <c:smooth val="0"/>
          <c:extLst>
            <c:ext xmlns:c16="http://schemas.microsoft.com/office/drawing/2014/chart" uri="{C3380CC4-5D6E-409C-BE32-E72D297353CC}">
              <c16:uniqueId val="{00000002-7B5B-4F9E-A3F7-D5E9BDD2B497}"/>
            </c:ext>
          </c:extLst>
        </c:ser>
        <c:dLbls>
          <c:showLegendKey val="0"/>
          <c:showVal val="0"/>
          <c:showCatName val="0"/>
          <c:showSerName val="0"/>
          <c:showPercent val="0"/>
          <c:showBubbleSize val="0"/>
        </c:dLbls>
        <c:smooth val="0"/>
        <c:axId val="422326832"/>
        <c:axId val="422327160"/>
      </c:lineChart>
      <c:catAx>
        <c:axId val="422326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327160"/>
        <c:crosses val="autoZero"/>
        <c:auto val="1"/>
        <c:lblAlgn val="ctr"/>
        <c:lblOffset val="100"/>
        <c:noMultiLvlLbl val="0"/>
      </c:catAx>
      <c:valAx>
        <c:axId val="422327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326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ktmargentina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0.14947753593119301</c:v>
                </c:pt>
                <c:pt idx="11">
                  <c:v>8.3933758346222007E-2</c:v>
                </c:pt>
                <c:pt idx="12">
                  <c:v>0.19663133275491301</c:v>
                </c:pt>
                <c:pt idx="13">
                  <c:v>0.31090070039106199</c:v>
                </c:pt>
                <c:pt idx="14">
                  <c:v>6.9787619299105999E-2</c:v>
                </c:pt>
                <c:pt idx="15">
                  <c:v>0</c:v>
                </c:pt>
                <c:pt idx="16">
                  <c:v>0.217536182680096</c:v>
                </c:pt>
                <c:pt idx="17">
                  <c:v>0.34233656494020898</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DE72-425F-8164-CA7EB719DDBA}"/>
            </c:ext>
          </c:extLst>
        </c:ser>
        <c:ser>
          <c:idx val="1"/>
          <c:order val="1"/>
          <c:tx>
            <c:strRef>
              <c:f>Sheet1!$C$1</c:f>
              <c:strCache>
                <c:ptCount val="1"/>
                <c:pt idx="0">
                  <c:v>suzukimotos.arg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0.57961131946812094</c:v>
                </c:pt>
                <c:pt idx="9">
                  <c:v>1.24786907603137</c:v>
                </c:pt>
                <c:pt idx="10">
                  <c:v>0.56597340606887103</c:v>
                </c:pt>
                <c:pt idx="11">
                  <c:v>0.97511080804636896</c:v>
                </c:pt>
                <c:pt idx="12">
                  <c:v>1.8888510057961101</c:v>
                </c:pt>
                <c:pt idx="13">
                  <c:v>0.68871462666212102</c:v>
                </c:pt>
                <c:pt idx="14">
                  <c:v>0.83873167405386995</c:v>
                </c:pt>
                <c:pt idx="15">
                  <c:v>2.4752812819638601</c:v>
                </c:pt>
                <c:pt idx="16">
                  <c:v>0</c:v>
                </c:pt>
                <c:pt idx="17">
                  <c:v>0</c:v>
                </c:pt>
                <c:pt idx="18">
                  <c:v>0.70007955449482895</c:v>
                </c:pt>
                <c:pt idx="19">
                  <c:v>0</c:v>
                </c:pt>
                <c:pt idx="20">
                  <c:v>2.9969314694851699</c:v>
                </c:pt>
                <c:pt idx="21">
                  <c:v>2.1275144902829899</c:v>
                </c:pt>
                <c:pt idx="22">
                  <c:v>0.85918854415274504</c:v>
                </c:pt>
                <c:pt idx="23">
                  <c:v>0</c:v>
                </c:pt>
              </c:numCache>
            </c:numRef>
          </c:val>
          <c:smooth val="0"/>
          <c:extLst>
            <c:ext xmlns:c16="http://schemas.microsoft.com/office/drawing/2014/chart" uri="{C3380CC4-5D6E-409C-BE32-E72D297353CC}">
              <c16:uniqueId val="{00000001-DE72-425F-8164-CA7EB719DDBA}"/>
            </c:ext>
          </c:extLst>
        </c:ser>
        <c:ser>
          <c:idx val="2"/>
          <c:order val="2"/>
          <c:tx>
            <c:strRef>
              <c:f>Sheet1!$D$1</c:f>
              <c:strCache>
                <c:ptCount val="1"/>
                <c:pt idx="0">
                  <c:v>kawasaki.argentina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0.18646143721550901</c:v>
                </c:pt>
                <c:pt idx="12">
                  <c:v>0.244349791906599</c:v>
                </c:pt>
                <c:pt idx="13">
                  <c:v>0</c:v>
                </c:pt>
                <c:pt idx="14">
                  <c:v>0</c:v>
                </c:pt>
                <c:pt idx="15">
                  <c:v>0</c:v>
                </c:pt>
                <c:pt idx="16">
                  <c:v>0</c:v>
                </c:pt>
                <c:pt idx="17">
                  <c:v>0</c:v>
                </c:pt>
                <c:pt idx="18">
                  <c:v>0.52099519221980495</c:v>
                </c:pt>
                <c:pt idx="19">
                  <c:v>0.30711295541377998</c:v>
                </c:pt>
                <c:pt idx="20">
                  <c:v>0</c:v>
                </c:pt>
                <c:pt idx="21">
                  <c:v>0</c:v>
                </c:pt>
                <c:pt idx="22">
                  <c:v>0</c:v>
                </c:pt>
                <c:pt idx="23">
                  <c:v>0</c:v>
                </c:pt>
              </c:numCache>
            </c:numRef>
          </c:val>
          <c:smooth val="0"/>
          <c:extLst>
            <c:ext xmlns:c16="http://schemas.microsoft.com/office/drawing/2014/chart" uri="{C3380CC4-5D6E-409C-BE32-E72D297353CC}">
              <c16:uniqueId val="{00000002-DE72-425F-8164-CA7EB719DDBA}"/>
            </c:ext>
          </c:extLst>
        </c:ser>
        <c:dLbls>
          <c:showLegendKey val="0"/>
          <c:showVal val="0"/>
          <c:showCatName val="0"/>
          <c:showSerName val="0"/>
          <c:showPercent val="0"/>
          <c:showBubbleSize val="0"/>
        </c:dLbls>
        <c:smooth val="0"/>
        <c:axId val="419346088"/>
        <c:axId val="419354288"/>
      </c:lineChart>
      <c:catAx>
        <c:axId val="419346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354288"/>
        <c:crosses val="autoZero"/>
        <c:auto val="1"/>
        <c:lblAlgn val="ctr"/>
        <c:lblOffset val="100"/>
        <c:noMultiLvlLbl val="0"/>
      </c:catAx>
      <c:valAx>
        <c:axId val="419354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346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Sheet1!$A$2:$A$4</c:f>
              <c:strCache>
                <c:ptCount val="3"/>
                <c:pt idx="0">
                  <c:v>ktmargentina</c:v>
                </c:pt>
                <c:pt idx="1">
                  <c:v>suzukimotos.arg</c:v>
                </c:pt>
                <c:pt idx="2">
                  <c:v>kawasaki.argentina</c:v>
                </c:pt>
              </c:strCache>
            </c:strRef>
          </c:cat>
          <c:val>
            <c:numRef>
              <c:f>Sheet1!$B$2:$B$4</c:f>
              <c:numCache>
                <c:formatCode>General</c:formatCode>
                <c:ptCount val="3"/>
                <c:pt idx="0">
                  <c:v>13</c:v>
                </c:pt>
                <c:pt idx="1">
                  <c:v>4</c:v>
                </c:pt>
                <c:pt idx="2">
                  <c:v>6</c:v>
                </c:pt>
              </c:numCache>
            </c:numRef>
          </c:val>
          <c:extLst>
            <c:ext xmlns:c16="http://schemas.microsoft.com/office/drawing/2014/chart" uri="{C3380CC4-5D6E-409C-BE32-E72D297353CC}">
              <c16:uniqueId val="{00000000-0377-49E0-843F-F2DBE6B942D0}"/>
            </c:ext>
          </c:extLst>
        </c:ser>
        <c:ser>
          <c:idx val="1"/>
          <c:order val="1"/>
          <c:tx>
            <c:strRef>
              <c:f>Sheet1!$C$1</c:f>
              <c:strCache>
                <c:ptCount val="1"/>
                <c:pt idx="0">
                  <c:v>Images</c:v>
                </c:pt>
              </c:strCache>
            </c:strRef>
          </c:tx>
          <c:spPr>
            <a:solidFill>
              <a:schemeClr val="accent2"/>
            </a:solidFill>
            <a:ln>
              <a:noFill/>
            </a:ln>
            <a:effectLst/>
          </c:spPr>
          <c:invertIfNegative val="0"/>
          <c:cat>
            <c:strRef>
              <c:f>Sheet1!$A$2:$A$4</c:f>
              <c:strCache>
                <c:ptCount val="3"/>
                <c:pt idx="0">
                  <c:v>ktmargentina</c:v>
                </c:pt>
                <c:pt idx="1">
                  <c:v>suzukimotos.arg</c:v>
                </c:pt>
                <c:pt idx="2">
                  <c:v>kawasaki.argentina</c:v>
                </c:pt>
              </c:strCache>
            </c:strRef>
          </c:cat>
          <c:val>
            <c:numRef>
              <c:f>Sheet1!$C$2:$C$4</c:f>
              <c:numCache>
                <c:formatCode>General</c:formatCode>
                <c:ptCount val="3"/>
                <c:pt idx="0">
                  <c:v>9</c:v>
                </c:pt>
                <c:pt idx="1">
                  <c:v>10</c:v>
                </c:pt>
                <c:pt idx="2">
                  <c:v>1</c:v>
                </c:pt>
              </c:numCache>
            </c:numRef>
          </c:val>
          <c:extLst>
            <c:ext xmlns:c16="http://schemas.microsoft.com/office/drawing/2014/chart" uri="{C3380CC4-5D6E-409C-BE32-E72D297353CC}">
              <c16:uniqueId val="{00000001-0377-49E0-843F-F2DBE6B942D0}"/>
            </c:ext>
          </c:extLst>
        </c:ser>
        <c:ser>
          <c:idx val="2"/>
          <c:order val="2"/>
          <c:tx>
            <c:strRef>
              <c:f>Sheet1!$D$1</c:f>
              <c:strCache>
                <c:ptCount val="1"/>
                <c:pt idx="0">
                  <c:v>Videos</c:v>
                </c:pt>
              </c:strCache>
            </c:strRef>
          </c:tx>
          <c:spPr>
            <a:solidFill>
              <a:schemeClr val="accent3"/>
            </a:solidFill>
            <a:ln>
              <a:noFill/>
            </a:ln>
            <a:effectLst/>
          </c:spPr>
          <c:invertIfNegative val="0"/>
          <c:cat>
            <c:strRef>
              <c:f>Sheet1!$A$2:$A$4</c:f>
              <c:strCache>
                <c:ptCount val="3"/>
                <c:pt idx="0">
                  <c:v>ktmargentina</c:v>
                </c:pt>
                <c:pt idx="1">
                  <c:v>suzukimotos.arg</c:v>
                </c:pt>
                <c:pt idx="2">
                  <c:v>kawasaki.argentina</c:v>
                </c:pt>
              </c:strCache>
            </c:strRef>
          </c:cat>
          <c:val>
            <c:numRef>
              <c:f>Sheet1!$D$2:$D$4</c:f>
              <c:numCache>
                <c:formatCode>General</c:formatCode>
                <c:ptCount val="3"/>
                <c:pt idx="0">
                  <c:v>0</c:v>
                </c:pt>
                <c:pt idx="1">
                  <c:v>3</c:v>
                </c:pt>
                <c:pt idx="2">
                  <c:v>2</c:v>
                </c:pt>
              </c:numCache>
            </c:numRef>
          </c:val>
          <c:extLst>
            <c:ext xmlns:c16="http://schemas.microsoft.com/office/drawing/2014/chart" uri="{C3380CC4-5D6E-409C-BE32-E72D297353CC}">
              <c16:uniqueId val="{00000002-0377-49E0-843F-F2DBE6B942D0}"/>
            </c:ext>
          </c:extLst>
        </c:ser>
        <c:dLbls>
          <c:showLegendKey val="0"/>
          <c:showVal val="0"/>
          <c:showCatName val="0"/>
          <c:showSerName val="0"/>
          <c:showPercent val="0"/>
          <c:showBubbleSize val="0"/>
        </c:dLbls>
        <c:gapWidth val="150"/>
        <c:overlap val="100"/>
        <c:axId val="333111624"/>
        <c:axId val="390535136"/>
      </c:barChart>
      <c:catAx>
        <c:axId val="333111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535136"/>
        <c:crosses val="autoZero"/>
        <c:auto val="1"/>
        <c:lblAlgn val="ctr"/>
        <c:lblOffset val="100"/>
        <c:noMultiLvlLbl val="0"/>
      </c:catAx>
      <c:valAx>
        <c:axId val="3905351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111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Sheet1!$A$2:$A$4</c:f>
              <c:strCache>
                <c:ptCount val="3"/>
                <c:pt idx="0">
                  <c:v>ktmargentina</c:v>
                </c:pt>
                <c:pt idx="1">
                  <c:v>suzukimotos.arg</c:v>
                </c:pt>
                <c:pt idx="2">
                  <c:v>kawasaki.argentina</c:v>
                </c:pt>
              </c:strCache>
            </c:strRef>
          </c:cat>
          <c:val>
            <c:numRef>
              <c:f>Sheet1!$B$2:$B$4</c:f>
              <c:numCache>
                <c:formatCode>General</c:formatCode>
                <c:ptCount val="3"/>
                <c:pt idx="0">
                  <c:v>2349</c:v>
                </c:pt>
                <c:pt idx="1">
                  <c:v>2174</c:v>
                </c:pt>
                <c:pt idx="2">
                  <c:v>155</c:v>
                </c:pt>
              </c:numCache>
            </c:numRef>
          </c:val>
          <c:extLst>
            <c:ext xmlns:c16="http://schemas.microsoft.com/office/drawing/2014/chart" uri="{C3380CC4-5D6E-409C-BE32-E72D297353CC}">
              <c16:uniqueId val="{00000000-260A-47A8-A20A-1A68C496CA52}"/>
            </c:ext>
          </c:extLst>
        </c:ser>
        <c:ser>
          <c:idx val="1"/>
          <c:order val="1"/>
          <c:tx>
            <c:strRef>
              <c:f>Sheet1!$C$1</c:f>
              <c:strCache>
                <c:ptCount val="1"/>
                <c:pt idx="0">
                  <c:v>Videos</c:v>
                </c:pt>
              </c:strCache>
            </c:strRef>
          </c:tx>
          <c:spPr>
            <a:solidFill>
              <a:schemeClr val="accent2"/>
            </a:solidFill>
            <a:ln>
              <a:noFill/>
            </a:ln>
            <a:effectLst/>
          </c:spPr>
          <c:invertIfNegative val="0"/>
          <c:cat>
            <c:strRef>
              <c:f>Sheet1!$A$2:$A$4</c:f>
              <c:strCache>
                <c:ptCount val="3"/>
                <c:pt idx="0">
                  <c:v>ktmargentina</c:v>
                </c:pt>
                <c:pt idx="1">
                  <c:v>suzukimotos.arg</c:v>
                </c:pt>
                <c:pt idx="2">
                  <c:v>kawasaki.argentina</c:v>
                </c:pt>
              </c:strCache>
            </c:strRef>
          </c:cat>
          <c:val>
            <c:numRef>
              <c:f>Sheet1!$C$2:$C$4</c:f>
              <c:numCache>
                <c:formatCode>General</c:formatCode>
                <c:ptCount val="3"/>
                <c:pt idx="0">
                  <c:v>0</c:v>
                </c:pt>
                <c:pt idx="1">
                  <c:v>349</c:v>
                </c:pt>
                <c:pt idx="2">
                  <c:v>199</c:v>
                </c:pt>
              </c:numCache>
            </c:numRef>
          </c:val>
          <c:extLst>
            <c:ext xmlns:c16="http://schemas.microsoft.com/office/drawing/2014/chart" uri="{C3380CC4-5D6E-409C-BE32-E72D297353CC}">
              <c16:uniqueId val="{00000001-260A-47A8-A20A-1A68C496CA52}"/>
            </c:ext>
          </c:extLst>
        </c:ser>
        <c:ser>
          <c:idx val="2"/>
          <c:order val="2"/>
          <c:tx>
            <c:strRef>
              <c:f>Sheet1!$D$1</c:f>
              <c:strCache>
                <c:ptCount val="1"/>
                <c:pt idx="0">
                  <c:v>Carousels</c:v>
                </c:pt>
              </c:strCache>
            </c:strRef>
          </c:tx>
          <c:spPr>
            <a:solidFill>
              <a:schemeClr val="accent3"/>
            </a:solidFill>
            <a:ln>
              <a:noFill/>
            </a:ln>
            <a:effectLst/>
          </c:spPr>
          <c:invertIfNegative val="0"/>
          <c:cat>
            <c:strRef>
              <c:f>Sheet1!$A$2:$A$4</c:f>
              <c:strCache>
                <c:ptCount val="3"/>
                <c:pt idx="0">
                  <c:v>ktmargentina</c:v>
                </c:pt>
                <c:pt idx="1">
                  <c:v>suzukimotos.arg</c:v>
                </c:pt>
                <c:pt idx="2">
                  <c:v>kawasaki.argentina</c:v>
                </c:pt>
              </c:strCache>
            </c:strRef>
          </c:cat>
          <c:val>
            <c:numRef>
              <c:f>Sheet1!$D$2:$D$4</c:f>
              <c:numCache>
                <c:formatCode>General</c:formatCode>
                <c:ptCount val="3"/>
                <c:pt idx="0">
                  <c:v>2523</c:v>
                </c:pt>
                <c:pt idx="1">
                  <c:v>1014</c:v>
                </c:pt>
                <c:pt idx="2">
                  <c:v>1223</c:v>
                </c:pt>
              </c:numCache>
            </c:numRef>
          </c:val>
          <c:extLst>
            <c:ext xmlns:c16="http://schemas.microsoft.com/office/drawing/2014/chart" uri="{C3380CC4-5D6E-409C-BE32-E72D297353CC}">
              <c16:uniqueId val="{00000002-260A-47A8-A20A-1A68C496CA52}"/>
            </c:ext>
          </c:extLst>
        </c:ser>
        <c:dLbls>
          <c:showLegendKey val="0"/>
          <c:showVal val="0"/>
          <c:showCatName val="0"/>
          <c:showSerName val="0"/>
          <c:showPercent val="0"/>
          <c:showBubbleSize val="0"/>
        </c:dLbls>
        <c:gapWidth val="150"/>
        <c:overlap val="100"/>
        <c:axId val="423519912"/>
        <c:axId val="423518600"/>
      </c:barChart>
      <c:catAx>
        <c:axId val="423519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518600"/>
        <c:crosses val="autoZero"/>
        <c:auto val="1"/>
        <c:lblAlgn val="ctr"/>
        <c:lblOffset val="100"/>
        <c:noMultiLvlLbl val="0"/>
      </c:catAx>
      <c:valAx>
        <c:axId val="4235186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519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ktmargentina</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0.18298838760830899</c:v>
                </c:pt>
                <c:pt idx="1">
                  <c:v>0.24580098909729001</c:v>
                </c:pt>
                <c:pt idx="2">
                  <c:v>0</c:v>
                </c:pt>
              </c:numCache>
            </c:numRef>
          </c:val>
          <c:extLst>
            <c:ext xmlns:c16="http://schemas.microsoft.com/office/drawing/2014/chart" uri="{C3380CC4-5D6E-409C-BE32-E72D297353CC}">
              <c16:uniqueId val="{00000000-E9DB-4B9F-9D92-ECD96D51B855}"/>
            </c:ext>
          </c:extLst>
        </c:ser>
        <c:ser>
          <c:idx val="1"/>
          <c:order val="1"/>
          <c:tx>
            <c:strRef>
              <c:f>Sheet1!$C$1</c:f>
              <c:strCache>
                <c:ptCount val="1"/>
                <c:pt idx="0">
                  <c:v>suzukimotos.arg</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1.7015095428448199</c:v>
                </c:pt>
                <c:pt idx="1">
                  <c:v>1.49529015473791</c:v>
                </c:pt>
                <c:pt idx="2">
                  <c:v>0.81675841296516705</c:v>
                </c:pt>
              </c:numCache>
            </c:numRef>
          </c:val>
          <c:extLst>
            <c:ext xmlns:c16="http://schemas.microsoft.com/office/drawing/2014/chart" uri="{C3380CC4-5D6E-409C-BE32-E72D297353CC}">
              <c16:uniqueId val="{00000001-E9DB-4B9F-9D92-ECD96D51B855}"/>
            </c:ext>
          </c:extLst>
        </c:ser>
        <c:ser>
          <c:idx val="2"/>
          <c:order val="2"/>
          <c:tx>
            <c:strRef>
              <c:f>Sheet1!$D$1</c:f>
              <c:strCache>
                <c:ptCount val="1"/>
                <c:pt idx="0">
                  <c:v>kawasaki.argentina</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0.372646314906948</c:v>
                </c:pt>
                <c:pt idx="1">
                  <c:v>0.28364381656479998</c:v>
                </c:pt>
                <c:pt idx="2">
                  <c:v>0.18241484251824</c:v>
                </c:pt>
              </c:numCache>
            </c:numRef>
          </c:val>
          <c:extLst>
            <c:ext xmlns:c16="http://schemas.microsoft.com/office/drawing/2014/chart" uri="{C3380CC4-5D6E-409C-BE32-E72D297353CC}">
              <c16:uniqueId val="{00000002-E9DB-4B9F-9D92-ECD96D51B855}"/>
            </c:ext>
          </c:extLst>
        </c:ser>
        <c:dLbls>
          <c:showLegendKey val="0"/>
          <c:showVal val="0"/>
          <c:showCatName val="0"/>
          <c:showSerName val="0"/>
          <c:showPercent val="0"/>
          <c:showBubbleSize val="0"/>
        </c:dLbls>
        <c:gapWidth val="219"/>
        <c:overlap val="-27"/>
        <c:axId val="423522208"/>
        <c:axId val="423519256"/>
      </c:barChart>
      <c:catAx>
        <c:axId val="423522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519256"/>
        <c:crosses val="autoZero"/>
        <c:auto val="1"/>
        <c:lblAlgn val="ctr"/>
        <c:lblOffset val="100"/>
        <c:noMultiLvlLbl val="0"/>
      </c:catAx>
      <c:valAx>
        <c:axId val="423519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522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Sheet1!$A$2:$A$4</c:f>
              <c:strCache>
                <c:ptCount val="3"/>
                <c:pt idx="0">
                  <c:v>ktmargentina</c:v>
                </c:pt>
                <c:pt idx="1">
                  <c:v>suzukimotos.arg</c:v>
                </c:pt>
                <c:pt idx="2">
                  <c:v>kawasaki.argentina</c:v>
                </c:pt>
              </c:strCache>
            </c:strRef>
          </c:cat>
          <c:val>
            <c:numRef>
              <c:f>Sheet1!$B$2:$B$4</c:f>
              <c:numCache>
                <c:formatCode>General</c:formatCode>
                <c:ptCount val="3"/>
                <c:pt idx="0">
                  <c:v>4804</c:v>
                </c:pt>
                <c:pt idx="1">
                  <c:v>3374</c:v>
                </c:pt>
                <c:pt idx="2">
                  <c:v>1529</c:v>
                </c:pt>
              </c:numCache>
            </c:numRef>
          </c:val>
          <c:extLst>
            <c:ext xmlns:c16="http://schemas.microsoft.com/office/drawing/2014/chart" uri="{C3380CC4-5D6E-409C-BE32-E72D297353CC}">
              <c16:uniqueId val="{00000000-8C36-4573-841B-0061058E87D6}"/>
            </c:ext>
          </c:extLst>
        </c:ser>
        <c:ser>
          <c:idx val="1"/>
          <c:order val="1"/>
          <c:tx>
            <c:strRef>
              <c:f>Sheet1!$C$1</c:f>
              <c:strCache>
                <c:ptCount val="1"/>
                <c:pt idx="0">
                  <c:v>Comments</c:v>
                </c:pt>
              </c:strCache>
            </c:strRef>
          </c:tx>
          <c:spPr>
            <a:solidFill>
              <a:schemeClr val="accent2"/>
            </a:solidFill>
            <a:ln>
              <a:noFill/>
            </a:ln>
            <a:effectLst/>
          </c:spPr>
          <c:invertIfNegative val="0"/>
          <c:cat>
            <c:strRef>
              <c:f>Sheet1!$A$2:$A$4</c:f>
              <c:strCache>
                <c:ptCount val="3"/>
                <c:pt idx="0">
                  <c:v>ktmargentina</c:v>
                </c:pt>
                <c:pt idx="1">
                  <c:v>suzukimotos.arg</c:v>
                </c:pt>
                <c:pt idx="2">
                  <c:v>kawasaki.argentina</c:v>
                </c:pt>
              </c:strCache>
            </c:strRef>
          </c:cat>
          <c:val>
            <c:numRef>
              <c:f>Sheet1!$C$2:$C$4</c:f>
              <c:numCache>
                <c:formatCode>General</c:formatCode>
                <c:ptCount val="3"/>
                <c:pt idx="0">
                  <c:v>68</c:v>
                </c:pt>
                <c:pt idx="1">
                  <c:v>163</c:v>
                </c:pt>
                <c:pt idx="2">
                  <c:v>48</c:v>
                </c:pt>
              </c:numCache>
            </c:numRef>
          </c:val>
          <c:extLst>
            <c:ext xmlns:c16="http://schemas.microsoft.com/office/drawing/2014/chart" uri="{C3380CC4-5D6E-409C-BE32-E72D297353CC}">
              <c16:uniqueId val="{00000001-8C36-4573-841B-0061058E87D6}"/>
            </c:ext>
          </c:extLst>
        </c:ser>
        <c:dLbls>
          <c:showLegendKey val="0"/>
          <c:showVal val="0"/>
          <c:showCatName val="0"/>
          <c:showSerName val="0"/>
          <c:showPercent val="0"/>
          <c:showBubbleSize val="0"/>
        </c:dLbls>
        <c:gapWidth val="150"/>
        <c:overlap val="100"/>
        <c:axId val="423521552"/>
        <c:axId val="423528440"/>
      </c:barChart>
      <c:catAx>
        <c:axId val="423521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528440"/>
        <c:crosses val="autoZero"/>
        <c:auto val="1"/>
        <c:lblAlgn val="ctr"/>
        <c:lblOffset val="100"/>
        <c:noMultiLvlLbl val="0"/>
      </c:catAx>
      <c:valAx>
        <c:axId val="4235284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521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954A4-0EE5-48E0-A5F7-1DE1F415B7BF}"/>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DB6BC47A-CB9F-4A0F-A057-8BBE886BB19A}"/>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8059784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3D555-5FFE-4283-B5BE-99C00896163B}"/>
              </a:ext>
            </a:extLst>
          </p:cNvPr>
          <p:cNvSpPr>
            <a:spLocks noGrp="1"/>
          </p:cNvSpPr>
          <p:nvPr>
            <p:ph type="title"/>
          </p:nvPr>
        </p:nvSpPr>
        <p:spPr/>
        <p:txBody>
          <a:bodyPr/>
          <a:lstStyle/>
          <a:p>
            <a:r>
              <a:rPr lang="en-US"/>
              <a:t>Instagram Key Metrics Table | Suzuki</a:t>
            </a:r>
          </a:p>
        </p:txBody>
      </p:sp>
      <p:graphicFrame>
        <p:nvGraphicFramePr>
          <p:cNvPr id="5" name="Table Placeholder 4">
            <a:extLst>
              <a:ext uri="{FF2B5EF4-FFF2-40B4-BE49-F238E27FC236}">
                <a16:creationId xmlns:a16="http://schemas.microsoft.com/office/drawing/2014/main" id="{9FD93833-4CEF-4D81-B7BE-09E48BC50246}"/>
              </a:ext>
            </a:extLst>
          </p:cNvPr>
          <p:cNvGraphicFramePr>
            <a:graphicFrameLocks noGrp="1"/>
          </p:cNvGraphicFramePr>
          <p:nvPr>
            <p:ph type="tbl" sz="quarter" idx="13"/>
            <p:extLst>
              <p:ext uri="{D42A27DB-BD31-4B8C-83A1-F6EECF244321}">
                <p14:modId xmlns:p14="http://schemas.microsoft.com/office/powerpoint/2010/main" val="1086910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22058326"/>
                    </a:ext>
                  </a:extLst>
                </a:gridCol>
                <a:gridCol w="658368">
                  <a:extLst>
                    <a:ext uri="{9D8B030D-6E8A-4147-A177-3AD203B41FA5}">
                      <a16:colId xmlns:a16="http://schemas.microsoft.com/office/drawing/2014/main" val="2279805418"/>
                    </a:ext>
                  </a:extLst>
                </a:gridCol>
                <a:gridCol w="658368">
                  <a:extLst>
                    <a:ext uri="{9D8B030D-6E8A-4147-A177-3AD203B41FA5}">
                      <a16:colId xmlns:a16="http://schemas.microsoft.com/office/drawing/2014/main" val="3155940075"/>
                    </a:ext>
                  </a:extLst>
                </a:gridCol>
                <a:gridCol w="658368">
                  <a:extLst>
                    <a:ext uri="{9D8B030D-6E8A-4147-A177-3AD203B41FA5}">
                      <a16:colId xmlns:a16="http://schemas.microsoft.com/office/drawing/2014/main" val="1696562028"/>
                    </a:ext>
                  </a:extLst>
                </a:gridCol>
                <a:gridCol w="658368">
                  <a:extLst>
                    <a:ext uri="{9D8B030D-6E8A-4147-A177-3AD203B41FA5}">
                      <a16:colId xmlns:a16="http://schemas.microsoft.com/office/drawing/2014/main" val="4294466637"/>
                    </a:ext>
                  </a:extLst>
                </a:gridCol>
                <a:gridCol w="658368">
                  <a:extLst>
                    <a:ext uri="{9D8B030D-6E8A-4147-A177-3AD203B41FA5}">
                      <a16:colId xmlns:a16="http://schemas.microsoft.com/office/drawing/2014/main" val="2890500047"/>
                    </a:ext>
                  </a:extLst>
                </a:gridCol>
                <a:gridCol w="658368">
                  <a:extLst>
                    <a:ext uri="{9D8B030D-6E8A-4147-A177-3AD203B41FA5}">
                      <a16:colId xmlns:a16="http://schemas.microsoft.com/office/drawing/2014/main" val="4201618257"/>
                    </a:ext>
                  </a:extLst>
                </a:gridCol>
                <a:gridCol w="658368">
                  <a:extLst>
                    <a:ext uri="{9D8B030D-6E8A-4147-A177-3AD203B41FA5}">
                      <a16:colId xmlns:a16="http://schemas.microsoft.com/office/drawing/2014/main" val="1576060228"/>
                    </a:ext>
                  </a:extLst>
                </a:gridCol>
                <a:gridCol w="658368">
                  <a:extLst>
                    <a:ext uri="{9D8B030D-6E8A-4147-A177-3AD203B41FA5}">
                      <a16:colId xmlns:a16="http://schemas.microsoft.com/office/drawing/2014/main" val="3898242976"/>
                    </a:ext>
                  </a:extLst>
                </a:gridCol>
                <a:gridCol w="658368">
                  <a:extLst>
                    <a:ext uri="{9D8B030D-6E8A-4147-A177-3AD203B41FA5}">
                      <a16:colId xmlns:a16="http://schemas.microsoft.com/office/drawing/2014/main" val="100877530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85278649"/>
                  </a:ext>
                </a:extLst>
              </a:tr>
              <a:tr h="370840">
                <a:tc>
                  <a:txBody>
                    <a:bodyPr/>
                    <a:lstStyle/>
                    <a:p>
                      <a:r>
                        <a:rPr lang="en-US" sz="1000"/>
                        <a:t>ktmargentina</a:t>
                      </a:r>
                    </a:p>
                  </a:txBody>
                  <a:tcPr/>
                </a:tc>
                <a:tc>
                  <a:txBody>
                    <a:bodyPr/>
                    <a:lstStyle/>
                    <a:p>
                      <a:r>
                        <a:rPr lang="en-US" sz="1000"/>
                        <a:t>106252</a:t>
                      </a:r>
                    </a:p>
                  </a:txBody>
                  <a:tcPr/>
                </a:tc>
                <a:tc>
                  <a:txBody>
                    <a:bodyPr/>
                    <a:lstStyle/>
                    <a:p>
                      <a:r>
                        <a:rPr lang="en-US" sz="1000"/>
                        <a:t>427</a:t>
                      </a:r>
                    </a:p>
                  </a:txBody>
                  <a:tcPr/>
                </a:tc>
                <a:tc>
                  <a:txBody>
                    <a:bodyPr/>
                    <a:lstStyle/>
                    <a:p>
                      <a:r>
                        <a:rPr lang="en-US" sz="1000"/>
                        <a:t>9</a:t>
                      </a:r>
                    </a:p>
                  </a:txBody>
                  <a:tcPr/>
                </a:tc>
                <a:tc>
                  <a:txBody>
                    <a:bodyPr/>
                    <a:lstStyle/>
                    <a:p>
                      <a:r>
                        <a:rPr lang="en-US" sz="1000"/>
                        <a:t>13</a:t>
                      </a:r>
                    </a:p>
                  </a:txBody>
                  <a:tcPr/>
                </a:tc>
                <a:tc>
                  <a:txBody>
                    <a:bodyPr/>
                    <a:lstStyle/>
                    <a:p>
                      <a:r>
                        <a:rPr lang="en-US" sz="1000"/>
                        <a:t>0</a:t>
                      </a:r>
                    </a:p>
                  </a:txBody>
                  <a:tcPr/>
                </a:tc>
                <a:tc>
                  <a:txBody>
                    <a:bodyPr/>
                    <a:lstStyle/>
                    <a:p>
                      <a:r>
                        <a:rPr lang="en-US" sz="1000"/>
                        <a:t>22</a:t>
                      </a:r>
                    </a:p>
                  </a:txBody>
                  <a:tcPr/>
                </a:tc>
                <a:tc>
                  <a:txBody>
                    <a:bodyPr/>
                    <a:lstStyle/>
                    <a:p>
                      <a:r>
                        <a:rPr lang="en-US" sz="1000"/>
                        <a:t>4804</a:t>
                      </a:r>
                    </a:p>
                  </a:txBody>
                  <a:tcPr/>
                </a:tc>
                <a:tc>
                  <a:txBody>
                    <a:bodyPr/>
                    <a:lstStyle/>
                    <a:p>
                      <a:r>
                        <a:rPr lang="en-US" sz="1000"/>
                        <a:t>68</a:t>
                      </a:r>
                    </a:p>
                  </a:txBody>
                  <a:tcPr/>
                </a:tc>
                <a:tc>
                  <a:txBody>
                    <a:bodyPr/>
                    <a:lstStyle/>
                    <a:p>
                      <a:r>
                        <a:rPr lang="en-US" sz="1000"/>
                        <a:t>0.2088 %</a:t>
                      </a:r>
                    </a:p>
                  </a:txBody>
                  <a:tcPr/>
                </a:tc>
                <a:extLst>
                  <a:ext uri="{0D108BD9-81ED-4DB2-BD59-A6C34878D82A}">
                    <a16:rowId xmlns:a16="http://schemas.microsoft.com/office/drawing/2014/main" val="4075426337"/>
                  </a:ext>
                </a:extLst>
              </a:tr>
              <a:tr h="370840">
                <a:tc>
                  <a:txBody>
                    <a:bodyPr/>
                    <a:lstStyle/>
                    <a:p>
                      <a:r>
                        <a:rPr lang="en-US" sz="1000"/>
                        <a:t>kawasaki.argentina</a:t>
                      </a:r>
                    </a:p>
                  </a:txBody>
                  <a:tcPr/>
                </a:tc>
                <a:tc>
                  <a:txBody>
                    <a:bodyPr/>
                    <a:lstStyle/>
                    <a:p>
                      <a:r>
                        <a:rPr lang="en-US" sz="1000"/>
                        <a:t>54889</a:t>
                      </a:r>
                    </a:p>
                  </a:txBody>
                  <a:tcPr/>
                </a:tc>
                <a:tc>
                  <a:txBody>
                    <a:bodyPr/>
                    <a:lstStyle/>
                    <a:p>
                      <a:r>
                        <a:rPr lang="en-US" sz="1000"/>
                        <a:t>374</a:t>
                      </a:r>
                    </a:p>
                  </a:txBody>
                  <a:tcPr/>
                </a:tc>
                <a:tc>
                  <a:txBody>
                    <a:bodyPr/>
                    <a:lstStyle/>
                    <a:p>
                      <a:r>
                        <a:rPr lang="en-US" sz="1000"/>
                        <a:t>1</a:t>
                      </a:r>
                    </a:p>
                  </a:txBody>
                  <a:tcPr/>
                </a:tc>
                <a:tc>
                  <a:txBody>
                    <a:bodyPr/>
                    <a:lstStyle/>
                    <a:p>
                      <a:r>
                        <a:rPr lang="en-US" sz="1000"/>
                        <a:t>6</a:t>
                      </a:r>
                    </a:p>
                  </a:txBody>
                  <a:tcPr/>
                </a:tc>
                <a:tc>
                  <a:txBody>
                    <a:bodyPr/>
                    <a:lstStyle/>
                    <a:p>
                      <a:r>
                        <a:rPr lang="en-US" sz="1000"/>
                        <a:t>2</a:t>
                      </a:r>
                    </a:p>
                  </a:txBody>
                  <a:tcPr/>
                </a:tc>
                <a:tc>
                  <a:txBody>
                    <a:bodyPr/>
                    <a:lstStyle/>
                    <a:p>
                      <a:r>
                        <a:rPr lang="en-US" sz="1000"/>
                        <a:t>9</a:t>
                      </a:r>
                    </a:p>
                  </a:txBody>
                  <a:tcPr/>
                </a:tc>
                <a:tc>
                  <a:txBody>
                    <a:bodyPr/>
                    <a:lstStyle/>
                    <a:p>
                      <a:r>
                        <a:rPr lang="en-US" sz="1000"/>
                        <a:t>1529</a:t>
                      </a:r>
                    </a:p>
                  </a:txBody>
                  <a:tcPr/>
                </a:tc>
                <a:tc>
                  <a:txBody>
                    <a:bodyPr/>
                    <a:lstStyle/>
                    <a:p>
                      <a:r>
                        <a:rPr lang="en-US" sz="1000"/>
                        <a:t>48</a:t>
                      </a:r>
                    </a:p>
                  </a:txBody>
                  <a:tcPr/>
                </a:tc>
                <a:tc>
                  <a:txBody>
                    <a:bodyPr/>
                    <a:lstStyle/>
                    <a:p>
                      <a:r>
                        <a:rPr lang="en-US" sz="1000"/>
                        <a:t>0.3203 %</a:t>
                      </a:r>
                    </a:p>
                  </a:txBody>
                  <a:tcPr/>
                </a:tc>
                <a:extLst>
                  <a:ext uri="{0D108BD9-81ED-4DB2-BD59-A6C34878D82A}">
                    <a16:rowId xmlns:a16="http://schemas.microsoft.com/office/drawing/2014/main" val="3879004276"/>
                  </a:ext>
                </a:extLst>
              </a:tr>
              <a:tr h="370840">
                <a:tc>
                  <a:txBody>
                    <a:bodyPr/>
                    <a:lstStyle/>
                    <a:p>
                      <a:r>
                        <a:rPr lang="en-US" sz="1000"/>
                        <a:t>suzukimotos.arg</a:t>
                      </a:r>
                    </a:p>
                  </a:txBody>
                  <a:tcPr/>
                </a:tc>
                <a:tc>
                  <a:txBody>
                    <a:bodyPr/>
                    <a:lstStyle/>
                    <a:p>
                      <a:r>
                        <a:rPr lang="en-US" sz="1000"/>
                        <a:t>15178</a:t>
                      </a:r>
                    </a:p>
                  </a:txBody>
                  <a:tcPr/>
                </a:tc>
                <a:tc>
                  <a:txBody>
                    <a:bodyPr/>
                    <a:lstStyle/>
                    <a:p>
                      <a:r>
                        <a:rPr lang="en-US" sz="1000"/>
                        <a:t>1039</a:t>
                      </a:r>
                    </a:p>
                  </a:txBody>
                  <a:tcPr/>
                </a:tc>
                <a:tc>
                  <a:txBody>
                    <a:bodyPr/>
                    <a:lstStyle/>
                    <a:p>
                      <a:r>
                        <a:rPr lang="en-US" sz="1000"/>
                        <a:t>10</a:t>
                      </a:r>
                    </a:p>
                  </a:txBody>
                  <a:tcPr/>
                </a:tc>
                <a:tc>
                  <a:txBody>
                    <a:bodyPr/>
                    <a:lstStyle/>
                    <a:p>
                      <a:r>
                        <a:rPr lang="en-US" sz="1000"/>
                        <a:t>4</a:t>
                      </a:r>
                    </a:p>
                  </a:txBody>
                  <a:tcPr/>
                </a:tc>
                <a:tc>
                  <a:txBody>
                    <a:bodyPr/>
                    <a:lstStyle/>
                    <a:p>
                      <a:r>
                        <a:rPr lang="en-US" sz="1000"/>
                        <a:t>3</a:t>
                      </a:r>
                    </a:p>
                  </a:txBody>
                  <a:tcPr/>
                </a:tc>
                <a:tc>
                  <a:txBody>
                    <a:bodyPr/>
                    <a:lstStyle/>
                    <a:p>
                      <a:r>
                        <a:rPr lang="en-US" sz="1000"/>
                        <a:t>17</a:t>
                      </a:r>
                    </a:p>
                  </a:txBody>
                  <a:tcPr/>
                </a:tc>
                <a:tc>
                  <a:txBody>
                    <a:bodyPr/>
                    <a:lstStyle/>
                    <a:p>
                      <a:r>
                        <a:rPr lang="en-US" sz="1000"/>
                        <a:t>3374</a:t>
                      </a:r>
                    </a:p>
                  </a:txBody>
                  <a:tcPr/>
                </a:tc>
                <a:tc>
                  <a:txBody>
                    <a:bodyPr/>
                    <a:lstStyle/>
                    <a:p>
                      <a:r>
                        <a:rPr lang="en-US" sz="1000"/>
                        <a:t>163</a:t>
                      </a:r>
                    </a:p>
                  </a:txBody>
                  <a:tcPr/>
                </a:tc>
                <a:tc>
                  <a:txBody>
                    <a:bodyPr/>
                    <a:lstStyle/>
                    <a:p>
                      <a:r>
                        <a:rPr lang="en-US" sz="1000"/>
                        <a:t>1.4194 %</a:t>
                      </a:r>
                    </a:p>
                  </a:txBody>
                  <a:tcPr/>
                </a:tc>
                <a:extLst>
                  <a:ext uri="{0D108BD9-81ED-4DB2-BD59-A6C34878D82A}">
                    <a16:rowId xmlns:a16="http://schemas.microsoft.com/office/drawing/2014/main" val="1997923263"/>
                  </a:ext>
                </a:extLst>
              </a:tr>
            </a:tbl>
          </a:graphicData>
        </a:graphic>
      </p:graphicFrame>
      <p:sp>
        <p:nvSpPr>
          <p:cNvPr id="4" name="Text Placeholder 3">
            <a:extLst>
              <a:ext uri="{FF2B5EF4-FFF2-40B4-BE49-F238E27FC236}">
                <a16:creationId xmlns:a16="http://schemas.microsoft.com/office/drawing/2014/main" id="{D008565E-5A90-4F80-A561-71F3B5A0D072}"/>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1387392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AF775-2BB9-41E6-890C-A93767E3F5ED}"/>
              </a:ext>
            </a:extLst>
          </p:cNvPr>
          <p:cNvSpPr>
            <a:spLocks noGrp="1"/>
          </p:cNvSpPr>
          <p:nvPr>
            <p:ph type="title"/>
          </p:nvPr>
        </p:nvSpPr>
        <p:spPr/>
        <p:txBody>
          <a:bodyPr/>
          <a:lstStyle/>
          <a:p>
            <a:r>
              <a:rPr lang="en-US"/>
              <a:t>Instagram Key Metrics Radar | Suzuki</a:t>
            </a:r>
          </a:p>
        </p:txBody>
      </p:sp>
      <p:graphicFrame>
        <p:nvGraphicFramePr>
          <p:cNvPr id="6" name="Chart Placeholder 5">
            <a:extLst>
              <a:ext uri="{FF2B5EF4-FFF2-40B4-BE49-F238E27FC236}">
                <a16:creationId xmlns:a16="http://schemas.microsoft.com/office/drawing/2014/main" id="{1CBCC416-EDDB-4771-9284-B394E342FCA0}"/>
              </a:ext>
            </a:extLst>
          </p:cNvPr>
          <p:cNvGraphicFramePr>
            <a:graphicFrameLocks noGrp="1"/>
          </p:cNvGraphicFramePr>
          <p:nvPr>
            <p:ph type="chart" sz="quarter" idx="13"/>
            <p:extLst>
              <p:ext uri="{D42A27DB-BD31-4B8C-83A1-F6EECF244321}">
                <p14:modId xmlns:p14="http://schemas.microsoft.com/office/powerpoint/2010/main" val="3551188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85031D-54BF-4107-88DA-78D49C467D05}"/>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29FF1E97-35C6-4D52-BE81-3365138107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235807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73632-5429-40D6-9757-06507C82C293}"/>
              </a:ext>
            </a:extLst>
          </p:cNvPr>
          <p:cNvSpPr>
            <a:spLocks noGrp="1"/>
          </p:cNvSpPr>
          <p:nvPr>
            <p:ph type="title"/>
          </p:nvPr>
        </p:nvSpPr>
        <p:spPr/>
        <p:txBody>
          <a:bodyPr/>
          <a:lstStyle/>
          <a:p>
            <a:r>
              <a:rPr lang="en-US"/>
              <a:t>Instagram Followers Total | Suzuki</a:t>
            </a:r>
          </a:p>
        </p:txBody>
      </p:sp>
      <p:graphicFrame>
        <p:nvGraphicFramePr>
          <p:cNvPr id="6" name="Chart Placeholder 5">
            <a:extLst>
              <a:ext uri="{FF2B5EF4-FFF2-40B4-BE49-F238E27FC236}">
                <a16:creationId xmlns:a16="http://schemas.microsoft.com/office/drawing/2014/main" id="{B4A09209-DF82-4937-84DB-A47873D02812}"/>
              </a:ext>
            </a:extLst>
          </p:cNvPr>
          <p:cNvGraphicFramePr>
            <a:graphicFrameLocks noGrp="1"/>
          </p:cNvGraphicFramePr>
          <p:nvPr>
            <p:ph type="chart" sz="quarter" idx="13"/>
            <p:extLst>
              <p:ext uri="{D42A27DB-BD31-4B8C-83A1-F6EECF244321}">
                <p14:modId xmlns:p14="http://schemas.microsoft.com/office/powerpoint/2010/main" val="16746892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052CB5-60FF-4A12-8A77-50EF93D82FBD}"/>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574FDC51-3D4E-435F-B80A-B116E00638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002771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64951-8EC1-4EB9-962E-2B7E3564AE09}"/>
              </a:ext>
            </a:extLst>
          </p:cNvPr>
          <p:cNvSpPr>
            <a:spLocks noGrp="1"/>
          </p:cNvSpPr>
          <p:nvPr>
            <p:ph type="title"/>
          </p:nvPr>
        </p:nvSpPr>
        <p:spPr/>
        <p:txBody>
          <a:bodyPr/>
          <a:lstStyle/>
          <a:p>
            <a:r>
              <a:rPr lang="en-US"/>
              <a:t>Instagram Followers Change | Suzuki</a:t>
            </a:r>
          </a:p>
        </p:txBody>
      </p:sp>
      <p:graphicFrame>
        <p:nvGraphicFramePr>
          <p:cNvPr id="6" name="Chart Placeholder 5">
            <a:extLst>
              <a:ext uri="{FF2B5EF4-FFF2-40B4-BE49-F238E27FC236}">
                <a16:creationId xmlns:a16="http://schemas.microsoft.com/office/drawing/2014/main" id="{C7A3BE11-6D6C-46AA-9C42-143700F9FE93}"/>
              </a:ext>
            </a:extLst>
          </p:cNvPr>
          <p:cNvGraphicFramePr>
            <a:graphicFrameLocks noGrp="1"/>
          </p:cNvGraphicFramePr>
          <p:nvPr>
            <p:ph type="chart" sz="quarter" idx="13"/>
            <p:extLst>
              <p:ext uri="{D42A27DB-BD31-4B8C-83A1-F6EECF244321}">
                <p14:modId xmlns:p14="http://schemas.microsoft.com/office/powerpoint/2010/main" val="12972234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ACCC48-8C33-498E-AEC7-643BA02FA2EB}"/>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E23F095A-0A4C-4C3F-9383-EA36933B4B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315985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D88CD-8EAE-4334-8D0A-D455A9226145}"/>
              </a:ext>
            </a:extLst>
          </p:cNvPr>
          <p:cNvSpPr>
            <a:spLocks noGrp="1"/>
          </p:cNvSpPr>
          <p:nvPr>
            <p:ph type="title"/>
          </p:nvPr>
        </p:nvSpPr>
        <p:spPr/>
        <p:txBody>
          <a:bodyPr/>
          <a:lstStyle/>
          <a:p>
            <a:r>
              <a:rPr lang="en-US"/>
              <a:t>Instagram Followers Change Per Weekday | Suzuki</a:t>
            </a:r>
          </a:p>
        </p:txBody>
      </p:sp>
      <p:graphicFrame>
        <p:nvGraphicFramePr>
          <p:cNvPr id="6" name="Chart Placeholder 5">
            <a:extLst>
              <a:ext uri="{FF2B5EF4-FFF2-40B4-BE49-F238E27FC236}">
                <a16:creationId xmlns:a16="http://schemas.microsoft.com/office/drawing/2014/main" id="{EF5B20AE-BB2E-4827-ABB1-41A571D09CAA}"/>
              </a:ext>
            </a:extLst>
          </p:cNvPr>
          <p:cNvGraphicFramePr>
            <a:graphicFrameLocks noGrp="1"/>
          </p:cNvGraphicFramePr>
          <p:nvPr>
            <p:ph type="chart" sz="quarter" idx="13"/>
            <p:extLst>
              <p:ext uri="{D42A27DB-BD31-4B8C-83A1-F6EECF244321}">
                <p14:modId xmlns:p14="http://schemas.microsoft.com/office/powerpoint/2010/main" val="35720699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B97753-F23E-4B34-BD55-B514A22AC395}"/>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AE0000A0-0213-496E-8B5B-9340ECD981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841785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71F5E-7F39-4F14-B16F-8E821F9B791C}"/>
              </a:ext>
            </a:extLst>
          </p:cNvPr>
          <p:cNvSpPr>
            <a:spLocks noGrp="1"/>
          </p:cNvSpPr>
          <p:nvPr>
            <p:ph type="title"/>
          </p:nvPr>
        </p:nvSpPr>
        <p:spPr/>
        <p:txBody>
          <a:bodyPr/>
          <a:lstStyle/>
          <a:p>
            <a:r>
              <a:rPr lang="en-US"/>
              <a:t>Instagram Posts By Weekday | Suzuki</a:t>
            </a:r>
          </a:p>
        </p:txBody>
      </p:sp>
      <p:graphicFrame>
        <p:nvGraphicFramePr>
          <p:cNvPr id="6" name="Chart Placeholder 5">
            <a:extLst>
              <a:ext uri="{FF2B5EF4-FFF2-40B4-BE49-F238E27FC236}">
                <a16:creationId xmlns:a16="http://schemas.microsoft.com/office/drawing/2014/main" id="{57FA150E-4D31-408B-AA36-2BC9216D7CAB}"/>
              </a:ext>
            </a:extLst>
          </p:cNvPr>
          <p:cNvGraphicFramePr>
            <a:graphicFrameLocks noGrp="1"/>
          </p:cNvGraphicFramePr>
          <p:nvPr>
            <p:ph type="chart" sz="quarter" idx="13"/>
            <p:extLst>
              <p:ext uri="{D42A27DB-BD31-4B8C-83A1-F6EECF244321}">
                <p14:modId xmlns:p14="http://schemas.microsoft.com/office/powerpoint/2010/main" val="21764330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768A2C-558B-43C2-A422-394B798B2CB9}"/>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6551FEEA-3B54-49F7-BB19-1E0B10DBBC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615388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C4D0A-1F8E-45EC-BB47-90AAF80ED527}"/>
              </a:ext>
            </a:extLst>
          </p:cNvPr>
          <p:cNvSpPr>
            <a:spLocks noGrp="1"/>
          </p:cNvSpPr>
          <p:nvPr>
            <p:ph type="title"/>
          </p:nvPr>
        </p:nvSpPr>
        <p:spPr/>
        <p:txBody>
          <a:bodyPr/>
          <a:lstStyle/>
          <a:p>
            <a:r>
              <a:rPr lang="en-US"/>
              <a:t>Instagram Interaction Rate By Weekday | Suzuki</a:t>
            </a:r>
          </a:p>
        </p:txBody>
      </p:sp>
      <p:graphicFrame>
        <p:nvGraphicFramePr>
          <p:cNvPr id="6" name="Chart Placeholder 5">
            <a:extLst>
              <a:ext uri="{FF2B5EF4-FFF2-40B4-BE49-F238E27FC236}">
                <a16:creationId xmlns:a16="http://schemas.microsoft.com/office/drawing/2014/main" id="{AEBB40FD-FCD0-4D77-B568-69E7CB0583D2}"/>
              </a:ext>
            </a:extLst>
          </p:cNvPr>
          <p:cNvGraphicFramePr>
            <a:graphicFrameLocks noGrp="1"/>
          </p:cNvGraphicFramePr>
          <p:nvPr>
            <p:ph type="chart" sz="quarter" idx="13"/>
            <p:extLst>
              <p:ext uri="{D42A27DB-BD31-4B8C-83A1-F6EECF244321}">
                <p14:modId xmlns:p14="http://schemas.microsoft.com/office/powerpoint/2010/main" val="18642937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2E894F-AF2B-4888-AC82-26FF4E28FA3B}"/>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1003A4BE-0A42-44F8-88AF-963F232B1B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9798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7C0C1-27A6-4C3B-8E35-0A090A4C1673}"/>
              </a:ext>
            </a:extLst>
          </p:cNvPr>
          <p:cNvSpPr>
            <a:spLocks noGrp="1"/>
          </p:cNvSpPr>
          <p:nvPr>
            <p:ph type="title"/>
          </p:nvPr>
        </p:nvSpPr>
        <p:spPr/>
        <p:txBody>
          <a:bodyPr/>
          <a:lstStyle/>
          <a:p>
            <a:r>
              <a:rPr lang="en-US"/>
              <a:t>Instagram Posts By Hour | Suzuki</a:t>
            </a:r>
          </a:p>
        </p:txBody>
      </p:sp>
      <p:graphicFrame>
        <p:nvGraphicFramePr>
          <p:cNvPr id="6" name="Chart Placeholder 5">
            <a:extLst>
              <a:ext uri="{FF2B5EF4-FFF2-40B4-BE49-F238E27FC236}">
                <a16:creationId xmlns:a16="http://schemas.microsoft.com/office/drawing/2014/main" id="{EB00B448-0670-40B4-8B76-251F35DFAA68}"/>
              </a:ext>
            </a:extLst>
          </p:cNvPr>
          <p:cNvGraphicFramePr>
            <a:graphicFrameLocks noGrp="1"/>
          </p:cNvGraphicFramePr>
          <p:nvPr>
            <p:ph type="chart" sz="quarter" idx="13"/>
            <p:extLst>
              <p:ext uri="{D42A27DB-BD31-4B8C-83A1-F6EECF244321}">
                <p14:modId xmlns:p14="http://schemas.microsoft.com/office/powerpoint/2010/main" val="20945759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94D08C-A909-4704-B574-79958368E363}"/>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D2C4DF28-85CB-466B-9E3B-1EE1363EDA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980139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42DF5-421A-4135-8A41-83847B50AF0B}"/>
              </a:ext>
            </a:extLst>
          </p:cNvPr>
          <p:cNvSpPr>
            <a:spLocks noGrp="1"/>
          </p:cNvSpPr>
          <p:nvPr>
            <p:ph type="title"/>
          </p:nvPr>
        </p:nvSpPr>
        <p:spPr/>
        <p:txBody>
          <a:bodyPr/>
          <a:lstStyle/>
          <a:p>
            <a:r>
              <a:rPr lang="en-US"/>
              <a:t>Instagram Interaction Rate By Hour | Suzuki</a:t>
            </a:r>
          </a:p>
        </p:txBody>
      </p:sp>
      <p:graphicFrame>
        <p:nvGraphicFramePr>
          <p:cNvPr id="6" name="Chart Placeholder 5">
            <a:extLst>
              <a:ext uri="{FF2B5EF4-FFF2-40B4-BE49-F238E27FC236}">
                <a16:creationId xmlns:a16="http://schemas.microsoft.com/office/drawing/2014/main" id="{EA297125-6B54-4D14-9B0C-585914C72ACD}"/>
              </a:ext>
            </a:extLst>
          </p:cNvPr>
          <p:cNvGraphicFramePr>
            <a:graphicFrameLocks noGrp="1"/>
          </p:cNvGraphicFramePr>
          <p:nvPr>
            <p:ph type="chart" sz="quarter" idx="13"/>
            <p:extLst>
              <p:ext uri="{D42A27DB-BD31-4B8C-83A1-F6EECF244321}">
                <p14:modId xmlns:p14="http://schemas.microsoft.com/office/powerpoint/2010/main" val="37777601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63BB2C-6805-4D6C-96FE-8642C68B1C09}"/>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35608BFA-F729-4A55-9458-3841DBE7A3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94259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C660D-AC39-49AF-A6E6-C8959F34DD8F}"/>
              </a:ext>
            </a:extLst>
          </p:cNvPr>
          <p:cNvSpPr>
            <a:spLocks noGrp="1"/>
          </p:cNvSpPr>
          <p:nvPr>
            <p:ph type="title"/>
          </p:nvPr>
        </p:nvSpPr>
        <p:spPr/>
        <p:txBody>
          <a:bodyPr/>
          <a:lstStyle/>
          <a:p>
            <a:r>
              <a:rPr lang="fr-FR"/>
              <a:t>Instagram Post Type Distribution Per Profile | Suzuki</a:t>
            </a:r>
            <a:endParaRPr lang="en-US"/>
          </a:p>
        </p:txBody>
      </p:sp>
      <p:graphicFrame>
        <p:nvGraphicFramePr>
          <p:cNvPr id="6" name="Chart Placeholder 5">
            <a:extLst>
              <a:ext uri="{FF2B5EF4-FFF2-40B4-BE49-F238E27FC236}">
                <a16:creationId xmlns:a16="http://schemas.microsoft.com/office/drawing/2014/main" id="{92C28EE8-3998-4986-A6A4-6A9618640D1B}"/>
              </a:ext>
            </a:extLst>
          </p:cNvPr>
          <p:cNvGraphicFramePr>
            <a:graphicFrameLocks noGrp="1"/>
          </p:cNvGraphicFramePr>
          <p:nvPr>
            <p:ph type="chart" sz="quarter" idx="13"/>
            <p:extLst>
              <p:ext uri="{D42A27DB-BD31-4B8C-83A1-F6EECF244321}">
                <p14:modId xmlns:p14="http://schemas.microsoft.com/office/powerpoint/2010/main" val="3861289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EF47A3-4032-4008-BDAF-DA93BB7F40FC}"/>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A9BA1FC3-A190-4166-B9D3-789DB0E34B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854891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AFDE9-10FB-4D57-9767-89BAAEEA39A5}"/>
              </a:ext>
            </a:extLst>
          </p:cNvPr>
          <p:cNvSpPr>
            <a:spLocks noGrp="1"/>
          </p:cNvSpPr>
          <p:nvPr>
            <p:ph type="title"/>
          </p:nvPr>
        </p:nvSpPr>
        <p:spPr/>
        <p:txBody>
          <a:bodyPr/>
          <a:lstStyle/>
          <a:p>
            <a:r>
              <a:rPr lang="en-US"/>
              <a:t>Instagram Interactions by Post Type | Suzuki</a:t>
            </a:r>
          </a:p>
        </p:txBody>
      </p:sp>
      <p:graphicFrame>
        <p:nvGraphicFramePr>
          <p:cNvPr id="6" name="Chart Placeholder 5">
            <a:extLst>
              <a:ext uri="{FF2B5EF4-FFF2-40B4-BE49-F238E27FC236}">
                <a16:creationId xmlns:a16="http://schemas.microsoft.com/office/drawing/2014/main" id="{811647A9-708D-4013-9BD2-9EAE3A011296}"/>
              </a:ext>
            </a:extLst>
          </p:cNvPr>
          <p:cNvGraphicFramePr>
            <a:graphicFrameLocks noGrp="1"/>
          </p:cNvGraphicFramePr>
          <p:nvPr>
            <p:ph type="chart" sz="quarter" idx="13"/>
            <p:extLst>
              <p:ext uri="{D42A27DB-BD31-4B8C-83A1-F6EECF244321}">
                <p14:modId xmlns:p14="http://schemas.microsoft.com/office/powerpoint/2010/main" val="13238712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F1FA22-8054-4F44-B376-04DFD9B716CA}"/>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C256A47E-D90D-4374-8510-9A70C858B2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39010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7BBC7-3153-4954-855D-0AF70C0098B6}"/>
              </a:ext>
            </a:extLst>
          </p:cNvPr>
          <p:cNvSpPr>
            <a:spLocks noGrp="1"/>
          </p:cNvSpPr>
          <p:nvPr>
            <p:ph type="title"/>
          </p:nvPr>
        </p:nvSpPr>
        <p:spPr/>
        <p:txBody>
          <a:bodyPr/>
          <a:lstStyle/>
          <a:p>
            <a:r>
              <a:rPr lang="en-US"/>
              <a:t>Instagram Interaction Rate By Post Type | Suzuki</a:t>
            </a:r>
          </a:p>
        </p:txBody>
      </p:sp>
      <p:graphicFrame>
        <p:nvGraphicFramePr>
          <p:cNvPr id="6" name="Chart Placeholder 5">
            <a:extLst>
              <a:ext uri="{FF2B5EF4-FFF2-40B4-BE49-F238E27FC236}">
                <a16:creationId xmlns:a16="http://schemas.microsoft.com/office/drawing/2014/main" id="{EECC4722-F7BA-4A02-A095-47C9EE0EFCF2}"/>
              </a:ext>
            </a:extLst>
          </p:cNvPr>
          <p:cNvGraphicFramePr>
            <a:graphicFrameLocks noGrp="1"/>
          </p:cNvGraphicFramePr>
          <p:nvPr>
            <p:ph type="chart" sz="quarter" idx="13"/>
            <p:extLst>
              <p:ext uri="{D42A27DB-BD31-4B8C-83A1-F6EECF244321}">
                <p14:modId xmlns:p14="http://schemas.microsoft.com/office/powerpoint/2010/main" val="24107154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A1007A-0700-4B6D-9FD0-7463DB13394F}"/>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AA0D93B6-A9C5-44B6-9E02-66F797A2AA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29427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F2962-638A-4F89-AD19-AFB05B158CA1}"/>
              </a:ext>
            </a:extLst>
          </p:cNvPr>
          <p:cNvSpPr>
            <a:spLocks noGrp="1"/>
          </p:cNvSpPr>
          <p:nvPr>
            <p:ph type="title"/>
          </p:nvPr>
        </p:nvSpPr>
        <p:spPr/>
        <p:txBody>
          <a:bodyPr/>
          <a:lstStyle/>
          <a:p>
            <a:r>
              <a:rPr lang="en-US"/>
              <a:t>Instagram Interactions Distribution | Suzuki</a:t>
            </a:r>
          </a:p>
        </p:txBody>
      </p:sp>
      <p:graphicFrame>
        <p:nvGraphicFramePr>
          <p:cNvPr id="6" name="Chart Placeholder 5">
            <a:extLst>
              <a:ext uri="{FF2B5EF4-FFF2-40B4-BE49-F238E27FC236}">
                <a16:creationId xmlns:a16="http://schemas.microsoft.com/office/drawing/2014/main" id="{0F10E9BF-C643-409A-8C26-9EFF76023C38}"/>
              </a:ext>
            </a:extLst>
          </p:cNvPr>
          <p:cNvGraphicFramePr>
            <a:graphicFrameLocks noGrp="1"/>
          </p:cNvGraphicFramePr>
          <p:nvPr>
            <p:ph type="chart" sz="quarter" idx="13"/>
            <p:extLst>
              <p:ext uri="{D42A27DB-BD31-4B8C-83A1-F6EECF244321}">
                <p14:modId xmlns:p14="http://schemas.microsoft.com/office/powerpoint/2010/main" val="34013343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C02E30-A37B-466E-87B5-3AD2CACCBC33}"/>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20EC0649-7A35-4553-8CF0-D182230A97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59582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21E23-E6F6-4AAF-BC3B-7C2AEE971F33}"/>
              </a:ext>
            </a:extLst>
          </p:cNvPr>
          <p:cNvSpPr>
            <a:spLocks noGrp="1"/>
          </p:cNvSpPr>
          <p:nvPr>
            <p:ph type="title"/>
          </p:nvPr>
        </p:nvSpPr>
        <p:spPr/>
        <p:txBody>
          <a:bodyPr/>
          <a:lstStyle/>
          <a:p>
            <a:r>
              <a:rPr lang="en-US"/>
              <a:t>Instagram Hashtag Detection | Suzuki - 1 of 2</a:t>
            </a:r>
          </a:p>
        </p:txBody>
      </p:sp>
      <p:graphicFrame>
        <p:nvGraphicFramePr>
          <p:cNvPr id="5" name="Table Placeholder 4">
            <a:extLst>
              <a:ext uri="{FF2B5EF4-FFF2-40B4-BE49-F238E27FC236}">
                <a16:creationId xmlns:a16="http://schemas.microsoft.com/office/drawing/2014/main" id="{4EB2B28A-67B9-4591-A7D3-B3E64793EF32}"/>
              </a:ext>
            </a:extLst>
          </p:cNvPr>
          <p:cNvGraphicFramePr>
            <a:graphicFrameLocks noGrp="1"/>
          </p:cNvGraphicFramePr>
          <p:nvPr>
            <p:ph type="tbl" sz="quarter" idx="13"/>
            <p:extLst>
              <p:ext uri="{D42A27DB-BD31-4B8C-83A1-F6EECF244321}">
                <p14:modId xmlns:p14="http://schemas.microsoft.com/office/powerpoint/2010/main" val="33171110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799831767"/>
                    </a:ext>
                  </a:extLst>
                </a:gridCol>
                <a:gridCol w="1399032">
                  <a:extLst>
                    <a:ext uri="{9D8B030D-6E8A-4147-A177-3AD203B41FA5}">
                      <a16:colId xmlns:a16="http://schemas.microsoft.com/office/drawing/2014/main" val="3455173834"/>
                    </a:ext>
                  </a:extLst>
                </a:gridCol>
                <a:gridCol w="1399032">
                  <a:extLst>
                    <a:ext uri="{9D8B030D-6E8A-4147-A177-3AD203B41FA5}">
                      <a16:colId xmlns:a16="http://schemas.microsoft.com/office/drawing/2014/main" val="1677851286"/>
                    </a:ext>
                  </a:extLst>
                </a:gridCol>
                <a:gridCol w="1399032">
                  <a:extLst>
                    <a:ext uri="{9D8B030D-6E8A-4147-A177-3AD203B41FA5}">
                      <a16:colId xmlns:a16="http://schemas.microsoft.com/office/drawing/2014/main" val="834768904"/>
                    </a:ext>
                  </a:extLst>
                </a:gridCol>
                <a:gridCol w="1399032">
                  <a:extLst>
                    <a:ext uri="{9D8B030D-6E8A-4147-A177-3AD203B41FA5}">
                      <a16:colId xmlns:a16="http://schemas.microsoft.com/office/drawing/2014/main" val="26478700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874788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#KTM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249.90909090909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4.0909090909091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extLst>
                  <a:ext uri="{0D108BD9-81ED-4DB2-BD59-A6C34878D82A}">
                    <a16:rowId xmlns:a16="http://schemas.microsoft.com/office/drawing/2014/main" val="558616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#KawasakiArgentina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175.22222222222</a:t>
                      </a:r>
                    </a:p>
                  </a:txBody>
                  <a:tcPr/>
                </a:tc>
                <a:extLst>
                  <a:ext uri="{0D108BD9-81ED-4DB2-BD59-A6C34878D82A}">
                    <a16:rowId xmlns:a16="http://schemas.microsoft.com/office/drawing/2014/main" val="4014640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#Kawasaki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190.42857142857</a:t>
                      </a:r>
                    </a:p>
                  </a:txBody>
                  <a:tcPr/>
                </a:tc>
                <a:extLst>
                  <a:ext uri="{0D108BD9-81ED-4DB2-BD59-A6C34878D82A}">
                    <a16:rowId xmlns:a16="http://schemas.microsoft.com/office/drawing/2014/main" val="2694938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224.42857142857</a:t>
                      </a:r>
                    </a:p>
                  </a:txBody>
                  <a:tcPr/>
                </a:tc>
                <a:extLst>
                  <a:ext uri="{0D108BD9-81ED-4DB2-BD59-A6C34878D82A}">
                    <a16:rowId xmlns:a16="http://schemas.microsoft.com/office/drawing/2014/main" val="4186970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#ReadyToRace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extLst>
                  <a:ext uri="{0D108BD9-81ED-4DB2-BD59-A6C34878D82A}">
                    <a16:rowId xmlns:a16="http://schemas.microsoft.com/office/drawing/2014/main" val="138399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199.16666666667</a:t>
                      </a:r>
                    </a:p>
                  </a:txBody>
                  <a:tcPr/>
                </a:tc>
                <a:extLst>
                  <a:ext uri="{0D108BD9-81ED-4DB2-BD59-A6C34878D82A}">
                    <a16:rowId xmlns:a16="http://schemas.microsoft.com/office/drawing/2014/main" val="3084680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#RC200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345.16666666667</a:t>
                      </a:r>
                    </a:p>
                  </a:txBody>
                  <a:tcPr/>
                </a:tc>
                <a:extLst>
                  <a:ext uri="{0D108BD9-81ED-4DB2-BD59-A6C34878D82A}">
                    <a16:rowId xmlns:a16="http://schemas.microsoft.com/office/drawing/2014/main" val="501047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164.75</a:t>
                      </a:r>
                    </a:p>
                  </a:txBody>
                  <a:tcPr/>
                </a:tc>
                <a:extLst>
                  <a:ext uri="{0D108BD9-81ED-4DB2-BD59-A6C34878D82A}">
                    <a16:rowId xmlns:a16="http://schemas.microsoft.com/office/drawing/2014/main" val="1437685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#Motocross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extLst>
                  <a:ext uri="{0D108BD9-81ED-4DB2-BD59-A6C34878D82A}">
                    <a16:rowId xmlns:a16="http://schemas.microsoft.com/office/drawing/2014/main" val="3532134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#WayOfLife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343.5</a:t>
                      </a:r>
                    </a:p>
                  </a:txBody>
                  <a:tcPr/>
                </a:tc>
                <a:extLst>
                  <a:ext uri="{0D108BD9-81ED-4DB2-BD59-A6C34878D82A}">
                    <a16:rowId xmlns:a16="http://schemas.microsoft.com/office/drawing/2014/main" val="1598398702"/>
                  </a:ext>
                </a:extLst>
              </a:tr>
            </a:tbl>
          </a:graphicData>
        </a:graphic>
      </p:graphicFrame>
      <p:sp>
        <p:nvSpPr>
          <p:cNvPr id="4" name="Text Placeholder 3">
            <a:extLst>
              <a:ext uri="{FF2B5EF4-FFF2-40B4-BE49-F238E27FC236}">
                <a16:creationId xmlns:a16="http://schemas.microsoft.com/office/drawing/2014/main" id="{7DF8839F-C437-493C-B5B4-E266E17B30FF}"/>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2394764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18267-9064-45BC-BE31-C345D98AF19A}"/>
              </a:ext>
            </a:extLst>
          </p:cNvPr>
          <p:cNvSpPr>
            <a:spLocks noGrp="1"/>
          </p:cNvSpPr>
          <p:nvPr>
            <p:ph type="title"/>
          </p:nvPr>
        </p:nvSpPr>
        <p:spPr/>
        <p:txBody>
          <a:bodyPr/>
          <a:lstStyle/>
          <a:p>
            <a:r>
              <a:rPr lang="en-US"/>
              <a:t>Instagram Hashtag Detection | Suzuki - 2 of 2</a:t>
            </a:r>
          </a:p>
        </p:txBody>
      </p:sp>
      <p:graphicFrame>
        <p:nvGraphicFramePr>
          <p:cNvPr id="5" name="Table Placeholder 4">
            <a:extLst>
              <a:ext uri="{FF2B5EF4-FFF2-40B4-BE49-F238E27FC236}">
                <a16:creationId xmlns:a16="http://schemas.microsoft.com/office/drawing/2014/main" id="{02BF55AE-83E0-4B79-9FE9-2BBF83086C59}"/>
              </a:ext>
            </a:extLst>
          </p:cNvPr>
          <p:cNvGraphicFramePr>
            <a:graphicFrameLocks noGrp="1"/>
          </p:cNvGraphicFramePr>
          <p:nvPr>
            <p:ph type="tbl" sz="quarter" idx="13"/>
            <p:extLst>
              <p:ext uri="{D42A27DB-BD31-4B8C-83A1-F6EECF244321}">
                <p14:modId xmlns:p14="http://schemas.microsoft.com/office/powerpoint/2010/main" val="13743823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52025313"/>
                    </a:ext>
                  </a:extLst>
                </a:gridCol>
                <a:gridCol w="1399032">
                  <a:extLst>
                    <a:ext uri="{9D8B030D-6E8A-4147-A177-3AD203B41FA5}">
                      <a16:colId xmlns:a16="http://schemas.microsoft.com/office/drawing/2014/main" val="1492328620"/>
                    </a:ext>
                  </a:extLst>
                </a:gridCol>
                <a:gridCol w="1399032">
                  <a:extLst>
                    <a:ext uri="{9D8B030D-6E8A-4147-A177-3AD203B41FA5}">
                      <a16:colId xmlns:a16="http://schemas.microsoft.com/office/drawing/2014/main" val="314447394"/>
                    </a:ext>
                  </a:extLst>
                </a:gridCol>
                <a:gridCol w="1399032">
                  <a:extLst>
                    <a:ext uri="{9D8B030D-6E8A-4147-A177-3AD203B41FA5}">
                      <a16:colId xmlns:a16="http://schemas.microsoft.com/office/drawing/2014/main" val="3952448999"/>
                    </a:ext>
                  </a:extLst>
                </a:gridCol>
                <a:gridCol w="1399032">
                  <a:extLst>
                    <a:ext uri="{9D8B030D-6E8A-4147-A177-3AD203B41FA5}">
                      <a16:colId xmlns:a16="http://schemas.microsoft.com/office/drawing/2014/main" val="3021089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419539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#MXGP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133.25</a:t>
                      </a:r>
                    </a:p>
                  </a:txBody>
                  <a:tcPr/>
                </a:tc>
                <a:extLst>
                  <a:ext uri="{0D108BD9-81ED-4DB2-BD59-A6C34878D82A}">
                    <a16:rowId xmlns:a16="http://schemas.microsoft.com/office/drawing/2014/main" val="4260780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#KawasakiRacingTeam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128.66666666667</a:t>
                      </a:r>
                    </a:p>
                  </a:txBody>
                  <a:tcPr/>
                </a:tc>
                <a:extLst>
                  <a:ext uri="{0D108BD9-81ED-4DB2-BD59-A6C34878D82A}">
                    <a16:rowId xmlns:a16="http://schemas.microsoft.com/office/drawing/2014/main" val="3765626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#ArgentinaGP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156.66666666667</a:t>
                      </a:r>
                    </a:p>
                  </a:txBody>
                  <a:tcPr/>
                </a:tc>
                <a:extLst>
                  <a:ext uri="{0D108BD9-81ED-4DB2-BD59-A6C34878D82A}">
                    <a16:rowId xmlns:a16="http://schemas.microsoft.com/office/drawing/2014/main" val="1788687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#GivesYouWings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149.33333333333</a:t>
                      </a:r>
                    </a:p>
                  </a:txBody>
                  <a:tcPr/>
                </a:tc>
                <a:extLst>
                  <a:ext uri="{0D108BD9-81ED-4DB2-BD59-A6C34878D82A}">
                    <a16:rowId xmlns:a16="http://schemas.microsoft.com/office/drawing/2014/main" val="2474917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#MX2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extLst>
                  <a:ext uri="{0D108BD9-81ED-4DB2-BD59-A6C34878D82A}">
                    <a16:rowId xmlns:a16="http://schemas.microsoft.com/office/drawing/2014/main" val="2778074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#DirtBikes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extLst>
                  <a:ext uri="{0D108BD9-81ED-4DB2-BD59-A6C34878D82A}">
                    <a16:rowId xmlns:a16="http://schemas.microsoft.com/office/drawing/2014/main" val="1621242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#Readytorace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366.33333333333</a:t>
                      </a:r>
                    </a:p>
                  </a:txBody>
                  <a:tcPr/>
                </a:tc>
                <a:extLst>
                  <a:ext uri="{0D108BD9-81ED-4DB2-BD59-A6C34878D82A}">
                    <a16:rowId xmlns:a16="http://schemas.microsoft.com/office/drawing/2014/main" val="2092583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#readytorace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300.33333333333</a:t>
                      </a:r>
                    </a:p>
                  </a:txBody>
                  <a:tcPr/>
                </a:tc>
                <a:extLst>
                  <a:ext uri="{0D108BD9-81ED-4DB2-BD59-A6C34878D82A}">
                    <a16:rowId xmlns:a16="http://schemas.microsoft.com/office/drawing/2014/main" val="3353738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#WSBK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extLst>
                  <a:ext uri="{0D108BD9-81ED-4DB2-BD59-A6C34878D82A}">
                    <a16:rowId xmlns:a16="http://schemas.microsoft.com/office/drawing/2014/main" val="3862251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#KawasakiRacing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extLst>
                  <a:ext uri="{0D108BD9-81ED-4DB2-BD59-A6C34878D82A}">
                    <a16:rowId xmlns:a16="http://schemas.microsoft.com/office/drawing/2014/main" val="728405005"/>
                  </a:ext>
                </a:extLst>
              </a:tr>
            </a:tbl>
          </a:graphicData>
        </a:graphic>
      </p:graphicFrame>
      <p:sp>
        <p:nvSpPr>
          <p:cNvPr id="4" name="Text Placeholder 3">
            <a:extLst>
              <a:ext uri="{FF2B5EF4-FFF2-40B4-BE49-F238E27FC236}">
                <a16:creationId xmlns:a16="http://schemas.microsoft.com/office/drawing/2014/main" id="{C4A471B9-545C-4E57-94B5-A0D041D495BD}"/>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6943424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879F5-9D1B-44B5-9BFA-FC8259D8387D}"/>
              </a:ext>
            </a:extLst>
          </p:cNvPr>
          <p:cNvSpPr>
            <a:spLocks noGrp="1"/>
          </p:cNvSpPr>
          <p:nvPr>
            <p:ph type="title"/>
          </p:nvPr>
        </p:nvSpPr>
        <p:spPr/>
        <p:txBody>
          <a:bodyPr/>
          <a:lstStyle/>
          <a:p>
            <a:r>
              <a:rPr lang="en-US"/>
              <a:t>Instagram Posts Table | Suzuki - 1 of 12</a:t>
            </a:r>
          </a:p>
        </p:txBody>
      </p:sp>
      <p:graphicFrame>
        <p:nvGraphicFramePr>
          <p:cNvPr id="5" name="Table Placeholder 4">
            <a:extLst>
              <a:ext uri="{FF2B5EF4-FFF2-40B4-BE49-F238E27FC236}">
                <a16:creationId xmlns:a16="http://schemas.microsoft.com/office/drawing/2014/main" id="{1546C6A0-29DD-49C9-80D7-AE2393B1AE9A}"/>
              </a:ext>
            </a:extLst>
          </p:cNvPr>
          <p:cNvGraphicFramePr>
            <a:graphicFrameLocks noGrp="1"/>
          </p:cNvGraphicFramePr>
          <p:nvPr>
            <p:ph type="tbl" sz="quarter" idx="13"/>
            <p:extLst>
              <p:ext uri="{D42A27DB-BD31-4B8C-83A1-F6EECF244321}">
                <p14:modId xmlns:p14="http://schemas.microsoft.com/office/powerpoint/2010/main" val="4175948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76339836"/>
                    </a:ext>
                  </a:extLst>
                </a:gridCol>
                <a:gridCol w="1810512">
                  <a:extLst>
                    <a:ext uri="{9D8B030D-6E8A-4147-A177-3AD203B41FA5}">
                      <a16:colId xmlns:a16="http://schemas.microsoft.com/office/drawing/2014/main" val="1694420979"/>
                    </a:ext>
                  </a:extLst>
                </a:gridCol>
                <a:gridCol w="822960">
                  <a:extLst>
                    <a:ext uri="{9D8B030D-6E8A-4147-A177-3AD203B41FA5}">
                      <a16:colId xmlns:a16="http://schemas.microsoft.com/office/drawing/2014/main" val="135762836"/>
                    </a:ext>
                  </a:extLst>
                </a:gridCol>
                <a:gridCol w="822960">
                  <a:extLst>
                    <a:ext uri="{9D8B030D-6E8A-4147-A177-3AD203B41FA5}">
                      <a16:colId xmlns:a16="http://schemas.microsoft.com/office/drawing/2014/main" val="2729094081"/>
                    </a:ext>
                  </a:extLst>
                </a:gridCol>
                <a:gridCol w="822960">
                  <a:extLst>
                    <a:ext uri="{9D8B030D-6E8A-4147-A177-3AD203B41FA5}">
                      <a16:colId xmlns:a16="http://schemas.microsoft.com/office/drawing/2014/main" val="4233809414"/>
                    </a:ext>
                  </a:extLst>
                </a:gridCol>
                <a:gridCol w="822960">
                  <a:extLst>
                    <a:ext uri="{9D8B030D-6E8A-4147-A177-3AD203B41FA5}">
                      <a16:colId xmlns:a16="http://schemas.microsoft.com/office/drawing/2014/main" val="2151401797"/>
                    </a:ext>
                  </a:extLst>
                </a:gridCol>
                <a:gridCol w="822960">
                  <a:extLst>
                    <a:ext uri="{9D8B030D-6E8A-4147-A177-3AD203B41FA5}">
                      <a16:colId xmlns:a16="http://schemas.microsoft.com/office/drawing/2014/main" val="18114738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88471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suzukimotos.arg - 2022-04-28 20:09:16</a:t>
                      </a:r>
                      <a:r>
                        <a:rPr kumimoji="0" lang="en-US" sz="1000" b="0" i="0" u="none" strike="noStrike" kern="1200" cap="none" spc="0" normalizeH="0" baseline="0" noProof="0">
                          <a:ln>
                            <a:noFill/>
                          </a:ln>
                          <a:solidFill>
                            <a:prstClr val="black"/>
                          </a:solidFill>
                          <a:effectLst/>
                          <a:uLnTx/>
                          <a:uFillTx/>
                          <a:latin typeface="+mn-lt"/>
                          <a:ea typeface="+mn-ea"/>
                          <a:cs typeface="+mn-cs"/>
                        </a:rPr>
                        <a:t>
 Cuatro cilindros.
Cuatro tiempos.
114CV.
Doble disco de frenos delantero.
Freno a disco trasero.
Un verdadero depredador.
GSX-S 750 
#WayOfLife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https://quintly-image-storage.s3.amazonaws.com/06f3fe9fc868ea7d076306b49527554d/87f2e25fe3c21783285918770c23b281.jpg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20086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suzukimotos.arg - 2022-04-01 12:48:27</a:t>
                      </a:r>
                      <a:r>
                        <a:rPr kumimoji="0" lang="en-US" sz="1000" b="0" i="0" u="none" strike="noStrike" kern="1200" cap="none" spc="0" normalizeH="0" baseline="0" noProof="0">
                          <a:ln>
                            <a:noFill/>
                          </a:ln>
                          <a:solidFill>
                            <a:prstClr val="black"/>
                          </a:solidFill>
                          <a:effectLst/>
                          <a:uLnTx/>
                          <a:uFillTx/>
                          <a:latin typeface="+mn-lt"/>
                          <a:ea typeface="+mn-ea"/>
                          <a:cs typeface="+mn-cs"/>
                        </a:rPr>
                        <a:t>
 #MotoGP 
#HayEquipo 
suzukimotogp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https://quintly-image-storage.s3.amazonaws.com/06f3fe9fc868ea7d076306b49527554d/076933c3a2ea48fdb3c955de11ac2717.jpg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15469483"/>
                  </a:ext>
                </a:extLst>
              </a:tr>
            </a:tbl>
          </a:graphicData>
        </a:graphic>
      </p:graphicFrame>
      <p:sp>
        <p:nvSpPr>
          <p:cNvPr id="4" name="Text Placeholder 3">
            <a:extLst>
              <a:ext uri="{FF2B5EF4-FFF2-40B4-BE49-F238E27FC236}">
                <a16:creationId xmlns:a16="http://schemas.microsoft.com/office/drawing/2014/main" id="{1616291B-9051-4BE0-9C68-2FC401B92BBF}"/>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0515750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05E39-2F9C-4261-8647-24CB2EC1CB21}"/>
              </a:ext>
            </a:extLst>
          </p:cNvPr>
          <p:cNvSpPr>
            <a:spLocks noGrp="1"/>
          </p:cNvSpPr>
          <p:nvPr>
            <p:ph type="title"/>
          </p:nvPr>
        </p:nvSpPr>
        <p:spPr/>
        <p:txBody>
          <a:bodyPr/>
          <a:lstStyle/>
          <a:p>
            <a:r>
              <a:rPr lang="en-US"/>
              <a:t>Instagram Posts Table | Suzuki - 2 of 12</a:t>
            </a:r>
          </a:p>
        </p:txBody>
      </p:sp>
      <p:graphicFrame>
        <p:nvGraphicFramePr>
          <p:cNvPr id="5" name="Table Placeholder 4">
            <a:extLst>
              <a:ext uri="{FF2B5EF4-FFF2-40B4-BE49-F238E27FC236}">
                <a16:creationId xmlns:a16="http://schemas.microsoft.com/office/drawing/2014/main" id="{C7633274-DD58-4E77-85A4-A89DD0AB60EC}"/>
              </a:ext>
            </a:extLst>
          </p:cNvPr>
          <p:cNvGraphicFramePr>
            <a:graphicFrameLocks noGrp="1"/>
          </p:cNvGraphicFramePr>
          <p:nvPr>
            <p:ph type="tbl" sz="quarter" idx="13"/>
            <p:extLst>
              <p:ext uri="{D42A27DB-BD31-4B8C-83A1-F6EECF244321}">
                <p14:modId xmlns:p14="http://schemas.microsoft.com/office/powerpoint/2010/main" val="3234886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07756921"/>
                    </a:ext>
                  </a:extLst>
                </a:gridCol>
                <a:gridCol w="1810512">
                  <a:extLst>
                    <a:ext uri="{9D8B030D-6E8A-4147-A177-3AD203B41FA5}">
                      <a16:colId xmlns:a16="http://schemas.microsoft.com/office/drawing/2014/main" val="3119142296"/>
                    </a:ext>
                  </a:extLst>
                </a:gridCol>
                <a:gridCol w="822960">
                  <a:extLst>
                    <a:ext uri="{9D8B030D-6E8A-4147-A177-3AD203B41FA5}">
                      <a16:colId xmlns:a16="http://schemas.microsoft.com/office/drawing/2014/main" val="3803550258"/>
                    </a:ext>
                  </a:extLst>
                </a:gridCol>
                <a:gridCol w="822960">
                  <a:extLst>
                    <a:ext uri="{9D8B030D-6E8A-4147-A177-3AD203B41FA5}">
                      <a16:colId xmlns:a16="http://schemas.microsoft.com/office/drawing/2014/main" val="3278874410"/>
                    </a:ext>
                  </a:extLst>
                </a:gridCol>
                <a:gridCol w="822960">
                  <a:extLst>
                    <a:ext uri="{9D8B030D-6E8A-4147-A177-3AD203B41FA5}">
                      <a16:colId xmlns:a16="http://schemas.microsoft.com/office/drawing/2014/main" val="1860534300"/>
                    </a:ext>
                  </a:extLst>
                </a:gridCol>
                <a:gridCol w="822960">
                  <a:extLst>
                    <a:ext uri="{9D8B030D-6E8A-4147-A177-3AD203B41FA5}">
                      <a16:colId xmlns:a16="http://schemas.microsoft.com/office/drawing/2014/main" val="3999297625"/>
                    </a:ext>
                  </a:extLst>
                </a:gridCol>
                <a:gridCol w="822960">
                  <a:extLst>
                    <a:ext uri="{9D8B030D-6E8A-4147-A177-3AD203B41FA5}">
                      <a16:colId xmlns:a16="http://schemas.microsoft.com/office/drawing/2014/main" val="2079966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61831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- 2022-04-18 17:14:59</a:t>
                      </a:r>
                      <a:r>
                        <a:rPr kumimoji="0" lang="es-ES" sz="1000" b="0" i="0" u="none" strike="noStrike" kern="1200" cap="none" spc="0" normalizeH="0" baseline="0" noProof="0">
                          <a:ln>
                            <a:noFill/>
                          </a:ln>
                          <a:solidFill>
                            <a:prstClr val="black"/>
                          </a:solidFill>
                          <a:effectLst/>
                          <a:uLnTx/>
                          <a:uFillTx/>
                          <a:latin typeface="+mn-lt"/>
                          <a:ea typeface="+mn-ea"/>
                          <a:cs typeface="+mn-cs"/>
                        </a:rPr>
                        <a:t>
 El nuevo asiento de la KTM RC 200 cuenta con una espuma más gruesa para mejorar el confort, mientras que el nuevo perfil del asiento facilita los movimientos del piloto al subir y bajar de la moto. Diseñado con material de alta calidad que ofrece un mejor agarre, incluso en tiempo húmedo. 💦
#KTM #Readytorace #RC200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https://quintly-image-storage.s3.amazonaws.com/07a398e1717d58b71e5571a89327dbe5/00a2c78e6f171c5cf4b8aca41686f92a.jpg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10230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- 2022-04-29 13:58:28</a:t>
                      </a:r>
                      <a:r>
                        <a:rPr kumimoji="0" lang="es-ES" sz="1000" b="0" i="0" u="none" strike="noStrike" kern="1200" cap="none" spc="0" normalizeH="0" baseline="0" noProof="0">
                          <a:ln>
                            <a:noFill/>
                          </a:ln>
                          <a:solidFill>
                            <a:prstClr val="black"/>
                          </a:solidFill>
                          <a:effectLst/>
                          <a:uLnTx/>
                          <a:uFillTx/>
                          <a:latin typeface="+mn-lt"/>
                          <a:ea typeface="+mn-ea"/>
                          <a:cs typeface="+mn-cs"/>
                        </a:rPr>
                        <a:t>
 La nueva RC200 te esta esperando!! 👉🏼Aprovecha para adquirir la RC 200 en 18 cuotas sin interés + Anticipo en nuestros concesionarios oficiales!
#KTM #RC200 #readytorace🏁😎❤️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https://quintly-image-storage.s3.amazonaws.com/07a398e1717d58b71e5571a89327dbe5/e38af94e47bb06b86d45bb5d3e28f413.jpg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27635849"/>
                  </a:ext>
                </a:extLst>
              </a:tr>
            </a:tbl>
          </a:graphicData>
        </a:graphic>
      </p:graphicFrame>
      <p:sp>
        <p:nvSpPr>
          <p:cNvPr id="4" name="Text Placeholder 3">
            <a:extLst>
              <a:ext uri="{FF2B5EF4-FFF2-40B4-BE49-F238E27FC236}">
                <a16:creationId xmlns:a16="http://schemas.microsoft.com/office/drawing/2014/main" id="{D03EAFD8-4AA0-447E-9F44-5D1AC37E84C4}"/>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9620935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932CF-2E5D-4122-B7F0-A9BC3CDD31C8}"/>
              </a:ext>
            </a:extLst>
          </p:cNvPr>
          <p:cNvSpPr>
            <a:spLocks noGrp="1"/>
          </p:cNvSpPr>
          <p:nvPr>
            <p:ph type="title"/>
          </p:nvPr>
        </p:nvSpPr>
        <p:spPr/>
        <p:txBody>
          <a:bodyPr/>
          <a:lstStyle/>
          <a:p>
            <a:r>
              <a:rPr lang="en-US"/>
              <a:t>Instagram Posts Table | Suzuki - 3 of 12</a:t>
            </a:r>
          </a:p>
        </p:txBody>
      </p:sp>
      <p:graphicFrame>
        <p:nvGraphicFramePr>
          <p:cNvPr id="5" name="Table Placeholder 4">
            <a:extLst>
              <a:ext uri="{FF2B5EF4-FFF2-40B4-BE49-F238E27FC236}">
                <a16:creationId xmlns:a16="http://schemas.microsoft.com/office/drawing/2014/main" id="{537ACAF5-A065-4C0A-AF0D-7283FDE8384E}"/>
              </a:ext>
            </a:extLst>
          </p:cNvPr>
          <p:cNvGraphicFramePr>
            <a:graphicFrameLocks noGrp="1"/>
          </p:cNvGraphicFramePr>
          <p:nvPr>
            <p:ph type="tbl" sz="quarter" idx="13"/>
            <p:extLst>
              <p:ext uri="{D42A27DB-BD31-4B8C-83A1-F6EECF244321}">
                <p14:modId xmlns:p14="http://schemas.microsoft.com/office/powerpoint/2010/main" val="2123510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833737581"/>
                    </a:ext>
                  </a:extLst>
                </a:gridCol>
                <a:gridCol w="1810512">
                  <a:extLst>
                    <a:ext uri="{9D8B030D-6E8A-4147-A177-3AD203B41FA5}">
                      <a16:colId xmlns:a16="http://schemas.microsoft.com/office/drawing/2014/main" val="2164998178"/>
                    </a:ext>
                  </a:extLst>
                </a:gridCol>
                <a:gridCol w="822960">
                  <a:extLst>
                    <a:ext uri="{9D8B030D-6E8A-4147-A177-3AD203B41FA5}">
                      <a16:colId xmlns:a16="http://schemas.microsoft.com/office/drawing/2014/main" val="146830638"/>
                    </a:ext>
                  </a:extLst>
                </a:gridCol>
                <a:gridCol w="822960">
                  <a:extLst>
                    <a:ext uri="{9D8B030D-6E8A-4147-A177-3AD203B41FA5}">
                      <a16:colId xmlns:a16="http://schemas.microsoft.com/office/drawing/2014/main" val="2541973441"/>
                    </a:ext>
                  </a:extLst>
                </a:gridCol>
                <a:gridCol w="822960">
                  <a:extLst>
                    <a:ext uri="{9D8B030D-6E8A-4147-A177-3AD203B41FA5}">
                      <a16:colId xmlns:a16="http://schemas.microsoft.com/office/drawing/2014/main" val="4188044597"/>
                    </a:ext>
                  </a:extLst>
                </a:gridCol>
                <a:gridCol w="822960">
                  <a:extLst>
                    <a:ext uri="{9D8B030D-6E8A-4147-A177-3AD203B41FA5}">
                      <a16:colId xmlns:a16="http://schemas.microsoft.com/office/drawing/2014/main" val="270534845"/>
                    </a:ext>
                  </a:extLst>
                </a:gridCol>
                <a:gridCol w="822960">
                  <a:extLst>
                    <a:ext uri="{9D8B030D-6E8A-4147-A177-3AD203B41FA5}">
                      <a16:colId xmlns:a16="http://schemas.microsoft.com/office/drawing/2014/main" val="1701973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81704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kawasaki.argentina - 2022-04-13 18:01:36</a:t>
                      </a:r>
                      <a:r>
                        <a:rPr kumimoji="0" lang="en-US" sz="1000" b="0" i="0" u="none" strike="noStrike" kern="1200" cap="none" spc="0" normalizeH="0" baseline="0" noProof="0">
                          <a:ln>
                            <a:noFill/>
                          </a:ln>
                          <a:solidFill>
                            <a:prstClr val="black"/>
                          </a:solidFill>
                          <a:effectLst/>
                          <a:uLnTx/>
                          <a:uFillTx/>
                          <a:latin typeface="+mn-lt"/>
                          <a:ea typeface="+mn-ea"/>
                          <a:cs typeface="+mn-cs"/>
                        </a:rPr>
                        <a:t>
 VERSYS® 650⚡🏍
El camino lo elegís vos, sea un paseo corto por la ciudad o enfrentarse a largos kilómetros en la ruta, tu comodidad está garantizada con la Versys 650 2022 😎
Algunos #highlights2022 para destacar:
◾ Frontal rediseñado
◾ Iluminación LED
◾ Instrumentación TFT
◾ Control de tracción
#KawasakiArgentina #Kawasaki #Motos #versys #versys650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https://quintly-image-storage.s3.amazonaws.com/e75c359865f4f91603d384d40fb807a3/87eedb8af18b4b4b6cd8857096953c00.jpg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275203950"/>
                  </a:ext>
                </a:extLst>
              </a:tr>
            </a:tbl>
          </a:graphicData>
        </a:graphic>
      </p:graphicFrame>
      <p:sp>
        <p:nvSpPr>
          <p:cNvPr id="4" name="Text Placeholder 3">
            <a:extLst>
              <a:ext uri="{FF2B5EF4-FFF2-40B4-BE49-F238E27FC236}">
                <a16:creationId xmlns:a16="http://schemas.microsoft.com/office/drawing/2014/main" id="{59D4F2AF-043B-44D4-9306-1C7210CB96EF}"/>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9501539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3A892-0DB3-4A8E-9AB2-5BF7F0B90A57}"/>
              </a:ext>
            </a:extLst>
          </p:cNvPr>
          <p:cNvSpPr>
            <a:spLocks noGrp="1"/>
          </p:cNvSpPr>
          <p:nvPr>
            <p:ph type="title"/>
          </p:nvPr>
        </p:nvSpPr>
        <p:spPr/>
        <p:txBody>
          <a:bodyPr/>
          <a:lstStyle/>
          <a:p>
            <a:r>
              <a:rPr lang="en-US"/>
              <a:t>Instagram Posts Table | Suzuki - 4 of 12</a:t>
            </a:r>
          </a:p>
        </p:txBody>
      </p:sp>
      <p:graphicFrame>
        <p:nvGraphicFramePr>
          <p:cNvPr id="5" name="Table Placeholder 4">
            <a:extLst>
              <a:ext uri="{FF2B5EF4-FFF2-40B4-BE49-F238E27FC236}">
                <a16:creationId xmlns:a16="http://schemas.microsoft.com/office/drawing/2014/main" id="{C1969E18-8F77-416A-A441-58CBCAFAC924}"/>
              </a:ext>
            </a:extLst>
          </p:cNvPr>
          <p:cNvGraphicFramePr>
            <a:graphicFrameLocks noGrp="1"/>
          </p:cNvGraphicFramePr>
          <p:nvPr>
            <p:ph type="tbl" sz="quarter" idx="13"/>
            <p:extLst>
              <p:ext uri="{D42A27DB-BD31-4B8C-83A1-F6EECF244321}">
                <p14:modId xmlns:p14="http://schemas.microsoft.com/office/powerpoint/2010/main" val="29448333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65228977"/>
                    </a:ext>
                  </a:extLst>
                </a:gridCol>
                <a:gridCol w="1810512">
                  <a:extLst>
                    <a:ext uri="{9D8B030D-6E8A-4147-A177-3AD203B41FA5}">
                      <a16:colId xmlns:a16="http://schemas.microsoft.com/office/drawing/2014/main" val="1290286468"/>
                    </a:ext>
                  </a:extLst>
                </a:gridCol>
                <a:gridCol w="822960">
                  <a:extLst>
                    <a:ext uri="{9D8B030D-6E8A-4147-A177-3AD203B41FA5}">
                      <a16:colId xmlns:a16="http://schemas.microsoft.com/office/drawing/2014/main" val="2385217956"/>
                    </a:ext>
                  </a:extLst>
                </a:gridCol>
                <a:gridCol w="822960">
                  <a:extLst>
                    <a:ext uri="{9D8B030D-6E8A-4147-A177-3AD203B41FA5}">
                      <a16:colId xmlns:a16="http://schemas.microsoft.com/office/drawing/2014/main" val="2204112429"/>
                    </a:ext>
                  </a:extLst>
                </a:gridCol>
                <a:gridCol w="822960">
                  <a:extLst>
                    <a:ext uri="{9D8B030D-6E8A-4147-A177-3AD203B41FA5}">
                      <a16:colId xmlns:a16="http://schemas.microsoft.com/office/drawing/2014/main" val="2694483353"/>
                    </a:ext>
                  </a:extLst>
                </a:gridCol>
                <a:gridCol w="822960">
                  <a:extLst>
                    <a:ext uri="{9D8B030D-6E8A-4147-A177-3AD203B41FA5}">
                      <a16:colId xmlns:a16="http://schemas.microsoft.com/office/drawing/2014/main" val="1362959636"/>
                    </a:ext>
                  </a:extLst>
                </a:gridCol>
                <a:gridCol w="822960">
                  <a:extLst>
                    <a:ext uri="{9D8B030D-6E8A-4147-A177-3AD203B41FA5}">
                      <a16:colId xmlns:a16="http://schemas.microsoft.com/office/drawing/2014/main" val="2252499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98142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suzukimotos.arg - 2022-04-03 15:52:16</a:t>
                      </a:r>
                      <a:r>
                        <a:rPr kumimoji="0" lang="en-US" sz="1000" b="0" i="0" u="none" strike="noStrike" kern="1200" cap="none" spc="0" normalizeH="0" baseline="0" noProof="0">
                          <a:ln>
                            <a:noFill/>
                          </a:ln>
                          <a:solidFill>
                            <a:prstClr val="black"/>
                          </a:solidFill>
                          <a:effectLst/>
                          <a:uLnTx/>
                          <a:uFillTx/>
                          <a:latin typeface="+mn-lt"/>
                          <a:ea typeface="+mn-ea"/>
                          <a:cs typeface="+mn-cs"/>
                        </a:rPr>
                        <a:t>
 #MotoGP 
PODIO para alexrins en Termas de Río Hondo 🎉🎉🎉
Gran carrera y mejor final!!
joanmir36official llegó a sus espaldas en el 4to lugar.
suzukimotogp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https://quintly-image-storage.s3.amazonaws.com/06f3fe9fc868ea7d076306b49527554d/eab34b0d012f25a1f901cffff08692cc.jpg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74624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- 2022-04-28 12:56:44</a:t>
                      </a:r>
                      <a:r>
                        <a:rPr kumimoji="0" lang="es-ES" sz="1000" b="0" i="0" u="none" strike="noStrike" kern="1200" cap="none" spc="0" normalizeH="0" baseline="0" noProof="0">
                          <a:ln>
                            <a:noFill/>
                          </a:ln>
                          <a:solidFill>
                            <a:prstClr val="black"/>
                          </a:solidFill>
                          <a:effectLst/>
                          <a:uLnTx/>
                          <a:uFillTx/>
                          <a:latin typeface="+mn-lt"/>
                          <a:ea typeface="+mn-ea"/>
                          <a:cs typeface="+mn-cs"/>
                        </a:rPr>
                        <a:t>
 Hay miradas que enamoran! 😍🧡 Financia la RC200 en 18 cuotas SIN INTERES + un anticipo previo. Consulta por detalles de comercialización en tu concesionario oficial más cercano.
#ReadyToRace #KTM #RC200 #financiación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https://quintly-image-storage.s3.amazonaws.com/07a398e1717d58b71e5571a89327dbe5/a77668738ce16437e64f05b8162d2142.jpg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04182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- 2022-04-21 12:24:30</a:t>
                      </a:r>
                      <a:r>
                        <a:rPr kumimoji="0" lang="es-ES" sz="1000" b="0" i="0" u="none" strike="noStrike" kern="1200" cap="none" spc="0" normalizeH="0" baseline="0" noProof="0">
                          <a:ln>
                            <a:noFill/>
                          </a:ln>
                          <a:solidFill>
                            <a:prstClr val="black"/>
                          </a:solidFill>
                          <a:effectLst/>
                          <a:uLnTx/>
                          <a:uFillTx/>
                          <a:latin typeface="+mn-lt"/>
                          <a:ea typeface="+mn-ea"/>
                          <a:cs typeface="+mn-cs"/>
                        </a:rPr>
                        <a:t>
 Compartimos unas capturas del viaje de panerodavid junto a su KTM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https://quintly-image-storage.s3.amazonaws.com/07a398e1717d58b71e5571a89327dbe5/47a9a541746718c4b4580c4ee4d52fb1.jpg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84501519"/>
                  </a:ext>
                </a:extLst>
              </a:tr>
            </a:tbl>
          </a:graphicData>
        </a:graphic>
      </p:graphicFrame>
      <p:sp>
        <p:nvSpPr>
          <p:cNvPr id="4" name="Text Placeholder 3">
            <a:extLst>
              <a:ext uri="{FF2B5EF4-FFF2-40B4-BE49-F238E27FC236}">
                <a16:creationId xmlns:a16="http://schemas.microsoft.com/office/drawing/2014/main" id="{76452D83-4F20-42DC-81C7-83018810FF0A}"/>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6461594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BCE5AC-6B94-490C-B0D8-8CCE3701AA84}"/>
              </a:ext>
            </a:extLst>
          </p:cNvPr>
          <p:cNvSpPr>
            <a:spLocks noGrp="1"/>
          </p:cNvSpPr>
          <p:nvPr>
            <p:ph type="title"/>
          </p:nvPr>
        </p:nvSpPr>
        <p:spPr/>
        <p:txBody>
          <a:bodyPr/>
          <a:lstStyle/>
          <a:p>
            <a:r>
              <a:rPr lang="en-US"/>
              <a:t>Instagram Posts Table | Suzuki - 5 of 12</a:t>
            </a:r>
          </a:p>
        </p:txBody>
      </p:sp>
      <p:graphicFrame>
        <p:nvGraphicFramePr>
          <p:cNvPr id="5" name="Table Placeholder 4">
            <a:extLst>
              <a:ext uri="{FF2B5EF4-FFF2-40B4-BE49-F238E27FC236}">
                <a16:creationId xmlns:a16="http://schemas.microsoft.com/office/drawing/2014/main" id="{FE1D30CE-7FD3-41CF-9A22-7A559FD8F0A0}"/>
              </a:ext>
            </a:extLst>
          </p:cNvPr>
          <p:cNvGraphicFramePr>
            <a:graphicFrameLocks noGrp="1"/>
          </p:cNvGraphicFramePr>
          <p:nvPr>
            <p:ph type="tbl" sz="quarter" idx="13"/>
            <p:extLst>
              <p:ext uri="{D42A27DB-BD31-4B8C-83A1-F6EECF244321}">
                <p14:modId xmlns:p14="http://schemas.microsoft.com/office/powerpoint/2010/main" val="1122681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5630335"/>
                    </a:ext>
                  </a:extLst>
                </a:gridCol>
                <a:gridCol w="1810512">
                  <a:extLst>
                    <a:ext uri="{9D8B030D-6E8A-4147-A177-3AD203B41FA5}">
                      <a16:colId xmlns:a16="http://schemas.microsoft.com/office/drawing/2014/main" val="524393713"/>
                    </a:ext>
                  </a:extLst>
                </a:gridCol>
                <a:gridCol w="822960">
                  <a:extLst>
                    <a:ext uri="{9D8B030D-6E8A-4147-A177-3AD203B41FA5}">
                      <a16:colId xmlns:a16="http://schemas.microsoft.com/office/drawing/2014/main" val="2423903255"/>
                    </a:ext>
                  </a:extLst>
                </a:gridCol>
                <a:gridCol w="822960">
                  <a:extLst>
                    <a:ext uri="{9D8B030D-6E8A-4147-A177-3AD203B41FA5}">
                      <a16:colId xmlns:a16="http://schemas.microsoft.com/office/drawing/2014/main" val="2723238459"/>
                    </a:ext>
                  </a:extLst>
                </a:gridCol>
                <a:gridCol w="822960">
                  <a:extLst>
                    <a:ext uri="{9D8B030D-6E8A-4147-A177-3AD203B41FA5}">
                      <a16:colId xmlns:a16="http://schemas.microsoft.com/office/drawing/2014/main" val="847765234"/>
                    </a:ext>
                  </a:extLst>
                </a:gridCol>
                <a:gridCol w="822960">
                  <a:extLst>
                    <a:ext uri="{9D8B030D-6E8A-4147-A177-3AD203B41FA5}">
                      <a16:colId xmlns:a16="http://schemas.microsoft.com/office/drawing/2014/main" val="148587991"/>
                    </a:ext>
                  </a:extLst>
                </a:gridCol>
                <a:gridCol w="822960">
                  <a:extLst>
                    <a:ext uri="{9D8B030D-6E8A-4147-A177-3AD203B41FA5}">
                      <a16:colId xmlns:a16="http://schemas.microsoft.com/office/drawing/2014/main" val="38279686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75982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suzukimotos.arg - 2022-04-13 21:37:07</a:t>
                      </a:r>
                      <a:r>
                        <a:rPr kumimoji="0" lang="es-ES" sz="1000" b="0" i="0" u="none" strike="noStrike" kern="1200" cap="none" spc="0" normalizeH="0" baseline="0" noProof="0">
                          <a:ln>
                            <a:noFill/>
                          </a:ln>
                          <a:solidFill>
                            <a:prstClr val="black"/>
                          </a:solidFill>
                          <a:effectLst/>
                          <a:uLnTx/>
                          <a:uFillTx/>
                          <a:latin typeface="+mn-lt"/>
                          <a:ea typeface="+mn-ea"/>
                          <a:cs typeface="+mn-cs"/>
                        </a:rPr>
                        <a:t>
 Empieza el fin de semana largo y tu V-Strom pide ruta.
¿Para dónde vamos?
#WayOfLife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https://quintly-image-storage.s3.amazonaws.com/06f3fe9fc868ea7d076306b49527554d/e1cc68449bbc3755195d8e9e29603770.jpg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68525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- 2022-04-19 13:47:21</a:t>
                      </a:r>
                      <a:r>
                        <a:rPr kumimoji="0" lang="es-ES" sz="1000" b="0" i="0" u="none" strike="noStrike" kern="1200" cap="none" spc="0" normalizeH="0" baseline="0" noProof="0">
                          <a:ln>
                            <a:noFill/>
                          </a:ln>
                          <a:solidFill>
                            <a:prstClr val="black"/>
                          </a:solidFill>
                          <a:effectLst/>
                          <a:uLnTx/>
                          <a:uFillTx/>
                          <a:latin typeface="+mn-lt"/>
                          <a:ea typeface="+mn-ea"/>
                          <a:cs typeface="+mn-cs"/>
                        </a:rPr>
                        <a:t>
 Con la KTM RC 200 vas a poder frenar de forma controlada con los frenos ByBre que funcionan con ABS doble canal Bosch 👌🏼🏁
.
#KTM #Readytorace #RC200 #racing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https://quintly-image-storage.s3.amazonaws.com/07a398e1717d58b71e5571a89327dbe5/5d9f80c9de2a0182506bc4601d88fa3d.jpg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14672599"/>
                  </a:ext>
                </a:extLst>
              </a:tr>
            </a:tbl>
          </a:graphicData>
        </a:graphic>
      </p:graphicFrame>
      <p:sp>
        <p:nvSpPr>
          <p:cNvPr id="4" name="Text Placeholder 3">
            <a:extLst>
              <a:ext uri="{FF2B5EF4-FFF2-40B4-BE49-F238E27FC236}">
                <a16:creationId xmlns:a16="http://schemas.microsoft.com/office/drawing/2014/main" id="{E9FA01D4-363B-4408-8F1C-848AB60B6348}"/>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6150485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0D60F-1FDA-4DEA-ACC4-1D3EFC6E733C}"/>
              </a:ext>
            </a:extLst>
          </p:cNvPr>
          <p:cNvSpPr>
            <a:spLocks noGrp="1"/>
          </p:cNvSpPr>
          <p:nvPr>
            <p:ph type="title"/>
          </p:nvPr>
        </p:nvSpPr>
        <p:spPr/>
        <p:txBody>
          <a:bodyPr/>
          <a:lstStyle/>
          <a:p>
            <a:r>
              <a:rPr lang="en-US"/>
              <a:t>Instagram Posts Table | Suzuki - 6 of 12</a:t>
            </a:r>
          </a:p>
        </p:txBody>
      </p:sp>
      <p:graphicFrame>
        <p:nvGraphicFramePr>
          <p:cNvPr id="5" name="Table Placeholder 4">
            <a:extLst>
              <a:ext uri="{FF2B5EF4-FFF2-40B4-BE49-F238E27FC236}">
                <a16:creationId xmlns:a16="http://schemas.microsoft.com/office/drawing/2014/main" id="{28CF7D2A-0E6D-4633-89F6-BFE10A661C81}"/>
              </a:ext>
            </a:extLst>
          </p:cNvPr>
          <p:cNvGraphicFramePr>
            <a:graphicFrameLocks noGrp="1"/>
          </p:cNvGraphicFramePr>
          <p:nvPr>
            <p:ph type="tbl" sz="quarter" idx="13"/>
            <p:extLst>
              <p:ext uri="{D42A27DB-BD31-4B8C-83A1-F6EECF244321}">
                <p14:modId xmlns:p14="http://schemas.microsoft.com/office/powerpoint/2010/main" val="4631362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036707298"/>
                    </a:ext>
                  </a:extLst>
                </a:gridCol>
                <a:gridCol w="1810512">
                  <a:extLst>
                    <a:ext uri="{9D8B030D-6E8A-4147-A177-3AD203B41FA5}">
                      <a16:colId xmlns:a16="http://schemas.microsoft.com/office/drawing/2014/main" val="5942401"/>
                    </a:ext>
                  </a:extLst>
                </a:gridCol>
                <a:gridCol w="822960">
                  <a:extLst>
                    <a:ext uri="{9D8B030D-6E8A-4147-A177-3AD203B41FA5}">
                      <a16:colId xmlns:a16="http://schemas.microsoft.com/office/drawing/2014/main" val="3042323713"/>
                    </a:ext>
                  </a:extLst>
                </a:gridCol>
                <a:gridCol w="822960">
                  <a:extLst>
                    <a:ext uri="{9D8B030D-6E8A-4147-A177-3AD203B41FA5}">
                      <a16:colId xmlns:a16="http://schemas.microsoft.com/office/drawing/2014/main" val="2467731821"/>
                    </a:ext>
                  </a:extLst>
                </a:gridCol>
                <a:gridCol w="822960">
                  <a:extLst>
                    <a:ext uri="{9D8B030D-6E8A-4147-A177-3AD203B41FA5}">
                      <a16:colId xmlns:a16="http://schemas.microsoft.com/office/drawing/2014/main" val="2590855134"/>
                    </a:ext>
                  </a:extLst>
                </a:gridCol>
                <a:gridCol w="822960">
                  <a:extLst>
                    <a:ext uri="{9D8B030D-6E8A-4147-A177-3AD203B41FA5}">
                      <a16:colId xmlns:a16="http://schemas.microsoft.com/office/drawing/2014/main" val="2335341896"/>
                    </a:ext>
                  </a:extLst>
                </a:gridCol>
                <a:gridCol w="822960">
                  <a:extLst>
                    <a:ext uri="{9D8B030D-6E8A-4147-A177-3AD203B41FA5}">
                      <a16:colId xmlns:a16="http://schemas.microsoft.com/office/drawing/2014/main" val="34786850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47681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kawasaki.argentina - 2022-04-02 19:05:48</a:t>
                      </a:r>
                      <a:r>
                        <a:rPr kumimoji="0" lang="es-ES" sz="1000" b="0" i="0" u="none" strike="noStrike" kern="1200" cap="none" spc="0" normalizeH="0" baseline="0" noProof="0">
                          <a:ln>
                            <a:noFill/>
                          </a:ln>
                          <a:solidFill>
                            <a:prstClr val="black"/>
                          </a:solidFill>
                          <a:effectLst/>
                          <a:uLnTx/>
                          <a:uFillTx/>
                          <a:latin typeface="+mn-lt"/>
                          <a:ea typeface="+mn-ea"/>
                          <a:cs typeface="+mn-cs"/>
                        </a:rPr>
                        <a:t>
 Z400 ABS⚡AUTÉNTICA NAKED
¿Querés diversión y agilidad con un estilo agresivo? 
Con su motor bicilíndrico de 45 cv, la emoción está garantizada 😎
Tenela en abril en 12 y 18 cuotas con BBVA
👉 Completá el formulario en link en bio y nos comunicamos con vos para brindarte toda la información.
#KawasakiArgentina #Kawasaki #Z400 #Motos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https://quintly-image-storage.s3.amazonaws.com/e75c359865f4f91603d384d40fb807a3/da088134063a657176838eb3c82662e4.jpg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73822695"/>
                  </a:ext>
                </a:extLst>
              </a:tr>
            </a:tbl>
          </a:graphicData>
        </a:graphic>
      </p:graphicFrame>
      <p:sp>
        <p:nvSpPr>
          <p:cNvPr id="4" name="Text Placeholder 3">
            <a:extLst>
              <a:ext uri="{FF2B5EF4-FFF2-40B4-BE49-F238E27FC236}">
                <a16:creationId xmlns:a16="http://schemas.microsoft.com/office/drawing/2014/main" id="{BEA4B6F4-BD39-4F0F-951C-6602F78275CC}"/>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42282329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8F618-4341-428D-AF42-87248D8B14E3}"/>
              </a:ext>
            </a:extLst>
          </p:cNvPr>
          <p:cNvSpPr>
            <a:spLocks noGrp="1"/>
          </p:cNvSpPr>
          <p:nvPr>
            <p:ph type="title"/>
          </p:nvPr>
        </p:nvSpPr>
        <p:spPr/>
        <p:txBody>
          <a:bodyPr/>
          <a:lstStyle/>
          <a:p>
            <a:r>
              <a:rPr lang="en-US"/>
              <a:t>Instagram Posts Table | Suzuki - 7 of 12</a:t>
            </a:r>
          </a:p>
        </p:txBody>
      </p:sp>
      <p:graphicFrame>
        <p:nvGraphicFramePr>
          <p:cNvPr id="5" name="Table Placeholder 4">
            <a:extLst>
              <a:ext uri="{FF2B5EF4-FFF2-40B4-BE49-F238E27FC236}">
                <a16:creationId xmlns:a16="http://schemas.microsoft.com/office/drawing/2014/main" id="{BD0F91D8-E591-4AB6-824E-1BE641986994}"/>
              </a:ext>
            </a:extLst>
          </p:cNvPr>
          <p:cNvGraphicFramePr>
            <a:graphicFrameLocks noGrp="1"/>
          </p:cNvGraphicFramePr>
          <p:nvPr>
            <p:ph type="tbl" sz="quarter" idx="13"/>
            <p:extLst>
              <p:ext uri="{D42A27DB-BD31-4B8C-83A1-F6EECF244321}">
                <p14:modId xmlns:p14="http://schemas.microsoft.com/office/powerpoint/2010/main" val="2532236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080464243"/>
                    </a:ext>
                  </a:extLst>
                </a:gridCol>
                <a:gridCol w="1810512">
                  <a:extLst>
                    <a:ext uri="{9D8B030D-6E8A-4147-A177-3AD203B41FA5}">
                      <a16:colId xmlns:a16="http://schemas.microsoft.com/office/drawing/2014/main" val="178090120"/>
                    </a:ext>
                  </a:extLst>
                </a:gridCol>
                <a:gridCol w="822960">
                  <a:extLst>
                    <a:ext uri="{9D8B030D-6E8A-4147-A177-3AD203B41FA5}">
                      <a16:colId xmlns:a16="http://schemas.microsoft.com/office/drawing/2014/main" val="3664651120"/>
                    </a:ext>
                  </a:extLst>
                </a:gridCol>
                <a:gridCol w="822960">
                  <a:extLst>
                    <a:ext uri="{9D8B030D-6E8A-4147-A177-3AD203B41FA5}">
                      <a16:colId xmlns:a16="http://schemas.microsoft.com/office/drawing/2014/main" val="2312858506"/>
                    </a:ext>
                  </a:extLst>
                </a:gridCol>
                <a:gridCol w="822960">
                  <a:extLst>
                    <a:ext uri="{9D8B030D-6E8A-4147-A177-3AD203B41FA5}">
                      <a16:colId xmlns:a16="http://schemas.microsoft.com/office/drawing/2014/main" val="3286619989"/>
                    </a:ext>
                  </a:extLst>
                </a:gridCol>
                <a:gridCol w="822960">
                  <a:extLst>
                    <a:ext uri="{9D8B030D-6E8A-4147-A177-3AD203B41FA5}">
                      <a16:colId xmlns:a16="http://schemas.microsoft.com/office/drawing/2014/main" val="1279316602"/>
                    </a:ext>
                  </a:extLst>
                </a:gridCol>
                <a:gridCol w="822960">
                  <a:extLst>
                    <a:ext uri="{9D8B030D-6E8A-4147-A177-3AD203B41FA5}">
                      <a16:colId xmlns:a16="http://schemas.microsoft.com/office/drawing/2014/main" val="10223495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14100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- 2022-04-01 16:48:15</a:t>
                      </a:r>
                      <a:r>
                        <a:rPr kumimoji="0" lang="es-ES" sz="1000" b="0" i="0" u="none" strike="noStrike" kern="1200" cap="none" spc="0" normalizeH="0" baseline="0" noProof="0">
                          <a:ln>
                            <a:noFill/>
                          </a:ln>
                          <a:solidFill>
                            <a:prstClr val="black"/>
                          </a:solidFill>
                          <a:effectLst/>
                          <a:uLnTx/>
                          <a:uFillTx/>
                          <a:latin typeface="+mn-lt"/>
                          <a:ea typeface="+mn-ea"/>
                          <a:cs typeface="+mn-cs"/>
                        </a:rPr>
                        <a:t>
 MotoGP Argentina 2022 🏁🇦🇷
Este fin de semana se llevará a cabo el MotoGP en el circuito de Termas de Rio Hondo, será la tercera carrera del año del Campeonato Mundial de Motociclismo. El día de hoy hubo prácticas en el circuito y en el stand de KTM los pilotos oficiales se acercaron a firmar autografos! Mira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https://quintly-image-storage.s3.amazonaws.com/07a398e1717d58b71e5571a89327dbe5/eefd60c730f891762fd4b1f769e515f7.jpg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52779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- 2022-04-26 12:21:22</a:t>
                      </a:r>
                      <a:r>
                        <a:rPr kumimoji="0" lang="es-ES" sz="1000" b="0" i="0" u="none" strike="noStrike" kern="1200" cap="none" spc="0" normalizeH="0" baseline="0" noProof="0">
                          <a:ln>
                            <a:noFill/>
                          </a:ln>
                          <a:solidFill>
                            <a:prstClr val="black"/>
                          </a:solidFill>
                          <a:effectLst/>
                          <a:uLnTx/>
                          <a:uFillTx/>
                          <a:latin typeface="+mn-lt"/>
                          <a:ea typeface="+mn-ea"/>
                          <a:cs typeface="+mn-cs"/>
                        </a:rPr>
                        <a:t>
 Estilo de moto de competición y prestaciones para el día a día. 😎🏁🤘🏻
#ktm #rc200 #readytorace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https://quintly-image-storage.s3.amazonaws.com/07a398e1717d58b71e5571a89327dbe5/1a5cff687adbe71597ea779539fb7555.jpg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908032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- 2022-04-19 13:45:44</a:t>
                      </a:r>
                      <a:r>
                        <a:rPr kumimoji="0" lang="es-ES" sz="1000" b="0" i="0" u="none" strike="noStrike" kern="1200" cap="none" spc="0" normalizeH="0" baseline="0" noProof="0">
                          <a:ln>
                            <a:noFill/>
                          </a:ln>
                          <a:solidFill>
                            <a:prstClr val="black"/>
                          </a:solidFill>
                          <a:effectLst/>
                          <a:uLnTx/>
                          <a:uFillTx/>
                          <a:latin typeface="+mn-lt"/>
                          <a:ea typeface="+mn-ea"/>
                          <a:cs typeface="+mn-cs"/>
                        </a:rPr>
                        <a:t>
 Compartimos unas capturas del viaje de laureanopriotti junto a su KTM por Campo De Piedra Pomez, Catamarca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https://quintly-image-storage.s3.amazonaws.com/07a398e1717d58b71e5571a89327dbe5/6d7965a11074b5b8cff4cbe8ebf8d9e2.jpg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247636053"/>
                  </a:ext>
                </a:extLst>
              </a:tr>
            </a:tbl>
          </a:graphicData>
        </a:graphic>
      </p:graphicFrame>
      <p:sp>
        <p:nvSpPr>
          <p:cNvPr id="4" name="Text Placeholder 3">
            <a:extLst>
              <a:ext uri="{FF2B5EF4-FFF2-40B4-BE49-F238E27FC236}">
                <a16:creationId xmlns:a16="http://schemas.microsoft.com/office/drawing/2014/main" id="{61725A6F-31A3-4610-976D-07FAA1333818}"/>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6290422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3315B-13BD-4779-BB0F-FBF1EB341FEF}"/>
              </a:ext>
            </a:extLst>
          </p:cNvPr>
          <p:cNvSpPr>
            <a:spLocks noGrp="1"/>
          </p:cNvSpPr>
          <p:nvPr>
            <p:ph type="title"/>
          </p:nvPr>
        </p:nvSpPr>
        <p:spPr/>
        <p:txBody>
          <a:bodyPr/>
          <a:lstStyle/>
          <a:p>
            <a:r>
              <a:rPr lang="en-US"/>
              <a:t>Instagram Posts Table | Suzuki - 8 of 12</a:t>
            </a:r>
          </a:p>
        </p:txBody>
      </p:sp>
      <p:graphicFrame>
        <p:nvGraphicFramePr>
          <p:cNvPr id="5" name="Table Placeholder 4">
            <a:extLst>
              <a:ext uri="{FF2B5EF4-FFF2-40B4-BE49-F238E27FC236}">
                <a16:creationId xmlns:a16="http://schemas.microsoft.com/office/drawing/2014/main" id="{EE68348C-3283-45EA-AE87-89D4B1A43FD0}"/>
              </a:ext>
            </a:extLst>
          </p:cNvPr>
          <p:cNvGraphicFramePr>
            <a:graphicFrameLocks noGrp="1"/>
          </p:cNvGraphicFramePr>
          <p:nvPr>
            <p:ph type="tbl" sz="quarter" idx="13"/>
            <p:extLst>
              <p:ext uri="{D42A27DB-BD31-4B8C-83A1-F6EECF244321}">
                <p14:modId xmlns:p14="http://schemas.microsoft.com/office/powerpoint/2010/main" val="3553639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52342720"/>
                    </a:ext>
                  </a:extLst>
                </a:gridCol>
                <a:gridCol w="1810512">
                  <a:extLst>
                    <a:ext uri="{9D8B030D-6E8A-4147-A177-3AD203B41FA5}">
                      <a16:colId xmlns:a16="http://schemas.microsoft.com/office/drawing/2014/main" val="3420622611"/>
                    </a:ext>
                  </a:extLst>
                </a:gridCol>
                <a:gridCol w="822960">
                  <a:extLst>
                    <a:ext uri="{9D8B030D-6E8A-4147-A177-3AD203B41FA5}">
                      <a16:colId xmlns:a16="http://schemas.microsoft.com/office/drawing/2014/main" val="720653729"/>
                    </a:ext>
                  </a:extLst>
                </a:gridCol>
                <a:gridCol w="822960">
                  <a:extLst>
                    <a:ext uri="{9D8B030D-6E8A-4147-A177-3AD203B41FA5}">
                      <a16:colId xmlns:a16="http://schemas.microsoft.com/office/drawing/2014/main" val="3601086083"/>
                    </a:ext>
                  </a:extLst>
                </a:gridCol>
                <a:gridCol w="822960">
                  <a:extLst>
                    <a:ext uri="{9D8B030D-6E8A-4147-A177-3AD203B41FA5}">
                      <a16:colId xmlns:a16="http://schemas.microsoft.com/office/drawing/2014/main" val="2183065966"/>
                    </a:ext>
                  </a:extLst>
                </a:gridCol>
                <a:gridCol w="822960">
                  <a:extLst>
                    <a:ext uri="{9D8B030D-6E8A-4147-A177-3AD203B41FA5}">
                      <a16:colId xmlns:a16="http://schemas.microsoft.com/office/drawing/2014/main" val="1573887322"/>
                    </a:ext>
                  </a:extLst>
                </a:gridCol>
                <a:gridCol w="822960">
                  <a:extLst>
                    <a:ext uri="{9D8B030D-6E8A-4147-A177-3AD203B41FA5}">
                      <a16:colId xmlns:a16="http://schemas.microsoft.com/office/drawing/2014/main" val="35992705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56073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- 2022-04-18 12:45:06</a:t>
                      </a:r>
                      <a:r>
                        <a:rPr kumimoji="0" lang="es-ES" sz="1000" b="0" i="0" u="none" strike="noStrike" kern="1200" cap="none" spc="0" normalizeH="0" baseline="0" noProof="0">
                          <a:ln>
                            <a:noFill/>
                          </a:ln>
                          <a:solidFill>
                            <a:prstClr val="black"/>
                          </a:solidFill>
                          <a:effectLst/>
                          <a:uLnTx/>
                          <a:uFillTx/>
                          <a:latin typeface="+mn-lt"/>
                          <a:ea typeface="+mn-ea"/>
                          <a:cs typeface="+mn-cs"/>
                        </a:rPr>
                        <a:t>
 La KTM RC 200 2022 cuenta con una instrumentación LCD totalmente nueva y rediseñada, que te ofrece toda la información importante que necesitas🧡🤘🏻 Ya pasaste por alguno de nuestros concesionarios para conocerla?! Te esperamos!
#KTM #Readytorace #RC200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https://quintly-image-storage.s3.amazonaws.com/07a398e1717d58b71e5571a89327dbe5/bae378d3daa433364d8b003cba49388e.jpg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21785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ktmargentina - 2022-04-04 10:31:21</a:t>
                      </a:r>
                      <a:r>
                        <a:rPr kumimoji="0" lang="en-US" sz="1000" b="0" i="0" u="none" strike="noStrike" kern="1200" cap="none" spc="0" normalizeH="0" baseline="0" noProof="0">
                          <a:ln>
                            <a:noFill/>
                          </a:ln>
                          <a:solidFill>
                            <a:prstClr val="black"/>
                          </a:solidFill>
                          <a:effectLst/>
                          <a:uLnTx/>
                          <a:uFillTx/>
                          <a:latin typeface="+mn-lt"/>
                          <a:ea typeface="+mn-ea"/>
                          <a:cs typeface="+mn-cs"/>
                        </a:rPr>
                        <a:t>
 Pasó el Gran Premio de Argentina en el circuito de Termas de Río Hondo con una sólida actuación de nuestros dos hombres 🇦🇷 bradbinder terminó 6º y 88migueloliveira en el 13º
📸 Rob Gray
#KTM #ReadyToRace #GivesYouWings #ArgentinaGP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https://quintly-image-storage.s3.amazonaws.com/07a398e1717d58b71e5571a89327dbe5/b3c64b91f735cce0b809dfce35fcdc8b.jpg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28986480"/>
                  </a:ext>
                </a:extLst>
              </a:tr>
            </a:tbl>
          </a:graphicData>
        </a:graphic>
      </p:graphicFrame>
      <p:sp>
        <p:nvSpPr>
          <p:cNvPr id="4" name="Text Placeholder 3">
            <a:extLst>
              <a:ext uri="{FF2B5EF4-FFF2-40B4-BE49-F238E27FC236}">
                <a16:creationId xmlns:a16="http://schemas.microsoft.com/office/drawing/2014/main" id="{36E6FEC8-3191-4E9C-A16F-15A43A6088BE}"/>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7822563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FB153-B839-4A57-9749-EAF554AAB495}"/>
              </a:ext>
            </a:extLst>
          </p:cNvPr>
          <p:cNvSpPr>
            <a:spLocks noGrp="1"/>
          </p:cNvSpPr>
          <p:nvPr>
            <p:ph type="title"/>
          </p:nvPr>
        </p:nvSpPr>
        <p:spPr/>
        <p:txBody>
          <a:bodyPr/>
          <a:lstStyle/>
          <a:p>
            <a:r>
              <a:rPr lang="en-US"/>
              <a:t>Instagram Posts Table | Suzuki - 9 of 12</a:t>
            </a:r>
          </a:p>
        </p:txBody>
      </p:sp>
      <p:graphicFrame>
        <p:nvGraphicFramePr>
          <p:cNvPr id="5" name="Table Placeholder 4">
            <a:extLst>
              <a:ext uri="{FF2B5EF4-FFF2-40B4-BE49-F238E27FC236}">
                <a16:creationId xmlns:a16="http://schemas.microsoft.com/office/drawing/2014/main" id="{D28E98A9-A611-4A23-91AB-82C3053303E0}"/>
              </a:ext>
            </a:extLst>
          </p:cNvPr>
          <p:cNvGraphicFramePr>
            <a:graphicFrameLocks noGrp="1"/>
          </p:cNvGraphicFramePr>
          <p:nvPr>
            <p:ph type="tbl" sz="quarter" idx="13"/>
            <p:extLst>
              <p:ext uri="{D42A27DB-BD31-4B8C-83A1-F6EECF244321}">
                <p14:modId xmlns:p14="http://schemas.microsoft.com/office/powerpoint/2010/main" val="8371954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8755949"/>
                    </a:ext>
                  </a:extLst>
                </a:gridCol>
                <a:gridCol w="1810512">
                  <a:extLst>
                    <a:ext uri="{9D8B030D-6E8A-4147-A177-3AD203B41FA5}">
                      <a16:colId xmlns:a16="http://schemas.microsoft.com/office/drawing/2014/main" val="1804675653"/>
                    </a:ext>
                  </a:extLst>
                </a:gridCol>
                <a:gridCol w="822960">
                  <a:extLst>
                    <a:ext uri="{9D8B030D-6E8A-4147-A177-3AD203B41FA5}">
                      <a16:colId xmlns:a16="http://schemas.microsoft.com/office/drawing/2014/main" val="3672990070"/>
                    </a:ext>
                  </a:extLst>
                </a:gridCol>
                <a:gridCol w="822960">
                  <a:extLst>
                    <a:ext uri="{9D8B030D-6E8A-4147-A177-3AD203B41FA5}">
                      <a16:colId xmlns:a16="http://schemas.microsoft.com/office/drawing/2014/main" val="1073205629"/>
                    </a:ext>
                  </a:extLst>
                </a:gridCol>
                <a:gridCol w="822960">
                  <a:extLst>
                    <a:ext uri="{9D8B030D-6E8A-4147-A177-3AD203B41FA5}">
                      <a16:colId xmlns:a16="http://schemas.microsoft.com/office/drawing/2014/main" val="2090661850"/>
                    </a:ext>
                  </a:extLst>
                </a:gridCol>
                <a:gridCol w="822960">
                  <a:extLst>
                    <a:ext uri="{9D8B030D-6E8A-4147-A177-3AD203B41FA5}">
                      <a16:colId xmlns:a16="http://schemas.microsoft.com/office/drawing/2014/main" val="2916829404"/>
                    </a:ext>
                  </a:extLst>
                </a:gridCol>
                <a:gridCol w="822960">
                  <a:extLst>
                    <a:ext uri="{9D8B030D-6E8A-4147-A177-3AD203B41FA5}">
                      <a16:colId xmlns:a16="http://schemas.microsoft.com/office/drawing/2014/main" val="39250359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13726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suzukimotos.arg - 2022-04-18 20:37:14</a:t>
                      </a:r>
                      <a:r>
                        <a:rPr kumimoji="0" lang="en-US" sz="1000" b="0" i="0" u="none" strike="noStrike" kern="1200" cap="none" spc="0" normalizeH="0" baseline="0" noProof="0">
                          <a:ln>
                            <a:noFill/>
                          </a:ln>
                          <a:solidFill>
                            <a:prstClr val="black"/>
                          </a:solidFill>
                          <a:effectLst/>
                          <a:uLnTx/>
                          <a:uFillTx/>
                          <a:latin typeface="+mn-lt"/>
                          <a:ea typeface="+mn-ea"/>
                          <a:cs typeface="+mn-cs"/>
                        </a:rPr>
                        <a:t>
 Ya está llegando a nuestros concesionarios.
Ponele estilo custom a tu vida diaria.
#WayOfLife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https://quintly-image-storage.s3.amazonaws.com/06f3fe9fc868ea7d076306b49527554d/3b55f7b8df1b9b11d0f9d6e5049f2873.jpg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77880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- 2022-04-05 16:06:12</a:t>
                      </a:r>
                      <a:r>
                        <a:rPr kumimoji="0" lang="es-ES" sz="1000" b="0" i="0" u="none" strike="noStrike" kern="1200" cap="none" spc="0" normalizeH="0" baseline="0" noProof="0">
                          <a:ln>
                            <a:noFill/>
                          </a:ln>
                          <a:solidFill>
                            <a:prstClr val="black"/>
                          </a:solidFill>
                          <a:effectLst/>
                          <a:uLnTx/>
                          <a:uFillTx/>
                          <a:latin typeface="+mn-lt"/>
                          <a:ea typeface="+mn-ea"/>
                          <a:cs typeface="+mn-cs"/>
                        </a:rPr>
                        <a:t>
 Gracias Leo Montanaro por compartir más fotos de tu viaje sobre la KTM Adventure 250 💪🏼🧡
Miren más viajes de Leo en su cuenta 👉🏼 lmgopro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https://quintly-image-storage.s3.amazonaws.com/07a398e1717d58b71e5571a89327dbe5/a0e9990c6db03e32299718e088881e7e.jpg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598003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- 2022-04-26 17:33:49</a:t>
                      </a:r>
                      <a:r>
                        <a:rPr kumimoji="0" lang="es-ES" sz="1000" b="0" i="0" u="none" strike="noStrike" kern="1200" cap="none" spc="0" normalizeH="0" baseline="0" noProof="0">
                          <a:ln>
                            <a:noFill/>
                          </a:ln>
                          <a:solidFill>
                            <a:prstClr val="black"/>
                          </a:solidFill>
                          <a:effectLst/>
                          <a:uLnTx/>
                          <a:uFillTx/>
                          <a:latin typeface="+mn-lt"/>
                          <a:ea typeface="+mn-ea"/>
                          <a:cs typeface="+mn-cs"/>
                        </a:rPr>
                        <a:t>
 KTM RC200 ahora con financiación!
 👉🏼Aprovecha para adquirir este modelo estilo de moto racing en 18 cuotas sin interés + Anticipo en nuestros concesionarios oficiales!
#KTM #RC200 #readytorace🏁😎❤️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https://quintly-image-storage.s3.amazonaws.com/07a398e1717d58b71e5571a89327dbe5/a21340304da75bd0a8373a02e31343ee.jpg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83791443"/>
                  </a:ext>
                </a:extLst>
              </a:tr>
            </a:tbl>
          </a:graphicData>
        </a:graphic>
      </p:graphicFrame>
      <p:sp>
        <p:nvSpPr>
          <p:cNvPr id="4" name="Text Placeholder 3">
            <a:extLst>
              <a:ext uri="{FF2B5EF4-FFF2-40B4-BE49-F238E27FC236}">
                <a16:creationId xmlns:a16="http://schemas.microsoft.com/office/drawing/2014/main" id="{5DC8C55C-D017-4FB0-A469-B21CF04D03B5}"/>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5199187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A5E4A-B9F4-45F9-A5C8-6784D2969D63}"/>
              </a:ext>
            </a:extLst>
          </p:cNvPr>
          <p:cNvSpPr>
            <a:spLocks noGrp="1"/>
          </p:cNvSpPr>
          <p:nvPr>
            <p:ph type="title"/>
          </p:nvPr>
        </p:nvSpPr>
        <p:spPr/>
        <p:txBody>
          <a:bodyPr/>
          <a:lstStyle/>
          <a:p>
            <a:r>
              <a:rPr lang="en-US"/>
              <a:t>Instagram Posts Table | Suzuki - 10 of 12</a:t>
            </a:r>
          </a:p>
        </p:txBody>
      </p:sp>
      <p:graphicFrame>
        <p:nvGraphicFramePr>
          <p:cNvPr id="5" name="Table Placeholder 4">
            <a:extLst>
              <a:ext uri="{FF2B5EF4-FFF2-40B4-BE49-F238E27FC236}">
                <a16:creationId xmlns:a16="http://schemas.microsoft.com/office/drawing/2014/main" id="{063BE96E-5DDA-4B27-BF3F-229EC9850C45}"/>
              </a:ext>
            </a:extLst>
          </p:cNvPr>
          <p:cNvGraphicFramePr>
            <a:graphicFrameLocks noGrp="1"/>
          </p:cNvGraphicFramePr>
          <p:nvPr>
            <p:ph type="tbl" sz="quarter" idx="13"/>
            <p:extLst>
              <p:ext uri="{D42A27DB-BD31-4B8C-83A1-F6EECF244321}">
                <p14:modId xmlns:p14="http://schemas.microsoft.com/office/powerpoint/2010/main" val="21873874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905734282"/>
                    </a:ext>
                  </a:extLst>
                </a:gridCol>
                <a:gridCol w="1810512">
                  <a:extLst>
                    <a:ext uri="{9D8B030D-6E8A-4147-A177-3AD203B41FA5}">
                      <a16:colId xmlns:a16="http://schemas.microsoft.com/office/drawing/2014/main" val="982732995"/>
                    </a:ext>
                  </a:extLst>
                </a:gridCol>
                <a:gridCol w="822960">
                  <a:extLst>
                    <a:ext uri="{9D8B030D-6E8A-4147-A177-3AD203B41FA5}">
                      <a16:colId xmlns:a16="http://schemas.microsoft.com/office/drawing/2014/main" val="3838545558"/>
                    </a:ext>
                  </a:extLst>
                </a:gridCol>
                <a:gridCol w="822960">
                  <a:extLst>
                    <a:ext uri="{9D8B030D-6E8A-4147-A177-3AD203B41FA5}">
                      <a16:colId xmlns:a16="http://schemas.microsoft.com/office/drawing/2014/main" val="3123276184"/>
                    </a:ext>
                  </a:extLst>
                </a:gridCol>
                <a:gridCol w="822960">
                  <a:extLst>
                    <a:ext uri="{9D8B030D-6E8A-4147-A177-3AD203B41FA5}">
                      <a16:colId xmlns:a16="http://schemas.microsoft.com/office/drawing/2014/main" val="2762603224"/>
                    </a:ext>
                  </a:extLst>
                </a:gridCol>
                <a:gridCol w="822960">
                  <a:extLst>
                    <a:ext uri="{9D8B030D-6E8A-4147-A177-3AD203B41FA5}">
                      <a16:colId xmlns:a16="http://schemas.microsoft.com/office/drawing/2014/main" val="2793790617"/>
                    </a:ext>
                  </a:extLst>
                </a:gridCol>
                <a:gridCol w="822960">
                  <a:extLst>
                    <a:ext uri="{9D8B030D-6E8A-4147-A177-3AD203B41FA5}">
                      <a16:colId xmlns:a16="http://schemas.microsoft.com/office/drawing/2014/main" val="37351646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04756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ktmargentina - 2022-04-04 10:48:00</a:t>
                      </a:r>
                      <a:r>
                        <a:rPr kumimoji="0" lang="en-US" sz="1000" b="0" i="0" u="none" strike="noStrike" kern="1200" cap="none" spc="0" normalizeH="0" baseline="0" noProof="0">
                          <a:ln>
                            <a:noFill/>
                          </a:ln>
                          <a:solidFill>
                            <a:prstClr val="black"/>
                          </a:solidFill>
                          <a:effectLst/>
                          <a:uLnTx/>
                          <a:uFillTx/>
                          <a:latin typeface="+mn-lt"/>
                          <a:ea typeface="+mn-ea"/>
                          <a:cs typeface="+mn-cs"/>
                        </a:rPr>
                        <a:t>
 ¡Victoria número dos de la temporada para Tom Vialle!
La estrella de Red Bull KTM Factory Racing en MX2 aseguró ayer su segunda victoria consecutiva. Tras su paso por Argentina continuó con victoria en el MXGP de Portugal, compitiendo con un impresionante 1-2 sobre su KTM 250 SX-F.
📸 Cuoci / RayArcherPhoto
#KTM #ReadyToRace #Motocross #MXGP #MX2 #DirtBikes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https://quintly-image-storage.s3.amazonaws.com/07a398e1717d58b71e5571a89327dbe5/7816e09b297f234abb6f7caee1c8d65a.jpg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4783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- 2022-04-07 16:42:03</a:t>
                      </a:r>
                      <a:r>
                        <a:rPr kumimoji="0" lang="es-ES" sz="1000" b="0" i="0" u="none" strike="noStrike" kern="1200" cap="none" spc="0" normalizeH="0" baseline="0" noProof="0">
                          <a:ln>
                            <a:noFill/>
                          </a:ln>
                          <a:solidFill>
                            <a:prstClr val="black"/>
                          </a:solidFill>
                          <a:effectLst/>
                          <a:uLnTx/>
                          <a:uFillTx/>
                          <a:latin typeface="+mn-lt"/>
                          <a:ea typeface="+mn-ea"/>
                          <a:cs typeface="+mn-cs"/>
                        </a:rPr>
                        <a:t>
 #tbt🔙️ Compartimos imagenes del stand oficial de ktm en el #MXGP de Villa La Angostura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https://quintly-image-storage.s3.amazonaws.com/07a398e1717d58b71e5571a89327dbe5/b3c81f451c1b8f907fad67296f1bea4b.jpg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465537431"/>
                  </a:ext>
                </a:extLst>
              </a:tr>
            </a:tbl>
          </a:graphicData>
        </a:graphic>
      </p:graphicFrame>
      <p:sp>
        <p:nvSpPr>
          <p:cNvPr id="4" name="Text Placeholder 3">
            <a:extLst>
              <a:ext uri="{FF2B5EF4-FFF2-40B4-BE49-F238E27FC236}">
                <a16:creationId xmlns:a16="http://schemas.microsoft.com/office/drawing/2014/main" id="{468C26AA-8BDA-4F05-A87E-5BEBD0FE20AB}"/>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5894035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ED831-1538-4D7B-BA0C-1172C1B9FE84}"/>
              </a:ext>
            </a:extLst>
          </p:cNvPr>
          <p:cNvSpPr>
            <a:spLocks noGrp="1"/>
          </p:cNvSpPr>
          <p:nvPr>
            <p:ph type="title"/>
          </p:nvPr>
        </p:nvSpPr>
        <p:spPr/>
        <p:txBody>
          <a:bodyPr/>
          <a:lstStyle/>
          <a:p>
            <a:r>
              <a:rPr lang="en-US"/>
              <a:t>Instagram Posts Table | Suzuki - 11 of 12</a:t>
            </a:r>
          </a:p>
        </p:txBody>
      </p:sp>
      <p:graphicFrame>
        <p:nvGraphicFramePr>
          <p:cNvPr id="5" name="Table Placeholder 4">
            <a:extLst>
              <a:ext uri="{FF2B5EF4-FFF2-40B4-BE49-F238E27FC236}">
                <a16:creationId xmlns:a16="http://schemas.microsoft.com/office/drawing/2014/main" id="{36AD0229-59D6-447E-87EA-EB92FAC52636}"/>
              </a:ext>
            </a:extLst>
          </p:cNvPr>
          <p:cNvGraphicFramePr>
            <a:graphicFrameLocks noGrp="1"/>
          </p:cNvGraphicFramePr>
          <p:nvPr>
            <p:ph type="tbl" sz="quarter" idx="13"/>
            <p:extLst>
              <p:ext uri="{D42A27DB-BD31-4B8C-83A1-F6EECF244321}">
                <p14:modId xmlns:p14="http://schemas.microsoft.com/office/powerpoint/2010/main" val="7683888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91315330"/>
                    </a:ext>
                  </a:extLst>
                </a:gridCol>
                <a:gridCol w="1810512">
                  <a:extLst>
                    <a:ext uri="{9D8B030D-6E8A-4147-A177-3AD203B41FA5}">
                      <a16:colId xmlns:a16="http://schemas.microsoft.com/office/drawing/2014/main" val="1489092198"/>
                    </a:ext>
                  </a:extLst>
                </a:gridCol>
                <a:gridCol w="822960">
                  <a:extLst>
                    <a:ext uri="{9D8B030D-6E8A-4147-A177-3AD203B41FA5}">
                      <a16:colId xmlns:a16="http://schemas.microsoft.com/office/drawing/2014/main" val="2926756753"/>
                    </a:ext>
                  </a:extLst>
                </a:gridCol>
                <a:gridCol w="822960">
                  <a:extLst>
                    <a:ext uri="{9D8B030D-6E8A-4147-A177-3AD203B41FA5}">
                      <a16:colId xmlns:a16="http://schemas.microsoft.com/office/drawing/2014/main" val="2539251502"/>
                    </a:ext>
                  </a:extLst>
                </a:gridCol>
                <a:gridCol w="822960">
                  <a:extLst>
                    <a:ext uri="{9D8B030D-6E8A-4147-A177-3AD203B41FA5}">
                      <a16:colId xmlns:a16="http://schemas.microsoft.com/office/drawing/2014/main" val="2187841816"/>
                    </a:ext>
                  </a:extLst>
                </a:gridCol>
                <a:gridCol w="822960">
                  <a:extLst>
                    <a:ext uri="{9D8B030D-6E8A-4147-A177-3AD203B41FA5}">
                      <a16:colId xmlns:a16="http://schemas.microsoft.com/office/drawing/2014/main" val="4183729331"/>
                    </a:ext>
                  </a:extLst>
                </a:gridCol>
                <a:gridCol w="822960">
                  <a:extLst>
                    <a:ext uri="{9D8B030D-6E8A-4147-A177-3AD203B41FA5}">
                      <a16:colId xmlns:a16="http://schemas.microsoft.com/office/drawing/2014/main" val="20474149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80858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suzukimotos.arg - 2022-04-25 09:03:12</a:t>
                      </a:r>
                      <a:r>
                        <a:rPr kumimoji="0" lang="es-ES" sz="1000" b="0" i="0" u="none" strike="noStrike" kern="1200" cap="none" spc="0" normalizeH="0" baseline="0" noProof="0">
                          <a:ln>
                            <a:noFill/>
                          </a:ln>
                          <a:solidFill>
                            <a:prstClr val="black"/>
                          </a:solidFill>
                          <a:effectLst/>
                          <a:uLnTx/>
                          <a:uFillTx/>
                          <a:latin typeface="+mn-lt"/>
                          <a:ea typeface="+mn-ea"/>
                          <a:cs typeface="+mn-cs"/>
                        </a:rPr>
                        <a:t>
 Vuelve la GN 125 para que tu vida sea un poco más custom.
Pasá por un concesionario Suzuki para conocer todos los detalles.
#WayOfLife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https://quintly-image-storage.s3.amazonaws.com/06f3fe9fc868ea7d076306b49527554d/b065ce4a7841d55051c93d9d9f4347c1.jpg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41050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suzukimotos.arg - 2022-04-07 18:52:47</a:t>
                      </a:r>
                      <a:r>
                        <a:rPr kumimoji="0" lang="es-ES" sz="1000" b="0" i="0" u="none" strike="noStrike" kern="1200" cap="none" spc="0" normalizeH="0" baseline="0" noProof="0">
                          <a:ln>
                            <a:noFill/>
                          </a:ln>
                          <a:solidFill>
                            <a:prstClr val="black"/>
                          </a:solidFill>
                          <a:effectLst/>
                          <a:uLnTx/>
                          <a:uFillTx/>
                          <a:latin typeface="+mn-lt"/>
                          <a:ea typeface="+mn-ea"/>
                          <a:cs typeface="+mn-cs"/>
                        </a:rPr>
                        <a:t>
 #TBT No pasó una semana y lo seguimos extrañando. 
Nada mejor que una selección de fotos para recordar lo bien que la pasamos en el #MotoGP junto al suzukimotogp alexrins joanmir36official y sebasporto19 
#GearingUp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https://quintly-image-storage.s3.amazonaws.com/06f3fe9fc868ea7d076306b49527554d/feea271009821317608926dad39f227c.jpg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74568463"/>
                  </a:ext>
                </a:extLst>
              </a:tr>
            </a:tbl>
          </a:graphicData>
        </a:graphic>
      </p:graphicFrame>
      <p:sp>
        <p:nvSpPr>
          <p:cNvPr id="4" name="Text Placeholder 3">
            <a:extLst>
              <a:ext uri="{FF2B5EF4-FFF2-40B4-BE49-F238E27FC236}">
                <a16:creationId xmlns:a16="http://schemas.microsoft.com/office/drawing/2014/main" id="{9418A0BD-2054-4515-8123-97A501D6B4E6}"/>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4633426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276AE-8B26-43A8-969A-6AD8BE00246A}"/>
              </a:ext>
            </a:extLst>
          </p:cNvPr>
          <p:cNvSpPr>
            <a:spLocks noGrp="1"/>
          </p:cNvSpPr>
          <p:nvPr>
            <p:ph type="title"/>
          </p:nvPr>
        </p:nvSpPr>
        <p:spPr/>
        <p:txBody>
          <a:bodyPr/>
          <a:lstStyle/>
          <a:p>
            <a:r>
              <a:rPr lang="en-US"/>
              <a:t>Instagram Posts Table | Suzuki - 12 of 12</a:t>
            </a:r>
          </a:p>
        </p:txBody>
      </p:sp>
      <p:graphicFrame>
        <p:nvGraphicFramePr>
          <p:cNvPr id="5" name="Table Placeholder 4">
            <a:extLst>
              <a:ext uri="{FF2B5EF4-FFF2-40B4-BE49-F238E27FC236}">
                <a16:creationId xmlns:a16="http://schemas.microsoft.com/office/drawing/2014/main" id="{E04A3BCD-4BCB-44A3-92B9-50E70A329A5C}"/>
              </a:ext>
            </a:extLst>
          </p:cNvPr>
          <p:cNvGraphicFramePr>
            <a:graphicFrameLocks noGrp="1"/>
          </p:cNvGraphicFramePr>
          <p:nvPr>
            <p:ph type="tbl" sz="quarter" idx="13"/>
            <p:extLst>
              <p:ext uri="{D42A27DB-BD31-4B8C-83A1-F6EECF244321}">
                <p14:modId xmlns:p14="http://schemas.microsoft.com/office/powerpoint/2010/main" val="39813136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76418181"/>
                    </a:ext>
                  </a:extLst>
                </a:gridCol>
                <a:gridCol w="1810512">
                  <a:extLst>
                    <a:ext uri="{9D8B030D-6E8A-4147-A177-3AD203B41FA5}">
                      <a16:colId xmlns:a16="http://schemas.microsoft.com/office/drawing/2014/main" val="1298980362"/>
                    </a:ext>
                  </a:extLst>
                </a:gridCol>
                <a:gridCol w="822960">
                  <a:extLst>
                    <a:ext uri="{9D8B030D-6E8A-4147-A177-3AD203B41FA5}">
                      <a16:colId xmlns:a16="http://schemas.microsoft.com/office/drawing/2014/main" val="2293552719"/>
                    </a:ext>
                  </a:extLst>
                </a:gridCol>
                <a:gridCol w="822960">
                  <a:extLst>
                    <a:ext uri="{9D8B030D-6E8A-4147-A177-3AD203B41FA5}">
                      <a16:colId xmlns:a16="http://schemas.microsoft.com/office/drawing/2014/main" val="3902564320"/>
                    </a:ext>
                  </a:extLst>
                </a:gridCol>
                <a:gridCol w="822960">
                  <a:extLst>
                    <a:ext uri="{9D8B030D-6E8A-4147-A177-3AD203B41FA5}">
                      <a16:colId xmlns:a16="http://schemas.microsoft.com/office/drawing/2014/main" val="3857293140"/>
                    </a:ext>
                  </a:extLst>
                </a:gridCol>
                <a:gridCol w="822960">
                  <a:extLst>
                    <a:ext uri="{9D8B030D-6E8A-4147-A177-3AD203B41FA5}">
                      <a16:colId xmlns:a16="http://schemas.microsoft.com/office/drawing/2014/main" val="305447586"/>
                    </a:ext>
                  </a:extLst>
                </a:gridCol>
                <a:gridCol w="822960">
                  <a:extLst>
                    <a:ext uri="{9D8B030D-6E8A-4147-A177-3AD203B41FA5}">
                      <a16:colId xmlns:a16="http://schemas.microsoft.com/office/drawing/2014/main" val="13005260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21898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kawasaki.argentina - 2022-04-08 18:01:15</a:t>
                      </a:r>
                      <a:r>
                        <a:rPr kumimoji="0" lang="es-ES" sz="1000" b="0" i="0" u="none" strike="noStrike" kern="1200" cap="none" spc="0" normalizeH="0" baseline="0" noProof="0">
                          <a:ln>
                            <a:noFill/>
                          </a:ln>
                          <a:solidFill>
                            <a:prstClr val="black"/>
                          </a:solidFill>
                          <a:effectLst/>
                          <a:uLnTx/>
                          <a:uFillTx/>
                          <a:latin typeface="+mn-lt"/>
                          <a:ea typeface="+mn-ea"/>
                          <a:cs typeface="+mn-cs"/>
                        </a:rPr>
                        <a:t>
 ESCAPATE CON TU VERSYS X300 🌄 
Tu compañera de viaje te lleva a conocer esos lugares a los que siempre quisiste llegar 🙌 
Con un chasis ligero, suspensión para viajes largos y un asiento bajo, esta bicilíndrica en paralelo de 300cc es la ideal para esa escapada que soñás.
#KawasakiArgentina #Kawasaki #Z400 #Motos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https://quintly-image-storage.s3.amazonaws.com/e75c359865f4f91603d384d40fb807a3/0ec8b12bd773d53e58454b3ef9a8944e.jpg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63913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suzukimotos.arg - 2022-04-01 11:59:49</a:t>
                      </a:r>
                      <a:r>
                        <a:rPr kumimoji="0" lang="es-ES" sz="1000" b="0" i="0" u="none" strike="noStrike" kern="1200" cap="none" spc="0" normalizeH="0" baseline="0" noProof="0">
                          <a:ln>
                            <a:noFill/>
                          </a:ln>
                          <a:solidFill>
                            <a:prstClr val="black"/>
                          </a:solidFill>
                          <a:effectLst/>
                          <a:uLnTx/>
                          <a:uFillTx/>
                          <a:latin typeface="+mn-lt"/>
                          <a:ea typeface="+mn-ea"/>
                          <a:cs typeface="+mn-cs"/>
                        </a:rPr>
                        <a:t>
 #MotoGP 
sebasporto19 firma autógrafos y saluda a los fans en nuestro stand en Termas de Río Hondo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https://quintly-image-storage.s3.amazonaws.com/06f3fe9fc868ea7d076306b49527554d/f64763b3d1f1226e29453546751fbf00.jpg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56123659"/>
                  </a:ext>
                </a:extLst>
              </a:tr>
            </a:tbl>
          </a:graphicData>
        </a:graphic>
      </p:graphicFrame>
      <p:sp>
        <p:nvSpPr>
          <p:cNvPr id="4" name="Text Placeholder 3">
            <a:extLst>
              <a:ext uri="{FF2B5EF4-FFF2-40B4-BE49-F238E27FC236}">
                <a16:creationId xmlns:a16="http://schemas.microsoft.com/office/drawing/2014/main" id="{572EFC73-29B2-4D14-8F01-0D8F2478AA5D}"/>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96781052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1389</Words>
  <Application>Microsoft Office PowerPoint</Application>
  <PresentationFormat>On-screen Show (4:3)</PresentationFormat>
  <Paragraphs>477</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quintly_template</vt:lpstr>
      <vt:lpstr>Reporte Instagram</vt:lpstr>
      <vt:lpstr>Instagram Key Metrics Table | Suzuki</vt:lpstr>
      <vt:lpstr>Instagram Key Metrics Radar | Suzuki</vt:lpstr>
      <vt:lpstr>Instagram Followers Total | Suzuki</vt:lpstr>
      <vt:lpstr>Instagram Followers Change | Suzuki</vt:lpstr>
      <vt:lpstr>Instagram Followers Change Per Weekday | Suzuki</vt:lpstr>
      <vt:lpstr>Instagram Posts By Weekday | Suzuki</vt:lpstr>
      <vt:lpstr>Instagram Interaction Rate By Weekday | Suzuki</vt:lpstr>
      <vt:lpstr>Instagram Posts By Hour | Suzuki</vt:lpstr>
      <vt:lpstr>Instagram Interaction Rate By Hour | Suzuki</vt:lpstr>
      <vt:lpstr>Instagram Post Type Distribution Per Profile | Suzuki</vt:lpstr>
      <vt:lpstr>Instagram Interactions by Post Type | Suzuki</vt:lpstr>
      <vt:lpstr>Instagram Interaction Rate By Post Type | Suzuki</vt:lpstr>
      <vt:lpstr>Instagram Interactions Distribution | Suzuki</vt:lpstr>
      <vt:lpstr>Instagram Hashtag Detection | Suzuki - 1 of 2</vt:lpstr>
      <vt:lpstr>Instagram Hashtag Detection | Suzuki - 2 of 2</vt:lpstr>
      <vt:lpstr>Instagram Posts Table | Suzuki - 1 of 12</vt:lpstr>
      <vt:lpstr>Instagram Posts Table | Suzuki - 2 of 12</vt:lpstr>
      <vt:lpstr>Instagram Posts Table | Suzuki - 3 of 12</vt:lpstr>
      <vt:lpstr>Instagram Posts Table | Suzuki - 4 of 12</vt:lpstr>
      <vt:lpstr>Instagram Posts Table | Suzuki - 5 of 12</vt:lpstr>
      <vt:lpstr>Instagram Posts Table | Suzuki - 6 of 12</vt:lpstr>
      <vt:lpstr>Instagram Posts Table | Suzuki - 7 of 12</vt:lpstr>
      <vt:lpstr>Instagram Posts Table | Suzuki - 8 of 12</vt:lpstr>
      <vt:lpstr>Instagram Posts Table | Suzuki - 9 of 12</vt:lpstr>
      <vt:lpstr>Instagram Posts Table | Suzuki - 10 of 12</vt:lpstr>
      <vt:lpstr>Instagram Posts Table | Suzuki - 11 of 12</vt:lpstr>
      <vt:lpstr>Instagram Posts Table | Suzuki - 12 of 12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Administrator</dc:creator>
  <cp:lastModifiedBy>Administrator</cp:lastModifiedBy>
  <cp:revision>1</cp:revision>
  <dcterms:created xsi:type="dcterms:W3CDTF">2022-05-01T14:22:07Z</dcterms:created>
  <dcterms:modified xsi:type="dcterms:W3CDTF">2022-05-01T14:23:24Z</dcterms:modified>
</cp:coreProperties>
</file>