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51.583500000000001</c:v>
                </c:pt>
                <c:pt idx="1">
                  <c:v>27.2727</c:v>
                </c:pt>
                <c:pt idx="2">
                  <c:v>100</c:v>
                </c:pt>
                <c:pt idx="3">
                  <c:v>66.666700000000006</c:v>
                </c:pt>
                <c:pt idx="4">
                  <c:v>72.222200000000001</c:v>
                </c:pt>
                <c:pt idx="5">
                  <c:v>69.264499999999998</c:v>
                </c:pt>
                <c:pt idx="6">
                  <c:v>15.926500000000001</c:v>
                </c:pt>
                <c:pt idx="7">
                  <c:v>5.6509999999999998</c:v>
                </c:pt>
              </c:numCache>
            </c:numRef>
          </c:val>
          <c:extLst>
            <c:ext xmlns:c16="http://schemas.microsoft.com/office/drawing/2014/chart" uri="{C3380CC4-5D6E-409C-BE32-E72D297353CC}">
              <c16:uniqueId val="{00000000-8830-4CAE-A0D8-5E31078896E5}"/>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45.454500000000003</c:v>
                </c:pt>
                <c:pt idx="2">
                  <c:v>100</c:v>
                </c:pt>
                <c:pt idx="3">
                  <c:v>33.333300000000001</c:v>
                </c:pt>
                <c:pt idx="4">
                  <c:v>77.777799999999999</c:v>
                </c:pt>
                <c:pt idx="5">
                  <c:v>100</c:v>
                </c:pt>
                <c:pt idx="6">
                  <c:v>20.3751</c:v>
                </c:pt>
                <c:pt idx="7">
                  <c:v>3.4843999999999999</c:v>
                </c:pt>
              </c:numCache>
            </c:numRef>
          </c:val>
          <c:extLst>
            <c:ext xmlns:c16="http://schemas.microsoft.com/office/drawing/2014/chart" uri="{C3380CC4-5D6E-409C-BE32-E72D297353CC}">
              <c16:uniqueId val="{00000001-8830-4CAE-A0D8-5E31078896E5}"/>
            </c:ext>
          </c:extLst>
        </c:ser>
        <c:ser>
          <c:idx val="2"/>
          <c:order val="2"/>
          <c:tx>
            <c:strRef>
              <c:f>Sheet1!$D$1</c:f>
              <c:strCache>
                <c:ptCount val="1"/>
                <c:pt idx="0">
                  <c:v>suzukimotos.arg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13.876099999999999</c:v>
                </c:pt>
                <c:pt idx="1">
                  <c:v>100</c:v>
                </c:pt>
                <c:pt idx="2">
                  <c:v>50</c:v>
                </c:pt>
                <c:pt idx="3">
                  <c:v>100</c:v>
                </c:pt>
                <c:pt idx="4">
                  <c:v>100</c:v>
                </c:pt>
                <c:pt idx="5">
                  <c:v>98.153400000000005</c:v>
                </c:pt>
                <c:pt idx="6">
                  <c:v>100</c:v>
                </c:pt>
                <c:pt idx="7">
                  <c:v>100</c:v>
                </c:pt>
              </c:numCache>
            </c:numRef>
          </c:val>
          <c:extLst>
            <c:ext xmlns:c16="http://schemas.microsoft.com/office/drawing/2014/chart" uri="{C3380CC4-5D6E-409C-BE32-E72D297353CC}">
              <c16:uniqueId val="{00000002-8830-4CAE-A0D8-5E31078896E5}"/>
            </c:ext>
          </c:extLst>
        </c:ser>
        <c:dLbls>
          <c:showLegendKey val="0"/>
          <c:showVal val="0"/>
          <c:showCatName val="0"/>
          <c:showSerName val="0"/>
          <c:showPercent val="0"/>
          <c:showBubbleSize val="0"/>
        </c:dLbls>
        <c:axId val="324356240"/>
        <c:axId val="324353944"/>
      </c:radarChart>
      <c:catAx>
        <c:axId val="32435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53944"/>
        <c:crosses val="autoZero"/>
        <c:auto val="1"/>
        <c:lblAlgn val="ctr"/>
        <c:lblOffset val="100"/>
        <c:noMultiLvlLbl val="0"/>
      </c:catAx>
      <c:valAx>
        <c:axId val="32435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5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54382</c:v>
                </c:pt>
                <c:pt idx="1">
                  <c:v>54399</c:v>
                </c:pt>
                <c:pt idx="2">
                  <c:v>54411</c:v>
                </c:pt>
                <c:pt idx="3">
                  <c:v>54431</c:v>
                </c:pt>
                <c:pt idx="4">
                  <c:v>54441</c:v>
                </c:pt>
                <c:pt idx="5">
                  <c:v>54455</c:v>
                </c:pt>
                <c:pt idx="6">
                  <c:v>54476</c:v>
                </c:pt>
                <c:pt idx="7">
                  <c:v>54486</c:v>
                </c:pt>
                <c:pt idx="8">
                  <c:v>54488</c:v>
                </c:pt>
                <c:pt idx="9">
                  <c:v>54497</c:v>
                </c:pt>
                <c:pt idx="10">
                  <c:v>54508</c:v>
                </c:pt>
                <c:pt idx="11">
                  <c:v>54502</c:v>
                </c:pt>
                <c:pt idx="12">
                  <c:v>54515</c:v>
                </c:pt>
                <c:pt idx="13">
                  <c:v>54531</c:v>
                </c:pt>
                <c:pt idx="14">
                  <c:v>54546</c:v>
                </c:pt>
                <c:pt idx="15">
                  <c:v>54571</c:v>
                </c:pt>
                <c:pt idx="16">
                  <c:v>54580</c:v>
                </c:pt>
                <c:pt idx="17">
                  <c:v>54599</c:v>
                </c:pt>
                <c:pt idx="18">
                  <c:v>54616</c:v>
                </c:pt>
                <c:pt idx="19">
                  <c:v>54637</c:v>
                </c:pt>
                <c:pt idx="20">
                  <c:v>54646</c:v>
                </c:pt>
                <c:pt idx="21">
                  <c:v>54655</c:v>
                </c:pt>
                <c:pt idx="22">
                  <c:v>54653</c:v>
                </c:pt>
                <c:pt idx="23">
                  <c:v>54663</c:v>
                </c:pt>
                <c:pt idx="24">
                  <c:v>54686</c:v>
                </c:pt>
                <c:pt idx="25">
                  <c:v>54704</c:v>
                </c:pt>
                <c:pt idx="26">
                  <c:v>54718</c:v>
                </c:pt>
                <c:pt idx="27">
                  <c:v>54728</c:v>
                </c:pt>
              </c:numCache>
            </c:numRef>
          </c:val>
          <c:smooth val="0"/>
          <c:extLst>
            <c:ext xmlns:c16="http://schemas.microsoft.com/office/drawing/2014/chart" uri="{C3380CC4-5D6E-409C-BE32-E72D297353CC}">
              <c16:uniqueId val="{00000000-61F8-4B69-8AAE-E78F2B3020F4}"/>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105741</c:v>
                </c:pt>
                <c:pt idx="1">
                  <c:v>105773</c:v>
                </c:pt>
                <c:pt idx="2">
                  <c:v>105757</c:v>
                </c:pt>
                <c:pt idx="3">
                  <c:v>105748</c:v>
                </c:pt>
                <c:pt idx="4">
                  <c:v>105758</c:v>
                </c:pt>
                <c:pt idx="5">
                  <c:v>105761</c:v>
                </c:pt>
                <c:pt idx="6">
                  <c:v>105748</c:v>
                </c:pt>
                <c:pt idx="7">
                  <c:v>105758</c:v>
                </c:pt>
                <c:pt idx="8">
                  <c:v>105772</c:v>
                </c:pt>
                <c:pt idx="9">
                  <c:v>105783</c:v>
                </c:pt>
                <c:pt idx="10">
                  <c:v>105793</c:v>
                </c:pt>
                <c:pt idx="11">
                  <c:v>105803</c:v>
                </c:pt>
                <c:pt idx="12">
                  <c:v>105825</c:v>
                </c:pt>
                <c:pt idx="13">
                  <c:v>105849</c:v>
                </c:pt>
                <c:pt idx="14">
                  <c:v>105869</c:v>
                </c:pt>
                <c:pt idx="15">
                  <c:v>105922</c:v>
                </c:pt>
                <c:pt idx="16">
                  <c:v>105943</c:v>
                </c:pt>
                <c:pt idx="17">
                  <c:v>105950</c:v>
                </c:pt>
                <c:pt idx="18">
                  <c:v>105970</c:v>
                </c:pt>
                <c:pt idx="19">
                  <c:v>105997</c:v>
                </c:pt>
                <c:pt idx="20">
                  <c:v>106003</c:v>
                </c:pt>
                <c:pt idx="21">
                  <c:v>106012</c:v>
                </c:pt>
                <c:pt idx="22">
                  <c:v>106030</c:v>
                </c:pt>
                <c:pt idx="23">
                  <c:v>106048</c:v>
                </c:pt>
                <c:pt idx="24">
                  <c:v>106057</c:v>
                </c:pt>
                <c:pt idx="25">
                  <c:v>106073</c:v>
                </c:pt>
                <c:pt idx="26">
                  <c:v>106093</c:v>
                </c:pt>
                <c:pt idx="27">
                  <c:v>106096</c:v>
                </c:pt>
              </c:numCache>
            </c:numRef>
          </c:val>
          <c:smooth val="0"/>
          <c:extLst>
            <c:ext xmlns:c16="http://schemas.microsoft.com/office/drawing/2014/chart" uri="{C3380CC4-5D6E-409C-BE32-E72D297353CC}">
              <c16:uniqueId val="{00000001-61F8-4B69-8AAE-E78F2B3020F4}"/>
            </c:ext>
          </c:extLst>
        </c:ser>
        <c:ser>
          <c:idx val="2"/>
          <c:order val="2"/>
          <c:tx>
            <c:strRef>
              <c:f>Sheet1!$D$1</c:f>
              <c:strCache>
                <c:ptCount val="1"/>
                <c:pt idx="0">
                  <c:v>suzukimotos.arg</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13707</c:v>
                </c:pt>
                <c:pt idx="1">
                  <c:v>13954</c:v>
                </c:pt>
                <c:pt idx="2">
                  <c:v>13952</c:v>
                </c:pt>
                <c:pt idx="3">
                  <c:v>13978</c:v>
                </c:pt>
                <c:pt idx="4">
                  <c:v>13997</c:v>
                </c:pt>
                <c:pt idx="5">
                  <c:v>13998</c:v>
                </c:pt>
                <c:pt idx="6">
                  <c:v>14008</c:v>
                </c:pt>
                <c:pt idx="7">
                  <c:v>14021</c:v>
                </c:pt>
                <c:pt idx="8">
                  <c:v>14032</c:v>
                </c:pt>
                <c:pt idx="9">
                  <c:v>14040</c:v>
                </c:pt>
                <c:pt idx="10">
                  <c:v>14052</c:v>
                </c:pt>
                <c:pt idx="11">
                  <c:v>14076</c:v>
                </c:pt>
                <c:pt idx="12">
                  <c:v>14139</c:v>
                </c:pt>
                <c:pt idx="13">
                  <c:v>14203</c:v>
                </c:pt>
                <c:pt idx="14">
                  <c:v>14299</c:v>
                </c:pt>
                <c:pt idx="15">
                  <c:v>14374</c:v>
                </c:pt>
                <c:pt idx="16">
                  <c:v>14413</c:v>
                </c:pt>
                <c:pt idx="17">
                  <c:v>14450</c:v>
                </c:pt>
                <c:pt idx="18">
                  <c:v>14490</c:v>
                </c:pt>
                <c:pt idx="19">
                  <c:v>14513</c:v>
                </c:pt>
                <c:pt idx="20">
                  <c:v>14541</c:v>
                </c:pt>
                <c:pt idx="21">
                  <c:v>14562</c:v>
                </c:pt>
                <c:pt idx="22">
                  <c:v>14581</c:v>
                </c:pt>
                <c:pt idx="23">
                  <c:v>14609</c:v>
                </c:pt>
                <c:pt idx="24">
                  <c:v>14639</c:v>
                </c:pt>
                <c:pt idx="25">
                  <c:v>14681</c:v>
                </c:pt>
                <c:pt idx="26">
                  <c:v>14708</c:v>
                </c:pt>
                <c:pt idx="27">
                  <c:v>14722</c:v>
                </c:pt>
              </c:numCache>
            </c:numRef>
          </c:val>
          <c:smooth val="0"/>
          <c:extLst>
            <c:ext xmlns:c16="http://schemas.microsoft.com/office/drawing/2014/chart" uri="{C3380CC4-5D6E-409C-BE32-E72D297353CC}">
              <c16:uniqueId val="{00000002-61F8-4B69-8AAE-E78F2B3020F4}"/>
            </c:ext>
          </c:extLst>
        </c:ser>
        <c:dLbls>
          <c:showLegendKey val="0"/>
          <c:showVal val="0"/>
          <c:showCatName val="0"/>
          <c:showSerName val="0"/>
          <c:showPercent val="0"/>
          <c:showBubbleSize val="0"/>
        </c:dLbls>
        <c:smooth val="0"/>
        <c:axId val="408500536"/>
        <c:axId val="408502176"/>
      </c:lineChart>
      <c:dateAx>
        <c:axId val="40850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02176"/>
        <c:crosses val="autoZero"/>
        <c:auto val="1"/>
        <c:lblOffset val="100"/>
        <c:baseTimeUnit val="days"/>
      </c:dateAx>
      <c:valAx>
        <c:axId val="4085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0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7</c:v>
                </c:pt>
                <c:pt idx="1">
                  <c:v>17</c:v>
                </c:pt>
                <c:pt idx="2">
                  <c:v>12</c:v>
                </c:pt>
                <c:pt idx="3">
                  <c:v>20</c:v>
                </c:pt>
                <c:pt idx="4">
                  <c:v>10</c:v>
                </c:pt>
                <c:pt idx="5">
                  <c:v>14</c:v>
                </c:pt>
                <c:pt idx="6">
                  <c:v>21</c:v>
                </c:pt>
                <c:pt idx="7">
                  <c:v>10</c:v>
                </c:pt>
                <c:pt idx="8">
                  <c:v>2</c:v>
                </c:pt>
                <c:pt idx="9">
                  <c:v>9</c:v>
                </c:pt>
                <c:pt idx="10">
                  <c:v>11</c:v>
                </c:pt>
                <c:pt idx="11">
                  <c:v>-6</c:v>
                </c:pt>
                <c:pt idx="12">
                  <c:v>13</c:v>
                </c:pt>
                <c:pt idx="13">
                  <c:v>16</c:v>
                </c:pt>
                <c:pt idx="14">
                  <c:v>15</c:v>
                </c:pt>
                <c:pt idx="15">
                  <c:v>25</c:v>
                </c:pt>
                <c:pt idx="16">
                  <c:v>9</c:v>
                </c:pt>
                <c:pt idx="17">
                  <c:v>19</c:v>
                </c:pt>
                <c:pt idx="18">
                  <c:v>17</c:v>
                </c:pt>
                <c:pt idx="19">
                  <c:v>21</c:v>
                </c:pt>
                <c:pt idx="20">
                  <c:v>9</c:v>
                </c:pt>
                <c:pt idx="21">
                  <c:v>9</c:v>
                </c:pt>
                <c:pt idx="22">
                  <c:v>-2</c:v>
                </c:pt>
                <c:pt idx="23">
                  <c:v>10</c:v>
                </c:pt>
                <c:pt idx="24">
                  <c:v>23</c:v>
                </c:pt>
                <c:pt idx="25">
                  <c:v>18</c:v>
                </c:pt>
                <c:pt idx="26">
                  <c:v>14</c:v>
                </c:pt>
                <c:pt idx="27">
                  <c:v>10</c:v>
                </c:pt>
              </c:numCache>
            </c:numRef>
          </c:val>
          <c:smooth val="0"/>
          <c:extLst>
            <c:ext xmlns:c16="http://schemas.microsoft.com/office/drawing/2014/chart" uri="{C3380CC4-5D6E-409C-BE32-E72D297353CC}">
              <c16:uniqueId val="{00000000-45F9-41FF-87AE-86C1B9E020EE}"/>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68</c:v>
                </c:pt>
                <c:pt idx="1">
                  <c:v>32</c:v>
                </c:pt>
                <c:pt idx="2">
                  <c:v>-16</c:v>
                </c:pt>
                <c:pt idx="3">
                  <c:v>-9</c:v>
                </c:pt>
                <c:pt idx="4">
                  <c:v>10</c:v>
                </c:pt>
                <c:pt idx="5">
                  <c:v>3</c:v>
                </c:pt>
                <c:pt idx="6">
                  <c:v>-13</c:v>
                </c:pt>
                <c:pt idx="7">
                  <c:v>10</c:v>
                </c:pt>
                <c:pt idx="8">
                  <c:v>14</c:v>
                </c:pt>
                <c:pt idx="9">
                  <c:v>11</c:v>
                </c:pt>
                <c:pt idx="10">
                  <c:v>10</c:v>
                </c:pt>
                <c:pt idx="11">
                  <c:v>10</c:v>
                </c:pt>
                <c:pt idx="12">
                  <c:v>22</c:v>
                </c:pt>
                <c:pt idx="13">
                  <c:v>24</c:v>
                </c:pt>
                <c:pt idx="14">
                  <c:v>20</c:v>
                </c:pt>
                <c:pt idx="15">
                  <c:v>53</c:v>
                </c:pt>
                <c:pt idx="16">
                  <c:v>21</c:v>
                </c:pt>
                <c:pt idx="17">
                  <c:v>7</c:v>
                </c:pt>
                <c:pt idx="18">
                  <c:v>20</c:v>
                </c:pt>
                <c:pt idx="19">
                  <c:v>27</c:v>
                </c:pt>
                <c:pt idx="20">
                  <c:v>6</c:v>
                </c:pt>
                <c:pt idx="21">
                  <c:v>9</c:v>
                </c:pt>
                <c:pt idx="22">
                  <c:v>18</c:v>
                </c:pt>
                <c:pt idx="23">
                  <c:v>18</c:v>
                </c:pt>
                <c:pt idx="24">
                  <c:v>9</c:v>
                </c:pt>
                <c:pt idx="25">
                  <c:v>16</c:v>
                </c:pt>
                <c:pt idx="26">
                  <c:v>20</c:v>
                </c:pt>
                <c:pt idx="27">
                  <c:v>3</c:v>
                </c:pt>
              </c:numCache>
            </c:numRef>
          </c:val>
          <c:smooth val="0"/>
          <c:extLst>
            <c:ext xmlns:c16="http://schemas.microsoft.com/office/drawing/2014/chart" uri="{C3380CC4-5D6E-409C-BE32-E72D297353CC}">
              <c16:uniqueId val="{00000001-45F9-41FF-87AE-86C1B9E020EE}"/>
            </c:ext>
          </c:extLst>
        </c:ser>
        <c:ser>
          <c:idx val="2"/>
          <c:order val="2"/>
          <c:tx>
            <c:strRef>
              <c:f>Sheet1!$D$1</c:f>
              <c:strCache>
                <c:ptCount val="1"/>
                <c:pt idx="0">
                  <c:v>suzukimotos.arg</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502</c:v>
                </c:pt>
                <c:pt idx="1">
                  <c:v>247</c:v>
                </c:pt>
                <c:pt idx="2">
                  <c:v>-2</c:v>
                </c:pt>
                <c:pt idx="3">
                  <c:v>26</c:v>
                </c:pt>
                <c:pt idx="4">
                  <c:v>19</c:v>
                </c:pt>
                <c:pt idx="5">
                  <c:v>1</c:v>
                </c:pt>
                <c:pt idx="6">
                  <c:v>10</c:v>
                </c:pt>
                <c:pt idx="7">
                  <c:v>13</c:v>
                </c:pt>
                <c:pt idx="8">
                  <c:v>11</c:v>
                </c:pt>
                <c:pt idx="9">
                  <c:v>8</c:v>
                </c:pt>
                <c:pt idx="10">
                  <c:v>12</c:v>
                </c:pt>
                <c:pt idx="11">
                  <c:v>24</c:v>
                </c:pt>
                <c:pt idx="12">
                  <c:v>63</c:v>
                </c:pt>
                <c:pt idx="13">
                  <c:v>64</c:v>
                </c:pt>
                <c:pt idx="14">
                  <c:v>96</c:v>
                </c:pt>
                <c:pt idx="15">
                  <c:v>75</c:v>
                </c:pt>
                <c:pt idx="16">
                  <c:v>39</c:v>
                </c:pt>
                <c:pt idx="17">
                  <c:v>37</c:v>
                </c:pt>
                <c:pt idx="18">
                  <c:v>40</c:v>
                </c:pt>
                <c:pt idx="19">
                  <c:v>23</c:v>
                </c:pt>
                <c:pt idx="20">
                  <c:v>28</c:v>
                </c:pt>
                <c:pt idx="21">
                  <c:v>21</c:v>
                </c:pt>
                <c:pt idx="22">
                  <c:v>19</c:v>
                </c:pt>
                <c:pt idx="23">
                  <c:v>28</c:v>
                </c:pt>
                <c:pt idx="24">
                  <c:v>30</c:v>
                </c:pt>
                <c:pt idx="25">
                  <c:v>42</c:v>
                </c:pt>
                <c:pt idx="26">
                  <c:v>27</c:v>
                </c:pt>
                <c:pt idx="27">
                  <c:v>14</c:v>
                </c:pt>
              </c:numCache>
            </c:numRef>
          </c:val>
          <c:smooth val="0"/>
          <c:extLst>
            <c:ext xmlns:c16="http://schemas.microsoft.com/office/drawing/2014/chart" uri="{C3380CC4-5D6E-409C-BE32-E72D297353CC}">
              <c16:uniqueId val="{00000002-45F9-41FF-87AE-86C1B9E020EE}"/>
            </c:ext>
          </c:extLst>
        </c:ser>
        <c:dLbls>
          <c:showLegendKey val="0"/>
          <c:showVal val="0"/>
          <c:showCatName val="0"/>
          <c:showSerName val="0"/>
          <c:showPercent val="0"/>
          <c:showBubbleSize val="0"/>
        </c:dLbls>
        <c:smooth val="0"/>
        <c:axId val="408490696"/>
        <c:axId val="408495944"/>
      </c:lineChart>
      <c:dateAx>
        <c:axId val="408490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95944"/>
        <c:crosses val="autoZero"/>
        <c:auto val="1"/>
        <c:lblOffset val="100"/>
        <c:baseTimeUnit val="days"/>
      </c:dateAx>
      <c:valAx>
        <c:axId val="40849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9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18</c:v>
                </c:pt>
                <c:pt idx="2">
                  <c:v>10</c:v>
                </c:pt>
                <c:pt idx="3">
                  <c:v>16</c:v>
                </c:pt>
                <c:pt idx="4">
                  <c:v>14</c:v>
                </c:pt>
                <c:pt idx="5">
                  <c:v>10</c:v>
                </c:pt>
                <c:pt idx="6">
                  <c:v>11</c:v>
                </c:pt>
              </c:numCache>
            </c:numRef>
          </c:val>
          <c:extLst>
            <c:ext xmlns:c16="http://schemas.microsoft.com/office/drawing/2014/chart" uri="{C3380CC4-5D6E-409C-BE32-E72D297353CC}">
              <c16:uniqueId val="{00000000-A3D6-4278-B174-93A58B6761BB}"/>
            </c:ext>
          </c:extLst>
        </c:ser>
        <c:ser>
          <c:idx val="1"/>
          <c:order val="1"/>
          <c:tx>
            <c:strRef>
              <c:f>Sheet1!$C$1</c:f>
              <c:strCache>
                <c:ptCount val="1"/>
                <c:pt idx="0">
                  <c:v>ktmargentina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14</c:v>
                </c:pt>
                <c:pt idx="3">
                  <c:v>18</c:v>
                </c:pt>
                <c:pt idx="4">
                  <c:v>5</c:v>
                </c:pt>
                <c:pt idx="5">
                  <c:v>27</c:v>
                </c:pt>
                <c:pt idx="6">
                  <c:v>29</c:v>
                </c:pt>
              </c:numCache>
            </c:numRef>
          </c:val>
          <c:extLst>
            <c:ext xmlns:c16="http://schemas.microsoft.com/office/drawing/2014/chart" uri="{C3380CC4-5D6E-409C-BE32-E72D297353CC}">
              <c16:uniqueId val="{00000001-A3D6-4278-B174-93A58B6761BB}"/>
            </c:ext>
          </c:extLst>
        </c:ser>
        <c:ser>
          <c:idx val="2"/>
          <c:order val="2"/>
          <c:tx>
            <c:strRef>
              <c:f>Sheet1!$D$1</c:f>
              <c:strCache>
                <c:ptCount val="1"/>
                <c:pt idx="0">
                  <c:v>suzukimotos.arg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c:v>
                </c:pt>
                <c:pt idx="1">
                  <c:v>26</c:v>
                </c:pt>
                <c:pt idx="2">
                  <c:v>31</c:v>
                </c:pt>
                <c:pt idx="3">
                  <c:v>29</c:v>
                </c:pt>
                <c:pt idx="4">
                  <c:v>29</c:v>
                </c:pt>
                <c:pt idx="5">
                  <c:v>158</c:v>
                </c:pt>
                <c:pt idx="6">
                  <c:v>88</c:v>
                </c:pt>
              </c:numCache>
            </c:numRef>
          </c:val>
          <c:extLst>
            <c:ext xmlns:c16="http://schemas.microsoft.com/office/drawing/2014/chart" uri="{C3380CC4-5D6E-409C-BE32-E72D297353CC}">
              <c16:uniqueId val="{00000002-A3D6-4278-B174-93A58B6761BB}"/>
            </c:ext>
          </c:extLst>
        </c:ser>
        <c:dLbls>
          <c:showLegendKey val="0"/>
          <c:showVal val="0"/>
          <c:showCatName val="0"/>
          <c:showSerName val="0"/>
          <c:showPercent val="0"/>
          <c:showBubbleSize val="0"/>
        </c:dLbls>
        <c:gapWidth val="219"/>
        <c:overlap val="-27"/>
        <c:axId val="408497256"/>
        <c:axId val="408491024"/>
      </c:barChart>
      <c:catAx>
        <c:axId val="40849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91024"/>
        <c:crosses val="autoZero"/>
        <c:auto val="1"/>
        <c:lblAlgn val="ctr"/>
        <c:lblOffset val="100"/>
        <c:noMultiLvlLbl val="0"/>
      </c:catAx>
      <c:valAx>
        <c:axId val="40849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9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1</c:v>
                </c:pt>
                <c:pt idx="4">
                  <c:v>2</c:v>
                </c:pt>
                <c:pt idx="5">
                  <c:v>6</c:v>
                </c:pt>
                <c:pt idx="6">
                  <c:v>2</c:v>
                </c:pt>
              </c:numCache>
            </c:numRef>
          </c:val>
          <c:extLst>
            <c:ext xmlns:c16="http://schemas.microsoft.com/office/drawing/2014/chart" uri="{C3380CC4-5D6E-409C-BE32-E72D297353CC}">
              <c16:uniqueId val="{00000000-B9A8-4256-8233-BF6938282CC5}"/>
            </c:ext>
          </c:extLst>
        </c:ser>
        <c:ser>
          <c:idx val="1"/>
          <c:order val="1"/>
          <c:tx>
            <c:strRef>
              <c:f>Sheet1!$C$1</c:f>
              <c:strCache>
                <c:ptCount val="1"/>
                <c:pt idx="0">
                  <c:v>ktmargentina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3</c:v>
                </c:pt>
                <c:pt idx="2">
                  <c:v>0</c:v>
                </c:pt>
                <c:pt idx="3">
                  <c:v>3</c:v>
                </c:pt>
                <c:pt idx="4">
                  <c:v>1</c:v>
                </c:pt>
                <c:pt idx="5">
                  <c:v>0</c:v>
                </c:pt>
                <c:pt idx="6">
                  <c:v>0</c:v>
                </c:pt>
              </c:numCache>
            </c:numRef>
          </c:val>
          <c:extLst>
            <c:ext xmlns:c16="http://schemas.microsoft.com/office/drawing/2014/chart" uri="{C3380CC4-5D6E-409C-BE32-E72D297353CC}">
              <c16:uniqueId val="{00000001-B9A8-4256-8233-BF6938282CC5}"/>
            </c:ext>
          </c:extLst>
        </c:ser>
        <c:ser>
          <c:idx val="2"/>
          <c:order val="2"/>
          <c:tx>
            <c:strRef>
              <c:f>Sheet1!$D$1</c:f>
              <c:strCache>
                <c:ptCount val="1"/>
                <c:pt idx="0">
                  <c:v>suzukimotos.arg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2</c:v>
                </c:pt>
                <c:pt idx="3">
                  <c:v>1</c:v>
                </c:pt>
                <c:pt idx="4">
                  <c:v>4</c:v>
                </c:pt>
                <c:pt idx="5">
                  <c:v>3</c:v>
                </c:pt>
                <c:pt idx="6">
                  <c:v>5</c:v>
                </c:pt>
              </c:numCache>
            </c:numRef>
          </c:val>
          <c:extLst>
            <c:ext xmlns:c16="http://schemas.microsoft.com/office/drawing/2014/chart" uri="{C3380CC4-5D6E-409C-BE32-E72D297353CC}">
              <c16:uniqueId val="{00000002-B9A8-4256-8233-BF6938282CC5}"/>
            </c:ext>
          </c:extLst>
        </c:ser>
        <c:dLbls>
          <c:showLegendKey val="0"/>
          <c:showVal val="0"/>
          <c:showCatName val="0"/>
          <c:showSerName val="0"/>
          <c:showPercent val="0"/>
          <c:showBubbleSize val="0"/>
        </c:dLbls>
        <c:gapWidth val="219"/>
        <c:overlap val="-27"/>
        <c:axId val="386969304"/>
        <c:axId val="386961432"/>
      </c:barChart>
      <c:catAx>
        <c:axId val="38696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61432"/>
        <c:crosses val="autoZero"/>
        <c:auto val="1"/>
        <c:lblAlgn val="ctr"/>
        <c:lblOffset val="100"/>
        <c:noMultiLvlLbl val="0"/>
      </c:catAx>
      <c:valAx>
        <c:axId val="38696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6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0.175969205389057</c:v>
                </c:pt>
                <c:pt idx="2">
                  <c:v>0.63055631931078704</c:v>
                </c:pt>
                <c:pt idx="3">
                  <c:v>0.44542205114104999</c:v>
                </c:pt>
                <c:pt idx="4">
                  <c:v>0.25570525158097301</c:v>
                </c:pt>
                <c:pt idx="5">
                  <c:v>0.32169370360187</c:v>
                </c:pt>
                <c:pt idx="6">
                  <c:v>0.18146824305746501</c:v>
                </c:pt>
              </c:numCache>
            </c:numRef>
          </c:val>
          <c:extLst>
            <c:ext xmlns:c16="http://schemas.microsoft.com/office/drawing/2014/chart" uri="{C3380CC4-5D6E-409C-BE32-E72D297353CC}">
              <c16:uniqueId val="{00000000-90F9-4AA5-AFB8-F0FDF5BBE4D5}"/>
            </c:ext>
          </c:extLst>
        </c:ser>
        <c:ser>
          <c:idx val="1"/>
          <c:order val="1"/>
          <c:tx>
            <c:strRef>
              <c:f>Sheet1!$C$1</c:f>
              <c:strCache>
                <c:ptCount val="1"/>
                <c:pt idx="0">
                  <c:v>ktmargentina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0.16657090525554799</c:v>
                </c:pt>
                <c:pt idx="1">
                  <c:v>0.20519017856580901</c:v>
                </c:pt>
                <c:pt idx="3">
                  <c:v>0.31817066032213598</c:v>
                </c:pt>
                <c:pt idx="4">
                  <c:v>0.280405596782417</c:v>
                </c:pt>
              </c:numCache>
            </c:numRef>
          </c:val>
          <c:extLst>
            <c:ext xmlns:c16="http://schemas.microsoft.com/office/drawing/2014/chart" uri="{C3380CC4-5D6E-409C-BE32-E72D297353CC}">
              <c16:uniqueId val="{00000001-90F9-4AA5-AFB8-F0FDF5BBE4D5}"/>
            </c:ext>
          </c:extLst>
        </c:ser>
        <c:ser>
          <c:idx val="2"/>
          <c:order val="2"/>
          <c:tx>
            <c:strRef>
              <c:f>Sheet1!$D$1</c:f>
              <c:strCache>
                <c:ptCount val="1"/>
                <c:pt idx="0">
                  <c:v>suzukimotos.arg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0.83954786360864897</c:v>
                </c:pt>
                <c:pt idx="2">
                  <c:v>1.1080624736175599</c:v>
                </c:pt>
                <c:pt idx="3">
                  <c:v>1.09047418038554</c:v>
                </c:pt>
                <c:pt idx="4">
                  <c:v>1.9874771352188001</c:v>
                </c:pt>
                <c:pt idx="5">
                  <c:v>0.76684958491627997</c:v>
                </c:pt>
                <c:pt idx="6">
                  <c:v>1.1974110032362499</c:v>
                </c:pt>
              </c:numCache>
            </c:numRef>
          </c:val>
          <c:extLst>
            <c:ext xmlns:c16="http://schemas.microsoft.com/office/drawing/2014/chart" uri="{C3380CC4-5D6E-409C-BE32-E72D297353CC}">
              <c16:uniqueId val="{00000002-90F9-4AA5-AFB8-F0FDF5BBE4D5}"/>
            </c:ext>
          </c:extLst>
        </c:ser>
        <c:dLbls>
          <c:showLegendKey val="0"/>
          <c:showVal val="0"/>
          <c:showCatName val="0"/>
          <c:showSerName val="0"/>
          <c:showPercent val="0"/>
          <c:showBubbleSize val="0"/>
        </c:dLbls>
        <c:gapWidth val="219"/>
        <c:overlap val="-27"/>
        <c:axId val="386968976"/>
        <c:axId val="386964056"/>
      </c:barChart>
      <c:catAx>
        <c:axId val="38696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64056"/>
        <c:crosses val="autoZero"/>
        <c:auto val="1"/>
        <c:lblAlgn val="ctr"/>
        <c:lblOffset val="100"/>
        <c:noMultiLvlLbl val="0"/>
      </c:catAx>
      <c:valAx>
        <c:axId val="38696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6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1</c:v>
                </c:pt>
                <c:pt idx="18">
                  <c:v>1</c:v>
                </c:pt>
                <c:pt idx="19">
                  <c:v>2</c:v>
                </c:pt>
                <c:pt idx="20">
                  <c:v>0</c:v>
                </c:pt>
                <c:pt idx="21">
                  <c:v>0</c:v>
                </c:pt>
                <c:pt idx="22">
                  <c:v>0</c:v>
                </c:pt>
                <c:pt idx="23">
                  <c:v>0</c:v>
                </c:pt>
              </c:numCache>
            </c:numRef>
          </c:val>
          <c:smooth val="0"/>
          <c:extLst>
            <c:ext xmlns:c16="http://schemas.microsoft.com/office/drawing/2014/chart" uri="{C3380CC4-5D6E-409C-BE32-E72D297353CC}">
              <c16:uniqueId val="{00000000-4489-4392-967C-CD4601C6C8DD}"/>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489-4392-967C-CD4601C6C8DD}"/>
            </c:ext>
          </c:extLst>
        </c:ser>
        <c:ser>
          <c:idx val="2"/>
          <c:order val="2"/>
          <c:tx>
            <c:strRef>
              <c:f>Sheet1!$D$1</c:f>
              <c:strCache>
                <c:ptCount val="1"/>
                <c:pt idx="0">
                  <c:v>suzukimotos.arg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0</c:v>
                </c:pt>
                <c:pt idx="10">
                  <c:v>2</c:v>
                </c:pt>
                <c:pt idx="11">
                  <c:v>1</c:v>
                </c:pt>
                <c:pt idx="12">
                  <c:v>1</c:v>
                </c:pt>
                <c:pt idx="13">
                  <c:v>1</c:v>
                </c:pt>
                <c:pt idx="14">
                  <c:v>1</c:v>
                </c:pt>
                <c:pt idx="15">
                  <c:v>1</c:v>
                </c:pt>
                <c:pt idx="16">
                  <c:v>0</c:v>
                </c:pt>
                <c:pt idx="17">
                  <c:v>2</c:v>
                </c:pt>
                <c:pt idx="18">
                  <c:v>0</c:v>
                </c:pt>
                <c:pt idx="19">
                  <c:v>0</c:v>
                </c:pt>
                <c:pt idx="20">
                  <c:v>1</c:v>
                </c:pt>
                <c:pt idx="21">
                  <c:v>2</c:v>
                </c:pt>
                <c:pt idx="22">
                  <c:v>1</c:v>
                </c:pt>
                <c:pt idx="23">
                  <c:v>0</c:v>
                </c:pt>
              </c:numCache>
            </c:numRef>
          </c:val>
          <c:smooth val="0"/>
          <c:extLst>
            <c:ext xmlns:c16="http://schemas.microsoft.com/office/drawing/2014/chart" uri="{C3380CC4-5D6E-409C-BE32-E72D297353CC}">
              <c16:uniqueId val="{00000002-4489-4392-967C-CD4601C6C8DD}"/>
            </c:ext>
          </c:extLst>
        </c:ser>
        <c:dLbls>
          <c:showLegendKey val="0"/>
          <c:showVal val="0"/>
          <c:showCatName val="0"/>
          <c:showSerName val="0"/>
          <c:showPercent val="0"/>
          <c:showBubbleSize val="0"/>
        </c:dLbls>
        <c:smooth val="0"/>
        <c:axId val="386962744"/>
        <c:axId val="386965368"/>
      </c:lineChart>
      <c:catAx>
        <c:axId val="38696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65368"/>
        <c:crosses val="autoZero"/>
        <c:auto val="1"/>
        <c:lblAlgn val="ctr"/>
        <c:lblOffset val="100"/>
        <c:noMultiLvlLbl val="0"/>
      </c:catAx>
      <c:valAx>
        <c:axId val="38696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6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0.17597565670082299</c:v>
                </c:pt>
                <c:pt idx="12">
                  <c:v>0.23463420893443099</c:v>
                </c:pt>
                <c:pt idx="13">
                  <c:v>0.137480981797518</c:v>
                </c:pt>
                <c:pt idx="14">
                  <c:v>0</c:v>
                </c:pt>
                <c:pt idx="15">
                  <c:v>0</c:v>
                </c:pt>
                <c:pt idx="16">
                  <c:v>0.445438381023958</c:v>
                </c:pt>
                <c:pt idx="17">
                  <c:v>0.22546881014792999</c:v>
                </c:pt>
                <c:pt idx="18">
                  <c:v>0.45368723993180898</c:v>
                </c:pt>
                <c:pt idx="19">
                  <c:v>0.26579656480853497</c:v>
                </c:pt>
                <c:pt idx="20">
                  <c:v>0</c:v>
                </c:pt>
                <c:pt idx="21">
                  <c:v>0.43352336260150698</c:v>
                </c:pt>
                <c:pt idx="22">
                  <c:v>0</c:v>
                </c:pt>
                <c:pt idx="23">
                  <c:v>0</c:v>
                </c:pt>
              </c:numCache>
            </c:numRef>
          </c:val>
          <c:smooth val="0"/>
          <c:extLst>
            <c:ext xmlns:c16="http://schemas.microsoft.com/office/drawing/2014/chart" uri="{C3380CC4-5D6E-409C-BE32-E72D297353CC}">
              <c16:uniqueId val="{00000000-16AC-4CBE-9A19-00DF9985239C}"/>
            </c:ext>
          </c:extLst>
        </c:ser>
        <c:ser>
          <c:idx val="1"/>
          <c:order val="1"/>
          <c:tx>
            <c:strRef>
              <c:f>Sheet1!$C$1</c:f>
              <c:strCache>
                <c:ptCount val="1"/>
                <c:pt idx="0">
                  <c:v>ktmargentina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0.20067995089243601</c:v>
                </c:pt>
                <c:pt idx="11">
                  <c:v>0.186986495419775</c:v>
                </c:pt>
                <c:pt idx="12">
                  <c:v>0.16967293102905501</c:v>
                </c:pt>
                <c:pt idx="13">
                  <c:v>0</c:v>
                </c:pt>
                <c:pt idx="14">
                  <c:v>0</c:v>
                </c:pt>
                <c:pt idx="15">
                  <c:v>0.17470960430635599</c:v>
                </c:pt>
                <c:pt idx="16">
                  <c:v>0.19076400037774999</c:v>
                </c:pt>
                <c:pt idx="17">
                  <c:v>0.397582396826896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6AC-4CBE-9A19-00DF9985239C}"/>
            </c:ext>
          </c:extLst>
        </c:ser>
        <c:ser>
          <c:idx val="2"/>
          <c:order val="2"/>
          <c:tx>
            <c:strRef>
              <c:f>Sheet1!$D$1</c:f>
              <c:strCache>
                <c:ptCount val="1"/>
                <c:pt idx="0">
                  <c:v>suzukimotos.arg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0.59285714285714297</c:v>
                </c:pt>
                <c:pt idx="9">
                  <c:v>0</c:v>
                </c:pt>
                <c:pt idx="10">
                  <c:v>0.75476190476190497</c:v>
                </c:pt>
                <c:pt idx="11">
                  <c:v>0.91785714285714304</c:v>
                </c:pt>
                <c:pt idx="12">
                  <c:v>2.5785714285714301</c:v>
                </c:pt>
                <c:pt idx="13">
                  <c:v>0.71428571428571397</c:v>
                </c:pt>
                <c:pt idx="14">
                  <c:v>0.871428571428571</c:v>
                </c:pt>
                <c:pt idx="15">
                  <c:v>2.5785714285714301</c:v>
                </c:pt>
                <c:pt idx="16">
                  <c:v>0</c:v>
                </c:pt>
                <c:pt idx="17">
                  <c:v>0.80714285714285705</c:v>
                </c:pt>
                <c:pt idx="18">
                  <c:v>1.1071428571428601</c:v>
                </c:pt>
                <c:pt idx="19">
                  <c:v>0</c:v>
                </c:pt>
                <c:pt idx="20">
                  <c:v>1.9214285714285699</c:v>
                </c:pt>
                <c:pt idx="21">
                  <c:v>1.4964285714285701</c:v>
                </c:pt>
                <c:pt idx="22">
                  <c:v>0.75</c:v>
                </c:pt>
                <c:pt idx="23">
                  <c:v>0</c:v>
                </c:pt>
              </c:numCache>
            </c:numRef>
          </c:val>
          <c:smooth val="0"/>
          <c:extLst>
            <c:ext xmlns:c16="http://schemas.microsoft.com/office/drawing/2014/chart" uri="{C3380CC4-5D6E-409C-BE32-E72D297353CC}">
              <c16:uniqueId val="{00000002-16AC-4CBE-9A19-00DF9985239C}"/>
            </c:ext>
          </c:extLst>
        </c:ser>
        <c:dLbls>
          <c:showLegendKey val="0"/>
          <c:showVal val="0"/>
          <c:showCatName val="0"/>
          <c:showSerName val="0"/>
          <c:showPercent val="0"/>
          <c:showBubbleSize val="0"/>
        </c:dLbls>
        <c:smooth val="0"/>
        <c:axId val="386976520"/>
        <c:axId val="386970288"/>
      </c:lineChart>
      <c:catAx>
        <c:axId val="38697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70288"/>
        <c:crosses val="autoZero"/>
        <c:auto val="1"/>
        <c:lblAlgn val="ctr"/>
        <c:lblOffset val="100"/>
        <c:noMultiLvlLbl val="0"/>
      </c:catAx>
      <c:valAx>
        <c:axId val="38697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7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kawasaki.argentina</c:v>
                </c:pt>
                <c:pt idx="1">
                  <c:v>ktmargentina</c:v>
                </c:pt>
                <c:pt idx="2">
                  <c:v>suzukimotos.arg</c:v>
                </c:pt>
              </c:strCache>
            </c:strRef>
          </c:cat>
          <c:val>
            <c:numRef>
              <c:f>Sheet1!$B$2:$B$4</c:f>
              <c:numCache>
                <c:formatCode>General</c:formatCode>
                <c:ptCount val="3"/>
                <c:pt idx="0">
                  <c:v>8</c:v>
                </c:pt>
                <c:pt idx="1">
                  <c:v>8</c:v>
                </c:pt>
                <c:pt idx="2">
                  <c:v>4</c:v>
                </c:pt>
              </c:numCache>
            </c:numRef>
          </c:val>
          <c:extLst>
            <c:ext xmlns:c16="http://schemas.microsoft.com/office/drawing/2014/chart" uri="{C3380CC4-5D6E-409C-BE32-E72D297353CC}">
              <c16:uniqueId val="{00000000-3FCA-49D0-ACB1-08A40F1B2EAA}"/>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kawasaki.argentina</c:v>
                </c:pt>
                <c:pt idx="1">
                  <c:v>ktmargentina</c:v>
                </c:pt>
                <c:pt idx="2">
                  <c:v>suzukimotos.arg</c:v>
                </c:pt>
              </c:strCache>
            </c:strRef>
          </c:cat>
          <c:val>
            <c:numRef>
              <c:f>Sheet1!$C$2:$C$4</c:f>
              <c:numCache>
                <c:formatCode>General</c:formatCode>
                <c:ptCount val="3"/>
                <c:pt idx="0">
                  <c:v>3</c:v>
                </c:pt>
                <c:pt idx="1">
                  <c:v>5</c:v>
                </c:pt>
                <c:pt idx="2">
                  <c:v>11</c:v>
                </c:pt>
              </c:numCache>
            </c:numRef>
          </c:val>
          <c:extLst>
            <c:ext xmlns:c16="http://schemas.microsoft.com/office/drawing/2014/chart" uri="{C3380CC4-5D6E-409C-BE32-E72D297353CC}">
              <c16:uniqueId val="{00000001-3FCA-49D0-ACB1-08A40F1B2EAA}"/>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kawasaki.argentina</c:v>
                </c:pt>
                <c:pt idx="1">
                  <c:v>ktmargentina</c:v>
                </c:pt>
                <c:pt idx="2">
                  <c:v>suzukimotos.arg</c:v>
                </c:pt>
              </c:strCache>
            </c:strRef>
          </c:cat>
          <c:val>
            <c:numRef>
              <c:f>Sheet1!$D$2:$D$4</c:f>
              <c:numCache>
                <c:formatCode>General</c:formatCode>
                <c:ptCount val="3"/>
                <c:pt idx="0">
                  <c:v>2</c:v>
                </c:pt>
                <c:pt idx="1">
                  <c:v>1</c:v>
                </c:pt>
                <c:pt idx="2">
                  <c:v>3</c:v>
                </c:pt>
              </c:numCache>
            </c:numRef>
          </c:val>
          <c:extLst>
            <c:ext xmlns:c16="http://schemas.microsoft.com/office/drawing/2014/chart" uri="{C3380CC4-5D6E-409C-BE32-E72D297353CC}">
              <c16:uniqueId val="{00000002-3FCA-49D0-ACB1-08A40F1B2EAA}"/>
            </c:ext>
          </c:extLst>
        </c:ser>
        <c:dLbls>
          <c:showLegendKey val="0"/>
          <c:showVal val="0"/>
          <c:showCatName val="0"/>
          <c:showSerName val="0"/>
          <c:showPercent val="0"/>
          <c:showBubbleSize val="0"/>
        </c:dLbls>
        <c:gapWidth val="150"/>
        <c:overlap val="100"/>
        <c:axId val="386980456"/>
        <c:axId val="386977176"/>
      </c:barChart>
      <c:catAx>
        <c:axId val="38698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77176"/>
        <c:crosses val="autoZero"/>
        <c:auto val="1"/>
        <c:lblAlgn val="ctr"/>
        <c:lblOffset val="100"/>
        <c:noMultiLvlLbl val="0"/>
      </c:catAx>
      <c:valAx>
        <c:axId val="386977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8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kawasaki.argentina</c:v>
                </c:pt>
                <c:pt idx="1">
                  <c:v>ktmargentina</c:v>
                </c:pt>
                <c:pt idx="2">
                  <c:v>suzukimotos.arg</c:v>
                </c:pt>
              </c:strCache>
            </c:strRef>
          </c:cat>
          <c:val>
            <c:numRef>
              <c:f>Sheet1!$B$2:$B$4</c:f>
              <c:numCache>
                <c:formatCode>General</c:formatCode>
                <c:ptCount val="3"/>
                <c:pt idx="0">
                  <c:v>402</c:v>
                </c:pt>
                <c:pt idx="1">
                  <c:v>1460</c:v>
                </c:pt>
                <c:pt idx="2">
                  <c:v>2331</c:v>
                </c:pt>
              </c:numCache>
            </c:numRef>
          </c:val>
          <c:extLst>
            <c:ext xmlns:c16="http://schemas.microsoft.com/office/drawing/2014/chart" uri="{C3380CC4-5D6E-409C-BE32-E72D297353CC}">
              <c16:uniqueId val="{00000000-F88D-4B97-B83D-73138B4767BF}"/>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kawasaki.argentina</c:v>
                </c:pt>
                <c:pt idx="1">
                  <c:v>ktmargentina</c:v>
                </c:pt>
                <c:pt idx="2">
                  <c:v>suzukimotos.arg</c:v>
                </c:pt>
              </c:strCache>
            </c:strRef>
          </c:cat>
          <c:val>
            <c:numRef>
              <c:f>Sheet1!$C$2:$C$4</c:f>
              <c:numCache>
                <c:formatCode>General</c:formatCode>
                <c:ptCount val="3"/>
                <c:pt idx="0">
                  <c:v>192</c:v>
                </c:pt>
                <c:pt idx="1">
                  <c:v>310</c:v>
                </c:pt>
                <c:pt idx="2">
                  <c:v>342</c:v>
                </c:pt>
              </c:numCache>
            </c:numRef>
          </c:val>
          <c:extLst>
            <c:ext xmlns:c16="http://schemas.microsoft.com/office/drawing/2014/chart" uri="{C3380CC4-5D6E-409C-BE32-E72D297353CC}">
              <c16:uniqueId val="{00000001-F88D-4B97-B83D-73138B4767BF}"/>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kawasaki.argentina</c:v>
                </c:pt>
                <c:pt idx="1">
                  <c:v>ktmargentina</c:v>
                </c:pt>
                <c:pt idx="2">
                  <c:v>suzukimotos.arg</c:v>
                </c:pt>
              </c:strCache>
            </c:strRef>
          </c:cat>
          <c:val>
            <c:numRef>
              <c:f>Sheet1!$D$2:$D$4</c:f>
              <c:numCache>
                <c:formatCode>General</c:formatCode>
                <c:ptCount val="3"/>
                <c:pt idx="0">
                  <c:v>1619</c:v>
                </c:pt>
                <c:pt idx="1">
                  <c:v>1425</c:v>
                </c:pt>
                <c:pt idx="2">
                  <c:v>463</c:v>
                </c:pt>
              </c:numCache>
            </c:numRef>
          </c:val>
          <c:extLst>
            <c:ext xmlns:c16="http://schemas.microsoft.com/office/drawing/2014/chart" uri="{C3380CC4-5D6E-409C-BE32-E72D297353CC}">
              <c16:uniqueId val="{00000002-F88D-4B97-B83D-73138B4767BF}"/>
            </c:ext>
          </c:extLst>
        </c:ser>
        <c:dLbls>
          <c:showLegendKey val="0"/>
          <c:showVal val="0"/>
          <c:showCatName val="0"/>
          <c:showSerName val="0"/>
          <c:showPercent val="0"/>
          <c:showBubbleSize val="0"/>
        </c:dLbls>
        <c:gapWidth val="150"/>
        <c:overlap val="100"/>
        <c:axId val="386978816"/>
        <c:axId val="386986360"/>
      </c:barChart>
      <c:catAx>
        <c:axId val="38697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86360"/>
        <c:crosses val="autoZero"/>
        <c:auto val="1"/>
        <c:lblAlgn val="ctr"/>
        <c:lblOffset val="100"/>
        <c:noMultiLvlLbl val="0"/>
      </c:catAx>
      <c:valAx>
        <c:axId val="386986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7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0.37119961699783699</c:v>
                </c:pt>
                <c:pt idx="1">
                  <c:v>0.24579897673941001</c:v>
                </c:pt>
                <c:pt idx="2">
                  <c:v>0.17599824001760001</c:v>
                </c:pt>
              </c:numCache>
            </c:numRef>
          </c:val>
          <c:extLst>
            <c:ext xmlns:c16="http://schemas.microsoft.com/office/drawing/2014/chart" uri="{C3380CC4-5D6E-409C-BE32-E72D297353CC}">
              <c16:uniqueId val="{00000000-DE30-4746-A148-6F03FD5ABD86}"/>
            </c:ext>
          </c:extLst>
        </c:ser>
        <c:ser>
          <c:idx val="1"/>
          <c:order val="1"/>
          <c:tx>
            <c:strRef>
              <c:f>Sheet1!$C$1</c:f>
              <c:strCache>
                <c:ptCount val="1"/>
                <c:pt idx="0">
                  <c:v>ktmargentina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0.168188945485407</c:v>
                </c:pt>
                <c:pt idx="1">
                  <c:v>0.27598601528396799</c:v>
                </c:pt>
                <c:pt idx="2">
                  <c:v>0.29314975224118001</c:v>
                </c:pt>
              </c:numCache>
            </c:numRef>
          </c:val>
          <c:extLst>
            <c:ext xmlns:c16="http://schemas.microsoft.com/office/drawing/2014/chart" uri="{C3380CC4-5D6E-409C-BE32-E72D297353CC}">
              <c16:uniqueId val="{00000001-DE30-4746-A148-6F03FD5ABD86}"/>
            </c:ext>
          </c:extLst>
        </c:ser>
        <c:ser>
          <c:idx val="2"/>
          <c:order val="2"/>
          <c:tx>
            <c:strRef>
              <c:f>Sheet1!$D$1</c:f>
              <c:strCache>
                <c:ptCount val="1"/>
                <c:pt idx="0">
                  <c:v>suzukimotos.arg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0.81451910931362004</c:v>
                </c:pt>
                <c:pt idx="1">
                  <c:v>1.4879516219267399</c:v>
                </c:pt>
                <c:pt idx="2">
                  <c:v>0.80044163932349</c:v>
                </c:pt>
              </c:numCache>
            </c:numRef>
          </c:val>
          <c:extLst>
            <c:ext xmlns:c16="http://schemas.microsoft.com/office/drawing/2014/chart" uri="{C3380CC4-5D6E-409C-BE32-E72D297353CC}">
              <c16:uniqueId val="{00000002-DE30-4746-A148-6F03FD5ABD86}"/>
            </c:ext>
          </c:extLst>
        </c:ser>
        <c:dLbls>
          <c:showLegendKey val="0"/>
          <c:showVal val="0"/>
          <c:showCatName val="0"/>
          <c:showSerName val="0"/>
          <c:showPercent val="0"/>
          <c:showBubbleSize val="0"/>
        </c:dLbls>
        <c:gapWidth val="219"/>
        <c:overlap val="-27"/>
        <c:axId val="386983736"/>
        <c:axId val="386988328"/>
      </c:barChart>
      <c:catAx>
        <c:axId val="38698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88328"/>
        <c:crosses val="autoZero"/>
        <c:auto val="1"/>
        <c:lblAlgn val="ctr"/>
        <c:lblOffset val="100"/>
        <c:noMultiLvlLbl val="0"/>
      </c:catAx>
      <c:valAx>
        <c:axId val="38698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8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kawasaki.argentina</c:v>
                </c:pt>
                <c:pt idx="1">
                  <c:v>ktmargentina</c:v>
                </c:pt>
                <c:pt idx="2">
                  <c:v>suzukimotos.arg</c:v>
                </c:pt>
              </c:strCache>
            </c:strRef>
          </c:cat>
          <c:val>
            <c:numRef>
              <c:f>Sheet1!$B$2:$B$4</c:f>
              <c:numCache>
                <c:formatCode>General</c:formatCode>
                <c:ptCount val="3"/>
                <c:pt idx="0">
                  <c:v>2168</c:v>
                </c:pt>
                <c:pt idx="1">
                  <c:v>3161</c:v>
                </c:pt>
                <c:pt idx="2">
                  <c:v>3017</c:v>
                </c:pt>
              </c:numCache>
            </c:numRef>
          </c:val>
          <c:extLst>
            <c:ext xmlns:c16="http://schemas.microsoft.com/office/drawing/2014/chart" uri="{C3380CC4-5D6E-409C-BE32-E72D297353CC}">
              <c16:uniqueId val="{00000000-5B4C-4D09-86D9-1DEF789ED8B0}"/>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kawasaki.argentina</c:v>
                </c:pt>
                <c:pt idx="1">
                  <c:v>ktmargentina</c:v>
                </c:pt>
                <c:pt idx="2">
                  <c:v>suzukimotos.arg</c:v>
                </c:pt>
              </c:strCache>
            </c:strRef>
          </c:cat>
          <c:val>
            <c:numRef>
              <c:f>Sheet1!$C$2:$C$4</c:f>
              <c:numCache>
                <c:formatCode>General</c:formatCode>
                <c:ptCount val="3"/>
                <c:pt idx="0">
                  <c:v>45</c:v>
                </c:pt>
                <c:pt idx="1">
                  <c:v>34</c:v>
                </c:pt>
                <c:pt idx="2">
                  <c:v>119</c:v>
                </c:pt>
              </c:numCache>
            </c:numRef>
          </c:val>
          <c:extLst>
            <c:ext xmlns:c16="http://schemas.microsoft.com/office/drawing/2014/chart" uri="{C3380CC4-5D6E-409C-BE32-E72D297353CC}">
              <c16:uniqueId val="{00000001-5B4C-4D09-86D9-1DEF789ED8B0}"/>
            </c:ext>
          </c:extLst>
        </c:ser>
        <c:dLbls>
          <c:showLegendKey val="0"/>
          <c:showVal val="0"/>
          <c:showCatName val="0"/>
          <c:showSerName val="0"/>
          <c:showPercent val="0"/>
          <c:showBubbleSize val="0"/>
        </c:dLbls>
        <c:gapWidth val="150"/>
        <c:overlap val="100"/>
        <c:axId val="386985704"/>
        <c:axId val="386990952"/>
      </c:barChart>
      <c:catAx>
        <c:axId val="38698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90952"/>
        <c:crosses val="autoZero"/>
        <c:auto val="1"/>
        <c:lblAlgn val="ctr"/>
        <c:lblOffset val="100"/>
        <c:noMultiLvlLbl val="0"/>
      </c:catAx>
      <c:valAx>
        <c:axId val="386990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DC4C5-5688-47EC-8CB1-96DB200923E0}"/>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108F36C9-0481-4FBA-B6BD-0369A51E96E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44431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9E717-1060-42F9-8B13-FED54AA8AB6F}"/>
              </a:ext>
            </a:extLst>
          </p:cNvPr>
          <p:cNvSpPr>
            <a:spLocks noGrp="1"/>
          </p:cNvSpPr>
          <p:nvPr>
            <p:ph type="title"/>
          </p:nvPr>
        </p:nvSpPr>
        <p:spPr/>
        <p:txBody>
          <a:bodyPr/>
          <a:lstStyle/>
          <a:p>
            <a:r>
              <a:rPr lang="en-US"/>
              <a:t>Instagram Key Metrics Table | Suzuki</a:t>
            </a:r>
          </a:p>
        </p:txBody>
      </p:sp>
      <p:graphicFrame>
        <p:nvGraphicFramePr>
          <p:cNvPr id="5" name="Table Placeholder 4">
            <a:extLst>
              <a:ext uri="{FF2B5EF4-FFF2-40B4-BE49-F238E27FC236}">
                <a16:creationId xmlns:a16="http://schemas.microsoft.com/office/drawing/2014/main" id="{ACD4AC89-2449-4450-9495-69B84B2C4256}"/>
              </a:ext>
            </a:extLst>
          </p:cNvPr>
          <p:cNvGraphicFramePr>
            <a:graphicFrameLocks noGrp="1"/>
          </p:cNvGraphicFramePr>
          <p:nvPr>
            <p:ph type="tbl" sz="quarter" idx="13"/>
            <p:extLst>
              <p:ext uri="{D42A27DB-BD31-4B8C-83A1-F6EECF244321}">
                <p14:modId xmlns:p14="http://schemas.microsoft.com/office/powerpoint/2010/main" val="137921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9547150"/>
                    </a:ext>
                  </a:extLst>
                </a:gridCol>
                <a:gridCol w="658368">
                  <a:extLst>
                    <a:ext uri="{9D8B030D-6E8A-4147-A177-3AD203B41FA5}">
                      <a16:colId xmlns:a16="http://schemas.microsoft.com/office/drawing/2014/main" val="1551370390"/>
                    </a:ext>
                  </a:extLst>
                </a:gridCol>
                <a:gridCol w="658368">
                  <a:extLst>
                    <a:ext uri="{9D8B030D-6E8A-4147-A177-3AD203B41FA5}">
                      <a16:colId xmlns:a16="http://schemas.microsoft.com/office/drawing/2014/main" val="4138466487"/>
                    </a:ext>
                  </a:extLst>
                </a:gridCol>
                <a:gridCol w="658368">
                  <a:extLst>
                    <a:ext uri="{9D8B030D-6E8A-4147-A177-3AD203B41FA5}">
                      <a16:colId xmlns:a16="http://schemas.microsoft.com/office/drawing/2014/main" val="3268775870"/>
                    </a:ext>
                  </a:extLst>
                </a:gridCol>
                <a:gridCol w="658368">
                  <a:extLst>
                    <a:ext uri="{9D8B030D-6E8A-4147-A177-3AD203B41FA5}">
                      <a16:colId xmlns:a16="http://schemas.microsoft.com/office/drawing/2014/main" val="3047184603"/>
                    </a:ext>
                  </a:extLst>
                </a:gridCol>
                <a:gridCol w="658368">
                  <a:extLst>
                    <a:ext uri="{9D8B030D-6E8A-4147-A177-3AD203B41FA5}">
                      <a16:colId xmlns:a16="http://schemas.microsoft.com/office/drawing/2014/main" val="944101486"/>
                    </a:ext>
                  </a:extLst>
                </a:gridCol>
                <a:gridCol w="658368">
                  <a:extLst>
                    <a:ext uri="{9D8B030D-6E8A-4147-A177-3AD203B41FA5}">
                      <a16:colId xmlns:a16="http://schemas.microsoft.com/office/drawing/2014/main" val="1120269460"/>
                    </a:ext>
                  </a:extLst>
                </a:gridCol>
                <a:gridCol w="658368">
                  <a:extLst>
                    <a:ext uri="{9D8B030D-6E8A-4147-A177-3AD203B41FA5}">
                      <a16:colId xmlns:a16="http://schemas.microsoft.com/office/drawing/2014/main" val="763453770"/>
                    </a:ext>
                  </a:extLst>
                </a:gridCol>
                <a:gridCol w="658368">
                  <a:extLst>
                    <a:ext uri="{9D8B030D-6E8A-4147-A177-3AD203B41FA5}">
                      <a16:colId xmlns:a16="http://schemas.microsoft.com/office/drawing/2014/main" val="831313099"/>
                    </a:ext>
                  </a:extLst>
                </a:gridCol>
                <a:gridCol w="658368">
                  <a:extLst>
                    <a:ext uri="{9D8B030D-6E8A-4147-A177-3AD203B41FA5}">
                      <a16:colId xmlns:a16="http://schemas.microsoft.com/office/drawing/2014/main" val="22591741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59119101"/>
                  </a:ext>
                </a:extLst>
              </a:tr>
              <a:tr h="370840">
                <a:tc>
                  <a:txBody>
                    <a:bodyPr/>
                    <a:lstStyle/>
                    <a:p>
                      <a:r>
                        <a:rPr lang="en-US" sz="1000"/>
                        <a:t>ktmargentina</a:t>
                      </a:r>
                    </a:p>
                  </a:txBody>
                  <a:tcPr/>
                </a:tc>
                <a:tc>
                  <a:txBody>
                    <a:bodyPr/>
                    <a:lstStyle/>
                    <a:p>
                      <a:r>
                        <a:rPr lang="en-US" sz="1000"/>
                        <a:t>106096</a:t>
                      </a:r>
                    </a:p>
                  </a:txBody>
                  <a:tcPr/>
                </a:tc>
                <a:tc>
                  <a:txBody>
                    <a:bodyPr/>
                    <a:lstStyle/>
                    <a:p>
                      <a:r>
                        <a:rPr lang="en-US" sz="1000"/>
                        <a:t>423</a:t>
                      </a:r>
                    </a:p>
                  </a:txBody>
                  <a:tcPr/>
                </a:tc>
                <a:tc>
                  <a:txBody>
                    <a:bodyPr/>
                    <a:lstStyle/>
                    <a:p>
                      <a:r>
                        <a:rPr lang="en-US" sz="1000"/>
                        <a:t>5</a:t>
                      </a:r>
                    </a:p>
                  </a:txBody>
                  <a:tcPr/>
                </a:tc>
                <a:tc>
                  <a:txBody>
                    <a:bodyPr/>
                    <a:lstStyle/>
                    <a:p>
                      <a:r>
                        <a:rPr lang="en-US" sz="1000"/>
                        <a:t>8</a:t>
                      </a:r>
                    </a:p>
                  </a:txBody>
                  <a:tcPr/>
                </a:tc>
                <a:tc>
                  <a:txBody>
                    <a:bodyPr/>
                    <a:lstStyle/>
                    <a:p>
                      <a:r>
                        <a:rPr lang="en-US" sz="1000"/>
                        <a:t>1</a:t>
                      </a:r>
                    </a:p>
                  </a:txBody>
                  <a:tcPr/>
                </a:tc>
                <a:tc>
                  <a:txBody>
                    <a:bodyPr/>
                    <a:lstStyle/>
                    <a:p>
                      <a:r>
                        <a:rPr lang="en-US" sz="1000"/>
                        <a:t>14</a:t>
                      </a:r>
                    </a:p>
                  </a:txBody>
                  <a:tcPr/>
                </a:tc>
                <a:tc>
                  <a:txBody>
                    <a:bodyPr/>
                    <a:lstStyle/>
                    <a:p>
                      <a:r>
                        <a:rPr lang="en-US" sz="1000"/>
                        <a:t>3161</a:t>
                      </a:r>
                    </a:p>
                  </a:txBody>
                  <a:tcPr/>
                </a:tc>
                <a:tc>
                  <a:txBody>
                    <a:bodyPr/>
                    <a:lstStyle/>
                    <a:p>
                      <a:r>
                        <a:rPr lang="en-US" sz="1000"/>
                        <a:t>34</a:t>
                      </a:r>
                    </a:p>
                  </a:txBody>
                  <a:tcPr/>
                </a:tc>
                <a:tc>
                  <a:txBody>
                    <a:bodyPr/>
                    <a:lstStyle/>
                    <a:p>
                      <a:r>
                        <a:rPr lang="en-US" sz="1000"/>
                        <a:t>0.2155 %</a:t>
                      </a:r>
                    </a:p>
                  </a:txBody>
                  <a:tcPr/>
                </a:tc>
                <a:extLst>
                  <a:ext uri="{0D108BD9-81ED-4DB2-BD59-A6C34878D82A}">
                    <a16:rowId xmlns:a16="http://schemas.microsoft.com/office/drawing/2014/main" val="2854488996"/>
                  </a:ext>
                </a:extLst>
              </a:tr>
              <a:tr h="370840">
                <a:tc>
                  <a:txBody>
                    <a:bodyPr/>
                    <a:lstStyle/>
                    <a:p>
                      <a:r>
                        <a:rPr lang="en-US" sz="1000"/>
                        <a:t>kawasaki.argentina</a:t>
                      </a:r>
                    </a:p>
                  </a:txBody>
                  <a:tcPr/>
                </a:tc>
                <a:tc>
                  <a:txBody>
                    <a:bodyPr/>
                    <a:lstStyle/>
                    <a:p>
                      <a:r>
                        <a:rPr lang="en-US" sz="1000"/>
                        <a:t>54728</a:t>
                      </a:r>
                    </a:p>
                  </a:txBody>
                  <a:tcPr/>
                </a:tc>
                <a:tc>
                  <a:txBody>
                    <a:bodyPr/>
                    <a:lstStyle/>
                    <a:p>
                      <a:r>
                        <a:rPr lang="en-US" sz="1000"/>
                        <a:t>353</a:t>
                      </a:r>
                    </a:p>
                  </a:txBody>
                  <a:tcPr/>
                </a:tc>
                <a:tc>
                  <a:txBody>
                    <a:bodyPr/>
                    <a:lstStyle/>
                    <a:p>
                      <a:r>
                        <a:rPr lang="en-US" sz="1000"/>
                        <a:t>3</a:t>
                      </a:r>
                    </a:p>
                  </a:txBody>
                  <a:tcPr/>
                </a:tc>
                <a:tc>
                  <a:txBody>
                    <a:bodyPr/>
                    <a:lstStyle/>
                    <a:p>
                      <a:r>
                        <a:rPr lang="en-US" sz="1000"/>
                        <a:t>8</a:t>
                      </a:r>
                    </a:p>
                  </a:txBody>
                  <a:tcPr/>
                </a:tc>
                <a:tc>
                  <a:txBody>
                    <a:bodyPr/>
                    <a:lstStyle/>
                    <a:p>
                      <a:r>
                        <a:rPr lang="en-US" sz="1000"/>
                        <a:t>2</a:t>
                      </a:r>
                    </a:p>
                  </a:txBody>
                  <a:tcPr/>
                </a:tc>
                <a:tc>
                  <a:txBody>
                    <a:bodyPr/>
                    <a:lstStyle/>
                    <a:p>
                      <a:r>
                        <a:rPr lang="en-US" sz="1000"/>
                        <a:t>13</a:t>
                      </a:r>
                    </a:p>
                  </a:txBody>
                  <a:tcPr/>
                </a:tc>
                <a:tc>
                  <a:txBody>
                    <a:bodyPr/>
                    <a:lstStyle/>
                    <a:p>
                      <a:r>
                        <a:rPr lang="en-US" sz="1000"/>
                        <a:t>2168</a:t>
                      </a:r>
                    </a:p>
                  </a:txBody>
                  <a:tcPr/>
                </a:tc>
                <a:tc>
                  <a:txBody>
                    <a:bodyPr/>
                    <a:lstStyle/>
                    <a:p>
                      <a:r>
                        <a:rPr lang="en-US" sz="1000"/>
                        <a:t>45</a:t>
                      </a:r>
                    </a:p>
                  </a:txBody>
                  <a:tcPr/>
                </a:tc>
                <a:tc>
                  <a:txBody>
                    <a:bodyPr/>
                    <a:lstStyle/>
                    <a:p>
                      <a:r>
                        <a:rPr lang="en-US" sz="1000"/>
                        <a:t>0.3121 %</a:t>
                      </a:r>
                    </a:p>
                  </a:txBody>
                  <a:tcPr/>
                </a:tc>
                <a:extLst>
                  <a:ext uri="{0D108BD9-81ED-4DB2-BD59-A6C34878D82A}">
                    <a16:rowId xmlns:a16="http://schemas.microsoft.com/office/drawing/2014/main" val="2565112351"/>
                  </a:ext>
                </a:extLst>
              </a:tr>
              <a:tr h="370840">
                <a:tc>
                  <a:txBody>
                    <a:bodyPr/>
                    <a:lstStyle/>
                    <a:p>
                      <a:r>
                        <a:rPr lang="en-US" sz="1000"/>
                        <a:t>suzukimotos.arg</a:t>
                      </a:r>
                    </a:p>
                  </a:txBody>
                  <a:tcPr/>
                </a:tc>
                <a:tc>
                  <a:txBody>
                    <a:bodyPr/>
                    <a:lstStyle/>
                    <a:p>
                      <a:r>
                        <a:rPr lang="en-US" sz="1000"/>
                        <a:t>14722</a:t>
                      </a:r>
                    </a:p>
                  </a:txBody>
                  <a:tcPr/>
                </a:tc>
                <a:tc>
                  <a:txBody>
                    <a:bodyPr/>
                    <a:lstStyle/>
                    <a:p>
                      <a:r>
                        <a:rPr lang="en-US" sz="1000"/>
                        <a:t>1517</a:t>
                      </a:r>
                    </a:p>
                  </a:txBody>
                  <a:tcPr/>
                </a:tc>
                <a:tc>
                  <a:txBody>
                    <a:bodyPr/>
                    <a:lstStyle/>
                    <a:p>
                      <a:r>
                        <a:rPr lang="en-US" sz="1000"/>
                        <a:t>11</a:t>
                      </a:r>
                    </a:p>
                  </a:txBody>
                  <a:tcPr/>
                </a:tc>
                <a:tc>
                  <a:txBody>
                    <a:bodyPr/>
                    <a:lstStyle/>
                    <a:p>
                      <a:r>
                        <a:rPr lang="en-US" sz="1000"/>
                        <a:t>4</a:t>
                      </a:r>
                    </a:p>
                  </a:txBody>
                  <a:tcPr/>
                </a:tc>
                <a:tc>
                  <a:txBody>
                    <a:bodyPr/>
                    <a:lstStyle/>
                    <a:p>
                      <a:r>
                        <a:rPr lang="en-US" sz="1000"/>
                        <a:t>3</a:t>
                      </a:r>
                    </a:p>
                  </a:txBody>
                  <a:tcPr/>
                </a:tc>
                <a:tc>
                  <a:txBody>
                    <a:bodyPr/>
                    <a:lstStyle/>
                    <a:p>
                      <a:r>
                        <a:rPr lang="en-US" sz="1000"/>
                        <a:t>18</a:t>
                      </a:r>
                    </a:p>
                  </a:txBody>
                  <a:tcPr/>
                </a:tc>
                <a:tc>
                  <a:txBody>
                    <a:bodyPr/>
                    <a:lstStyle/>
                    <a:p>
                      <a:r>
                        <a:rPr lang="en-US" sz="1000"/>
                        <a:t>3017</a:t>
                      </a:r>
                    </a:p>
                  </a:txBody>
                  <a:tcPr/>
                </a:tc>
                <a:tc>
                  <a:txBody>
                    <a:bodyPr/>
                    <a:lstStyle/>
                    <a:p>
                      <a:r>
                        <a:rPr lang="en-US" sz="1000"/>
                        <a:t>119</a:t>
                      </a:r>
                    </a:p>
                  </a:txBody>
                  <a:tcPr/>
                </a:tc>
                <a:tc>
                  <a:txBody>
                    <a:bodyPr/>
                    <a:lstStyle/>
                    <a:p>
                      <a:r>
                        <a:rPr lang="en-US" sz="1000"/>
                        <a:t>1.2477 %</a:t>
                      </a:r>
                    </a:p>
                  </a:txBody>
                  <a:tcPr/>
                </a:tc>
                <a:extLst>
                  <a:ext uri="{0D108BD9-81ED-4DB2-BD59-A6C34878D82A}">
                    <a16:rowId xmlns:a16="http://schemas.microsoft.com/office/drawing/2014/main" val="72780355"/>
                  </a:ext>
                </a:extLst>
              </a:tr>
            </a:tbl>
          </a:graphicData>
        </a:graphic>
      </p:graphicFrame>
      <p:sp>
        <p:nvSpPr>
          <p:cNvPr id="4" name="Text Placeholder 3">
            <a:extLst>
              <a:ext uri="{FF2B5EF4-FFF2-40B4-BE49-F238E27FC236}">
                <a16:creationId xmlns:a16="http://schemas.microsoft.com/office/drawing/2014/main" id="{005CBA51-8CE8-4838-B7D6-BB90B1A9637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206245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6AEE2-2C63-4F9E-87E5-8D180D573BC3}"/>
              </a:ext>
            </a:extLst>
          </p:cNvPr>
          <p:cNvSpPr>
            <a:spLocks noGrp="1"/>
          </p:cNvSpPr>
          <p:nvPr>
            <p:ph type="title"/>
          </p:nvPr>
        </p:nvSpPr>
        <p:spPr/>
        <p:txBody>
          <a:bodyPr/>
          <a:lstStyle/>
          <a:p>
            <a:r>
              <a:rPr lang="en-US"/>
              <a:t>Instagram Key Metrics Radar | Suzuki</a:t>
            </a:r>
          </a:p>
        </p:txBody>
      </p:sp>
      <p:graphicFrame>
        <p:nvGraphicFramePr>
          <p:cNvPr id="6" name="Chart Placeholder 5">
            <a:extLst>
              <a:ext uri="{FF2B5EF4-FFF2-40B4-BE49-F238E27FC236}">
                <a16:creationId xmlns:a16="http://schemas.microsoft.com/office/drawing/2014/main" id="{746DE71B-D829-4088-95DA-436E8B403DC1}"/>
              </a:ext>
            </a:extLst>
          </p:cNvPr>
          <p:cNvGraphicFramePr>
            <a:graphicFrameLocks noGrp="1"/>
          </p:cNvGraphicFramePr>
          <p:nvPr>
            <p:ph type="chart" sz="quarter" idx="13"/>
            <p:extLst>
              <p:ext uri="{D42A27DB-BD31-4B8C-83A1-F6EECF244321}">
                <p14:modId xmlns:p14="http://schemas.microsoft.com/office/powerpoint/2010/main" val="496402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078498-14C5-4750-87BB-1C93C3A14ECE}"/>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5BD7305-DF13-499C-9533-72D2F31E38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0709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4F79-D8C2-4332-A11C-FE2AF563C19B}"/>
              </a:ext>
            </a:extLst>
          </p:cNvPr>
          <p:cNvSpPr>
            <a:spLocks noGrp="1"/>
          </p:cNvSpPr>
          <p:nvPr>
            <p:ph type="title"/>
          </p:nvPr>
        </p:nvSpPr>
        <p:spPr/>
        <p:txBody>
          <a:bodyPr/>
          <a:lstStyle/>
          <a:p>
            <a:r>
              <a:rPr lang="en-US"/>
              <a:t>Instagram Followers Total | Suzuki</a:t>
            </a:r>
          </a:p>
        </p:txBody>
      </p:sp>
      <p:graphicFrame>
        <p:nvGraphicFramePr>
          <p:cNvPr id="6" name="Chart Placeholder 5">
            <a:extLst>
              <a:ext uri="{FF2B5EF4-FFF2-40B4-BE49-F238E27FC236}">
                <a16:creationId xmlns:a16="http://schemas.microsoft.com/office/drawing/2014/main" id="{5199378D-ACC8-4804-A19A-D1B41BA2DD0B}"/>
              </a:ext>
            </a:extLst>
          </p:cNvPr>
          <p:cNvGraphicFramePr>
            <a:graphicFrameLocks noGrp="1"/>
          </p:cNvGraphicFramePr>
          <p:nvPr>
            <p:ph type="chart" sz="quarter" idx="13"/>
            <p:extLst>
              <p:ext uri="{D42A27DB-BD31-4B8C-83A1-F6EECF244321}">
                <p14:modId xmlns:p14="http://schemas.microsoft.com/office/powerpoint/2010/main" val="2834291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EE889-D8A6-41C7-A4CA-622B971B0E03}"/>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4459C7D6-A85F-40AB-B9F8-23DA9C529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632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567EF-7772-4EDF-9BA3-A19DAEA6784E}"/>
              </a:ext>
            </a:extLst>
          </p:cNvPr>
          <p:cNvSpPr>
            <a:spLocks noGrp="1"/>
          </p:cNvSpPr>
          <p:nvPr>
            <p:ph type="title"/>
          </p:nvPr>
        </p:nvSpPr>
        <p:spPr/>
        <p:txBody>
          <a:bodyPr/>
          <a:lstStyle/>
          <a:p>
            <a:r>
              <a:rPr lang="en-US"/>
              <a:t>Instagram Followers Change | Suzuki</a:t>
            </a:r>
          </a:p>
        </p:txBody>
      </p:sp>
      <p:graphicFrame>
        <p:nvGraphicFramePr>
          <p:cNvPr id="6" name="Chart Placeholder 5">
            <a:extLst>
              <a:ext uri="{FF2B5EF4-FFF2-40B4-BE49-F238E27FC236}">
                <a16:creationId xmlns:a16="http://schemas.microsoft.com/office/drawing/2014/main" id="{4A7FFA63-9C1A-4E12-9802-0910EEE7913E}"/>
              </a:ext>
            </a:extLst>
          </p:cNvPr>
          <p:cNvGraphicFramePr>
            <a:graphicFrameLocks noGrp="1"/>
          </p:cNvGraphicFramePr>
          <p:nvPr>
            <p:ph type="chart" sz="quarter" idx="13"/>
            <p:extLst>
              <p:ext uri="{D42A27DB-BD31-4B8C-83A1-F6EECF244321}">
                <p14:modId xmlns:p14="http://schemas.microsoft.com/office/powerpoint/2010/main" val="3170282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C5471-A71D-4ACA-969A-E48A933B3B87}"/>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E2AEB74-00D0-4B9C-BF38-2F3FA17DD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2680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C746D-73D7-4A7E-B3A6-5B53F05E6943}"/>
              </a:ext>
            </a:extLst>
          </p:cNvPr>
          <p:cNvSpPr>
            <a:spLocks noGrp="1"/>
          </p:cNvSpPr>
          <p:nvPr>
            <p:ph type="title"/>
          </p:nvPr>
        </p:nvSpPr>
        <p:spPr/>
        <p:txBody>
          <a:bodyPr/>
          <a:lstStyle/>
          <a:p>
            <a:r>
              <a:rPr lang="en-US"/>
              <a:t>Instagram Followers Change Per Weekday | Suzuki</a:t>
            </a:r>
          </a:p>
        </p:txBody>
      </p:sp>
      <p:graphicFrame>
        <p:nvGraphicFramePr>
          <p:cNvPr id="6" name="Chart Placeholder 5">
            <a:extLst>
              <a:ext uri="{FF2B5EF4-FFF2-40B4-BE49-F238E27FC236}">
                <a16:creationId xmlns:a16="http://schemas.microsoft.com/office/drawing/2014/main" id="{B812B006-BCB2-4D3E-87D6-8EA81F5220C8}"/>
              </a:ext>
            </a:extLst>
          </p:cNvPr>
          <p:cNvGraphicFramePr>
            <a:graphicFrameLocks noGrp="1"/>
          </p:cNvGraphicFramePr>
          <p:nvPr>
            <p:ph type="chart" sz="quarter" idx="13"/>
            <p:extLst>
              <p:ext uri="{D42A27DB-BD31-4B8C-83A1-F6EECF244321}">
                <p14:modId xmlns:p14="http://schemas.microsoft.com/office/powerpoint/2010/main" val="23276842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510AD-A9A1-4771-9271-6B7EC3C65A18}"/>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42A432EE-DED4-46C7-A843-E252B9C5F3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327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E6311-5052-4DFF-B37F-995EFF8E3A87}"/>
              </a:ext>
            </a:extLst>
          </p:cNvPr>
          <p:cNvSpPr>
            <a:spLocks noGrp="1"/>
          </p:cNvSpPr>
          <p:nvPr>
            <p:ph type="title"/>
          </p:nvPr>
        </p:nvSpPr>
        <p:spPr/>
        <p:txBody>
          <a:bodyPr/>
          <a:lstStyle/>
          <a:p>
            <a:r>
              <a:rPr lang="en-US"/>
              <a:t>Instagram Posts By Weekday | Suzuki</a:t>
            </a:r>
          </a:p>
        </p:txBody>
      </p:sp>
      <p:graphicFrame>
        <p:nvGraphicFramePr>
          <p:cNvPr id="6" name="Chart Placeholder 5">
            <a:extLst>
              <a:ext uri="{FF2B5EF4-FFF2-40B4-BE49-F238E27FC236}">
                <a16:creationId xmlns:a16="http://schemas.microsoft.com/office/drawing/2014/main" id="{45F4D32D-E424-41A7-862E-4B444356B537}"/>
              </a:ext>
            </a:extLst>
          </p:cNvPr>
          <p:cNvGraphicFramePr>
            <a:graphicFrameLocks noGrp="1"/>
          </p:cNvGraphicFramePr>
          <p:nvPr>
            <p:ph type="chart" sz="quarter" idx="13"/>
            <p:extLst>
              <p:ext uri="{D42A27DB-BD31-4B8C-83A1-F6EECF244321}">
                <p14:modId xmlns:p14="http://schemas.microsoft.com/office/powerpoint/2010/main" val="197481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549F0B-9866-4997-A82D-C7DDB714C030}"/>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9ABE18E-67E7-43AA-9F0A-E3236539B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9255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C57A4-C585-4B73-9908-1630840230D9}"/>
              </a:ext>
            </a:extLst>
          </p:cNvPr>
          <p:cNvSpPr>
            <a:spLocks noGrp="1"/>
          </p:cNvSpPr>
          <p:nvPr>
            <p:ph type="title"/>
          </p:nvPr>
        </p:nvSpPr>
        <p:spPr/>
        <p:txBody>
          <a:bodyPr/>
          <a:lstStyle/>
          <a:p>
            <a:r>
              <a:rPr lang="en-US"/>
              <a:t>Instagram Interaction Rate By Weekday | Suzuki</a:t>
            </a:r>
          </a:p>
        </p:txBody>
      </p:sp>
      <p:graphicFrame>
        <p:nvGraphicFramePr>
          <p:cNvPr id="6" name="Chart Placeholder 5">
            <a:extLst>
              <a:ext uri="{FF2B5EF4-FFF2-40B4-BE49-F238E27FC236}">
                <a16:creationId xmlns:a16="http://schemas.microsoft.com/office/drawing/2014/main" id="{3E247A69-A26E-4B1C-BD17-74FB40A8BA71}"/>
              </a:ext>
            </a:extLst>
          </p:cNvPr>
          <p:cNvGraphicFramePr>
            <a:graphicFrameLocks noGrp="1"/>
          </p:cNvGraphicFramePr>
          <p:nvPr>
            <p:ph type="chart" sz="quarter" idx="13"/>
            <p:extLst>
              <p:ext uri="{D42A27DB-BD31-4B8C-83A1-F6EECF244321}">
                <p14:modId xmlns:p14="http://schemas.microsoft.com/office/powerpoint/2010/main" val="347212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5CB17B-27A8-4908-A289-556E40D04502}"/>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548E365B-23BE-4965-AFCE-DD8DD0FD76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6924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91994-E434-4E1B-A9E7-73830773169B}"/>
              </a:ext>
            </a:extLst>
          </p:cNvPr>
          <p:cNvSpPr>
            <a:spLocks noGrp="1"/>
          </p:cNvSpPr>
          <p:nvPr>
            <p:ph type="title"/>
          </p:nvPr>
        </p:nvSpPr>
        <p:spPr/>
        <p:txBody>
          <a:bodyPr/>
          <a:lstStyle/>
          <a:p>
            <a:r>
              <a:rPr lang="en-US"/>
              <a:t>Instagram Posts By Hour | Suzuki</a:t>
            </a:r>
          </a:p>
        </p:txBody>
      </p:sp>
      <p:graphicFrame>
        <p:nvGraphicFramePr>
          <p:cNvPr id="6" name="Chart Placeholder 5">
            <a:extLst>
              <a:ext uri="{FF2B5EF4-FFF2-40B4-BE49-F238E27FC236}">
                <a16:creationId xmlns:a16="http://schemas.microsoft.com/office/drawing/2014/main" id="{0D723D59-F874-4740-A3BE-28ECCE8121A4}"/>
              </a:ext>
            </a:extLst>
          </p:cNvPr>
          <p:cNvGraphicFramePr>
            <a:graphicFrameLocks noGrp="1"/>
          </p:cNvGraphicFramePr>
          <p:nvPr>
            <p:ph type="chart" sz="quarter" idx="13"/>
            <p:extLst>
              <p:ext uri="{D42A27DB-BD31-4B8C-83A1-F6EECF244321}">
                <p14:modId xmlns:p14="http://schemas.microsoft.com/office/powerpoint/2010/main" val="1491710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14D449-C584-4B8D-9B3A-9356E679DBFE}"/>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0091E197-0C05-4F87-91A3-0AC3BA2B8B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8430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5DEF-846B-4C18-B88A-A0E7B1F52209}"/>
              </a:ext>
            </a:extLst>
          </p:cNvPr>
          <p:cNvSpPr>
            <a:spLocks noGrp="1"/>
          </p:cNvSpPr>
          <p:nvPr>
            <p:ph type="title"/>
          </p:nvPr>
        </p:nvSpPr>
        <p:spPr/>
        <p:txBody>
          <a:bodyPr/>
          <a:lstStyle/>
          <a:p>
            <a:r>
              <a:rPr lang="en-US"/>
              <a:t>Instagram Interaction Rate By Hour | Suzuki</a:t>
            </a:r>
          </a:p>
        </p:txBody>
      </p:sp>
      <p:graphicFrame>
        <p:nvGraphicFramePr>
          <p:cNvPr id="6" name="Chart Placeholder 5">
            <a:extLst>
              <a:ext uri="{FF2B5EF4-FFF2-40B4-BE49-F238E27FC236}">
                <a16:creationId xmlns:a16="http://schemas.microsoft.com/office/drawing/2014/main" id="{3D60F57D-ED4B-43C5-8CB4-2D451A9E8FFA}"/>
              </a:ext>
            </a:extLst>
          </p:cNvPr>
          <p:cNvGraphicFramePr>
            <a:graphicFrameLocks noGrp="1"/>
          </p:cNvGraphicFramePr>
          <p:nvPr>
            <p:ph type="chart" sz="quarter" idx="13"/>
            <p:extLst>
              <p:ext uri="{D42A27DB-BD31-4B8C-83A1-F6EECF244321}">
                <p14:modId xmlns:p14="http://schemas.microsoft.com/office/powerpoint/2010/main" val="3660408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9D47B8-8F25-4CEA-9326-C2B3B68A4842}"/>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7576873C-9716-4811-8E31-111E8F5E1A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8211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7085-2BA2-4E67-9BDB-5B7235E79BA1}"/>
              </a:ext>
            </a:extLst>
          </p:cNvPr>
          <p:cNvSpPr>
            <a:spLocks noGrp="1"/>
          </p:cNvSpPr>
          <p:nvPr>
            <p:ph type="title"/>
          </p:nvPr>
        </p:nvSpPr>
        <p:spPr/>
        <p:txBody>
          <a:bodyPr/>
          <a:lstStyle/>
          <a:p>
            <a:r>
              <a:rPr lang="fr-FR"/>
              <a:t>Instagram Post Type Distribution Per Profile | Suzuki</a:t>
            </a:r>
            <a:endParaRPr lang="en-US"/>
          </a:p>
        </p:txBody>
      </p:sp>
      <p:graphicFrame>
        <p:nvGraphicFramePr>
          <p:cNvPr id="6" name="Chart Placeholder 5">
            <a:extLst>
              <a:ext uri="{FF2B5EF4-FFF2-40B4-BE49-F238E27FC236}">
                <a16:creationId xmlns:a16="http://schemas.microsoft.com/office/drawing/2014/main" id="{EE9AE136-5639-42C7-9A19-59483278CB48}"/>
              </a:ext>
            </a:extLst>
          </p:cNvPr>
          <p:cNvGraphicFramePr>
            <a:graphicFrameLocks noGrp="1"/>
          </p:cNvGraphicFramePr>
          <p:nvPr>
            <p:ph type="chart" sz="quarter" idx="13"/>
            <p:extLst>
              <p:ext uri="{D42A27DB-BD31-4B8C-83A1-F6EECF244321}">
                <p14:modId xmlns:p14="http://schemas.microsoft.com/office/powerpoint/2010/main" val="1634374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810D73-F153-451B-ABC8-69241C979414}"/>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5F203FDF-9CA9-4117-AA92-1E45777905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1142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69184-110F-4D3E-A1FD-4EB2521E74D9}"/>
              </a:ext>
            </a:extLst>
          </p:cNvPr>
          <p:cNvSpPr>
            <a:spLocks noGrp="1"/>
          </p:cNvSpPr>
          <p:nvPr>
            <p:ph type="title"/>
          </p:nvPr>
        </p:nvSpPr>
        <p:spPr/>
        <p:txBody>
          <a:bodyPr/>
          <a:lstStyle/>
          <a:p>
            <a:r>
              <a:rPr lang="en-US"/>
              <a:t>Instagram Interactions by Post Type | Suzuki</a:t>
            </a:r>
          </a:p>
        </p:txBody>
      </p:sp>
      <p:graphicFrame>
        <p:nvGraphicFramePr>
          <p:cNvPr id="6" name="Chart Placeholder 5">
            <a:extLst>
              <a:ext uri="{FF2B5EF4-FFF2-40B4-BE49-F238E27FC236}">
                <a16:creationId xmlns:a16="http://schemas.microsoft.com/office/drawing/2014/main" id="{C2956129-13B7-4521-867B-DE2B7CFB0FA4}"/>
              </a:ext>
            </a:extLst>
          </p:cNvPr>
          <p:cNvGraphicFramePr>
            <a:graphicFrameLocks noGrp="1"/>
          </p:cNvGraphicFramePr>
          <p:nvPr>
            <p:ph type="chart" sz="quarter" idx="13"/>
            <p:extLst>
              <p:ext uri="{D42A27DB-BD31-4B8C-83A1-F6EECF244321}">
                <p14:modId xmlns:p14="http://schemas.microsoft.com/office/powerpoint/2010/main" val="1465066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88ADAA-AAE3-4D5B-AEC2-CB5C5265465B}"/>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0F53DDAE-1F59-4440-AB02-10E4E2B5A5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2234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F3C8-81F1-4032-89FB-186AD67C69E4}"/>
              </a:ext>
            </a:extLst>
          </p:cNvPr>
          <p:cNvSpPr>
            <a:spLocks noGrp="1"/>
          </p:cNvSpPr>
          <p:nvPr>
            <p:ph type="title"/>
          </p:nvPr>
        </p:nvSpPr>
        <p:spPr/>
        <p:txBody>
          <a:bodyPr/>
          <a:lstStyle/>
          <a:p>
            <a:r>
              <a:rPr lang="en-US"/>
              <a:t>Instagram Interaction Rate By Post Type | Suzuki</a:t>
            </a:r>
          </a:p>
        </p:txBody>
      </p:sp>
      <p:graphicFrame>
        <p:nvGraphicFramePr>
          <p:cNvPr id="6" name="Chart Placeholder 5">
            <a:extLst>
              <a:ext uri="{FF2B5EF4-FFF2-40B4-BE49-F238E27FC236}">
                <a16:creationId xmlns:a16="http://schemas.microsoft.com/office/drawing/2014/main" id="{F90DECC5-6842-4916-81B5-9118323BA945}"/>
              </a:ext>
            </a:extLst>
          </p:cNvPr>
          <p:cNvGraphicFramePr>
            <a:graphicFrameLocks noGrp="1"/>
          </p:cNvGraphicFramePr>
          <p:nvPr>
            <p:ph type="chart" sz="quarter" idx="13"/>
            <p:extLst>
              <p:ext uri="{D42A27DB-BD31-4B8C-83A1-F6EECF244321}">
                <p14:modId xmlns:p14="http://schemas.microsoft.com/office/powerpoint/2010/main" val="2756382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6B0568-1328-4AFB-A131-9978259C58D4}"/>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A6E19EE6-2C79-4EF8-9866-5CB1A09F17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21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932A5-5790-4899-B737-01ACB19C19A9}"/>
              </a:ext>
            </a:extLst>
          </p:cNvPr>
          <p:cNvSpPr>
            <a:spLocks noGrp="1"/>
          </p:cNvSpPr>
          <p:nvPr>
            <p:ph type="title"/>
          </p:nvPr>
        </p:nvSpPr>
        <p:spPr/>
        <p:txBody>
          <a:bodyPr/>
          <a:lstStyle/>
          <a:p>
            <a:r>
              <a:rPr lang="en-US"/>
              <a:t>Instagram Interactions Distribution | Suzuki</a:t>
            </a:r>
          </a:p>
        </p:txBody>
      </p:sp>
      <p:graphicFrame>
        <p:nvGraphicFramePr>
          <p:cNvPr id="6" name="Chart Placeholder 5">
            <a:extLst>
              <a:ext uri="{FF2B5EF4-FFF2-40B4-BE49-F238E27FC236}">
                <a16:creationId xmlns:a16="http://schemas.microsoft.com/office/drawing/2014/main" id="{20D62AD8-EF12-4C52-8D22-EADBF502BE02}"/>
              </a:ext>
            </a:extLst>
          </p:cNvPr>
          <p:cNvGraphicFramePr>
            <a:graphicFrameLocks noGrp="1"/>
          </p:cNvGraphicFramePr>
          <p:nvPr>
            <p:ph type="chart" sz="quarter" idx="13"/>
            <p:extLst>
              <p:ext uri="{D42A27DB-BD31-4B8C-83A1-F6EECF244321}">
                <p14:modId xmlns:p14="http://schemas.microsoft.com/office/powerpoint/2010/main" val="2024256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BB5DE8-172B-4DA3-8783-ED4C2ADD7711}"/>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49A525D-3B98-421B-B23E-A4AC11BCF3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8212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EB250-1CAC-4A9F-BB15-B4D08B5CF857}"/>
              </a:ext>
            </a:extLst>
          </p:cNvPr>
          <p:cNvSpPr>
            <a:spLocks noGrp="1"/>
          </p:cNvSpPr>
          <p:nvPr>
            <p:ph type="title"/>
          </p:nvPr>
        </p:nvSpPr>
        <p:spPr/>
        <p:txBody>
          <a:bodyPr/>
          <a:lstStyle/>
          <a:p>
            <a:r>
              <a:rPr lang="en-US"/>
              <a:t>Instagram Hashtag Detection | Suzuki - 1 of 2</a:t>
            </a:r>
          </a:p>
        </p:txBody>
      </p:sp>
      <p:graphicFrame>
        <p:nvGraphicFramePr>
          <p:cNvPr id="5" name="Table Placeholder 4">
            <a:extLst>
              <a:ext uri="{FF2B5EF4-FFF2-40B4-BE49-F238E27FC236}">
                <a16:creationId xmlns:a16="http://schemas.microsoft.com/office/drawing/2014/main" id="{630C5778-B8E6-42FC-BFD2-F5DBE0A3469D}"/>
              </a:ext>
            </a:extLst>
          </p:cNvPr>
          <p:cNvGraphicFramePr>
            <a:graphicFrameLocks noGrp="1"/>
          </p:cNvGraphicFramePr>
          <p:nvPr>
            <p:ph type="tbl" sz="quarter" idx="13"/>
            <p:extLst>
              <p:ext uri="{D42A27DB-BD31-4B8C-83A1-F6EECF244321}">
                <p14:modId xmlns:p14="http://schemas.microsoft.com/office/powerpoint/2010/main" val="3203279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432646"/>
                    </a:ext>
                  </a:extLst>
                </a:gridCol>
                <a:gridCol w="1399032">
                  <a:extLst>
                    <a:ext uri="{9D8B030D-6E8A-4147-A177-3AD203B41FA5}">
                      <a16:colId xmlns:a16="http://schemas.microsoft.com/office/drawing/2014/main" val="3883875051"/>
                    </a:ext>
                  </a:extLst>
                </a:gridCol>
                <a:gridCol w="1399032">
                  <a:extLst>
                    <a:ext uri="{9D8B030D-6E8A-4147-A177-3AD203B41FA5}">
                      <a16:colId xmlns:a16="http://schemas.microsoft.com/office/drawing/2014/main" val="366121965"/>
                    </a:ext>
                  </a:extLst>
                </a:gridCol>
                <a:gridCol w="1399032">
                  <a:extLst>
                    <a:ext uri="{9D8B030D-6E8A-4147-A177-3AD203B41FA5}">
                      <a16:colId xmlns:a16="http://schemas.microsoft.com/office/drawing/2014/main" val="3970417609"/>
                    </a:ext>
                  </a:extLst>
                </a:gridCol>
                <a:gridCol w="1399032">
                  <a:extLst>
                    <a:ext uri="{9D8B030D-6E8A-4147-A177-3AD203B41FA5}">
                      <a16:colId xmlns:a16="http://schemas.microsoft.com/office/drawing/2014/main" val="1842862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6364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181.90909090909</a:t>
                      </a:r>
                    </a:p>
                  </a:txBody>
                  <a:tcPr/>
                </a:tc>
                <a:extLst>
                  <a:ext uri="{0D108BD9-81ED-4DB2-BD59-A6C34878D82A}">
                    <a16:rowId xmlns:a16="http://schemas.microsoft.com/office/drawing/2014/main" val="256769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205.44444444444</a:t>
                      </a:r>
                    </a:p>
                  </a:txBody>
                  <a:tcPr/>
                </a:tc>
                <a:extLst>
                  <a:ext uri="{0D108BD9-81ED-4DB2-BD59-A6C34878D82A}">
                    <a16:rowId xmlns:a16="http://schemas.microsoft.com/office/drawing/2014/main" val="309096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147.375</a:t>
                      </a:r>
                    </a:p>
                  </a:txBody>
                  <a:tcPr/>
                </a:tc>
                <a:extLst>
                  <a:ext uri="{0D108BD9-81ED-4DB2-BD59-A6C34878D82A}">
                    <a16:rowId xmlns:a16="http://schemas.microsoft.com/office/drawing/2014/main" val="212536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198.375</a:t>
                      </a:r>
                    </a:p>
                  </a:txBody>
                  <a:tcPr/>
                </a:tc>
                <a:extLst>
                  <a:ext uri="{0D108BD9-81ED-4DB2-BD59-A6C34878D82A}">
                    <a16:rowId xmlns:a16="http://schemas.microsoft.com/office/drawing/2014/main" val="144068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214.875</a:t>
                      </a:r>
                    </a:p>
                  </a:txBody>
                  <a:tcPr/>
                </a:tc>
                <a:extLst>
                  <a:ext uri="{0D108BD9-81ED-4DB2-BD59-A6C34878D82A}">
                    <a16:rowId xmlns:a16="http://schemas.microsoft.com/office/drawing/2014/main" val="165456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204.83333333333</a:t>
                      </a:r>
                    </a:p>
                  </a:txBody>
                  <a:tcPr/>
                </a:tc>
                <a:extLst>
                  <a:ext uri="{0D108BD9-81ED-4DB2-BD59-A6C34878D82A}">
                    <a16:rowId xmlns:a16="http://schemas.microsoft.com/office/drawing/2014/main" val="13166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extLst>
                  <a:ext uri="{0D108BD9-81ED-4DB2-BD59-A6C34878D82A}">
                    <a16:rowId xmlns:a16="http://schemas.microsoft.com/office/drawing/2014/main" val="399761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extLst>
                  <a:ext uri="{0D108BD9-81ED-4DB2-BD59-A6C34878D82A}">
                    <a16:rowId xmlns:a16="http://schemas.microsoft.com/office/drawing/2014/main" val="313894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extLst>
                  <a:ext uri="{0D108BD9-81ED-4DB2-BD59-A6C34878D82A}">
                    <a16:rowId xmlns:a16="http://schemas.microsoft.com/office/drawing/2014/main" val="171263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extLst>
                  <a:ext uri="{0D108BD9-81ED-4DB2-BD59-A6C34878D82A}">
                    <a16:rowId xmlns:a16="http://schemas.microsoft.com/office/drawing/2014/main" val="2035317785"/>
                  </a:ext>
                </a:extLst>
              </a:tr>
            </a:tbl>
          </a:graphicData>
        </a:graphic>
      </p:graphicFrame>
      <p:sp>
        <p:nvSpPr>
          <p:cNvPr id="4" name="Text Placeholder 3">
            <a:extLst>
              <a:ext uri="{FF2B5EF4-FFF2-40B4-BE49-F238E27FC236}">
                <a16:creationId xmlns:a16="http://schemas.microsoft.com/office/drawing/2014/main" id="{705E57F6-E0E9-4C28-875D-F14600EE1D6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168398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973E-380E-4CC5-807B-4EF5CE8A7CDE}"/>
              </a:ext>
            </a:extLst>
          </p:cNvPr>
          <p:cNvSpPr>
            <a:spLocks noGrp="1"/>
          </p:cNvSpPr>
          <p:nvPr>
            <p:ph type="title"/>
          </p:nvPr>
        </p:nvSpPr>
        <p:spPr/>
        <p:txBody>
          <a:bodyPr/>
          <a:lstStyle/>
          <a:p>
            <a:r>
              <a:rPr lang="en-US"/>
              <a:t>Instagram Hashtag Detection | Suzuki - 2 of 2</a:t>
            </a:r>
          </a:p>
        </p:txBody>
      </p:sp>
      <p:graphicFrame>
        <p:nvGraphicFramePr>
          <p:cNvPr id="5" name="Table Placeholder 4">
            <a:extLst>
              <a:ext uri="{FF2B5EF4-FFF2-40B4-BE49-F238E27FC236}">
                <a16:creationId xmlns:a16="http://schemas.microsoft.com/office/drawing/2014/main" id="{BC8C3E90-CAC4-496E-B40C-A12A7E8F2ECA}"/>
              </a:ext>
            </a:extLst>
          </p:cNvPr>
          <p:cNvGraphicFramePr>
            <a:graphicFrameLocks noGrp="1"/>
          </p:cNvGraphicFramePr>
          <p:nvPr>
            <p:ph type="tbl" sz="quarter" idx="13"/>
            <p:extLst>
              <p:ext uri="{D42A27DB-BD31-4B8C-83A1-F6EECF244321}">
                <p14:modId xmlns:p14="http://schemas.microsoft.com/office/powerpoint/2010/main" val="398534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55781441"/>
                    </a:ext>
                  </a:extLst>
                </a:gridCol>
                <a:gridCol w="1399032">
                  <a:extLst>
                    <a:ext uri="{9D8B030D-6E8A-4147-A177-3AD203B41FA5}">
                      <a16:colId xmlns:a16="http://schemas.microsoft.com/office/drawing/2014/main" val="2479727600"/>
                    </a:ext>
                  </a:extLst>
                </a:gridCol>
                <a:gridCol w="1399032">
                  <a:extLst>
                    <a:ext uri="{9D8B030D-6E8A-4147-A177-3AD203B41FA5}">
                      <a16:colId xmlns:a16="http://schemas.microsoft.com/office/drawing/2014/main" val="2158864249"/>
                    </a:ext>
                  </a:extLst>
                </a:gridCol>
                <a:gridCol w="1399032">
                  <a:extLst>
                    <a:ext uri="{9D8B030D-6E8A-4147-A177-3AD203B41FA5}">
                      <a16:colId xmlns:a16="http://schemas.microsoft.com/office/drawing/2014/main" val="2427225548"/>
                    </a:ext>
                  </a:extLst>
                </a:gridCol>
                <a:gridCol w="1399032">
                  <a:extLst>
                    <a:ext uri="{9D8B030D-6E8A-4147-A177-3AD203B41FA5}">
                      <a16:colId xmlns:a16="http://schemas.microsoft.com/office/drawing/2014/main" val="86024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2979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124.33333333333</a:t>
                      </a:r>
                    </a:p>
                  </a:txBody>
                  <a:tcPr/>
                </a:tc>
                <a:extLst>
                  <a:ext uri="{0D108BD9-81ED-4DB2-BD59-A6C34878D82A}">
                    <a16:rowId xmlns:a16="http://schemas.microsoft.com/office/drawing/2014/main" val="11582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#RC200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320.66666666667</a:t>
                      </a:r>
                    </a:p>
                  </a:txBody>
                  <a:tcPr/>
                </a:tc>
                <a:extLst>
                  <a:ext uri="{0D108BD9-81ED-4DB2-BD59-A6C34878D82A}">
                    <a16:rowId xmlns:a16="http://schemas.microsoft.com/office/drawing/2014/main" val="383894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155.33333333333</a:t>
                      </a:r>
                    </a:p>
                  </a:txBody>
                  <a:tcPr/>
                </a:tc>
                <a:extLst>
                  <a:ext uri="{0D108BD9-81ED-4DB2-BD59-A6C34878D82A}">
                    <a16:rowId xmlns:a16="http://schemas.microsoft.com/office/drawing/2014/main" val="3268734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#GearingUp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1538094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#KawasakiRacingTeam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extLst>
                  <a:ext uri="{0D108BD9-81ED-4DB2-BD59-A6C34878D82A}">
                    <a16:rowId xmlns:a16="http://schemas.microsoft.com/office/drawing/2014/main" val="169524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#GivesYouWings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extLst>
                  <a:ext uri="{0D108BD9-81ED-4DB2-BD59-A6C34878D82A}">
                    <a16:rowId xmlns:a16="http://schemas.microsoft.com/office/drawing/2014/main" val="302377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extLst>
                  <a:ext uri="{0D108BD9-81ED-4DB2-BD59-A6C34878D82A}">
                    <a16:rowId xmlns:a16="http://schemas.microsoft.com/office/drawing/2014/main" val="237365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extLst>
                  <a:ext uri="{0D108BD9-81ED-4DB2-BD59-A6C34878D82A}">
                    <a16:rowId xmlns:a16="http://schemas.microsoft.com/office/drawing/2014/main" val="408111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extLst>
                  <a:ext uri="{0D108BD9-81ED-4DB2-BD59-A6C34878D82A}">
                    <a16:rowId xmlns:a16="http://schemas.microsoft.com/office/drawing/2014/main" val="300354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#IndonesianGP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3073421645"/>
                  </a:ext>
                </a:extLst>
              </a:tr>
            </a:tbl>
          </a:graphicData>
        </a:graphic>
      </p:graphicFrame>
      <p:sp>
        <p:nvSpPr>
          <p:cNvPr id="4" name="Text Placeholder 3">
            <a:extLst>
              <a:ext uri="{FF2B5EF4-FFF2-40B4-BE49-F238E27FC236}">
                <a16:creationId xmlns:a16="http://schemas.microsoft.com/office/drawing/2014/main" id="{386012EB-F6D4-4093-B4F3-6997698FDDDF}"/>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472631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7C766-8046-434F-B95C-F53A5CA5755E}"/>
              </a:ext>
            </a:extLst>
          </p:cNvPr>
          <p:cNvSpPr>
            <a:spLocks noGrp="1"/>
          </p:cNvSpPr>
          <p:nvPr>
            <p:ph type="title"/>
          </p:nvPr>
        </p:nvSpPr>
        <p:spPr/>
        <p:txBody>
          <a:bodyPr/>
          <a:lstStyle/>
          <a:p>
            <a:r>
              <a:rPr lang="en-US"/>
              <a:t>Instagram Posts Table | Suzuki - 1 of 25</a:t>
            </a:r>
          </a:p>
        </p:txBody>
      </p:sp>
      <p:graphicFrame>
        <p:nvGraphicFramePr>
          <p:cNvPr id="5" name="Table Placeholder 4">
            <a:extLst>
              <a:ext uri="{FF2B5EF4-FFF2-40B4-BE49-F238E27FC236}">
                <a16:creationId xmlns:a16="http://schemas.microsoft.com/office/drawing/2014/main" id="{EE6C76AB-F8AB-4D23-B7AF-6F26FCB0A221}"/>
              </a:ext>
            </a:extLst>
          </p:cNvPr>
          <p:cNvGraphicFramePr>
            <a:graphicFrameLocks noGrp="1"/>
          </p:cNvGraphicFramePr>
          <p:nvPr>
            <p:ph type="tbl" sz="quarter" idx="13"/>
            <p:extLst>
              <p:ext uri="{D42A27DB-BD31-4B8C-83A1-F6EECF244321}">
                <p14:modId xmlns:p14="http://schemas.microsoft.com/office/powerpoint/2010/main" val="4096774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096859"/>
                    </a:ext>
                  </a:extLst>
                </a:gridCol>
                <a:gridCol w="1810512">
                  <a:extLst>
                    <a:ext uri="{9D8B030D-6E8A-4147-A177-3AD203B41FA5}">
                      <a16:colId xmlns:a16="http://schemas.microsoft.com/office/drawing/2014/main" val="1536854557"/>
                    </a:ext>
                  </a:extLst>
                </a:gridCol>
                <a:gridCol w="822960">
                  <a:extLst>
                    <a:ext uri="{9D8B030D-6E8A-4147-A177-3AD203B41FA5}">
                      <a16:colId xmlns:a16="http://schemas.microsoft.com/office/drawing/2014/main" val="538063349"/>
                    </a:ext>
                  </a:extLst>
                </a:gridCol>
                <a:gridCol w="822960">
                  <a:extLst>
                    <a:ext uri="{9D8B030D-6E8A-4147-A177-3AD203B41FA5}">
                      <a16:colId xmlns:a16="http://schemas.microsoft.com/office/drawing/2014/main" val="3521188064"/>
                    </a:ext>
                  </a:extLst>
                </a:gridCol>
                <a:gridCol w="822960">
                  <a:extLst>
                    <a:ext uri="{9D8B030D-6E8A-4147-A177-3AD203B41FA5}">
                      <a16:colId xmlns:a16="http://schemas.microsoft.com/office/drawing/2014/main" val="731205340"/>
                    </a:ext>
                  </a:extLst>
                </a:gridCol>
                <a:gridCol w="822960">
                  <a:extLst>
                    <a:ext uri="{9D8B030D-6E8A-4147-A177-3AD203B41FA5}">
                      <a16:colId xmlns:a16="http://schemas.microsoft.com/office/drawing/2014/main" val="1100396596"/>
                    </a:ext>
                  </a:extLst>
                </a:gridCol>
                <a:gridCol w="822960">
                  <a:extLst>
                    <a:ext uri="{9D8B030D-6E8A-4147-A177-3AD203B41FA5}">
                      <a16:colId xmlns:a16="http://schemas.microsoft.com/office/drawing/2014/main" val="424136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788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- 2022-04-01 12:48:27</a:t>
                      </a:r>
                      <a:r>
                        <a:rPr kumimoji="0" lang="en-US" sz="1000" b="0" i="0" u="none" strike="noStrike" kern="1200" cap="none" spc="0" normalizeH="0" baseline="0" noProof="0">
                          <a:ln>
                            <a:noFill/>
                          </a:ln>
                          <a:solidFill>
                            <a:prstClr val="black"/>
                          </a:solidFill>
                          <a:effectLst/>
                          <a:uLnTx/>
                          <a:uFillTx/>
                          <a:latin typeface="+mn-lt"/>
                          <a:ea typeface="+mn-ea"/>
                          <a:cs typeface="+mn-cs"/>
                        </a:rPr>
                        <a:t>
 #MotoGP 
#HayEquipo 
suzukimotogp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277634959_159009973190630_8481630443157222669_n.webp?stp=dst-jpg&amp;_nc_cat=101&amp;ccb=1-5&amp;_nc_sid=8ae9d6&amp;_nc_ohc=6dU1QROtTd4AX8ypXW-&amp;_nc_ht=scontent-iad3-1.cdninstagram.com&amp;edm=AL-3X8kEAAAA&amp;oh=00_AT-Iu_lGvKkfoiJgC0frdn2-daKmu8PJOP2b0t_w0rndwg&amp;oe=625DBB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9687118"/>
                  </a:ext>
                </a:extLst>
              </a:tr>
            </a:tbl>
          </a:graphicData>
        </a:graphic>
      </p:graphicFrame>
      <p:sp>
        <p:nvSpPr>
          <p:cNvPr id="4" name="Text Placeholder 3">
            <a:extLst>
              <a:ext uri="{FF2B5EF4-FFF2-40B4-BE49-F238E27FC236}">
                <a16:creationId xmlns:a16="http://schemas.microsoft.com/office/drawing/2014/main" id="{6FF84100-3EB2-4119-BFAA-9315DFABFC1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574503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EF735-A371-4328-819F-9ABA2EDE13DB}"/>
              </a:ext>
            </a:extLst>
          </p:cNvPr>
          <p:cNvSpPr>
            <a:spLocks noGrp="1"/>
          </p:cNvSpPr>
          <p:nvPr>
            <p:ph type="title"/>
          </p:nvPr>
        </p:nvSpPr>
        <p:spPr/>
        <p:txBody>
          <a:bodyPr/>
          <a:lstStyle/>
          <a:p>
            <a:r>
              <a:rPr lang="en-US"/>
              <a:t>Instagram Posts Table | Suzuki - 2 of 25</a:t>
            </a:r>
          </a:p>
        </p:txBody>
      </p:sp>
      <p:graphicFrame>
        <p:nvGraphicFramePr>
          <p:cNvPr id="5" name="Table Placeholder 4">
            <a:extLst>
              <a:ext uri="{FF2B5EF4-FFF2-40B4-BE49-F238E27FC236}">
                <a16:creationId xmlns:a16="http://schemas.microsoft.com/office/drawing/2014/main" id="{332FA513-0370-4B89-A702-F7761D863BA7}"/>
              </a:ext>
            </a:extLst>
          </p:cNvPr>
          <p:cNvGraphicFramePr>
            <a:graphicFrameLocks noGrp="1"/>
          </p:cNvGraphicFramePr>
          <p:nvPr>
            <p:ph type="tbl" sz="quarter" idx="13"/>
            <p:extLst>
              <p:ext uri="{D42A27DB-BD31-4B8C-83A1-F6EECF244321}">
                <p14:modId xmlns:p14="http://schemas.microsoft.com/office/powerpoint/2010/main" val="4260680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84689476"/>
                    </a:ext>
                  </a:extLst>
                </a:gridCol>
                <a:gridCol w="1810512">
                  <a:extLst>
                    <a:ext uri="{9D8B030D-6E8A-4147-A177-3AD203B41FA5}">
                      <a16:colId xmlns:a16="http://schemas.microsoft.com/office/drawing/2014/main" val="4036656188"/>
                    </a:ext>
                  </a:extLst>
                </a:gridCol>
                <a:gridCol w="822960">
                  <a:extLst>
                    <a:ext uri="{9D8B030D-6E8A-4147-A177-3AD203B41FA5}">
                      <a16:colId xmlns:a16="http://schemas.microsoft.com/office/drawing/2014/main" val="1514702095"/>
                    </a:ext>
                  </a:extLst>
                </a:gridCol>
                <a:gridCol w="822960">
                  <a:extLst>
                    <a:ext uri="{9D8B030D-6E8A-4147-A177-3AD203B41FA5}">
                      <a16:colId xmlns:a16="http://schemas.microsoft.com/office/drawing/2014/main" val="3197373324"/>
                    </a:ext>
                  </a:extLst>
                </a:gridCol>
                <a:gridCol w="822960">
                  <a:extLst>
                    <a:ext uri="{9D8B030D-6E8A-4147-A177-3AD203B41FA5}">
                      <a16:colId xmlns:a16="http://schemas.microsoft.com/office/drawing/2014/main" val="3872086680"/>
                    </a:ext>
                  </a:extLst>
                </a:gridCol>
                <a:gridCol w="822960">
                  <a:extLst>
                    <a:ext uri="{9D8B030D-6E8A-4147-A177-3AD203B41FA5}">
                      <a16:colId xmlns:a16="http://schemas.microsoft.com/office/drawing/2014/main" val="1994551977"/>
                    </a:ext>
                  </a:extLst>
                </a:gridCol>
                <a:gridCol w="822960">
                  <a:extLst>
                    <a:ext uri="{9D8B030D-6E8A-4147-A177-3AD203B41FA5}">
                      <a16:colId xmlns:a16="http://schemas.microsoft.com/office/drawing/2014/main" val="2328566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105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- 2022-03-31 17:28:45</a:t>
                      </a:r>
                      <a:r>
                        <a:rPr kumimoji="0" lang="es-ES" sz="1000" b="0" i="0" u="none" strike="noStrike" kern="1200" cap="none" spc="0" normalizeH="0" baseline="0" noProof="0">
                          <a:ln>
                            <a:noFill/>
                          </a:ln>
                          <a:solidFill>
                            <a:prstClr val="black"/>
                          </a:solidFill>
                          <a:effectLst/>
                          <a:uLnTx/>
                          <a:uFillTx/>
                          <a:latin typeface="+mn-lt"/>
                          <a:ea typeface="+mn-ea"/>
                          <a:cs typeface="+mn-cs"/>
                        </a:rPr>
                        <a:t>
 Fiel a su forma, la línea KTM RC adopta el mantra KTM de READY TO RACE. Motivada por el compromiso de la marca con sus esfuerzos en MotoGPTM e inspirada visualmente en algunos de los pilotos más competitivos del mundo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277603897_144019004781013_5942158683190779451_n.webp?stp=dst-jpg&amp;_nc_cat=106&amp;ccb=1-5&amp;_nc_sid=8ae9d6&amp;_nc_ohc=w0h41vl2Xj8AX-bLmYD&amp;_nc_ht=scontent-iad3-1.cdninstagram.com&amp;edm=AL-3X8kEAAAA&amp;oh=00_AT9JdGm5TSmGPXLrUlJaf1AKA9hvV_Pwn7RNAnYPv3qiPw&amp;oe=625E6739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3617220"/>
                  </a:ext>
                </a:extLst>
              </a:tr>
            </a:tbl>
          </a:graphicData>
        </a:graphic>
      </p:graphicFrame>
      <p:sp>
        <p:nvSpPr>
          <p:cNvPr id="4" name="Text Placeholder 3">
            <a:extLst>
              <a:ext uri="{FF2B5EF4-FFF2-40B4-BE49-F238E27FC236}">
                <a16:creationId xmlns:a16="http://schemas.microsoft.com/office/drawing/2014/main" id="{4292A796-9F44-430E-B878-791BB8F3257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670261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04C5C-4F10-4458-8234-EE80BCE78133}"/>
              </a:ext>
            </a:extLst>
          </p:cNvPr>
          <p:cNvSpPr>
            <a:spLocks noGrp="1"/>
          </p:cNvSpPr>
          <p:nvPr>
            <p:ph type="title"/>
          </p:nvPr>
        </p:nvSpPr>
        <p:spPr/>
        <p:txBody>
          <a:bodyPr/>
          <a:lstStyle/>
          <a:p>
            <a:r>
              <a:rPr lang="en-US"/>
              <a:t>Instagram Posts Table | Suzuki - 3 of 25</a:t>
            </a:r>
          </a:p>
        </p:txBody>
      </p:sp>
      <p:graphicFrame>
        <p:nvGraphicFramePr>
          <p:cNvPr id="5" name="Table Placeholder 4">
            <a:extLst>
              <a:ext uri="{FF2B5EF4-FFF2-40B4-BE49-F238E27FC236}">
                <a16:creationId xmlns:a16="http://schemas.microsoft.com/office/drawing/2014/main" id="{55B56D8D-5992-4D04-BAD8-EC9E1F299284}"/>
              </a:ext>
            </a:extLst>
          </p:cNvPr>
          <p:cNvGraphicFramePr>
            <a:graphicFrameLocks noGrp="1"/>
          </p:cNvGraphicFramePr>
          <p:nvPr>
            <p:ph type="tbl" sz="quarter" idx="13"/>
            <p:extLst>
              <p:ext uri="{D42A27DB-BD31-4B8C-83A1-F6EECF244321}">
                <p14:modId xmlns:p14="http://schemas.microsoft.com/office/powerpoint/2010/main" val="210512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0395699"/>
                    </a:ext>
                  </a:extLst>
                </a:gridCol>
                <a:gridCol w="1810512">
                  <a:extLst>
                    <a:ext uri="{9D8B030D-6E8A-4147-A177-3AD203B41FA5}">
                      <a16:colId xmlns:a16="http://schemas.microsoft.com/office/drawing/2014/main" val="2707569504"/>
                    </a:ext>
                  </a:extLst>
                </a:gridCol>
                <a:gridCol w="822960">
                  <a:extLst>
                    <a:ext uri="{9D8B030D-6E8A-4147-A177-3AD203B41FA5}">
                      <a16:colId xmlns:a16="http://schemas.microsoft.com/office/drawing/2014/main" val="4139305033"/>
                    </a:ext>
                  </a:extLst>
                </a:gridCol>
                <a:gridCol w="822960">
                  <a:extLst>
                    <a:ext uri="{9D8B030D-6E8A-4147-A177-3AD203B41FA5}">
                      <a16:colId xmlns:a16="http://schemas.microsoft.com/office/drawing/2014/main" val="3426773642"/>
                    </a:ext>
                  </a:extLst>
                </a:gridCol>
                <a:gridCol w="822960">
                  <a:extLst>
                    <a:ext uri="{9D8B030D-6E8A-4147-A177-3AD203B41FA5}">
                      <a16:colId xmlns:a16="http://schemas.microsoft.com/office/drawing/2014/main" val="2670542164"/>
                    </a:ext>
                  </a:extLst>
                </a:gridCol>
                <a:gridCol w="822960">
                  <a:extLst>
                    <a:ext uri="{9D8B030D-6E8A-4147-A177-3AD203B41FA5}">
                      <a16:colId xmlns:a16="http://schemas.microsoft.com/office/drawing/2014/main" val="495248516"/>
                    </a:ext>
                  </a:extLst>
                </a:gridCol>
                <a:gridCol w="822960">
                  <a:extLst>
                    <a:ext uri="{9D8B030D-6E8A-4147-A177-3AD203B41FA5}">
                      <a16:colId xmlns:a16="http://schemas.microsoft.com/office/drawing/2014/main" val="2647234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011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- 2022-04-03 15:52:16</a:t>
                      </a:r>
                      <a:r>
                        <a:rPr kumimoji="0" lang="en-US" sz="1000" b="0" i="0" u="none" strike="noStrike" kern="1200" cap="none" spc="0" normalizeH="0" baseline="0" noProof="0">
                          <a:ln>
                            <a:noFill/>
                          </a:ln>
                          <a:solidFill>
                            <a:prstClr val="black"/>
                          </a:solidFill>
                          <a:effectLst/>
                          <a:uLnTx/>
                          <a:uFillTx/>
                          <a:latin typeface="+mn-lt"/>
                          <a:ea typeface="+mn-ea"/>
                          <a:cs typeface="+mn-cs"/>
                        </a:rPr>
                        <a:t>
 #MotoGP 
PODIO para alexrins en Termas de Río Hondo 🎉🎉🎉
Gran carrera y mejor final!!
joanmir36official llegó a sus espaldas en el 4to lugar.
suzukimotogp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277866259_499110291707014_9127324455994257595_n.webp?stp=dst-jpg&amp;_nc_cat=101&amp;ccb=1-5&amp;_nc_sid=8ae9d6&amp;_nc_ohc=In8BkjIPX5wAX9l-WgC&amp;_nc_ht=scontent-iad3-1.cdninstagram.com&amp;edm=AL-3X8kEAAAA&amp;oh=00_AT9EQQm-7taBN_r3FK1fiH319iZb1h7zqhKdmubZBTGDZg&amp;oe=625F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3456480"/>
                  </a:ext>
                </a:extLst>
              </a:tr>
            </a:tbl>
          </a:graphicData>
        </a:graphic>
      </p:graphicFrame>
      <p:sp>
        <p:nvSpPr>
          <p:cNvPr id="4" name="Text Placeholder 3">
            <a:extLst>
              <a:ext uri="{FF2B5EF4-FFF2-40B4-BE49-F238E27FC236}">
                <a16:creationId xmlns:a16="http://schemas.microsoft.com/office/drawing/2014/main" id="{DE2D2EE5-0D00-4D6F-9F80-02D28F809384}"/>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661405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78CD6-9607-4163-B4F9-C73F0CEAD8B2}"/>
              </a:ext>
            </a:extLst>
          </p:cNvPr>
          <p:cNvSpPr>
            <a:spLocks noGrp="1"/>
          </p:cNvSpPr>
          <p:nvPr>
            <p:ph type="title"/>
          </p:nvPr>
        </p:nvSpPr>
        <p:spPr/>
        <p:txBody>
          <a:bodyPr/>
          <a:lstStyle/>
          <a:p>
            <a:r>
              <a:rPr lang="en-US"/>
              <a:t>Instagram Posts Table | Suzuki - 4 of 25</a:t>
            </a:r>
          </a:p>
        </p:txBody>
      </p:sp>
      <p:graphicFrame>
        <p:nvGraphicFramePr>
          <p:cNvPr id="5" name="Table Placeholder 4">
            <a:extLst>
              <a:ext uri="{FF2B5EF4-FFF2-40B4-BE49-F238E27FC236}">
                <a16:creationId xmlns:a16="http://schemas.microsoft.com/office/drawing/2014/main" id="{63F8EB13-0EB4-4E4F-B308-5171D929765D}"/>
              </a:ext>
            </a:extLst>
          </p:cNvPr>
          <p:cNvGraphicFramePr>
            <a:graphicFrameLocks noGrp="1"/>
          </p:cNvGraphicFramePr>
          <p:nvPr>
            <p:ph type="tbl" sz="quarter" idx="13"/>
            <p:extLst>
              <p:ext uri="{D42A27DB-BD31-4B8C-83A1-F6EECF244321}">
                <p14:modId xmlns:p14="http://schemas.microsoft.com/office/powerpoint/2010/main" val="32597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25412312"/>
                    </a:ext>
                  </a:extLst>
                </a:gridCol>
                <a:gridCol w="1810512">
                  <a:extLst>
                    <a:ext uri="{9D8B030D-6E8A-4147-A177-3AD203B41FA5}">
                      <a16:colId xmlns:a16="http://schemas.microsoft.com/office/drawing/2014/main" val="2241995071"/>
                    </a:ext>
                  </a:extLst>
                </a:gridCol>
                <a:gridCol w="822960">
                  <a:extLst>
                    <a:ext uri="{9D8B030D-6E8A-4147-A177-3AD203B41FA5}">
                      <a16:colId xmlns:a16="http://schemas.microsoft.com/office/drawing/2014/main" val="286826124"/>
                    </a:ext>
                  </a:extLst>
                </a:gridCol>
                <a:gridCol w="822960">
                  <a:extLst>
                    <a:ext uri="{9D8B030D-6E8A-4147-A177-3AD203B41FA5}">
                      <a16:colId xmlns:a16="http://schemas.microsoft.com/office/drawing/2014/main" val="298487905"/>
                    </a:ext>
                  </a:extLst>
                </a:gridCol>
                <a:gridCol w="822960">
                  <a:extLst>
                    <a:ext uri="{9D8B030D-6E8A-4147-A177-3AD203B41FA5}">
                      <a16:colId xmlns:a16="http://schemas.microsoft.com/office/drawing/2014/main" val="1193133257"/>
                    </a:ext>
                  </a:extLst>
                </a:gridCol>
                <a:gridCol w="822960">
                  <a:extLst>
                    <a:ext uri="{9D8B030D-6E8A-4147-A177-3AD203B41FA5}">
                      <a16:colId xmlns:a16="http://schemas.microsoft.com/office/drawing/2014/main" val="3815316192"/>
                    </a:ext>
                  </a:extLst>
                </a:gridCol>
                <a:gridCol w="822960">
                  <a:extLst>
                    <a:ext uri="{9D8B030D-6E8A-4147-A177-3AD203B41FA5}">
                      <a16:colId xmlns:a16="http://schemas.microsoft.com/office/drawing/2014/main" val="2642030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516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- 2022-03-31 17:27:42</a:t>
                      </a:r>
                      <a:r>
                        <a:rPr kumimoji="0" lang="es-ES" sz="1000" b="0" i="0" u="none" strike="noStrike" kern="1200" cap="none" spc="0" normalizeH="0" baseline="0" noProof="0">
                          <a:ln>
                            <a:noFill/>
                          </a:ln>
                          <a:solidFill>
                            <a:prstClr val="black"/>
                          </a:solidFill>
                          <a:effectLst/>
                          <a:uLnTx/>
                          <a:uFillTx/>
                          <a:latin typeface="+mn-lt"/>
                          <a:ea typeface="+mn-ea"/>
                          <a:cs typeface="+mn-cs"/>
                        </a:rPr>
                        <a:t>
 UNA NUEVA GENERACIÓN DE RC
El ADN de carrera de KTM en una moto deportiva para la calle.
#RC200 🏁🤘🏻
#KTM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277543711_681437983051356_1789186226422561687_n.webp?stp=dst-jpg&amp;_nc_cat=106&amp;ccb=1-5&amp;_nc_sid=8ae9d6&amp;_nc_ohc=X2ZfQDgk6igAX-F0qGp&amp;_nc_ht=scontent-iad3-1.cdninstagram.com&amp;edm=AL-3X8kEAAAA&amp;oh=00_AT90bzdzwvPueRB7apoBGpVgLl0B7yKPyepgepOnPPfhmw&amp;oe=625EF40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589539"/>
                  </a:ext>
                </a:extLst>
              </a:tr>
            </a:tbl>
          </a:graphicData>
        </a:graphic>
      </p:graphicFrame>
      <p:sp>
        <p:nvSpPr>
          <p:cNvPr id="4" name="Text Placeholder 3">
            <a:extLst>
              <a:ext uri="{FF2B5EF4-FFF2-40B4-BE49-F238E27FC236}">
                <a16:creationId xmlns:a16="http://schemas.microsoft.com/office/drawing/2014/main" id="{4AAEF80C-1FF7-4D4C-B4D1-C4D127853C2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067595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9AFD2-E08C-48FC-9150-3BE7A590488C}"/>
              </a:ext>
            </a:extLst>
          </p:cNvPr>
          <p:cNvSpPr>
            <a:spLocks noGrp="1"/>
          </p:cNvSpPr>
          <p:nvPr>
            <p:ph type="title"/>
          </p:nvPr>
        </p:nvSpPr>
        <p:spPr/>
        <p:txBody>
          <a:bodyPr/>
          <a:lstStyle/>
          <a:p>
            <a:r>
              <a:rPr lang="en-US"/>
              <a:t>Instagram Posts Table | Suzuki - 5 of 25</a:t>
            </a:r>
          </a:p>
        </p:txBody>
      </p:sp>
      <p:graphicFrame>
        <p:nvGraphicFramePr>
          <p:cNvPr id="5" name="Table Placeholder 4">
            <a:extLst>
              <a:ext uri="{FF2B5EF4-FFF2-40B4-BE49-F238E27FC236}">
                <a16:creationId xmlns:a16="http://schemas.microsoft.com/office/drawing/2014/main" id="{8DDD66AE-4760-4BDC-891E-99F495371AD7}"/>
              </a:ext>
            </a:extLst>
          </p:cNvPr>
          <p:cNvGraphicFramePr>
            <a:graphicFrameLocks noGrp="1"/>
          </p:cNvGraphicFramePr>
          <p:nvPr>
            <p:ph type="tbl" sz="quarter" idx="13"/>
            <p:extLst>
              <p:ext uri="{D42A27DB-BD31-4B8C-83A1-F6EECF244321}">
                <p14:modId xmlns:p14="http://schemas.microsoft.com/office/powerpoint/2010/main" val="53198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8160435"/>
                    </a:ext>
                  </a:extLst>
                </a:gridCol>
                <a:gridCol w="1810512">
                  <a:extLst>
                    <a:ext uri="{9D8B030D-6E8A-4147-A177-3AD203B41FA5}">
                      <a16:colId xmlns:a16="http://schemas.microsoft.com/office/drawing/2014/main" val="3717271124"/>
                    </a:ext>
                  </a:extLst>
                </a:gridCol>
                <a:gridCol w="822960">
                  <a:extLst>
                    <a:ext uri="{9D8B030D-6E8A-4147-A177-3AD203B41FA5}">
                      <a16:colId xmlns:a16="http://schemas.microsoft.com/office/drawing/2014/main" val="2003084804"/>
                    </a:ext>
                  </a:extLst>
                </a:gridCol>
                <a:gridCol w="822960">
                  <a:extLst>
                    <a:ext uri="{9D8B030D-6E8A-4147-A177-3AD203B41FA5}">
                      <a16:colId xmlns:a16="http://schemas.microsoft.com/office/drawing/2014/main" val="1952203851"/>
                    </a:ext>
                  </a:extLst>
                </a:gridCol>
                <a:gridCol w="822960">
                  <a:extLst>
                    <a:ext uri="{9D8B030D-6E8A-4147-A177-3AD203B41FA5}">
                      <a16:colId xmlns:a16="http://schemas.microsoft.com/office/drawing/2014/main" val="3139208726"/>
                    </a:ext>
                  </a:extLst>
                </a:gridCol>
                <a:gridCol w="822960">
                  <a:extLst>
                    <a:ext uri="{9D8B030D-6E8A-4147-A177-3AD203B41FA5}">
                      <a16:colId xmlns:a16="http://schemas.microsoft.com/office/drawing/2014/main" val="3287762888"/>
                    </a:ext>
                  </a:extLst>
                </a:gridCol>
                <a:gridCol w="822960">
                  <a:extLst>
                    <a:ext uri="{9D8B030D-6E8A-4147-A177-3AD203B41FA5}">
                      <a16:colId xmlns:a16="http://schemas.microsoft.com/office/drawing/2014/main" val="4252867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155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- 2022-04-13 18:01:36</a:t>
                      </a:r>
                      <a:r>
                        <a:rPr kumimoji="0" lang="en-US" sz="1000" b="0" i="0" u="none" strike="noStrike" kern="1200" cap="none" spc="0" normalizeH="0" baseline="0" noProof="0">
                          <a:ln>
                            <a:noFill/>
                          </a:ln>
                          <a:solidFill>
                            <a:prstClr val="black"/>
                          </a:solidFill>
                          <a:effectLst/>
                          <a:uLnTx/>
                          <a:uFillTx/>
                          <a:latin typeface="+mn-lt"/>
                          <a:ea typeface="+mn-ea"/>
                          <a:cs typeface="+mn-cs"/>
                        </a:rPr>
                        <a:t>
 VERSYS® 650⚡🏍
El camino lo elegís vos, sea un paseo corto por la ciudad o enfrentarse a largos kilómetros en la ruta, tu comodidad está garantizada con la Versys 650 2022 😎
Algunos #highlights2022 para destacar:
◾ Frontal rediseñado
◾ Iluminación LED
◾ Instrumentación TFT
◾ Control de tracción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278200587_156843936792113_2632747702582292485_n.jpg?_nc_cat=110&amp;ccb=1-5&amp;_nc_sid=8ae9d6&amp;_nc_ohc=5pAwX4OjwvUAX9k2oM1&amp;_nc_ht=scontent-atl3-1.cdninstagram.com&amp;edm=AL-3X8kEAAAA&amp;oh=00_AT-aVo2R60Sq86LOoAjokMPLjLfDoY86_LbMTEMBSs2Hqg&amp;oe=625E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7942144"/>
                  </a:ext>
                </a:extLst>
              </a:tr>
            </a:tbl>
          </a:graphicData>
        </a:graphic>
      </p:graphicFrame>
      <p:sp>
        <p:nvSpPr>
          <p:cNvPr id="4" name="Text Placeholder 3">
            <a:extLst>
              <a:ext uri="{FF2B5EF4-FFF2-40B4-BE49-F238E27FC236}">
                <a16:creationId xmlns:a16="http://schemas.microsoft.com/office/drawing/2014/main" id="{6B2F2A3E-0B61-43DF-A99C-60E52A926965}"/>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856142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1DF6-00EC-479F-AD43-607245DC064A}"/>
              </a:ext>
            </a:extLst>
          </p:cNvPr>
          <p:cNvSpPr>
            <a:spLocks noGrp="1"/>
          </p:cNvSpPr>
          <p:nvPr>
            <p:ph type="title"/>
          </p:nvPr>
        </p:nvSpPr>
        <p:spPr/>
        <p:txBody>
          <a:bodyPr/>
          <a:lstStyle/>
          <a:p>
            <a:r>
              <a:rPr lang="en-US"/>
              <a:t>Instagram Posts Table | Suzuki - 6 of 25</a:t>
            </a:r>
          </a:p>
        </p:txBody>
      </p:sp>
      <p:graphicFrame>
        <p:nvGraphicFramePr>
          <p:cNvPr id="5" name="Table Placeholder 4">
            <a:extLst>
              <a:ext uri="{FF2B5EF4-FFF2-40B4-BE49-F238E27FC236}">
                <a16:creationId xmlns:a16="http://schemas.microsoft.com/office/drawing/2014/main" id="{92C53969-6E05-4F63-B792-E4001CBDF639}"/>
              </a:ext>
            </a:extLst>
          </p:cNvPr>
          <p:cNvGraphicFramePr>
            <a:graphicFrameLocks noGrp="1"/>
          </p:cNvGraphicFramePr>
          <p:nvPr>
            <p:ph type="tbl" sz="quarter" idx="13"/>
            <p:extLst>
              <p:ext uri="{D42A27DB-BD31-4B8C-83A1-F6EECF244321}">
                <p14:modId xmlns:p14="http://schemas.microsoft.com/office/powerpoint/2010/main" val="3788118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96318377"/>
                    </a:ext>
                  </a:extLst>
                </a:gridCol>
                <a:gridCol w="1810512">
                  <a:extLst>
                    <a:ext uri="{9D8B030D-6E8A-4147-A177-3AD203B41FA5}">
                      <a16:colId xmlns:a16="http://schemas.microsoft.com/office/drawing/2014/main" val="2273952373"/>
                    </a:ext>
                  </a:extLst>
                </a:gridCol>
                <a:gridCol w="822960">
                  <a:extLst>
                    <a:ext uri="{9D8B030D-6E8A-4147-A177-3AD203B41FA5}">
                      <a16:colId xmlns:a16="http://schemas.microsoft.com/office/drawing/2014/main" val="2172138148"/>
                    </a:ext>
                  </a:extLst>
                </a:gridCol>
                <a:gridCol w="822960">
                  <a:extLst>
                    <a:ext uri="{9D8B030D-6E8A-4147-A177-3AD203B41FA5}">
                      <a16:colId xmlns:a16="http://schemas.microsoft.com/office/drawing/2014/main" val="427080196"/>
                    </a:ext>
                  </a:extLst>
                </a:gridCol>
                <a:gridCol w="822960">
                  <a:extLst>
                    <a:ext uri="{9D8B030D-6E8A-4147-A177-3AD203B41FA5}">
                      <a16:colId xmlns:a16="http://schemas.microsoft.com/office/drawing/2014/main" val="3150220319"/>
                    </a:ext>
                  </a:extLst>
                </a:gridCol>
                <a:gridCol w="822960">
                  <a:extLst>
                    <a:ext uri="{9D8B030D-6E8A-4147-A177-3AD203B41FA5}">
                      <a16:colId xmlns:a16="http://schemas.microsoft.com/office/drawing/2014/main" val="1439061457"/>
                    </a:ext>
                  </a:extLst>
                </a:gridCol>
                <a:gridCol w="822960">
                  <a:extLst>
                    <a:ext uri="{9D8B030D-6E8A-4147-A177-3AD203B41FA5}">
                      <a16:colId xmlns:a16="http://schemas.microsoft.com/office/drawing/2014/main" val="41885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94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- 2022-03-19 21:23:24</a:t>
                      </a:r>
                      <a:r>
                        <a:rPr kumimoji="0" lang="es-ES" sz="1000" b="0" i="0" u="none" strike="noStrike" kern="1200" cap="none" spc="0" normalizeH="0" baseline="0" noProof="0">
                          <a:ln>
                            <a:noFill/>
                          </a:ln>
                          <a:solidFill>
                            <a:prstClr val="black"/>
                          </a:solidFill>
                          <a:effectLst/>
                          <a:uLnTx/>
                          <a:uFillTx/>
                          <a:latin typeface="+mn-lt"/>
                          <a:ea typeface="+mn-ea"/>
                          <a:cs typeface="+mn-cs"/>
                        </a:rPr>
                        <a:t>
 Muchas gracias a todos los que presenciaron la charla de jorgemartin2026 sobre la tecnología que destaca a toda la línea KX para motocross.
Mañana domingo a las 14hs tendremos otra charla en nuestro stand en el MXGP. ¡Te esperamos!
#MXGP #Motocross #KawasakiArgentina #TeamKawasaki #KX450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275966600_1783837031819105_900954112447784176_n.webp?stp=dst-jpg&amp;_nc_cat=105&amp;ccb=1-5&amp;_nc_sid=8ae9d6&amp;_nc_ohc=TED45LUuCQoAX9bEyjr&amp;_nc_ht=scontent-atl3-1.cdninstagram.com&amp;edm=AL-3X8kEAAAA&amp;oh=00_AT-Mo4axQPn-miFiCQ--rDCaGWZRWlu37avAdSoePFuv5Q&amp;oe=625EC9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2724784"/>
                  </a:ext>
                </a:extLst>
              </a:tr>
            </a:tbl>
          </a:graphicData>
        </a:graphic>
      </p:graphicFrame>
      <p:sp>
        <p:nvSpPr>
          <p:cNvPr id="4" name="Text Placeholder 3">
            <a:extLst>
              <a:ext uri="{FF2B5EF4-FFF2-40B4-BE49-F238E27FC236}">
                <a16:creationId xmlns:a16="http://schemas.microsoft.com/office/drawing/2014/main" id="{67807E15-53B8-4774-8C98-041594CEAE4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50077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FF6FD-48D4-4628-8141-A5C562222252}"/>
              </a:ext>
            </a:extLst>
          </p:cNvPr>
          <p:cNvSpPr>
            <a:spLocks noGrp="1"/>
          </p:cNvSpPr>
          <p:nvPr>
            <p:ph type="title"/>
          </p:nvPr>
        </p:nvSpPr>
        <p:spPr/>
        <p:txBody>
          <a:bodyPr/>
          <a:lstStyle/>
          <a:p>
            <a:r>
              <a:rPr lang="en-US"/>
              <a:t>Instagram Posts Table | Suzuki - 7 of 25</a:t>
            </a:r>
          </a:p>
        </p:txBody>
      </p:sp>
      <p:graphicFrame>
        <p:nvGraphicFramePr>
          <p:cNvPr id="5" name="Table Placeholder 4">
            <a:extLst>
              <a:ext uri="{FF2B5EF4-FFF2-40B4-BE49-F238E27FC236}">
                <a16:creationId xmlns:a16="http://schemas.microsoft.com/office/drawing/2014/main" id="{76BCA3A0-65FC-4EBD-95CA-AFDECEC908AC}"/>
              </a:ext>
            </a:extLst>
          </p:cNvPr>
          <p:cNvGraphicFramePr>
            <a:graphicFrameLocks noGrp="1"/>
          </p:cNvGraphicFramePr>
          <p:nvPr>
            <p:ph type="tbl" sz="quarter" idx="13"/>
            <p:extLst>
              <p:ext uri="{D42A27DB-BD31-4B8C-83A1-F6EECF244321}">
                <p14:modId xmlns:p14="http://schemas.microsoft.com/office/powerpoint/2010/main" val="313147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8475878"/>
                    </a:ext>
                  </a:extLst>
                </a:gridCol>
                <a:gridCol w="1810512">
                  <a:extLst>
                    <a:ext uri="{9D8B030D-6E8A-4147-A177-3AD203B41FA5}">
                      <a16:colId xmlns:a16="http://schemas.microsoft.com/office/drawing/2014/main" val="2174273183"/>
                    </a:ext>
                  </a:extLst>
                </a:gridCol>
                <a:gridCol w="822960">
                  <a:extLst>
                    <a:ext uri="{9D8B030D-6E8A-4147-A177-3AD203B41FA5}">
                      <a16:colId xmlns:a16="http://schemas.microsoft.com/office/drawing/2014/main" val="2352742974"/>
                    </a:ext>
                  </a:extLst>
                </a:gridCol>
                <a:gridCol w="822960">
                  <a:extLst>
                    <a:ext uri="{9D8B030D-6E8A-4147-A177-3AD203B41FA5}">
                      <a16:colId xmlns:a16="http://schemas.microsoft.com/office/drawing/2014/main" val="4145563957"/>
                    </a:ext>
                  </a:extLst>
                </a:gridCol>
                <a:gridCol w="822960">
                  <a:extLst>
                    <a:ext uri="{9D8B030D-6E8A-4147-A177-3AD203B41FA5}">
                      <a16:colId xmlns:a16="http://schemas.microsoft.com/office/drawing/2014/main" val="3127003493"/>
                    </a:ext>
                  </a:extLst>
                </a:gridCol>
                <a:gridCol w="822960">
                  <a:extLst>
                    <a:ext uri="{9D8B030D-6E8A-4147-A177-3AD203B41FA5}">
                      <a16:colId xmlns:a16="http://schemas.microsoft.com/office/drawing/2014/main" val="952131998"/>
                    </a:ext>
                  </a:extLst>
                </a:gridCol>
                <a:gridCol w="822960">
                  <a:extLst>
                    <a:ext uri="{9D8B030D-6E8A-4147-A177-3AD203B41FA5}">
                      <a16:colId xmlns:a16="http://schemas.microsoft.com/office/drawing/2014/main" val="215648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883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- 2022-03-21 12:59:22</a:t>
                      </a:r>
                      <a:r>
                        <a:rPr kumimoji="0" lang="es-ES" sz="1000" b="0" i="0" u="none" strike="noStrike" kern="1200" cap="none" spc="0" normalizeH="0" baseline="0" noProof="0">
                          <a:ln>
                            <a:noFill/>
                          </a:ln>
                          <a:solidFill>
                            <a:prstClr val="black"/>
                          </a:solidFill>
                          <a:effectLst/>
                          <a:uLnTx/>
                          <a:uFillTx/>
                          <a:latin typeface="+mn-lt"/>
                          <a:ea typeface="+mn-ea"/>
                          <a:cs typeface="+mn-cs"/>
                        </a:rPr>
                        <a:t>
 KTM lidera ahora el campeonato de constructores en los campeonatos de equipos y fabricantes por primera vez desde que se unió al paddock de MotoGP en 2017! 
📸 Rob Gray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276138502_158055486593664_2943665806767904749_n.webp?stp=dst-jpg&amp;_nc_cat=106&amp;ccb=1-5&amp;_nc_sid=8ae9d6&amp;_nc_ohc=v5iCPMr3-y8AX_ugtQu&amp;_nc_ht=scontent-iad3-1.cdninstagram.com&amp;edm=AL-3X8kEAAAA&amp;oh=00_AT_07d1fNz680EQ520vR7pU22w7tJOLkHHW8f_hJ0iQ0jg&amp;oe=625DCE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7621162"/>
                  </a:ext>
                </a:extLst>
              </a:tr>
            </a:tbl>
          </a:graphicData>
        </a:graphic>
      </p:graphicFrame>
      <p:sp>
        <p:nvSpPr>
          <p:cNvPr id="4" name="Text Placeholder 3">
            <a:extLst>
              <a:ext uri="{FF2B5EF4-FFF2-40B4-BE49-F238E27FC236}">
                <a16:creationId xmlns:a16="http://schemas.microsoft.com/office/drawing/2014/main" id="{462CD486-91D0-4645-8C4D-4F1BF638250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110786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C8317-5C49-4695-8925-6D24742D53E0}"/>
              </a:ext>
            </a:extLst>
          </p:cNvPr>
          <p:cNvSpPr>
            <a:spLocks noGrp="1"/>
          </p:cNvSpPr>
          <p:nvPr>
            <p:ph type="title"/>
          </p:nvPr>
        </p:nvSpPr>
        <p:spPr/>
        <p:txBody>
          <a:bodyPr/>
          <a:lstStyle/>
          <a:p>
            <a:r>
              <a:rPr lang="en-US"/>
              <a:t>Instagram Posts Table | Suzuki - 8 of 25</a:t>
            </a:r>
          </a:p>
        </p:txBody>
      </p:sp>
      <p:graphicFrame>
        <p:nvGraphicFramePr>
          <p:cNvPr id="5" name="Table Placeholder 4">
            <a:extLst>
              <a:ext uri="{FF2B5EF4-FFF2-40B4-BE49-F238E27FC236}">
                <a16:creationId xmlns:a16="http://schemas.microsoft.com/office/drawing/2014/main" id="{C968D7F8-AB69-4D61-842A-5DE524EB909F}"/>
              </a:ext>
            </a:extLst>
          </p:cNvPr>
          <p:cNvGraphicFramePr>
            <a:graphicFrameLocks noGrp="1"/>
          </p:cNvGraphicFramePr>
          <p:nvPr>
            <p:ph type="tbl" sz="quarter" idx="13"/>
            <p:extLst>
              <p:ext uri="{D42A27DB-BD31-4B8C-83A1-F6EECF244321}">
                <p14:modId xmlns:p14="http://schemas.microsoft.com/office/powerpoint/2010/main" val="279115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3068889"/>
                    </a:ext>
                  </a:extLst>
                </a:gridCol>
                <a:gridCol w="1810512">
                  <a:extLst>
                    <a:ext uri="{9D8B030D-6E8A-4147-A177-3AD203B41FA5}">
                      <a16:colId xmlns:a16="http://schemas.microsoft.com/office/drawing/2014/main" val="212442831"/>
                    </a:ext>
                  </a:extLst>
                </a:gridCol>
                <a:gridCol w="822960">
                  <a:extLst>
                    <a:ext uri="{9D8B030D-6E8A-4147-A177-3AD203B41FA5}">
                      <a16:colId xmlns:a16="http://schemas.microsoft.com/office/drawing/2014/main" val="2578502189"/>
                    </a:ext>
                  </a:extLst>
                </a:gridCol>
                <a:gridCol w="822960">
                  <a:extLst>
                    <a:ext uri="{9D8B030D-6E8A-4147-A177-3AD203B41FA5}">
                      <a16:colId xmlns:a16="http://schemas.microsoft.com/office/drawing/2014/main" val="4027661078"/>
                    </a:ext>
                  </a:extLst>
                </a:gridCol>
                <a:gridCol w="822960">
                  <a:extLst>
                    <a:ext uri="{9D8B030D-6E8A-4147-A177-3AD203B41FA5}">
                      <a16:colId xmlns:a16="http://schemas.microsoft.com/office/drawing/2014/main" val="1145810037"/>
                    </a:ext>
                  </a:extLst>
                </a:gridCol>
                <a:gridCol w="822960">
                  <a:extLst>
                    <a:ext uri="{9D8B030D-6E8A-4147-A177-3AD203B41FA5}">
                      <a16:colId xmlns:a16="http://schemas.microsoft.com/office/drawing/2014/main" val="3889686513"/>
                    </a:ext>
                  </a:extLst>
                </a:gridCol>
                <a:gridCol w="822960">
                  <a:extLst>
                    <a:ext uri="{9D8B030D-6E8A-4147-A177-3AD203B41FA5}">
                      <a16:colId xmlns:a16="http://schemas.microsoft.com/office/drawing/2014/main" val="2302970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378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- 2022-03-22 11:56:23</a:t>
                      </a:r>
                      <a:r>
                        <a:rPr kumimoji="0" lang="es-ES" sz="1000" b="0" i="0" u="none" strike="noStrike" kern="1200" cap="none" spc="0" normalizeH="0" baseline="0" noProof="0">
                          <a:ln>
                            <a:noFill/>
                          </a:ln>
                          <a:solidFill>
                            <a:prstClr val="black"/>
                          </a:solidFill>
                          <a:effectLst/>
                          <a:uLnTx/>
                          <a:uFillTx/>
                          <a:latin typeface="+mn-lt"/>
                          <a:ea typeface="+mn-ea"/>
                          <a:cs typeface="+mn-cs"/>
                        </a:rPr>
                        <a:t>
 📽💥Mirando este video una vez más... 👀 ya vamos cerca de 88 vistas! y vos!?
¡Qué clase magistral absoluta!
#KTM #ReadyToRace #IndonesiaGP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276248355_965211387532929_6963118462831251458_n.jpg?stp=dst-jpg_e15&amp;_nc_ht=scontent.cdninstagram.com&amp;_nc_cat=109&amp;_nc_ohc=xNCC_iz2h1kAX-0xrcv&amp;edm=AMO9-JQAAAAA&amp;ccb=7-4&amp;oh=00_AT-rdbjzx9G72wljpEF1Xp0g0NFnSmRZGPR7vvhMTjxcuw&amp;oe=625A08C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1640655"/>
                  </a:ext>
                </a:extLst>
              </a:tr>
            </a:tbl>
          </a:graphicData>
        </a:graphic>
      </p:graphicFrame>
      <p:sp>
        <p:nvSpPr>
          <p:cNvPr id="4" name="Text Placeholder 3">
            <a:extLst>
              <a:ext uri="{FF2B5EF4-FFF2-40B4-BE49-F238E27FC236}">
                <a16:creationId xmlns:a16="http://schemas.microsoft.com/office/drawing/2014/main" id="{F745B1BD-DB8A-46CE-9501-D441F57083A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222106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1BA07-ACC5-40C2-BB5C-58FF9DCAAEC5}"/>
              </a:ext>
            </a:extLst>
          </p:cNvPr>
          <p:cNvSpPr>
            <a:spLocks noGrp="1"/>
          </p:cNvSpPr>
          <p:nvPr>
            <p:ph type="title"/>
          </p:nvPr>
        </p:nvSpPr>
        <p:spPr/>
        <p:txBody>
          <a:bodyPr/>
          <a:lstStyle/>
          <a:p>
            <a:r>
              <a:rPr lang="en-US"/>
              <a:t>Instagram Posts Table | Suzuki - 9 of 25</a:t>
            </a:r>
          </a:p>
        </p:txBody>
      </p:sp>
      <p:graphicFrame>
        <p:nvGraphicFramePr>
          <p:cNvPr id="5" name="Table Placeholder 4">
            <a:extLst>
              <a:ext uri="{FF2B5EF4-FFF2-40B4-BE49-F238E27FC236}">
                <a16:creationId xmlns:a16="http://schemas.microsoft.com/office/drawing/2014/main" id="{4D3741CF-A96F-41BE-A6EB-7A57E0C1A890}"/>
              </a:ext>
            </a:extLst>
          </p:cNvPr>
          <p:cNvGraphicFramePr>
            <a:graphicFrameLocks noGrp="1"/>
          </p:cNvGraphicFramePr>
          <p:nvPr>
            <p:ph type="tbl" sz="quarter" idx="13"/>
            <p:extLst>
              <p:ext uri="{D42A27DB-BD31-4B8C-83A1-F6EECF244321}">
                <p14:modId xmlns:p14="http://schemas.microsoft.com/office/powerpoint/2010/main" val="76877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73271139"/>
                    </a:ext>
                  </a:extLst>
                </a:gridCol>
                <a:gridCol w="1810512">
                  <a:extLst>
                    <a:ext uri="{9D8B030D-6E8A-4147-A177-3AD203B41FA5}">
                      <a16:colId xmlns:a16="http://schemas.microsoft.com/office/drawing/2014/main" val="683461932"/>
                    </a:ext>
                  </a:extLst>
                </a:gridCol>
                <a:gridCol w="822960">
                  <a:extLst>
                    <a:ext uri="{9D8B030D-6E8A-4147-A177-3AD203B41FA5}">
                      <a16:colId xmlns:a16="http://schemas.microsoft.com/office/drawing/2014/main" val="1255947228"/>
                    </a:ext>
                  </a:extLst>
                </a:gridCol>
                <a:gridCol w="822960">
                  <a:extLst>
                    <a:ext uri="{9D8B030D-6E8A-4147-A177-3AD203B41FA5}">
                      <a16:colId xmlns:a16="http://schemas.microsoft.com/office/drawing/2014/main" val="1480384546"/>
                    </a:ext>
                  </a:extLst>
                </a:gridCol>
                <a:gridCol w="822960">
                  <a:extLst>
                    <a:ext uri="{9D8B030D-6E8A-4147-A177-3AD203B41FA5}">
                      <a16:colId xmlns:a16="http://schemas.microsoft.com/office/drawing/2014/main" val="2638951528"/>
                    </a:ext>
                  </a:extLst>
                </a:gridCol>
                <a:gridCol w="822960">
                  <a:extLst>
                    <a:ext uri="{9D8B030D-6E8A-4147-A177-3AD203B41FA5}">
                      <a16:colId xmlns:a16="http://schemas.microsoft.com/office/drawing/2014/main" val="2118663055"/>
                    </a:ext>
                  </a:extLst>
                </a:gridCol>
                <a:gridCol w="822960">
                  <a:extLst>
                    <a:ext uri="{9D8B030D-6E8A-4147-A177-3AD203B41FA5}">
                      <a16:colId xmlns:a16="http://schemas.microsoft.com/office/drawing/2014/main" val="724893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552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- 2022-04-01 16:48:15</a:t>
                      </a:r>
                      <a:r>
                        <a:rPr kumimoji="0" lang="es-ES" sz="1000" b="0" i="0" u="none" strike="noStrike" kern="1200" cap="none" spc="0" normalizeH="0" baseline="0" noProof="0">
                          <a:ln>
                            <a:noFill/>
                          </a:ln>
                          <a:solidFill>
                            <a:prstClr val="black"/>
                          </a:solidFill>
                          <a:effectLst/>
                          <a:uLnTx/>
                          <a:uFillTx/>
                          <a:latin typeface="+mn-lt"/>
                          <a:ea typeface="+mn-ea"/>
                          <a:cs typeface="+mn-cs"/>
                        </a:rPr>
                        <a:t>
 MotoGP Argentina 2022 🏁🇦🇷
Este fin de semana se llevará a cabo el MotoGP en el circuito de Termas de Rio Hondo, será la tercera carrera del año del Campeonato Mundial de Motociclismo. El día de hoy hubo prácticas en el circuito y en el stand de KTM los pilotos oficiales se acercaron a firmar autografos! Mira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277651549_136601135569659_4298254236196797755_n.webp?stp=dst-jpg&amp;_nc_cat=105&amp;ccb=1-5&amp;_nc_sid=8ae9d6&amp;_nc_ohc=Q7hQojRvZpcAX_eM4mU&amp;_nc_ht=scontent-iad3-1.cdninstagram.com&amp;edm=AL-3X8kEAAAA&amp;oh=00_AT_YBnR7l2flat5HL_4g9j36YSXP6kEH5Rdv7xKWkIwEDQ&amp;oe=625E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87157831"/>
                  </a:ext>
                </a:extLst>
              </a:tr>
            </a:tbl>
          </a:graphicData>
        </a:graphic>
      </p:graphicFrame>
      <p:sp>
        <p:nvSpPr>
          <p:cNvPr id="4" name="Text Placeholder 3">
            <a:extLst>
              <a:ext uri="{FF2B5EF4-FFF2-40B4-BE49-F238E27FC236}">
                <a16:creationId xmlns:a16="http://schemas.microsoft.com/office/drawing/2014/main" id="{99403CD8-7276-43CA-BF43-7B15CA8AD7A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7070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8107B-CDAD-4B43-AD2C-51F811161A48}"/>
              </a:ext>
            </a:extLst>
          </p:cNvPr>
          <p:cNvSpPr>
            <a:spLocks noGrp="1"/>
          </p:cNvSpPr>
          <p:nvPr>
            <p:ph type="title"/>
          </p:nvPr>
        </p:nvSpPr>
        <p:spPr/>
        <p:txBody>
          <a:bodyPr/>
          <a:lstStyle/>
          <a:p>
            <a:r>
              <a:rPr lang="en-US"/>
              <a:t>Instagram Posts Table | Suzuki - 10 of 25</a:t>
            </a:r>
          </a:p>
        </p:txBody>
      </p:sp>
      <p:graphicFrame>
        <p:nvGraphicFramePr>
          <p:cNvPr id="5" name="Table Placeholder 4">
            <a:extLst>
              <a:ext uri="{FF2B5EF4-FFF2-40B4-BE49-F238E27FC236}">
                <a16:creationId xmlns:a16="http://schemas.microsoft.com/office/drawing/2014/main" id="{DC42F175-0FA7-468A-991E-825830C48FD9}"/>
              </a:ext>
            </a:extLst>
          </p:cNvPr>
          <p:cNvGraphicFramePr>
            <a:graphicFrameLocks noGrp="1"/>
          </p:cNvGraphicFramePr>
          <p:nvPr>
            <p:ph type="tbl" sz="quarter" idx="13"/>
            <p:extLst>
              <p:ext uri="{D42A27DB-BD31-4B8C-83A1-F6EECF244321}">
                <p14:modId xmlns:p14="http://schemas.microsoft.com/office/powerpoint/2010/main" val="110893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45228198"/>
                    </a:ext>
                  </a:extLst>
                </a:gridCol>
                <a:gridCol w="1810512">
                  <a:extLst>
                    <a:ext uri="{9D8B030D-6E8A-4147-A177-3AD203B41FA5}">
                      <a16:colId xmlns:a16="http://schemas.microsoft.com/office/drawing/2014/main" val="559435476"/>
                    </a:ext>
                  </a:extLst>
                </a:gridCol>
                <a:gridCol w="822960">
                  <a:extLst>
                    <a:ext uri="{9D8B030D-6E8A-4147-A177-3AD203B41FA5}">
                      <a16:colId xmlns:a16="http://schemas.microsoft.com/office/drawing/2014/main" val="2419979929"/>
                    </a:ext>
                  </a:extLst>
                </a:gridCol>
                <a:gridCol w="822960">
                  <a:extLst>
                    <a:ext uri="{9D8B030D-6E8A-4147-A177-3AD203B41FA5}">
                      <a16:colId xmlns:a16="http://schemas.microsoft.com/office/drawing/2014/main" val="1484783226"/>
                    </a:ext>
                  </a:extLst>
                </a:gridCol>
                <a:gridCol w="822960">
                  <a:extLst>
                    <a:ext uri="{9D8B030D-6E8A-4147-A177-3AD203B41FA5}">
                      <a16:colId xmlns:a16="http://schemas.microsoft.com/office/drawing/2014/main" val="46158354"/>
                    </a:ext>
                  </a:extLst>
                </a:gridCol>
                <a:gridCol w="822960">
                  <a:extLst>
                    <a:ext uri="{9D8B030D-6E8A-4147-A177-3AD203B41FA5}">
                      <a16:colId xmlns:a16="http://schemas.microsoft.com/office/drawing/2014/main" val="426321312"/>
                    </a:ext>
                  </a:extLst>
                </a:gridCol>
                <a:gridCol w="822960">
                  <a:extLst>
                    <a:ext uri="{9D8B030D-6E8A-4147-A177-3AD203B41FA5}">
                      <a16:colId xmlns:a16="http://schemas.microsoft.com/office/drawing/2014/main" val="3623316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138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- 2022-04-02 19:05:48</a:t>
                      </a:r>
                      <a:r>
                        <a:rPr kumimoji="0" lang="es-ES" sz="1000" b="0" i="0" u="none" strike="noStrike" kern="1200" cap="none" spc="0" normalizeH="0" baseline="0" noProof="0">
                          <a:ln>
                            <a:noFill/>
                          </a:ln>
                          <a:solidFill>
                            <a:prstClr val="black"/>
                          </a:solidFill>
                          <a:effectLst/>
                          <a:uLnTx/>
                          <a:uFillTx/>
                          <a:latin typeface="+mn-lt"/>
                          <a:ea typeface="+mn-ea"/>
                          <a:cs typeface="+mn-cs"/>
                        </a:rPr>
                        <a:t>
 Z400 ABS⚡AUTÉNTICA NAKED
¿Querés diversión y agilidad con un estilo agresivo? 
Con su motor bicilíndrico de 45 cv, la emoción está garantizada 😎
Tenela en abril en 12 y 18 cuotas con BBVA
👉 Completá el formulario en link en bio y nos comunicamos con vos para brindarte toda la información.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277856711_356501013157249_4772489526914192523_n.jpg?_nc_cat=107&amp;ccb=1-5&amp;_nc_sid=8ae9d6&amp;_nc_ohc=jEju_XTYm6UAX8BpnEX&amp;_nc_ht=scontent-atl3-1.cdninstagram.com&amp;edm=AL-3X8kEAAAA&amp;oh=00_AT8r7NyoraszHHl_3Z_gWpJaGveEIINuhXu1wLdLAOH5kQ&amp;oe=625F4F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9668175"/>
                  </a:ext>
                </a:extLst>
              </a:tr>
            </a:tbl>
          </a:graphicData>
        </a:graphic>
      </p:graphicFrame>
      <p:sp>
        <p:nvSpPr>
          <p:cNvPr id="4" name="Text Placeholder 3">
            <a:extLst>
              <a:ext uri="{FF2B5EF4-FFF2-40B4-BE49-F238E27FC236}">
                <a16:creationId xmlns:a16="http://schemas.microsoft.com/office/drawing/2014/main" id="{DF41CAC9-2DD3-4756-B6B0-2A7DAA71368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466476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CCE54-E4FF-47DC-A4A5-2545665998E5}"/>
              </a:ext>
            </a:extLst>
          </p:cNvPr>
          <p:cNvSpPr>
            <a:spLocks noGrp="1"/>
          </p:cNvSpPr>
          <p:nvPr>
            <p:ph type="title"/>
          </p:nvPr>
        </p:nvSpPr>
        <p:spPr/>
        <p:txBody>
          <a:bodyPr/>
          <a:lstStyle/>
          <a:p>
            <a:r>
              <a:rPr lang="en-US"/>
              <a:t>Instagram Posts Table | Suzuki - 11 of 25</a:t>
            </a:r>
          </a:p>
        </p:txBody>
      </p:sp>
      <p:graphicFrame>
        <p:nvGraphicFramePr>
          <p:cNvPr id="5" name="Table Placeholder 4">
            <a:extLst>
              <a:ext uri="{FF2B5EF4-FFF2-40B4-BE49-F238E27FC236}">
                <a16:creationId xmlns:a16="http://schemas.microsoft.com/office/drawing/2014/main" id="{B686A587-DCAA-4267-B9B7-4925FFBFE848}"/>
              </a:ext>
            </a:extLst>
          </p:cNvPr>
          <p:cNvGraphicFramePr>
            <a:graphicFrameLocks noGrp="1"/>
          </p:cNvGraphicFramePr>
          <p:nvPr>
            <p:ph type="tbl" sz="quarter" idx="13"/>
            <p:extLst>
              <p:ext uri="{D42A27DB-BD31-4B8C-83A1-F6EECF244321}">
                <p14:modId xmlns:p14="http://schemas.microsoft.com/office/powerpoint/2010/main" val="2025508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40948788"/>
                    </a:ext>
                  </a:extLst>
                </a:gridCol>
                <a:gridCol w="1810512">
                  <a:extLst>
                    <a:ext uri="{9D8B030D-6E8A-4147-A177-3AD203B41FA5}">
                      <a16:colId xmlns:a16="http://schemas.microsoft.com/office/drawing/2014/main" val="769275361"/>
                    </a:ext>
                  </a:extLst>
                </a:gridCol>
                <a:gridCol w="822960">
                  <a:extLst>
                    <a:ext uri="{9D8B030D-6E8A-4147-A177-3AD203B41FA5}">
                      <a16:colId xmlns:a16="http://schemas.microsoft.com/office/drawing/2014/main" val="3526762006"/>
                    </a:ext>
                  </a:extLst>
                </a:gridCol>
                <a:gridCol w="822960">
                  <a:extLst>
                    <a:ext uri="{9D8B030D-6E8A-4147-A177-3AD203B41FA5}">
                      <a16:colId xmlns:a16="http://schemas.microsoft.com/office/drawing/2014/main" val="3297944199"/>
                    </a:ext>
                  </a:extLst>
                </a:gridCol>
                <a:gridCol w="822960">
                  <a:extLst>
                    <a:ext uri="{9D8B030D-6E8A-4147-A177-3AD203B41FA5}">
                      <a16:colId xmlns:a16="http://schemas.microsoft.com/office/drawing/2014/main" val="357057764"/>
                    </a:ext>
                  </a:extLst>
                </a:gridCol>
                <a:gridCol w="822960">
                  <a:extLst>
                    <a:ext uri="{9D8B030D-6E8A-4147-A177-3AD203B41FA5}">
                      <a16:colId xmlns:a16="http://schemas.microsoft.com/office/drawing/2014/main" val="1864069974"/>
                    </a:ext>
                  </a:extLst>
                </a:gridCol>
                <a:gridCol w="822960">
                  <a:extLst>
                    <a:ext uri="{9D8B030D-6E8A-4147-A177-3AD203B41FA5}">
                      <a16:colId xmlns:a16="http://schemas.microsoft.com/office/drawing/2014/main" val="4257138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566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- 2022-03-25 20:41:06</a:t>
                      </a:r>
                      <a:r>
                        <a:rPr kumimoji="0" lang="es-ES" sz="1000" b="0" i="0" u="none" strike="noStrike" kern="1200" cap="none" spc="0" normalizeH="0" baseline="0" noProof="0">
                          <a:ln>
                            <a:noFill/>
                          </a:ln>
                          <a:solidFill>
                            <a:prstClr val="black"/>
                          </a:solidFill>
                          <a:effectLst/>
                          <a:uLnTx/>
                          <a:uFillTx/>
                          <a:latin typeface="+mn-lt"/>
                          <a:ea typeface="+mn-ea"/>
                          <a:cs typeface="+mn-cs"/>
                        </a:rPr>
                        <a:t>
 ¿Venís a Termas para el MotoGP? 
¡Nos vemos en nuestro stand en el Fan Zone! 
Tenemos muchas sorpresas para vos. Seguinos en nuestras redes para no perderte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277215591_2804303013197551_6213708056056807414_n.jpg?_nc_cat=100&amp;ccb=1-5&amp;_nc_sid=8ae9d6&amp;_nc_ohc=D9-jgOjVVogAX8HOG8Z&amp;_nc_ht=scontent-iad3-1.cdninstagram.com&amp;edm=AL-3X8kEAAAA&amp;oh=00_AT8BOfVGndn_IRLY-r64KN1v5aKxoWoHQJ_74B6nRjvpNQ&amp;oe=625DE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7219584"/>
                  </a:ext>
                </a:extLst>
              </a:tr>
            </a:tbl>
          </a:graphicData>
        </a:graphic>
      </p:graphicFrame>
      <p:sp>
        <p:nvSpPr>
          <p:cNvPr id="4" name="Text Placeholder 3">
            <a:extLst>
              <a:ext uri="{FF2B5EF4-FFF2-40B4-BE49-F238E27FC236}">
                <a16:creationId xmlns:a16="http://schemas.microsoft.com/office/drawing/2014/main" id="{5D273F63-9882-49FE-AECB-796FE9EA7DC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61290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BA969-003E-4C63-A4DD-E69E4F863D75}"/>
              </a:ext>
            </a:extLst>
          </p:cNvPr>
          <p:cNvSpPr>
            <a:spLocks noGrp="1"/>
          </p:cNvSpPr>
          <p:nvPr>
            <p:ph type="title"/>
          </p:nvPr>
        </p:nvSpPr>
        <p:spPr/>
        <p:txBody>
          <a:bodyPr/>
          <a:lstStyle/>
          <a:p>
            <a:r>
              <a:rPr lang="en-US"/>
              <a:t>Instagram Posts Table | Suzuki - 12 of 25</a:t>
            </a:r>
          </a:p>
        </p:txBody>
      </p:sp>
      <p:graphicFrame>
        <p:nvGraphicFramePr>
          <p:cNvPr id="5" name="Table Placeholder 4">
            <a:extLst>
              <a:ext uri="{FF2B5EF4-FFF2-40B4-BE49-F238E27FC236}">
                <a16:creationId xmlns:a16="http://schemas.microsoft.com/office/drawing/2014/main" id="{93C52788-D296-4B56-B980-7C3F699A05AB}"/>
              </a:ext>
            </a:extLst>
          </p:cNvPr>
          <p:cNvGraphicFramePr>
            <a:graphicFrameLocks noGrp="1"/>
          </p:cNvGraphicFramePr>
          <p:nvPr>
            <p:ph type="tbl" sz="quarter" idx="13"/>
            <p:extLst>
              <p:ext uri="{D42A27DB-BD31-4B8C-83A1-F6EECF244321}">
                <p14:modId xmlns:p14="http://schemas.microsoft.com/office/powerpoint/2010/main" val="3959283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1352904"/>
                    </a:ext>
                  </a:extLst>
                </a:gridCol>
                <a:gridCol w="1810512">
                  <a:extLst>
                    <a:ext uri="{9D8B030D-6E8A-4147-A177-3AD203B41FA5}">
                      <a16:colId xmlns:a16="http://schemas.microsoft.com/office/drawing/2014/main" val="3772640708"/>
                    </a:ext>
                  </a:extLst>
                </a:gridCol>
                <a:gridCol w="822960">
                  <a:extLst>
                    <a:ext uri="{9D8B030D-6E8A-4147-A177-3AD203B41FA5}">
                      <a16:colId xmlns:a16="http://schemas.microsoft.com/office/drawing/2014/main" val="969375757"/>
                    </a:ext>
                  </a:extLst>
                </a:gridCol>
                <a:gridCol w="822960">
                  <a:extLst>
                    <a:ext uri="{9D8B030D-6E8A-4147-A177-3AD203B41FA5}">
                      <a16:colId xmlns:a16="http://schemas.microsoft.com/office/drawing/2014/main" val="1667835338"/>
                    </a:ext>
                  </a:extLst>
                </a:gridCol>
                <a:gridCol w="822960">
                  <a:extLst>
                    <a:ext uri="{9D8B030D-6E8A-4147-A177-3AD203B41FA5}">
                      <a16:colId xmlns:a16="http://schemas.microsoft.com/office/drawing/2014/main" val="3617408264"/>
                    </a:ext>
                  </a:extLst>
                </a:gridCol>
                <a:gridCol w="822960">
                  <a:extLst>
                    <a:ext uri="{9D8B030D-6E8A-4147-A177-3AD203B41FA5}">
                      <a16:colId xmlns:a16="http://schemas.microsoft.com/office/drawing/2014/main" val="1343782623"/>
                    </a:ext>
                  </a:extLst>
                </a:gridCol>
                <a:gridCol w="822960">
                  <a:extLst>
                    <a:ext uri="{9D8B030D-6E8A-4147-A177-3AD203B41FA5}">
                      <a16:colId xmlns:a16="http://schemas.microsoft.com/office/drawing/2014/main" val="2113212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780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- 2022-04-13 21:37:07</a:t>
                      </a:r>
                      <a:r>
                        <a:rPr kumimoji="0" lang="es-ES" sz="1000" b="0" i="0" u="none" strike="noStrike" kern="1200" cap="none" spc="0" normalizeH="0" baseline="0" noProof="0">
                          <a:ln>
                            <a:noFill/>
                          </a:ln>
                          <a:solidFill>
                            <a:prstClr val="black"/>
                          </a:solidFill>
                          <a:effectLst/>
                          <a:uLnTx/>
                          <a:uFillTx/>
                          <a:latin typeface="+mn-lt"/>
                          <a:ea typeface="+mn-ea"/>
                          <a:cs typeface="+mn-cs"/>
                        </a:rPr>
                        <a:t>
 Empieza el fin de semana largo y tu V-Strom pide ruta.
¿Para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278335728_516460293389431_7069454064443937276_n.jpg?_nc_cat=108&amp;ccb=1-5&amp;_nc_sid=8ae9d6&amp;_nc_ohc=vUCAIM3gjxwAX_VzPR2&amp;_nc_ht=scontent-iad3-1.cdninstagram.com&amp;edm=AL-3X8kEAAAA&amp;oh=00_AT9cnAZQYYCKesqOvMWf8E2r298z-315ddSYhbNiY5_-TQ&amp;oe=625DB79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9811953"/>
                  </a:ext>
                </a:extLst>
              </a:tr>
            </a:tbl>
          </a:graphicData>
        </a:graphic>
      </p:graphicFrame>
      <p:sp>
        <p:nvSpPr>
          <p:cNvPr id="4" name="Text Placeholder 3">
            <a:extLst>
              <a:ext uri="{FF2B5EF4-FFF2-40B4-BE49-F238E27FC236}">
                <a16:creationId xmlns:a16="http://schemas.microsoft.com/office/drawing/2014/main" id="{282B4474-5B41-4326-B435-671FD13FF71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8837288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97ED4-C8B7-42BF-B957-A9C70D0FBC5A}"/>
              </a:ext>
            </a:extLst>
          </p:cNvPr>
          <p:cNvSpPr>
            <a:spLocks noGrp="1"/>
          </p:cNvSpPr>
          <p:nvPr>
            <p:ph type="title"/>
          </p:nvPr>
        </p:nvSpPr>
        <p:spPr/>
        <p:txBody>
          <a:bodyPr/>
          <a:lstStyle/>
          <a:p>
            <a:r>
              <a:rPr lang="en-US"/>
              <a:t>Instagram Posts Table | Suzuki - 13 of 25</a:t>
            </a:r>
          </a:p>
        </p:txBody>
      </p:sp>
      <p:graphicFrame>
        <p:nvGraphicFramePr>
          <p:cNvPr id="5" name="Table Placeholder 4">
            <a:extLst>
              <a:ext uri="{FF2B5EF4-FFF2-40B4-BE49-F238E27FC236}">
                <a16:creationId xmlns:a16="http://schemas.microsoft.com/office/drawing/2014/main" id="{1B2AFC7A-77F5-4B4F-B788-1C31DE649338}"/>
              </a:ext>
            </a:extLst>
          </p:cNvPr>
          <p:cNvGraphicFramePr>
            <a:graphicFrameLocks noGrp="1"/>
          </p:cNvGraphicFramePr>
          <p:nvPr>
            <p:ph type="tbl" sz="quarter" idx="13"/>
            <p:extLst>
              <p:ext uri="{D42A27DB-BD31-4B8C-83A1-F6EECF244321}">
                <p14:modId xmlns:p14="http://schemas.microsoft.com/office/powerpoint/2010/main" val="3348062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3900176"/>
                    </a:ext>
                  </a:extLst>
                </a:gridCol>
                <a:gridCol w="1810512">
                  <a:extLst>
                    <a:ext uri="{9D8B030D-6E8A-4147-A177-3AD203B41FA5}">
                      <a16:colId xmlns:a16="http://schemas.microsoft.com/office/drawing/2014/main" val="1329205678"/>
                    </a:ext>
                  </a:extLst>
                </a:gridCol>
                <a:gridCol w="822960">
                  <a:extLst>
                    <a:ext uri="{9D8B030D-6E8A-4147-A177-3AD203B41FA5}">
                      <a16:colId xmlns:a16="http://schemas.microsoft.com/office/drawing/2014/main" val="3437056957"/>
                    </a:ext>
                  </a:extLst>
                </a:gridCol>
                <a:gridCol w="822960">
                  <a:extLst>
                    <a:ext uri="{9D8B030D-6E8A-4147-A177-3AD203B41FA5}">
                      <a16:colId xmlns:a16="http://schemas.microsoft.com/office/drawing/2014/main" val="3222465736"/>
                    </a:ext>
                  </a:extLst>
                </a:gridCol>
                <a:gridCol w="822960">
                  <a:extLst>
                    <a:ext uri="{9D8B030D-6E8A-4147-A177-3AD203B41FA5}">
                      <a16:colId xmlns:a16="http://schemas.microsoft.com/office/drawing/2014/main" val="4165530673"/>
                    </a:ext>
                  </a:extLst>
                </a:gridCol>
                <a:gridCol w="822960">
                  <a:extLst>
                    <a:ext uri="{9D8B030D-6E8A-4147-A177-3AD203B41FA5}">
                      <a16:colId xmlns:a16="http://schemas.microsoft.com/office/drawing/2014/main" val="1305177388"/>
                    </a:ext>
                  </a:extLst>
                </a:gridCol>
                <a:gridCol w="822960">
                  <a:extLst>
                    <a:ext uri="{9D8B030D-6E8A-4147-A177-3AD203B41FA5}">
                      <a16:colId xmlns:a16="http://schemas.microsoft.com/office/drawing/2014/main" val="288577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899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- 2022-03-31 16:30:26</a:t>
                      </a:r>
                      <a:r>
                        <a:rPr kumimoji="0" lang="es-ES" sz="1000" b="0" i="0" u="none" strike="noStrike" kern="1200" cap="none" spc="0" normalizeH="0" baseline="0" noProof="0">
                          <a:ln>
                            <a:noFill/>
                          </a:ln>
                          <a:solidFill>
                            <a:prstClr val="black"/>
                          </a:solidFill>
                          <a:effectLst/>
                          <a:uLnTx/>
                          <a:uFillTx/>
                          <a:latin typeface="+mn-lt"/>
                          <a:ea typeface="+mn-ea"/>
                          <a:cs typeface="+mn-cs"/>
                        </a:rPr>
                        <a:t>
 El KRT está más que listo para el comienzo del WSBK🔥🏍
El #KawasakiRacingTeam presentó su proyecto para el campeonato WorldSBK 2022 en el circuito de Barcelona-Catalunya.
⚡ El equipo reveló su exclusivo diseño para sus Ninja ZX-10RR del 2022, además de los colores de los cascos y monos de los pilotos Jonathan Rea y Alex Lowes.
📣 Guim Roda (KRT Team Manager) declaró: "Después de más de una década vinculados a este proyecto de Kawasaki en WorldSBK, y con ocho títulos mundiales conseguidos, nuestro objetivo principal es conseguir otro campeonato del mundo con los pilotos, además del títulos de equipo y de fabricantes.
#ArgWorldSBK #worldSBK #Kawasaki #KawasakiArgentina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277632112_931266304220089_1461106326928159609_n.jpg?_nc_cat=110&amp;ccb=1-5&amp;_nc_sid=8ae9d6&amp;_nc_ohc=oCo1psr4SS8AX_p7_LT&amp;_nc_ht=scontent-atl3-1.cdninstagram.com&amp;edm=AL-3X8kEAAAA&amp;oh=00_AT_QttQ9g4-gRtblTrOx30I6kr7CqwBMeT4gofMXBPXlcQ&amp;oe=625F43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41581470"/>
                  </a:ext>
                </a:extLst>
              </a:tr>
            </a:tbl>
          </a:graphicData>
        </a:graphic>
      </p:graphicFrame>
      <p:sp>
        <p:nvSpPr>
          <p:cNvPr id="4" name="Text Placeholder 3">
            <a:extLst>
              <a:ext uri="{FF2B5EF4-FFF2-40B4-BE49-F238E27FC236}">
                <a16:creationId xmlns:a16="http://schemas.microsoft.com/office/drawing/2014/main" id="{25C80FFE-98E6-4B63-966A-306642EA632A}"/>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186555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B101-692E-4005-B274-09C572666562}"/>
              </a:ext>
            </a:extLst>
          </p:cNvPr>
          <p:cNvSpPr>
            <a:spLocks noGrp="1"/>
          </p:cNvSpPr>
          <p:nvPr>
            <p:ph type="title"/>
          </p:nvPr>
        </p:nvSpPr>
        <p:spPr/>
        <p:txBody>
          <a:bodyPr/>
          <a:lstStyle/>
          <a:p>
            <a:r>
              <a:rPr lang="en-US"/>
              <a:t>Instagram Posts Table | Suzuki - 14 of 25</a:t>
            </a:r>
          </a:p>
        </p:txBody>
      </p:sp>
      <p:graphicFrame>
        <p:nvGraphicFramePr>
          <p:cNvPr id="5" name="Table Placeholder 4">
            <a:extLst>
              <a:ext uri="{FF2B5EF4-FFF2-40B4-BE49-F238E27FC236}">
                <a16:creationId xmlns:a16="http://schemas.microsoft.com/office/drawing/2014/main" id="{A5F0F54D-4C7C-4978-A2C4-19A99E16E8FC}"/>
              </a:ext>
            </a:extLst>
          </p:cNvPr>
          <p:cNvGraphicFramePr>
            <a:graphicFrameLocks noGrp="1"/>
          </p:cNvGraphicFramePr>
          <p:nvPr>
            <p:ph type="tbl" sz="quarter" idx="13"/>
            <p:extLst>
              <p:ext uri="{D42A27DB-BD31-4B8C-83A1-F6EECF244321}">
                <p14:modId xmlns:p14="http://schemas.microsoft.com/office/powerpoint/2010/main" val="246723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56841835"/>
                    </a:ext>
                  </a:extLst>
                </a:gridCol>
                <a:gridCol w="1810512">
                  <a:extLst>
                    <a:ext uri="{9D8B030D-6E8A-4147-A177-3AD203B41FA5}">
                      <a16:colId xmlns:a16="http://schemas.microsoft.com/office/drawing/2014/main" val="1501253899"/>
                    </a:ext>
                  </a:extLst>
                </a:gridCol>
                <a:gridCol w="822960">
                  <a:extLst>
                    <a:ext uri="{9D8B030D-6E8A-4147-A177-3AD203B41FA5}">
                      <a16:colId xmlns:a16="http://schemas.microsoft.com/office/drawing/2014/main" val="3827572843"/>
                    </a:ext>
                  </a:extLst>
                </a:gridCol>
                <a:gridCol w="822960">
                  <a:extLst>
                    <a:ext uri="{9D8B030D-6E8A-4147-A177-3AD203B41FA5}">
                      <a16:colId xmlns:a16="http://schemas.microsoft.com/office/drawing/2014/main" val="2646490571"/>
                    </a:ext>
                  </a:extLst>
                </a:gridCol>
                <a:gridCol w="822960">
                  <a:extLst>
                    <a:ext uri="{9D8B030D-6E8A-4147-A177-3AD203B41FA5}">
                      <a16:colId xmlns:a16="http://schemas.microsoft.com/office/drawing/2014/main" val="1441450511"/>
                    </a:ext>
                  </a:extLst>
                </a:gridCol>
                <a:gridCol w="822960">
                  <a:extLst>
                    <a:ext uri="{9D8B030D-6E8A-4147-A177-3AD203B41FA5}">
                      <a16:colId xmlns:a16="http://schemas.microsoft.com/office/drawing/2014/main" val="3146751896"/>
                    </a:ext>
                  </a:extLst>
                </a:gridCol>
                <a:gridCol w="822960">
                  <a:extLst>
                    <a:ext uri="{9D8B030D-6E8A-4147-A177-3AD203B41FA5}">
                      <a16:colId xmlns:a16="http://schemas.microsoft.com/office/drawing/2014/main" val="2112036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60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- 2022-04-04 10:31:21</a:t>
                      </a:r>
                      <a:r>
                        <a:rPr kumimoji="0" lang="en-US" sz="1000" b="0" i="0" u="none" strike="noStrike" kern="1200" cap="none" spc="0" normalizeH="0" baseline="0" noProof="0">
                          <a:ln>
                            <a:noFill/>
                          </a:ln>
                          <a:solidFill>
                            <a:prstClr val="black"/>
                          </a:solidFill>
                          <a:effectLst/>
                          <a:uLnTx/>
                          <a:uFillTx/>
                          <a:latin typeface="+mn-lt"/>
                          <a:ea typeface="+mn-ea"/>
                          <a:cs typeface="+mn-cs"/>
                        </a:rPr>
                        <a:t>
 Pasó el Gran Premio de Argentina en el circuito de Termas de Río Hondo con una sólida actuación de nuestros dos hombres 🇦🇷 bradbinder terminó 6º y 88migueloliveira en el 13º
📸 Rob Gray
#KTM #ReadyToRace #GivesYouWings #ArgentinaGP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277834592_1435247800294196_4244400951901717747_n.webp?stp=dst-jpg&amp;_nc_cat=107&amp;ccb=1-5&amp;_nc_sid=8ae9d6&amp;_nc_ohc=B9CzphDzZJEAX--B_A1&amp;_nc_ht=scontent-iad3-1.cdninstagram.com&amp;edm=AL-3X8kEAAAA&amp;oh=00_AT-kVLWXfAZrKGWICMIDDobOEWo5ymQuqWelN_nefg-Y8Q&amp;oe=625EC8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58095758"/>
                  </a:ext>
                </a:extLst>
              </a:tr>
            </a:tbl>
          </a:graphicData>
        </a:graphic>
      </p:graphicFrame>
      <p:sp>
        <p:nvSpPr>
          <p:cNvPr id="4" name="Text Placeholder 3">
            <a:extLst>
              <a:ext uri="{FF2B5EF4-FFF2-40B4-BE49-F238E27FC236}">
                <a16:creationId xmlns:a16="http://schemas.microsoft.com/office/drawing/2014/main" id="{E9DEE0AC-17B1-449A-9C38-B50F5D05448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218619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5B112-037D-441A-8C08-8FEC64FB5E79}"/>
              </a:ext>
            </a:extLst>
          </p:cNvPr>
          <p:cNvSpPr>
            <a:spLocks noGrp="1"/>
          </p:cNvSpPr>
          <p:nvPr>
            <p:ph type="title"/>
          </p:nvPr>
        </p:nvSpPr>
        <p:spPr/>
        <p:txBody>
          <a:bodyPr/>
          <a:lstStyle/>
          <a:p>
            <a:r>
              <a:rPr lang="en-US"/>
              <a:t>Instagram Posts Table | Suzuki - 15 of 25</a:t>
            </a:r>
          </a:p>
        </p:txBody>
      </p:sp>
      <p:graphicFrame>
        <p:nvGraphicFramePr>
          <p:cNvPr id="5" name="Table Placeholder 4">
            <a:extLst>
              <a:ext uri="{FF2B5EF4-FFF2-40B4-BE49-F238E27FC236}">
                <a16:creationId xmlns:a16="http://schemas.microsoft.com/office/drawing/2014/main" id="{F4166469-7161-4A93-A39A-8C6AFFEC92A7}"/>
              </a:ext>
            </a:extLst>
          </p:cNvPr>
          <p:cNvGraphicFramePr>
            <a:graphicFrameLocks noGrp="1"/>
          </p:cNvGraphicFramePr>
          <p:nvPr>
            <p:ph type="tbl" sz="quarter" idx="13"/>
            <p:extLst>
              <p:ext uri="{D42A27DB-BD31-4B8C-83A1-F6EECF244321}">
                <p14:modId xmlns:p14="http://schemas.microsoft.com/office/powerpoint/2010/main" val="3730086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9885548"/>
                    </a:ext>
                  </a:extLst>
                </a:gridCol>
                <a:gridCol w="1810512">
                  <a:extLst>
                    <a:ext uri="{9D8B030D-6E8A-4147-A177-3AD203B41FA5}">
                      <a16:colId xmlns:a16="http://schemas.microsoft.com/office/drawing/2014/main" val="381111296"/>
                    </a:ext>
                  </a:extLst>
                </a:gridCol>
                <a:gridCol w="822960">
                  <a:extLst>
                    <a:ext uri="{9D8B030D-6E8A-4147-A177-3AD203B41FA5}">
                      <a16:colId xmlns:a16="http://schemas.microsoft.com/office/drawing/2014/main" val="1428630332"/>
                    </a:ext>
                  </a:extLst>
                </a:gridCol>
                <a:gridCol w="822960">
                  <a:extLst>
                    <a:ext uri="{9D8B030D-6E8A-4147-A177-3AD203B41FA5}">
                      <a16:colId xmlns:a16="http://schemas.microsoft.com/office/drawing/2014/main" val="955037363"/>
                    </a:ext>
                  </a:extLst>
                </a:gridCol>
                <a:gridCol w="822960">
                  <a:extLst>
                    <a:ext uri="{9D8B030D-6E8A-4147-A177-3AD203B41FA5}">
                      <a16:colId xmlns:a16="http://schemas.microsoft.com/office/drawing/2014/main" val="113347401"/>
                    </a:ext>
                  </a:extLst>
                </a:gridCol>
                <a:gridCol w="822960">
                  <a:extLst>
                    <a:ext uri="{9D8B030D-6E8A-4147-A177-3AD203B41FA5}">
                      <a16:colId xmlns:a16="http://schemas.microsoft.com/office/drawing/2014/main" val="1554532485"/>
                    </a:ext>
                  </a:extLst>
                </a:gridCol>
                <a:gridCol w="822960">
                  <a:extLst>
                    <a:ext uri="{9D8B030D-6E8A-4147-A177-3AD203B41FA5}">
                      <a16:colId xmlns:a16="http://schemas.microsoft.com/office/drawing/2014/main" val="4074863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826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- 2022-04-05 16:06:12</a:t>
                      </a:r>
                      <a:r>
                        <a:rPr kumimoji="0" lang="es-ES" sz="1000" b="0" i="0" u="none" strike="noStrike" kern="1200" cap="none" spc="0" normalizeH="0" baseline="0" noProof="0">
                          <a:ln>
                            <a:noFill/>
                          </a:ln>
                          <a:solidFill>
                            <a:prstClr val="black"/>
                          </a:solidFill>
                          <a:effectLst/>
                          <a:uLnTx/>
                          <a:uFillTx/>
                          <a:latin typeface="+mn-lt"/>
                          <a:ea typeface="+mn-ea"/>
                          <a:cs typeface="+mn-cs"/>
                        </a:rPr>
                        <a:t>
 Gracias Leo Montanaro por compartir más fotos de tu viaje sobre la KTM Adventure 250 💪🏼🧡
Miren más viajes de Leo en su cuenta 👉🏼 lmgopro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277918605_306620154943790_1683720953353867673_n.webp?stp=dst-jpg&amp;_nc_cat=105&amp;ccb=1-5&amp;_nc_sid=8ae9d6&amp;_nc_ohc=yQtpMptIX3kAX_g3Uvv&amp;_nc_ht=scontent-iad3-1.cdninstagram.com&amp;edm=AL-3X8kEAAAA&amp;oh=00_AT_cVFiTqd6cpG79P3-yBf4AnWdO9-YET6tMY2lVI4NZIg&amp;oe=625E9930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97208131"/>
                  </a:ext>
                </a:extLst>
              </a:tr>
            </a:tbl>
          </a:graphicData>
        </a:graphic>
      </p:graphicFrame>
      <p:sp>
        <p:nvSpPr>
          <p:cNvPr id="4" name="Text Placeholder 3">
            <a:extLst>
              <a:ext uri="{FF2B5EF4-FFF2-40B4-BE49-F238E27FC236}">
                <a16:creationId xmlns:a16="http://schemas.microsoft.com/office/drawing/2014/main" id="{29319298-72BF-4772-A900-64B479D54E8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5702435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16291-BD2F-4EC9-B78A-F4C9FE8327A8}"/>
              </a:ext>
            </a:extLst>
          </p:cNvPr>
          <p:cNvSpPr>
            <a:spLocks noGrp="1"/>
          </p:cNvSpPr>
          <p:nvPr>
            <p:ph type="title"/>
          </p:nvPr>
        </p:nvSpPr>
        <p:spPr/>
        <p:txBody>
          <a:bodyPr/>
          <a:lstStyle/>
          <a:p>
            <a:r>
              <a:rPr lang="en-US"/>
              <a:t>Instagram Posts Table | Suzuki - 16 of 25</a:t>
            </a:r>
          </a:p>
        </p:txBody>
      </p:sp>
      <p:graphicFrame>
        <p:nvGraphicFramePr>
          <p:cNvPr id="5" name="Table Placeholder 4">
            <a:extLst>
              <a:ext uri="{FF2B5EF4-FFF2-40B4-BE49-F238E27FC236}">
                <a16:creationId xmlns:a16="http://schemas.microsoft.com/office/drawing/2014/main" id="{8B4AF797-E358-4A06-BB3D-11C6C29474CF}"/>
              </a:ext>
            </a:extLst>
          </p:cNvPr>
          <p:cNvGraphicFramePr>
            <a:graphicFrameLocks noGrp="1"/>
          </p:cNvGraphicFramePr>
          <p:nvPr>
            <p:ph type="tbl" sz="quarter" idx="13"/>
            <p:extLst>
              <p:ext uri="{D42A27DB-BD31-4B8C-83A1-F6EECF244321}">
                <p14:modId xmlns:p14="http://schemas.microsoft.com/office/powerpoint/2010/main" val="235051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7025452"/>
                    </a:ext>
                  </a:extLst>
                </a:gridCol>
                <a:gridCol w="1810512">
                  <a:extLst>
                    <a:ext uri="{9D8B030D-6E8A-4147-A177-3AD203B41FA5}">
                      <a16:colId xmlns:a16="http://schemas.microsoft.com/office/drawing/2014/main" val="2809010054"/>
                    </a:ext>
                  </a:extLst>
                </a:gridCol>
                <a:gridCol w="822960">
                  <a:extLst>
                    <a:ext uri="{9D8B030D-6E8A-4147-A177-3AD203B41FA5}">
                      <a16:colId xmlns:a16="http://schemas.microsoft.com/office/drawing/2014/main" val="3278741"/>
                    </a:ext>
                  </a:extLst>
                </a:gridCol>
                <a:gridCol w="822960">
                  <a:extLst>
                    <a:ext uri="{9D8B030D-6E8A-4147-A177-3AD203B41FA5}">
                      <a16:colId xmlns:a16="http://schemas.microsoft.com/office/drawing/2014/main" val="689196126"/>
                    </a:ext>
                  </a:extLst>
                </a:gridCol>
                <a:gridCol w="822960">
                  <a:extLst>
                    <a:ext uri="{9D8B030D-6E8A-4147-A177-3AD203B41FA5}">
                      <a16:colId xmlns:a16="http://schemas.microsoft.com/office/drawing/2014/main" val="3070881772"/>
                    </a:ext>
                  </a:extLst>
                </a:gridCol>
                <a:gridCol w="822960">
                  <a:extLst>
                    <a:ext uri="{9D8B030D-6E8A-4147-A177-3AD203B41FA5}">
                      <a16:colId xmlns:a16="http://schemas.microsoft.com/office/drawing/2014/main" val="3937348367"/>
                    </a:ext>
                  </a:extLst>
                </a:gridCol>
                <a:gridCol w="822960">
                  <a:extLst>
                    <a:ext uri="{9D8B030D-6E8A-4147-A177-3AD203B41FA5}">
                      <a16:colId xmlns:a16="http://schemas.microsoft.com/office/drawing/2014/main" val="210425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762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- 2022-03-28 15:13:53</a:t>
                      </a:r>
                      <a:r>
                        <a:rPr kumimoji="0" lang="es-ES" sz="1000" b="0" i="0" u="none" strike="noStrike" kern="1200" cap="none" spc="0" normalizeH="0" baseline="0" noProof="0">
                          <a:ln>
                            <a:noFill/>
                          </a:ln>
                          <a:solidFill>
                            <a:prstClr val="black"/>
                          </a:solidFill>
                          <a:effectLst/>
                          <a:uLnTx/>
                          <a:uFillTx/>
                          <a:latin typeface="+mn-lt"/>
                          <a:ea typeface="+mn-ea"/>
                          <a:cs typeface="+mn-cs"/>
                        </a:rPr>
                        <a:t>
 ¡Desafiando los terrenos con la línea enduro de KTM!
Comentanos si sabes cómo se siente esto. 🤘🏻💪🏼
#KTM #ReadyToRace #Enduro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277321433_129777386293192_8158197593630948888_n.webp?stp=dst-jpg&amp;_nc_cat=102&amp;ccb=1-5&amp;_nc_sid=8ae9d6&amp;_nc_ohc=RK_JL4mLgqEAX8wN28F&amp;_nc_ht=scontent-iad3-1.cdninstagram.com&amp;edm=AL-3X8kEAAAA&amp;oh=00_AT_xKIkAc5QMAqfjBzlY2vzFIe0aeThvF_j3arxTRsTSrw&amp;oe=625DA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9061116"/>
                  </a:ext>
                </a:extLst>
              </a:tr>
            </a:tbl>
          </a:graphicData>
        </a:graphic>
      </p:graphicFrame>
      <p:sp>
        <p:nvSpPr>
          <p:cNvPr id="4" name="Text Placeholder 3">
            <a:extLst>
              <a:ext uri="{FF2B5EF4-FFF2-40B4-BE49-F238E27FC236}">
                <a16:creationId xmlns:a16="http://schemas.microsoft.com/office/drawing/2014/main" id="{55C80BEF-00B4-4BE0-B804-125C01A1B24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754384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E68D6-1519-4054-A937-6CB9B2179B03}"/>
              </a:ext>
            </a:extLst>
          </p:cNvPr>
          <p:cNvSpPr>
            <a:spLocks noGrp="1"/>
          </p:cNvSpPr>
          <p:nvPr>
            <p:ph type="title"/>
          </p:nvPr>
        </p:nvSpPr>
        <p:spPr/>
        <p:txBody>
          <a:bodyPr/>
          <a:lstStyle/>
          <a:p>
            <a:r>
              <a:rPr lang="en-US"/>
              <a:t>Instagram Posts Table | Suzuki - 17 of 25</a:t>
            </a:r>
          </a:p>
        </p:txBody>
      </p:sp>
      <p:graphicFrame>
        <p:nvGraphicFramePr>
          <p:cNvPr id="5" name="Table Placeholder 4">
            <a:extLst>
              <a:ext uri="{FF2B5EF4-FFF2-40B4-BE49-F238E27FC236}">
                <a16:creationId xmlns:a16="http://schemas.microsoft.com/office/drawing/2014/main" id="{B39A391C-1B1B-4A1D-99C9-A961C68E5C25}"/>
              </a:ext>
            </a:extLst>
          </p:cNvPr>
          <p:cNvGraphicFramePr>
            <a:graphicFrameLocks noGrp="1"/>
          </p:cNvGraphicFramePr>
          <p:nvPr>
            <p:ph type="tbl" sz="quarter" idx="13"/>
            <p:extLst>
              <p:ext uri="{D42A27DB-BD31-4B8C-83A1-F6EECF244321}">
                <p14:modId xmlns:p14="http://schemas.microsoft.com/office/powerpoint/2010/main" val="127605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8771044"/>
                    </a:ext>
                  </a:extLst>
                </a:gridCol>
                <a:gridCol w="1810512">
                  <a:extLst>
                    <a:ext uri="{9D8B030D-6E8A-4147-A177-3AD203B41FA5}">
                      <a16:colId xmlns:a16="http://schemas.microsoft.com/office/drawing/2014/main" val="2419786033"/>
                    </a:ext>
                  </a:extLst>
                </a:gridCol>
                <a:gridCol w="822960">
                  <a:extLst>
                    <a:ext uri="{9D8B030D-6E8A-4147-A177-3AD203B41FA5}">
                      <a16:colId xmlns:a16="http://schemas.microsoft.com/office/drawing/2014/main" val="1561313345"/>
                    </a:ext>
                  </a:extLst>
                </a:gridCol>
                <a:gridCol w="822960">
                  <a:extLst>
                    <a:ext uri="{9D8B030D-6E8A-4147-A177-3AD203B41FA5}">
                      <a16:colId xmlns:a16="http://schemas.microsoft.com/office/drawing/2014/main" val="1519190864"/>
                    </a:ext>
                  </a:extLst>
                </a:gridCol>
                <a:gridCol w="822960">
                  <a:extLst>
                    <a:ext uri="{9D8B030D-6E8A-4147-A177-3AD203B41FA5}">
                      <a16:colId xmlns:a16="http://schemas.microsoft.com/office/drawing/2014/main" val="2901216429"/>
                    </a:ext>
                  </a:extLst>
                </a:gridCol>
                <a:gridCol w="822960">
                  <a:extLst>
                    <a:ext uri="{9D8B030D-6E8A-4147-A177-3AD203B41FA5}">
                      <a16:colId xmlns:a16="http://schemas.microsoft.com/office/drawing/2014/main" val="678684210"/>
                    </a:ext>
                  </a:extLst>
                </a:gridCol>
                <a:gridCol w="822960">
                  <a:extLst>
                    <a:ext uri="{9D8B030D-6E8A-4147-A177-3AD203B41FA5}">
                      <a16:colId xmlns:a16="http://schemas.microsoft.com/office/drawing/2014/main" val="77756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610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- 2022-04-04 10:48:00</a:t>
                      </a:r>
                      <a:r>
                        <a:rPr kumimoji="0" lang="en-US" sz="1000" b="0" i="0" u="none" strike="noStrike" kern="1200" cap="none" spc="0" normalizeH="0" baseline="0" noProof="0">
                          <a:ln>
                            <a:noFill/>
                          </a:ln>
                          <a:solidFill>
                            <a:prstClr val="black"/>
                          </a:solidFill>
                          <a:effectLst/>
                          <a:uLnTx/>
                          <a:uFillTx/>
                          <a:latin typeface="+mn-lt"/>
                          <a:ea typeface="+mn-ea"/>
                          <a:cs typeface="+mn-cs"/>
                        </a:rPr>
                        <a:t>
 ¡Victoria número dos de la temporada para Tom Vialle!
La estrella de Red Bull KTM Factory Racing en MX2 aseguró ayer su segunda victoria consecutiva. Tras su paso por Argentina continuó con victoria en el MXGP de Portugal, compitiendo con un impresionante 1-2 sobre su KTM 250 SX-F.
📸 Cuoci / RayArcherPhoto
#KTM #ReadyToRace #Motocross #MXGP #MX2 #DirtBikes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277854971_507642514336960_4116234223091165026_n.webp?stp=dst-jpg&amp;_nc_cat=100&amp;ccb=1-5&amp;_nc_sid=8ae9d6&amp;_nc_ohc=-fntN_BlHxQAX_bmtsr&amp;_nc_oc=AQk0mAnEqXHXaIvMYZsno48_KFxbtwG0A1pXI23apFdQ01nKdWZBYRP5YO0Qh8wVHoo&amp;_nc_ht=scontent-iad3-1.cdninstagram.com&amp;edm=AL-3X8kEAAAA&amp;oh=00_AT-4rDRbStlWCyc66OU8SdS-Js69TseT8jJXcHt3gHQtkA&amp;oe=625DD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3741386"/>
                  </a:ext>
                </a:extLst>
              </a:tr>
            </a:tbl>
          </a:graphicData>
        </a:graphic>
      </p:graphicFrame>
      <p:sp>
        <p:nvSpPr>
          <p:cNvPr id="4" name="Text Placeholder 3">
            <a:extLst>
              <a:ext uri="{FF2B5EF4-FFF2-40B4-BE49-F238E27FC236}">
                <a16:creationId xmlns:a16="http://schemas.microsoft.com/office/drawing/2014/main" id="{0D7EA587-259C-47FB-BD86-C5D57667CF5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724032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09252-10A0-4022-A0C2-4E03847E635C}"/>
              </a:ext>
            </a:extLst>
          </p:cNvPr>
          <p:cNvSpPr>
            <a:spLocks noGrp="1"/>
          </p:cNvSpPr>
          <p:nvPr>
            <p:ph type="title"/>
          </p:nvPr>
        </p:nvSpPr>
        <p:spPr/>
        <p:txBody>
          <a:bodyPr/>
          <a:lstStyle/>
          <a:p>
            <a:r>
              <a:rPr lang="en-US"/>
              <a:t>Instagram Posts Table | Suzuki - 18 of 25</a:t>
            </a:r>
          </a:p>
        </p:txBody>
      </p:sp>
      <p:graphicFrame>
        <p:nvGraphicFramePr>
          <p:cNvPr id="5" name="Table Placeholder 4">
            <a:extLst>
              <a:ext uri="{FF2B5EF4-FFF2-40B4-BE49-F238E27FC236}">
                <a16:creationId xmlns:a16="http://schemas.microsoft.com/office/drawing/2014/main" id="{CF782FEC-87E6-47F4-AB1C-5788042CB35D}"/>
              </a:ext>
            </a:extLst>
          </p:cNvPr>
          <p:cNvGraphicFramePr>
            <a:graphicFrameLocks noGrp="1"/>
          </p:cNvGraphicFramePr>
          <p:nvPr>
            <p:ph type="tbl" sz="quarter" idx="13"/>
            <p:extLst>
              <p:ext uri="{D42A27DB-BD31-4B8C-83A1-F6EECF244321}">
                <p14:modId xmlns:p14="http://schemas.microsoft.com/office/powerpoint/2010/main" val="1239017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97994115"/>
                    </a:ext>
                  </a:extLst>
                </a:gridCol>
                <a:gridCol w="1810512">
                  <a:extLst>
                    <a:ext uri="{9D8B030D-6E8A-4147-A177-3AD203B41FA5}">
                      <a16:colId xmlns:a16="http://schemas.microsoft.com/office/drawing/2014/main" val="2507835764"/>
                    </a:ext>
                  </a:extLst>
                </a:gridCol>
                <a:gridCol w="822960">
                  <a:extLst>
                    <a:ext uri="{9D8B030D-6E8A-4147-A177-3AD203B41FA5}">
                      <a16:colId xmlns:a16="http://schemas.microsoft.com/office/drawing/2014/main" val="1156926997"/>
                    </a:ext>
                  </a:extLst>
                </a:gridCol>
                <a:gridCol w="822960">
                  <a:extLst>
                    <a:ext uri="{9D8B030D-6E8A-4147-A177-3AD203B41FA5}">
                      <a16:colId xmlns:a16="http://schemas.microsoft.com/office/drawing/2014/main" val="4192438780"/>
                    </a:ext>
                  </a:extLst>
                </a:gridCol>
                <a:gridCol w="822960">
                  <a:extLst>
                    <a:ext uri="{9D8B030D-6E8A-4147-A177-3AD203B41FA5}">
                      <a16:colId xmlns:a16="http://schemas.microsoft.com/office/drawing/2014/main" val="1344082092"/>
                    </a:ext>
                  </a:extLst>
                </a:gridCol>
                <a:gridCol w="822960">
                  <a:extLst>
                    <a:ext uri="{9D8B030D-6E8A-4147-A177-3AD203B41FA5}">
                      <a16:colId xmlns:a16="http://schemas.microsoft.com/office/drawing/2014/main" val="2519296300"/>
                    </a:ext>
                  </a:extLst>
                </a:gridCol>
                <a:gridCol w="822960">
                  <a:extLst>
                    <a:ext uri="{9D8B030D-6E8A-4147-A177-3AD203B41FA5}">
                      <a16:colId xmlns:a16="http://schemas.microsoft.com/office/drawing/2014/main" val="170558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81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- 2022-03-27 21:55:25</a:t>
                      </a:r>
                      <a:r>
                        <a:rPr kumimoji="0" lang="es-ES" sz="1000" b="0" i="0" u="none" strike="noStrike" kern="1200" cap="none" spc="0" normalizeH="0" baseline="0" noProof="0">
                          <a:ln>
                            <a:noFill/>
                          </a:ln>
                          <a:solidFill>
                            <a:prstClr val="black"/>
                          </a:solidFill>
                          <a:effectLst/>
                          <a:uLnTx/>
                          <a:uFillTx/>
                          <a:latin typeface="+mn-lt"/>
                          <a:ea typeface="+mn-ea"/>
                          <a:cs typeface="+mn-cs"/>
                        </a:rPr>
                        <a:t>
 ¿Vos estás listo para el #MotoGP en Termas?
sebasporto19 se está preparando para recibirte en nuestro stand en el Fan Zone con muchas sorpresas.
¿Nos vemos ahí?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277242227_389720715978425_7272287869559257210_n.jpg?_nc_cat=101&amp;ccb=1-5&amp;_nc_sid=8ae9d6&amp;_nc_ohc=lzdDfn_jYM4AX_2qgOV&amp;_nc_ht=scontent-iad3-1.cdninstagram.com&amp;edm=AL-3X8kEAAAA&amp;oh=00_AT-6HPD4SyWkaFX1p8hEc6RpZzdH-2YaYdWFfb4NLxLm4A&amp;oe=625D6A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8247067"/>
                  </a:ext>
                </a:extLst>
              </a:tr>
            </a:tbl>
          </a:graphicData>
        </a:graphic>
      </p:graphicFrame>
      <p:sp>
        <p:nvSpPr>
          <p:cNvPr id="4" name="Text Placeholder 3">
            <a:extLst>
              <a:ext uri="{FF2B5EF4-FFF2-40B4-BE49-F238E27FC236}">
                <a16:creationId xmlns:a16="http://schemas.microsoft.com/office/drawing/2014/main" id="{FBEFD121-5463-4C51-B8E9-F9E2E3F382F4}"/>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005821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EF69-B051-4BB6-A4CD-EEA8D3C98AB6}"/>
              </a:ext>
            </a:extLst>
          </p:cNvPr>
          <p:cNvSpPr>
            <a:spLocks noGrp="1"/>
          </p:cNvSpPr>
          <p:nvPr>
            <p:ph type="title"/>
          </p:nvPr>
        </p:nvSpPr>
        <p:spPr/>
        <p:txBody>
          <a:bodyPr/>
          <a:lstStyle/>
          <a:p>
            <a:r>
              <a:rPr lang="en-US"/>
              <a:t>Instagram Posts Table | Suzuki - 19 of 25</a:t>
            </a:r>
          </a:p>
        </p:txBody>
      </p:sp>
      <p:graphicFrame>
        <p:nvGraphicFramePr>
          <p:cNvPr id="5" name="Table Placeholder 4">
            <a:extLst>
              <a:ext uri="{FF2B5EF4-FFF2-40B4-BE49-F238E27FC236}">
                <a16:creationId xmlns:a16="http://schemas.microsoft.com/office/drawing/2014/main" id="{6D4305A9-BDF0-4F6A-AD59-72CC7BE9F2A5}"/>
              </a:ext>
            </a:extLst>
          </p:cNvPr>
          <p:cNvGraphicFramePr>
            <a:graphicFrameLocks noGrp="1"/>
          </p:cNvGraphicFramePr>
          <p:nvPr>
            <p:ph type="tbl" sz="quarter" idx="13"/>
            <p:extLst>
              <p:ext uri="{D42A27DB-BD31-4B8C-83A1-F6EECF244321}">
                <p14:modId xmlns:p14="http://schemas.microsoft.com/office/powerpoint/2010/main" val="4010807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24568021"/>
                    </a:ext>
                  </a:extLst>
                </a:gridCol>
                <a:gridCol w="1810512">
                  <a:extLst>
                    <a:ext uri="{9D8B030D-6E8A-4147-A177-3AD203B41FA5}">
                      <a16:colId xmlns:a16="http://schemas.microsoft.com/office/drawing/2014/main" val="1311663116"/>
                    </a:ext>
                  </a:extLst>
                </a:gridCol>
                <a:gridCol w="822960">
                  <a:extLst>
                    <a:ext uri="{9D8B030D-6E8A-4147-A177-3AD203B41FA5}">
                      <a16:colId xmlns:a16="http://schemas.microsoft.com/office/drawing/2014/main" val="3610796153"/>
                    </a:ext>
                  </a:extLst>
                </a:gridCol>
                <a:gridCol w="822960">
                  <a:extLst>
                    <a:ext uri="{9D8B030D-6E8A-4147-A177-3AD203B41FA5}">
                      <a16:colId xmlns:a16="http://schemas.microsoft.com/office/drawing/2014/main" val="635040906"/>
                    </a:ext>
                  </a:extLst>
                </a:gridCol>
                <a:gridCol w="822960">
                  <a:extLst>
                    <a:ext uri="{9D8B030D-6E8A-4147-A177-3AD203B41FA5}">
                      <a16:colId xmlns:a16="http://schemas.microsoft.com/office/drawing/2014/main" val="682240681"/>
                    </a:ext>
                  </a:extLst>
                </a:gridCol>
                <a:gridCol w="822960">
                  <a:extLst>
                    <a:ext uri="{9D8B030D-6E8A-4147-A177-3AD203B41FA5}">
                      <a16:colId xmlns:a16="http://schemas.microsoft.com/office/drawing/2014/main" val="4243513530"/>
                    </a:ext>
                  </a:extLst>
                </a:gridCol>
                <a:gridCol w="822960">
                  <a:extLst>
                    <a:ext uri="{9D8B030D-6E8A-4147-A177-3AD203B41FA5}">
                      <a16:colId xmlns:a16="http://schemas.microsoft.com/office/drawing/2014/main" val="1487176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243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- 2022-04-07 16:42:03</a:t>
                      </a:r>
                      <a:r>
                        <a:rPr kumimoji="0" lang="es-ES" sz="1000" b="0" i="0" u="none" strike="noStrike" kern="1200" cap="none" spc="0" normalizeH="0" baseline="0" noProof="0">
                          <a:ln>
                            <a:noFill/>
                          </a:ln>
                          <a:solidFill>
                            <a:prstClr val="black"/>
                          </a:solidFill>
                          <a:effectLst/>
                          <a:uLnTx/>
                          <a:uFillTx/>
                          <a:latin typeface="+mn-lt"/>
                          <a:ea typeface="+mn-ea"/>
                          <a:cs typeface="+mn-cs"/>
                        </a:rPr>
                        <a:t>
 #tbt🔙️ Compartimos imagenes del stand oficial de ktm en el #MXGP de Villa La Angostura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277922670_1409207876196773_8701831405153438407_n.webp?stp=dst-jpg&amp;_nc_cat=103&amp;ccb=1-5&amp;_nc_sid=8ae9d6&amp;_nc_ohc=ay9tjiKjs3sAX_NZ8W-&amp;_nc_ht=scontent-iad3-1.cdninstagram.com&amp;edm=AL-3X8kEAAAA&amp;oh=00_AT9wZKrfjiKtMpwEdj-ZbrBWHMCEBcBiZKMngRc7SXZJSg&amp;oe=625F0B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74544"/>
                  </a:ext>
                </a:extLst>
              </a:tr>
            </a:tbl>
          </a:graphicData>
        </a:graphic>
      </p:graphicFrame>
      <p:sp>
        <p:nvSpPr>
          <p:cNvPr id="4" name="Text Placeholder 3">
            <a:extLst>
              <a:ext uri="{FF2B5EF4-FFF2-40B4-BE49-F238E27FC236}">
                <a16:creationId xmlns:a16="http://schemas.microsoft.com/office/drawing/2014/main" id="{311FEE08-40F4-4AA7-B847-9DACD8EBF29D}"/>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769898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F59DE-AEB5-4371-B005-DF5BF48C540B}"/>
              </a:ext>
            </a:extLst>
          </p:cNvPr>
          <p:cNvSpPr>
            <a:spLocks noGrp="1"/>
          </p:cNvSpPr>
          <p:nvPr>
            <p:ph type="title"/>
          </p:nvPr>
        </p:nvSpPr>
        <p:spPr/>
        <p:txBody>
          <a:bodyPr/>
          <a:lstStyle/>
          <a:p>
            <a:r>
              <a:rPr lang="en-US"/>
              <a:t>Instagram Posts Table | Suzuki - 20 of 25</a:t>
            </a:r>
          </a:p>
        </p:txBody>
      </p:sp>
      <p:graphicFrame>
        <p:nvGraphicFramePr>
          <p:cNvPr id="5" name="Table Placeholder 4">
            <a:extLst>
              <a:ext uri="{FF2B5EF4-FFF2-40B4-BE49-F238E27FC236}">
                <a16:creationId xmlns:a16="http://schemas.microsoft.com/office/drawing/2014/main" id="{A05B4767-6FD2-44CE-89A3-73DC52072B6C}"/>
              </a:ext>
            </a:extLst>
          </p:cNvPr>
          <p:cNvGraphicFramePr>
            <a:graphicFrameLocks noGrp="1"/>
          </p:cNvGraphicFramePr>
          <p:nvPr>
            <p:ph type="tbl" sz="quarter" idx="13"/>
            <p:extLst>
              <p:ext uri="{D42A27DB-BD31-4B8C-83A1-F6EECF244321}">
                <p14:modId xmlns:p14="http://schemas.microsoft.com/office/powerpoint/2010/main" val="390284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15967596"/>
                    </a:ext>
                  </a:extLst>
                </a:gridCol>
                <a:gridCol w="1810512">
                  <a:extLst>
                    <a:ext uri="{9D8B030D-6E8A-4147-A177-3AD203B41FA5}">
                      <a16:colId xmlns:a16="http://schemas.microsoft.com/office/drawing/2014/main" val="1423683294"/>
                    </a:ext>
                  </a:extLst>
                </a:gridCol>
                <a:gridCol w="822960">
                  <a:extLst>
                    <a:ext uri="{9D8B030D-6E8A-4147-A177-3AD203B41FA5}">
                      <a16:colId xmlns:a16="http://schemas.microsoft.com/office/drawing/2014/main" val="2962607944"/>
                    </a:ext>
                  </a:extLst>
                </a:gridCol>
                <a:gridCol w="822960">
                  <a:extLst>
                    <a:ext uri="{9D8B030D-6E8A-4147-A177-3AD203B41FA5}">
                      <a16:colId xmlns:a16="http://schemas.microsoft.com/office/drawing/2014/main" val="69893692"/>
                    </a:ext>
                  </a:extLst>
                </a:gridCol>
                <a:gridCol w="822960">
                  <a:extLst>
                    <a:ext uri="{9D8B030D-6E8A-4147-A177-3AD203B41FA5}">
                      <a16:colId xmlns:a16="http://schemas.microsoft.com/office/drawing/2014/main" val="3958616035"/>
                    </a:ext>
                  </a:extLst>
                </a:gridCol>
                <a:gridCol w="822960">
                  <a:extLst>
                    <a:ext uri="{9D8B030D-6E8A-4147-A177-3AD203B41FA5}">
                      <a16:colId xmlns:a16="http://schemas.microsoft.com/office/drawing/2014/main" val="156167684"/>
                    </a:ext>
                  </a:extLst>
                </a:gridCol>
                <a:gridCol w="822960">
                  <a:extLst>
                    <a:ext uri="{9D8B030D-6E8A-4147-A177-3AD203B41FA5}">
                      <a16:colId xmlns:a16="http://schemas.microsoft.com/office/drawing/2014/main" val="1453945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62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- 2022-03-19 21:32:32</a:t>
                      </a:r>
                      <a:r>
                        <a:rPr kumimoji="0" lang="en-US" sz="1000" b="0" i="0" u="none" strike="noStrike" kern="1200" cap="none" spc="0" normalizeH="0" baseline="0" noProof="0">
                          <a:ln>
                            <a:noFill/>
                          </a:ln>
                          <a:solidFill>
                            <a:prstClr val="black"/>
                          </a:solidFill>
                          <a:effectLst/>
                          <a:uLnTx/>
                          <a:uFillTx/>
                          <a:latin typeface="+mn-lt"/>
                          <a:ea typeface="+mn-ea"/>
                          <a:cs typeface="+mn-cs"/>
                        </a:rPr>
                        <a:t>
 Ben Watson del kawasakimxgp concluyó de manera positiva y buenas sensaciones la tanda de Clasificación del #MXGP con la KX450
¡Mañana tendremos las dos carreras para vibrar con la adrenalina del mejor motocross del mundo!🔥💪
#KawasakiArgentina #TeamKawasaki #Motocross benwatsonmx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276034249_145787541255952_6413465259795715507_n.webp?stp=dst-jpg&amp;_nc_cat=109&amp;ccb=1-5&amp;_nc_sid=8ae9d6&amp;_nc_ohc=efO4dDGbvxUAX-gzu6M&amp;_nc_ht=scontent-atl3-1.cdninstagram.com&amp;edm=AL-3X8kEAAAA&amp;oh=00_AT_8367bwEQdb-S0ZLB7wL4QqCLrIjzZP-HwsMv2_IHA7Q&amp;oe=625E8F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8167757"/>
                  </a:ext>
                </a:extLst>
              </a:tr>
            </a:tbl>
          </a:graphicData>
        </a:graphic>
      </p:graphicFrame>
      <p:sp>
        <p:nvSpPr>
          <p:cNvPr id="4" name="Text Placeholder 3">
            <a:extLst>
              <a:ext uri="{FF2B5EF4-FFF2-40B4-BE49-F238E27FC236}">
                <a16:creationId xmlns:a16="http://schemas.microsoft.com/office/drawing/2014/main" id="{68ED9E9C-954E-4982-88A0-B9CE8A87A40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088752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6DFB-7047-4CBF-A6B2-8C24D32EE581}"/>
              </a:ext>
            </a:extLst>
          </p:cNvPr>
          <p:cNvSpPr>
            <a:spLocks noGrp="1"/>
          </p:cNvSpPr>
          <p:nvPr>
            <p:ph type="title"/>
          </p:nvPr>
        </p:nvSpPr>
        <p:spPr/>
        <p:txBody>
          <a:bodyPr/>
          <a:lstStyle/>
          <a:p>
            <a:r>
              <a:rPr lang="en-US"/>
              <a:t>Instagram Posts Table | Suzuki - 21 of 25</a:t>
            </a:r>
          </a:p>
        </p:txBody>
      </p:sp>
      <p:graphicFrame>
        <p:nvGraphicFramePr>
          <p:cNvPr id="5" name="Table Placeholder 4">
            <a:extLst>
              <a:ext uri="{FF2B5EF4-FFF2-40B4-BE49-F238E27FC236}">
                <a16:creationId xmlns:a16="http://schemas.microsoft.com/office/drawing/2014/main" id="{49F8FF48-9804-44A9-867E-A9559DE0EACD}"/>
              </a:ext>
            </a:extLst>
          </p:cNvPr>
          <p:cNvGraphicFramePr>
            <a:graphicFrameLocks noGrp="1"/>
          </p:cNvGraphicFramePr>
          <p:nvPr>
            <p:ph type="tbl" sz="quarter" idx="13"/>
            <p:extLst>
              <p:ext uri="{D42A27DB-BD31-4B8C-83A1-F6EECF244321}">
                <p14:modId xmlns:p14="http://schemas.microsoft.com/office/powerpoint/2010/main" val="985486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51467338"/>
                    </a:ext>
                  </a:extLst>
                </a:gridCol>
                <a:gridCol w="1810512">
                  <a:extLst>
                    <a:ext uri="{9D8B030D-6E8A-4147-A177-3AD203B41FA5}">
                      <a16:colId xmlns:a16="http://schemas.microsoft.com/office/drawing/2014/main" val="1112666357"/>
                    </a:ext>
                  </a:extLst>
                </a:gridCol>
                <a:gridCol w="822960">
                  <a:extLst>
                    <a:ext uri="{9D8B030D-6E8A-4147-A177-3AD203B41FA5}">
                      <a16:colId xmlns:a16="http://schemas.microsoft.com/office/drawing/2014/main" val="1918073560"/>
                    </a:ext>
                  </a:extLst>
                </a:gridCol>
                <a:gridCol w="822960">
                  <a:extLst>
                    <a:ext uri="{9D8B030D-6E8A-4147-A177-3AD203B41FA5}">
                      <a16:colId xmlns:a16="http://schemas.microsoft.com/office/drawing/2014/main" val="4178294713"/>
                    </a:ext>
                  </a:extLst>
                </a:gridCol>
                <a:gridCol w="822960">
                  <a:extLst>
                    <a:ext uri="{9D8B030D-6E8A-4147-A177-3AD203B41FA5}">
                      <a16:colId xmlns:a16="http://schemas.microsoft.com/office/drawing/2014/main" val="2643692974"/>
                    </a:ext>
                  </a:extLst>
                </a:gridCol>
                <a:gridCol w="822960">
                  <a:extLst>
                    <a:ext uri="{9D8B030D-6E8A-4147-A177-3AD203B41FA5}">
                      <a16:colId xmlns:a16="http://schemas.microsoft.com/office/drawing/2014/main" val="3412897092"/>
                    </a:ext>
                  </a:extLst>
                </a:gridCol>
                <a:gridCol w="822960">
                  <a:extLst>
                    <a:ext uri="{9D8B030D-6E8A-4147-A177-3AD203B41FA5}">
                      <a16:colId xmlns:a16="http://schemas.microsoft.com/office/drawing/2014/main" val="276937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306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- 2022-04-07 18:52:47</a:t>
                      </a:r>
                      <a:r>
                        <a:rPr kumimoji="0" lang="es-ES" sz="1000" b="0" i="0" u="none" strike="noStrike" kern="1200" cap="none" spc="0" normalizeH="0" baseline="0" noProof="0">
                          <a:ln>
                            <a:noFill/>
                          </a:ln>
                          <a:solidFill>
                            <a:prstClr val="black"/>
                          </a:solidFill>
                          <a:effectLst/>
                          <a:uLnTx/>
                          <a:uFillTx/>
                          <a:latin typeface="+mn-lt"/>
                          <a:ea typeface="+mn-ea"/>
                          <a:cs typeface="+mn-cs"/>
                        </a:rPr>
                        <a:t>
 #TBT No pasó una semana y lo seguimos extrañando. 
Nada mejor que una selección de fotos para recordar lo bien que la pasamos en el #MotoGP junto al suzukimotogp alexrins joanmir36official y sebasporto19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277951594_285864250256263_7936214039076243050_n.jpg?_nc_cat=102&amp;ccb=1-5&amp;_nc_sid=8ae9d6&amp;_nc_ohc=_Fv4xkT0xxsAX89iwHd&amp;_nc_ht=scontent-iad3-1.cdninstagram.com&amp;edm=AL-3X8kEAAAA&amp;oh=00_AT9sZHTS0Y45G_ouWjMQnaHTUyYtJdq94yOyzKl2HayVzw&amp;oe=625F128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9109378"/>
                  </a:ext>
                </a:extLst>
              </a:tr>
            </a:tbl>
          </a:graphicData>
        </a:graphic>
      </p:graphicFrame>
      <p:sp>
        <p:nvSpPr>
          <p:cNvPr id="4" name="Text Placeholder 3">
            <a:extLst>
              <a:ext uri="{FF2B5EF4-FFF2-40B4-BE49-F238E27FC236}">
                <a16:creationId xmlns:a16="http://schemas.microsoft.com/office/drawing/2014/main" id="{070DD7C0-646C-4E2F-87F2-AF3AE999646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720277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52D5-0A97-42D7-88A7-096EFE3B8747}"/>
              </a:ext>
            </a:extLst>
          </p:cNvPr>
          <p:cNvSpPr>
            <a:spLocks noGrp="1"/>
          </p:cNvSpPr>
          <p:nvPr>
            <p:ph type="title"/>
          </p:nvPr>
        </p:nvSpPr>
        <p:spPr/>
        <p:txBody>
          <a:bodyPr/>
          <a:lstStyle/>
          <a:p>
            <a:r>
              <a:rPr lang="en-US"/>
              <a:t>Instagram Posts Table | Suzuki - 22 of 25</a:t>
            </a:r>
          </a:p>
        </p:txBody>
      </p:sp>
      <p:graphicFrame>
        <p:nvGraphicFramePr>
          <p:cNvPr id="5" name="Table Placeholder 4">
            <a:extLst>
              <a:ext uri="{FF2B5EF4-FFF2-40B4-BE49-F238E27FC236}">
                <a16:creationId xmlns:a16="http://schemas.microsoft.com/office/drawing/2014/main" id="{5FC509AA-EF17-4E1C-82F2-3098847DF259}"/>
              </a:ext>
            </a:extLst>
          </p:cNvPr>
          <p:cNvGraphicFramePr>
            <a:graphicFrameLocks noGrp="1"/>
          </p:cNvGraphicFramePr>
          <p:nvPr>
            <p:ph type="tbl" sz="quarter" idx="13"/>
            <p:extLst>
              <p:ext uri="{D42A27DB-BD31-4B8C-83A1-F6EECF244321}">
                <p14:modId xmlns:p14="http://schemas.microsoft.com/office/powerpoint/2010/main" val="310021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7083625"/>
                    </a:ext>
                  </a:extLst>
                </a:gridCol>
                <a:gridCol w="1810512">
                  <a:extLst>
                    <a:ext uri="{9D8B030D-6E8A-4147-A177-3AD203B41FA5}">
                      <a16:colId xmlns:a16="http://schemas.microsoft.com/office/drawing/2014/main" val="4234529738"/>
                    </a:ext>
                  </a:extLst>
                </a:gridCol>
                <a:gridCol w="822960">
                  <a:extLst>
                    <a:ext uri="{9D8B030D-6E8A-4147-A177-3AD203B41FA5}">
                      <a16:colId xmlns:a16="http://schemas.microsoft.com/office/drawing/2014/main" val="882642401"/>
                    </a:ext>
                  </a:extLst>
                </a:gridCol>
                <a:gridCol w="822960">
                  <a:extLst>
                    <a:ext uri="{9D8B030D-6E8A-4147-A177-3AD203B41FA5}">
                      <a16:colId xmlns:a16="http://schemas.microsoft.com/office/drawing/2014/main" val="1091652404"/>
                    </a:ext>
                  </a:extLst>
                </a:gridCol>
                <a:gridCol w="822960">
                  <a:extLst>
                    <a:ext uri="{9D8B030D-6E8A-4147-A177-3AD203B41FA5}">
                      <a16:colId xmlns:a16="http://schemas.microsoft.com/office/drawing/2014/main" val="3795468000"/>
                    </a:ext>
                  </a:extLst>
                </a:gridCol>
                <a:gridCol w="822960">
                  <a:extLst>
                    <a:ext uri="{9D8B030D-6E8A-4147-A177-3AD203B41FA5}">
                      <a16:colId xmlns:a16="http://schemas.microsoft.com/office/drawing/2014/main" val="2147341394"/>
                    </a:ext>
                  </a:extLst>
                </a:gridCol>
                <a:gridCol w="822960">
                  <a:extLst>
                    <a:ext uri="{9D8B030D-6E8A-4147-A177-3AD203B41FA5}">
                      <a16:colId xmlns:a16="http://schemas.microsoft.com/office/drawing/2014/main" val="3198866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711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- 2022-03-21 10:32:06</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NIEVAS_DAMIAN 
C.CHAROLITA 
RAGUIRRECERULLO 
EMACONTI_ 
Son los ganadores de las entradas para el Gran Premio de Argentina de MotoGP 🎉🎉
Por favor, contactense lo antes posible por DM para coordinar.
Gracias a todos los que participaron!!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277217119_989111025361713_2732881195854806738_n.webp?stp=dst-jpg&amp;_nc_cat=102&amp;ccb=1-5&amp;_nc_sid=8ae9d6&amp;_nc_ohc=zzOflYX3XnUAX8fHYQa&amp;_nc_ht=scontent-iad3-1.cdninstagram.com&amp;edm=AL-3X8kEAAAA&amp;oh=00_AT8cM8nWNpFgQhpSOsUU7ymTk9rqNJEM9uxipJDgbTGrcQ&amp;oe=625E3E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2291225"/>
                  </a:ext>
                </a:extLst>
              </a:tr>
            </a:tbl>
          </a:graphicData>
        </a:graphic>
      </p:graphicFrame>
      <p:sp>
        <p:nvSpPr>
          <p:cNvPr id="4" name="Text Placeholder 3">
            <a:extLst>
              <a:ext uri="{FF2B5EF4-FFF2-40B4-BE49-F238E27FC236}">
                <a16:creationId xmlns:a16="http://schemas.microsoft.com/office/drawing/2014/main" id="{E04FDFC2-E334-4A75-825D-E14AFC253D5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7249365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8022B-16A4-4117-BA64-853BB0B2B170}"/>
              </a:ext>
            </a:extLst>
          </p:cNvPr>
          <p:cNvSpPr>
            <a:spLocks noGrp="1"/>
          </p:cNvSpPr>
          <p:nvPr>
            <p:ph type="title"/>
          </p:nvPr>
        </p:nvSpPr>
        <p:spPr/>
        <p:txBody>
          <a:bodyPr/>
          <a:lstStyle/>
          <a:p>
            <a:r>
              <a:rPr lang="en-US"/>
              <a:t>Instagram Posts Table | Suzuki - 23 of 25</a:t>
            </a:r>
          </a:p>
        </p:txBody>
      </p:sp>
      <p:graphicFrame>
        <p:nvGraphicFramePr>
          <p:cNvPr id="5" name="Table Placeholder 4">
            <a:extLst>
              <a:ext uri="{FF2B5EF4-FFF2-40B4-BE49-F238E27FC236}">
                <a16:creationId xmlns:a16="http://schemas.microsoft.com/office/drawing/2014/main" id="{A1F09978-4941-4F93-8392-8F4CFFED373C}"/>
              </a:ext>
            </a:extLst>
          </p:cNvPr>
          <p:cNvGraphicFramePr>
            <a:graphicFrameLocks noGrp="1"/>
          </p:cNvGraphicFramePr>
          <p:nvPr>
            <p:ph type="tbl" sz="quarter" idx="13"/>
            <p:extLst>
              <p:ext uri="{D42A27DB-BD31-4B8C-83A1-F6EECF244321}">
                <p14:modId xmlns:p14="http://schemas.microsoft.com/office/powerpoint/2010/main" val="89934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4219842"/>
                    </a:ext>
                  </a:extLst>
                </a:gridCol>
                <a:gridCol w="1810512">
                  <a:extLst>
                    <a:ext uri="{9D8B030D-6E8A-4147-A177-3AD203B41FA5}">
                      <a16:colId xmlns:a16="http://schemas.microsoft.com/office/drawing/2014/main" val="3088335038"/>
                    </a:ext>
                  </a:extLst>
                </a:gridCol>
                <a:gridCol w="822960">
                  <a:extLst>
                    <a:ext uri="{9D8B030D-6E8A-4147-A177-3AD203B41FA5}">
                      <a16:colId xmlns:a16="http://schemas.microsoft.com/office/drawing/2014/main" val="1785035896"/>
                    </a:ext>
                  </a:extLst>
                </a:gridCol>
                <a:gridCol w="822960">
                  <a:extLst>
                    <a:ext uri="{9D8B030D-6E8A-4147-A177-3AD203B41FA5}">
                      <a16:colId xmlns:a16="http://schemas.microsoft.com/office/drawing/2014/main" val="3231135318"/>
                    </a:ext>
                  </a:extLst>
                </a:gridCol>
                <a:gridCol w="822960">
                  <a:extLst>
                    <a:ext uri="{9D8B030D-6E8A-4147-A177-3AD203B41FA5}">
                      <a16:colId xmlns:a16="http://schemas.microsoft.com/office/drawing/2014/main" val="1783139793"/>
                    </a:ext>
                  </a:extLst>
                </a:gridCol>
                <a:gridCol w="822960">
                  <a:extLst>
                    <a:ext uri="{9D8B030D-6E8A-4147-A177-3AD203B41FA5}">
                      <a16:colId xmlns:a16="http://schemas.microsoft.com/office/drawing/2014/main" val="2646761540"/>
                    </a:ext>
                  </a:extLst>
                </a:gridCol>
                <a:gridCol w="822960">
                  <a:extLst>
                    <a:ext uri="{9D8B030D-6E8A-4147-A177-3AD203B41FA5}">
                      <a16:colId xmlns:a16="http://schemas.microsoft.com/office/drawing/2014/main" val="3563502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4996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- 2022-03-26 17:40:38</a:t>
                      </a:r>
                      <a:r>
                        <a:rPr kumimoji="0" lang="es-ES" sz="1000" b="0" i="0" u="none" strike="noStrike" kern="1200" cap="none" spc="0" normalizeH="0" baseline="0" noProof="0">
                          <a:ln>
                            <a:noFill/>
                          </a:ln>
                          <a:solidFill>
                            <a:prstClr val="black"/>
                          </a:solidFill>
                          <a:effectLst/>
                          <a:uLnTx/>
                          <a:uFillTx/>
                          <a:latin typeface="+mn-lt"/>
                          <a:ea typeface="+mn-ea"/>
                          <a:cs typeface="+mn-cs"/>
                        </a:rPr>
                        <a:t>
 El sábado te pide salir a dar una vuelta en tu AX 100.
¿Dónde vamos hoy?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277397601_1113019246164485_5487473157677497938_n.jpg?_nc_cat=100&amp;ccb=1-5&amp;_nc_sid=8ae9d6&amp;_nc_ohc=tEIa_6PlHHIAX9LloTQ&amp;_nc_ht=scontent-iad3-1.cdninstagram.com&amp;edm=AL-3X8kEAAAA&amp;oh=00_AT9RlJGHu-_EABuDwHRHSngOG584_60gI2iEddfpxhVAAA&amp;oe=625DAA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7954418"/>
                  </a:ext>
                </a:extLst>
              </a:tr>
            </a:tbl>
          </a:graphicData>
        </a:graphic>
      </p:graphicFrame>
      <p:sp>
        <p:nvSpPr>
          <p:cNvPr id="4" name="Text Placeholder 3">
            <a:extLst>
              <a:ext uri="{FF2B5EF4-FFF2-40B4-BE49-F238E27FC236}">
                <a16:creationId xmlns:a16="http://schemas.microsoft.com/office/drawing/2014/main" id="{F84FA38B-13EF-4E21-8952-B7CB142D31CF}"/>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511228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B349E-25D7-4428-969A-DEC17A685E7D}"/>
              </a:ext>
            </a:extLst>
          </p:cNvPr>
          <p:cNvSpPr>
            <a:spLocks noGrp="1"/>
          </p:cNvSpPr>
          <p:nvPr>
            <p:ph type="title"/>
          </p:nvPr>
        </p:nvSpPr>
        <p:spPr/>
        <p:txBody>
          <a:bodyPr/>
          <a:lstStyle/>
          <a:p>
            <a:r>
              <a:rPr lang="en-US"/>
              <a:t>Instagram Posts Table | Suzuki - 24 of 25</a:t>
            </a:r>
          </a:p>
        </p:txBody>
      </p:sp>
      <p:graphicFrame>
        <p:nvGraphicFramePr>
          <p:cNvPr id="5" name="Table Placeholder 4">
            <a:extLst>
              <a:ext uri="{FF2B5EF4-FFF2-40B4-BE49-F238E27FC236}">
                <a16:creationId xmlns:a16="http://schemas.microsoft.com/office/drawing/2014/main" id="{19284E68-0B18-4D4E-97E5-A6784A81BBA8}"/>
              </a:ext>
            </a:extLst>
          </p:cNvPr>
          <p:cNvGraphicFramePr>
            <a:graphicFrameLocks noGrp="1"/>
          </p:cNvGraphicFramePr>
          <p:nvPr>
            <p:ph type="tbl" sz="quarter" idx="13"/>
            <p:extLst>
              <p:ext uri="{D42A27DB-BD31-4B8C-83A1-F6EECF244321}">
                <p14:modId xmlns:p14="http://schemas.microsoft.com/office/powerpoint/2010/main" val="2764223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1501829"/>
                    </a:ext>
                  </a:extLst>
                </a:gridCol>
                <a:gridCol w="1810512">
                  <a:extLst>
                    <a:ext uri="{9D8B030D-6E8A-4147-A177-3AD203B41FA5}">
                      <a16:colId xmlns:a16="http://schemas.microsoft.com/office/drawing/2014/main" val="423720509"/>
                    </a:ext>
                  </a:extLst>
                </a:gridCol>
                <a:gridCol w="822960">
                  <a:extLst>
                    <a:ext uri="{9D8B030D-6E8A-4147-A177-3AD203B41FA5}">
                      <a16:colId xmlns:a16="http://schemas.microsoft.com/office/drawing/2014/main" val="717326644"/>
                    </a:ext>
                  </a:extLst>
                </a:gridCol>
                <a:gridCol w="822960">
                  <a:extLst>
                    <a:ext uri="{9D8B030D-6E8A-4147-A177-3AD203B41FA5}">
                      <a16:colId xmlns:a16="http://schemas.microsoft.com/office/drawing/2014/main" val="738638337"/>
                    </a:ext>
                  </a:extLst>
                </a:gridCol>
                <a:gridCol w="822960">
                  <a:extLst>
                    <a:ext uri="{9D8B030D-6E8A-4147-A177-3AD203B41FA5}">
                      <a16:colId xmlns:a16="http://schemas.microsoft.com/office/drawing/2014/main" val="993108810"/>
                    </a:ext>
                  </a:extLst>
                </a:gridCol>
                <a:gridCol w="822960">
                  <a:extLst>
                    <a:ext uri="{9D8B030D-6E8A-4147-A177-3AD203B41FA5}">
                      <a16:colId xmlns:a16="http://schemas.microsoft.com/office/drawing/2014/main" val="783508605"/>
                    </a:ext>
                  </a:extLst>
                </a:gridCol>
                <a:gridCol w="822960">
                  <a:extLst>
                    <a:ext uri="{9D8B030D-6E8A-4147-A177-3AD203B41FA5}">
                      <a16:colId xmlns:a16="http://schemas.microsoft.com/office/drawing/2014/main" val="134987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031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- 2022-04-08 18:01:15</a:t>
                      </a:r>
                      <a:r>
                        <a:rPr kumimoji="0" lang="es-ES" sz="1000" b="0" i="0" u="none" strike="noStrike" kern="1200" cap="none" spc="0" normalizeH="0" baseline="0" noProof="0">
                          <a:ln>
                            <a:noFill/>
                          </a:ln>
                          <a:solidFill>
                            <a:prstClr val="black"/>
                          </a:solidFill>
                          <a:effectLst/>
                          <a:uLnTx/>
                          <a:uFillTx/>
                          <a:latin typeface="+mn-lt"/>
                          <a:ea typeface="+mn-ea"/>
                          <a:cs typeface="+mn-cs"/>
                        </a:rPr>
                        <a:t>
 ESCAPATE CON TU VERSYS X300 🌄 
Tu compañera de viaje te lleva a conocer esos lugares a los que siempre quisiste llegar 🙌 
Con un chasis ligero, suspensión para viajes largos y un asiento bajo, esta bicilíndrica en paralelo de 300cc es la ideal para esa escapada que soñás.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278005192_2540108789455429_9152821223007895570_n.jpg?_nc_cat=104&amp;ccb=1-5&amp;_nc_sid=8ae9d6&amp;_nc_ohc=WHuUd2ezEEUAX-xRrhm&amp;_nc_ht=scontent-atl3-1.cdninstagram.com&amp;edm=AL-3X8kEAAAA&amp;oh=00_AT9s3kKHWIN_HKA02pGPxM06xgcV77paJZ6DLIYXnhWm8w&amp;oe=625E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3237103"/>
                  </a:ext>
                </a:extLst>
              </a:tr>
            </a:tbl>
          </a:graphicData>
        </a:graphic>
      </p:graphicFrame>
      <p:sp>
        <p:nvSpPr>
          <p:cNvPr id="4" name="Text Placeholder 3">
            <a:extLst>
              <a:ext uri="{FF2B5EF4-FFF2-40B4-BE49-F238E27FC236}">
                <a16:creationId xmlns:a16="http://schemas.microsoft.com/office/drawing/2014/main" id="{30A00042-E48F-48DF-B470-26BE9EAD4C1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0027050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3CE7F-C22E-4EC1-BF6F-308B99775B37}"/>
              </a:ext>
            </a:extLst>
          </p:cNvPr>
          <p:cNvSpPr>
            <a:spLocks noGrp="1"/>
          </p:cNvSpPr>
          <p:nvPr>
            <p:ph type="title"/>
          </p:nvPr>
        </p:nvSpPr>
        <p:spPr/>
        <p:txBody>
          <a:bodyPr/>
          <a:lstStyle/>
          <a:p>
            <a:r>
              <a:rPr lang="en-US"/>
              <a:t>Instagram Posts Table | Suzuki - 25 of 25</a:t>
            </a:r>
          </a:p>
        </p:txBody>
      </p:sp>
      <p:graphicFrame>
        <p:nvGraphicFramePr>
          <p:cNvPr id="5" name="Table Placeholder 4">
            <a:extLst>
              <a:ext uri="{FF2B5EF4-FFF2-40B4-BE49-F238E27FC236}">
                <a16:creationId xmlns:a16="http://schemas.microsoft.com/office/drawing/2014/main" id="{9E028C4B-5666-46BF-BE23-6866E389FB55}"/>
              </a:ext>
            </a:extLst>
          </p:cNvPr>
          <p:cNvGraphicFramePr>
            <a:graphicFrameLocks noGrp="1"/>
          </p:cNvGraphicFramePr>
          <p:nvPr>
            <p:ph type="tbl" sz="quarter" idx="13"/>
            <p:extLst>
              <p:ext uri="{D42A27DB-BD31-4B8C-83A1-F6EECF244321}">
                <p14:modId xmlns:p14="http://schemas.microsoft.com/office/powerpoint/2010/main" val="4201241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97781711"/>
                    </a:ext>
                  </a:extLst>
                </a:gridCol>
                <a:gridCol w="1810512">
                  <a:extLst>
                    <a:ext uri="{9D8B030D-6E8A-4147-A177-3AD203B41FA5}">
                      <a16:colId xmlns:a16="http://schemas.microsoft.com/office/drawing/2014/main" val="3319270431"/>
                    </a:ext>
                  </a:extLst>
                </a:gridCol>
                <a:gridCol w="822960">
                  <a:extLst>
                    <a:ext uri="{9D8B030D-6E8A-4147-A177-3AD203B41FA5}">
                      <a16:colId xmlns:a16="http://schemas.microsoft.com/office/drawing/2014/main" val="522830228"/>
                    </a:ext>
                  </a:extLst>
                </a:gridCol>
                <a:gridCol w="822960">
                  <a:extLst>
                    <a:ext uri="{9D8B030D-6E8A-4147-A177-3AD203B41FA5}">
                      <a16:colId xmlns:a16="http://schemas.microsoft.com/office/drawing/2014/main" val="1221985796"/>
                    </a:ext>
                  </a:extLst>
                </a:gridCol>
                <a:gridCol w="822960">
                  <a:extLst>
                    <a:ext uri="{9D8B030D-6E8A-4147-A177-3AD203B41FA5}">
                      <a16:colId xmlns:a16="http://schemas.microsoft.com/office/drawing/2014/main" val="1839783462"/>
                    </a:ext>
                  </a:extLst>
                </a:gridCol>
                <a:gridCol w="822960">
                  <a:extLst>
                    <a:ext uri="{9D8B030D-6E8A-4147-A177-3AD203B41FA5}">
                      <a16:colId xmlns:a16="http://schemas.microsoft.com/office/drawing/2014/main" val="2277166008"/>
                    </a:ext>
                  </a:extLst>
                </a:gridCol>
                <a:gridCol w="822960">
                  <a:extLst>
                    <a:ext uri="{9D8B030D-6E8A-4147-A177-3AD203B41FA5}">
                      <a16:colId xmlns:a16="http://schemas.microsoft.com/office/drawing/2014/main" val="58519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867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- 2022-04-01 11:59:49</a:t>
                      </a:r>
                      <a:r>
                        <a:rPr kumimoji="0" lang="es-ES" sz="1000" b="0" i="0" u="none" strike="noStrike" kern="1200" cap="none" spc="0" normalizeH="0" baseline="0" noProof="0">
                          <a:ln>
                            <a:noFill/>
                          </a:ln>
                          <a:solidFill>
                            <a:prstClr val="black"/>
                          </a:solidFill>
                          <a:effectLst/>
                          <a:uLnTx/>
                          <a:uFillTx/>
                          <a:latin typeface="+mn-lt"/>
                          <a:ea typeface="+mn-ea"/>
                          <a:cs typeface="+mn-cs"/>
                        </a:rPr>
                        <a:t>
 #MotoGP 
sebasporto19 firma autógrafos y saluda a los fans en nuestro stand en Termas de Río Hondo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277697845_377471697613243_152272423144628125_n.webp?stp=dst-jpg_e35&amp;_nc_ht=scontent.cdninstagram.com&amp;_nc_cat=107&amp;_nc_ohc=2cmzaeKlxqwAX9oKrS7&amp;edm=AMO9-JQAAAAA&amp;ccb=7-4&amp;oh=00_AT8zacrNSCraoYosEhjE86xu_-FWUSOJqD91E9fSZSUnvw&amp;oe=6259F719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200133"/>
                  </a:ext>
                </a:extLst>
              </a:tr>
            </a:tbl>
          </a:graphicData>
        </a:graphic>
      </p:graphicFrame>
      <p:sp>
        <p:nvSpPr>
          <p:cNvPr id="4" name="Text Placeholder 3">
            <a:extLst>
              <a:ext uri="{FF2B5EF4-FFF2-40B4-BE49-F238E27FC236}">
                <a16:creationId xmlns:a16="http://schemas.microsoft.com/office/drawing/2014/main" id="{5F31BDEF-4897-42E2-AB10-40D89FB3A4E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4236457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3128</Words>
  <Application>Microsoft Office PowerPoint</Application>
  <PresentationFormat>On-screen Show (4:3)</PresentationFormat>
  <Paragraphs>594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Suzuki</vt:lpstr>
      <vt:lpstr>Instagram Key Metrics Radar | Suzuki</vt:lpstr>
      <vt:lpstr>Instagram Followers Total | Suzuki</vt:lpstr>
      <vt:lpstr>Instagram Followers Change | Suzuki</vt:lpstr>
      <vt:lpstr>Instagram Followers Change Per Weekday | Suzuki</vt:lpstr>
      <vt:lpstr>Instagram Posts By Weekday | Suzuki</vt:lpstr>
      <vt:lpstr>Instagram Interaction Rate By Weekday | Suzuki</vt:lpstr>
      <vt:lpstr>Instagram Posts By Hour | Suzuki</vt:lpstr>
      <vt:lpstr>Instagram Interaction Rate By Hour | Suzuki</vt:lpstr>
      <vt:lpstr>Instagram Post Type Distribution Per Profile | Suzuki</vt:lpstr>
      <vt:lpstr>Instagram Interactions by Post Type | Suzuki</vt:lpstr>
      <vt:lpstr>Instagram Interaction Rate By Post Type | Suzuki</vt:lpstr>
      <vt:lpstr>Instagram Interactions Distribution | Suzuki</vt:lpstr>
      <vt:lpstr>Instagram Hashtag Detection | Suzuki - 1 of 2</vt:lpstr>
      <vt:lpstr>Instagram Hashtag Detection | Suzuki - 2 of 2</vt:lpstr>
      <vt:lpstr>Instagram Posts Table | Suzuki - 1 of 25</vt:lpstr>
      <vt:lpstr>Instagram Posts Table | Suzuki - 2 of 25</vt:lpstr>
      <vt:lpstr>Instagram Posts Table | Suzuki - 3 of 25</vt:lpstr>
      <vt:lpstr>Instagram Posts Table | Suzuki - 4 of 25</vt:lpstr>
      <vt:lpstr>Instagram Posts Table | Suzuki - 5 of 25</vt:lpstr>
      <vt:lpstr>Instagram Posts Table | Suzuki - 6 of 25</vt:lpstr>
      <vt:lpstr>Instagram Posts Table | Suzuki - 7 of 25</vt:lpstr>
      <vt:lpstr>Instagram Posts Table | Suzuki - 8 of 25</vt:lpstr>
      <vt:lpstr>Instagram Posts Table | Suzuki - 9 of 25</vt:lpstr>
      <vt:lpstr>Instagram Posts Table | Suzuki - 10 of 25</vt:lpstr>
      <vt:lpstr>Instagram Posts Table | Suzuki - 11 of 25</vt:lpstr>
      <vt:lpstr>Instagram Posts Table | Suzuki - 12 of 25</vt:lpstr>
      <vt:lpstr>Instagram Posts Table | Suzuki - 13 of 25</vt:lpstr>
      <vt:lpstr>Instagram Posts Table | Suzuki - 14 of 25</vt:lpstr>
      <vt:lpstr>Instagram Posts Table | Suzuki - 15 of 25</vt:lpstr>
      <vt:lpstr>Instagram Posts Table | Suzuki - 16 of 25</vt:lpstr>
      <vt:lpstr>Instagram Posts Table | Suzuki - 17 of 25</vt:lpstr>
      <vt:lpstr>Instagram Posts Table | Suzuki - 18 of 25</vt:lpstr>
      <vt:lpstr>Instagram Posts Table | Suzuki - 19 of 25</vt:lpstr>
      <vt:lpstr>Instagram Posts Table | Suzuki - 20 of 25</vt:lpstr>
      <vt:lpstr>Instagram Posts Table | Suzuki - 21 of 25</vt:lpstr>
      <vt:lpstr>Instagram Posts Table | Suzuki - 22 of 25</vt:lpstr>
      <vt:lpstr>Instagram Posts Table | Suzuki - 23 of 25</vt:lpstr>
      <vt:lpstr>Instagram Posts Table | Suzuki - 24 of 25</vt:lpstr>
      <vt:lpstr>Instagram Posts Table | Suzuki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2022-04-15T12:27:21Z</dcterms:created>
  <dcterms:modified xsi:type="dcterms:W3CDTF">2022-04-15T12:28:37Z</dcterms:modified>
</cp:coreProperties>
</file>