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55.808100000000003</c:v>
                </c:pt>
                <c:pt idx="1">
                  <c:v>11.1111</c:v>
                </c:pt>
                <c:pt idx="2">
                  <c:v>50</c:v>
                </c:pt>
                <c:pt idx="3">
                  <c:v>100</c:v>
                </c:pt>
                <c:pt idx="4">
                  <c:v>40</c:v>
                </c:pt>
                <c:pt idx="5">
                  <c:v>35.748800000000003</c:v>
                </c:pt>
                <c:pt idx="6">
                  <c:v>61.390599999999999</c:v>
                </c:pt>
                <c:pt idx="7">
                  <c:v>51.649299999999997</c:v>
                </c:pt>
              </c:numCache>
            </c:numRef>
          </c:val>
          <c:extLst>
            <c:ext xmlns:c16="http://schemas.microsoft.com/office/drawing/2014/chart" uri="{C3380CC4-5D6E-409C-BE32-E72D297353CC}">
              <c16:uniqueId val="{00000000-F679-4E07-9753-495EEFE3C550}"/>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67.443700000000007</c:v>
                </c:pt>
                <c:pt idx="1">
                  <c:v>100</c:v>
                </c:pt>
                <c:pt idx="2">
                  <c:v>0</c:v>
                </c:pt>
                <c:pt idx="3">
                  <c:v>50</c:v>
                </c:pt>
                <c:pt idx="4">
                  <c:v>100</c:v>
                </c:pt>
                <c:pt idx="5">
                  <c:v>100</c:v>
                </c:pt>
                <c:pt idx="6">
                  <c:v>70.301900000000003</c:v>
                </c:pt>
                <c:pt idx="7">
                  <c:v>71.976200000000006</c:v>
                </c:pt>
              </c:numCache>
            </c:numRef>
          </c:val>
          <c:extLst>
            <c:ext xmlns:c16="http://schemas.microsoft.com/office/drawing/2014/chart" uri="{C3380CC4-5D6E-409C-BE32-E72D297353CC}">
              <c16:uniqueId val="{00000001-F679-4E07-9753-495EEFE3C550}"/>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100</c:v>
                </c:pt>
                <c:pt idx="1">
                  <c:v>11.1111</c:v>
                </c:pt>
                <c:pt idx="2">
                  <c:v>100</c:v>
                </c:pt>
                <c:pt idx="3">
                  <c:v>50</c:v>
                </c:pt>
                <c:pt idx="4">
                  <c:v>40</c:v>
                </c:pt>
                <c:pt idx="5">
                  <c:v>83.816400000000002</c:v>
                </c:pt>
                <c:pt idx="6">
                  <c:v>100</c:v>
                </c:pt>
                <c:pt idx="7">
                  <c:v>100</c:v>
                </c:pt>
              </c:numCache>
            </c:numRef>
          </c:val>
          <c:extLst>
            <c:ext xmlns:c16="http://schemas.microsoft.com/office/drawing/2014/chart" uri="{C3380CC4-5D6E-409C-BE32-E72D297353CC}">
              <c16:uniqueId val="{00000002-F679-4E07-9753-495EEFE3C550}"/>
            </c:ext>
          </c:extLst>
        </c:ser>
        <c:dLbls>
          <c:showLegendKey val="0"/>
          <c:showVal val="0"/>
          <c:showCatName val="0"/>
          <c:showSerName val="0"/>
          <c:showPercent val="0"/>
          <c:showBubbleSize val="0"/>
        </c:dLbls>
        <c:axId val="389954528"/>
        <c:axId val="389957480"/>
      </c:radarChart>
      <c:catAx>
        <c:axId val="389954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57480"/>
        <c:crosses val="autoZero"/>
        <c:auto val="1"/>
        <c:lblAlgn val="ctr"/>
        <c:lblOffset val="100"/>
        <c:noMultiLvlLbl val="0"/>
      </c:catAx>
      <c:valAx>
        <c:axId val="38995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5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Sheet1!$B$2:$B$29</c:f>
              <c:numCache>
                <c:formatCode>General</c:formatCode>
                <c:ptCount val="28"/>
                <c:pt idx="0">
                  <c:v>2859</c:v>
                </c:pt>
                <c:pt idx="1">
                  <c:v>2862</c:v>
                </c:pt>
                <c:pt idx="2">
                  <c:v>2861</c:v>
                </c:pt>
                <c:pt idx="3">
                  <c:v>2865</c:v>
                </c:pt>
                <c:pt idx="4">
                  <c:v>2867</c:v>
                </c:pt>
                <c:pt idx="5">
                  <c:v>2866</c:v>
                </c:pt>
                <c:pt idx="6">
                  <c:v>2865</c:v>
                </c:pt>
                <c:pt idx="7">
                  <c:v>2867</c:v>
                </c:pt>
                <c:pt idx="8">
                  <c:v>2868</c:v>
                </c:pt>
                <c:pt idx="9">
                  <c:v>2868</c:v>
                </c:pt>
                <c:pt idx="10">
                  <c:v>2870</c:v>
                </c:pt>
                <c:pt idx="11">
                  <c:v>2871</c:v>
                </c:pt>
                <c:pt idx="12">
                  <c:v>2871</c:v>
                </c:pt>
                <c:pt idx="13">
                  <c:v>2874</c:v>
                </c:pt>
                <c:pt idx="14">
                  <c:v>2876</c:v>
                </c:pt>
                <c:pt idx="15">
                  <c:v>2879</c:v>
                </c:pt>
                <c:pt idx="16">
                  <c:v>2883</c:v>
                </c:pt>
                <c:pt idx="17">
                  <c:v>2883</c:v>
                </c:pt>
                <c:pt idx="18">
                  <c:v>2884</c:v>
                </c:pt>
                <c:pt idx="19">
                  <c:v>2886</c:v>
                </c:pt>
                <c:pt idx="20">
                  <c:v>2886</c:v>
                </c:pt>
                <c:pt idx="21">
                  <c:v>2888</c:v>
                </c:pt>
                <c:pt idx="22">
                  <c:v>2889</c:v>
                </c:pt>
                <c:pt idx="23">
                  <c:v>2890</c:v>
                </c:pt>
                <c:pt idx="24">
                  <c:v>2892</c:v>
                </c:pt>
                <c:pt idx="25">
                  <c:v>2894</c:v>
                </c:pt>
                <c:pt idx="26">
                  <c:v>2897</c:v>
                </c:pt>
                <c:pt idx="27">
                  <c:v>2897</c:v>
                </c:pt>
              </c:numCache>
            </c:numRef>
          </c:val>
          <c:smooth val="0"/>
          <c:extLst>
            <c:ext xmlns:c16="http://schemas.microsoft.com/office/drawing/2014/chart" uri="{C3380CC4-5D6E-409C-BE32-E72D297353CC}">
              <c16:uniqueId val="{00000000-3701-46C5-B86E-C8734F199002}"/>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Sheet1!$C$2:$C$29</c:f>
              <c:numCache>
                <c:formatCode>General</c:formatCode>
                <c:ptCount val="28"/>
                <c:pt idx="0">
                  <c:v>3437</c:v>
                </c:pt>
                <c:pt idx="1">
                  <c:v>3440</c:v>
                </c:pt>
                <c:pt idx="2">
                  <c:v>3443</c:v>
                </c:pt>
                <c:pt idx="3">
                  <c:v>3449</c:v>
                </c:pt>
                <c:pt idx="4">
                  <c:v>3451</c:v>
                </c:pt>
                <c:pt idx="5">
                  <c:v>3454</c:v>
                </c:pt>
                <c:pt idx="6">
                  <c:v>3457</c:v>
                </c:pt>
                <c:pt idx="7">
                  <c:v>3458</c:v>
                </c:pt>
                <c:pt idx="8">
                  <c:v>3464</c:v>
                </c:pt>
                <c:pt idx="9">
                  <c:v>3470</c:v>
                </c:pt>
                <c:pt idx="10">
                  <c:v>3472</c:v>
                </c:pt>
                <c:pt idx="11">
                  <c:v>3478</c:v>
                </c:pt>
                <c:pt idx="12">
                  <c:v>3482</c:v>
                </c:pt>
                <c:pt idx="13">
                  <c:v>3481</c:v>
                </c:pt>
                <c:pt idx="14">
                  <c:v>3484</c:v>
                </c:pt>
                <c:pt idx="15">
                  <c:v>3484</c:v>
                </c:pt>
                <c:pt idx="16">
                  <c:v>3488</c:v>
                </c:pt>
                <c:pt idx="17">
                  <c:v>3490</c:v>
                </c:pt>
                <c:pt idx="18">
                  <c:v>3494</c:v>
                </c:pt>
                <c:pt idx="19">
                  <c:v>3496</c:v>
                </c:pt>
                <c:pt idx="20">
                  <c:v>3497</c:v>
                </c:pt>
                <c:pt idx="21">
                  <c:v>3500</c:v>
                </c:pt>
                <c:pt idx="22">
                  <c:v>3502</c:v>
                </c:pt>
                <c:pt idx="23">
                  <c:v>3501</c:v>
                </c:pt>
                <c:pt idx="24">
                  <c:v>3498</c:v>
                </c:pt>
                <c:pt idx="25">
                  <c:v>3501</c:v>
                </c:pt>
                <c:pt idx="26">
                  <c:v>3500</c:v>
                </c:pt>
                <c:pt idx="27">
                  <c:v>3501</c:v>
                </c:pt>
              </c:numCache>
            </c:numRef>
          </c:val>
          <c:smooth val="0"/>
          <c:extLst>
            <c:ext xmlns:c16="http://schemas.microsoft.com/office/drawing/2014/chart" uri="{C3380CC4-5D6E-409C-BE32-E72D297353CC}">
              <c16:uniqueId val="{00000001-3701-46C5-B86E-C8734F199002}"/>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Sheet1!$D$2:$D$29</c:f>
              <c:numCache>
                <c:formatCode>General</c:formatCode>
                <c:ptCount val="28"/>
                <c:pt idx="0">
                  <c:v>5061</c:v>
                </c:pt>
                <c:pt idx="1">
                  <c:v>5063</c:v>
                </c:pt>
                <c:pt idx="2">
                  <c:v>5076</c:v>
                </c:pt>
                <c:pt idx="3">
                  <c:v>5077</c:v>
                </c:pt>
                <c:pt idx="4">
                  <c:v>5082</c:v>
                </c:pt>
                <c:pt idx="5">
                  <c:v>5090</c:v>
                </c:pt>
                <c:pt idx="6">
                  <c:v>5093</c:v>
                </c:pt>
                <c:pt idx="7">
                  <c:v>5095</c:v>
                </c:pt>
                <c:pt idx="8">
                  <c:v>5102</c:v>
                </c:pt>
                <c:pt idx="9">
                  <c:v>5107</c:v>
                </c:pt>
                <c:pt idx="10">
                  <c:v>5110</c:v>
                </c:pt>
                <c:pt idx="11">
                  <c:v>5109</c:v>
                </c:pt>
                <c:pt idx="12">
                  <c:v>5113</c:v>
                </c:pt>
                <c:pt idx="13">
                  <c:v>5116</c:v>
                </c:pt>
                <c:pt idx="14">
                  <c:v>5123</c:v>
                </c:pt>
                <c:pt idx="15">
                  <c:v>5128</c:v>
                </c:pt>
                <c:pt idx="16">
                  <c:v>5134</c:v>
                </c:pt>
                <c:pt idx="17">
                  <c:v>5144</c:v>
                </c:pt>
                <c:pt idx="18">
                  <c:v>5145</c:v>
                </c:pt>
                <c:pt idx="19">
                  <c:v>5149</c:v>
                </c:pt>
                <c:pt idx="20">
                  <c:v>5157</c:v>
                </c:pt>
                <c:pt idx="21">
                  <c:v>5162</c:v>
                </c:pt>
                <c:pt idx="22">
                  <c:v>5171</c:v>
                </c:pt>
                <c:pt idx="23">
                  <c:v>5174</c:v>
                </c:pt>
                <c:pt idx="24">
                  <c:v>5180</c:v>
                </c:pt>
                <c:pt idx="25">
                  <c:v>5185</c:v>
                </c:pt>
                <c:pt idx="26">
                  <c:v>5191</c:v>
                </c:pt>
                <c:pt idx="27">
                  <c:v>5191</c:v>
                </c:pt>
              </c:numCache>
            </c:numRef>
          </c:val>
          <c:smooth val="0"/>
          <c:extLst>
            <c:ext xmlns:c16="http://schemas.microsoft.com/office/drawing/2014/chart" uri="{C3380CC4-5D6E-409C-BE32-E72D297353CC}">
              <c16:uniqueId val="{00000002-3701-46C5-B86E-C8734F199002}"/>
            </c:ext>
          </c:extLst>
        </c:ser>
        <c:dLbls>
          <c:showLegendKey val="0"/>
          <c:showVal val="0"/>
          <c:showCatName val="0"/>
          <c:showSerName val="0"/>
          <c:showPercent val="0"/>
          <c:showBubbleSize val="0"/>
        </c:dLbls>
        <c:smooth val="0"/>
        <c:axId val="416255248"/>
        <c:axId val="416256560"/>
      </c:lineChart>
      <c:dateAx>
        <c:axId val="416255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256560"/>
        <c:crosses val="autoZero"/>
        <c:auto val="1"/>
        <c:lblOffset val="100"/>
        <c:baseTimeUnit val="days"/>
      </c:dateAx>
      <c:valAx>
        <c:axId val="416256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25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Sheet1!$B$2:$B$29</c:f>
              <c:numCache>
                <c:formatCode>General</c:formatCode>
                <c:ptCount val="28"/>
                <c:pt idx="0">
                  <c:v>2</c:v>
                </c:pt>
                <c:pt idx="1">
                  <c:v>3</c:v>
                </c:pt>
                <c:pt idx="2">
                  <c:v>-1</c:v>
                </c:pt>
                <c:pt idx="3">
                  <c:v>4</c:v>
                </c:pt>
                <c:pt idx="4">
                  <c:v>2</c:v>
                </c:pt>
                <c:pt idx="5">
                  <c:v>-1</c:v>
                </c:pt>
                <c:pt idx="6">
                  <c:v>-1</c:v>
                </c:pt>
                <c:pt idx="7">
                  <c:v>2</c:v>
                </c:pt>
                <c:pt idx="8">
                  <c:v>1</c:v>
                </c:pt>
                <c:pt idx="9">
                  <c:v>0</c:v>
                </c:pt>
                <c:pt idx="10">
                  <c:v>2</c:v>
                </c:pt>
                <c:pt idx="11">
                  <c:v>1</c:v>
                </c:pt>
                <c:pt idx="12">
                  <c:v>0</c:v>
                </c:pt>
                <c:pt idx="13">
                  <c:v>3</c:v>
                </c:pt>
                <c:pt idx="14">
                  <c:v>2</c:v>
                </c:pt>
                <c:pt idx="15">
                  <c:v>3</c:v>
                </c:pt>
                <c:pt idx="16">
                  <c:v>4</c:v>
                </c:pt>
                <c:pt idx="17">
                  <c:v>0</c:v>
                </c:pt>
                <c:pt idx="18">
                  <c:v>1</c:v>
                </c:pt>
                <c:pt idx="19">
                  <c:v>2</c:v>
                </c:pt>
                <c:pt idx="20">
                  <c:v>0</c:v>
                </c:pt>
                <c:pt idx="21">
                  <c:v>2</c:v>
                </c:pt>
                <c:pt idx="22">
                  <c:v>1</c:v>
                </c:pt>
                <c:pt idx="23">
                  <c:v>1</c:v>
                </c:pt>
                <c:pt idx="24">
                  <c:v>2</c:v>
                </c:pt>
                <c:pt idx="25">
                  <c:v>2</c:v>
                </c:pt>
                <c:pt idx="26">
                  <c:v>3</c:v>
                </c:pt>
                <c:pt idx="27">
                  <c:v>0</c:v>
                </c:pt>
              </c:numCache>
            </c:numRef>
          </c:val>
          <c:smooth val="0"/>
          <c:extLst>
            <c:ext xmlns:c16="http://schemas.microsoft.com/office/drawing/2014/chart" uri="{C3380CC4-5D6E-409C-BE32-E72D297353CC}">
              <c16:uniqueId val="{00000000-5C9D-4675-924B-ABBFDBE4FE05}"/>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Sheet1!$C$2:$C$29</c:f>
              <c:numCache>
                <c:formatCode>General</c:formatCode>
                <c:ptCount val="28"/>
                <c:pt idx="0">
                  <c:v>3</c:v>
                </c:pt>
                <c:pt idx="1">
                  <c:v>3</c:v>
                </c:pt>
                <c:pt idx="2">
                  <c:v>3</c:v>
                </c:pt>
                <c:pt idx="3">
                  <c:v>6</c:v>
                </c:pt>
                <c:pt idx="4">
                  <c:v>2</c:v>
                </c:pt>
                <c:pt idx="5">
                  <c:v>3</c:v>
                </c:pt>
                <c:pt idx="6">
                  <c:v>3</c:v>
                </c:pt>
                <c:pt idx="7">
                  <c:v>1</c:v>
                </c:pt>
                <c:pt idx="8">
                  <c:v>6</c:v>
                </c:pt>
                <c:pt idx="9">
                  <c:v>6</c:v>
                </c:pt>
                <c:pt idx="10">
                  <c:v>2</c:v>
                </c:pt>
                <c:pt idx="11">
                  <c:v>6</c:v>
                </c:pt>
                <c:pt idx="12">
                  <c:v>4</c:v>
                </c:pt>
                <c:pt idx="13">
                  <c:v>-1</c:v>
                </c:pt>
                <c:pt idx="14">
                  <c:v>3</c:v>
                </c:pt>
                <c:pt idx="15">
                  <c:v>0</c:v>
                </c:pt>
                <c:pt idx="16">
                  <c:v>4</c:v>
                </c:pt>
                <c:pt idx="17">
                  <c:v>2</c:v>
                </c:pt>
                <c:pt idx="18">
                  <c:v>4</c:v>
                </c:pt>
                <c:pt idx="19">
                  <c:v>2</c:v>
                </c:pt>
                <c:pt idx="20">
                  <c:v>1</c:v>
                </c:pt>
                <c:pt idx="21">
                  <c:v>3</c:v>
                </c:pt>
                <c:pt idx="22">
                  <c:v>2</c:v>
                </c:pt>
                <c:pt idx="23">
                  <c:v>-1</c:v>
                </c:pt>
                <c:pt idx="24">
                  <c:v>-3</c:v>
                </c:pt>
                <c:pt idx="25">
                  <c:v>3</c:v>
                </c:pt>
                <c:pt idx="26">
                  <c:v>-1</c:v>
                </c:pt>
                <c:pt idx="27">
                  <c:v>1</c:v>
                </c:pt>
              </c:numCache>
            </c:numRef>
          </c:val>
          <c:smooth val="0"/>
          <c:extLst>
            <c:ext xmlns:c16="http://schemas.microsoft.com/office/drawing/2014/chart" uri="{C3380CC4-5D6E-409C-BE32-E72D297353CC}">
              <c16:uniqueId val="{00000001-5C9D-4675-924B-ABBFDBE4FE05}"/>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Sheet1!$D$2:$D$29</c:f>
              <c:numCache>
                <c:formatCode>General</c:formatCode>
                <c:ptCount val="28"/>
                <c:pt idx="0">
                  <c:v>7</c:v>
                </c:pt>
                <c:pt idx="1">
                  <c:v>2</c:v>
                </c:pt>
                <c:pt idx="2">
                  <c:v>13</c:v>
                </c:pt>
                <c:pt idx="3">
                  <c:v>1</c:v>
                </c:pt>
                <c:pt idx="4">
                  <c:v>5</c:v>
                </c:pt>
                <c:pt idx="5">
                  <c:v>8</c:v>
                </c:pt>
                <c:pt idx="6">
                  <c:v>3</c:v>
                </c:pt>
                <c:pt idx="7">
                  <c:v>2</c:v>
                </c:pt>
                <c:pt idx="8">
                  <c:v>7</c:v>
                </c:pt>
                <c:pt idx="9">
                  <c:v>5</c:v>
                </c:pt>
                <c:pt idx="10">
                  <c:v>3</c:v>
                </c:pt>
                <c:pt idx="11">
                  <c:v>-1</c:v>
                </c:pt>
                <c:pt idx="12">
                  <c:v>4</c:v>
                </c:pt>
                <c:pt idx="13">
                  <c:v>3</c:v>
                </c:pt>
                <c:pt idx="14">
                  <c:v>7</c:v>
                </c:pt>
                <c:pt idx="15">
                  <c:v>5</c:v>
                </c:pt>
                <c:pt idx="16">
                  <c:v>6</c:v>
                </c:pt>
                <c:pt idx="17">
                  <c:v>10</c:v>
                </c:pt>
                <c:pt idx="18">
                  <c:v>1</c:v>
                </c:pt>
                <c:pt idx="19">
                  <c:v>4</c:v>
                </c:pt>
                <c:pt idx="20">
                  <c:v>8</c:v>
                </c:pt>
                <c:pt idx="21">
                  <c:v>5</c:v>
                </c:pt>
                <c:pt idx="22">
                  <c:v>9</c:v>
                </c:pt>
                <c:pt idx="23">
                  <c:v>3</c:v>
                </c:pt>
                <c:pt idx="24">
                  <c:v>6</c:v>
                </c:pt>
                <c:pt idx="25">
                  <c:v>5</c:v>
                </c:pt>
                <c:pt idx="26">
                  <c:v>6</c:v>
                </c:pt>
                <c:pt idx="27">
                  <c:v>0</c:v>
                </c:pt>
              </c:numCache>
            </c:numRef>
          </c:val>
          <c:smooth val="0"/>
          <c:extLst>
            <c:ext xmlns:c16="http://schemas.microsoft.com/office/drawing/2014/chart" uri="{C3380CC4-5D6E-409C-BE32-E72D297353CC}">
              <c16:uniqueId val="{00000002-5C9D-4675-924B-ABBFDBE4FE05}"/>
            </c:ext>
          </c:extLst>
        </c:ser>
        <c:dLbls>
          <c:showLegendKey val="0"/>
          <c:showVal val="0"/>
          <c:showCatName val="0"/>
          <c:showSerName val="0"/>
          <c:showPercent val="0"/>
          <c:showBubbleSize val="0"/>
        </c:dLbls>
        <c:smooth val="0"/>
        <c:axId val="416268368"/>
        <c:axId val="416271320"/>
      </c:lineChart>
      <c:dateAx>
        <c:axId val="416268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271320"/>
        <c:crosses val="autoZero"/>
        <c:auto val="1"/>
        <c:lblOffset val="100"/>
        <c:baseTimeUnit val="days"/>
      </c:dateAx>
      <c:valAx>
        <c:axId val="416271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26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2</c:v>
                </c:pt>
                <c:pt idx="3">
                  <c:v>1</c:v>
                </c:pt>
                <c:pt idx="4">
                  <c:v>1</c:v>
                </c:pt>
                <c:pt idx="5">
                  <c:v>2</c:v>
                </c:pt>
                <c:pt idx="6">
                  <c:v>2</c:v>
                </c:pt>
              </c:numCache>
            </c:numRef>
          </c:val>
          <c:extLst>
            <c:ext xmlns:c16="http://schemas.microsoft.com/office/drawing/2014/chart" uri="{C3380CC4-5D6E-409C-BE32-E72D297353CC}">
              <c16:uniqueId val="{00000000-3F4C-4D14-86C1-97D0C053305E}"/>
            </c:ext>
          </c:extLst>
        </c:ser>
        <c:ser>
          <c:idx val="1"/>
          <c:order val="1"/>
          <c:tx>
            <c:strRef>
              <c:f>Sheet1!$C$1</c:f>
              <c:strCache>
                <c:ptCount val="1"/>
                <c:pt idx="0">
                  <c:v>kymcoargentinaoficial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2</c:v>
                </c:pt>
                <c:pt idx="2">
                  <c:v>4</c:v>
                </c:pt>
                <c:pt idx="3">
                  <c:v>2</c:v>
                </c:pt>
                <c:pt idx="4">
                  <c:v>1</c:v>
                </c:pt>
                <c:pt idx="5">
                  <c:v>3</c:v>
                </c:pt>
                <c:pt idx="6">
                  <c:v>3</c:v>
                </c:pt>
              </c:numCache>
            </c:numRef>
          </c:val>
          <c:extLst>
            <c:ext xmlns:c16="http://schemas.microsoft.com/office/drawing/2014/chart" uri="{C3380CC4-5D6E-409C-BE32-E72D297353CC}">
              <c16:uniqueId val="{00000001-3F4C-4D14-86C1-97D0C053305E}"/>
            </c:ext>
          </c:extLst>
        </c:ser>
        <c:ser>
          <c:idx val="2"/>
          <c:order val="2"/>
          <c:tx>
            <c:strRef>
              <c:f>Sheet1!$D$1</c:f>
              <c:strCache>
                <c:ptCount val="1"/>
                <c:pt idx="0">
                  <c:v>keewayargentina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7</c:v>
                </c:pt>
                <c:pt idx="1">
                  <c:v>5</c:v>
                </c:pt>
                <c:pt idx="2">
                  <c:v>3</c:v>
                </c:pt>
                <c:pt idx="3">
                  <c:v>6</c:v>
                </c:pt>
                <c:pt idx="4">
                  <c:v>4</c:v>
                </c:pt>
                <c:pt idx="5">
                  <c:v>5</c:v>
                </c:pt>
                <c:pt idx="6">
                  <c:v>6</c:v>
                </c:pt>
              </c:numCache>
            </c:numRef>
          </c:val>
          <c:extLst>
            <c:ext xmlns:c16="http://schemas.microsoft.com/office/drawing/2014/chart" uri="{C3380CC4-5D6E-409C-BE32-E72D297353CC}">
              <c16:uniqueId val="{00000002-3F4C-4D14-86C1-97D0C053305E}"/>
            </c:ext>
          </c:extLst>
        </c:ser>
        <c:dLbls>
          <c:showLegendKey val="0"/>
          <c:showVal val="0"/>
          <c:showCatName val="0"/>
          <c:showSerName val="0"/>
          <c:showPercent val="0"/>
          <c:showBubbleSize val="0"/>
        </c:dLbls>
        <c:gapWidth val="219"/>
        <c:overlap val="-27"/>
        <c:axId val="416251968"/>
        <c:axId val="416252624"/>
      </c:barChart>
      <c:catAx>
        <c:axId val="41625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252624"/>
        <c:crosses val="autoZero"/>
        <c:auto val="1"/>
        <c:lblAlgn val="ctr"/>
        <c:lblOffset val="100"/>
        <c:noMultiLvlLbl val="0"/>
      </c:catAx>
      <c:valAx>
        <c:axId val="416252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251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4</c:v>
                </c:pt>
                <c:pt idx="3">
                  <c:v>0</c:v>
                </c:pt>
                <c:pt idx="4">
                  <c:v>0</c:v>
                </c:pt>
                <c:pt idx="5">
                  <c:v>0</c:v>
                </c:pt>
                <c:pt idx="6">
                  <c:v>0</c:v>
                </c:pt>
              </c:numCache>
            </c:numRef>
          </c:val>
          <c:extLst>
            <c:ext xmlns:c16="http://schemas.microsoft.com/office/drawing/2014/chart" uri="{C3380CC4-5D6E-409C-BE32-E72D297353CC}">
              <c16:uniqueId val="{00000000-EEBB-4702-9789-711E4901F74B}"/>
            </c:ext>
          </c:extLst>
        </c:ser>
        <c:ser>
          <c:idx val="1"/>
          <c:order val="1"/>
          <c:tx>
            <c:strRef>
              <c:f>Sheet1!$C$1</c:f>
              <c:strCache>
                <c:ptCount val="1"/>
                <c:pt idx="0">
                  <c:v>kymcoargentinaoficial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0</c:v>
                </c:pt>
                <c:pt idx="2">
                  <c:v>2</c:v>
                </c:pt>
                <c:pt idx="3">
                  <c:v>0</c:v>
                </c:pt>
                <c:pt idx="4">
                  <c:v>4</c:v>
                </c:pt>
                <c:pt idx="5">
                  <c:v>0</c:v>
                </c:pt>
                <c:pt idx="6">
                  <c:v>0</c:v>
                </c:pt>
              </c:numCache>
            </c:numRef>
          </c:val>
          <c:extLst>
            <c:ext xmlns:c16="http://schemas.microsoft.com/office/drawing/2014/chart" uri="{C3380CC4-5D6E-409C-BE32-E72D297353CC}">
              <c16:uniqueId val="{00000001-EEBB-4702-9789-711E4901F74B}"/>
            </c:ext>
          </c:extLst>
        </c:ser>
        <c:ser>
          <c:idx val="2"/>
          <c:order val="2"/>
          <c:tx>
            <c:strRef>
              <c:f>Sheet1!$D$1</c:f>
              <c:strCache>
                <c:ptCount val="1"/>
                <c:pt idx="0">
                  <c:v>keewayargentina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4</c:v>
                </c:pt>
                <c:pt idx="3">
                  <c:v>0</c:v>
                </c:pt>
                <c:pt idx="4">
                  <c:v>0</c:v>
                </c:pt>
                <c:pt idx="5">
                  <c:v>0</c:v>
                </c:pt>
                <c:pt idx="6">
                  <c:v>0</c:v>
                </c:pt>
              </c:numCache>
            </c:numRef>
          </c:val>
          <c:extLst>
            <c:ext xmlns:c16="http://schemas.microsoft.com/office/drawing/2014/chart" uri="{C3380CC4-5D6E-409C-BE32-E72D297353CC}">
              <c16:uniqueId val="{00000002-EEBB-4702-9789-711E4901F74B}"/>
            </c:ext>
          </c:extLst>
        </c:ser>
        <c:dLbls>
          <c:showLegendKey val="0"/>
          <c:showVal val="0"/>
          <c:showCatName val="0"/>
          <c:showSerName val="0"/>
          <c:showPercent val="0"/>
          <c:showBubbleSize val="0"/>
        </c:dLbls>
        <c:gapWidth val="219"/>
        <c:overlap val="-27"/>
        <c:axId val="416269680"/>
        <c:axId val="416264104"/>
      </c:barChart>
      <c:catAx>
        <c:axId val="416269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264104"/>
        <c:crosses val="autoZero"/>
        <c:auto val="1"/>
        <c:lblAlgn val="ctr"/>
        <c:lblOffset val="100"/>
        <c:noMultiLvlLbl val="0"/>
      </c:catAx>
      <c:valAx>
        <c:axId val="416264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269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2">
                  <c:v>1.2856150104239099</c:v>
                </c:pt>
              </c:numCache>
            </c:numRef>
          </c:val>
          <c:extLst>
            <c:ext xmlns:c16="http://schemas.microsoft.com/office/drawing/2014/chart" uri="{C3380CC4-5D6E-409C-BE32-E72D297353CC}">
              <c16:uniqueId val="{00000000-0BAC-424D-9055-C1F03D3E4FB3}"/>
            </c:ext>
          </c:extLst>
        </c:ser>
        <c:ser>
          <c:idx val="1"/>
          <c:order val="1"/>
          <c:tx>
            <c:strRef>
              <c:f>Sheet1!$C$1</c:f>
              <c:strCache>
                <c:ptCount val="1"/>
                <c:pt idx="0">
                  <c:v>kymcoargentinaoficial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0.85038916114153895</c:v>
                </c:pt>
                <c:pt idx="2">
                  <c:v>1.61429806860767</c:v>
                </c:pt>
                <c:pt idx="4">
                  <c:v>1.3260305563563</c:v>
                </c:pt>
              </c:numCache>
            </c:numRef>
          </c:val>
          <c:extLst>
            <c:ext xmlns:c16="http://schemas.microsoft.com/office/drawing/2014/chart" uri="{C3380CC4-5D6E-409C-BE32-E72D297353CC}">
              <c16:uniqueId val="{00000001-0BAC-424D-9055-C1F03D3E4FB3}"/>
            </c:ext>
          </c:extLst>
        </c:ser>
        <c:ser>
          <c:idx val="2"/>
          <c:order val="2"/>
          <c:tx>
            <c:strRef>
              <c:f>Sheet1!$D$1</c:f>
              <c:strCache>
                <c:ptCount val="1"/>
                <c:pt idx="0">
                  <c:v>keewayargentina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2">
                  <c:v>1.69235271166602</c:v>
                </c:pt>
              </c:numCache>
            </c:numRef>
          </c:val>
          <c:extLst>
            <c:ext xmlns:c16="http://schemas.microsoft.com/office/drawing/2014/chart" uri="{C3380CC4-5D6E-409C-BE32-E72D297353CC}">
              <c16:uniqueId val="{00000002-0BAC-424D-9055-C1F03D3E4FB3}"/>
            </c:ext>
          </c:extLst>
        </c:ser>
        <c:dLbls>
          <c:showLegendKey val="0"/>
          <c:showVal val="0"/>
          <c:showCatName val="0"/>
          <c:showSerName val="0"/>
          <c:showPercent val="0"/>
          <c:showBubbleSize val="0"/>
        </c:dLbls>
        <c:gapWidth val="219"/>
        <c:overlap val="-27"/>
        <c:axId val="416265088"/>
        <c:axId val="416270008"/>
      </c:barChart>
      <c:catAx>
        <c:axId val="41626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270008"/>
        <c:crosses val="autoZero"/>
        <c:auto val="1"/>
        <c:lblAlgn val="ctr"/>
        <c:lblOffset val="100"/>
        <c:noMultiLvlLbl val="0"/>
      </c:catAx>
      <c:valAx>
        <c:axId val="416270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265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5EA5-46DE-AE5E-1EDBA2CB3076}"/>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9</c:v>
                </c:pt>
                <c:pt idx="12">
                  <c:v>0</c:v>
                </c:pt>
                <c:pt idx="13">
                  <c:v>0</c:v>
                </c:pt>
                <c:pt idx="14">
                  <c:v>0</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5EA5-46DE-AE5E-1EDBA2CB3076}"/>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5EA5-46DE-AE5E-1EDBA2CB3076}"/>
            </c:ext>
          </c:extLst>
        </c:ser>
        <c:dLbls>
          <c:showLegendKey val="0"/>
          <c:showVal val="0"/>
          <c:showCatName val="0"/>
          <c:showSerName val="0"/>
          <c:showPercent val="0"/>
          <c:showBubbleSize val="0"/>
        </c:dLbls>
        <c:smooth val="0"/>
        <c:axId val="416268040"/>
        <c:axId val="416279520"/>
      </c:lineChart>
      <c:catAx>
        <c:axId val="416268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279520"/>
        <c:crosses val="autoZero"/>
        <c:auto val="1"/>
        <c:lblAlgn val="ctr"/>
        <c:lblOffset val="100"/>
        <c:noMultiLvlLbl val="0"/>
      </c:catAx>
      <c:valAx>
        <c:axId val="416279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268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1.4772332290580501</c:v>
                </c:pt>
                <c:pt idx="17">
                  <c:v>1.09489051094891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907C-4ECF-BBB7-90DA088CBF48}"/>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1.07681953658302</c:v>
                </c:pt>
                <c:pt idx="12">
                  <c:v>0</c:v>
                </c:pt>
                <c:pt idx="13">
                  <c:v>0</c:v>
                </c:pt>
                <c:pt idx="14">
                  <c:v>0</c:v>
                </c:pt>
                <c:pt idx="15">
                  <c:v>0</c:v>
                </c:pt>
                <c:pt idx="16">
                  <c:v>2.24978367464667</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907C-4ECF-BBB7-90DA088CBF48}"/>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1.6458495966692701</c:v>
                </c:pt>
                <c:pt idx="17">
                  <c:v>1.8345042935206901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907C-4ECF-BBB7-90DA088CBF48}"/>
            </c:ext>
          </c:extLst>
        </c:ser>
        <c:dLbls>
          <c:showLegendKey val="0"/>
          <c:showVal val="0"/>
          <c:showCatName val="0"/>
          <c:showSerName val="0"/>
          <c:showPercent val="0"/>
          <c:showBubbleSize val="0"/>
        </c:dLbls>
        <c:smooth val="0"/>
        <c:axId val="416277552"/>
        <c:axId val="416280504"/>
      </c:lineChart>
      <c:catAx>
        <c:axId val="416277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280504"/>
        <c:crosses val="autoZero"/>
        <c:auto val="1"/>
        <c:lblAlgn val="ctr"/>
        <c:lblOffset val="100"/>
        <c:noMultiLvlLbl val="0"/>
      </c:catAx>
      <c:valAx>
        <c:axId val="416280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27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Sheet1!$A$2:$A$4</c:f>
              <c:strCache>
                <c:ptCount val="3"/>
                <c:pt idx="0">
                  <c:v>symargentina</c:v>
                </c:pt>
                <c:pt idx="1">
                  <c:v>kymcoargentinaoficial</c:v>
                </c:pt>
                <c:pt idx="2">
                  <c:v>keewayargentina</c:v>
                </c:pt>
              </c:strCache>
            </c:strRef>
          </c:cat>
          <c:val>
            <c:numRef>
              <c:f>Sheet1!$B$2:$B$4</c:f>
              <c:numCache>
                <c:formatCode>General</c:formatCode>
                <c:ptCount val="3"/>
                <c:pt idx="0">
                  <c:v>1</c:v>
                </c:pt>
                <c:pt idx="1">
                  <c:v>0</c:v>
                </c:pt>
                <c:pt idx="2">
                  <c:v>2</c:v>
                </c:pt>
              </c:numCache>
            </c:numRef>
          </c:val>
          <c:extLst>
            <c:ext xmlns:c16="http://schemas.microsoft.com/office/drawing/2014/chart" uri="{C3380CC4-5D6E-409C-BE32-E72D297353CC}">
              <c16:uniqueId val="{00000000-B169-4420-9761-6FC56454CBA6}"/>
            </c:ext>
          </c:extLst>
        </c:ser>
        <c:ser>
          <c:idx val="1"/>
          <c:order val="1"/>
          <c:tx>
            <c:strRef>
              <c:f>Sheet1!$C$1</c:f>
              <c:strCache>
                <c:ptCount val="1"/>
                <c:pt idx="0">
                  <c:v>Images</c:v>
                </c:pt>
              </c:strCache>
            </c:strRef>
          </c:tx>
          <c:spPr>
            <a:solidFill>
              <a:schemeClr val="accent2"/>
            </a:solidFill>
            <a:ln>
              <a:noFill/>
            </a:ln>
            <a:effectLst/>
          </c:spPr>
          <c:invertIfNegative val="0"/>
          <c:cat>
            <c:strRef>
              <c:f>Sheet1!$A$2:$A$4</c:f>
              <c:strCache>
                <c:ptCount val="3"/>
                <c:pt idx="0">
                  <c:v>symargentina</c:v>
                </c:pt>
                <c:pt idx="1">
                  <c:v>kymcoargentinaoficial</c:v>
                </c:pt>
                <c:pt idx="2">
                  <c:v>keewayargentina</c:v>
                </c:pt>
              </c:strCache>
            </c:strRef>
          </c:cat>
          <c:val>
            <c:numRef>
              <c:f>Sheet1!$C$2:$C$4</c:f>
              <c:numCache>
                <c:formatCode>General</c:formatCode>
                <c:ptCount val="3"/>
                <c:pt idx="0">
                  <c:v>1</c:v>
                </c:pt>
                <c:pt idx="1">
                  <c:v>9</c:v>
                </c:pt>
                <c:pt idx="2">
                  <c:v>1</c:v>
                </c:pt>
              </c:numCache>
            </c:numRef>
          </c:val>
          <c:extLst>
            <c:ext xmlns:c16="http://schemas.microsoft.com/office/drawing/2014/chart" uri="{C3380CC4-5D6E-409C-BE32-E72D297353CC}">
              <c16:uniqueId val="{00000001-B169-4420-9761-6FC56454CBA6}"/>
            </c:ext>
          </c:extLst>
        </c:ser>
        <c:ser>
          <c:idx val="2"/>
          <c:order val="2"/>
          <c:tx>
            <c:strRef>
              <c:f>Sheet1!$D$1</c:f>
              <c:strCache>
                <c:ptCount val="1"/>
                <c:pt idx="0">
                  <c:v>Videos</c:v>
                </c:pt>
              </c:strCache>
            </c:strRef>
          </c:tx>
          <c:spPr>
            <a:solidFill>
              <a:schemeClr val="accent3"/>
            </a:solidFill>
            <a:ln>
              <a:noFill/>
            </a:ln>
            <a:effectLst/>
          </c:spPr>
          <c:invertIfNegative val="0"/>
          <c:cat>
            <c:strRef>
              <c:f>Sheet1!$A$2:$A$4</c:f>
              <c:strCache>
                <c:ptCount val="3"/>
                <c:pt idx="0">
                  <c:v>symargentina</c:v>
                </c:pt>
                <c:pt idx="1">
                  <c:v>kymcoargentinaoficial</c:v>
                </c:pt>
                <c:pt idx="2">
                  <c:v>keewayargentina</c:v>
                </c:pt>
              </c:strCache>
            </c:strRef>
          </c:cat>
          <c:val>
            <c:numRef>
              <c:f>Sheet1!$D$2:$D$4</c:f>
              <c:numCache>
                <c:formatCode>General</c:formatCode>
                <c:ptCount val="3"/>
                <c:pt idx="0">
                  <c:v>2</c:v>
                </c:pt>
                <c:pt idx="1">
                  <c:v>1</c:v>
                </c:pt>
                <c:pt idx="2">
                  <c:v>1</c:v>
                </c:pt>
              </c:numCache>
            </c:numRef>
          </c:val>
          <c:extLst>
            <c:ext xmlns:c16="http://schemas.microsoft.com/office/drawing/2014/chart" uri="{C3380CC4-5D6E-409C-BE32-E72D297353CC}">
              <c16:uniqueId val="{00000002-B169-4420-9761-6FC56454CBA6}"/>
            </c:ext>
          </c:extLst>
        </c:ser>
        <c:dLbls>
          <c:showLegendKey val="0"/>
          <c:showVal val="0"/>
          <c:showCatName val="0"/>
          <c:showSerName val="0"/>
          <c:showPercent val="0"/>
          <c:showBubbleSize val="0"/>
        </c:dLbls>
        <c:gapWidth val="150"/>
        <c:overlap val="100"/>
        <c:axId val="330319288"/>
        <c:axId val="330316992"/>
      </c:barChart>
      <c:catAx>
        <c:axId val="330319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16992"/>
        <c:crosses val="autoZero"/>
        <c:auto val="1"/>
        <c:lblAlgn val="ctr"/>
        <c:lblOffset val="100"/>
        <c:noMultiLvlLbl val="0"/>
      </c:catAx>
      <c:valAx>
        <c:axId val="330316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19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Sheet1!$A$2:$A$4</c:f>
              <c:strCache>
                <c:ptCount val="3"/>
                <c:pt idx="0">
                  <c:v>symargentina</c:v>
                </c:pt>
                <c:pt idx="1">
                  <c:v>kymcoargentinaoficial</c:v>
                </c:pt>
                <c:pt idx="2">
                  <c:v>keewayargentina</c:v>
                </c:pt>
              </c:strCache>
            </c:strRef>
          </c:cat>
          <c:val>
            <c:numRef>
              <c:f>Sheet1!$B$2:$B$4</c:f>
              <c:numCache>
                <c:formatCode>General</c:formatCode>
                <c:ptCount val="3"/>
                <c:pt idx="0">
                  <c:v>27</c:v>
                </c:pt>
                <c:pt idx="1">
                  <c:v>336</c:v>
                </c:pt>
                <c:pt idx="2">
                  <c:v>99</c:v>
                </c:pt>
              </c:numCache>
            </c:numRef>
          </c:val>
          <c:extLst>
            <c:ext xmlns:c16="http://schemas.microsoft.com/office/drawing/2014/chart" uri="{C3380CC4-5D6E-409C-BE32-E72D297353CC}">
              <c16:uniqueId val="{00000000-178D-4C6A-BCF5-6CD5BE4B5C5F}"/>
            </c:ext>
          </c:extLst>
        </c:ser>
        <c:ser>
          <c:idx val="1"/>
          <c:order val="1"/>
          <c:tx>
            <c:strRef>
              <c:f>Sheet1!$C$1</c:f>
              <c:strCache>
                <c:ptCount val="1"/>
                <c:pt idx="0">
                  <c:v>Videos</c:v>
                </c:pt>
              </c:strCache>
            </c:strRef>
          </c:tx>
          <c:spPr>
            <a:solidFill>
              <a:schemeClr val="accent2"/>
            </a:solidFill>
            <a:ln>
              <a:noFill/>
            </a:ln>
            <a:effectLst/>
          </c:spPr>
          <c:invertIfNegative val="0"/>
          <c:cat>
            <c:strRef>
              <c:f>Sheet1!$A$2:$A$4</c:f>
              <c:strCache>
                <c:ptCount val="3"/>
                <c:pt idx="0">
                  <c:v>symargentina</c:v>
                </c:pt>
                <c:pt idx="1">
                  <c:v>kymcoargentinaoficial</c:v>
                </c:pt>
                <c:pt idx="2">
                  <c:v>keewayargentina</c:v>
                </c:pt>
              </c:strCache>
            </c:strRef>
          </c:cat>
          <c:val>
            <c:numRef>
              <c:f>Sheet1!$C$2:$C$4</c:f>
              <c:numCache>
                <c:formatCode>General</c:formatCode>
                <c:ptCount val="3"/>
                <c:pt idx="0">
                  <c:v>63</c:v>
                </c:pt>
                <c:pt idx="1">
                  <c:v>78</c:v>
                </c:pt>
                <c:pt idx="2">
                  <c:v>75</c:v>
                </c:pt>
              </c:numCache>
            </c:numRef>
          </c:val>
          <c:extLst>
            <c:ext xmlns:c16="http://schemas.microsoft.com/office/drawing/2014/chart" uri="{C3380CC4-5D6E-409C-BE32-E72D297353CC}">
              <c16:uniqueId val="{00000001-178D-4C6A-BCF5-6CD5BE4B5C5F}"/>
            </c:ext>
          </c:extLst>
        </c:ser>
        <c:ser>
          <c:idx val="2"/>
          <c:order val="2"/>
          <c:tx>
            <c:strRef>
              <c:f>Sheet1!$D$1</c:f>
              <c:strCache>
                <c:ptCount val="1"/>
                <c:pt idx="0">
                  <c:v>Carousels</c:v>
                </c:pt>
              </c:strCache>
            </c:strRef>
          </c:tx>
          <c:spPr>
            <a:solidFill>
              <a:schemeClr val="accent3"/>
            </a:solidFill>
            <a:ln>
              <a:noFill/>
            </a:ln>
            <a:effectLst/>
          </c:spPr>
          <c:invertIfNegative val="0"/>
          <c:cat>
            <c:strRef>
              <c:f>Sheet1!$A$2:$A$4</c:f>
              <c:strCache>
                <c:ptCount val="3"/>
                <c:pt idx="0">
                  <c:v>symargentina</c:v>
                </c:pt>
                <c:pt idx="1">
                  <c:v>kymcoargentinaoficial</c:v>
                </c:pt>
                <c:pt idx="2">
                  <c:v>keewayargentina</c:v>
                </c:pt>
              </c:strCache>
            </c:strRef>
          </c:cat>
          <c:val>
            <c:numRef>
              <c:f>Sheet1!$D$2:$D$4</c:f>
              <c:numCache>
                <c:formatCode>General</c:formatCode>
                <c:ptCount val="3"/>
                <c:pt idx="0">
                  <c:v>58</c:v>
                </c:pt>
                <c:pt idx="1">
                  <c:v>0</c:v>
                </c:pt>
                <c:pt idx="2">
                  <c:v>173</c:v>
                </c:pt>
              </c:numCache>
            </c:numRef>
          </c:val>
          <c:extLst>
            <c:ext xmlns:c16="http://schemas.microsoft.com/office/drawing/2014/chart" uri="{C3380CC4-5D6E-409C-BE32-E72D297353CC}">
              <c16:uniqueId val="{00000002-178D-4C6A-BCF5-6CD5BE4B5C5F}"/>
            </c:ext>
          </c:extLst>
        </c:ser>
        <c:dLbls>
          <c:showLegendKey val="0"/>
          <c:showVal val="0"/>
          <c:showCatName val="0"/>
          <c:showSerName val="0"/>
          <c:showPercent val="0"/>
          <c:showBubbleSize val="0"/>
        </c:dLbls>
        <c:gapWidth val="150"/>
        <c:overlap val="100"/>
        <c:axId val="391401864"/>
        <c:axId val="391408424"/>
      </c:barChart>
      <c:catAx>
        <c:axId val="391401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08424"/>
        <c:crosses val="autoZero"/>
        <c:auto val="1"/>
        <c:lblAlgn val="ctr"/>
        <c:lblOffset val="100"/>
        <c:noMultiLvlLbl val="0"/>
      </c:catAx>
      <c:valAx>
        <c:axId val="391408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0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2.0110957004160999</c:v>
                </c:pt>
                <c:pt idx="1">
                  <c:v>0.94043887147335004</c:v>
                </c:pt>
                <c:pt idx="2">
                  <c:v>1.0944790576174701</c:v>
                </c:pt>
              </c:numCache>
            </c:numRef>
          </c:val>
          <c:extLst>
            <c:ext xmlns:c16="http://schemas.microsoft.com/office/drawing/2014/chart" uri="{C3380CC4-5D6E-409C-BE32-E72D297353CC}">
              <c16:uniqueId val="{00000000-0F5E-4FF5-97FF-8A430CF6DE80}"/>
            </c:ext>
          </c:extLst>
        </c:ser>
        <c:ser>
          <c:idx val="1"/>
          <c:order val="1"/>
          <c:tx>
            <c:strRef>
              <c:f>Sheet1!$C$1</c:f>
              <c:strCache>
                <c:ptCount val="1"/>
                <c:pt idx="0">
                  <c:v>kymcoargentinaoficial</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1.07384617041438</c:v>
                </c:pt>
                <c:pt idx="2">
                  <c:v>2.2562915822968002</c:v>
                </c:pt>
              </c:numCache>
            </c:numRef>
          </c:val>
          <c:extLst>
            <c:ext xmlns:c16="http://schemas.microsoft.com/office/drawing/2014/chart" uri="{C3380CC4-5D6E-409C-BE32-E72D297353CC}">
              <c16:uniqueId val="{00000001-0F5E-4FF5-97FF-8A430CF6DE80}"/>
            </c:ext>
          </c:extLst>
        </c:ser>
        <c:ser>
          <c:idx val="2"/>
          <c:order val="2"/>
          <c:tx>
            <c:strRef>
              <c:f>Sheet1!$D$1</c:f>
              <c:strCache>
                <c:ptCount val="1"/>
                <c:pt idx="0">
                  <c:v>keewayargentina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1.6866456649046</c:v>
                </c:pt>
                <c:pt idx="1">
                  <c:v>1.937756899589</c:v>
                </c:pt>
                <c:pt idx="2">
                  <c:v>1.4577259475219</c:v>
                </c:pt>
              </c:numCache>
            </c:numRef>
          </c:val>
          <c:extLst>
            <c:ext xmlns:c16="http://schemas.microsoft.com/office/drawing/2014/chart" uri="{C3380CC4-5D6E-409C-BE32-E72D297353CC}">
              <c16:uniqueId val="{00000002-0F5E-4FF5-97FF-8A430CF6DE80}"/>
            </c:ext>
          </c:extLst>
        </c:ser>
        <c:dLbls>
          <c:showLegendKey val="0"/>
          <c:showVal val="0"/>
          <c:showCatName val="0"/>
          <c:showSerName val="0"/>
          <c:showPercent val="0"/>
          <c:showBubbleSize val="0"/>
        </c:dLbls>
        <c:gapWidth val="219"/>
        <c:overlap val="-27"/>
        <c:axId val="391406128"/>
        <c:axId val="391404488"/>
      </c:barChart>
      <c:catAx>
        <c:axId val="391406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04488"/>
        <c:crosses val="autoZero"/>
        <c:auto val="1"/>
        <c:lblAlgn val="ctr"/>
        <c:lblOffset val="100"/>
        <c:noMultiLvlLbl val="0"/>
      </c:catAx>
      <c:valAx>
        <c:axId val="391404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06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Sheet1!$A$2:$A$4</c:f>
              <c:strCache>
                <c:ptCount val="3"/>
                <c:pt idx="0">
                  <c:v>symargentina</c:v>
                </c:pt>
                <c:pt idx="1">
                  <c:v>kymcoargentinaoficial</c:v>
                </c:pt>
                <c:pt idx="2">
                  <c:v>keewayargentina</c:v>
                </c:pt>
              </c:strCache>
            </c:strRef>
          </c:cat>
          <c:val>
            <c:numRef>
              <c:f>Sheet1!$B$2:$B$4</c:f>
              <c:numCache>
                <c:formatCode>General</c:formatCode>
                <c:ptCount val="3"/>
                <c:pt idx="0">
                  <c:v>135</c:v>
                </c:pt>
                <c:pt idx="1">
                  <c:v>401</c:v>
                </c:pt>
                <c:pt idx="2">
                  <c:v>313</c:v>
                </c:pt>
              </c:numCache>
            </c:numRef>
          </c:val>
          <c:extLst>
            <c:ext xmlns:c16="http://schemas.microsoft.com/office/drawing/2014/chart" uri="{C3380CC4-5D6E-409C-BE32-E72D297353CC}">
              <c16:uniqueId val="{00000000-D870-4D05-9A03-9056D9D8A7EE}"/>
            </c:ext>
          </c:extLst>
        </c:ser>
        <c:ser>
          <c:idx val="1"/>
          <c:order val="1"/>
          <c:tx>
            <c:strRef>
              <c:f>Sheet1!$C$1</c:f>
              <c:strCache>
                <c:ptCount val="1"/>
                <c:pt idx="0">
                  <c:v>Comments</c:v>
                </c:pt>
              </c:strCache>
            </c:strRef>
          </c:tx>
          <c:spPr>
            <a:solidFill>
              <a:schemeClr val="accent2"/>
            </a:solidFill>
            <a:ln>
              <a:noFill/>
            </a:ln>
            <a:effectLst/>
          </c:spPr>
          <c:invertIfNegative val="0"/>
          <c:cat>
            <c:strRef>
              <c:f>Sheet1!$A$2:$A$4</c:f>
              <c:strCache>
                <c:ptCount val="3"/>
                <c:pt idx="0">
                  <c:v>symargentina</c:v>
                </c:pt>
                <c:pt idx="1">
                  <c:v>kymcoargentinaoficial</c:v>
                </c:pt>
                <c:pt idx="2">
                  <c:v>keewayargentina</c:v>
                </c:pt>
              </c:strCache>
            </c:strRef>
          </c:cat>
          <c:val>
            <c:numRef>
              <c:f>Sheet1!$C$2:$C$4</c:f>
              <c:numCache>
                <c:formatCode>General</c:formatCode>
                <c:ptCount val="3"/>
                <c:pt idx="0">
                  <c:v>13</c:v>
                </c:pt>
                <c:pt idx="1">
                  <c:v>13</c:v>
                </c:pt>
                <c:pt idx="2">
                  <c:v>34</c:v>
                </c:pt>
              </c:numCache>
            </c:numRef>
          </c:val>
          <c:extLst>
            <c:ext xmlns:c16="http://schemas.microsoft.com/office/drawing/2014/chart" uri="{C3380CC4-5D6E-409C-BE32-E72D297353CC}">
              <c16:uniqueId val="{00000001-D870-4D05-9A03-9056D9D8A7EE}"/>
            </c:ext>
          </c:extLst>
        </c:ser>
        <c:dLbls>
          <c:showLegendKey val="0"/>
          <c:showVal val="0"/>
          <c:showCatName val="0"/>
          <c:showSerName val="0"/>
          <c:showPercent val="0"/>
          <c:showBubbleSize val="0"/>
        </c:dLbls>
        <c:gapWidth val="150"/>
        <c:overlap val="100"/>
        <c:axId val="391409080"/>
        <c:axId val="391409408"/>
      </c:barChart>
      <c:catAx>
        <c:axId val="391409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09408"/>
        <c:crosses val="autoZero"/>
        <c:auto val="1"/>
        <c:lblAlgn val="ctr"/>
        <c:lblOffset val="100"/>
        <c:noMultiLvlLbl val="0"/>
      </c:catAx>
      <c:valAx>
        <c:axId val="391409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09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A7E9E-3264-445E-B127-1F618BD95D73}"/>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3E577A3F-BDBF-4B1A-B984-D3DED2A6E37F}"/>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8179208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48711-EFA2-4D49-8179-2EEB51F3E92A}"/>
              </a:ext>
            </a:extLst>
          </p:cNvPr>
          <p:cNvSpPr>
            <a:spLocks noGrp="1"/>
          </p:cNvSpPr>
          <p:nvPr>
            <p:ph type="title"/>
          </p:nvPr>
        </p:nvSpPr>
        <p:spPr/>
        <p:txBody>
          <a:bodyPr/>
          <a:lstStyle/>
          <a:p>
            <a:r>
              <a:rPr lang="en-US"/>
              <a:t>Instagram Key Metrics Table | SYM</a:t>
            </a:r>
          </a:p>
        </p:txBody>
      </p:sp>
      <p:graphicFrame>
        <p:nvGraphicFramePr>
          <p:cNvPr id="5" name="Table Placeholder 4">
            <a:extLst>
              <a:ext uri="{FF2B5EF4-FFF2-40B4-BE49-F238E27FC236}">
                <a16:creationId xmlns:a16="http://schemas.microsoft.com/office/drawing/2014/main" id="{A54AD049-672B-424F-9D8B-752552011723}"/>
              </a:ext>
            </a:extLst>
          </p:cNvPr>
          <p:cNvGraphicFramePr>
            <a:graphicFrameLocks noGrp="1"/>
          </p:cNvGraphicFramePr>
          <p:nvPr>
            <p:ph type="tbl" sz="quarter" idx="13"/>
            <p:extLst>
              <p:ext uri="{D42A27DB-BD31-4B8C-83A1-F6EECF244321}">
                <p14:modId xmlns:p14="http://schemas.microsoft.com/office/powerpoint/2010/main" val="3688827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92095616"/>
                    </a:ext>
                  </a:extLst>
                </a:gridCol>
                <a:gridCol w="658368">
                  <a:extLst>
                    <a:ext uri="{9D8B030D-6E8A-4147-A177-3AD203B41FA5}">
                      <a16:colId xmlns:a16="http://schemas.microsoft.com/office/drawing/2014/main" val="3705566074"/>
                    </a:ext>
                  </a:extLst>
                </a:gridCol>
                <a:gridCol w="658368">
                  <a:extLst>
                    <a:ext uri="{9D8B030D-6E8A-4147-A177-3AD203B41FA5}">
                      <a16:colId xmlns:a16="http://schemas.microsoft.com/office/drawing/2014/main" val="128272912"/>
                    </a:ext>
                  </a:extLst>
                </a:gridCol>
                <a:gridCol w="658368">
                  <a:extLst>
                    <a:ext uri="{9D8B030D-6E8A-4147-A177-3AD203B41FA5}">
                      <a16:colId xmlns:a16="http://schemas.microsoft.com/office/drawing/2014/main" val="3812560319"/>
                    </a:ext>
                  </a:extLst>
                </a:gridCol>
                <a:gridCol w="658368">
                  <a:extLst>
                    <a:ext uri="{9D8B030D-6E8A-4147-A177-3AD203B41FA5}">
                      <a16:colId xmlns:a16="http://schemas.microsoft.com/office/drawing/2014/main" val="3359918613"/>
                    </a:ext>
                  </a:extLst>
                </a:gridCol>
                <a:gridCol w="658368">
                  <a:extLst>
                    <a:ext uri="{9D8B030D-6E8A-4147-A177-3AD203B41FA5}">
                      <a16:colId xmlns:a16="http://schemas.microsoft.com/office/drawing/2014/main" val="1111021495"/>
                    </a:ext>
                  </a:extLst>
                </a:gridCol>
                <a:gridCol w="658368">
                  <a:extLst>
                    <a:ext uri="{9D8B030D-6E8A-4147-A177-3AD203B41FA5}">
                      <a16:colId xmlns:a16="http://schemas.microsoft.com/office/drawing/2014/main" val="717068443"/>
                    </a:ext>
                  </a:extLst>
                </a:gridCol>
                <a:gridCol w="658368">
                  <a:extLst>
                    <a:ext uri="{9D8B030D-6E8A-4147-A177-3AD203B41FA5}">
                      <a16:colId xmlns:a16="http://schemas.microsoft.com/office/drawing/2014/main" val="2289515580"/>
                    </a:ext>
                  </a:extLst>
                </a:gridCol>
                <a:gridCol w="658368">
                  <a:extLst>
                    <a:ext uri="{9D8B030D-6E8A-4147-A177-3AD203B41FA5}">
                      <a16:colId xmlns:a16="http://schemas.microsoft.com/office/drawing/2014/main" val="2876746753"/>
                    </a:ext>
                  </a:extLst>
                </a:gridCol>
                <a:gridCol w="658368">
                  <a:extLst>
                    <a:ext uri="{9D8B030D-6E8A-4147-A177-3AD203B41FA5}">
                      <a16:colId xmlns:a16="http://schemas.microsoft.com/office/drawing/2014/main" val="180400834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08457073"/>
                  </a:ext>
                </a:extLst>
              </a:tr>
              <a:tr h="370840">
                <a:tc>
                  <a:txBody>
                    <a:bodyPr/>
                    <a:lstStyle/>
                    <a:p>
                      <a:r>
                        <a:rPr lang="en-US" sz="1000"/>
                        <a:t>keewayargentina</a:t>
                      </a:r>
                    </a:p>
                  </a:txBody>
                  <a:tcPr/>
                </a:tc>
                <a:tc>
                  <a:txBody>
                    <a:bodyPr/>
                    <a:lstStyle/>
                    <a:p>
                      <a:r>
                        <a:rPr lang="en-US" sz="1000"/>
                        <a:t>5191</a:t>
                      </a:r>
                    </a:p>
                  </a:txBody>
                  <a:tcPr/>
                </a:tc>
                <a:tc>
                  <a:txBody>
                    <a:bodyPr/>
                    <a:lstStyle/>
                    <a:p>
                      <a:r>
                        <a:rPr lang="en-US" sz="1000"/>
                        <a:t>137</a:t>
                      </a:r>
                    </a:p>
                  </a:txBody>
                  <a:tcPr/>
                </a:tc>
                <a:tc>
                  <a:txBody>
                    <a:bodyPr/>
                    <a:lstStyle/>
                    <a:p>
                      <a:r>
                        <a:rPr lang="en-US" sz="1000"/>
                        <a:t>1</a:t>
                      </a:r>
                    </a:p>
                  </a:txBody>
                  <a:tcPr/>
                </a:tc>
                <a:tc>
                  <a:txBody>
                    <a:bodyPr/>
                    <a:lstStyle/>
                    <a:p>
                      <a:r>
                        <a:rPr lang="en-US" sz="1000"/>
                        <a:t>2</a:t>
                      </a:r>
                    </a:p>
                  </a:txBody>
                  <a:tcPr/>
                </a:tc>
                <a:tc>
                  <a:txBody>
                    <a:bodyPr/>
                    <a:lstStyle/>
                    <a:p>
                      <a:r>
                        <a:rPr lang="en-US" sz="1000"/>
                        <a:t>1</a:t>
                      </a:r>
                    </a:p>
                  </a:txBody>
                  <a:tcPr/>
                </a:tc>
                <a:tc>
                  <a:txBody>
                    <a:bodyPr/>
                    <a:lstStyle/>
                    <a:p>
                      <a:r>
                        <a:rPr lang="en-US" sz="1000"/>
                        <a:t>4</a:t>
                      </a:r>
                    </a:p>
                  </a:txBody>
                  <a:tcPr/>
                </a:tc>
                <a:tc>
                  <a:txBody>
                    <a:bodyPr/>
                    <a:lstStyle/>
                    <a:p>
                      <a:r>
                        <a:rPr lang="en-US" sz="1000"/>
                        <a:t>313</a:t>
                      </a:r>
                    </a:p>
                  </a:txBody>
                  <a:tcPr/>
                </a:tc>
                <a:tc>
                  <a:txBody>
                    <a:bodyPr/>
                    <a:lstStyle/>
                    <a:p>
                      <a:r>
                        <a:rPr lang="en-US" sz="1000"/>
                        <a:t>34</a:t>
                      </a:r>
                    </a:p>
                  </a:txBody>
                  <a:tcPr/>
                </a:tc>
                <a:tc>
                  <a:txBody>
                    <a:bodyPr/>
                    <a:lstStyle/>
                    <a:p>
                      <a:r>
                        <a:rPr lang="en-US" sz="1000"/>
                        <a:t>1.6937 %</a:t>
                      </a:r>
                    </a:p>
                  </a:txBody>
                  <a:tcPr/>
                </a:tc>
                <a:extLst>
                  <a:ext uri="{0D108BD9-81ED-4DB2-BD59-A6C34878D82A}">
                    <a16:rowId xmlns:a16="http://schemas.microsoft.com/office/drawing/2014/main" val="2957938368"/>
                  </a:ext>
                </a:extLst>
              </a:tr>
              <a:tr h="370840">
                <a:tc>
                  <a:txBody>
                    <a:bodyPr/>
                    <a:lstStyle/>
                    <a:p>
                      <a:r>
                        <a:rPr lang="en-US" sz="1000"/>
                        <a:t>kymcoargentinaoficial</a:t>
                      </a:r>
                    </a:p>
                  </a:txBody>
                  <a:tcPr/>
                </a:tc>
                <a:tc>
                  <a:txBody>
                    <a:bodyPr/>
                    <a:lstStyle/>
                    <a:p>
                      <a:r>
                        <a:rPr lang="en-US" sz="1000"/>
                        <a:t>3501</a:t>
                      </a:r>
                    </a:p>
                  </a:txBody>
                  <a:tcPr/>
                </a:tc>
                <a:tc>
                  <a:txBody>
                    <a:bodyPr/>
                    <a:lstStyle/>
                    <a:p>
                      <a:r>
                        <a:rPr lang="en-US" sz="1000"/>
                        <a:t>67</a:t>
                      </a:r>
                    </a:p>
                  </a:txBody>
                  <a:tcPr/>
                </a:tc>
                <a:tc>
                  <a:txBody>
                    <a:bodyPr/>
                    <a:lstStyle/>
                    <a:p>
                      <a:r>
                        <a:rPr lang="en-US" sz="1000"/>
                        <a:t>9</a:t>
                      </a:r>
                    </a:p>
                  </a:txBody>
                  <a:tcPr/>
                </a:tc>
                <a:tc>
                  <a:txBody>
                    <a:bodyPr/>
                    <a:lstStyle/>
                    <a:p>
                      <a:r>
                        <a:rPr lang="en-US" sz="1000"/>
                        <a:t>0</a:t>
                      </a:r>
                    </a:p>
                  </a:txBody>
                  <a:tcPr/>
                </a:tc>
                <a:tc>
                  <a:txBody>
                    <a:bodyPr/>
                    <a:lstStyle/>
                    <a:p>
                      <a:r>
                        <a:rPr lang="en-US" sz="1000"/>
                        <a:t>1</a:t>
                      </a:r>
                    </a:p>
                  </a:txBody>
                  <a:tcPr/>
                </a:tc>
                <a:tc>
                  <a:txBody>
                    <a:bodyPr/>
                    <a:lstStyle/>
                    <a:p>
                      <a:r>
                        <a:rPr lang="en-US" sz="1000"/>
                        <a:t>10</a:t>
                      </a:r>
                    </a:p>
                  </a:txBody>
                  <a:tcPr/>
                </a:tc>
                <a:tc>
                  <a:txBody>
                    <a:bodyPr/>
                    <a:lstStyle/>
                    <a:p>
                      <a:r>
                        <a:rPr lang="en-US" sz="1000"/>
                        <a:t>401</a:t>
                      </a:r>
                    </a:p>
                  </a:txBody>
                  <a:tcPr/>
                </a:tc>
                <a:tc>
                  <a:txBody>
                    <a:bodyPr/>
                    <a:lstStyle/>
                    <a:p>
                      <a:r>
                        <a:rPr lang="en-US" sz="1000"/>
                        <a:t>13</a:t>
                      </a:r>
                    </a:p>
                  </a:txBody>
                  <a:tcPr/>
                </a:tc>
                <a:tc>
                  <a:txBody>
                    <a:bodyPr/>
                    <a:lstStyle/>
                    <a:p>
                      <a:r>
                        <a:rPr lang="en-US" sz="1000"/>
                        <a:t>1.1941 %</a:t>
                      </a:r>
                    </a:p>
                  </a:txBody>
                  <a:tcPr/>
                </a:tc>
                <a:extLst>
                  <a:ext uri="{0D108BD9-81ED-4DB2-BD59-A6C34878D82A}">
                    <a16:rowId xmlns:a16="http://schemas.microsoft.com/office/drawing/2014/main" val="627741359"/>
                  </a:ext>
                </a:extLst>
              </a:tr>
              <a:tr h="370840">
                <a:tc>
                  <a:txBody>
                    <a:bodyPr/>
                    <a:lstStyle/>
                    <a:p>
                      <a:r>
                        <a:rPr lang="en-US" sz="1000"/>
                        <a:t>symargentina</a:t>
                      </a:r>
                    </a:p>
                  </a:txBody>
                  <a:tcPr/>
                </a:tc>
                <a:tc>
                  <a:txBody>
                    <a:bodyPr/>
                    <a:lstStyle/>
                    <a:p>
                      <a:r>
                        <a:rPr lang="en-US" sz="1000"/>
                        <a:t>2897</a:t>
                      </a:r>
                    </a:p>
                  </a:txBody>
                  <a:tcPr/>
                </a:tc>
                <a:tc>
                  <a:txBody>
                    <a:bodyPr/>
                    <a:lstStyle/>
                    <a:p>
                      <a:r>
                        <a:rPr lang="en-US" sz="1000"/>
                        <a:t>40</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4</a:t>
                      </a:r>
                    </a:p>
                  </a:txBody>
                  <a:tcPr/>
                </a:tc>
                <a:tc>
                  <a:txBody>
                    <a:bodyPr/>
                    <a:lstStyle/>
                    <a:p>
                      <a:r>
                        <a:rPr lang="en-US" sz="1000"/>
                        <a:t>135</a:t>
                      </a:r>
                    </a:p>
                  </a:txBody>
                  <a:tcPr/>
                </a:tc>
                <a:tc>
                  <a:txBody>
                    <a:bodyPr/>
                    <a:lstStyle/>
                    <a:p>
                      <a:r>
                        <a:rPr lang="en-US" sz="1000"/>
                        <a:t>13</a:t>
                      </a:r>
                    </a:p>
                  </a:txBody>
                  <a:tcPr/>
                </a:tc>
                <a:tc>
                  <a:txBody>
                    <a:bodyPr/>
                    <a:lstStyle/>
                    <a:p>
                      <a:r>
                        <a:rPr lang="en-US" sz="1000"/>
                        <a:t>1.2861 %</a:t>
                      </a:r>
                    </a:p>
                  </a:txBody>
                  <a:tcPr/>
                </a:tc>
                <a:extLst>
                  <a:ext uri="{0D108BD9-81ED-4DB2-BD59-A6C34878D82A}">
                    <a16:rowId xmlns:a16="http://schemas.microsoft.com/office/drawing/2014/main" val="2994359682"/>
                  </a:ext>
                </a:extLst>
              </a:tr>
            </a:tbl>
          </a:graphicData>
        </a:graphic>
      </p:graphicFrame>
      <p:sp>
        <p:nvSpPr>
          <p:cNvPr id="4" name="Text Placeholder 3">
            <a:extLst>
              <a:ext uri="{FF2B5EF4-FFF2-40B4-BE49-F238E27FC236}">
                <a16:creationId xmlns:a16="http://schemas.microsoft.com/office/drawing/2014/main" id="{48235B23-2876-4640-8324-6359074E6EE3}"/>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096884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2C362-9361-4CAA-97CB-BB131E8544FD}"/>
              </a:ext>
            </a:extLst>
          </p:cNvPr>
          <p:cNvSpPr>
            <a:spLocks noGrp="1"/>
          </p:cNvSpPr>
          <p:nvPr>
            <p:ph type="title"/>
          </p:nvPr>
        </p:nvSpPr>
        <p:spPr/>
        <p:txBody>
          <a:bodyPr/>
          <a:lstStyle/>
          <a:p>
            <a:r>
              <a:rPr lang="en-US"/>
              <a:t>Instagram Key Metrics Radar | SYM</a:t>
            </a:r>
          </a:p>
        </p:txBody>
      </p:sp>
      <p:graphicFrame>
        <p:nvGraphicFramePr>
          <p:cNvPr id="6" name="Chart Placeholder 5">
            <a:extLst>
              <a:ext uri="{FF2B5EF4-FFF2-40B4-BE49-F238E27FC236}">
                <a16:creationId xmlns:a16="http://schemas.microsoft.com/office/drawing/2014/main" id="{9B78FEE5-7F7A-4EDE-BC93-FCB820349E39}"/>
              </a:ext>
            </a:extLst>
          </p:cNvPr>
          <p:cNvGraphicFramePr>
            <a:graphicFrameLocks noGrp="1"/>
          </p:cNvGraphicFramePr>
          <p:nvPr>
            <p:ph type="chart" sz="quarter" idx="13"/>
            <p:extLst>
              <p:ext uri="{D42A27DB-BD31-4B8C-83A1-F6EECF244321}">
                <p14:modId xmlns:p14="http://schemas.microsoft.com/office/powerpoint/2010/main" val="2698006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F34B4B-F21D-4CCD-A11C-0A5FD6A005D3}"/>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DEEC5779-F9FD-45F3-9F8C-5525FBD56F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8157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B7D07-B964-439C-A1B7-AD6083B81394}"/>
              </a:ext>
            </a:extLst>
          </p:cNvPr>
          <p:cNvSpPr>
            <a:spLocks noGrp="1"/>
          </p:cNvSpPr>
          <p:nvPr>
            <p:ph type="title"/>
          </p:nvPr>
        </p:nvSpPr>
        <p:spPr/>
        <p:txBody>
          <a:bodyPr/>
          <a:lstStyle/>
          <a:p>
            <a:r>
              <a:rPr lang="en-US"/>
              <a:t>Instagram Followers Total | SYM</a:t>
            </a:r>
          </a:p>
        </p:txBody>
      </p:sp>
      <p:graphicFrame>
        <p:nvGraphicFramePr>
          <p:cNvPr id="6" name="Chart Placeholder 5">
            <a:extLst>
              <a:ext uri="{FF2B5EF4-FFF2-40B4-BE49-F238E27FC236}">
                <a16:creationId xmlns:a16="http://schemas.microsoft.com/office/drawing/2014/main" id="{84611949-7D5D-461B-82C7-2D17C76DF5CD}"/>
              </a:ext>
            </a:extLst>
          </p:cNvPr>
          <p:cNvGraphicFramePr>
            <a:graphicFrameLocks noGrp="1"/>
          </p:cNvGraphicFramePr>
          <p:nvPr>
            <p:ph type="chart" sz="quarter" idx="13"/>
            <p:extLst>
              <p:ext uri="{D42A27DB-BD31-4B8C-83A1-F6EECF244321}">
                <p14:modId xmlns:p14="http://schemas.microsoft.com/office/powerpoint/2010/main" val="3095504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4CCCF3-4778-4551-8CD5-E0CC7E1A4458}"/>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D047BE71-743C-4B7E-981C-5A3B96C8E6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5072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515AE-5934-44B2-AECD-78DF06A426AB}"/>
              </a:ext>
            </a:extLst>
          </p:cNvPr>
          <p:cNvSpPr>
            <a:spLocks noGrp="1"/>
          </p:cNvSpPr>
          <p:nvPr>
            <p:ph type="title"/>
          </p:nvPr>
        </p:nvSpPr>
        <p:spPr/>
        <p:txBody>
          <a:bodyPr/>
          <a:lstStyle/>
          <a:p>
            <a:r>
              <a:rPr lang="en-US"/>
              <a:t>Instagram Followers Change | SYM</a:t>
            </a:r>
          </a:p>
        </p:txBody>
      </p:sp>
      <p:graphicFrame>
        <p:nvGraphicFramePr>
          <p:cNvPr id="6" name="Chart Placeholder 5">
            <a:extLst>
              <a:ext uri="{FF2B5EF4-FFF2-40B4-BE49-F238E27FC236}">
                <a16:creationId xmlns:a16="http://schemas.microsoft.com/office/drawing/2014/main" id="{113EFF30-75C7-4631-89B9-318963BD6D08}"/>
              </a:ext>
            </a:extLst>
          </p:cNvPr>
          <p:cNvGraphicFramePr>
            <a:graphicFrameLocks noGrp="1"/>
          </p:cNvGraphicFramePr>
          <p:nvPr>
            <p:ph type="chart" sz="quarter" idx="13"/>
            <p:extLst>
              <p:ext uri="{D42A27DB-BD31-4B8C-83A1-F6EECF244321}">
                <p14:modId xmlns:p14="http://schemas.microsoft.com/office/powerpoint/2010/main" val="30120956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4B8E96-CE59-4D6E-93F3-030E8CB0CFE8}"/>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A43F6B1E-6FF4-47FB-BE53-896286905D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8057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EC240-8CDF-4D39-8D2E-D134C87E9851}"/>
              </a:ext>
            </a:extLst>
          </p:cNvPr>
          <p:cNvSpPr>
            <a:spLocks noGrp="1"/>
          </p:cNvSpPr>
          <p:nvPr>
            <p:ph type="title"/>
          </p:nvPr>
        </p:nvSpPr>
        <p:spPr/>
        <p:txBody>
          <a:bodyPr/>
          <a:lstStyle/>
          <a:p>
            <a:r>
              <a:rPr lang="en-US"/>
              <a:t>Instagram Followers Change Per Weekday | SYM</a:t>
            </a:r>
          </a:p>
        </p:txBody>
      </p:sp>
      <p:graphicFrame>
        <p:nvGraphicFramePr>
          <p:cNvPr id="6" name="Chart Placeholder 5">
            <a:extLst>
              <a:ext uri="{FF2B5EF4-FFF2-40B4-BE49-F238E27FC236}">
                <a16:creationId xmlns:a16="http://schemas.microsoft.com/office/drawing/2014/main" id="{6BEBB508-88D3-41A4-9396-99150EEB1533}"/>
              </a:ext>
            </a:extLst>
          </p:cNvPr>
          <p:cNvGraphicFramePr>
            <a:graphicFrameLocks noGrp="1"/>
          </p:cNvGraphicFramePr>
          <p:nvPr>
            <p:ph type="chart" sz="quarter" idx="13"/>
            <p:extLst>
              <p:ext uri="{D42A27DB-BD31-4B8C-83A1-F6EECF244321}">
                <p14:modId xmlns:p14="http://schemas.microsoft.com/office/powerpoint/2010/main" val="12782973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D8C88D-6C34-4749-834E-9EFAAB43AB86}"/>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EC75A6C8-6416-40C5-9186-535302EDC8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701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D8ED-B3F8-4824-A971-7D345D8D1B88}"/>
              </a:ext>
            </a:extLst>
          </p:cNvPr>
          <p:cNvSpPr>
            <a:spLocks noGrp="1"/>
          </p:cNvSpPr>
          <p:nvPr>
            <p:ph type="title"/>
          </p:nvPr>
        </p:nvSpPr>
        <p:spPr/>
        <p:txBody>
          <a:bodyPr/>
          <a:lstStyle/>
          <a:p>
            <a:r>
              <a:rPr lang="en-US"/>
              <a:t>Instagram Posts By Weekday | SYM</a:t>
            </a:r>
          </a:p>
        </p:txBody>
      </p:sp>
      <p:graphicFrame>
        <p:nvGraphicFramePr>
          <p:cNvPr id="6" name="Chart Placeholder 5">
            <a:extLst>
              <a:ext uri="{FF2B5EF4-FFF2-40B4-BE49-F238E27FC236}">
                <a16:creationId xmlns:a16="http://schemas.microsoft.com/office/drawing/2014/main" id="{334554C7-1A17-445A-9C69-25129C9606DE}"/>
              </a:ext>
            </a:extLst>
          </p:cNvPr>
          <p:cNvGraphicFramePr>
            <a:graphicFrameLocks noGrp="1"/>
          </p:cNvGraphicFramePr>
          <p:nvPr>
            <p:ph type="chart" sz="quarter" idx="13"/>
            <p:extLst>
              <p:ext uri="{D42A27DB-BD31-4B8C-83A1-F6EECF244321}">
                <p14:modId xmlns:p14="http://schemas.microsoft.com/office/powerpoint/2010/main" val="3493122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47D7C5-8C63-427F-ADE6-C12E52917DE1}"/>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77BC40AB-1AFC-443C-A95A-A2449004A7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6485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6F41A-696D-4783-86B7-3D1E43CDFB3E}"/>
              </a:ext>
            </a:extLst>
          </p:cNvPr>
          <p:cNvSpPr>
            <a:spLocks noGrp="1"/>
          </p:cNvSpPr>
          <p:nvPr>
            <p:ph type="title"/>
          </p:nvPr>
        </p:nvSpPr>
        <p:spPr/>
        <p:txBody>
          <a:bodyPr/>
          <a:lstStyle/>
          <a:p>
            <a:r>
              <a:rPr lang="en-US"/>
              <a:t>Instagram Interaction Rate By Weekday | SYM</a:t>
            </a:r>
          </a:p>
        </p:txBody>
      </p:sp>
      <p:graphicFrame>
        <p:nvGraphicFramePr>
          <p:cNvPr id="6" name="Chart Placeholder 5">
            <a:extLst>
              <a:ext uri="{FF2B5EF4-FFF2-40B4-BE49-F238E27FC236}">
                <a16:creationId xmlns:a16="http://schemas.microsoft.com/office/drawing/2014/main" id="{F3614B2C-98F5-43EF-80BC-CC867673136A}"/>
              </a:ext>
            </a:extLst>
          </p:cNvPr>
          <p:cNvGraphicFramePr>
            <a:graphicFrameLocks noGrp="1"/>
          </p:cNvGraphicFramePr>
          <p:nvPr>
            <p:ph type="chart" sz="quarter" idx="13"/>
            <p:extLst>
              <p:ext uri="{D42A27DB-BD31-4B8C-83A1-F6EECF244321}">
                <p14:modId xmlns:p14="http://schemas.microsoft.com/office/powerpoint/2010/main" val="22638126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50F3AB-77D8-4ED1-9C24-9766BD6DC160}"/>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792B884C-E31A-4A4C-80B4-8826B38E9D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6714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40D89-349E-4617-8427-1467872818B6}"/>
              </a:ext>
            </a:extLst>
          </p:cNvPr>
          <p:cNvSpPr>
            <a:spLocks noGrp="1"/>
          </p:cNvSpPr>
          <p:nvPr>
            <p:ph type="title"/>
          </p:nvPr>
        </p:nvSpPr>
        <p:spPr/>
        <p:txBody>
          <a:bodyPr/>
          <a:lstStyle/>
          <a:p>
            <a:r>
              <a:rPr lang="en-US"/>
              <a:t>Instagram Posts By Hour | SYM</a:t>
            </a:r>
          </a:p>
        </p:txBody>
      </p:sp>
      <p:graphicFrame>
        <p:nvGraphicFramePr>
          <p:cNvPr id="6" name="Chart Placeholder 5">
            <a:extLst>
              <a:ext uri="{FF2B5EF4-FFF2-40B4-BE49-F238E27FC236}">
                <a16:creationId xmlns:a16="http://schemas.microsoft.com/office/drawing/2014/main" id="{F46DFF6F-CB38-4A3D-9315-75AB43A031AA}"/>
              </a:ext>
            </a:extLst>
          </p:cNvPr>
          <p:cNvGraphicFramePr>
            <a:graphicFrameLocks noGrp="1"/>
          </p:cNvGraphicFramePr>
          <p:nvPr>
            <p:ph type="chart" sz="quarter" idx="13"/>
            <p:extLst>
              <p:ext uri="{D42A27DB-BD31-4B8C-83A1-F6EECF244321}">
                <p14:modId xmlns:p14="http://schemas.microsoft.com/office/powerpoint/2010/main" val="34801194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303D0B-9CDC-4F07-B738-C01E2B4F4E94}"/>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3EA7C0D4-188F-4370-B9F0-30277A61F7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17247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97348-FDC4-4088-B17F-010FCC658EFB}"/>
              </a:ext>
            </a:extLst>
          </p:cNvPr>
          <p:cNvSpPr>
            <a:spLocks noGrp="1"/>
          </p:cNvSpPr>
          <p:nvPr>
            <p:ph type="title"/>
          </p:nvPr>
        </p:nvSpPr>
        <p:spPr/>
        <p:txBody>
          <a:bodyPr/>
          <a:lstStyle/>
          <a:p>
            <a:r>
              <a:rPr lang="en-US"/>
              <a:t>Instagram Interaction Rate By Hour | SYM</a:t>
            </a:r>
          </a:p>
        </p:txBody>
      </p:sp>
      <p:graphicFrame>
        <p:nvGraphicFramePr>
          <p:cNvPr id="6" name="Chart Placeholder 5">
            <a:extLst>
              <a:ext uri="{FF2B5EF4-FFF2-40B4-BE49-F238E27FC236}">
                <a16:creationId xmlns:a16="http://schemas.microsoft.com/office/drawing/2014/main" id="{F2070F18-72B9-4DC2-A7A5-02D90C1E5928}"/>
              </a:ext>
            </a:extLst>
          </p:cNvPr>
          <p:cNvGraphicFramePr>
            <a:graphicFrameLocks noGrp="1"/>
          </p:cNvGraphicFramePr>
          <p:nvPr>
            <p:ph type="chart" sz="quarter" idx="13"/>
            <p:extLst>
              <p:ext uri="{D42A27DB-BD31-4B8C-83A1-F6EECF244321}">
                <p14:modId xmlns:p14="http://schemas.microsoft.com/office/powerpoint/2010/main" val="40558883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396F08-5CD1-4C1C-B6B3-2DA06BABFA95}"/>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38720091-F834-418D-B12D-2CF12D8DDA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7213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FE386-7EBD-4E6F-86A4-2C98DBF67403}"/>
              </a:ext>
            </a:extLst>
          </p:cNvPr>
          <p:cNvSpPr>
            <a:spLocks noGrp="1"/>
          </p:cNvSpPr>
          <p:nvPr>
            <p:ph type="title"/>
          </p:nvPr>
        </p:nvSpPr>
        <p:spPr/>
        <p:txBody>
          <a:bodyPr/>
          <a:lstStyle/>
          <a:p>
            <a:r>
              <a:rPr lang="en-US"/>
              <a:t>Instagram Post Type Distribution Per Profile | SYM</a:t>
            </a:r>
          </a:p>
        </p:txBody>
      </p:sp>
      <p:graphicFrame>
        <p:nvGraphicFramePr>
          <p:cNvPr id="6" name="Chart Placeholder 5">
            <a:extLst>
              <a:ext uri="{FF2B5EF4-FFF2-40B4-BE49-F238E27FC236}">
                <a16:creationId xmlns:a16="http://schemas.microsoft.com/office/drawing/2014/main" id="{7CF9A93B-494B-44C5-84D6-5F0C292E969A}"/>
              </a:ext>
            </a:extLst>
          </p:cNvPr>
          <p:cNvGraphicFramePr>
            <a:graphicFrameLocks noGrp="1"/>
          </p:cNvGraphicFramePr>
          <p:nvPr>
            <p:ph type="chart" sz="quarter" idx="13"/>
            <p:extLst>
              <p:ext uri="{D42A27DB-BD31-4B8C-83A1-F6EECF244321}">
                <p14:modId xmlns:p14="http://schemas.microsoft.com/office/powerpoint/2010/main" val="1522443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5A3B81-8673-46A3-97DD-040396C80939}"/>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124B02FC-5E45-41D8-9448-23BE957DFE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0442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1AB62-9B05-4091-86BC-4354B757CDA6}"/>
              </a:ext>
            </a:extLst>
          </p:cNvPr>
          <p:cNvSpPr>
            <a:spLocks noGrp="1"/>
          </p:cNvSpPr>
          <p:nvPr>
            <p:ph type="title"/>
          </p:nvPr>
        </p:nvSpPr>
        <p:spPr/>
        <p:txBody>
          <a:bodyPr/>
          <a:lstStyle/>
          <a:p>
            <a:r>
              <a:rPr lang="en-US"/>
              <a:t>Instagram Interactions by Post Type | SYM</a:t>
            </a:r>
          </a:p>
        </p:txBody>
      </p:sp>
      <p:graphicFrame>
        <p:nvGraphicFramePr>
          <p:cNvPr id="6" name="Chart Placeholder 5">
            <a:extLst>
              <a:ext uri="{FF2B5EF4-FFF2-40B4-BE49-F238E27FC236}">
                <a16:creationId xmlns:a16="http://schemas.microsoft.com/office/drawing/2014/main" id="{D53D5734-6140-4B95-AFC1-E72316C564C8}"/>
              </a:ext>
            </a:extLst>
          </p:cNvPr>
          <p:cNvGraphicFramePr>
            <a:graphicFrameLocks noGrp="1"/>
          </p:cNvGraphicFramePr>
          <p:nvPr>
            <p:ph type="chart" sz="quarter" idx="13"/>
            <p:extLst>
              <p:ext uri="{D42A27DB-BD31-4B8C-83A1-F6EECF244321}">
                <p14:modId xmlns:p14="http://schemas.microsoft.com/office/powerpoint/2010/main" val="15228399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6EB30D-F05A-4A38-B35D-15C17F8FBE76}"/>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7089FBC8-93B9-4277-870D-94B0332527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6936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460EB-4D60-4E88-A23B-730641B8B1BE}"/>
              </a:ext>
            </a:extLst>
          </p:cNvPr>
          <p:cNvSpPr>
            <a:spLocks noGrp="1"/>
          </p:cNvSpPr>
          <p:nvPr>
            <p:ph type="title"/>
          </p:nvPr>
        </p:nvSpPr>
        <p:spPr/>
        <p:txBody>
          <a:bodyPr/>
          <a:lstStyle/>
          <a:p>
            <a:r>
              <a:rPr lang="en-US"/>
              <a:t>Instagram Interaction Rate By Post Type | SYM</a:t>
            </a:r>
          </a:p>
        </p:txBody>
      </p:sp>
      <p:graphicFrame>
        <p:nvGraphicFramePr>
          <p:cNvPr id="6" name="Chart Placeholder 5">
            <a:extLst>
              <a:ext uri="{FF2B5EF4-FFF2-40B4-BE49-F238E27FC236}">
                <a16:creationId xmlns:a16="http://schemas.microsoft.com/office/drawing/2014/main" id="{CDB15954-691E-4046-A25F-B8B65383EFE4}"/>
              </a:ext>
            </a:extLst>
          </p:cNvPr>
          <p:cNvGraphicFramePr>
            <a:graphicFrameLocks noGrp="1"/>
          </p:cNvGraphicFramePr>
          <p:nvPr>
            <p:ph type="chart" sz="quarter" idx="13"/>
            <p:extLst>
              <p:ext uri="{D42A27DB-BD31-4B8C-83A1-F6EECF244321}">
                <p14:modId xmlns:p14="http://schemas.microsoft.com/office/powerpoint/2010/main" val="3025867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EABA5D-DDDC-433E-8946-CE0307C500EE}"/>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70249AF3-11BC-416D-9984-7B7E79AC52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5337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F394F-6B98-4676-BE28-6D12297E59EA}"/>
              </a:ext>
            </a:extLst>
          </p:cNvPr>
          <p:cNvSpPr>
            <a:spLocks noGrp="1"/>
          </p:cNvSpPr>
          <p:nvPr>
            <p:ph type="title"/>
          </p:nvPr>
        </p:nvSpPr>
        <p:spPr/>
        <p:txBody>
          <a:bodyPr/>
          <a:lstStyle/>
          <a:p>
            <a:r>
              <a:rPr lang="en-US"/>
              <a:t>Instagram Interactions Distribution | SYM</a:t>
            </a:r>
          </a:p>
        </p:txBody>
      </p:sp>
      <p:graphicFrame>
        <p:nvGraphicFramePr>
          <p:cNvPr id="6" name="Chart Placeholder 5">
            <a:extLst>
              <a:ext uri="{FF2B5EF4-FFF2-40B4-BE49-F238E27FC236}">
                <a16:creationId xmlns:a16="http://schemas.microsoft.com/office/drawing/2014/main" id="{9D47A484-2A2F-4128-9030-470417A72FE6}"/>
              </a:ext>
            </a:extLst>
          </p:cNvPr>
          <p:cNvGraphicFramePr>
            <a:graphicFrameLocks noGrp="1"/>
          </p:cNvGraphicFramePr>
          <p:nvPr>
            <p:ph type="chart" sz="quarter" idx="13"/>
            <p:extLst>
              <p:ext uri="{D42A27DB-BD31-4B8C-83A1-F6EECF244321}">
                <p14:modId xmlns:p14="http://schemas.microsoft.com/office/powerpoint/2010/main" val="2661654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166FF0-54B2-48FC-B23E-4B9D88D8BE52}"/>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66B480CA-FD2E-42B3-ADAA-A54CDFFE3A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3548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F45D0-51B9-41F2-B90E-3A7BFC13A53E}"/>
              </a:ext>
            </a:extLst>
          </p:cNvPr>
          <p:cNvSpPr>
            <a:spLocks noGrp="1"/>
          </p:cNvSpPr>
          <p:nvPr>
            <p:ph type="title"/>
          </p:nvPr>
        </p:nvSpPr>
        <p:spPr/>
        <p:txBody>
          <a:bodyPr/>
          <a:lstStyle/>
          <a:p>
            <a:r>
              <a:rPr lang="en-US"/>
              <a:t>Instagram Hashtag Detection | SYM</a:t>
            </a:r>
          </a:p>
        </p:txBody>
      </p:sp>
      <p:graphicFrame>
        <p:nvGraphicFramePr>
          <p:cNvPr id="5" name="Table Placeholder 4">
            <a:extLst>
              <a:ext uri="{FF2B5EF4-FFF2-40B4-BE49-F238E27FC236}">
                <a16:creationId xmlns:a16="http://schemas.microsoft.com/office/drawing/2014/main" id="{17A53446-AA3C-40CA-A872-4AFC24F5B6E1}"/>
              </a:ext>
            </a:extLst>
          </p:cNvPr>
          <p:cNvGraphicFramePr>
            <a:graphicFrameLocks noGrp="1"/>
          </p:cNvGraphicFramePr>
          <p:nvPr>
            <p:ph type="tbl" sz="quarter" idx="13"/>
            <p:extLst>
              <p:ext uri="{D42A27DB-BD31-4B8C-83A1-F6EECF244321}">
                <p14:modId xmlns:p14="http://schemas.microsoft.com/office/powerpoint/2010/main" val="1894765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27092030"/>
                    </a:ext>
                  </a:extLst>
                </a:gridCol>
                <a:gridCol w="1399032">
                  <a:extLst>
                    <a:ext uri="{9D8B030D-6E8A-4147-A177-3AD203B41FA5}">
                      <a16:colId xmlns:a16="http://schemas.microsoft.com/office/drawing/2014/main" val="1370738045"/>
                    </a:ext>
                  </a:extLst>
                </a:gridCol>
                <a:gridCol w="1399032">
                  <a:extLst>
                    <a:ext uri="{9D8B030D-6E8A-4147-A177-3AD203B41FA5}">
                      <a16:colId xmlns:a16="http://schemas.microsoft.com/office/drawing/2014/main" val="4269249801"/>
                    </a:ext>
                  </a:extLst>
                </a:gridCol>
                <a:gridCol w="1399032">
                  <a:extLst>
                    <a:ext uri="{9D8B030D-6E8A-4147-A177-3AD203B41FA5}">
                      <a16:colId xmlns:a16="http://schemas.microsoft.com/office/drawing/2014/main" val="2270360000"/>
                    </a:ext>
                  </a:extLst>
                </a:gridCol>
                <a:gridCol w="1399032">
                  <a:extLst>
                    <a:ext uri="{9D8B030D-6E8A-4147-A177-3AD203B41FA5}">
                      <a16:colId xmlns:a16="http://schemas.microsoft.com/office/drawing/2014/main" val="3944184313"/>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Likes per Post</a:t>
                      </a:r>
                    </a:p>
                  </a:txBody>
                  <a:tcPr/>
                </a:tc>
                <a:tc>
                  <a:txBody>
                    <a:bodyPr/>
                    <a:lstStyle/>
                    <a:p>
                      <a:r>
                        <a:rPr lang="en-US" sz="1000"/>
                        <a:t>Avg. Comments per Post</a:t>
                      </a:r>
                    </a:p>
                  </a:txBody>
                  <a:tcPr/>
                </a:tc>
                <a:tc>
                  <a:txBody>
                    <a:bodyPr/>
                    <a:lstStyle/>
                    <a:p>
                      <a:r>
                        <a:rPr lang="en-US" sz="1000"/>
                        <a:t>Avg. Interactions per Post</a:t>
                      </a:r>
                    </a:p>
                  </a:txBody>
                  <a:tcPr/>
                </a:tc>
                <a:extLst>
                  <a:ext uri="{0D108BD9-81ED-4DB2-BD59-A6C34878D82A}">
                    <a16:rowId xmlns:a16="http://schemas.microsoft.com/office/drawing/2014/main" val="232014663"/>
                  </a:ext>
                </a:extLst>
              </a:tr>
              <a:tr h="370840">
                <a:tc>
                  <a:txBody>
                    <a:bodyPr/>
                    <a:lstStyle/>
                    <a:p>
                      <a:r>
                        <a:rPr lang="en-US" sz="1000"/>
                        <a:t>#Keeway</a:t>
                      </a:r>
                    </a:p>
                  </a:txBody>
                  <a:tcPr/>
                </a:tc>
                <a:tc>
                  <a:txBody>
                    <a:bodyPr/>
                    <a:lstStyle/>
                    <a:p>
                      <a:r>
                        <a:rPr lang="en-US" sz="1000"/>
                        <a:t>4</a:t>
                      </a:r>
                    </a:p>
                  </a:txBody>
                  <a:tcPr/>
                </a:tc>
                <a:tc>
                  <a:txBody>
                    <a:bodyPr/>
                    <a:lstStyle/>
                    <a:p>
                      <a:r>
                        <a:rPr lang="en-US" sz="1000"/>
                        <a:t>78.25</a:t>
                      </a:r>
                    </a:p>
                  </a:txBody>
                  <a:tcPr/>
                </a:tc>
                <a:tc>
                  <a:txBody>
                    <a:bodyPr/>
                    <a:lstStyle/>
                    <a:p>
                      <a:r>
                        <a:rPr lang="en-US" sz="1000"/>
                        <a:t>8.5</a:t>
                      </a:r>
                    </a:p>
                  </a:txBody>
                  <a:tcPr/>
                </a:tc>
                <a:tc>
                  <a:txBody>
                    <a:bodyPr/>
                    <a:lstStyle/>
                    <a:p>
                      <a:r>
                        <a:rPr lang="en-US" sz="1000"/>
                        <a:t>86.75</a:t>
                      </a:r>
                    </a:p>
                  </a:txBody>
                  <a:tcPr/>
                </a:tc>
                <a:extLst>
                  <a:ext uri="{0D108BD9-81ED-4DB2-BD59-A6C34878D82A}">
                    <a16:rowId xmlns:a16="http://schemas.microsoft.com/office/drawing/2014/main" val="990559324"/>
                  </a:ext>
                </a:extLst>
              </a:tr>
              <a:tr h="370840">
                <a:tc>
                  <a:txBody>
                    <a:bodyPr/>
                    <a:lstStyle/>
                    <a:p>
                      <a:r>
                        <a:rPr lang="en-US" sz="1000"/>
                        <a:t>#Sym</a:t>
                      </a:r>
                    </a:p>
                  </a:txBody>
                  <a:tcPr/>
                </a:tc>
                <a:tc>
                  <a:txBody>
                    <a:bodyPr/>
                    <a:lstStyle/>
                    <a:p>
                      <a:r>
                        <a:rPr lang="en-US" sz="1000"/>
                        <a:t>4</a:t>
                      </a:r>
                    </a:p>
                  </a:txBody>
                  <a:tcPr/>
                </a:tc>
                <a:tc>
                  <a:txBody>
                    <a:bodyPr/>
                    <a:lstStyle/>
                    <a:p>
                      <a:r>
                        <a:rPr lang="en-US" sz="1000"/>
                        <a:t>33.75</a:t>
                      </a:r>
                    </a:p>
                  </a:txBody>
                  <a:tcPr/>
                </a:tc>
                <a:tc>
                  <a:txBody>
                    <a:bodyPr/>
                    <a:lstStyle/>
                    <a:p>
                      <a:r>
                        <a:rPr lang="en-US" sz="1000"/>
                        <a:t>3.25</a:t>
                      </a:r>
                    </a:p>
                  </a:txBody>
                  <a:tcPr/>
                </a:tc>
                <a:tc>
                  <a:txBody>
                    <a:bodyPr/>
                    <a:lstStyle/>
                    <a:p>
                      <a:r>
                        <a:rPr lang="en-US" sz="1000"/>
                        <a:t>37</a:t>
                      </a:r>
                    </a:p>
                  </a:txBody>
                  <a:tcPr/>
                </a:tc>
                <a:extLst>
                  <a:ext uri="{0D108BD9-81ED-4DB2-BD59-A6C34878D82A}">
                    <a16:rowId xmlns:a16="http://schemas.microsoft.com/office/drawing/2014/main" val="979627310"/>
                  </a:ext>
                </a:extLst>
              </a:tr>
              <a:tr h="370840">
                <a:tc>
                  <a:txBody>
                    <a:bodyPr/>
                    <a:lstStyle/>
                    <a:p>
                      <a:r>
                        <a:rPr lang="en-US" sz="1000"/>
                        <a:t>#Scooter</a:t>
                      </a:r>
                    </a:p>
                  </a:txBody>
                  <a:tcPr/>
                </a:tc>
                <a:tc>
                  <a:txBody>
                    <a:bodyPr/>
                    <a:lstStyle/>
                    <a:p>
                      <a:r>
                        <a:rPr lang="en-US" sz="1000"/>
                        <a:t>4</a:t>
                      </a:r>
                    </a:p>
                  </a:txBody>
                  <a:tcPr/>
                </a:tc>
                <a:tc>
                  <a:txBody>
                    <a:bodyPr/>
                    <a:lstStyle/>
                    <a:p>
                      <a:r>
                        <a:rPr lang="en-US" sz="1000"/>
                        <a:t>33.75</a:t>
                      </a:r>
                    </a:p>
                  </a:txBody>
                  <a:tcPr/>
                </a:tc>
                <a:tc>
                  <a:txBody>
                    <a:bodyPr/>
                    <a:lstStyle/>
                    <a:p>
                      <a:r>
                        <a:rPr lang="en-US" sz="1000"/>
                        <a:t>3.25</a:t>
                      </a:r>
                    </a:p>
                  </a:txBody>
                  <a:tcPr/>
                </a:tc>
                <a:tc>
                  <a:txBody>
                    <a:bodyPr/>
                    <a:lstStyle/>
                    <a:p>
                      <a:r>
                        <a:rPr lang="en-US" sz="1000"/>
                        <a:t>37</a:t>
                      </a:r>
                    </a:p>
                  </a:txBody>
                  <a:tcPr/>
                </a:tc>
                <a:extLst>
                  <a:ext uri="{0D108BD9-81ED-4DB2-BD59-A6C34878D82A}">
                    <a16:rowId xmlns:a16="http://schemas.microsoft.com/office/drawing/2014/main" val="3811157478"/>
                  </a:ext>
                </a:extLst>
              </a:tr>
              <a:tr h="370840">
                <a:tc>
                  <a:txBody>
                    <a:bodyPr/>
                    <a:lstStyle/>
                    <a:p>
                      <a:r>
                        <a:rPr lang="en-US" sz="1000"/>
                        <a:t>#Citycom</a:t>
                      </a:r>
                    </a:p>
                  </a:txBody>
                  <a:tcPr/>
                </a:tc>
                <a:tc>
                  <a:txBody>
                    <a:bodyPr/>
                    <a:lstStyle/>
                    <a:p>
                      <a:r>
                        <a:rPr lang="en-US" sz="1000"/>
                        <a:t>4</a:t>
                      </a:r>
                    </a:p>
                  </a:txBody>
                  <a:tcPr/>
                </a:tc>
                <a:tc>
                  <a:txBody>
                    <a:bodyPr/>
                    <a:lstStyle/>
                    <a:p>
                      <a:r>
                        <a:rPr lang="en-US" sz="1000"/>
                        <a:t>33.75</a:t>
                      </a:r>
                    </a:p>
                  </a:txBody>
                  <a:tcPr/>
                </a:tc>
                <a:tc>
                  <a:txBody>
                    <a:bodyPr/>
                    <a:lstStyle/>
                    <a:p>
                      <a:r>
                        <a:rPr lang="en-US" sz="1000"/>
                        <a:t>3.25</a:t>
                      </a:r>
                    </a:p>
                  </a:txBody>
                  <a:tcPr/>
                </a:tc>
                <a:tc>
                  <a:txBody>
                    <a:bodyPr/>
                    <a:lstStyle/>
                    <a:p>
                      <a:r>
                        <a:rPr lang="en-US" sz="1000"/>
                        <a:t>37</a:t>
                      </a:r>
                    </a:p>
                  </a:txBody>
                  <a:tcPr/>
                </a:tc>
                <a:extLst>
                  <a:ext uri="{0D108BD9-81ED-4DB2-BD59-A6C34878D82A}">
                    <a16:rowId xmlns:a16="http://schemas.microsoft.com/office/drawing/2014/main" val="2942093269"/>
                  </a:ext>
                </a:extLst>
              </a:tr>
            </a:tbl>
          </a:graphicData>
        </a:graphic>
      </p:graphicFrame>
      <p:sp>
        <p:nvSpPr>
          <p:cNvPr id="4" name="Text Placeholder 3">
            <a:extLst>
              <a:ext uri="{FF2B5EF4-FFF2-40B4-BE49-F238E27FC236}">
                <a16:creationId xmlns:a16="http://schemas.microsoft.com/office/drawing/2014/main" id="{3B8A1BFD-A658-485D-8D4D-30435FD62A35}"/>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4264479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3D606-8CD7-44CD-87AD-F2249536C5C3}"/>
              </a:ext>
            </a:extLst>
          </p:cNvPr>
          <p:cNvSpPr>
            <a:spLocks noGrp="1"/>
          </p:cNvSpPr>
          <p:nvPr>
            <p:ph type="title"/>
          </p:nvPr>
        </p:nvSpPr>
        <p:spPr/>
        <p:txBody>
          <a:bodyPr/>
          <a:lstStyle/>
          <a:p>
            <a:r>
              <a:rPr lang="en-US"/>
              <a:t>Instagram Posts Table | SYM - 1 of 18</a:t>
            </a:r>
          </a:p>
        </p:txBody>
      </p:sp>
      <p:graphicFrame>
        <p:nvGraphicFramePr>
          <p:cNvPr id="5" name="Table Placeholder 4">
            <a:extLst>
              <a:ext uri="{FF2B5EF4-FFF2-40B4-BE49-F238E27FC236}">
                <a16:creationId xmlns:a16="http://schemas.microsoft.com/office/drawing/2014/main" id="{14B7FC7B-FCBD-4A0C-9726-071A3E5B4BD8}"/>
              </a:ext>
            </a:extLst>
          </p:cNvPr>
          <p:cNvGraphicFramePr>
            <a:graphicFrameLocks noGrp="1"/>
          </p:cNvGraphicFramePr>
          <p:nvPr>
            <p:ph type="tbl" sz="quarter" idx="13"/>
            <p:extLst>
              <p:ext uri="{D42A27DB-BD31-4B8C-83A1-F6EECF244321}">
                <p14:modId xmlns:p14="http://schemas.microsoft.com/office/powerpoint/2010/main" val="527731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24174568"/>
                    </a:ext>
                  </a:extLst>
                </a:gridCol>
                <a:gridCol w="1810512">
                  <a:extLst>
                    <a:ext uri="{9D8B030D-6E8A-4147-A177-3AD203B41FA5}">
                      <a16:colId xmlns:a16="http://schemas.microsoft.com/office/drawing/2014/main" val="834919625"/>
                    </a:ext>
                  </a:extLst>
                </a:gridCol>
                <a:gridCol w="822960">
                  <a:extLst>
                    <a:ext uri="{9D8B030D-6E8A-4147-A177-3AD203B41FA5}">
                      <a16:colId xmlns:a16="http://schemas.microsoft.com/office/drawing/2014/main" val="2207875750"/>
                    </a:ext>
                  </a:extLst>
                </a:gridCol>
                <a:gridCol w="822960">
                  <a:extLst>
                    <a:ext uri="{9D8B030D-6E8A-4147-A177-3AD203B41FA5}">
                      <a16:colId xmlns:a16="http://schemas.microsoft.com/office/drawing/2014/main" val="3986674661"/>
                    </a:ext>
                  </a:extLst>
                </a:gridCol>
                <a:gridCol w="822960">
                  <a:extLst>
                    <a:ext uri="{9D8B030D-6E8A-4147-A177-3AD203B41FA5}">
                      <a16:colId xmlns:a16="http://schemas.microsoft.com/office/drawing/2014/main" val="3167862759"/>
                    </a:ext>
                  </a:extLst>
                </a:gridCol>
                <a:gridCol w="822960">
                  <a:extLst>
                    <a:ext uri="{9D8B030D-6E8A-4147-A177-3AD203B41FA5}">
                      <a16:colId xmlns:a16="http://schemas.microsoft.com/office/drawing/2014/main" val="1502680160"/>
                    </a:ext>
                  </a:extLst>
                </a:gridCol>
                <a:gridCol w="822960">
                  <a:extLst>
                    <a:ext uri="{9D8B030D-6E8A-4147-A177-3AD203B41FA5}">
                      <a16:colId xmlns:a16="http://schemas.microsoft.com/office/drawing/2014/main" val="2057021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0156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- 2022-03-23 17:17:01</a:t>
                      </a:r>
                      <a:r>
                        <a:rPr kumimoji="0" lang="es-ES" sz="1000" b="0" i="0" u="none" strike="noStrike" kern="1200" cap="none" spc="0" normalizeH="0" baseline="0" noProof="0">
                          <a:ln>
                            <a:noFill/>
                          </a:ln>
                          <a:solidFill>
                            <a:prstClr val="black"/>
                          </a:solidFill>
                          <a:effectLst/>
                          <a:uLnTx/>
                          <a:uFillTx/>
                          <a:latin typeface="+mn-lt"/>
                          <a:ea typeface="+mn-ea"/>
                          <a:cs typeface="+mn-cs"/>
                        </a:rPr>
                        <a:t>
 ¿Cuál es tu próximo destino? Tenes algo planeado o dejas que la ruta y tu instinto te guíen?
Cualquiera sea tu plan, llegá lejos con tu 𝐊-𝐋𝐢𝐠𝐡𝐭 𝟐𝟎𝟐.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276982591_948627209159444_4455938704640799233_n.jpg?_nc_cat=104&amp;ccb=1-5&amp;_nc_sid=8ae9d6&amp;_nc_ohc=UJCZ3ynWUtEAX8fOp3G&amp;_nc_ht=scontent-iad3-1.cdninstagram.com&amp;edm=AL-3X8kEAAAA&amp;oh=00_AT-HZARyQKum_Hc6tiTQ8Xjnp4sRsYcw-oOYLTF-vMVeOw&amp;oe=625D55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83503163"/>
                  </a:ext>
                </a:extLst>
              </a:tr>
            </a:tbl>
          </a:graphicData>
        </a:graphic>
      </p:graphicFrame>
      <p:sp>
        <p:nvSpPr>
          <p:cNvPr id="4" name="Text Placeholder 3">
            <a:extLst>
              <a:ext uri="{FF2B5EF4-FFF2-40B4-BE49-F238E27FC236}">
                <a16:creationId xmlns:a16="http://schemas.microsoft.com/office/drawing/2014/main" id="{4FF3D7BB-8ABB-45BF-A5DF-F3DB79FE76AF}"/>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750546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5AC74-3191-4A4D-A347-B520D0733DDA}"/>
              </a:ext>
            </a:extLst>
          </p:cNvPr>
          <p:cNvSpPr>
            <a:spLocks noGrp="1"/>
          </p:cNvSpPr>
          <p:nvPr>
            <p:ph type="title"/>
          </p:nvPr>
        </p:nvSpPr>
        <p:spPr/>
        <p:txBody>
          <a:bodyPr/>
          <a:lstStyle/>
          <a:p>
            <a:r>
              <a:rPr lang="en-US"/>
              <a:t>Instagram Posts Table | SYM - 2 of 18</a:t>
            </a:r>
          </a:p>
        </p:txBody>
      </p:sp>
      <p:graphicFrame>
        <p:nvGraphicFramePr>
          <p:cNvPr id="5" name="Table Placeholder 4">
            <a:extLst>
              <a:ext uri="{FF2B5EF4-FFF2-40B4-BE49-F238E27FC236}">
                <a16:creationId xmlns:a16="http://schemas.microsoft.com/office/drawing/2014/main" id="{FEEF5C20-AEA2-4D81-99AC-96F4B68DDC49}"/>
              </a:ext>
            </a:extLst>
          </p:cNvPr>
          <p:cNvGraphicFramePr>
            <a:graphicFrameLocks noGrp="1"/>
          </p:cNvGraphicFramePr>
          <p:nvPr>
            <p:ph type="tbl" sz="quarter" idx="13"/>
            <p:extLst>
              <p:ext uri="{D42A27DB-BD31-4B8C-83A1-F6EECF244321}">
                <p14:modId xmlns:p14="http://schemas.microsoft.com/office/powerpoint/2010/main" val="1230869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40868773"/>
                    </a:ext>
                  </a:extLst>
                </a:gridCol>
                <a:gridCol w="1810512">
                  <a:extLst>
                    <a:ext uri="{9D8B030D-6E8A-4147-A177-3AD203B41FA5}">
                      <a16:colId xmlns:a16="http://schemas.microsoft.com/office/drawing/2014/main" val="1074853034"/>
                    </a:ext>
                  </a:extLst>
                </a:gridCol>
                <a:gridCol w="822960">
                  <a:extLst>
                    <a:ext uri="{9D8B030D-6E8A-4147-A177-3AD203B41FA5}">
                      <a16:colId xmlns:a16="http://schemas.microsoft.com/office/drawing/2014/main" val="1456267812"/>
                    </a:ext>
                  </a:extLst>
                </a:gridCol>
                <a:gridCol w="822960">
                  <a:extLst>
                    <a:ext uri="{9D8B030D-6E8A-4147-A177-3AD203B41FA5}">
                      <a16:colId xmlns:a16="http://schemas.microsoft.com/office/drawing/2014/main" val="2846713451"/>
                    </a:ext>
                  </a:extLst>
                </a:gridCol>
                <a:gridCol w="822960">
                  <a:extLst>
                    <a:ext uri="{9D8B030D-6E8A-4147-A177-3AD203B41FA5}">
                      <a16:colId xmlns:a16="http://schemas.microsoft.com/office/drawing/2014/main" val="1330520349"/>
                    </a:ext>
                  </a:extLst>
                </a:gridCol>
                <a:gridCol w="822960">
                  <a:extLst>
                    <a:ext uri="{9D8B030D-6E8A-4147-A177-3AD203B41FA5}">
                      <a16:colId xmlns:a16="http://schemas.microsoft.com/office/drawing/2014/main" val="3956066326"/>
                    </a:ext>
                  </a:extLst>
                </a:gridCol>
                <a:gridCol w="822960">
                  <a:extLst>
                    <a:ext uri="{9D8B030D-6E8A-4147-A177-3AD203B41FA5}">
                      <a16:colId xmlns:a16="http://schemas.microsoft.com/office/drawing/2014/main" val="924243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4017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- 2022-03-30 11:37:06</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Hay que seguir moviéndose.
Porque el mundo sigue andando y vos tampoco
querés parar.
Podemos movernos siempre seguros y sin dejar de buscar la adrenalina.
Kymco. Mobility for your liberty.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277442932_451821003406147_4029557319348636780_n.jpg?_nc_cat=107&amp;ccb=1-5&amp;_nc_sid=8ae9d6&amp;_nc_ohc=9wzcXHpW5xgAX_JMMvY&amp;_nc_ht=scontent-iad3-2.cdninstagram.com&amp;edm=AL-3X8kEAAAA&amp;oh=00_AT_P3VTPfdq60UjespmJczTceBWZ5tcUY8ayj1afP_RTrQ&amp;oe=625E92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2102084"/>
                  </a:ext>
                </a:extLst>
              </a:tr>
            </a:tbl>
          </a:graphicData>
        </a:graphic>
      </p:graphicFrame>
      <p:sp>
        <p:nvSpPr>
          <p:cNvPr id="4" name="Text Placeholder 3">
            <a:extLst>
              <a:ext uri="{FF2B5EF4-FFF2-40B4-BE49-F238E27FC236}">
                <a16:creationId xmlns:a16="http://schemas.microsoft.com/office/drawing/2014/main" id="{9A96B9BB-FE27-4B66-B06F-19412FB0F448}"/>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6760409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62D99-7007-4BE6-96DD-2BBC98938028}"/>
              </a:ext>
            </a:extLst>
          </p:cNvPr>
          <p:cNvSpPr>
            <a:spLocks noGrp="1"/>
          </p:cNvSpPr>
          <p:nvPr>
            <p:ph type="title"/>
          </p:nvPr>
        </p:nvSpPr>
        <p:spPr/>
        <p:txBody>
          <a:bodyPr/>
          <a:lstStyle/>
          <a:p>
            <a:r>
              <a:rPr lang="en-US"/>
              <a:t>Instagram Posts Table | SYM - 3 of 18</a:t>
            </a:r>
          </a:p>
        </p:txBody>
      </p:sp>
      <p:graphicFrame>
        <p:nvGraphicFramePr>
          <p:cNvPr id="5" name="Table Placeholder 4">
            <a:extLst>
              <a:ext uri="{FF2B5EF4-FFF2-40B4-BE49-F238E27FC236}">
                <a16:creationId xmlns:a16="http://schemas.microsoft.com/office/drawing/2014/main" id="{CF414CC5-E9B8-490E-B54E-3C7D71F5ADC9}"/>
              </a:ext>
            </a:extLst>
          </p:cNvPr>
          <p:cNvGraphicFramePr>
            <a:graphicFrameLocks noGrp="1"/>
          </p:cNvGraphicFramePr>
          <p:nvPr>
            <p:ph type="tbl" sz="quarter" idx="13"/>
            <p:extLst>
              <p:ext uri="{D42A27DB-BD31-4B8C-83A1-F6EECF244321}">
                <p14:modId xmlns:p14="http://schemas.microsoft.com/office/powerpoint/2010/main" val="3009578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19348274"/>
                    </a:ext>
                  </a:extLst>
                </a:gridCol>
                <a:gridCol w="1810512">
                  <a:extLst>
                    <a:ext uri="{9D8B030D-6E8A-4147-A177-3AD203B41FA5}">
                      <a16:colId xmlns:a16="http://schemas.microsoft.com/office/drawing/2014/main" val="1014335490"/>
                    </a:ext>
                  </a:extLst>
                </a:gridCol>
                <a:gridCol w="822960">
                  <a:extLst>
                    <a:ext uri="{9D8B030D-6E8A-4147-A177-3AD203B41FA5}">
                      <a16:colId xmlns:a16="http://schemas.microsoft.com/office/drawing/2014/main" val="839753350"/>
                    </a:ext>
                  </a:extLst>
                </a:gridCol>
                <a:gridCol w="822960">
                  <a:extLst>
                    <a:ext uri="{9D8B030D-6E8A-4147-A177-3AD203B41FA5}">
                      <a16:colId xmlns:a16="http://schemas.microsoft.com/office/drawing/2014/main" val="428560046"/>
                    </a:ext>
                  </a:extLst>
                </a:gridCol>
                <a:gridCol w="822960">
                  <a:extLst>
                    <a:ext uri="{9D8B030D-6E8A-4147-A177-3AD203B41FA5}">
                      <a16:colId xmlns:a16="http://schemas.microsoft.com/office/drawing/2014/main" val="539381176"/>
                    </a:ext>
                  </a:extLst>
                </a:gridCol>
                <a:gridCol w="822960">
                  <a:extLst>
                    <a:ext uri="{9D8B030D-6E8A-4147-A177-3AD203B41FA5}">
                      <a16:colId xmlns:a16="http://schemas.microsoft.com/office/drawing/2014/main" val="1836452376"/>
                    </a:ext>
                  </a:extLst>
                </a:gridCol>
                <a:gridCol w="822960">
                  <a:extLst>
                    <a:ext uri="{9D8B030D-6E8A-4147-A177-3AD203B41FA5}">
                      <a16:colId xmlns:a16="http://schemas.microsoft.com/office/drawing/2014/main" val="2522570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2271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keewayargentina - 2022-03-30 16:52:32</a:t>
                      </a:r>
                      <a:r>
                        <a:rPr kumimoji="0" lang="en-US" sz="1000" b="0" i="0" u="none" strike="noStrike" kern="1200" cap="none" spc="0" normalizeH="0" baseline="0" noProof="0">
                          <a:ln>
                            <a:noFill/>
                          </a:ln>
                          <a:solidFill>
                            <a:prstClr val="black"/>
                          </a:solidFill>
                          <a:effectLst/>
                          <a:uLnTx/>
                          <a:uFillTx/>
                          <a:latin typeface="+mn-lt"/>
                          <a:ea typeface="+mn-ea"/>
                          <a:cs typeface="+mn-cs"/>
                        </a:rPr>
                        <a:t>
 La 𝐊-𝐋𝐢𝐠𝐡𝐭 𝟐𝟎𝟐, gracias a su 𝐚𝐬𝐢𝐞𝐧𝐭𝐨 𝐞𝐫𝐠𝐨𝐧𝐨́𝐦𝐢𝐜𝐨, permite que conduzcas con una buena postura y disfrutes de recorridos largos.
Convertí tus salidas en moto en una experiencia única.
#Keeway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277472586_671558094092485_1554511383830241210_n.jpg?_nc_cat=110&amp;ccb=1-5&amp;_nc_sid=8ae9d6&amp;_nc_ohc=au3n1gIZ8HQAX8e3kqQ&amp;_nc_ht=scontent-iad3-1.cdninstagram.com&amp;edm=AL-3X8kEAAAA&amp;oh=00_AT_OaYcbUJtCOKxUXUIf6qBPtBm-UAnHq41JGoKsOZoVyw&amp;oe=625E0C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25281430"/>
                  </a:ext>
                </a:extLst>
              </a:tr>
            </a:tbl>
          </a:graphicData>
        </a:graphic>
      </p:graphicFrame>
      <p:sp>
        <p:nvSpPr>
          <p:cNvPr id="4" name="Text Placeholder 3">
            <a:extLst>
              <a:ext uri="{FF2B5EF4-FFF2-40B4-BE49-F238E27FC236}">
                <a16:creationId xmlns:a16="http://schemas.microsoft.com/office/drawing/2014/main" id="{6F4EBA86-4D58-4075-BB20-19B4AEF084BE}"/>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504274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064DE-9FA3-4D7C-A73E-164AAD099E67}"/>
              </a:ext>
            </a:extLst>
          </p:cNvPr>
          <p:cNvSpPr>
            <a:spLocks noGrp="1"/>
          </p:cNvSpPr>
          <p:nvPr>
            <p:ph type="title"/>
          </p:nvPr>
        </p:nvSpPr>
        <p:spPr/>
        <p:txBody>
          <a:bodyPr/>
          <a:lstStyle/>
          <a:p>
            <a:r>
              <a:rPr lang="en-US"/>
              <a:t>Instagram Posts Table | SYM - 4 of 18</a:t>
            </a:r>
          </a:p>
        </p:txBody>
      </p:sp>
      <p:graphicFrame>
        <p:nvGraphicFramePr>
          <p:cNvPr id="5" name="Table Placeholder 4">
            <a:extLst>
              <a:ext uri="{FF2B5EF4-FFF2-40B4-BE49-F238E27FC236}">
                <a16:creationId xmlns:a16="http://schemas.microsoft.com/office/drawing/2014/main" id="{71941D0D-7333-4A81-BB5F-05D81191D7E0}"/>
              </a:ext>
            </a:extLst>
          </p:cNvPr>
          <p:cNvGraphicFramePr>
            <a:graphicFrameLocks noGrp="1"/>
          </p:cNvGraphicFramePr>
          <p:nvPr>
            <p:ph type="tbl" sz="quarter" idx="13"/>
            <p:extLst>
              <p:ext uri="{D42A27DB-BD31-4B8C-83A1-F6EECF244321}">
                <p14:modId xmlns:p14="http://schemas.microsoft.com/office/powerpoint/2010/main" val="1630165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58492125"/>
                    </a:ext>
                  </a:extLst>
                </a:gridCol>
                <a:gridCol w="1810512">
                  <a:extLst>
                    <a:ext uri="{9D8B030D-6E8A-4147-A177-3AD203B41FA5}">
                      <a16:colId xmlns:a16="http://schemas.microsoft.com/office/drawing/2014/main" val="1388818470"/>
                    </a:ext>
                  </a:extLst>
                </a:gridCol>
                <a:gridCol w="822960">
                  <a:extLst>
                    <a:ext uri="{9D8B030D-6E8A-4147-A177-3AD203B41FA5}">
                      <a16:colId xmlns:a16="http://schemas.microsoft.com/office/drawing/2014/main" val="2353299664"/>
                    </a:ext>
                  </a:extLst>
                </a:gridCol>
                <a:gridCol w="822960">
                  <a:extLst>
                    <a:ext uri="{9D8B030D-6E8A-4147-A177-3AD203B41FA5}">
                      <a16:colId xmlns:a16="http://schemas.microsoft.com/office/drawing/2014/main" val="2799157226"/>
                    </a:ext>
                  </a:extLst>
                </a:gridCol>
                <a:gridCol w="822960">
                  <a:extLst>
                    <a:ext uri="{9D8B030D-6E8A-4147-A177-3AD203B41FA5}">
                      <a16:colId xmlns:a16="http://schemas.microsoft.com/office/drawing/2014/main" val="3553000225"/>
                    </a:ext>
                  </a:extLst>
                </a:gridCol>
                <a:gridCol w="822960">
                  <a:extLst>
                    <a:ext uri="{9D8B030D-6E8A-4147-A177-3AD203B41FA5}">
                      <a16:colId xmlns:a16="http://schemas.microsoft.com/office/drawing/2014/main" val="2948372615"/>
                    </a:ext>
                  </a:extLst>
                </a:gridCol>
                <a:gridCol w="822960">
                  <a:extLst>
                    <a:ext uri="{9D8B030D-6E8A-4147-A177-3AD203B41FA5}">
                      <a16:colId xmlns:a16="http://schemas.microsoft.com/office/drawing/2014/main" val="1156686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3344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- 2022-04-13 16:00:36</a:t>
                      </a:r>
                      <a:r>
                        <a:rPr kumimoji="0" lang="es-ES" sz="1000" b="0" i="0" u="none" strike="noStrike" kern="1200" cap="none" spc="0" normalizeH="0" baseline="0" noProof="0">
                          <a:ln>
                            <a:noFill/>
                          </a:ln>
                          <a:solidFill>
                            <a:prstClr val="black"/>
                          </a:solidFill>
                          <a:effectLst/>
                          <a:uLnTx/>
                          <a:uFillTx/>
                          <a:latin typeface="+mn-lt"/>
                          <a:ea typeface="+mn-ea"/>
                          <a:cs typeface="+mn-cs"/>
                        </a:rPr>
                        <a:t>
 Una moto hecha para ir siempre por más y vivir momentos únicos.
¿A dónde tenes pensado ir con tu 𝐊-𝐋𝐢𝐠𝐡𝐭 𝟐𝟎𝟐 este fin de semana largo?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278409222_178639011172511_8018238765146800415_n.jpg?_nc_cat=108&amp;ccb=1-5&amp;_nc_sid=8ae9d6&amp;_nc_ohc=F5M0SCZqD6UAX-XzvgM&amp;_nc_ht=scontent-iad3-1.cdninstagram.com&amp;edm=AL-3X8kEAAAA&amp;oh=00_AT8CexQ8vlha1h_9LU6B34eb9X7IFCvokmEsubh-Y-ZmCQ&amp;oe=625EB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43491668"/>
                  </a:ext>
                </a:extLst>
              </a:tr>
            </a:tbl>
          </a:graphicData>
        </a:graphic>
      </p:graphicFrame>
      <p:sp>
        <p:nvSpPr>
          <p:cNvPr id="4" name="Text Placeholder 3">
            <a:extLst>
              <a:ext uri="{FF2B5EF4-FFF2-40B4-BE49-F238E27FC236}">
                <a16:creationId xmlns:a16="http://schemas.microsoft.com/office/drawing/2014/main" id="{A67EA6A0-E1A8-4613-A138-48807C8B3927}"/>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940179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E5428-4EAF-4AE1-9545-A06E6AFB6110}"/>
              </a:ext>
            </a:extLst>
          </p:cNvPr>
          <p:cNvSpPr>
            <a:spLocks noGrp="1"/>
          </p:cNvSpPr>
          <p:nvPr>
            <p:ph type="title"/>
          </p:nvPr>
        </p:nvSpPr>
        <p:spPr/>
        <p:txBody>
          <a:bodyPr/>
          <a:lstStyle/>
          <a:p>
            <a:r>
              <a:rPr lang="en-US"/>
              <a:t>Instagram Posts Table | SYM - 5 of 18</a:t>
            </a:r>
          </a:p>
        </p:txBody>
      </p:sp>
      <p:graphicFrame>
        <p:nvGraphicFramePr>
          <p:cNvPr id="5" name="Table Placeholder 4">
            <a:extLst>
              <a:ext uri="{FF2B5EF4-FFF2-40B4-BE49-F238E27FC236}">
                <a16:creationId xmlns:a16="http://schemas.microsoft.com/office/drawing/2014/main" id="{17D39C2A-94C8-4F49-B64A-FA164CB0B233}"/>
              </a:ext>
            </a:extLst>
          </p:cNvPr>
          <p:cNvGraphicFramePr>
            <a:graphicFrameLocks noGrp="1"/>
          </p:cNvGraphicFramePr>
          <p:nvPr>
            <p:ph type="tbl" sz="quarter" idx="13"/>
            <p:extLst>
              <p:ext uri="{D42A27DB-BD31-4B8C-83A1-F6EECF244321}">
                <p14:modId xmlns:p14="http://schemas.microsoft.com/office/powerpoint/2010/main" val="2802823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87781785"/>
                    </a:ext>
                  </a:extLst>
                </a:gridCol>
                <a:gridCol w="1810512">
                  <a:extLst>
                    <a:ext uri="{9D8B030D-6E8A-4147-A177-3AD203B41FA5}">
                      <a16:colId xmlns:a16="http://schemas.microsoft.com/office/drawing/2014/main" val="861983341"/>
                    </a:ext>
                  </a:extLst>
                </a:gridCol>
                <a:gridCol w="822960">
                  <a:extLst>
                    <a:ext uri="{9D8B030D-6E8A-4147-A177-3AD203B41FA5}">
                      <a16:colId xmlns:a16="http://schemas.microsoft.com/office/drawing/2014/main" val="3128432676"/>
                    </a:ext>
                  </a:extLst>
                </a:gridCol>
                <a:gridCol w="822960">
                  <a:extLst>
                    <a:ext uri="{9D8B030D-6E8A-4147-A177-3AD203B41FA5}">
                      <a16:colId xmlns:a16="http://schemas.microsoft.com/office/drawing/2014/main" val="2085072558"/>
                    </a:ext>
                  </a:extLst>
                </a:gridCol>
                <a:gridCol w="822960">
                  <a:extLst>
                    <a:ext uri="{9D8B030D-6E8A-4147-A177-3AD203B41FA5}">
                      <a16:colId xmlns:a16="http://schemas.microsoft.com/office/drawing/2014/main" val="3700781684"/>
                    </a:ext>
                  </a:extLst>
                </a:gridCol>
                <a:gridCol w="822960">
                  <a:extLst>
                    <a:ext uri="{9D8B030D-6E8A-4147-A177-3AD203B41FA5}">
                      <a16:colId xmlns:a16="http://schemas.microsoft.com/office/drawing/2014/main" val="822684774"/>
                    </a:ext>
                  </a:extLst>
                </a:gridCol>
                <a:gridCol w="822960">
                  <a:extLst>
                    <a:ext uri="{9D8B030D-6E8A-4147-A177-3AD203B41FA5}">
                      <a16:colId xmlns:a16="http://schemas.microsoft.com/office/drawing/2014/main" val="2110695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5365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- 2022-03-25 16:50:44</a:t>
                      </a:r>
                      <a:r>
                        <a:rPr kumimoji="0" lang="es-ES" sz="1000" b="0" i="0" u="none" strike="noStrike" kern="1200" cap="none" spc="0" normalizeH="0" baseline="0" noProof="0">
                          <a:ln>
                            <a:noFill/>
                          </a:ln>
                          <a:solidFill>
                            <a:prstClr val="black"/>
                          </a:solidFill>
                          <a:effectLst/>
                          <a:uLnTx/>
                          <a:uFillTx/>
                          <a:latin typeface="+mn-lt"/>
                          <a:ea typeface="+mn-ea"/>
                          <a:cs typeface="+mn-cs"/>
                        </a:rPr>
                        <a:t>
 El mundo sigue andando, hay que seguir moviéndose. Salí a buscar nuevas experiencias, pero moviéndote libre. Sin seguir ninguna tendencia. Sino pasándola!
Kymco. Mobility for enjoy.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276106253_1056343144968536_2937522558565744536_n.jpg?stp=dst-jpg_e15_s640x640&amp;_nc_ht=scontent.cdninstagram.com&amp;_nc_cat=108&amp;_nc_ohc=DQo6sYH4lEQAX9r6tyJ&amp;edm=AMO9-JQAAAAA&amp;ccb=7-4&amp;oh=00_AT_FJt6fUz-kdzFxOvKM4tMrmDw7FQp5ChYvQdJ8Dx7VQQ&amp;oe=6259EAD6&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89884112"/>
                  </a:ext>
                </a:extLst>
              </a:tr>
            </a:tbl>
          </a:graphicData>
        </a:graphic>
      </p:graphicFrame>
      <p:sp>
        <p:nvSpPr>
          <p:cNvPr id="4" name="Text Placeholder 3">
            <a:extLst>
              <a:ext uri="{FF2B5EF4-FFF2-40B4-BE49-F238E27FC236}">
                <a16:creationId xmlns:a16="http://schemas.microsoft.com/office/drawing/2014/main" id="{27155422-5186-4FC9-8E1B-D9833524D07A}"/>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5234412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04BD1-2F8B-4445-A18C-1F8E1A204A01}"/>
              </a:ext>
            </a:extLst>
          </p:cNvPr>
          <p:cNvSpPr>
            <a:spLocks noGrp="1"/>
          </p:cNvSpPr>
          <p:nvPr>
            <p:ph type="title"/>
          </p:nvPr>
        </p:nvSpPr>
        <p:spPr/>
        <p:txBody>
          <a:bodyPr/>
          <a:lstStyle/>
          <a:p>
            <a:r>
              <a:rPr lang="en-US"/>
              <a:t>Instagram Posts Table | SYM - 6 of 18</a:t>
            </a:r>
          </a:p>
        </p:txBody>
      </p:sp>
      <p:graphicFrame>
        <p:nvGraphicFramePr>
          <p:cNvPr id="5" name="Table Placeholder 4">
            <a:extLst>
              <a:ext uri="{FF2B5EF4-FFF2-40B4-BE49-F238E27FC236}">
                <a16:creationId xmlns:a16="http://schemas.microsoft.com/office/drawing/2014/main" id="{56311C02-087F-4395-9BFB-76A8BE083751}"/>
              </a:ext>
            </a:extLst>
          </p:cNvPr>
          <p:cNvGraphicFramePr>
            <a:graphicFrameLocks noGrp="1"/>
          </p:cNvGraphicFramePr>
          <p:nvPr>
            <p:ph type="tbl" sz="quarter" idx="13"/>
            <p:extLst>
              <p:ext uri="{D42A27DB-BD31-4B8C-83A1-F6EECF244321}">
                <p14:modId xmlns:p14="http://schemas.microsoft.com/office/powerpoint/2010/main" val="1779200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03427766"/>
                    </a:ext>
                  </a:extLst>
                </a:gridCol>
                <a:gridCol w="1810512">
                  <a:extLst>
                    <a:ext uri="{9D8B030D-6E8A-4147-A177-3AD203B41FA5}">
                      <a16:colId xmlns:a16="http://schemas.microsoft.com/office/drawing/2014/main" val="603155216"/>
                    </a:ext>
                  </a:extLst>
                </a:gridCol>
                <a:gridCol w="822960">
                  <a:extLst>
                    <a:ext uri="{9D8B030D-6E8A-4147-A177-3AD203B41FA5}">
                      <a16:colId xmlns:a16="http://schemas.microsoft.com/office/drawing/2014/main" val="3925444584"/>
                    </a:ext>
                  </a:extLst>
                </a:gridCol>
                <a:gridCol w="822960">
                  <a:extLst>
                    <a:ext uri="{9D8B030D-6E8A-4147-A177-3AD203B41FA5}">
                      <a16:colId xmlns:a16="http://schemas.microsoft.com/office/drawing/2014/main" val="2990986356"/>
                    </a:ext>
                  </a:extLst>
                </a:gridCol>
                <a:gridCol w="822960">
                  <a:extLst>
                    <a:ext uri="{9D8B030D-6E8A-4147-A177-3AD203B41FA5}">
                      <a16:colId xmlns:a16="http://schemas.microsoft.com/office/drawing/2014/main" val="3319164756"/>
                    </a:ext>
                  </a:extLst>
                </a:gridCol>
                <a:gridCol w="822960">
                  <a:extLst>
                    <a:ext uri="{9D8B030D-6E8A-4147-A177-3AD203B41FA5}">
                      <a16:colId xmlns:a16="http://schemas.microsoft.com/office/drawing/2014/main" val="1706123594"/>
                    </a:ext>
                  </a:extLst>
                </a:gridCol>
                <a:gridCol w="822960">
                  <a:extLst>
                    <a:ext uri="{9D8B030D-6E8A-4147-A177-3AD203B41FA5}">
                      <a16:colId xmlns:a16="http://schemas.microsoft.com/office/drawing/2014/main" val="3903255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4658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- 2022-04-06 16:58:33</a:t>
                      </a:r>
                      <a:r>
                        <a:rPr kumimoji="0" lang="es-ES" sz="1000" b="0" i="0" u="none" strike="noStrike" kern="1200" cap="none" spc="0" normalizeH="0" baseline="0" noProof="0">
                          <a:ln>
                            <a:noFill/>
                          </a:ln>
                          <a:solidFill>
                            <a:prstClr val="black"/>
                          </a:solidFill>
                          <a:effectLst/>
                          <a:uLnTx/>
                          <a:uFillTx/>
                          <a:latin typeface="+mn-lt"/>
                          <a:ea typeface="+mn-ea"/>
                          <a:cs typeface="+mn-cs"/>
                        </a:rPr>
                        <a:t>
 Una moto que te incita a ir siempre más lejos.
Subite a tu 𝐊-𝐋𝐢𝐠𝐡𝐭 𝟐𝟎𝟐 y preparate para vivir experiencias únicas.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277922945_345037851003572_922789047789790605_n.jpg?stp=dst-jpg_e35_s640x640_sh0.08&amp;_nc_ht=scontent.cdninstagram.com&amp;_nc_cat=108&amp;_nc_ohc=tlmz68kHqawAX_oTWLe&amp;edm=AMO9-JQAAAAA&amp;ccb=7-4&amp;oh=00_AT8Vnjf1YIg1wMhf6Det5RkhRqvsI9kMY7LDzc6R8EAEpA&amp;oe=625A06C4&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98701595"/>
                  </a:ext>
                </a:extLst>
              </a:tr>
            </a:tbl>
          </a:graphicData>
        </a:graphic>
      </p:graphicFrame>
      <p:sp>
        <p:nvSpPr>
          <p:cNvPr id="4" name="Text Placeholder 3">
            <a:extLst>
              <a:ext uri="{FF2B5EF4-FFF2-40B4-BE49-F238E27FC236}">
                <a16:creationId xmlns:a16="http://schemas.microsoft.com/office/drawing/2014/main" id="{4276F473-7E46-4D22-81C8-C50C9D1BEA6C}"/>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7816473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30394-9B9F-43F2-9249-0FA96ABEA7D0}"/>
              </a:ext>
            </a:extLst>
          </p:cNvPr>
          <p:cNvSpPr>
            <a:spLocks noGrp="1"/>
          </p:cNvSpPr>
          <p:nvPr>
            <p:ph type="title"/>
          </p:nvPr>
        </p:nvSpPr>
        <p:spPr/>
        <p:txBody>
          <a:bodyPr/>
          <a:lstStyle/>
          <a:p>
            <a:r>
              <a:rPr lang="en-US"/>
              <a:t>Instagram Posts Table | SYM - 7 of 18</a:t>
            </a:r>
          </a:p>
        </p:txBody>
      </p:sp>
      <p:graphicFrame>
        <p:nvGraphicFramePr>
          <p:cNvPr id="5" name="Table Placeholder 4">
            <a:extLst>
              <a:ext uri="{FF2B5EF4-FFF2-40B4-BE49-F238E27FC236}">
                <a16:creationId xmlns:a16="http://schemas.microsoft.com/office/drawing/2014/main" id="{C717FB7B-28E7-4317-AF56-8F2B689FE721}"/>
              </a:ext>
            </a:extLst>
          </p:cNvPr>
          <p:cNvGraphicFramePr>
            <a:graphicFrameLocks noGrp="1"/>
          </p:cNvGraphicFramePr>
          <p:nvPr>
            <p:ph type="tbl" sz="quarter" idx="13"/>
            <p:extLst>
              <p:ext uri="{D42A27DB-BD31-4B8C-83A1-F6EECF244321}">
                <p14:modId xmlns:p14="http://schemas.microsoft.com/office/powerpoint/2010/main" val="3636730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12096576"/>
                    </a:ext>
                  </a:extLst>
                </a:gridCol>
                <a:gridCol w="1810512">
                  <a:extLst>
                    <a:ext uri="{9D8B030D-6E8A-4147-A177-3AD203B41FA5}">
                      <a16:colId xmlns:a16="http://schemas.microsoft.com/office/drawing/2014/main" val="908980117"/>
                    </a:ext>
                  </a:extLst>
                </a:gridCol>
                <a:gridCol w="822960">
                  <a:extLst>
                    <a:ext uri="{9D8B030D-6E8A-4147-A177-3AD203B41FA5}">
                      <a16:colId xmlns:a16="http://schemas.microsoft.com/office/drawing/2014/main" val="4076478606"/>
                    </a:ext>
                  </a:extLst>
                </a:gridCol>
                <a:gridCol w="822960">
                  <a:extLst>
                    <a:ext uri="{9D8B030D-6E8A-4147-A177-3AD203B41FA5}">
                      <a16:colId xmlns:a16="http://schemas.microsoft.com/office/drawing/2014/main" val="101461540"/>
                    </a:ext>
                  </a:extLst>
                </a:gridCol>
                <a:gridCol w="822960">
                  <a:extLst>
                    <a:ext uri="{9D8B030D-6E8A-4147-A177-3AD203B41FA5}">
                      <a16:colId xmlns:a16="http://schemas.microsoft.com/office/drawing/2014/main" val="702780414"/>
                    </a:ext>
                  </a:extLst>
                </a:gridCol>
                <a:gridCol w="822960">
                  <a:extLst>
                    <a:ext uri="{9D8B030D-6E8A-4147-A177-3AD203B41FA5}">
                      <a16:colId xmlns:a16="http://schemas.microsoft.com/office/drawing/2014/main" val="2287629876"/>
                    </a:ext>
                  </a:extLst>
                </a:gridCol>
                <a:gridCol w="822960">
                  <a:extLst>
                    <a:ext uri="{9D8B030D-6E8A-4147-A177-3AD203B41FA5}">
                      <a16:colId xmlns:a16="http://schemas.microsoft.com/office/drawing/2014/main" val="4260654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6482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symargentina - 2022-04-06 16:57:33</a:t>
                      </a:r>
                      <a:r>
                        <a:rPr kumimoji="0" lang="es-ES" sz="1000" b="0" i="0" u="none" strike="noStrike" kern="1200" cap="none" spc="0" normalizeH="0" baseline="0" noProof="0">
                          <a:ln>
                            <a:noFill/>
                          </a:ln>
                          <a:solidFill>
                            <a:prstClr val="black"/>
                          </a:solidFill>
                          <a:effectLst/>
                          <a:uLnTx/>
                          <a:uFillTx/>
                          <a:latin typeface="+mn-lt"/>
                          <a:ea typeface="+mn-ea"/>
                          <a:cs typeface="+mn-cs"/>
                        </a:rPr>
                        <a:t>
 El 𝐂𝐢𝐭𝐲𝐜𝐨𝐦 𝟑𝟎𝟎𝐢 tiene todo lo que buscas en una moto.
👉 Deslizá para saber por qué siempre decimos que 𝐒𝐘𝐌 es más que un scooter.
#Sym #Scooter #Citycom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277905074_375221754449147_1002554511063578824_n.jpg?_nc_cat=102&amp;ccb=1-5&amp;_nc_sid=8ae9d6&amp;_nc_eui2=AeF8qhcwKcTwC3cM05iNxQzjjNciZ9MZHUaM1yJn0xkdRjmFkc-N_KxJ5mev8AwejYqUe_wDu9mmY55NXvzQW_mG&amp;_nc_ohc=ytH0vHiR4GgAX8loW_G&amp;_nc_ht=scontent-iad3-1.cdninstagram.com&amp;edm=AL-3X8kEAAAA&amp;oh=00_AT8xNLNAqpFzErYy1U1Rb3mHXys_jar_ldgUApSPX3TR4g&amp;oe=625E97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8274546"/>
                  </a:ext>
                </a:extLst>
              </a:tr>
            </a:tbl>
          </a:graphicData>
        </a:graphic>
      </p:graphicFrame>
      <p:sp>
        <p:nvSpPr>
          <p:cNvPr id="4" name="Text Placeholder 3">
            <a:extLst>
              <a:ext uri="{FF2B5EF4-FFF2-40B4-BE49-F238E27FC236}">
                <a16:creationId xmlns:a16="http://schemas.microsoft.com/office/drawing/2014/main" id="{08B519DA-DDDA-412E-99F5-1BF36FDF6E5B}"/>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991381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489DF-0091-4E36-BCA9-13266A68A82A}"/>
              </a:ext>
            </a:extLst>
          </p:cNvPr>
          <p:cNvSpPr>
            <a:spLocks noGrp="1"/>
          </p:cNvSpPr>
          <p:nvPr>
            <p:ph type="title"/>
          </p:nvPr>
        </p:nvSpPr>
        <p:spPr/>
        <p:txBody>
          <a:bodyPr/>
          <a:lstStyle/>
          <a:p>
            <a:r>
              <a:rPr lang="en-US"/>
              <a:t>Instagram Posts Table | SYM - 8 of 18</a:t>
            </a:r>
          </a:p>
        </p:txBody>
      </p:sp>
      <p:graphicFrame>
        <p:nvGraphicFramePr>
          <p:cNvPr id="5" name="Table Placeholder 4">
            <a:extLst>
              <a:ext uri="{FF2B5EF4-FFF2-40B4-BE49-F238E27FC236}">
                <a16:creationId xmlns:a16="http://schemas.microsoft.com/office/drawing/2014/main" id="{28915E22-75A1-423F-A119-8EDD5E8D3D02}"/>
              </a:ext>
            </a:extLst>
          </p:cNvPr>
          <p:cNvGraphicFramePr>
            <a:graphicFrameLocks noGrp="1"/>
          </p:cNvGraphicFramePr>
          <p:nvPr>
            <p:ph type="tbl" sz="quarter" idx="13"/>
            <p:extLst>
              <p:ext uri="{D42A27DB-BD31-4B8C-83A1-F6EECF244321}">
                <p14:modId xmlns:p14="http://schemas.microsoft.com/office/powerpoint/2010/main" val="2420653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9545853"/>
                    </a:ext>
                  </a:extLst>
                </a:gridCol>
                <a:gridCol w="1810512">
                  <a:extLst>
                    <a:ext uri="{9D8B030D-6E8A-4147-A177-3AD203B41FA5}">
                      <a16:colId xmlns:a16="http://schemas.microsoft.com/office/drawing/2014/main" val="2169951977"/>
                    </a:ext>
                  </a:extLst>
                </a:gridCol>
                <a:gridCol w="822960">
                  <a:extLst>
                    <a:ext uri="{9D8B030D-6E8A-4147-A177-3AD203B41FA5}">
                      <a16:colId xmlns:a16="http://schemas.microsoft.com/office/drawing/2014/main" val="548332721"/>
                    </a:ext>
                  </a:extLst>
                </a:gridCol>
                <a:gridCol w="822960">
                  <a:extLst>
                    <a:ext uri="{9D8B030D-6E8A-4147-A177-3AD203B41FA5}">
                      <a16:colId xmlns:a16="http://schemas.microsoft.com/office/drawing/2014/main" val="1810934125"/>
                    </a:ext>
                  </a:extLst>
                </a:gridCol>
                <a:gridCol w="822960">
                  <a:extLst>
                    <a:ext uri="{9D8B030D-6E8A-4147-A177-3AD203B41FA5}">
                      <a16:colId xmlns:a16="http://schemas.microsoft.com/office/drawing/2014/main" val="2343304137"/>
                    </a:ext>
                  </a:extLst>
                </a:gridCol>
                <a:gridCol w="822960">
                  <a:extLst>
                    <a:ext uri="{9D8B030D-6E8A-4147-A177-3AD203B41FA5}">
                      <a16:colId xmlns:a16="http://schemas.microsoft.com/office/drawing/2014/main" val="2354838488"/>
                    </a:ext>
                  </a:extLst>
                </a:gridCol>
                <a:gridCol w="822960">
                  <a:extLst>
                    <a:ext uri="{9D8B030D-6E8A-4147-A177-3AD203B41FA5}">
                      <a16:colId xmlns:a16="http://schemas.microsoft.com/office/drawing/2014/main" val="2163124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347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- 2022-04-01 11:39:03</a:t>
                      </a:r>
                      <a:r>
                        <a:rPr kumimoji="0" lang="es-ES" sz="1000" b="0" i="0" u="none" strike="noStrike" kern="1200" cap="none" spc="0" normalizeH="0" baseline="0" noProof="0">
                          <a:ln>
                            <a:noFill/>
                          </a:ln>
                          <a:solidFill>
                            <a:prstClr val="black"/>
                          </a:solidFill>
                          <a:effectLst/>
                          <a:uLnTx/>
                          <a:uFillTx/>
                          <a:latin typeface="+mn-lt"/>
                          <a:ea typeface="+mn-ea"/>
                          <a:cs typeface="+mn-cs"/>
                        </a:rPr>
                        <a:t>
 El futuro de la movilidad está centrado en la forma de trasladarse, no en dejar de hacerlo.
Kymco. Mobility Solutions for your 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277252368_400691634725211_5413853066100955757_n.jpg?_nc_cat=110&amp;ccb=1-5&amp;_nc_sid=8ae9d6&amp;_nc_ohc=SG2n9l3UvfQAX-LFhvP&amp;_nc_ht=scontent-iad3-2.cdninstagram.com&amp;edm=AL-3X8kEAAAA&amp;oh=00_AT__ItGQuMBT8rXAlL5ym0o9Vp11-BJbmG-kQHbnkTHriA&amp;oe=625DBA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89222139"/>
                  </a:ext>
                </a:extLst>
              </a:tr>
            </a:tbl>
          </a:graphicData>
        </a:graphic>
      </p:graphicFrame>
      <p:sp>
        <p:nvSpPr>
          <p:cNvPr id="4" name="Text Placeholder 3">
            <a:extLst>
              <a:ext uri="{FF2B5EF4-FFF2-40B4-BE49-F238E27FC236}">
                <a16:creationId xmlns:a16="http://schemas.microsoft.com/office/drawing/2014/main" id="{BE611D43-C33B-4BBD-A45B-C34CFF1FA4E0}"/>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6742118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55E5E-4D62-4F7F-8FE8-D440078032E0}"/>
              </a:ext>
            </a:extLst>
          </p:cNvPr>
          <p:cNvSpPr>
            <a:spLocks noGrp="1"/>
          </p:cNvSpPr>
          <p:nvPr>
            <p:ph type="title"/>
          </p:nvPr>
        </p:nvSpPr>
        <p:spPr/>
        <p:txBody>
          <a:bodyPr/>
          <a:lstStyle/>
          <a:p>
            <a:r>
              <a:rPr lang="en-US"/>
              <a:t>Instagram Posts Table | SYM - 9 of 18</a:t>
            </a:r>
          </a:p>
        </p:txBody>
      </p:sp>
      <p:graphicFrame>
        <p:nvGraphicFramePr>
          <p:cNvPr id="5" name="Table Placeholder 4">
            <a:extLst>
              <a:ext uri="{FF2B5EF4-FFF2-40B4-BE49-F238E27FC236}">
                <a16:creationId xmlns:a16="http://schemas.microsoft.com/office/drawing/2014/main" id="{BCCE69F9-F025-4332-9F3C-6D8C1283D2D1}"/>
              </a:ext>
            </a:extLst>
          </p:cNvPr>
          <p:cNvGraphicFramePr>
            <a:graphicFrameLocks noGrp="1"/>
          </p:cNvGraphicFramePr>
          <p:nvPr>
            <p:ph type="tbl" sz="quarter" idx="13"/>
            <p:extLst>
              <p:ext uri="{D42A27DB-BD31-4B8C-83A1-F6EECF244321}">
                <p14:modId xmlns:p14="http://schemas.microsoft.com/office/powerpoint/2010/main" val="770416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69536507"/>
                    </a:ext>
                  </a:extLst>
                </a:gridCol>
                <a:gridCol w="1810512">
                  <a:extLst>
                    <a:ext uri="{9D8B030D-6E8A-4147-A177-3AD203B41FA5}">
                      <a16:colId xmlns:a16="http://schemas.microsoft.com/office/drawing/2014/main" val="238434094"/>
                    </a:ext>
                  </a:extLst>
                </a:gridCol>
                <a:gridCol w="822960">
                  <a:extLst>
                    <a:ext uri="{9D8B030D-6E8A-4147-A177-3AD203B41FA5}">
                      <a16:colId xmlns:a16="http://schemas.microsoft.com/office/drawing/2014/main" val="2674505739"/>
                    </a:ext>
                  </a:extLst>
                </a:gridCol>
                <a:gridCol w="822960">
                  <a:extLst>
                    <a:ext uri="{9D8B030D-6E8A-4147-A177-3AD203B41FA5}">
                      <a16:colId xmlns:a16="http://schemas.microsoft.com/office/drawing/2014/main" val="3227964213"/>
                    </a:ext>
                  </a:extLst>
                </a:gridCol>
                <a:gridCol w="822960">
                  <a:extLst>
                    <a:ext uri="{9D8B030D-6E8A-4147-A177-3AD203B41FA5}">
                      <a16:colId xmlns:a16="http://schemas.microsoft.com/office/drawing/2014/main" val="1993854001"/>
                    </a:ext>
                  </a:extLst>
                </a:gridCol>
                <a:gridCol w="822960">
                  <a:extLst>
                    <a:ext uri="{9D8B030D-6E8A-4147-A177-3AD203B41FA5}">
                      <a16:colId xmlns:a16="http://schemas.microsoft.com/office/drawing/2014/main" val="2737637805"/>
                    </a:ext>
                  </a:extLst>
                </a:gridCol>
                <a:gridCol w="822960">
                  <a:extLst>
                    <a:ext uri="{9D8B030D-6E8A-4147-A177-3AD203B41FA5}">
                      <a16:colId xmlns:a16="http://schemas.microsoft.com/office/drawing/2014/main" val="2943660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2796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- 2022-03-28 11:34:09</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Subirse al futuro de la movilidad es hoy. No hay que dejar de moverse. El futuro tiene que ver con la forma de trasladarnos. Animámonos a ir adonde no van todos, vayamos más allá, pensemos más
allá.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277400999_1111291106329992_335957534415176588_n.jpg?_nc_cat=103&amp;ccb=1-5&amp;_nc_sid=8ae9d6&amp;_nc_ohc=5uXmpYAV2jgAX_I6PNU&amp;_nc_ht=scontent-iad3-2.cdninstagram.com&amp;edm=AL-3X8kEAAAA&amp;oh=00_AT-U2DOavckkzsUf8NRk5bvtnPSYPPEApYqr9-f9uq7cLA&amp;oe=625E89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75157914"/>
                  </a:ext>
                </a:extLst>
              </a:tr>
            </a:tbl>
          </a:graphicData>
        </a:graphic>
      </p:graphicFrame>
      <p:sp>
        <p:nvSpPr>
          <p:cNvPr id="4" name="Text Placeholder 3">
            <a:extLst>
              <a:ext uri="{FF2B5EF4-FFF2-40B4-BE49-F238E27FC236}">
                <a16:creationId xmlns:a16="http://schemas.microsoft.com/office/drawing/2014/main" id="{48CABB69-5887-42DF-A0DB-85BA246D6322}"/>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0907243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5AEA3-86F8-4D4D-BD38-1609036952FF}"/>
              </a:ext>
            </a:extLst>
          </p:cNvPr>
          <p:cNvSpPr>
            <a:spLocks noGrp="1"/>
          </p:cNvSpPr>
          <p:nvPr>
            <p:ph type="title"/>
          </p:nvPr>
        </p:nvSpPr>
        <p:spPr/>
        <p:txBody>
          <a:bodyPr/>
          <a:lstStyle/>
          <a:p>
            <a:r>
              <a:rPr lang="en-US"/>
              <a:t>Instagram Posts Table | SYM - 10 of 18</a:t>
            </a:r>
          </a:p>
        </p:txBody>
      </p:sp>
      <p:graphicFrame>
        <p:nvGraphicFramePr>
          <p:cNvPr id="5" name="Table Placeholder 4">
            <a:extLst>
              <a:ext uri="{FF2B5EF4-FFF2-40B4-BE49-F238E27FC236}">
                <a16:creationId xmlns:a16="http://schemas.microsoft.com/office/drawing/2014/main" id="{01F92698-6603-4F85-92DA-FC10A70ABC1A}"/>
              </a:ext>
            </a:extLst>
          </p:cNvPr>
          <p:cNvGraphicFramePr>
            <a:graphicFrameLocks noGrp="1"/>
          </p:cNvGraphicFramePr>
          <p:nvPr>
            <p:ph type="tbl" sz="quarter" idx="13"/>
            <p:extLst>
              <p:ext uri="{D42A27DB-BD31-4B8C-83A1-F6EECF244321}">
                <p14:modId xmlns:p14="http://schemas.microsoft.com/office/powerpoint/2010/main" val="2693716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24001517"/>
                    </a:ext>
                  </a:extLst>
                </a:gridCol>
                <a:gridCol w="1810512">
                  <a:extLst>
                    <a:ext uri="{9D8B030D-6E8A-4147-A177-3AD203B41FA5}">
                      <a16:colId xmlns:a16="http://schemas.microsoft.com/office/drawing/2014/main" val="3399776458"/>
                    </a:ext>
                  </a:extLst>
                </a:gridCol>
                <a:gridCol w="822960">
                  <a:extLst>
                    <a:ext uri="{9D8B030D-6E8A-4147-A177-3AD203B41FA5}">
                      <a16:colId xmlns:a16="http://schemas.microsoft.com/office/drawing/2014/main" val="3445743730"/>
                    </a:ext>
                  </a:extLst>
                </a:gridCol>
                <a:gridCol w="822960">
                  <a:extLst>
                    <a:ext uri="{9D8B030D-6E8A-4147-A177-3AD203B41FA5}">
                      <a16:colId xmlns:a16="http://schemas.microsoft.com/office/drawing/2014/main" val="1346970648"/>
                    </a:ext>
                  </a:extLst>
                </a:gridCol>
                <a:gridCol w="822960">
                  <a:extLst>
                    <a:ext uri="{9D8B030D-6E8A-4147-A177-3AD203B41FA5}">
                      <a16:colId xmlns:a16="http://schemas.microsoft.com/office/drawing/2014/main" val="3109384571"/>
                    </a:ext>
                  </a:extLst>
                </a:gridCol>
                <a:gridCol w="822960">
                  <a:extLst>
                    <a:ext uri="{9D8B030D-6E8A-4147-A177-3AD203B41FA5}">
                      <a16:colId xmlns:a16="http://schemas.microsoft.com/office/drawing/2014/main" val="2156218739"/>
                    </a:ext>
                  </a:extLst>
                </a:gridCol>
                <a:gridCol w="822960">
                  <a:extLst>
                    <a:ext uri="{9D8B030D-6E8A-4147-A177-3AD203B41FA5}">
                      <a16:colId xmlns:a16="http://schemas.microsoft.com/office/drawing/2014/main" val="1282271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0249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symargentina - 2022-03-23 17:15:32</a:t>
                      </a:r>
                      <a:r>
                        <a:rPr kumimoji="0" lang="en-US" sz="1000" b="0" i="0" u="none" strike="noStrike" kern="1200" cap="none" spc="0" normalizeH="0" baseline="0" noProof="0">
                          <a:ln>
                            <a:noFill/>
                          </a:ln>
                          <a:solidFill>
                            <a:prstClr val="black"/>
                          </a:solidFill>
                          <a:effectLst/>
                          <a:uLnTx/>
                          <a:uFillTx/>
                          <a:latin typeface="+mn-lt"/>
                          <a:ea typeface="+mn-ea"/>
                          <a:cs typeface="+mn-cs"/>
                        </a:rPr>
                        <a:t>
 Elegí moverte seguro, de forma práctica en un scooter de calidad superior.
Nuestro 𝐂𝐢𝐭𝐲𝐜𝐨𝐦 𝟑𝟎𝟎𝐢 es la mejor alternativa.
𝐒𝐘𝐌 es más que un scooter.
#Sym #Scooter #Citycom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277113423_921338241866689_4388711030190420182_n.jpg?stp=dst-jpg_e35_s640x640_sh0.08&amp;_nc_ht=scontent.cdninstagram.com&amp;_nc_cat=101&amp;_nc_ohc=rXuhSCGVk24AX8jkFoJ&amp;edm=AMO9-JQAAAAA&amp;ccb=7-4&amp;oh=00_AT-fyA716OWcHC8H5Xb9E92mbvJwDhNiQeQVcys7vd1itA&amp;oe=6259E189&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26441846"/>
                  </a:ext>
                </a:extLst>
              </a:tr>
            </a:tbl>
          </a:graphicData>
        </a:graphic>
      </p:graphicFrame>
      <p:sp>
        <p:nvSpPr>
          <p:cNvPr id="4" name="Text Placeholder 3">
            <a:extLst>
              <a:ext uri="{FF2B5EF4-FFF2-40B4-BE49-F238E27FC236}">
                <a16:creationId xmlns:a16="http://schemas.microsoft.com/office/drawing/2014/main" id="{FFF15B1C-C6C0-426A-83ED-984D734D9491}"/>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7883686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B1F09-BE43-4A0C-BE77-659FB627342D}"/>
              </a:ext>
            </a:extLst>
          </p:cNvPr>
          <p:cNvSpPr>
            <a:spLocks noGrp="1"/>
          </p:cNvSpPr>
          <p:nvPr>
            <p:ph type="title"/>
          </p:nvPr>
        </p:nvSpPr>
        <p:spPr/>
        <p:txBody>
          <a:bodyPr/>
          <a:lstStyle/>
          <a:p>
            <a:r>
              <a:rPr lang="en-US"/>
              <a:t>Instagram Posts Table | SYM - 11 of 18</a:t>
            </a:r>
          </a:p>
        </p:txBody>
      </p:sp>
      <p:graphicFrame>
        <p:nvGraphicFramePr>
          <p:cNvPr id="5" name="Table Placeholder 4">
            <a:extLst>
              <a:ext uri="{FF2B5EF4-FFF2-40B4-BE49-F238E27FC236}">
                <a16:creationId xmlns:a16="http://schemas.microsoft.com/office/drawing/2014/main" id="{7796F411-08B5-4884-B164-A6EB3D2C527F}"/>
              </a:ext>
            </a:extLst>
          </p:cNvPr>
          <p:cNvGraphicFramePr>
            <a:graphicFrameLocks noGrp="1"/>
          </p:cNvGraphicFramePr>
          <p:nvPr>
            <p:ph type="tbl" sz="quarter" idx="13"/>
            <p:extLst>
              <p:ext uri="{D42A27DB-BD31-4B8C-83A1-F6EECF244321}">
                <p14:modId xmlns:p14="http://schemas.microsoft.com/office/powerpoint/2010/main" val="4106552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0007633"/>
                    </a:ext>
                  </a:extLst>
                </a:gridCol>
                <a:gridCol w="1810512">
                  <a:extLst>
                    <a:ext uri="{9D8B030D-6E8A-4147-A177-3AD203B41FA5}">
                      <a16:colId xmlns:a16="http://schemas.microsoft.com/office/drawing/2014/main" val="55982537"/>
                    </a:ext>
                  </a:extLst>
                </a:gridCol>
                <a:gridCol w="822960">
                  <a:extLst>
                    <a:ext uri="{9D8B030D-6E8A-4147-A177-3AD203B41FA5}">
                      <a16:colId xmlns:a16="http://schemas.microsoft.com/office/drawing/2014/main" val="1466121759"/>
                    </a:ext>
                  </a:extLst>
                </a:gridCol>
                <a:gridCol w="822960">
                  <a:extLst>
                    <a:ext uri="{9D8B030D-6E8A-4147-A177-3AD203B41FA5}">
                      <a16:colId xmlns:a16="http://schemas.microsoft.com/office/drawing/2014/main" val="242687072"/>
                    </a:ext>
                  </a:extLst>
                </a:gridCol>
                <a:gridCol w="822960">
                  <a:extLst>
                    <a:ext uri="{9D8B030D-6E8A-4147-A177-3AD203B41FA5}">
                      <a16:colId xmlns:a16="http://schemas.microsoft.com/office/drawing/2014/main" val="4158111966"/>
                    </a:ext>
                  </a:extLst>
                </a:gridCol>
                <a:gridCol w="822960">
                  <a:extLst>
                    <a:ext uri="{9D8B030D-6E8A-4147-A177-3AD203B41FA5}">
                      <a16:colId xmlns:a16="http://schemas.microsoft.com/office/drawing/2014/main" val="4076958315"/>
                    </a:ext>
                  </a:extLst>
                </a:gridCol>
                <a:gridCol w="822960">
                  <a:extLst>
                    <a:ext uri="{9D8B030D-6E8A-4147-A177-3AD203B41FA5}">
                      <a16:colId xmlns:a16="http://schemas.microsoft.com/office/drawing/2014/main" val="2225955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6397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- 2022-03-25 11:33:04</a:t>
                      </a:r>
                      <a:r>
                        <a:rPr kumimoji="0" lang="es-ES" sz="1000" b="0" i="0" u="none" strike="noStrike" kern="1200" cap="none" spc="0" normalizeH="0" baseline="0" noProof="0">
                          <a:ln>
                            <a:noFill/>
                          </a:ln>
                          <a:solidFill>
                            <a:prstClr val="black"/>
                          </a:solidFill>
                          <a:effectLst/>
                          <a:uLnTx/>
                          <a:uFillTx/>
                          <a:latin typeface="+mn-lt"/>
                          <a:ea typeface="+mn-ea"/>
                          <a:cs typeface="+mn-cs"/>
                        </a:rPr>
                        <a:t>
 El futuro de la movilidad está centrado en la forma de trasladarse, no en dejar de hacerlo.
Kymco. Mobility Solutions for your 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275994375_1282175958978237_5168894056457470707_n.jpg?_nc_cat=105&amp;ccb=1-5&amp;_nc_sid=8ae9d6&amp;_nc_ohc=kFMPmE48yesAX-51Qms&amp;_nc_ht=scontent-iad3-2.cdninstagram.com&amp;edm=AL-3X8kEAAAA&amp;oh=00_AT98jC9IvpKFn6Rx1C_lhwofZG42_B2uFRn4oW1kmgFmdg&amp;oe=625D9A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5819673"/>
                  </a:ext>
                </a:extLst>
              </a:tr>
            </a:tbl>
          </a:graphicData>
        </a:graphic>
      </p:graphicFrame>
      <p:sp>
        <p:nvSpPr>
          <p:cNvPr id="4" name="Text Placeholder 3">
            <a:extLst>
              <a:ext uri="{FF2B5EF4-FFF2-40B4-BE49-F238E27FC236}">
                <a16:creationId xmlns:a16="http://schemas.microsoft.com/office/drawing/2014/main" id="{54D635EB-4CC5-4E43-86A6-F199968375DE}"/>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846583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1C0F-C63C-452A-BDAC-54B088C5C166}"/>
              </a:ext>
            </a:extLst>
          </p:cNvPr>
          <p:cNvSpPr>
            <a:spLocks noGrp="1"/>
          </p:cNvSpPr>
          <p:nvPr>
            <p:ph type="title"/>
          </p:nvPr>
        </p:nvSpPr>
        <p:spPr/>
        <p:txBody>
          <a:bodyPr/>
          <a:lstStyle/>
          <a:p>
            <a:r>
              <a:rPr lang="en-US"/>
              <a:t>Instagram Posts Table | SYM - 12 of 18</a:t>
            </a:r>
          </a:p>
        </p:txBody>
      </p:sp>
      <p:graphicFrame>
        <p:nvGraphicFramePr>
          <p:cNvPr id="5" name="Table Placeholder 4">
            <a:extLst>
              <a:ext uri="{FF2B5EF4-FFF2-40B4-BE49-F238E27FC236}">
                <a16:creationId xmlns:a16="http://schemas.microsoft.com/office/drawing/2014/main" id="{4455437A-F2F5-4054-8039-38C84523A52B}"/>
              </a:ext>
            </a:extLst>
          </p:cNvPr>
          <p:cNvGraphicFramePr>
            <a:graphicFrameLocks noGrp="1"/>
          </p:cNvGraphicFramePr>
          <p:nvPr>
            <p:ph type="tbl" sz="quarter" idx="13"/>
            <p:extLst>
              <p:ext uri="{D42A27DB-BD31-4B8C-83A1-F6EECF244321}">
                <p14:modId xmlns:p14="http://schemas.microsoft.com/office/powerpoint/2010/main" val="3355968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65582471"/>
                    </a:ext>
                  </a:extLst>
                </a:gridCol>
                <a:gridCol w="1810512">
                  <a:extLst>
                    <a:ext uri="{9D8B030D-6E8A-4147-A177-3AD203B41FA5}">
                      <a16:colId xmlns:a16="http://schemas.microsoft.com/office/drawing/2014/main" val="3504595456"/>
                    </a:ext>
                  </a:extLst>
                </a:gridCol>
                <a:gridCol w="822960">
                  <a:extLst>
                    <a:ext uri="{9D8B030D-6E8A-4147-A177-3AD203B41FA5}">
                      <a16:colId xmlns:a16="http://schemas.microsoft.com/office/drawing/2014/main" val="2202319913"/>
                    </a:ext>
                  </a:extLst>
                </a:gridCol>
                <a:gridCol w="822960">
                  <a:extLst>
                    <a:ext uri="{9D8B030D-6E8A-4147-A177-3AD203B41FA5}">
                      <a16:colId xmlns:a16="http://schemas.microsoft.com/office/drawing/2014/main" val="1105591985"/>
                    </a:ext>
                  </a:extLst>
                </a:gridCol>
                <a:gridCol w="822960">
                  <a:extLst>
                    <a:ext uri="{9D8B030D-6E8A-4147-A177-3AD203B41FA5}">
                      <a16:colId xmlns:a16="http://schemas.microsoft.com/office/drawing/2014/main" val="2366253992"/>
                    </a:ext>
                  </a:extLst>
                </a:gridCol>
                <a:gridCol w="822960">
                  <a:extLst>
                    <a:ext uri="{9D8B030D-6E8A-4147-A177-3AD203B41FA5}">
                      <a16:colId xmlns:a16="http://schemas.microsoft.com/office/drawing/2014/main" val="3082747086"/>
                    </a:ext>
                  </a:extLst>
                </a:gridCol>
                <a:gridCol w="822960">
                  <a:extLst>
                    <a:ext uri="{9D8B030D-6E8A-4147-A177-3AD203B41FA5}">
                      <a16:colId xmlns:a16="http://schemas.microsoft.com/office/drawing/2014/main" val="947633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0240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- 2022-03-21 11:30:03</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Hay que seguir moviéndose.
Porque el mundo sigue andando y vos tampoco
querés parar.
Podemos movernos siempre seguros y sin dejar de buscar la adrenalina.
Kymco. Mobility for your liberty.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277034238_631495301283848_8988217951487064283_n.jpg?_nc_cat=103&amp;ccb=1-5&amp;_nc_sid=8ae9d6&amp;_nc_ohc=xlhKZjjpVDoAX83R3cM&amp;_nc_ht=scontent-iad3-2.cdninstagram.com&amp;edm=AL-3X8kEAAAA&amp;oh=00_AT9NrNfyMtb8O1NkJNzXaMh5XizeFTUOQiazm4tHhEp5sg&amp;oe=625F1B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79978658"/>
                  </a:ext>
                </a:extLst>
              </a:tr>
            </a:tbl>
          </a:graphicData>
        </a:graphic>
      </p:graphicFrame>
      <p:sp>
        <p:nvSpPr>
          <p:cNvPr id="4" name="Text Placeholder 3">
            <a:extLst>
              <a:ext uri="{FF2B5EF4-FFF2-40B4-BE49-F238E27FC236}">
                <a16:creationId xmlns:a16="http://schemas.microsoft.com/office/drawing/2014/main" id="{3EE3246A-3002-4A2D-A150-A8D3884FCE13}"/>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4779450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DF79D-927D-46E1-999E-FAD949280FE1}"/>
              </a:ext>
            </a:extLst>
          </p:cNvPr>
          <p:cNvSpPr>
            <a:spLocks noGrp="1"/>
          </p:cNvSpPr>
          <p:nvPr>
            <p:ph type="title"/>
          </p:nvPr>
        </p:nvSpPr>
        <p:spPr/>
        <p:txBody>
          <a:bodyPr/>
          <a:lstStyle/>
          <a:p>
            <a:r>
              <a:rPr lang="en-US"/>
              <a:t>Instagram Posts Table | SYM - 13 of 18</a:t>
            </a:r>
          </a:p>
        </p:txBody>
      </p:sp>
      <p:graphicFrame>
        <p:nvGraphicFramePr>
          <p:cNvPr id="5" name="Table Placeholder 4">
            <a:extLst>
              <a:ext uri="{FF2B5EF4-FFF2-40B4-BE49-F238E27FC236}">
                <a16:creationId xmlns:a16="http://schemas.microsoft.com/office/drawing/2014/main" id="{36E2A0E2-E25C-4D1E-9497-871D16F5A983}"/>
              </a:ext>
            </a:extLst>
          </p:cNvPr>
          <p:cNvGraphicFramePr>
            <a:graphicFrameLocks noGrp="1"/>
          </p:cNvGraphicFramePr>
          <p:nvPr>
            <p:ph type="tbl" sz="quarter" idx="13"/>
            <p:extLst>
              <p:ext uri="{D42A27DB-BD31-4B8C-83A1-F6EECF244321}">
                <p14:modId xmlns:p14="http://schemas.microsoft.com/office/powerpoint/2010/main" val="1344280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40411741"/>
                    </a:ext>
                  </a:extLst>
                </a:gridCol>
                <a:gridCol w="1810512">
                  <a:extLst>
                    <a:ext uri="{9D8B030D-6E8A-4147-A177-3AD203B41FA5}">
                      <a16:colId xmlns:a16="http://schemas.microsoft.com/office/drawing/2014/main" val="2738820986"/>
                    </a:ext>
                  </a:extLst>
                </a:gridCol>
                <a:gridCol w="822960">
                  <a:extLst>
                    <a:ext uri="{9D8B030D-6E8A-4147-A177-3AD203B41FA5}">
                      <a16:colId xmlns:a16="http://schemas.microsoft.com/office/drawing/2014/main" val="2183368410"/>
                    </a:ext>
                  </a:extLst>
                </a:gridCol>
                <a:gridCol w="822960">
                  <a:extLst>
                    <a:ext uri="{9D8B030D-6E8A-4147-A177-3AD203B41FA5}">
                      <a16:colId xmlns:a16="http://schemas.microsoft.com/office/drawing/2014/main" val="2591782924"/>
                    </a:ext>
                  </a:extLst>
                </a:gridCol>
                <a:gridCol w="822960">
                  <a:extLst>
                    <a:ext uri="{9D8B030D-6E8A-4147-A177-3AD203B41FA5}">
                      <a16:colId xmlns:a16="http://schemas.microsoft.com/office/drawing/2014/main" val="2410738358"/>
                    </a:ext>
                  </a:extLst>
                </a:gridCol>
                <a:gridCol w="822960">
                  <a:extLst>
                    <a:ext uri="{9D8B030D-6E8A-4147-A177-3AD203B41FA5}">
                      <a16:colId xmlns:a16="http://schemas.microsoft.com/office/drawing/2014/main" val="3692858508"/>
                    </a:ext>
                  </a:extLst>
                </a:gridCol>
                <a:gridCol w="822960">
                  <a:extLst>
                    <a:ext uri="{9D8B030D-6E8A-4147-A177-3AD203B41FA5}">
                      <a16:colId xmlns:a16="http://schemas.microsoft.com/office/drawing/2014/main" val="2377710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4257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- 2022-04-08 11:57:04</a:t>
                      </a:r>
                      <a:r>
                        <a:rPr kumimoji="0" lang="es-ES" sz="1000" b="0" i="0" u="none" strike="noStrike" kern="1200" cap="none" spc="0" normalizeH="0" baseline="0" noProof="0">
                          <a:ln>
                            <a:noFill/>
                          </a:ln>
                          <a:solidFill>
                            <a:prstClr val="black"/>
                          </a:solidFill>
                          <a:effectLst/>
                          <a:uLnTx/>
                          <a:uFillTx/>
                          <a:latin typeface="+mn-lt"/>
                          <a:ea typeface="+mn-ea"/>
                          <a:cs typeface="+mn-cs"/>
                        </a:rPr>
                        <a:t>
 El futuro de la movilidad está centrado en la forma de trasladarse, no en dejar de hacerlo.
Kymco. Mobility Solutions for your 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278120153_123016810324067_5273968996684738735_n.jpg?_nc_cat=103&amp;ccb=1-5&amp;_nc_sid=8ae9d6&amp;_nc_ohc=037Jjow2jB4AX-SufVa&amp;_nc_oc=AQkefX27bvWPH-3LfWaYuDDo4WtOsXUquQAMDrBmySLG8TD-MgTEfsDAJVz9M4ZQVzo&amp;_nc_ht=scontent-iad3-2.cdninstagram.com&amp;edm=AL-3X8kEAAAA&amp;oh=00_AT_kgU5wqf6v0iXBLpN_0E5QdpqdUTQRHwMROhEcNlsafQ&amp;oe=625D6496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40006997"/>
                  </a:ext>
                </a:extLst>
              </a:tr>
            </a:tbl>
          </a:graphicData>
        </a:graphic>
      </p:graphicFrame>
      <p:sp>
        <p:nvSpPr>
          <p:cNvPr id="4" name="Text Placeholder 3">
            <a:extLst>
              <a:ext uri="{FF2B5EF4-FFF2-40B4-BE49-F238E27FC236}">
                <a16:creationId xmlns:a16="http://schemas.microsoft.com/office/drawing/2014/main" id="{85725E71-4135-4534-B207-AB3496088623}"/>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4996044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2B768-940E-4DC1-A549-E5E563E10F11}"/>
              </a:ext>
            </a:extLst>
          </p:cNvPr>
          <p:cNvSpPr>
            <a:spLocks noGrp="1"/>
          </p:cNvSpPr>
          <p:nvPr>
            <p:ph type="title"/>
          </p:nvPr>
        </p:nvSpPr>
        <p:spPr/>
        <p:txBody>
          <a:bodyPr/>
          <a:lstStyle/>
          <a:p>
            <a:r>
              <a:rPr lang="en-US"/>
              <a:t>Instagram Posts Table | SYM - 14 of 18</a:t>
            </a:r>
          </a:p>
        </p:txBody>
      </p:sp>
      <p:graphicFrame>
        <p:nvGraphicFramePr>
          <p:cNvPr id="5" name="Table Placeholder 4">
            <a:extLst>
              <a:ext uri="{FF2B5EF4-FFF2-40B4-BE49-F238E27FC236}">
                <a16:creationId xmlns:a16="http://schemas.microsoft.com/office/drawing/2014/main" id="{E005CDFB-C4BE-47BE-A981-3FBE584CC19D}"/>
              </a:ext>
            </a:extLst>
          </p:cNvPr>
          <p:cNvGraphicFramePr>
            <a:graphicFrameLocks noGrp="1"/>
          </p:cNvGraphicFramePr>
          <p:nvPr>
            <p:ph type="tbl" sz="quarter" idx="13"/>
            <p:extLst>
              <p:ext uri="{D42A27DB-BD31-4B8C-83A1-F6EECF244321}">
                <p14:modId xmlns:p14="http://schemas.microsoft.com/office/powerpoint/2010/main" val="2700000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19667212"/>
                    </a:ext>
                  </a:extLst>
                </a:gridCol>
                <a:gridCol w="1810512">
                  <a:extLst>
                    <a:ext uri="{9D8B030D-6E8A-4147-A177-3AD203B41FA5}">
                      <a16:colId xmlns:a16="http://schemas.microsoft.com/office/drawing/2014/main" val="1428880243"/>
                    </a:ext>
                  </a:extLst>
                </a:gridCol>
                <a:gridCol w="822960">
                  <a:extLst>
                    <a:ext uri="{9D8B030D-6E8A-4147-A177-3AD203B41FA5}">
                      <a16:colId xmlns:a16="http://schemas.microsoft.com/office/drawing/2014/main" val="2365520040"/>
                    </a:ext>
                  </a:extLst>
                </a:gridCol>
                <a:gridCol w="822960">
                  <a:extLst>
                    <a:ext uri="{9D8B030D-6E8A-4147-A177-3AD203B41FA5}">
                      <a16:colId xmlns:a16="http://schemas.microsoft.com/office/drawing/2014/main" val="1074911603"/>
                    </a:ext>
                  </a:extLst>
                </a:gridCol>
                <a:gridCol w="822960">
                  <a:extLst>
                    <a:ext uri="{9D8B030D-6E8A-4147-A177-3AD203B41FA5}">
                      <a16:colId xmlns:a16="http://schemas.microsoft.com/office/drawing/2014/main" val="1678663682"/>
                    </a:ext>
                  </a:extLst>
                </a:gridCol>
                <a:gridCol w="822960">
                  <a:extLst>
                    <a:ext uri="{9D8B030D-6E8A-4147-A177-3AD203B41FA5}">
                      <a16:colId xmlns:a16="http://schemas.microsoft.com/office/drawing/2014/main" val="3182900813"/>
                    </a:ext>
                  </a:extLst>
                </a:gridCol>
                <a:gridCol w="822960">
                  <a:extLst>
                    <a:ext uri="{9D8B030D-6E8A-4147-A177-3AD203B41FA5}">
                      <a16:colId xmlns:a16="http://schemas.microsoft.com/office/drawing/2014/main" val="3596744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0134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symargentina - 2022-03-30 16:51:28</a:t>
                      </a:r>
                      <a:r>
                        <a:rPr kumimoji="0" lang="en-US" sz="1000" b="0" i="0" u="none" strike="noStrike" kern="1200" cap="none" spc="0" normalizeH="0" baseline="0" noProof="0">
                          <a:ln>
                            <a:noFill/>
                          </a:ln>
                          <a:solidFill>
                            <a:prstClr val="black"/>
                          </a:solidFill>
                          <a:effectLst/>
                          <a:uLnTx/>
                          <a:uFillTx/>
                          <a:latin typeface="+mn-lt"/>
                          <a:ea typeface="+mn-ea"/>
                          <a:cs typeface="+mn-cs"/>
                        </a:rPr>
                        <a:t>
 Recorré la ciudad de forma práctica y segura junto con tu 𝐂𝐢𝐭𝐲𝐜𝐨𝐦 𝟑𝟎𝟎𝐢.
Su 𝐝𝐨𝐛𝐥𝐞 𝐚𝐦𝐨𝐫𝐭𝐢𝐠𝐮𝐚𝐝𝐨𝐫 𝐫𝐞𝐠𝐮𝐥𝐚𝐛𝐥𝐞 junto con sus 𝐫𝐮𝐞𝐝𝐚𝐬 𝐝𝐞 𝟏𝟔 𝐩𝐮𝐥𝐠𝐚𝐝𝐚𝐬 son ideales para las irregularidades de las calles.
𝐒𝐘𝐌 es más que un scooter.
#Sym #Scooter #Citycom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277517534_377049997614164_3168939637920816392_n.jpg?_nc_cat=101&amp;ccb=1-5&amp;_nc_sid=8ae9d6&amp;_nc_eui2=AeHJFtPQJBZmt-1M8WQSAdmSqrBFPzL664eqsEU_Mvrrh9wfZTyrMGZGcmmowx7F5ua8vJugLniOGzQfWLdSu3uO&amp;_nc_ohc=qqJBTpTFASIAX8TeMwH&amp;_nc_ht=scontent-iad3-1.cdninstagram.com&amp;edm=AL-3X8kEAAAA&amp;oh=00_AT8OIBDWyYNDcA5Mx5tr0OonJ_tW4FqDtuFE9O1ocgaXNA&amp;oe=625E90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65411787"/>
                  </a:ext>
                </a:extLst>
              </a:tr>
            </a:tbl>
          </a:graphicData>
        </a:graphic>
      </p:graphicFrame>
      <p:sp>
        <p:nvSpPr>
          <p:cNvPr id="4" name="Text Placeholder 3">
            <a:extLst>
              <a:ext uri="{FF2B5EF4-FFF2-40B4-BE49-F238E27FC236}">
                <a16:creationId xmlns:a16="http://schemas.microsoft.com/office/drawing/2014/main" id="{90E50353-33CD-4D71-9782-DEBF58FB9139}"/>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41785394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ECF8E-CAC4-490D-9FC7-278C2F72E305}"/>
              </a:ext>
            </a:extLst>
          </p:cNvPr>
          <p:cNvSpPr>
            <a:spLocks noGrp="1"/>
          </p:cNvSpPr>
          <p:nvPr>
            <p:ph type="title"/>
          </p:nvPr>
        </p:nvSpPr>
        <p:spPr/>
        <p:txBody>
          <a:bodyPr/>
          <a:lstStyle/>
          <a:p>
            <a:r>
              <a:rPr lang="en-US"/>
              <a:t>Instagram Posts Table | SYM - 15 of 18</a:t>
            </a:r>
          </a:p>
        </p:txBody>
      </p:sp>
      <p:graphicFrame>
        <p:nvGraphicFramePr>
          <p:cNvPr id="5" name="Table Placeholder 4">
            <a:extLst>
              <a:ext uri="{FF2B5EF4-FFF2-40B4-BE49-F238E27FC236}">
                <a16:creationId xmlns:a16="http://schemas.microsoft.com/office/drawing/2014/main" id="{6B5F752E-06E8-40E0-BC63-46198BF867FC}"/>
              </a:ext>
            </a:extLst>
          </p:cNvPr>
          <p:cNvGraphicFramePr>
            <a:graphicFrameLocks noGrp="1"/>
          </p:cNvGraphicFramePr>
          <p:nvPr>
            <p:ph type="tbl" sz="quarter" idx="13"/>
            <p:extLst>
              <p:ext uri="{D42A27DB-BD31-4B8C-83A1-F6EECF244321}">
                <p14:modId xmlns:p14="http://schemas.microsoft.com/office/powerpoint/2010/main" val="802062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65106488"/>
                    </a:ext>
                  </a:extLst>
                </a:gridCol>
                <a:gridCol w="1810512">
                  <a:extLst>
                    <a:ext uri="{9D8B030D-6E8A-4147-A177-3AD203B41FA5}">
                      <a16:colId xmlns:a16="http://schemas.microsoft.com/office/drawing/2014/main" val="2974303128"/>
                    </a:ext>
                  </a:extLst>
                </a:gridCol>
                <a:gridCol w="822960">
                  <a:extLst>
                    <a:ext uri="{9D8B030D-6E8A-4147-A177-3AD203B41FA5}">
                      <a16:colId xmlns:a16="http://schemas.microsoft.com/office/drawing/2014/main" val="1568270130"/>
                    </a:ext>
                  </a:extLst>
                </a:gridCol>
                <a:gridCol w="822960">
                  <a:extLst>
                    <a:ext uri="{9D8B030D-6E8A-4147-A177-3AD203B41FA5}">
                      <a16:colId xmlns:a16="http://schemas.microsoft.com/office/drawing/2014/main" val="192806410"/>
                    </a:ext>
                  </a:extLst>
                </a:gridCol>
                <a:gridCol w="822960">
                  <a:extLst>
                    <a:ext uri="{9D8B030D-6E8A-4147-A177-3AD203B41FA5}">
                      <a16:colId xmlns:a16="http://schemas.microsoft.com/office/drawing/2014/main" val="2117747940"/>
                    </a:ext>
                  </a:extLst>
                </a:gridCol>
                <a:gridCol w="822960">
                  <a:extLst>
                    <a:ext uri="{9D8B030D-6E8A-4147-A177-3AD203B41FA5}">
                      <a16:colId xmlns:a16="http://schemas.microsoft.com/office/drawing/2014/main" val="1354197008"/>
                    </a:ext>
                  </a:extLst>
                </a:gridCol>
                <a:gridCol w="822960">
                  <a:extLst>
                    <a:ext uri="{9D8B030D-6E8A-4147-A177-3AD203B41FA5}">
                      <a16:colId xmlns:a16="http://schemas.microsoft.com/office/drawing/2014/main" val="3965827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1648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- 2022-04-04 11:41:03</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Hay que seguir moviéndose.
Porque el mundo sigue andando y vos tampoco
querés parar.
Podemos movernos siempre seguros y sin dejar de buscar la adrenalina.
Kymco. Mobility for your liberty.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277903338_303894735165689_7896577507774940165_n.jpg?_nc_cat=104&amp;ccb=1-5&amp;_nc_sid=8ae9d6&amp;_nc_ohc=ZaiirsLcIFkAX_MOzDK&amp;_nc_ht=scontent-iad3-2.cdninstagram.com&amp;edm=AL-3X8kEAAAA&amp;oh=00_AT-t7YRpjh2cgyORuDFM8YUtCTrM2Y2MUhPaU9iT8njw4w&amp;oe=625D890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3094872"/>
                  </a:ext>
                </a:extLst>
              </a:tr>
            </a:tbl>
          </a:graphicData>
        </a:graphic>
      </p:graphicFrame>
      <p:sp>
        <p:nvSpPr>
          <p:cNvPr id="4" name="Text Placeholder 3">
            <a:extLst>
              <a:ext uri="{FF2B5EF4-FFF2-40B4-BE49-F238E27FC236}">
                <a16:creationId xmlns:a16="http://schemas.microsoft.com/office/drawing/2014/main" id="{61EFFF3E-8512-463E-9329-DBD824F11DBA}"/>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8794703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436C8-13F5-4032-9DB0-85158D684891}"/>
              </a:ext>
            </a:extLst>
          </p:cNvPr>
          <p:cNvSpPr>
            <a:spLocks noGrp="1"/>
          </p:cNvSpPr>
          <p:nvPr>
            <p:ph type="title"/>
          </p:nvPr>
        </p:nvSpPr>
        <p:spPr/>
        <p:txBody>
          <a:bodyPr/>
          <a:lstStyle/>
          <a:p>
            <a:r>
              <a:rPr lang="en-US"/>
              <a:t>Instagram Posts Table | SYM - 16 of 18</a:t>
            </a:r>
          </a:p>
        </p:txBody>
      </p:sp>
      <p:graphicFrame>
        <p:nvGraphicFramePr>
          <p:cNvPr id="5" name="Table Placeholder 4">
            <a:extLst>
              <a:ext uri="{FF2B5EF4-FFF2-40B4-BE49-F238E27FC236}">
                <a16:creationId xmlns:a16="http://schemas.microsoft.com/office/drawing/2014/main" id="{CA9E531B-5261-4BEB-9360-FF6EEDE7EE19}"/>
              </a:ext>
            </a:extLst>
          </p:cNvPr>
          <p:cNvGraphicFramePr>
            <a:graphicFrameLocks noGrp="1"/>
          </p:cNvGraphicFramePr>
          <p:nvPr>
            <p:ph type="tbl" sz="quarter" idx="13"/>
            <p:extLst>
              <p:ext uri="{D42A27DB-BD31-4B8C-83A1-F6EECF244321}">
                <p14:modId xmlns:p14="http://schemas.microsoft.com/office/powerpoint/2010/main" val="2644522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57489122"/>
                    </a:ext>
                  </a:extLst>
                </a:gridCol>
                <a:gridCol w="1810512">
                  <a:extLst>
                    <a:ext uri="{9D8B030D-6E8A-4147-A177-3AD203B41FA5}">
                      <a16:colId xmlns:a16="http://schemas.microsoft.com/office/drawing/2014/main" val="736442308"/>
                    </a:ext>
                  </a:extLst>
                </a:gridCol>
                <a:gridCol w="822960">
                  <a:extLst>
                    <a:ext uri="{9D8B030D-6E8A-4147-A177-3AD203B41FA5}">
                      <a16:colId xmlns:a16="http://schemas.microsoft.com/office/drawing/2014/main" val="2213620380"/>
                    </a:ext>
                  </a:extLst>
                </a:gridCol>
                <a:gridCol w="822960">
                  <a:extLst>
                    <a:ext uri="{9D8B030D-6E8A-4147-A177-3AD203B41FA5}">
                      <a16:colId xmlns:a16="http://schemas.microsoft.com/office/drawing/2014/main" val="4021300858"/>
                    </a:ext>
                  </a:extLst>
                </a:gridCol>
                <a:gridCol w="822960">
                  <a:extLst>
                    <a:ext uri="{9D8B030D-6E8A-4147-A177-3AD203B41FA5}">
                      <a16:colId xmlns:a16="http://schemas.microsoft.com/office/drawing/2014/main" val="1557734701"/>
                    </a:ext>
                  </a:extLst>
                </a:gridCol>
                <a:gridCol w="822960">
                  <a:extLst>
                    <a:ext uri="{9D8B030D-6E8A-4147-A177-3AD203B41FA5}">
                      <a16:colId xmlns:a16="http://schemas.microsoft.com/office/drawing/2014/main" val="3729586197"/>
                    </a:ext>
                  </a:extLst>
                </a:gridCol>
                <a:gridCol w="822960">
                  <a:extLst>
                    <a:ext uri="{9D8B030D-6E8A-4147-A177-3AD203B41FA5}">
                      <a16:colId xmlns:a16="http://schemas.microsoft.com/office/drawing/2014/main" val="1529908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0274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kymcoargentinaoficial - 2022-04-06 11:55:03</a:t>
                      </a:r>
                      <a:r>
                        <a:rPr kumimoji="0" lang="en-US" sz="1000" b="0" i="0" u="none" strike="noStrike" kern="1200" cap="none" spc="0" normalizeH="0" baseline="0" noProof="0">
                          <a:ln>
                            <a:noFill/>
                          </a:ln>
                          <a:solidFill>
                            <a:prstClr val="black"/>
                          </a:solidFill>
                          <a:effectLst/>
                          <a:uLnTx/>
                          <a:uFillTx/>
                          <a:latin typeface="+mn-lt"/>
                          <a:ea typeface="+mn-ea"/>
                          <a:cs typeface="+mn-cs"/>
                        </a:rPr>
                        <a:t>
 Kymco. Mobility Solutions for your life.
El mundo sigue andando, hay que seguir moviéndose. Salí a buscar nuevas experiencias, pero moviéndote libre. Sin seguir ninguna tendencia. Sino pasándola!
Kymco. Mobility for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277951291_679933383328082_3401454225846740773_n.jpg?_nc_cat=103&amp;ccb=1-5&amp;_nc_sid=8ae9d6&amp;_nc_ohc=efXyYWmXrNsAX8XY0mF&amp;_nc_ht=scontent-iad3-2.cdninstagram.com&amp;edm=AL-3X8kEAAAA&amp;oh=00_AT9aTsVKwy5XOh_fyLo4mYHPHHXmBt1Q0YbKRiArJHpW0A&amp;oe=625DE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73218860"/>
                  </a:ext>
                </a:extLst>
              </a:tr>
            </a:tbl>
          </a:graphicData>
        </a:graphic>
      </p:graphicFrame>
      <p:sp>
        <p:nvSpPr>
          <p:cNvPr id="4" name="Text Placeholder 3">
            <a:extLst>
              <a:ext uri="{FF2B5EF4-FFF2-40B4-BE49-F238E27FC236}">
                <a16:creationId xmlns:a16="http://schemas.microsoft.com/office/drawing/2014/main" id="{A7886F83-4FFB-4A78-8147-8F806EAA9A90}"/>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736895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FE509-F413-4D64-9293-09B0E40D278B}"/>
              </a:ext>
            </a:extLst>
          </p:cNvPr>
          <p:cNvSpPr>
            <a:spLocks noGrp="1"/>
          </p:cNvSpPr>
          <p:nvPr>
            <p:ph type="title"/>
          </p:nvPr>
        </p:nvSpPr>
        <p:spPr/>
        <p:txBody>
          <a:bodyPr/>
          <a:lstStyle/>
          <a:p>
            <a:r>
              <a:rPr lang="en-US"/>
              <a:t>Instagram Posts Table | SYM - 17 of 18</a:t>
            </a:r>
          </a:p>
        </p:txBody>
      </p:sp>
      <p:graphicFrame>
        <p:nvGraphicFramePr>
          <p:cNvPr id="5" name="Table Placeholder 4">
            <a:extLst>
              <a:ext uri="{FF2B5EF4-FFF2-40B4-BE49-F238E27FC236}">
                <a16:creationId xmlns:a16="http://schemas.microsoft.com/office/drawing/2014/main" id="{F767A37B-FD09-4A19-935E-73FAE910F2F8}"/>
              </a:ext>
            </a:extLst>
          </p:cNvPr>
          <p:cNvGraphicFramePr>
            <a:graphicFrameLocks noGrp="1"/>
          </p:cNvGraphicFramePr>
          <p:nvPr>
            <p:ph type="tbl" sz="quarter" idx="13"/>
            <p:extLst>
              <p:ext uri="{D42A27DB-BD31-4B8C-83A1-F6EECF244321}">
                <p14:modId xmlns:p14="http://schemas.microsoft.com/office/powerpoint/2010/main" val="3605509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00174879"/>
                    </a:ext>
                  </a:extLst>
                </a:gridCol>
                <a:gridCol w="1810512">
                  <a:extLst>
                    <a:ext uri="{9D8B030D-6E8A-4147-A177-3AD203B41FA5}">
                      <a16:colId xmlns:a16="http://schemas.microsoft.com/office/drawing/2014/main" val="2804388076"/>
                    </a:ext>
                  </a:extLst>
                </a:gridCol>
                <a:gridCol w="822960">
                  <a:extLst>
                    <a:ext uri="{9D8B030D-6E8A-4147-A177-3AD203B41FA5}">
                      <a16:colId xmlns:a16="http://schemas.microsoft.com/office/drawing/2014/main" val="3418085137"/>
                    </a:ext>
                  </a:extLst>
                </a:gridCol>
                <a:gridCol w="822960">
                  <a:extLst>
                    <a:ext uri="{9D8B030D-6E8A-4147-A177-3AD203B41FA5}">
                      <a16:colId xmlns:a16="http://schemas.microsoft.com/office/drawing/2014/main" val="2747975274"/>
                    </a:ext>
                  </a:extLst>
                </a:gridCol>
                <a:gridCol w="822960">
                  <a:extLst>
                    <a:ext uri="{9D8B030D-6E8A-4147-A177-3AD203B41FA5}">
                      <a16:colId xmlns:a16="http://schemas.microsoft.com/office/drawing/2014/main" val="4010747915"/>
                    </a:ext>
                  </a:extLst>
                </a:gridCol>
                <a:gridCol w="822960">
                  <a:extLst>
                    <a:ext uri="{9D8B030D-6E8A-4147-A177-3AD203B41FA5}">
                      <a16:colId xmlns:a16="http://schemas.microsoft.com/office/drawing/2014/main" val="2111662128"/>
                    </a:ext>
                  </a:extLst>
                </a:gridCol>
                <a:gridCol w="822960">
                  <a:extLst>
                    <a:ext uri="{9D8B030D-6E8A-4147-A177-3AD203B41FA5}">
                      <a16:colId xmlns:a16="http://schemas.microsoft.com/office/drawing/2014/main" val="357849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803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symargentina - 2022-04-13 17:30:41</a:t>
                      </a:r>
                      <a:r>
                        <a:rPr kumimoji="0" lang="en-US" sz="1000" b="0" i="0" u="none" strike="noStrike" kern="1200" cap="none" spc="0" normalizeH="0" baseline="0" noProof="0">
                          <a:ln>
                            <a:noFill/>
                          </a:ln>
                          <a:solidFill>
                            <a:prstClr val="black"/>
                          </a:solidFill>
                          <a:effectLst/>
                          <a:uLnTx/>
                          <a:uFillTx/>
                          <a:latin typeface="+mn-lt"/>
                          <a:ea typeface="+mn-ea"/>
                          <a:cs typeface="+mn-cs"/>
                        </a:rPr>
                        <a:t>
 Combiná 𝐝𝐢𝐬𝐞ñ𝐨 y 𝐜𝐚𝐥𝐢𝐝𝐚𝐝 superior a la hora de moverte.
El 𝐂𝐢𝐭𝐲𝐜𝐨𝐦 𝟑𝟎𝟎𝐢 convierte tu rutina diaria en un paseo confortable y divertido.
𝐒𝐘𝐌 es más que un scooter.
#Sym #Scooter #Citycom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278239274_506920120929464_6992584221344368711_n.jpg?stp=dst-jpg_e35_s640x640_sh0.08&amp;_nc_ht=scontent.cdninstagram.com&amp;_nc_cat=108&amp;_nc_ohc=xlx2aYDvkXUAX8SpigX&amp;edm=AMO9-JQAAAAA&amp;ccb=7-4&amp;oh=00_AT9eAwkGuM9LZP-_OgKg3634DNQvL7CN2VovH4xuAArO6w&amp;oe=6259E42D&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57647421"/>
                  </a:ext>
                </a:extLst>
              </a:tr>
            </a:tbl>
          </a:graphicData>
        </a:graphic>
      </p:graphicFrame>
      <p:sp>
        <p:nvSpPr>
          <p:cNvPr id="4" name="Text Placeholder 3">
            <a:extLst>
              <a:ext uri="{FF2B5EF4-FFF2-40B4-BE49-F238E27FC236}">
                <a16:creationId xmlns:a16="http://schemas.microsoft.com/office/drawing/2014/main" id="{D039F2D2-9448-47E0-914A-B94C48F6EB71}"/>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9633414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DED4A-0D7F-48D7-9E06-C788F7B86056}"/>
              </a:ext>
            </a:extLst>
          </p:cNvPr>
          <p:cNvSpPr>
            <a:spLocks noGrp="1"/>
          </p:cNvSpPr>
          <p:nvPr>
            <p:ph type="title"/>
          </p:nvPr>
        </p:nvSpPr>
        <p:spPr/>
        <p:txBody>
          <a:bodyPr/>
          <a:lstStyle/>
          <a:p>
            <a:r>
              <a:rPr lang="en-US"/>
              <a:t>Instagram Posts Table | SYM - 18 of 18</a:t>
            </a:r>
          </a:p>
        </p:txBody>
      </p:sp>
      <p:graphicFrame>
        <p:nvGraphicFramePr>
          <p:cNvPr id="5" name="Table Placeholder 4">
            <a:extLst>
              <a:ext uri="{FF2B5EF4-FFF2-40B4-BE49-F238E27FC236}">
                <a16:creationId xmlns:a16="http://schemas.microsoft.com/office/drawing/2014/main" id="{31517F7B-2DCC-4027-A36F-19BB3D41D525}"/>
              </a:ext>
            </a:extLst>
          </p:cNvPr>
          <p:cNvGraphicFramePr>
            <a:graphicFrameLocks noGrp="1"/>
          </p:cNvGraphicFramePr>
          <p:nvPr>
            <p:ph type="tbl" sz="quarter" idx="13"/>
            <p:extLst>
              <p:ext uri="{D42A27DB-BD31-4B8C-83A1-F6EECF244321}">
                <p14:modId xmlns:p14="http://schemas.microsoft.com/office/powerpoint/2010/main" val="2253764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90066143"/>
                    </a:ext>
                  </a:extLst>
                </a:gridCol>
                <a:gridCol w="1810512">
                  <a:extLst>
                    <a:ext uri="{9D8B030D-6E8A-4147-A177-3AD203B41FA5}">
                      <a16:colId xmlns:a16="http://schemas.microsoft.com/office/drawing/2014/main" val="619837725"/>
                    </a:ext>
                  </a:extLst>
                </a:gridCol>
                <a:gridCol w="822960">
                  <a:extLst>
                    <a:ext uri="{9D8B030D-6E8A-4147-A177-3AD203B41FA5}">
                      <a16:colId xmlns:a16="http://schemas.microsoft.com/office/drawing/2014/main" val="3800958661"/>
                    </a:ext>
                  </a:extLst>
                </a:gridCol>
                <a:gridCol w="822960">
                  <a:extLst>
                    <a:ext uri="{9D8B030D-6E8A-4147-A177-3AD203B41FA5}">
                      <a16:colId xmlns:a16="http://schemas.microsoft.com/office/drawing/2014/main" val="3605769597"/>
                    </a:ext>
                  </a:extLst>
                </a:gridCol>
                <a:gridCol w="822960">
                  <a:extLst>
                    <a:ext uri="{9D8B030D-6E8A-4147-A177-3AD203B41FA5}">
                      <a16:colId xmlns:a16="http://schemas.microsoft.com/office/drawing/2014/main" val="2887708426"/>
                    </a:ext>
                  </a:extLst>
                </a:gridCol>
                <a:gridCol w="822960">
                  <a:extLst>
                    <a:ext uri="{9D8B030D-6E8A-4147-A177-3AD203B41FA5}">
                      <a16:colId xmlns:a16="http://schemas.microsoft.com/office/drawing/2014/main" val="871597180"/>
                    </a:ext>
                  </a:extLst>
                </a:gridCol>
                <a:gridCol w="822960">
                  <a:extLst>
                    <a:ext uri="{9D8B030D-6E8A-4147-A177-3AD203B41FA5}">
                      <a16:colId xmlns:a16="http://schemas.microsoft.com/office/drawing/2014/main" val="4256277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9272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- 2022-04-11 11:59:05</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Subirse al futuro de la movilidad es hoy. No hay que dejar de moverse. El futuro tiene que ver con la forma de trasladarnos. Animándonos a ir adonde no van todos, vayamos más allá, pensemos más allá.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278290551_657997818599455_2448053077102822207_n.jpg?_nc_cat=103&amp;ccb=1-5&amp;_nc_sid=8ae9d6&amp;_nc_ohc=A5icKRt0opAAX8UAoo1&amp;_nc_ht=scontent-iad3-2.cdninstagram.com&amp;edm=AL-3X8kEAAAA&amp;oh=00_AT-dBye9ijsK5MrfQmk8xFOhJ2glwLAsGiNuJD-A3hhMGQ&amp;oe=625D9116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09872568"/>
                  </a:ext>
                </a:extLst>
              </a:tr>
            </a:tbl>
          </a:graphicData>
        </a:graphic>
      </p:graphicFrame>
      <p:sp>
        <p:nvSpPr>
          <p:cNvPr id="4" name="Text Placeholder 3">
            <a:extLst>
              <a:ext uri="{FF2B5EF4-FFF2-40B4-BE49-F238E27FC236}">
                <a16:creationId xmlns:a16="http://schemas.microsoft.com/office/drawing/2014/main" id="{80F2AEDD-2DF2-4850-BA76-ADF71ACF00B6}"/>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9006611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2195</Words>
  <Application>Microsoft Office PowerPoint</Application>
  <PresentationFormat>On-screen Show (4:3)</PresentationFormat>
  <Paragraphs>395</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Reporte Instagram</vt:lpstr>
      <vt:lpstr>Instagram Key Metrics Table | SYM</vt:lpstr>
      <vt:lpstr>Instagram Key Metrics Radar | SYM</vt:lpstr>
      <vt:lpstr>Instagram Followers Total | SYM</vt:lpstr>
      <vt:lpstr>Instagram Followers Change | SYM</vt:lpstr>
      <vt:lpstr>Instagram Followers Change Per Weekday | SYM</vt:lpstr>
      <vt:lpstr>Instagram Posts By Weekday | SYM</vt:lpstr>
      <vt:lpstr>Instagram Interaction Rate By Weekday | SYM</vt:lpstr>
      <vt:lpstr>Instagram Posts By Hour | SYM</vt:lpstr>
      <vt:lpstr>Instagram Interaction Rate By Hour | SYM</vt:lpstr>
      <vt:lpstr>Instagram Post Type Distribution Per Profile | SYM</vt:lpstr>
      <vt:lpstr>Instagram Interactions by Post Type | SYM</vt:lpstr>
      <vt:lpstr>Instagram Interaction Rate By Post Type | SYM</vt:lpstr>
      <vt:lpstr>Instagram Interactions Distribution | SYM</vt:lpstr>
      <vt:lpstr>Instagram Hashtag Detection | SYM</vt:lpstr>
      <vt:lpstr>Instagram Posts Table | SYM - 1 of 18</vt:lpstr>
      <vt:lpstr>Instagram Posts Table | SYM - 2 of 18</vt:lpstr>
      <vt:lpstr>Instagram Posts Table | SYM - 3 of 18</vt:lpstr>
      <vt:lpstr>Instagram Posts Table | SYM - 4 of 18</vt:lpstr>
      <vt:lpstr>Instagram Posts Table | SYM - 5 of 18</vt:lpstr>
      <vt:lpstr>Instagram Posts Table | SYM - 6 of 18</vt:lpstr>
      <vt:lpstr>Instagram Posts Table | SYM - 7 of 18</vt:lpstr>
      <vt:lpstr>Instagram Posts Table | SYM - 8 of 18</vt:lpstr>
      <vt:lpstr>Instagram Posts Table | SYM - 9 of 18</vt:lpstr>
      <vt:lpstr>Instagram Posts Table | SYM - 10 of 18</vt:lpstr>
      <vt:lpstr>Instagram Posts Table | SYM - 11 of 18</vt:lpstr>
      <vt:lpstr>Instagram Posts Table | SYM - 12 of 18</vt:lpstr>
      <vt:lpstr>Instagram Posts Table | SYM - 13 of 18</vt:lpstr>
      <vt:lpstr>Instagram Posts Table | SYM - 14 of 18</vt:lpstr>
      <vt:lpstr>Instagram Posts Table | SYM - 15 of 18</vt:lpstr>
      <vt:lpstr>Instagram Posts Table | SYM - 16 of 18</vt:lpstr>
      <vt:lpstr>Instagram Posts Table | SYM - 17 of 18</vt:lpstr>
      <vt:lpstr>Instagram Posts Table | SYM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2022-04-15T12:22:04Z</dcterms:created>
  <dcterms:modified xsi:type="dcterms:W3CDTF">2022-04-15T12:22:58Z</dcterms:modified>
</cp:coreProperties>
</file>