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833C-4E82-9B78-1B4E017D9D3A}"/>
            </c:ext>
          </c:extLst>
        </c:ser>
        <c:dLbls>
          <c:showLegendKey val="0"/>
          <c:showVal val="0"/>
          <c:showCatName val="0"/>
          <c:showSerName val="0"/>
          <c:showPercent val="0"/>
          <c:showBubbleSize val="0"/>
        </c:dLbls>
        <c:axId val="378966896"/>
        <c:axId val="378964272"/>
      </c:radarChart>
      <c:catAx>
        <c:axId val="378966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64272"/>
        <c:crosses val="autoZero"/>
        <c:auto val="1"/>
        <c:lblAlgn val="ctr"/>
        <c:lblOffset val="100"/>
        <c:noMultiLvlLbl val="0"/>
      </c:catAx>
      <c:valAx>
        <c:axId val="37896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6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7480</c:v>
                </c:pt>
                <c:pt idx="1">
                  <c:v>7517</c:v>
                </c:pt>
                <c:pt idx="2">
                  <c:v>7539</c:v>
                </c:pt>
                <c:pt idx="3">
                  <c:v>7576</c:v>
                </c:pt>
                <c:pt idx="4">
                  <c:v>7599</c:v>
                </c:pt>
                <c:pt idx="5">
                  <c:v>7627</c:v>
                </c:pt>
                <c:pt idx="6">
                  <c:v>7638</c:v>
                </c:pt>
                <c:pt idx="7">
                  <c:v>7660</c:v>
                </c:pt>
                <c:pt idx="8">
                  <c:v>7671</c:v>
                </c:pt>
                <c:pt idx="9">
                  <c:v>7697</c:v>
                </c:pt>
                <c:pt idx="10">
                  <c:v>7714</c:v>
                </c:pt>
                <c:pt idx="11">
                  <c:v>7732</c:v>
                </c:pt>
                <c:pt idx="12">
                  <c:v>7751</c:v>
                </c:pt>
                <c:pt idx="13">
                  <c:v>7769</c:v>
                </c:pt>
                <c:pt idx="14">
                  <c:v>7782</c:v>
                </c:pt>
                <c:pt idx="15">
                  <c:v>7799</c:v>
                </c:pt>
                <c:pt idx="16">
                  <c:v>7812</c:v>
                </c:pt>
                <c:pt idx="17">
                  <c:v>7829</c:v>
                </c:pt>
                <c:pt idx="18">
                  <c:v>7842</c:v>
                </c:pt>
                <c:pt idx="19">
                  <c:v>7848</c:v>
                </c:pt>
                <c:pt idx="20">
                  <c:v>7860</c:v>
                </c:pt>
                <c:pt idx="21">
                  <c:v>7873</c:v>
                </c:pt>
                <c:pt idx="22">
                  <c:v>7901</c:v>
                </c:pt>
                <c:pt idx="23">
                  <c:v>7925</c:v>
                </c:pt>
                <c:pt idx="24">
                  <c:v>7945</c:v>
                </c:pt>
                <c:pt idx="25">
                  <c:v>7957</c:v>
                </c:pt>
                <c:pt idx="26">
                  <c:v>7971</c:v>
                </c:pt>
                <c:pt idx="27">
                  <c:v>7992</c:v>
                </c:pt>
                <c:pt idx="28">
                  <c:v>8006</c:v>
                </c:pt>
                <c:pt idx="29">
                  <c:v>8032</c:v>
                </c:pt>
                <c:pt idx="30">
                  <c:v>8058</c:v>
                </c:pt>
                <c:pt idx="31">
                  <c:v>8075</c:v>
                </c:pt>
              </c:numCache>
            </c:numRef>
          </c:val>
          <c:smooth val="0"/>
          <c:extLst>
            <c:ext xmlns:c16="http://schemas.microsoft.com/office/drawing/2014/chart" uri="{C3380CC4-5D6E-409C-BE32-E72D297353CC}">
              <c16:uniqueId val="{00000000-16B3-4A76-ADA9-7E3A777B2ACF}"/>
            </c:ext>
          </c:extLst>
        </c:ser>
        <c:dLbls>
          <c:showLegendKey val="0"/>
          <c:showVal val="0"/>
          <c:showCatName val="0"/>
          <c:showSerName val="0"/>
          <c:showPercent val="0"/>
          <c:showBubbleSize val="0"/>
        </c:dLbls>
        <c:smooth val="0"/>
        <c:axId val="378967552"/>
        <c:axId val="62824120"/>
      </c:lineChart>
      <c:dateAx>
        <c:axId val="37896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824120"/>
        <c:crosses val="autoZero"/>
        <c:auto val="1"/>
        <c:lblOffset val="100"/>
        <c:baseTimeUnit val="days"/>
      </c:dateAx>
      <c:valAx>
        <c:axId val="6282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6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Sheet1!$A$2:$A$33</c:f>
              <c:numCache>
                <c:formatCode>m/d/yyyy</c:formatCode>
                <c:ptCount val="32"/>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pt idx="31">
                  <c:v>44663</c:v>
                </c:pt>
              </c:numCache>
            </c:numRef>
          </c:cat>
          <c:val>
            <c:numRef>
              <c:f>Sheet1!$B$2:$B$33</c:f>
              <c:numCache>
                <c:formatCode>General</c:formatCode>
                <c:ptCount val="32"/>
                <c:pt idx="0">
                  <c:v>32</c:v>
                </c:pt>
                <c:pt idx="1">
                  <c:v>37</c:v>
                </c:pt>
                <c:pt idx="2">
                  <c:v>22</c:v>
                </c:pt>
                <c:pt idx="3">
                  <c:v>37</c:v>
                </c:pt>
                <c:pt idx="4">
                  <c:v>23</c:v>
                </c:pt>
                <c:pt idx="5">
                  <c:v>28</c:v>
                </c:pt>
                <c:pt idx="6">
                  <c:v>11</c:v>
                </c:pt>
                <c:pt idx="7">
                  <c:v>22</c:v>
                </c:pt>
                <c:pt idx="8">
                  <c:v>11</c:v>
                </c:pt>
                <c:pt idx="9">
                  <c:v>26</c:v>
                </c:pt>
                <c:pt idx="10">
                  <c:v>17</c:v>
                </c:pt>
                <c:pt idx="11">
                  <c:v>18</c:v>
                </c:pt>
                <c:pt idx="12">
                  <c:v>19</c:v>
                </c:pt>
                <c:pt idx="13">
                  <c:v>18</c:v>
                </c:pt>
                <c:pt idx="14">
                  <c:v>13</c:v>
                </c:pt>
                <c:pt idx="15">
                  <c:v>17</c:v>
                </c:pt>
                <c:pt idx="16">
                  <c:v>13</c:v>
                </c:pt>
                <c:pt idx="17">
                  <c:v>17</c:v>
                </c:pt>
                <c:pt idx="18">
                  <c:v>13</c:v>
                </c:pt>
                <c:pt idx="19">
                  <c:v>6</c:v>
                </c:pt>
                <c:pt idx="20">
                  <c:v>12</c:v>
                </c:pt>
                <c:pt idx="21">
                  <c:v>13</c:v>
                </c:pt>
                <c:pt idx="22">
                  <c:v>28</c:v>
                </c:pt>
                <c:pt idx="23">
                  <c:v>24</c:v>
                </c:pt>
                <c:pt idx="24">
                  <c:v>20</c:v>
                </c:pt>
                <c:pt idx="25">
                  <c:v>12</c:v>
                </c:pt>
                <c:pt idx="26">
                  <c:v>14</c:v>
                </c:pt>
                <c:pt idx="27">
                  <c:v>21</c:v>
                </c:pt>
                <c:pt idx="28">
                  <c:v>14</c:v>
                </c:pt>
                <c:pt idx="29">
                  <c:v>26</c:v>
                </c:pt>
                <c:pt idx="30">
                  <c:v>26</c:v>
                </c:pt>
                <c:pt idx="31">
                  <c:v>17</c:v>
                </c:pt>
              </c:numCache>
            </c:numRef>
          </c:val>
          <c:smooth val="0"/>
          <c:extLst>
            <c:ext xmlns:c16="http://schemas.microsoft.com/office/drawing/2014/chart" uri="{C3380CC4-5D6E-409C-BE32-E72D297353CC}">
              <c16:uniqueId val="{00000000-5EE9-4076-A5F1-E4593D25356E}"/>
            </c:ext>
          </c:extLst>
        </c:ser>
        <c:dLbls>
          <c:showLegendKey val="0"/>
          <c:showVal val="0"/>
          <c:showCatName val="0"/>
          <c:showSerName val="0"/>
          <c:showPercent val="0"/>
          <c:showBubbleSize val="0"/>
        </c:dLbls>
        <c:smooth val="0"/>
        <c:axId val="412730720"/>
        <c:axId val="412738592"/>
      </c:lineChart>
      <c:dateAx>
        <c:axId val="41273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38592"/>
        <c:crosses val="autoZero"/>
        <c:auto val="1"/>
        <c:lblOffset val="100"/>
        <c:baseTimeUnit val="days"/>
      </c:dateAx>
      <c:valAx>
        <c:axId val="41273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3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c:v>
                </c:pt>
                <c:pt idx="1">
                  <c:v>22</c:v>
                </c:pt>
                <c:pt idx="2">
                  <c:v>17</c:v>
                </c:pt>
                <c:pt idx="3">
                  <c:v>17</c:v>
                </c:pt>
                <c:pt idx="4">
                  <c:v>16</c:v>
                </c:pt>
                <c:pt idx="5">
                  <c:v>19</c:v>
                </c:pt>
                <c:pt idx="6">
                  <c:v>24</c:v>
                </c:pt>
              </c:numCache>
            </c:numRef>
          </c:val>
          <c:extLst>
            <c:ext xmlns:c16="http://schemas.microsoft.com/office/drawing/2014/chart" uri="{C3380CC4-5D6E-409C-BE32-E72D297353CC}">
              <c16:uniqueId val="{00000000-8DD6-4C8D-8A60-E8793DFE72C6}"/>
            </c:ext>
          </c:extLst>
        </c:ser>
        <c:dLbls>
          <c:showLegendKey val="0"/>
          <c:showVal val="0"/>
          <c:showCatName val="0"/>
          <c:showSerName val="0"/>
          <c:showPercent val="0"/>
          <c:showBubbleSize val="0"/>
        </c:dLbls>
        <c:gapWidth val="219"/>
        <c:overlap val="-27"/>
        <c:axId val="412736952"/>
        <c:axId val="412735640"/>
      </c:barChart>
      <c:catAx>
        <c:axId val="41273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35640"/>
        <c:crosses val="autoZero"/>
        <c:auto val="1"/>
        <c:lblAlgn val="ctr"/>
        <c:lblOffset val="100"/>
        <c:noMultiLvlLbl val="0"/>
      </c:catAx>
      <c:valAx>
        <c:axId val="41273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3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1</c:v>
                </c:pt>
                <c:pt idx="3">
                  <c:v>3</c:v>
                </c:pt>
                <c:pt idx="4">
                  <c:v>0</c:v>
                </c:pt>
                <c:pt idx="5">
                  <c:v>0</c:v>
                </c:pt>
                <c:pt idx="6">
                  <c:v>1</c:v>
                </c:pt>
              </c:numCache>
            </c:numRef>
          </c:val>
          <c:extLst>
            <c:ext xmlns:c16="http://schemas.microsoft.com/office/drawing/2014/chart" uri="{C3380CC4-5D6E-409C-BE32-E72D297353CC}">
              <c16:uniqueId val="{00000000-A458-4D2E-B6B2-8D3E52A5CD73}"/>
            </c:ext>
          </c:extLst>
        </c:ser>
        <c:dLbls>
          <c:showLegendKey val="0"/>
          <c:showVal val="0"/>
          <c:showCatName val="0"/>
          <c:showSerName val="0"/>
          <c:showPercent val="0"/>
          <c:showBubbleSize val="0"/>
        </c:dLbls>
        <c:gapWidth val="219"/>
        <c:overlap val="-27"/>
        <c:axId val="412737936"/>
        <c:axId val="412738920"/>
      </c:barChart>
      <c:catAx>
        <c:axId val="412737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38920"/>
        <c:crosses val="autoZero"/>
        <c:auto val="1"/>
        <c:lblAlgn val="ctr"/>
        <c:lblOffset val="100"/>
        <c:noMultiLvlLbl val="0"/>
      </c:catAx>
      <c:valAx>
        <c:axId val="41273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3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0.42432814710042399</c:v>
                </c:pt>
                <c:pt idx="3">
                  <c:v>1.0972525824010999</c:v>
                </c:pt>
                <c:pt idx="6">
                  <c:v>0.27002700270027002</c:v>
                </c:pt>
              </c:numCache>
            </c:numRef>
          </c:val>
          <c:extLst>
            <c:ext xmlns:c16="http://schemas.microsoft.com/office/drawing/2014/chart" uri="{C3380CC4-5D6E-409C-BE32-E72D297353CC}">
              <c16:uniqueId val="{00000000-ABDF-4A88-B1D7-5904DA45A783}"/>
            </c:ext>
          </c:extLst>
        </c:ser>
        <c:dLbls>
          <c:showLegendKey val="0"/>
          <c:showVal val="0"/>
          <c:showCatName val="0"/>
          <c:showSerName val="0"/>
          <c:showPercent val="0"/>
          <c:showBubbleSize val="0"/>
        </c:dLbls>
        <c:gapWidth val="219"/>
        <c:overlap val="-27"/>
        <c:axId val="412746136"/>
        <c:axId val="412741216"/>
      </c:barChart>
      <c:catAx>
        <c:axId val="41274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41216"/>
        <c:crosses val="autoZero"/>
        <c:auto val="1"/>
        <c:lblAlgn val="ctr"/>
        <c:lblOffset val="100"/>
        <c:noMultiLvlLbl val="0"/>
      </c:catAx>
      <c:valAx>
        <c:axId val="412741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4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5DA-46B6-B7F8-7BEF71EE5A7D}"/>
            </c:ext>
          </c:extLst>
        </c:ser>
        <c:dLbls>
          <c:showLegendKey val="0"/>
          <c:showVal val="0"/>
          <c:showCatName val="0"/>
          <c:showSerName val="0"/>
          <c:showPercent val="0"/>
          <c:showBubbleSize val="0"/>
        </c:dLbls>
        <c:smooth val="0"/>
        <c:axId val="412746792"/>
        <c:axId val="412747776"/>
      </c:lineChart>
      <c:catAx>
        <c:axId val="41274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47776"/>
        <c:crosses val="autoZero"/>
        <c:auto val="1"/>
        <c:lblAlgn val="ctr"/>
        <c:lblOffset val="100"/>
        <c:noMultiLvlLbl val="0"/>
      </c:catAx>
      <c:valAx>
        <c:axId val="41274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4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0.528010302640052</c:v>
                </c:pt>
                <c:pt idx="11">
                  <c:v>1.2041210560206099</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05B-4EAC-8C5B-6CC635AE7A38}"/>
            </c:ext>
          </c:extLst>
        </c:ser>
        <c:dLbls>
          <c:showLegendKey val="0"/>
          <c:showVal val="0"/>
          <c:showCatName val="0"/>
          <c:showSerName val="0"/>
          <c:showPercent val="0"/>
          <c:showBubbleSize val="0"/>
        </c:dLbls>
        <c:smooth val="0"/>
        <c:axId val="412749088"/>
        <c:axId val="412753352"/>
      </c:lineChart>
      <c:catAx>
        <c:axId val="41274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53352"/>
        <c:crosses val="autoZero"/>
        <c:auto val="1"/>
        <c:lblAlgn val="ctr"/>
        <c:lblOffset val="100"/>
        <c:noMultiLvlLbl val="0"/>
      </c:catAx>
      <c:valAx>
        <c:axId val="41275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4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c:v>
                </c:pt>
              </c:numCache>
            </c:numRef>
          </c:val>
          <c:extLst>
            <c:ext xmlns:c16="http://schemas.microsoft.com/office/drawing/2014/chart" uri="{C3380CC4-5D6E-409C-BE32-E72D297353CC}">
              <c16:uniqueId val="{00000000-6EBB-4344-8358-4BFE4752183B}"/>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2</c:v>
                </c:pt>
              </c:numCache>
            </c:numRef>
          </c:val>
          <c:extLst>
            <c:ext xmlns:c16="http://schemas.microsoft.com/office/drawing/2014/chart" uri="{C3380CC4-5D6E-409C-BE32-E72D297353CC}">
              <c16:uniqueId val="{00000001-6EBB-4344-8358-4BFE4752183B}"/>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6EBB-4344-8358-4BFE4752183B}"/>
            </c:ext>
          </c:extLst>
        </c:ser>
        <c:dLbls>
          <c:showLegendKey val="0"/>
          <c:showVal val="0"/>
          <c:showCatName val="0"/>
          <c:showSerName val="0"/>
          <c:showPercent val="0"/>
          <c:showBubbleSize val="0"/>
        </c:dLbls>
        <c:gapWidth val="150"/>
        <c:overlap val="100"/>
        <c:axId val="412758272"/>
        <c:axId val="412754664"/>
      </c:barChart>
      <c:catAx>
        <c:axId val="41275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54664"/>
        <c:crosses val="autoZero"/>
        <c:auto val="1"/>
        <c:lblAlgn val="ctr"/>
        <c:lblOffset val="100"/>
        <c:noMultiLvlLbl val="0"/>
      </c:catAx>
      <c:valAx>
        <c:axId val="412754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5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58</c:v>
                </c:pt>
              </c:numCache>
            </c:numRef>
          </c:val>
          <c:extLst>
            <c:ext xmlns:c16="http://schemas.microsoft.com/office/drawing/2014/chart" uri="{C3380CC4-5D6E-409C-BE32-E72D297353CC}">
              <c16:uniqueId val="{00000000-C2DC-4792-A322-64B7E0C55508}"/>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33</c:v>
                </c:pt>
              </c:numCache>
            </c:numRef>
          </c:val>
          <c:extLst>
            <c:ext xmlns:c16="http://schemas.microsoft.com/office/drawing/2014/chart" uri="{C3380CC4-5D6E-409C-BE32-E72D297353CC}">
              <c16:uniqueId val="{00000001-C2DC-4792-A322-64B7E0C55508}"/>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219</c:v>
                </c:pt>
              </c:numCache>
            </c:numRef>
          </c:val>
          <c:extLst>
            <c:ext xmlns:c16="http://schemas.microsoft.com/office/drawing/2014/chart" uri="{C3380CC4-5D6E-409C-BE32-E72D297353CC}">
              <c16:uniqueId val="{00000002-C2DC-4792-A322-64B7E0C55508}"/>
            </c:ext>
          </c:extLst>
        </c:ser>
        <c:dLbls>
          <c:showLegendKey val="0"/>
          <c:showVal val="0"/>
          <c:showCatName val="0"/>
          <c:showSerName val="0"/>
          <c:showPercent val="0"/>
          <c:showBubbleSize val="0"/>
        </c:dLbls>
        <c:gapWidth val="150"/>
        <c:overlap val="100"/>
        <c:axId val="412757616"/>
        <c:axId val="412759912"/>
      </c:barChart>
      <c:catAx>
        <c:axId val="41275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59912"/>
        <c:crosses val="autoZero"/>
        <c:auto val="1"/>
        <c:lblAlgn val="ctr"/>
        <c:lblOffset val="100"/>
        <c:noMultiLvlLbl val="0"/>
      </c:catAx>
      <c:valAx>
        <c:axId val="412759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5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1.4206943003052599</c:v>
                </c:pt>
                <c:pt idx="1">
                  <c:v>0.37260800337423999</c:v>
                </c:pt>
                <c:pt idx="2">
                  <c:v>0.42679772374546998</c:v>
                </c:pt>
              </c:numCache>
            </c:numRef>
          </c:val>
          <c:extLst>
            <c:ext xmlns:c16="http://schemas.microsoft.com/office/drawing/2014/chart" uri="{C3380CC4-5D6E-409C-BE32-E72D297353CC}">
              <c16:uniqueId val="{00000000-40CC-412C-9EED-5507B63077EE}"/>
            </c:ext>
          </c:extLst>
        </c:ser>
        <c:dLbls>
          <c:showLegendKey val="0"/>
          <c:showVal val="0"/>
          <c:showCatName val="0"/>
          <c:showSerName val="0"/>
          <c:showPercent val="0"/>
          <c:showBubbleSize val="0"/>
        </c:dLbls>
        <c:gapWidth val="219"/>
        <c:overlap val="-27"/>
        <c:axId val="386158456"/>
        <c:axId val="386160424"/>
      </c:barChart>
      <c:catAx>
        <c:axId val="386158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60424"/>
        <c:crosses val="autoZero"/>
        <c:auto val="1"/>
        <c:lblAlgn val="ctr"/>
        <c:lblOffset val="100"/>
        <c:noMultiLvlLbl val="0"/>
      </c:catAx>
      <c:valAx>
        <c:axId val="38616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15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282</c:v>
                </c:pt>
              </c:numCache>
            </c:numRef>
          </c:val>
          <c:extLst>
            <c:ext xmlns:c16="http://schemas.microsoft.com/office/drawing/2014/chart" uri="{C3380CC4-5D6E-409C-BE32-E72D297353CC}">
              <c16:uniqueId val="{00000000-20D0-4E5E-81AE-69D4F06DB6EA}"/>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28</c:v>
                </c:pt>
              </c:numCache>
            </c:numRef>
          </c:val>
          <c:extLst>
            <c:ext xmlns:c16="http://schemas.microsoft.com/office/drawing/2014/chart" uri="{C3380CC4-5D6E-409C-BE32-E72D297353CC}">
              <c16:uniqueId val="{00000001-20D0-4E5E-81AE-69D4F06DB6EA}"/>
            </c:ext>
          </c:extLst>
        </c:ser>
        <c:dLbls>
          <c:showLegendKey val="0"/>
          <c:showVal val="0"/>
          <c:showCatName val="0"/>
          <c:showSerName val="0"/>
          <c:showPercent val="0"/>
          <c:showBubbleSize val="0"/>
        </c:dLbls>
        <c:gapWidth val="150"/>
        <c:overlap val="100"/>
        <c:axId val="412731704"/>
        <c:axId val="412733016"/>
      </c:barChart>
      <c:catAx>
        <c:axId val="41273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33016"/>
        <c:crosses val="autoZero"/>
        <c:auto val="1"/>
        <c:lblAlgn val="ctr"/>
        <c:lblOffset val="100"/>
        <c:noMultiLvlLbl val="0"/>
      </c:catAx>
      <c:valAx>
        <c:axId val="412733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3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A88BE-3301-4051-AC85-E3DC02CCC453}"/>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CDC8555-0419-4123-8FB7-08CA23F9FE9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08331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D3077-17A3-4049-A41F-43D72647720C}"/>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518D2A6F-B8BC-4B64-8A07-3C5064C9B829}"/>
              </a:ext>
            </a:extLst>
          </p:cNvPr>
          <p:cNvGraphicFramePr>
            <a:graphicFrameLocks noGrp="1"/>
          </p:cNvGraphicFramePr>
          <p:nvPr>
            <p:ph type="tbl" sz="quarter" idx="13"/>
            <p:extLst>
              <p:ext uri="{D42A27DB-BD31-4B8C-83A1-F6EECF244321}">
                <p14:modId xmlns:p14="http://schemas.microsoft.com/office/powerpoint/2010/main" val="3265081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903008"/>
                    </a:ext>
                  </a:extLst>
                </a:gridCol>
                <a:gridCol w="658368">
                  <a:extLst>
                    <a:ext uri="{9D8B030D-6E8A-4147-A177-3AD203B41FA5}">
                      <a16:colId xmlns:a16="http://schemas.microsoft.com/office/drawing/2014/main" val="2634600605"/>
                    </a:ext>
                  </a:extLst>
                </a:gridCol>
                <a:gridCol w="658368">
                  <a:extLst>
                    <a:ext uri="{9D8B030D-6E8A-4147-A177-3AD203B41FA5}">
                      <a16:colId xmlns:a16="http://schemas.microsoft.com/office/drawing/2014/main" val="3131528453"/>
                    </a:ext>
                  </a:extLst>
                </a:gridCol>
                <a:gridCol w="658368">
                  <a:extLst>
                    <a:ext uri="{9D8B030D-6E8A-4147-A177-3AD203B41FA5}">
                      <a16:colId xmlns:a16="http://schemas.microsoft.com/office/drawing/2014/main" val="571792210"/>
                    </a:ext>
                  </a:extLst>
                </a:gridCol>
                <a:gridCol w="658368">
                  <a:extLst>
                    <a:ext uri="{9D8B030D-6E8A-4147-A177-3AD203B41FA5}">
                      <a16:colId xmlns:a16="http://schemas.microsoft.com/office/drawing/2014/main" val="1539336497"/>
                    </a:ext>
                  </a:extLst>
                </a:gridCol>
                <a:gridCol w="658368">
                  <a:extLst>
                    <a:ext uri="{9D8B030D-6E8A-4147-A177-3AD203B41FA5}">
                      <a16:colId xmlns:a16="http://schemas.microsoft.com/office/drawing/2014/main" val="3242841537"/>
                    </a:ext>
                  </a:extLst>
                </a:gridCol>
                <a:gridCol w="658368">
                  <a:extLst>
                    <a:ext uri="{9D8B030D-6E8A-4147-A177-3AD203B41FA5}">
                      <a16:colId xmlns:a16="http://schemas.microsoft.com/office/drawing/2014/main" val="2296299653"/>
                    </a:ext>
                  </a:extLst>
                </a:gridCol>
                <a:gridCol w="658368">
                  <a:extLst>
                    <a:ext uri="{9D8B030D-6E8A-4147-A177-3AD203B41FA5}">
                      <a16:colId xmlns:a16="http://schemas.microsoft.com/office/drawing/2014/main" val="640400776"/>
                    </a:ext>
                  </a:extLst>
                </a:gridCol>
                <a:gridCol w="658368">
                  <a:extLst>
                    <a:ext uri="{9D8B030D-6E8A-4147-A177-3AD203B41FA5}">
                      <a16:colId xmlns:a16="http://schemas.microsoft.com/office/drawing/2014/main" val="703153213"/>
                    </a:ext>
                  </a:extLst>
                </a:gridCol>
                <a:gridCol w="658368">
                  <a:extLst>
                    <a:ext uri="{9D8B030D-6E8A-4147-A177-3AD203B41FA5}">
                      <a16:colId xmlns:a16="http://schemas.microsoft.com/office/drawing/2014/main" val="11516033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8507575"/>
                  </a:ext>
                </a:extLst>
              </a:tr>
              <a:tr h="370840">
                <a:tc>
                  <a:txBody>
                    <a:bodyPr/>
                    <a:lstStyle/>
                    <a:p>
                      <a:r>
                        <a:rPr lang="en-US" sz="1000"/>
                        <a:t>camelbak_ar</a:t>
                      </a:r>
                    </a:p>
                  </a:txBody>
                  <a:tcPr/>
                </a:tc>
                <a:tc>
                  <a:txBody>
                    <a:bodyPr/>
                    <a:lstStyle/>
                    <a:p>
                      <a:r>
                        <a:rPr lang="en-US" sz="1000"/>
                        <a:t>8075</a:t>
                      </a:r>
                    </a:p>
                  </a:txBody>
                  <a:tcPr/>
                </a:tc>
                <a:tc>
                  <a:txBody>
                    <a:bodyPr/>
                    <a:lstStyle/>
                    <a:p>
                      <a:r>
                        <a:rPr lang="en-US" sz="1000"/>
                        <a:t>627</a:t>
                      </a:r>
                    </a:p>
                  </a:txBody>
                  <a:tcPr/>
                </a:tc>
                <a:tc>
                  <a:txBody>
                    <a:bodyPr/>
                    <a:lstStyle/>
                    <a:p>
                      <a:r>
                        <a:rPr lang="en-US" sz="1000"/>
                        <a:t>2</a:t>
                      </a:r>
                    </a:p>
                  </a:txBody>
                  <a:tcPr/>
                </a:tc>
                <a:tc>
                  <a:txBody>
                    <a:bodyPr/>
                    <a:lstStyle/>
                    <a:p>
                      <a:r>
                        <a:rPr lang="en-US" sz="1000"/>
                        <a:t>2</a:t>
                      </a:r>
                    </a:p>
                  </a:txBody>
                  <a:tcPr/>
                </a:tc>
                <a:tc>
                  <a:txBody>
                    <a:bodyPr/>
                    <a:lstStyle/>
                    <a:p>
                      <a:r>
                        <a:rPr lang="en-US" sz="1000"/>
                        <a:t>1</a:t>
                      </a:r>
                    </a:p>
                  </a:txBody>
                  <a:tcPr/>
                </a:tc>
                <a:tc>
                  <a:txBody>
                    <a:bodyPr/>
                    <a:lstStyle/>
                    <a:p>
                      <a:r>
                        <a:rPr lang="en-US" sz="1000"/>
                        <a:t>5</a:t>
                      </a:r>
                    </a:p>
                  </a:txBody>
                  <a:tcPr/>
                </a:tc>
                <a:tc>
                  <a:txBody>
                    <a:bodyPr/>
                    <a:lstStyle/>
                    <a:p>
                      <a:r>
                        <a:rPr lang="en-US" sz="1000"/>
                        <a:t>282</a:t>
                      </a:r>
                    </a:p>
                  </a:txBody>
                  <a:tcPr/>
                </a:tc>
                <a:tc>
                  <a:txBody>
                    <a:bodyPr/>
                    <a:lstStyle/>
                    <a:p>
                      <a:r>
                        <a:rPr lang="en-US" sz="1000"/>
                        <a:t>28</a:t>
                      </a:r>
                    </a:p>
                  </a:txBody>
                  <a:tcPr/>
                </a:tc>
                <a:tc>
                  <a:txBody>
                    <a:bodyPr/>
                    <a:lstStyle/>
                    <a:p>
                      <a:r>
                        <a:rPr lang="en-US" sz="1000"/>
                        <a:t>0.7989 %</a:t>
                      </a:r>
                    </a:p>
                  </a:txBody>
                  <a:tcPr/>
                </a:tc>
                <a:extLst>
                  <a:ext uri="{0D108BD9-81ED-4DB2-BD59-A6C34878D82A}">
                    <a16:rowId xmlns:a16="http://schemas.microsoft.com/office/drawing/2014/main" val="36015715"/>
                  </a:ext>
                </a:extLst>
              </a:tr>
            </a:tbl>
          </a:graphicData>
        </a:graphic>
      </p:graphicFrame>
      <p:sp>
        <p:nvSpPr>
          <p:cNvPr id="4" name="Text Placeholder 3">
            <a:extLst>
              <a:ext uri="{FF2B5EF4-FFF2-40B4-BE49-F238E27FC236}">
                <a16:creationId xmlns:a16="http://schemas.microsoft.com/office/drawing/2014/main" id="{D3B119C1-84B0-4318-A493-9A4DC9A9CD31}"/>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2017404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49A8B-9B7D-4160-9FDB-31376205A99E}"/>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940DDE0D-11E5-4E11-B995-CE6DA3BDA8E3}"/>
              </a:ext>
            </a:extLst>
          </p:cNvPr>
          <p:cNvGraphicFramePr>
            <a:graphicFrameLocks noGrp="1"/>
          </p:cNvGraphicFramePr>
          <p:nvPr>
            <p:ph type="chart" sz="quarter" idx="13"/>
            <p:extLst>
              <p:ext uri="{D42A27DB-BD31-4B8C-83A1-F6EECF244321}">
                <p14:modId xmlns:p14="http://schemas.microsoft.com/office/powerpoint/2010/main" val="1257663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E1C3E0-25F1-42EF-B077-1364B8C0D5B1}"/>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E40E37DE-756A-4A2B-BF5D-E029578E79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7094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094B5-C037-49DD-AA88-803374114BFD}"/>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1997879C-B02E-4AF5-BE94-6FB234678C6A}"/>
              </a:ext>
            </a:extLst>
          </p:cNvPr>
          <p:cNvGraphicFramePr>
            <a:graphicFrameLocks noGrp="1"/>
          </p:cNvGraphicFramePr>
          <p:nvPr>
            <p:ph type="chart" sz="quarter" idx="13"/>
            <p:extLst>
              <p:ext uri="{D42A27DB-BD31-4B8C-83A1-F6EECF244321}">
                <p14:modId xmlns:p14="http://schemas.microsoft.com/office/powerpoint/2010/main" val="3090532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6FBA92-B11A-4817-A48A-CB869E8EE6E8}"/>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A2C2ED44-1FBD-406B-AE25-155C6EA764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448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FA41D-D822-4304-9B90-F36A909C553B}"/>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8FF5DE41-607C-4BF7-A63C-F3EEF9741B63}"/>
              </a:ext>
            </a:extLst>
          </p:cNvPr>
          <p:cNvGraphicFramePr>
            <a:graphicFrameLocks noGrp="1"/>
          </p:cNvGraphicFramePr>
          <p:nvPr>
            <p:ph type="chart" sz="quarter" idx="13"/>
            <p:extLst>
              <p:ext uri="{D42A27DB-BD31-4B8C-83A1-F6EECF244321}">
                <p14:modId xmlns:p14="http://schemas.microsoft.com/office/powerpoint/2010/main" val="731100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F9186E-817E-4BBC-98A8-079A41B71585}"/>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45A41266-8925-4F95-9C7C-BD9F889183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556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AB271-3FB2-447A-9323-AA02ED33481A}"/>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9ADFD4D1-5637-4563-A95D-12DAF1D266B1}"/>
              </a:ext>
            </a:extLst>
          </p:cNvPr>
          <p:cNvGraphicFramePr>
            <a:graphicFrameLocks noGrp="1"/>
          </p:cNvGraphicFramePr>
          <p:nvPr>
            <p:ph type="chart" sz="quarter" idx="13"/>
            <p:extLst>
              <p:ext uri="{D42A27DB-BD31-4B8C-83A1-F6EECF244321}">
                <p14:modId xmlns:p14="http://schemas.microsoft.com/office/powerpoint/2010/main" val="3467043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76665-BF20-4339-90F9-C5476D34B767}"/>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99AF3572-C607-48A8-BA2E-CB78BDCDAB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4139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02B4C-6A8C-44CD-89CC-50C9E7717705}"/>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3353F57B-9954-48D3-BF50-7CAF400C6501}"/>
              </a:ext>
            </a:extLst>
          </p:cNvPr>
          <p:cNvGraphicFramePr>
            <a:graphicFrameLocks noGrp="1"/>
          </p:cNvGraphicFramePr>
          <p:nvPr>
            <p:ph type="chart" sz="quarter" idx="13"/>
            <p:extLst>
              <p:ext uri="{D42A27DB-BD31-4B8C-83A1-F6EECF244321}">
                <p14:modId xmlns:p14="http://schemas.microsoft.com/office/powerpoint/2010/main" val="3600772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EB770-785B-4A57-A845-83DE4C975F19}"/>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389B0F2A-9C74-4434-8F42-2BD20A4639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3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7FEB8-5A88-4CA3-BEC5-AF61DA19C63D}"/>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DEF9CA11-F9D2-4CC6-A1E1-71321E387324}"/>
              </a:ext>
            </a:extLst>
          </p:cNvPr>
          <p:cNvGraphicFramePr>
            <a:graphicFrameLocks noGrp="1"/>
          </p:cNvGraphicFramePr>
          <p:nvPr>
            <p:ph type="chart" sz="quarter" idx="13"/>
            <p:extLst>
              <p:ext uri="{D42A27DB-BD31-4B8C-83A1-F6EECF244321}">
                <p14:modId xmlns:p14="http://schemas.microsoft.com/office/powerpoint/2010/main" val="1161684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E5192B-C8E8-4B30-A5AA-8BCF88B749AD}"/>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8D87AD57-598C-4D85-AC12-7906C8B788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2287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A2A96-6C78-493B-82E1-7BA246063198}"/>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E2F97ED4-0FC3-4874-85D6-26FB1576FE52}"/>
              </a:ext>
            </a:extLst>
          </p:cNvPr>
          <p:cNvGraphicFramePr>
            <a:graphicFrameLocks noGrp="1"/>
          </p:cNvGraphicFramePr>
          <p:nvPr>
            <p:ph type="chart" sz="quarter" idx="13"/>
            <p:extLst>
              <p:ext uri="{D42A27DB-BD31-4B8C-83A1-F6EECF244321}">
                <p14:modId xmlns:p14="http://schemas.microsoft.com/office/powerpoint/2010/main" val="3538221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AAAE1F-98BA-48A9-9BFD-20E84FDAE7B1}"/>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64D5DD52-34EC-457E-A3F5-A780F62A4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4778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482CD-89F2-4F63-A649-8B89251FEDFB}"/>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55433DB3-884D-4542-A0D0-9BD1E2614951}"/>
              </a:ext>
            </a:extLst>
          </p:cNvPr>
          <p:cNvGraphicFramePr>
            <a:graphicFrameLocks noGrp="1"/>
          </p:cNvGraphicFramePr>
          <p:nvPr>
            <p:ph type="chart" sz="quarter" idx="13"/>
            <p:extLst>
              <p:ext uri="{D42A27DB-BD31-4B8C-83A1-F6EECF244321}">
                <p14:modId xmlns:p14="http://schemas.microsoft.com/office/powerpoint/2010/main" val="191339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AF0FA-F363-41E4-AA9E-5EB33F89CD6A}"/>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9EC92359-EF29-4845-B3C1-C0C171C7C7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037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B27BF-2D09-413B-8871-BDEFDE179AF8}"/>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106A085C-464A-4252-8416-C58313CCE9D2}"/>
              </a:ext>
            </a:extLst>
          </p:cNvPr>
          <p:cNvGraphicFramePr>
            <a:graphicFrameLocks noGrp="1"/>
          </p:cNvGraphicFramePr>
          <p:nvPr>
            <p:ph type="chart" sz="quarter" idx="13"/>
            <p:extLst>
              <p:ext uri="{D42A27DB-BD31-4B8C-83A1-F6EECF244321}">
                <p14:modId xmlns:p14="http://schemas.microsoft.com/office/powerpoint/2010/main" val="4231645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E000B0-DD35-417B-8638-7B4FF3B83E33}"/>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9222D1DD-0C32-4579-879F-C367DCDCA0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3429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8FA4A-7F1B-4893-89AD-E9C93705DA38}"/>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C0EAB816-E5F3-4474-91A5-75CD8F689A8D}"/>
              </a:ext>
            </a:extLst>
          </p:cNvPr>
          <p:cNvGraphicFramePr>
            <a:graphicFrameLocks noGrp="1"/>
          </p:cNvGraphicFramePr>
          <p:nvPr>
            <p:ph type="chart" sz="quarter" idx="13"/>
            <p:extLst>
              <p:ext uri="{D42A27DB-BD31-4B8C-83A1-F6EECF244321}">
                <p14:modId xmlns:p14="http://schemas.microsoft.com/office/powerpoint/2010/main" val="1733508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9E600-2F6B-4DA9-9DAD-6CAB32CDBDED}"/>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A4BB37AF-8DC8-416D-8850-162AC1A5A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216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DA9BC-FD8F-4B9A-B9C5-2CE809C27E78}"/>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0643F696-2344-41A9-85C5-46AB676C2F06}"/>
              </a:ext>
            </a:extLst>
          </p:cNvPr>
          <p:cNvGraphicFramePr>
            <a:graphicFrameLocks noGrp="1"/>
          </p:cNvGraphicFramePr>
          <p:nvPr>
            <p:ph type="chart" sz="quarter" idx="13"/>
            <p:extLst>
              <p:ext uri="{D42A27DB-BD31-4B8C-83A1-F6EECF244321}">
                <p14:modId xmlns:p14="http://schemas.microsoft.com/office/powerpoint/2010/main" val="758563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AAC11-6654-4306-9488-CBCE90EB5DE7}"/>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3E2B537D-F24A-4A01-8D7D-2D57DC2763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577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F2F48-E8B5-44EC-B30F-9A97271CCCEE}"/>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D40DE88A-105E-406F-A647-D0CDBF947FF4}"/>
              </a:ext>
            </a:extLst>
          </p:cNvPr>
          <p:cNvGraphicFramePr>
            <a:graphicFrameLocks noGrp="1"/>
          </p:cNvGraphicFramePr>
          <p:nvPr>
            <p:ph type="chart" sz="quarter" idx="13"/>
            <p:extLst>
              <p:ext uri="{D42A27DB-BD31-4B8C-83A1-F6EECF244321}">
                <p14:modId xmlns:p14="http://schemas.microsoft.com/office/powerpoint/2010/main" val="2138407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3B885-59A9-4DF4-9300-AD2D19E02D02}"/>
              </a:ext>
            </a:extLst>
          </p:cNvPr>
          <p:cNvSpPr>
            <a:spLocks noGrp="1"/>
          </p:cNvSpPr>
          <p:nvPr>
            <p:ph type="body" sz="quarter" idx="14"/>
          </p:nvPr>
        </p:nvSpPr>
        <p:spPr/>
        <p:txBody>
          <a:bodyPr/>
          <a:lstStyle/>
          <a:p>
            <a:r>
              <a:rPr lang="en-US"/>
              <a:t>03/12/2022 - 04/12/2022</a:t>
            </a:r>
          </a:p>
        </p:txBody>
      </p:sp>
      <p:sp>
        <p:nvSpPr>
          <p:cNvPr id="5" name="Footer Placeholder 4">
            <a:extLst>
              <a:ext uri="{FF2B5EF4-FFF2-40B4-BE49-F238E27FC236}">
                <a16:creationId xmlns:a16="http://schemas.microsoft.com/office/drawing/2014/main" id="{57754579-557A-4BC0-A43D-1385A99E79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757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5188-6F26-408F-8F3F-4AA536CD6A07}"/>
              </a:ext>
            </a:extLst>
          </p:cNvPr>
          <p:cNvSpPr>
            <a:spLocks noGrp="1"/>
          </p:cNvSpPr>
          <p:nvPr>
            <p:ph type="title"/>
          </p:nvPr>
        </p:nvSpPr>
        <p:spPr/>
        <p:txBody>
          <a:bodyPr/>
          <a:lstStyle/>
          <a:p>
            <a:r>
              <a:rPr lang="en-US"/>
              <a:t>Instagram Hashtag Detection | CamelBak</a:t>
            </a:r>
          </a:p>
        </p:txBody>
      </p:sp>
      <p:graphicFrame>
        <p:nvGraphicFramePr>
          <p:cNvPr id="5" name="Table Placeholder 4">
            <a:extLst>
              <a:ext uri="{FF2B5EF4-FFF2-40B4-BE49-F238E27FC236}">
                <a16:creationId xmlns:a16="http://schemas.microsoft.com/office/drawing/2014/main" id="{6BCDEC91-D57A-4DF1-83CC-46FA3EE47E13}"/>
              </a:ext>
            </a:extLst>
          </p:cNvPr>
          <p:cNvGraphicFramePr>
            <a:graphicFrameLocks noGrp="1"/>
          </p:cNvGraphicFramePr>
          <p:nvPr>
            <p:ph type="tbl" sz="quarter" idx="13"/>
            <p:extLst>
              <p:ext uri="{D42A27DB-BD31-4B8C-83A1-F6EECF244321}">
                <p14:modId xmlns:p14="http://schemas.microsoft.com/office/powerpoint/2010/main" val="3795409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81731804"/>
                    </a:ext>
                  </a:extLst>
                </a:gridCol>
                <a:gridCol w="1399032">
                  <a:extLst>
                    <a:ext uri="{9D8B030D-6E8A-4147-A177-3AD203B41FA5}">
                      <a16:colId xmlns:a16="http://schemas.microsoft.com/office/drawing/2014/main" val="2136928318"/>
                    </a:ext>
                  </a:extLst>
                </a:gridCol>
                <a:gridCol w="1399032">
                  <a:extLst>
                    <a:ext uri="{9D8B030D-6E8A-4147-A177-3AD203B41FA5}">
                      <a16:colId xmlns:a16="http://schemas.microsoft.com/office/drawing/2014/main" val="3057224581"/>
                    </a:ext>
                  </a:extLst>
                </a:gridCol>
                <a:gridCol w="1399032">
                  <a:extLst>
                    <a:ext uri="{9D8B030D-6E8A-4147-A177-3AD203B41FA5}">
                      <a16:colId xmlns:a16="http://schemas.microsoft.com/office/drawing/2014/main" val="1228234015"/>
                    </a:ext>
                  </a:extLst>
                </a:gridCol>
                <a:gridCol w="1399032">
                  <a:extLst>
                    <a:ext uri="{9D8B030D-6E8A-4147-A177-3AD203B41FA5}">
                      <a16:colId xmlns:a16="http://schemas.microsoft.com/office/drawing/2014/main" val="217978973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2905527623"/>
                  </a:ext>
                </a:extLst>
              </a:tr>
              <a:tr h="370840">
                <a:tc>
                  <a:txBody>
                    <a:bodyPr/>
                    <a:lstStyle/>
                    <a:p>
                      <a:r>
                        <a:rPr lang="en-US" sz="1000"/>
                        <a:t>#CamelbakArgentina</a:t>
                      </a:r>
                    </a:p>
                  </a:txBody>
                  <a:tcPr/>
                </a:tc>
                <a:tc>
                  <a:txBody>
                    <a:bodyPr/>
                    <a:lstStyle/>
                    <a:p>
                      <a:r>
                        <a:rPr lang="en-US" sz="1000"/>
                        <a:t>5</a:t>
                      </a:r>
                    </a:p>
                  </a:txBody>
                  <a:tcPr/>
                </a:tc>
                <a:tc>
                  <a:txBody>
                    <a:bodyPr/>
                    <a:lstStyle/>
                    <a:p>
                      <a:r>
                        <a:rPr lang="en-US" sz="1000"/>
                        <a:t>56.4</a:t>
                      </a:r>
                    </a:p>
                  </a:txBody>
                  <a:tcPr/>
                </a:tc>
                <a:tc>
                  <a:txBody>
                    <a:bodyPr/>
                    <a:lstStyle/>
                    <a:p>
                      <a:r>
                        <a:rPr lang="en-US" sz="1000"/>
                        <a:t>5.6</a:t>
                      </a:r>
                    </a:p>
                  </a:txBody>
                  <a:tcPr/>
                </a:tc>
                <a:tc>
                  <a:txBody>
                    <a:bodyPr/>
                    <a:lstStyle/>
                    <a:p>
                      <a:r>
                        <a:rPr lang="en-US" sz="1000"/>
                        <a:t>62</a:t>
                      </a:r>
                    </a:p>
                  </a:txBody>
                  <a:tcPr/>
                </a:tc>
                <a:extLst>
                  <a:ext uri="{0D108BD9-81ED-4DB2-BD59-A6C34878D82A}">
                    <a16:rowId xmlns:a16="http://schemas.microsoft.com/office/drawing/2014/main" val="3318137764"/>
                  </a:ext>
                </a:extLst>
              </a:tr>
              <a:tr h="370840">
                <a:tc>
                  <a:txBody>
                    <a:bodyPr/>
                    <a:lstStyle/>
                    <a:p>
                      <a:r>
                        <a:rPr lang="en-US" sz="1000"/>
                        <a:t>#Camelbak</a:t>
                      </a:r>
                    </a:p>
                  </a:txBody>
                  <a:tcPr/>
                </a:tc>
                <a:tc>
                  <a:txBody>
                    <a:bodyPr/>
                    <a:lstStyle/>
                    <a:p>
                      <a:r>
                        <a:rPr lang="en-US" sz="1000"/>
                        <a:t>5</a:t>
                      </a:r>
                    </a:p>
                  </a:txBody>
                  <a:tcPr/>
                </a:tc>
                <a:tc>
                  <a:txBody>
                    <a:bodyPr/>
                    <a:lstStyle/>
                    <a:p>
                      <a:r>
                        <a:rPr lang="en-US" sz="1000"/>
                        <a:t>56.4</a:t>
                      </a:r>
                    </a:p>
                  </a:txBody>
                  <a:tcPr/>
                </a:tc>
                <a:tc>
                  <a:txBody>
                    <a:bodyPr/>
                    <a:lstStyle/>
                    <a:p>
                      <a:r>
                        <a:rPr lang="en-US" sz="1000"/>
                        <a:t>5.6</a:t>
                      </a:r>
                    </a:p>
                  </a:txBody>
                  <a:tcPr/>
                </a:tc>
                <a:tc>
                  <a:txBody>
                    <a:bodyPr/>
                    <a:lstStyle/>
                    <a:p>
                      <a:r>
                        <a:rPr lang="en-US" sz="1000"/>
                        <a:t>62</a:t>
                      </a:r>
                    </a:p>
                  </a:txBody>
                  <a:tcPr/>
                </a:tc>
                <a:extLst>
                  <a:ext uri="{0D108BD9-81ED-4DB2-BD59-A6C34878D82A}">
                    <a16:rowId xmlns:a16="http://schemas.microsoft.com/office/drawing/2014/main" val="4153856393"/>
                  </a:ext>
                </a:extLst>
              </a:tr>
              <a:tr h="370840">
                <a:tc>
                  <a:txBody>
                    <a:bodyPr/>
                    <a:lstStyle/>
                    <a:p>
                      <a:r>
                        <a:rPr lang="en-US" sz="1000"/>
                        <a:t>#hidratacion</a:t>
                      </a:r>
                    </a:p>
                  </a:txBody>
                  <a:tcPr/>
                </a:tc>
                <a:tc>
                  <a:txBody>
                    <a:bodyPr/>
                    <a:lstStyle/>
                    <a:p>
                      <a:r>
                        <a:rPr lang="en-US" sz="1000"/>
                        <a:t>4</a:t>
                      </a:r>
                    </a:p>
                  </a:txBody>
                  <a:tcPr/>
                </a:tc>
                <a:tc>
                  <a:txBody>
                    <a:bodyPr/>
                    <a:lstStyle/>
                    <a:p>
                      <a:r>
                        <a:rPr lang="en-US" sz="1000"/>
                        <a:t>65.25</a:t>
                      </a:r>
                    </a:p>
                  </a:txBody>
                  <a:tcPr/>
                </a:tc>
                <a:tc>
                  <a:txBody>
                    <a:bodyPr/>
                    <a:lstStyle/>
                    <a:p>
                      <a:r>
                        <a:rPr lang="en-US" sz="1000"/>
                        <a:t>7</a:t>
                      </a:r>
                    </a:p>
                  </a:txBody>
                  <a:tcPr/>
                </a:tc>
                <a:tc>
                  <a:txBody>
                    <a:bodyPr/>
                    <a:lstStyle/>
                    <a:p>
                      <a:r>
                        <a:rPr lang="en-US" sz="1000"/>
                        <a:t>72.25</a:t>
                      </a:r>
                    </a:p>
                  </a:txBody>
                  <a:tcPr/>
                </a:tc>
                <a:extLst>
                  <a:ext uri="{0D108BD9-81ED-4DB2-BD59-A6C34878D82A}">
                    <a16:rowId xmlns:a16="http://schemas.microsoft.com/office/drawing/2014/main" val="3511917843"/>
                  </a:ext>
                </a:extLst>
              </a:tr>
              <a:tr h="370840">
                <a:tc>
                  <a:txBody>
                    <a:bodyPr/>
                    <a:lstStyle/>
                    <a:p>
                      <a:r>
                        <a:rPr lang="en-US" sz="1000"/>
                        <a:t>#deportes</a:t>
                      </a:r>
                    </a:p>
                  </a:txBody>
                  <a:tcPr/>
                </a:tc>
                <a:tc>
                  <a:txBody>
                    <a:bodyPr/>
                    <a:lstStyle/>
                    <a:p>
                      <a:r>
                        <a:rPr lang="en-US" sz="1000"/>
                        <a:t>4</a:t>
                      </a:r>
                    </a:p>
                  </a:txBody>
                  <a:tcPr/>
                </a:tc>
                <a:tc>
                  <a:txBody>
                    <a:bodyPr/>
                    <a:lstStyle/>
                    <a:p>
                      <a:r>
                        <a:rPr lang="en-US" sz="1000"/>
                        <a:t>65.25</a:t>
                      </a:r>
                    </a:p>
                  </a:txBody>
                  <a:tcPr/>
                </a:tc>
                <a:tc>
                  <a:txBody>
                    <a:bodyPr/>
                    <a:lstStyle/>
                    <a:p>
                      <a:r>
                        <a:rPr lang="en-US" sz="1000"/>
                        <a:t>7</a:t>
                      </a:r>
                    </a:p>
                  </a:txBody>
                  <a:tcPr/>
                </a:tc>
                <a:tc>
                  <a:txBody>
                    <a:bodyPr/>
                    <a:lstStyle/>
                    <a:p>
                      <a:r>
                        <a:rPr lang="en-US" sz="1000"/>
                        <a:t>72.25</a:t>
                      </a:r>
                    </a:p>
                  </a:txBody>
                  <a:tcPr/>
                </a:tc>
                <a:extLst>
                  <a:ext uri="{0D108BD9-81ED-4DB2-BD59-A6C34878D82A}">
                    <a16:rowId xmlns:a16="http://schemas.microsoft.com/office/drawing/2014/main" val="2485237428"/>
                  </a:ext>
                </a:extLst>
              </a:tr>
              <a:tr h="370840">
                <a:tc>
                  <a:txBody>
                    <a:bodyPr/>
                    <a:lstStyle/>
                    <a:p>
                      <a:r>
                        <a:rPr lang="en-US" sz="1000"/>
                        <a:t>#ciclismo</a:t>
                      </a:r>
                    </a:p>
                  </a:txBody>
                  <a:tcPr/>
                </a:tc>
                <a:tc>
                  <a:txBody>
                    <a:bodyPr/>
                    <a:lstStyle/>
                    <a:p>
                      <a:r>
                        <a:rPr lang="en-US" sz="1000"/>
                        <a:t>4</a:t>
                      </a:r>
                    </a:p>
                  </a:txBody>
                  <a:tcPr/>
                </a:tc>
                <a:tc>
                  <a:txBody>
                    <a:bodyPr/>
                    <a:lstStyle/>
                    <a:p>
                      <a:r>
                        <a:rPr lang="en-US" sz="1000"/>
                        <a:t>65.25</a:t>
                      </a:r>
                    </a:p>
                  </a:txBody>
                  <a:tcPr/>
                </a:tc>
                <a:tc>
                  <a:txBody>
                    <a:bodyPr/>
                    <a:lstStyle/>
                    <a:p>
                      <a:r>
                        <a:rPr lang="en-US" sz="1000"/>
                        <a:t>7</a:t>
                      </a:r>
                    </a:p>
                  </a:txBody>
                  <a:tcPr/>
                </a:tc>
                <a:tc>
                  <a:txBody>
                    <a:bodyPr/>
                    <a:lstStyle/>
                    <a:p>
                      <a:r>
                        <a:rPr lang="en-US" sz="1000"/>
                        <a:t>72.25</a:t>
                      </a:r>
                    </a:p>
                  </a:txBody>
                  <a:tcPr/>
                </a:tc>
                <a:extLst>
                  <a:ext uri="{0D108BD9-81ED-4DB2-BD59-A6C34878D82A}">
                    <a16:rowId xmlns:a16="http://schemas.microsoft.com/office/drawing/2014/main" val="3733588025"/>
                  </a:ext>
                </a:extLst>
              </a:tr>
              <a:tr h="370840">
                <a:tc>
                  <a:txBody>
                    <a:bodyPr/>
                    <a:lstStyle/>
                    <a:p>
                      <a:r>
                        <a:rPr lang="en-US" sz="1000"/>
                        <a:t>#agua</a:t>
                      </a:r>
                    </a:p>
                  </a:txBody>
                  <a:tcPr/>
                </a:tc>
                <a:tc>
                  <a:txBody>
                    <a:bodyPr/>
                    <a:lstStyle/>
                    <a:p>
                      <a:r>
                        <a:rPr lang="en-US" sz="1000"/>
                        <a:t>2</a:t>
                      </a:r>
                    </a:p>
                  </a:txBody>
                  <a:tcPr/>
                </a:tc>
                <a:tc>
                  <a:txBody>
                    <a:bodyPr/>
                    <a:lstStyle/>
                    <a:p>
                      <a:r>
                        <a:rPr lang="en-US" sz="1000"/>
                        <a:t>91</a:t>
                      </a:r>
                    </a:p>
                  </a:txBody>
                  <a:tcPr/>
                </a:tc>
                <a:tc>
                  <a:txBody>
                    <a:bodyPr/>
                    <a:lstStyle/>
                    <a:p>
                      <a:r>
                        <a:rPr lang="en-US" sz="1000"/>
                        <a:t>10.5</a:t>
                      </a:r>
                    </a:p>
                  </a:txBody>
                  <a:tcPr/>
                </a:tc>
                <a:tc>
                  <a:txBody>
                    <a:bodyPr/>
                    <a:lstStyle/>
                    <a:p>
                      <a:r>
                        <a:rPr lang="en-US" sz="1000"/>
                        <a:t>101.5</a:t>
                      </a:r>
                    </a:p>
                  </a:txBody>
                  <a:tcPr/>
                </a:tc>
                <a:extLst>
                  <a:ext uri="{0D108BD9-81ED-4DB2-BD59-A6C34878D82A}">
                    <a16:rowId xmlns:a16="http://schemas.microsoft.com/office/drawing/2014/main" val="1088400060"/>
                  </a:ext>
                </a:extLst>
              </a:tr>
              <a:tr h="370840">
                <a:tc>
                  <a:txBody>
                    <a:bodyPr/>
                    <a:lstStyle/>
                    <a:p>
                      <a:r>
                        <a:rPr lang="en-US" sz="1000"/>
                        <a:t>#mochilas</a:t>
                      </a:r>
                    </a:p>
                  </a:txBody>
                  <a:tcPr/>
                </a:tc>
                <a:tc>
                  <a:txBody>
                    <a:bodyPr/>
                    <a:lstStyle/>
                    <a:p>
                      <a:r>
                        <a:rPr lang="en-US" sz="1000"/>
                        <a:t>2</a:t>
                      </a:r>
                    </a:p>
                  </a:txBody>
                  <a:tcPr/>
                </a:tc>
                <a:tc>
                  <a:txBody>
                    <a:bodyPr/>
                    <a:lstStyle/>
                    <a:p>
                      <a:r>
                        <a:rPr lang="en-US" sz="1000"/>
                        <a:t>39.5</a:t>
                      </a:r>
                    </a:p>
                  </a:txBody>
                  <a:tcPr/>
                </a:tc>
                <a:tc>
                  <a:txBody>
                    <a:bodyPr/>
                    <a:lstStyle/>
                    <a:p>
                      <a:r>
                        <a:rPr lang="en-US" sz="1000"/>
                        <a:t>3.5</a:t>
                      </a:r>
                    </a:p>
                  </a:txBody>
                  <a:tcPr/>
                </a:tc>
                <a:tc>
                  <a:txBody>
                    <a:bodyPr/>
                    <a:lstStyle/>
                    <a:p>
                      <a:r>
                        <a:rPr lang="en-US" sz="1000"/>
                        <a:t>43</a:t>
                      </a:r>
                    </a:p>
                  </a:txBody>
                  <a:tcPr/>
                </a:tc>
                <a:extLst>
                  <a:ext uri="{0D108BD9-81ED-4DB2-BD59-A6C34878D82A}">
                    <a16:rowId xmlns:a16="http://schemas.microsoft.com/office/drawing/2014/main" val="1250644770"/>
                  </a:ext>
                </a:extLst>
              </a:tr>
              <a:tr h="370840">
                <a:tc>
                  <a:txBody>
                    <a:bodyPr/>
                    <a:lstStyle/>
                    <a:p>
                      <a:r>
                        <a:rPr lang="en-US" sz="1000"/>
                        <a:t>#chutemag</a:t>
                      </a:r>
                    </a:p>
                  </a:txBody>
                  <a:tcPr/>
                </a:tc>
                <a:tc>
                  <a:txBody>
                    <a:bodyPr/>
                    <a:lstStyle/>
                    <a:p>
                      <a:r>
                        <a:rPr lang="en-US" sz="1000"/>
                        <a:t>1</a:t>
                      </a:r>
                    </a:p>
                  </a:txBody>
                  <a:tcPr/>
                </a:tc>
                <a:tc>
                  <a:txBody>
                    <a:bodyPr/>
                    <a:lstStyle/>
                    <a:p>
                      <a:r>
                        <a:rPr lang="en-US" sz="1000"/>
                        <a:t>35</a:t>
                      </a:r>
                    </a:p>
                  </a:txBody>
                  <a:tcPr/>
                </a:tc>
                <a:tc>
                  <a:txBody>
                    <a:bodyPr/>
                    <a:lstStyle/>
                    <a:p>
                      <a:r>
                        <a:rPr lang="en-US" sz="1000"/>
                        <a:t>2</a:t>
                      </a:r>
                    </a:p>
                  </a:txBody>
                  <a:tcPr/>
                </a:tc>
                <a:tc>
                  <a:txBody>
                    <a:bodyPr/>
                    <a:lstStyle/>
                    <a:p>
                      <a:r>
                        <a:rPr lang="en-US" sz="1000"/>
                        <a:t>37</a:t>
                      </a:r>
                    </a:p>
                  </a:txBody>
                  <a:tcPr/>
                </a:tc>
                <a:extLst>
                  <a:ext uri="{0D108BD9-81ED-4DB2-BD59-A6C34878D82A}">
                    <a16:rowId xmlns:a16="http://schemas.microsoft.com/office/drawing/2014/main" val="3466994957"/>
                  </a:ext>
                </a:extLst>
              </a:tr>
              <a:tr h="370840">
                <a:tc>
                  <a:txBody>
                    <a:bodyPr/>
                    <a:lstStyle/>
                    <a:p>
                      <a:r>
                        <a:rPr lang="en-US" sz="1000"/>
                        <a:t>#running</a:t>
                      </a:r>
                    </a:p>
                  </a:txBody>
                  <a:tcPr/>
                </a:tc>
                <a:tc>
                  <a:txBody>
                    <a:bodyPr/>
                    <a:lstStyle/>
                    <a:p>
                      <a:r>
                        <a:rPr lang="en-US" sz="1000"/>
                        <a:t>1</a:t>
                      </a:r>
                    </a:p>
                  </a:txBody>
                  <a:tcPr/>
                </a:tc>
                <a:tc>
                  <a:txBody>
                    <a:bodyPr/>
                    <a:lstStyle/>
                    <a:p>
                      <a:r>
                        <a:rPr lang="en-US" sz="1000"/>
                        <a:t>46</a:t>
                      </a:r>
                    </a:p>
                  </a:txBody>
                  <a:tcPr/>
                </a:tc>
                <a:tc>
                  <a:txBody>
                    <a:bodyPr/>
                    <a:lstStyle/>
                    <a:p>
                      <a:r>
                        <a:rPr lang="en-US" sz="1000"/>
                        <a:t>7</a:t>
                      </a:r>
                    </a:p>
                  </a:txBody>
                  <a:tcPr/>
                </a:tc>
                <a:tc>
                  <a:txBody>
                    <a:bodyPr/>
                    <a:lstStyle/>
                    <a:p>
                      <a:r>
                        <a:rPr lang="en-US" sz="1000"/>
                        <a:t>53</a:t>
                      </a:r>
                    </a:p>
                  </a:txBody>
                  <a:tcPr/>
                </a:tc>
                <a:extLst>
                  <a:ext uri="{0D108BD9-81ED-4DB2-BD59-A6C34878D82A}">
                    <a16:rowId xmlns:a16="http://schemas.microsoft.com/office/drawing/2014/main" val="540446337"/>
                  </a:ext>
                </a:extLst>
              </a:tr>
            </a:tbl>
          </a:graphicData>
        </a:graphic>
      </p:graphicFrame>
      <p:sp>
        <p:nvSpPr>
          <p:cNvPr id="4" name="Text Placeholder 3">
            <a:extLst>
              <a:ext uri="{FF2B5EF4-FFF2-40B4-BE49-F238E27FC236}">
                <a16:creationId xmlns:a16="http://schemas.microsoft.com/office/drawing/2014/main" id="{CB4663E5-30E6-42FB-B314-EF7B3DE8A553}"/>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06677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69D0F-A65B-4B1E-A835-0A7B5C56446B}"/>
              </a:ext>
            </a:extLst>
          </p:cNvPr>
          <p:cNvSpPr>
            <a:spLocks noGrp="1"/>
          </p:cNvSpPr>
          <p:nvPr>
            <p:ph type="title"/>
          </p:nvPr>
        </p:nvSpPr>
        <p:spPr/>
        <p:txBody>
          <a:bodyPr/>
          <a:lstStyle/>
          <a:p>
            <a:r>
              <a:rPr lang="en-US"/>
              <a:t>Instagram Posts Table | CamelBak - 1 of 5</a:t>
            </a:r>
          </a:p>
        </p:txBody>
      </p:sp>
      <p:graphicFrame>
        <p:nvGraphicFramePr>
          <p:cNvPr id="5" name="Table Placeholder 4">
            <a:extLst>
              <a:ext uri="{FF2B5EF4-FFF2-40B4-BE49-F238E27FC236}">
                <a16:creationId xmlns:a16="http://schemas.microsoft.com/office/drawing/2014/main" id="{1994046D-876F-4E01-86C0-AB56E7020C76}"/>
              </a:ext>
            </a:extLst>
          </p:cNvPr>
          <p:cNvGraphicFramePr>
            <a:graphicFrameLocks noGrp="1"/>
          </p:cNvGraphicFramePr>
          <p:nvPr>
            <p:ph type="tbl" sz="quarter" idx="13"/>
            <p:extLst>
              <p:ext uri="{D42A27DB-BD31-4B8C-83A1-F6EECF244321}">
                <p14:modId xmlns:p14="http://schemas.microsoft.com/office/powerpoint/2010/main" val="240645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00705514"/>
                    </a:ext>
                  </a:extLst>
                </a:gridCol>
                <a:gridCol w="1810512">
                  <a:extLst>
                    <a:ext uri="{9D8B030D-6E8A-4147-A177-3AD203B41FA5}">
                      <a16:colId xmlns:a16="http://schemas.microsoft.com/office/drawing/2014/main" val="3528058709"/>
                    </a:ext>
                  </a:extLst>
                </a:gridCol>
                <a:gridCol w="822960">
                  <a:extLst>
                    <a:ext uri="{9D8B030D-6E8A-4147-A177-3AD203B41FA5}">
                      <a16:colId xmlns:a16="http://schemas.microsoft.com/office/drawing/2014/main" val="1298726050"/>
                    </a:ext>
                  </a:extLst>
                </a:gridCol>
                <a:gridCol w="822960">
                  <a:extLst>
                    <a:ext uri="{9D8B030D-6E8A-4147-A177-3AD203B41FA5}">
                      <a16:colId xmlns:a16="http://schemas.microsoft.com/office/drawing/2014/main" val="1983566226"/>
                    </a:ext>
                  </a:extLst>
                </a:gridCol>
                <a:gridCol w="822960">
                  <a:extLst>
                    <a:ext uri="{9D8B030D-6E8A-4147-A177-3AD203B41FA5}">
                      <a16:colId xmlns:a16="http://schemas.microsoft.com/office/drawing/2014/main" val="1095482931"/>
                    </a:ext>
                  </a:extLst>
                </a:gridCol>
                <a:gridCol w="822960">
                  <a:extLst>
                    <a:ext uri="{9D8B030D-6E8A-4147-A177-3AD203B41FA5}">
                      <a16:colId xmlns:a16="http://schemas.microsoft.com/office/drawing/2014/main" val="2819174393"/>
                    </a:ext>
                  </a:extLst>
                </a:gridCol>
                <a:gridCol w="822960">
                  <a:extLst>
                    <a:ext uri="{9D8B030D-6E8A-4147-A177-3AD203B41FA5}">
                      <a16:colId xmlns:a16="http://schemas.microsoft.com/office/drawing/2014/main" val="105703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177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- 2022-03-17 11:47:20</a:t>
                      </a:r>
                      <a:r>
                        <a:rPr kumimoji="0" lang="en-US" sz="1000" b="0" i="0" u="none" strike="noStrike" kern="1200" cap="none" spc="0" normalizeH="0" baseline="0" noProof="0">
                          <a:ln>
                            <a:noFill/>
                          </a:ln>
                          <a:solidFill>
                            <a:prstClr val="black"/>
                          </a:solidFill>
                          <a:effectLst/>
                          <a:uLnTx/>
                          <a:uFillTx/>
                          <a:latin typeface="+mn-lt"/>
                          <a:ea typeface="+mn-ea"/>
                          <a:cs typeface="+mn-cs"/>
                        </a:rPr>
                        <a:t>
 𝐌𝐨𝐯𝐞𝐭𝐞 𝐌Á𝐒 𝐫𝐚́𝐩𝐢𝐝𝐨 𝐲 𝐥𝐢𝐠𝐞𝐫𝐨 𝐜𝐨𝐧 𝐐𝐮𝐢𝐜𝐤 𝐆𝐫𝐢𝐩 𝐂𝐡𝐢𝐥𝐥 .
Incluye una botella Peak Fitnes Chill que mantiene tu bebida fria y lista para tomar. Y vas a poder llevar suficiente agua para una carrera de 8 a 16 km. Además, cuenta con una bolsa con cierre y espacio suficiente para tus elementos esenciales.
𝘚𝘢𝘭í 𝘢 𝘥𝘪𝘴𝘧𝘳𝘶𝘵𝘢𝘳 𝘵𝘶𝘴 𝘥í𝘢𝘴 𝘤𝘰𝘯 𝘊𝘢𝘮𝘦𝘭𝘣𝘢𝘬
#CamelbakArgentina #Camelbak #agua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275890813_1319930288521182_3603514806438803423_n.jpg?_nc_cat=111&amp;ccb=1-5&amp;_nc_sid=8ae9d6&amp;_nc_ohc=P0fOZe0n6B8AX8LTHcg&amp;_nc_ht=scontent-iad3-1.cdninstagram.com&amp;edm=AL-3X8kEAAAA&amp;oh=00_AT8ywYMgiou3pao7Sc8TwEvvva9Oj4RVd5Bx4dOxBtd1aw&amp;oe=625B00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1048198"/>
                  </a:ext>
                </a:extLst>
              </a:tr>
            </a:tbl>
          </a:graphicData>
        </a:graphic>
      </p:graphicFrame>
      <p:sp>
        <p:nvSpPr>
          <p:cNvPr id="4" name="Text Placeholder 3">
            <a:extLst>
              <a:ext uri="{FF2B5EF4-FFF2-40B4-BE49-F238E27FC236}">
                <a16:creationId xmlns:a16="http://schemas.microsoft.com/office/drawing/2014/main" id="{57198BE1-7B2D-40A0-8F31-06C18E2230C3}"/>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003086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9B2E2-7A43-4069-9573-1F823806ED3A}"/>
              </a:ext>
            </a:extLst>
          </p:cNvPr>
          <p:cNvSpPr>
            <a:spLocks noGrp="1"/>
          </p:cNvSpPr>
          <p:nvPr>
            <p:ph type="title"/>
          </p:nvPr>
        </p:nvSpPr>
        <p:spPr/>
        <p:txBody>
          <a:bodyPr/>
          <a:lstStyle/>
          <a:p>
            <a:r>
              <a:rPr lang="en-US"/>
              <a:t>Instagram Posts Table | CamelBak - 2 of 5</a:t>
            </a:r>
          </a:p>
        </p:txBody>
      </p:sp>
      <p:graphicFrame>
        <p:nvGraphicFramePr>
          <p:cNvPr id="5" name="Table Placeholder 4">
            <a:extLst>
              <a:ext uri="{FF2B5EF4-FFF2-40B4-BE49-F238E27FC236}">
                <a16:creationId xmlns:a16="http://schemas.microsoft.com/office/drawing/2014/main" id="{8F87EDE1-71FA-48A9-9FF5-5E109B8A540B}"/>
              </a:ext>
            </a:extLst>
          </p:cNvPr>
          <p:cNvGraphicFramePr>
            <a:graphicFrameLocks noGrp="1"/>
          </p:cNvGraphicFramePr>
          <p:nvPr>
            <p:ph type="tbl" sz="quarter" idx="13"/>
            <p:extLst>
              <p:ext uri="{D42A27DB-BD31-4B8C-83A1-F6EECF244321}">
                <p14:modId xmlns:p14="http://schemas.microsoft.com/office/powerpoint/2010/main" val="318582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849864"/>
                    </a:ext>
                  </a:extLst>
                </a:gridCol>
                <a:gridCol w="1810512">
                  <a:extLst>
                    <a:ext uri="{9D8B030D-6E8A-4147-A177-3AD203B41FA5}">
                      <a16:colId xmlns:a16="http://schemas.microsoft.com/office/drawing/2014/main" val="2952154916"/>
                    </a:ext>
                  </a:extLst>
                </a:gridCol>
                <a:gridCol w="822960">
                  <a:extLst>
                    <a:ext uri="{9D8B030D-6E8A-4147-A177-3AD203B41FA5}">
                      <a16:colId xmlns:a16="http://schemas.microsoft.com/office/drawing/2014/main" val="1182285654"/>
                    </a:ext>
                  </a:extLst>
                </a:gridCol>
                <a:gridCol w="822960">
                  <a:extLst>
                    <a:ext uri="{9D8B030D-6E8A-4147-A177-3AD203B41FA5}">
                      <a16:colId xmlns:a16="http://schemas.microsoft.com/office/drawing/2014/main" val="1349762585"/>
                    </a:ext>
                  </a:extLst>
                </a:gridCol>
                <a:gridCol w="822960">
                  <a:extLst>
                    <a:ext uri="{9D8B030D-6E8A-4147-A177-3AD203B41FA5}">
                      <a16:colId xmlns:a16="http://schemas.microsoft.com/office/drawing/2014/main" val="1941527856"/>
                    </a:ext>
                  </a:extLst>
                </a:gridCol>
                <a:gridCol w="822960">
                  <a:extLst>
                    <a:ext uri="{9D8B030D-6E8A-4147-A177-3AD203B41FA5}">
                      <a16:colId xmlns:a16="http://schemas.microsoft.com/office/drawing/2014/main" val="3165117477"/>
                    </a:ext>
                  </a:extLst>
                </a:gridCol>
                <a:gridCol w="822960">
                  <a:extLst>
                    <a:ext uri="{9D8B030D-6E8A-4147-A177-3AD203B41FA5}">
                      <a16:colId xmlns:a16="http://schemas.microsoft.com/office/drawing/2014/main" val="2901958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698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- 2022-04-07 10:25:11</a:t>
                      </a:r>
                      <a:r>
                        <a:rPr kumimoji="0" lang="en-US" sz="1000" b="0" i="0" u="none" strike="noStrike" kern="1200" cap="none" spc="0" normalizeH="0" baseline="0" noProof="0">
                          <a:ln>
                            <a:noFill/>
                          </a:ln>
                          <a:solidFill>
                            <a:prstClr val="black"/>
                          </a:solidFill>
                          <a:effectLst/>
                          <a:uLnTx/>
                          <a:uFillTx/>
                          <a:latin typeface="+mn-lt"/>
                          <a:ea typeface="+mn-ea"/>
                          <a:cs typeface="+mn-cs"/>
                        </a:rPr>
                        <a:t>
 ¡𝐍𝐮𝐞𝐬𝐭𝐫𝐨 𝐜𝐡𝐚𝐥𝐞𝐜𝐨 𝐩𝐚𝐫𝐚 𝐜𝐨𝐫𝐫𝐞𝐫 𝐦𝐚́𝐬 𝐩𝐨𝐩𝐮𝐥𝐚𝐫 𝐚𝐡𝐨𝐫𝐚 𝐞𝐬𝐭𝐚́ 𝐝𝐢𝐬𝐩𝐨𝐧𝐢𝐛𝐥𝐞 𝐜𝐨𝐧 𝐮𝐧 𝐚𝐣𝐮𝐬𝐭𝐞 𝐞𝐬𝐩𝐞𝐜𝐢́𝐟𝐢𝐜𝐨 𝐩𝐚𝐫𝐚 𝐦𝐮𝐣𝐞𝐫𝐞𝐬! 
El chaleco Circuit Vest para mujeres incluye un depósito CRUX de 1,5 litros que proporciona un 20% más de agua por sorbo.
Las 4 fundas frontales brindan fácil acceso a geles, botellas y pequeños accesorios, y un bolsillo con cierre permite guardar el teléfono de manera más segura.
#CamelbakArgentina #Camelbak #mochilas #hidratacion #deportes #ciclismo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277915733_1394497697683419_8947811554862635456_n.jpg?_nc_cat=101&amp;ccb=1-5&amp;_nc_sid=8ae9d6&amp;_nc_ohc=GUVrnn4qfvUAX-xCMPT&amp;_nc_ht=scontent-iad3-1.cdninstagram.com&amp;edm=AL-3X8kEAAAA&amp;oh=00_AT-PHs4XsbZpGxXP15lvVDYuk60GMnZ3zBxjX2IABYeqlA&amp;oe=625B23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64039803"/>
                  </a:ext>
                </a:extLst>
              </a:tr>
            </a:tbl>
          </a:graphicData>
        </a:graphic>
      </p:graphicFrame>
      <p:sp>
        <p:nvSpPr>
          <p:cNvPr id="4" name="Text Placeholder 3">
            <a:extLst>
              <a:ext uri="{FF2B5EF4-FFF2-40B4-BE49-F238E27FC236}">
                <a16:creationId xmlns:a16="http://schemas.microsoft.com/office/drawing/2014/main" id="{8B385C77-DD3B-4886-8DA2-206862700603}"/>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456868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0A44-89AB-4EA4-A85B-C0C00C037A09}"/>
              </a:ext>
            </a:extLst>
          </p:cNvPr>
          <p:cNvSpPr>
            <a:spLocks noGrp="1"/>
          </p:cNvSpPr>
          <p:nvPr>
            <p:ph type="title"/>
          </p:nvPr>
        </p:nvSpPr>
        <p:spPr/>
        <p:txBody>
          <a:bodyPr/>
          <a:lstStyle/>
          <a:p>
            <a:r>
              <a:rPr lang="en-US"/>
              <a:t>Instagram Posts Table | CamelBak - 3 of 5</a:t>
            </a:r>
          </a:p>
        </p:txBody>
      </p:sp>
      <p:graphicFrame>
        <p:nvGraphicFramePr>
          <p:cNvPr id="5" name="Table Placeholder 4">
            <a:extLst>
              <a:ext uri="{FF2B5EF4-FFF2-40B4-BE49-F238E27FC236}">
                <a16:creationId xmlns:a16="http://schemas.microsoft.com/office/drawing/2014/main" id="{381727DC-DFB1-43EE-A770-FB27D891BA92}"/>
              </a:ext>
            </a:extLst>
          </p:cNvPr>
          <p:cNvGraphicFramePr>
            <a:graphicFrameLocks noGrp="1"/>
          </p:cNvGraphicFramePr>
          <p:nvPr>
            <p:ph type="tbl" sz="quarter" idx="13"/>
            <p:extLst>
              <p:ext uri="{D42A27DB-BD31-4B8C-83A1-F6EECF244321}">
                <p14:modId xmlns:p14="http://schemas.microsoft.com/office/powerpoint/2010/main" val="242540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5422232"/>
                    </a:ext>
                  </a:extLst>
                </a:gridCol>
                <a:gridCol w="1810512">
                  <a:extLst>
                    <a:ext uri="{9D8B030D-6E8A-4147-A177-3AD203B41FA5}">
                      <a16:colId xmlns:a16="http://schemas.microsoft.com/office/drawing/2014/main" val="3229538915"/>
                    </a:ext>
                  </a:extLst>
                </a:gridCol>
                <a:gridCol w="822960">
                  <a:extLst>
                    <a:ext uri="{9D8B030D-6E8A-4147-A177-3AD203B41FA5}">
                      <a16:colId xmlns:a16="http://schemas.microsoft.com/office/drawing/2014/main" val="2684389470"/>
                    </a:ext>
                  </a:extLst>
                </a:gridCol>
                <a:gridCol w="822960">
                  <a:extLst>
                    <a:ext uri="{9D8B030D-6E8A-4147-A177-3AD203B41FA5}">
                      <a16:colId xmlns:a16="http://schemas.microsoft.com/office/drawing/2014/main" val="1047552674"/>
                    </a:ext>
                  </a:extLst>
                </a:gridCol>
                <a:gridCol w="822960">
                  <a:extLst>
                    <a:ext uri="{9D8B030D-6E8A-4147-A177-3AD203B41FA5}">
                      <a16:colId xmlns:a16="http://schemas.microsoft.com/office/drawing/2014/main" val="95623875"/>
                    </a:ext>
                  </a:extLst>
                </a:gridCol>
                <a:gridCol w="822960">
                  <a:extLst>
                    <a:ext uri="{9D8B030D-6E8A-4147-A177-3AD203B41FA5}">
                      <a16:colId xmlns:a16="http://schemas.microsoft.com/office/drawing/2014/main" val="475409871"/>
                    </a:ext>
                  </a:extLst>
                </a:gridCol>
                <a:gridCol w="822960">
                  <a:extLst>
                    <a:ext uri="{9D8B030D-6E8A-4147-A177-3AD203B41FA5}">
                      <a16:colId xmlns:a16="http://schemas.microsoft.com/office/drawing/2014/main" val="3678549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3232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- 2022-03-31 10:29:10</a:t>
                      </a:r>
                      <a:r>
                        <a:rPr kumimoji="0" lang="en-US" sz="1000" b="0" i="0" u="none" strike="noStrike" kern="1200" cap="none" spc="0" normalizeH="0" baseline="0" noProof="0">
                          <a:ln>
                            <a:noFill/>
                          </a:ln>
                          <a:solidFill>
                            <a:prstClr val="black"/>
                          </a:solidFill>
                          <a:effectLst/>
                          <a:uLnTx/>
                          <a:uFillTx/>
                          <a:latin typeface="+mn-lt"/>
                          <a:ea typeface="+mn-ea"/>
                          <a:cs typeface="+mn-cs"/>
                        </a:rPr>
                        <a:t>
 La hidratación simplificada, 𝐂𝐡𝐮𝐭𝐞 𝐌𝐚𝐠.
💧 Tapa magnética a prueba de fugas
💧 Fácil de transportar.
💧100% libre de BPA, BPS y BPF. 
💧Capacidad: 0,6 Litros.}
𝘕𝘰 𝘴𝘢𝘭𝘨𝘢𝘴 𝘴𝘪𝘯 𝘵𝘶 𝘣𝘰𝘵𝘦𝘭𝘭𝘢. 𝘛𝘶 𝘯𝘶𝘦𝘷𝘢 𝘩𝘪𝘥𝘳𝘢𝘵𝘢𝘤𝘪ó𝘯 𝘱𝘢𝘳𝘢 𝘵𝘰𝘥𝘰𝘴 𝘭𝘰𝘴 𝘥í𝘢𝘴.
#CamelbakArgentina #Camelbak #agua #hidratacion #deportes #ciclismo #chutemag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277600405_5006671492712734_1743759995649457604_n.jpg?_nc_cat=100&amp;ccb=1-5&amp;_nc_sid=8ae9d6&amp;_nc_ohc=QlfQlEJH7aAAX8x--OV&amp;_nc_ht=scontent-iad3-1.cdninstagram.com&amp;edm=AL-3X8kEAAAA&amp;oh=00_AT-4NDhtnnUk5hyVUk9MG1HFmiMsJNIPFfw8DRrrSFTzHw&amp;oe=625A9D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3437561"/>
                  </a:ext>
                </a:extLst>
              </a:tr>
            </a:tbl>
          </a:graphicData>
        </a:graphic>
      </p:graphicFrame>
      <p:sp>
        <p:nvSpPr>
          <p:cNvPr id="4" name="Text Placeholder 3">
            <a:extLst>
              <a:ext uri="{FF2B5EF4-FFF2-40B4-BE49-F238E27FC236}">
                <a16:creationId xmlns:a16="http://schemas.microsoft.com/office/drawing/2014/main" id="{42E33408-4218-475C-AC70-6A37BB2F9B00}"/>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3298491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5ECC9-1D79-4E1B-B23E-AD89A7BD7605}"/>
              </a:ext>
            </a:extLst>
          </p:cNvPr>
          <p:cNvSpPr>
            <a:spLocks noGrp="1"/>
          </p:cNvSpPr>
          <p:nvPr>
            <p:ph type="title"/>
          </p:nvPr>
        </p:nvSpPr>
        <p:spPr/>
        <p:txBody>
          <a:bodyPr/>
          <a:lstStyle/>
          <a:p>
            <a:r>
              <a:rPr lang="en-US"/>
              <a:t>Instagram Posts Table | CamelBak - 4 of 5</a:t>
            </a:r>
          </a:p>
        </p:txBody>
      </p:sp>
      <p:graphicFrame>
        <p:nvGraphicFramePr>
          <p:cNvPr id="5" name="Table Placeholder 4">
            <a:extLst>
              <a:ext uri="{FF2B5EF4-FFF2-40B4-BE49-F238E27FC236}">
                <a16:creationId xmlns:a16="http://schemas.microsoft.com/office/drawing/2014/main" id="{0A470B9B-7326-4B47-A0A7-4E7C18EA485B}"/>
              </a:ext>
            </a:extLst>
          </p:cNvPr>
          <p:cNvGraphicFramePr>
            <a:graphicFrameLocks noGrp="1"/>
          </p:cNvGraphicFramePr>
          <p:nvPr>
            <p:ph type="tbl" sz="quarter" idx="13"/>
            <p:extLst>
              <p:ext uri="{D42A27DB-BD31-4B8C-83A1-F6EECF244321}">
                <p14:modId xmlns:p14="http://schemas.microsoft.com/office/powerpoint/2010/main" val="660263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9808215"/>
                    </a:ext>
                  </a:extLst>
                </a:gridCol>
                <a:gridCol w="1810512">
                  <a:extLst>
                    <a:ext uri="{9D8B030D-6E8A-4147-A177-3AD203B41FA5}">
                      <a16:colId xmlns:a16="http://schemas.microsoft.com/office/drawing/2014/main" val="2230896439"/>
                    </a:ext>
                  </a:extLst>
                </a:gridCol>
                <a:gridCol w="822960">
                  <a:extLst>
                    <a:ext uri="{9D8B030D-6E8A-4147-A177-3AD203B41FA5}">
                      <a16:colId xmlns:a16="http://schemas.microsoft.com/office/drawing/2014/main" val="255290880"/>
                    </a:ext>
                  </a:extLst>
                </a:gridCol>
                <a:gridCol w="822960">
                  <a:extLst>
                    <a:ext uri="{9D8B030D-6E8A-4147-A177-3AD203B41FA5}">
                      <a16:colId xmlns:a16="http://schemas.microsoft.com/office/drawing/2014/main" val="1711066012"/>
                    </a:ext>
                  </a:extLst>
                </a:gridCol>
                <a:gridCol w="822960">
                  <a:extLst>
                    <a:ext uri="{9D8B030D-6E8A-4147-A177-3AD203B41FA5}">
                      <a16:colId xmlns:a16="http://schemas.microsoft.com/office/drawing/2014/main" val="1534068302"/>
                    </a:ext>
                  </a:extLst>
                </a:gridCol>
                <a:gridCol w="822960">
                  <a:extLst>
                    <a:ext uri="{9D8B030D-6E8A-4147-A177-3AD203B41FA5}">
                      <a16:colId xmlns:a16="http://schemas.microsoft.com/office/drawing/2014/main" val="2791933195"/>
                    </a:ext>
                  </a:extLst>
                </a:gridCol>
                <a:gridCol w="822960">
                  <a:extLst>
                    <a:ext uri="{9D8B030D-6E8A-4147-A177-3AD203B41FA5}">
                      <a16:colId xmlns:a16="http://schemas.microsoft.com/office/drawing/2014/main" val="1872193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904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- 2022-03-23 10:55:54</a:t>
                      </a:r>
                      <a:r>
                        <a:rPr kumimoji="0" lang="en-US" sz="1000" b="0" i="0" u="none" strike="noStrike" kern="1200" cap="none" spc="0" normalizeH="0" baseline="0" noProof="0">
                          <a:ln>
                            <a:noFill/>
                          </a:ln>
                          <a:solidFill>
                            <a:prstClr val="black"/>
                          </a:solidFill>
                          <a:effectLst/>
                          <a:uLnTx/>
                          <a:uFillTx/>
                          <a:latin typeface="+mn-lt"/>
                          <a:ea typeface="+mn-ea"/>
                          <a:cs typeface="+mn-cs"/>
                        </a:rPr>
                        <a:t>
 Tu nueva 𝐌𝐨𝐜𝐡𝐢𝐥𝐚 𝐝𝐞 𝐇𝐢𝐝𝐫𝐚𝐭𝐚𝐜𝐢𝐨́𝐧 𝐂𝐚𝐦𝐞𝐥𝐛𝐚𝐤 𝐇𝐲𝐝𝐫𝐨𝐛𝐚𝐤 está llegando 🔥🔥
¡Preparate!
#CamelbakArgentina #Camelbak #mochilas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276156859_7204946716213536_3161812571222444164_n.jpg?stp=dst-jpg_e35_p640x640_sh0.08&amp;_nc_ht=scontent.cdninstagram.com&amp;_nc_cat=100&amp;_nc_ohc=2qin5dVZtaYAX_ot7Sn&amp;edm=AMO9-JQAAAAA&amp;ccb=7-4&amp;oh=00_AT8C_SxqXrc65Vn1o-tsp0HxqTAlftmd1i7EExYl-ZUh7g&amp;oe=62564980&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5749098"/>
                  </a:ext>
                </a:extLst>
              </a:tr>
            </a:tbl>
          </a:graphicData>
        </a:graphic>
      </p:graphicFrame>
      <p:sp>
        <p:nvSpPr>
          <p:cNvPr id="4" name="Text Placeholder 3">
            <a:extLst>
              <a:ext uri="{FF2B5EF4-FFF2-40B4-BE49-F238E27FC236}">
                <a16:creationId xmlns:a16="http://schemas.microsoft.com/office/drawing/2014/main" id="{5541D56B-ED9E-4777-9AAD-9D0AB8405ACA}"/>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4009233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5CF74-F56D-4059-8D98-B4E8B609A2B3}"/>
              </a:ext>
            </a:extLst>
          </p:cNvPr>
          <p:cNvSpPr>
            <a:spLocks noGrp="1"/>
          </p:cNvSpPr>
          <p:nvPr>
            <p:ph type="title"/>
          </p:nvPr>
        </p:nvSpPr>
        <p:spPr/>
        <p:txBody>
          <a:bodyPr/>
          <a:lstStyle/>
          <a:p>
            <a:r>
              <a:rPr lang="en-US"/>
              <a:t>Instagram Posts Table | CamelBak - 5 of 5</a:t>
            </a:r>
          </a:p>
        </p:txBody>
      </p:sp>
      <p:graphicFrame>
        <p:nvGraphicFramePr>
          <p:cNvPr id="5" name="Table Placeholder 4">
            <a:extLst>
              <a:ext uri="{FF2B5EF4-FFF2-40B4-BE49-F238E27FC236}">
                <a16:creationId xmlns:a16="http://schemas.microsoft.com/office/drawing/2014/main" id="{7C770DAF-6364-42A6-A49C-6DCC8F5DAE37}"/>
              </a:ext>
            </a:extLst>
          </p:cNvPr>
          <p:cNvGraphicFramePr>
            <a:graphicFrameLocks noGrp="1"/>
          </p:cNvGraphicFramePr>
          <p:nvPr>
            <p:ph type="tbl" sz="quarter" idx="13"/>
            <p:extLst>
              <p:ext uri="{D42A27DB-BD31-4B8C-83A1-F6EECF244321}">
                <p14:modId xmlns:p14="http://schemas.microsoft.com/office/powerpoint/2010/main" val="3809454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6571784"/>
                    </a:ext>
                  </a:extLst>
                </a:gridCol>
                <a:gridCol w="1810512">
                  <a:extLst>
                    <a:ext uri="{9D8B030D-6E8A-4147-A177-3AD203B41FA5}">
                      <a16:colId xmlns:a16="http://schemas.microsoft.com/office/drawing/2014/main" val="1893740870"/>
                    </a:ext>
                  </a:extLst>
                </a:gridCol>
                <a:gridCol w="822960">
                  <a:extLst>
                    <a:ext uri="{9D8B030D-6E8A-4147-A177-3AD203B41FA5}">
                      <a16:colId xmlns:a16="http://schemas.microsoft.com/office/drawing/2014/main" val="3021425776"/>
                    </a:ext>
                  </a:extLst>
                </a:gridCol>
                <a:gridCol w="822960">
                  <a:extLst>
                    <a:ext uri="{9D8B030D-6E8A-4147-A177-3AD203B41FA5}">
                      <a16:colId xmlns:a16="http://schemas.microsoft.com/office/drawing/2014/main" val="1812405351"/>
                    </a:ext>
                  </a:extLst>
                </a:gridCol>
                <a:gridCol w="822960">
                  <a:extLst>
                    <a:ext uri="{9D8B030D-6E8A-4147-A177-3AD203B41FA5}">
                      <a16:colId xmlns:a16="http://schemas.microsoft.com/office/drawing/2014/main" val="39435641"/>
                    </a:ext>
                  </a:extLst>
                </a:gridCol>
                <a:gridCol w="822960">
                  <a:extLst>
                    <a:ext uri="{9D8B030D-6E8A-4147-A177-3AD203B41FA5}">
                      <a16:colId xmlns:a16="http://schemas.microsoft.com/office/drawing/2014/main" val="3784086987"/>
                    </a:ext>
                  </a:extLst>
                </a:gridCol>
                <a:gridCol w="822960">
                  <a:extLst>
                    <a:ext uri="{9D8B030D-6E8A-4147-A177-3AD203B41FA5}">
                      <a16:colId xmlns:a16="http://schemas.microsoft.com/office/drawing/2014/main" val="232349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66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- 2022-03-20 11:00:29</a:t>
                      </a:r>
                      <a:r>
                        <a:rPr kumimoji="0" lang="en-US" sz="1000" b="0" i="0" u="none" strike="noStrike" kern="1200" cap="none" spc="0" normalizeH="0" baseline="0" noProof="0">
                          <a:ln>
                            <a:noFill/>
                          </a:ln>
                          <a:solidFill>
                            <a:prstClr val="black"/>
                          </a:solidFill>
                          <a:effectLst/>
                          <a:uLnTx/>
                          <a:uFillTx/>
                          <a:latin typeface="+mn-lt"/>
                          <a:ea typeface="+mn-ea"/>
                          <a:cs typeface="+mn-cs"/>
                        </a:rPr>
                        <a:t>
 Hoy celebramos el 𝘋í𝘢 𝘥𝘦 𝘭𝘢 𝘍𝘦𝘭𝘪𝘤𝘪𝘥𝘢𝘥. 
Sigamos apostando por MÁS momentos únicos junto a Camelbak.
#CamelbakArgentina #Camelbak ##DíaDeLaFelicidad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277094152_5143395642390710_244489148007091617_n.jpg?_nc_cat=104&amp;ccb=1-5&amp;_nc_sid=8ae9d6&amp;_nc_ohc=hD0B50HYOtMAX9B987F&amp;_nc_oc=AQkUG8JnZqx2p-oFlEQ8plWQu3SlJ26ayFn1_J6xct4thL8CxmyQFDJQUtwC50YbmJg&amp;_nc_ht=scontent-iad3-1.cdninstagram.com&amp;edm=AL-3X8kEAAAA&amp;oh=00_AT9yurS3zzco9NMMyC7-8tDs_E0oyMmbqW3mKRN3UYTacw&amp;oe=625A6487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8184915"/>
                  </a:ext>
                </a:extLst>
              </a:tr>
            </a:tbl>
          </a:graphicData>
        </a:graphic>
      </p:graphicFrame>
      <p:sp>
        <p:nvSpPr>
          <p:cNvPr id="4" name="Text Placeholder 3">
            <a:extLst>
              <a:ext uri="{FF2B5EF4-FFF2-40B4-BE49-F238E27FC236}">
                <a16:creationId xmlns:a16="http://schemas.microsoft.com/office/drawing/2014/main" id="{085109E1-B7D6-4738-AD9C-A181E3ABD0DB}"/>
              </a:ext>
            </a:extLst>
          </p:cNvPr>
          <p:cNvSpPr>
            <a:spLocks noGrp="1"/>
          </p:cNvSpPr>
          <p:nvPr>
            <p:ph type="body" sz="quarter" idx="14"/>
          </p:nvPr>
        </p:nvSpPr>
        <p:spPr/>
        <p:txBody>
          <a:bodyPr/>
          <a:lstStyle/>
          <a:p>
            <a:r>
              <a:rPr lang="en-US"/>
              <a:t>03/12/2022 - 04/12/2022</a:t>
            </a:r>
          </a:p>
        </p:txBody>
      </p:sp>
    </p:spTree>
    <p:extLst>
      <p:ext uri="{BB962C8B-B14F-4D97-AF65-F5344CB8AC3E}">
        <p14:creationId xmlns:p14="http://schemas.microsoft.com/office/powerpoint/2010/main" val="167303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809</Words>
  <Application>Microsoft Office PowerPoint</Application>
  <PresentationFormat>On-screen Show (4:3)</PresentationFormat>
  <Paragraphs>192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vt:lpstr>
      <vt:lpstr>Instagram Posts Table | CamelBak - 1 of 5</vt:lpstr>
      <vt:lpstr>Instagram Posts Table | CamelBak - 2 of 5</vt:lpstr>
      <vt:lpstr>Instagram Posts Table | CamelBak - 3 of 5</vt:lpstr>
      <vt:lpstr>Instagram Posts Table | CamelBak - 4 of 5</vt:lpstr>
      <vt:lpstr>Instagram Posts Table | CamelBak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2022-04-12T20:55:14Z</dcterms:created>
  <dcterms:modified xsi:type="dcterms:W3CDTF">2022-04-12T20:55:58Z</dcterms:modified>
</cp:coreProperties>
</file>