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98.2226</c:v>
                </c:pt>
                <c:pt idx="1">
                  <c:v>35.2941</c:v>
                </c:pt>
                <c:pt idx="2">
                  <c:v>54.545499999999997</c:v>
                </c:pt>
                <c:pt idx="3">
                  <c:v>50</c:v>
                </c:pt>
                <c:pt idx="4">
                  <c:v>45.161299999999997</c:v>
                </c:pt>
                <c:pt idx="5">
                  <c:v>45.683999999999997</c:v>
                </c:pt>
                <c:pt idx="6">
                  <c:v>68.941800000000001</c:v>
                </c:pt>
                <c:pt idx="7">
                  <c:v>34.219099999999997</c:v>
                </c:pt>
              </c:numCache>
            </c:numRef>
          </c:val>
          <c:extLst>
            <c:ext xmlns:c16="http://schemas.microsoft.com/office/drawing/2014/chart" uri="{C3380CC4-5D6E-409C-BE32-E72D297353CC}">
              <c16:uniqueId val="{00000000-229D-47FB-9871-2C6449044EE5}"/>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14.258800000000001</c:v>
                </c:pt>
                <c:pt idx="1">
                  <c:v>5.8823999999999996</c:v>
                </c:pt>
                <c:pt idx="2">
                  <c:v>9.0908999999999995</c:v>
                </c:pt>
                <c:pt idx="3">
                  <c:v>100</c:v>
                </c:pt>
                <c:pt idx="4">
                  <c:v>19.354800000000001</c:v>
                </c:pt>
                <c:pt idx="5">
                  <c:v>2.6768999999999998</c:v>
                </c:pt>
                <c:pt idx="6">
                  <c:v>100</c:v>
                </c:pt>
                <c:pt idx="7">
                  <c:v>78.969099999999997</c:v>
                </c:pt>
              </c:numCache>
            </c:numRef>
          </c:val>
          <c:extLst>
            <c:ext xmlns:c16="http://schemas.microsoft.com/office/drawing/2014/chart" uri="{C3380CC4-5D6E-409C-BE32-E72D297353CC}">
              <c16:uniqueId val="{00000001-229D-47FB-9871-2C6449044EE5}"/>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41.831299999999999</c:v>
                </c:pt>
                <c:pt idx="1">
                  <c:v>0</c:v>
                </c:pt>
                <c:pt idx="2">
                  <c:v>45.454500000000003</c:v>
                </c:pt>
                <c:pt idx="3">
                  <c:v>0</c:v>
                </c:pt>
                <c:pt idx="4">
                  <c:v>16.129000000000001</c:v>
                </c:pt>
                <c:pt idx="5">
                  <c:v>0.14149999999999999</c:v>
                </c:pt>
                <c:pt idx="6">
                  <c:v>0</c:v>
                </c:pt>
                <c:pt idx="7">
                  <c:v>24.430900000000001</c:v>
                </c:pt>
              </c:numCache>
            </c:numRef>
          </c:val>
          <c:extLst>
            <c:ext xmlns:c16="http://schemas.microsoft.com/office/drawing/2014/chart" uri="{C3380CC4-5D6E-409C-BE32-E72D297353CC}">
              <c16:uniqueId val="{00000002-229D-47FB-9871-2C6449044EE5}"/>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9.2194000000000003</c:v>
                </c:pt>
                <c:pt idx="1">
                  <c:v>0</c:v>
                </c:pt>
                <c:pt idx="2">
                  <c:v>0</c:v>
                </c:pt>
                <c:pt idx="3">
                  <c:v>0</c:v>
                </c:pt>
                <c:pt idx="4">
                  <c:v>0</c:v>
                </c:pt>
                <c:pt idx="5">
                  <c:v>0</c:v>
                </c:pt>
                <c:pt idx="6">
                  <c:v>0</c:v>
                </c:pt>
                <c:pt idx="7">
                  <c:v>100</c:v>
                </c:pt>
              </c:numCache>
            </c:numRef>
          </c:val>
          <c:extLst>
            <c:ext xmlns:c16="http://schemas.microsoft.com/office/drawing/2014/chart" uri="{C3380CC4-5D6E-409C-BE32-E72D297353CC}">
              <c16:uniqueId val="{00000003-229D-47FB-9871-2C6449044EE5}"/>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39.184100000000001</c:v>
                </c:pt>
                <c:pt idx="1">
                  <c:v>0</c:v>
                </c:pt>
                <c:pt idx="2">
                  <c:v>0</c:v>
                </c:pt>
                <c:pt idx="3">
                  <c:v>0</c:v>
                </c:pt>
                <c:pt idx="4">
                  <c:v>0</c:v>
                </c:pt>
                <c:pt idx="5">
                  <c:v>0</c:v>
                </c:pt>
                <c:pt idx="6">
                  <c:v>0</c:v>
                </c:pt>
                <c:pt idx="7">
                  <c:v>-3.7313999999999998</c:v>
                </c:pt>
              </c:numCache>
            </c:numRef>
          </c:val>
          <c:extLst>
            <c:ext xmlns:c16="http://schemas.microsoft.com/office/drawing/2014/chart" uri="{C3380CC4-5D6E-409C-BE32-E72D297353CC}">
              <c16:uniqueId val="{00000004-229D-47FB-9871-2C6449044EE5}"/>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34.663200000000003</c:v>
                </c:pt>
                <c:pt idx="1">
                  <c:v>35.2941</c:v>
                </c:pt>
                <c:pt idx="2">
                  <c:v>63.636400000000002</c:v>
                </c:pt>
                <c:pt idx="3">
                  <c:v>50</c:v>
                </c:pt>
                <c:pt idx="4">
                  <c:v>48.387099999999997</c:v>
                </c:pt>
                <c:pt idx="5">
                  <c:v>12.4057</c:v>
                </c:pt>
                <c:pt idx="6">
                  <c:v>68.1006</c:v>
                </c:pt>
                <c:pt idx="7">
                  <c:v>36.801200000000001</c:v>
                </c:pt>
              </c:numCache>
            </c:numRef>
          </c:val>
          <c:extLst>
            <c:ext xmlns:c16="http://schemas.microsoft.com/office/drawing/2014/chart" uri="{C3380CC4-5D6E-409C-BE32-E72D297353CC}">
              <c16:uniqueId val="{00000005-229D-47FB-9871-2C6449044EE5}"/>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100</c:v>
                </c:pt>
                <c:pt idx="1">
                  <c:v>47.058799999999998</c:v>
                </c:pt>
                <c:pt idx="2">
                  <c:v>100</c:v>
                </c:pt>
                <c:pt idx="3">
                  <c:v>75</c:v>
                </c:pt>
                <c:pt idx="4">
                  <c:v>70.967699999999994</c:v>
                </c:pt>
                <c:pt idx="5">
                  <c:v>100</c:v>
                </c:pt>
                <c:pt idx="6">
                  <c:v>96.871499999999997</c:v>
                </c:pt>
                <c:pt idx="7">
                  <c:v>21.658799999999999</c:v>
                </c:pt>
              </c:numCache>
            </c:numRef>
          </c:val>
          <c:extLst>
            <c:ext xmlns:c16="http://schemas.microsoft.com/office/drawing/2014/chart" uri="{C3380CC4-5D6E-409C-BE32-E72D297353CC}">
              <c16:uniqueId val="{00000006-229D-47FB-9871-2C6449044EE5}"/>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Sheet1!$I$2:$I$9</c:f>
              <c:numCache>
                <c:formatCode>General</c:formatCode>
                <c:ptCount val="8"/>
                <c:pt idx="0">
                  <c:v>77.000600000000006</c:v>
                </c:pt>
                <c:pt idx="1">
                  <c:v>100</c:v>
                </c:pt>
                <c:pt idx="2">
                  <c:v>100</c:v>
                </c:pt>
                <c:pt idx="3">
                  <c:v>75</c:v>
                </c:pt>
                <c:pt idx="4">
                  <c:v>100</c:v>
                </c:pt>
                <c:pt idx="5">
                  <c:v>72.948099999999997</c:v>
                </c:pt>
                <c:pt idx="6">
                  <c:v>75.3797</c:v>
                </c:pt>
                <c:pt idx="7">
                  <c:v>36.832500000000003</c:v>
                </c:pt>
              </c:numCache>
            </c:numRef>
          </c:val>
          <c:extLst>
            <c:ext xmlns:c16="http://schemas.microsoft.com/office/drawing/2014/chart" uri="{C3380CC4-5D6E-409C-BE32-E72D297353CC}">
              <c16:uniqueId val="{00000007-229D-47FB-9871-2C6449044EE5}"/>
            </c:ext>
          </c:extLst>
        </c:ser>
        <c:dLbls>
          <c:showLegendKey val="0"/>
          <c:showVal val="0"/>
          <c:showCatName val="0"/>
          <c:showSerName val="0"/>
          <c:showPercent val="0"/>
          <c:showBubbleSize val="0"/>
        </c:dLbls>
        <c:axId val="65027224"/>
        <c:axId val="65027552"/>
      </c:radarChart>
      <c:catAx>
        <c:axId val="65027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027552"/>
        <c:crosses val="autoZero"/>
        <c:auto val="1"/>
        <c:lblAlgn val="ctr"/>
        <c:lblOffset val="100"/>
        <c:noMultiLvlLbl val="0"/>
      </c:catAx>
      <c:valAx>
        <c:axId val="65027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027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Sheet1!$B$2:$B$33</c:f>
              <c:numCache>
                <c:formatCode>General</c:formatCode>
                <c:ptCount val="32"/>
                <c:pt idx="0">
                  <c:v>46414</c:v>
                </c:pt>
                <c:pt idx="1">
                  <c:v>46422</c:v>
                </c:pt>
                <c:pt idx="2">
                  <c:v>46449</c:v>
                </c:pt>
                <c:pt idx="3">
                  <c:v>46491</c:v>
                </c:pt>
                <c:pt idx="4">
                  <c:v>46498</c:v>
                </c:pt>
                <c:pt idx="5">
                  <c:v>46513</c:v>
                </c:pt>
                <c:pt idx="6">
                  <c:v>46524</c:v>
                </c:pt>
                <c:pt idx="7">
                  <c:v>46533</c:v>
                </c:pt>
                <c:pt idx="8">
                  <c:v>46546</c:v>
                </c:pt>
                <c:pt idx="9">
                  <c:v>46571</c:v>
                </c:pt>
                <c:pt idx="10">
                  <c:v>46587</c:v>
                </c:pt>
                <c:pt idx="11">
                  <c:v>46606</c:v>
                </c:pt>
                <c:pt idx="12">
                  <c:v>46623</c:v>
                </c:pt>
                <c:pt idx="13">
                  <c:v>46647</c:v>
                </c:pt>
                <c:pt idx="14">
                  <c:v>46659</c:v>
                </c:pt>
                <c:pt idx="15">
                  <c:v>46690</c:v>
                </c:pt>
                <c:pt idx="16">
                  <c:v>46703</c:v>
                </c:pt>
                <c:pt idx="17">
                  <c:v>46731</c:v>
                </c:pt>
                <c:pt idx="18">
                  <c:v>46743</c:v>
                </c:pt>
                <c:pt idx="19">
                  <c:v>46759</c:v>
                </c:pt>
                <c:pt idx="20">
                  <c:v>46783</c:v>
                </c:pt>
                <c:pt idx="21">
                  <c:v>46798</c:v>
                </c:pt>
                <c:pt idx="22">
                  <c:v>46816</c:v>
                </c:pt>
                <c:pt idx="23">
                  <c:v>46830</c:v>
                </c:pt>
                <c:pt idx="24">
                  <c:v>46846</c:v>
                </c:pt>
                <c:pt idx="25">
                  <c:v>46871</c:v>
                </c:pt>
                <c:pt idx="26">
                  <c:v>46890</c:v>
                </c:pt>
                <c:pt idx="27">
                  <c:v>46922</c:v>
                </c:pt>
                <c:pt idx="28">
                  <c:v>46933</c:v>
                </c:pt>
                <c:pt idx="29">
                  <c:v>46950</c:v>
                </c:pt>
                <c:pt idx="30">
                  <c:v>46962</c:v>
                </c:pt>
                <c:pt idx="31">
                  <c:v>46973</c:v>
                </c:pt>
              </c:numCache>
            </c:numRef>
          </c:val>
          <c:smooth val="0"/>
          <c:extLst>
            <c:ext xmlns:c16="http://schemas.microsoft.com/office/drawing/2014/chart" uri="{C3380CC4-5D6E-409C-BE32-E72D297353CC}">
              <c16:uniqueId val="{00000000-A76E-4C3D-8BFA-94558F587900}"/>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Sheet1!$C$2:$C$33</c:f>
              <c:numCache>
                <c:formatCode>General</c:formatCode>
                <c:ptCount val="32"/>
                <c:pt idx="0">
                  <c:v>6638</c:v>
                </c:pt>
                <c:pt idx="1">
                  <c:v>6637</c:v>
                </c:pt>
                <c:pt idx="2">
                  <c:v>6645</c:v>
                </c:pt>
                <c:pt idx="3">
                  <c:v>6651</c:v>
                </c:pt>
                <c:pt idx="4">
                  <c:v>6654</c:v>
                </c:pt>
                <c:pt idx="5">
                  <c:v>6663</c:v>
                </c:pt>
                <c:pt idx="6">
                  <c:v>6668</c:v>
                </c:pt>
                <c:pt idx="7">
                  <c:v>6669</c:v>
                </c:pt>
                <c:pt idx="8">
                  <c:v>6668</c:v>
                </c:pt>
                <c:pt idx="9">
                  <c:v>6673</c:v>
                </c:pt>
                <c:pt idx="10">
                  <c:v>6672</c:v>
                </c:pt>
                <c:pt idx="11">
                  <c:v>6684</c:v>
                </c:pt>
                <c:pt idx="12">
                  <c:v>6690</c:v>
                </c:pt>
                <c:pt idx="13">
                  <c:v>6695</c:v>
                </c:pt>
                <c:pt idx="14">
                  <c:v>6699</c:v>
                </c:pt>
                <c:pt idx="15">
                  <c:v>6706</c:v>
                </c:pt>
                <c:pt idx="16">
                  <c:v>6712</c:v>
                </c:pt>
                <c:pt idx="17">
                  <c:v>6717</c:v>
                </c:pt>
                <c:pt idx="18">
                  <c:v>6728</c:v>
                </c:pt>
                <c:pt idx="19">
                  <c:v>6737</c:v>
                </c:pt>
                <c:pt idx="20">
                  <c:v>6749</c:v>
                </c:pt>
                <c:pt idx="21">
                  <c:v>6750</c:v>
                </c:pt>
                <c:pt idx="22">
                  <c:v>6757</c:v>
                </c:pt>
                <c:pt idx="23">
                  <c:v>6770</c:v>
                </c:pt>
                <c:pt idx="24">
                  <c:v>6779</c:v>
                </c:pt>
                <c:pt idx="25">
                  <c:v>6782</c:v>
                </c:pt>
                <c:pt idx="26">
                  <c:v>6787</c:v>
                </c:pt>
                <c:pt idx="27">
                  <c:v>6795</c:v>
                </c:pt>
                <c:pt idx="28">
                  <c:v>6804</c:v>
                </c:pt>
                <c:pt idx="29">
                  <c:v>6807</c:v>
                </c:pt>
                <c:pt idx="30">
                  <c:v>6816</c:v>
                </c:pt>
                <c:pt idx="31">
                  <c:v>6819</c:v>
                </c:pt>
              </c:numCache>
            </c:numRef>
          </c:val>
          <c:smooth val="0"/>
          <c:extLst>
            <c:ext xmlns:c16="http://schemas.microsoft.com/office/drawing/2014/chart" uri="{C3380CC4-5D6E-409C-BE32-E72D297353CC}">
              <c16:uniqueId val="{00000001-A76E-4C3D-8BFA-94558F587900}"/>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Sheet1!$D$2:$D$33</c:f>
              <c:numCache>
                <c:formatCode>General</c:formatCode>
                <c:ptCount val="32"/>
                <c:pt idx="0">
                  <c:v>19835</c:v>
                </c:pt>
                <c:pt idx="1">
                  <c:v>19843</c:v>
                </c:pt>
                <c:pt idx="2">
                  <c:v>19847</c:v>
                </c:pt>
                <c:pt idx="3">
                  <c:v>19856</c:v>
                </c:pt>
                <c:pt idx="4">
                  <c:v>19859</c:v>
                </c:pt>
                <c:pt idx="5">
                  <c:v>19867</c:v>
                </c:pt>
                <c:pt idx="6">
                  <c:v>19877</c:v>
                </c:pt>
                <c:pt idx="7">
                  <c:v>19882</c:v>
                </c:pt>
                <c:pt idx="8">
                  <c:v>19883</c:v>
                </c:pt>
                <c:pt idx="9">
                  <c:v>19887</c:v>
                </c:pt>
                <c:pt idx="10">
                  <c:v>19890</c:v>
                </c:pt>
                <c:pt idx="11">
                  <c:v>19894</c:v>
                </c:pt>
                <c:pt idx="12">
                  <c:v>19899</c:v>
                </c:pt>
                <c:pt idx="13">
                  <c:v>19906</c:v>
                </c:pt>
                <c:pt idx="14">
                  <c:v>19904</c:v>
                </c:pt>
                <c:pt idx="15">
                  <c:v>19920</c:v>
                </c:pt>
                <c:pt idx="16">
                  <c:v>19928</c:v>
                </c:pt>
                <c:pt idx="17">
                  <c:v>19933</c:v>
                </c:pt>
                <c:pt idx="18">
                  <c:v>19940</c:v>
                </c:pt>
                <c:pt idx="19">
                  <c:v>19949</c:v>
                </c:pt>
                <c:pt idx="20">
                  <c:v>19958</c:v>
                </c:pt>
                <c:pt idx="21">
                  <c:v>19964</c:v>
                </c:pt>
                <c:pt idx="22">
                  <c:v>19971</c:v>
                </c:pt>
                <c:pt idx="23">
                  <c:v>19982</c:v>
                </c:pt>
                <c:pt idx="24">
                  <c:v>19988</c:v>
                </c:pt>
                <c:pt idx="25">
                  <c:v>19993</c:v>
                </c:pt>
                <c:pt idx="26">
                  <c:v>19994</c:v>
                </c:pt>
                <c:pt idx="27">
                  <c:v>19996</c:v>
                </c:pt>
                <c:pt idx="28">
                  <c:v>20002</c:v>
                </c:pt>
                <c:pt idx="29">
                  <c:v>19999</c:v>
                </c:pt>
                <c:pt idx="30">
                  <c:v>20002</c:v>
                </c:pt>
                <c:pt idx="31">
                  <c:v>20005</c:v>
                </c:pt>
              </c:numCache>
            </c:numRef>
          </c:val>
          <c:smooth val="0"/>
          <c:extLst>
            <c:ext xmlns:c16="http://schemas.microsoft.com/office/drawing/2014/chart" uri="{C3380CC4-5D6E-409C-BE32-E72D297353CC}">
              <c16:uniqueId val="{00000002-A76E-4C3D-8BFA-94558F587900}"/>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Sheet1!$E$2:$E$33</c:f>
              <c:numCache>
                <c:formatCode>General</c:formatCode>
                <c:ptCount val="32"/>
                <c:pt idx="0">
                  <c:v>4267</c:v>
                </c:pt>
                <c:pt idx="1">
                  <c:v>4281</c:v>
                </c:pt>
                <c:pt idx="2">
                  <c:v>4288</c:v>
                </c:pt>
                <c:pt idx="3">
                  <c:v>4292</c:v>
                </c:pt>
                <c:pt idx="4">
                  <c:v>4298</c:v>
                </c:pt>
                <c:pt idx="5">
                  <c:v>4301</c:v>
                </c:pt>
                <c:pt idx="6">
                  <c:v>4310</c:v>
                </c:pt>
                <c:pt idx="7">
                  <c:v>4321</c:v>
                </c:pt>
                <c:pt idx="8">
                  <c:v>4321</c:v>
                </c:pt>
                <c:pt idx="9">
                  <c:v>4321</c:v>
                </c:pt>
                <c:pt idx="10">
                  <c:v>4323</c:v>
                </c:pt>
                <c:pt idx="11">
                  <c:v>4328</c:v>
                </c:pt>
                <c:pt idx="12">
                  <c:v>4330</c:v>
                </c:pt>
                <c:pt idx="13">
                  <c:v>4334</c:v>
                </c:pt>
                <c:pt idx="14">
                  <c:v>4335</c:v>
                </c:pt>
                <c:pt idx="15">
                  <c:v>4337</c:v>
                </c:pt>
                <c:pt idx="16">
                  <c:v>4339</c:v>
                </c:pt>
                <c:pt idx="17">
                  <c:v>4349</c:v>
                </c:pt>
                <c:pt idx="18">
                  <c:v>4370</c:v>
                </c:pt>
                <c:pt idx="19">
                  <c:v>4377</c:v>
                </c:pt>
                <c:pt idx="20">
                  <c:v>4377</c:v>
                </c:pt>
                <c:pt idx="21">
                  <c:v>4380</c:v>
                </c:pt>
                <c:pt idx="22">
                  <c:v>4384</c:v>
                </c:pt>
                <c:pt idx="23">
                  <c:v>4386</c:v>
                </c:pt>
                <c:pt idx="24">
                  <c:v>4384</c:v>
                </c:pt>
                <c:pt idx="25">
                  <c:v>4385</c:v>
                </c:pt>
                <c:pt idx="26">
                  <c:v>4389</c:v>
                </c:pt>
                <c:pt idx="27">
                  <c:v>4392</c:v>
                </c:pt>
                <c:pt idx="28">
                  <c:v>4399</c:v>
                </c:pt>
                <c:pt idx="29">
                  <c:v>4402</c:v>
                </c:pt>
                <c:pt idx="30">
                  <c:v>4407</c:v>
                </c:pt>
                <c:pt idx="31">
                  <c:v>4409</c:v>
                </c:pt>
              </c:numCache>
            </c:numRef>
          </c:val>
          <c:smooth val="0"/>
          <c:extLst>
            <c:ext xmlns:c16="http://schemas.microsoft.com/office/drawing/2014/chart" uri="{C3380CC4-5D6E-409C-BE32-E72D297353CC}">
              <c16:uniqueId val="{00000003-A76E-4C3D-8BFA-94558F587900}"/>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Sheet1!$F$2:$F$33</c:f>
              <c:numCache>
                <c:formatCode>General</c:formatCode>
                <c:ptCount val="32"/>
                <c:pt idx="0">
                  <c:v>18768</c:v>
                </c:pt>
                <c:pt idx="1">
                  <c:v>18765</c:v>
                </c:pt>
                <c:pt idx="2">
                  <c:v>18762</c:v>
                </c:pt>
                <c:pt idx="3">
                  <c:v>18756</c:v>
                </c:pt>
                <c:pt idx="4">
                  <c:v>18757</c:v>
                </c:pt>
                <c:pt idx="5">
                  <c:v>18757</c:v>
                </c:pt>
                <c:pt idx="6">
                  <c:v>18762</c:v>
                </c:pt>
                <c:pt idx="7">
                  <c:v>18764</c:v>
                </c:pt>
                <c:pt idx="8">
                  <c:v>18761</c:v>
                </c:pt>
                <c:pt idx="9">
                  <c:v>18761</c:v>
                </c:pt>
                <c:pt idx="10">
                  <c:v>18757</c:v>
                </c:pt>
                <c:pt idx="11">
                  <c:v>18756</c:v>
                </c:pt>
                <c:pt idx="12">
                  <c:v>18759</c:v>
                </c:pt>
                <c:pt idx="13">
                  <c:v>18759</c:v>
                </c:pt>
                <c:pt idx="14">
                  <c:v>18759</c:v>
                </c:pt>
                <c:pt idx="15">
                  <c:v>18760</c:v>
                </c:pt>
                <c:pt idx="16">
                  <c:v>18762</c:v>
                </c:pt>
                <c:pt idx="17">
                  <c:v>18761</c:v>
                </c:pt>
                <c:pt idx="18">
                  <c:v>18760</c:v>
                </c:pt>
                <c:pt idx="19">
                  <c:v>18756</c:v>
                </c:pt>
                <c:pt idx="20">
                  <c:v>18752</c:v>
                </c:pt>
                <c:pt idx="21">
                  <c:v>18753</c:v>
                </c:pt>
                <c:pt idx="22">
                  <c:v>18751</c:v>
                </c:pt>
                <c:pt idx="23">
                  <c:v>18747</c:v>
                </c:pt>
                <c:pt idx="24">
                  <c:v>18743</c:v>
                </c:pt>
                <c:pt idx="25">
                  <c:v>18743</c:v>
                </c:pt>
                <c:pt idx="26">
                  <c:v>18744</c:v>
                </c:pt>
                <c:pt idx="27">
                  <c:v>18740</c:v>
                </c:pt>
                <c:pt idx="28">
                  <c:v>18741</c:v>
                </c:pt>
                <c:pt idx="29">
                  <c:v>18741</c:v>
                </c:pt>
                <c:pt idx="30">
                  <c:v>18742</c:v>
                </c:pt>
                <c:pt idx="31">
                  <c:v>18739</c:v>
                </c:pt>
              </c:numCache>
            </c:numRef>
          </c:val>
          <c:smooth val="0"/>
          <c:extLst>
            <c:ext xmlns:c16="http://schemas.microsoft.com/office/drawing/2014/chart" uri="{C3380CC4-5D6E-409C-BE32-E72D297353CC}">
              <c16:uniqueId val="{00000004-A76E-4C3D-8BFA-94558F587900}"/>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Sheet1!$G$2:$G$33</c:f>
              <c:numCache>
                <c:formatCode>General</c:formatCode>
                <c:ptCount val="32"/>
                <c:pt idx="0">
                  <c:v>16363</c:v>
                </c:pt>
                <c:pt idx="1">
                  <c:v>16371</c:v>
                </c:pt>
                <c:pt idx="2">
                  <c:v>16375</c:v>
                </c:pt>
                <c:pt idx="3">
                  <c:v>16372</c:v>
                </c:pt>
                <c:pt idx="4">
                  <c:v>16376</c:v>
                </c:pt>
                <c:pt idx="5">
                  <c:v>16378</c:v>
                </c:pt>
                <c:pt idx="6">
                  <c:v>16379</c:v>
                </c:pt>
                <c:pt idx="7">
                  <c:v>16382</c:v>
                </c:pt>
                <c:pt idx="8">
                  <c:v>16390</c:v>
                </c:pt>
                <c:pt idx="9">
                  <c:v>16387</c:v>
                </c:pt>
                <c:pt idx="10">
                  <c:v>16390</c:v>
                </c:pt>
                <c:pt idx="11">
                  <c:v>16394</c:v>
                </c:pt>
                <c:pt idx="12">
                  <c:v>16408</c:v>
                </c:pt>
                <c:pt idx="13">
                  <c:v>16433</c:v>
                </c:pt>
                <c:pt idx="14">
                  <c:v>16472</c:v>
                </c:pt>
                <c:pt idx="15">
                  <c:v>16504</c:v>
                </c:pt>
                <c:pt idx="16">
                  <c:v>16524</c:v>
                </c:pt>
                <c:pt idx="17">
                  <c:v>16545</c:v>
                </c:pt>
                <c:pt idx="18">
                  <c:v>16546</c:v>
                </c:pt>
                <c:pt idx="19">
                  <c:v>16545</c:v>
                </c:pt>
                <c:pt idx="20">
                  <c:v>16545</c:v>
                </c:pt>
                <c:pt idx="21">
                  <c:v>16541</c:v>
                </c:pt>
                <c:pt idx="22">
                  <c:v>16546</c:v>
                </c:pt>
                <c:pt idx="23">
                  <c:v>16547</c:v>
                </c:pt>
                <c:pt idx="24">
                  <c:v>16556</c:v>
                </c:pt>
                <c:pt idx="25">
                  <c:v>16565</c:v>
                </c:pt>
                <c:pt idx="26">
                  <c:v>16569</c:v>
                </c:pt>
                <c:pt idx="27">
                  <c:v>16570</c:v>
                </c:pt>
                <c:pt idx="28">
                  <c:v>16573</c:v>
                </c:pt>
                <c:pt idx="29">
                  <c:v>16577</c:v>
                </c:pt>
                <c:pt idx="30">
                  <c:v>16578</c:v>
                </c:pt>
                <c:pt idx="31">
                  <c:v>16577</c:v>
                </c:pt>
              </c:numCache>
            </c:numRef>
          </c:val>
          <c:smooth val="0"/>
          <c:extLst>
            <c:ext xmlns:c16="http://schemas.microsoft.com/office/drawing/2014/chart" uri="{C3380CC4-5D6E-409C-BE32-E72D297353CC}">
              <c16:uniqueId val="{00000005-A76E-4C3D-8BFA-94558F587900}"/>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Sheet1!$H$2:$H$33</c:f>
              <c:numCache>
                <c:formatCode>General</c:formatCode>
                <c:ptCount val="32"/>
                <c:pt idx="0">
                  <c:v>47462</c:v>
                </c:pt>
                <c:pt idx="1">
                  <c:v>47470</c:v>
                </c:pt>
                <c:pt idx="2">
                  <c:v>47494</c:v>
                </c:pt>
                <c:pt idx="3">
                  <c:v>47495</c:v>
                </c:pt>
                <c:pt idx="4">
                  <c:v>47506</c:v>
                </c:pt>
                <c:pt idx="5">
                  <c:v>47511</c:v>
                </c:pt>
                <c:pt idx="6">
                  <c:v>47519</c:v>
                </c:pt>
                <c:pt idx="7">
                  <c:v>47530</c:v>
                </c:pt>
                <c:pt idx="8">
                  <c:v>47549</c:v>
                </c:pt>
                <c:pt idx="9">
                  <c:v>47572</c:v>
                </c:pt>
                <c:pt idx="10">
                  <c:v>47579</c:v>
                </c:pt>
                <c:pt idx="11">
                  <c:v>47579</c:v>
                </c:pt>
                <c:pt idx="12">
                  <c:v>47582</c:v>
                </c:pt>
                <c:pt idx="13">
                  <c:v>47584</c:v>
                </c:pt>
                <c:pt idx="14">
                  <c:v>47606</c:v>
                </c:pt>
                <c:pt idx="15">
                  <c:v>47626</c:v>
                </c:pt>
                <c:pt idx="16">
                  <c:v>47654</c:v>
                </c:pt>
                <c:pt idx="17">
                  <c:v>47670</c:v>
                </c:pt>
                <c:pt idx="18">
                  <c:v>47685</c:v>
                </c:pt>
                <c:pt idx="19">
                  <c:v>47691</c:v>
                </c:pt>
                <c:pt idx="20">
                  <c:v>47698</c:v>
                </c:pt>
                <c:pt idx="21">
                  <c:v>47708</c:v>
                </c:pt>
                <c:pt idx="22">
                  <c:v>47712</c:v>
                </c:pt>
                <c:pt idx="23">
                  <c:v>47720</c:v>
                </c:pt>
                <c:pt idx="24">
                  <c:v>47723</c:v>
                </c:pt>
                <c:pt idx="25">
                  <c:v>47736</c:v>
                </c:pt>
                <c:pt idx="26">
                  <c:v>47748</c:v>
                </c:pt>
                <c:pt idx="27">
                  <c:v>47768</c:v>
                </c:pt>
                <c:pt idx="28">
                  <c:v>47790</c:v>
                </c:pt>
                <c:pt idx="29">
                  <c:v>47799</c:v>
                </c:pt>
                <c:pt idx="30">
                  <c:v>47809</c:v>
                </c:pt>
                <c:pt idx="31">
                  <c:v>47823</c:v>
                </c:pt>
              </c:numCache>
            </c:numRef>
          </c:val>
          <c:smooth val="0"/>
          <c:extLst>
            <c:ext xmlns:c16="http://schemas.microsoft.com/office/drawing/2014/chart" uri="{C3380CC4-5D6E-409C-BE32-E72D297353CC}">
              <c16:uniqueId val="{00000006-A76E-4C3D-8BFA-94558F587900}"/>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Sheet1!$I$2:$I$33</c:f>
              <c:numCache>
                <c:formatCode>General</c:formatCode>
                <c:ptCount val="32"/>
                <c:pt idx="0">
                  <c:v>36363</c:v>
                </c:pt>
                <c:pt idx="1">
                  <c:v>36374</c:v>
                </c:pt>
                <c:pt idx="2">
                  <c:v>36389</c:v>
                </c:pt>
                <c:pt idx="3">
                  <c:v>36412</c:v>
                </c:pt>
                <c:pt idx="4">
                  <c:v>36423</c:v>
                </c:pt>
                <c:pt idx="5">
                  <c:v>36451</c:v>
                </c:pt>
                <c:pt idx="6">
                  <c:v>36474</c:v>
                </c:pt>
                <c:pt idx="7">
                  <c:v>36490</c:v>
                </c:pt>
                <c:pt idx="8">
                  <c:v>36512</c:v>
                </c:pt>
                <c:pt idx="9">
                  <c:v>36529</c:v>
                </c:pt>
                <c:pt idx="10">
                  <c:v>36534</c:v>
                </c:pt>
                <c:pt idx="11">
                  <c:v>36554</c:v>
                </c:pt>
                <c:pt idx="12">
                  <c:v>36570</c:v>
                </c:pt>
                <c:pt idx="13">
                  <c:v>36572</c:v>
                </c:pt>
                <c:pt idx="14">
                  <c:v>36575</c:v>
                </c:pt>
                <c:pt idx="15">
                  <c:v>36575</c:v>
                </c:pt>
                <c:pt idx="16">
                  <c:v>36580</c:v>
                </c:pt>
                <c:pt idx="17">
                  <c:v>36592</c:v>
                </c:pt>
                <c:pt idx="18">
                  <c:v>36606</c:v>
                </c:pt>
                <c:pt idx="19">
                  <c:v>36623</c:v>
                </c:pt>
                <c:pt idx="20">
                  <c:v>36636</c:v>
                </c:pt>
                <c:pt idx="21">
                  <c:v>36646</c:v>
                </c:pt>
                <c:pt idx="22">
                  <c:v>36656</c:v>
                </c:pt>
                <c:pt idx="23">
                  <c:v>36665</c:v>
                </c:pt>
                <c:pt idx="24">
                  <c:v>36678</c:v>
                </c:pt>
                <c:pt idx="25">
                  <c:v>36696</c:v>
                </c:pt>
                <c:pt idx="26">
                  <c:v>36707</c:v>
                </c:pt>
                <c:pt idx="27">
                  <c:v>36714</c:v>
                </c:pt>
                <c:pt idx="28">
                  <c:v>36746</c:v>
                </c:pt>
                <c:pt idx="29">
                  <c:v>36783</c:v>
                </c:pt>
                <c:pt idx="30">
                  <c:v>36802</c:v>
                </c:pt>
                <c:pt idx="31">
                  <c:v>36824</c:v>
                </c:pt>
              </c:numCache>
            </c:numRef>
          </c:val>
          <c:smooth val="0"/>
          <c:extLst>
            <c:ext xmlns:c16="http://schemas.microsoft.com/office/drawing/2014/chart" uri="{C3380CC4-5D6E-409C-BE32-E72D297353CC}">
              <c16:uniqueId val="{00000007-A76E-4C3D-8BFA-94558F587900}"/>
            </c:ext>
          </c:extLst>
        </c:ser>
        <c:dLbls>
          <c:showLegendKey val="0"/>
          <c:showVal val="0"/>
          <c:showCatName val="0"/>
          <c:showSerName val="0"/>
          <c:showPercent val="0"/>
          <c:showBubbleSize val="0"/>
        </c:dLbls>
        <c:smooth val="0"/>
        <c:axId val="65006888"/>
        <c:axId val="64999016"/>
      </c:lineChart>
      <c:dateAx>
        <c:axId val="65006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999016"/>
        <c:crosses val="autoZero"/>
        <c:auto val="1"/>
        <c:lblOffset val="100"/>
        <c:baseTimeUnit val="days"/>
      </c:dateAx>
      <c:valAx>
        <c:axId val="64999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006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Sheet1!$B$2:$B$33</c:f>
              <c:numCache>
                <c:formatCode>General</c:formatCode>
                <c:ptCount val="32"/>
                <c:pt idx="0">
                  <c:v>8</c:v>
                </c:pt>
                <c:pt idx="1">
                  <c:v>8</c:v>
                </c:pt>
                <c:pt idx="2">
                  <c:v>27</c:v>
                </c:pt>
                <c:pt idx="3">
                  <c:v>42</c:v>
                </c:pt>
                <c:pt idx="4">
                  <c:v>7</c:v>
                </c:pt>
                <c:pt idx="5">
                  <c:v>15</c:v>
                </c:pt>
                <c:pt idx="6">
                  <c:v>11</c:v>
                </c:pt>
                <c:pt idx="7">
                  <c:v>9</c:v>
                </c:pt>
                <c:pt idx="8">
                  <c:v>13</c:v>
                </c:pt>
                <c:pt idx="9">
                  <c:v>25</c:v>
                </c:pt>
                <c:pt idx="10">
                  <c:v>16</c:v>
                </c:pt>
                <c:pt idx="11">
                  <c:v>19</c:v>
                </c:pt>
                <c:pt idx="12">
                  <c:v>17</c:v>
                </c:pt>
                <c:pt idx="13">
                  <c:v>24</c:v>
                </c:pt>
                <c:pt idx="14">
                  <c:v>12</c:v>
                </c:pt>
                <c:pt idx="15">
                  <c:v>31</c:v>
                </c:pt>
                <c:pt idx="16">
                  <c:v>13</c:v>
                </c:pt>
                <c:pt idx="17">
                  <c:v>28</c:v>
                </c:pt>
                <c:pt idx="18">
                  <c:v>12</c:v>
                </c:pt>
                <c:pt idx="19">
                  <c:v>16</c:v>
                </c:pt>
                <c:pt idx="20">
                  <c:v>24</c:v>
                </c:pt>
                <c:pt idx="21">
                  <c:v>15</c:v>
                </c:pt>
                <c:pt idx="22">
                  <c:v>18</c:v>
                </c:pt>
                <c:pt idx="23">
                  <c:v>14</c:v>
                </c:pt>
                <c:pt idx="24">
                  <c:v>16</c:v>
                </c:pt>
                <c:pt idx="25">
                  <c:v>25</c:v>
                </c:pt>
                <c:pt idx="26">
                  <c:v>19</c:v>
                </c:pt>
                <c:pt idx="27">
                  <c:v>32</c:v>
                </c:pt>
                <c:pt idx="28">
                  <c:v>11</c:v>
                </c:pt>
                <c:pt idx="29">
                  <c:v>17</c:v>
                </c:pt>
                <c:pt idx="30">
                  <c:v>12</c:v>
                </c:pt>
                <c:pt idx="31">
                  <c:v>11</c:v>
                </c:pt>
              </c:numCache>
            </c:numRef>
          </c:val>
          <c:smooth val="0"/>
          <c:extLst>
            <c:ext xmlns:c16="http://schemas.microsoft.com/office/drawing/2014/chart" uri="{C3380CC4-5D6E-409C-BE32-E72D297353CC}">
              <c16:uniqueId val="{00000000-7E05-4BEE-A487-A9AF40385BD5}"/>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Sheet1!$C$2:$C$33</c:f>
              <c:numCache>
                <c:formatCode>General</c:formatCode>
                <c:ptCount val="32"/>
                <c:pt idx="0">
                  <c:v>6</c:v>
                </c:pt>
                <c:pt idx="1">
                  <c:v>-1</c:v>
                </c:pt>
                <c:pt idx="2">
                  <c:v>8</c:v>
                </c:pt>
                <c:pt idx="3">
                  <c:v>6</c:v>
                </c:pt>
                <c:pt idx="4">
                  <c:v>3</c:v>
                </c:pt>
                <c:pt idx="5">
                  <c:v>9</c:v>
                </c:pt>
                <c:pt idx="6">
                  <c:v>5</c:v>
                </c:pt>
                <c:pt idx="7">
                  <c:v>1</c:v>
                </c:pt>
                <c:pt idx="8">
                  <c:v>-1</c:v>
                </c:pt>
                <c:pt idx="9">
                  <c:v>5</c:v>
                </c:pt>
                <c:pt idx="10">
                  <c:v>-1</c:v>
                </c:pt>
                <c:pt idx="11">
                  <c:v>12</c:v>
                </c:pt>
                <c:pt idx="12">
                  <c:v>6</c:v>
                </c:pt>
                <c:pt idx="13">
                  <c:v>5</c:v>
                </c:pt>
                <c:pt idx="14">
                  <c:v>4</c:v>
                </c:pt>
                <c:pt idx="15">
                  <c:v>7</c:v>
                </c:pt>
                <c:pt idx="16">
                  <c:v>6</c:v>
                </c:pt>
                <c:pt idx="17">
                  <c:v>5</c:v>
                </c:pt>
                <c:pt idx="18">
                  <c:v>11</c:v>
                </c:pt>
                <c:pt idx="19">
                  <c:v>9</c:v>
                </c:pt>
                <c:pt idx="20">
                  <c:v>12</c:v>
                </c:pt>
                <c:pt idx="21">
                  <c:v>1</c:v>
                </c:pt>
                <c:pt idx="22">
                  <c:v>7</c:v>
                </c:pt>
                <c:pt idx="23">
                  <c:v>13</c:v>
                </c:pt>
                <c:pt idx="24">
                  <c:v>9</c:v>
                </c:pt>
                <c:pt idx="25">
                  <c:v>3</c:v>
                </c:pt>
                <c:pt idx="26">
                  <c:v>5</c:v>
                </c:pt>
                <c:pt idx="27">
                  <c:v>8</c:v>
                </c:pt>
                <c:pt idx="28">
                  <c:v>9</c:v>
                </c:pt>
                <c:pt idx="29">
                  <c:v>3</c:v>
                </c:pt>
                <c:pt idx="30">
                  <c:v>9</c:v>
                </c:pt>
                <c:pt idx="31">
                  <c:v>3</c:v>
                </c:pt>
              </c:numCache>
            </c:numRef>
          </c:val>
          <c:smooth val="0"/>
          <c:extLst>
            <c:ext xmlns:c16="http://schemas.microsoft.com/office/drawing/2014/chart" uri="{C3380CC4-5D6E-409C-BE32-E72D297353CC}">
              <c16:uniqueId val="{00000001-7E05-4BEE-A487-A9AF40385BD5}"/>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Sheet1!$D$2:$D$33</c:f>
              <c:numCache>
                <c:formatCode>General</c:formatCode>
                <c:ptCount val="32"/>
                <c:pt idx="0">
                  <c:v>3</c:v>
                </c:pt>
                <c:pt idx="1">
                  <c:v>8</c:v>
                </c:pt>
                <c:pt idx="2">
                  <c:v>4</c:v>
                </c:pt>
                <c:pt idx="3">
                  <c:v>9</c:v>
                </c:pt>
                <c:pt idx="4">
                  <c:v>3</c:v>
                </c:pt>
                <c:pt idx="5">
                  <c:v>8</c:v>
                </c:pt>
                <c:pt idx="6">
                  <c:v>10</c:v>
                </c:pt>
                <c:pt idx="7">
                  <c:v>5</c:v>
                </c:pt>
                <c:pt idx="8">
                  <c:v>1</c:v>
                </c:pt>
                <c:pt idx="9">
                  <c:v>4</c:v>
                </c:pt>
                <c:pt idx="10">
                  <c:v>3</c:v>
                </c:pt>
                <c:pt idx="11">
                  <c:v>4</c:v>
                </c:pt>
                <c:pt idx="12">
                  <c:v>5</c:v>
                </c:pt>
                <c:pt idx="13">
                  <c:v>7</c:v>
                </c:pt>
                <c:pt idx="14">
                  <c:v>-2</c:v>
                </c:pt>
                <c:pt idx="15">
                  <c:v>16</c:v>
                </c:pt>
                <c:pt idx="16">
                  <c:v>8</c:v>
                </c:pt>
                <c:pt idx="17">
                  <c:v>5</c:v>
                </c:pt>
                <c:pt idx="18">
                  <c:v>7</c:v>
                </c:pt>
                <c:pt idx="19">
                  <c:v>9</c:v>
                </c:pt>
                <c:pt idx="20">
                  <c:v>9</c:v>
                </c:pt>
                <c:pt idx="21">
                  <c:v>6</c:v>
                </c:pt>
                <c:pt idx="22">
                  <c:v>7</c:v>
                </c:pt>
                <c:pt idx="23">
                  <c:v>11</c:v>
                </c:pt>
                <c:pt idx="24">
                  <c:v>6</c:v>
                </c:pt>
                <c:pt idx="25">
                  <c:v>5</c:v>
                </c:pt>
                <c:pt idx="26">
                  <c:v>1</c:v>
                </c:pt>
                <c:pt idx="27">
                  <c:v>2</c:v>
                </c:pt>
                <c:pt idx="28">
                  <c:v>6</c:v>
                </c:pt>
                <c:pt idx="29">
                  <c:v>-3</c:v>
                </c:pt>
                <c:pt idx="30">
                  <c:v>3</c:v>
                </c:pt>
                <c:pt idx="31">
                  <c:v>3</c:v>
                </c:pt>
              </c:numCache>
            </c:numRef>
          </c:val>
          <c:smooth val="0"/>
          <c:extLst>
            <c:ext xmlns:c16="http://schemas.microsoft.com/office/drawing/2014/chart" uri="{C3380CC4-5D6E-409C-BE32-E72D297353CC}">
              <c16:uniqueId val="{00000002-7E05-4BEE-A487-A9AF40385BD5}"/>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Sheet1!$E$2:$E$33</c:f>
              <c:numCache>
                <c:formatCode>General</c:formatCode>
                <c:ptCount val="32"/>
                <c:pt idx="0">
                  <c:v>10</c:v>
                </c:pt>
                <c:pt idx="1">
                  <c:v>14</c:v>
                </c:pt>
                <c:pt idx="2">
                  <c:v>7</c:v>
                </c:pt>
                <c:pt idx="3">
                  <c:v>4</c:v>
                </c:pt>
                <c:pt idx="4">
                  <c:v>6</c:v>
                </c:pt>
                <c:pt idx="5">
                  <c:v>3</c:v>
                </c:pt>
                <c:pt idx="6">
                  <c:v>9</c:v>
                </c:pt>
                <c:pt idx="7">
                  <c:v>11</c:v>
                </c:pt>
                <c:pt idx="8">
                  <c:v>0</c:v>
                </c:pt>
                <c:pt idx="9">
                  <c:v>0</c:v>
                </c:pt>
                <c:pt idx="10">
                  <c:v>2</c:v>
                </c:pt>
                <c:pt idx="11">
                  <c:v>5</c:v>
                </c:pt>
                <c:pt idx="12">
                  <c:v>2</c:v>
                </c:pt>
                <c:pt idx="13">
                  <c:v>4</c:v>
                </c:pt>
                <c:pt idx="14">
                  <c:v>1</c:v>
                </c:pt>
                <c:pt idx="15">
                  <c:v>2</c:v>
                </c:pt>
                <c:pt idx="16">
                  <c:v>2</c:v>
                </c:pt>
                <c:pt idx="17">
                  <c:v>10</c:v>
                </c:pt>
                <c:pt idx="18">
                  <c:v>21</c:v>
                </c:pt>
                <c:pt idx="19">
                  <c:v>7</c:v>
                </c:pt>
                <c:pt idx="20">
                  <c:v>0</c:v>
                </c:pt>
                <c:pt idx="21">
                  <c:v>3</c:v>
                </c:pt>
                <c:pt idx="22">
                  <c:v>4</c:v>
                </c:pt>
                <c:pt idx="23">
                  <c:v>2</c:v>
                </c:pt>
                <c:pt idx="24">
                  <c:v>-2</c:v>
                </c:pt>
                <c:pt idx="25">
                  <c:v>1</c:v>
                </c:pt>
                <c:pt idx="26">
                  <c:v>4</c:v>
                </c:pt>
                <c:pt idx="27">
                  <c:v>3</c:v>
                </c:pt>
                <c:pt idx="28">
                  <c:v>7</c:v>
                </c:pt>
                <c:pt idx="29">
                  <c:v>3</c:v>
                </c:pt>
                <c:pt idx="30">
                  <c:v>5</c:v>
                </c:pt>
                <c:pt idx="31">
                  <c:v>2</c:v>
                </c:pt>
              </c:numCache>
            </c:numRef>
          </c:val>
          <c:smooth val="0"/>
          <c:extLst>
            <c:ext xmlns:c16="http://schemas.microsoft.com/office/drawing/2014/chart" uri="{C3380CC4-5D6E-409C-BE32-E72D297353CC}">
              <c16:uniqueId val="{00000003-7E05-4BEE-A487-A9AF40385BD5}"/>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Sheet1!$F$2:$F$33</c:f>
              <c:numCache>
                <c:formatCode>General</c:formatCode>
                <c:ptCount val="32"/>
                <c:pt idx="0">
                  <c:v>4</c:v>
                </c:pt>
                <c:pt idx="1">
                  <c:v>-3</c:v>
                </c:pt>
                <c:pt idx="2">
                  <c:v>-3</c:v>
                </c:pt>
                <c:pt idx="3">
                  <c:v>-6</c:v>
                </c:pt>
                <c:pt idx="4">
                  <c:v>1</c:v>
                </c:pt>
                <c:pt idx="5">
                  <c:v>0</c:v>
                </c:pt>
                <c:pt idx="6">
                  <c:v>5</c:v>
                </c:pt>
                <c:pt idx="7">
                  <c:v>2</c:v>
                </c:pt>
                <c:pt idx="8">
                  <c:v>-3</c:v>
                </c:pt>
                <c:pt idx="9">
                  <c:v>0</c:v>
                </c:pt>
                <c:pt idx="10">
                  <c:v>-4</c:v>
                </c:pt>
                <c:pt idx="11">
                  <c:v>-1</c:v>
                </c:pt>
                <c:pt idx="12">
                  <c:v>3</c:v>
                </c:pt>
                <c:pt idx="13">
                  <c:v>0</c:v>
                </c:pt>
                <c:pt idx="14">
                  <c:v>0</c:v>
                </c:pt>
                <c:pt idx="15">
                  <c:v>1</c:v>
                </c:pt>
                <c:pt idx="16">
                  <c:v>2</c:v>
                </c:pt>
                <c:pt idx="17">
                  <c:v>-1</c:v>
                </c:pt>
                <c:pt idx="18">
                  <c:v>-1</c:v>
                </c:pt>
                <c:pt idx="19">
                  <c:v>-4</c:v>
                </c:pt>
                <c:pt idx="20">
                  <c:v>-4</c:v>
                </c:pt>
                <c:pt idx="21">
                  <c:v>1</c:v>
                </c:pt>
                <c:pt idx="22">
                  <c:v>-2</c:v>
                </c:pt>
                <c:pt idx="23">
                  <c:v>-4</c:v>
                </c:pt>
                <c:pt idx="24">
                  <c:v>-4</c:v>
                </c:pt>
                <c:pt idx="25">
                  <c:v>0</c:v>
                </c:pt>
                <c:pt idx="26">
                  <c:v>1</c:v>
                </c:pt>
                <c:pt idx="27">
                  <c:v>-4</c:v>
                </c:pt>
                <c:pt idx="28">
                  <c:v>1</c:v>
                </c:pt>
                <c:pt idx="29">
                  <c:v>0</c:v>
                </c:pt>
                <c:pt idx="30">
                  <c:v>1</c:v>
                </c:pt>
                <c:pt idx="31">
                  <c:v>-3</c:v>
                </c:pt>
              </c:numCache>
            </c:numRef>
          </c:val>
          <c:smooth val="0"/>
          <c:extLst>
            <c:ext xmlns:c16="http://schemas.microsoft.com/office/drawing/2014/chart" uri="{C3380CC4-5D6E-409C-BE32-E72D297353CC}">
              <c16:uniqueId val="{00000004-7E05-4BEE-A487-A9AF40385BD5}"/>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Sheet1!$G$2:$G$33</c:f>
              <c:numCache>
                <c:formatCode>General</c:formatCode>
                <c:ptCount val="32"/>
                <c:pt idx="0">
                  <c:v>1</c:v>
                </c:pt>
                <c:pt idx="1">
                  <c:v>8</c:v>
                </c:pt>
                <c:pt idx="2">
                  <c:v>4</c:v>
                </c:pt>
                <c:pt idx="3">
                  <c:v>-3</c:v>
                </c:pt>
                <c:pt idx="4">
                  <c:v>4</c:v>
                </c:pt>
                <c:pt idx="5">
                  <c:v>2</c:v>
                </c:pt>
                <c:pt idx="6">
                  <c:v>1</c:v>
                </c:pt>
                <c:pt idx="7">
                  <c:v>3</c:v>
                </c:pt>
                <c:pt idx="8">
                  <c:v>8</c:v>
                </c:pt>
                <c:pt idx="9">
                  <c:v>-3</c:v>
                </c:pt>
                <c:pt idx="10">
                  <c:v>3</c:v>
                </c:pt>
                <c:pt idx="11">
                  <c:v>4</c:v>
                </c:pt>
                <c:pt idx="12">
                  <c:v>14</c:v>
                </c:pt>
                <c:pt idx="13">
                  <c:v>25</c:v>
                </c:pt>
                <c:pt idx="14">
                  <c:v>39</c:v>
                </c:pt>
                <c:pt idx="15">
                  <c:v>32</c:v>
                </c:pt>
                <c:pt idx="16">
                  <c:v>20</c:v>
                </c:pt>
                <c:pt idx="17">
                  <c:v>21</c:v>
                </c:pt>
                <c:pt idx="18">
                  <c:v>1</c:v>
                </c:pt>
                <c:pt idx="19">
                  <c:v>-1</c:v>
                </c:pt>
                <c:pt idx="20">
                  <c:v>0</c:v>
                </c:pt>
                <c:pt idx="21">
                  <c:v>-4</c:v>
                </c:pt>
                <c:pt idx="22">
                  <c:v>5</c:v>
                </c:pt>
                <c:pt idx="23">
                  <c:v>1</c:v>
                </c:pt>
                <c:pt idx="24">
                  <c:v>9</c:v>
                </c:pt>
                <c:pt idx="25">
                  <c:v>9</c:v>
                </c:pt>
                <c:pt idx="26">
                  <c:v>4</c:v>
                </c:pt>
                <c:pt idx="27">
                  <c:v>1</c:v>
                </c:pt>
                <c:pt idx="28">
                  <c:v>3</c:v>
                </c:pt>
                <c:pt idx="29">
                  <c:v>4</c:v>
                </c:pt>
                <c:pt idx="30">
                  <c:v>1</c:v>
                </c:pt>
                <c:pt idx="31">
                  <c:v>-1</c:v>
                </c:pt>
              </c:numCache>
            </c:numRef>
          </c:val>
          <c:smooth val="0"/>
          <c:extLst>
            <c:ext xmlns:c16="http://schemas.microsoft.com/office/drawing/2014/chart" uri="{C3380CC4-5D6E-409C-BE32-E72D297353CC}">
              <c16:uniqueId val="{00000005-7E05-4BEE-A487-A9AF40385BD5}"/>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Sheet1!$H$2:$H$33</c:f>
              <c:numCache>
                <c:formatCode>General</c:formatCode>
                <c:ptCount val="32"/>
                <c:pt idx="0">
                  <c:v>6</c:v>
                </c:pt>
                <c:pt idx="1">
                  <c:v>8</c:v>
                </c:pt>
                <c:pt idx="2">
                  <c:v>24</c:v>
                </c:pt>
                <c:pt idx="3">
                  <c:v>1</c:v>
                </c:pt>
                <c:pt idx="4">
                  <c:v>11</c:v>
                </c:pt>
                <c:pt idx="5">
                  <c:v>5</c:v>
                </c:pt>
                <c:pt idx="6">
                  <c:v>8</c:v>
                </c:pt>
                <c:pt idx="7">
                  <c:v>11</c:v>
                </c:pt>
                <c:pt idx="8">
                  <c:v>19</c:v>
                </c:pt>
                <c:pt idx="9">
                  <c:v>23</c:v>
                </c:pt>
                <c:pt idx="10">
                  <c:v>7</c:v>
                </c:pt>
                <c:pt idx="11">
                  <c:v>0</c:v>
                </c:pt>
                <c:pt idx="12">
                  <c:v>3</c:v>
                </c:pt>
                <c:pt idx="13">
                  <c:v>2</c:v>
                </c:pt>
                <c:pt idx="14">
                  <c:v>22</c:v>
                </c:pt>
                <c:pt idx="15">
                  <c:v>20</c:v>
                </c:pt>
                <c:pt idx="16">
                  <c:v>28</c:v>
                </c:pt>
                <c:pt idx="17">
                  <c:v>16</c:v>
                </c:pt>
                <c:pt idx="18">
                  <c:v>15</c:v>
                </c:pt>
                <c:pt idx="19">
                  <c:v>6</c:v>
                </c:pt>
                <c:pt idx="20">
                  <c:v>7</c:v>
                </c:pt>
                <c:pt idx="21">
                  <c:v>10</c:v>
                </c:pt>
                <c:pt idx="22">
                  <c:v>4</c:v>
                </c:pt>
                <c:pt idx="23">
                  <c:v>8</c:v>
                </c:pt>
                <c:pt idx="24">
                  <c:v>3</c:v>
                </c:pt>
                <c:pt idx="25">
                  <c:v>13</c:v>
                </c:pt>
                <c:pt idx="26">
                  <c:v>12</c:v>
                </c:pt>
                <c:pt idx="27">
                  <c:v>20</c:v>
                </c:pt>
                <c:pt idx="28">
                  <c:v>22</c:v>
                </c:pt>
                <c:pt idx="29">
                  <c:v>9</c:v>
                </c:pt>
                <c:pt idx="30">
                  <c:v>10</c:v>
                </c:pt>
                <c:pt idx="31">
                  <c:v>14</c:v>
                </c:pt>
              </c:numCache>
            </c:numRef>
          </c:val>
          <c:smooth val="0"/>
          <c:extLst>
            <c:ext xmlns:c16="http://schemas.microsoft.com/office/drawing/2014/chart" uri="{C3380CC4-5D6E-409C-BE32-E72D297353CC}">
              <c16:uniqueId val="{00000006-7E05-4BEE-A487-A9AF40385BD5}"/>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Sheet1!$I$2:$I$33</c:f>
              <c:numCache>
                <c:formatCode>General</c:formatCode>
                <c:ptCount val="32"/>
                <c:pt idx="0">
                  <c:v>17</c:v>
                </c:pt>
                <c:pt idx="1">
                  <c:v>11</c:v>
                </c:pt>
                <c:pt idx="2">
                  <c:v>15</c:v>
                </c:pt>
                <c:pt idx="3">
                  <c:v>23</c:v>
                </c:pt>
                <c:pt idx="4">
                  <c:v>11</c:v>
                </c:pt>
                <c:pt idx="5">
                  <c:v>28</c:v>
                </c:pt>
                <c:pt idx="6">
                  <c:v>23</c:v>
                </c:pt>
                <c:pt idx="7">
                  <c:v>16</c:v>
                </c:pt>
                <c:pt idx="8">
                  <c:v>22</c:v>
                </c:pt>
                <c:pt idx="9">
                  <c:v>17</c:v>
                </c:pt>
                <c:pt idx="10">
                  <c:v>5</c:v>
                </c:pt>
                <c:pt idx="11">
                  <c:v>20</c:v>
                </c:pt>
                <c:pt idx="12">
                  <c:v>16</c:v>
                </c:pt>
                <c:pt idx="13">
                  <c:v>2</c:v>
                </c:pt>
                <c:pt idx="14">
                  <c:v>3</c:v>
                </c:pt>
                <c:pt idx="15">
                  <c:v>0</c:v>
                </c:pt>
                <c:pt idx="16">
                  <c:v>5</c:v>
                </c:pt>
                <c:pt idx="17">
                  <c:v>12</c:v>
                </c:pt>
                <c:pt idx="18">
                  <c:v>14</c:v>
                </c:pt>
                <c:pt idx="19">
                  <c:v>17</c:v>
                </c:pt>
                <c:pt idx="20">
                  <c:v>13</c:v>
                </c:pt>
                <c:pt idx="21">
                  <c:v>10</c:v>
                </c:pt>
                <c:pt idx="22">
                  <c:v>10</c:v>
                </c:pt>
                <c:pt idx="23">
                  <c:v>9</c:v>
                </c:pt>
                <c:pt idx="24">
                  <c:v>13</c:v>
                </c:pt>
                <c:pt idx="25">
                  <c:v>18</c:v>
                </c:pt>
                <c:pt idx="26">
                  <c:v>11</c:v>
                </c:pt>
                <c:pt idx="27">
                  <c:v>7</c:v>
                </c:pt>
                <c:pt idx="28">
                  <c:v>32</c:v>
                </c:pt>
                <c:pt idx="29">
                  <c:v>37</c:v>
                </c:pt>
                <c:pt idx="30">
                  <c:v>19</c:v>
                </c:pt>
                <c:pt idx="31">
                  <c:v>22</c:v>
                </c:pt>
              </c:numCache>
            </c:numRef>
          </c:val>
          <c:smooth val="0"/>
          <c:extLst>
            <c:ext xmlns:c16="http://schemas.microsoft.com/office/drawing/2014/chart" uri="{C3380CC4-5D6E-409C-BE32-E72D297353CC}">
              <c16:uniqueId val="{00000007-7E05-4BEE-A487-A9AF40385BD5}"/>
            </c:ext>
          </c:extLst>
        </c:ser>
        <c:dLbls>
          <c:showLegendKey val="0"/>
          <c:showVal val="0"/>
          <c:showCatName val="0"/>
          <c:showSerName val="0"/>
          <c:showPercent val="0"/>
          <c:showBubbleSize val="0"/>
        </c:dLbls>
        <c:smooth val="0"/>
        <c:axId val="65007544"/>
        <c:axId val="64998688"/>
      </c:lineChart>
      <c:dateAx>
        <c:axId val="65007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998688"/>
        <c:crosses val="autoZero"/>
        <c:auto val="1"/>
        <c:lblOffset val="100"/>
        <c:baseTimeUnit val="days"/>
      </c:dateAx>
      <c:valAx>
        <c:axId val="64998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007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specialized_arg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18</c:v>
                </c:pt>
                <c:pt idx="1">
                  <c:v>23</c:v>
                </c:pt>
                <c:pt idx="2">
                  <c:v>16</c:v>
                </c:pt>
                <c:pt idx="3">
                  <c:v>17</c:v>
                </c:pt>
                <c:pt idx="4">
                  <c:v>23</c:v>
                </c:pt>
                <c:pt idx="5">
                  <c:v>11</c:v>
                </c:pt>
                <c:pt idx="6">
                  <c:v>17</c:v>
                </c:pt>
              </c:numCache>
            </c:numRef>
          </c:val>
          <c:extLst>
            <c:ext xmlns:c16="http://schemas.microsoft.com/office/drawing/2014/chart" uri="{C3380CC4-5D6E-409C-BE32-E72D297353CC}">
              <c16:uniqueId val="{00000000-AD01-46AA-9AB0-F5CF9E745EF6}"/>
            </c:ext>
          </c:extLst>
        </c:ser>
        <c:ser>
          <c:idx val="1"/>
          <c:order val="1"/>
          <c:tx>
            <c:strRef>
              <c:f>Sheet1!$C$1</c:f>
              <c:strCache>
                <c:ptCount val="1"/>
                <c:pt idx="0">
                  <c:v>meridabikes_ar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8</c:v>
                </c:pt>
                <c:pt idx="1">
                  <c:v>4</c:v>
                </c:pt>
                <c:pt idx="2">
                  <c:v>7</c:v>
                </c:pt>
                <c:pt idx="3">
                  <c:v>7</c:v>
                </c:pt>
                <c:pt idx="4">
                  <c:v>8</c:v>
                </c:pt>
                <c:pt idx="5">
                  <c:v>4</c:v>
                </c:pt>
                <c:pt idx="6">
                  <c:v>3</c:v>
                </c:pt>
              </c:numCache>
            </c:numRef>
          </c:val>
          <c:extLst>
            <c:ext xmlns:c16="http://schemas.microsoft.com/office/drawing/2014/chart" uri="{C3380CC4-5D6E-409C-BE32-E72D297353CC}">
              <c16:uniqueId val="{00000001-AD01-46AA-9AB0-F5CF9E745EF6}"/>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c:v>
                </c:pt>
                <c:pt idx="1">
                  <c:v>5</c:v>
                </c:pt>
                <c:pt idx="2">
                  <c:v>5</c:v>
                </c:pt>
                <c:pt idx="3">
                  <c:v>6</c:v>
                </c:pt>
                <c:pt idx="4">
                  <c:v>7</c:v>
                </c:pt>
                <c:pt idx="5">
                  <c:v>4</c:v>
                </c:pt>
                <c:pt idx="6">
                  <c:v>6</c:v>
                </c:pt>
              </c:numCache>
            </c:numRef>
          </c:val>
          <c:extLst>
            <c:ext xmlns:c16="http://schemas.microsoft.com/office/drawing/2014/chart" uri="{C3380CC4-5D6E-409C-BE32-E72D297353CC}">
              <c16:uniqueId val="{00000002-AD01-46AA-9AB0-F5CF9E745EF6}"/>
            </c:ext>
          </c:extLst>
        </c:ser>
        <c:ser>
          <c:idx val="3"/>
          <c:order val="3"/>
          <c:tx>
            <c:strRef>
              <c:f>Sheet1!$E$1</c:f>
              <c:strCache>
                <c:ptCount val="1"/>
                <c:pt idx="0">
                  <c:v>cervelo_argentina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3</c:v>
                </c:pt>
                <c:pt idx="2">
                  <c:v>8</c:v>
                </c:pt>
                <c:pt idx="3">
                  <c:v>4</c:v>
                </c:pt>
                <c:pt idx="4">
                  <c:v>4</c:v>
                </c:pt>
                <c:pt idx="5">
                  <c:v>6</c:v>
                </c:pt>
                <c:pt idx="6">
                  <c:v>5</c:v>
                </c:pt>
              </c:numCache>
            </c:numRef>
          </c:val>
          <c:extLst>
            <c:ext xmlns:c16="http://schemas.microsoft.com/office/drawing/2014/chart" uri="{C3380CC4-5D6E-409C-BE32-E72D297353CC}">
              <c16:uniqueId val="{00000003-AD01-46AA-9AB0-F5CF9E745EF6}"/>
            </c:ext>
          </c:extLst>
        </c:ser>
        <c:ser>
          <c:idx val="4"/>
          <c:order val="4"/>
          <c:tx>
            <c:strRef>
              <c:f>Sheet1!$F$1</c:f>
              <c:strCache>
                <c:ptCount val="1"/>
                <c:pt idx="0">
                  <c:v>orbea.argentina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-4</c:v>
                </c:pt>
                <c:pt idx="2">
                  <c:v>0</c:v>
                </c:pt>
                <c:pt idx="3">
                  <c:v>0</c:v>
                </c:pt>
                <c:pt idx="4">
                  <c:v>-1</c:v>
                </c:pt>
                <c:pt idx="5">
                  <c:v>2</c:v>
                </c:pt>
                <c:pt idx="6">
                  <c:v>-1</c:v>
                </c:pt>
              </c:numCache>
            </c:numRef>
          </c:val>
          <c:extLst>
            <c:ext xmlns:c16="http://schemas.microsoft.com/office/drawing/2014/chart" uri="{C3380CC4-5D6E-409C-BE32-E72D297353CC}">
              <c16:uniqueId val="{00000004-AD01-46AA-9AB0-F5CF9E745EF6}"/>
            </c:ext>
          </c:extLst>
        </c:ser>
        <c:ser>
          <c:idx val="5"/>
          <c:order val="5"/>
          <c:tx>
            <c:strRef>
              <c:f>Sheet1!$G$1</c:f>
              <c:strCache>
                <c:ptCount val="1"/>
                <c:pt idx="0">
                  <c:v>cannondale.argentina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5</c:v>
                </c:pt>
                <c:pt idx="1">
                  <c:v>6</c:v>
                </c:pt>
                <c:pt idx="2">
                  <c:v>5</c:v>
                </c:pt>
                <c:pt idx="3">
                  <c:v>5</c:v>
                </c:pt>
                <c:pt idx="4">
                  <c:v>7</c:v>
                </c:pt>
                <c:pt idx="5">
                  <c:v>8</c:v>
                </c:pt>
                <c:pt idx="6">
                  <c:v>11</c:v>
                </c:pt>
              </c:numCache>
            </c:numRef>
          </c:val>
          <c:extLst>
            <c:ext xmlns:c16="http://schemas.microsoft.com/office/drawing/2014/chart" uri="{C3380CC4-5D6E-409C-BE32-E72D297353CC}">
              <c16:uniqueId val="{00000005-AD01-46AA-9AB0-F5CF9E745EF6}"/>
            </c:ext>
          </c:extLst>
        </c:ser>
        <c:ser>
          <c:idx val="6"/>
          <c:order val="6"/>
          <c:tx>
            <c:strRef>
              <c:f>Sheet1!$H$1</c:f>
              <c:strCache>
                <c:ptCount val="1"/>
                <c:pt idx="0">
                  <c:v>trekbicycleargentina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19</c:v>
                </c:pt>
                <c:pt idx="1">
                  <c:v>8</c:v>
                </c:pt>
                <c:pt idx="2">
                  <c:v>10</c:v>
                </c:pt>
                <c:pt idx="3">
                  <c:v>7</c:v>
                </c:pt>
                <c:pt idx="4">
                  <c:v>9</c:v>
                </c:pt>
                <c:pt idx="5">
                  <c:v>14</c:v>
                </c:pt>
                <c:pt idx="6">
                  <c:v>12</c:v>
                </c:pt>
              </c:numCache>
            </c:numRef>
          </c:val>
          <c:extLst>
            <c:ext xmlns:c16="http://schemas.microsoft.com/office/drawing/2014/chart" uri="{C3380CC4-5D6E-409C-BE32-E72D297353CC}">
              <c16:uniqueId val="{00000006-AD01-46AA-9AB0-F5CF9E745EF6}"/>
            </c:ext>
          </c:extLst>
        </c:ser>
        <c:ser>
          <c:idx val="7"/>
          <c:order val="7"/>
          <c:tx>
            <c:strRef>
              <c:f>Sheet1!$I$1</c:f>
              <c:strCache>
                <c:ptCount val="1"/>
                <c:pt idx="0">
                  <c:v>scottsportsargentina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13</c:v>
                </c:pt>
                <c:pt idx="1">
                  <c:v>15</c:v>
                </c:pt>
                <c:pt idx="2">
                  <c:v>16</c:v>
                </c:pt>
                <c:pt idx="3">
                  <c:v>18</c:v>
                </c:pt>
                <c:pt idx="4">
                  <c:v>11</c:v>
                </c:pt>
                <c:pt idx="5">
                  <c:v>16</c:v>
                </c:pt>
                <c:pt idx="6">
                  <c:v>16</c:v>
                </c:pt>
              </c:numCache>
            </c:numRef>
          </c:val>
          <c:extLst>
            <c:ext xmlns:c16="http://schemas.microsoft.com/office/drawing/2014/chart" uri="{C3380CC4-5D6E-409C-BE32-E72D297353CC}">
              <c16:uniqueId val="{00000007-AD01-46AA-9AB0-F5CF9E745EF6}"/>
            </c:ext>
          </c:extLst>
        </c:ser>
        <c:dLbls>
          <c:showLegendKey val="0"/>
          <c:showVal val="0"/>
          <c:showCatName val="0"/>
          <c:showSerName val="0"/>
          <c:showPercent val="0"/>
          <c:showBubbleSize val="0"/>
        </c:dLbls>
        <c:gapWidth val="219"/>
        <c:overlap val="-27"/>
        <c:axId val="65020008"/>
        <c:axId val="65023944"/>
      </c:barChart>
      <c:catAx>
        <c:axId val="65020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023944"/>
        <c:crosses val="autoZero"/>
        <c:auto val="1"/>
        <c:lblAlgn val="ctr"/>
        <c:lblOffset val="100"/>
        <c:noMultiLvlLbl val="0"/>
      </c:catAx>
      <c:valAx>
        <c:axId val="65023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020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specialized_arg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1</c:v>
                </c:pt>
                <c:pt idx="2">
                  <c:v>4</c:v>
                </c:pt>
                <c:pt idx="3">
                  <c:v>0</c:v>
                </c:pt>
                <c:pt idx="4">
                  <c:v>4</c:v>
                </c:pt>
                <c:pt idx="5">
                  <c:v>0</c:v>
                </c:pt>
                <c:pt idx="6">
                  <c:v>0</c:v>
                </c:pt>
              </c:numCache>
            </c:numRef>
          </c:val>
          <c:extLst>
            <c:ext xmlns:c16="http://schemas.microsoft.com/office/drawing/2014/chart" uri="{C3380CC4-5D6E-409C-BE32-E72D297353CC}">
              <c16:uniqueId val="{00000000-A783-4DBC-A289-81AB33F05DA0}"/>
            </c:ext>
          </c:extLst>
        </c:ser>
        <c:ser>
          <c:idx val="1"/>
          <c:order val="1"/>
          <c:tx>
            <c:strRef>
              <c:f>Sheet1!$C$1</c:f>
              <c:strCache>
                <c:ptCount val="1"/>
                <c:pt idx="0">
                  <c:v>meridabikes_ar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1</c:v>
                </c:pt>
                <c:pt idx="3">
                  <c:v>0</c:v>
                </c:pt>
                <c:pt idx="4">
                  <c:v>2</c:v>
                </c:pt>
                <c:pt idx="5">
                  <c:v>0</c:v>
                </c:pt>
                <c:pt idx="6">
                  <c:v>2</c:v>
                </c:pt>
              </c:numCache>
            </c:numRef>
          </c:val>
          <c:extLst>
            <c:ext xmlns:c16="http://schemas.microsoft.com/office/drawing/2014/chart" uri="{C3380CC4-5D6E-409C-BE32-E72D297353CC}">
              <c16:uniqueId val="{00000001-A783-4DBC-A289-81AB33F05DA0}"/>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2</c:v>
                </c:pt>
                <c:pt idx="2">
                  <c:v>1</c:v>
                </c:pt>
                <c:pt idx="3">
                  <c:v>0</c:v>
                </c:pt>
                <c:pt idx="4">
                  <c:v>1</c:v>
                </c:pt>
                <c:pt idx="5">
                  <c:v>0</c:v>
                </c:pt>
                <c:pt idx="6">
                  <c:v>0</c:v>
                </c:pt>
              </c:numCache>
            </c:numRef>
          </c:val>
          <c:extLst>
            <c:ext xmlns:c16="http://schemas.microsoft.com/office/drawing/2014/chart" uri="{C3380CC4-5D6E-409C-BE32-E72D297353CC}">
              <c16:uniqueId val="{00000002-A783-4DBC-A289-81AB33F05DA0}"/>
            </c:ext>
          </c:extLst>
        </c:ser>
        <c:ser>
          <c:idx val="3"/>
          <c:order val="3"/>
          <c:tx>
            <c:strRef>
              <c:f>Sheet1!$E$1</c:f>
              <c:strCache>
                <c:ptCount val="1"/>
                <c:pt idx="0">
                  <c:v>cervelo_argentina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3-A783-4DBC-A289-81AB33F05DA0}"/>
            </c:ext>
          </c:extLst>
        </c:ser>
        <c:ser>
          <c:idx val="4"/>
          <c:order val="4"/>
          <c:tx>
            <c:strRef>
              <c:f>Sheet1!$F$1</c:f>
              <c:strCache>
                <c:ptCount val="1"/>
                <c:pt idx="0">
                  <c:v>orbea.argentina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4-A783-4DBC-A289-81AB33F05DA0}"/>
            </c:ext>
          </c:extLst>
        </c:ser>
        <c:ser>
          <c:idx val="5"/>
          <c:order val="5"/>
          <c:tx>
            <c:strRef>
              <c:f>Sheet1!$G$1</c:f>
              <c:strCache>
                <c:ptCount val="1"/>
                <c:pt idx="0">
                  <c:v>cannondale.argentina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c:v>
                </c:pt>
                <c:pt idx="1">
                  <c:v>3</c:v>
                </c:pt>
                <c:pt idx="2">
                  <c:v>2</c:v>
                </c:pt>
                <c:pt idx="3">
                  <c:v>3</c:v>
                </c:pt>
                <c:pt idx="4">
                  <c:v>3</c:v>
                </c:pt>
                <c:pt idx="5">
                  <c:v>0</c:v>
                </c:pt>
                <c:pt idx="6">
                  <c:v>0</c:v>
                </c:pt>
              </c:numCache>
            </c:numRef>
          </c:val>
          <c:extLst>
            <c:ext xmlns:c16="http://schemas.microsoft.com/office/drawing/2014/chart" uri="{C3380CC4-5D6E-409C-BE32-E72D297353CC}">
              <c16:uniqueId val="{00000005-A783-4DBC-A289-81AB33F05DA0}"/>
            </c:ext>
          </c:extLst>
        </c:ser>
        <c:ser>
          <c:idx val="6"/>
          <c:order val="6"/>
          <c:tx>
            <c:strRef>
              <c:f>Sheet1!$H$1</c:f>
              <c:strCache>
                <c:ptCount val="1"/>
                <c:pt idx="0">
                  <c:v>trekbicycleargentina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5</c:v>
                </c:pt>
                <c:pt idx="1">
                  <c:v>3</c:v>
                </c:pt>
                <c:pt idx="2">
                  <c:v>3</c:v>
                </c:pt>
                <c:pt idx="3">
                  <c:v>3</c:v>
                </c:pt>
                <c:pt idx="4">
                  <c:v>2</c:v>
                </c:pt>
                <c:pt idx="5">
                  <c:v>4</c:v>
                </c:pt>
                <c:pt idx="6">
                  <c:v>2</c:v>
                </c:pt>
              </c:numCache>
            </c:numRef>
          </c:val>
          <c:extLst>
            <c:ext xmlns:c16="http://schemas.microsoft.com/office/drawing/2014/chart" uri="{C3380CC4-5D6E-409C-BE32-E72D297353CC}">
              <c16:uniqueId val="{00000006-A783-4DBC-A289-81AB33F05DA0}"/>
            </c:ext>
          </c:extLst>
        </c:ser>
        <c:ser>
          <c:idx val="7"/>
          <c:order val="7"/>
          <c:tx>
            <c:strRef>
              <c:f>Sheet1!$I$1</c:f>
              <c:strCache>
                <c:ptCount val="1"/>
                <c:pt idx="0">
                  <c:v>scottsportsargentina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5</c:v>
                </c:pt>
                <c:pt idx="1">
                  <c:v>3</c:v>
                </c:pt>
                <c:pt idx="2">
                  <c:v>5</c:v>
                </c:pt>
                <c:pt idx="3">
                  <c:v>4</c:v>
                </c:pt>
                <c:pt idx="4">
                  <c:v>5</c:v>
                </c:pt>
                <c:pt idx="5">
                  <c:v>6</c:v>
                </c:pt>
                <c:pt idx="6">
                  <c:v>3</c:v>
                </c:pt>
              </c:numCache>
            </c:numRef>
          </c:val>
          <c:extLst>
            <c:ext xmlns:c16="http://schemas.microsoft.com/office/drawing/2014/chart" uri="{C3380CC4-5D6E-409C-BE32-E72D297353CC}">
              <c16:uniqueId val="{00000007-A783-4DBC-A289-81AB33F05DA0}"/>
            </c:ext>
          </c:extLst>
        </c:ser>
        <c:dLbls>
          <c:showLegendKey val="0"/>
          <c:showVal val="0"/>
          <c:showCatName val="0"/>
          <c:showSerName val="0"/>
          <c:showPercent val="0"/>
          <c:showBubbleSize val="0"/>
        </c:dLbls>
        <c:gapWidth val="219"/>
        <c:overlap val="-27"/>
        <c:axId val="420964512"/>
        <c:axId val="420968776"/>
      </c:barChart>
      <c:catAx>
        <c:axId val="420964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68776"/>
        <c:crosses val="autoZero"/>
        <c:auto val="1"/>
        <c:lblAlgn val="ctr"/>
        <c:lblOffset val="100"/>
        <c:noMultiLvlLbl val="0"/>
      </c:catAx>
      <c:valAx>
        <c:axId val="420968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64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specialized_arg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0.54783372239950301</c:v>
                </c:pt>
                <c:pt idx="1">
                  <c:v>0.32338894480971497</c:v>
                </c:pt>
                <c:pt idx="2">
                  <c:v>0.95196282097958995</c:v>
                </c:pt>
                <c:pt idx="4">
                  <c:v>0.35658449874713599</c:v>
                </c:pt>
              </c:numCache>
            </c:numRef>
          </c:val>
          <c:extLst>
            <c:ext xmlns:c16="http://schemas.microsoft.com/office/drawing/2014/chart" uri="{C3380CC4-5D6E-409C-BE32-E72D297353CC}">
              <c16:uniqueId val="{00000000-8C4D-4275-8288-A17788703A4D}"/>
            </c:ext>
          </c:extLst>
        </c:ser>
        <c:ser>
          <c:idx val="1"/>
          <c:order val="1"/>
          <c:tx>
            <c:strRef>
              <c:f>Sheet1!$C$1</c:f>
              <c:strCache>
                <c:ptCount val="1"/>
                <c:pt idx="0">
                  <c:v>meridabikes_ar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1">
                  <c:v>0.44589774078478001</c:v>
                </c:pt>
                <c:pt idx="2">
                  <c:v>0.68370986920332899</c:v>
                </c:pt>
                <c:pt idx="4">
                  <c:v>0.483055885850178</c:v>
                </c:pt>
                <c:pt idx="6">
                  <c:v>0.63912009512485102</c:v>
                </c:pt>
              </c:numCache>
            </c:numRef>
          </c:val>
          <c:extLst>
            <c:ext xmlns:c16="http://schemas.microsoft.com/office/drawing/2014/chart" uri="{C3380CC4-5D6E-409C-BE32-E72D297353CC}">
              <c16:uniqueId val="{00000001-8C4D-4275-8288-A17788703A4D}"/>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4.51807228915663E-2</c:v>
                </c:pt>
                <c:pt idx="1">
                  <c:v>7.5301204819277099E-3</c:v>
                </c:pt>
                <c:pt idx="2">
                  <c:v>0</c:v>
                </c:pt>
                <c:pt idx="4">
                  <c:v>0</c:v>
                </c:pt>
              </c:numCache>
            </c:numRef>
          </c:val>
          <c:extLst>
            <c:ext xmlns:c16="http://schemas.microsoft.com/office/drawing/2014/chart" uri="{C3380CC4-5D6E-409C-BE32-E72D297353CC}">
              <c16:uniqueId val="{00000002-8C4D-4275-8288-A17788703A4D}"/>
            </c:ext>
          </c:extLst>
        </c:ser>
        <c:ser>
          <c:idx val="3"/>
          <c:order val="3"/>
          <c:tx>
            <c:strRef>
              <c:f>Sheet1!$E$1</c:f>
              <c:strCache>
                <c:ptCount val="1"/>
                <c:pt idx="0">
                  <c:v>cervelo_argentina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numCache>
            </c:numRef>
          </c:val>
          <c:extLst>
            <c:ext xmlns:c16="http://schemas.microsoft.com/office/drawing/2014/chart" uri="{C3380CC4-5D6E-409C-BE32-E72D297353CC}">
              <c16:uniqueId val="{00000003-8C4D-4275-8288-A17788703A4D}"/>
            </c:ext>
          </c:extLst>
        </c:ser>
        <c:ser>
          <c:idx val="4"/>
          <c:order val="4"/>
          <c:tx>
            <c:strRef>
              <c:f>Sheet1!$F$1</c:f>
              <c:strCache>
                <c:ptCount val="1"/>
                <c:pt idx="0">
                  <c:v>orbea.argentina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numCache>
            </c:numRef>
          </c:val>
          <c:extLst>
            <c:ext xmlns:c16="http://schemas.microsoft.com/office/drawing/2014/chart" uri="{C3380CC4-5D6E-409C-BE32-E72D297353CC}">
              <c16:uniqueId val="{00000004-8C4D-4275-8288-A17788703A4D}"/>
            </c:ext>
          </c:extLst>
        </c:ser>
        <c:ser>
          <c:idx val="5"/>
          <c:order val="5"/>
          <c:tx>
            <c:strRef>
              <c:f>Sheet1!$G$1</c:f>
              <c:strCache>
                <c:ptCount val="1"/>
                <c:pt idx="0">
                  <c:v>cannondale.argentina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0.45537340619307798</c:v>
                </c:pt>
                <c:pt idx="1">
                  <c:v>0.408824124671119</c:v>
                </c:pt>
                <c:pt idx="2">
                  <c:v>0.634486945962356</c:v>
                </c:pt>
                <c:pt idx="3">
                  <c:v>0.24893746205221601</c:v>
                </c:pt>
                <c:pt idx="4">
                  <c:v>0.44120623355596</c:v>
                </c:pt>
              </c:numCache>
            </c:numRef>
          </c:val>
          <c:extLst>
            <c:ext xmlns:c16="http://schemas.microsoft.com/office/drawing/2014/chart" uri="{C3380CC4-5D6E-409C-BE32-E72D297353CC}">
              <c16:uniqueId val="{00000005-8C4D-4275-8288-A17788703A4D}"/>
            </c:ext>
          </c:extLst>
        </c:ser>
        <c:ser>
          <c:idx val="6"/>
          <c:order val="6"/>
          <c:tx>
            <c:strRef>
              <c:f>Sheet1!$H$1</c:f>
              <c:strCache>
                <c:ptCount val="1"/>
                <c:pt idx="0">
                  <c:v>trekbicycleargentina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0.586037529910583</c:v>
                </c:pt>
                <c:pt idx="1">
                  <c:v>0.91585855617592304</c:v>
                </c:pt>
                <c:pt idx="2">
                  <c:v>1.2230105089346901</c:v>
                </c:pt>
                <c:pt idx="3">
                  <c:v>0.67867287967199796</c:v>
                </c:pt>
                <c:pt idx="4">
                  <c:v>0.60765710927333005</c:v>
                </c:pt>
                <c:pt idx="5">
                  <c:v>0.62077578607111406</c:v>
                </c:pt>
                <c:pt idx="6">
                  <c:v>1.35909491625037</c:v>
                </c:pt>
              </c:numCache>
            </c:numRef>
          </c:val>
          <c:extLst>
            <c:ext xmlns:c16="http://schemas.microsoft.com/office/drawing/2014/chart" uri="{C3380CC4-5D6E-409C-BE32-E72D297353CC}">
              <c16:uniqueId val="{00000006-8C4D-4275-8288-A17788703A4D}"/>
            </c:ext>
          </c:extLst>
        </c:ser>
        <c:ser>
          <c:idx val="7"/>
          <c:order val="7"/>
          <c:tx>
            <c:strRef>
              <c:f>Sheet1!$I$1</c:f>
              <c:strCache>
                <c:ptCount val="1"/>
                <c:pt idx="0">
                  <c:v>scottsportsargentina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0.69576148443691399</c:v>
                </c:pt>
                <c:pt idx="1">
                  <c:v>0.48916459432131798</c:v>
                </c:pt>
                <c:pt idx="2">
                  <c:v>0.52906293553411898</c:v>
                </c:pt>
                <c:pt idx="3">
                  <c:v>0.257562921870303</c:v>
                </c:pt>
                <c:pt idx="4">
                  <c:v>0.27163665181865398</c:v>
                </c:pt>
                <c:pt idx="5">
                  <c:v>0.80115504786890002</c:v>
                </c:pt>
                <c:pt idx="6">
                  <c:v>0.70596379999817804</c:v>
                </c:pt>
              </c:numCache>
            </c:numRef>
          </c:val>
          <c:extLst>
            <c:ext xmlns:c16="http://schemas.microsoft.com/office/drawing/2014/chart" uri="{C3380CC4-5D6E-409C-BE32-E72D297353CC}">
              <c16:uniqueId val="{00000007-8C4D-4275-8288-A17788703A4D}"/>
            </c:ext>
          </c:extLst>
        </c:ser>
        <c:dLbls>
          <c:showLegendKey val="0"/>
          <c:showVal val="0"/>
          <c:showCatName val="0"/>
          <c:showSerName val="0"/>
          <c:showPercent val="0"/>
          <c:showBubbleSize val="0"/>
        </c:dLbls>
        <c:gapWidth val="219"/>
        <c:overlap val="-27"/>
        <c:axId val="420970744"/>
        <c:axId val="420969432"/>
      </c:barChart>
      <c:catAx>
        <c:axId val="420970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69432"/>
        <c:crosses val="autoZero"/>
        <c:auto val="1"/>
        <c:lblAlgn val="ctr"/>
        <c:lblOffset val="100"/>
        <c:noMultiLvlLbl val="0"/>
      </c:catAx>
      <c:valAx>
        <c:axId val="420969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70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1</c:v>
                </c:pt>
                <c:pt idx="18">
                  <c:v>2</c:v>
                </c:pt>
                <c:pt idx="19">
                  <c:v>2</c:v>
                </c:pt>
                <c:pt idx="20">
                  <c:v>1</c:v>
                </c:pt>
                <c:pt idx="21">
                  <c:v>1</c:v>
                </c:pt>
                <c:pt idx="22">
                  <c:v>0</c:v>
                </c:pt>
                <c:pt idx="23">
                  <c:v>0</c:v>
                </c:pt>
              </c:numCache>
            </c:numRef>
          </c:val>
          <c:smooth val="0"/>
          <c:extLst>
            <c:ext xmlns:c16="http://schemas.microsoft.com/office/drawing/2014/chart" uri="{C3380CC4-5D6E-409C-BE32-E72D297353CC}">
              <c16:uniqueId val="{00000000-8048-4647-887B-E0238CDF2373}"/>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0</c:v>
                </c:pt>
                <c:pt idx="13">
                  <c:v>0</c:v>
                </c:pt>
                <c:pt idx="14">
                  <c:v>0</c:v>
                </c:pt>
                <c:pt idx="15">
                  <c:v>0</c:v>
                </c:pt>
                <c:pt idx="16">
                  <c:v>0</c:v>
                </c:pt>
                <c:pt idx="17">
                  <c:v>1</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1-8048-4647-887B-E0238CDF2373}"/>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8048-4647-887B-E0238CDF2373}"/>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8048-4647-887B-E0238CDF2373}"/>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8048-4647-887B-E0238CDF2373}"/>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3</c:v>
                </c:pt>
                <c:pt idx="9">
                  <c:v>2</c:v>
                </c:pt>
                <c:pt idx="10">
                  <c:v>0</c:v>
                </c:pt>
                <c:pt idx="11">
                  <c:v>2</c:v>
                </c:pt>
                <c:pt idx="12">
                  <c:v>1</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8048-4647-887B-E0238CDF2373}"/>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0</c:v>
                </c:pt>
                <c:pt idx="12">
                  <c:v>0</c:v>
                </c:pt>
                <c:pt idx="13">
                  <c:v>0</c:v>
                </c:pt>
                <c:pt idx="14">
                  <c:v>0</c:v>
                </c:pt>
                <c:pt idx="15">
                  <c:v>0</c:v>
                </c:pt>
                <c:pt idx="16">
                  <c:v>0</c:v>
                </c:pt>
                <c:pt idx="17">
                  <c:v>2</c:v>
                </c:pt>
                <c:pt idx="18">
                  <c:v>3</c:v>
                </c:pt>
                <c:pt idx="19">
                  <c:v>3</c:v>
                </c:pt>
                <c:pt idx="20">
                  <c:v>0</c:v>
                </c:pt>
                <c:pt idx="21">
                  <c:v>1</c:v>
                </c:pt>
                <c:pt idx="22">
                  <c:v>0</c:v>
                </c:pt>
                <c:pt idx="23">
                  <c:v>0</c:v>
                </c:pt>
              </c:numCache>
            </c:numRef>
          </c:val>
          <c:smooth val="0"/>
          <c:extLst>
            <c:ext xmlns:c16="http://schemas.microsoft.com/office/drawing/2014/chart" uri="{C3380CC4-5D6E-409C-BE32-E72D297353CC}">
              <c16:uniqueId val="{00000006-8048-4647-887B-E0238CDF2373}"/>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3</c:v>
                </c:pt>
                <c:pt idx="9">
                  <c:v>0</c:v>
                </c:pt>
                <c:pt idx="10">
                  <c:v>0</c:v>
                </c:pt>
                <c:pt idx="11">
                  <c:v>0</c:v>
                </c:pt>
                <c:pt idx="12">
                  <c:v>0</c:v>
                </c:pt>
                <c:pt idx="13">
                  <c:v>0</c:v>
                </c:pt>
                <c:pt idx="14">
                  <c:v>0</c:v>
                </c:pt>
                <c:pt idx="15">
                  <c:v>0</c:v>
                </c:pt>
                <c:pt idx="16">
                  <c:v>0</c:v>
                </c:pt>
                <c:pt idx="17">
                  <c:v>4</c:v>
                </c:pt>
                <c:pt idx="18">
                  <c:v>3</c:v>
                </c:pt>
                <c:pt idx="19">
                  <c:v>3</c:v>
                </c:pt>
                <c:pt idx="20">
                  <c:v>6</c:v>
                </c:pt>
                <c:pt idx="21">
                  <c:v>1</c:v>
                </c:pt>
                <c:pt idx="22">
                  <c:v>0</c:v>
                </c:pt>
                <c:pt idx="23">
                  <c:v>0</c:v>
                </c:pt>
              </c:numCache>
            </c:numRef>
          </c:val>
          <c:smooth val="0"/>
          <c:extLst>
            <c:ext xmlns:c16="http://schemas.microsoft.com/office/drawing/2014/chart" uri="{C3380CC4-5D6E-409C-BE32-E72D297353CC}">
              <c16:uniqueId val="{00000007-8048-4647-887B-E0238CDF2373}"/>
            </c:ext>
          </c:extLst>
        </c:ser>
        <c:dLbls>
          <c:showLegendKey val="0"/>
          <c:showVal val="0"/>
          <c:showCatName val="0"/>
          <c:showSerName val="0"/>
          <c:showPercent val="0"/>
          <c:showBubbleSize val="0"/>
        </c:dLbls>
        <c:smooth val="0"/>
        <c:axId val="420962872"/>
        <c:axId val="420966480"/>
      </c:lineChart>
      <c:catAx>
        <c:axId val="420962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66480"/>
        <c:crosses val="autoZero"/>
        <c:auto val="1"/>
        <c:lblAlgn val="ctr"/>
        <c:lblOffset val="100"/>
        <c:noMultiLvlLbl val="0"/>
      </c:catAx>
      <c:valAx>
        <c:axId val="420966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62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0.47120306710359999</c:v>
                </c:pt>
                <c:pt idx="16">
                  <c:v>0.82246353530810301</c:v>
                </c:pt>
                <c:pt idx="17">
                  <c:v>0.32341665060292601</c:v>
                </c:pt>
                <c:pt idx="18">
                  <c:v>0.55402057586726405</c:v>
                </c:pt>
                <c:pt idx="19">
                  <c:v>0.464777570734006</c:v>
                </c:pt>
                <c:pt idx="20">
                  <c:v>0.25487802266058401</c:v>
                </c:pt>
                <c:pt idx="21">
                  <c:v>0.87815117051125502</c:v>
                </c:pt>
                <c:pt idx="22">
                  <c:v>0</c:v>
                </c:pt>
                <c:pt idx="23">
                  <c:v>0.321274818479728</c:v>
                </c:pt>
              </c:numCache>
            </c:numRef>
          </c:val>
          <c:smooth val="0"/>
          <c:extLst>
            <c:ext xmlns:c16="http://schemas.microsoft.com/office/drawing/2014/chart" uri="{C3380CC4-5D6E-409C-BE32-E72D297353CC}">
              <c16:uniqueId val="{00000000-2C36-481F-AE6D-8DC863AE6077}"/>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0.57975323323918504</c:v>
                </c:pt>
                <c:pt idx="12">
                  <c:v>0</c:v>
                </c:pt>
                <c:pt idx="13">
                  <c:v>0</c:v>
                </c:pt>
                <c:pt idx="14">
                  <c:v>0</c:v>
                </c:pt>
                <c:pt idx="15">
                  <c:v>0</c:v>
                </c:pt>
                <c:pt idx="16">
                  <c:v>0</c:v>
                </c:pt>
                <c:pt idx="17">
                  <c:v>0.68381150587186001</c:v>
                </c:pt>
                <c:pt idx="18">
                  <c:v>0.47569496060651101</c:v>
                </c:pt>
                <c:pt idx="19">
                  <c:v>0</c:v>
                </c:pt>
                <c:pt idx="20">
                  <c:v>0</c:v>
                </c:pt>
                <c:pt idx="21">
                  <c:v>0</c:v>
                </c:pt>
                <c:pt idx="22">
                  <c:v>0</c:v>
                </c:pt>
                <c:pt idx="23">
                  <c:v>0</c:v>
                </c:pt>
              </c:numCache>
            </c:numRef>
          </c:val>
          <c:smooth val="0"/>
          <c:extLst>
            <c:ext xmlns:c16="http://schemas.microsoft.com/office/drawing/2014/chart" uri="{C3380CC4-5D6E-409C-BE32-E72D297353CC}">
              <c16:uniqueId val="{00000001-2C36-481F-AE6D-8DC863AE6077}"/>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1.5062509414068399E-2</c:v>
                </c:pt>
                <c:pt idx="17">
                  <c:v>4.5187528242205198E-2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2C36-481F-AE6D-8DC863AE6077}"/>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2C36-481F-AE6D-8DC863AE6077}"/>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2C36-481F-AE6D-8DC863AE6077}"/>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0.60473588342440798</c:v>
                </c:pt>
                <c:pt idx="9">
                  <c:v>0.286885245901639</c:v>
                </c:pt>
                <c:pt idx="10">
                  <c:v>0.87431693989071002</c:v>
                </c:pt>
                <c:pt idx="11">
                  <c:v>0.29447480267152398</c:v>
                </c:pt>
                <c:pt idx="12">
                  <c:v>0.16393442622950799</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2C36-481F-AE6D-8DC863AE6077}"/>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0.87319745597279697</c:v>
                </c:pt>
                <c:pt idx="10">
                  <c:v>0.57163647558475505</c:v>
                </c:pt>
                <c:pt idx="11">
                  <c:v>0</c:v>
                </c:pt>
                <c:pt idx="12">
                  <c:v>0</c:v>
                </c:pt>
                <c:pt idx="13">
                  <c:v>0</c:v>
                </c:pt>
                <c:pt idx="14">
                  <c:v>0</c:v>
                </c:pt>
                <c:pt idx="15">
                  <c:v>1.1828047270208399</c:v>
                </c:pt>
                <c:pt idx="16">
                  <c:v>0</c:v>
                </c:pt>
                <c:pt idx="17">
                  <c:v>0.80287987237883296</c:v>
                </c:pt>
                <c:pt idx="18">
                  <c:v>0.11054903689399199</c:v>
                </c:pt>
                <c:pt idx="19">
                  <c:v>0.54854711977778203</c:v>
                </c:pt>
                <c:pt idx="20">
                  <c:v>0.95575939491894202</c:v>
                </c:pt>
                <c:pt idx="21">
                  <c:v>1.69811716798556</c:v>
                </c:pt>
                <c:pt idx="22">
                  <c:v>1.8303562057891301</c:v>
                </c:pt>
                <c:pt idx="23">
                  <c:v>0</c:v>
                </c:pt>
              </c:numCache>
            </c:numRef>
          </c:val>
          <c:smooth val="0"/>
          <c:extLst>
            <c:ext xmlns:c16="http://schemas.microsoft.com/office/drawing/2014/chart" uri="{C3380CC4-5D6E-409C-BE32-E72D297353CC}">
              <c16:uniqueId val="{00000006-2C36-481F-AE6D-8DC863AE6077}"/>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0.36146718779894499</c:v>
                </c:pt>
                <c:pt idx="9">
                  <c:v>0</c:v>
                </c:pt>
                <c:pt idx="10">
                  <c:v>0.86642796621750895</c:v>
                </c:pt>
                <c:pt idx="11">
                  <c:v>0</c:v>
                </c:pt>
                <c:pt idx="12">
                  <c:v>0</c:v>
                </c:pt>
                <c:pt idx="13">
                  <c:v>0.893760078716484</c:v>
                </c:pt>
                <c:pt idx="14">
                  <c:v>0</c:v>
                </c:pt>
                <c:pt idx="15">
                  <c:v>0.34711782873698299</c:v>
                </c:pt>
                <c:pt idx="16">
                  <c:v>0.75299969934676203</c:v>
                </c:pt>
                <c:pt idx="17">
                  <c:v>0.35326755404925198</c:v>
                </c:pt>
                <c:pt idx="18">
                  <c:v>0.55484188372919296</c:v>
                </c:pt>
                <c:pt idx="19">
                  <c:v>0.73796703747232595</c:v>
                </c:pt>
                <c:pt idx="20">
                  <c:v>0.42833324873393802</c:v>
                </c:pt>
                <c:pt idx="21">
                  <c:v>0.63410500997622099</c:v>
                </c:pt>
                <c:pt idx="22">
                  <c:v>0</c:v>
                </c:pt>
                <c:pt idx="23">
                  <c:v>0</c:v>
                </c:pt>
              </c:numCache>
            </c:numRef>
          </c:val>
          <c:smooth val="0"/>
          <c:extLst>
            <c:ext xmlns:c16="http://schemas.microsoft.com/office/drawing/2014/chart" uri="{C3380CC4-5D6E-409C-BE32-E72D297353CC}">
              <c16:uniqueId val="{00000007-2C36-481F-AE6D-8DC863AE6077}"/>
            </c:ext>
          </c:extLst>
        </c:ser>
        <c:dLbls>
          <c:showLegendKey val="0"/>
          <c:showVal val="0"/>
          <c:showCatName val="0"/>
          <c:showSerName val="0"/>
          <c:showPercent val="0"/>
          <c:showBubbleSize val="0"/>
        </c:dLbls>
        <c:smooth val="0"/>
        <c:axId val="420980584"/>
        <c:axId val="420972384"/>
      </c:lineChart>
      <c:catAx>
        <c:axId val="420980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72384"/>
        <c:crosses val="autoZero"/>
        <c:auto val="1"/>
        <c:lblAlgn val="ctr"/>
        <c:lblOffset val="100"/>
        <c:noMultiLvlLbl val="0"/>
      </c:catAx>
      <c:valAx>
        <c:axId val="420972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80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Sheet1!$B$2:$B$9</c:f>
              <c:numCache>
                <c:formatCode>General</c:formatCode>
                <c:ptCount val="8"/>
                <c:pt idx="0">
                  <c:v>6</c:v>
                </c:pt>
                <c:pt idx="1">
                  <c:v>1</c:v>
                </c:pt>
                <c:pt idx="2">
                  <c:v>5</c:v>
                </c:pt>
                <c:pt idx="3">
                  <c:v>0</c:v>
                </c:pt>
                <c:pt idx="4">
                  <c:v>0</c:v>
                </c:pt>
                <c:pt idx="5">
                  <c:v>7</c:v>
                </c:pt>
                <c:pt idx="6">
                  <c:v>11</c:v>
                </c:pt>
                <c:pt idx="7">
                  <c:v>11</c:v>
                </c:pt>
              </c:numCache>
            </c:numRef>
          </c:val>
          <c:extLst>
            <c:ext xmlns:c16="http://schemas.microsoft.com/office/drawing/2014/chart" uri="{C3380CC4-5D6E-409C-BE32-E72D297353CC}">
              <c16:uniqueId val="{00000000-DFA4-4393-B31F-909743E2363F}"/>
            </c:ext>
          </c:extLst>
        </c:ser>
        <c:ser>
          <c:idx val="1"/>
          <c:order val="1"/>
          <c:tx>
            <c:strRef>
              <c:f>Sheet1!$C$1</c:f>
              <c:strCache>
                <c:ptCount val="1"/>
                <c:pt idx="0">
                  <c:v>Images</c:v>
                </c:pt>
              </c:strCache>
            </c:strRef>
          </c:tx>
          <c:spPr>
            <a:solidFill>
              <a:schemeClr val="accent2"/>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Sheet1!$C$2:$C$9</c:f>
              <c:numCache>
                <c:formatCode>General</c:formatCode>
                <c:ptCount val="8"/>
                <c:pt idx="0">
                  <c:v>6</c:v>
                </c:pt>
                <c:pt idx="1">
                  <c:v>1</c:v>
                </c:pt>
                <c:pt idx="2">
                  <c:v>0</c:v>
                </c:pt>
                <c:pt idx="3">
                  <c:v>0</c:v>
                </c:pt>
                <c:pt idx="4">
                  <c:v>0</c:v>
                </c:pt>
                <c:pt idx="5">
                  <c:v>6</c:v>
                </c:pt>
                <c:pt idx="6">
                  <c:v>8</c:v>
                </c:pt>
                <c:pt idx="7">
                  <c:v>17</c:v>
                </c:pt>
              </c:numCache>
            </c:numRef>
          </c:val>
          <c:extLst>
            <c:ext xmlns:c16="http://schemas.microsoft.com/office/drawing/2014/chart" uri="{C3380CC4-5D6E-409C-BE32-E72D297353CC}">
              <c16:uniqueId val="{00000001-DFA4-4393-B31F-909743E2363F}"/>
            </c:ext>
          </c:extLst>
        </c:ser>
        <c:ser>
          <c:idx val="2"/>
          <c:order val="2"/>
          <c:tx>
            <c:strRef>
              <c:f>Sheet1!$D$1</c:f>
              <c:strCache>
                <c:ptCount val="1"/>
                <c:pt idx="0">
                  <c:v>Videos</c:v>
                </c:pt>
              </c:strCache>
            </c:strRef>
          </c:tx>
          <c:spPr>
            <a:solidFill>
              <a:schemeClr val="accent3"/>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Sheet1!$D$2:$D$9</c:f>
              <c:numCache>
                <c:formatCode>General</c:formatCode>
                <c:ptCount val="8"/>
                <c:pt idx="0">
                  <c:v>2</c:v>
                </c:pt>
                <c:pt idx="1">
                  <c:v>4</c:v>
                </c:pt>
                <c:pt idx="2">
                  <c:v>0</c:v>
                </c:pt>
                <c:pt idx="3">
                  <c:v>0</c:v>
                </c:pt>
                <c:pt idx="4">
                  <c:v>0</c:v>
                </c:pt>
                <c:pt idx="5">
                  <c:v>2</c:v>
                </c:pt>
                <c:pt idx="6">
                  <c:v>3</c:v>
                </c:pt>
                <c:pt idx="7">
                  <c:v>3</c:v>
                </c:pt>
              </c:numCache>
            </c:numRef>
          </c:val>
          <c:extLst>
            <c:ext xmlns:c16="http://schemas.microsoft.com/office/drawing/2014/chart" uri="{C3380CC4-5D6E-409C-BE32-E72D297353CC}">
              <c16:uniqueId val="{00000002-DFA4-4393-B31F-909743E2363F}"/>
            </c:ext>
          </c:extLst>
        </c:ser>
        <c:dLbls>
          <c:showLegendKey val="0"/>
          <c:showVal val="0"/>
          <c:showCatName val="0"/>
          <c:showSerName val="0"/>
          <c:showPercent val="0"/>
          <c:showBubbleSize val="0"/>
        </c:dLbls>
        <c:gapWidth val="150"/>
        <c:overlap val="100"/>
        <c:axId val="420971072"/>
        <c:axId val="420979272"/>
      </c:barChart>
      <c:catAx>
        <c:axId val="420971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79272"/>
        <c:crosses val="autoZero"/>
        <c:auto val="1"/>
        <c:lblAlgn val="ctr"/>
        <c:lblOffset val="100"/>
        <c:noMultiLvlLbl val="0"/>
      </c:catAx>
      <c:valAx>
        <c:axId val="4209792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71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Sheet1!$B$2:$B$9</c:f>
              <c:numCache>
                <c:formatCode>General</c:formatCode>
                <c:ptCount val="8"/>
                <c:pt idx="0">
                  <c:v>1130</c:v>
                </c:pt>
                <c:pt idx="1">
                  <c:v>46</c:v>
                </c:pt>
                <c:pt idx="2">
                  <c:v>0</c:v>
                </c:pt>
                <c:pt idx="3">
                  <c:v>0</c:v>
                </c:pt>
                <c:pt idx="4">
                  <c:v>0</c:v>
                </c:pt>
                <c:pt idx="5">
                  <c:v>462</c:v>
                </c:pt>
                <c:pt idx="6">
                  <c:v>2816</c:v>
                </c:pt>
                <c:pt idx="7">
                  <c:v>2964</c:v>
                </c:pt>
              </c:numCache>
            </c:numRef>
          </c:val>
          <c:extLst>
            <c:ext xmlns:c16="http://schemas.microsoft.com/office/drawing/2014/chart" uri="{C3380CC4-5D6E-409C-BE32-E72D297353CC}">
              <c16:uniqueId val="{00000000-B6F1-4A8C-BB26-66BDCD557A5D}"/>
            </c:ext>
          </c:extLst>
        </c:ser>
        <c:ser>
          <c:idx val="1"/>
          <c:order val="1"/>
          <c:tx>
            <c:strRef>
              <c:f>Sheet1!$C$1</c:f>
              <c:strCache>
                <c:ptCount val="1"/>
                <c:pt idx="0">
                  <c:v>Videos</c:v>
                </c:pt>
              </c:strCache>
            </c:strRef>
          </c:tx>
          <c:spPr>
            <a:solidFill>
              <a:schemeClr val="accent2"/>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Sheet1!$C$2:$C$9</c:f>
              <c:numCache>
                <c:formatCode>General</c:formatCode>
                <c:ptCount val="8"/>
                <c:pt idx="0">
                  <c:v>371</c:v>
                </c:pt>
                <c:pt idx="1">
                  <c:v>150</c:v>
                </c:pt>
                <c:pt idx="2">
                  <c:v>0</c:v>
                </c:pt>
                <c:pt idx="3">
                  <c:v>0</c:v>
                </c:pt>
                <c:pt idx="4">
                  <c:v>0</c:v>
                </c:pt>
                <c:pt idx="5">
                  <c:v>61</c:v>
                </c:pt>
                <c:pt idx="6">
                  <c:v>143</c:v>
                </c:pt>
                <c:pt idx="7">
                  <c:v>251</c:v>
                </c:pt>
              </c:numCache>
            </c:numRef>
          </c:val>
          <c:extLst>
            <c:ext xmlns:c16="http://schemas.microsoft.com/office/drawing/2014/chart" uri="{C3380CC4-5D6E-409C-BE32-E72D297353CC}">
              <c16:uniqueId val="{00000001-B6F1-4A8C-BB26-66BDCD557A5D}"/>
            </c:ext>
          </c:extLst>
        </c:ser>
        <c:ser>
          <c:idx val="2"/>
          <c:order val="2"/>
          <c:tx>
            <c:strRef>
              <c:f>Sheet1!$D$1</c:f>
              <c:strCache>
                <c:ptCount val="1"/>
                <c:pt idx="0">
                  <c:v>Carousels</c:v>
                </c:pt>
              </c:strCache>
            </c:strRef>
          </c:tx>
          <c:spPr>
            <a:solidFill>
              <a:schemeClr val="accent3"/>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Sheet1!$D$2:$D$9</c:f>
              <c:numCache>
                <c:formatCode>General</c:formatCode>
                <c:ptCount val="8"/>
                <c:pt idx="0">
                  <c:v>2373</c:v>
                </c:pt>
                <c:pt idx="1">
                  <c:v>31</c:v>
                </c:pt>
                <c:pt idx="2">
                  <c:v>12</c:v>
                </c:pt>
                <c:pt idx="3">
                  <c:v>0</c:v>
                </c:pt>
                <c:pt idx="4">
                  <c:v>0</c:v>
                </c:pt>
                <c:pt idx="5">
                  <c:v>529</c:v>
                </c:pt>
                <c:pt idx="6">
                  <c:v>5521</c:v>
                </c:pt>
                <c:pt idx="7">
                  <c:v>2971</c:v>
                </c:pt>
              </c:numCache>
            </c:numRef>
          </c:val>
          <c:extLst>
            <c:ext xmlns:c16="http://schemas.microsoft.com/office/drawing/2014/chart" uri="{C3380CC4-5D6E-409C-BE32-E72D297353CC}">
              <c16:uniqueId val="{00000002-B6F1-4A8C-BB26-66BDCD557A5D}"/>
            </c:ext>
          </c:extLst>
        </c:ser>
        <c:dLbls>
          <c:showLegendKey val="0"/>
          <c:showVal val="0"/>
          <c:showCatName val="0"/>
          <c:showSerName val="0"/>
          <c:showPercent val="0"/>
          <c:showBubbleSize val="0"/>
        </c:dLbls>
        <c:gapWidth val="150"/>
        <c:overlap val="100"/>
        <c:axId val="420981896"/>
        <c:axId val="420982224"/>
      </c:barChart>
      <c:catAx>
        <c:axId val="420981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82224"/>
        <c:crosses val="autoZero"/>
        <c:auto val="1"/>
        <c:lblAlgn val="ctr"/>
        <c:lblOffset val="100"/>
        <c:noMultiLvlLbl val="0"/>
      </c:catAx>
      <c:valAx>
        <c:axId val="4209822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81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specialized_arg</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0.84643614309776505</c:v>
                </c:pt>
                <c:pt idx="1">
                  <c:v>0.403447853964787</c:v>
                </c:pt>
                <c:pt idx="2">
                  <c:v>0.39838186478367998</c:v>
                </c:pt>
              </c:numCache>
            </c:numRef>
          </c:val>
          <c:extLst>
            <c:ext xmlns:c16="http://schemas.microsoft.com/office/drawing/2014/chart" uri="{C3380CC4-5D6E-409C-BE32-E72D297353CC}">
              <c16:uniqueId val="{00000000-632E-4F55-8BE6-0D5E309BBF40}"/>
            </c:ext>
          </c:extLst>
        </c:ser>
        <c:ser>
          <c:idx val="1"/>
          <c:order val="1"/>
          <c:tx>
            <c:strRef>
              <c:f>Sheet1!$C$1</c:f>
              <c:strCache>
                <c:ptCount val="1"/>
                <c:pt idx="0">
                  <c:v>meridabikes_ar</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0.46490701859627998</c:v>
                </c:pt>
                <c:pt idx="1">
                  <c:v>0.69131349564171996</c:v>
                </c:pt>
                <c:pt idx="2">
                  <c:v>0.55720983708664995</c:v>
                </c:pt>
              </c:numCache>
            </c:numRef>
          </c:val>
          <c:extLst>
            <c:ext xmlns:c16="http://schemas.microsoft.com/office/drawing/2014/chart" uri="{C3380CC4-5D6E-409C-BE32-E72D297353CC}">
              <c16:uniqueId val="{00000001-632E-4F55-8BE6-0D5E309BBF40}"/>
            </c:ext>
          </c:extLst>
        </c:ser>
        <c:ser>
          <c:idx val="2"/>
          <c:order val="2"/>
          <c:tx>
            <c:strRef>
              <c:f>Sheet1!$D$1</c:f>
              <c:strCache>
                <c:ptCount val="1"/>
                <c:pt idx="0">
                  <c:v>giantargentina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1.20091838706562E-2</c:v>
                </c:pt>
                <c:pt idx="1">
                  <c:v>0</c:v>
                </c:pt>
                <c:pt idx="2">
                  <c:v>0</c:v>
                </c:pt>
              </c:numCache>
            </c:numRef>
          </c:val>
          <c:extLst>
            <c:ext xmlns:c16="http://schemas.microsoft.com/office/drawing/2014/chart" uri="{C3380CC4-5D6E-409C-BE32-E72D297353CC}">
              <c16:uniqueId val="{00000002-632E-4F55-8BE6-0D5E309BBF40}"/>
            </c:ext>
          </c:extLst>
        </c:ser>
        <c:ser>
          <c:idx val="3"/>
          <c:order val="3"/>
          <c:tx>
            <c:strRef>
              <c:f>Sheet1!$E$1</c:f>
              <c:strCache>
                <c:ptCount val="1"/>
                <c:pt idx="0">
                  <c:v>cervelo_argentina</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632E-4F55-8BE6-0D5E309BBF40}"/>
            </c:ext>
          </c:extLst>
        </c:ser>
        <c:ser>
          <c:idx val="4"/>
          <c:order val="4"/>
          <c:tx>
            <c:strRef>
              <c:f>Sheet1!$F$1</c:f>
              <c:strCache>
                <c:ptCount val="1"/>
                <c:pt idx="0">
                  <c:v>orbea.argentina</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632E-4F55-8BE6-0D5E309BBF40}"/>
            </c:ext>
          </c:extLst>
        </c:ser>
        <c:ser>
          <c:idx val="5"/>
          <c:order val="5"/>
          <c:tx>
            <c:strRef>
              <c:f>Sheet1!$G$1</c:f>
              <c:strCache>
                <c:ptCount val="1"/>
                <c:pt idx="0">
                  <c:v>cannondale.argentina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0.45731250470961698</c:v>
                </c:pt>
                <c:pt idx="1">
                  <c:v>0.46789711611190699</c:v>
                </c:pt>
                <c:pt idx="2">
                  <c:v>0.18490184333585999</c:v>
                </c:pt>
              </c:numCache>
            </c:numRef>
          </c:val>
          <c:extLst>
            <c:ext xmlns:c16="http://schemas.microsoft.com/office/drawing/2014/chart" uri="{C3380CC4-5D6E-409C-BE32-E72D297353CC}">
              <c16:uniqueId val="{00000005-632E-4F55-8BE6-0D5E309BBF40}"/>
            </c:ext>
          </c:extLst>
        </c:ser>
        <c:ser>
          <c:idx val="6"/>
          <c:order val="6"/>
          <c:tx>
            <c:strRef>
              <c:f>Sheet1!$H$1</c:f>
              <c:strCache>
                <c:ptCount val="1"/>
                <c:pt idx="0">
                  <c:v>trekbicycleargentina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1.0542447631785099</c:v>
                </c:pt>
                <c:pt idx="1">
                  <c:v>0.73846783122504001</c:v>
                </c:pt>
                <c:pt idx="2">
                  <c:v>0.100105518155339</c:v>
                </c:pt>
              </c:numCache>
            </c:numRef>
          </c:val>
          <c:extLst>
            <c:ext xmlns:c16="http://schemas.microsoft.com/office/drawing/2014/chart" uri="{C3380CC4-5D6E-409C-BE32-E72D297353CC}">
              <c16:uniqueId val="{00000006-632E-4F55-8BE6-0D5E309BBF40}"/>
            </c:ext>
          </c:extLst>
        </c:ser>
        <c:ser>
          <c:idx val="7"/>
          <c:order val="7"/>
          <c:tx>
            <c:strRef>
              <c:f>Sheet1!$I$1</c:f>
              <c:strCache>
                <c:ptCount val="1"/>
                <c:pt idx="0">
                  <c:v>scottsportsargentina</c:v>
                </c:pt>
              </c:strCache>
            </c:strRef>
          </c:tx>
          <c:spPr>
            <a:solidFill>
              <a:schemeClr val="accent2">
                <a:lumMod val="60000"/>
              </a:schemeClr>
            </a:solidFill>
            <a:ln>
              <a:noFill/>
            </a:ln>
            <a:effectLst/>
          </c:spPr>
          <c:invertIfNegative val="0"/>
          <c:cat>
            <c:strRef>
              <c:f>Sheet1!$A$2:$A$4</c:f>
              <c:strCache>
                <c:ptCount val="3"/>
                <c:pt idx="0">
                  <c:v>Carousel</c:v>
                </c:pt>
                <c:pt idx="1">
                  <c:v>Image</c:v>
                </c:pt>
                <c:pt idx="2">
                  <c:v>Video</c:v>
                </c:pt>
              </c:strCache>
            </c:strRef>
          </c:cat>
          <c:val>
            <c:numRef>
              <c:f>Sheet1!$I$2:$I$4</c:f>
              <c:numCache>
                <c:formatCode>General</c:formatCode>
                <c:ptCount val="3"/>
                <c:pt idx="0">
                  <c:v>0.73868144105697697</c:v>
                </c:pt>
                <c:pt idx="1">
                  <c:v>0.47651153897669801</c:v>
                </c:pt>
                <c:pt idx="2">
                  <c:v>0.22929495641545999</c:v>
                </c:pt>
              </c:numCache>
            </c:numRef>
          </c:val>
          <c:extLst>
            <c:ext xmlns:c16="http://schemas.microsoft.com/office/drawing/2014/chart" uri="{C3380CC4-5D6E-409C-BE32-E72D297353CC}">
              <c16:uniqueId val="{00000007-632E-4F55-8BE6-0D5E309BBF40}"/>
            </c:ext>
          </c:extLst>
        </c:ser>
        <c:dLbls>
          <c:showLegendKey val="0"/>
          <c:showVal val="0"/>
          <c:showCatName val="0"/>
          <c:showSerName val="0"/>
          <c:showPercent val="0"/>
          <c:showBubbleSize val="0"/>
        </c:dLbls>
        <c:gapWidth val="219"/>
        <c:overlap val="-27"/>
        <c:axId val="420952376"/>
        <c:axId val="420953360"/>
      </c:barChart>
      <c:catAx>
        <c:axId val="420952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53360"/>
        <c:crosses val="autoZero"/>
        <c:auto val="1"/>
        <c:lblAlgn val="ctr"/>
        <c:lblOffset val="100"/>
        <c:noMultiLvlLbl val="0"/>
      </c:catAx>
      <c:valAx>
        <c:axId val="420953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52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Sheet1!$B$2:$B$9</c:f>
              <c:numCache>
                <c:formatCode>General</c:formatCode>
                <c:ptCount val="8"/>
                <c:pt idx="0">
                  <c:v>3757</c:v>
                </c:pt>
                <c:pt idx="1">
                  <c:v>226</c:v>
                </c:pt>
                <c:pt idx="2">
                  <c:v>0</c:v>
                </c:pt>
                <c:pt idx="3">
                  <c:v>0</c:v>
                </c:pt>
                <c:pt idx="4">
                  <c:v>0</c:v>
                </c:pt>
                <c:pt idx="5">
                  <c:v>1038</c:v>
                </c:pt>
                <c:pt idx="6">
                  <c:v>8337</c:v>
                </c:pt>
                <c:pt idx="7">
                  <c:v>5852</c:v>
                </c:pt>
              </c:numCache>
            </c:numRef>
          </c:val>
          <c:extLst>
            <c:ext xmlns:c16="http://schemas.microsoft.com/office/drawing/2014/chart" uri="{C3380CC4-5D6E-409C-BE32-E72D297353CC}">
              <c16:uniqueId val="{00000000-2221-4F03-A574-BF27C1883D7B}"/>
            </c:ext>
          </c:extLst>
        </c:ser>
        <c:ser>
          <c:idx val="1"/>
          <c:order val="1"/>
          <c:tx>
            <c:strRef>
              <c:f>Sheet1!$C$1</c:f>
              <c:strCache>
                <c:ptCount val="1"/>
                <c:pt idx="0">
                  <c:v>Comments</c:v>
                </c:pt>
              </c:strCache>
            </c:strRef>
          </c:tx>
          <c:spPr>
            <a:solidFill>
              <a:schemeClr val="accent2"/>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Sheet1!$C$2:$C$9</c:f>
              <c:numCache>
                <c:formatCode>General</c:formatCode>
                <c:ptCount val="8"/>
                <c:pt idx="0">
                  <c:v>117</c:v>
                </c:pt>
                <c:pt idx="1">
                  <c:v>1</c:v>
                </c:pt>
                <c:pt idx="2">
                  <c:v>12</c:v>
                </c:pt>
                <c:pt idx="3">
                  <c:v>0</c:v>
                </c:pt>
                <c:pt idx="4">
                  <c:v>0</c:v>
                </c:pt>
                <c:pt idx="5">
                  <c:v>14</c:v>
                </c:pt>
                <c:pt idx="6">
                  <c:v>143</c:v>
                </c:pt>
                <c:pt idx="7">
                  <c:v>334</c:v>
                </c:pt>
              </c:numCache>
            </c:numRef>
          </c:val>
          <c:extLst>
            <c:ext xmlns:c16="http://schemas.microsoft.com/office/drawing/2014/chart" uri="{C3380CC4-5D6E-409C-BE32-E72D297353CC}">
              <c16:uniqueId val="{00000001-2221-4F03-A574-BF27C1883D7B}"/>
            </c:ext>
          </c:extLst>
        </c:ser>
        <c:dLbls>
          <c:showLegendKey val="0"/>
          <c:showVal val="0"/>
          <c:showCatName val="0"/>
          <c:showSerName val="0"/>
          <c:showPercent val="0"/>
          <c:showBubbleSize val="0"/>
        </c:dLbls>
        <c:gapWidth val="150"/>
        <c:overlap val="100"/>
        <c:axId val="420951064"/>
        <c:axId val="420952048"/>
      </c:barChart>
      <c:catAx>
        <c:axId val="420951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52048"/>
        <c:crosses val="autoZero"/>
        <c:auto val="1"/>
        <c:lblAlgn val="ctr"/>
        <c:lblOffset val="100"/>
        <c:noMultiLvlLbl val="0"/>
      </c:catAx>
      <c:valAx>
        <c:axId val="4209520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51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6D509-03F2-406B-B496-74E77293692A}"/>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DB85A1DC-BFB9-42DD-AE12-98BED4EFC468}"/>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415089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9F195-B6B4-47DA-924F-4000DF46161C}"/>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B4E7209D-3284-4F44-B464-AD95D589E0F4}"/>
              </a:ext>
            </a:extLst>
          </p:cNvPr>
          <p:cNvGraphicFramePr>
            <a:graphicFrameLocks noGrp="1"/>
          </p:cNvGraphicFramePr>
          <p:nvPr>
            <p:ph type="tbl" sz="quarter" idx="13"/>
            <p:extLst>
              <p:ext uri="{D42A27DB-BD31-4B8C-83A1-F6EECF244321}">
                <p14:modId xmlns:p14="http://schemas.microsoft.com/office/powerpoint/2010/main" val="1901447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78223839"/>
                    </a:ext>
                  </a:extLst>
                </a:gridCol>
                <a:gridCol w="658368">
                  <a:extLst>
                    <a:ext uri="{9D8B030D-6E8A-4147-A177-3AD203B41FA5}">
                      <a16:colId xmlns:a16="http://schemas.microsoft.com/office/drawing/2014/main" val="3408615823"/>
                    </a:ext>
                  </a:extLst>
                </a:gridCol>
                <a:gridCol w="658368">
                  <a:extLst>
                    <a:ext uri="{9D8B030D-6E8A-4147-A177-3AD203B41FA5}">
                      <a16:colId xmlns:a16="http://schemas.microsoft.com/office/drawing/2014/main" val="2689467183"/>
                    </a:ext>
                  </a:extLst>
                </a:gridCol>
                <a:gridCol w="658368">
                  <a:extLst>
                    <a:ext uri="{9D8B030D-6E8A-4147-A177-3AD203B41FA5}">
                      <a16:colId xmlns:a16="http://schemas.microsoft.com/office/drawing/2014/main" val="3706930905"/>
                    </a:ext>
                  </a:extLst>
                </a:gridCol>
                <a:gridCol w="658368">
                  <a:extLst>
                    <a:ext uri="{9D8B030D-6E8A-4147-A177-3AD203B41FA5}">
                      <a16:colId xmlns:a16="http://schemas.microsoft.com/office/drawing/2014/main" val="2555646339"/>
                    </a:ext>
                  </a:extLst>
                </a:gridCol>
                <a:gridCol w="658368">
                  <a:extLst>
                    <a:ext uri="{9D8B030D-6E8A-4147-A177-3AD203B41FA5}">
                      <a16:colId xmlns:a16="http://schemas.microsoft.com/office/drawing/2014/main" val="3298073163"/>
                    </a:ext>
                  </a:extLst>
                </a:gridCol>
                <a:gridCol w="658368">
                  <a:extLst>
                    <a:ext uri="{9D8B030D-6E8A-4147-A177-3AD203B41FA5}">
                      <a16:colId xmlns:a16="http://schemas.microsoft.com/office/drawing/2014/main" val="316362173"/>
                    </a:ext>
                  </a:extLst>
                </a:gridCol>
                <a:gridCol w="658368">
                  <a:extLst>
                    <a:ext uri="{9D8B030D-6E8A-4147-A177-3AD203B41FA5}">
                      <a16:colId xmlns:a16="http://schemas.microsoft.com/office/drawing/2014/main" val="2527272908"/>
                    </a:ext>
                  </a:extLst>
                </a:gridCol>
                <a:gridCol w="658368">
                  <a:extLst>
                    <a:ext uri="{9D8B030D-6E8A-4147-A177-3AD203B41FA5}">
                      <a16:colId xmlns:a16="http://schemas.microsoft.com/office/drawing/2014/main" val="941145099"/>
                    </a:ext>
                  </a:extLst>
                </a:gridCol>
                <a:gridCol w="658368">
                  <a:extLst>
                    <a:ext uri="{9D8B030D-6E8A-4147-A177-3AD203B41FA5}">
                      <a16:colId xmlns:a16="http://schemas.microsoft.com/office/drawing/2014/main" val="209315271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099213449"/>
                  </a:ext>
                </a:extLst>
              </a:tr>
              <a:tr h="370840">
                <a:tc>
                  <a:txBody>
                    <a:bodyPr/>
                    <a:lstStyle/>
                    <a:p>
                      <a:r>
                        <a:rPr lang="en-US" sz="1000"/>
                        <a:t>trekbicycleargentina</a:t>
                      </a:r>
                    </a:p>
                  </a:txBody>
                  <a:tcPr/>
                </a:tc>
                <a:tc>
                  <a:txBody>
                    <a:bodyPr/>
                    <a:lstStyle/>
                    <a:p>
                      <a:r>
                        <a:rPr lang="en-US" sz="1000"/>
                        <a:t>47823</a:t>
                      </a:r>
                    </a:p>
                  </a:txBody>
                  <a:tcPr/>
                </a:tc>
                <a:tc>
                  <a:txBody>
                    <a:bodyPr/>
                    <a:lstStyle/>
                    <a:p>
                      <a:r>
                        <a:rPr lang="en-US" sz="1000"/>
                        <a:t>367</a:t>
                      </a:r>
                    </a:p>
                  </a:txBody>
                  <a:tcPr/>
                </a:tc>
                <a:tc>
                  <a:txBody>
                    <a:bodyPr/>
                    <a:lstStyle/>
                    <a:p>
                      <a:r>
                        <a:rPr lang="en-US" sz="1000"/>
                        <a:t>8</a:t>
                      </a:r>
                    </a:p>
                  </a:txBody>
                  <a:tcPr/>
                </a:tc>
                <a:tc>
                  <a:txBody>
                    <a:bodyPr/>
                    <a:lstStyle/>
                    <a:p>
                      <a:r>
                        <a:rPr lang="en-US" sz="1000"/>
                        <a:t>11</a:t>
                      </a:r>
                    </a:p>
                  </a:txBody>
                  <a:tcPr/>
                </a:tc>
                <a:tc>
                  <a:txBody>
                    <a:bodyPr/>
                    <a:lstStyle/>
                    <a:p>
                      <a:r>
                        <a:rPr lang="en-US" sz="1000"/>
                        <a:t>3</a:t>
                      </a:r>
                    </a:p>
                  </a:txBody>
                  <a:tcPr/>
                </a:tc>
                <a:tc>
                  <a:txBody>
                    <a:bodyPr/>
                    <a:lstStyle/>
                    <a:p>
                      <a:r>
                        <a:rPr lang="en-US" sz="1000"/>
                        <a:t>22</a:t>
                      </a:r>
                    </a:p>
                  </a:txBody>
                  <a:tcPr/>
                </a:tc>
                <a:tc>
                  <a:txBody>
                    <a:bodyPr/>
                    <a:lstStyle/>
                    <a:p>
                      <a:r>
                        <a:rPr lang="en-US" sz="1000"/>
                        <a:t>8337</a:t>
                      </a:r>
                    </a:p>
                  </a:txBody>
                  <a:tcPr/>
                </a:tc>
                <a:tc>
                  <a:txBody>
                    <a:bodyPr/>
                    <a:lstStyle/>
                    <a:p>
                      <a:r>
                        <a:rPr lang="en-US" sz="1000"/>
                        <a:t>143</a:t>
                      </a:r>
                    </a:p>
                  </a:txBody>
                  <a:tcPr/>
                </a:tc>
                <a:tc>
                  <a:txBody>
                    <a:bodyPr/>
                    <a:lstStyle/>
                    <a:p>
                      <a:r>
                        <a:rPr lang="en-US" sz="1000"/>
                        <a:t>0.8091 %</a:t>
                      </a:r>
                    </a:p>
                  </a:txBody>
                  <a:tcPr/>
                </a:tc>
                <a:extLst>
                  <a:ext uri="{0D108BD9-81ED-4DB2-BD59-A6C34878D82A}">
                    <a16:rowId xmlns:a16="http://schemas.microsoft.com/office/drawing/2014/main" val="1630956785"/>
                  </a:ext>
                </a:extLst>
              </a:tr>
              <a:tr h="370840">
                <a:tc>
                  <a:txBody>
                    <a:bodyPr/>
                    <a:lstStyle/>
                    <a:p>
                      <a:r>
                        <a:rPr lang="en-US" sz="1000"/>
                        <a:t>specialized_arg</a:t>
                      </a:r>
                    </a:p>
                  </a:txBody>
                  <a:tcPr/>
                </a:tc>
                <a:tc>
                  <a:txBody>
                    <a:bodyPr/>
                    <a:lstStyle/>
                    <a:p>
                      <a:r>
                        <a:rPr lang="en-US" sz="1000"/>
                        <a:t>46973</a:t>
                      </a:r>
                    </a:p>
                  </a:txBody>
                  <a:tcPr/>
                </a:tc>
                <a:tc>
                  <a:txBody>
                    <a:bodyPr/>
                    <a:lstStyle/>
                    <a:p>
                      <a:r>
                        <a:rPr lang="en-US" sz="1000"/>
                        <a:t>567</a:t>
                      </a:r>
                    </a:p>
                  </a:txBody>
                  <a:tcPr/>
                </a:tc>
                <a:tc>
                  <a:txBody>
                    <a:bodyPr/>
                    <a:lstStyle/>
                    <a:p>
                      <a:r>
                        <a:rPr lang="en-US" sz="1000"/>
                        <a:t>6</a:t>
                      </a:r>
                    </a:p>
                  </a:txBody>
                  <a:tcPr/>
                </a:tc>
                <a:tc>
                  <a:txBody>
                    <a:bodyPr/>
                    <a:lstStyle/>
                    <a:p>
                      <a:r>
                        <a:rPr lang="en-US" sz="1000"/>
                        <a:t>6</a:t>
                      </a:r>
                    </a:p>
                  </a:txBody>
                  <a:tcPr/>
                </a:tc>
                <a:tc>
                  <a:txBody>
                    <a:bodyPr/>
                    <a:lstStyle/>
                    <a:p>
                      <a:r>
                        <a:rPr lang="en-US" sz="1000"/>
                        <a:t>2</a:t>
                      </a:r>
                    </a:p>
                  </a:txBody>
                  <a:tcPr/>
                </a:tc>
                <a:tc>
                  <a:txBody>
                    <a:bodyPr/>
                    <a:lstStyle/>
                    <a:p>
                      <a:r>
                        <a:rPr lang="en-US" sz="1000"/>
                        <a:t>14</a:t>
                      </a:r>
                    </a:p>
                  </a:txBody>
                  <a:tcPr/>
                </a:tc>
                <a:tc>
                  <a:txBody>
                    <a:bodyPr/>
                    <a:lstStyle/>
                    <a:p>
                      <a:r>
                        <a:rPr lang="en-US" sz="1000"/>
                        <a:t>3757</a:t>
                      </a:r>
                    </a:p>
                  </a:txBody>
                  <a:tcPr/>
                </a:tc>
                <a:tc>
                  <a:txBody>
                    <a:bodyPr/>
                    <a:lstStyle/>
                    <a:p>
                      <a:r>
                        <a:rPr lang="en-US" sz="1000"/>
                        <a:t>117</a:t>
                      </a:r>
                    </a:p>
                  </a:txBody>
                  <a:tcPr/>
                </a:tc>
                <a:tc>
                  <a:txBody>
                    <a:bodyPr/>
                    <a:lstStyle/>
                    <a:p>
                      <a:r>
                        <a:rPr lang="en-US" sz="1000"/>
                        <a:t>0.5927 %</a:t>
                      </a:r>
                    </a:p>
                  </a:txBody>
                  <a:tcPr/>
                </a:tc>
                <a:extLst>
                  <a:ext uri="{0D108BD9-81ED-4DB2-BD59-A6C34878D82A}">
                    <a16:rowId xmlns:a16="http://schemas.microsoft.com/office/drawing/2014/main" val="3579712784"/>
                  </a:ext>
                </a:extLst>
              </a:tr>
              <a:tr h="370840">
                <a:tc>
                  <a:txBody>
                    <a:bodyPr/>
                    <a:lstStyle/>
                    <a:p>
                      <a:r>
                        <a:rPr lang="en-US" sz="1000"/>
                        <a:t>scottsportsargentina</a:t>
                      </a:r>
                    </a:p>
                  </a:txBody>
                  <a:tcPr/>
                </a:tc>
                <a:tc>
                  <a:txBody>
                    <a:bodyPr/>
                    <a:lstStyle/>
                    <a:p>
                      <a:r>
                        <a:rPr lang="en-US" sz="1000"/>
                        <a:t>36824</a:t>
                      </a:r>
                    </a:p>
                  </a:txBody>
                  <a:tcPr/>
                </a:tc>
                <a:tc>
                  <a:txBody>
                    <a:bodyPr/>
                    <a:lstStyle/>
                    <a:p>
                      <a:r>
                        <a:rPr lang="en-US" sz="1000"/>
                        <a:t>478</a:t>
                      </a:r>
                    </a:p>
                  </a:txBody>
                  <a:tcPr/>
                </a:tc>
                <a:tc>
                  <a:txBody>
                    <a:bodyPr/>
                    <a:lstStyle/>
                    <a:p>
                      <a:r>
                        <a:rPr lang="en-US" sz="1000"/>
                        <a:t>17</a:t>
                      </a:r>
                    </a:p>
                  </a:txBody>
                  <a:tcPr/>
                </a:tc>
                <a:tc>
                  <a:txBody>
                    <a:bodyPr/>
                    <a:lstStyle/>
                    <a:p>
                      <a:r>
                        <a:rPr lang="en-US" sz="1000"/>
                        <a:t>11</a:t>
                      </a:r>
                    </a:p>
                  </a:txBody>
                  <a:tcPr/>
                </a:tc>
                <a:tc>
                  <a:txBody>
                    <a:bodyPr/>
                    <a:lstStyle/>
                    <a:p>
                      <a:r>
                        <a:rPr lang="en-US" sz="1000"/>
                        <a:t>3</a:t>
                      </a:r>
                    </a:p>
                  </a:txBody>
                  <a:tcPr/>
                </a:tc>
                <a:tc>
                  <a:txBody>
                    <a:bodyPr/>
                    <a:lstStyle/>
                    <a:p>
                      <a:r>
                        <a:rPr lang="en-US" sz="1000"/>
                        <a:t>31</a:t>
                      </a:r>
                    </a:p>
                  </a:txBody>
                  <a:tcPr/>
                </a:tc>
                <a:tc>
                  <a:txBody>
                    <a:bodyPr/>
                    <a:lstStyle/>
                    <a:p>
                      <a:r>
                        <a:rPr lang="en-US" sz="1000"/>
                        <a:t>5852</a:t>
                      </a:r>
                    </a:p>
                  </a:txBody>
                  <a:tcPr/>
                </a:tc>
                <a:tc>
                  <a:txBody>
                    <a:bodyPr/>
                    <a:lstStyle/>
                    <a:p>
                      <a:r>
                        <a:rPr lang="en-US" sz="1000"/>
                        <a:t>334</a:t>
                      </a:r>
                    </a:p>
                  </a:txBody>
                  <a:tcPr/>
                </a:tc>
                <a:tc>
                  <a:txBody>
                    <a:bodyPr/>
                    <a:lstStyle/>
                    <a:p>
                      <a:r>
                        <a:rPr lang="en-US" sz="1000"/>
                        <a:t>0.5454 %</a:t>
                      </a:r>
                    </a:p>
                  </a:txBody>
                  <a:tcPr/>
                </a:tc>
                <a:extLst>
                  <a:ext uri="{0D108BD9-81ED-4DB2-BD59-A6C34878D82A}">
                    <a16:rowId xmlns:a16="http://schemas.microsoft.com/office/drawing/2014/main" val="1427222476"/>
                  </a:ext>
                </a:extLst>
              </a:tr>
              <a:tr h="370840">
                <a:tc>
                  <a:txBody>
                    <a:bodyPr/>
                    <a:lstStyle/>
                    <a:p>
                      <a:r>
                        <a:rPr lang="en-US" sz="1000"/>
                        <a:t>giantargentina</a:t>
                      </a:r>
                    </a:p>
                  </a:txBody>
                  <a:tcPr/>
                </a:tc>
                <a:tc>
                  <a:txBody>
                    <a:bodyPr/>
                    <a:lstStyle/>
                    <a:p>
                      <a:r>
                        <a:rPr lang="en-US" sz="1000"/>
                        <a:t>20005</a:t>
                      </a:r>
                    </a:p>
                  </a:txBody>
                  <a:tcPr/>
                </a:tc>
                <a:tc>
                  <a:txBody>
                    <a:bodyPr/>
                    <a:lstStyle/>
                    <a:p>
                      <a:r>
                        <a:rPr lang="en-US" sz="1000"/>
                        <a:t>173</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12</a:t>
                      </a:r>
                    </a:p>
                  </a:txBody>
                  <a:tcPr/>
                </a:tc>
                <a:tc>
                  <a:txBody>
                    <a:bodyPr/>
                    <a:lstStyle/>
                    <a:p>
                      <a:r>
                        <a:rPr lang="en-US" sz="1000"/>
                        <a:t>0.0120 %</a:t>
                      </a:r>
                    </a:p>
                  </a:txBody>
                  <a:tcPr/>
                </a:tc>
                <a:extLst>
                  <a:ext uri="{0D108BD9-81ED-4DB2-BD59-A6C34878D82A}">
                    <a16:rowId xmlns:a16="http://schemas.microsoft.com/office/drawing/2014/main" val="1808331575"/>
                  </a:ext>
                </a:extLst>
              </a:tr>
              <a:tr h="370840">
                <a:tc>
                  <a:txBody>
                    <a:bodyPr/>
                    <a:lstStyle/>
                    <a:p>
                      <a:r>
                        <a:rPr lang="en-US" sz="1000"/>
                        <a:t>orbea.argentina</a:t>
                      </a:r>
                    </a:p>
                  </a:txBody>
                  <a:tcPr/>
                </a:tc>
                <a:tc>
                  <a:txBody>
                    <a:bodyPr/>
                    <a:lstStyle/>
                    <a:p>
                      <a:r>
                        <a:rPr lang="en-US" sz="1000"/>
                        <a:t>18739</a:t>
                      </a:r>
                    </a:p>
                  </a:txBody>
                  <a:tcPr/>
                </a:tc>
                <a:tc>
                  <a:txBody>
                    <a:bodyPr/>
                    <a:lstStyle/>
                    <a:p>
                      <a:r>
                        <a:rPr lang="en-US" sz="1000"/>
                        <a:t>-25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048971630"/>
                  </a:ext>
                </a:extLst>
              </a:tr>
              <a:tr h="370840">
                <a:tc>
                  <a:txBody>
                    <a:bodyPr/>
                    <a:lstStyle/>
                    <a:p>
                      <a:r>
                        <a:rPr lang="en-US" sz="1000"/>
                        <a:t>cannondale.argentina</a:t>
                      </a:r>
                    </a:p>
                  </a:txBody>
                  <a:tcPr/>
                </a:tc>
                <a:tc>
                  <a:txBody>
                    <a:bodyPr/>
                    <a:lstStyle/>
                    <a:p>
                      <a:r>
                        <a:rPr lang="en-US" sz="1000"/>
                        <a:t>16577</a:t>
                      </a:r>
                    </a:p>
                  </a:txBody>
                  <a:tcPr/>
                </a:tc>
                <a:tc>
                  <a:txBody>
                    <a:bodyPr/>
                    <a:lstStyle/>
                    <a:p>
                      <a:r>
                        <a:rPr lang="en-US" sz="1000"/>
                        <a:t>215</a:t>
                      </a:r>
                    </a:p>
                  </a:txBody>
                  <a:tcPr/>
                </a:tc>
                <a:tc>
                  <a:txBody>
                    <a:bodyPr/>
                    <a:lstStyle/>
                    <a:p>
                      <a:r>
                        <a:rPr lang="en-US" sz="1000"/>
                        <a:t>6</a:t>
                      </a:r>
                    </a:p>
                  </a:txBody>
                  <a:tcPr/>
                </a:tc>
                <a:tc>
                  <a:txBody>
                    <a:bodyPr/>
                    <a:lstStyle/>
                    <a:p>
                      <a:r>
                        <a:rPr lang="en-US" sz="1000"/>
                        <a:t>7</a:t>
                      </a:r>
                    </a:p>
                  </a:txBody>
                  <a:tcPr/>
                </a:tc>
                <a:tc>
                  <a:txBody>
                    <a:bodyPr/>
                    <a:lstStyle/>
                    <a:p>
                      <a:r>
                        <a:rPr lang="en-US" sz="1000"/>
                        <a:t>2</a:t>
                      </a:r>
                    </a:p>
                  </a:txBody>
                  <a:tcPr/>
                </a:tc>
                <a:tc>
                  <a:txBody>
                    <a:bodyPr/>
                    <a:lstStyle/>
                    <a:p>
                      <a:r>
                        <a:rPr lang="en-US" sz="1000"/>
                        <a:t>15</a:t>
                      </a:r>
                    </a:p>
                  </a:txBody>
                  <a:tcPr/>
                </a:tc>
                <a:tc>
                  <a:txBody>
                    <a:bodyPr/>
                    <a:lstStyle/>
                    <a:p>
                      <a:r>
                        <a:rPr lang="en-US" sz="1000"/>
                        <a:t>1038</a:t>
                      </a:r>
                    </a:p>
                  </a:txBody>
                  <a:tcPr/>
                </a:tc>
                <a:tc>
                  <a:txBody>
                    <a:bodyPr/>
                    <a:lstStyle/>
                    <a:p>
                      <a:r>
                        <a:rPr lang="en-US" sz="1000"/>
                        <a:t>14</a:t>
                      </a:r>
                    </a:p>
                  </a:txBody>
                  <a:tcPr/>
                </a:tc>
                <a:tc>
                  <a:txBody>
                    <a:bodyPr/>
                    <a:lstStyle/>
                    <a:p>
                      <a:r>
                        <a:rPr lang="en-US" sz="1000"/>
                        <a:t>0.4259 %</a:t>
                      </a:r>
                    </a:p>
                  </a:txBody>
                  <a:tcPr/>
                </a:tc>
                <a:extLst>
                  <a:ext uri="{0D108BD9-81ED-4DB2-BD59-A6C34878D82A}">
                    <a16:rowId xmlns:a16="http://schemas.microsoft.com/office/drawing/2014/main" val="484211586"/>
                  </a:ext>
                </a:extLst>
              </a:tr>
              <a:tr h="370840">
                <a:tc>
                  <a:txBody>
                    <a:bodyPr/>
                    <a:lstStyle/>
                    <a:p>
                      <a:r>
                        <a:rPr lang="en-US" sz="1000"/>
                        <a:t>meridabikes_ar</a:t>
                      </a:r>
                    </a:p>
                  </a:txBody>
                  <a:tcPr/>
                </a:tc>
                <a:tc>
                  <a:txBody>
                    <a:bodyPr/>
                    <a:lstStyle/>
                    <a:p>
                      <a:r>
                        <a:rPr lang="en-US" sz="1000"/>
                        <a:t>6819</a:t>
                      </a:r>
                    </a:p>
                  </a:txBody>
                  <a:tcPr/>
                </a:tc>
                <a:tc>
                  <a:txBody>
                    <a:bodyPr/>
                    <a:lstStyle/>
                    <a:p>
                      <a:r>
                        <a:rPr lang="en-US" sz="1000"/>
                        <a:t>187</a:t>
                      </a:r>
                    </a:p>
                  </a:txBody>
                  <a:tcPr/>
                </a:tc>
                <a:tc>
                  <a:txBody>
                    <a:bodyPr/>
                    <a:lstStyle/>
                    <a:p>
                      <a:r>
                        <a:rPr lang="en-US" sz="1000"/>
                        <a:t>1</a:t>
                      </a:r>
                    </a:p>
                  </a:txBody>
                  <a:tcPr/>
                </a:tc>
                <a:tc>
                  <a:txBody>
                    <a:bodyPr/>
                    <a:lstStyle/>
                    <a:p>
                      <a:r>
                        <a:rPr lang="en-US" sz="1000"/>
                        <a:t>1</a:t>
                      </a:r>
                    </a:p>
                  </a:txBody>
                  <a:tcPr/>
                </a:tc>
                <a:tc>
                  <a:txBody>
                    <a:bodyPr/>
                    <a:lstStyle/>
                    <a:p>
                      <a:r>
                        <a:rPr lang="en-US" sz="1000"/>
                        <a:t>4</a:t>
                      </a:r>
                    </a:p>
                  </a:txBody>
                  <a:tcPr/>
                </a:tc>
                <a:tc>
                  <a:txBody>
                    <a:bodyPr/>
                    <a:lstStyle/>
                    <a:p>
                      <a:r>
                        <a:rPr lang="en-US" sz="1000"/>
                        <a:t>6</a:t>
                      </a:r>
                    </a:p>
                  </a:txBody>
                  <a:tcPr/>
                </a:tc>
                <a:tc>
                  <a:txBody>
                    <a:bodyPr/>
                    <a:lstStyle/>
                    <a:p>
                      <a:r>
                        <a:rPr lang="en-US" sz="1000"/>
                        <a:t>226</a:t>
                      </a:r>
                    </a:p>
                  </a:txBody>
                  <a:tcPr/>
                </a:tc>
                <a:tc>
                  <a:txBody>
                    <a:bodyPr/>
                    <a:lstStyle/>
                    <a:p>
                      <a:r>
                        <a:rPr lang="en-US" sz="1000"/>
                        <a:t>1</a:t>
                      </a:r>
                    </a:p>
                  </a:txBody>
                  <a:tcPr/>
                </a:tc>
                <a:tc>
                  <a:txBody>
                    <a:bodyPr/>
                    <a:lstStyle/>
                    <a:p>
                      <a:r>
                        <a:rPr lang="en-US" sz="1000"/>
                        <a:t>0.5626 %</a:t>
                      </a:r>
                    </a:p>
                  </a:txBody>
                  <a:tcPr/>
                </a:tc>
                <a:extLst>
                  <a:ext uri="{0D108BD9-81ED-4DB2-BD59-A6C34878D82A}">
                    <a16:rowId xmlns:a16="http://schemas.microsoft.com/office/drawing/2014/main" val="2851411355"/>
                  </a:ext>
                </a:extLst>
              </a:tr>
              <a:tr h="370840">
                <a:tc>
                  <a:txBody>
                    <a:bodyPr/>
                    <a:lstStyle/>
                    <a:p>
                      <a:r>
                        <a:rPr lang="en-US" sz="1000"/>
                        <a:t>cervelo_argentina</a:t>
                      </a:r>
                    </a:p>
                  </a:txBody>
                  <a:tcPr/>
                </a:tc>
                <a:tc>
                  <a:txBody>
                    <a:bodyPr/>
                    <a:lstStyle/>
                    <a:p>
                      <a:r>
                        <a:rPr lang="en-US" sz="1000"/>
                        <a:t>4409</a:t>
                      </a:r>
                    </a:p>
                  </a:txBody>
                  <a:tcPr/>
                </a:tc>
                <a:tc>
                  <a:txBody>
                    <a:bodyPr/>
                    <a:lstStyle/>
                    <a:p>
                      <a:r>
                        <a:rPr lang="en-US" sz="1000"/>
                        <a:t>152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502220867"/>
                  </a:ext>
                </a:extLst>
              </a:tr>
            </a:tbl>
          </a:graphicData>
        </a:graphic>
      </p:graphicFrame>
      <p:sp>
        <p:nvSpPr>
          <p:cNvPr id="4" name="Text Placeholder 3">
            <a:extLst>
              <a:ext uri="{FF2B5EF4-FFF2-40B4-BE49-F238E27FC236}">
                <a16:creationId xmlns:a16="http://schemas.microsoft.com/office/drawing/2014/main" id="{0C35E28A-2603-47A3-8CC2-6BC29D3E4D69}"/>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4138017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42DE1-A1AA-4797-9AAC-D9C55A08E488}"/>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87CF64E3-36AB-40C9-97D7-0215E85E1BCB}"/>
              </a:ext>
            </a:extLst>
          </p:cNvPr>
          <p:cNvGraphicFramePr>
            <a:graphicFrameLocks noGrp="1"/>
          </p:cNvGraphicFramePr>
          <p:nvPr>
            <p:ph type="chart" sz="quarter" idx="13"/>
            <p:extLst>
              <p:ext uri="{D42A27DB-BD31-4B8C-83A1-F6EECF244321}">
                <p14:modId xmlns:p14="http://schemas.microsoft.com/office/powerpoint/2010/main" val="17399619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3A9855-25B2-4E0A-8A85-A43775239C0F}"/>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0BC6E7B4-4E38-4657-A796-DEA3A7A453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7765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FE11A-DAD6-4108-BC65-6FDD28CCF9F1}"/>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15D2DB45-326A-4372-B1B6-91D8F3DFD733}"/>
              </a:ext>
            </a:extLst>
          </p:cNvPr>
          <p:cNvGraphicFramePr>
            <a:graphicFrameLocks noGrp="1"/>
          </p:cNvGraphicFramePr>
          <p:nvPr>
            <p:ph type="chart" sz="quarter" idx="13"/>
            <p:extLst>
              <p:ext uri="{D42A27DB-BD31-4B8C-83A1-F6EECF244321}">
                <p14:modId xmlns:p14="http://schemas.microsoft.com/office/powerpoint/2010/main" val="28659459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F1D915-E37C-4453-8032-E8BAA9D09025}"/>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134192E7-3B39-4D8A-8363-7E430DB303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2824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B107A-9C8D-451E-940E-8966E6470A4D}"/>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F0B4D2FB-0995-458D-A790-8B0A82018A4F}"/>
              </a:ext>
            </a:extLst>
          </p:cNvPr>
          <p:cNvGraphicFramePr>
            <a:graphicFrameLocks noGrp="1"/>
          </p:cNvGraphicFramePr>
          <p:nvPr>
            <p:ph type="chart" sz="quarter" idx="13"/>
            <p:extLst>
              <p:ext uri="{D42A27DB-BD31-4B8C-83A1-F6EECF244321}">
                <p14:modId xmlns:p14="http://schemas.microsoft.com/office/powerpoint/2010/main" val="4202123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FB2752-A520-45D7-B9A7-B7621ADA9435}"/>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0954652A-B859-4B2D-9FC3-96BD083994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1810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B064F-E753-4B73-B97E-1074E1CA7713}"/>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E54B6EB5-3BB6-47A1-9170-7FB9B091012B}"/>
              </a:ext>
            </a:extLst>
          </p:cNvPr>
          <p:cNvGraphicFramePr>
            <a:graphicFrameLocks noGrp="1"/>
          </p:cNvGraphicFramePr>
          <p:nvPr>
            <p:ph type="chart" sz="quarter" idx="13"/>
            <p:extLst>
              <p:ext uri="{D42A27DB-BD31-4B8C-83A1-F6EECF244321}">
                <p14:modId xmlns:p14="http://schemas.microsoft.com/office/powerpoint/2010/main" val="6575499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862D3A-FE5A-4ADF-A726-0FFCAE671351}"/>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75229720-7E6F-4E35-843B-3E0BF10543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6670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066BC-D6B3-4B8F-AF69-CAF407893F33}"/>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F5418A98-8790-4855-BB4E-713229DDD428}"/>
              </a:ext>
            </a:extLst>
          </p:cNvPr>
          <p:cNvGraphicFramePr>
            <a:graphicFrameLocks noGrp="1"/>
          </p:cNvGraphicFramePr>
          <p:nvPr>
            <p:ph type="chart" sz="quarter" idx="13"/>
            <p:extLst>
              <p:ext uri="{D42A27DB-BD31-4B8C-83A1-F6EECF244321}">
                <p14:modId xmlns:p14="http://schemas.microsoft.com/office/powerpoint/2010/main" val="7948807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F5531E-A299-4718-8389-FBDB7532D43B}"/>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C72C5789-9B1D-4F3F-814F-0477A0CAC4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0009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AD3E8-F954-4504-8DEB-502F43F447AB}"/>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D05B4DF0-0075-466D-A557-8F6CC38165D7}"/>
              </a:ext>
            </a:extLst>
          </p:cNvPr>
          <p:cNvGraphicFramePr>
            <a:graphicFrameLocks noGrp="1"/>
          </p:cNvGraphicFramePr>
          <p:nvPr>
            <p:ph type="chart" sz="quarter" idx="13"/>
            <p:extLst>
              <p:ext uri="{D42A27DB-BD31-4B8C-83A1-F6EECF244321}">
                <p14:modId xmlns:p14="http://schemas.microsoft.com/office/powerpoint/2010/main" val="41863223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609B6C-FBFB-44AC-9D61-ACCE7382FD55}"/>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757290BC-141C-4C8F-9D27-613C6C64B8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5631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C152E-BBD0-4592-967A-CE41E2DE989E}"/>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E623E05F-C722-41B7-8CBC-C790B19A8BC1}"/>
              </a:ext>
            </a:extLst>
          </p:cNvPr>
          <p:cNvGraphicFramePr>
            <a:graphicFrameLocks noGrp="1"/>
          </p:cNvGraphicFramePr>
          <p:nvPr>
            <p:ph type="chart" sz="quarter" idx="13"/>
            <p:extLst>
              <p:ext uri="{D42A27DB-BD31-4B8C-83A1-F6EECF244321}">
                <p14:modId xmlns:p14="http://schemas.microsoft.com/office/powerpoint/2010/main" val="19682700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7750CB-A518-4D8D-896B-00D96D72DD03}"/>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4597F40E-BD72-4FA7-B633-A70D3D9CA7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5000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EE91E-BF50-4388-9572-9087CDF69885}"/>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B9C21C4F-2100-4709-B5D8-2D718680B7FF}"/>
              </a:ext>
            </a:extLst>
          </p:cNvPr>
          <p:cNvGraphicFramePr>
            <a:graphicFrameLocks noGrp="1"/>
          </p:cNvGraphicFramePr>
          <p:nvPr>
            <p:ph type="chart" sz="quarter" idx="13"/>
            <p:extLst>
              <p:ext uri="{D42A27DB-BD31-4B8C-83A1-F6EECF244321}">
                <p14:modId xmlns:p14="http://schemas.microsoft.com/office/powerpoint/2010/main" val="3386538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0AECE5-926A-4F83-B7B5-77B03B7C1B6F}"/>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1D402E0E-DAD1-438A-B15B-D9AB60E631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4136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D31EE-FE77-4052-BB57-288228620AF8}"/>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72AD1EF1-1FC2-4FFB-8997-05916E7E25C1}"/>
              </a:ext>
            </a:extLst>
          </p:cNvPr>
          <p:cNvGraphicFramePr>
            <a:graphicFrameLocks noGrp="1"/>
          </p:cNvGraphicFramePr>
          <p:nvPr>
            <p:ph type="chart" sz="quarter" idx="13"/>
            <p:extLst>
              <p:ext uri="{D42A27DB-BD31-4B8C-83A1-F6EECF244321}">
                <p14:modId xmlns:p14="http://schemas.microsoft.com/office/powerpoint/2010/main" val="14026959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D7D03F-9A3C-47EA-BD8A-248BD3527FAD}"/>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8F5EF328-D3DA-41A6-8D0C-2A8EFD569C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33519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67DA5-4757-43FD-97DB-9D8CA2EF8550}"/>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2A1CA37E-BC33-4600-BA84-D7476308D2AB}"/>
              </a:ext>
            </a:extLst>
          </p:cNvPr>
          <p:cNvGraphicFramePr>
            <a:graphicFrameLocks noGrp="1"/>
          </p:cNvGraphicFramePr>
          <p:nvPr>
            <p:ph type="chart" sz="quarter" idx="13"/>
            <p:extLst>
              <p:ext uri="{D42A27DB-BD31-4B8C-83A1-F6EECF244321}">
                <p14:modId xmlns:p14="http://schemas.microsoft.com/office/powerpoint/2010/main" val="27340609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FD343D-5505-4E08-AA7A-E8F5C4D9ADE4}"/>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A63A74D8-7AAF-40FE-9B92-D8078C9122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8289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E3EC1-9FC6-4867-B558-612AF0F955A7}"/>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9F5866BC-27F0-4E1A-BACF-93A2DE238835}"/>
              </a:ext>
            </a:extLst>
          </p:cNvPr>
          <p:cNvGraphicFramePr>
            <a:graphicFrameLocks noGrp="1"/>
          </p:cNvGraphicFramePr>
          <p:nvPr>
            <p:ph type="chart" sz="quarter" idx="13"/>
            <p:extLst>
              <p:ext uri="{D42A27DB-BD31-4B8C-83A1-F6EECF244321}">
                <p14:modId xmlns:p14="http://schemas.microsoft.com/office/powerpoint/2010/main" val="9387960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C70D58-37FD-49AA-AF02-5E4C1DE17054}"/>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B9FDC24B-5ECD-4CA1-ADFE-73805A44B4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54789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1D4D0-F3FE-45BB-9D71-D0686FBCABE5}"/>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B5040513-D925-44C8-BF58-F109BCBD0731}"/>
              </a:ext>
            </a:extLst>
          </p:cNvPr>
          <p:cNvGraphicFramePr>
            <a:graphicFrameLocks noGrp="1"/>
          </p:cNvGraphicFramePr>
          <p:nvPr>
            <p:ph type="chart" sz="quarter" idx="13"/>
            <p:extLst>
              <p:ext uri="{D42A27DB-BD31-4B8C-83A1-F6EECF244321}">
                <p14:modId xmlns:p14="http://schemas.microsoft.com/office/powerpoint/2010/main" val="22716273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3241C3-AFBF-4B33-8BF2-7291FC8AA4AB}"/>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0A12CF76-238A-4E55-93E9-8ED993E48F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8466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71D8-0B5E-4DA9-8A54-3F76CB9A38CE}"/>
              </a:ext>
            </a:extLst>
          </p:cNvPr>
          <p:cNvSpPr>
            <a:spLocks noGrp="1"/>
          </p:cNvSpPr>
          <p:nvPr>
            <p:ph type="title"/>
          </p:nvPr>
        </p:nvSpPr>
        <p:spPr/>
        <p:txBody>
          <a:bodyPr/>
          <a:lstStyle/>
          <a:p>
            <a:r>
              <a:rPr lang="en-US"/>
              <a:t>Instagram Hashtag Detection | Scott - 1 of 2</a:t>
            </a:r>
          </a:p>
        </p:txBody>
      </p:sp>
      <p:graphicFrame>
        <p:nvGraphicFramePr>
          <p:cNvPr id="5" name="Table Placeholder 4">
            <a:extLst>
              <a:ext uri="{FF2B5EF4-FFF2-40B4-BE49-F238E27FC236}">
                <a16:creationId xmlns:a16="http://schemas.microsoft.com/office/drawing/2014/main" id="{A200047B-29D8-4ACE-BFCE-BCDC0DD12872}"/>
              </a:ext>
            </a:extLst>
          </p:cNvPr>
          <p:cNvGraphicFramePr>
            <a:graphicFrameLocks noGrp="1"/>
          </p:cNvGraphicFramePr>
          <p:nvPr>
            <p:ph type="tbl" sz="quarter" idx="13"/>
            <p:extLst>
              <p:ext uri="{D42A27DB-BD31-4B8C-83A1-F6EECF244321}">
                <p14:modId xmlns:p14="http://schemas.microsoft.com/office/powerpoint/2010/main" val="2453415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40141917"/>
                    </a:ext>
                  </a:extLst>
                </a:gridCol>
                <a:gridCol w="1399032">
                  <a:extLst>
                    <a:ext uri="{9D8B030D-6E8A-4147-A177-3AD203B41FA5}">
                      <a16:colId xmlns:a16="http://schemas.microsoft.com/office/drawing/2014/main" val="1157061418"/>
                    </a:ext>
                  </a:extLst>
                </a:gridCol>
                <a:gridCol w="1399032">
                  <a:extLst>
                    <a:ext uri="{9D8B030D-6E8A-4147-A177-3AD203B41FA5}">
                      <a16:colId xmlns:a16="http://schemas.microsoft.com/office/drawing/2014/main" val="1446265934"/>
                    </a:ext>
                  </a:extLst>
                </a:gridCol>
                <a:gridCol w="1399032">
                  <a:extLst>
                    <a:ext uri="{9D8B030D-6E8A-4147-A177-3AD203B41FA5}">
                      <a16:colId xmlns:a16="http://schemas.microsoft.com/office/drawing/2014/main" val="2411314746"/>
                    </a:ext>
                  </a:extLst>
                </a:gridCol>
                <a:gridCol w="1399032">
                  <a:extLst>
                    <a:ext uri="{9D8B030D-6E8A-4147-A177-3AD203B41FA5}">
                      <a16:colId xmlns:a16="http://schemas.microsoft.com/office/drawing/2014/main" val="28595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626464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179.60714285714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182.96428571429</a:t>
                      </a:r>
                    </a:p>
                  </a:txBody>
                  <a:tcPr/>
                </a:tc>
                <a:extLst>
                  <a:ext uri="{0D108BD9-81ED-4DB2-BD59-A6C34878D82A}">
                    <a16:rowId xmlns:a16="http://schemas.microsoft.com/office/drawing/2014/main" val="2007830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179.60714285714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182.96428571429</a:t>
                      </a:r>
                    </a:p>
                  </a:txBody>
                  <a:tcPr/>
                </a:tc>
                <a:extLst>
                  <a:ext uri="{0D108BD9-81ED-4DB2-BD59-A6C34878D82A}">
                    <a16:rowId xmlns:a16="http://schemas.microsoft.com/office/drawing/2014/main" val="2931185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276.23076923077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8.6923076923077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284.92307692308</a:t>
                      </a:r>
                    </a:p>
                  </a:txBody>
                  <a:tcPr/>
                </a:tc>
                <a:extLst>
                  <a:ext uri="{0D108BD9-81ED-4DB2-BD59-A6C34878D82A}">
                    <a16:rowId xmlns:a16="http://schemas.microsoft.com/office/drawing/2014/main" val="900647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310.6</a:t>
                      </a:r>
                    </a:p>
                  </a:txBody>
                  <a:tcPr/>
                </a:tc>
                <a:extLst>
                  <a:ext uri="{0D108BD9-81ED-4DB2-BD59-A6C34878D82A}">
                    <a16:rowId xmlns:a16="http://schemas.microsoft.com/office/drawing/2014/main" val="414341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264.55555555556</a:t>
                      </a:r>
                    </a:p>
                  </a:txBody>
                  <a:tcPr/>
                </a:tc>
                <a:extLst>
                  <a:ext uri="{0D108BD9-81ED-4DB2-BD59-A6C34878D82A}">
                    <a16:rowId xmlns:a16="http://schemas.microsoft.com/office/drawing/2014/main" val="3345761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152.75</a:t>
                      </a:r>
                    </a:p>
                  </a:txBody>
                  <a:tcPr/>
                </a:tc>
                <a:extLst>
                  <a:ext uri="{0D108BD9-81ED-4DB2-BD59-A6C34878D82A}">
                    <a16:rowId xmlns:a16="http://schemas.microsoft.com/office/drawing/2014/main" val="2240246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#CannondaleAR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52.571428571429</a:t>
                      </a:r>
                    </a:p>
                  </a:txBody>
                  <a:tcPr/>
                </a:tc>
                <a:extLst>
                  <a:ext uri="{0D108BD9-81ED-4DB2-BD59-A6C34878D82A}">
                    <a16:rowId xmlns:a16="http://schemas.microsoft.com/office/drawing/2014/main" val="4290779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75.857142857143</a:t>
                      </a:r>
                    </a:p>
                  </a:txBody>
                  <a:tcPr/>
                </a:tc>
                <a:extLst>
                  <a:ext uri="{0D108BD9-81ED-4DB2-BD59-A6C34878D82A}">
                    <a16:rowId xmlns:a16="http://schemas.microsoft.com/office/drawing/2014/main" val="655660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extLst>
                  <a:ext uri="{0D108BD9-81ED-4DB2-BD59-A6C34878D82A}">
                    <a16:rowId xmlns:a16="http://schemas.microsoft.com/office/drawing/2014/main" val="2541542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extLst>
                  <a:ext uri="{0D108BD9-81ED-4DB2-BD59-A6C34878D82A}">
                    <a16:rowId xmlns:a16="http://schemas.microsoft.com/office/drawing/2014/main" val="1989502125"/>
                  </a:ext>
                </a:extLst>
              </a:tr>
            </a:tbl>
          </a:graphicData>
        </a:graphic>
      </p:graphicFrame>
      <p:sp>
        <p:nvSpPr>
          <p:cNvPr id="4" name="Text Placeholder 3">
            <a:extLst>
              <a:ext uri="{FF2B5EF4-FFF2-40B4-BE49-F238E27FC236}">
                <a16:creationId xmlns:a16="http://schemas.microsoft.com/office/drawing/2014/main" id="{685F21DE-B154-4C88-A01D-A95F91997B67}"/>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29910759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849A2-926E-44C2-8957-1F38E2A12E10}"/>
              </a:ext>
            </a:extLst>
          </p:cNvPr>
          <p:cNvSpPr>
            <a:spLocks noGrp="1"/>
          </p:cNvSpPr>
          <p:nvPr>
            <p:ph type="title"/>
          </p:nvPr>
        </p:nvSpPr>
        <p:spPr/>
        <p:txBody>
          <a:bodyPr/>
          <a:lstStyle/>
          <a:p>
            <a:r>
              <a:rPr lang="en-US"/>
              <a:t>Instagram Hashtag Detection | Scott - 2 of 2</a:t>
            </a:r>
          </a:p>
        </p:txBody>
      </p:sp>
      <p:graphicFrame>
        <p:nvGraphicFramePr>
          <p:cNvPr id="5" name="Table Placeholder 4">
            <a:extLst>
              <a:ext uri="{FF2B5EF4-FFF2-40B4-BE49-F238E27FC236}">
                <a16:creationId xmlns:a16="http://schemas.microsoft.com/office/drawing/2014/main" id="{BC118BC8-FE97-49D5-AE67-65B972C86FF9}"/>
              </a:ext>
            </a:extLst>
          </p:cNvPr>
          <p:cNvGraphicFramePr>
            <a:graphicFrameLocks noGrp="1"/>
          </p:cNvGraphicFramePr>
          <p:nvPr>
            <p:ph type="tbl" sz="quarter" idx="13"/>
            <p:extLst>
              <p:ext uri="{D42A27DB-BD31-4B8C-83A1-F6EECF244321}">
                <p14:modId xmlns:p14="http://schemas.microsoft.com/office/powerpoint/2010/main" val="3977204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29510566"/>
                    </a:ext>
                  </a:extLst>
                </a:gridCol>
                <a:gridCol w="1399032">
                  <a:extLst>
                    <a:ext uri="{9D8B030D-6E8A-4147-A177-3AD203B41FA5}">
                      <a16:colId xmlns:a16="http://schemas.microsoft.com/office/drawing/2014/main" val="1468007840"/>
                    </a:ext>
                  </a:extLst>
                </a:gridCol>
                <a:gridCol w="1399032">
                  <a:extLst>
                    <a:ext uri="{9D8B030D-6E8A-4147-A177-3AD203B41FA5}">
                      <a16:colId xmlns:a16="http://schemas.microsoft.com/office/drawing/2014/main" val="1333267128"/>
                    </a:ext>
                  </a:extLst>
                </a:gridCol>
                <a:gridCol w="1399032">
                  <a:extLst>
                    <a:ext uri="{9D8B030D-6E8A-4147-A177-3AD203B41FA5}">
                      <a16:colId xmlns:a16="http://schemas.microsoft.com/office/drawing/2014/main" val="4192895000"/>
                    </a:ext>
                  </a:extLst>
                </a:gridCol>
                <a:gridCol w="1399032">
                  <a:extLst>
                    <a:ext uri="{9D8B030D-6E8A-4147-A177-3AD203B41FA5}">
                      <a16:colId xmlns:a16="http://schemas.microsoft.com/office/drawing/2014/main" val="3636506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010307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extLst>
                  <a:ext uri="{0D108BD9-81ED-4DB2-BD59-A6C34878D82A}">
                    <a16:rowId xmlns:a16="http://schemas.microsoft.com/office/drawing/2014/main" val="1317298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extLst>
                  <a:ext uri="{0D108BD9-81ED-4DB2-BD59-A6C34878D82A}">
                    <a16:rowId xmlns:a16="http://schemas.microsoft.com/office/drawing/2014/main" val="1853466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1085748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152.75</a:t>
                      </a:r>
                    </a:p>
                  </a:txBody>
                  <a:tcPr/>
                </a:tc>
                <a:extLst>
                  <a:ext uri="{0D108BD9-81ED-4DB2-BD59-A6C34878D82A}">
                    <a16:rowId xmlns:a16="http://schemas.microsoft.com/office/drawing/2014/main" val="2334987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#GiantArgentina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extLst>
                  <a:ext uri="{0D108BD9-81ED-4DB2-BD59-A6C34878D82A}">
                    <a16:rowId xmlns:a16="http://schemas.microsoft.com/office/drawing/2014/main" val="3245319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236.25</a:t>
                      </a:r>
                    </a:p>
                  </a:txBody>
                  <a:tcPr/>
                </a:tc>
                <a:extLst>
                  <a:ext uri="{0D108BD9-81ED-4DB2-BD59-A6C34878D82A}">
                    <a16:rowId xmlns:a16="http://schemas.microsoft.com/office/drawing/2014/main" val="197146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234.25</a:t>
                      </a:r>
                    </a:p>
                  </a:txBody>
                  <a:tcPr/>
                </a:tc>
                <a:extLst>
                  <a:ext uri="{0D108BD9-81ED-4DB2-BD59-A6C34878D82A}">
                    <a16:rowId xmlns:a16="http://schemas.microsoft.com/office/drawing/2014/main" val="3030970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234.25</a:t>
                      </a:r>
                    </a:p>
                  </a:txBody>
                  <a:tcPr/>
                </a:tc>
                <a:extLst>
                  <a:ext uri="{0D108BD9-81ED-4DB2-BD59-A6C34878D82A}">
                    <a16:rowId xmlns:a16="http://schemas.microsoft.com/office/drawing/2014/main" val="2333257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#SpecializedTarmac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extLst>
                  <a:ext uri="{0D108BD9-81ED-4DB2-BD59-A6C34878D82A}">
                    <a16:rowId xmlns:a16="http://schemas.microsoft.com/office/drawing/2014/main" val="1052551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#TuPrimerScott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185.25</a:t>
                      </a:r>
                    </a:p>
                  </a:txBody>
                  <a:tcPr/>
                </a:tc>
                <a:extLst>
                  <a:ext uri="{0D108BD9-81ED-4DB2-BD59-A6C34878D82A}">
                    <a16:rowId xmlns:a16="http://schemas.microsoft.com/office/drawing/2014/main" val="2013560715"/>
                  </a:ext>
                </a:extLst>
              </a:tr>
            </a:tbl>
          </a:graphicData>
        </a:graphic>
      </p:graphicFrame>
      <p:sp>
        <p:nvSpPr>
          <p:cNvPr id="4" name="Text Placeholder 3">
            <a:extLst>
              <a:ext uri="{FF2B5EF4-FFF2-40B4-BE49-F238E27FC236}">
                <a16:creationId xmlns:a16="http://schemas.microsoft.com/office/drawing/2014/main" id="{A6B47303-D9E5-482B-9DCB-FE7FD70575C6}"/>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14241402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E2F2A-81D9-4918-99F0-FDC965EE7988}"/>
              </a:ext>
            </a:extLst>
          </p:cNvPr>
          <p:cNvSpPr>
            <a:spLocks noGrp="1"/>
          </p:cNvSpPr>
          <p:nvPr>
            <p:ph type="title"/>
          </p:nvPr>
        </p:nvSpPr>
        <p:spPr/>
        <p:txBody>
          <a:bodyPr/>
          <a:lstStyle/>
          <a:p>
            <a:r>
              <a:rPr lang="en-US"/>
              <a:t>Instagram Posts Table | Scott - 1 of 25</a:t>
            </a:r>
          </a:p>
        </p:txBody>
      </p:sp>
      <p:graphicFrame>
        <p:nvGraphicFramePr>
          <p:cNvPr id="5" name="Table Placeholder 4">
            <a:extLst>
              <a:ext uri="{FF2B5EF4-FFF2-40B4-BE49-F238E27FC236}">
                <a16:creationId xmlns:a16="http://schemas.microsoft.com/office/drawing/2014/main" id="{C1FD40B7-72E0-4195-B90A-F4ACB43098F1}"/>
              </a:ext>
            </a:extLst>
          </p:cNvPr>
          <p:cNvGraphicFramePr>
            <a:graphicFrameLocks noGrp="1"/>
          </p:cNvGraphicFramePr>
          <p:nvPr>
            <p:ph type="tbl" sz="quarter" idx="13"/>
            <p:extLst>
              <p:ext uri="{D42A27DB-BD31-4B8C-83A1-F6EECF244321}">
                <p14:modId xmlns:p14="http://schemas.microsoft.com/office/powerpoint/2010/main" val="3209529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86131076"/>
                    </a:ext>
                  </a:extLst>
                </a:gridCol>
                <a:gridCol w="1810512">
                  <a:extLst>
                    <a:ext uri="{9D8B030D-6E8A-4147-A177-3AD203B41FA5}">
                      <a16:colId xmlns:a16="http://schemas.microsoft.com/office/drawing/2014/main" val="2512091786"/>
                    </a:ext>
                  </a:extLst>
                </a:gridCol>
                <a:gridCol w="822960">
                  <a:extLst>
                    <a:ext uri="{9D8B030D-6E8A-4147-A177-3AD203B41FA5}">
                      <a16:colId xmlns:a16="http://schemas.microsoft.com/office/drawing/2014/main" val="4250254265"/>
                    </a:ext>
                  </a:extLst>
                </a:gridCol>
                <a:gridCol w="822960">
                  <a:extLst>
                    <a:ext uri="{9D8B030D-6E8A-4147-A177-3AD203B41FA5}">
                      <a16:colId xmlns:a16="http://schemas.microsoft.com/office/drawing/2014/main" val="1323162971"/>
                    </a:ext>
                  </a:extLst>
                </a:gridCol>
                <a:gridCol w="822960">
                  <a:extLst>
                    <a:ext uri="{9D8B030D-6E8A-4147-A177-3AD203B41FA5}">
                      <a16:colId xmlns:a16="http://schemas.microsoft.com/office/drawing/2014/main" val="830648050"/>
                    </a:ext>
                  </a:extLst>
                </a:gridCol>
                <a:gridCol w="822960">
                  <a:extLst>
                    <a:ext uri="{9D8B030D-6E8A-4147-A177-3AD203B41FA5}">
                      <a16:colId xmlns:a16="http://schemas.microsoft.com/office/drawing/2014/main" val="1305092270"/>
                    </a:ext>
                  </a:extLst>
                </a:gridCol>
                <a:gridCol w="822960">
                  <a:extLst>
                    <a:ext uri="{9D8B030D-6E8A-4147-A177-3AD203B41FA5}">
                      <a16:colId xmlns:a16="http://schemas.microsoft.com/office/drawing/2014/main" val="4211029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702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- 2022-03-27 20:14:43</a:t>
                      </a:r>
                      <a:r>
                        <a:rPr kumimoji="0" lang="en-US" sz="1000" b="0" i="0" u="none" strike="noStrike" kern="1200" cap="none" spc="0" normalizeH="0" baseline="0" noProof="0">
                          <a:ln>
                            <a:noFill/>
                          </a:ln>
                          <a:solidFill>
                            <a:prstClr val="black"/>
                          </a:solidFill>
                          <a:effectLst/>
                          <a:uLnTx/>
                          <a:uFillTx/>
                          <a:latin typeface="+mn-lt"/>
                          <a:ea typeface="+mn-ea"/>
                          <a:cs typeface="+mn-cs"/>
                        </a:rPr>
                        <a:t>
 ¡ bikecarito ganó la general de vueltaaltascumbres 22! 
La marplatense se llevó la carrera con un espectacular perfomance en los 120 km de Altas Cumbres. 
trekbikes trekbicycleargentina bontragerargentina santini_arg OpticaCentralStore shimanoargentina colchonespiero  santini_arg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277401722_2420570871414218_7910866510803506071_n.jpg?_nc_cat=107&amp;ccb=1-5&amp;_nc_sid=8ae9d6&amp;_nc_ohc=fEHdM_qPj5kAX8VDkRB&amp;_nc_ht=scontent-iad3-1.cdninstagram.com&amp;edm=AL-3X8kEAAAA&amp;oh=00_AT9v6o6kfZEefdZKoJMY0f6grAL2Ctf7Q4XsJTSYH9p49w&amp;oe=625B65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38115320"/>
                  </a:ext>
                </a:extLst>
              </a:tr>
            </a:tbl>
          </a:graphicData>
        </a:graphic>
      </p:graphicFrame>
      <p:sp>
        <p:nvSpPr>
          <p:cNvPr id="4" name="Text Placeholder 3">
            <a:extLst>
              <a:ext uri="{FF2B5EF4-FFF2-40B4-BE49-F238E27FC236}">
                <a16:creationId xmlns:a16="http://schemas.microsoft.com/office/drawing/2014/main" id="{F5E53CA7-8323-47A7-81A8-86A4CD27E2AC}"/>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8768584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A12BF-D844-465B-8E3F-6A0F8BB29E6C}"/>
              </a:ext>
            </a:extLst>
          </p:cNvPr>
          <p:cNvSpPr>
            <a:spLocks noGrp="1"/>
          </p:cNvSpPr>
          <p:nvPr>
            <p:ph type="title"/>
          </p:nvPr>
        </p:nvSpPr>
        <p:spPr/>
        <p:txBody>
          <a:bodyPr/>
          <a:lstStyle/>
          <a:p>
            <a:r>
              <a:rPr lang="en-US"/>
              <a:t>Instagram Posts Table | Scott - 2 of 25</a:t>
            </a:r>
          </a:p>
        </p:txBody>
      </p:sp>
      <p:graphicFrame>
        <p:nvGraphicFramePr>
          <p:cNvPr id="5" name="Table Placeholder 4">
            <a:extLst>
              <a:ext uri="{FF2B5EF4-FFF2-40B4-BE49-F238E27FC236}">
                <a16:creationId xmlns:a16="http://schemas.microsoft.com/office/drawing/2014/main" id="{BAC3ECFF-79CB-42F8-AC4F-63D1C6DA39A0}"/>
              </a:ext>
            </a:extLst>
          </p:cNvPr>
          <p:cNvGraphicFramePr>
            <a:graphicFrameLocks noGrp="1"/>
          </p:cNvGraphicFramePr>
          <p:nvPr>
            <p:ph type="tbl" sz="quarter" idx="13"/>
            <p:extLst>
              <p:ext uri="{D42A27DB-BD31-4B8C-83A1-F6EECF244321}">
                <p14:modId xmlns:p14="http://schemas.microsoft.com/office/powerpoint/2010/main" val="1833182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59048889"/>
                    </a:ext>
                  </a:extLst>
                </a:gridCol>
                <a:gridCol w="1810512">
                  <a:extLst>
                    <a:ext uri="{9D8B030D-6E8A-4147-A177-3AD203B41FA5}">
                      <a16:colId xmlns:a16="http://schemas.microsoft.com/office/drawing/2014/main" val="4052455905"/>
                    </a:ext>
                  </a:extLst>
                </a:gridCol>
                <a:gridCol w="822960">
                  <a:extLst>
                    <a:ext uri="{9D8B030D-6E8A-4147-A177-3AD203B41FA5}">
                      <a16:colId xmlns:a16="http://schemas.microsoft.com/office/drawing/2014/main" val="1247766919"/>
                    </a:ext>
                  </a:extLst>
                </a:gridCol>
                <a:gridCol w="822960">
                  <a:extLst>
                    <a:ext uri="{9D8B030D-6E8A-4147-A177-3AD203B41FA5}">
                      <a16:colId xmlns:a16="http://schemas.microsoft.com/office/drawing/2014/main" val="2822188377"/>
                    </a:ext>
                  </a:extLst>
                </a:gridCol>
                <a:gridCol w="822960">
                  <a:extLst>
                    <a:ext uri="{9D8B030D-6E8A-4147-A177-3AD203B41FA5}">
                      <a16:colId xmlns:a16="http://schemas.microsoft.com/office/drawing/2014/main" val="1981436229"/>
                    </a:ext>
                  </a:extLst>
                </a:gridCol>
                <a:gridCol w="822960">
                  <a:extLst>
                    <a:ext uri="{9D8B030D-6E8A-4147-A177-3AD203B41FA5}">
                      <a16:colId xmlns:a16="http://schemas.microsoft.com/office/drawing/2014/main" val="702500001"/>
                    </a:ext>
                  </a:extLst>
                </a:gridCol>
                <a:gridCol w="822960">
                  <a:extLst>
                    <a:ext uri="{9D8B030D-6E8A-4147-A177-3AD203B41FA5}">
                      <a16:colId xmlns:a16="http://schemas.microsoft.com/office/drawing/2014/main" val="4183184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1353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- 2022-03-30 21:00:06</a:t>
                      </a:r>
                      <a:r>
                        <a:rPr kumimoji="0" lang="en-US" sz="1000" b="0" i="0" u="none" strike="noStrike" kern="1200" cap="none" spc="0" normalizeH="0" baseline="0" noProof="0">
                          <a:ln>
                            <a:noFill/>
                          </a:ln>
                          <a:solidFill>
                            <a:prstClr val="black"/>
                          </a:solidFill>
                          <a:effectLst/>
                          <a:uLnTx/>
                          <a:uFillTx/>
                          <a:latin typeface="+mn-lt"/>
                          <a:ea typeface="+mn-ea"/>
                          <a:cs typeface="+mn-cs"/>
                        </a:rPr>
                        <a:t>
 #𝙀𝙢𝙗𝙖𝙟𝙖𝙙𝙤𝙧𝙚𝙨𝙎𝙥𝙚𝙘𝙞𝙖𝙡𝙞𝙯𝙚𝙙
Más conocido como "Pepe", José Meolans nació y vive en la ciudad de Córdoba. Desde pequeño eligió la natación, deporte con el cual llevó a nuestro país🇦🇷 a lo más alto del podio en las competencias más importates del mundo. Hoy, con 43 años, es un ciclista aficionado.
𝙈𝙖𝙣𝙤 𝙖 𝙢𝙖𝙣𝙤 𝙘𝙤𝙣 𝙋𝙚𝙥𝙚 𝙈𝙚𝙤𝙡𝙖𝙣𝙨👇
‣ 𝙴𝚍𝚊𝚍: 𝟺𝟹 
‣ 𝚂𝚒𝚐𝚗𝚘: 𝙲á𝚗𝚌𝚎𝚛 
‣ 𝙻𝚘 𝚖𝚎𝚓𝚘𝚛 𝚍𝚎 𝚕𝚊 𝚋𝚒𝚌𝚒 𝚎𝚜: 𝚍𝚎𝚜𝚌𝚘𝚗𝚎𝚌𝚝𝚊𝚛 𝚍𝚎 𝚝𝚘𝚍𝚘.
‣ 𝙲𝚘𝚖𝚒𝚍𝚊 𝚙𝚛𝚎𝚏𝚎𝚛𝚒𝚍𝚊 𝚍𝚎𝚜𝚙𝚞é𝚜 𝚍𝚎 𝚎𝚗𝚝𝚛𝚎𝚗𝚊𝚛: 𝚕𝚘 𝚚𝚞𝚎 𝚑𝚊𝚢𝚊😜
‣ 𝙱𝚒𝚌𝚒 𝚙𝚛𝚎𝚏𝚎𝚛𝚒𝚍𝚊: 𝚂𝚙𝚎𝚌𝚒𝚊𝚕𝚒𝚣𝚎𝚍 𝚃𝚊𝚛𝚖𝚊𝚌 🚲
‣ 𝙲𝚊𝚜𝚌𝚘 𝚙𝚛𝚎𝚏𝚎𝚛𝚒𝚍𝚘: 𝚂𝚙𝚎𝚌𝚒a𝚕𝚒𝚣𝚎𝚍 𝙿𝚛𝚎𝚟𝚊𝚒𝚕 𝙸𝙸 𝚅𝚎𝚗𝚝.
‣ 𝙲𝚘𝚕𝚘𝚛 𝚍𝚎 𝚌𝚊𝚜𝚌𝚘 𝚙𝚛𝚎𝚏𝚎𝚛𝚒𝚍𝚘: 𝚋𝚕𝚊𝚗𝚌𝚘🤍
‣ 𝙽𝚞𝚗𝚌𝚊 𝚜𝚊𝚕í𝚜 𝚊 𝚛𝚘𝚍𝚊𝚛 𝚜𝚒𝚗: 𝚞𝚗 𝚌𝚊𝚏é 𝚌𝚘𝚗 𝚕𝚎𝚌𝚑𝚎☕️
‣ 𝙲𝚘𝚖𝚙𝚎𝚝𝚎𝚗𝚌𝚒𝚊 𝚙𝚛𝚎𝚏𝚎𝚛𝚒𝚍𝚊: 𝚁𝚊𝚕𝚕𝚢 𝙰𝚕𝚝𝚊𝚜 𝙲𝚞𝚖𝚋𝚛𝚎𝚜. 
‣ 𝚄𝚗 𝚜𝚞𝚎ñ𝚘 𝚌𝚞𝚖𝚙𝚕𝚒𝚍𝚘: 𝚏𝚘𝚛𝚖𝚊𝚛 𝚞𝚗𝚊 𝚏𝚊𝚖𝚒𝚕𝚒𝚊 👨‍👩‍👧‍👦
‣ 𝚄𝚗 𝚜𝚞𝚎ñ𝚘 𝚙𝚘𝚛 𝚌𝚞𝚖𝚙𝚕𝚒𝚛: 𝚜𝚎𝚛 𝚖𝚎𝚓𝚘𝚛 𝚚𝚞𝚎 𝚊𝚢𝚎𝚛.
‣ 𝚄𝚗 𝚌𝚘𝚗𝚜𝚎𝚓𝚘 𝚌𝚒𝚌𝚕𝚒𝚜𝚝𝚊: 𝚊𝚙𝚛𝚎𝚗𝚍𝚎𝚛 𝚊 𝚌𝚘𝚗𝚘𝚌𝚎𝚛𝚜𝚎 𝚞𝚗𝚘 𝚖𝚒𝚜𝚖𝚘. 
‣ 𝚄𝚗 𝚌𝚘𝚗𝚜𝚎𝚓𝚘 𝚙𝚊𝚛𝚊 𝚚𝚞𝚒é𝚗 𝚊ú𝚗 𝚗𝚘 𝚕𝚘 𝚎𝚜: 𝚚𝚞𝚎 𝚜𝚎 𝚊𝚗𝚒𝚖𝚎. 𝙴𝚕 𝚌𝚒𝚌𝚕𝚒𝚜𝚖𝚘 𝚎𝚜 
𝚞𝚗 𝚌𝚊𝚖𝚒𝚗𝚘 𝚍𝚎 𝚒𝚍𝚊🙌
Más sobre Pepe ⇢ josemeolans 
#IamSpecialized #SpecializedArgentina #EmbajadoresSpecialized #SpecializedTarmac #SpecializedPrevail
Foto MTB fabianarbos.ph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277600832_390664825899044_5268204477622172451_n.jpg?_nc_cat=107&amp;ccb=1-5&amp;_nc_sid=8ae9d6&amp;_nc_ohc=GtE2Fb0O2FQAX9j2c5F&amp;_nc_ht=scontent-iad3-1.cdninstagram.com&amp;edm=AL-3X8kEAAAA&amp;oh=00_AT_dInJWzhgziVXk4oWwrGM3hW0ixnB5d_BMJSfj-3CvsQ&amp;oe=625AF5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42994405"/>
                  </a:ext>
                </a:extLst>
              </a:tr>
            </a:tbl>
          </a:graphicData>
        </a:graphic>
      </p:graphicFrame>
      <p:sp>
        <p:nvSpPr>
          <p:cNvPr id="4" name="Text Placeholder 3">
            <a:extLst>
              <a:ext uri="{FF2B5EF4-FFF2-40B4-BE49-F238E27FC236}">
                <a16:creationId xmlns:a16="http://schemas.microsoft.com/office/drawing/2014/main" id="{5FD87791-1566-49A7-9F68-E31F5014ECD1}"/>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4861688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00788-C7DF-49A3-8DDD-3B6E5ADB85CA}"/>
              </a:ext>
            </a:extLst>
          </p:cNvPr>
          <p:cNvSpPr>
            <a:spLocks noGrp="1"/>
          </p:cNvSpPr>
          <p:nvPr>
            <p:ph type="title"/>
          </p:nvPr>
        </p:nvSpPr>
        <p:spPr/>
        <p:txBody>
          <a:bodyPr/>
          <a:lstStyle/>
          <a:p>
            <a:r>
              <a:rPr lang="en-US"/>
              <a:t>Instagram Posts Table | Scott - 3 of 25</a:t>
            </a:r>
          </a:p>
        </p:txBody>
      </p:sp>
      <p:graphicFrame>
        <p:nvGraphicFramePr>
          <p:cNvPr id="5" name="Table Placeholder 4">
            <a:extLst>
              <a:ext uri="{FF2B5EF4-FFF2-40B4-BE49-F238E27FC236}">
                <a16:creationId xmlns:a16="http://schemas.microsoft.com/office/drawing/2014/main" id="{F995BB2C-71B9-49C1-9001-1F092587FF32}"/>
              </a:ext>
            </a:extLst>
          </p:cNvPr>
          <p:cNvGraphicFramePr>
            <a:graphicFrameLocks noGrp="1"/>
          </p:cNvGraphicFramePr>
          <p:nvPr>
            <p:ph type="tbl" sz="quarter" idx="13"/>
            <p:extLst>
              <p:ext uri="{D42A27DB-BD31-4B8C-83A1-F6EECF244321}">
                <p14:modId xmlns:p14="http://schemas.microsoft.com/office/powerpoint/2010/main" val="341622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78401151"/>
                    </a:ext>
                  </a:extLst>
                </a:gridCol>
                <a:gridCol w="1810512">
                  <a:extLst>
                    <a:ext uri="{9D8B030D-6E8A-4147-A177-3AD203B41FA5}">
                      <a16:colId xmlns:a16="http://schemas.microsoft.com/office/drawing/2014/main" val="443614114"/>
                    </a:ext>
                  </a:extLst>
                </a:gridCol>
                <a:gridCol w="822960">
                  <a:extLst>
                    <a:ext uri="{9D8B030D-6E8A-4147-A177-3AD203B41FA5}">
                      <a16:colId xmlns:a16="http://schemas.microsoft.com/office/drawing/2014/main" val="3732396454"/>
                    </a:ext>
                  </a:extLst>
                </a:gridCol>
                <a:gridCol w="822960">
                  <a:extLst>
                    <a:ext uri="{9D8B030D-6E8A-4147-A177-3AD203B41FA5}">
                      <a16:colId xmlns:a16="http://schemas.microsoft.com/office/drawing/2014/main" val="4280872368"/>
                    </a:ext>
                  </a:extLst>
                </a:gridCol>
                <a:gridCol w="822960">
                  <a:extLst>
                    <a:ext uri="{9D8B030D-6E8A-4147-A177-3AD203B41FA5}">
                      <a16:colId xmlns:a16="http://schemas.microsoft.com/office/drawing/2014/main" val="29483354"/>
                    </a:ext>
                  </a:extLst>
                </a:gridCol>
                <a:gridCol w="822960">
                  <a:extLst>
                    <a:ext uri="{9D8B030D-6E8A-4147-A177-3AD203B41FA5}">
                      <a16:colId xmlns:a16="http://schemas.microsoft.com/office/drawing/2014/main" val="2956001401"/>
                    </a:ext>
                  </a:extLst>
                </a:gridCol>
                <a:gridCol w="822960">
                  <a:extLst>
                    <a:ext uri="{9D8B030D-6E8A-4147-A177-3AD203B41FA5}">
                      <a16:colId xmlns:a16="http://schemas.microsoft.com/office/drawing/2014/main" val="1790146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4204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- 2022-03-16 22:09:29</a:t>
                      </a:r>
                      <a:r>
                        <a:rPr kumimoji="0" lang="en-US" sz="1000" b="0" i="0" u="none" strike="noStrike" kern="1200" cap="none" spc="0" normalizeH="0" baseline="0" noProof="0">
                          <a:ln>
                            <a:noFill/>
                          </a:ln>
                          <a:solidFill>
                            <a:prstClr val="black"/>
                          </a:solidFill>
                          <a:effectLst/>
                          <a:uLnTx/>
                          <a:uFillTx/>
                          <a:latin typeface="+mn-lt"/>
                          <a:ea typeface="+mn-ea"/>
                          <a:cs typeface="+mn-cs"/>
                        </a:rPr>
                        <a:t>
 ¡Las #SuperCaliber del trekfactoryracingxc ya están listas para la temporada 22! 
¡Elegí tu favorita y contanos en los comentarios! 
🚴‍♀️ jolandaneff 
🚴‍♀️ eviealicerichards 
🚴‍♀️ maddie_munro 
🚴‍♂️ rj_amos
🚴‍♂️ anton.cooper 
🚴‍♂️ vladdascalu 
trekbikes trekbicycleargentina bontragerargentina #trek #Trekargentina  #xc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276032169_689970969118736_3843389310995420354_n.jpg?_nc_cat=108&amp;ccb=1-5&amp;_nc_sid=8ae9d6&amp;_nc_ohc=rB2kGGm1YJkAX-453T5&amp;_nc_ht=scontent-iad3-1.cdninstagram.com&amp;edm=AL-3X8kEAAAA&amp;oh=00_AT9q6oFj5wjnCnsaecA41sW9D3950z2Mi2TflYYn4d6Hxg&amp;oe=625B92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67299458"/>
                  </a:ext>
                </a:extLst>
              </a:tr>
            </a:tbl>
          </a:graphicData>
        </a:graphic>
      </p:graphicFrame>
      <p:sp>
        <p:nvSpPr>
          <p:cNvPr id="4" name="Text Placeholder 3">
            <a:extLst>
              <a:ext uri="{FF2B5EF4-FFF2-40B4-BE49-F238E27FC236}">
                <a16:creationId xmlns:a16="http://schemas.microsoft.com/office/drawing/2014/main" id="{3BC98EA9-4A05-4916-8959-0425FD443CEF}"/>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15825735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D3F14-C9EF-460C-A885-C9099F1C5E13}"/>
              </a:ext>
            </a:extLst>
          </p:cNvPr>
          <p:cNvSpPr>
            <a:spLocks noGrp="1"/>
          </p:cNvSpPr>
          <p:nvPr>
            <p:ph type="title"/>
          </p:nvPr>
        </p:nvSpPr>
        <p:spPr/>
        <p:txBody>
          <a:bodyPr/>
          <a:lstStyle/>
          <a:p>
            <a:r>
              <a:rPr lang="en-US"/>
              <a:t>Instagram Posts Table | Scott - 4 of 25</a:t>
            </a:r>
          </a:p>
        </p:txBody>
      </p:sp>
      <p:graphicFrame>
        <p:nvGraphicFramePr>
          <p:cNvPr id="5" name="Table Placeholder 4">
            <a:extLst>
              <a:ext uri="{FF2B5EF4-FFF2-40B4-BE49-F238E27FC236}">
                <a16:creationId xmlns:a16="http://schemas.microsoft.com/office/drawing/2014/main" id="{B15E5B19-654D-43AA-A1BE-567930C60CAD}"/>
              </a:ext>
            </a:extLst>
          </p:cNvPr>
          <p:cNvGraphicFramePr>
            <a:graphicFrameLocks noGrp="1"/>
          </p:cNvGraphicFramePr>
          <p:nvPr>
            <p:ph type="tbl" sz="quarter" idx="13"/>
            <p:extLst>
              <p:ext uri="{D42A27DB-BD31-4B8C-83A1-F6EECF244321}">
                <p14:modId xmlns:p14="http://schemas.microsoft.com/office/powerpoint/2010/main" val="2916221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52494057"/>
                    </a:ext>
                  </a:extLst>
                </a:gridCol>
                <a:gridCol w="1810512">
                  <a:extLst>
                    <a:ext uri="{9D8B030D-6E8A-4147-A177-3AD203B41FA5}">
                      <a16:colId xmlns:a16="http://schemas.microsoft.com/office/drawing/2014/main" val="1714545036"/>
                    </a:ext>
                  </a:extLst>
                </a:gridCol>
                <a:gridCol w="822960">
                  <a:extLst>
                    <a:ext uri="{9D8B030D-6E8A-4147-A177-3AD203B41FA5}">
                      <a16:colId xmlns:a16="http://schemas.microsoft.com/office/drawing/2014/main" val="3485753771"/>
                    </a:ext>
                  </a:extLst>
                </a:gridCol>
                <a:gridCol w="822960">
                  <a:extLst>
                    <a:ext uri="{9D8B030D-6E8A-4147-A177-3AD203B41FA5}">
                      <a16:colId xmlns:a16="http://schemas.microsoft.com/office/drawing/2014/main" val="3614948597"/>
                    </a:ext>
                  </a:extLst>
                </a:gridCol>
                <a:gridCol w="822960">
                  <a:extLst>
                    <a:ext uri="{9D8B030D-6E8A-4147-A177-3AD203B41FA5}">
                      <a16:colId xmlns:a16="http://schemas.microsoft.com/office/drawing/2014/main" val="3473906547"/>
                    </a:ext>
                  </a:extLst>
                </a:gridCol>
                <a:gridCol w="822960">
                  <a:extLst>
                    <a:ext uri="{9D8B030D-6E8A-4147-A177-3AD203B41FA5}">
                      <a16:colId xmlns:a16="http://schemas.microsoft.com/office/drawing/2014/main" val="3087290555"/>
                    </a:ext>
                  </a:extLst>
                </a:gridCol>
                <a:gridCol w="822960">
                  <a:extLst>
                    <a:ext uri="{9D8B030D-6E8A-4147-A177-3AD203B41FA5}">
                      <a16:colId xmlns:a16="http://schemas.microsoft.com/office/drawing/2014/main" val="2039228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55128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- 2022-04-09 19:22:41</a:t>
                      </a:r>
                      <a:r>
                        <a:rPr kumimoji="0" lang="en-US" sz="1000" b="0" i="0" u="none" strike="noStrike" kern="1200" cap="none" spc="0" normalizeH="0" baseline="0" noProof="0">
                          <a:ln>
                            <a:noFill/>
                          </a:ln>
                          <a:solidFill>
                            <a:prstClr val="black"/>
                          </a:solidFill>
                          <a:effectLst/>
                          <a:uLnTx/>
                          <a:uFillTx/>
                          <a:latin typeface="+mn-lt"/>
                          <a:ea typeface="+mn-ea"/>
                          <a:cs typeface="+mn-cs"/>
                        </a:rPr>
                        <a:t>
 Felicitaciones soyjulibenedetti por el título!!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277980488_540065880857383_5313792212723289552_n.webp?stp=dst-jpg&amp;_nc_cat=105&amp;ccb=1-5&amp;_nc_sid=8ae9d6&amp;_nc_ohc=3MuPa_p7McAAX_9pXDR&amp;_nc_ht=scontent-iad3-1.cdninstagram.com&amp;edm=AL-3X8kEAAAA&amp;oh=00_AT-50HsfbYtIY_N8fQAHyPnib-sHdKvMeG37gcA4w-QZug&amp;oe=6259C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27447131"/>
                  </a:ext>
                </a:extLst>
              </a:tr>
            </a:tbl>
          </a:graphicData>
        </a:graphic>
      </p:graphicFrame>
      <p:sp>
        <p:nvSpPr>
          <p:cNvPr id="4" name="Text Placeholder 3">
            <a:extLst>
              <a:ext uri="{FF2B5EF4-FFF2-40B4-BE49-F238E27FC236}">
                <a16:creationId xmlns:a16="http://schemas.microsoft.com/office/drawing/2014/main" id="{E642C270-1475-4EED-9F68-02C55C3394F5}"/>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38950303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944F0-74C8-4C3D-B903-3F8E553AFD40}"/>
              </a:ext>
            </a:extLst>
          </p:cNvPr>
          <p:cNvSpPr>
            <a:spLocks noGrp="1"/>
          </p:cNvSpPr>
          <p:nvPr>
            <p:ph type="title"/>
          </p:nvPr>
        </p:nvSpPr>
        <p:spPr/>
        <p:txBody>
          <a:bodyPr/>
          <a:lstStyle/>
          <a:p>
            <a:r>
              <a:rPr lang="en-US"/>
              <a:t>Instagram Posts Table | Scott - 5 of 25</a:t>
            </a:r>
          </a:p>
        </p:txBody>
      </p:sp>
      <p:graphicFrame>
        <p:nvGraphicFramePr>
          <p:cNvPr id="5" name="Table Placeholder 4">
            <a:extLst>
              <a:ext uri="{FF2B5EF4-FFF2-40B4-BE49-F238E27FC236}">
                <a16:creationId xmlns:a16="http://schemas.microsoft.com/office/drawing/2014/main" id="{C8981834-1894-4440-9936-C544B22A7E04}"/>
              </a:ext>
            </a:extLst>
          </p:cNvPr>
          <p:cNvGraphicFramePr>
            <a:graphicFrameLocks noGrp="1"/>
          </p:cNvGraphicFramePr>
          <p:nvPr>
            <p:ph type="tbl" sz="quarter" idx="13"/>
            <p:extLst>
              <p:ext uri="{D42A27DB-BD31-4B8C-83A1-F6EECF244321}">
                <p14:modId xmlns:p14="http://schemas.microsoft.com/office/powerpoint/2010/main" val="153496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12041705"/>
                    </a:ext>
                  </a:extLst>
                </a:gridCol>
                <a:gridCol w="1810512">
                  <a:extLst>
                    <a:ext uri="{9D8B030D-6E8A-4147-A177-3AD203B41FA5}">
                      <a16:colId xmlns:a16="http://schemas.microsoft.com/office/drawing/2014/main" val="2534344376"/>
                    </a:ext>
                  </a:extLst>
                </a:gridCol>
                <a:gridCol w="822960">
                  <a:extLst>
                    <a:ext uri="{9D8B030D-6E8A-4147-A177-3AD203B41FA5}">
                      <a16:colId xmlns:a16="http://schemas.microsoft.com/office/drawing/2014/main" val="917485061"/>
                    </a:ext>
                  </a:extLst>
                </a:gridCol>
                <a:gridCol w="822960">
                  <a:extLst>
                    <a:ext uri="{9D8B030D-6E8A-4147-A177-3AD203B41FA5}">
                      <a16:colId xmlns:a16="http://schemas.microsoft.com/office/drawing/2014/main" val="2215842945"/>
                    </a:ext>
                  </a:extLst>
                </a:gridCol>
                <a:gridCol w="822960">
                  <a:extLst>
                    <a:ext uri="{9D8B030D-6E8A-4147-A177-3AD203B41FA5}">
                      <a16:colId xmlns:a16="http://schemas.microsoft.com/office/drawing/2014/main" val="1006845976"/>
                    </a:ext>
                  </a:extLst>
                </a:gridCol>
                <a:gridCol w="822960">
                  <a:extLst>
                    <a:ext uri="{9D8B030D-6E8A-4147-A177-3AD203B41FA5}">
                      <a16:colId xmlns:a16="http://schemas.microsoft.com/office/drawing/2014/main" val="70017046"/>
                    </a:ext>
                  </a:extLst>
                </a:gridCol>
                <a:gridCol w="822960">
                  <a:extLst>
                    <a:ext uri="{9D8B030D-6E8A-4147-A177-3AD203B41FA5}">
                      <a16:colId xmlns:a16="http://schemas.microsoft.com/office/drawing/2014/main" val="1364366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4007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- 2022-04-05 21:26:30</a:t>
                      </a:r>
                      <a:r>
                        <a:rPr kumimoji="0" lang="es-ES" sz="1000" b="0" i="0" u="none" strike="noStrike" kern="1200" cap="none" spc="0" normalizeH="0" baseline="0" noProof="0">
                          <a:ln>
                            <a:noFill/>
                          </a:ln>
                          <a:solidFill>
                            <a:prstClr val="black"/>
                          </a:solidFill>
                          <a:effectLst/>
                          <a:uLnTx/>
                          <a:uFillTx/>
                          <a:latin typeface="+mn-lt"/>
                          <a:ea typeface="+mn-ea"/>
                          <a:cs typeface="+mn-cs"/>
                        </a:rPr>
                        <a:t>
 ¡Así es! ¡ Facu Cayata presente en la Copa del Mundo junto a las grandes figuras del Trek Internacional! 
Uno de los mejores bikers juveniles, 17 años, del mtb argentino dejará todo en la pista de Petropólis para hacer historia en su primera Copa del Mundo UCI. Gracias al apoyo de Trek internacional podrá vivir una experiencia inigualable para su carrera. 
¡A dejarle un mensaje de motivación a este pequeño gigante!
trekbikes trekbicycleargentina bontragerargentina santini_arg OpticaCentralStore shimanoargentina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277953097_112608074616530_6170041134102895805_n.jpg?_nc_cat=101&amp;ccb=1-5&amp;_nc_sid=8ae9d6&amp;_nc_ohc=ZnMNZrTSduoAX_F2Xsc&amp;_nc_ht=scontent-iad3-1.cdninstagram.com&amp;edm=AL-3X8kEAAAA&amp;oh=00_AT-QUL1sPnuOKCFXaSfGxFV0oJzmNEnfMBcrw8313BvL4Q&amp;oe=625A54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17068340"/>
                  </a:ext>
                </a:extLst>
              </a:tr>
            </a:tbl>
          </a:graphicData>
        </a:graphic>
      </p:graphicFrame>
      <p:sp>
        <p:nvSpPr>
          <p:cNvPr id="4" name="Text Placeholder 3">
            <a:extLst>
              <a:ext uri="{FF2B5EF4-FFF2-40B4-BE49-F238E27FC236}">
                <a16:creationId xmlns:a16="http://schemas.microsoft.com/office/drawing/2014/main" id="{F637086C-3674-4949-A189-4D791F740A93}"/>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36218082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1D2CD-7FC7-4FBC-B974-694293F6314B}"/>
              </a:ext>
            </a:extLst>
          </p:cNvPr>
          <p:cNvSpPr>
            <a:spLocks noGrp="1"/>
          </p:cNvSpPr>
          <p:nvPr>
            <p:ph type="title"/>
          </p:nvPr>
        </p:nvSpPr>
        <p:spPr/>
        <p:txBody>
          <a:bodyPr/>
          <a:lstStyle/>
          <a:p>
            <a:r>
              <a:rPr lang="en-US"/>
              <a:t>Instagram Posts Table | Scott - 6 of 25</a:t>
            </a:r>
          </a:p>
        </p:txBody>
      </p:sp>
      <p:graphicFrame>
        <p:nvGraphicFramePr>
          <p:cNvPr id="5" name="Table Placeholder 4">
            <a:extLst>
              <a:ext uri="{FF2B5EF4-FFF2-40B4-BE49-F238E27FC236}">
                <a16:creationId xmlns:a16="http://schemas.microsoft.com/office/drawing/2014/main" id="{43992C06-EC43-4861-88DC-51A39FD1A734}"/>
              </a:ext>
            </a:extLst>
          </p:cNvPr>
          <p:cNvGraphicFramePr>
            <a:graphicFrameLocks noGrp="1"/>
          </p:cNvGraphicFramePr>
          <p:nvPr>
            <p:ph type="tbl" sz="quarter" idx="13"/>
            <p:extLst>
              <p:ext uri="{D42A27DB-BD31-4B8C-83A1-F6EECF244321}">
                <p14:modId xmlns:p14="http://schemas.microsoft.com/office/powerpoint/2010/main" val="1767203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60097112"/>
                    </a:ext>
                  </a:extLst>
                </a:gridCol>
                <a:gridCol w="1810512">
                  <a:extLst>
                    <a:ext uri="{9D8B030D-6E8A-4147-A177-3AD203B41FA5}">
                      <a16:colId xmlns:a16="http://schemas.microsoft.com/office/drawing/2014/main" val="3205368199"/>
                    </a:ext>
                  </a:extLst>
                </a:gridCol>
                <a:gridCol w="822960">
                  <a:extLst>
                    <a:ext uri="{9D8B030D-6E8A-4147-A177-3AD203B41FA5}">
                      <a16:colId xmlns:a16="http://schemas.microsoft.com/office/drawing/2014/main" val="2650315288"/>
                    </a:ext>
                  </a:extLst>
                </a:gridCol>
                <a:gridCol w="822960">
                  <a:extLst>
                    <a:ext uri="{9D8B030D-6E8A-4147-A177-3AD203B41FA5}">
                      <a16:colId xmlns:a16="http://schemas.microsoft.com/office/drawing/2014/main" val="1848833760"/>
                    </a:ext>
                  </a:extLst>
                </a:gridCol>
                <a:gridCol w="822960">
                  <a:extLst>
                    <a:ext uri="{9D8B030D-6E8A-4147-A177-3AD203B41FA5}">
                      <a16:colId xmlns:a16="http://schemas.microsoft.com/office/drawing/2014/main" val="1923786971"/>
                    </a:ext>
                  </a:extLst>
                </a:gridCol>
                <a:gridCol w="822960">
                  <a:extLst>
                    <a:ext uri="{9D8B030D-6E8A-4147-A177-3AD203B41FA5}">
                      <a16:colId xmlns:a16="http://schemas.microsoft.com/office/drawing/2014/main" val="4248410460"/>
                    </a:ext>
                  </a:extLst>
                </a:gridCol>
                <a:gridCol w="822960">
                  <a:extLst>
                    <a:ext uri="{9D8B030D-6E8A-4147-A177-3AD203B41FA5}">
                      <a16:colId xmlns:a16="http://schemas.microsoft.com/office/drawing/2014/main" val="1123409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7024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- 2022-03-30 15:34:38</a:t>
                      </a:r>
                      <a:r>
                        <a:rPr kumimoji="0" lang="en-US" sz="1000" b="0" i="0" u="none" strike="noStrike" kern="1200" cap="none" spc="0" normalizeH="0" baseline="0" noProof="0">
                          <a:ln>
                            <a:noFill/>
                          </a:ln>
                          <a:solidFill>
                            <a:prstClr val="black"/>
                          </a:solidFill>
                          <a:effectLst/>
                          <a:uLnTx/>
                          <a:uFillTx/>
                          <a:latin typeface="+mn-lt"/>
                          <a:ea typeface="+mn-ea"/>
                          <a:cs typeface="+mn-cs"/>
                        </a:rPr>
                        <a:t>
 ¡ Barbara Frisch se suma al #TeamTrekBontrager! 
barbarafrisch_mit se une al equipo para participar en los mejores eventos de Buenos Aires. 
¡Bienvenida Barbara! 
trekbikes trekbicycleargentina bontragerargentina santini_arg OpticaCentralStore shimanoargentina colchonespiero  santini_arg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277526245_520434656358281_8737605377188156996_n.jpg?_nc_cat=100&amp;ccb=1-5&amp;_nc_sid=8ae9d6&amp;_nc_ohc=E4cckMzxbkIAX9Ge-y-&amp;_nc_ht=scontent-iad3-1.cdninstagram.com&amp;edm=AL-3X8kEAAAA&amp;oh=00_AT_lfStSG6rPhbcHHDkpFPbn9LKtIseM6pABS-qK-SX79Q&amp;oe=625AB2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1739543"/>
                  </a:ext>
                </a:extLst>
              </a:tr>
            </a:tbl>
          </a:graphicData>
        </a:graphic>
      </p:graphicFrame>
      <p:sp>
        <p:nvSpPr>
          <p:cNvPr id="4" name="Text Placeholder 3">
            <a:extLst>
              <a:ext uri="{FF2B5EF4-FFF2-40B4-BE49-F238E27FC236}">
                <a16:creationId xmlns:a16="http://schemas.microsoft.com/office/drawing/2014/main" id="{DF4CB9B5-78E7-4D6B-BB7C-0FFD09500DC4}"/>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39863223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A7EFF-B17A-4D37-9FBD-74C59F0C47A3}"/>
              </a:ext>
            </a:extLst>
          </p:cNvPr>
          <p:cNvSpPr>
            <a:spLocks noGrp="1"/>
          </p:cNvSpPr>
          <p:nvPr>
            <p:ph type="title"/>
          </p:nvPr>
        </p:nvSpPr>
        <p:spPr/>
        <p:txBody>
          <a:bodyPr/>
          <a:lstStyle/>
          <a:p>
            <a:r>
              <a:rPr lang="en-US"/>
              <a:t>Instagram Posts Table | Scott - 7 of 25</a:t>
            </a:r>
          </a:p>
        </p:txBody>
      </p:sp>
      <p:graphicFrame>
        <p:nvGraphicFramePr>
          <p:cNvPr id="5" name="Table Placeholder 4">
            <a:extLst>
              <a:ext uri="{FF2B5EF4-FFF2-40B4-BE49-F238E27FC236}">
                <a16:creationId xmlns:a16="http://schemas.microsoft.com/office/drawing/2014/main" id="{CC0B6210-6C92-484C-BD60-89826E50DAB5}"/>
              </a:ext>
            </a:extLst>
          </p:cNvPr>
          <p:cNvGraphicFramePr>
            <a:graphicFrameLocks noGrp="1"/>
          </p:cNvGraphicFramePr>
          <p:nvPr>
            <p:ph type="tbl" sz="quarter" idx="13"/>
            <p:extLst>
              <p:ext uri="{D42A27DB-BD31-4B8C-83A1-F6EECF244321}">
                <p14:modId xmlns:p14="http://schemas.microsoft.com/office/powerpoint/2010/main" val="3475271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38042371"/>
                    </a:ext>
                  </a:extLst>
                </a:gridCol>
                <a:gridCol w="1810512">
                  <a:extLst>
                    <a:ext uri="{9D8B030D-6E8A-4147-A177-3AD203B41FA5}">
                      <a16:colId xmlns:a16="http://schemas.microsoft.com/office/drawing/2014/main" val="2925984092"/>
                    </a:ext>
                  </a:extLst>
                </a:gridCol>
                <a:gridCol w="822960">
                  <a:extLst>
                    <a:ext uri="{9D8B030D-6E8A-4147-A177-3AD203B41FA5}">
                      <a16:colId xmlns:a16="http://schemas.microsoft.com/office/drawing/2014/main" val="666904373"/>
                    </a:ext>
                  </a:extLst>
                </a:gridCol>
                <a:gridCol w="822960">
                  <a:extLst>
                    <a:ext uri="{9D8B030D-6E8A-4147-A177-3AD203B41FA5}">
                      <a16:colId xmlns:a16="http://schemas.microsoft.com/office/drawing/2014/main" val="3798451808"/>
                    </a:ext>
                  </a:extLst>
                </a:gridCol>
                <a:gridCol w="822960">
                  <a:extLst>
                    <a:ext uri="{9D8B030D-6E8A-4147-A177-3AD203B41FA5}">
                      <a16:colId xmlns:a16="http://schemas.microsoft.com/office/drawing/2014/main" val="656487834"/>
                    </a:ext>
                  </a:extLst>
                </a:gridCol>
                <a:gridCol w="822960">
                  <a:extLst>
                    <a:ext uri="{9D8B030D-6E8A-4147-A177-3AD203B41FA5}">
                      <a16:colId xmlns:a16="http://schemas.microsoft.com/office/drawing/2014/main" val="4213084613"/>
                    </a:ext>
                  </a:extLst>
                </a:gridCol>
                <a:gridCol w="822960">
                  <a:extLst>
                    <a:ext uri="{9D8B030D-6E8A-4147-A177-3AD203B41FA5}">
                      <a16:colId xmlns:a16="http://schemas.microsoft.com/office/drawing/2014/main" val="3950975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9685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- 2022-03-25 19:04:51</a:t>
                      </a:r>
                      <a:r>
                        <a:rPr kumimoji="0" lang="es-ES" sz="1000" b="0" i="0" u="none" strike="noStrike" kern="1200" cap="none" spc="0" normalizeH="0" baseline="0" noProof="0">
                          <a:ln>
                            <a:noFill/>
                          </a:ln>
                          <a:solidFill>
                            <a:prstClr val="black"/>
                          </a:solidFill>
                          <a:effectLst/>
                          <a:uLnTx/>
                          <a:uFillTx/>
                          <a:latin typeface="+mn-lt"/>
                          <a:ea typeface="+mn-ea"/>
                          <a:cs typeface="+mn-cs"/>
                        </a:rPr>
                        <a:t>
 ¡Llegó el momento y bikecarito está lista para una de las carreras más importantes del año! 
Caro ya sabe que es ganar en vueltaaltascumbres y este año no es la excepción para ir por todo con su #supercaliber.
¡Dejale un mensaje de ánimo a caro para la carrera! 
trekbikes trekbicycleargentina bontragerargentina santini_arg OpticaCentralStore shimanoargentina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277151048_952325108982313_2292001253872434081_n.jpg?_nc_cat=106&amp;ccb=1-5&amp;_nc_sid=8ae9d6&amp;_nc_ohc=9DFgJZ624TcAX-qf50L&amp;_nc_ht=scontent-iad3-1.cdninstagram.com&amp;edm=AL-3X8kEAAAA&amp;oh=00_AT-5az5Dhv3YryFrVRf_-cT3gYEwYw_EzQTpvhoM1eLysg&amp;oe=625B73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69704233"/>
                  </a:ext>
                </a:extLst>
              </a:tr>
            </a:tbl>
          </a:graphicData>
        </a:graphic>
      </p:graphicFrame>
      <p:sp>
        <p:nvSpPr>
          <p:cNvPr id="4" name="Text Placeholder 3">
            <a:extLst>
              <a:ext uri="{FF2B5EF4-FFF2-40B4-BE49-F238E27FC236}">
                <a16:creationId xmlns:a16="http://schemas.microsoft.com/office/drawing/2014/main" id="{78509332-C054-4CF0-B5A4-BC191395F14C}"/>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2416539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E64B1-813D-42E0-AC91-500A1A5026B2}"/>
              </a:ext>
            </a:extLst>
          </p:cNvPr>
          <p:cNvSpPr>
            <a:spLocks noGrp="1"/>
          </p:cNvSpPr>
          <p:nvPr>
            <p:ph type="title"/>
          </p:nvPr>
        </p:nvSpPr>
        <p:spPr/>
        <p:txBody>
          <a:bodyPr/>
          <a:lstStyle/>
          <a:p>
            <a:r>
              <a:rPr lang="en-US"/>
              <a:t>Instagram Posts Table | Scott - 8 of 25</a:t>
            </a:r>
          </a:p>
        </p:txBody>
      </p:sp>
      <p:graphicFrame>
        <p:nvGraphicFramePr>
          <p:cNvPr id="5" name="Table Placeholder 4">
            <a:extLst>
              <a:ext uri="{FF2B5EF4-FFF2-40B4-BE49-F238E27FC236}">
                <a16:creationId xmlns:a16="http://schemas.microsoft.com/office/drawing/2014/main" id="{01FE1B69-E799-4983-B410-DEA4E26D8F09}"/>
              </a:ext>
            </a:extLst>
          </p:cNvPr>
          <p:cNvGraphicFramePr>
            <a:graphicFrameLocks noGrp="1"/>
          </p:cNvGraphicFramePr>
          <p:nvPr>
            <p:ph type="tbl" sz="quarter" idx="13"/>
            <p:extLst>
              <p:ext uri="{D42A27DB-BD31-4B8C-83A1-F6EECF244321}">
                <p14:modId xmlns:p14="http://schemas.microsoft.com/office/powerpoint/2010/main" val="2011038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47525612"/>
                    </a:ext>
                  </a:extLst>
                </a:gridCol>
                <a:gridCol w="1810512">
                  <a:extLst>
                    <a:ext uri="{9D8B030D-6E8A-4147-A177-3AD203B41FA5}">
                      <a16:colId xmlns:a16="http://schemas.microsoft.com/office/drawing/2014/main" val="2076607146"/>
                    </a:ext>
                  </a:extLst>
                </a:gridCol>
                <a:gridCol w="822960">
                  <a:extLst>
                    <a:ext uri="{9D8B030D-6E8A-4147-A177-3AD203B41FA5}">
                      <a16:colId xmlns:a16="http://schemas.microsoft.com/office/drawing/2014/main" val="1442212785"/>
                    </a:ext>
                  </a:extLst>
                </a:gridCol>
                <a:gridCol w="822960">
                  <a:extLst>
                    <a:ext uri="{9D8B030D-6E8A-4147-A177-3AD203B41FA5}">
                      <a16:colId xmlns:a16="http://schemas.microsoft.com/office/drawing/2014/main" val="2779476076"/>
                    </a:ext>
                  </a:extLst>
                </a:gridCol>
                <a:gridCol w="822960">
                  <a:extLst>
                    <a:ext uri="{9D8B030D-6E8A-4147-A177-3AD203B41FA5}">
                      <a16:colId xmlns:a16="http://schemas.microsoft.com/office/drawing/2014/main" val="2919099575"/>
                    </a:ext>
                  </a:extLst>
                </a:gridCol>
                <a:gridCol w="822960">
                  <a:extLst>
                    <a:ext uri="{9D8B030D-6E8A-4147-A177-3AD203B41FA5}">
                      <a16:colId xmlns:a16="http://schemas.microsoft.com/office/drawing/2014/main" val="2109049013"/>
                    </a:ext>
                  </a:extLst>
                </a:gridCol>
                <a:gridCol w="822960">
                  <a:extLst>
                    <a:ext uri="{9D8B030D-6E8A-4147-A177-3AD203B41FA5}">
                      <a16:colId xmlns:a16="http://schemas.microsoft.com/office/drawing/2014/main" val="3139932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5621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- 2022-03-14 20:45:36</a:t>
                      </a:r>
                      <a:r>
                        <a:rPr kumimoji="0" lang="en-US" sz="1000" b="0" i="0" u="none" strike="noStrike" kern="1200" cap="none" spc="0" normalizeH="0" baseline="0" noProof="0">
                          <a:ln>
                            <a:noFill/>
                          </a:ln>
                          <a:solidFill>
                            <a:prstClr val="black"/>
                          </a:solidFill>
                          <a:effectLst/>
                          <a:uLnTx/>
                          <a:uFillTx/>
                          <a:latin typeface="+mn-lt"/>
                          <a:ea typeface="+mn-ea"/>
                          <a:cs typeface="+mn-cs"/>
                        </a:rPr>
                        <a:t>
 ¡ jonatanfragosa se suma al #TeamtrekBontrager! 
El último ganador de riopinto 2021,en Máster A, se suma para ser protagonistas en todas las carreras de la Provincia de Buenos Aires. 
¡Bienvenido Jona! 
trekbikes trekbicycleargentina bontragerargentina  OpticaCentralStore shimanoargentina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275738829_683218386059391_6327646746994314617_n.jpg?_nc_cat=102&amp;ccb=1-5&amp;_nc_sid=8ae9d6&amp;_nc_ohc=QIDYVh-7tNAAX_tMMIW&amp;_nc_ht=scontent-iad3-1.cdninstagram.com&amp;edm=AL-3X8kEAAAA&amp;oh=00_AT_qEtG4mgkUDKoQjFzDutxR_3rKYkNAbrodzAVBwhIV_w&amp;oe=6259E41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70352989"/>
                  </a:ext>
                </a:extLst>
              </a:tr>
            </a:tbl>
          </a:graphicData>
        </a:graphic>
      </p:graphicFrame>
      <p:sp>
        <p:nvSpPr>
          <p:cNvPr id="4" name="Text Placeholder 3">
            <a:extLst>
              <a:ext uri="{FF2B5EF4-FFF2-40B4-BE49-F238E27FC236}">
                <a16:creationId xmlns:a16="http://schemas.microsoft.com/office/drawing/2014/main" id="{39E13304-376F-4DAE-94A2-E1E4239A8717}"/>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23536578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D5B9F-95CC-4F7A-B9D6-FE4E44973000}"/>
              </a:ext>
            </a:extLst>
          </p:cNvPr>
          <p:cNvSpPr>
            <a:spLocks noGrp="1"/>
          </p:cNvSpPr>
          <p:nvPr>
            <p:ph type="title"/>
          </p:nvPr>
        </p:nvSpPr>
        <p:spPr/>
        <p:txBody>
          <a:bodyPr/>
          <a:lstStyle/>
          <a:p>
            <a:r>
              <a:rPr lang="en-US"/>
              <a:t>Instagram Posts Table | Scott - 9 of 25</a:t>
            </a:r>
          </a:p>
        </p:txBody>
      </p:sp>
      <p:graphicFrame>
        <p:nvGraphicFramePr>
          <p:cNvPr id="5" name="Table Placeholder 4">
            <a:extLst>
              <a:ext uri="{FF2B5EF4-FFF2-40B4-BE49-F238E27FC236}">
                <a16:creationId xmlns:a16="http://schemas.microsoft.com/office/drawing/2014/main" id="{92D57491-1726-4E2F-A3A8-FAAD5C5B24D5}"/>
              </a:ext>
            </a:extLst>
          </p:cNvPr>
          <p:cNvGraphicFramePr>
            <a:graphicFrameLocks noGrp="1"/>
          </p:cNvGraphicFramePr>
          <p:nvPr>
            <p:ph type="tbl" sz="quarter" idx="13"/>
            <p:extLst>
              <p:ext uri="{D42A27DB-BD31-4B8C-83A1-F6EECF244321}">
                <p14:modId xmlns:p14="http://schemas.microsoft.com/office/powerpoint/2010/main" val="1752909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37436625"/>
                    </a:ext>
                  </a:extLst>
                </a:gridCol>
                <a:gridCol w="1810512">
                  <a:extLst>
                    <a:ext uri="{9D8B030D-6E8A-4147-A177-3AD203B41FA5}">
                      <a16:colId xmlns:a16="http://schemas.microsoft.com/office/drawing/2014/main" val="2346029086"/>
                    </a:ext>
                  </a:extLst>
                </a:gridCol>
                <a:gridCol w="822960">
                  <a:extLst>
                    <a:ext uri="{9D8B030D-6E8A-4147-A177-3AD203B41FA5}">
                      <a16:colId xmlns:a16="http://schemas.microsoft.com/office/drawing/2014/main" val="3991731318"/>
                    </a:ext>
                  </a:extLst>
                </a:gridCol>
                <a:gridCol w="822960">
                  <a:extLst>
                    <a:ext uri="{9D8B030D-6E8A-4147-A177-3AD203B41FA5}">
                      <a16:colId xmlns:a16="http://schemas.microsoft.com/office/drawing/2014/main" val="981687587"/>
                    </a:ext>
                  </a:extLst>
                </a:gridCol>
                <a:gridCol w="822960">
                  <a:extLst>
                    <a:ext uri="{9D8B030D-6E8A-4147-A177-3AD203B41FA5}">
                      <a16:colId xmlns:a16="http://schemas.microsoft.com/office/drawing/2014/main" val="3075450456"/>
                    </a:ext>
                  </a:extLst>
                </a:gridCol>
                <a:gridCol w="822960">
                  <a:extLst>
                    <a:ext uri="{9D8B030D-6E8A-4147-A177-3AD203B41FA5}">
                      <a16:colId xmlns:a16="http://schemas.microsoft.com/office/drawing/2014/main" val="3221923460"/>
                    </a:ext>
                  </a:extLst>
                </a:gridCol>
                <a:gridCol w="822960">
                  <a:extLst>
                    <a:ext uri="{9D8B030D-6E8A-4147-A177-3AD203B41FA5}">
                      <a16:colId xmlns:a16="http://schemas.microsoft.com/office/drawing/2014/main" val="2217754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90605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- 2022-03-26 20:06:01</a:t>
                      </a:r>
                      <a:r>
                        <a:rPr kumimoji="0" lang="en-US" sz="1000" b="0" i="0" u="none" strike="noStrike" kern="1200" cap="none" spc="0" normalizeH="0" baseline="0" noProof="0">
                          <a:ln>
                            <a:noFill/>
                          </a:ln>
                          <a:solidFill>
                            <a:prstClr val="black"/>
                          </a:solidFill>
                          <a:effectLst/>
                          <a:uLnTx/>
                          <a:uFillTx/>
                          <a:latin typeface="+mn-lt"/>
                          <a:ea typeface="+mn-ea"/>
                          <a:cs typeface="+mn-cs"/>
                        </a:rPr>
                        <a:t>
 ¡ #Teamtrek vueltaaltascumbres 22! 
Las mejores fotos del team en la antesala de Altascumbres en Mina Clavero, Córdoba. 
trekbikes trekbicycleargentina bontragerargentina santini_arg OpticaCentralStore shimanoargentina colchonespiero  santini_arg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277355090_3111835188949349_7904351044657169451_n.jpg?_nc_cat=110&amp;ccb=1-5&amp;_nc_sid=8ae9d6&amp;_nc_ohc=1KcfMmKzDywAX-IPZ4n&amp;_nc_ht=scontent-iad3-1.cdninstagram.com&amp;edm=AL-3X8kEAAAA&amp;oh=00_AT_Z5W0kixzWb5pk4xvPLaItC1xwaNuAXoMkHg-_ljVxTg&amp;oe=625A8143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67138130"/>
                  </a:ext>
                </a:extLst>
              </a:tr>
            </a:tbl>
          </a:graphicData>
        </a:graphic>
      </p:graphicFrame>
      <p:sp>
        <p:nvSpPr>
          <p:cNvPr id="4" name="Text Placeholder 3">
            <a:extLst>
              <a:ext uri="{FF2B5EF4-FFF2-40B4-BE49-F238E27FC236}">
                <a16:creationId xmlns:a16="http://schemas.microsoft.com/office/drawing/2014/main" id="{EAB993E7-8039-44A0-9D3F-F5F27BB5CF7F}"/>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26247671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732B9-968B-4148-A779-576D3D322FFB}"/>
              </a:ext>
            </a:extLst>
          </p:cNvPr>
          <p:cNvSpPr>
            <a:spLocks noGrp="1"/>
          </p:cNvSpPr>
          <p:nvPr>
            <p:ph type="title"/>
          </p:nvPr>
        </p:nvSpPr>
        <p:spPr/>
        <p:txBody>
          <a:bodyPr/>
          <a:lstStyle/>
          <a:p>
            <a:r>
              <a:rPr lang="en-US"/>
              <a:t>Instagram Posts Table | Scott - 10 of 25</a:t>
            </a:r>
          </a:p>
        </p:txBody>
      </p:sp>
      <p:graphicFrame>
        <p:nvGraphicFramePr>
          <p:cNvPr id="5" name="Table Placeholder 4">
            <a:extLst>
              <a:ext uri="{FF2B5EF4-FFF2-40B4-BE49-F238E27FC236}">
                <a16:creationId xmlns:a16="http://schemas.microsoft.com/office/drawing/2014/main" id="{59E79287-6A1E-463B-81DB-0314E0AA6528}"/>
              </a:ext>
            </a:extLst>
          </p:cNvPr>
          <p:cNvGraphicFramePr>
            <a:graphicFrameLocks noGrp="1"/>
          </p:cNvGraphicFramePr>
          <p:nvPr>
            <p:ph type="tbl" sz="quarter" idx="13"/>
            <p:extLst>
              <p:ext uri="{D42A27DB-BD31-4B8C-83A1-F6EECF244321}">
                <p14:modId xmlns:p14="http://schemas.microsoft.com/office/powerpoint/2010/main" val="2309416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63734480"/>
                    </a:ext>
                  </a:extLst>
                </a:gridCol>
                <a:gridCol w="1810512">
                  <a:extLst>
                    <a:ext uri="{9D8B030D-6E8A-4147-A177-3AD203B41FA5}">
                      <a16:colId xmlns:a16="http://schemas.microsoft.com/office/drawing/2014/main" val="1561631696"/>
                    </a:ext>
                  </a:extLst>
                </a:gridCol>
                <a:gridCol w="822960">
                  <a:extLst>
                    <a:ext uri="{9D8B030D-6E8A-4147-A177-3AD203B41FA5}">
                      <a16:colId xmlns:a16="http://schemas.microsoft.com/office/drawing/2014/main" val="596136588"/>
                    </a:ext>
                  </a:extLst>
                </a:gridCol>
                <a:gridCol w="822960">
                  <a:extLst>
                    <a:ext uri="{9D8B030D-6E8A-4147-A177-3AD203B41FA5}">
                      <a16:colId xmlns:a16="http://schemas.microsoft.com/office/drawing/2014/main" val="1122467331"/>
                    </a:ext>
                  </a:extLst>
                </a:gridCol>
                <a:gridCol w="822960">
                  <a:extLst>
                    <a:ext uri="{9D8B030D-6E8A-4147-A177-3AD203B41FA5}">
                      <a16:colId xmlns:a16="http://schemas.microsoft.com/office/drawing/2014/main" val="2848491108"/>
                    </a:ext>
                  </a:extLst>
                </a:gridCol>
                <a:gridCol w="822960">
                  <a:extLst>
                    <a:ext uri="{9D8B030D-6E8A-4147-A177-3AD203B41FA5}">
                      <a16:colId xmlns:a16="http://schemas.microsoft.com/office/drawing/2014/main" val="3960389528"/>
                    </a:ext>
                  </a:extLst>
                </a:gridCol>
                <a:gridCol w="822960">
                  <a:extLst>
                    <a:ext uri="{9D8B030D-6E8A-4147-A177-3AD203B41FA5}">
                      <a16:colId xmlns:a16="http://schemas.microsoft.com/office/drawing/2014/main" val="642161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3603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- 2022-03-22 15:18:19</a:t>
                      </a:r>
                      <a:r>
                        <a:rPr kumimoji="0" lang="en-US" sz="1000" b="0" i="0" u="none" strike="noStrike" kern="1200" cap="none" spc="0" normalizeH="0" baseline="0" noProof="0">
                          <a:ln>
                            <a:noFill/>
                          </a:ln>
                          <a:solidFill>
                            <a:prstClr val="black"/>
                          </a:solidFill>
                          <a:effectLst/>
                          <a:uLnTx/>
                          <a:uFillTx/>
                          <a:latin typeface="+mn-lt"/>
                          <a:ea typeface="+mn-ea"/>
                          <a:cs typeface="+mn-cs"/>
                        </a:rPr>
                        <a:t>
 ¡Empieza la cuenta regresiva de vueltaaltascumbres y el team ya está listo para dejarlo todo! 
trekbikes trekbicycleargentina bontragerargentina santini_arg OpticaCentralStore shimanoargentina colchonespiero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276961545_667447501006897_4369552036970818566_n.jpg?_nc_cat=107&amp;ccb=1-5&amp;_nc_sid=8ae9d6&amp;_nc_ohc=EiMhuJDLO4gAX_E3Xi9&amp;_nc_ht=scontent-iad3-1.cdninstagram.com&amp;edm=AL-3X8kEAAAA&amp;oh=00_AT81WlGJHDHJ-yflC3PbtY-8BQI9NhOdiMq6dFa475PspA&amp;oe=625B3D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67968314"/>
                  </a:ext>
                </a:extLst>
              </a:tr>
            </a:tbl>
          </a:graphicData>
        </a:graphic>
      </p:graphicFrame>
      <p:sp>
        <p:nvSpPr>
          <p:cNvPr id="4" name="Text Placeholder 3">
            <a:extLst>
              <a:ext uri="{FF2B5EF4-FFF2-40B4-BE49-F238E27FC236}">
                <a16:creationId xmlns:a16="http://schemas.microsoft.com/office/drawing/2014/main" id="{064CF17E-BC64-4A0B-9D46-F803E9CABB28}"/>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13800707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4243C-BB2F-4CB3-859B-6C0E47063D5D}"/>
              </a:ext>
            </a:extLst>
          </p:cNvPr>
          <p:cNvSpPr>
            <a:spLocks noGrp="1"/>
          </p:cNvSpPr>
          <p:nvPr>
            <p:ph type="title"/>
          </p:nvPr>
        </p:nvSpPr>
        <p:spPr/>
        <p:txBody>
          <a:bodyPr/>
          <a:lstStyle/>
          <a:p>
            <a:r>
              <a:rPr lang="en-US"/>
              <a:t>Instagram Posts Table | Scott - 11 of 25</a:t>
            </a:r>
          </a:p>
        </p:txBody>
      </p:sp>
      <p:graphicFrame>
        <p:nvGraphicFramePr>
          <p:cNvPr id="5" name="Table Placeholder 4">
            <a:extLst>
              <a:ext uri="{FF2B5EF4-FFF2-40B4-BE49-F238E27FC236}">
                <a16:creationId xmlns:a16="http://schemas.microsoft.com/office/drawing/2014/main" id="{E9AC122B-67AC-4F36-B7AF-1C112C578399}"/>
              </a:ext>
            </a:extLst>
          </p:cNvPr>
          <p:cNvGraphicFramePr>
            <a:graphicFrameLocks noGrp="1"/>
          </p:cNvGraphicFramePr>
          <p:nvPr>
            <p:ph type="tbl" sz="quarter" idx="13"/>
            <p:extLst>
              <p:ext uri="{D42A27DB-BD31-4B8C-83A1-F6EECF244321}">
                <p14:modId xmlns:p14="http://schemas.microsoft.com/office/powerpoint/2010/main" val="3113683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04869669"/>
                    </a:ext>
                  </a:extLst>
                </a:gridCol>
                <a:gridCol w="1810512">
                  <a:extLst>
                    <a:ext uri="{9D8B030D-6E8A-4147-A177-3AD203B41FA5}">
                      <a16:colId xmlns:a16="http://schemas.microsoft.com/office/drawing/2014/main" val="3702564094"/>
                    </a:ext>
                  </a:extLst>
                </a:gridCol>
                <a:gridCol w="822960">
                  <a:extLst>
                    <a:ext uri="{9D8B030D-6E8A-4147-A177-3AD203B41FA5}">
                      <a16:colId xmlns:a16="http://schemas.microsoft.com/office/drawing/2014/main" val="3400225108"/>
                    </a:ext>
                  </a:extLst>
                </a:gridCol>
                <a:gridCol w="822960">
                  <a:extLst>
                    <a:ext uri="{9D8B030D-6E8A-4147-A177-3AD203B41FA5}">
                      <a16:colId xmlns:a16="http://schemas.microsoft.com/office/drawing/2014/main" val="1756317338"/>
                    </a:ext>
                  </a:extLst>
                </a:gridCol>
                <a:gridCol w="822960">
                  <a:extLst>
                    <a:ext uri="{9D8B030D-6E8A-4147-A177-3AD203B41FA5}">
                      <a16:colId xmlns:a16="http://schemas.microsoft.com/office/drawing/2014/main" val="3485767721"/>
                    </a:ext>
                  </a:extLst>
                </a:gridCol>
                <a:gridCol w="822960">
                  <a:extLst>
                    <a:ext uri="{9D8B030D-6E8A-4147-A177-3AD203B41FA5}">
                      <a16:colId xmlns:a16="http://schemas.microsoft.com/office/drawing/2014/main" val="17463502"/>
                    </a:ext>
                  </a:extLst>
                </a:gridCol>
                <a:gridCol w="822960">
                  <a:extLst>
                    <a:ext uri="{9D8B030D-6E8A-4147-A177-3AD203B41FA5}">
                      <a16:colId xmlns:a16="http://schemas.microsoft.com/office/drawing/2014/main" val="2994907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8598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- 2022-03-27 13:38:36</a:t>
                      </a:r>
                      <a:r>
                        <a:rPr kumimoji="0" lang="en-US" sz="1000" b="0" i="0" u="none" strike="noStrike" kern="1200" cap="none" spc="0" normalizeH="0" baseline="0" noProof="0">
                          <a:ln>
                            <a:noFill/>
                          </a:ln>
                          <a:solidFill>
                            <a:prstClr val="black"/>
                          </a:solidFill>
                          <a:effectLst/>
                          <a:uLnTx/>
                          <a:uFillTx/>
                          <a:latin typeface="+mn-lt"/>
                          <a:ea typeface="+mn-ea"/>
                          <a:cs typeface="+mn-cs"/>
                        </a:rPr>
                        <a:t>
 Final del capeepic 
Dura prueba para el scottmtbracing y sus riders: jrf94 , larsrace y nschurter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277374909_362627182425058_2183594660757642995_n.webp?stp=dst-jpg&amp;_nc_cat=111&amp;ccb=1-5&amp;_nc_sid=8ae9d6&amp;_nc_ohc=OEd5DTJ8dCoAX9dCZqN&amp;_nc_ht=scontent-iad3-1.cdninstagram.com&amp;edm=AL-3X8kEAAAA&amp;oh=00_AT_Sdp0f87fjzZrthSdwXpNY4NJPnBYA6Q4CeazssP34-g&amp;oe=625AAB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14598669"/>
                  </a:ext>
                </a:extLst>
              </a:tr>
            </a:tbl>
          </a:graphicData>
        </a:graphic>
      </p:graphicFrame>
      <p:sp>
        <p:nvSpPr>
          <p:cNvPr id="4" name="Text Placeholder 3">
            <a:extLst>
              <a:ext uri="{FF2B5EF4-FFF2-40B4-BE49-F238E27FC236}">
                <a16:creationId xmlns:a16="http://schemas.microsoft.com/office/drawing/2014/main" id="{6394303A-522A-4419-B77B-B4759A3FC41C}"/>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8325208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E5FFD-86C7-4B9A-ADC4-E0F2451042BE}"/>
              </a:ext>
            </a:extLst>
          </p:cNvPr>
          <p:cNvSpPr>
            <a:spLocks noGrp="1"/>
          </p:cNvSpPr>
          <p:nvPr>
            <p:ph type="title"/>
          </p:nvPr>
        </p:nvSpPr>
        <p:spPr/>
        <p:txBody>
          <a:bodyPr/>
          <a:lstStyle/>
          <a:p>
            <a:r>
              <a:rPr lang="en-US"/>
              <a:t>Instagram Posts Table | Scott - 12 of 25</a:t>
            </a:r>
          </a:p>
        </p:txBody>
      </p:sp>
      <p:graphicFrame>
        <p:nvGraphicFramePr>
          <p:cNvPr id="5" name="Table Placeholder 4">
            <a:extLst>
              <a:ext uri="{FF2B5EF4-FFF2-40B4-BE49-F238E27FC236}">
                <a16:creationId xmlns:a16="http://schemas.microsoft.com/office/drawing/2014/main" id="{91B3E69A-E2F3-450D-98D2-CF8B7AB9FB1E}"/>
              </a:ext>
            </a:extLst>
          </p:cNvPr>
          <p:cNvGraphicFramePr>
            <a:graphicFrameLocks noGrp="1"/>
          </p:cNvGraphicFramePr>
          <p:nvPr>
            <p:ph type="tbl" sz="quarter" idx="13"/>
            <p:extLst>
              <p:ext uri="{D42A27DB-BD31-4B8C-83A1-F6EECF244321}">
                <p14:modId xmlns:p14="http://schemas.microsoft.com/office/powerpoint/2010/main" val="2173381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83321349"/>
                    </a:ext>
                  </a:extLst>
                </a:gridCol>
                <a:gridCol w="1810512">
                  <a:extLst>
                    <a:ext uri="{9D8B030D-6E8A-4147-A177-3AD203B41FA5}">
                      <a16:colId xmlns:a16="http://schemas.microsoft.com/office/drawing/2014/main" val="2804820366"/>
                    </a:ext>
                  </a:extLst>
                </a:gridCol>
                <a:gridCol w="822960">
                  <a:extLst>
                    <a:ext uri="{9D8B030D-6E8A-4147-A177-3AD203B41FA5}">
                      <a16:colId xmlns:a16="http://schemas.microsoft.com/office/drawing/2014/main" val="286172231"/>
                    </a:ext>
                  </a:extLst>
                </a:gridCol>
                <a:gridCol w="822960">
                  <a:extLst>
                    <a:ext uri="{9D8B030D-6E8A-4147-A177-3AD203B41FA5}">
                      <a16:colId xmlns:a16="http://schemas.microsoft.com/office/drawing/2014/main" val="186824880"/>
                    </a:ext>
                  </a:extLst>
                </a:gridCol>
                <a:gridCol w="822960">
                  <a:extLst>
                    <a:ext uri="{9D8B030D-6E8A-4147-A177-3AD203B41FA5}">
                      <a16:colId xmlns:a16="http://schemas.microsoft.com/office/drawing/2014/main" val="2327472028"/>
                    </a:ext>
                  </a:extLst>
                </a:gridCol>
                <a:gridCol w="822960">
                  <a:extLst>
                    <a:ext uri="{9D8B030D-6E8A-4147-A177-3AD203B41FA5}">
                      <a16:colId xmlns:a16="http://schemas.microsoft.com/office/drawing/2014/main" val="2194705961"/>
                    </a:ext>
                  </a:extLst>
                </a:gridCol>
                <a:gridCol w="822960">
                  <a:extLst>
                    <a:ext uri="{9D8B030D-6E8A-4147-A177-3AD203B41FA5}">
                      <a16:colId xmlns:a16="http://schemas.microsoft.com/office/drawing/2014/main" val="3300388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8235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- 2022-04-07 17:22:23</a:t>
                      </a:r>
                      <a:r>
                        <a:rPr kumimoji="0" lang="es-ES" sz="1000" b="0" i="0" u="none" strike="noStrike" kern="1200" cap="none" spc="0" normalizeH="0" baseline="0" noProof="0">
                          <a:ln>
                            <a:noFill/>
                          </a:ln>
                          <a:solidFill>
                            <a:prstClr val="black"/>
                          </a:solidFill>
                          <a:effectLst/>
                          <a:uLnTx/>
                          <a:uFillTx/>
                          <a:latin typeface="+mn-lt"/>
                          <a:ea typeface="+mn-ea"/>
                          <a:cs typeface="+mn-cs"/>
                        </a:rPr>
                        <a:t>
 ¡ facu_cayata ya está presente en la primera fecha de la Copa del Mundo de #XCO junto a los mejores ciclistas del mundo! 
Gracias a todo el equipo de trekbikes trekbicyclebrasil y todos los sponsor del #SuperTeamTrek por el soporte a uno de los corredores que día a día demuestras su gran nivel entre los mejores de Argentina.
trekbikes trekbicycleargentina bontragerargentina santini_arg OpticaCentralStore shimanoargentina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277983389_5203749786313245_1760489060638731336_n.jpg?_nc_cat=110&amp;ccb=1-5&amp;_nc_sid=8ae9d6&amp;_nc_ohc=k4OvlE9rBCUAX_gPaSa&amp;_nc_ht=scontent-iad3-1.cdninstagram.com&amp;edm=AL-3X8kEAAAA&amp;oh=00_AT90Uw9MYZyrRjpmUkhENvrQ-e2jsmfadFplZDr_kt9wcQ&amp;oe=6259C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04867621"/>
                  </a:ext>
                </a:extLst>
              </a:tr>
            </a:tbl>
          </a:graphicData>
        </a:graphic>
      </p:graphicFrame>
      <p:sp>
        <p:nvSpPr>
          <p:cNvPr id="4" name="Text Placeholder 3">
            <a:extLst>
              <a:ext uri="{FF2B5EF4-FFF2-40B4-BE49-F238E27FC236}">
                <a16:creationId xmlns:a16="http://schemas.microsoft.com/office/drawing/2014/main" id="{72B03E2E-9BDE-481C-BA1B-9864457C44A7}"/>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29976093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E4E89-9BBC-4537-BEA5-7D6E4762CAC9}"/>
              </a:ext>
            </a:extLst>
          </p:cNvPr>
          <p:cNvSpPr>
            <a:spLocks noGrp="1"/>
          </p:cNvSpPr>
          <p:nvPr>
            <p:ph type="title"/>
          </p:nvPr>
        </p:nvSpPr>
        <p:spPr/>
        <p:txBody>
          <a:bodyPr/>
          <a:lstStyle/>
          <a:p>
            <a:r>
              <a:rPr lang="en-US"/>
              <a:t>Instagram Posts Table | Scott - 13 of 25</a:t>
            </a:r>
          </a:p>
        </p:txBody>
      </p:sp>
      <p:graphicFrame>
        <p:nvGraphicFramePr>
          <p:cNvPr id="5" name="Table Placeholder 4">
            <a:extLst>
              <a:ext uri="{FF2B5EF4-FFF2-40B4-BE49-F238E27FC236}">
                <a16:creationId xmlns:a16="http://schemas.microsoft.com/office/drawing/2014/main" id="{B718C583-E17E-4AD9-B8DE-57C58C38645E}"/>
              </a:ext>
            </a:extLst>
          </p:cNvPr>
          <p:cNvGraphicFramePr>
            <a:graphicFrameLocks noGrp="1"/>
          </p:cNvGraphicFramePr>
          <p:nvPr>
            <p:ph type="tbl" sz="quarter" idx="13"/>
            <p:extLst>
              <p:ext uri="{D42A27DB-BD31-4B8C-83A1-F6EECF244321}">
                <p14:modId xmlns:p14="http://schemas.microsoft.com/office/powerpoint/2010/main" val="3940757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52630808"/>
                    </a:ext>
                  </a:extLst>
                </a:gridCol>
                <a:gridCol w="1810512">
                  <a:extLst>
                    <a:ext uri="{9D8B030D-6E8A-4147-A177-3AD203B41FA5}">
                      <a16:colId xmlns:a16="http://schemas.microsoft.com/office/drawing/2014/main" val="1306414090"/>
                    </a:ext>
                  </a:extLst>
                </a:gridCol>
                <a:gridCol w="822960">
                  <a:extLst>
                    <a:ext uri="{9D8B030D-6E8A-4147-A177-3AD203B41FA5}">
                      <a16:colId xmlns:a16="http://schemas.microsoft.com/office/drawing/2014/main" val="3085104208"/>
                    </a:ext>
                  </a:extLst>
                </a:gridCol>
                <a:gridCol w="822960">
                  <a:extLst>
                    <a:ext uri="{9D8B030D-6E8A-4147-A177-3AD203B41FA5}">
                      <a16:colId xmlns:a16="http://schemas.microsoft.com/office/drawing/2014/main" val="1506645553"/>
                    </a:ext>
                  </a:extLst>
                </a:gridCol>
                <a:gridCol w="822960">
                  <a:extLst>
                    <a:ext uri="{9D8B030D-6E8A-4147-A177-3AD203B41FA5}">
                      <a16:colId xmlns:a16="http://schemas.microsoft.com/office/drawing/2014/main" val="149958516"/>
                    </a:ext>
                  </a:extLst>
                </a:gridCol>
                <a:gridCol w="822960">
                  <a:extLst>
                    <a:ext uri="{9D8B030D-6E8A-4147-A177-3AD203B41FA5}">
                      <a16:colId xmlns:a16="http://schemas.microsoft.com/office/drawing/2014/main" val="65268397"/>
                    </a:ext>
                  </a:extLst>
                </a:gridCol>
                <a:gridCol w="822960">
                  <a:extLst>
                    <a:ext uri="{9D8B030D-6E8A-4147-A177-3AD203B41FA5}">
                      <a16:colId xmlns:a16="http://schemas.microsoft.com/office/drawing/2014/main" val="489117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47123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- 2022-03-28 09:34:59</a:t>
                      </a:r>
                      <a:r>
                        <a:rPr kumimoji="0" lang="es-ES" sz="1000" b="0" i="0" u="none" strike="noStrike" kern="1200" cap="none" spc="0" normalizeH="0" baseline="0" noProof="0">
                          <a:ln>
                            <a:noFill/>
                          </a:ln>
                          <a:solidFill>
                            <a:prstClr val="black"/>
                          </a:solidFill>
                          <a:effectLst/>
                          <a:uLnTx/>
                          <a:uFillTx/>
                          <a:latin typeface="+mn-lt"/>
                          <a:ea typeface="+mn-ea"/>
                          <a:cs typeface="+mn-cs"/>
                        </a:rPr>
                        <a:t>
 ¡Qué carrera vueltaaltascumbres para el #Team! 
La general en varones se vistió con los colores del equipo en esta hermosa carrera. 
Descubrí todos los detalles de los podios en las próximas publicaciones.
trekbikes trekbicycleargentina bontragerargentina santini_arg OpticaCentralStore shimanoargentina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277457772_375536377765859_5665725946026714678_n.jpg?_nc_cat=102&amp;ccb=1-5&amp;_nc_sid=8ae9d6&amp;_nc_ohc=aRpihyI53p8AX9qKt51&amp;_nc_ht=scontent-iad3-1.cdninstagram.com&amp;edm=AL-3X8kEAAAA&amp;oh=00_AT_dlKKJA12owu3cMGiS-0pvj29uS2xM8Y5NJOgA4VR4nQ&amp;oe=625A4F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44746835"/>
                  </a:ext>
                </a:extLst>
              </a:tr>
            </a:tbl>
          </a:graphicData>
        </a:graphic>
      </p:graphicFrame>
      <p:sp>
        <p:nvSpPr>
          <p:cNvPr id="4" name="Text Placeholder 3">
            <a:extLst>
              <a:ext uri="{FF2B5EF4-FFF2-40B4-BE49-F238E27FC236}">
                <a16:creationId xmlns:a16="http://schemas.microsoft.com/office/drawing/2014/main" id="{6844E74A-550C-4FB2-A436-233ACFAE6C47}"/>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28779799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D26D1-9BD9-4D72-A582-F5C7CCAB22CC}"/>
              </a:ext>
            </a:extLst>
          </p:cNvPr>
          <p:cNvSpPr>
            <a:spLocks noGrp="1"/>
          </p:cNvSpPr>
          <p:nvPr>
            <p:ph type="title"/>
          </p:nvPr>
        </p:nvSpPr>
        <p:spPr/>
        <p:txBody>
          <a:bodyPr/>
          <a:lstStyle/>
          <a:p>
            <a:r>
              <a:rPr lang="en-US"/>
              <a:t>Instagram Posts Table | Scott - 14 of 25</a:t>
            </a:r>
          </a:p>
        </p:txBody>
      </p:sp>
      <p:graphicFrame>
        <p:nvGraphicFramePr>
          <p:cNvPr id="5" name="Table Placeholder 4">
            <a:extLst>
              <a:ext uri="{FF2B5EF4-FFF2-40B4-BE49-F238E27FC236}">
                <a16:creationId xmlns:a16="http://schemas.microsoft.com/office/drawing/2014/main" id="{A43F81C5-1EC5-41B3-9727-69D65D75841E}"/>
              </a:ext>
            </a:extLst>
          </p:cNvPr>
          <p:cNvGraphicFramePr>
            <a:graphicFrameLocks noGrp="1"/>
          </p:cNvGraphicFramePr>
          <p:nvPr>
            <p:ph type="tbl" sz="quarter" idx="13"/>
            <p:extLst>
              <p:ext uri="{D42A27DB-BD31-4B8C-83A1-F6EECF244321}">
                <p14:modId xmlns:p14="http://schemas.microsoft.com/office/powerpoint/2010/main" val="3344924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90222986"/>
                    </a:ext>
                  </a:extLst>
                </a:gridCol>
                <a:gridCol w="1810512">
                  <a:extLst>
                    <a:ext uri="{9D8B030D-6E8A-4147-A177-3AD203B41FA5}">
                      <a16:colId xmlns:a16="http://schemas.microsoft.com/office/drawing/2014/main" val="534081254"/>
                    </a:ext>
                  </a:extLst>
                </a:gridCol>
                <a:gridCol w="822960">
                  <a:extLst>
                    <a:ext uri="{9D8B030D-6E8A-4147-A177-3AD203B41FA5}">
                      <a16:colId xmlns:a16="http://schemas.microsoft.com/office/drawing/2014/main" val="1100924839"/>
                    </a:ext>
                  </a:extLst>
                </a:gridCol>
                <a:gridCol w="822960">
                  <a:extLst>
                    <a:ext uri="{9D8B030D-6E8A-4147-A177-3AD203B41FA5}">
                      <a16:colId xmlns:a16="http://schemas.microsoft.com/office/drawing/2014/main" val="3726043355"/>
                    </a:ext>
                  </a:extLst>
                </a:gridCol>
                <a:gridCol w="822960">
                  <a:extLst>
                    <a:ext uri="{9D8B030D-6E8A-4147-A177-3AD203B41FA5}">
                      <a16:colId xmlns:a16="http://schemas.microsoft.com/office/drawing/2014/main" val="1421275175"/>
                    </a:ext>
                  </a:extLst>
                </a:gridCol>
                <a:gridCol w="822960">
                  <a:extLst>
                    <a:ext uri="{9D8B030D-6E8A-4147-A177-3AD203B41FA5}">
                      <a16:colId xmlns:a16="http://schemas.microsoft.com/office/drawing/2014/main" val="3698763819"/>
                    </a:ext>
                  </a:extLst>
                </a:gridCol>
                <a:gridCol w="822960">
                  <a:extLst>
                    <a:ext uri="{9D8B030D-6E8A-4147-A177-3AD203B41FA5}">
                      <a16:colId xmlns:a16="http://schemas.microsoft.com/office/drawing/2014/main" val="1213382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5652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- 2022-03-28 16:06:03</a:t>
                      </a:r>
                      <a:r>
                        <a:rPr kumimoji="0" lang="es-ES" sz="1000" b="0" i="0" u="none" strike="noStrike" kern="1200" cap="none" spc="0" normalizeH="0" baseline="0" noProof="0">
                          <a:ln>
                            <a:noFill/>
                          </a:ln>
                          <a:solidFill>
                            <a:prstClr val="black"/>
                          </a:solidFill>
                          <a:effectLst/>
                          <a:uLnTx/>
                          <a:uFillTx/>
                          <a:latin typeface="+mn-lt"/>
                          <a:ea typeface="+mn-ea"/>
                          <a:cs typeface="+mn-cs"/>
                        </a:rPr>
                        <a:t>
 Las superpoderosas ✊🚵‍♀️🚵‍♀️ sofithevilla  y haley.batten , del NinetyOne Songo Specialized Team, realizaron una increíble actuación en la Absa Cape Epic 2022👏, realizada del 19 al 26 de marzo en Sudáfrica, coronándose como campeonas absolutas🏆 de la más dura, larga y desafiante carrera de mountain bike en parejas. Un total de 8 días, 681 kilómetros y 16.900 metros de desnivel.
Las ganadoras completaron todas las etapas en 33h 41m 11s, logrando 12m 31s de diferencia sobre las locales del Faces Rola Team.
Por su parte, mattbeers55  y christopherblevs , del Toyota NinetyOne Specialized, se coronaron terceros de la general y ganaron las etapas prólogo y cuarta👏
Sin dudas, la Cape Epic es una prueba que se supera año tras año, no solo por su brillante organización, sino por los grandes deportistas que afirman que se trata de la mejor prueba por etapas de mountain bike del mundo.
📷michalcervenyphoto
#IamSpecialized #SpecializedArgentina #SpecializedEpic #EpicSW #CapeEpic #CapeEpicMTB #XC #XCO #XcMtb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277476130_338178205013384_5643068510926019903_n.webp?stp=dst-jpg&amp;_nc_cat=110&amp;ccb=1-5&amp;_nc_sid=8ae9d6&amp;_nc_ohc=dEMDUtRvOy8AX8y9Ns2&amp;_nc_ht=scontent-iad3-1.cdninstagram.com&amp;edm=AL-3X8kEAAAA&amp;oh=00_AT9__bLcWYUaQRoU3LAnzZKN2o0qaCD1XU-MVmJDk_cSkA&amp;oe=625AB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27683152"/>
                  </a:ext>
                </a:extLst>
              </a:tr>
            </a:tbl>
          </a:graphicData>
        </a:graphic>
      </p:graphicFrame>
      <p:sp>
        <p:nvSpPr>
          <p:cNvPr id="4" name="Text Placeholder 3">
            <a:extLst>
              <a:ext uri="{FF2B5EF4-FFF2-40B4-BE49-F238E27FC236}">
                <a16:creationId xmlns:a16="http://schemas.microsoft.com/office/drawing/2014/main" id="{8B84D01E-89A0-41DD-9B74-3A11C5D88936}"/>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21810109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D6E5E-6969-416D-B4B9-1C995696FB6C}"/>
              </a:ext>
            </a:extLst>
          </p:cNvPr>
          <p:cNvSpPr>
            <a:spLocks noGrp="1"/>
          </p:cNvSpPr>
          <p:nvPr>
            <p:ph type="title"/>
          </p:nvPr>
        </p:nvSpPr>
        <p:spPr/>
        <p:txBody>
          <a:bodyPr/>
          <a:lstStyle/>
          <a:p>
            <a:r>
              <a:rPr lang="en-US"/>
              <a:t>Instagram Posts Table | Scott - 15 of 25</a:t>
            </a:r>
          </a:p>
        </p:txBody>
      </p:sp>
      <p:graphicFrame>
        <p:nvGraphicFramePr>
          <p:cNvPr id="5" name="Table Placeholder 4">
            <a:extLst>
              <a:ext uri="{FF2B5EF4-FFF2-40B4-BE49-F238E27FC236}">
                <a16:creationId xmlns:a16="http://schemas.microsoft.com/office/drawing/2014/main" id="{7A21D09E-CE21-47B9-954F-ACA6D6662D86}"/>
              </a:ext>
            </a:extLst>
          </p:cNvPr>
          <p:cNvGraphicFramePr>
            <a:graphicFrameLocks noGrp="1"/>
          </p:cNvGraphicFramePr>
          <p:nvPr>
            <p:ph type="tbl" sz="quarter" idx="13"/>
            <p:extLst>
              <p:ext uri="{D42A27DB-BD31-4B8C-83A1-F6EECF244321}">
                <p14:modId xmlns:p14="http://schemas.microsoft.com/office/powerpoint/2010/main" val="989683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03178536"/>
                    </a:ext>
                  </a:extLst>
                </a:gridCol>
                <a:gridCol w="1810512">
                  <a:extLst>
                    <a:ext uri="{9D8B030D-6E8A-4147-A177-3AD203B41FA5}">
                      <a16:colId xmlns:a16="http://schemas.microsoft.com/office/drawing/2014/main" val="2716925907"/>
                    </a:ext>
                  </a:extLst>
                </a:gridCol>
                <a:gridCol w="822960">
                  <a:extLst>
                    <a:ext uri="{9D8B030D-6E8A-4147-A177-3AD203B41FA5}">
                      <a16:colId xmlns:a16="http://schemas.microsoft.com/office/drawing/2014/main" val="2798790533"/>
                    </a:ext>
                  </a:extLst>
                </a:gridCol>
                <a:gridCol w="822960">
                  <a:extLst>
                    <a:ext uri="{9D8B030D-6E8A-4147-A177-3AD203B41FA5}">
                      <a16:colId xmlns:a16="http://schemas.microsoft.com/office/drawing/2014/main" val="2274547515"/>
                    </a:ext>
                  </a:extLst>
                </a:gridCol>
                <a:gridCol w="822960">
                  <a:extLst>
                    <a:ext uri="{9D8B030D-6E8A-4147-A177-3AD203B41FA5}">
                      <a16:colId xmlns:a16="http://schemas.microsoft.com/office/drawing/2014/main" val="2267172292"/>
                    </a:ext>
                  </a:extLst>
                </a:gridCol>
                <a:gridCol w="822960">
                  <a:extLst>
                    <a:ext uri="{9D8B030D-6E8A-4147-A177-3AD203B41FA5}">
                      <a16:colId xmlns:a16="http://schemas.microsoft.com/office/drawing/2014/main" val="635802921"/>
                    </a:ext>
                  </a:extLst>
                </a:gridCol>
                <a:gridCol w="822960">
                  <a:extLst>
                    <a:ext uri="{9D8B030D-6E8A-4147-A177-3AD203B41FA5}">
                      <a16:colId xmlns:a16="http://schemas.microsoft.com/office/drawing/2014/main" val="479227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2589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- 2022-04-09 10:21:44</a:t>
                      </a:r>
                      <a:r>
                        <a:rPr kumimoji="0" lang="en-US" sz="1000" b="0" i="0" u="none" strike="noStrike" kern="1200" cap="none" spc="0" normalizeH="0" baseline="0" noProof="0">
                          <a:ln>
                            <a:noFill/>
                          </a:ln>
                          <a:solidFill>
                            <a:prstClr val="black"/>
                          </a:solidFill>
                          <a:effectLst/>
                          <a:uLnTx/>
                          <a:uFillTx/>
                          <a:latin typeface="+mn-lt"/>
                          <a:ea typeface="+mn-ea"/>
                          <a:cs typeface="+mn-cs"/>
                        </a:rPr>
                        <a:t>
 ¡Así se vive la Copa del Mundo con trekbicyclebrasil ! 
Todos conectados con facu_cayata en su debut oficial categoría Junior. 
trekbikes trekbicycleargentina bontragerargentina #trekbikes #trekargentina #bontragerargentina #racedtowin #gooutside #creemosenlasbicis #racedtowin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277988208_670278977565914_3917856255510507076_n.jpg?_nc_cat=105&amp;ccb=1-5&amp;_nc_sid=8ae9d6&amp;_nc_ohc=_BWyJ-Vrf8AAX_1oNt1&amp;_nc_ht=scontent-iad3-1.cdninstagram.com&amp;edm=AL-3X8kEAAAA&amp;oh=00_AT_UNDFJp4kzOpO-KF7WIZ9dBbiHrS8NPXHfn0NR1LWJZA&amp;oe=625A9784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62793124"/>
                  </a:ext>
                </a:extLst>
              </a:tr>
            </a:tbl>
          </a:graphicData>
        </a:graphic>
      </p:graphicFrame>
      <p:sp>
        <p:nvSpPr>
          <p:cNvPr id="4" name="Text Placeholder 3">
            <a:extLst>
              <a:ext uri="{FF2B5EF4-FFF2-40B4-BE49-F238E27FC236}">
                <a16:creationId xmlns:a16="http://schemas.microsoft.com/office/drawing/2014/main" id="{DB0A8940-6984-4BB5-90EB-91B4FB9367B7}"/>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40428892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CF730-37CF-46C3-BCE7-66652C5AF040}"/>
              </a:ext>
            </a:extLst>
          </p:cNvPr>
          <p:cNvSpPr>
            <a:spLocks noGrp="1"/>
          </p:cNvSpPr>
          <p:nvPr>
            <p:ph type="title"/>
          </p:nvPr>
        </p:nvSpPr>
        <p:spPr/>
        <p:txBody>
          <a:bodyPr/>
          <a:lstStyle/>
          <a:p>
            <a:r>
              <a:rPr lang="en-US"/>
              <a:t>Instagram Posts Table | Scott - 16 of 25</a:t>
            </a:r>
          </a:p>
        </p:txBody>
      </p:sp>
      <p:graphicFrame>
        <p:nvGraphicFramePr>
          <p:cNvPr id="5" name="Table Placeholder 4">
            <a:extLst>
              <a:ext uri="{FF2B5EF4-FFF2-40B4-BE49-F238E27FC236}">
                <a16:creationId xmlns:a16="http://schemas.microsoft.com/office/drawing/2014/main" id="{DF899288-0BB9-4E20-9C49-781A8A765400}"/>
              </a:ext>
            </a:extLst>
          </p:cNvPr>
          <p:cNvGraphicFramePr>
            <a:graphicFrameLocks noGrp="1"/>
          </p:cNvGraphicFramePr>
          <p:nvPr>
            <p:ph type="tbl" sz="quarter" idx="13"/>
            <p:extLst>
              <p:ext uri="{D42A27DB-BD31-4B8C-83A1-F6EECF244321}">
                <p14:modId xmlns:p14="http://schemas.microsoft.com/office/powerpoint/2010/main" val="3509012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20794698"/>
                    </a:ext>
                  </a:extLst>
                </a:gridCol>
                <a:gridCol w="1810512">
                  <a:extLst>
                    <a:ext uri="{9D8B030D-6E8A-4147-A177-3AD203B41FA5}">
                      <a16:colId xmlns:a16="http://schemas.microsoft.com/office/drawing/2014/main" val="574014390"/>
                    </a:ext>
                  </a:extLst>
                </a:gridCol>
                <a:gridCol w="822960">
                  <a:extLst>
                    <a:ext uri="{9D8B030D-6E8A-4147-A177-3AD203B41FA5}">
                      <a16:colId xmlns:a16="http://schemas.microsoft.com/office/drawing/2014/main" val="2019402716"/>
                    </a:ext>
                  </a:extLst>
                </a:gridCol>
                <a:gridCol w="822960">
                  <a:extLst>
                    <a:ext uri="{9D8B030D-6E8A-4147-A177-3AD203B41FA5}">
                      <a16:colId xmlns:a16="http://schemas.microsoft.com/office/drawing/2014/main" val="2032812900"/>
                    </a:ext>
                  </a:extLst>
                </a:gridCol>
                <a:gridCol w="822960">
                  <a:extLst>
                    <a:ext uri="{9D8B030D-6E8A-4147-A177-3AD203B41FA5}">
                      <a16:colId xmlns:a16="http://schemas.microsoft.com/office/drawing/2014/main" val="1756561434"/>
                    </a:ext>
                  </a:extLst>
                </a:gridCol>
                <a:gridCol w="822960">
                  <a:extLst>
                    <a:ext uri="{9D8B030D-6E8A-4147-A177-3AD203B41FA5}">
                      <a16:colId xmlns:a16="http://schemas.microsoft.com/office/drawing/2014/main" val="461152658"/>
                    </a:ext>
                  </a:extLst>
                </a:gridCol>
                <a:gridCol w="822960">
                  <a:extLst>
                    <a:ext uri="{9D8B030D-6E8A-4147-A177-3AD203B41FA5}">
                      <a16:colId xmlns:a16="http://schemas.microsoft.com/office/drawing/2014/main" val="3629401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9300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- 2022-03-12 16:02:39</a:t>
                      </a:r>
                      <a:r>
                        <a:rPr kumimoji="0" lang="es-ES" sz="1000" b="0" i="0" u="none" strike="noStrike" kern="1200" cap="none" spc="0" normalizeH="0" baseline="0" noProof="0">
                          <a:ln>
                            <a:noFill/>
                          </a:ln>
                          <a:solidFill>
                            <a:prstClr val="black"/>
                          </a:solidFill>
                          <a:effectLst/>
                          <a:uLnTx/>
                          <a:uFillTx/>
                          <a:latin typeface="+mn-lt"/>
                          <a:ea typeface="+mn-ea"/>
                          <a:cs typeface="+mn-cs"/>
                        </a:rPr>
                        <a:t>
 Vení a Jet Park a probar la nueva Spark!!
No hace falta que seas usuario de Scott y es gratis.
Sólo tenés que traer tu casco.
Hoy y mañana hasta las 19 horas.
#SCOTTargentina 
#SCOTTbikes 
#FastIsFun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275668221_482452903463920_7574993848347008883_n.webp?stp=dst-jpg&amp;_nc_cat=107&amp;ccb=1-5&amp;_nc_sid=8ae9d6&amp;_nc_ohc=iWHE6GZPjn4AX8cP2R5&amp;_nc_ht=scontent-iad3-1.cdninstagram.com&amp;edm=AL-3X8kEAAAA&amp;oh=00_AT_7VmA7icbi-sPHHeD-oeR5XJ2Hga8H2Z-LiyMKZjnWBg&amp;oe=625B6293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81642249"/>
                  </a:ext>
                </a:extLst>
              </a:tr>
            </a:tbl>
          </a:graphicData>
        </a:graphic>
      </p:graphicFrame>
      <p:sp>
        <p:nvSpPr>
          <p:cNvPr id="4" name="Text Placeholder 3">
            <a:extLst>
              <a:ext uri="{FF2B5EF4-FFF2-40B4-BE49-F238E27FC236}">
                <a16:creationId xmlns:a16="http://schemas.microsoft.com/office/drawing/2014/main" id="{09F50D24-BB84-4089-BCA4-B5CE042C4F18}"/>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42847914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331BF-05A2-4AE6-8DA8-FD092BE840BC}"/>
              </a:ext>
            </a:extLst>
          </p:cNvPr>
          <p:cNvSpPr>
            <a:spLocks noGrp="1"/>
          </p:cNvSpPr>
          <p:nvPr>
            <p:ph type="title"/>
          </p:nvPr>
        </p:nvSpPr>
        <p:spPr/>
        <p:txBody>
          <a:bodyPr/>
          <a:lstStyle/>
          <a:p>
            <a:r>
              <a:rPr lang="en-US"/>
              <a:t>Instagram Posts Table | Scott - 17 of 25</a:t>
            </a:r>
          </a:p>
        </p:txBody>
      </p:sp>
      <p:graphicFrame>
        <p:nvGraphicFramePr>
          <p:cNvPr id="5" name="Table Placeholder 4">
            <a:extLst>
              <a:ext uri="{FF2B5EF4-FFF2-40B4-BE49-F238E27FC236}">
                <a16:creationId xmlns:a16="http://schemas.microsoft.com/office/drawing/2014/main" id="{7A244BE5-3E43-4514-B155-F7D9557941FC}"/>
              </a:ext>
            </a:extLst>
          </p:cNvPr>
          <p:cNvGraphicFramePr>
            <a:graphicFrameLocks noGrp="1"/>
          </p:cNvGraphicFramePr>
          <p:nvPr>
            <p:ph type="tbl" sz="quarter" idx="13"/>
            <p:extLst>
              <p:ext uri="{D42A27DB-BD31-4B8C-83A1-F6EECF244321}">
                <p14:modId xmlns:p14="http://schemas.microsoft.com/office/powerpoint/2010/main" val="3563546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13219198"/>
                    </a:ext>
                  </a:extLst>
                </a:gridCol>
                <a:gridCol w="1810512">
                  <a:extLst>
                    <a:ext uri="{9D8B030D-6E8A-4147-A177-3AD203B41FA5}">
                      <a16:colId xmlns:a16="http://schemas.microsoft.com/office/drawing/2014/main" val="1489483199"/>
                    </a:ext>
                  </a:extLst>
                </a:gridCol>
                <a:gridCol w="822960">
                  <a:extLst>
                    <a:ext uri="{9D8B030D-6E8A-4147-A177-3AD203B41FA5}">
                      <a16:colId xmlns:a16="http://schemas.microsoft.com/office/drawing/2014/main" val="3225537258"/>
                    </a:ext>
                  </a:extLst>
                </a:gridCol>
                <a:gridCol w="822960">
                  <a:extLst>
                    <a:ext uri="{9D8B030D-6E8A-4147-A177-3AD203B41FA5}">
                      <a16:colId xmlns:a16="http://schemas.microsoft.com/office/drawing/2014/main" val="1374830690"/>
                    </a:ext>
                  </a:extLst>
                </a:gridCol>
                <a:gridCol w="822960">
                  <a:extLst>
                    <a:ext uri="{9D8B030D-6E8A-4147-A177-3AD203B41FA5}">
                      <a16:colId xmlns:a16="http://schemas.microsoft.com/office/drawing/2014/main" val="3288776816"/>
                    </a:ext>
                  </a:extLst>
                </a:gridCol>
                <a:gridCol w="822960">
                  <a:extLst>
                    <a:ext uri="{9D8B030D-6E8A-4147-A177-3AD203B41FA5}">
                      <a16:colId xmlns:a16="http://schemas.microsoft.com/office/drawing/2014/main" val="1150558314"/>
                    </a:ext>
                  </a:extLst>
                </a:gridCol>
                <a:gridCol w="822960">
                  <a:extLst>
                    <a:ext uri="{9D8B030D-6E8A-4147-A177-3AD203B41FA5}">
                      <a16:colId xmlns:a16="http://schemas.microsoft.com/office/drawing/2014/main" val="1479040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9359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- 2022-03-24 17:32:54</a:t>
                      </a:r>
                      <a:r>
                        <a:rPr kumimoji="0" lang="en-US" sz="1000" b="0" i="0" u="none" strike="noStrike" kern="1200" cap="none" spc="0" normalizeH="0" baseline="0" noProof="0">
                          <a:ln>
                            <a:noFill/>
                          </a:ln>
                          <a:solidFill>
                            <a:prstClr val="black"/>
                          </a:solidFill>
                          <a:effectLst/>
                          <a:uLnTx/>
                          <a:uFillTx/>
                          <a:latin typeface="+mn-lt"/>
                          <a:ea typeface="+mn-ea"/>
                          <a:cs typeface="+mn-cs"/>
                        </a:rPr>
                        <a:t>
 ¡La sonrisa de la Campeona Argentina de  Marathon XCM UCI, chiquita.cantelmi , por el inicio de la cuenta regresiva para  vueltaaltascumbres 22! 
trekbikes trekbicycleargentina bontragerargentina santini_arg OpticaCentralStore shimanoargentina colchonespiero  santini_arg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277028911_370198031628376_6259941040957988650_n.jpg?_nc_cat=103&amp;ccb=1-5&amp;_nc_sid=8ae9d6&amp;_nc_ohc=TlKIsEXmnHAAX8Bpys5&amp;_nc_ht=scontent-iad3-1.cdninstagram.com&amp;edm=AL-3X8kEAAAA&amp;oh=00_AT84tcZ3vAXPyp23n0wP1WUr1nDpAxq5psrGIYVNrlcGGQ&amp;oe=625A180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71945022"/>
                  </a:ext>
                </a:extLst>
              </a:tr>
            </a:tbl>
          </a:graphicData>
        </a:graphic>
      </p:graphicFrame>
      <p:sp>
        <p:nvSpPr>
          <p:cNvPr id="4" name="Text Placeholder 3">
            <a:extLst>
              <a:ext uri="{FF2B5EF4-FFF2-40B4-BE49-F238E27FC236}">
                <a16:creationId xmlns:a16="http://schemas.microsoft.com/office/drawing/2014/main" id="{01BE6089-525C-4CDA-B5F8-EBAB35EEC803}"/>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3346063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C061D-CEE7-408A-B46B-7379FCF48F85}"/>
              </a:ext>
            </a:extLst>
          </p:cNvPr>
          <p:cNvSpPr>
            <a:spLocks noGrp="1"/>
          </p:cNvSpPr>
          <p:nvPr>
            <p:ph type="title"/>
          </p:nvPr>
        </p:nvSpPr>
        <p:spPr/>
        <p:txBody>
          <a:bodyPr/>
          <a:lstStyle/>
          <a:p>
            <a:r>
              <a:rPr lang="en-US"/>
              <a:t>Instagram Posts Table | Scott - 18 of 25</a:t>
            </a:r>
          </a:p>
        </p:txBody>
      </p:sp>
      <p:graphicFrame>
        <p:nvGraphicFramePr>
          <p:cNvPr id="5" name="Table Placeholder 4">
            <a:extLst>
              <a:ext uri="{FF2B5EF4-FFF2-40B4-BE49-F238E27FC236}">
                <a16:creationId xmlns:a16="http://schemas.microsoft.com/office/drawing/2014/main" id="{06E971A5-A492-423A-A669-D922A8EBA70E}"/>
              </a:ext>
            </a:extLst>
          </p:cNvPr>
          <p:cNvGraphicFramePr>
            <a:graphicFrameLocks noGrp="1"/>
          </p:cNvGraphicFramePr>
          <p:nvPr>
            <p:ph type="tbl" sz="quarter" idx="13"/>
            <p:extLst>
              <p:ext uri="{D42A27DB-BD31-4B8C-83A1-F6EECF244321}">
                <p14:modId xmlns:p14="http://schemas.microsoft.com/office/powerpoint/2010/main" val="2526578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50233242"/>
                    </a:ext>
                  </a:extLst>
                </a:gridCol>
                <a:gridCol w="1810512">
                  <a:extLst>
                    <a:ext uri="{9D8B030D-6E8A-4147-A177-3AD203B41FA5}">
                      <a16:colId xmlns:a16="http://schemas.microsoft.com/office/drawing/2014/main" val="1896190869"/>
                    </a:ext>
                  </a:extLst>
                </a:gridCol>
                <a:gridCol w="822960">
                  <a:extLst>
                    <a:ext uri="{9D8B030D-6E8A-4147-A177-3AD203B41FA5}">
                      <a16:colId xmlns:a16="http://schemas.microsoft.com/office/drawing/2014/main" val="3640107869"/>
                    </a:ext>
                  </a:extLst>
                </a:gridCol>
                <a:gridCol w="822960">
                  <a:extLst>
                    <a:ext uri="{9D8B030D-6E8A-4147-A177-3AD203B41FA5}">
                      <a16:colId xmlns:a16="http://schemas.microsoft.com/office/drawing/2014/main" val="2259715480"/>
                    </a:ext>
                  </a:extLst>
                </a:gridCol>
                <a:gridCol w="822960">
                  <a:extLst>
                    <a:ext uri="{9D8B030D-6E8A-4147-A177-3AD203B41FA5}">
                      <a16:colId xmlns:a16="http://schemas.microsoft.com/office/drawing/2014/main" val="2276130187"/>
                    </a:ext>
                  </a:extLst>
                </a:gridCol>
                <a:gridCol w="822960">
                  <a:extLst>
                    <a:ext uri="{9D8B030D-6E8A-4147-A177-3AD203B41FA5}">
                      <a16:colId xmlns:a16="http://schemas.microsoft.com/office/drawing/2014/main" val="2391727171"/>
                    </a:ext>
                  </a:extLst>
                </a:gridCol>
                <a:gridCol w="822960">
                  <a:extLst>
                    <a:ext uri="{9D8B030D-6E8A-4147-A177-3AD203B41FA5}">
                      <a16:colId xmlns:a16="http://schemas.microsoft.com/office/drawing/2014/main" val="4208575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579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- 2022-03-21 20:04:50</a:t>
                      </a:r>
                      <a:r>
                        <a:rPr kumimoji="0" lang="en-US" sz="1000" b="0" i="0" u="none" strike="noStrike" kern="1200" cap="none" spc="0" normalizeH="0" baseline="0" noProof="0">
                          <a:ln>
                            <a:noFill/>
                          </a:ln>
                          <a:solidFill>
                            <a:prstClr val="black"/>
                          </a:solidFill>
                          <a:effectLst/>
                          <a:uLnTx/>
                          <a:uFillTx/>
                          <a:latin typeface="+mn-lt"/>
                          <a:ea typeface="+mn-ea"/>
                          <a:cs typeface="+mn-cs"/>
                        </a:rPr>
                        <a:t>
 ¡ jonatanfragosa se subió a lo más alto del podio en su categoría en el rallymtbpilar! 
El nuevo integrante brilló en su Procaliber en un jornada emocionante. 
¡Felicitaciones a todos los participantes ! 
📸 ivan.digital 
trekbikes trekbicycleargentina bontragerargentina  OpticaCentralStore shimanoargentina colchonespiero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277075526_335876225028431_5202544340644892909_n.jpg?_nc_cat=101&amp;ccb=1-5&amp;_nc_sid=8ae9d6&amp;_nc_ohc=8aiinqMCedAAX8w2lZF&amp;_nc_ht=scontent-iad3-1.cdninstagram.com&amp;edm=AL-3X8kEAAAA&amp;oh=00_AT__a6NTClWI7HY4aep6g4y0nDFXnHLtANkb9lNjcbUKHA&amp;oe=625B9E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34269020"/>
                  </a:ext>
                </a:extLst>
              </a:tr>
            </a:tbl>
          </a:graphicData>
        </a:graphic>
      </p:graphicFrame>
      <p:sp>
        <p:nvSpPr>
          <p:cNvPr id="4" name="Text Placeholder 3">
            <a:extLst>
              <a:ext uri="{FF2B5EF4-FFF2-40B4-BE49-F238E27FC236}">
                <a16:creationId xmlns:a16="http://schemas.microsoft.com/office/drawing/2014/main" id="{51265CD1-BAFC-444B-AEEC-DB9A1844A83F}"/>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83899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A8C39-99F2-43C6-9B80-3AD0005764C3}"/>
              </a:ext>
            </a:extLst>
          </p:cNvPr>
          <p:cNvSpPr>
            <a:spLocks noGrp="1"/>
          </p:cNvSpPr>
          <p:nvPr>
            <p:ph type="title"/>
          </p:nvPr>
        </p:nvSpPr>
        <p:spPr/>
        <p:txBody>
          <a:bodyPr/>
          <a:lstStyle/>
          <a:p>
            <a:r>
              <a:rPr lang="en-US"/>
              <a:t>Instagram Posts Table | Scott - 19 of 25</a:t>
            </a:r>
          </a:p>
        </p:txBody>
      </p:sp>
      <p:graphicFrame>
        <p:nvGraphicFramePr>
          <p:cNvPr id="5" name="Table Placeholder 4">
            <a:extLst>
              <a:ext uri="{FF2B5EF4-FFF2-40B4-BE49-F238E27FC236}">
                <a16:creationId xmlns:a16="http://schemas.microsoft.com/office/drawing/2014/main" id="{E68E2D2B-5A85-4F54-8BC8-C6005675B202}"/>
              </a:ext>
            </a:extLst>
          </p:cNvPr>
          <p:cNvGraphicFramePr>
            <a:graphicFrameLocks noGrp="1"/>
          </p:cNvGraphicFramePr>
          <p:nvPr>
            <p:ph type="tbl" sz="quarter" idx="13"/>
            <p:extLst>
              <p:ext uri="{D42A27DB-BD31-4B8C-83A1-F6EECF244321}">
                <p14:modId xmlns:p14="http://schemas.microsoft.com/office/powerpoint/2010/main" val="2000638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37208550"/>
                    </a:ext>
                  </a:extLst>
                </a:gridCol>
                <a:gridCol w="1810512">
                  <a:extLst>
                    <a:ext uri="{9D8B030D-6E8A-4147-A177-3AD203B41FA5}">
                      <a16:colId xmlns:a16="http://schemas.microsoft.com/office/drawing/2014/main" val="2308204535"/>
                    </a:ext>
                  </a:extLst>
                </a:gridCol>
                <a:gridCol w="822960">
                  <a:extLst>
                    <a:ext uri="{9D8B030D-6E8A-4147-A177-3AD203B41FA5}">
                      <a16:colId xmlns:a16="http://schemas.microsoft.com/office/drawing/2014/main" val="1382214287"/>
                    </a:ext>
                  </a:extLst>
                </a:gridCol>
                <a:gridCol w="822960">
                  <a:extLst>
                    <a:ext uri="{9D8B030D-6E8A-4147-A177-3AD203B41FA5}">
                      <a16:colId xmlns:a16="http://schemas.microsoft.com/office/drawing/2014/main" val="376636949"/>
                    </a:ext>
                  </a:extLst>
                </a:gridCol>
                <a:gridCol w="822960">
                  <a:extLst>
                    <a:ext uri="{9D8B030D-6E8A-4147-A177-3AD203B41FA5}">
                      <a16:colId xmlns:a16="http://schemas.microsoft.com/office/drawing/2014/main" val="4102606312"/>
                    </a:ext>
                  </a:extLst>
                </a:gridCol>
                <a:gridCol w="822960">
                  <a:extLst>
                    <a:ext uri="{9D8B030D-6E8A-4147-A177-3AD203B41FA5}">
                      <a16:colId xmlns:a16="http://schemas.microsoft.com/office/drawing/2014/main" val="2093945582"/>
                    </a:ext>
                  </a:extLst>
                </a:gridCol>
                <a:gridCol w="822960">
                  <a:extLst>
                    <a:ext uri="{9D8B030D-6E8A-4147-A177-3AD203B41FA5}">
                      <a16:colId xmlns:a16="http://schemas.microsoft.com/office/drawing/2014/main" val="4173082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7403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- 2022-04-11 18:35:02</a:t>
                      </a:r>
                      <a:r>
                        <a:rPr kumimoji="0" lang="es-ES" sz="1000" b="0" i="0" u="none" strike="noStrike" kern="1200" cap="none" spc="0" normalizeH="0" baseline="0" noProof="0">
                          <a:ln>
                            <a:noFill/>
                          </a:ln>
                          <a:solidFill>
                            <a:prstClr val="black"/>
                          </a:solidFill>
                          <a:effectLst/>
                          <a:uLnTx/>
                          <a:uFillTx/>
                          <a:latin typeface="+mn-lt"/>
                          <a:ea typeface="+mn-ea"/>
                          <a:cs typeface="+mn-cs"/>
                        </a:rPr>
                        <a:t>
 ¿Vas a Cerro Bayo para el UCI Masters Mountain Bike World Championship? Entonces participá de nuestro sorteo y pasá por nuestro stand a retirar el premio si sos uno de los ganadores.
Comentá arrobando a un amigo fan del MTB y ya estás participando. Si subís una Storie con una foto de nuestro stand en UCI y nos etiquetás, tenés doble chance. Recordá que nos tenés que seguir.
1er Premio: un casco Supra + un juego de puños + un bolso bajo asiento
2do. Premio: dos porta caramañolas + un juego de puños + un bolso bajo asiento
3er. Premio: un juego de puños + un bolso bajo asiento
El sorteo se realizará el sábado 23/4 y los premios se retiran únicamente por nuestro stand durante el domingo 24/4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278213228_2001857133331943_8835118777826937551_n.jpg?_nc_cat=100&amp;ccb=1-5&amp;_nc_sid=8ae9d6&amp;_nc_ohc=52xc5Mz7CwMAX_3YVrw&amp;_nc_ht=scontent-iad3-1.cdninstagram.com&amp;edm=AL-3X8kEAAAA&amp;oh=00_AT_Tndwe3ILlACgnHAs7kUemzoKYO9WnLsCyoMsDrkHyrw&amp;oe=625A7041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08584200"/>
                  </a:ext>
                </a:extLst>
              </a:tr>
            </a:tbl>
          </a:graphicData>
        </a:graphic>
      </p:graphicFrame>
      <p:sp>
        <p:nvSpPr>
          <p:cNvPr id="4" name="Text Placeholder 3">
            <a:extLst>
              <a:ext uri="{FF2B5EF4-FFF2-40B4-BE49-F238E27FC236}">
                <a16:creationId xmlns:a16="http://schemas.microsoft.com/office/drawing/2014/main" id="{42858374-7335-4C0A-8ACE-362C5C0EFB70}"/>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17984331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1D949-D655-4AFF-B0EA-E0B612AF4C77}"/>
              </a:ext>
            </a:extLst>
          </p:cNvPr>
          <p:cNvSpPr>
            <a:spLocks noGrp="1"/>
          </p:cNvSpPr>
          <p:nvPr>
            <p:ph type="title"/>
          </p:nvPr>
        </p:nvSpPr>
        <p:spPr/>
        <p:txBody>
          <a:bodyPr/>
          <a:lstStyle/>
          <a:p>
            <a:r>
              <a:rPr lang="en-US"/>
              <a:t>Instagram Posts Table | Scott - 20 of 25</a:t>
            </a:r>
          </a:p>
        </p:txBody>
      </p:sp>
      <p:graphicFrame>
        <p:nvGraphicFramePr>
          <p:cNvPr id="5" name="Table Placeholder 4">
            <a:extLst>
              <a:ext uri="{FF2B5EF4-FFF2-40B4-BE49-F238E27FC236}">
                <a16:creationId xmlns:a16="http://schemas.microsoft.com/office/drawing/2014/main" id="{91ED2389-C02C-4BE6-A638-D5AE5E011082}"/>
              </a:ext>
            </a:extLst>
          </p:cNvPr>
          <p:cNvGraphicFramePr>
            <a:graphicFrameLocks noGrp="1"/>
          </p:cNvGraphicFramePr>
          <p:nvPr>
            <p:ph type="tbl" sz="quarter" idx="13"/>
            <p:extLst>
              <p:ext uri="{D42A27DB-BD31-4B8C-83A1-F6EECF244321}">
                <p14:modId xmlns:p14="http://schemas.microsoft.com/office/powerpoint/2010/main" val="871948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32321390"/>
                    </a:ext>
                  </a:extLst>
                </a:gridCol>
                <a:gridCol w="1810512">
                  <a:extLst>
                    <a:ext uri="{9D8B030D-6E8A-4147-A177-3AD203B41FA5}">
                      <a16:colId xmlns:a16="http://schemas.microsoft.com/office/drawing/2014/main" val="4116885025"/>
                    </a:ext>
                  </a:extLst>
                </a:gridCol>
                <a:gridCol w="822960">
                  <a:extLst>
                    <a:ext uri="{9D8B030D-6E8A-4147-A177-3AD203B41FA5}">
                      <a16:colId xmlns:a16="http://schemas.microsoft.com/office/drawing/2014/main" val="1276810981"/>
                    </a:ext>
                  </a:extLst>
                </a:gridCol>
                <a:gridCol w="822960">
                  <a:extLst>
                    <a:ext uri="{9D8B030D-6E8A-4147-A177-3AD203B41FA5}">
                      <a16:colId xmlns:a16="http://schemas.microsoft.com/office/drawing/2014/main" val="3519845926"/>
                    </a:ext>
                  </a:extLst>
                </a:gridCol>
                <a:gridCol w="822960">
                  <a:extLst>
                    <a:ext uri="{9D8B030D-6E8A-4147-A177-3AD203B41FA5}">
                      <a16:colId xmlns:a16="http://schemas.microsoft.com/office/drawing/2014/main" val="864053635"/>
                    </a:ext>
                  </a:extLst>
                </a:gridCol>
                <a:gridCol w="822960">
                  <a:extLst>
                    <a:ext uri="{9D8B030D-6E8A-4147-A177-3AD203B41FA5}">
                      <a16:colId xmlns:a16="http://schemas.microsoft.com/office/drawing/2014/main" val="3395702073"/>
                    </a:ext>
                  </a:extLst>
                </a:gridCol>
                <a:gridCol w="822960">
                  <a:extLst>
                    <a:ext uri="{9D8B030D-6E8A-4147-A177-3AD203B41FA5}">
                      <a16:colId xmlns:a16="http://schemas.microsoft.com/office/drawing/2014/main" val="3752731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0037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- 2022-03-14 20:27:12</a:t>
                      </a:r>
                      <a:r>
                        <a:rPr kumimoji="0" lang="en-US" sz="1000" b="0" i="0" u="none" strike="noStrike" kern="1200" cap="none" spc="0" normalizeH="0" baseline="0" noProof="0">
                          <a:ln>
                            <a:noFill/>
                          </a:ln>
                          <a:solidFill>
                            <a:prstClr val="black"/>
                          </a:solidFill>
                          <a:effectLst/>
                          <a:uLnTx/>
                          <a:uFillTx/>
                          <a:latin typeface="+mn-lt"/>
                          <a:ea typeface="+mn-ea"/>
                          <a:cs typeface="+mn-cs"/>
                        </a:rPr>
                        <a:t>
 La bici que estabas buscando ya está en nuestras tiendas.
Nueva Scott Addict Gravel 30.
✅ Cuadro de carbono Addict Gravel Disc HMF
✅ Horquilla Addict Gravel Disc HMF
✅ Shimano GRX RX810/600 Disc 22 velocidades
✅ Ruedas Syncros RP2.0 Disc
✅ Cubiertas Schwalbe G-One Bite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275836533_1032528531016113_7070225287468413133_n.jpg?_nc_cat=101&amp;ccb=1-5&amp;_nc_sid=8ae9d6&amp;_nc_ohc=7ZjI6T9mr1MAX9HYJ7h&amp;_nc_ht=scontent-iad3-1.cdninstagram.com&amp;edm=AL-3X8kEAAAA&amp;oh=00_AT9M2sl1wK4PZyRYW7c6ytQab7fnaJyo165M1VpvNfF92g&amp;oe=625A526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33450165"/>
                  </a:ext>
                </a:extLst>
              </a:tr>
            </a:tbl>
          </a:graphicData>
        </a:graphic>
      </p:graphicFrame>
      <p:sp>
        <p:nvSpPr>
          <p:cNvPr id="4" name="Text Placeholder 3">
            <a:extLst>
              <a:ext uri="{FF2B5EF4-FFF2-40B4-BE49-F238E27FC236}">
                <a16:creationId xmlns:a16="http://schemas.microsoft.com/office/drawing/2014/main" id="{5E1DF6B3-8986-4128-A39B-74443927BD4E}"/>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609233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C4DFB-F319-451E-8CAA-B2D8C16C1983}"/>
              </a:ext>
            </a:extLst>
          </p:cNvPr>
          <p:cNvSpPr>
            <a:spLocks noGrp="1"/>
          </p:cNvSpPr>
          <p:nvPr>
            <p:ph type="title"/>
          </p:nvPr>
        </p:nvSpPr>
        <p:spPr/>
        <p:txBody>
          <a:bodyPr/>
          <a:lstStyle/>
          <a:p>
            <a:r>
              <a:rPr lang="en-US"/>
              <a:t>Instagram Posts Table | Scott - 21 of 25</a:t>
            </a:r>
          </a:p>
        </p:txBody>
      </p:sp>
      <p:graphicFrame>
        <p:nvGraphicFramePr>
          <p:cNvPr id="5" name="Table Placeholder 4">
            <a:extLst>
              <a:ext uri="{FF2B5EF4-FFF2-40B4-BE49-F238E27FC236}">
                <a16:creationId xmlns:a16="http://schemas.microsoft.com/office/drawing/2014/main" id="{584DBEA3-0553-4E67-B609-9CA5A58ABD18}"/>
              </a:ext>
            </a:extLst>
          </p:cNvPr>
          <p:cNvGraphicFramePr>
            <a:graphicFrameLocks noGrp="1"/>
          </p:cNvGraphicFramePr>
          <p:nvPr>
            <p:ph type="tbl" sz="quarter" idx="13"/>
            <p:extLst>
              <p:ext uri="{D42A27DB-BD31-4B8C-83A1-F6EECF244321}">
                <p14:modId xmlns:p14="http://schemas.microsoft.com/office/powerpoint/2010/main" val="744561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40915771"/>
                    </a:ext>
                  </a:extLst>
                </a:gridCol>
                <a:gridCol w="1810512">
                  <a:extLst>
                    <a:ext uri="{9D8B030D-6E8A-4147-A177-3AD203B41FA5}">
                      <a16:colId xmlns:a16="http://schemas.microsoft.com/office/drawing/2014/main" val="1500504515"/>
                    </a:ext>
                  </a:extLst>
                </a:gridCol>
                <a:gridCol w="822960">
                  <a:extLst>
                    <a:ext uri="{9D8B030D-6E8A-4147-A177-3AD203B41FA5}">
                      <a16:colId xmlns:a16="http://schemas.microsoft.com/office/drawing/2014/main" val="1561781595"/>
                    </a:ext>
                  </a:extLst>
                </a:gridCol>
                <a:gridCol w="822960">
                  <a:extLst>
                    <a:ext uri="{9D8B030D-6E8A-4147-A177-3AD203B41FA5}">
                      <a16:colId xmlns:a16="http://schemas.microsoft.com/office/drawing/2014/main" val="1374868132"/>
                    </a:ext>
                  </a:extLst>
                </a:gridCol>
                <a:gridCol w="822960">
                  <a:extLst>
                    <a:ext uri="{9D8B030D-6E8A-4147-A177-3AD203B41FA5}">
                      <a16:colId xmlns:a16="http://schemas.microsoft.com/office/drawing/2014/main" val="2272835771"/>
                    </a:ext>
                  </a:extLst>
                </a:gridCol>
                <a:gridCol w="822960">
                  <a:extLst>
                    <a:ext uri="{9D8B030D-6E8A-4147-A177-3AD203B41FA5}">
                      <a16:colId xmlns:a16="http://schemas.microsoft.com/office/drawing/2014/main" val="531877328"/>
                    </a:ext>
                  </a:extLst>
                </a:gridCol>
                <a:gridCol w="822960">
                  <a:extLst>
                    <a:ext uri="{9D8B030D-6E8A-4147-A177-3AD203B41FA5}">
                      <a16:colId xmlns:a16="http://schemas.microsoft.com/office/drawing/2014/main" val="1010789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1297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- 2022-03-16 18:14:20</a:t>
                      </a:r>
                      <a:r>
                        <a:rPr kumimoji="0" lang="en-US" sz="1000" b="0" i="0" u="none" strike="noStrike" kern="1200" cap="none" spc="0" normalizeH="0" baseline="0" noProof="0">
                          <a:ln>
                            <a:noFill/>
                          </a:ln>
                          <a:solidFill>
                            <a:prstClr val="black"/>
                          </a:solidFill>
                          <a:effectLst/>
                          <a:uLnTx/>
                          <a:uFillTx/>
                          <a:latin typeface="+mn-lt"/>
                          <a:ea typeface="+mn-ea"/>
                          <a:cs typeface="+mn-cs"/>
                        </a:rPr>
                        <a:t>
 ¡Hacete ver!🚴‍♂️💡
Diseñamos nuestras luces Stix para que te vean tanto de día☀️ como de noche🌌.
Su lente esférica dirige los lúmenes a más de 800 metros bajo el sol más brillante☀️💪
Se colocan fácilmente, tienen seis modos de destello y, dependiendo de cual elijas, te brindarán una autonomía de hasta 77 horas. Se cargan fácilmente vía USB en 2 horas. 
#PedaleaSeguro 
🔺 Encontralas en nuestras tiendas autorizadas🔺 
#IamSpecialized #SpecialzedArgentina #SpecializedStix #SpecializedStixLights #Stix #S#SpecializedStixLightsElite #SpecializedStixLightsSport #MásVisibleEsMásSeguro
📸 adriananascimentomtb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275851538_466782598565600_7037082414836297207_n.jpg?_nc_cat=109&amp;ccb=1-5&amp;_nc_sid=8ae9d6&amp;_nc_ohc=xaA7TREW4ZIAX-twtLd&amp;_nc_ht=scontent-iad3-1.cdninstagram.com&amp;edm=AL-3X8kEAAAA&amp;oh=00_AT9DTgARWn4RueNY_-w092Eh0es_VhMCZwDVmUQdlKBQ-Q&amp;oe=625A6183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85700728"/>
                  </a:ext>
                </a:extLst>
              </a:tr>
            </a:tbl>
          </a:graphicData>
        </a:graphic>
      </p:graphicFrame>
      <p:sp>
        <p:nvSpPr>
          <p:cNvPr id="4" name="Text Placeholder 3">
            <a:extLst>
              <a:ext uri="{FF2B5EF4-FFF2-40B4-BE49-F238E27FC236}">
                <a16:creationId xmlns:a16="http://schemas.microsoft.com/office/drawing/2014/main" id="{55920AF8-787F-4801-8F00-1B35598E5AFD}"/>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8128140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0CF0A-EBB2-4ED6-B862-9433738F991E}"/>
              </a:ext>
            </a:extLst>
          </p:cNvPr>
          <p:cNvSpPr>
            <a:spLocks noGrp="1"/>
          </p:cNvSpPr>
          <p:nvPr>
            <p:ph type="title"/>
          </p:nvPr>
        </p:nvSpPr>
        <p:spPr/>
        <p:txBody>
          <a:bodyPr/>
          <a:lstStyle/>
          <a:p>
            <a:r>
              <a:rPr lang="en-US"/>
              <a:t>Instagram Posts Table | Scott - 22 of 25</a:t>
            </a:r>
          </a:p>
        </p:txBody>
      </p:sp>
      <p:graphicFrame>
        <p:nvGraphicFramePr>
          <p:cNvPr id="5" name="Table Placeholder 4">
            <a:extLst>
              <a:ext uri="{FF2B5EF4-FFF2-40B4-BE49-F238E27FC236}">
                <a16:creationId xmlns:a16="http://schemas.microsoft.com/office/drawing/2014/main" id="{29788C91-9E14-435F-BCA9-B5C96ED75F3A}"/>
              </a:ext>
            </a:extLst>
          </p:cNvPr>
          <p:cNvGraphicFramePr>
            <a:graphicFrameLocks noGrp="1"/>
          </p:cNvGraphicFramePr>
          <p:nvPr>
            <p:ph type="tbl" sz="quarter" idx="13"/>
            <p:extLst>
              <p:ext uri="{D42A27DB-BD31-4B8C-83A1-F6EECF244321}">
                <p14:modId xmlns:p14="http://schemas.microsoft.com/office/powerpoint/2010/main" val="3711269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70896871"/>
                    </a:ext>
                  </a:extLst>
                </a:gridCol>
                <a:gridCol w="1810512">
                  <a:extLst>
                    <a:ext uri="{9D8B030D-6E8A-4147-A177-3AD203B41FA5}">
                      <a16:colId xmlns:a16="http://schemas.microsoft.com/office/drawing/2014/main" val="1050345411"/>
                    </a:ext>
                  </a:extLst>
                </a:gridCol>
                <a:gridCol w="822960">
                  <a:extLst>
                    <a:ext uri="{9D8B030D-6E8A-4147-A177-3AD203B41FA5}">
                      <a16:colId xmlns:a16="http://schemas.microsoft.com/office/drawing/2014/main" val="1478821670"/>
                    </a:ext>
                  </a:extLst>
                </a:gridCol>
                <a:gridCol w="822960">
                  <a:extLst>
                    <a:ext uri="{9D8B030D-6E8A-4147-A177-3AD203B41FA5}">
                      <a16:colId xmlns:a16="http://schemas.microsoft.com/office/drawing/2014/main" val="4167063463"/>
                    </a:ext>
                  </a:extLst>
                </a:gridCol>
                <a:gridCol w="822960">
                  <a:extLst>
                    <a:ext uri="{9D8B030D-6E8A-4147-A177-3AD203B41FA5}">
                      <a16:colId xmlns:a16="http://schemas.microsoft.com/office/drawing/2014/main" val="2834072361"/>
                    </a:ext>
                  </a:extLst>
                </a:gridCol>
                <a:gridCol w="822960">
                  <a:extLst>
                    <a:ext uri="{9D8B030D-6E8A-4147-A177-3AD203B41FA5}">
                      <a16:colId xmlns:a16="http://schemas.microsoft.com/office/drawing/2014/main" val="47274936"/>
                    </a:ext>
                  </a:extLst>
                </a:gridCol>
                <a:gridCol w="822960">
                  <a:extLst>
                    <a:ext uri="{9D8B030D-6E8A-4147-A177-3AD203B41FA5}">
                      <a16:colId xmlns:a16="http://schemas.microsoft.com/office/drawing/2014/main" val="4055222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6773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- 2022-03-21 18:04:04</a:t>
                      </a:r>
                      <a:r>
                        <a:rPr kumimoji="0" lang="en-US" sz="1000" b="0" i="0" u="none" strike="noStrike" kern="1200" cap="none" spc="0" normalizeH="0" baseline="0" noProof="0">
                          <a:ln>
                            <a:noFill/>
                          </a:ln>
                          <a:solidFill>
                            <a:prstClr val="black"/>
                          </a:solidFill>
                          <a:effectLst/>
                          <a:uLnTx/>
                          <a:uFillTx/>
                          <a:latin typeface="+mn-lt"/>
                          <a:ea typeface="+mn-ea"/>
                          <a:cs typeface="+mn-cs"/>
                        </a:rPr>
                        <a:t>
 Ágil, eficiente y veloz.🔥
Así la Specialized Chisel, una bicicleta de XC 🚵‍♂️ creada para llegar a lo más alto del podio🏆.
Gracias a nuestra tecnología D'Aluisio Smartweld y al aluminio M5, hemos creado uno de los cuadros de aluminio más rígidos, resistentes y livianos del mercado.💪
🔺Encontrala en nuestras tiendas autorizadas🔺
#IamSpecialized #SpecializedArgentina #Specialized #SpecializedChisel #Chisel #Aluminio #XCmtb #XC #mtb #MountainBike
📸 gliod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277085222_1124233611668362_306093212625610484_n.jpg?_nc_cat=105&amp;ccb=1-5&amp;_nc_sid=8ae9d6&amp;_nc_ohc=riH558nBsLQAX8bf2Ih&amp;_nc_ht=scontent-iad3-1.cdninstagram.com&amp;edm=AL-3X8kEAAAA&amp;oh=00_AT-yaR-lQI9cfWCsV9HHS3u04lxlKDV9Hn9WqSjme14BSA&amp;oe=625A4D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56855585"/>
                  </a:ext>
                </a:extLst>
              </a:tr>
            </a:tbl>
          </a:graphicData>
        </a:graphic>
      </p:graphicFrame>
      <p:sp>
        <p:nvSpPr>
          <p:cNvPr id="4" name="Text Placeholder 3">
            <a:extLst>
              <a:ext uri="{FF2B5EF4-FFF2-40B4-BE49-F238E27FC236}">
                <a16:creationId xmlns:a16="http://schemas.microsoft.com/office/drawing/2014/main" id="{8277A233-067C-4E12-8CC2-C784339BE452}"/>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24075798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339D7-82F7-4796-8B37-E26A413D00ED}"/>
              </a:ext>
            </a:extLst>
          </p:cNvPr>
          <p:cNvSpPr>
            <a:spLocks noGrp="1"/>
          </p:cNvSpPr>
          <p:nvPr>
            <p:ph type="title"/>
          </p:nvPr>
        </p:nvSpPr>
        <p:spPr/>
        <p:txBody>
          <a:bodyPr/>
          <a:lstStyle/>
          <a:p>
            <a:r>
              <a:rPr lang="en-US"/>
              <a:t>Instagram Posts Table | Scott - 23 of 25</a:t>
            </a:r>
          </a:p>
        </p:txBody>
      </p:sp>
      <p:graphicFrame>
        <p:nvGraphicFramePr>
          <p:cNvPr id="5" name="Table Placeholder 4">
            <a:extLst>
              <a:ext uri="{FF2B5EF4-FFF2-40B4-BE49-F238E27FC236}">
                <a16:creationId xmlns:a16="http://schemas.microsoft.com/office/drawing/2014/main" id="{6DB58309-0D53-4C49-8A19-F7B78B21D3BE}"/>
              </a:ext>
            </a:extLst>
          </p:cNvPr>
          <p:cNvGraphicFramePr>
            <a:graphicFrameLocks noGrp="1"/>
          </p:cNvGraphicFramePr>
          <p:nvPr>
            <p:ph type="tbl" sz="quarter" idx="13"/>
            <p:extLst>
              <p:ext uri="{D42A27DB-BD31-4B8C-83A1-F6EECF244321}">
                <p14:modId xmlns:p14="http://schemas.microsoft.com/office/powerpoint/2010/main" val="3739033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90597394"/>
                    </a:ext>
                  </a:extLst>
                </a:gridCol>
                <a:gridCol w="1810512">
                  <a:extLst>
                    <a:ext uri="{9D8B030D-6E8A-4147-A177-3AD203B41FA5}">
                      <a16:colId xmlns:a16="http://schemas.microsoft.com/office/drawing/2014/main" val="3615723129"/>
                    </a:ext>
                  </a:extLst>
                </a:gridCol>
                <a:gridCol w="822960">
                  <a:extLst>
                    <a:ext uri="{9D8B030D-6E8A-4147-A177-3AD203B41FA5}">
                      <a16:colId xmlns:a16="http://schemas.microsoft.com/office/drawing/2014/main" val="1794192403"/>
                    </a:ext>
                  </a:extLst>
                </a:gridCol>
                <a:gridCol w="822960">
                  <a:extLst>
                    <a:ext uri="{9D8B030D-6E8A-4147-A177-3AD203B41FA5}">
                      <a16:colId xmlns:a16="http://schemas.microsoft.com/office/drawing/2014/main" val="3719365705"/>
                    </a:ext>
                  </a:extLst>
                </a:gridCol>
                <a:gridCol w="822960">
                  <a:extLst>
                    <a:ext uri="{9D8B030D-6E8A-4147-A177-3AD203B41FA5}">
                      <a16:colId xmlns:a16="http://schemas.microsoft.com/office/drawing/2014/main" val="2565520003"/>
                    </a:ext>
                  </a:extLst>
                </a:gridCol>
                <a:gridCol w="822960">
                  <a:extLst>
                    <a:ext uri="{9D8B030D-6E8A-4147-A177-3AD203B41FA5}">
                      <a16:colId xmlns:a16="http://schemas.microsoft.com/office/drawing/2014/main" val="548559536"/>
                    </a:ext>
                  </a:extLst>
                </a:gridCol>
                <a:gridCol w="822960">
                  <a:extLst>
                    <a:ext uri="{9D8B030D-6E8A-4147-A177-3AD203B41FA5}">
                      <a16:colId xmlns:a16="http://schemas.microsoft.com/office/drawing/2014/main" val="3993952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878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- 2022-03-16 10:30:17</a:t>
                      </a:r>
                      <a:r>
                        <a:rPr kumimoji="0" lang="es-ES" sz="1000" b="0" i="0" u="none" strike="noStrike" kern="1200" cap="none" spc="0" normalizeH="0" baseline="0" noProof="0">
                          <a:ln>
                            <a:noFill/>
                          </a:ln>
                          <a:solidFill>
                            <a:prstClr val="black"/>
                          </a:solidFill>
                          <a:effectLst/>
                          <a:uLnTx/>
                          <a:uFillTx/>
                          <a:latin typeface="+mn-lt"/>
                          <a:ea typeface="+mn-ea"/>
                          <a:cs typeface="+mn-cs"/>
                        </a:rPr>
                        <a:t>
 ¿Por qué la Aspect 950 puede ser Tu Primer Scott?
Por su cuadro de aluminio de alta calidad (no todos los aluminios son iguales), con una geometría enfocada en la comodidad, lo que te permitirá pasar más horas sobre la bici con menos fatiga corporal.
Acercate a nuestras tiendas a conocerla a un precio especial. #TuPrimerScott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275860745_259193793079180_3175767415111139861_n.jpg?_nc_cat=108&amp;ccb=1-5&amp;_nc_sid=8ae9d6&amp;_nc_ohc=WhJo52QCrS8AX-eLMC-&amp;_nc_ht=scontent-iad3-1.cdninstagram.com&amp;edm=AL-3X8kEAAAA&amp;oh=00_AT9Q0TzYjfCw7w0e-popQjN-SkFbQlrDZWCg_foZ0sr1HQ&amp;oe=625BA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20300312"/>
                  </a:ext>
                </a:extLst>
              </a:tr>
            </a:tbl>
          </a:graphicData>
        </a:graphic>
      </p:graphicFrame>
      <p:sp>
        <p:nvSpPr>
          <p:cNvPr id="4" name="Text Placeholder 3">
            <a:extLst>
              <a:ext uri="{FF2B5EF4-FFF2-40B4-BE49-F238E27FC236}">
                <a16:creationId xmlns:a16="http://schemas.microsoft.com/office/drawing/2014/main" id="{7ED55CF5-6E0D-4115-9B22-3A6AE7F7C0BE}"/>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27865512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D93D9-DB43-4549-A5A8-30351A86EF08}"/>
              </a:ext>
            </a:extLst>
          </p:cNvPr>
          <p:cNvSpPr>
            <a:spLocks noGrp="1"/>
          </p:cNvSpPr>
          <p:nvPr>
            <p:ph type="title"/>
          </p:nvPr>
        </p:nvSpPr>
        <p:spPr/>
        <p:txBody>
          <a:bodyPr/>
          <a:lstStyle/>
          <a:p>
            <a:r>
              <a:rPr lang="en-US"/>
              <a:t>Instagram Posts Table | Scott - 24 of 25</a:t>
            </a:r>
          </a:p>
        </p:txBody>
      </p:sp>
      <p:graphicFrame>
        <p:nvGraphicFramePr>
          <p:cNvPr id="5" name="Table Placeholder 4">
            <a:extLst>
              <a:ext uri="{FF2B5EF4-FFF2-40B4-BE49-F238E27FC236}">
                <a16:creationId xmlns:a16="http://schemas.microsoft.com/office/drawing/2014/main" id="{236632C9-CA51-49BD-ABF6-4A79349F8F6B}"/>
              </a:ext>
            </a:extLst>
          </p:cNvPr>
          <p:cNvGraphicFramePr>
            <a:graphicFrameLocks noGrp="1"/>
          </p:cNvGraphicFramePr>
          <p:nvPr>
            <p:ph type="tbl" sz="quarter" idx="13"/>
            <p:extLst>
              <p:ext uri="{D42A27DB-BD31-4B8C-83A1-F6EECF244321}">
                <p14:modId xmlns:p14="http://schemas.microsoft.com/office/powerpoint/2010/main" val="2615991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93811485"/>
                    </a:ext>
                  </a:extLst>
                </a:gridCol>
                <a:gridCol w="1810512">
                  <a:extLst>
                    <a:ext uri="{9D8B030D-6E8A-4147-A177-3AD203B41FA5}">
                      <a16:colId xmlns:a16="http://schemas.microsoft.com/office/drawing/2014/main" val="2997918620"/>
                    </a:ext>
                  </a:extLst>
                </a:gridCol>
                <a:gridCol w="822960">
                  <a:extLst>
                    <a:ext uri="{9D8B030D-6E8A-4147-A177-3AD203B41FA5}">
                      <a16:colId xmlns:a16="http://schemas.microsoft.com/office/drawing/2014/main" val="1732020360"/>
                    </a:ext>
                  </a:extLst>
                </a:gridCol>
                <a:gridCol w="822960">
                  <a:extLst>
                    <a:ext uri="{9D8B030D-6E8A-4147-A177-3AD203B41FA5}">
                      <a16:colId xmlns:a16="http://schemas.microsoft.com/office/drawing/2014/main" val="2851941198"/>
                    </a:ext>
                  </a:extLst>
                </a:gridCol>
                <a:gridCol w="822960">
                  <a:extLst>
                    <a:ext uri="{9D8B030D-6E8A-4147-A177-3AD203B41FA5}">
                      <a16:colId xmlns:a16="http://schemas.microsoft.com/office/drawing/2014/main" val="699823755"/>
                    </a:ext>
                  </a:extLst>
                </a:gridCol>
                <a:gridCol w="822960">
                  <a:extLst>
                    <a:ext uri="{9D8B030D-6E8A-4147-A177-3AD203B41FA5}">
                      <a16:colId xmlns:a16="http://schemas.microsoft.com/office/drawing/2014/main" val="3174649509"/>
                    </a:ext>
                  </a:extLst>
                </a:gridCol>
                <a:gridCol w="822960">
                  <a:extLst>
                    <a:ext uri="{9D8B030D-6E8A-4147-A177-3AD203B41FA5}">
                      <a16:colId xmlns:a16="http://schemas.microsoft.com/office/drawing/2014/main" val="743083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5223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- 2022-03-25 19:00:08</a:t>
                      </a:r>
                      <a:r>
                        <a:rPr kumimoji="0" lang="en-US" sz="1000" b="0" i="0" u="none" strike="noStrike" kern="1200" cap="none" spc="0" normalizeH="0" baseline="0" noProof="0">
                          <a:ln>
                            <a:noFill/>
                          </a:ln>
                          <a:solidFill>
                            <a:prstClr val="black"/>
                          </a:solidFill>
                          <a:effectLst/>
                          <a:uLnTx/>
                          <a:uFillTx/>
                          <a:latin typeface="+mn-lt"/>
                          <a:ea typeface="+mn-ea"/>
                          <a:cs typeface="+mn-cs"/>
                        </a:rPr>
                        <a:t>
 Darlo todo hasta el final 💪
#SpecializedChisel
#IamSpecialized #SpecializedArgentina #Specialized #SpecializedChisel #Chisel #Aluminio #XCmtb #XC #mtb #MountainBike
📸 santicastromtb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277400995_666649511262597_1639389663217682676_n.jpg?_nc_cat=102&amp;ccb=1-5&amp;_nc_sid=8ae9d6&amp;_nc_ohc=aphqJTL-lyQAX9j0MMX&amp;_nc_ht=scontent-iad3-1.cdninstagram.com&amp;edm=AL-3X8kEAAAA&amp;oh=00_AT-1sip1hP98eIyskmMwRcHOvF6RzRMIGVlJ1ImYBsO7sA&amp;oe=6259E1E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09995324"/>
                  </a:ext>
                </a:extLst>
              </a:tr>
            </a:tbl>
          </a:graphicData>
        </a:graphic>
      </p:graphicFrame>
      <p:sp>
        <p:nvSpPr>
          <p:cNvPr id="4" name="Text Placeholder 3">
            <a:extLst>
              <a:ext uri="{FF2B5EF4-FFF2-40B4-BE49-F238E27FC236}">
                <a16:creationId xmlns:a16="http://schemas.microsoft.com/office/drawing/2014/main" id="{2FE13BCA-82C7-431F-8201-6D69A47893A9}"/>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17845829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11F64-F64A-4659-9D3C-1AE3AC70FC83}"/>
              </a:ext>
            </a:extLst>
          </p:cNvPr>
          <p:cNvSpPr>
            <a:spLocks noGrp="1"/>
          </p:cNvSpPr>
          <p:nvPr>
            <p:ph type="title"/>
          </p:nvPr>
        </p:nvSpPr>
        <p:spPr/>
        <p:txBody>
          <a:bodyPr/>
          <a:lstStyle/>
          <a:p>
            <a:r>
              <a:rPr lang="en-US"/>
              <a:t>Instagram Posts Table | Scott - 25 of 25</a:t>
            </a:r>
          </a:p>
        </p:txBody>
      </p:sp>
      <p:graphicFrame>
        <p:nvGraphicFramePr>
          <p:cNvPr id="5" name="Table Placeholder 4">
            <a:extLst>
              <a:ext uri="{FF2B5EF4-FFF2-40B4-BE49-F238E27FC236}">
                <a16:creationId xmlns:a16="http://schemas.microsoft.com/office/drawing/2014/main" id="{B26CC092-7134-4A26-B070-4EB92DA0D342}"/>
              </a:ext>
            </a:extLst>
          </p:cNvPr>
          <p:cNvGraphicFramePr>
            <a:graphicFrameLocks noGrp="1"/>
          </p:cNvGraphicFramePr>
          <p:nvPr>
            <p:ph type="tbl" sz="quarter" idx="13"/>
            <p:extLst>
              <p:ext uri="{D42A27DB-BD31-4B8C-83A1-F6EECF244321}">
                <p14:modId xmlns:p14="http://schemas.microsoft.com/office/powerpoint/2010/main" val="4010211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03002068"/>
                    </a:ext>
                  </a:extLst>
                </a:gridCol>
                <a:gridCol w="1810512">
                  <a:extLst>
                    <a:ext uri="{9D8B030D-6E8A-4147-A177-3AD203B41FA5}">
                      <a16:colId xmlns:a16="http://schemas.microsoft.com/office/drawing/2014/main" val="3308542944"/>
                    </a:ext>
                  </a:extLst>
                </a:gridCol>
                <a:gridCol w="822960">
                  <a:extLst>
                    <a:ext uri="{9D8B030D-6E8A-4147-A177-3AD203B41FA5}">
                      <a16:colId xmlns:a16="http://schemas.microsoft.com/office/drawing/2014/main" val="382346588"/>
                    </a:ext>
                  </a:extLst>
                </a:gridCol>
                <a:gridCol w="822960">
                  <a:extLst>
                    <a:ext uri="{9D8B030D-6E8A-4147-A177-3AD203B41FA5}">
                      <a16:colId xmlns:a16="http://schemas.microsoft.com/office/drawing/2014/main" val="1550327963"/>
                    </a:ext>
                  </a:extLst>
                </a:gridCol>
                <a:gridCol w="822960">
                  <a:extLst>
                    <a:ext uri="{9D8B030D-6E8A-4147-A177-3AD203B41FA5}">
                      <a16:colId xmlns:a16="http://schemas.microsoft.com/office/drawing/2014/main" val="1282123838"/>
                    </a:ext>
                  </a:extLst>
                </a:gridCol>
                <a:gridCol w="822960">
                  <a:extLst>
                    <a:ext uri="{9D8B030D-6E8A-4147-A177-3AD203B41FA5}">
                      <a16:colId xmlns:a16="http://schemas.microsoft.com/office/drawing/2014/main" val="1731160844"/>
                    </a:ext>
                  </a:extLst>
                </a:gridCol>
                <a:gridCol w="822960">
                  <a:extLst>
                    <a:ext uri="{9D8B030D-6E8A-4147-A177-3AD203B41FA5}">
                      <a16:colId xmlns:a16="http://schemas.microsoft.com/office/drawing/2014/main" val="4140611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1012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- 2022-03-15 20:00:11</a:t>
                      </a:r>
                      <a:r>
                        <a:rPr kumimoji="0" lang="es-ES" sz="1000" b="0" i="0" u="none" strike="noStrike" kern="1200" cap="none" spc="0" normalizeH="0" baseline="0" noProof="0">
                          <a:ln>
                            <a:noFill/>
                          </a:ln>
                          <a:solidFill>
                            <a:prstClr val="black"/>
                          </a:solidFill>
                          <a:effectLst/>
                          <a:uLnTx/>
                          <a:uFillTx/>
                          <a:latin typeface="+mn-lt"/>
                          <a:ea typeface="+mn-ea"/>
                          <a:cs typeface="+mn-cs"/>
                        </a:rPr>
                        <a:t>
 La probaste en nuestros Test Ride.
Ahora encontrala en nuestras tiendas.
#FastIsFun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275835493_3184575285158501_7549098516777145831_n.jpg?_nc_cat=109&amp;ccb=1-5&amp;_nc_sid=8ae9d6&amp;_nc_ohc=QIEcax1aXmUAX-f97VY&amp;_nc_ht=scontent-iad3-1.cdninstagram.com&amp;edm=AL-3X8kEAAAA&amp;oh=00_AT-KjQc4Ld5oN5wizcOQJk95et7qqUjgHW2xmh2BQHm_cQ&amp;oe=625B74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01227479"/>
                  </a:ext>
                </a:extLst>
              </a:tr>
            </a:tbl>
          </a:graphicData>
        </a:graphic>
      </p:graphicFrame>
      <p:sp>
        <p:nvSpPr>
          <p:cNvPr id="4" name="Text Placeholder 3">
            <a:extLst>
              <a:ext uri="{FF2B5EF4-FFF2-40B4-BE49-F238E27FC236}">
                <a16:creationId xmlns:a16="http://schemas.microsoft.com/office/drawing/2014/main" id="{D27739BB-30C8-462C-9BFA-12C3E2F435F9}"/>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34931129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3092</Words>
  <Application>Microsoft Office PowerPoint</Application>
  <PresentationFormat>On-screen Show (4:3)</PresentationFormat>
  <Paragraphs>644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Scott</vt:lpstr>
      <vt:lpstr>Instagram Key Metrics Radar | Scott</vt:lpstr>
      <vt:lpstr>Instagram Followers Total | Scott</vt:lpstr>
      <vt:lpstr>Instagram Followers Change | Scott</vt:lpstr>
      <vt:lpstr>Instagram Followers Change Per Weekday | Scott</vt:lpstr>
      <vt:lpstr>Instagram Posts By Weekday | Scott</vt:lpstr>
      <vt:lpstr>Instagram Interaction Rate By Weekday | Scott</vt:lpstr>
      <vt:lpstr>Instagram Posts By Hour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2</vt:lpstr>
      <vt:lpstr>Instagram Hashtag Detection | Scott - 2 of 2</vt:lpstr>
      <vt:lpstr>Instagram Posts Table | Scott - 1 of 25</vt:lpstr>
      <vt:lpstr>Instagram Posts Table | Scott - 2 of 25</vt:lpstr>
      <vt:lpstr>Instagram Posts Table | Scott - 3 of 25</vt:lpstr>
      <vt:lpstr>Instagram Posts Table | Scott - 4 of 25</vt:lpstr>
      <vt:lpstr>Instagram Posts Table | Scott - 5 of 25</vt:lpstr>
      <vt:lpstr>Instagram Posts Table | Scott - 6 of 25</vt:lpstr>
      <vt:lpstr>Instagram Posts Table | Scott - 7 of 25</vt:lpstr>
      <vt:lpstr>Instagram Posts Table | Scott - 8 of 25</vt:lpstr>
      <vt:lpstr>Instagram Posts Table | Scott - 9 of 25</vt:lpstr>
      <vt:lpstr>Instagram Posts Table | Scott - 10 of 25</vt:lpstr>
      <vt:lpstr>Instagram Posts Table | Scott - 11 of 25</vt:lpstr>
      <vt:lpstr>Instagram Posts Table | Scott - 12 of 25</vt:lpstr>
      <vt:lpstr>Instagram Posts Table | Scott - 13 of 25</vt:lpstr>
      <vt:lpstr>Instagram Posts Table | Scott - 14 of 25</vt:lpstr>
      <vt:lpstr>Instagram Posts Table | Scott - 15 of 25</vt:lpstr>
      <vt:lpstr>Instagram Posts Table | Scott - 16 of 25</vt:lpstr>
      <vt:lpstr>Instagram Posts Table | Scott - 17 of 25</vt:lpstr>
      <vt:lpstr>Instagram Posts Table | Scott - 18 of 25</vt:lpstr>
      <vt:lpstr>Instagram Posts Table | Scott - 19 of 25</vt:lpstr>
      <vt:lpstr>Instagram Posts Table | Scott - 20 of 25</vt:lpstr>
      <vt:lpstr>Instagram Posts Table | Scott - 21 of 25</vt:lpstr>
      <vt:lpstr>Instagram Posts Table | Scott - 22 of 25</vt:lpstr>
      <vt:lpstr>Instagram Posts Table | Scott - 23 of 25</vt:lpstr>
      <vt:lpstr>Instagram Posts Table | Scott - 24 of 25</vt:lpstr>
      <vt:lpstr>Instagram Posts Table | Scott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2022-04-12T20:37:31Z</dcterms:created>
  <dcterms:modified xsi:type="dcterms:W3CDTF">2022-04-12T20:38:48Z</dcterms:modified>
</cp:coreProperties>
</file>