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2"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Lst>
  <p:sldSz cx="9144000" cy="6858000" type="screen4x3"/>
  <p:notesSz cx="6858000" cy="9144000"/>
  <p:embeddedFontLst>
    <p:embeddedFont>
      <p:font typeface="Calibri" panose="020F0502020204030204" pitchFamily="34" charset="0"/>
      <p:regular r:id="rId43"/>
      <p:bold r:id="rId44"/>
      <p:italic r:id="rId45"/>
      <p:boldItalic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viewProps" Target="view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venzoarg</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38.583199999999998</c:v>
                </c:pt>
                <c:pt idx="1">
                  <c:v>27.2727</c:v>
                </c:pt>
                <c:pt idx="2">
                  <c:v>100</c:v>
                </c:pt>
                <c:pt idx="3">
                  <c:v>0</c:v>
                </c:pt>
                <c:pt idx="4">
                  <c:v>100</c:v>
                </c:pt>
                <c:pt idx="5">
                  <c:v>6.5429000000000004</c:v>
                </c:pt>
                <c:pt idx="6">
                  <c:v>3.2206999999999999</c:v>
                </c:pt>
                <c:pt idx="7">
                  <c:v>12.217000000000001</c:v>
                </c:pt>
              </c:numCache>
            </c:numRef>
          </c:val>
          <c:extLst>
            <c:ext xmlns:c16="http://schemas.microsoft.com/office/drawing/2014/chart" uri="{C3380CC4-5D6E-409C-BE32-E72D297353CC}">
              <c16:uniqueId val="{00000000-6B7E-48FA-A9E7-9D763A1B7300}"/>
            </c:ext>
          </c:extLst>
        </c:ser>
        <c:ser>
          <c:idx val="1"/>
          <c:order val="1"/>
          <c:tx>
            <c:strRef>
              <c:f>Sheet1!$C$1</c:f>
              <c:strCache>
                <c:ptCount val="1"/>
                <c:pt idx="0">
                  <c:v>teknialbikes</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6.0057999999999998</c:v>
                </c:pt>
                <c:pt idx="1">
                  <c:v>36.363599999999998</c:v>
                </c:pt>
                <c:pt idx="2">
                  <c:v>27.2727</c:v>
                </c:pt>
                <c:pt idx="3">
                  <c:v>100</c:v>
                </c:pt>
                <c:pt idx="4">
                  <c:v>57.142899999999997</c:v>
                </c:pt>
                <c:pt idx="5">
                  <c:v>0.13150000000000001</c:v>
                </c:pt>
                <c:pt idx="6">
                  <c:v>0.90910000000000002</c:v>
                </c:pt>
                <c:pt idx="7">
                  <c:v>-18.504000000000001</c:v>
                </c:pt>
              </c:numCache>
            </c:numRef>
          </c:val>
          <c:extLst>
            <c:ext xmlns:c16="http://schemas.microsoft.com/office/drawing/2014/chart" uri="{C3380CC4-5D6E-409C-BE32-E72D297353CC}">
              <c16:uniqueId val="{00000001-6B7E-48FA-A9E7-9D763A1B7300}"/>
            </c:ext>
          </c:extLst>
        </c:ser>
        <c:ser>
          <c:idx val="2"/>
          <c:order val="2"/>
          <c:tx>
            <c:strRef>
              <c:f>Sheet1!$D$1</c:f>
              <c:strCache>
                <c:ptCount val="1"/>
                <c:pt idx="0">
                  <c:v>olmobikes</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100</c:v>
                </c:pt>
                <c:pt idx="1">
                  <c:v>36.363599999999998</c:v>
                </c:pt>
                <c:pt idx="2">
                  <c:v>0</c:v>
                </c:pt>
                <c:pt idx="3">
                  <c:v>0</c:v>
                </c:pt>
                <c:pt idx="4">
                  <c:v>28.571400000000001</c:v>
                </c:pt>
                <c:pt idx="5">
                  <c:v>100</c:v>
                </c:pt>
                <c:pt idx="6">
                  <c:v>100</c:v>
                </c:pt>
                <c:pt idx="7">
                  <c:v>100</c:v>
                </c:pt>
              </c:numCache>
            </c:numRef>
          </c:val>
          <c:extLst>
            <c:ext xmlns:c16="http://schemas.microsoft.com/office/drawing/2014/chart" uri="{C3380CC4-5D6E-409C-BE32-E72D297353CC}">
              <c16:uniqueId val="{00000002-6B7E-48FA-A9E7-9D763A1B7300}"/>
            </c:ext>
          </c:extLst>
        </c:ser>
        <c:ser>
          <c:idx val="3"/>
          <c:order val="3"/>
          <c:tx>
            <c:strRef>
              <c:f>Sheet1!$E$1</c:f>
              <c:strCache>
                <c:ptCount val="1"/>
                <c:pt idx="0">
                  <c:v>raleigh.bicicletas</c:v>
                </c:pt>
              </c:strCache>
            </c:strRef>
          </c:tx>
          <c:spPr>
            <a:ln w="28575" cap="rnd">
              <a:solidFill>
                <a:schemeClr val="accent4"/>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Sheet1!$E$2:$E$9</c:f>
              <c:numCache>
                <c:formatCode>General</c:formatCode>
                <c:ptCount val="8"/>
                <c:pt idx="0">
                  <c:v>3.8839999999999999</c:v>
                </c:pt>
                <c:pt idx="1">
                  <c:v>9.0908999999999995</c:v>
                </c:pt>
                <c:pt idx="2">
                  <c:v>63.636400000000002</c:v>
                </c:pt>
                <c:pt idx="3">
                  <c:v>0</c:v>
                </c:pt>
                <c:pt idx="4">
                  <c:v>57.142899999999997</c:v>
                </c:pt>
                <c:pt idx="5">
                  <c:v>0.70909999999999995</c:v>
                </c:pt>
                <c:pt idx="6">
                  <c:v>7.2481999999999998</c:v>
                </c:pt>
                <c:pt idx="7">
                  <c:v>25.563300000000002</c:v>
                </c:pt>
              </c:numCache>
            </c:numRef>
          </c:val>
          <c:extLst>
            <c:ext xmlns:c16="http://schemas.microsoft.com/office/drawing/2014/chart" uri="{C3380CC4-5D6E-409C-BE32-E72D297353CC}">
              <c16:uniqueId val="{00000003-6B7E-48FA-A9E7-9D763A1B7300}"/>
            </c:ext>
          </c:extLst>
        </c:ser>
        <c:ser>
          <c:idx val="4"/>
          <c:order val="4"/>
          <c:tx>
            <c:strRef>
              <c:f>Sheet1!$F$1</c:f>
              <c:strCache>
                <c:ptCount val="1"/>
                <c:pt idx="0">
                  <c:v>motomelbicicletas</c:v>
                </c:pt>
              </c:strCache>
            </c:strRef>
          </c:tx>
          <c:spPr>
            <a:ln w="28575" cap="rnd">
              <a:solidFill>
                <a:schemeClr val="accent5"/>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Sheet1!$F$2:$F$9</c:f>
              <c:numCache>
                <c:formatCode>General</c:formatCode>
                <c:ptCount val="8"/>
                <c:pt idx="0">
                  <c:v>2.6288999999999998</c:v>
                </c:pt>
                <c:pt idx="1">
                  <c:v>45.454500000000003</c:v>
                </c:pt>
                <c:pt idx="2">
                  <c:v>18.181799999999999</c:v>
                </c:pt>
                <c:pt idx="3">
                  <c:v>100</c:v>
                </c:pt>
                <c:pt idx="4">
                  <c:v>57.142899999999997</c:v>
                </c:pt>
                <c:pt idx="5">
                  <c:v>0.29959999999999998</c:v>
                </c:pt>
                <c:pt idx="6">
                  <c:v>6.2333999999999996</c:v>
                </c:pt>
                <c:pt idx="7">
                  <c:v>12.4002</c:v>
                </c:pt>
              </c:numCache>
            </c:numRef>
          </c:val>
          <c:extLst>
            <c:ext xmlns:c16="http://schemas.microsoft.com/office/drawing/2014/chart" uri="{C3380CC4-5D6E-409C-BE32-E72D297353CC}">
              <c16:uniqueId val="{00000004-6B7E-48FA-A9E7-9D763A1B7300}"/>
            </c:ext>
          </c:extLst>
        </c:ser>
        <c:ser>
          <c:idx val="5"/>
          <c:order val="5"/>
          <c:tx>
            <c:strRef>
              <c:f>Sheet1!$G$1</c:f>
              <c:strCache>
                <c:ptCount val="1"/>
                <c:pt idx="0">
                  <c:v>topmega_oficial</c:v>
                </c:pt>
              </c:strCache>
            </c:strRef>
          </c:tx>
          <c:spPr>
            <a:ln w="28575" cap="rnd">
              <a:solidFill>
                <a:schemeClr val="accent6"/>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Sheet1!$G$2:$G$9</c:f>
              <c:numCache>
                <c:formatCode>General</c:formatCode>
                <c:ptCount val="8"/>
                <c:pt idx="0">
                  <c:v>29.357800000000001</c:v>
                </c:pt>
                <c:pt idx="1">
                  <c:v>100</c:v>
                </c:pt>
                <c:pt idx="2">
                  <c:v>27.2727</c:v>
                </c:pt>
                <c:pt idx="3">
                  <c:v>0</c:v>
                </c:pt>
                <c:pt idx="4">
                  <c:v>100</c:v>
                </c:pt>
                <c:pt idx="5">
                  <c:v>0.95150000000000001</c:v>
                </c:pt>
                <c:pt idx="6">
                  <c:v>0.98680000000000001</c:v>
                </c:pt>
                <c:pt idx="7">
                  <c:v>5.3986000000000001</c:v>
                </c:pt>
              </c:numCache>
            </c:numRef>
          </c:val>
          <c:extLst>
            <c:ext xmlns:c16="http://schemas.microsoft.com/office/drawing/2014/chart" uri="{C3380CC4-5D6E-409C-BE32-E72D297353CC}">
              <c16:uniqueId val="{00000005-6B7E-48FA-A9E7-9D763A1B7300}"/>
            </c:ext>
          </c:extLst>
        </c:ser>
        <c:dLbls>
          <c:showLegendKey val="0"/>
          <c:showVal val="0"/>
          <c:showCatName val="0"/>
          <c:showSerName val="0"/>
          <c:showPercent val="0"/>
          <c:showBubbleSize val="0"/>
        </c:dLbls>
        <c:axId val="377988512"/>
        <c:axId val="377989824"/>
      </c:radarChart>
      <c:catAx>
        <c:axId val="377988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989824"/>
        <c:crosses val="autoZero"/>
        <c:auto val="1"/>
        <c:lblAlgn val="ctr"/>
        <c:lblOffset val="100"/>
        <c:noMultiLvlLbl val="0"/>
      </c:catAx>
      <c:valAx>
        <c:axId val="377989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988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venzoarg</c:v>
                </c:pt>
              </c:strCache>
            </c:strRef>
          </c:tx>
          <c:spPr>
            <a:ln w="28575" cap="rnd">
              <a:solidFill>
                <a:schemeClr val="accent1"/>
              </a:solidFill>
              <a:round/>
            </a:ln>
            <a:effectLst/>
          </c:spPr>
          <c:marker>
            <c:symbol val="none"/>
          </c:marker>
          <c:cat>
            <c:numRef>
              <c:f>Sheet1!$A$2:$A$33</c:f>
              <c:numCache>
                <c:formatCode>m/d/yyyy</c:formatCode>
                <c:ptCount val="32"/>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pt idx="31">
                  <c:v>44663</c:v>
                </c:pt>
              </c:numCache>
            </c:numRef>
          </c:cat>
          <c:val>
            <c:numRef>
              <c:f>Sheet1!$B$2:$B$33</c:f>
              <c:numCache>
                <c:formatCode>General</c:formatCode>
                <c:ptCount val="32"/>
                <c:pt idx="0">
                  <c:v>91547</c:v>
                </c:pt>
                <c:pt idx="1">
                  <c:v>91541</c:v>
                </c:pt>
                <c:pt idx="2">
                  <c:v>91584</c:v>
                </c:pt>
                <c:pt idx="3">
                  <c:v>91692</c:v>
                </c:pt>
                <c:pt idx="4">
                  <c:v>91720</c:v>
                </c:pt>
                <c:pt idx="5">
                  <c:v>91727</c:v>
                </c:pt>
                <c:pt idx="6">
                  <c:v>91755</c:v>
                </c:pt>
                <c:pt idx="7">
                  <c:v>91770</c:v>
                </c:pt>
                <c:pt idx="8">
                  <c:v>91784</c:v>
                </c:pt>
                <c:pt idx="9">
                  <c:v>91807</c:v>
                </c:pt>
                <c:pt idx="10">
                  <c:v>91822</c:v>
                </c:pt>
                <c:pt idx="11">
                  <c:v>91857</c:v>
                </c:pt>
                <c:pt idx="12">
                  <c:v>91889</c:v>
                </c:pt>
                <c:pt idx="13">
                  <c:v>91898</c:v>
                </c:pt>
                <c:pt idx="14">
                  <c:v>91936</c:v>
                </c:pt>
                <c:pt idx="15">
                  <c:v>91955</c:v>
                </c:pt>
                <c:pt idx="16">
                  <c:v>91969</c:v>
                </c:pt>
                <c:pt idx="17">
                  <c:v>91982</c:v>
                </c:pt>
                <c:pt idx="18">
                  <c:v>91994</c:v>
                </c:pt>
                <c:pt idx="19">
                  <c:v>92011</c:v>
                </c:pt>
                <c:pt idx="20">
                  <c:v>92028</c:v>
                </c:pt>
                <c:pt idx="21">
                  <c:v>92043</c:v>
                </c:pt>
                <c:pt idx="22">
                  <c:v>92059</c:v>
                </c:pt>
                <c:pt idx="23">
                  <c:v>92092</c:v>
                </c:pt>
                <c:pt idx="24">
                  <c:v>92144</c:v>
                </c:pt>
                <c:pt idx="25">
                  <c:v>92158</c:v>
                </c:pt>
                <c:pt idx="26">
                  <c:v>92180</c:v>
                </c:pt>
                <c:pt idx="27">
                  <c:v>92198</c:v>
                </c:pt>
                <c:pt idx="28">
                  <c:v>92226</c:v>
                </c:pt>
                <c:pt idx="29">
                  <c:v>92275</c:v>
                </c:pt>
                <c:pt idx="30">
                  <c:v>92288</c:v>
                </c:pt>
                <c:pt idx="31">
                  <c:v>92286</c:v>
                </c:pt>
              </c:numCache>
            </c:numRef>
          </c:val>
          <c:smooth val="0"/>
          <c:extLst>
            <c:ext xmlns:c16="http://schemas.microsoft.com/office/drawing/2014/chart" uri="{C3380CC4-5D6E-409C-BE32-E72D297353CC}">
              <c16:uniqueId val="{00000000-8D0C-424F-8CEF-AA8D733321B1}"/>
            </c:ext>
          </c:extLst>
        </c:ser>
        <c:ser>
          <c:idx val="1"/>
          <c:order val="1"/>
          <c:tx>
            <c:strRef>
              <c:f>Sheet1!$C$1</c:f>
              <c:strCache>
                <c:ptCount val="1"/>
                <c:pt idx="0">
                  <c:v>teknialbikes</c:v>
                </c:pt>
              </c:strCache>
            </c:strRef>
          </c:tx>
          <c:spPr>
            <a:ln w="28575" cap="rnd">
              <a:solidFill>
                <a:schemeClr val="accent2"/>
              </a:solidFill>
              <a:round/>
            </a:ln>
            <a:effectLst/>
          </c:spPr>
          <c:marker>
            <c:symbol val="none"/>
          </c:marker>
          <c:cat>
            <c:numRef>
              <c:f>Sheet1!$A$2:$A$33</c:f>
              <c:numCache>
                <c:formatCode>m/d/yyyy</c:formatCode>
                <c:ptCount val="32"/>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pt idx="31">
                  <c:v>44663</c:v>
                </c:pt>
              </c:numCache>
            </c:numRef>
          </c:cat>
          <c:val>
            <c:numRef>
              <c:f>Sheet1!$C$2:$C$33</c:f>
              <c:numCache>
                <c:formatCode>General</c:formatCode>
                <c:ptCount val="32"/>
                <c:pt idx="0">
                  <c:v>14540</c:v>
                </c:pt>
                <c:pt idx="1">
                  <c:v>14535</c:v>
                </c:pt>
                <c:pt idx="2">
                  <c:v>14530</c:v>
                </c:pt>
                <c:pt idx="3">
                  <c:v>14525</c:v>
                </c:pt>
                <c:pt idx="4">
                  <c:v>14515</c:v>
                </c:pt>
                <c:pt idx="5">
                  <c:v>14509</c:v>
                </c:pt>
                <c:pt idx="6">
                  <c:v>14504</c:v>
                </c:pt>
                <c:pt idx="7">
                  <c:v>14495</c:v>
                </c:pt>
                <c:pt idx="8">
                  <c:v>14485</c:v>
                </c:pt>
                <c:pt idx="9">
                  <c:v>14482</c:v>
                </c:pt>
                <c:pt idx="10">
                  <c:v>14476</c:v>
                </c:pt>
                <c:pt idx="11">
                  <c:v>14470</c:v>
                </c:pt>
                <c:pt idx="12">
                  <c:v>14460</c:v>
                </c:pt>
                <c:pt idx="13">
                  <c:v>14460</c:v>
                </c:pt>
                <c:pt idx="14">
                  <c:v>14452</c:v>
                </c:pt>
                <c:pt idx="15">
                  <c:v>14443</c:v>
                </c:pt>
                <c:pt idx="16">
                  <c:v>14433</c:v>
                </c:pt>
                <c:pt idx="17">
                  <c:v>14425</c:v>
                </c:pt>
                <c:pt idx="18">
                  <c:v>14412</c:v>
                </c:pt>
                <c:pt idx="19">
                  <c:v>14406</c:v>
                </c:pt>
                <c:pt idx="20">
                  <c:v>14402</c:v>
                </c:pt>
                <c:pt idx="21">
                  <c:v>14400</c:v>
                </c:pt>
                <c:pt idx="22">
                  <c:v>14391</c:v>
                </c:pt>
                <c:pt idx="23">
                  <c:v>14385</c:v>
                </c:pt>
                <c:pt idx="24">
                  <c:v>14387</c:v>
                </c:pt>
                <c:pt idx="25">
                  <c:v>14379</c:v>
                </c:pt>
                <c:pt idx="26">
                  <c:v>14375</c:v>
                </c:pt>
                <c:pt idx="27">
                  <c:v>14367</c:v>
                </c:pt>
                <c:pt idx="28">
                  <c:v>14364</c:v>
                </c:pt>
                <c:pt idx="29">
                  <c:v>14364</c:v>
                </c:pt>
                <c:pt idx="30">
                  <c:v>14365</c:v>
                </c:pt>
                <c:pt idx="31">
                  <c:v>14365</c:v>
                </c:pt>
              </c:numCache>
            </c:numRef>
          </c:val>
          <c:smooth val="0"/>
          <c:extLst>
            <c:ext xmlns:c16="http://schemas.microsoft.com/office/drawing/2014/chart" uri="{C3380CC4-5D6E-409C-BE32-E72D297353CC}">
              <c16:uniqueId val="{00000001-8D0C-424F-8CEF-AA8D733321B1}"/>
            </c:ext>
          </c:extLst>
        </c:ser>
        <c:ser>
          <c:idx val="2"/>
          <c:order val="2"/>
          <c:tx>
            <c:strRef>
              <c:f>Sheet1!$D$1</c:f>
              <c:strCache>
                <c:ptCount val="1"/>
                <c:pt idx="0">
                  <c:v>olmobikes</c:v>
                </c:pt>
              </c:strCache>
            </c:strRef>
          </c:tx>
          <c:spPr>
            <a:ln w="28575" cap="rnd">
              <a:solidFill>
                <a:schemeClr val="accent3"/>
              </a:solidFill>
              <a:round/>
            </a:ln>
            <a:effectLst/>
          </c:spPr>
          <c:marker>
            <c:symbol val="none"/>
          </c:marker>
          <c:cat>
            <c:numRef>
              <c:f>Sheet1!$A$2:$A$33</c:f>
              <c:numCache>
                <c:formatCode>m/d/yyyy</c:formatCode>
                <c:ptCount val="32"/>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pt idx="31">
                  <c:v>44663</c:v>
                </c:pt>
              </c:numCache>
            </c:numRef>
          </c:cat>
          <c:val>
            <c:numRef>
              <c:f>Sheet1!$D$2:$D$33</c:f>
              <c:numCache>
                <c:formatCode>General</c:formatCode>
                <c:ptCount val="32"/>
                <c:pt idx="0">
                  <c:v>224066</c:v>
                </c:pt>
                <c:pt idx="1">
                  <c:v>224015</c:v>
                </c:pt>
                <c:pt idx="2">
                  <c:v>223969</c:v>
                </c:pt>
                <c:pt idx="3">
                  <c:v>223907</c:v>
                </c:pt>
                <c:pt idx="4">
                  <c:v>223852</c:v>
                </c:pt>
                <c:pt idx="5">
                  <c:v>223797</c:v>
                </c:pt>
                <c:pt idx="6">
                  <c:v>223757</c:v>
                </c:pt>
                <c:pt idx="7">
                  <c:v>223703</c:v>
                </c:pt>
                <c:pt idx="8">
                  <c:v>223662</c:v>
                </c:pt>
                <c:pt idx="9">
                  <c:v>225134</c:v>
                </c:pt>
                <c:pt idx="10">
                  <c:v>226842</c:v>
                </c:pt>
                <c:pt idx="11">
                  <c:v>229851</c:v>
                </c:pt>
                <c:pt idx="12">
                  <c:v>232538</c:v>
                </c:pt>
                <c:pt idx="13">
                  <c:v>234722</c:v>
                </c:pt>
                <c:pt idx="14">
                  <c:v>236127</c:v>
                </c:pt>
                <c:pt idx="15">
                  <c:v>239069</c:v>
                </c:pt>
                <c:pt idx="16">
                  <c:v>240431</c:v>
                </c:pt>
                <c:pt idx="17">
                  <c:v>240171</c:v>
                </c:pt>
                <c:pt idx="18">
                  <c:v>240034</c:v>
                </c:pt>
                <c:pt idx="19">
                  <c:v>239948</c:v>
                </c:pt>
                <c:pt idx="20">
                  <c:v>239881</c:v>
                </c:pt>
                <c:pt idx="21">
                  <c:v>239798</c:v>
                </c:pt>
                <c:pt idx="22">
                  <c:v>239725</c:v>
                </c:pt>
                <c:pt idx="23">
                  <c:v>239655</c:v>
                </c:pt>
                <c:pt idx="24">
                  <c:v>239594</c:v>
                </c:pt>
                <c:pt idx="25">
                  <c:v>239541</c:v>
                </c:pt>
                <c:pt idx="26">
                  <c:v>239475</c:v>
                </c:pt>
                <c:pt idx="27">
                  <c:v>239393</c:v>
                </c:pt>
                <c:pt idx="28">
                  <c:v>239343</c:v>
                </c:pt>
                <c:pt idx="29">
                  <c:v>239278</c:v>
                </c:pt>
                <c:pt idx="30">
                  <c:v>239224</c:v>
                </c:pt>
                <c:pt idx="31">
                  <c:v>239187</c:v>
                </c:pt>
              </c:numCache>
            </c:numRef>
          </c:val>
          <c:smooth val="0"/>
          <c:extLst>
            <c:ext xmlns:c16="http://schemas.microsoft.com/office/drawing/2014/chart" uri="{C3380CC4-5D6E-409C-BE32-E72D297353CC}">
              <c16:uniqueId val="{00000002-8D0C-424F-8CEF-AA8D733321B1}"/>
            </c:ext>
          </c:extLst>
        </c:ser>
        <c:ser>
          <c:idx val="3"/>
          <c:order val="3"/>
          <c:tx>
            <c:strRef>
              <c:f>Sheet1!$E$1</c:f>
              <c:strCache>
                <c:ptCount val="1"/>
                <c:pt idx="0">
                  <c:v>raleigh.bicicletas</c:v>
                </c:pt>
              </c:strCache>
            </c:strRef>
          </c:tx>
          <c:spPr>
            <a:ln w="28575" cap="rnd">
              <a:solidFill>
                <a:schemeClr val="accent4"/>
              </a:solidFill>
              <a:round/>
            </a:ln>
            <a:effectLst/>
          </c:spPr>
          <c:marker>
            <c:symbol val="none"/>
          </c:marker>
          <c:cat>
            <c:numRef>
              <c:f>Sheet1!$A$2:$A$33</c:f>
              <c:numCache>
                <c:formatCode>m/d/yyyy</c:formatCode>
                <c:ptCount val="32"/>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pt idx="31">
                  <c:v>44663</c:v>
                </c:pt>
              </c:numCache>
            </c:numRef>
          </c:cat>
          <c:val>
            <c:numRef>
              <c:f>Sheet1!$E$2:$E$33</c:f>
              <c:numCache>
                <c:formatCode>General</c:formatCode>
                <c:ptCount val="32"/>
                <c:pt idx="0">
                  <c:v>9139</c:v>
                </c:pt>
                <c:pt idx="1">
                  <c:v>9139</c:v>
                </c:pt>
                <c:pt idx="2">
                  <c:v>9148</c:v>
                </c:pt>
                <c:pt idx="3">
                  <c:v>9152</c:v>
                </c:pt>
                <c:pt idx="4">
                  <c:v>9155</c:v>
                </c:pt>
                <c:pt idx="5">
                  <c:v>9155</c:v>
                </c:pt>
                <c:pt idx="6">
                  <c:v>9160</c:v>
                </c:pt>
                <c:pt idx="7">
                  <c:v>9170</c:v>
                </c:pt>
                <c:pt idx="8">
                  <c:v>9173</c:v>
                </c:pt>
                <c:pt idx="9">
                  <c:v>9175</c:v>
                </c:pt>
                <c:pt idx="10">
                  <c:v>9181</c:v>
                </c:pt>
                <c:pt idx="11">
                  <c:v>9188</c:v>
                </c:pt>
                <c:pt idx="12">
                  <c:v>9196</c:v>
                </c:pt>
                <c:pt idx="13">
                  <c:v>9206</c:v>
                </c:pt>
                <c:pt idx="14">
                  <c:v>9210</c:v>
                </c:pt>
                <c:pt idx="15">
                  <c:v>9210</c:v>
                </c:pt>
                <c:pt idx="16">
                  <c:v>9217</c:v>
                </c:pt>
                <c:pt idx="17">
                  <c:v>9226</c:v>
                </c:pt>
                <c:pt idx="18">
                  <c:v>9229</c:v>
                </c:pt>
                <c:pt idx="19">
                  <c:v>9233</c:v>
                </c:pt>
                <c:pt idx="20">
                  <c:v>9233</c:v>
                </c:pt>
                <c:pt idx="21">
                  <c:v>9235</c:v>
                </c:pt>
                <c:pt idx="22">
                  <c:v>9236</c:v>
                </c:pt>
                <c:pt idx="23">
                  <c:v>9244</c:v>
                </c:pt>
                <c:pt idx="24">
                  <c:v>9249</c:v>
                </c:pt>
                <c:pt idx="25">
                  <c:v>9252</c:v>
                </c:pt>
                <c:pt idx="26">
                  <c:v>9258</c:v>
                </c:pt>
                <c:pt idx="27">
                  <c:v>9258</c:v>
                </c:pt>
                <c:pt idx="28">
                  <c:v>9269</c:v>
                </c:pt>
                <c:pt idx="29">
                  <c:v>9279</c:v>
                </c:pt>
                <c:pt idx="30">
                  <c:v>9289</c:v>
                </c:pt>
                <c:pt idx="31">
                  <c:v>9290</c:v>
                </c:pt>
              </c:numCache>
            </c:numRef>
          </c:val>
          <c:smooth val="0"/>
          <c:extLst>
            <c:ext xmlns:c16="http://schemas.microsoft.com/office/drawing/2014/chart" uri="{C3380CC4-5D6E-409C-BE32-E72D297353CC}">
              <c16:uniqueId val="{00000003-8D0C-424F-8CEF-AA8D733321B1}"/>
            </c:ext>
          </c:extLst>
        </c:ser>
        <c:ser>
          <c:idx val="4"/>
          <c:order val="4"/>
          <c:tx>
            <c:strRef>
              <c:f>Sheet1!$F$1</c:f>
              <c:strCache>
                <c:ptCount val="1"/>
                <c:pt idx="0">
                  <c:v>motomelbicicletas</c:v>
                </c:pt>
              </c:strCache>
            </c:strRef>
          </c:tx>
          <c:spPr>
            <a:ln w="28575" cap="rnd">
              <a:solidFill>
                <a:schemeClr val="accent5"/>
              </a:solidFill>
              <a:round/>
            </a:ln>
            <a:effectLst/>
          </c:spPr>
          <c:marker>
            <c:symbol val="none"/>
          </c:marker>
          <c:cat>
            <c:numRef>
              <c:f>Sheet1!$A$2:$A$33</c:f>
              <c:numCache>
                <c:formatCode>m/d/yyyy</c:formatCode>
                <c:ptCount val="32"/>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pt idx="31">
                  <c:v>44663</c:v>
                </c:pt>
              </c:numCache>
            </c:numRef>
          </c:cat>
          <c:val>
            <c:numRef>
              <c:f>Sheet1!$F$2:$F$33</c:f>
              <c:numCache>
                <c:formatCode>General</c:formatCode>
                <c:ptCount val="32"/>
                <c:pt idx="0">
                  <c:v>6237</c:v>
                </c:pt>
                <c:pt idx="1">
                  <c:v>6239</c:v>
                </c:pt>
                <c:pt idx="2">
                  <c:v>6244</c:v>
                </c:pt>
                <c:pt idx="3">
                  <c:v>6246</c:v>
                </c:pt>
                <c:pt idx="4">
                  <c:v>6245</c:v>
                </c:pt>
                <c:pt idx="5">
                  <c:v>6250</c:v>
                </c:pt>
                <c:pt idx="6">
                  <c:v>6250</c:v>
                </c:pt>
                <c:pt idx="7">
                  <c:v>6256</c:v>
                </c:pt>
                <c:pt idx="8">
                  <c:v>6256</c:v>
                </c:pt>
                <c:pt idx="9">
                  <c:v>6262</c:v>
                </c:pt>
                <c:pt idx="10">
                  <c:v>6260</c:v>
                </c:pt>
                <c:pt idx="11">
                  <c:v>6258</c:v>
                </c:pt>
                <c:pt idx="12">
                  <c:v>6258</c:v>
                </c:pt>
                <c:pt idx="13">
                  <c:v>6258</c:v>
                </c:pt>
                <c:pt idx="14">
                  <c:v>6260</c:v>
                </c:pt>
                <c:pt idx="15">
                  <c:v>6260</c:v>
                </c:pt>
                <c:pt idx="16">
                  <c:v>6264</c:v>
                </c:pt>
                <c:pt idx="17">
                  <c:v>6265</c:v>
                </c:pt>
                <c:pt idx="18">
                  <c:v>6270</c:v>
                </c:pt>
                <c:pt idx="19">
                  <c:v>6273</c:v>
                </c:pt>
                <c:pt idx="20">
                  <c:v>6270</c:v>
                </c:pt>
                <c:pt idx="21">
                  <c:v>6270</c:v>
                </c:pt>
                <c:pt idx="22">
                  <c:v>6272</c:v>
                </c:pt>
                <c:pt idx="23">
                  <c:v>6274</c:v>
                </c:pt>
                <c:pt idx="24">
                  <c:v>6275</c:v>
                </c:pt>
                <c:pt idx="25">
                  <c:v>6277</c:v>
                </c:pt>
                <c:pt idx="26">
                  <c:v>6283</c:v>
                </c:pt>
                <c:pt idx="27">
                  <c:v>6285</c:v>
                </c:pt>
                <c:pt idx="28">
                  <c:v>6286</c:v>
                </c:pt>
                <c:pt idx="29">
                  <c:v>6288</c:v>
                </c:pt>
                <c:pt idx="30">
                  <c:v>6288</c:v>
                </c:pt>
                <c:pt idx="31">
                  <c:v>6288</c:v>
                </c:pt>
              </c:numCache>
            </c:numRef>
          </c:val>
          <c:smooth val="0"/>
          <c:extLst>
            <c:ext xmlns:c16="http://schemas.microsoft.com/office/drawing/2014/chart" uri="{C3380CC4-5D6E-409C-BE32-E72D297353CC}">
              <c16:uniqueId val="{00000004-8D0C-424F-8CEF-AA8D733321B1}"/>
            </c:ext>
          </c:extLst>
        </c:ser>
        <c:ser>
          <c:idx val="5"/>
          <c:order val="5"/>
          <c:tx>
            <c:strRef>
              <c:f>Sheet1!$G$1</c:f>
              <c:strCache>
                <c:ptCount val="1"/>
                <c:pt idx="0">
                  <c:v>topmega_oficial</c:v>
                </c:pt>
              </c:strCache>
            </c:strRef>
          </c:tx>
          <c:spPr>
            <a:ln w="28575" cap="rnd">
              <a:solidFill>
                <a:schemeClr val="accent6"/>
              </a:solidFill>
              <a:round/>
            </a:ln>
            <a:effectLst/>
          </c:spPr>
          <c:marker>
            <c:symbol val="none"/>
          </c:marker>
          <c:cat>
            <c:numRef>
              <c:f>Sheet1!$A$2:$A$33</c:f>
              <c:numCache>
                <c:formatCode>m/d/yyyy</c:formatCode>
                <c:ptCount val="32"/>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pt idx="31">
                  <c:v>44663</c:v>
                </c:pt>
              </c:numCache>
            </c:numRef>
          </c:cat>
          <c:val>
            <c:numRef>
              <c:f>Sheet1!$G$2:$G$33</c:f>
              <c:numCache>
                <c:formatCode>General</c:formatCode>
                <c:ptCount val="32"/>
                <c:pt idx="0">
                  <c:v>69969</c:v>
                </c:pt>
                <c:pt idx="1">
                  <c:v>69965</c:v>
                </c:pt>
                <c:pt idx="2">
                  <c:v>69982</c:v>
                </c:pt>
                <c:pt idx="3">
                  <c:v>69976</c:v>
                </c:pt>
                <c:pt idx="4">
                  <c:v>69970</c:v>
                </c:pt>
                <c:pt idx="5">
                  <c:v>69971</c:v>
                </c:pt>
                <c:pt idx="6">
                  <c:v>69973</c:v>
                </c:pt>
                <c:pt idx="7">
                  <c:v>69987</c:v>
                </c:pt>
                <c:pt idx="8">
                  <c:v>69999</c:v>
                </c:pt>
                <c:pt idx="9">
                  <c:v>70009</c:v>
                </c:pt>
                <c:pt idx="10">
                  <c:v>70026</c:v>
                </c:pt>
                <c:pt idx="11">
                  <c:v>70039</c:v>
                </c:pt>
                <c:pt idx="12">
                  <c:v>70054</c:v>
                </c:pt>
                <c:pt idx="13">
                  <c:v>70078</c:v>
                </c:pt>
                <c:pt idx="14">
                  <c:v>70090</c:v>
                </c:pt>
                <c:pt idx="15">
                  <c:v>70096</c:v>
                </c:pt>
                <c:pt idx="16">
                  <c:v>70119</c:v>
                </c:pt>
                <c:pt idx="17">
                  <c:v>70126</c:v>
                </c:pt>
                <c:pt idx="18">
                  <c:v>70127</c:v>
                </c:pt>
                <c:pt idx="19">
                  <c:v>70143</c:v>
                </c:pt>
                <c:pt idx="20">
                  <c:v>70146</c:v>
                </c:pt>
                <c:pt idx="21">
                  <c:v>70138</c:v>
                </c:pt>
                <c:pt idx="22">
                  <c:v>70137</c:v>
                </c:pt>
                <c:pt idx="23">
                  <c:v>70150</c:v>
                </c:pt>
                <c:pt idx="24">
                  <c:v>70150</c:v>
                </c:pt>
                <c:pt idx="25">
                  <c:v>70167</c:v>
                </c:pt>
                <c:pt idx="26">
                  <c:v>70164</c:v>
                </c:pt>
                <c:pt idx="27">
                  <c:v>70173</c:v>
                </c:pt>
                <c:pt idx="28">
                  <c:v>70183</c:v>
                </c:pt>
                <c:pt idx="29">
                  <c:v>70202</c:v>
                </c:pt>
                <c:pt idx="30">
                  <c:v>70209</c:v>
                </c:pt>
                <c:pt idx="31">
                  <c:v>70220</c:v>
                </c:pt>
              </c:numCache>
            </c:numRef>
          </c:val>
          <c:smooth val="0"/>
          <c:extLst>
            <c:ext xmlns:c16="http://schemas.microsoft.com/office/drawing/2014/chart" uri="{C3380CC4-5D6E-409C-BE32-E72D297353CC}">
              <c16:uniqueId val="{00000005-8D0C-424F-8CEF-AA8D733321B1}"/>
            </c:ext>
          </c:extLst>
        </c:ser>
        <c:dLbls>
          <c:showLegendKey val="0"/>
          <c:showVal val="0"/>
          <c:showCatName val="0"/>
          <c:showSerName val="0"/>
          <c:showPercent val="0"/>
          <c:showBubbleSize val="0"/>
        </c:dLbls>
        <c:smooth val="0"/>
        <c:axId val="384772144"/>
        <c:axId val="384779032"/>
      </c:lineChart>
      <c:dateAx>
        <c:axId val="3847721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779032"/>
        <c:crosses val="autoZero"/>
        <c:auto val="1"/>
        <c:lblOffset val="100"/>
        <c:baseTimeUnit val="days"/>
      </c:dateAx>
      <c:valAx>
        <c:axId val="384779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772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venzoarg</c:v>
                </c:pt>
              </c:strCache>
            </c:strRef>
          </c:tx>
          <c:spPr>
            <a:ln w="28575" cap="rnd">
              <a:solidFill>
                <a:schemeClr val="accent1"/>
              </a:solidFill>
              <a:round/>
            </a:ln>
            <a:effectLst/>
          </c:spPr>
          <c:marker>
            <c:symbol val="none"/>
          </c:marker>
          <c:cat>
            <c:numRef>
              <c:f>Sheet1!$A$2:$A$33</c:f>
              <c:numCache>
                <c:formatCode>m/d/yyyy</c:formatCode>
                <c:ptCount val="32"/>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pt idx="31">
                  <c:v>44663</c:v>
                </c:pt>
              </c:numCache>
            </c:numRef>
          </c:cat>
          <c:val>
            <c:numRef>
              <c:f>Sheet1!$B$2:$B$33</c:f>
              <c:numCache>
                <c:formatCode>General</c:formatCode>
                <c:ptCount val="32"/>
                <c:pt idx="0">
                  <c:v>13</c:v>
                </c:pt>
                <c:pt idx="1">
                  <c:v>-6</c:v>
                </c:pt>
                <c:pt idx="2">
                  <c:v>43</c:v>
                </c:pt>
                <c:pt idx="3">
                  <c:v>108</c:v>
                </c:pt>
                <c:pt idx="4">
                  <c:v>28</c:v>
                </c:pt>
                <c:pt idx="5">
                  <c:v>7</c:v>
                </c:pt>
                <c:pt idx="6">
                  <c:v>28</c:v>
                </c:pt>
                <c:pt idx="7">
                  <c:v>15</c:v>
                </c:pt>
                <c:pt idx="8">
                  <c:v>14</c:v>
                </c:pt>
                <c:pt idx="9">
                  <c:v>23</c:v>
                </c:pt>
                <c:pt idx="10">
                  <c:v>15</c:v>
                </c:pt>
                <c:pt idx="11">
                  <c:v>35</c:v>
                </c:pt>
                <c:pt idx="12">
                  <c:v>32</c:v>
                </c:pt>
                <c:pt idx="13">
                  <c:v>9</c:v>
                </c:pt>
                <c:pt idx="14">
                  <c:v>38</c:v>
                </c:pt>
                <c:pt idx="15">
                  <c:v>19</c:v>
                </c:pt>
                <c:pt idx="16">
                  <c:v>14</c:v>
                </c:pt>
                <c:pt idx="17">
                  <c:v>13</c:v>
                </c:pt>
                <c:pt idx="18">
                  <c:v>12</c:v>
                </c:pt>
                <c:pt idx="19">
                  <c:v>17</c:v>
                </c:pt>
                <c:pt idx="20">
                  <c:v>17</c:v>
                </c:pt>
                <c:pt idx="21">
                  <c:v>15</c:v>
                </c:pt>
                <c:pt idx="22">
                  <c:v>16</c:v>
                </c:pt>
                <c:pt idx="23">
                  <c:v>33</c:v>
                </c:pt>
                <c:pt idx="24">
                  <c:v>52</c:v>
                </c:pt>
                <c:pt idx="25">
                  <c:v>14</c:v>
                </c:pt>
                <c:pt idx="26">
                  <c:v>22</c:v>
                </c:pt>
                <c:pt idx="27">
                  <c:v>18</c:v>
                </c:pt>
                <c:pt idx="28">
                  <c:v>28</c:v>
                </c:pt>
                <c:pt idx="29">
                  <c:v>49</c:v>
                </c:pt>
                <c:pt idx="30">
                  <c:v>13</c:v>
                </c:pt>
                <c:pt idx="31">
                  <c:v>-2</c:v>
                </c:pt>
              </c:numCache>
            </c:numRef>
          </c:val>
          <c:smooth val="0"/>
          <c:extLst>
            <c:ext xmlns:c16="http://schemas.microsoft.com/office/drawing/2014/chart" uri="{C3380CC4-5D6E-409C-BE32-E72D297353CC}">
              <c16:uniqueId val="{00000000-BDEC-4284-BF65-2445FEB8A406}"/>
            </c:ext>
          </c:extLst>
        </c:ser>
        <c:ser>
          <c:idx val="1"/>
          <c:order val="1"/>
          <c:tx>
            <c:strRef>
              <c:f>Sheet1!$C$1</c:f>
              <c:strCache>
                <c:ptCount val="1"/>
                <c:pt idx="0">
                  <c:v>teknialbikes</c:v>
                </c:pt>
              </c:strCache>
            </c:strRef>
          </c:tx>
          <c:spPr>
            <a:ln w="28575" cap="rnd">
              <a:solidFill>
                <a:schemeClr val="accent2"/>
              </a:solidFill>
              <a:round/>
            </a:ln>
            <a:effectLst/>
          </c:spPr>
          <c:marker>
            <c:symbol val="none"/>
          </c:marker>
          <c:cat>
            <c:numRef>
              <c:f>Sheet1!$A$2:$A$33</c:f>
              <c:numCache>
                <c:formatCode>m/d/yyyy</c:formatCode>
                <c:ptCount val="32"/>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pt idx="31">
                  <c:v>44663</c:v>
                </c:pt>
              </c:numCache>
            </c:numRef>
          </c:cat>
          <c:val>
            <c:numRef>
              <c:f>Sheet1!$C$2:$C$33</c:f>
              <c:numCache>
                <c:formatCode>General</c:formatCode>
                <c:ptCount val="32"/>
                <c:pt idx="0">
                  <c:v>-6</c:v>
                </c:pt>
                <c:pt idx="1">
                  <c:v>-5</c:v>
                </c:pt>
                <c:pt idx="2">
                  <c:v>-5</c:v>
                </c:pt>
                <c:pt idx="3">
                  <c:v>-5</c:v>
                </c:pt>
                <c:pt idx="4">
                  <c:v>-10</c:v>
                </c:pt>
                <c:pt idx="5">
                  <c:v>-6</c:v>
                </c:pt>
                <c:pt idx="6">
                  <c:v>-5</c:v>
                </c:pt>
                <c:pt idx="7">
                  <c:v>-9</c:v>
                </c:pt>
                <c:pt idx="8">
                  <c:v>-10</c:v>
                </c:pt>
                <c:pt idx="9">
                  <c:v>-3</c:v>
                </c:pt>
                <c:pt idx="10">
                  <c:v>-6</c:v>
                </c:pt>
                <c:pt idx="11">
                  <c:v>-6</c:v>
                </c:pt>
                <c:pt idx="12">
                  <c:v>-10</c:v>
                </c:pt>
                <c:pt idx="13">
                  <c:v>0</c:v>
                </c:pt>
                <c:pt idx="14">
                  <c:v>-8</c:v>
                </c:pt>
                <c:pt idx="15">
                  <c:v>-9</c:v>
                </c:pt>
                <c:pt idx="16">
                  <c:v>-10</c:v>
                </c:pt>
                <c:pt idx="17">
                  <c:v>-8</c:v>
                </c:pt>
                <c:pt idx="18">
                  <c:v>-13</c:v>
                </c:pt>
                <c:pt idx="19">
                  <c:v>-6</c:v>
                </c:pt>
                <c:pt idx="20">
                  <c:v>-4</c:v>
                </c:pt>
                <c:pt idx="21">
                  <c:v>-2</c:v>
                </c:pt>
                <c:pt idx="22">
                  <c:v>-9</c:v>
                </c:pt>
                <c:pt idx="23">
                  <c:v>-6</c:v>
                </c:pt>
                <c:pt idx="24">
                  <c:v>2</c:v>
                </c:pt>
                <c:pt idx="25">
                  <c:v>-8</c:v>
                </c:pt>
                <c:pt idx="26">
                  <c:v>-4</c:v>
                </c:pt>
                <c:pt idx="27">
                  <c:v>-8</c:v>
                </c:pt>
                <c:pt idx="28">
                  <c:v>-3</c:v>
                </c:pt>
                <c:pt idx="29">
                  <c:v>0</c:v>
                </c:pt>
                <c:pt idx="30">
                  <c:v>1</c:v>
                </c:pt>
                <c:pt idx="31">
                  <c:v>0</c:v>
                </c:pt>
              </c:numCache>
            </c:numRef>
          </c:val>
          <c:smooth val="0"/>
          <c:extLst>
            <c:ext xmlns:c16="http://schemas.microsoft.com/office/drawing/2014/chart" uri="{C3380CC4-5D6E-409C-BE32-E72D297353CC}">
              <c16:uniqueId val="{00000001-BDEC-4284-BF65-2445FEB8A406}"/>
            </c:ext>
          </c:extLst>
        </c:ser>
        <c:ser>
          <c:idx val="2"/>
          <c:order val="2"/>
          <c:tx>
            <c:strRef>
              <c:f>Sheet1!$D$1</c:f>
              <c:strCache>
                <c:ptCount val="1"/>
                <c:pt idx="0">
                  <c:v>olmobikes</c:v>
                </c:pt>
              </c:strCache>
            </c:strRef>
          </c:tx>
          <c:spPr>
            <a:ln w="28575" cap="rnd">
              <a:solidFill>
                <a:schemeClr val="accent3"/>
              </a:solidFill>
              <a:round/>
            </a:ln>
            <a:effectLst/>
          </c:spPr>
          <c:marker>
            <c:symbol val="none"/>
          </c:marker>
          <c:cat>
            <c:numRef>
              <c:f>Sheet1!$A$2:$A$33</c:f>
              <c:numCache>
                <c:formatCode>m/d/yyyy</c:formatCode>
                <c:ptCount val="32"/>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pt idx="31">
                  <c:v>44663</c:v>
                </c:pt>
              </c:numCache>
            </c:numRef>
          </c:cat>
          <c:val>
            <c:numRef>
              <c:f>Sheet1!$D$2:$D$33</c:f>
              <c:numCache>
                <c:formatCode>General</c:formatCode>
                <c:ptCount val="32"/>
                <c:pt idx="0">
                  <c:v>-50</c:v>
                </c:pt>
                <c:pt idx="1">
                  <c:v>-51</c:v>
                </c:pt>
                <c:pt idx="2">
                  <c:v>-46</c:v>
                </c:pt>
                <c:pt idx="3">
                  <c:v>-62</c:v>
                </c:pt>
                <c:pt idx="4">
                  <c:v>-55</c:v>
                </c:pt>
                <c:pt idx="5">
                  <c:v>-55</c:v>
                </c:pt>
                <c:pt idx="6">
                  <c:v>-40</c:v>
                </c:pt>
                <c:pt idx="7">
                  <c:v>-54</c:v>
                </c:pt>
                <c:pt idx="8">
                  <c:v>-41</c:v>
                </c:pt>
                <c:pt idx="9">
                  <c:v>1472</c:v>
                </c:pt>
                <c:pt idx="10">
                  <c:v>1708</c:v>
                </c:pt>
                <c:pt idx="11">
                  <c:v>3009</c:v>
                </c:pt>
                <c:pt idx="12">
                  <c:v>2687</c:v>
                </c:pt>
                <c:pt idx="13">
                  <c:v>2184</c:v>
                </c:pt>
                <c:pt idx="14">
                  <c:v>1405</c:v>
                </c:pt>
                <c:pt idx="15">
                  <c:v>2942</c:v>
                </c:pt>
                <c:pt idx="16">
                  <c:v>1362</c:v>
                </c:pt>
                <c:pt idx="17">
                  <c:v>-260</c:v>
                </c:pt>
                <c:pt idx="18">
                  <c:v>-137</c:v>
                </c:pt>
                <c:pt idx="19">
                  <c:v>-86</c:v>
                </c:pt>
                <c:pt idx="20">
                  <c:v>-67</c:v>
                </c:pt>
                <c:pt idx="21">
                  <c:v>-83</c:v>
                </c:pt>
                <c:pt idx="22">
                  <c:v>-73</c:v>
                </c:pt>
                <c:pt idx="23">
                  <c:v>-70</c:v>
                </c:pt>
                <c:pt idx="24">
                  <c:v>-61</c:v>
                </c:pt>
                <c:pt idx="25">
                  <c:v>-53</c:v>
                </c:pt>
                <c:pt idx="26">
                  <c:v>-66</c:v>
                </c:pt>
                <c:pt idx="27">
                  <c:v>-82</c:v>
                </c:pt>
                <c:pt idx="28">
                  <c:v>-50</c:v>
                </c:pt>
                <c:pt idx="29">
                  <c:v>-65</c:v>
                </c:pt>
                <c:pt idx="30">
                  <c:v>-54</c:v>
                </c:pt>
                <c:pt idx="31">
                  <c:v>-37</c:v>
                </c:pt>
              </c:numCache>
            </c:numRef>
          </c:val>
          <c:smooth val="0"/>
          <c:extLst>
            <c:ext xmlns:c16="http://schemas.microsoft.com/office/drawing/2014/chart" uri="{C3380CC4-5D6E-409C-BE32-E72D297353CC}">
              <c16:uniqueId val="{00000002-BDEC-4284-BF65-2445FEB8A406}"/>
            </c:ext>
          </c:extLst>
        </c:ser>
        <c:ser>
          <c:idx val="3"/>
          <c:order val="3"/>
          <c:tx>
            <c:strRef>
              <c:f>Sheet1!$E$1</c:f>
              <c:strCache>
                <c:ptCount val="1"/>
                <c:pt idx="0">
                  <c:v>raleigh.bicicletas</c:v>
                </c:pt>
              </c:strCache>
            </c:strRef>
          </c:tx>
          <c:spPr>
            <a:ln w="28575" cap="rnd">
              <a:solidFill>
                <a:schemeClr val="accent4"/>
              </a:solidFill>
              <a:round/>
            </a:ln>
            <a:effectLst/>
          </c:spPr>
          <c:marker>
            <c:symbol val="none"/>
          </c:marker>
          <c:cat>
            <c:numRef>
              <c:f>Sheet1!$A$2:$A$33</c:f>
              <c:numCache>
                <c:formatCode>m/d/yyyy</c:formatCode>
                <c:ptCount val="32"/>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pt idx="31">
                  <c:v>44663</c:v>
                </c:pt>
              </c:numCache>
            </c:numRef>
          </c:cat>
          <c:val>
            <c:numRef>
              <c:f>Sheet1!$E$2:$E$33</c:f>
              <c:numCache>
                <c:formatCode>General</c:formatCode>
                <c:ptCount val="32"/>
                <c:pt idx="0">
                  <c:v>6</c:v>
                </c:pt>
                <c:pt idx="1">
                  <c:v>0</c:v>
                </c:pt>
                <c:pt idx="2">
                  <c:v>9</c:v>
                </c:pt>
                <c:pt idx="3">
                  <c:v>4</c:v>
                </c:pt>
                <c:pt idx="4">
                  <c:v>3</c:v>
                </c:pt>
                <c:pt idx="5">
                  <c:v>0</c:v>
                </c:pt>
                <c:pt idx="6">
                  <c:v>5</c:v>
                </c:pt>
                <c:pt idx="7">
                  <c:v>10</c:v>
                </c:pt>
                <c:pt idx="8">
                  <c:v>3</c:v>
                </c:pt>
                <c:pt idx="9">
                  <c:v>2</c:v>
                </c:pt>
                <c:pt idx="10">
                  <c:v>6</c:v>
                </c:pt>
                <c:pt idx="11">
                  <c:v>7</c:v>
                </c:pt>
                <c:pt idx="12">
                  <c:v>8</c:v>
                </c:pt>
                <c:pt idx="13">
                  <c:v>10</c:v>
                </c:pt>
                <c:pt idx="14">
                  <c:v>4</c:v>
                </c:pt>
                <c:pt idx="15">
                  <c:v>0</c:v>
                </c:pt>
                <c:pt idx="16">
                  <c:v>7</c:v>
                </c:pt>
                <c:pt idx="17">
                  <c:v>9</c:v>
                </c:pt>
                <c:pt idx="18">
                  <c:v>3</c:v>
                </c:pt>
                <c:pt idx="19">
                  <c:v>4</c:v>
                </c:pt>
                <c:pt idx="20">
                  <c:v>0</c:v>
                </c:pt>
                <c:pt idx="21">
                  <c:v>2</c:v>
                </c:pt>
                <c:pt idx="22">
                  <c:v>1</c:v>
                </c:pt>
                <c:pt idx="23">
                  <c:v>8</c:v>
                </c:pt>
                <c:pt idx="24">
                  <c:v>5</c:v>
                </c:pt>
                <c:pt idx="25">
                  <c:v>3</c:v>
                </c:pt>
                <c:pt idx="26">
                  <c:v>6</c:v>
                </c:pt>
                <c:pt idx="27">
                  <c:v>0</c:v>
                </c:pt>
                <c:pt idx="28">
                  <c:v>11</c:v>
                </c:pt>
                <c:pt idx="29">
                  <c:v>10</c:v>
                </c:pt>
                <c:pt idx="30">
                  <c:v>10</c:v>
                </c:pt>
                <c:pt idx="31">
                  <c:v>1</c:v>
                </c:pt>
              </c:numCache>
            </c:numRef>
          </c:val>
          <c:smooth val="0"/>
          <c:extLst>
            <c:ext xmlns:c16="http://schemas.microsoft.com/office/drawing/2014/chart" uri="{C3380CC4-5D6E-409C-BE32-E72D297353CC}">
              <c16:uniqueId val="{00000003-BDEC-4284-BF65-2445FEB8A406}"/>
            </c:ext>
          </c:extLst>
        </c:ser>
        <c:ser>
          <c:idx val="4"/>
          <c:order val="4"/>
          <c:tx>
            <c:strRef>
              <c:f>Sheet1!$F$1</c:f>
              <c:strCache>
                <c:ptCount val="1"/>
                <c:pt idx="0">
                  <c:v>motomelbicicletas</c:v>
                </c:pt>
              </c:strCache>
            </c:strRef>
          </c:tx>
          <c:spPr>
            <a:ln w="28575" cap="rnd">
              <a:solidFill>
                <a:schemeClr val="accent5"/>
              </a:solidFill>
              <a:round/>
            </a:ln>
            <a:effectLst/>
          </c:spPr>
          <c:marker>
            <c:symbol val="none"/>
          </c:marker>
          <c:cat>
            <c:numRef>
              <c:f>Sheet1!$A$2:$A$33</c:f>
              <c:numCache>
                <c:formatCode>m/d/yyyy</c:formatCode>
                <c:ptCount val="32"/>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pt idx="31">
                  <c:v>44663</c:v>
                </c:pt>
              </c:numCache>
            </c:numRef>
          </c:cat>
          <c:val>
            <c:numRef>
              <c:f>Sheet1!$F$2:$F$33</c:f>
              <c:numCache>
                <c:formatCode>General</c:formatCode>
                <c:ptCount val="32"/>
                <c:pt idx="0">
                  <c:v>1</c:v>
                </c:pt>
                <c:pt idx="1">
                  <c:v>2</c:v>
                </c:pt>
                <c:pt idx="2">
                  <c:v>5</c:v>
                </c:pt>
                <c:pt idx="3">
                  <c:v>2</c:v>
                </c:pt>
                <c:pt idx="4">
                  <c:v>-1</c:v>
                </c:pt>
                <c:pt idx="5">
                  <c:v>5</c:v>
                </c:pt>
                <c:pt idx="6">
                  <c:v>0</c:v>
                </c:pt>
                <c:pt idx="7">
                  <c:v>6</c:v>
                </c:pt>
                <c:pt idx="8">
                  <c:v>0</c:v>
                </c:pt>
                <c:pt idx="9">
                  <c:v>6</c:v>
                </c:pt>
                <c:pt idx="10">
                  <c:v>-2</c:v>
                </c:pt>
                <c:pt idx="11">
                  <c:v>-2</c:v>
                </c:pt>
                <c:pt idx="12">
                  <c:v>0</c:v>
                </c:pt>
                <c:pt idx="13">
                  <c:v>0</c:v>
                </c:pt>
                <c:pt idx="14">
                  <c:v>2</c:v>
                </c:pt>
                <c:pt idx="15">
                  <c:v>0</c:v>
                </c:pt>
                <c:pt idx="16">
                  <c:v>4</c:v>
                </c:pt>
                <c:pt idx="17">
                  <c:v>1</c:v>
                </c:pt>
                <c:pt idx="18">
                  <c:v>5</c:v>
                </c:pt>
                <c:pt idx="19">
                  <c:v>3</c:v>
                </c:pt>
                <c:pt idx="20">
                  <c:v>-3</c:v>
                </c:pt>
                <c:pt idx="21">
                  <c:v>0</c:v>
                </c:pt>
                <c:pt idx="22">
                  <c:v>2</c:v>
                </c:pt>
                <c:pt idx="23">
                  <c:v>2</c:v>
                </c:pt>
                <c:pt idx="24">
                  <c:v>1</c:v>
                </c:pt>
                <c:pt idx="25">
                  <c:v>2</c:v>
                </c:pt>
                <c:pt idx="26">
                  <c:v>6</c:v>
                </c:pt>
                <c:pt idx="27">
                  <c:v>2</c:v>
                </c:pt>
                <c:pt idx="28">
                  <c:v>1</c:v>
                </c:pt>
                <c:pt idx="29">
                  <c:v>2</c:v>
                </c:pt>
                <c:pt idx="30">
                  <c:v>0</c:v>
                </c:pt>
                <c:pt idx="31">
                  <c:v>0</c:v>
                </c:pt>
              </c:numCache>
            </c:numRef>
          </c:val>
          <c:smooth val="0"/>
          <c:extLst>
            <c:ext xmlns:c16="http://schemas.microsoft.com/office/drawing/2014/chart" uri="{C3380CC4-5D6E-409C-BE32-E72D297353CC}">
              <c16:uniqueId val="{00000004-BDEC-4284-BF65-2445FEB8A406}"/>
            </c:ext>
          </c:extLst>
        </c:ser>
        <c:ser>
          <c:idx val="5"/>
          <c:order val="5"/>
          <c:tx>
            <c:strRef>
              <c:f>Sheet1!$G$1</c:f>
              <c:strCache>
                <c:ptCount val="1"/>
                <c:pt idx="0">
                  <c:v>topmega_oficial</c:v>
                </c:pt>
              </c:strCache>
            </c:strRef>
          </c:tx>
          <c:spPr>
            <a:ln w="28575" cap="rnd">
              <a:solidFill>
                <a:schemeClr val="accent6"/>
              </a:solidFill>
              <a:round/>
            </a:ln>
            <a:effectLst/>
          </c:spPr>
          <c:marker>
            <c:symbol val="none"/>
          </c:marker>
          <c:cat>
            <c:numRef>
              <c:f>Sheet1!$A$2:$A$33</c:f>
              <c:numCache>
                <c:formatCode>m/d/yyyy</c:formatCode>
                <c:ptCount val="32"/>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pt idx="31">
                  <c:v>44663</c:v>
                </c:pt>
              </c:numCache>
            </c:numRef>
          </c:cat>
          <c:val>
            <c:numRef>
              <c:f>Sheet1!$G$2:$G$33</c:f>
              <c:numCache>
                <c:formatCode>General</c:formatCode>
                <c:ptCount val="32"/>
                <c:pt idx="0">
                  <c:v>3</c:v>
                </c:pt>
                <c:pt idx="1">
                  <c:v>-4</c:v>
                </c:pt>
                <c:pt idx="2">
                  <c:v>17</c:v>
                </c:pt>
                <c:pt idx="3">
                  <c:v>-6</c:v>
                </c:pt>
                <c:pt idx="4">
                  <c:v>-6</c:v>
                </c:pt>
                <c:pt idx="5">
                  <c:v>1</c:v>
                </c:pt>
                <c:pt idx="6">
                  <c:v>2</c:v>
                </c:pt>
                <c:pt idx="7">
                  <c:v>14</c:v>
                </c:pt>
                <c:pt idx="8">
                  <c:v>12</c:v>
                </c:pt>
                <c:pt idx="9">
                  <c:v>10</c:v>
                </c:pt>
                <c:pt idx="10">
                  <c:v>17</c:v>
                </c:pt>
                <c:pt idx="11">
                  <c:v>13</c:v>
                </c:pt>
                <c:pt idx="12">
                  <c:v>15</c:v>
                </c:pt>
                <c:pt idx="13">
                  <c:v>24</c:v>
                </c:pt>
                <c:pt idx="14">
                  <c:v>12</c:v>
                </c:pt>
                <c:pt idx="15">
                  <c:v>6</c:v>
                </c:pt>
                <c:pt idx="16">
                  <c:v>23</c:v>
                </c:pt>
                <c:pt idx="17">
                  <c:v>7</c:v>
                </c:pt>
                <c:pt idx="18">
                  <c:v>1</c:v>
                </c:pt>
                <c:pt idx="19">
                  <c:v>16</c:v>
                </c:pt>
                <c:pt idx="20">
                  <c:v>3</c:v>
                </c:pt>
                <c:pt idx="21">
                  <c:v>-8</c:v>
                </c:pt>
                <c:pt idx="22">
                  <c:v>-1</c:v>
                </c:pt>
                <c:pt idx="23">
                  <c:v>13</c:v>
                </c:pt>
                <c:pt idx="24">
                  <c:v>0</c:v>
                </c:pt>
                <c:pt idx="25">
                  <c:v>17</c:v>
                </c:pt>
                <c:pt idx="26">
                  <c:v>-3</c:v>
                </c:pt>
                <c:pt idx="27">
                  <c:v>9</c:v>
                </c:pt>
                <c:pt idx="28">
                  <c:v>10</c:v>
                </c:pt>
                <c:pt idx="29">
                  <c:v>19</c:v>
                </c:pt>
                <c:pt idx="30">
                  <c:v>7</c:v>
                </c:pt>
                <c:pt idx="31">
                  <c:v>11</c:v>
                </c:pt>
              </c:numCache>
            </c:numRef>
          </c:val>
          <c:smooth val="0"/>
          <c:extLst>
            <c:ext xmlns:c16="http://schemas.microsoft.com/office/drawing/2014/chart" uri="{C3380CC4-5D6E-409C-BE32-E72D297353CC}">
              <c16:uniqueId val="{00000005-BDEC-4284-BF65-2445FEB8A406}"/>
            </c:ext>
          </c:extLst>
        </c:ser>
        <c:dLbls>
          <c:showLegendKey val="0"/>
          <c:showVal val="0"/>
          <c:showCatName val="0"/>
          <c:showSerName val="0"/>
          <c:showPercent val="0"/>
          <c:showBubbleSize val="0"/>
        </c:dLbls>
        <c:smooth val="0"/>
        <c:axId val="412090128"/>
        <c:axId val="412094720"/>
      </c:lineChart>
      <c:dateAx>
        <c:axId val="4120901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094720"/>
        <c:crosses val="autoZero"/>
        <c:auto val="1"/>
        <c:lblOffset val="100"/>
        <c:baseTimeUnit val="days"/>
      </c:dateAx>
      <c:valAx>
        <c:axId val="412094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090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venzoarg</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25</c:v>
                </c:pt>
                <c:pt idx="1">
                  <c:v>37</c:v>
                </c:pt>
                <c:pt idx="2">
                  <c:v>22</c:v>
                </c:pt>
                <c:pt idx="3">
                  <c:v>20</c:v>
                </c:pt>
                <c:pt idx="4">
                  <c:v>18</c:v>
                </c:pt>
                <c:pt idx="5">
                  <c:v>22</c:v>
                </c:pt>
                <c:pt idx="6">
                  <c:v>18</c:v>
                </c:pt>
              </c:numCache>
            </c:numRef>
          </c:val>
          <c:extLst>
            <c:ext xmlns:c16="http://schemas.microsoft.com/office/drawing/2014/chart" uri="{C3380CC4-5D6E-409C-BE32-E72D297353CC}">
              <c16:uniqueId val="{00000000-590A-4EEF-BD84-1ABDB0565D30}"/>
            </c:ext>
          </c:extLst>
        </c:ser>
        <c:ser>
          <c:idx val="1"/>
          <c:order val="1"/>
          <c:tx>
            <c:strRef>
              <c:f>Sheet1!$C$1</c:f>
              <c:strCache>
                <c:ptCount val="1"/>
                <c:pt idx="0">
                  <c:v>teknialbikes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-5</c:v>
                </c:pt>
                <c:pt idx="1">
                  <c:v>-3</c:v>
                </c:pt>
                <c:pt idx="2">
                  <c:v>-9</c:v>
                </c:pt>
                <c:pt idx="3">
                  <c:v>-7</c:v>
                </c:pt>
                <c:pt idx="4">
                  <c:v>-4</c:v>
                </c:pt>
                <c:pt idx="5">
                  <c:v>-6</c:v>
                </c:pt>
                <c:pt idx="6">
                  <c:v>-7</c:v>
                </c:pt>
              </c:numCache>
            </c:numRef>
          </c:val>
          <c:extLst>
            <c:ext xmlns:c16="http://schemas.microsoft.com/office/drawing/2014/chart" uri="{C3380CC4-5D6E-409C-BE32-E72D297353CC}">
              <c16:uniqueId val="{00000001-590A-4EEF-BD84-1ABDB0565D30}"/>
            </c:ext>
          </c:extLst>
        </c:ser>
        <c:ser>
          <c:idx val="2"/>
          <c:order val="2"/>
          <c:tx>
            <c:strRef>
              <c:f>Sheet1!$D$1</c:f>
              <c:strCache>
                <c:ptCount val="1"/>
                <c:pt idx="0">
                  <c:v>olmobikes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533</c:v>
                </c:pt>
                <c:pt idx="1">
                  <c:v>258</c:v>
                </c:pt>
                <c:pt idx="2">
                  <c:v>691</c:v>
                </c:pt>
                <c:pt idx="3">
                  <c:v>620</c:v>
                </c:pt>
                <c:pt idx="4">
                  <c:v>499</c:v>
                </c:pt>
                <c:pt idx="5">
                  <c:v>234</c:v>
                </c:pt>
                <c:pt idx="6">
                  <c:v>542</c:v>
                </c:pt>
              </c:numCache>
            </c:numRef>
          </c:val>
          <c:extLst>
            <c:ext xmlns:c16="http://schemas.microsoft.com/office/drawing/2014/chart" uri="{C3380CC4-5D6E-409C-BE32-E72D297353CC}">
              <c16:uniqueId val="{00000002-590A-4EEF-BD84-1ABDB0565D30}"/>
            </c:ext>
          </c:extLst>
        </c:ser>
        <c:ser>
          <c:idx val="3"/>
          <c:order val="3"/>
          <c:tx>
            <c:strRef>
              <c:f>Sheet1!$E$1</c:f>
              <c:strCache>
                <c:ptCount val="1"/>
                <c:pt idx="0">
                  <c:v>raleigh.bicicletas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7</c:v>
                </c:pt>
                <c:pt idx="1">
                  <c:v>5</c:v>
                </c:pt>
                <c:pt idx="2">
                  <c:v>4</c:v>
                </c:pt>
                <c:pt idx="3">
                  <c:v>5</c:v>
                </c:pt>
                <c:pt idx="4">
                  <c:v>4</c:v>
                </c:pt>
                <c:pt idx="5">
                  <c:v>7</c:v>
                </c:pt>
                <c:pt idx="6">
                  <c:v>3</c:v>
                </c:pt>
              </c:numCache>
            </c:numRef>
          </c:val>
          <c:extLst>
            <c:ext xmlns:c16="http://schemas.microsoft.com/office/drawing/2014/chart" uri="{C3380CC4-5D6E-409C-BE32-E72D297353CC}">
              <c16:uniqueId val="{00000003-590A-4EEF-BD84-1ABDB0565D30}"/>
            </c:ext>
          </c:extLst>
        </c:ser>
        <c:ser>
          <c:idx val="4"/>
          <c:order val="4"/>
          <c:tx>
            <c:strRef>
              <c:f>Sheet1!$F$1</c:f>
              <c:strCache>
                <c:ptCount val="1"/>
                <c:pt idx="0">
                  <c:v>motomelbicicletas</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3</c:v>
                </c:pt>
                <c:pt idx="1">
                  <c:v>0</c:v>
                </c:pt>
                <c:pt idx="2">
                  <c:v>1</c:v>
                </c:pt>
                <c:pt idx="3">
                  <c:v>4</c:v>
                </c:pt>
                <c:pt idx="4">
                  <c:v>0</c:v>
                </c:pt>
                <c:pt idx="5">
                  <c:v>2</c:v>
                </c:pt>
                <c:pt idx="6">
                  <c:v>1</c:v>
                </c:pt>
              </c:numCache>
            </c:numRef>
          </c:val>
          <c:extLst>
            <c:ext xmlns:c16="http://schemas.microsoft.com/office/drawing/2014/chart" uri="{C3380CC4-5D6E-409C-BE32-E72D297353CC}">
              <c16:uniqueId val="{00000004-590A-4EEF-BD84-1ABDB0565D30}"/>
            </c:ext>
          </c:extLst>
        </c:ser>
        <c:ser>
          <c:idx val="5"/>
          <c:order val="5"/>
          <c:tx>
            <c:strRef>
              <c:f>Sheet1!$G$1</c:f>
              <c:strCache>
                <c:ptCount val="1"/>
                <c:pt idx="0">
                  <c:v>topmega_oficial</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14</c:v>
                </c:pt>
                <c:pt idx="1">
                  <c:v>6</c:v>
                </c:pt>
                <c:pt idx="2">
                  <c:v>6</c:v>
                </c:pt>
                <c:pt idx="3">
                  <c:v>7</c:v>
                </c:pt>
                <c:pt idx="4">
                  <c:v>10</c:v>
                </c:pt>
                <c:pt idx="5">
                  <c:v>6</c:v>
                </c:pt>
                <c:pt idx="6">
                  <c:v>6</c:v>
                </c:pt>
              </c:numCache>
            </c:numRef>
          </c:val>
          <c:extLst>
            <c:ext xmlns:c16="http://schemas.microsoft.com/office/drawing/2014/chart" uri="{C3380CC4-5D6E-409C-BE32-E72D297353CC}">
              <c16:uniqueId val="{00000005-590A-4EEF-BD84-1ABDB0565D30}"/>
            </c:ext>
          </c:extLst>
        </c:ser>
        <c:dLbls>
          <c:showLegendKey val="0"/>
          <c:showVal val="0"/>
          <c:showCatName val="0"/>
          <c:showSerName val="0"/>
          <c:showPercent val="0"/>
          <c:showBubbleSize val="0"/>
        </c:dLbls>
        <c:gapWidth val="219"/>
        <c:overlap val="-27"/>
        <c:axId val="412086848"/>
        <c:axId val="412091440"/>
      </c:barChart>
      <c:catAx>
        <c:axId val="412086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091440"/>
        <c:crosses val="autoZero"/>
        <c:auto val="1"/>
        <c:lblAlgn val="ctr"/>
        <c:lblOffset val="100"/>
        <c:noMultiLvlLbl val="0"/>
      </c:catAx>
      <c:valAx>
        <c:axId val="412091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086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venzoarg</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c:v>
                </c:pt>
                <c:pt idx="1">
                  <c:v>2</c:v>
                </c:pt>
                <c:pt idx="2">
                  <c:v>2</c:v>
                </c:pt>
                <c:pt idx="3">
                  <c:v>0</c:v>
                </c:pt>
                <c:pt idx="4">
                  <c:v>4</c:v>
                </c:pt>
                <c:pt idx="5">
                  <c:v>3</c:v>
                </c:pt>
                <c:pt idx="6">
                  <c:v>1</c:v>
                </c:pt>
              </c:numCache>
            </c:numRef>
          </c:val>
          <c:extLst>
            <c:ext xmlns:c16="http://schemas.microsoft.com/office/drawing/2014/chart" uri="{C3380CC4-5D6E-409C-BE32-E72D297353CC}">
              <c16:uniqueId val="{00000000-6C97-4824-8A6D-E8A573D1C7E1}"/>
            </c:ext>
          </c:extLst>
        </c:ser>
        <c:ser>
          <c:idx val="1"/>
          <c:order val="1"/>
          <c:tx>
            <c:strRef>
              <c:f>Sheet1!$C$1</c:f>
              <c:strCache>
                <c:ptCount val="1"/>
                <c:pt idx="0">
                  <c:v>teknialbikes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c:v>
                </c:pt>
                <c:pt idx="1">
                  <c:v>1</c:v>
                </c:pt>
                <c:pt idx="2">
                  <c:v>2</c:v>
                </c:pt>
                <c:pt idx="3">
                  <c:v>2</c:v>
                </c:pt>
                <c:pt idx="4">
                  <c:v>2</c:v>
                </c:pt>
                <c:pt idx="5">
                  <c:v>0</c:v>
                </c:pt>
                <c:pt idx="6">
                  <c:v>1</c:v>
                </c:pt>
              </c:numCache>
            </c:numRef>
          </c:val>
          <c:extLst>
            <c:ext xmlns:c16="http://schemas.microsoft.com/office/drawing/2014/chart" uri="{C3380CC4-5D6E-409C-BE32-E72D297353CC}">
              <c16:uniqueId val="{00000001-6C97-4824-8A6D-E8A573D1C7E1}"/>
            </c:ext>
          </c:extLst>
        </c:ser>
        <c:ser>
          <c:idx val="2"/>
          <c:order val="2"/>
          <c:tx>
            <c:strRef>
              <c:f>Sheet1!$D$1</c:f>
              <c:strCache>
                <c:ptCount val="1"/>
                <c:pt idx="0">
                  <c:v>olmobikes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c:v>
                </c:pt>
                <c:pt idx="1">
                  <c:v>1</c:v>
                </c:pt>
                <c:pt idx="2">
                  <c:v>1</c:v>
                </c:pt>
                <c:pt idx="3">
                  <c:v>0</c:v>
                </c:pt>
                <c:pt idx="4">
                  <c:v>1</c:v>
                </c:pt>
                <c:pt idx="5">
                  <c:v>0</c:v>
                </c:pt>
                <c:pt idx="6">
                  <c:v>0</c:v>
                </c:pt>
              </c:numCache>
            </c:numRef>
          </c:val>
          <c:extLst>
            <c:ext xmlns:c16="http://schemas.microsoft.com/office/drawing/2014/chart" uri="{C3380CC4-5D6E-409C-BE32-E72D297353CC}">
              <c16:uniqueId val="{00000002-6C97-4824-8A6D-E8A573D1C7E1}"/>
            </c:ext>
          </c:extLst>
        </c:ser>
        <c:ser>
          <c:idx val="3"/>
          <c:order val="3"/>
          <c:tx>
            <c:strRef>
              <c:f>Sheet1!$E$1</c:f>
              <c:strCache>
                <c:ptCount val="1"/>
                <c:pt idx="0">
                  <c:v>raleigh.bicicletas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2</c:v>
                </c:pt>
                <c:pt idx="1">
                  <c:v>3</c:v>
                </c:pt>
                <c:pt idx="2">
                  <c:v>2</c:v>
                </c:pt>
                <c:pt idx="3">
                  <c:v>0</c:v>
                </c:pt>
                <c:pt idx="4">
                  <c:v>1</c:v>
                </c:pt>
                <c:pt idx="5">
                  <c:v>0</c:v>
                </c:pt>
                <c:pt idx="6">
                  <c:v>0</c:v>
                </c:pt>
              </c:numCache>
            </c:numRef>
          </c:val>
          <c:extLst>
            <c:ext xmlns:c16="http://schemas.microsoft.com/office/drawing/2014/chart" uri="{C3380CC4-5D6E-409C-BE32-E72D297353CC}">
              <c16:uniqueId val="{00000003-6C97-4824-8A6D-E8A573D1C7E1}"/>
            </c:ext>
          </c:extLst>
        </c:ser>
        <c:ser>
          <c:idx val="4"/>
          <c:order val="4"/>
          <c:tx>
            <c:strRef>
              <c:f>Sheet1!$F$1</c:f>
              <c:strCache>
                <c:ptCount val="1"/>
                <c:pt idx="0">
                  <c:v>motomelbicicletas</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c:v>
                </c:pt>
                <c:pt idx="1">
                  <c:v>2</c:v>
                </c:pt>
                <c:pt idx="2">
                  <c:v>2</c:v>
                </c:pt>
                <c:pt idx="3">
                  <c:v>2</c:v>
                </c:pt>
                <c:pt idx="4">
                  <c:v>1</c:v>
                </c:pt>
                <c:pt idx="5">
                  <c:v>0</c:v>
                </c:pt>
                <c:pt idx="6">
                  <c:v>1</c:v>
                </c:pt>
              </c:numCache>
            </c:numRef>
          </c:val>
          <c:extLst>
            <c:ext xmlns:c16="http://schemas.microsoft.com/office/drawing/2014/chart" uri="{C3380CC4-5D6E-409C-BE32-E72D297353CC}">
              <c16:uniqueId val="{00000004-6C97-4824-8A6D-E8A573D1C7E1}"/>
            </c:ext>
          </c:extLst>
        </c:ser>
        <c:ser>
          <c:idx val="5"/>
          <c:order val="5"/>
          <c:tx>
            <c:strRef>
              <c:f>Sheet1!$G$1</c:f>
              <c:strCache>
                <c:ptCount val="1"/>
                <c:pt idx="0">
                  <c:v>topmega_oficial</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1</c:v>
                </c:pt>
                <c:pt idx="1">
                  <c:v>3</c:v>
                </c:pt>
                <c:pt idx="2">
                  <c:v>2</c:v>
                </c:pt>
                <c:pt idx="3">
                  <c:v>4</c:v>
                </c:pt>
                <c:pt idx="4">
                  <c:v>1</c:v>
                </c:pt>
                <c:pt idx="5">
                  <c:v>3</c:v>
                </c:pt>
                <c:pt idx="6">
                  <c:v>0</c:v>
                </c:pt>
              </c:numCache>
            </c:numRef>
          </c:val>
          <c:extLst>
            <c:ext xmlns:c16="http://schemas.microsoft.com/office/drawing/2014/chart" uri="{C3380CC4-5D6E-409C-BE32-E72D297353CC}">
              <c16:uniqueId val="{00000005-6C97-4824-8A6D-E8A573D1C7E1}"/>
            </c:ext>
          </c:extLst>
        </c:ser>
        <c:dLbls>
          <c:showLegendKey val="0"/>
          <c:showVal val="0"/>
          <c:showCatName val="0"/>
          <c:showSerName val="0"/>
          <c:showPercent val="0"/>
          <c:showBubbleSize val="0"/>
        </c:dLbls>
        <c:gapWidth val="219"/>
        <c:overlap val="-27"/>
        <c:axId val="412069464"/>
        <c:axId val="412070120"/>
      </c:barChart>
      <c:catAx>
        <c:axId val="412069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070120"/>
        <c:crosses val="autoZero"/>
        <c:auto val="1"/>
        <c:lblAlgn val="ctr"/>
        <c:lblOffset val="100"/>
        <c:noMultiLvlLbl val="0"/>
      </c:catAx>
      <c:valAx>
        <c:axId val="412070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069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venzoarg</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0.428652247704426</c:v>
                </c:pt>
                <c:pt idx="1">
                  <c:v>0.68758431611471305</c:v>
                </c:pt>
                <c:pt idx="2">
                  <c:v>0.22955742199399501</c:v>
                </c:pt>
                <c:pt idx="4">
                  <c:v>0.54125505896688297</c:v>
                </c:pt>
                <c:pt idx="5">
                  <c:v>0.38622220288089099</c:v>
                </c:pt>
                <c:pt idx="6">
                  <c:v>0.20888637451586201</c:v>
                </c:pt>
              </c:numCache>
            </c:numRef>
          </c:val>
          <c:extLst>
            <c:ext xmlns:c16="http://schemas.microsoft.com/office/drawing/2014/chart" uri="{C3380CC4-5D6E-409C-BE32-E72D297353CC}">
              <c16:uniqueId val="{00000000-8C48-427C-A52D-7A4276C48077}"/>
            </c:ext>
          </c:extLst>
        </c:ser>
        <c:ser>
          <c:idx val="1"/>
          <c:order val="1"/>
          <c:tx>
            <c:strRef>
              <c:f>Sheet1!$C$1</c:f>
              <c:strCache>
                <c:ptCount val="1"/>
                <c:pt idx="0">
                  <c:v>teknialbikes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1">
                  <c:v>5.5355660116246902E-2</c:v>
                </c:pt>
                <c:pt idx="2">
                  <c:v>6.9194575145308607E-2</c:v>
                </c:pt>
                <c:pt idx="3">
                  <c:v>0.155687794076944</c:v>
                </c:pt>
                <c:pt idx="4">
                  <c:v>8.9952947688901205E-2</c:v>
                </c:pt>
                <c:pt idx="6">
                  <c:v>0.110711320232494</c:v>
                </c:pt>
              </c:numCache>
            </c:numRef>
          </c:val>
          <c:extLst>
            <c:ext xmlns:c16="http://schemas.microsoft.com/office/drawing/2014/chart" uri="{C3380CC4-5D6E-409C-BE32-E72D297353CC}">
              <c16:uniqueId val="{00000001-8C48-427C-A52D-7A4276C48077}"/>
            </c:ext>
          </c:extLst>
        </c:ser>
        <c:ser>
          <c:idx val="2"/>
          <c:order val="2"/>
          <c:tx>
            <c:strRef>
              <c:f>Sheet1!$D$1</c:f>
              <c:strCache>
                <c:ptCount val="1"/>
                <c:pt idx="0">
                  <c:v>olmobikes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37.292013849913197</c:v>
                </c:pt>
                <c:pt idx="1">
                  <c:v>0.24824501567181601</c:v>
                </c:pt>
                <c:pt idx="2">
                  <c:v>0.120021068446547</c:v>
                </c:pt>
                <c:pt idx="4">
                  <c:v>8.9368205641853701E-2</c:v>
                </c:pt>
              </c:numCache>
            </c:numRef>
          </c:val>
          <c:extLst>
            <c:ext xmlns:c16="http://schemas.microsoft.com/office/drawing/2014/chart" uri="{C3380CC4-5D6E-409C-BE32-E72D297353CC}">
              <c16:uniqueId val="{00000002-8C48-427C-A52D-7A4276C48077}"/>
            </c:ext>
          </c:extLst>
        </c:ser>
        <c:ser>
          <c:idx val="3"/>
          <c:order val="3"/>
          <c:tx>
            <c:strRef>
              <c:f>Sheet1!$E$1</c:f>
              <c:strCache>
                <c:ptCount val="1"/>
                <c:pt idx="0">
                  <c:v>raleigh.bicicletas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0.86281745170392898</c:v>
                </c:pt>
                <c:pt idx="1">
                  <c:v>0.55712321829100597</c:v>
                </c:pt>
                <c:pt idx="2">
                  <c:v>1.17755589320599</c:v>
                </c:pt>
                <c:pt idx="4">
                  <c:v>0.97677447362708902</c:v>
                </c:pt>
              </c:numCache>
            </c:numRef>
          </c:val>
          <c:extLst>
            <c:ext xmlns:c16="http://schemas.microsoft.com/office/drawing/2014/chart" uri="{C3380CC4-5D6E-409C-BE32-E72D297353CC}">
              <c16:uniqueId val="{00000003-8C48-427C-A52D-7A4276C48077}"/>
            </c:ext>
          </c:extLst>
        </c:ser>
        <c:ser>
          <c:idx val="4"/>
          <c:order val="4"/>
          <c:tx>
            <c:strRef>
              <c:f>Sheet1!$F$1</c:f>
              <c:strCache>
                <c:ptCount val="1"/>
                <c:pt idx="0">
                  <c:v>motomelbicicletas</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1">
                  <c:v>0.24752475247524799</c:v>
                </c:pt>
                <c:pt idx="2">
                  <c:v>0.35132545512615798</c:v>
                </c:pt>
                <c:pt idx="3">
                  <c:v>0.38326413286489902</c:v>
                </c:pt>
                <c:pt idx="4">
                  <c:v>1.7087192590226801</c:v>
                </c:pt>
                <c:pt idx="6">
                  <c:v>0.51101884381986595</c:v>
                </c:pt>
              </c:numCache>
            </c:numRef>
          </c:val>
          <c:extLst>
            <c:ext xmlns:c16="http://schemas.microsoft.com/office/drawing/2014/chart" uri="{C3380CC4-5D6E-409C-BE32-E72D297353CC}">
              <c16:uniqueId val="{00000004-8C48-427C-A52D-7A4276C48077}"/>
            </c:ext>
          </c:extLst>
        </c:ser>
        <c:ser>
          <c:idx val="5"/>
          <c:order val="5"/>
          <c:tx>
            <c:strRef>
              <c:f>Sheet1!$G$1</c:f>
              <c:strCache>
                <c:ptCount val="1"/>
                <c:pt idx="0">
                  <c:v>topmega_oficial</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7.5612748594744206E-2</c:v>
                </c:pt>
                <c:pt idx="1">
                  <c:v>9.2257064323146995E-2</c:v>
                </c:pt>
                <c:pt idx="2">
                  <c:v>9.5585927468827603E-2</c:v>
                </c:pt>
                <c:pt idx="3">
                  <c:v>5.9562872713784298E-2</c:v>
                </c:pt>
                <c:pt idx="4">
                  <c:v>4.4226324649756003E-2</c:v>
                </c:pt>
                <c:pt idx="5">
                  <c:v>0.120314625122455</c:v>
                </c:pt>
              </c:numCache>
            </c:numRef>
          </c:val>
          <c:extLst>
            <c:ext xmlns:c16="http://schemas.microsoft.com/office/drawing/2014/chart" uri="{C3380CC4-5D6E-409C-BE32-E72D297353CC}">
              <c16:uniqueId val="{00000005-8C48-427C-A52D-7A4276C48077}"/>
            </c:ext>
          </c:extLst>
        </c:ser>
        <c:dLbls>
          <c:showLegendKey val="0"/>
          <c:showVal val="0"/>
          <c:showCatName val="0"/>
          <c:showSerName val="0"/>
          <c:showPercent val="0"/>
          <c:showBubbleSize val="0"/>
        </c:dLbls>
        <c:gapWidth val="219"/>
        <c:overlap val="-27"/>
        <c:axId val="412070776"/>
        <c:axId val="412071760"/>
      </c:barChart>
      <c:catAx>
        <c:axId val="412070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071760"/>
        <c:crosses val="autoZero"/>
        <c:auto val="1"/>
        <c:lblAlgn val="ctr"/>
        <c:lblOffset val="100"/>
        <c:noMultiLvlLbl val="0"/>
      </c:catAx>
      <c:valAx>
        <c:axId val="412071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070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venzoarg</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0</c:v>
                </c:pt>
                <c:pt idx="12">
                  <c:v>0</c:v>
                </c:pt>
                <c:pt idx="13">
                  <c:v>0</c:v>
                </c:pt>
                <c:pt idx="14">
                  <c:v>0</c:v>
                </c:pt>
                <c:pt idx="15">
                  <c:v>0</c:v>
                </c:pt>
                <c:pt idx="16">
                  <c:v>0</c:v>
                </c:pt>
                <c:pt idx="17">
                  <c:v>1</c:v>
                </c:pt>
                <c:pt idx="18">
                  <c:v>0</c:v>
                </c:pt>
                <c:pt idx="19">
                  <c:v>0</c:v>
                </c:pt>
                <c:pt idx="20">
                  <c:v>0</c:v>
                </c:pt>
                <c:pt idx="21">
                  <c:v>1</c:v>
                </c:pt>
                <c:pt idx="22">
                  <c:v>0</c:v>
                </c:pt>
                <c:pt idx="23">
                  <c:v>0</c:v>
                </c:pt>
              </c:numCache>
            </c:numRef>
          </c:val>
          <c:smooth val="0"/>
          <c:extLst>
            <c:ext xmlns:c16="http://schemas.microsoft.com/office/drawing/2014/chart" uri="{C3380CC4-5D6E-409C-BE32-E72D297353CC}">
              <c16:uniqueId val="{00000000-452B-4279-A508-8EF46A24AE0F}"/>
            </c:ext>
          </c:extLst>
        </c:ser>
        <c:ser>
          <c:idx val="1"/>
          <c:order val="1"/>
          <c:tx>
            <c:strRef>
              <c:f>Sheet1!$C$1</c:f>
              <c:strCache>
                <c:ptCount val="1"/>
                <c:pt idx="0">
                  <c:v>teknialbikes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1</c:v>
                </c:pt>
                <c:pt idx="12">
                  <c:v>0</c:v>
                </c:pt>
                <c:pt idx="13">
                  <c:v>0</c:v>
                </c:pt>
                <c:pt idx="14">
                  <c:v>0</c:v>
                </c:pt>
                <c:pt idx="15">
                  <c:v>0</c:v>
                </c:pt>
                <c:pt idx="16">
                  <c:v>0</c:v>
                </c:pt>
                <c:pt idx="17">
                  <c:v>3</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452B-4279-A508-8EF46A24AE0F}"/>
            </c:ext>
          </c:extLst>
        </c:ser>
        <c:ser>
          <c:idx val="2"/>
          <c:order val="2"/>
          <c:tx>
            <c:strRef>
              <c:f>Sheet1!$D$1</c:f>
              <c:strCache>
                <c:ptCount val="1"/>
                <c:pt idx="0">
                  <c:v>olmobikes</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1</c:v>
                </c:pt>
                <c:pt idx="13">
                  <c:v>0</c:v>
                </c:pt>
                <c:pt idx="14">
                  <c:v>1</c:v>
                </c:pt>
                <c:pt idx="15">
                  <c:v>1</c:v>
                </c:pt>
                <c:pt idx="16">
                  <c:v>0</c:v>
                </c:pt>
                <c:pt idx="17">
                  <c:v>0</c:v>
                </c:pt>
                <c:pt idx="18">
                  <c:v>1</c:v>
                </c:pt>
                <c:pt idx="19">
                  <c:v>0</c:v>
                </c:pt>
                <c:pt idx="20">
                  <c:v>0</c:v>
                </c:pt>
                <c:pt idx="21">
                  <c:v>0</c:v>
                </c:pt>
                <c:pt idx="22">
                  <c:v>0</c:v>
                </c:pt>
                <c:pt idx="23">
                  <c:v>0</c:v>
                </c:pt>
              </c:numCache>
            </c:numRef>
          </c:val>
          <c:smooth val="0"/>
          <c:extLst>
            <c:ext xmlns:c16="http://schemas.microsoft.com/office/drawing/2014/chart" uri="{C3380CC4-5D6E-409C-BE32-E72D297353CC}">
              <c16:uniqueId val="{00000002-452B-4279-A508-8EF46A24AE0F}"/>
            </c:ext>
          </c:extLst>
        </c:ser>
        <c:ser>
          <c:idx val="3"/>
          <c:order val="3"/>
          <c:tx>
            <c:strRef>
              <c:f>Sheet1!$E$1</c:f>
              <c:strCache>
                <c:ptCount val="1"/>
                <c:pt idx="0">
                  <c:v>raleigh.bicicletas</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452B-4279-A508-8EF46A24AE0F}"/>
            </c:ext>
          </c:extLst>
        </c:ser>
        <c:ser>
          <c:idx val="4"/>
          <c:order val="4"/>
          <c:tx>
            <c:strRef>
              <c:f>Sheet1!$F$1</c:f>
              <c:strCache>
                <c:ptCount val="1"/>
                <c:pt idx="0">
                  <c:v>motomelbicicletas</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0</c:v>
                </c:pt>
                <c:pt idx="12">
                  <c:v>0</c:v>
                </c:pt>
                <c:pt idx="13">
                  <c:v>0</c:v>
                </c:pt>
                <c:pt idx="14">
                  <c:v>0</c:v>
                </c:pt>
                <c:pt idx="15">
                  <c:v>0</c:v>
                </c:pt>
                <c:pt idx="16">
                  <c:v>2</c:v>
                </c:pt>
                <c:pt idx="17">
                  <c:v>3</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4-452B-4279-A508-8EF46A24AE0F}"/>
            </c:ext>
          </c:extLst>
        </c:ser>
        <c:ser>
          <c:idx val="5"/>
          <c:order val="5"/>
          <c:tx>
            <c:strRef>
              <c:f>Sheet1!$G$1</c:f>
              <c:strCache>
                <c:ptCount val="1"/>
                <c:pt idx="0">
                  <c:v>topmega_oficial</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3</c:v>
                </c:pt>
                <c:pt idx="10">
                  <c:v>3</c:v>
                </c:pt>
                <c:pt idx="11">
                  <c:v>1</c:v>
                </c:pt>
                <c:pt idx="12">
                  <c:v>4</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452B-4279-A508-8EF46A24AE0F}"/>
            </c:ext>
          </c:extLst>
        </c:ser>
        <c:dLbls>
          <c:showLegendKey val="0"/>
          <c:showVal val="0"/>
          <c:showCatName val="0"/>
          <c:showSerName val="0"/>
          <c:showPercent val="0"/>
          <c:showBubbleSize val="0"/>
        </c:dLbls>
        <c:smooth val="0"/>
        <c:axId val="412090784"/>
        <c:axId val="412093408"/>
      </c:lineChart>
      <c:catAx>
        <c:axId val="412090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093408"/>
        <c:crosses val="autoZero"/>
        <c:auto val="1"/>
        <c:lblAlgn val="ctr"/>
        <c:lblOffset val="100"/>
        <c:noMultiLvlLbl val="0"/>
      </c:catAx>
      <c:valAx>
        <c:axId val="412093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090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venzoarg</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0.37861479208825599</c:v>
                </c:pt>
                <c:pt idx="2">
                  <c:v>0.52222729943207802</c:v>
                </c:pt>
                <c:pt idx="3">
                  <c:v>0</c:v>
                </c:pt>
                <c:pt idx="4">
                  <c:v>0</c:v>
                </c:pt>
                <c:pt idx="5">
                  <c:v>0</c:v>
                </c:pt>
                <c:pt idx="6">
                  <c:v>0</c:v>
                </c:pt>
                <c:pt idx="7">
                  <c:v>0</c:v>
                </c:pt>
                <c:pt idx="8">
                  <c:v>0</c:v>
                </c:pt>
                <c:pt idx="9">
                  <c:v>0.49067606675805597</c:v>
                </c:pt>
                <c:pt idx="10">
                  <c:v>0.61361707683269096</c:v>
                </c:pt>
                <c:pt idx="11">
                  <c:v>0.57608198968601099</c:v>
                </c:pt>
                <c:pt idx="12">
                  <c:v>0</c:v>
                </c:pt>
                <c:pt idx="13">
                  <c:v>0.43192549557194798</c:v>
                </c:pt>
                <c:pt idx="14">
                  <c:v>0</c:v>
                </c:pt>
                <c:pt idx="15">
                  <c:v>0.42539765432904703</c:v>
                </c:pt>
                <c:pt idx="16">
                  <c:v>0</c:v>
                </c:pt>
                <c:pt idx="17">
                  <c:v>0.216506734556216</c:v>
                </c:pt>
                <c:pt idx="18">
                  <c:v>0.31442435319973</c:v>
                </c:pt>
                <c:pt idx="19">
                  <c:v>0</c:v>
                </c:pt>
                <c:pt idx="20">
                  <c:v>0.208890919772831</c:v>
                </c:pt>
                <c:pt idx="21">
                  <c:v>0.24261809952781899</c:v>
                </c:pt>
                <c:pt idx="22">
                  <c:v>0</c:v>
                </c:pt>
                <c:pt idx="23">
                  <c:v>0</c:v>
                </c:pt>
              </c:numCache>
            </c:numRef>
          </c:val>
          <c:smooth val="0"/>
          <c:extLst>
            <c:ext xmlns:c16="http://schemas.microsoft.com/office/drawing/2014/chart" uri="{C3380CC4-5D6E-409C-BE32-E72D297353CC}">
              <c16:uniqueId val="{00000000-3826-4C04-912D-F4705EB7E02D}"/>
            </c:ext>
          </c:extLst>
        </c:ser>
        <c:ser>
          <c:idx val="1"/>
          <c:order val="1"/>
          <c:tx>
            <c:strRef>
              <c:f>Sheet1!$C$1</c:f>
              <c:strCache>
                <c:ptCount val="1"/>
                <c:pt idx="0">
                  <c:v>teknialbikes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0.110688343133864</c:v>
                </c:pt>
                <c:pt idx="11">
                  <c:v>5.5344171566931902E-2</c:v>
                </c:pt>
                <c:pt idx="12">
                  <c:v>0.110688343133864</c:v>
                </c:pt>
                <c:pt idx="13">
                  <c:v>0</c:v>
                </c:pt>
                <c:pt idx="14">
                  <c:v>0</c:v>
                </c:pt>
                <c:pt idx="15">
                  <c:v>0</c:v>
                </c:pt>
                <c:pt idx="16">
                  <c:v>0</c:v>
                </c:pt>
                <c:pt idx="17">
                  <c:v>0.10377032168799701</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3826-4C04-912D-F4705EB7E02D}"/>
            </c:ext>
          </c:extLst>
        </c:ser>
        <c:ser>
          <c:idx val="2"/>
          <c:order val="2"/>
          <c:tx>
            <c:strRef>
              <c:f>Sheet1!$D$1</c:f>
              <c:strCache>
                <c:ptCount val="1"/>
                <c:pt idx="0">
                  <c:v>olmobikes</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37.289277034056703</c:v>
                </c:pt>
                <c:pt idx="13">
                  <c:v>0</c:v>
                </c:pt>
                <c:pt idx="14">
                  <c:v>0.12001226024529101</c:v>
                </c:pt>
                <c:pt idx="15">
                  <c:v>8.9361647017177304E-2</c:v>
                </c:pt>
                <c:pt idx="16">
                  <c:v>0</c:v>
                </c:pt>
                <c:pt idx="17">
                  <c:v>0</c:v>
                </c:pt>
                <c:pt idx="18">
                  <c:v>0.24822679726993699</c:v>
                </c:pt>
                <c:pt idx="19">
                  <c:v>0</c:v>
                </c:pt>
                <c:pt idx="20">
                  <c:v>0</c:v>
                </c:pt>
                <c:pt idx="21">
                  <c:v>0</c:v>
                </c:pt>
                <c:pt idx="22">
                  <c:v>0</c:v>
                </c:pt>
                <c:pt idx="23">
                  <c:v>0</c:v>
                </c:pt>
              </c:numCache>
            </c:numRef>
          </c:val>
          <c:smooth val="0"/>
          <c:extLst>
            <c:ext xmlns:c16="http://schemas.microsoft.com/office/drawing/2014/chart" uri="{C3380CC4-5D6E-409C-BE32-E72D297353CC}">
              <c16:uniqueId val="{00000002-3826-4C04-912D-F4705EB7E02D}"/>
            </c:ext>
          </c:extLst>
        </c:ser>
        <c:ser>
          <c:idx val="3"/>
          <c:order val="3"/>
          <c:tx>
            <c:strRef>
              <c:f>Sheet1!$E$1</c:f>
              <c:strCache>
                <c:ptCount val="1"/>
                <c:pt idx="0">
                  <c:v>raleigh.bicicletas</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0.55356561380657798</c:v>
                </c:pt>
                <c:pt idx="10">
                  <c:v>0.727233257353739</c:v>
                </c:pt>
                <c:pt idx="11">
                  <c:v>1.3242157820471101</c:v>
                </c:pt>
                <c:pt idx="12">
                  <c:v>0.37989797025941602</c:v>
                </c:pt>
                <c:pt idx="13">
                  <c:v>0</c:v>
                </c:pt>
                <c:pt idx="14">
                  <c:v>0.955172039509389</c:v>
                </c:pt>
                <c:pt idx="15">
                  <c:v>0</c:v>
                </c:pt>
                <c:pt idx="16">
                  <c:v>0.73808748507543698</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3826-4C04-912D-F4705EB7E02D}"/>
            </c:ext>
          </c:extLst>
        </c:ser>
        <c:ser>
          <c:idx val="4"/>
          <c:order val="4"/>
          <c:tx>
            <c:strRef>
              <c:f>Sheet1!$F$1</c:f>
              <c:strCache>
                <c:ptCount val="1"/>
                <c:pt idx="0">
                  <c:v>motomelbicicletas</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0.51093725051892103</c:v>
                </c:pt>
                <c:pt idx="11">
                  <c:v>0</c:v>
                </c:pt>
                <c:pt idx="12">
                  <c:v>0</c:v>
                </c:pt>
                <c:pt idx="13">
                  <c:v>0</c:v>
                </c:pt>
                <c:pt idx="14">
                  <c:v>0</c:v>
                </c:pt>
                <c:pt idx="15">
                  <c:v>0</c:v>
                </c:pt>
                <c:pt idx="16">
                  <c:v>0.96599073926233403</c:v>
                </c:pt>
                <c:pt idx="17">
                  <c:v>0.34807600191601501</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4-3826-4C04-912D-F4705EB7E02D}"/>
            </c:ext>
          </c:extLst>
        </c:ser>
        <c:ser>
          <c:idx val="5"/>
          <c:order val="5"/>
          <c:tx>
            <c:strRef>
              <c:f>Sheet1!$G$1</c:f>
              <c:strCache>
                <c:ptCount val="1"/>
                <c:pt idx="0">
                  <c:v>topmega_oficial</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6.4203167356256197E-2</c:v>
                </c:pt>
                <c:pt idx="10">
                  <c:v>8.0848432967137507E-2</c:v>
                </c:pt>
                <c:pt idx="11">
                  <c:v>0.12555286060779</c:v>
                </c:pt>
                <c:pt idx="12">
                  <c:v>0.11592238550435199</c:v>
                </c:pt>
                <c:pt idx="13">
                  <c:v>6.13496932515337E-2</c:v>
                </c:pt>
                <c:pt idx="14">
                  <c:v>0</c:v>
                </c:pt>
                <c:pt idx="15">
                  <c:v>5.7069482094450001E-2</c:v>
                </c:pt>
                <c:pt idx="16">
                  <c:v>0</c:v>
                </c:pt>
                <c:pt idx="17">
                  <c:v>0</c:v>
                </c:pt>
                <c:pt idx="18">
                  <c:v>0</c:v>
                </c:pt>
                <c:pt idx="19">
                  <c:v>0</c:v>
                </c:pt>
                <c:pt idx="20">
                  <c:v>4.4228848623198702E-2</c:v>
                </c:pt>
                <c:pt idx="21">
                  <c:v>0</c:v>
                </c:pt>
                <c:pt idx="22">
                  <c:v>0</c:v>
                </c:pt>
                <c:pt idx="23">
                  <c:v>0</c:v>
                </c:pt>
              </c:numCache>
            </c:numRef>
          </c:val>
          <c:smooth val="0"/>
          <c:extLst>
            <c:ext xmlns:c16="http://schemas.microsoft.com/office/drawing/2014/chart" uri="{C3380CC4-5D6E-409C-BE32-E72D297353CC}">
              <c16:uniqueId val="{00000005-3826-4C04-912D-F4705EB7E02D}"/>
            </c:ext>
          </c:extLst>
        </c:ser>
        <c:dLbls>
          <c:showLegendKey val="0"/>
          <c:showVal val="0"/>
          <c:showCatName val="0"/>
          <c:showSerName val="0"/>
          <c:showPercent val="0"/>
          <c:showBubbleSize val="0"/>
        </c:dLbls>
        <c:smooth val="0"/>
        <c:axId val="412095704"/>
        <c:axId val="412097344"/>
      </c:lineChart>
      <c:catAx>
        <c:axId val="412095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097344"/>
        <c:crosses val="autoZero"/>
        <c:auto val="1"/>
        <c:lblAlgn val="ctr"/>
        <c:lblOffset val="100"/>
        <c:noMultiLvlLbl val="0"/>
      </c:catAx>
      <c:valAx>
        <c:axId val="412097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095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Sheet1!$A$2:$A$7</c:f>
              <c:strCache>
                <c:ptCount val="6"/>
                <c:pt idx="0">
                  <c:v>venzoarg</c:v>
                </c:pt>
                <c:pt idx="1">
                  <c:v>teknialbikes</c:v>
                </c:pt>
                <c:pt idx="2">
                  <c:v>olmobikes</c:v>
                </c:pt>
                <c:pt idx="3">
                  <c:v>raleigh.bicicletas</c:v>
                </c:pt>
                <c:pt idx="4">
                  <c:v>motomelbicicletas</c:v>
                </c:pt>
                <c:pt idx="5">
                  <c:v>topmega_oficial</c:v>
                </c:pt>
              </c:strCache>
            </c:strRef>
          </c:cat>
          <c:val>
            <c:numRef>
              <c:f>Sheet1!$B$2:$B$7</c:f>
              <c:numCache>
                <c:formatCode>General</c:formatCode>
                <c:ptCount val="6"/>
                <c:pt idx="0">
                  <c:v>11</c:v>
                </c:pt>
                <c:pt idx="1">
                  <c:v>3</c:v>
                </c:pt>
                <c:pt idx="2">
                  <c:v>0</c:v>
                </c:pt>
                <c:pt idx="3">
                  <c:v>7</c:v>
                </c:pt>
                <c:pt idx="4">
                  <c:v>2</c:v>
                </c:pt>
                <c:pt idx="5">
                  <c:v>3</c:v>
                </c:pt>
              </c:numCache>
            </c:numRef>
          </c:val>
          <c:extLst>
            <c:ext xmlns:c16="http://schemas.microsoft.com/office/drawing/2014/chart" uri="{C3380CC4-5D6E-409C-BE32-E72D297353CC}">
              <c16:uniqueId val="{00000000-5EB1-4E3D-BCC1-335BE9F34817}"/>
            </c:ext>
          </c:extLst>
        </c:ser>
        <c:ser>
          <c:idx val="1"/>
          <c:order val="1"/>
          <c:tx>
            <c:strRef>
              <c:f>Sheet1!$C$1</c:f>
              <c:strCache>
                <c:ptCount val="1"/>
                <c:pt idx="0">
                  <c:v>Images</c:v>
                </c:pt>
              </c:strCache>
            </c:strRef>
          </c:tx>
          <c:spPr>
            <a:solidFill>
              <a:schemeClr val="accent2"/>
            </a:solidFill>
            <a:ln>
              <a:noFill/>
            </a:ln>
            <a:effectLst/>
          </c:spPr>
          <c:invertIfNegative val="0"/>
          <c:cat>
            <c:strRef>
              <c:f>Sheet1!$A$2:$A$7</c:f>
              <c:strCache>
                <c:ptCount val="6"/>
                <c:pt idx="0">
                  <c:v>venzoarg</c:v>
                </c:pt>
                <c:pt idx="1">
                  <c:v>teknialbikes</c:v>
                </c:pt>
                <c:pt idx="2">
                  <c:v>olmobikes</c:v>
                </c:pt>
                <c:pt idx="3">
                  <c:v>raleigh.bicicletas</c:v>
                </c:pt>
                <c:pt idx="4">
                  <c:v>motomelbicicletas</c:v>
                </c:pt>
                <c:pt idx="5">
                  <c:v>topmega_oficial</c:v>
                </c:pt>
              </c:strCache>
            </c:strRef>
          </c:cat>
          <c:val>
            <c:numRef>
              <c:f>Sheet1!$C$2:$C$7</c:f>
              <c:numCache>
                <c:formatCode>General</c:formatCode>
                <c:ptCount val="6"/>
                <c:pt idx="0">
                  <c:v>3</c:v>
                </c:pt>
                <c:pt idx="1">
                  <c:v>4</c:v>
                </c:pt>
                <c:pt idx="2">
                  <c:v>4</c:v>
                </c:pt>
                <c:pt idx="3">
                  <c:v>1</c:v>
                </c:pt>
                <c:pt idx="4">
                  <c:v>5</c:v>
                </c:pt>
                <c:pt idx="5">
                  <c:v>11</c:v>
                </c:pt>
              </c:numCache>
            </c:numRef>
          </c:val>
          <c:extLst>
            <c:ext xmlns:c16="http://schemas.microsoft.com/office/drawing/2014/chart" uri="{C3380CC4-5D6E-409C-BE32-E72D297353CC}">
              <c16:uniqueId val="{00000001-5EB1-4E3D-BCC1-335BE9F34817}"/>
            </c:ext>
          </c:extLst>
        </c:ser>
        <c:ser>
          <c:idx val="2"/>
          <c:order val="2"/>
          <c:tx>
            <c:strRef>
              <c:f>Sheet1!$D$1</c:f>
              <c:strCache>
                <c:ptCount val="1"/>
                <c:pt idx="0">
                  <c:v>Videos</c:v>
                </c:pt>
              </c:strCache>
            </c:strRef>
          </c:tx>
          <c:spPr>
            <a:solidFill>
              <a:schemeClr val="accent3"/>
            </a:solidFill>
            <a:ln>
              <a:noFill/>
            </a:ln>
            <a:effectLst/>
          </c:spPr>
          <c:invertIfNegative val="0"/>
          <c:cat>
            <c:strRef>
              <c:f>Sheet1!$A$2:$A$7</c:f>
              <c:strCache>
                <c:ptCount val="6"/>
                <c:pt idx="0">
                  <c:v>venzoarg</c:v>
                </c:pt>
                <c:pt idx="1">
                  <c:v>teknialbikes</c:v>
                </c:pt>
                <c:pt idx="2">
                  <c:v>olmobikes</c:v>
                </c:pt>
                <c:pt idx="3">
                  <c:v>raleigh.bicicletas</c:v>
                </c:pt>
                <c:pt idx="4">
                  <c:v>motomelbicicletas</c:v>
                </c:pt>
                <c:pt idx="5">
                  <c:v>topmega_oficial</c:v>
                </c:pt>
              </c:strCache>
            </c:strRef>
          </c:cat>
          <c:val>
            <c:numRef>
              <c:f>Sheet1!$D$2:$D$7</c:f>
              <c:numCache>
                <c:formatCode>General</c:formatCode>
                <c:ptCount val="6"/>
                <c:pt idx="0">
                  <c:v>0</c:v>
                </c:pt>
                <c:pt idx="1">
                  <c:v>1</c:v>
                </c:pt>
                <c:pt idx="2">
                  <c:v>0</c:v>
                </c:pt>
                <c:pt idx="3">
                  <c:v>0</c:v>
                </c:pt>
                <c:pt idx="4">
                  <c:v>1</c:v>
                </c:pt>
                <c:pt idx="5">
                  <c:v>0</c:v>
                </c:pt>
              </c:numCache>
            </c:numRef>
          </c:val>
          <c:extLst>
            <c:ext xmlns:c16="http://schemas.microsoft.com/office/drawing/2014/chart" uri="{C3380CC4-5D6E-409C-BE32-E72D297353CC}">
              <c16:uniqueId val="{00000002-5EB1-4E3D-BCC1-335BE9F34817}"/>
            </c:ext>
          </c:extLst>
        </c:ser>
        <c:dLbls>
          <c:showLegendKey val="0"/>
          <c:showVal val="0"/>
          <c:showCatName val="0"/>
          <c:showSerName val="0"/>
          <c:showPercent val="0"/>
          <c:showBubbleSize val="0"/>
        </c:dLbls>
        <c:gapWidth val="150"/>
        <c:overlap val="100"/>
        <c:axId val="65503064"/>
        <c:axId val="65503720"/>
      </c:barChart>
      <c:catAx>
        <c:axId val="65503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5503720"/>
        <c:crosses val="autoZero"/>
        <c:auto val="1"/>
        <c:lblAlgn val="ctr"/>
        <c:lblOffset val="100"/>
        <c:noMultiLvlLbl val="0"/>
      </c:catAx>
      <c:valAx>
        <c:axId val="655037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5503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Sheet1!$A$2:$A$7</c:f>
              <c:strCache>
                <c:ptCount val="6"/>
                <c:pt idx="0">
                  <c:v>venzoarg</c:v>
                </c:pt>
                <c:pt idx="1">
                  <c:v>teknialbikes</c:v>
                </c:pt>
                <c:pt idx="2">
                  <c:v>olmobikes</c:v>
                </c:pt>
                <c:pt idx="3">
                  <c:v>raleigh.bicicletas</c:v>
                </c:pt>
                <c:pt idx="4">
                  <c:v>motomelbicicletas</c:v>
                </c:pt>
                <c:pt idx="5">
                  <c:v>topmega_oficial</c:v>
                </c:pt>
              </c:strCache>
            </c:strRef>
          </c:cat>
          <c:val>
            <c:numRef>
              <c:f>Sheet1!$B$2:$B$7</c:f>
              <c:numCache>
                <c:formatCode>General</c:formatCode>
                <c:ptCount val="6"/>
                <c:pt idx="0">
                  <c:v>838</c:v>
                </c:pt>
                <c:pt idx="1">
                  <c:v>46</c:v>
                </c:pt>
                <c:pt idx="2">
                  <c:v>87438</c:v>
                </c:pt>
                <c:pt idx="3">
                  <c:v>63</c:v>
                </c:pt>
                <c:pt idx="4">
                  <c:v>207</c:v>
                </c:pt>
                <c:pt idx="5">
                  <c:v>718</c:v>
                </c:pt>
              </c:numCache>
            </c:numRef>
          </c:val>
          <c:extLst>
            <c:ext xmlns:c16="http://schemas.microsoft.com/office/drawing/2014/chart" uri="{C3380CC4-5D6E-409C-BE32-E72D297353CC}">
              <c16:uniqueId val="{00000000-07FD-4966-8774-DAE09CDE67DE}"/>
            </c:ext>
          </c:extLst>
        </c:ser>
        <c:ser>
          <c:idx val="1"/>
          <c:order val="1"/>
          <c:tx>
            <c:strRef>
              <c:f>Sheet1!$C$1</c:f>
              <c:strCache>
                <c:ptCount val="1"/>
                <c:pt idx="0">
                  <c:v>Videos</c:v>
                </c:pt>
              </c:strCache>
            </c:strRef>
          </c:tx>
          <c:spPr>
            <a:solidFill>
              <a:schemeClr val="accent2"/>
            </a:solidFill>
            <a:ln>
              <a:noFill/>
            </a:ln>
            <a:effectLst/>
          </c:spPr>
          <c:invertIfNegative val="0"/>
          <c:cat>
            <c:strRef>
              <c:f>Sheet1!$A$2:$A$7</c:f>
              <c:strCache>
                <c:ptCount val="6"/>
                <c:pt idx="0">
                  <c:v>venzoarg</c:v>
                </c:pt>
                <c:pt idx="1">
                  <c:v>teknialbikes</c:v>
                </c:pt>
                <c:pt idx="2">
                  <c:v>olmobikes</c:v>
                </c:pt>
                <c:pt idx="3">
                  <c:v>raleigh.bicicletas</c:v>
                </c:pt>
                <c:pt idx="4">
                  <c:v>motomelbicicletas</c:v>
                </c:pt>
                <c:pt idx="5">
                  <c:v>topmega_oficial</c:v>
                </c:pt>
              </c:strCache>
            </c:strRef>
          </c:cat>
          <c:val>
            <c:numRef>
              <c:f>Sheet1!$C$2:$C$7</c:f>
              <c:numCache>
                <c:formatCode>General</c:formatCode>
                <c:ptCount val="6"/>
                <c:pt idx="0">
                  <c:v>0</c:v>
                </c:pt>
                <c:pt idx="1">
                  <c:v>16</c:v>
                </c:pt>
                <c:pt idx="2">
                  <c:v>0</c:v>
                </c:pt>
                <c:pt idx="3">
                  <c:v>0</c:v>
                </c:pt>
                <c:pt idx="4">
                  <c:v>14</c:v>
                </c:pt>
                <c:pt idx="5">
                  <c:v>0</c:v>
                </c:pt>
              </c:numCache>
            </c:numRef>
          </c:val>
          <c:extLst>
            <c:ext xmlns:c16="http://schemas.microsoft.com/office/drawing/2014/chart" uri="{C3380CC4-5D6E-409C-BE32-E72D297353CC}">
              <c16:uniqueId val="{00000001-07FD-4966-8774-DAE09CDE67DE}"/>
            </c:ext>
          </c:extLst>
        </c:ser>
        <c:ser>
          <c:idx val="2"/>
          <c:order val="2"/>
          <c:tx>
            <c:strRef>
              <c:f>Sheet1!$D$1</c:f>
              <c:strCache>
                <c:ptCount val="1"/>
                <c:pt idx="0">
                  <c:v>Carousels</c:v>
                </c:pt>
              </c:strCache>
            </c:strRef>
          </c:tx>
          <c:spPr>
            <a:solidFill>
              <a:schemeClr val="accent3"/>
            </a:solidFill>
            <a:ln>
              <a:noFill/>
            </a:ln>
            <a:effectLst/>
          </c:spPr>
          <c:invertIfNegative val="0"/>
          <c:cat>
            <c:strRef>
              <c:f>Sheet1!$A$2:$A$7</c:f>
              <c:strCache>
                <c:ptCount val="6"/>
                <c:pt idx="0">
                  <c:v>venzoarg</c:v>
                </c:pt>
                <c:pt idx="1">
                  <c:v>teknialbikes</c:v>
                </c:pt>
                <c:pt idx="2">
                  <c:v>olmobikes</c:v>
                </c:pt>
                <c:pt idx="3">
                  <c:v>raleigh.bicicletas</c:v>
                </c:pt>
                <c:pt idx="4">
                  <c:v>motomelbicicletas</c:v>
                </c:pt>
                <c:pt idx="5">
                  <c:v>topmega_oficial</c:v>
                </c:pt>
              </c:strCache>
            </c:strRef>
          </c:cat>
          <c:val>
            <c:numRef>
              <c:f>Sheet1!$D$2:$D$7</c:f>
              <c:numCache>
                <c:formatCode>General</c:formatCode>
                <c:ptCount val="6"/>
                <c:pt idx="0">
                  <c:v>4883</c:v>
                </c:pt>
                <c:pt idx="1">
                  <c:v>53</c:v>
                </c:pt>
                <c:pt idx="2">
                  <c:v>0</c:v>
                </c:pt>
                <c:pt idx="3">
                  <c:v>557</c:v>
                </c:pt>
                <c:pt idx="4">
                  <c:v>41</c:v>
                </c:pt>
                <c:pt idx="5">
                  <c:v>114</c:v>
                </c:pt>
              </c:numCache>
            </c:numRef>
          </c:val>
          <c:extLst>
            <c:ext xmlns:c16="http://schemas.microsoft.com/office/drawing/2014/chart" uri="{C3380CC4-5D6E-409C-BE32-E72D297353CC}">
              <c16:uniqueId val="{00000002-07FD-4966-8774-DAE09CDE67DE}"/>
            </c:ext>
          </c:extLst>
        </c:ser>
        <c:dLbls>
          <c:showLegendKey val="0"/>
          <c:showVal val="0"/>
          <c:showCatName val="0"/>
          <c:showSerName val="0"/>
          <c:showPercent val="0"/>
          <c:showBubbleSize val="0"/>
        </c:dLbls>
        <c:gapWidth val="150"/>
        <c:overlap val="100"/>
        <c:axId val="381498216"/>
        <c:axId val="381499856"/>
      </c:barChart>
      <c:catAx>
        <c:axId val="381498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499856"/>
        <c:crosses val="autoZero"/>
        <c:auto val="1"/>
        <c:lblAlgn val="ctr"/>
        <c:lblOffset val="100"/>
        <c:noMultiLvlLbl val="0"/>
      </c:catAx>
      <c:valAx>
        <c:axId val="38149985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498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venzoarg</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0.48264721194760402</c:v>
                </c:pt>
                <c:pt idx="1">
                  <c:v>0.30351068106808299</c:v>
                </c:pt>
                <c:pt idx="2">
                  <c:v>0</c:v>
                </c:pt>
              </c:numCache>
            </c:numRef>
          </c:val>
          <c:extLst>
            <c:ext xmlns:c16="http://schemas.microsoft.com/office/drawing/2014/chart" uri="{C3380CC4-5D6E-409C-BE32-E72D297353CC}">
              <c16:uniqueId val="{00000000-3D38-40F9-B683-828408DFF407}"/>
            </c:ext>
          </c:extLst>
        </c:ser>
        <c:ser>
          <c:idx val="1"/>
          <c:order val="1"/>
          <c:tx>
            <c:strRef>
              <c:f>Sheet1!$C$1</c:f>
              <c:strCache>
                <c:ptCount val="1"/>
                <c:pt idx="0">
                  <c:v>teknialbikes</c:v>
                </c:pt>
              </c:strCache>
            </c:strRef>
          </c:tx>
          <c:spPr>
            <a:solidFill>
              <a:schemeClr val="accent2"/>
            </a:solidFill>
            <a:ln>
              <a:noFill/>
            </a:ln>
            <a:effectLst/>
          </c:spPr>
          <c:invertIfNegative val="0"/>
          <c:cat>
            <c:strRef>
              <c:f>Sheet1!$A$2:$A$4</c:f>
              <c:strCache>
                <c:ptCount val="3"/>
                <c:pt idx="0">
                  <c:v>Carousel</c:v>
                </c:pt>
                <c:pt idx="1">
                  <c:v>Image</c:v>
                </c:pt>
                <c:pt idx="2">
                  <c:v>Video</c:v>
                </c:pt>
              </c:strCache>
            </c:strRef>
          </c:cat>
          <c:val>
            <c:numRef>
              <c:f>Sheet1!$C$2:$C$4</c:f>
              <c:numCache>
                <c:formatCode>General</c:formatCode>
                <c:ptCount val="3"/>
                <c:pt idx="0">
                  <c:v>0.122272326432342</c:v>
                </c:pt>
                <c:pt idx="1">
                  <c:v>7.96131304081035E-2</c:v>
                </c:pt>
                <c:pt idx="2">
                  <c:v>0.11065006915629</c:v>
                </c:pt>
              </c:numCache>
            </c:numRef>
          </c:val>
          <c:extLst>
            <c:ext xmlns:c16="http://schemas.microsoft.com/office/drawing/2014/chart" uri="{C3380CC4-5D6E-409C-BE32-E72D297353CC}">
              <c16:uniqueId val="{00000001-3D38-40F9-B683-828408DFF407}"/>
            </c:ext>
          </c:extLst>
        </c:ser>
        <c:ser>
          <c:idx val="2"/>
          <c:order val="2"/>
          <c:tx>
            <c:strRef>
              <c:f>Sheet1!$D$1</c:f>
              <c:strCache>
                <c:ptCount val="1"/>
                <c:pt idx="0">
                  <c:v>olmobikes</c:v>
                </c:pt>
              </c:strCache>
            </c:strRef>
          </c:tx>
          <c:spPr>
            <a:solidFill>
              <a:schemeClr val="accent3"/>
            </a:solidFill>
            <a:ln>
              <a:noFill/>
            </a:ln>
            <a:effectLst/>
          </c:spPr>
          <c:invertIfNegative val="0"/>
          <c:cat>
            <c:strRef>
              <c:f>Sheet1!$A$2:$A$4</c:f>
              <c:strCache>
                <c:ptCount val="3"/>
                <c:pt idx="0">
                  <c:v>Carousel</c:v>
                </c:pt>
                <c:pt idx="1">
                  <c:v>Image</c:v>
                </c:pt>
                <c:pt idx="2">
                  <c:v>Video</c:v>
                </c:pt>
              </c:strCache>
            </c:strRef>
          </c:cat>
          <c:val>
            <c:numRef>
              <c:f>Sheet1!$D$2:$D$4</c:f>
              <c:numCache>
                <c:formatCode>General</c:formatCode>
                <c:ptCount val="3"/>
                <c:pt idx="0">
                  <c:v>0</c:v>
                </c:pt>
                <c:pt idx="1">
                  <c:v>9.7066152469630804</c:v>
                </c:pt>
                <c:pt idx="2">
                  <c:v>0</c:v>
                </c:pt>
              </c:numCache>
            </c:numRef>
          </c:val>
          <c:extLst>
            <c:ext xmlns:c16="http://schemas.microsoft.com/office/drawing/2014/chart" uri="{C3380CC4-5D6E-409C-BE32-E72D297353CC}">
              <c16:uniqueId val="{00000002-3D38-40F9-B683-828408DFF407}"/>
            </c:ext>
          </c:extLst>
        </c:ser>
        <c:ser>
          <c:idx val="3"/>
          <c:order val="3"/>
          <c:tx>
            <c:strRef>
              <c:f>Sheet1!$E$1</c:f>
              <c:strCache>
                <c:ptCount val="1"/>
                <c:pt idx="0">
                  <c:v>raleigh.bicicletas</c:v>
                </c:pt>
              </c:strCache>
            </c:strRef>
          </c:tx>
          <c:spPr>
            <a:solidFill>
              <a:schemeClr val="accent4"/>
            </a:solidFill>
            <a:ln>
              <a:noFill/>
            </a:ln>
            <a:effectLst/>
          </c:spPr>
          <c:invertIfNegative val="0"/>
          <c:cat>
            <c:strRef>
              <c:f>Sheet1!$A$2:$A$4</c:f>
              <c:strCache>
                <c:ptCount val="3"/>
                <c:pt idx="0">
                  <c:v>Carousel</c:v>
                </c:pt>
                <c:pt idx="1">
                  <c:v>Image</c:v>
                </c:pt>
                <c:pt idx="2">
                  <c:v>Video</c:v>
                </c:pt>
              </c:strCache>
            </c:strRef>
          </c:cat>
          <c:val>
            <c:numRef>
              <c:f>Sheet1!$E$2:$E$4</c:f>
              <c:numCache>
                <c:formatCode>General</c:formatCode>
                <c:ptCount val="3"/>
                <c:pt idx="0">
                  <c:v>0.86447504527846997</c:v>
                </c:pt>
                <c:pt idx="1">
                  <c:v>0.68814855270344</c:v>
                </c:pt>
                <c:pt idx="2">
                  <c:v>0</c:v>
                </c:pt>
              </c:numCache>
            </c:numRef>
          </c:val>
          <c:extLst>
            <c:ext xmlns:c16="http://schemas.microsoft.com/office/drawing/2014/chart" uri="{C3380CC4-5D6E-409C-BE32-E72D297353CC}">
              <c16:uniqueId val="{00000003-3D38-40F9-B683-828408DFF407}"/>
            </c:ext>
          </c:extLst>
        </c:ser>
        <c:ser>
          <c:idx val="4"/>
          <c:order val="4"/>
          <c:tx>
            <c:strRef>
              <c:f>Sheet1!$F$1</c:f>
              <c:strCache>
                <c:ptCount val="1"/>
                <c:pt idx="0">
                  <c:v>motomelbicicletas</c:v>
                </c:pt>
              </c:strCache>
            </c:strRef>
          </c:tx>
          <c:spPr>
            <a:solidFill>
              <a:schemeClr val="accent5"/>
            </a:solidFill>
            <a:ln>
              <a:noFill/>
            </a:ln>
            <a:effectLst/>
          </c:spPr>
          <c:invertIfNegative val="0"/>
          <c:cat>
            <c:strRef>
              <c:f>Sheet1!$A$2:$A$4</c:f>
              <c:strCache>
                <c:ptCount val="3"/>
                <c:pt idx="0">
                  <c:v>Carousel</c:v>
                </c:pt>
                <c:pt idx="1">
                  <c:v>Image</c:v>
                </c:pt>
                <c:pt idx="2">
                  <c:v>Video</c:v>
                </c:pt>
              </c:strCache>
            </c:strRef>
          </c:cat>
          <c:val>
            <c:numRef>
              <c:f>Sheet1!$F$2:$F$4</c:f>
              <c:numCache>
                <c:formatCode>General</c:formatCode>
                <c:ptCount val="3"/>
                <c:pt idx="0">
                  <c:v>0.32709533071650998</c:v>
                </c:pt>
                <c:pt idx="1">
                  <c:v>0.66201333031486798</c:v>
                </c:pt>
                <c:pt idx="2">
                  <c:v>0.22328548644338</c:v>
                </c:pt>
              </c:numCache>
            </c:numRef>
          </c:val>
          <c:extLst>
            <c:ext xmlns:c16="http://schemas.microsoft.com/office/drawing/2014/chart" uri="{C3380CC4-5D6E-409C-BE32-E72D297353CC}">
              <c16:uniqueId val="{00000004-3D38-40F9-B683-828408DFF407}"/>
            </c:ext>
          </c:extLst>
        </c:ser>
        <c:ser>
          <c:idx val="5"/>
          <c:order val="5"/>
          <c:tx>
            <c:strRef>
              <c:f>Sheet1!$G$1</c:f>
              <c:strCache>
                <c:ptCount val="1"/>
                <c:pt idx="0">
                  <c:v>topmega_oficial</c:v>
                </c:pt>
              </c:strCache>
            </c:strRef>
          </c:tx>
          <c:spPr>
            <a:solidFill>
              <a:schemeClr val="accent6"/>
            </a:solidFill>
            <a:ln>
              <a:noFill/>
            </a:ln>
            <a:effectLst/>
          </c:spPr>
          <c:invertIfNegative val="0"/>
          <c:cat>
            <c:strRef>
              <c:f>Sheet1!$A$2:$A$4</c:f>
              <c:strCache>
                <c:ptCount val="3"/>
                <c:pt idx="0">
                  <c:v>Carousel</c:v>
                </c:pt>
                <c:pt idx="1">
                  <c:v>Image</c:v>
                </c:pt>
                <c:pt idx="2">
                  <c:v>Video</c:v>
                </c:pt>
              </c:strCache>
            </c:strRef>
          </c:cat>
          <c:val>
            <c:numRef>
              <c:f>Sheet1!$G$2:$G$4</c:f>
              <c:numCache>
                <c:formatCode>General</c:formatCode>
                <c:ptCount val="3"/>
                <c:pt idx="0">
                  <c:v>5.4227082392106302E-2</c:v>
                </c:pt>
                <c:pt idx="1">
                  <c:v>9.3135632893222298E-2</c:v>
                </c:pt>
                <c:pt idx="2">
                  <c:v>0</c:v>
                </c:pt>
              </c:numCache>
            </c:numRef>
          </c:val>
          <c:extLst>
            <c:ext xmlns:c16="http://schemas.microsoft.com/office/drawing/2014/chart" uri="{C3380CC4-5D6E-409C-BE32-E72D297353CC}">
              <c16:uniqueId val="{00000005-3D38-40F9-B683-828408DFF407}"/>
            </c:ext>
          </c:extLst>
        </c:ser>
        <c:dLbls>
          <c:showLegendKey val="0"/>
          <c:showVal val="0"/>
          <c:showCatName val="0"/>
          <c:showSerName val="0"/>
          <c:showPercent val="0"/>
          <c:showBubbleSize val="0"/>
        </c:dLbls>
        <c:gapWidth val="219"/>
        <c:overlap val="-27"/>
        <c:axId val="381495264"/>
        <c:axId val="381496576"/>
      </c:barChart>
      <c:catAx>
        <c:axId val="381495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496576"/>
        <c:crosses val="autoZero"/>
        <c:auto val="1"/>
        <c:lblAlgn val="ctr"/>
        <c:lblOffset val="100"/>
        <c:noMultiLvlLbl val="0"/>
      </c:catAx>
      <c:valAx>
        <c:axId val="381496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495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Sheet1!$A$2:$A$7</c:f>
              <c:strCache>
                <c:ptCount val="6"/>
                <c:pt idx="0">
                  <c:v>venzoarg</c:v>
                </c:pt>
                <c:pt idx="1">
                  <c:v>teknialbikes</c:v>
                </c:pt>
                <c:pt idx="2">
                  <c:v>olmobikes</c:v>
                </c:pt>
                <c:pt idx="3">
                  <c:v>raleigh.bicicletas</c:v>
                </c:pt>
                <c:pt idx="4">
                  <c:v>motomelbicicletas</c:v>
                </c:pt>
                <c:pt idx="5">
                  <c:v>topmega_oficial</c:v>
                </c:pt>
              </c:strCache>
            </c:strRef>
          </c:cat>
          <c:val>
            <c:numRef>
              <c:f>Sheet1!$B$2:$B$7</c:f>
              <c:numCache>
                <c:formatCode>General</c:formatCode>
                <c:ptCount val="6"/>
                <c:pt idx="0">
                  <c:v>5585</c:v>
                </c:pt>
                <c:pt idx="1">
                  <c:v>111</c:v>
                </c:pt>
                <c:pt idx="2">
                  <c:v>25638</c:v>
                </c:pt>
                <c:pt idx="3">
                  <c:v>575</c:v>
                </c:pt>
                <c:pt idx="4">
                  <c:v>260</c:v>
                </c:pt>
                <c:pt idx="5">
                  <c:v>818</c:v>
                </c:pt>
              </c:numCache>
            </c:numRef>
          </c:val>
          <c:extLst>
            <c:ext xmlns:c16="http://schemas.microsoft.com/office/drawing/2014/chart" uri="{C3380CC4-5D6E-409C-BE32-E72D297353CC}">
              <c16:uniqueId val="{00000000-39DE-461F-A5C5-3C72E1658A1C}"/>
            </c:ext>
          </c:extLst>
        </c:ser>
        <c:ser>
          <c:idx val="1"/>
          <c:order val="1"/>
          <c:tx>
            <c:strRef>
              <c:f>Sheet1!$C$1</c:f>
              <c:strCache>
                <c:ptCount val="1"/>
                <c:pt idx="0">
                  <c:v>Comments</c:v>
                </c:pt>
              </c:strCache>
            </c:strRef>
          </c:tx>
          <c:spPr>
            <a:solidFill>
              <a:schemeClr val="accent2"/>
            </a:solidFill>
            <a:ln>
              <a:noFill/>
            </a:ln>
            <a:effectLst/>
          </c:spPr>
          <c:invertIfNegative val="0"/>
          <c:cat>
            <c:strRef>
              <c:f>Sheet1!$A$2:$A$7</c:f>
              <c:strCache>
                <c:ptCount val="6"/>
                <c:pt idx="0">
                  <c:v>venzoarg</c:v>
                </c:pt>
                <c:pt idx="1">
                  <c:v>teknialbikes</c:v>
                </c:pt>
                <c:pt idx="2">
                  <c:v>olmobikes</c:v>
                </c:pt>
                <c:pt idx="3">
                  <c:v>raleigh.bicicletas</c:v>
                </c:pt>
                <c:pt idx="4">
                  <c:v>motomelbicicletas</c:v>
                </c:pt>
                <c:pt idx="5">
                  <c:v>topmega_oficial</c:v>
                </c:pt>
              </c:strCache>
            </c:strRef>
          </c:cat>
          <c:val>
            <c:numRef>
              <c:f>Sheet1!$C$2:$C$7</c:f>
              <c:numCache>
                <c:formatCode>General</c:formatCode>
                <c:ptCount val="6"/>
                <c:pt idx="0">
                  <c:v>136</c:v>
                </c:pt>
                <c:pt idx="1">
                  <c:v>4</c:v>
                </c:pt>
                <c:pt idx="2">
                  <c:v>61800</c:v>
                </c:pt>
                <c:pt idx="3">
                  <c:v>45</c:v>
                </c:pt>
                <c:pt idx="4">
                  <c:v>2</c:v>
                </c:pt>
                <c:pt idx="5">
                  <c:v>14</c:v>
                </c:pt>
              </c:numCache>
            </c:numRef>
          </c:val>
          <c:extLst>
            <c:ext xmlns:c16="http://schemas.microsoft.com/office/drawing/2014/chart" uri="{C3380CC4-5D6E-409C-BE32-E72D297353CC}">
              <c16:uniqueId val="{00000001-39DE-461F-A5C5-3C72E1658A1C}"/>
            </c:ext>
          </c:extLst>
        </c:ser>
        <c:dLbls>
          <c:showLegendKey val="0"/>
          <c:showVal val="0"/>
          <c:showCatName val="0"/>
          <c:showSerName val="0"/>
          <c:showPercent val="0"/>
          <c:showBubbleSize val="0"/>
        </c:dLbls>
        <c:gapWidth val="150"/>
        <c:overlap val="100"/>
        <c:axId val="381496904"/>
        <c:axId val="381494280"/>
      </c:barChart>
      <c:catAx>
        <c:axId val="381496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494280"/>
        <c:crosses val="autoZero"/>
        <c:auto val="1"/>
        <c:lblAlgn val="ctr"/>
        <c:lblOffset val="100"/>
        <c:noMultiLvlLbl val="0"/>
      </c:catAx>
      <c:valAx>
        <c:axId val="3814942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496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65BCFD-AB50-433D-B13B-C03B1BB7219C}"/>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9DCA1E24-C0C0-40EF-9B64-6E95DD7D005C}"/>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26109499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4413A4-FBF0-4F2C-87D5-7083E80228A2}"/>
              </a:ext>
            </a:extLst>
          </p:cNvPr>
          <p:cNvSpPr>
            <a:spLocks noGrp="1"/>
          </p:cNvSpPr>
          <p:nvPr>
            <p:ph type="title"/>
          </p:nvPr>
        </p:nvSpPr>
        <p:spPr/>
        <p:txBody>
          <a:bodyPr/>
          <a:lstStyle/>
          <a:p>
            <a:r>
              <a:rPr lang="en-US"/>
              <a:t>Instagram Key Metrics Table | Teknialbikes</a:t>
            </a:r>
          </a:p>
        </p:txBody>
      </p:sp>
      <p:graphicFrame>
        <p:nvGraphicFramePr>
          <p:cNvPr id="5" name="Table Placeholder 4">
            <a:extLst>
              <a:ext uri="{FF2B5EF4-FFF2-40B4-BE49-F238E27FC236}">
                <a16:creationId xmlns:a16="http://schemas.microsoft.com/office/drawing/2014/main" id="{DCCEC971-5491-4C7B-A113-62BE56C67342}"/>
              </a:ext>
            </a:extLst>
          </p:cNvPr>
          <p:cNvGraphicFramePr>
            <a:graphicFrameLocks noGrp="1"/>
          </p:cNvGraphicFramePr>
          <p:nvPr>
            <p:ph type="tbl" sz="quarter" idx="13"/>
            <p:extLst>
              <p:ext uri="{D42A27DB-BD31-4B8C-83A1-F6EECF244321}">
                <p14:modId xmlns:p14="http://schemas.microsoft.com/office/powerpoint/2010/main" val="37774043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11830745"/>
                    </a:ext>
                  </a:extLst>
                </a:gridCol>
                <a:gridCol w="658368">
                  <a:extLst>
                    <a:ext uri="{9D8B030D-6E8A-4147-A177-3AD203B41FA5}">
                      <a16:colId xmlns:a16="http://schemas.microsoft.com/office/drawing/2014/main" val="2647291396"/>
                    </a:ext>
                  </a:extLst>
                </a:gridCol>
                <a:gridCol w="658368">
                  <a:extLst>
                    <a:ext uri="{9D8B030D-6E8A-4147-A177-3AD203B41FA5}">
                      <a16:colId xmlns:a16="http://schemas.microsoft.com/office/drawing/2014/main" val="4134744801"/>
                    </a:ext>
                  </a:extLst>
                </a:gridCol>
                <a:gridCol w="658368">
                  <a:extLst>
                    <a:ext uri="{9D8B030D-6E8A-4147-A177-3AD203B41FA5}">
                      <a16:colId xmlns:a16="http://schemas.microsoft.com/office/drawing/2014/main" val="2438735162"/>
                    </a:ext>
                  </a:extLst>
                </a:gridCol>
                <a:gridCol w="658368">
                  <a:extLst>
                    <a:ext uri="{9D8B030D-6E8A-4147-A177-3AD203B41FA5}">
                      <a16:colId xmlns:a16="http://schemas.microsoft.com/office/drawing/2014/main" val="4121313831"/>
                    </a:ext>
                  </a:extLst>
                </a:gridCol>
                <a:gridCol w="658368">
                  <a:extLst>
                    <a:ext uri="{9D8B030D-6E8A-4147-A177-3AD203B41FA5}">
                      <a16:colId xmlns:a16="http://schemas.microsoft.com/office/drawing/2014/main" val="2414640846"/>
                    </a:ext>
                  </a:extLst>
                </a:gridCol>
                <a:gridCol w="658368">
                  <a:extLst>
                    <a:ext uri="{9D8B030D-6E8A-4147-A177-3AD203B41FA5}">
                      <a16:colId xmlns:a16="http://schemas.microsoft.com/office/drawing/2014/main" val="1423222419"/>
                    </a:ext>
                  </a:extLst>
                </a:gridCol>
                <a:gridCol w="658368">
                  <a:extLst>
                    <a:ext uri="{9D8B030D-6E8A-4147-A177-3AD203B41FA5}">
                      <a16:colId xmlns:a16="http://schemas.microsoft.com/office/drawing/2014/main" val="702407894"/>
                    </a:ext>
                  </a:extLst>
                </a:gridCol>
                <a:gridCol w="658368">
                  <a:extLst>
                    <a:ext uri="{9D8B030D-6E8A-4147-A177-3AD203B41FA5}">
                      <a16:colId xmlns:a16="http://schemas.microsoft.com/office/drawing/2014/main" val="3526211860"/>
                    </a:ext>
                  </a:extLst>
                </a:gridCol>
                <a:gridCol w="658368">
                  <a:extLst>
                    <a:ext uri="{9D8B030D-6E8A-4147-A177-3AD203B41FA5}">
                      <a16:colId xmlns:a16="http://schemas.microsoft.com/office/drawing/2014/main" val="173624872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542383173"/>
                  </a:ext>
                </a:extLst>
              </a:tr>
              <a:tr h="370840">
                <a:tc>
                  <a:txBody>
                    <a:bodyPr/>
                    <a:lstStyle/>
                    <a:p>
                      <a:r>
                        <a:rPr lang="en-US" sz="1000"/>
                        <a:t>olmobikes</a:t>
                      </a:r>
                    </a:p>
                  </a:txBody>
                  <a:tcPr/>
                </a:tc>
                <a:tc>
                  <a:txBody>
                    <a:bodyPr/>
                    <a:lstStyle/>
                    <a:p>
                      <a:r>
                        <a:rPr lang="en-US" sz="1000"/>
                        <a:t>239187</a:t>
                      </a:r>
                    </a:p>
                  </a:txBody>
                  <a:tcPr/>
                </a:tc>
                <a:tc>
                  <a:txBody>
                    <a:bodyPr/>
                    <a:lstStyle/>
                    <a:p>
                      <a:r>
                        <a:rPr lang="en-US" sz="1000"/>
                        <a:t>15071</a:t>
                      </a:r>
                    </a:p>
                  </a:txBody>
                  <a:tcPr/>
                </a:tc>
                <a:tc>
                  <a:txBody>
                    <a:bodyPr/>
                    <a:lstStyle/>
                    <a:p>
                      <a:r>
                        <a:rPr lang="en-US" sz="1000"/>
                        <a:t>4</a:t>
                      </a:r>
                    </a:p>
                  </a:txBody>
                  <a:tcPr/>
                </a:tc>
                <a:tc>
                  <a:txBody>
                    <a:bodyPr/>
                    <a:lstStyle/>
                    <a:p>
                      <a:r>
                        <a:rPr lang="en-US" sz="1000"/>
                        <a:t>0</a:t>
                      </a:r>
                    </a:p>
                  </a:txBody>
                  <a:tcPr/>
                </a:tc>
                <a:tc>
                  <a:txBody>
                    <a:bodyPr/>
                    <a:lstStyle/>
                    <a:p>
                      <a:r>
                        <a:rPr lang="en-US" sz="1000"/>
                        <a:t>0</a:t>
                      </a:r>
                    </a:p>
                  </a:txBody>
                  <a:tcPr/>
                </a:tc>
                <a:tc>
                  <a:txBody>
                    <a:bodyPr/>
                    <a:lstStyle/>
                    <a:p>
                      <a:r>
                        <a:rPr lang="en-US" sz="1000"/>
                        <a:t>4</a:t>
                      </a:r>
                    </a:p>
                  </a:txBody>
                  <a:tcPr/>
                </a:tc>
                <a:tc>
                  <a:txBody>
                    <a:bodyPr/>
                    <a:lstStyle/>
                    <a:p>
                      <a:r>
                        <a:rPr lang="en-US" sz="1000"/>
                        <a:t>25638</a:t>
                      </a:r>
                    </a:p>
                  </a:txBody>
                  <a:tcPr/>
                </a:tc>
                <a:tc>
                  <a:txBody>
                    <a:bodyPr/>
                    <a:lstStyle/>
                    <a:p>
                      <a:r>
                        <a:rPr lang="en-US" sz="1000"/>
                        <a:t>61800</a:t>
                      </a:r>
                    </a:p>
                  </a:txBody>
                  <a:tcPr/>
                </a:tc>
                <a:tc>
                  <a:txBody>
                    <a:bodyPr/>
                    <a:lstStyle/>
                    <a:p>
                      <a:r>
                        <a:rPr lang="en-US" sz="1000"/>
                        <a:t>9.4364 %</a:t>
                      </a:r>
                    </a:p>
                  </a:txBody>
                  <a:tcPr/>
                </a:tc>
                <a:extLst>
                  <a:ext uri="{0D108BD9-81ED-4DB2-BD59-A6C34878D82A}">
                    <a16:rowId xmlns:a16="http://schemas.microsoft.com/office/drawing/2014/main" val="344785934"/>
                  </a:ext>
                </a:extLst>
              </a:tr>
              <a:tr h="370840">
                <a:tc>
                  <a:txBody>
                    <a:bodyPr/>
                    <a:lstStyle/>
                    <a:p>
                      <a:r>
                        <a:rPr lang="en-US" sz="1000"/>
                        <a:t>venzoarg</a:t>
                      </a:r>
                    </a:p>
                  </a:txBody>
                  <a:tcPr/>
                </a:tc>
                <a:tc>
                  <a:txBody>
                    <a:bodyPr/>
                    <a:lstStyle/>
                    <a:p>
                      <a:r>
                        <a:rPr lang="en-US" sz="1000"/>
                        <a:t>92286</a:t>
                      </a:r>
                    </a:p>
                  </a:txBody>
                  <a:tcPr/>
                </a:tc>
                <a:tc>
                  <a:txBody>
                    <a:bodyPr/>
                    <a:lstStyle/>
                    <a:p>
                      <a:r>
                        <a:rPr lang="en-US" sz="1000"/>
                        <a:t>752</a:t>
                      </a:r>
                    </a:p>
                  </a:txBody>
                  <a:tcPr/>
                </a:tc>
                <a:tc>
                  <a:txBody>
                    <a:bodyPr/>
                    <a:lstStyle/>
                    <a:p>
                      <a:r>
                        <a:rPr lang="en-US" sz="1000"/>
                        <a:t>3</a:t>
                      </a:r>
                    </a:p>
                  </a:txBody>
                  <a:tcPr/>
                </a:tc>
                <a:tc>
                  <a:txBody>
                    <a:bodyPr/>
                    <a:lstStyle/>
                    <a:p>
                      <a:r>
                        <a:rPr lang="en-US" sz="1000"/>
                        <a:t>11</a:t>
                      </a:r>
                    </a:p>
                  </a:txBody>
                  <a:tcPr/>
                </a:tc>
                <a:tc>
                  <a:txBody>
                    <a:bodyPr/>
                    <a:lstStyle/>
                    <a:p>
                      <a:r>
                        <a:rPr lang="en-US" sz="1000"/>
                        <a:t>0</a:t>
                      </a:r>
                    </a:p>
                  </a:txBody>
                  <a:tcPr/>
                </a:tc>
                <a:tc>
                  <a:txBody>
                    <a:bodyPr/>
                    <a:lstStyle/>
                    <a:p>
                      <a:r>
                        <a:rPr lang="en-US" sz="1000"/>
                        <a:t>14</a:t>
                      </a:r>
                    </a:p>
                  </a:txBody>
                  <a:tcPr/>
                </a:tc>
                <a:tc>
                  <a:txBody>
                    <a:bodyPr/>
                    <a:lstStyle/>
                    <a:p>
                      <a:r>
                        <a:rPr lang="en-US" sz="1000"/>
                        <a:t>5585</a:t>
                      </a:r>
                    </a:p>
                  </a:txBody>
                  <a:tcPr/>
                </a:tc>
                <a:tc>
                  <a:txBody>
                    <a:bodyPr/>
                    <a:lstStyle/>
                    <a:p>
                      <a:r>
                        <a:rPr lang="en-US" sz="1000"/>
                        <a:t>136</a:t>
                      </a:r>
                    </a:p>
                  </a:txBody>
                  <a:tcPr/>
                </a:tc>
                <a:tc>
                  <a:txBody>
                    <a:bodyPr/>
                    <a:lstStyle/>
                    <a:p>
                      <a:r>
                        <a:rPr lang="en-US" sz="1000"/>
                        <a:t>0.4446 %</a:t>
                      </a:r>
                    </a:p>
                  </a:txBody>
                  <a:tcPr/>
                </a:tc>
                <a:extLst>
                  <a:ext uri="{0D108BD9-81ED-4DB2-BD59-A6C34878D82A}">
                    <a16:rowId xmlns:a16="http://schemas.microsoft.com/office/drawing/2014/main" val="2405312520"/>
                  </a:ext>
                </a:extLst>
              </a:tr>
              <a:tr h="370840">
                <a:tc>
                  <a:txBody>
                    <a:bodyPr/>
                    <a:lstStyle/>
                    <a:p>
                      <a:r>
                        <a:rPr lang="en-US" sz="1000"/>
                        <a:t>topmega_oficial</a:t>
                      </a:r>
                    </a:p>
                  </a:txBody>
                  <a:tcPr/>
                </a:tc>
                <a:tc>
                  <a:txBody>
                    <a:bodyPr/>
                    <a:lstStyle/>
                    <a:p>
                      <a:r>
                        <a:rPr lang="en-US" sz="1000"/>
                        <a:t>70220</a:t>
                      </a:r>
                    </a:p>
                  </a:txBody>
                  <a:tcPr/>
                </a:tc>
                <a:tc>
                  <a:txBody>
                    <a:bodyPr/>
                    <a:lstStyle/>
                    <a:p>
                      <a:r>
                        <a:rPr lang="en-US" sz="1000"/>
                        <a:t>254</a:t>
                      </a:r>
                    </a:p>
                  </a:txBody>
                  <a:tcPr/>
                </a:tc>
                <a:tc>
                  <a:txBody>
                    <a:bodyPr/>
                    <a:lstStyle/>
                    <a:p>
                      <a:r>
                        <a:rPr lang="en-US" sz="1000"/>
                        <a:t>11</a:t>
                      </a:r>
                    </a:p>
                  </a:txBody>
                  <a:tcPr/>
                </a:tc>
                <a:tc>
                  <a:txBody>
                    <a:bodyPr/>
                    <a:lstStyle/>
                    <a:p>
                      <a:r>
                        <a:rPr lang="en-US" sz="1000"/>
                        <a:t>3</a:t>
                      </a:r>
                    </a:p>
                  </a:txBody>
                  <a:tcPr/>
                </a:tc>
                <a:tc>
                  <a:txBody>
                    <a:bodyPr/>
                    <a:lstStyle/>
                    <a:p>
                      <a:r>
                        <a:rPr lang="en-US" sz="1000"/>
                        <a:t>0</a:t>
                      </a:r>
                    </a:p>
                  </a:txBody>
                  <a:tcPr/>
                </a:tc>
                <a:tc>
                  <a:txBody>
                    <a:bodyPr/>
                    <a:lstStyle/>
                    <a:p>
                      <a:r>
                        <a:rPr lang="en-US" sz="1000"/>
                        <a:t>14</a:t>
                      </a:r>
                    </a:p>
                  </a:txBody>
                  <a:tcPr/>
                </a:tc>
                <a:tc>
                  <a:txBody>
                    <a:bodyPr/>
                    <a:lstStyle/>
                    <a:p>
                      <a:r>
                        <a:rPr lang="en-US" sz="1000"/>
                        <a:t>818</a:t>
                      </a:r>
                    </a:p>
                  </a:txBody>
                  <a:tcPr/>
                </a:tc>
                <a:tc>
                  <a:txBody>
                    <a:bodyPr/>
                    <a:lstStyle/>
                    <a:p>
                      <a:r>
                        <a:rPr lang="en-US" sz="1000"/>
                        <a:t>14</a:t>
                      </a:r>
                    </a:p>
                  </a:txBody>
                  <a:tcPr/>
                </a:tc>
                <a:tc>
                  <a:txBody>
                    <a:bodyPr/>
                    <a:lstStyle/>
                    <a:p>
                      <a:r>
                        <a:rPr lang="en-US" sz="1000"/>
                        <a:t>0.0848 %</a:t>
                      </a:r>
                    </a:p>
                  </a:txBody>
                  <a:tcPr/>
                </a:tc>
                <a:extLst>
                  <a:ext uri="{0D108BD9-81ED-4DB2-BD59-A6C34878D82A}">
                    <a16:rowId xmlns:a16="http://schemas.microsoft.com/office/drawing/2014/main" val="2825749191"/>
                  </a:ext>
                </a:extLst>
              </a:tr>
              <a:tr h="370840">
                <a:tc>
                  <a:txBody>
                    <a:bodyPr/>
                    <a:lstStyle/>
                    <a:p>
                      <a:r>
                        <a:rPr lang="en-US" sz="1000"/>
                        <a:t>teknialbikes</a:t>
                      </a:r>
                    </a:p>
                  </a:txBody>
                  <a:tcPr/>
                </a:tc>
                <a:tc>
                  <a:txBody>
                    <a:bodyPr/>
                    <a:lstStyle/>
                    <a:p>
                      <a:r>
                        <a:rPr lang="en-US" sz="1000"/>
                        <a:t>14365</a:t>
                      </a:r>
                    </a:p>
                  </a:txBody>
                  <a:tcPr/>
                </a:tc>
                <a:tc>
                  <a:txBody>
                    <a:bodyPr/>
                    <a:lstStyle/>
                    <a:p>
                      <a:r>
                        <a:rPr lang="en-US" sz="1000"/>
                        <a:t>-181</a:t>
                      </a:r>
                    </a:p>
                  </a:txBody>
                  <a:tcPr/>
                </a:tc>
                <a:tc>
                  <a:txBody>
                    <a:bodyPr/>
                    <a:lstStyle/>
                    <a:p>
                      <a:r>
                        <a:rPr lang="en-US" sz="1000"/>
                        <a:t>4</a:t>
                      </a:r>
                    </a:p>
                  </a:txBody>
                  <a:tcPr/>
                </a:tc>
                <a:tc>
                  <a:txBody>
                    <a:bodyPr/>
                    <a:lstStyle/>
                    <a:p>
                      <a:r>
                        <a:rPr lang="en-US" sz="1000"/>
                        <a:t>3</a:t>
                      </a:r>
                    </a:p>
                  </a:txBody>
                  <a:tcPr/>
                </a:tc>
                <a:tc>
                  <a:txBody>
                    <a:bodyPr/>
                    <a:lstStyle/>
                    <a:p>
                      <a:r>
                        <a:rPr lang="en-US" sz="1000"/>
                        <a:t>1</a:t>
                      </a:r>
                    </a:p>
                  </a:txBody>
                  <a:tcPr/>
                </a:tc>
                <a:tc>
                  <a:txBody>
                    <a:bodyPr/>
                    <a:lstStyle/>
                    <a:p>
                      <a:r>
                        <a:rPr lang="en-US" sz="1000"/>
                        <a:t>8</a:t>
                      </a:r>
                    </a:p>
                  </a:txBody>
                  <a:tcPr/>
                </a:tc>
                <a:tc>
                  <a:txBody>
                    <a:bodyPr/>
                    <a:lstStyle/>
                    <a:p>
                      <a:r>
                        <a:rPr lang="en-US" sz="1000"/>
                        <a:t>111</a:t>
                      </a:r>
                    </a:p>
                  </a:txBody>
                  <a:tcPr/>
                </a:tc>
                <a:tc>
                  <a:txBody>
                    <a:bodyPr/>
                    <a:lstStyle/>
                    <a:p>
                      <a:r>
                        <a:rPr lang="en-US" sz="1000"/>
                        <a:t>4</a:t>
                      </a:r>
                    </a:p>
                  </a:txBody>
                  <a:tcPr/>
                </a:tc>
                <a:tc>
                  <a:txBody>
                    <a:bodyPr/>
                    <a:lstStyle/>
                    <a:p>
                      <a:r>
                        <a:rPr lang="en-US" sz="1000"/>
                        <a:t>0.0994 %</a:t>
                      </a:r>
                    </a:p>
                  </a:txBody>
                  <a:tcPr/>
                </a:tc>
                <a:extLst>
                  <a:ext uri="{0D108BD9-81ED-4DB2-BD59-A6C34878D82A}">
                    <a16:rowId xmlns:a16="http://schemas.microsoft.com/office/drawing/2014/main" val="3646848755"/>
                  </a:ext>
                </a:extLst>
              </a:tr>
              <a:tr h="370840">
                <a:tc>
                  <a:txBody>
                    <a:bodyPr/>
                    <a:lstStyle/>
                    <a:p>
                      <a:r>
                        <a:rPr lang="en-US" sz="1000"/>
                        <a:t>raleigh.bicicletas</a:t>
                      </a:r>
                    </a:p>
                  </a:txBody>
                  <a:tcPr/>
                </a:tc>
                <a:tc>
                  <a:txBody>
                    <a:bodyPr/>
                    <a:lstStyle/>
                    <a:p>
                      <a:r>
                        <a:rPr lang="en-US" sz="1000"/>
                        <a:t>9290</a:t>
                      </a:r>
                    </a:p>
                  </a:txBody>
                  <a:tcPr/>
                </a:tc>
                <a:tc>
                  <a:txBody>
                    <a:bodyPr/>
                    <a:lstStyle/>
                    <a:p>
                      <a:r>
                        <a:rPr lang="en-US" sz="1000"/>
                        <a:t>157</a:t>
                      </a:r>
                    </a:p>
                  </a:txBody>
                  <a:tcPr/>
                </a:tc>
                <a:tc>
                  <a:txBody>
                    <a:bodyPr/>
                    <a:lstStyle/>
                    <a:p>
                      <a:r>
                        <a:rPr lang="en-US" sz="1000"/>
                        <a:t>1</a:t>
                      </a:r>
                    </a:p>
                  </a:txBody>
                  <a:tcPr/>
                </a:tc>
                <a:tc>
                  <a:txBody>
                    <a:bodyPr/>
                    <a:lstStyle/>
                    <a:p>
                      <a:r>
                        <a:rPr lang="en-US" sz="1000"/>
                        <a:t>7</a:t>
                      </a:r>
                    </a:p>
                  </a:txBody>
                  <a:tcPr/>
                </a:tc>
                <a:tc>
                  <a:txBody>
                    <a:bodyPr/>
                    <a:lstStyle/>
                    <a:p>
                      <a:r>
                        <a:rPr lang="en-US" sz="1000"/>
                        <a:t>0</a:t>
                      </a:r>
                    </a:p>
                  </a:txBody>
                  <a:tcPr/>
                </a:tc>
                <a:tc>
                  <a:txBody>
                    <a:bodyPr/>
                    <a:lstStyle/>
                    <a:p>
                      <a:r>
                        <a:rPr lang="en-US" sz="1000"/>
                        <a:t>8</a:t>
                      </a:r>
                    </a:p>
                  </a:txBody>
                  <a:tcPr/>
                </a:tc>
                <a:tc>
                  <a:txBody>
                    <a:bodyPr/>
                    <a:lstStyle/>
                    <a:p>
                      <a:r>
                        <a:rPr lang="en-US" sz="1000"/>
                        <a:t>575</a:t>
                      </a:r>
                    </a:p>
                  </a:txBody>
                  <a:tcPr/>
                </a:tc>
                <a:tc>
                  <a:txBody>
                    <a:bodyPr/>
                    <a:lstStyle/>
                    <a:p>
                      <a:r>
                        <a:rPr lang="en-US" sz="1000"/>
                        <a:t>45</a:t>
                      </a:r>
                    </a:p>
                  </a:txBody>
                  <a:tcPr/>
                </a:tc>
                <a:tc>
                  <a:txBody>
                    <a:bodyPr/>
                    <a:lstStyle/>
                    <a:p>
                      <a:r>
                        <a:rPr lang="en-US" sz="1000"/>
                        <a:t>0.8414 %</a:t>
                      </a:r>
                    </a:p>
                  </a:txBody>
                  <a:tcPr/>
                </a:tc>
                <a:extLst>
                  <a:ext uri="{0D108BD9-81ED-4DB2-BD59-A6C34878D82A}">
                    <a16:rowId xmlns:a16="http://schemas.microsoft.com/office/drawing/2014/main" val="3349437722"/>
                  </a:ext>
                </a:extLst>
              </a:tr>
              <a:tr h="370840">
                <a:tc>
                  <a:txBody>
                    <a:bodyPr/>
                    <a:lstStyle/>
                    <a:p>
                      <a:r>
                        <a:rPr lang="en-US" sz="1000"/>
                        <a:t>motomelbicicletas</a:t>
                      </a:r>
                    </a:p>
                  </a:txBody>
                  <a:tcPr/>
                </a:tc>
                <a:tc>
                  <a:txBody>
                    <a:bodyPr/>
                    <a:lstStyle/>
                    <a:p>
                      <a:r>
                        <a:rPr lang="en-US" sz="1000"/>
                        <a:t>6288</a:t>
                      </a:r>
                    </a:p>
                  </a:txBody>
                  <a:tcPr/>
                </a:tc>
                <a:tc>
                  <a:txBody>
                    <a:bodyPr/>
                    <a:lstStyle/>
                    <a:p>
                      <a:r>
                        <a:rPr lang="en-US" sz="1000"/>
                        <a:t>52</a:t>
                      </a:r>
                    </a:p>
                  </a:txBody>
                  <a:tcPr/>
                </a:tc>
                <a:tc>
                  <a:txBody>
                    <a:bodyPr/>
                    <a:lstStyle/>
                    <a:p>
                      <a:r>
                        <a:rPr lang="en-US" sz="1000"/>
                        <a:t>5</a:t>
                      </a:r>
                    </a:p>
                  </a:txBody>
                  <a:tcPr/>
                </a:tc>
                <a:tc>
                  <a:txBody>
                    <a:bodyPr/>
                    <a:lstStyle/>
                    <a:p>
                      <a:r>
                        <a:rPr lang="en-US" sz="1000"/>
                        <a:t>2</a:t>
                      </a:r>
                    </a:p>
                  </a:txBody>
                  <a:tcPr/>
                </a:tc>
                <a:tc>
                  <a:txBody>
                    <a:bodyPr/>
                    <a:lstStyle/>
                    <a:p>
                      <a:r>
                        <a:rPr lang="en-US" sz="1000"/>
                        <a:t>1</a:t>
                      </a:r>
                    </a:p>
                  </a:txBody>
                  <a:tcPr/>
                </a:tc>
                <a:tc>
                  <a:txBody>
                    <a:bodyPr/>
                    <a:lstStyle/>
                    <a:p>
                      <a:r>
                        <a:rPr lang="en-US" sz="1000"/>
                        <a:t>8</a:t>
                      </a:r>
                    </a:p>
                  </a:txBody>
                  <a:tcPr/>
                </a:tc>
                <a:tc>
                  <a:txBody>
                    <a:bodyPr/>
                    <a:lstStyle/>
                    <a:p>
                      <a:r>
                        <a:rPr lang="en-US" sz="1000"/>
                        <a:t>260</a:t>
                      </a:r>
                    </a:p>
                  </a:txBody>
                  <a:tcPr/>
                </a:tc>
                <a:tc>
                  <a:txBody>
                    <a:bodyPr/>
                    <a:lstStyle/>
                    <a:p>
                      <a:r>
                        <a:rPr lang="en-US" sz="1000"/>
                        <a:t>2</a:t>
                      </a:r>
                    </a:p>
                  </a:txBody>
                  <a:tcPr/>
                </a:tc>
                <a:tc>
                  <a:txBody>
                    <a:bodyPr/>
                    <a:lstStyle/>
                    <a:p>
                      <a:r>
                        <a:rPr lang="en-US" sz="1000"/>
                        <a:t>0.5230 %</a:t>
                      </a:r>
                    </a:p>
                  </a:txBody>
                  <a:tcPr/>
                </a:tc>
                <a:extLst>
                  <a:ext uri="{0D108BD9-81ED-4DB2-BD59-A6C34878D82A}">
                    <a16:rowId xmlns:a16="http://schemas.microsoft.com/office/drawing/2014/main" val="3440379758"/>
                  </a:ext>
                </a:extLst>
              </a:tr>
            </a:tbl>
          </a:graphicData>
        </a:graphic>
      </p:graphicFrame>
      <p:sp>
        <p:nvSpPr>
          <p:cNvPr id="4" name="Text Placeholder 3">
            <a:extLst>
              <a:ext uri="{FF2B5EF4-FFF2-40B4-BE49-F238E27FC236}">
                <a16:creationId xmlns:a16="http://schemas.microsoft.com/office/drawing/2014/main" id="{CD662357-B55A-4174-82B5-18C0A1C2E488}"/>
              </a:ext>
            </a:extLst>
          </p:cNvPr>
          <p:cNvSpPr>
            <a:spLocks noGrp="1"/>
          </p:cNvSpPr>
          <p:nvPr>
            <p:ph type="body" sz="quarter" idx="14"/>
          </p:nvPr>
        </p:nvSpPr>
        <p:spPr/>
        <p:txBody>
          <a:bodyPr/>
          <a:lstStyle/>
          <a:p>
            <a:r>
              <a:rPr lang="en-US"/>
              <a:t>03/12/2022 - 04/12/2022</a:t>
            </a:r>
          </a:p>
        </p:txBody>
      </p:sp>
    </p:spTree>
    <p:extLst>
      <p:ext uri="{BB962C8B-B14F-4D97-AF65-F5344CB8AC3E}">
        <p14:creationId xmlns:p14="http://schemas.microsoft.com/office/powerpoint/2010/main" val="4195942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420590-BE07-420B-B079-18033B744F4A}"/>
              </a:ext>
            </a:extLst>
          </p:cNvPr>
          <p:cNvSpPr>
            <a:spLocks noGrp="1"/>
          </p:cNvSpPr>
          <p:nvPr>
            <p:ph type="title"/>
          </p:nvPr>
        </p:nvSpPr>
        <p:spPr/>
        <p:txBody>
          <a:bodyPr/>
          <a:lstStyle/>
          <a:p>
            <a:r>
              <a:rPr lang="en-US"/>
              <a:t>Instagram Key Metrics Radar | Teknialbikes</a:t>
            </a:r>
          </a:p>
        </p:txBody>
      </p:sp>
      <p:graphicFrame>
        <p:nvGraphicFramePr>
          <p:cNvPr id="6" name="Chart Placeholder 5">
            <a:extLst>
              <a:ext uri="{FF2B5EF4-FFF2-40B4-BE49-F238E27FC236}">
                <a16:creationId xmlns:a16="http://schemas.microsoft.com/office/drawing/2014/main" id="{A8F22828-439F-473D-BF17-97A311F84C26}"/>
              </a:ext>
            </a:extLst>
          </p:cNvPr>
          <p:cNvGraphicFramePr>
            <a:graphicFrameLocks noGrp="1"/>
          </p:cNvGraphicFramePr>
          <p:nvPr>
            <p:ph type="chart" sz="quarter" idx="13"/>
            <p:extLst>
              <p:ext uri="{D42A27DB-BD31-4B8C-83A1-F6EECF244321}">
                <p14:modId xmlns:p14="http://schemas.microsoft.com/office/powerpoint/2010/main" val="38869348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4A83FCB-60EC-46CB-98D5-C496D9EE3FD8}"/>
              </a:ext>
            </a:extLst>
          </p:cNvPr>
          <p:cNvSpPr>
            <a:spLocks noGrp="1"/>
          </p:cNvSpPr>
          <p:nvPr>
            <p:ph type="body" sz="quarter" idx="14"/>
          </p:nvPr>
        </p:nvSpPr>
        <p:spPr/>
        <p:txBody>
          <a:bodyPr/>
          <a:lstStyle/>
          <a:p>
            <a:r>
              <a:rPr lang="en-US"/>
              <a:t>03/12/2022 - 04/12/2022</a:t>
            </a:r>
          </a:p>
        </p:txBody>
      </p:sp>
      <p:sp>
        <p:nvSpPr>
          <p:cNvPr id="5" name="Footer Placeholder 4">
            <a:extLst>
              <a:ext uri="{FF2B5EF4-FFF2-40B4-BE49-F238E27FC236}">
                <a16:creationId xmlns:a16="http://schemas.microsoft.com/office/drawing/2014/main" id="{36A8AD45-AFAC-4C09-A3C9-6A9A77ADD5D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045927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DBA3DB-BCDE-4A76-A52B-3FD180A9BFC7}"/>
              </a:ext>
            </a:extLst>
          </p:cNvPr>
          <p:cNvSpPr>
            <a:spLocks noGrp="1"/>
          </p:cNvSpPr>
          <p:nvPr>
            <p:ph type="title"/>
          </p:nvPr>
        </p:nvSpPr>
        <p:spPr/>
        <p:txBody>
          <a:bodyPr/>
          <a:lstStyle/>
          <a:p>
            <a:r>
              <a:rPr lang="en-US"/>
              <a:t>Instagram Followers Total | Teknialbikes</a:t>
            </a:r>
          </a:p>
        </p:txBody>
      </p:sp>
      <p:graphicFrame>
        <p:nvGraphicFramePr>
          <p:cNvPr id="6" name="Chart Placeholder 5">
            <a:extLst>
              <a:ext uri="{FF2B5EF4-FFF2-40B4-BE49-F238E27FC236}">
                <a16:creationId xmlns:a16="http://schemas.microsoft.com/office/drawing/2014/main" id="{84B1A426-17B8-431D-8A25-256DBD516B16}"/>
              </a:ext>
            </a:extLst>
          </p:cNvPr>
          <p:cNvGraphicFramePr>
            <a:graphicFrameLocks noGrp="1"/>
          </p:cNvGraphicFramePr>
          <p:nvPr>
            <p:ph type="chart" sz="quarter" idx="13"/>
            <p:extLst>
              <p:ext uri="{D42A27DB-BD31-4B8C-83A1-F6EECF244321}">
                <p14:modId xmlns:p14="http://schemas.microsoft.com/office/powerpoint/2010/main" val="18641313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25F7AC-9A71-4719-BBA8-AF11B8AD8E75}"/>
              </a:ext>
            </a:extLst>
          </p:cNvPr>
          <p:cNvSpPr>
            <a:spLocks noGrp="1"/>
          </p:cNvSpPr>
          <p:nvPr>
            <p:ph type="body" sz="quarter" idx="14"/>
          </p:nvPr>
        </p:nvSpPr>
        <p:spPr/>
        <p:txBody>
          <a:bodyPr/>
          <a:lstStyle/>
          <a:p>
            <a:r>
              <a:rPr lang="en-US"/>
              <a:t>03/12/2022 - 04/12/2022</a:t>
            </a:r>
          </a:p>
        </p:txBody>
      </p:sp>
      <p:sp>
        <p:nvSpPr>
          <p:cNvPr id="5" name="Footer Placeholder 4">
            <a:extLst>
              <a:ext uri="{FF2B5EF4-FFF2-40B4-BE49-F238E27FC236}">
                <a16:creationId xmlns:a16="http://schemas.microsoft.com/office/drawing/2014/main" id="{87FCA9CB-5D62-4F53-8642-6D9B7E7A760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500506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1DFEA1-36B2-40A4-B31C-1D6A2BE11E5B}"/>
              </a:ext>
            </a:extLst>
          </p:cNvPr>
          <p:cNvSpPr>
            <a:spLocks noGrp="1"/>
          </p:cNvSpPr>
          <p:nvPr>
            <p:ph type="title"/>
          </p:nvPr>
        </p:nvSpPr>
        <p:spPr/>
        <p:txBody>
          <a:bodyPr/>
          <a:lstStyle/>
          <a:p>
            <a:r>
              <a:rPr lang="en-US"/>
              <a:t>Instagram Followers Change | Teknialbikes</a:t>
            </a:r>
          </a:p>
        </p:txBody>
      </p:sp>
      <p:graphicFrame>
        <p:nvGraphicFramePr>
          <p:cNvPr id="6" name="Chart Placeholder 5">
            <a:extLst>
              <a:ext uri="{FF2B5EF4-FFF2-40B4-BE49-F238E27FC236}">
                <a16:creationId xmlns:a16="http://schemas.microsoft.com/office/drawing/2014/main" id="{C097DA9F-FA0B-459E-9158-2C7C5A622083}"/>
              </a:ext>
            </a:extLst>
          </p:cNvPr>
          <p:cNvGraphicFramePr>
            <a:graphicFrameLocks noGrp="1"/>
          </p:cNvGraphicFramePr>
          <p:nvPr>
            <p:ph type="chart" sz="quarter" idx="13"/>
            <p:extLst>
              <p:ext uri="{D42A27DB-BD31-4B8C-83A1-F6EECF244321}">
                <p14:modId xmlns:p14="http://schemas.microsoft.com/office/powerpoint/2010/main" val="21321275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66ACC0C-EA15-4344-8E3B-EE559B2054F4}"/>
              </a:ext>
            </a:extLst>
          </p:cNvPr>
          <p:cNvSpPr>
            <a:spLocks noGrp="1"/>
          </p:cNvSpPr>
          <p:nvPr>
            <p:ph type="body" sz="quarter" idx="14"/>
          </p:nvPr>
        </p:nvSpPr>
        <p:spPr/>
        <p:txBody>
          <a:bodyPr/>
          <a:lstStyle/>
          <a:p>
            <a:r>
              <a:rPr lang="en-US"/>
              <a:t>03/12/2022 - 04/12/2022</a:t>
            </a:r>
          </a:p>
        </p:txBody>
      </p:sp>
      <p:sp>
        <p:nvSpPr>
          <p:cNvPr id="5" name="Footer Placeholder 4">
            <a:extLst>
              <a:ext uri="{FF2B5EF4-FFF2-40B4-BE49-F238E27FC236}">
                <a16:creationId xmlns:a16="http://schemas.microsoft.com/office/drawing/2014/main" id="{F03B90AE-DA78-41AD-AE79-C7C5DCD169B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357849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724554-29E9-4EBF-8A16-CB1F47D31E9B}"/>
              </a:ext>
            </a:extLst>
          </p:cNvPr>
          <p:cNvSpPr>
            <a:spLocks noGrp="1"/>
          </p:cNvSpPr>
          <p:nvPr>
            <p:ph type="title"/>
          </p:nvPr>
        </p:nvSpPr>
        <p:spPr/>
        <p:txBody>
          <a:bodyPr/>
          <a:lstStyle/>
          <a:p>
            <a:r>
              <a:rPr lang="en-US"/>
              <a:t>Instagram Followers Change Per Weekday | Teknialbikes</a:t>
            </a:r>
          </a:p>
        </p:txBody>
      </p:sp>
      <p:graphicFrame>
        <p:nvGraphicFramePr>
          <p:cNvPr id="6" name="Chart Placeholder 5">
            <a:extLst>
              <a:ext uri="{FF2B5EF4-FFF2-40B4-BE49-F238E27FC236}">
                <a16:creationId xmlns:a16="http://schemas.microsoft.com/office/drawing/2014/main" id="{C70BF43E-A428-4674-9A31-41BE2F424C90}"/>
              </a:ext>
            </a:extLst>
          </p:cNvPr>
          <p:cNvGraphicFramePr>
            <a:graphicFrameLocks noGrp="1"/>
          </p:cNvGraphicFramePr>
          <p:nvPr>
            <p:ph type="chart" sz="quarter" idx="13"/>
            <p:extLst>
              <p:ext uri="{D42A27DB-BD31-4B8C-83A1-F6EECF244321}">
                <p14:modId xmlns:p14="http://schemas.microsoft.com/office/powerpoint/2010/main" val="27302948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E4DD915-034D-40F8-A3C7-77097408D24C}"/>
              </a:ext>
            </a:extLst>
          </p:cNvPr>
          <p:cNvSpPr>
            <a:spLocks noGrp="1"/>
          </p:cNvSpPr>
          <p:nvPr>
            <p:ph type="body" sz="quarter" idx="14"/>
          </p:nvPr>
        </p:nvSpPr>
        <p:spPr/>
        <p:txBody>
          <a:bodyPr/>
          <a:lstStyle/>
          <a:p>
            <a:r>
              <a:rPr lang="en-US"/>
              <a:t>03/12/2022 - 04/12/2022</a:t>
            </a:r>
          </a:p>
        </p:txBody>
      </p:sp>
      <p:sp>
        <p:nvSpPr>
          <p:cNvPr id="5" name="Footer Placeholder 4">
            <a:extLst>
              <a:ext uri="{FF2B5EF4-FFF2-40B4-BE49-F238E27FC236}">
                <a16:creationId xmlns:a16="http://schemas.microsoft.com/office/drawing/2014/main" id="{60503CC0-BD86-4509-9B13-7A4C97787C0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320442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CBFD8-2A8C-41CE-B471-AFC5CC00561C}"/>
              </a:ext>
            </a:extLst>
          </p:cNvPr>
          <p:cNvSpPr>
            <a:spLocks noGrp="1"/>
          </p:cNvSpPr>
          <p:nvPr>
            <p:ph type="title"/>
          </p:nvPr>
        </p:nvSpPr>
        <p:spPr/>
        <p:txBody>
          <a:bodyPr/>
          <a:lstStyle/>
          <a:p>
            <a:r>
              <a:rPr lang="en-US"/>
              <a:t>Instagram Posts By Weekday | Teknialbikes</a:t>
            </a:r>
          </a:p>
        </p:txBody>
      </p:sp>
      <p:graphicFrame>
        <p:nvGraphicFramePr>
          <p:cNvPr id="6" name="Chart Placeholder 5">
            <a:extLst>
              <a:ext uri="{FF2B5EF4-FFF2-40B4-BE49-F238E27FC236}">
                <a16:creationId xmlns:a16="http://schemas.microsoft.com/office/drawing/2014/main" id="{506A1E70-A7F3-41EC-BC08-92C595140C35}"/>
              </a:ext>
            </a:extLst>
          </p:cNvPr>
          <p:cNvGraphicFramePr>
            <a:graphicFrameLocks noGrp="1"/>
          </p:cNvGraphicFramePr>
          <p:nvPr>
            <p:ph type="chart" sz="quarter" idx="13"/>
            <p:extLst>
              <p:ext uri="{D42A27DB-BD31-4B8C-83A1-F6EECF244321}">
                <p14:modId xmlns:p14="http://schemas.microsoft.com/office/powerpoint/2010/main" val="22493703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19510F0-BF0F-492E-BCDC-83D5AAD2D042}"/>
              </a:ext>
            </a:extLst>
          </p:cNvPr>
          <p:cNvSpPr>
            <a:spLocks noGrp="1"/>
          </p:cNvSpPr>
          <p:nvPr>
            <p:ph type="body" sz="quarter" idx="14"/>
          </p:nvPr>
        </p:nvSpPr>
        <p:spPr/>
        <p:txBody>
          <a:bodyPr/>
          <a:lstStyle/>
          <a:p>
            <a:r>
              <a:rPr lang="en-US"/>
              <a:t>03/12/2022 - 04/12/2022</a:t>
            </a:r>
          </a:p>
        </p:txBody>
      </p:sp>
      <p:sp>
        <p:nvSpPr>
          <p:cNvPr id="5" name="Footer Placeholder 4">
            <a:extLst>
              <a:ext uri="{FF2B5EF4-FFF2-40B4-BE49-F238E27FC236}">
                <a16:creationId xmlns:a16="http://schemas.microsoft.com/office/drawing/2014/main" id="{3AD02DA1-423F-4DCA-B311-D4A55D1EBB8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746893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AA6CF-C128-4AE6-9C10-3997D3A8020B}"/>
              </a:ext>
            </a:extLst>
          </p:cNvPr>
          <p:cNvSpPr>
            <a:spLocks noGrp="1"/>
          </p:cNvSpPr>
          <p:nvPr>
            <p:ph type="title"/>
          </p:nvPr>
        </p:nvSpPr>
        <p:spPr/>
        <p:txBody>
          <a:bodyPr/>
          <a:lstStyle/>
          <a:p>
            <a:r>
              <a:rPr lang="en-US"/>
              <a:t>Instagram Interaction Rate By Weekday | Teknialbikes</a:t>
            </a:r>
          </a:p>
        </p:txBody>
      </p:sp>
      <p:graphicFrame>
        <p:nvGraphicFramePr>
          <p:cNvPr id="6" name="Chart Placeholder 5">
            <a:extLst>
              <a:ext uri="{FF2B5EF4-FFF2-40B4-BE49-F238E27FC236}">
                <a16:creationId xmlns:a16="http://schemas.microsoft.com/office/drawing/2014/main" id="{D11EADE9-9AEA-4923-B3DC-475EADF20039}"/>
              </a:ext>
            </a:extLst>
          </p:cNvPr>
          <p:cNvGraphicFramePr>
            <a:graphicFrameLocks noGrp="1"/>
          </p:cNvGraphicFramePr>
          <p:nvPr>
            <p:ph type="chart" sz="quarter" idx="13"/>
            <p:extLst>
              <p:ext uri="{D42A27DB-BD31-4B8C-83A1-F6EECF244321}">
                <p14:modId xmlns:p14="http://schemas.microsoft.com/office/powerpoint/2010/main" val="31667916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3D0A159-57D7-4E5D-B047-DD7CE0AC5238}"/>
              </a:ext>
            </a:extLst>
          </p:cNvPr>
          <p:cNvSpPr>
            <a:spLocks noGrp="1"/>
          </p:cNvSpPr>
          <p:nvPr>
            <p:ph type="body" sz="quarter" idx="14"/>
          </p:nvPr>
        </p:nvSpPr>
        <p:spPr/>
        <p:txBody>
          <a:bodyPr/>
          <a:lstStyle/>
          <a:p>
            <a:r>
              <a:rPr lang="en-US"/>
              <a:t>03/12/2022 - 04/12/2022</a:t>
            </a:r>
          </a:p>
        </p:txBody>
      </p:sp>
      <p:sp>
        <p:nvSpPr>
          <p:cNvPr id="5" name="Footer Placeholder 4">
            <a:extLst>
              <a:ext uri="{FF2B5EF4-FFF2-40B4-BE49-F238E27FC236}">
                <a16:creationId xmlns:a16="http://schemas.microsoft.com/office/drawing/2014/main" id="{98156FA9-2AC0-47BE-890A-8C6D894CE19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257535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C5DF4B-4116-4C64-820D-BC87FFC0C836}"/>
              </a:ext>
            </a:extLst>
          </p:cNvPr>
          <p:cNvSpPr>
            <a:spLocks noGrp="1"/>
          </p:cNvSpPr>
          <p:nvPr>
            <p:ph type="title"/>
          </p:nvPr>
        </p:nvSpPr>
        <p:spPr/>
        <p:txBody>
          <a:bodyPr/>
          <a:lstStyle/>
          <a:p>
            <a:r>
              <a:rPr lang="en-US"/>
              <a:t>Instagram Posts By Hour | Teknialbikes</a:t>
            </a:r>
          </a:p>
        </p:txBody>
      </p:sp>
      <p:graphicFrame>
        <p:nvGraphicFramePr>
          <p:cNvPr id="6" name="Chart Placeholder 5">
            <a:extLst>
              <a:ext uri="{FF2B5EF4-FFF2-40B4-BE49-F238E27FC236}">
                <a16:creationId xmlns:a16="http://schemas.microsoft.com/office/drawing/2014/main" id="{7FF766A6-F816-4F88-80C6-F12E468E3EBB}"/>
              </a:ext>
            </a:extLst>
          </p:cNvPr>
          <p:cNvGraphicFramePr>
            <a:graphicFrameLocks noGrp="1"/>
          </p:cNvGraphicFramePr>
          <p:nvPr>
            <p:ph type="chart" sz="quarter" idx="13"/>
            <p:extLst>
              <p:ext uri="{D42A27DB-BD31-4B8C-83A1-F6EECF244321}">
                <p14:modId xmlns:p14="http://schemas.microsoft.com/office/powerpoint/2010/main" val="5799340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91C6396-8628-482C-9263-44B77CEAD405}"/>
              </a:ext>
            </a:extLst>
          </p:cNvPr>
          <p:cNvSpPr>
            <a:spLocks noGrp="1"/>
          </p:cNvSpPr>
          <p:nvPr>
            <p:ph type="body" sz="quarter" idx="14"/>
          </p:nvPr>
        </p:nvSpPr>
        <p:spPr/>
        <p:txBody>
          <a:bodyPr/>
          <a:lstStyle/>
          <a:p>
            <a:r>
              <a:rPr lang="en-US"/>
              <a:t>03/12/2022 - 04/12/2022</a:t>
            </a:r>
          </a:p>
        </p:txBody>
      </p:sp>
      <p:sp>
        <p:nvSpPr>
          <p:cNvPr id="5" name="Footer Placeholder 4">
            <a:extLst>
              <a:ext uri="{FF2B5EF4-FFF2-40B4-BE49-F238E27FC236}">
                <a16:creationId xmlns:a16="http://schemas.microsoft.com/office/drawing/2014/main" id="{13A4FFE7-7464-4710-8D2E-D21DC16D21F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505843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24783F-42D0-4FF1-9806-54F97149136D}"/>
              </a:ext>
            </a:extLst>
          </p:cNvPr>
          <p:cNvSpPr>
            <a:spLocks noGrp="1"/>
          </p:cNvSpPr>
          <p:nvPr>
            <p:ph type="title"/>
          </p:nvPr>
        </p:nvSpPr>
        <p:spPr/>
        <p:txBody>
          <a:bodyPr/>
          <a:lstStyle/>
          <a:p>
            <a:r>
              <a:rPr lang="en-US"/>
              <a:t>Instagram Interaction Rate By Hour | Teknialbikes</a:t>
            </a:r>
          </a:p>
        </p:txBody>
      </p:sp>
      <p:graphicFrame>
        <p:nvGraphicFramePr>
          <p:cNvPr id="6" name="Chart Placeholder 5">
            <a:extLst>
              <a:ext uri="{FF2B5EF4-FFF2-40B4-BE49-F238E27FC236}">
                <a16:creationId xmlns:a16="http://schemas.microsoft.com/office/drawing/2014/main" id="{7F2E4F06-D287-4288-B58A-D45D41DFC5FD}"/>
              </a:ext>
            </a:extLst>
          </p:cNvPr>
          <p:cNvGraphicFramePr>
            <a:graphicFrameLocks noGrp="1"/>
          </p:cNvGraphicFramePr>
          <p:nvPr>
            <p:ph type="chart" sz="quarter" idx="13"/>
            <p:extLst>
              <p:ext uri="{D42A27DB-BD31-4B8C-83A1-F6EECF244321}">
                <p14:modId xmlns:p14="http://schemas.microsoft.com/office/powerpoint/2010/main" val="37244484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B353802-FF81-469C-AB71-A40E21A31019}"/>
              </a:ext>
            </a:extLst>
          </p:cNvPr>
          <p:cNvSpPr>
            <a:spLocks noGrp="1"/>
          </p:cNvSpPr>
          <p:nvPr>
            <p:ph type="body" sz="quarter" idx="14"/>
          </p:nvPr>
        </p:nvSpPr>
        <p:spPr/>
        <p:txBody>
          <a:bodyPr/>
          <a:lstStyle/>
          <a:p>
            <a:r>
              <a:rPr lang="en-US"/>
              <a:t>03/12/2022 - 04/12/2022</a:t>
            </a:r>
          </a:p>
        </p:txBody>
      </p:sp>
      <p:sp>
        <p:nvSpPr>
          <p:cNvPr id="5" name="Footer Placeholder 4">
            <a:extLst>
              <a:ext uri="{FF2B5EF4-FFF2-40B4-BE49-F238E27FC236}">
                <a16:creationId xmlns:a16="http://schemas.microsoft.com/office/drawing/2014/main" id="{9DAF5CCE-B122-4B4E-BBFE-3951497E8AF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628399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0C59BF-015B-49AC-A2FB-EFCDBC5782D9}"/>
              </a:ext>
            </a:extLst>
          </p:cNvPr>
          <p:cNvSpPr>
            <a:spLocks noGrp="1"/>
          </p:cNvSpPr>
          <p:nvPr>
            <p:ph type="title"/>
          </p:nvPr>
        </p:nvSpPr>
        <p:spPr/>
        <p:txBody>
          <a:bodyPr/>
          <a:lstStyle/>
          <a:p>
            <a:r>
              <a:rPr lang="en-US"/>
              <a:t>Instagram Post Type Distribution Per Profile | Teknialbikes</a:t>
            </a:r>
          </a:p>
        </p:txBody>
      </p:sp>
      <p:graphicFrame>
        <p:nvGraphicFramePr>
          <p:cNvPr id="6" name="Chart Placeholder 5">
            <a:extLst>
              <a:ext uri="{FF2B5EF4-FFF2-40B4-BE49-F238E27FC236}">
                <a16:creationId xmlns:a16="http://schemas.microsoft.com/office/drawing/2014/main" id="{4474ED12-5C73-4BA5-9793-1CACBD41E3B9}"/>
              </a:ext>
            </a:extLst>
          </p:cNvPr>
          <p:cNvGraphicFramePr>
            <a:graphicFrameLocks noGrp="1"/>
          </p:cNvGraphicFramePr>
          <p:nvPr>
            <p:ph type="chart" sz="quarter" idx="13"/>
            <p:extLst>
              <p:ext uri="{D42A27DB-BD31-4B8C-83A1-F6EECF244321}">
                <p14:modId xmlns:p14="http://schemas.microsoft.com/office/powerpoint/2010/main" val="19526572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09D5B1D-803B-417E-AEAE-1FBE6CE8C174}"/>
              </a:ext>
            </a:extLst>
          </p:cNvPr>
          <p:cNvSpPr>
            <a:spLocks noGrp="1"/>
          </p:cNvSpPr>
          <p:nvPr>
            <p:ph type="body" sz="quarter" idx="14"/>
          </p:nvPr>
        </p:nvSpPr>
        <p:spPr/>
        <p:txBody>
          <a:bodyPr/>
          <a:lstStyle/>
          <a:p>
            <a:r>
              <a:rPr lang="en-US"/>
              <a:t>03/12/2022 - 04/12/2022</a:t>
            </a:r>
          </a:p>
        </p:txBody>
      </p:sp>
      <p:sp>
        <p:nvSpPr>
          <p:cNvPr id="5" name="Footer Placeholder 4">
            <a:extLst>
              <a:ext uri="{FF2B5EF4-FFF2-40B4-BE49-F238E27FC236}">
                <a16:creationId xmlns:a16="http://schemas.microsoft.com/office/drawing/2014/main" id="{9FF3EFCF-56A1-449B-8BA6-1D626439184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408049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8285FC-F79F-4069-AF76-1A62D097080D}"/>
              </a:ext>
            </a:extLst>
          </p:cNvPr>
          <p:cNvSpPr>
            <a:spLocks noGrp="1"/>
          </p:cNvSpPr>
          <p:nvPr>
            <p:ph type="title"/>
          </p:nvPr>
        </p:nvSpPr>
        <p:spPr/>
        <p:txBody>
          <a:bodyPr/>
          <a:lstStyle/>
          <a:p>
            <a:r>
              <a:rPr lang="en-US"/>
              <a:t>Instagram Interactions by Post Type | Teknialbikes</a:t>
            </a:r>
          </a:p>
        </p:txBody>
      </p:sp>
      <p:graphicFrame>
        <p:nvGraphicFramePr>
          <p:cNvPr id="6" name="Chart Placeholder 5">
            <a:extLst>
              <a:ext uri="{FF2B5EF4-FFF2-40B4-BE49-F238E27FC236}">
                <a16:creationId xmlns:a16="http://schemas.microsoft.com/office/drawing/2014/main" id="{E8521B3E-B3F3-4C4E-8362-78E7125D711F}"/>
              </a:ext>
            </a:extLst>
          </p:cNvPr>
          <p:cNvGraphicFramePr>
            <a:graphicFrameLocks noGrp="1"/>
          </p:cNvGraphicFramePr>
          <p:nvPr>
            <p:ph type="chart" sz="quarter" idx="13"/>
            <p:extLst>
              <p:ext uri="{D42A27DB-BD31-4B8C-83A1-F6EECF244321}">
                <p14:modId xmlns:p14="http://schemas.microsoft.com/office/powerpoint/2010/main" val="34061926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2A6567F-92A2-4712-B814-712CD64A3373}"/>
              </a:ext>
            </a:extLst>
          </p:cNvPr>
          <p:cNvSpPr>
            <a:spLocks noGrp="1"/>
          </p:cNvSpPr>
          <p:nvPr>
            <p:ph type="body" sz="quarter" idx="14"/>
          </p:nvPr>
        </p:nvSpPr>
        <p:spPr/>
        <p:txBody>
          <a:bodyPr/>
          <a:lstStyle/>
          <a:p>
            <a:r>
              <a:rPr lang="en-US"/>
              <a:t>03/12/2022 - 04/12/2022</a:t>
            </a:r>
          </a:p>
        </p:txBody>
      </p:sp>
      <p:sp>
        <p:nvSpPr>
          <p:cNvPr id="5" name="Footer Placeholder 4">
            <a:extLst>
              <a:ext uri="{FF2B5EF4-FFF2-40B4-BE49-F238E27FC236}">
                <a16:creationId xmlns:a16="http://schemas.microsoft.com/office/drawing/2014/main" id="{F79A69BF-0994-4EFE-AC68-446C4DEF03D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776224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5E9AC3-4778-44CE-8D5B-64ADF8570143}"/>
              </a:ext>
            </a:extLst>
          </p:cNvPr>
          <p:cNvSpPr>
            <a:spLocks noGrp="1"/>
          </p:cNvSpPr>
          <p:nvPr>
            <p:ph type="title"/>
          </p:nvPr>
        </p:nvSpPr>
        <p:spPr/>
        <p:txBody>
          <a:bodyPr/>
          <a:lstStyle/>
          <a:p>
            <a:r>
              <a:rPr lang="en-US"/>
              <a:t>Instagram Interaction Rate By Post Type | Teknialbikes</a:t>
            </a:r>
          </a:p>
        </p:txBody>
      </p:sp>
      <p:graphicFrame>
        <p:nvGraphicFramePr>
          <p:cNvPr id="6" name="Chart Placeholder 5">
            <a:extLst>
              <a:ext uri="{FF2B5EF4-FFF2-40B4-BE49-F238E27FC236}">
                <a16:creationId xmlns:a16="http://schemas.microsoft.com/office/drawing/2014/main" id="{33B042FF-D48B-4BA6-ABD5-9B3F19564B67}"/>
              </a:ext>
            </a:extLst>
          </p:cNvPr>
          <p:cNvGraphicFramePr>
            <a:graphicFrameLocks noGrp="1"/>
          </p:cNvGraphicFramePr>
          <p:nvPr>
            <p:ph type="chart" sz="quarter" idx="13"/>
            <p:extLst>
              <p:ext uri="{D42A27DB-BD31-4B8C-83A1-F6EECF244321}">
                <p14:modId xmlns:p14="http://schemas.microsoft.com/office/powerpoint/2010/main" val="12673711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7DB51A6-B851-4603-8BAE-FE8CEA0CAF31}"/>
              </a:ext>
            </a:extLst>
          </p:cNvPr>
          <p:cNvSpPr>
            <a:spLocks noGrp="1"/>
          </p:cNvSpPr>
          <p:nvPr>
            <p:ph type="body" sz="quarter" idx="14"/>
          </p:nvPr>
        </p:nvSpPr>
        <p:spPr/>
        <p:txBody>
          <a:bodyPr/>
          <a:lstStyle/>
          <a:p>
            <a:r>
              <a:rPr lang="en-US"/>
              <a:t>03/12/2022 - 04/12/2022</a:t>
            </a:r>
          </a:p>
        </p:txBody>
      </p:sp>
      <p:sp>
        <p:nvSpPr>
          <p:cNvPr id="5" name="Footer Placeholder 4">
            <a:extLst>
              <a:ext uri="{FF2B5EF4-FFF2-40B4-BE49-F238E27FC236}">
                <a16:creationId xmlns:a16="http://schemas.microsoft.com/office/drawing/2014/main" id="{3C10FF09-A932-4227-A41B-0611958B682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219405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2D54F4-9730-4DF5-B309-FFD4C26A4DE0}"/>
              </a:ext>
            </a:extLst>
          </p:cNvPr>
          <p:cNvSpPr>
            <a:spLocks noGrp="1"/>
          </p:cNvSpPr>
          <p:nvPr>
            <p:ph type="title"/>
          </p:nvPr>
        </p:nvSpPr>
        <p:spPr/>
        <p:txBody>
          <a:bodyPr/>
          <a:lstStyle/>
          <a:p>
            <a:r>
              <a:rPr lang="en-US"/>
              <a:t>Instagram Interactions Distribution | Teknialbikes</a:t>
            </a:r>
          </a:p>
        </p:txBody>
      </p:sp>
      <p:graphicFrame>
        <p:nvGraphicFramePr>
          <p:cNvPr id="6" name="Chart Placeholder 5">
            <a:extLst>
              <a:ext uri="{FF2B5EF4-FFF2-40B4-BE49-F238E27FC236}">
                <a16:creationId xmlns:a16="http://schemas.microsoft.com/office/drawing/2014/main" id="{F8858758-25C4-45A6-AEC8-424C0BA6569D}"/>
              </a:ext>
            </a:extLst>
          </p:cNvPr>
          <p:cNvGraphicFramePr>
            <a:graphicFrameLocks noGrp="1"/>
          </p:cNvGraphicFramePr>
          <p:nvPr>
            <p:ph type="chart" sz="quarter" idx="13"/>
            <p:extLst>
              <p:ext uri="{D42A27DB-BD31-4B8C-83A1-F6EECF244321}">
                <p14:modId xmlns:p14="http://schemas.microsoft.com/office/powerpoint/2010/main" val="5725460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38BCF4F-071F-4455-AC02-98A2C4AE8DCF}"/>
              </a:ext>
            </a:extLst>
          </p:cNvPr>
          <p:cNvSpPr>
            <a:spLocks noGrp="1"/>
          </p:cNvSpPr>
          <p:nvPr>
            <p:ph type="body" sz="quarter" idx="14"/>
          </p:nvPr>
        </p:nvSpPr>
        <p:spPr/>
        <p:txBody>
          <a:bodyPr/>
          <a:lstStyle/>
          <a:p>
            <a:r>
              <a:rPr lang="en-US"/>
              <a:t>03/12/2022 - 04/12/2022</a:t>
            </a:r>
          </a:p>
        </p:txBody>
      </p:sp>
      <p:sp>
        <p:nvSpPr>
          <p:cNvPr id="5" name="Footer Placeholder 4">
            <a:extLst>
              <a:ext uri="{FF2B5EF4-FFF2-40B4-BE49-F238E27FC236}">
                <a16:creationId xmlns:a16="http://schemas.microsoft.com/office/drawing/2014/main" id="{6D3BAA8B-38CA-4246-A51C-CFDD0C370AD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343847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87417A-AC5F-4DAC-9DA6-F4F427DDFF6F}"/>
              </a:ext>
            </a:extLst>
          </p:cNvPr>
          <p:cNvSpPr>
            <a:spLocks noGrp="1"/>
          </p:cNvSpPr>
          <p:nvPr>
            <p:ph type="title"/>
          </p:nvPr>
        </p:nvSpPr>
        <p:spPr/>
        <p:txBody>
          <a:bodyPr/>
          <a:lstStyle/>
          <a:p>
            <a:r>
              <a:rPr lang="en-US"/>
              <a:t>Instagram Hashtag Detection | Teknialbikes - 1 of 2</a:t>
            </a:r>
          </a:p>
        </p:txBody>
      </p:sp>
      <p:graphicFrame>
        <p:nvGraphicFramePr>
          <p:cNvPr id="5" name="Table Placeholder 4">
            <a:extLst>
              <a:ext uri="{FF2B5EF4-FFF2-40B4-BE49-F238E27FC236}">
                <a16:creationId xmlns:a16="http://schemas.microsoft.com/office/drawing/2014/main" id="{082C4373-B12C-4DEA-89ED-5742B0316AAF}"/>
              </a:ext>
            </a:extLst>
          </p:cNvPr>
          <p:cNvGraphicFramePr>
            <a:graphicFrameLocks noGrp="1"/>
          </p:cNvGraphicFramePr>
          <p:nvPr>
            <p:ph type="tbl" sz="quarter" idx="13"/>
            <p:extLst>
              <p:ext uri="{D42A27DB-BD31-4B8C-83A1-F6EECF244321}">
                <p14:modId xmlns:p14="http://schemas.microsoft.com/office/powerpoint/2010/main" val="34322447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508756270"/>
                    </a:ext>
                  </a:extLst>
                </a:gridCol>
                <a:gridCol w="1399032">
                  <a:extLst>
                    <a:ext uri="{9D8B030D-6E8A-4147-A177-3AD203B41FA5}">
                      <a16:colId xmlns:a16="http://schemas.microsoft.com/office/drawing/2014/main" val="2831191246"/>
                    </a:ext>
                  </a:extLst>
                </a:gridCol>
                <a:gridCol w="1399032">
                  <a:extLst>
                    <a:ext uri="{9D8B030D-6E8A-4147-A177-3AD203B41FA5}">
                      <a16:colId xmlns:a16="http://schemas.microsoft.com/office/drawing/2014/main" val="3734587202"/>
                    </a:ext>
                  </a:extLst>
                </a:gridCol>
                <a:gridCol w="1399032">
                  <a:extLst>
                    <a:ext uri="{9D8B030D-6E8A-4147-A177-3AD203B41FA5}">
                      <a16:colId xmlns:a16="http://schemas.microsoft.com/office/drawing/2014/main" val="532954825"/>
                    </a:ext>
                  </a:extLst>
                </a:gridCol>
                <a:gridCol w="1399032">
                  <a:extLst>
                    <a:ext uri="{9D8B030D-6E8A-4147-A177-3AD203B41FA5}">
                      <a16:colId xmlns:a16="http://schemas.microsoft.com/office/drawing/2014/main" val="30361145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40025895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#mtblife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182.60606060606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4.8787878787879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187.48484848485</a:t>
                      </a:r>
                    </a:p>
                  </a:txBody>
                  <a:tcPr/>
                </a:tc>
                <a:extLst>
                  <a:ext uri="{0D108BD9-81ED-4DB2-BD59-A6C34878D82A}">
                    <a16:rowId xmlns:a16="http://schemas.microsoft.com/office/drawing/2014/main" val="26027304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#cycling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228.67857142857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234.03571428571</a:t>
                      </a:r>
                    </a:p>
                  </a:txBody>
                  <a:tcPr/>
                </a:tc>
                <a:extLst>
                  <a:ext uri="{0D108BD9-81ED-4DB2-BD59-A6C34878D82A}">
                    <a16:rowId xmlns:a16="http://schemas.microsoft.com/office/drawing/2014/main" val="14950071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274.68181818182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7.3181818181818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a:t>
                      </a:r>
                    </a:p>
                  </a:txBody>
                  <a:tcPr/>
                </a:tc>
                <a:extLst>
                  <a:ext uri="{0D108BD9-81ED-4DB2-BD59-A6C34878D82A}">
                    <a16:rowId xmlns:a16="http://schemas.microsoft.com/office/drawing/2014/main" val="21467175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#mountainbike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177.14285714286</a:t>
                      </a:r>
                    </a:p>
                  </a:txBody>
                  <a:tcPr/>
                </a:tc>
                <a:extLst>
                  <a:ext uri="{0D108BD9-81ED-4DB2-BD59-A6C34878D82A}">
                    <a16:rowId xmlns:a16="http://schemas.microsoft.com/office/drawing/2014/main" val="447299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#ciclismo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138.31578947368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2.6842105263158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extLst>
                  <a:ext uri="{0D108BD9-81ED-4DB2-BD59-A6C34878D82A}">
                    <a16:rowId xmlns:a16="http://schemas.microsoft.com/office/drawing/2014/main" val="395218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#bicicletas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100.5625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102.4375</a:t>
                      </a:r>
                    </a:p>
                  </a:txBody>
                  <a:tcPr/>
                </a:tc>
                <a:extLst>
                  <a:ext uri="{0D108BD9-81ED-4DB2-BD59-A6C34878D82A}">
                    <a16:rowId xmlns:a16="http://schemas.microsoft.com/office/drawing/2014/main" val="20771173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#cyclinglife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305.66666666667</a:t>
                      </a:r>
                    </a:p>
                  </a:txBody>
                  <a:tcPr/>
                </a:tc>
                <a:extLst>
                  <a:ext uri="{0D108BD9-81ED-4DB2-BD59-A6C34878D82A}">
                    <a16:rowId xmlns:a16="http://schemas.microsoft.com/office/drawing/2014/main" val="37362784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#movilidadsustentable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61.333333333333</a:t>
                      </a:r>
                    </a:p>
                  </a:txBody>
                  <a:tcPr/>
                </a:tc>
                <a:extLst>
                  <a:ext uri="{0D108BD9-81ED-4DB2-BD59-A6C34878D82A}">
                    <a16:rowId xmlns:a16="http://schemas.microsoft.com/office/drawing/2014/main" val="15464496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#topmega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59.428571428571</a:t>
                      </a:r>
                    </a:p>
                  </a:txBody>
                  <a:tcPr/>
                </a:tc>
                <a:extLst>
                  <a:ext uri="{0D108BD9-81ED-4DB2-BD59-A6C34878D82A}">
                    <a16:rowId xmlns:a16="http://schemas.microsoft.com/office/drawing/2014/main" val="18002345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#tubicitumundo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59.428571428571</a:t>
                      </a:r>
                    </a:p>
                  </a:txBody>
                  <a:tcPr/>
                </a:tc>
                <a:extLst>
                  <a:ext uri="{0D108BD9-81ED-4DB2-BD59-A6C34878D82A}">
                    <a16:rowId xmlns:a16="http://schemas.microsoft.com/office/drawing/2014/main" val="607225380"/>
                  </a:ext>
                </a:extLst>
              </a:tr>
            </a:tbl>
          </a:graphicData>
        </a:graphic>
      </p:graphicFrame>
      <p:sp>
        <p:nvSpPr>
          <p:cNvPr id="4" name="Text Placeholder 3">
            <a:extLst>
              <a:ext uri="{FF2B5EF4-FFF2-40B4-BE49-F238E27FC236}">
                <a16:creationId xmlns:a16="http://schemas.microsoft.com/office/drawing/2014/main" id="{2652F33A-32FA-460E-837F-D96410EB2995}"/>
              </a:ext>
            </a:extLst>
          </p:cNvPr>
          <p:cNvSpPr>
            <a:spLocks noGrp="1"/>
          </p:cNvSpPr>
          <p:nvPr>
            <p:ph type="body" sz="quarter" idx="14"/>
          </p:nvPr>
        </p:nvSpPr>
        <p:spPr/>
        <p:txBody>
          <a:bodyPr/>
          <a:lstStyle/>
          <a:p>
            <a:r>
              <a:rPr lang="en-US"/>
              <a:t>03/12/2022 - 04/12/2022</a:t>
            </a:r>
          </a:p>
        </p:txBody>
      </p:sp>
    </p:spTree>
    <p:extLst>
      <p:ext uri="{BB962C8B-B14F-4D97-AF65-F5344CB8AC3E}">
        <p14:creationId xmlns:p14="http://schemas.microsoft.com/office/powerpoint/2010/main" val="19746889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44E1A-6017-4919-B53B-8B64588949D0}"/>
              </a:ext>
            </a:extLst>
          </p:cNvPr>
          <p:cNvSpPr>
            <a:spLocks noGrp="1"/>
          </p:cNvSpPr>
          <p:nvPr>
            <p:ph type="title"/>
          </p:nvPr>
        </p:nvSpPr>
        <p:spPr/>
        <p:txBody>
          <a:bodyPr/>
          <a:lstStyle/>
          <a:p>
            <a:r>
              <a:rPr lang="en-US"/>
              <a:t>Instagram Hashtag Detection | Teknialbikes - 2 of 2</a:t>
            </a:r>
          </a:p>
        </p:txBody>
      </p:sp>
      <p:graphicFrame>
        <p:nvGraphicFramePr>
          <p:cNvPr id="5" name="Table Placeholder 4">
            <a:extLst>
              <a:ext uri="{FF2B5EF4-FFF2-40B4-BE49-F238E27FC236}">
                <a16:creationId xmlns:a16="http://schemas.microsoft.com/office/drawing/2014/main" id="{9BF57ABC-7FB9-42E0-A507-446103011BA7}"/>
              </a:ext>
            </a:extLst>
          </p:cNvPr>
          <p:cNvGraphicFramePr>
            <a:graphicFrameLocks noGrp="1"/>
          </p:cNvGraphicFramePr>
          <p:nvPr>
            <p:ph type="tbl" sz="quarter" idx="13"/>
            <p:extLst>
              <p:ext uri="{D42A27DB-BD31-4B8C-83A1-F6EECF244321}">
                <p14:modId xmlns:p14="http://schemas.microsoft.com/office/powerpoint/2010/main" val="42583140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236180199"/>
                    </a:ext>
                  </a:extLst>
                </a:gridCol>
                <a:gridCol w="1399032">
                  <a:extLst>
                    <a:ext uri="{9D8B030D-6E8A-4147-A177-3AD203B41FA5}">
                      <a16:colId xmlns:a16="http://schemas.microsoft.com/office/drawing/2014/main" val="1834643032"/>
                    </a:ext>
                  </a:extLst>
                </a:gridCol>
                <a:gridCol w="1399032">
                  <a:extLst>
                    <a:ext uri="{9D8B030D-6E8A-4147-A177-3AD203B41FA5}">
                      <a16:colId xmlns:a16="http://schemas.microsoft.com/office/drawing/2014/main" val="1595420606"/>
                    </a:ext>
                  </a:extLst>
                </a:gridCol>
                <a:gridCol w="1399032">
                  <a:extLst>
                    <a:ext uri="{9D8B030D-6E8A-4147-A177-3AD203B41FA5}">
                      <a16:colId xmlns:a16="http://schemas.microsoft.com/office/drawing/2014/main" val="637849315"/>
                    </a:ext>
                  </a:extLst>
                </a:gridCol>
                <a:gridCol w="1399032">
                  <a:extLst>
                    <a:ext uri="{9D8B030D-6E8A-4147-A177-3AD203B41FA5}">
                      <a16:colId xmlns:a16="http://schemas.microsoft.com/office/drawing/2014/main" val="6375368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6959553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#actitudtopmega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59.428571428571</a:t>
                      </a:r>
                    </a:p>
                  </a:txBody>
                  <a:tcPr/>
                </a:tc>
                <a:extLst>
                  <a:ext uri="{0D108BD9-81ED-4DB2-BD59-A6C34878D82A}">
                    <a16:rowId xmlns:a16="http://schemas.microsoft.com/office/drawing/2014/main" val="5241304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#adrenalina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59.428571428571</a:t>
                      </a:r>
                    </a:p>
                  </a:txBody>
                  <a:tcPr/>
                </a:tc>
                <a:extLst>
                  <a:ext uri="{0D108BD9-81ED-4DB2-BD59-A6C34878D82A}">
                    <a16:rowId xmlns:a16="http://schemas.microsoft.com/office/drawing/2014/main" val="13548298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#aventura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59.428571428571</a:t>
                      </a:r>
                    </a:p>
                  </a:txBody>
                  <a:tcPr/>
                </a:tc>
                <a:extLst>
                  <a:ext uri="{0D108BD9-81ED-4DB2-BD59-A6C34878D82A}">
                    <a16:rowId xmlns:a16="http://schemas.microsoft.com/office/drawing/2014/main" val="1804474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#ciclismourbano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59.428571428571</a:t>
                      </a:r>
                    </a:p>
                  </a:txBody>
                  <a:tcPr/>
                </a:tc>
                <a:extLst>
                  <a:ext uri="{0D108BD9-81ED-4DB2-BD59-A6C34878D82A}">
                    <a16:rowId xmlns:a16="http://schemas.microsoft.com/office/drawing/2014/main" val="13935532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#ciclismoargentina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59.428571428571</a:t>
                      </a:r>
                    </a:p>
                  </a:txBody>
                  <a:tcPr/>
                </a:tc>
                <a:extLst>
                  <a:ext uri="{0D108BD9-81ED-4DB2-BD59-A6C34878D82A}">
                    <a16:rowId xmlns:a16="http://schemas.microsoft.com/office/drawing/2014/main" val="22519592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#bicis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59.428571428571</a:t>
                      </a:r>
                    </a:p>
                  </a:txBody>
                  <a:tcPr/>
                </a:tc>
                <a:extLst>
                  <a:ext uri="{0D108BD9-81ED-4DB2-BD59-A6C34878D82A}">
                    <a16:rowId xmlns:a16="http://schemas.microsoft.com/office/drawing/2014/main" val="19128757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#mtbargentina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59.428571428571</a:t>
                      </a:r>
                    </a:p>
                  </a:txBody>
                  <a:tcPr/>
                </a:tc>
                <a:extLst>
                  <a:ext uri="{0D108BD9-81ED-4DB2-BD59-A6C34878D82A}">
                    <a16:rowId xmlns:a16="http://schemas.microsoft.com/office/drawing/2014/main" val="31827837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#mtblifestyle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59.428571428571</a:t>
                      </a:r>
                    </a:p>
                  </a:txBody>
                  <a:tcPr/>
                </a:tc>
                <a:extLst>
                  <a:ext uri="{0D108BD9-81ED-4DB2-BD59-A6C34878D82A}">
                    <a16:rowId xmlns:a16="http://schemas.microsoft.com/office/drawing/2014/main" val="40027649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#SomosRaleigh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75.692307692308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6.1538461538462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81.846153846154</a:t>
                      </a:r>
                    </a:p>
                  </a:txBody>
                  <a:tcPr/>
                </a:tc>
                <a:extLst>
                  <a:ext uri="{0D108BD9-81ED-4DB2-BD59-A6C34878D82A}">
                    <a16:rowId xmlns:a16="http://schemas.microsoft.com/office/drawing/2014/main" val="3868051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#venzo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403.66666666667</a:t>
                      </a:r>
                    </a:p>
                  </a:txBody>
                  <a:tcPr/>
                </a:tc>
                <a:extLst>
                  <a:ext uri="{0D108BD9-81ED-4DB2-BD59-A6C34878D82A}">
                    <a16:rowId xmlns:a16="http://schemas.microsoft.com/office/drawing/2014/main" val="1101373413"/>
                  </a:ext>
                </a:extLst>
              </a:tr>
            </a:tbl>
          </a:graphicData>
        </a:graphic>
      </p:graphicFrame>
      <p:sp>
        <p:nvSpPr>
          <p:cNvPr id="4" name="Text Placeholder 3">
            <a:extLst>
              <a:ext uri="{FF2B5EF4-FFF2-40B4-BE49-F238E27FC236}">
                <a16:creationId xmlns:a16="http://schemas.microsoft.com/office/drawing/2014/main" id="{D89820A6-10F3-41DB-A26F-290F56B74557}"/>
              </a:ext>
            </a:extLst>
          </p:cNvPr>
          <p:cNvSpPr>
            <a:spLocks noGrp="1"/>
          </p:cNvSpPr>
          <p:nvPr>
            <p:ph type="body" sz="quarter" idx="14"/>
          </p:nvPr>
        </p:nvSpPr>
        <p:spPr/>
        <p:txBody>
          <a:bodyPr/>
          <a:lstStyle/>
          <a:p>
            <a:r>
              <a:rPr lang="en-US"/>
              <a:t>03/12/2022 - 04/12/2022</a:t>
            </a:r>
          </a:p>
        </p:txBody>
      </p:sp>
    </p:spTree>
    <p:extLst>
      <p:ext uri="{BB962C8B-B14F-4D97-AF65-F5344CB8AC3E}">
        <p14:creationId xmlns:p14="http://schemas.microsoft.com/office/powerpoint/2010/main" val="4431373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AEA647-41E7-4AA7-8E1B-C1357D3B9A17}"/>
              </a:ext>
            </a:extLst>
          </p:cNvPr>
          <p:cNvSpPr>
            <a:spLocks noGrp="1"/>
          </p:cNvSpPr>
          <p:nvPr>
            <p:ph type="title"/>
          </p:nvPr>
        </p:nvSpPr>
        <p:spPr/>
        <p:txBody>
          <a:bodyPr/>
          <a:lstStyle/>
          <a:p>
            <a:r>
              <a:rPr lang="en-US"/>
              <a:t>Instagram Posts Table | Teknialbikes - 1 of 25</a:t>
            </a:r>
          </a:p>
        </p:txBody>
      </p:sp>
      <p:graphicFrame>
        <p:nvGraphicFramePr>
          <p:cNvPr id="5" name="Table Placeholder 4">
            <a:extLst>
              <a:ext uri="{FF2B5EF4-FFF2-40B4-BE49-F238E27FC236}">
                <a16:creationId xmlns:a16="http://schemas.microsoft.com/office/drawing/2014/main" id="{6A3A4F36-21AB-4D34-B6D1-E3A7AC9598D7}"/>
              </a:ext>
            </a:extLst>
          </p:cNvPr>
          <p:cNvGraphicFramePr>
            <a:graphicFrameLocks noGrp="1"/>
          </p:cNvGraphicFramePr>
          <p:nvPr>
            <p:ph type="tbl" sz="quarter" idx="13"/>
            <p:extLst>
              <p:ext uri="{D42A27DB-BD31-4B8C-83A1-F6EECF244321}">
                <p14:modId xmlns:p14="http://schemas.microsoft.com/office/powerpoint/2010/main" val="31345098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330534776"/>
                    </a:ext>
                  </a:extLst>
                </a:gridCol>
                <a:gridCol w="1810512">
                  <a:extLst>
                    <a:ext uri="{9D8B030D-6E8A-4147-A177-3AD203B41FA5}">
                      <a16:colId xmlns:a16="http://schemas.microsoft.com/office/drawing/2014/main" val="935933334"/>
                    </a:ext>
                  </a:extLst>
                </a:gridCol>
                <a:gridCol w="822960">
                  <a:extLst>
                    <a:ext uri="{9D8B030D-6E8A-4147-A177-3AD203B41FA5}">
                      <a16:colId xmlns:a16="http://schemas.microsoft.com/office/drawing/2014/main" val="2349799986"/>
                    </a:ext>
                  </a:extLst>
                </a:gridCol>
                <a:gridCol w="822960">
                  <a:extLst>
                    <a:ext uri="{9D8B030D-6E8A-4147-A177-3AD203B41FA5}">
                      <a16:colId xmlns:a16="http://schemas.microsoft.com/office/drawing/2014/main" val="1508940702"/>
                    </a:ext>
                  </a:extLst>
                </a:gridCol>
                <a:gridCol w="822960">
                  <a:extLst>
                    <a:ext uri="{9D8B030D-6E8A-4147-A177-3AD203B41FA5}">
                      <a16:colId xmlns:a16="http://schemas.microsoft.com/office/drawing/2014/main" val="3282820457"/>
                    </a:ext>
                  </a:extLst>
                </a:gridCol>
                <a:gridCol w="822960">
                  <a:extLst>
                    <a:ext uri="{9D8B030D-6E8A-4147-A177-3AD203B41FA5}">
                      <a16:colId xmlns:a16="http://schemas.microsoft.com/office/drawing/2014/main" val="1851612812"/>
                    </a:ext>
                  </a:extLst>
                </a:gridCol>
                <a:gridCol w="822960">
                  <a:extLst>
                    <a:ext uri="{9D8B030D-6E8A-4147-A177-3AD203B41FA5}">
                      <a16:colId xmlns:a16="http://schemas.microsoft.com/office/drawing/2014/main" val="40356902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849078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olmobikes - 2022-03-21 12:58:01</a:t>
                      </a:r>
                      <a:r>
                        <a:rPr kumimoji="0" lang="es-ES" sz="1000" b="0" i="0" u="none" strike="noStrike" kern="1200" cap="none" spc="0" normalizeH="0" baseline="0" noProof="0">
                          <a:ln>
                            <a:noFill/>
                          </a:ln>
                          <a:solidFill>
                            <a:prstClr val="black"/>
                          </a:solidFill>
                          <a:effectLst/>
                          <a:uLnTx/>
                          <a:uFillTx/>
                          <a:latin typeface="+mn-lt"/>
                          <a:ea typeface="+mn-ea"/>
                          <a:cs typeface="+mn-cs"/>
                        </a:rPr>
                        <a:t>
 ¿Querés ganar esta bici tremenda, para pedalear a full durante el otoño? 🚲🍂 Para participar, sólo tenés que hacer dos cosas:
1️⃣ Seguirnos en olmobikes
2️⃣ Etiquetar al menos a 3 amigxs en este post (pueden ser más).
⚠️¡OJO con las cuentas fake! Jamás te pediremos que llenes formularios, o que nos des datos de tarjetas de crédito. El ganador se anunciará EL 28 DE MARZO en nuestras historias. Si otra cuenta "parecida" te envía mensajes o te envía solicitud para seguirte, por favor denunciala.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51.2885-15/276141056_1824837691240598_5043336965032869230_n.jpg?_nc_cat=108&amp;ccb=1-5&amp;_nc_sid=8ae9d6&amp;_nc_ohc=JepMMdQvz0YAX8zBGzP&amp;_nc_ht=scontent-lga3-1.cdninstagram.com&amp;edm=AL-3X8kEAAAA&amp;oh=00_AT9NeE7CYSnpHnJOUUa_NLDRYPCyvUHAApWQTp_0HK7_Og&amp;oe=625B0EA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38.3674 %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2486524"/>
                  </a:ext>
                </a:extLst>
              </a:tr>
            </a:tbl>
          </a:graphicData>
        </a:graphic>
      </p:graphicFrame>
      <p:sp>
        <p:nvSpPr>
          <p:cNvPr id="4" name="Text Placeholder 3">
            <a:extLst>
              <a:ext uri="{FF2B5EF4-FFF2-40B4-BE49-F238E27FC236}">
                <a16:creationId xmlns:a16="http://schemas.microsoft.com/office/drawing/2014/main" id="{6393413D-5CB3-48A3-85FE-CABCB54F985C}"/>
              </a:ext>
            </a:extLst>
          </p:cNvPr>
          <p:cNvSpPr>
            <a:spLocks noGrp="1"/>
          </p:cNvSpPr>
          <p:nvPr>
            <p:ph type="body" sz="quarter" idx="14"/>
          </p:nvPr>
        </p:nvSpPr>
        <p:spPr/>
        <p:txBody>
          <a:bodyPr/>
          <a:lstStyle/>
          <a:p>
            <a:r>
              <a:rPr lang="en-US"/>
              <a:t>03/12/2022 - 04/12/2022</a:t>
            </a:r>
          </a:p>
        </p:txBody>
      </p:sp>
    </p:spTree>
    <p:extLst>
      <p:ext uri="{BB962C8B-B14F-4D97-AF65-F5344CB8AC3E}">
        <p14:creationId xmlns:p14="http://schemas.microsoft.com/office/powerpoint/2010/main" val="31780107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7CCC74-FD24-4890-9DFD-E96F2F9C8492}"/>
              </a:ext>
            </a:extLst>
          </p:cNvPr>
          <p:cNvSpPr>
            <a:spLocks noGrp="1"/>
          </p:cNvSpPr>
          <p:nvPr>
            <p:ph type="title"/>
          </p:nvPr>
        </p:nvSpPr>
        <p:spPr/>
        <p:txBody>
          <a:bodyPr/>
          <a:lstStyle/>
          <a:p>
            <a:r>
              <a:rPr lang="en-US"/>
              <a:t>Instagram Posts Table | Teknialbikes - 2 of 25</a:t>
            </a:r>
          </a:p>
        </p:txBody>
      </p:sp>
      <p:graphicFrame>
        <p:nvGraphicFramePr>
          <p:cNvPr id="5" name="Table Placeholder 4">
            <a:extLst>
              <a:ext uri="{FF2B5EF4-FFF2-40B4-BE49-F238E27FC236}">
                <a16:creationId xmlns:a16="http://schemas.microsoft.com/office/drawing/2014/main" id="{13087200-3E77-4992-821B-2B1FAA564B7D}"/>
              </a:ext>
            </a:extLst>
          </p:cNvPr>
          <p:cNvGraphicFramePr>
            <a:graphicFrameLocks noGrp="1"/>
          </p:cNvGraphicFramePr>
          <p:nvPr>
            <p:ph type="tbl" sz="quarter" idx="13"/>
            <p:extLst>
              <p:ext uri="{D42A27DB-BD31-4B8C-83A1-F6EECF244321}">
                <p14:modId xmlns:p14="http://schemas.microsoft.com/office/powerpoint/2010/main" val="24095414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17636305"/>
                    </a:ext>
                  </a:extLst>
                </a:gridCol>
                <a:gridCol w="1810512">
                  <a:extLst>
                    <a:ext uri="{9D8B030D-6E8A-4147-A177-3AD203B41FA5}">
                      <a16:colId xmlns:a16="http://schemas.microsoft.com/office/drawing/2014/main" val="2857097868"/>
                    </a:ext>
                  </a:extLst>
                </a:gridCol>
                <a:gridCol w="822960">
                  <a:extLst>
                    <a:ext uri="{9D8B030D-6E8A-4147-A177-3AD203B41FA5}">
                      <a16:colId xmlns:a16="http://schemas.microsoft.com/office/drawing/2014/main" val="2017004660"/>
                    </a:ext>
                  </a:extLst>
                </a:gridCol>
                <a:gridCol w="822960">
                  <a:extLst>
                    <a:ext uri="{9D8B030D-6E8A-4147-A177-3AD203B41FA5}">
                      <a16:colId xmlns:a16="http://schemas.microsoft.com/office/drawing/2014/main" val="1625712457"/>
                    </a:ext>
                  </a:extLst>
                </a:gridCol>
                <a:gridCol w="822960">
                  <a:extLst>
                    <a:ext uri="{9D8B030D-6E8A-4147-A177-3AD203B41FA5}">
                      <a16:colId xmlns:a16="http://schemas.microsoft.com/office/drawing/2014/main" val="4072622376"/>
                    </a:ext>
                  </a:extLst>
                </a:gridCol>
                <a:gridCol w="822960">
                  <a:extLst>
                    <a:ext uri="{9D8B030D-6E8A-4147-A177-3AD203B41FA5}">
                      <a16:colId xmlns:a16="http://schemas.microsoft.com/office/drawing/2014/main" val="2564699458"/>
                    </a:ext>
                  </a:extLst>
                </a:gridCol>
                <a:gridCol w="822960">
                  <a:extLst>
                    <a:ext uri="{9D8B030D-6E8A-4147-A177-3AD203B41FA5}">
                      <a16:colId xmlns:a16="http://schemas.microsoft.com/office/drawing/2014/main" val="5807818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514772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venzoarg - 2022-03-22 10:52:53</a:t>
                      </a:r>
                      <a:r>
                        <a:rPr kumimoji="0" lang="en-US" sz="1000" b="0" i="0" u="none" strike="noStrike" kern="1200" cap="none" spc="0" normalizeH="0" baseline="0" noProof="0">
                          <a:ln>
                            <a:noFill/>
                          </a:ln>
                          <a:solidFill>
                            <a:prstClr val="black"/>
                          </a:solidFill>
                          <a:effectLst/>
                          <a:uLnTx/>
                          <a:uFillTx/>
                          <a:latin typeface="+mn-lt"/>
                          <a:ea typeface="+mn-ea"/>
                          <a:cs typeface="+mn-cs"/>
                        </a:rPr>
                        <a:t>
 #VenzoXtreme
Las tan esperadas #doblesvenzo ya están acá!
Con una exclusiva paleta de colores perlados y el estilo #venzo que nos caracteriza 🔥
Hermosas y poderosas!
Las venzo #xtreme  ya están disponibles en #bicicleteriasvenzo 🔥
Encargá la tuya en tu tienda oficial más cercana. 
www.venzoargentina.com.ar/tiendas
.
.
#somosvenzo #venzoargentina #venzoarg #vivivenzo #mtb #cycling #ciclismoargentino #cyclinglife #mtblife #mountainbike #teamvenzo #grupocarloskarabitian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277215868_691357798888015_138114372479150402_n.jpg?_nc_cat=106&amp;ccb=1-5&amp;_nc_sid=8ae9d6&amp;_nc_ohc=p9eul5PzOvcAX-FMMfx&amp;_nc_ht=scontent-iad3-1.cdninstagram.com&amp;edm=AL-3X8kEAAAA&amp;oh=00_AT9SMKwQWVDEOkZgVUbEUIQ22BiDWq80NVDm3sx3fW6TrQ&amp;oe=625AFE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523641184"/>
                  </a:ext>
                </a:extLst>
              </a:tr>
            </a:tbl>
          </a:graphicData>
        </a:graphic>
      </p:graphicFrame>
      <p:sp>
        <p:nvSpPr>
          <p:cNvPr id="4" name="Text Placeholder 3">
            <a:extLst>
              <a:ext uri="{FF2B5EF4-FFF2-40B4-BE49-F238E27FC236}">
                <a16:creationId xmlns:a16="http://schemas.microsoft.com/office/drawing/2014/main" id="{5B7B9384-9926-4A1C-80BB-0F1C23CB0B48}"/>
              </a:ext>
            </a:extLst>
          </p:cNvPr>
          <p:cNvSpPr>
            <a:spLocks noGrp="1"/>
          </p:cNvSpPr>
          <p:nvPr>
            <p:ph type="body" sz="quarter" idx="14"/>
          </p:nvPr>
        </p:nvSpPr>
        <p:spPr/>
        <p:txBody>
          <a:bodyPr/>
          <a:lstStyle/>
          <a:p>
            <a:r>
              <a:rPr lang="en-US"/>
              <a:t>03/12/2022 - 04/12/2022</a:t>
            </a:r>
          </a:p>
        </p:txBody>
      </p:sp>
    </p:spTree>
    <p:extLst>
      <p:ext uri="{BB962C8B-B14F-4D97-AF65-F5344CB8AC3E}">
        <p14:creationId xmlns:p14="http://schemas.microsoft.com/office/powerpoint/2010/main" val="7488136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21CEC0-895D-46F0-BF32-1C327CAC9383}"/>
              </a:ext>
            </a:extLst>
          </p:cNvPr>
          <p:cNvSpPr>
            <a:spLocks noGrp="1"/>
          </p:cNvSpPr>
          <p:nvPr>
            <p:ph type="title"/>
          </p:nvPr>
        </p:nvSpPr>
        <p:spPr/>
        <p:txBody>
          <a:bodyPr/>
          <a:lstStyle/>
          <a:p>
            <a:r>
              <a:rPr lang="en-US"/>
              <a:t>Instagram Posts Table | Teknialbikes - 3 of 25</a:t>
            </a:r>
          </a:p>
        </p:txBody>
      </p:sp>
      <p:graphicFrame>
        <p:nvGraphicFramePr>
          <p:cNvPr id="5" name="Table Placeholder 4">
            <a:extLst>
              <a:ext uri="{FF2B5EF4-FFF2-40B4-BE49-F238E27FC236}">
                <a16:creationId xmlns:a16="http://schemas.microsoft.com/office/drawing/2014/main" id="{112AE469-4CEA-4A14-BFDB-27710FC91603}"/>
              </a:ext>
            </a:extLst>
          </p:cNvPr>
          <p:cNvGraphicFramePr>
            <a:graphicFrameLocks noGrp="1"/>
          </p:cNvGraphicFramePr>
          <p:nvPr>
            <p:ph type="tbl" sz="quarter" idx="13"/>
            <p:extLst>
              <p:ext uri="{D42A27DB-BD31-4B8C-83A1-F6EECF244321}">
                <p14:modId xmlns:p14="http://schemas.microsoft.com/office/powerpoint/2010/main" val="35421193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156948611"/>
                    </a:ext>
                  </a:extLst>
                </a:gridCol>
                <a:gridCol w="1810512">
                  <a:extLst>
                    <a:ext uri="{9D8B030D-6E8A-4147-A177-3AD203B41FA5}">
                      <a16:colId xmlns:a16="http://schemas.microsoft.com/office/drawing/2014/main" val="661352979"/>
                    </a:ext>
                  </a:extLst>
                </a:gridCol>
                <a:gridCol w="822960">
                  <a:extLst>
                    <a:ext uri="{9D8B030D-6E8A-4147-A177-3AD203B41FA5}">
                      <a16:colId xmlns:a16="http://schemas.microsoft.com/office/drawing/2014/main" val="3744343833"/>
                    </a:ext>
                  </a:extLst>
                </a:gridCol>
                <a:gridCol w="822960">
                  <a:extLst>
                    <a:ext uri="{9D8B030D-6E8A-4147-A177-3AD203B41FA5}">
                      <a16:colId xmlns:a16="http://schemas.microsoft.com/office/drawing/2014/main" val="1782378226"/>
                    </a:ext>
                  </a:extLst>
                </a:gridCol>
                <a:gridCol w="822960">
                  <a:extLst>
                    <a:ext uri="{9D8B030D-6E8A-4147-A177-3AD203B41FA5}">
                      <a16:colId xmlns:a16="http://schemas.microsoft.com/office/drawing/2014/main" val="2113124341"/>
                    </a:ext>
                  </a:extLst>
                </a:gridCol>
                <a:gridCol w="822960">
                  <a:extLst>
                    <a:ext uri="{9D8B030D-6E8A-4147-A177-3AD203B41FA5}">
                      <a16:colId xmlns:a16="http://schemas.microsoft.com/office/drawing/2014/main" val="2049722832"/>
                    </a:ext>
                  </a:extLst>
                </a:gridCol>
                <a:gridCol w="822960">
                  <a:extLst>
                    <a:ext uri="{9D8B030D-6E8A-4147-A177-3AD203B41FA5}">
                      <a16:colId xmlns:a16="http://schemas.microsoft.com/office/drawing/2014/main" val="23764575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823849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venzoarg - 2022-03-25 11:05:52</a:t>
                      </a:r>
                      <a:r>
                        <a:rPr kumimoji="0" lang="en-US" sz="1000" b="0" i="0" u="none" strike="noStrike" kern="1200" cap="none" spc="0" normalizeH="0" baseline="0" noProof="0">
                          <a:ln>
                            <a:noFill/>
                          </a:ln>
                          <a:solidFill>
                            <a:prstClr val="black"/>
                          </a:solidFill>
                          <a:effectLst/>
                          <a:uLnTx/>
                          <a:uFillTx/>
                          <a:latin typeface="+mn-lt"/>
                          <a:ea typeface="+mn-ea"/>
                          <a:cs typeface="+mn-cs"/>
                        </a:rPr>
                        <a:t>
 🔥 #VenzoXtreme 🔥
.
Te mostramos en exclusiva la nueva paleta de colores perlados, con el estilo que nos caracteriza. 🔥
.
Las #venzo #xtreme son las  nuevas favoritas de la #familiavenzo.
.
Te invitamos este fin de semana a ver las #doblesvenzo en nuestro #puntovenzo de vueltaaltascumbres
.
.
Conseguilas en tu #bicicleteriavenzo más cercana.
.
www.venzoargentina.com.ar/tiendas
.
.
#somosvenzo #venzobikes #venzobike #cycling #mtb #cyclinglife #mtblife #ciclismo #ciclismoargentino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277119705_653110682588574_234942032674564800_n.jpg?_nc_cat=110&amp;ccb=1-5&amp;_nc_sid=8ae9d6&amp;_nc_ohc=HFrJYDGjBmMAX_gFTAN&amp;_nc_ht=scontent-iad3-1.cdninstagram.com&amp;edm=AL-3X8kEAAAA&amp;oh=00_AT8tktGg4BJWqblgc76e2mBv9kkDhrZVMMnkQZgBmWMvlg&amp;oe=625ACC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104021552"/>
                  </a:ext>
                </a:extLst>
              </a:tr>
            </a:tbl>
          </a:graphicData>
        </a:graphic>
      </p:graphicFrame>
      <p:sp>
        <p:nvSpPr>
          <p:cNvPr id="4" name="Text Placeholder 3">
            <a:extLst>
              <a:ext uri="{FF2B5EF4-FFF2-40B4-BE49-F238E27FC236}">
                <a16:creationId xmlns:a16="http://schemas.microsoft.com/office/drawing/2014/main" id="{87741676-B920-4163-BB77-E48516501455}"/>
              </a:ext>
            </a:extLst>
          </p:cNvPr>
          <p:cNvSpPr>
            <a:spLocks noGrp="1"/>
          </p:cNvSpPr>
          <p:nvPr>
            <p:ph type="body" sz="quarter" idx="14"/>
          </p:nvPr>
        </p:nvSpPr>
        <p:spPr/>
        <p:txBody>
          <a:bodyPr/>
          <a:lstStyle/>
          <a:p>
            <a:r>
              <a:rPr lang="en-US"/>
              <a:t>03/12/2022 - 04/12/2022</a:t>
            </a:r>
          </a:p>
        </p:txBody>
      </p:sp>
    </p:spTree>
    <p:extLst>
      <p:ext uri="{BB962C8B-B14F-4D97-AF65-F5344CB8AC3E}">
        <p14:creationId xmlns:p14="http://schemas.microsoft.com/office/powerpoint/2010/main" val="9913804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5E1500-61E3-4030-A382-E849E25CC922}"/>
              </a:ext>
            </a:extLst>
          </p:cNvPr>
          <p:cNvSpPr>
            <a:spLocks noGrp="1"/>
          </p:cNvSpPr>
          <p:nvPr>
            <p:ph type="title"/>
          </p:nvPr>
        </p:nvSpPr>
        <p:spPr/>
        <p:txBody>
          <a:bodyPr/>
          <a:lstStyle/>
          <a:p>
            <a:r>
              <a:rPr lang="en-US"/>
              <a:t>Instagram Posts Table | Teknialbikes - 4 of 25</a:t>
            </a:r>
          </a:p>
        </p:txBody>
      </p:sp>
      <p:graphicFrame>
        <p:nvGraphicFramePr>
          <p:cNvPr id="5" name="Table Placeholder 4">
            <a:extLst>
              <a:ext uri="{FF2B5EF4-FFF2-40B4-BE49-F238E27FC236}">
                <a16:creationId xmlns:a16="http://schemas.microsoft.com/office/drawing/2014/main" id="{D8327C4E-195E-41E7-BC01-6753DC2FD295}"/>
              </a:ext>
            </a:extLst>
          </p:cNvPr>
          <p:cNvGraphicFramePr>
            <a:graphicFrameLocks noGrp="1"/>
          </p:cNvGraphicFramePr>
          <p:nvPr>
            <p:ph type="tbl" sz="quarter" idx="13"/>
            <p:extLst>
              <p:ext uri="{D42A27DB-BD31-4B8C-83A1-F6EECF244321}">
                <p14:modId xmlns:p14="http://schemas.microsoft.com/office/powerpoint/2010/main" val="13525111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79635662"/>
                    </a:ext>
                  </a:extLst>
                </a:gridCol>
                <a:gridCol w="1810512">
                  <a:extLst>
                    <a:ext uri="{9D8B030D-6E8A-4147-A177-3AD203B41FA5}">
                      <a16:colId xmlns:a16="http://schemas.microsoft.com/office/drawing/2014/main" val="1864022452"/>
                    </a:ext>
                  </a:extLst>
                </a:gridCol>
                <a:gridCol w="822960">
                  <a:extLst>
                    <a:ext uri="{9D8B030D-6E8A-4147-A177-3AD203B41FA5}">
                      <a16:colId xmlns:a16="http://schemas.microsoft.com/office/drawing/2014/main" val="2410352999"/>
                    </a:ext>
                  </a:extLst>
                </a:gridCol>
                <a:gridCol w="822960">
                  <a:extLst>
                    <a:ext uri="{9D8B030D-6E8A-4147-A177-3AD203B41FA5}">
                      <a16:colId xmlns:a16="http://schemas.microsoft.com/office/drawing/2014/main" val="2849758132"/>
                    </a:ext>
                  </a:extLst>
                </a:gridCol>
                <a:gridCol w="822960">
                  <a:extLst>
                    <a:ext uri="{9D8B030D-6E8A-4147-A177-3AD203B41FA5}">
                      <a16:colId xmlns:a16="http://schemas.microsoft.com/office/drawing/2014/main" val="641016872"/>
                    </a:ext>
                  </a:extLst>
                </a:gridCol>
                <a:gridCol w="822960">
                  <a:extLst>
                    <a:ext uri="{9D8B030D-6E8A-4147-A177-3AD203B41FA5}">
                      <a16:colId xmlns:a16="http://schemas.microsoft.com/office/drawing/2014/main" val="3016893893"/>
                    </a:ext>
                  </a:extLst>
                </a:gridCol>
                <a:gridCol w="822960">
                  <a:extLst>
                    <a:ext uri="{9D8B030D-6E8A-4147-A177-3AD203B41FA5}">
                      <a16:colId xmlns:a16="http://schemas.microsoft.com/office/drawing/2014/main" val="28850691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585211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olmobikes - 2022-03-15 18:25:12</a:t>
                      </a:r>
                      <a:r>
                        <a:rPr kumimoji="0" lang="es-ES" sz="1000" b="0" i="0" u="none" strike="noStrike" kern="1200" cap="none" spc="0" normalizeH="0" baseline="0" noProof="0">
                          <a:ln>
                            <a:noFill/>
                          </a:ln>
                          <a:solidFill>
                            <a:prstClr val="black"/>
                          </a:solidFill>
                          <a:effectLst/>
                          <a:uLnTx/>
                          <a:uFillTx/>
                          <a:latin typeface="+mn-lt"/>
                          <a:ea typeface="+mn-ea"/>
                          <a:cs typeface="+mn-cs"/>
                        </a:rPr>
                        <a:t>
 Llegás más rápido, hacés ejercicio, no contaminás, estimulás una forma de vida urbana sustentable. La mejor manera de moverte en la ciudad, siempre.
ph: zoebertona 
#OlmoCamino #bici #bicicleta #urbanbike #biciurbana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51.2885-15/275913330_393181355967101_6975573298729491517_n.jpg?_nc_cat=101&amp;ccb=1-5&amp;_nc_sid=8ae9d6&amp;_nc_ohc=FGRKQO5HqgIAX_gEI3l&amp;_nc_ht=scontent-lga3-1.cdninstagram.com&amp;edm=AL-3X8kEAAAA&amp;oh=00_AT85tzgrRLTAlbMPKQQyH5zJpWeT3SJEfiL7EAy3PeMisQ&amp;oe=625A93A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22915672"/>
                  </a:ext>
                </a:extLst>
              </a:tr>
            </a:tbl>
          </a:graphicData>
        </a:graphic>
      </p:graphicFrame>
      <p:sp>
        <p:nvSpPr>
          <p:cNvPr id="4" name="Text Placeholder 3">
            <a:extLst>
              <a:ext uri="{FF2B5EF4-FFF2-40B4-BE49-F238E27FC236}">
                <a16:creationId xmlns:a16="http://schemas.microsoft.com/office/drawing/2014/main" id="{2E7B1F29-077E-4709-AFA3-7087A3C96C75}"/>
              </a:ext>
            </a:extLst>
          </p:cNvPr>
          <p:cNvSpPr>
            <a:spLocks noGrp="1"/>
          </p:cNvSpPr>
          <p:nvPr>
            <p:ph type="body" sz="quarter" idx="14"/>
          </p:nvPr>
        </p:nvSpPr>
        <p:spPr/>
        <p:txBody>
          <a:bodyPr/>
          <a:lstStyle/>
          <a:p>
            <a:r>
              <a:rPr lang="en-US"/>
              <a:t>03/12/2022 - 04/12/2022</a:t>
            </a:r>
          </a:p>
        </p:txBody>
      </p:sp>
    </p:spTree>
    <p:extLst>
      <p:ext uri="{BB962C8B-B14F-4D97-AF65-F5344CB8AC3E}">
        <p14:creationId xmlns:p14="http://schemas.microsoft.com/office/powerpoint/2010/main" val="30769595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544FE-1B38-480A-BD46-E34AC2D27827}"/>
              </a:ext>
            </a:extLst>
          </p:cNvPr>
          <p:cNvSpPr>
            <a:spLocks noGrp="1"/>
          </p:cNvSpPr>
          <p:nvPr>
            <p:ph type="title"/>
          </p:nvPr>
        </p:nvSpPr>
        <p:spPr/>
        <p:txBody>
          <a:bodyPr/>
          <a:lstStyle/>
          <a:p>
            <a:r>
              <a:rPr lang="en-US"/>
              <a:t>Instagram Posts Table | Teknialbikes - 5 of 25</a:t>
            </a:r>
          </a:p>
        </p:txBody>
      </p:sp>
      <p:graphicFrame>
        <p:nvGraphicFramePr>
          <p:cNvPr id="5" name="Table Placeholder 4">
            <a:extLst>
              <a:ext uri="{FF2B5EF4-FFF2-40B4-BE49-F238E27FC236}">
                <a16:creationId xmlns:a16="http://schemas.microsoft.com/office/drawing/2014/main" id="{D5FCA28F-2D72-431E-A923-EBBE499C06EF}"/>
              </a:ext>
            </a:extLst>
          </p:cNvPr>
          <p:cNvGraphicFramePr>
            <a:graphicFrameLocks noGrp="1"/>
          </p:cNvGraphicFramePr>
          <p:nvPr>
            <p:ph type="tbl" sz="quarter" idx="13"/>
            <p:extLst>
              <p:ext uri="{D42A27DB-BD31-4B8C-83A1-F6EECF244321}">
                <p14:modId xmlns:p14="http://schemas.microsoft.com/office/powerpoint/2010/main" val="1234057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544449390"/>
                    </a:ext>
                  </a:extLst>
                </a:gridCol>
                <a:gridCol w="1810512">
                  <a:extLst>
                    <a:ext uri="{9D8B030D-6E8A-4147-A177-3AD203B41FA5}">
                      <a16:colId xmlns:a16="http://schemas.microsoft.com/office/drawing/2014/main" val="1198267499"/>
                    </a:ext>
                  </a:extLst>
                </a:gridCol>
                <a:gridCol w="822960">
                  <a:extLst>
                    <a:ext uri="{9D8B030D-6E8A-4147-A177-3AD203B41FA5}">
                      <a16:colId xmlns:a16="http://schemas.microsoft.com/office/drawing/2014/main" val="4048495612"/>
                    </a:ext>
                  </a:extLst>
                </a:gridCol>
                <a:gridCol w="822960">
                  <a:extLst>
                    <a:ext uri="{9D8B030D-6E8A-4147-A177-3AD203B41FA5}">
                      <a16:colId xmlns:a16="http://schemas.microsoft.com/office/drawing/2014/main" val="4074653711"/>
                    </a:ext>
                  </a:extLst>
                </a:gridCol>
                <a:gridCol w="822960">
                  <a:extLst>
                    <a:ext uri="{9D8B030D-6E8A-4147-A177-3AD203B41FA5}">
                      <a16:colId xmlns:a16="http://schemas.microsoft.com/office/drawing/2014/main" val="1047292037"/>
                    </a:ext>
                  </a:extLst>
                </a:gridCol>
                <a:gridCol w="822960">
                  <a:extLst>
                    <a:ext uri="{9D8B030D-6E8A-4147-A177-3AD203B41FA5}">
                      <a16:colId xmlns:a16="http://schemas.microsoft.com/office/drawing/2014/main" val="914932454"/>
                    </a:ext>
                  </a:extLst>
                </a:gridCol>
                <a:gridCol w="822960">
                  <a:extLst>
                    <a:ext uri="{9D8B030D-6E8A-4147-A177-3AD203B41FA5}">
                      <a16:colId xmlns:a16="http://schemas.microsoft.com/office/drawing/2014/main" val="27100657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13892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venzoarg - 2022-04-08 02:14:09</a:t>
                      </a:r>
                      <a:r>
                        <a:rPr kumimoji="0" lang="en-US" sz="1000" b="0" i="0" u="none" strike="noStrike" kern="1200" cap="none" spc="0" normalizeH="0" baseline="0" noProof="0">
                          <a:ln>
                            <a:noFill/>
                          </a:ln>
                          <a:solidFill>
                            <a:prstClr val="black"/>
                          </a:solidFill>
                          <a:effectLst/>
                          <a:uLnTx/>
                          <a:uFillTx/>
                          <a:latin typeface="+mn-lt"/>
                          <a:ea typeface="+mn-ea"/>
                          <a:cs typeface="+mn-cs"/>
                        </a:rPr>
                        <a:t>
 Primera prueba en el circuito de la #copadelmundo de #xco en #Brasil &gt; cimtb &lt;
Poniendo a prueba las #venzoxtreme en un trazado diseñado por y para los mejores del mundo.
.
.
A pocos días de esta gran experiencia!
#SomosVenzo 🔥
.
.
teamvenzo.arg grupocarloskarabitian 
.
#venzobikes #venzobike #mtb #mountainbike #cimtb #cimtbmichelin #argentina #ciclismoargentino #cycling #cyclinglife #mtblife #facimo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277929829_554415639230810_6006358824383121743_n.jpg?_nc_cat=109&amp;ccb=1-5&amp;_nc_sid=8ae9d6&amp;_nc_ohc=XG6EPrXZNQYAX_7bgmF&amp;_nc_ht=scontent-iad3-1.cdninstagram.com&amp;edm=AL-3X8kEAAAA&amp;oh=00_AT-q8SQD8maXQ4c69mnUgA6ujN1uZHUj3lKCpSfmR369sQ&amp;oe=625AEDE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764803793"/>
                  </a:ext>
                </a:extLst>
              </a:tr>
            </a:tbl>
          </a:graphicData>
        </a:graphic>
      </p:graphicFrame>
      <p:sp>
        <p:nvSpPr>
          <p:cNvPr id="4" name="Text Placeholder 3">
            <a:extLst>
              <a:ext uri="{FF2B5EF4-FFF2-40B4-BE49-F238E27FC236}">
                <a16:creationId xmlns:a16="http://schemas.microsoft.com/office/drawing/2014/main" id="{AD09FA5E-7853-4DC5-BBA6-900168B0EEE7}"/>
              </a:ext>
            </a:extLst>
          </p:cNvPr>
          <p:cNvSpPr>
            <a:spLocks noGrp="1"/>
          </p:cNvSpPr>
          <p:nvPr>
            <p:ph type="body" sz="quarter" idx="14"/>
          </p:nvPr>
        </p:nvSpPr>
        <p:spPr/>
        <p:txBody>
          <a:bodyPr/>
          <a:lstStyle/>
          <a:p>
            <a:r>
              <a:rPr lang="en-US"/>
              <a:t>03/12/2022 - 04/12/2022</a:t>
            </a:r>
          </a:p>
        </p:txBody>
      </p:sp>
    </p:spTree>
    <p:extLst>
      <p:ext uri="{BB962C8B-B14F-4D97-AF65-F5344CB8AC3E}">
        <p14:creationId xmlns:p14="http://schemas.microsoft.com/office/powerpoint/2010/main" val="32373818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91F6FA-5E41-44BF-85F3-50C11ABF9FBE}"/>
              </a:ext>
            </a:extLst>
          </p:cNvPr>
          <p:cNvSpPr>
            <a:spLocks noGrp="1"/>
          </p:cNvSpPr>
          <p:nvPr>
            <p:ph type="title"/>
          </p:nvPr>
        </p:nvSpPr>
        <p:spPr/>
        <p:txBody>
          <a:bodyPr/>
          <a:lstStyle/>
          <a:p>
            <a:r>
              <a:rPr lang="en-US"/>
              <a:t>Instagram Posts Table | Teknialbikes - 6 of 25</a:t>
            </a:r>
          </a:p>
        </p:txBody>
      </p:sp>
      <p:graphicFrame>
        <p:nvGraphicFramePr>
          <p:cNvPr id="5" name="Table Placeholder 4">
            <a:extLst>
              <a:ext uri="{FF2B5EF4-FFF2-40B4-BE49-F238E27FC236}">
                <a16:creationId xmlns:a16="http://schemas.microsoft.com/office/drawing/2014/main" id="{5824CC93-9546-484F-AED7-A640704094A6}"/>
              </a:ext>
            </a:extLst>
          </p:cNvPr>
          <p:cNvGraphicFramePr>
            <a:graphicFrameLocks noGrp="1"/>
          </p:cNvGraphicFramePr>
          <p:nvPr>
            <p:ph type="tbl" sz="quarter" idx="13"/>
            <p:extLst>
              <p:ext uri="{D42A27DB-BD31-4B8C-83A1-F6EECF244321}">
                <p14:modId xmlns:p14="http://schemas.microsoft.com/office/powerpoint/2010/main" val="29686180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553215059"/>
                    </a:ext>
                  </a:extLst>
                </a:gridCol>
                <a:gridCol w="1810512">
                  <a:extLst>
                    <a:ext uri="{9D8B030D-6E8A-4147-A177-3AD203B41FA5}">
                      <a16:colId xmlns:a16="http://schemas.microsoft.com/office/drawing/2014/main" val="3009709311"/>
                    </a:ext>
                  </a:extLst>
                </a:gridCol>
                <a:gridCol w="822960">
                  <a:extLst>
                    <a:ext uri="{9D8B030D-6E8A-4147-A177-3AD203B41FA5}">
                      <a16:colId xmlns:a16="http://schemas.microsoft.com/office/drawing/2014/main" val="874470054"/>
                    </a:ext>
                  </a:extLst>
                </a:gridCol>
                <a:gridCol w="822960">
                  <a:extLst>
                    <a:ext uri="{9D8B030D-6E8A-4147-A177-3AD203B41FA5}">
                      <a16:colId xmlns:a16="http://schemas.microsoft.com/office/drawing/2014/main" val="2787391715"/>
                    </a:ext>
                  </a:extLst>
                </a:gridCol>
                <a:gridCol w="822960">
                  <a:extLst>
                    <a:ext uri="{9D8B030D-6E8A-4147-A177-3AD203B41FA5}">
                      <a16:colId xmlns:a16="http://schemas.microsoft.com/office/drawing/2014/main" val="121191397"/>
                    </a:ext>
                  </a:extLst>
                </a:gridCol>
                <a:gridCol w="822960">
                  <a:extLst>
                    <a:ext uri="{9D8B030D-6E8A-4147-A177-3AD203B41FA5}">
                      <a16:colId xmlns:a16="http://schemas.microsoft.com/office/drawing/2014/main" val="267729936"/>
                    </a:ext>
                  </a:extLst>
                </a:gridCol>
                <a:gridCol w="822960">
                  <a:extLst>
                    <a:ext uri="{9D8B030D-6E8A-4147-A177-3AD203B41FA5}">
                      <a16:colId xmlns:a16="http://schemas.microsoft.com/office/drawing/2014/main" val="27108612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778959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venzoarg - 2022-04-08 09:35:49</a:t>
                      </a:r>
                      <a:r>
                        <a:rPr kumimoji="0" lang="en-US" sz="1000" b="0" i="0" u="none" strike="noStrike" kern="1200" cap="none" spc="0" normalizeH="0" baseline="0" noProof="0">
                          <a:ln>
                            <a:noFill/>
                          </a:ln>
                          <a:solidFill>
                            <a:prstClr val="black"/>
                          </a:solidFill>
                          <a:effectLst/>
                          <a:uLnTx/>
                          <a:uFillTx/>
                          <a:latin typeface="+mn-lt"/>
                          <a:ea typeface="+mn-ea"/>
                          <a:cs typeface="+mn-cs"/>
                        </a:rPr>
                        <a:t>
 Estamos listos para esta gran experiencia! ✊🏻🔥🇧🇷🇦🇷
.
Luciendo los nuevos #jerseys exclusivos del teamvenzo.arg para la #copadelmundo de #xco en #Brasil y el próximo #mundialmasterxco 🔥💪🏻
.
.
Diseñados por: rovassia ro.vb.dg 
Confeccionados por: ziroox 
.
Gracias a todos los que trabajan en este gran proyecto! 
.
#SOMOSVENZO ❤️🤍🖤
#venzointernacional 
#venzo #venzoarg #venzoargentina #cyclinglife #cycling #mtb #mountainbike #mtblife #ciclismoargentino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278003635_649348052806050_6804741362942367879_n.jpg?_nc_cat=101&amp;ccb=1-5&amp;_nc_sid=8ae9d6&amp;_nc_ohc=minLLVB0sL8AX8L8csN&amp;_nc_ht=scontent-iad3-1.cdninstagram.com&amp;edm=AL-3X8kEAAAA&amp;oh=00_AT8bt3I2OKx6dy7KHLURn2Zgye1QEXTyfnMj7PRSPqk6ww&amp;oe=625A6D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641286220"/>
                  </a:ext>
                </a:extLst>
              </a:tr>
            </a:tbl>
          </a:graphicData>
        </a:graphic>
      </p:graphicFrame>
      <p:sp>
        <p:nvSpPr>
          <p:cNvPr id="4" name="Text Placeholder 3">
            <a:extLst>
              <a:ext uri="{FF2B5EF4-FFF2-40B4-BE49-F238E27FC236}">
                <a16:creationId xmlns:a16="http://schemas.microsoft.com/office/drawing/2014/main" id="{CD236E81-9E1F-415D-B528-5C26ACC29299}"/>
              </a:ext>
            </a:extLst>
          </p:cNvPr>
          <p:cNvSpPr>
            <a:spLocks noGrp="1"/>
          </p:cNvSpPr>
          <p:nvPr>
            <p:ph type="body" sz="quarter" idx="14"/>
          </p:nvPr>
        </p:nvSpPr>
        <p:spPr/>
        <p:txBody>
          <a:bodyPr/>
          <a:lstStyle/>
          <a:p>
            <a:r>
              <a:rPr lang="en-US"/>
              <a:t>03/12/2022 - 04/12/2022</a:t>
            </a:r>
          </a:p>
        </p:txBody>
      </p:sp>
    </p:spTree>
    <p:extLst>
      <p:ext uri="{BB962C8B-B14F-4D97-AF65-F5344CB8AC3E}">
        <p14:creationId xmlns:p14="http://schemas.microsoft.com/office/powerpoint/2010/main" val="16258879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6BBBD9-8989-4B29-A4A3-DF265448EE3D}"/>
              </a:ext>
            </a:extLst>
          </p:cNvPr>
          <p:cNvSpPr>
            <a:spLocks noGrp="1"/>
          </p:cNvSpPr>
          <p:nvPr>
            <p:ph type="title"/>
          </p:nvPr>
        </p:nvSpPr>
        <p:spPr/>
        <p:txBody>
          <a:bodyPr/>
          <a:lstStyle/>
          <a:p>
            <a:r>
              <a:rPr lang="en-US"/>
              <a:t>Instagram Posts Table | Teknialbikes - 7 of 25</a:t>
            </a:r>
          </a:p>
        </p:txBody>
      </p:sp>
      <p:graphicFrame>
        <p:nvGraphicFramePr>
          <p:cNvPr id="5" name="Table Placeholder 4">
            <a:extLst>
              <a:ext uri="{FF2B5EF4-FFF2-40B4-BE49-F238E27FC236}">
                <a16:creationId xmlns:a16="http://schemas.microsoft.com/office/drawing/2014/main" id="{9A1E3108-4058-4EF2-93B6-955942FFDE33}"/>
              </a:ext>
            </a:extLst>
          </p:cNvPr>
          <p:cNvGraphicFramePr>
            <a:graphicFrameLocks noGrp="1"/>
          </p:cNvGraphicFramePr>
          <p:nvPr>
            <p:ph type="tbl" sz="quarter" idx="13"/>
            <p:extLst>
              <p:ext uri="{D42A27DB-BD31-4B8C-83A1-F6EECF244321}">
                <p14:modId xmlns:p14="http://schemas.microsoft.com/office/powerpoint/2010/main" val="25364765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355968616"/>
                    </a:ext>
                  </a:extLst>
                </a:gridCol>
                <a:gridCol w="1810512">
                  <a:extLst>
                    <a:ext uri="{9D8B030D-6E8A-4147-A177-3AD203B41FA5}">
                      <a16:colId xmlns:a16="http://schemas.microsoft.com/office/drawing/2014/main" val="1781463931"/>
                    </a:ext>
                  </a:extLst>
                </a:gridCol>
                <a:gridCol w="822960">
                  <a:extLst>
                    <a:ext uri="{9D8B030D-6E8A-4147-A177-3AD203B41FA5}">
                      <a16:colId xmlns:a16="http://schemas.microsoft.com/office/drawing/2014/main" val="3695723299"/>
                    </a:ext>
                  </a:extLst>
                </a:gridCol>
                <a:gridCol w="822960">
                  <a:extLst>
                    <a:ext uri="{9D8B030D-6E8A-4147-A177-3AD203B41FA5}">
                      <a16:colId xmlns:a16="http://schemas.microsoft.com/office/drawing/2014/main" val="3405960502"/>
                    </a:ext>
                  </a:extLst>
                </a:gridCol>
                <a:gridCol w="822960">
                  <a:extLst>
                    <a:ext uri="{9D8B030D-6E8A-4147-A177-3AD203B41FA5}">
                      <a16:colId xmlns:a16="http://schemas.microsoft.com/office/drawing/2014/main" val="3801681703"/>
                    </a:ext>
                  </a:extLst>
                </a:gridCol>
                <a:gridCol w="822960">
                  <a:extLst>
                    <a:ext uri="{9D8B030D-6E8A-4147-A177-3AD203B41FA5}">
                      <a16:colId xmlns:a16="http://schemas.microsoft.com/office/drawing/2014/main" val="514808264"/>
                    </a:ext>
                  </a:extLst>
                </a:gridCol>
                <a:gridCol w="822960">
                  <a:extLst>
                    <a:ext uri="{9D8B030D-6E8A-4147-A177-3AD203B41FA5}">
                      <a16:colId xmlns:a16="http://schemas.microsoft.com/office/drawing/2014/main" val="2691137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764456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venzoarg - 2022-03-12 10:43:21</a:t>
                      </a:r>
                      <a:r>
                        <a:rPr kumimoji="0" lang="en-US" sz="1000" b="0" i="0" u="none" strike="noStrike" kern="1200" cap="none" spc="0" normalizeH="0" baseline="0" noProof="0">
                          <a:ln>
                            <a:noFill/>
                          </a:ln>
                          <a:solidFill>
                            <a:prstClr val="black"/>
                          </a:solidFill>
                          <a:effectLst/>
                          <a:uLnTx/>
                          <a:uFillTx/>
                          <a:latin typeface="+mn-lt"/>
                          <a:ea typeface="+mn-ea"/>
                          <a:cs typeface="+mn-cs"/>
                        </a:rPr>
                        <a:t>
 Listas las #XBLAZEEX para esta gran temporada.
.
Grandes desafíos nacionales e internacionales nos esperan junto al teamvenzo.arg
.
Nuestra fiel compañera, la #xblaze es la #venzobike más pedida entre nuestros seguidores. 🔥❤️
.
.
Mirá las características en nuestra web: www.venzoargentina.com.ar
.
.
#somosvenzo #venzo #venzobikes #vivivenzo #cycling #cyclinglife #cyclingphotos #cyclingteam #mtb #mtblife #ciclismoargentino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275484578_155285680260817_7308736083199385469_n.jpg?_nc_cat=111&amp;ccb=1-5&amp;_nc_sid=8ae9d6&amp;_nc_ohc=AmB7-QSK61UAX-6a7P-&amp;_nc_ht=scontent-iad3-1.cdninstagram.com&amp;edm=AL-3X8kEAAAA&amp;oh=00_AT86yM5BFptQqJELCsC82KU8mpT-E9K0e7-yLA_vDf7u3A&amp;oe=625BA29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092935043"/>
                  </a:ext>
                </a:extLst>
              </a:tr>
            </a:tbl>
          </a:graphicData>
        </a:graphic>
      </p:graphicFrame>
      <p:sp>
        <p:nvSpPr>
          <p:cNvPr id="4" name="Text Placeholder 3">
            <a:extLst>
              <a:ext uri="{FF2B5EF4-FFF2-40B4-BE49-F238E27FC236}">
                <a16:creationId xmlns:a16="http://schemas.microsoft.com/office/drawing/2014/main" id="{8E86AAA4-B216-4521-941D-103435E897B9}"/>
              </a:ext>
            </a:extLst>
          </p:cNvPr>
          <p:cNvSpPr>
            <a:spLocks noGrp="1"/>
          </p:cNvSpPr>
          <p:nvPr>
            <p:ph type="body" sz="quarter" idx="14"/>
          </p:nvPr>
        </p:nvSpPr>
        <p:spPr/>
        <p:txBody>
          <a:bodyPr/>
          <a:lstStyle/>
          <a:p>
            <a:r>
              <a:rPr lang="en-US"/>
              <a:t>03/12/2022 - 04/12/2022</a:t>
            </a:r>
          </a:p>
        </p:txBody>
      </p:sp>
    </p:spTree>
    <p:extLst>
      <p:ext uri="{BB962C8B-B14F-4D97-AF65-F5344CB8AC3E}">
        <p14:creationId xmlns:p14="http://schemas.microsoft.com/office/powerpoint/2010/main" val="16770064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5D56F9-4525-4911-AEE4-C9A332CBDF4B}"/>
              </a:ext>
            </a:extLst>
          </p:cNvPr>
          <p:cNvSpPr>
            <a:spLocks noGrp="1"/>
          </p:cNvSpPr>
          <p:nvPr>
            <p:ph type="title"/>
          </p:nvPr>
        </p:nvSpPr>
        <p:spPr/>
        <p:txBody>
          <a:bodyPr/>
          <a:lstStyle/>
          <a:p>
            <a:r>
              <a:rPr lang="en-US"/>
              <a:t>Instagram Posts Table | Teknialbikes - 8 of 25</a:t>
            </a:r>
          </a:p>
        </p:txBody>
      </p:sp>
      <p:graphicFrame>
        <p:nvGraphicFramePr>
          <p:cNvPr id="5" name="Table Placeholder 4">
            <a:extLst>
              <a:ext uri="{FF2B5EF4-FFF2-40B4-BE49-F238E27FC236}">
                <a16:creationId xmlns:a16="http://schemas.microsoft.com/office/drawing/2014/main" id="{816E3381-A945-4795-A237-59959FCD53A7}"/>
              </a:ext>
            </a:extLst>
          </p:cNvPr>
          <p:cNvGraphicFramePr>
            <a:graphicFrameLocks noGrp="1"/>
          </p:cNvGraphicFramePr>
          <p:nvPr>
            <p:ph type="tbl" sz="quarter" idx="13"/>
            <p:extLst>
              <p:ext uri="{D42A27DB-BD31-4B8C-83A1-F6EECF244321}">
                <p14:modId xmlns:p14="http://schemas.microsoft.com/office/powerpoint/2010/main" val="42870804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622377369"/>
                    </a:ext>
                  </a:extLst>
                </a:gridCol>
                <a:gridCol w="1810512">
                  <a:extLst>
                    <a:ext uri="{9D8B030D-6E8A-4147-A177-3AD203B41FA5}">
                      <a16:colId xmlns:a16="http://schemas.microsoft.com/office/drawing/2014/main" val="691198973"/>
                    </a:ext>
                  </a:extLst>
                </a:gridCol>
                <a:gridCol w="822960">
                  <a:extLst>
                    <a:ext uri="{9D8B030D-6E8A-4147-A177-3AD203B41FA5}">
                      <a16:colId xmlns:a16="http://schemas.microsoft.com/office/drawing/2014/main" val="975859270"/>
                    </a:ext>
                  </a:extLst>
                </a:gridCol>
                <a:gridCol w="822960">
                  <a:extLst>
                    <a:ext uri="{9D8B030D-6E8A-4147-A177-3AD203B41FA5}">
                      <a16:colId xmlns:a16="http://schemas.microsoft.com/office/drawing/2014/main" val="1755552596"/>
                    </a:ext>
                  </a:extLst>
                </a:gridCol>
                <a:gridCol w="822960">
                  <a:extLst>
                    <a:ext uri="{9D8B030D-6E8A-4147-A177-3AD203B41FA5}">
                      <a16:colId xmlns:a16="http://schemas.microsoft.com/office/drawing/2014/main" val="3643705764"/>
                    </a:ext>
                  </a:extLst>
                </a:gridCol>
                <a:gridCol w="822960">
                  <a:extLst>
                    <a:ext uri="{9D8B030D-6E8A-4147-A177-3AD203B41FA5}">
                      <a16:colId xmlns:a16="http://schemas.microsoft.com/office/drawing/2014/main" val="474877981"/>
                    </a:ext>
                  </a:extLst>
                </a:gridCol>
                <a:gridCol w="822960">
                  <a:extLst>
                    <a:ext uri="{9D8B030D-6E8A-4147-A177-3AD203B41FA5}">
                      <a16:colId xmlns:a16="http://schemas.microsoft.com/office/drawing/2014/main" val="35610585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213936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venzoarg - 2022-04-05 10:14:32</a:t>
                      </a:r>
                      <a:r>
                        <a:rPr kumimoji="0" lang="es-ES" sz="1000" b="0" i="0" u="none" strike="noStrike" kern="1200" cap="none" spc="0" normalizeH="0" baseline="0" noProof="0">
                          <a:ln>
                            <a:noFill/>
                          </a:ln>
                          <a:solidFill>
                            <a:prstClr val="black"/>
                          </a:solidFill>
                          <a:effectLst/>
                          <a:uLnTx/>
                          <a:uFillTx/>
                          <a:latin typeface="+mn-lt"/>
                          <a:ea typeface="+mn-ea"/>
                          <a:cs typeface="+mn-cs"/>
                        </a:rPr>
                        <a:t>
 #VenzoInternacional
El teamvenzo.arg ya está en Petropolis, #Brasil para participar en la primer fecha de la Copa del Mundo #XCC / #XCO #2022 cimtb 
.
El #teamvenzo es el primer #equipo de #Argentina en participar de la #Copadelmundo con #bicicletas desarrolladas en nuestro país, las #VenzoXtreme
.
El evento se realizará desde el 8 al 10 de Abril.
.
Nuestros corredores son:
Fernando Contreras -Elite-
Alvaro Macias -Elite-
Agustin Duran -Sub23-
Tomas Duran -Junior-
.
.
Orgullosos de nuestros corredores y de apoyar al crecimiento del #CiclismoArgentino junto a grupocarloskarabitian 
.
Agradecidos con #Facimo por el apoyo brindado a nuestros #ciclistas.
.
.
#SomosVenzo
#venzoargentina #venzo #cycling #mtb #mtblife #cimtb #cimtbmichelin 
#mountainbike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277912411_159556333126973_2762028360922249313_n.jpg?_nc_cat=106&amp;ccb=1-5&amp;_nc_sid=8ae9d6&amp;_nc_ohc=GcBvVvfFp-wAX_YHW95&amp;_nc_ht=scontent-iad3-1.cdninstagram.com&amp;edm=AL-3X8kEAAAA&amp;oh=00_AT9JMFkRSwveSysJ1g5XsF_z_0RAe9pv_RO3om7N6Gn1kg&amp;oe=625AA5D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185446"/>
                  </a:ext>
                </a:extLst>
              </a:tr>
            </a:tbl>
          </a:graphicData>
        </a:graphic>
      </p:graphicFrame>
      <p:sp>
        <p:nvSpPr>
          <p:cNvPr id="4" name="Text Placeholder 3">
            <a:extLst>
              <a:ext uri="{FF2B5EF4-FFF2-40B4-BE49-F238E27FC236}">
                <a16:creationId xmlns:a16="http://schemas.microsoft.com/office/drawing/2014/main" id="{42CE2DBE-AA8C-4D59-93BF-1DA36729984D}"/>
              </a:ext>
            </a:extLst>
          </p:cNvPr>
          <p:cNvSpPr>
            <a:spLocks noGrp="1"/>
          </p:cNvSpPr>
          <p:nvPr>
            <p:ph type="body" sz="quarter" idx="14"/>
          </p:nvPr>
        </p:nvSpPr>
        <p:spPr/>
        <p:txBody>
          <a:bodyPr/>
          <a:lstStyle/>
          <a:p>
            <a:r>
              <a:rPr lang="en-US"/>
              <a:t>03/12/2022 - 04/12/2022</a:t>
            </a:r>
          </a:p>
        </p:txBody>
      </p:sp>
    </p:spTree>
    <p:extLst>
      <p:ext uri="{BB962C8B-B14F-4D97-AF65-F5344CB8AC3E}">
        <p14:creationId xmlns:p14="http://schemas.microsoft.com/office/powerpoint/2010/main" val="16545026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8C2033-5BBB-498B-8F7F-2A29543E7F44}"/>
              </a:ext>
            </a:extLst>
          </p:cNvPr>
          <p:cNvSpPr>
            <a:spLocks noGrp="1"/>
          </p:cNvSpPr>
          <p:nvPr>
            <p:ph type="title"/>
          </p:nvPr>
        </p:nvSpPr>
        <p:spPr/>
        <p:txBody>
          <a:bodyPr/>
          <a:lstStyle/>
          <a:p>
            <a:r>
              <a:rPr lang="en-US"/>
              <a:t>Instagram Posts Table | Teknialbikes - 9 of 25</a:t>
            </a:r>
          </a:p>
        </p:txBody>
      </p:sp>
      <p:graphicFrame>
        <p:nvGraphicFramePr>
          <p:cNvPr id="5" name="Table Placeholder 4">
            <a:extLst>
              <a:ext uri="{FF2B5EF4-FFF2-40B4-BE49-F238E27FC236}">
                <a16:creationId xmlns:a16="http://schemas.microsoft.com/office/drawing/2014/main" id="{CB679794-8F0E-4198-958E-BE9CAD0296CF}"/>
              </a:ext>
            </a:extLst>
          </p:cNvPr>
          <p:cNvGraphicFramePr>
            <a:graphicFrameLocks noGrp="1"/>
          </p:cNvGraphicFramePr>
          <p:nvPr>
            <p:ph type="tbl" sz="quarter" idx="13"/>
            <p:extLst>
              <p:ext uri="{D42A27DB-BD31-4B8C-83A1-F6EECF244321}">
                <p14:modId xmlns:p14="http://schemas.microsoft.com/office/powerpoint/2010/main" val="16159855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98323588"/>
                    </a:ext>
                  </a:extLst>
                </a:gridCol>
                <a:gridCol w="1810512">
                  <a:extLst>
                    <a:ext uri="{9D8B030D-6E8A-4147-A177-3AD203B41FA5}">
                      <a16:colId xmlns:a16="http://schemas.microsoft.com/office/drawing/2014/main" val="478012879"/>
                    </a:ext>
                  </a:extLst>
                </a:gridCol>
                <a:gridCol w="822960">
                  <a:extLst>
                    <a:ext uri="{9D8B030D-6E8A-4147-A177-3AD203B41FA5}">
                      <a16:colId xmlns:a16="http://schemas.microsoft.com/office/drawing/2014/main" val="621944952"/>
                    </a:ext>
                  </a:extLst>
                </a:gridCol>
                <a:gridCol w="822960">
                  <a:extLst>
                    <a:ext uri="{9D8B030D-6E8A-4147-A177-3AD203B41FA5}">
                      <a16:colId xmlns:a16="http://schemas.microsoft.com/office/drawing/2014/main" val="654350099"/>
                    </a:ext>
                  </a:extLst>
                </a:gridCol>
                <a:gridCol w="822960">
                  <a:extLst>
                    <a:ext uri="{9D8B030D-6E8A-4147-A177-3AD203B41FA5}">
                      <a16:colId xmlns:a16="http://schemas.microsoft.com/office/drawing/2014/main" val="2152253966"/>
                    </a:ext>
                  </a:extLst>
                </a:gridCol>
                <a:gridCol w="822960">
                  <a:extLst>
                    <a:ext uri="{9D8B030D-6E8A-4147-A177-3AD203B41FA5}">
                      <a16:colId xmlns:a16="http://schemas.microsoft.com/office/drawing/2014/main" val="713662489"/>
                    </a:ext>
                  </a:extLst>
                </a:gridCol>
                <a:gridCol w="822960">
                  <a:extLst>
                    <a:ext uri="{9D8B030D-6E8A-4147-A177-3AD203B41FA5}">
                      <a16:colId xmlns:a16="http://schemas.microsoft.com/office/drawing/2014/main" val="33532760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8764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venzoarg - 2022-03-18 11:31:42</a:t>
                      </a:r>
                      <a:r>
                        <a:rPr kumimoji="0" lang="en-US" sz="1000" b="0" i="0" u="none" strike="noStrike" kern="1200" cap="none" spc="0" normalizeH="0" baseline="0" noProof="0">
                          <a:ln>
                            <a:noFill/>
                          </a:ln>
                          <a:solidFill>
                            <a:prstClr val="black"/>
                          </a:solidFill>
                          <a:effectLst/>
                          <a:uLnTx/>
                          <a:uFillTx/>
                          <a:latin typeface="+mn-lt"/>
                          <a:ea typeface="+mn-ea"/>
                          <a:cs typeface="+mn-cs"/>
                        </a:rPr>
                        <a:t>
 Segundo encuentro de #mujeresvenzo ❤️‍🔥
.
.
Nos volvemos a encontrar en vueltaaltascumbres para pedalear todas juntas! 
.
📍 Cuándo?: Viernes 25/03 a las 17hs concentramos y a las 18hs salimos a pedalear.
📍 Dónde?: En nuestro #puntovenzo en el predio de stands de la #expovac
💥 Inscripción #GRATIS! (Link en nuestras historias destacadas en Instagram) 
💥 Remeras de regalo para la primeras 100 inscriptas!
🔥 Nos vemos pronto!! 🔥
.
.
#somosvenzo
#venzo #venzobike #venzobikes #vueltaaltascumbres #mujeres #girlpower #cycling #cyclinggirl #mujeresfuertes #mujer #biker #bikegirl #teamvenzo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275943289_719115599102023_4854758687207574877_n.jpg?_nc_cat=111&amp;ccb=1-5&amp;_nc_sid=8ae9d6&amp;_nc_ohc=e6hnNk5PSoAAX_8vaGA&amp;_nc_ht=scontent-iad3-1.cdninstagram.com&amp;edm=AL-3X8kEAAAA&amp;oh=00_AT8iJZFBovsb7wGZNiES5gaaOAuDDwwqip2fIE1YKjZPiA&amp;oe=625A3F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452566354"/>
                  </a:ext>
                </a:extLst>
              </a:tr>
            </a:tbl>
          </a:graphicData>
        </a:graphic>
      </p:graphicFrame>
      <p:sp>
        <p:nvSpPr>
          <p:cNvPr id="4" name="Text Placeholder 3">
            <a:extLst>
              <a:ext uri="{FF2B5EF4-FFF2-40B4-BE49-F238E27FC236}">
                <a16:creationId xmlns:a16="http://schemas.microsoft.com/office/drawing/2014/main" id="{46C5530E-8A0A-4023-A84A-7C5ECD0BAA69}"/>
              </a:ext>
            </a:extLst>
          </p:cNvPr>
          <p:cNvSpPr>
            <a:spLocks noGrp="1"/>
          </p:cNvSpPr>
          <p:nvPr>
            <p:ph type="body" sz="quarter" idx="14"/>
          </p:nvPr>
        </p:nvSpPr>
        <p:spPr/>
        <p:txBody>
          <a:bodyPr/>
          <a:lstStyle/>
          <a:p>
            <a:r>
              <a:rPr lang="en-US"/>
              <a:t>03/12/2022 - 04/12/2022</a:t>
            </a:r>
          </a:p>
        </p:txBody>
      </p:sp>
    </p:spTree>
    <p:extLst>
      <p:ext uri="{BB962C8B-B14F-4D97-AF65-F5344CB8AC3E}">
        <p14:creationId xmlns:p14="http://schemas.microsoft.com/office/powerpoint/2010/main" val="15306491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7A8134-8B06-4B98-954D-98886991C515}"/>
              </a:ext>
            </a:extLst>
          </p:cNvPr>
          <p:cNvSpPr>
            <a:spLocks noGrp="1"/>
          </p:cNvSpPr>
          <p:nvPr>
            <p:ph type="title"/>
          </p:nvPr>
        </p:nvSpPr>
        <p:spPr/>
        <p:txBody>
          <a:bodyPr/>
          <a:lstStyle/>
          <a:p>
            <a:r>
              <a:rPr lang="en-US"/>
              <a:t>Instagram Posts Table | Teknialbikes - 10 of 25</a:t>
            </a:r>
          </a:p>
        </p:txBody>
      </p:sp>
      <p:graphicFrame>
        <p:nvGraphicFramePr>
          <p:cNvPr id="5" name="Table Placeholder 4">
            <a:extLst>
              <a:ext uri="{FF2B5EF4-FFF2-40B4-BE49-F238E27FC236}">
                <a16:creationId xmlns:a16="http://schemas.microsoft.com/office/drawing/2014/main" id="{7A290F45-4308-4F2E-9AA4-DA31BBBEA938}"/>
              </a:ext>
            </a:extLst>
          </p:cNvPr>
          <p:cNvGraphicFramePr>
            <a:graphicFrameLocks noGrp="1"/>
          </p:cNvGraphicFramePr>
          <p:nvPr>
            <p:ph type="tbl" sz="quarter" idx="13"/>
            <p:extLst>
              <p:ext uri="{D42A27DB-BD31-4B8C-83A1-F6EECF244321}">
                <p14:modId xmlns:p14="http://schemas.microsoft.com/office/powerpoint/2010/main" val="35617604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54347700"/>
                    </a:ext>
                  </a:extLst>
                </a:gridCol>
                <a:gridCol w="1810512">
                  <a:extLst>
                    <a:ext uri="{9D8B030D-6E8A-4147-A177-3AD203B41FA5}">
                      <a16:colId xmlns:a16="http://schemas.microsoft.com/office/drawing/2014/main" val="707233800"/>
                    </a:ext>
                  </a:extLst>
                </a:gridCol>
                <a:gridCol w="822960">
                  <a:extLst>
                    <a:ext uri="{9D8B030D-6E8A-4147-A177-3AD203B41FA5}">
                      <a16:colId xmlns:a16="http://schemas.microsoft.com/office/drawing/2014/main" val="535316873"/>
                    </a:ext>
                  </a:extLst>
                </a:gridCol>
                <a:gridCol w="822960">
                  <a:extLst>
                    <a:ext uri="{9D8B030D-6E8A-4147-A177-3AD203B41FA5}">
                      <a16:colId xmlns:a16="http://schemas.microsoft.com/office/drawing/2014/main" val="1946376175"/>
                    </a:ext>
                  </a:extLst>
                </a:gridCol>
                <a:gridCol w="822960">
                  <a:extLst>
                    <a:ext uri="{9D8B030D-6E8A-4147-A177-3AD203B41FA5}">
                      <a16:colId xmlns:a16="http://schemas.microsoft.com/office/drawing/2014/main" val="1704274548"/>
                    </a:ext>
                  </a:extLst>
                </a:gridCol>
                <a:gridCol w="822960">
                  <a:extLst>
                    <a:ext uri="{9D8B030D-6E8A-4147-A177-3AD203B41FA5}">
                      <a16:colId xmlns:a16="http://schemas.microsoft.com/office/drawing/2014/main" val="663091498"/>
                    </a:ext>
                  </a:extLst>
                </a:gridCol>
                <a:gridCol w="822960">
                  <a:extLst>
                    <a:ext uri="{9D8B030D-6E8A-4147-A177-3AD203B41FA5}">
                      <a16:colId xmlns:a16="http://schemas.microsoft.com/office/drawing/2014/main" val="11144568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317548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venzoarg - 2022-03-28 13:07:43</a:t>
                      </a:r>
                      <a:r>
                        <a:rPr kumimoji="0" lang="es-ES" sz="1000" b="0" i="0" u="none" strike="noStrike" kern="1200" cap="none" spc="0" normalizeH="0" baseline="0" noProof="0">
                          <a:ln>
                            <a:noFill/>
                          </a:ln>
                          <a:solidFill>
                            <a:prstClr val="black"/>
                          </a:solidFill>
                          <a:effectLst/>
                          <a:uLnTx/>
                          <a:uFillTx/>
                          <a:latin typeface="+mn-lt"/>
                          <a:ea typeface="+mn-ea"/>
                          <a:cs typeface="+mn-cs"/>
                        </a:rPr>
                        <a:t>
 vueltaaltascumbres se queda en #Venzo ❤️‍🔥🖤
El pasado Domingo 27 de Marzo competimos en #MinaClavero con #ciclistas de primer nivel de #Argentina.
Logramos la #victoria absoluta de la #competencia, quedándonos con la general masculina y logrando excelentes resultados de la mano de todo el teamvenzo.arg
.
.
🔥NUESTROS RESULTADOS:
🏆 General Masculina 120k y 82k
🏆 3 Top 10 General Femenina 120k y 82k
🏆 Top 10 General Masculina 82k
🏆 25 PODIOS
🏆 9 VICTORIAS 
🏆 20 TOP 5
🏆 18 TOP 3
.
Detrás de estos grandes logros, se encuentra nuestro coordinador deportivo ariel.arnaudo.9 quien confía en cada integrante del #teamvenzo sacando lo mejor de cada uno.
La gran familia Karabitian que apuesta al desarrollo y crecimiento del #ciclismo nacional
Y un equipo de profesionales y excelentes personas que conforman el staff de grupocarloskarabitian y que están en cada detalle para que el #team pueda dar lo mejor!
.
Agradecidos con los organizadores de la competencia por hacernos vivir una verdadera fiesta del #mtb
.
.
#SOMOSVENZO
#venzoargentina #venzoarg #vivivenzo #grupocarloskarabitian #ciclismoargentino #cycling #mtblife #cyclinglife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277418480_501563634709160_1036130542633996686_n.jpg?_nc_cat=106&amp;ccb=1-5&amp;_nc_sid=8ae9d6&amp;_nc_ohc=agenCWGgEWcAX8gfMUv&amp;_nc_ht=scontent-iad3-1.cdninstagram.com&amp;edm=AL-3X8kEAAAA&amp;oh=00_AT96tDHfdJ6QCB8V2kZg73aTYi5zCu6fc-EP7z_3m684ww&amp;oe=625A875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134998773"/>
                  </a:ext>
                </a:extLst>
              </a:tr>
            </a:tbl>
          </a:graphicData>
        </a:graphic>
      </p:graphicFrame>
      <p:sp>
        <p:nvSpPr>
          <p:cNvPr id="4" name="Text Placeholder 3">
            <a:extLst>
              <a:ext uri="{FF2B5EF4-FFF2-40B4-BE49-F238E27FC236}">
                <a16:creationId xmlns:a16="http://schemas.microsoft.com/office/drawing/2014/main" id="{6191B128-C15C-4D9C-BAB3-10F6AB5347F9}"/>
              </a:ext>
            </a:extLst>
          </p:cNvPr>
          <p:cNvSpPr>
            <a:spLocks noGrp="1"/>
          </p:cNvSpPr>
          <p:nvPr>
            <p:ph type="body" sz="quarter" idx="14"/>
          </p:nvPr>
        </p:nvSpPr>
        <p:spPr/>
        <p:txBody>
          <a:bodyPr/>
          <a:lstStyle/>
          <a:p>
            <a:r>
              <a:rPr lang="en-US"/>
              <a:t>03/12/2022 - 04/12/2022</a:t>
            </a:r>
          </a:p>
        </p:txBody>
      </p:sp>
    </p:spTree>
    <p:extLst>
      <p:ext uri="{BB962C8B-B14F-4D97-AF65-F5344CB8AC3E}">
        <p14:creationId xmlns:p14="http://schemas.microsoft.com/office/powerpoint/2010/main" val="21138581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CA1AB9-2151-4CFF-B379-6DE880361F16}"/>
              </a:ext>
            </a:extLst>
          </p:cNvPr>
          <p:cNvSpPr>
            <a:spLocks noGrp="1"/>
          </p:cNvSpPr>
          <p:nvPr>
            <p:ph type="title"/>
          </p:nvPr>
        </p:nvSpPr>
        <p:spPr/>
        <p:txBody>
          <a:bodyPr/>
          <a:lstStyle/>
          <a:p>
            <a:r>
              <a:rPr lang="en-US"/>
              <a:t>Instagram Posts Table | Teknialbikes - 11 of 25</a:t>
            </a:r>
          </a:p>
        </p:txBody>
      </p:sp>
      <p:graphicFrame>
        <p:nvGraphicFramePr>
          <p:cNvPr id="5" name="Table Placeholder 4">
            <a:extLst>
              <a:ext uri="{FF2B5EF4-FFF2-40B4-BE49-F238E27FC236}">
                <a16:creationId xmlns:a16="http://schemas.microsoft.com/office/drawing/2014/main" id="{5B061AC7-A257-4DA4-B856-7667E55D5F6B}"/>
              </a:ext>
            </a:extLst>
          </p:cNvPr>
          <p:cNvGraphicFramePr>
            <a:graphicFrameLocks noGrp="1"/>
          </p:cNvGraphicFramePr>
          <p:nvPr>
            <p:ph type="tbl" sz="quarter" idx="13"/>
            <p:extLst>
              <p:ext uri="{D42A27DB-BD31-4B8C-83A1-F6EECF244321}">
                <p14:modId xmlns:p14="http://schemas.microsoft.com/office/powerpoint/2010/main" val="14218702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540870263"/>
                    </a:ext>
                  </a:extLst>
                </a:gridCol>
                <a:gridCol w="1810512">
                  <a:extLst>
                    <a:ext uri="{9D8B030D-6E8A-4147-A177-3AD203B41FA5}">
                      <a16:colId xmlns:a16="http://schemas.microsoft.com/office/drawing/2014/main" val="3259100736"/>
                    </a:ext>
                  </a:extLst>
                </a:gridCol>
                <a:gridCol w="822960">
                  <a:extLst>
                    <a:ext uri="{9D8B030D-6E8A-4147-A177-3AD203B41FA5}">
                      <a16:colId xmlns:a16="http://schemas.microsoft.com/office/drawing/2014/main" val="741359319"/>
                    </a:ext>
                  </a:extLst>
                </a:gridCol>
                <a:gridCol w="822960">
                  <a:extLst>
                    <a:ext uri="{9D8B030D-6E8A-4147-A177-3AD203B41FA5}">
                      <a16:colId xmlns:a16="http://schemas.microsoft.com/office/drawing/2014/main" val="394840301"/>
                    </a:ext>
                  </a:extLst>
                </a:gridCol>
                <a:gridCol w="822960">
                  <a:extLst>
                    <a:ext uri="{9D8B030D-6E8A-4147-A177-3AD203B41FA5}">
                      <a16:colId xmlns:a16="http://schemas.microsoft.com/office/drawing/2014/main" val="1928779544"/>
                    </a:ext>
                  </a:extLst>
                </a:gridCol>
                <a:gridCol w="822960">
                  <a:extLst>
                    <a:ext uri="{9D8B030D-6E8A-4147-A177-3AD203B41FA5}">
                      <a16:colId xmlns:a16="http://schemas.microsoft.com/office/drawing/2014/main" val="3770400577"/>
                    </a:ext>
                  </a:extLst>
                </a:gridCol>
                <a:gridCol w="822960">
                  <a:extLst>
                    <a:ext uri="{9D8B030D-6E8A-4147-A177-3AD203B41FA5}">
                      <a16:colId xmlns:a16="http://schemas.microsoft.com/office/drawing/2014/main" val="13606842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918001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venzoarg - 2022-04-11 15:43:49</a:t>
                      </a:r>
                      <a:r>
                        <a:rPr kumimoji="0" lang="es-ES" sz="1000" b="0" i="0" u="none" strike="noStrike" kern="1200" cap="none" spc="0" normalizeH="0" baseline="0" noProof="0">
                          <a:ln>
                            <a:noFill/>
                          </a:ln>
                          <a:solidFill>
                            <a:prstClr val="black"/>
                          </a:solidFill>
                          <a:effectLst/>
                          <a:uLnTx/>
                          <a:uFillTx/>
                          <a:latin typeface="+mn-lt"/>
                          <a:ea typeface="+mn-ea"/>
                          <a:cs typeface="+mn-cs"/>
                        </a:rPr>
                        <a:t>
 Que #felices nos hace poder concretar la primera experiencia de #venzointernacional junto a nuestro proyecto teamvenzo.arg
Primer #equipo nacional con #bicicletas desarrolladas en #Argentina en participar de la primera fecha de la  #copadelmundo de #XCO cimtb
Un equipo con bases sólidas y #ciclistas de primer nivel en nuestro país, quienes paso a paso van creciendo y logrando resultados anecdóticos para el #ciclismoargentino.
Detrás de este gran proyecto se encuentra mucha gente trabajando para que sigamos adelante con más ganas y fuerzas en el desarrollo del #ciclismo nacional.
#Gracias a todos los que estuvieron acompañándonos:
grupocarloskarabitian
suplementosacross 
kokuen.cycling 
ziroox 
renaultarg
#FACIMO
.
.
#somosvenzo #venzo #venzoarg #venzoargentina #cycling #mtb #cyclinglife #mtblife #uci #ucimtbworldcup #cimtb #cimtbmichelin #ucimtb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278108743_548430303278186_7672192344585444070_n.jpg?_nc_cat=102&amp;ccb=1-5&amp;_nc_sid=8ae9d6&amp;_nc_ohc=XO37iqLIiAoAX-Jhls6&amp;_nc_ht=scontent-iad3-1.cdninstagram.com&amp;edm=AL-3X8kEAAAA&amp;oh=00_AT-NOwgFaiNUCAZtBNhtOxBbreJ27DRTpLn9UAUehST3Qw&amp;oe=625B9E0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939168802"/>
                  </a:ext>
                </a:extLst>
              </a:tr>
            </a:tbl>
          </a:graphicData>
        </a:graphic>
      </p:graphicFrame>
      <p:sp>
        <p:nvSpPr>
          <p:cNvPr id="4" name="Text Placeholder 3">
            <a:extLst>
              <a:ext uri="{FF2B5EF4-FFF2-40B4-BE49-F238E27FC236}">
                <a16:creationId xmlns:a16="http://schemas.microsoft.com/office/drawing/2014/main" id="{0BA87539-5593-41FF-8DD0-F39F88F96204}"/>
              </a:ext>
            </a:extLst>
          </p:cNvPr>
          <p:cNvSpPr>
            <a:spLocks noGrp="1"/>
          </p:cNvSpPr>
          <p:nvPr>
            <p:ph type="body" sz="quarter" idx="14"/>
          </p:nvPr>
        </p:nvSpPr>
        <p:spPr/>
        <p:txBody>
          <a:bodyPr/>
          <a:lstStyle/>
          <a:p>
            <a:r>
              <a:rPr lang="en-US"/>
              <a:t>03/12/2022 - 04/12/2022</a:t>
            </a:r>
          </a:p>
        </p:txBody>
      </p:sp>
    </p:spTree>
    <p:extLst>
      <p:ext uri="{BB962C8B-B14F-4D97-AF65-F5344CB8AC3E}">
        <p14:creationId xmlns:p14="http://schemas.microsoft.com/office/powerpoint/2010/main" val="11691920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974407-0E9E-4DED-9280-DC1CD98C001B}"/>
              </a:ext>
            </a:extLst>
          </p:cNvPr>
          <p:cNvSpPr>
            <a:spLocks noGrp="1"/>
          </p:cNvSpPr>
          <p:nvPr>
            <p:ph type="title"/>
          </p:nvPr>
        </p:nvSpPr>
        <p:spPr/>
        <p:txBody>
          <a:bodyPr/>
          <a:lstStyle/>
          <a:p>
            <a:r>
              <a:rPr lang="en-US"/>
              <a:t>Instagram Posts Table | Teknialbikes - 12 of 25</a:t>
            </a:r>
          </a:p>
        </p:txBody>
      </p:sp>
      <p:graphicFrame>
        <p:nvGraphicFramePr>
          <p:cNvPr id="5" name="Table Placeholder 4">
            <a:extLst>
              <a:ext uri="{FF2B5EF4-FFF2-40B4-BE49-F238E27FC236}">
                <a16:creationId xmlns:a16="http://schemas.microsoft.com/office/drawing/2014/main" id="{0548F210-6F64-4B74-BE16-3B9AEA4D313D}"/>
              </a:ext>
            </a:extLst>
          </p:cNvPr>
          <p:cNvGraphicFramePr>
            <a:graphicFrameLocks noGrp="1"/>
          </p:cNvGraphicFramePr>
          <p:nvPr>
            <p:ph type="tbl" sz="quarter" idx="13"/>
            <p:extLst>
              <p:ext uri="{D42A27DB-BD31-4B8C-83A1-F6EECF244321}">
                <p14:modId xmlns:p14="http://schemas.microsoft.com/office/powerpoint/2010/main" val="25144933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785895969"/>
                    </a:ext>
                  </a:extLst>
                </a:gridCol>
                <a:gridCol w="1810512">
                  <a:extLst>
                    <a:ext uri="{9D8B030D-6E8A-4147-A177-3AD203B41FA5}">
                      <a16:colId xmlns:a16="http://schemas.microsoft.com/office/drawing/2014/main" val="4093730536"/>
                    </a:ext>
                  </a:extLst>
                </a:gridCol>
                <a:gridCol w="822960">
                  <a:extLst>
                    <a:ext uri="{9D8B030D-6E8A-4147-A177-3AD203B41FA5}">
                      <a16:colId xmlns:a16="http://schemas.microsoft.com/office/drawing/2014/main" val="1071061211"/>
                    </a:ext>
                  </a:extLst>
                </a:gridCol>
                <a:gridCol w="822960">
                  <a:extLst>
                    <a:ext uri="{9D8B030D-6E8A-4147-A177-3AD203B41FA5}">
                      <a16:colId xmlns:a16="http://schemas.microsoft.com/office/drawing/2014/main" val="2275447158"/>
                    </a:ext>
                  </a:extLst>
                </a:gridCol>
                <a:gridCol w="822960">
                  <a:extLst>
                    <a:ext uri="{9D8B030D-6E8A-4147-A177-3AD203B41FA5}">
                      <a16:colId xmlns:a16="http://schemas.microsoft.com/office/drawing/2014/main" val="3550515798"/>
                    </a:ext>
                  </a:extLst>
                </a:gridCol>
                <a:gridCol w="822960">
                  <a:extLst>
                    <a:ext uri="{9D8B030D-6E8A-4147-A177-3AD203B41FA5}">
                      <a16:colId xmlns:a16="http://schemas.microsoft.com/office/drawing/2014/main" val="763326242"/>
                    </a:ext>
                  </a:extLst>
                </a:gridCol>
                <a:gridCol w="822960">
                  <a:extLst>
                    <a:ext uri="{9D8B030D-6E8A-4147-A177-3AD203B41FA5}">
                      <a16:colId xmlns:a16="http://schemas.microsoft.com/office/drawing/2014/main" val="5129569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598443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venzoarg - 2022-04-09 01:38:27</a:t>
                      </a:r>
                      <a:r>
                        <a:rPr kumimoji="0" lang="en-US" sz="1000" b="0" i="0" u="none" strike="noStrike" kern="1200" cap="none" spc="0" normalizeH="0" baseline="0" noProof="0">
                          <a:ln>
                            <a:noFill/>
                          </a:ln>
                          <a:solidFill>
                            <a:prstClr val="black"/>
                          </a:solidFill>
                          <a:effectLst/>
                          <a:uLnTx/>
                          <a:uFillTx/>
                          <a:latin typeface="+mn-lt"/>
                          <a:ea typeface="+mn-ea"/>
                          <a:cs typeface="+mn-cs"/>
                        </a:rPr>
                        <a:t>
 🗓 Sábado 09
#CopadelMundo de #XCO 
tomiduran111
Junior: 9:30hs
agustinduran66
Sub23 14:00hs
💻 Seguilos por www.sportv.tv
#SomosVenzo
#venzoargentina #venzoarg #venzo #cycling #mtb #uci #ucimtbworldcup #ucimtb #facimo #grupocarloskarabitian #teamvenzo #cimtb #cimtbmichelin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278009034_160714712994173_1343033986566250492_n.jpg?_nc_cat=103&amp;ccb=1-5&amp;_nc_sid=8ae9d6&amp;_nc_ohc=2_M7uCWjRxUAX-tzweX&amp;_nc_ht=scontent-iad3-1.cdninstagram.com&amp;edm=AL-3X8kEAAAA&amp;oh=00_AT8k16zqzs_4Kw62wVh1j9u255LfJGsjfmyzNhwwy-7Pbg&amp;oe=6259DCF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242130772"/>
                  </a:ext>
                </a:extLst>
              </a:tr>
            </a:tbl>
          </a:graphicData>
        </a:graphic>
      </p:graphicFrame>
      <p:sp>
        <p:nvSpPr>
          <p:cNvPr id="4" name="Text Placeholder 3">
            <a:extLst>
              <a:ext uri="{FF2B5EF4-FFF2-40B4-BE49-F238E27FC236}">
                <a16:creationId xmlns:a16="http://schemas.microsoft.com/office/drawing/2014/main" id="{99620338-6460-4C6B-B210-97CCDA3DFD8C}"/>
              </a:ext>
            </a:extLst>
          </p:cNvPr>
          <p:cNvSpPr>
            <a:spLocks noGrp="1"/>
          </p:cNvSpPr>
          <p:nvPr>
            <p:ph type="body" sz="quarter" idx="14"/>
          </p:nvPr>
        </p:nvSpPr>
        <p:spPr/>
        <p:txBody>
          <a:bodyPr/>
          <a:lstStyle/>
          <a:p>
            <a:r>
              <a:rPr lang="en-US"/>
              <a:t>03/12/2022 - 04/12/2022</a:t>
            </a:r>
          </a:p>
        </p:txBody>
      </p:sp>
    </p:spTree>
    <p:extLst>
      <p:ext uri="{BB962C8B-B14F-4D97-AF65-F5344CB8AC3E}">
        <p14:creationId xmlns:p14="http://schemas.microsoft.com/office/powerpoint/2010/main" val="24636839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BA2145-29CE-41F9-8BE6-62B8EEF3A40C}"/>
              </a:ext>
            </a:extLst>
          </p:cNvPr>
          <p:cNvSpPr>
            <a:spLocks noGrp="1"/>
          </p:cNvSpPr>
          <p:nvPr>
            <p:ph type="title"/>
          </p:nvPr>
        </p:nvSpPr>
        <p:spPr/>
        <p:txBody>
          <a:bodyPr/>
          <a:lstStyle/>
          <a:p>
            <a:r>
              <a:rPr lang="en-US"/>
              <a:t>Instagram Posts Table | Teknialbikes - 13 of 25</a:t>
            </a:r>
          </a:p>
        </p:txBody>
      </p:sp>
      <p:graphicFrame>
        <p:nvGraphicFramePr>
          <p:cNvPr id="5" name="Table Placeholder 4">
            <a:extLst>
              <a:ext uri="{FF2B5EF4-FFF2-40B4-BE49-F238E27FC236}">
                <a16:creationId xmlns:a16="http://schemas.microsoft.com/office/drawing/2014/main" id="{93D4C60A-1B03-44AD-A044-59B082BEC3FA}"/>
              </a:ext>
            </a:extLst>
          </p:cNvPr>
          <p:cNvGraphicFramePr>
            <a:graphicFrameLocks noGrp="1"/>
          </p:cNvGraphicFramePr>
          <p:nvPr>
            <p:ph type="tbl" sz="quarter" idx="13"/>
            <p:extLst>
              <p:ext uri="{D42A27DB-BD31-4B8C-83A1-F6EECF244321}">
                <p14:modId xmlns:p14="http://schemas.microsoft.com/office/powerpoint/2010/main" val="3279847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474906146"/>
                    </a:ext>
                  </a:extLst>
                </a:gridCol>
                <a:gridCol w="1810512">
                  <a:extLst>
                    <a:ext uri="{9D8B030D-6E8A-4147-A177-3AD203B41FA5}">
                      <a16:colId xmlns:a16="http://schemas.microsoft.com/office/drawing/2014/main" val="2846035980"/>
                    </a:ext>
                  </a:extLst>
                </a:gridCol>
                <a:gridCol w="822960">
                  <a:extLst>
                    <a:ext uri="{9D8B030D-6E8A-4147-A177-3AD203B41FA5}">
                      <a16:colId xmlns:a16="http://schemas.microsoft.com/office/drawing/2014/main" val="2653570880"/>
                    </a:ext>
                  </a:extLst>
                </a:gridCol>
                <a:gridCol w="822960">
                  <a:extLst>
                    <a:ext uri="{9D8B030D-6E8A-4147-A177-3AD203B41FA5}">
                      <a16:colId xmlns:a16="http://schemas.microsoft.com/office/drawing/2014/main" val="3992833233"/>
                    </a:ext>
                  </a:extLst>
                </a:gridCol>
                <a:gridCol w="822960">
                  <a:extLst>
                    <a:ext uri="{9D8B030D-6E8A-4147-A177-3AD203B41FA5}">
                      <a16:colId xmlns:a16="http://schemas.microsoft.com/office/drawing/2014/main" val="308141752"/>
                    </a:ext>
                  </a:extLst>
                </a:gridCol>
                <a:gridCol w="822960">
                  <a:extLst>
                    <a:ext uri="{9D8B030D-6E8A-4147-A177-3AD203B41FA5}">
                      <a16:colId xmlns:a16="http://schemas.microsoft.com/office/drawing/2014/main" val="867041107"/>
                    </a:ext>
                  </a:extLst>
                </a:gridCol>
                <a:gridCol w="822960">
                  <a:extLst>
                    <a:ext uri="{9D8B030D-6E8A-4147-A177-3AD203B41FA5}">
                      <a16:colId xmlns:a16="http://schemas.microsoft.com/office/drawing/2014/main" val="36209078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55425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venzoarg - 2022-04-09 18:55:57</a:t>
                      </a:r>
                      <a:r>
                        <a:rPr kumimoji="0" lang="en-US" sz="1000" b="0" i="0" u="none" strike="noStrike" kern="1200" cap="none" spc="0" normalizeH="0" baseline="0" noProof="0">
                          <a:ln>
                            <a:noFill/>
                          </a:ln>
                          <a:solidFill>
                            <a:prstClr val="black"/>
                          </a:solidFill>
                          <a:effectLst/>
                          <a:uLnTx/>
                          <a:uFillTx/>
                          <a:latin typeface="+mn-lt"/>
                          <a:ea typeface="+mn-ea"/>
                          <a:cs typeface="+mn-cs"/>
                        </a:rPr>
                        <a:t>
 Domingo 10
#copadelmundo de #xco
fernando_contreras1205 
alvaritomacias 
💻 Los acompañamos 14:15hs en Directo por redbullbike #RedBullTv 
#Somosvenzo
#venzo #venzoargentina #venzoarg #venzobikes #venzoxtreme #cimtb #cimtbmichelin #mtb #mtblife #cycling #cyclinglife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278182469_960417277995043_8172176716567952499_n.jpg?_nc_cat=104&amp;ccb=1-5&amp;_nc_sid=8ae9d6&amp;_nc_ohc=g8zPqTvztAkAX_Ey2Ol&amp;_nc_ht=scontent-iad3-1.cdninstagram.com&amp;edm=AL-3X8kEAAAA&amp;oh=00_AT8_tl_lhAm-HPROR7EWmOgixuOen8p_2dYCl4wagWxPmg&amp;oe=625B7DE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922283289"/>
                  </a:ext>
                </a:extLst>
              </a:tr>
            </a:tbl>
          </a:graphicData>
        </a:graphic>
      </p:graphicFrame>
      <p:sp>
        <p:nvSpPr>
          <p:cNvPr id="4" name="Text Placeholder 3">
            <a:extLst>
              <a:ext uri="{FF2B5EF4-FFF2-40B4-BE49-F238E27FC236}">
                <a16:creationId xmlns:a16="http://schemas.microsoft.com/office/drawing/2014/main" id="{F4742F17-59FB-491C-9265-B3F7F6F00746}"/>
              </a:ext>
            </a:extLst>
          </p:cNvPr>
          <p:cNvSpPr>
            <a:spLocks noGrp="1"/>
          </p:cNvSpPr>
          <p:nvPr>
            <p:ph type="body" sz="quarter" idx="14"/>
          </p:nvPr>
        </p:nvSpPr>
        <p:spPr/>
        <p:txBody>
          <a:bodyPr/>
          <a:lstStyle/>
          <a:p>
            <a:r>
              <a:rPr lang="en-US"/>
              <a:t>03/12/2022 - 04/12/2022</a:t>
            </a:r>
          </a:p>
        </p:txBody>
      </p:sp>
    </p:spTree>
    <p:extLst>
      <p:ext uri="{BB962C8B-B14F-4D97-AF65-F5344CB8AC3E}">
        <p14:creationId xmlns:p14="http://schemas.microsoft.com/office/powerpoint/2010/main" val="22178863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F9C0D1-4D01-45BA-9570-4F4539A723A9}"/>
              </a:ext>
            </a:extLst>
          </p:cNvPr>
          <p:cNvSpPr>
            <a:spLocks noGrp="1"/>
          </p:cNvSpPr>
          <p:nvPr>
            <p:ph type="title"/>
          </p:nvPr>
        </p:nvSpPr>
        <p:spPr/>
        <p:txBody>
          <a:bodyPr/>
          <a:lstStyle/>
          <a:p>
            <a:r>
              <a:rPr lang="en-US"/>
              <a:t>Instagram Posts Table | Teknialbikes - 14 of 25</a:t>
            </a:r>
          </a:p>
        </p:txBody>
      </p:sp>
      <p:graphicFrame>
        <p:nvGraphicFramePr>
          <p:cNvPr id="5" name="Table Placeholder 4">
            <a:extLst>
              <a:ext uri="{FF2B5EF4-FFF2-40B4-BE49-F238E27FC236}">
                <a16:creationId xmlns:a16="http://schemas.microsoft.com/office/drawing/2014/main" id="{1BFA97A6-4613-4C45-9C6C-D0789AA1814E}"/>
              </a:ext>
            </a:extLst>
          </p:cNvPr>
          <p:cNvGraphicFramePr>
            <a:graphicFrameLocks noGrp="1"/>
          </p:cNvGraphicFramePr>
          <p:nvPr>
            <p:ph type="tbl" sz="quarter" idx="13"/>
            <p:extLst>
              <p:ext uri="{D42A27DB-BD31-4B8C-83A1-F6EECF244321}">
                <p14:modId xmlns:p14="http://schemas.microsoft.com/office/powerpoint/2010/main" val="1963376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246768402"/>
                    </a:ext>
                  </a:extLst>
                </a:gridCol>
                <a:gridCol w="1810512">
                  <a:extLst>
                    <a:ext uri="{9D8B030D-6E8A-4147-A177-3AD203B41FA5}">
                      <a16:colId xmlns:a16="http://schemas.microsoft.com/office/drawing/2014/main" val="520820626"/>
                    </a:ext>
                  </a:extLst>
                </a:gridCol>
                <a:gridCol w="822960">
                  <a:extLst>
                    <a:ext uri="{9D8B030D-6E8A-4147-A177-3AD203B41FA5}">
                      <a16:colId xmlns:a16="http://schemas.microsoft.com/office/drawing/2014/main" val="2008276281"/>
                    </a:ext>
                  </a:extLst>
                </a:gridCol>
                <a:gridCol w="822960">
                  <a:extLst>
                    <a:ext uri="{9D8B030D-6E8A-4147-A177-3AD203B41FA5}">
                      <a16:colId xmlns:a16="http://schemas.microsoft.com/office/drawing/2014/main" val="785876222"/>
                    </a:ext>
                  </a:extLst>
                </a:gridCol>
                <a:gridCol w="822960">
                  <a:extLst>
                    <a:ext uri="{9D8B030D-6E8A-4147-A177-3AD203B41FA5}">
                      <a16:colId xmlns:a16="http://schemas.microsoft.com/office/drawing/2014/main" val="1564989931"/>
                    </a:ext>
                  </a:extLst>
                </a:gridCol>
                <a:gridCol w="822960">
                  <a:extLst>
                    <a:ext uri="{9D8B030D-6E8A-4147-A177-3AD203B41FA5}">
                      <a16:colId xmlns:a16="http://schemas.microsoft.com/office/drawing/2014/main" val="3803565254"/>
                    </a:ext>
                  </a:extLst>
                </a:gridCol>
                <a:gridCol w="822960">
                  <a:extLst>
                    <a:ext uri="{9D8B030D-6E8A-4147-A177-3AD203B41FA5}">
                      <a16:colId xmlns:a16="http://schemas.microsoft.com/office/drawing/2014/main" val="36488410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94215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olmobikes - 2022-03-30 14:54:12</a:t>
                      </a:r>
                      <a:r>
                        <a:rPr kumimoji="0" lang="en-US" sz="1000" b="0" i="0" u="none" strike="noStrike" kern="1200" cap="none" spc="0" normalizeH="0" baseline="0" noProof="0">
                          <a:ln>
                            <a:noFill/>
                          </a:ln>
                          <a:solidFill>
                            <a:prstClr val="black"/>
                          </a:solidFill>
                          <a:effectLst/>
                          <a:uLnTx/>
                          <a:uFillTx/>
                          <a:latin typeface="+mn-lt"/>
                          <a:ea typeface="+mn-ea"/>
                          <a:cs typeface="+mn-cs"/>
                        </a:rPr>
                        <a:t>
 Olmo All Terra. El camino lo hacés vos. 🚴🏻‍♀️🚴🏻
#bici #bicicleta #todoterreno #mountainbike #mtb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51.2885-15/277481575_350803786980974_5505717800751441058_n.jpg?_nc_cat=101&amp;ccb=1-5&amp;_nc_sid=8ae9d6&amp;_nc_ohc=V8YA69NjYLkAX8YgPuJ&amp;_nc_ht=scontent-lga3-1.cdninstagram.com&amp;edm=AL-3X8kEAAAA&amp;oh=00_AT_dQuRxFNa65uURbKHEdp9L11VEWNhUyx26R7VG2GswBg&amp;oe=625A4B1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86437126"/>
                  </a:ext>
                </a:extLst>
              </a:tr>
            </a:tbl>
          </a:graphicData>
        </a:graphic>
      </p:graphicFrame>
      <p:sp>
        <p:nvSpPr>
          <p:cNvPr id="4" name="Text Placeholder 3">
            <a:extLst>
              <a:ext uri="{FF2B5EF4-FFF2-40B4-BE49-F238E27FC236}">
                <a16:creationId xmlns:a16="http://schemas.microsoft.com/office/drawing/2014/main" id="{C4E9978D-7C7B-477C-A654-34166419F9B8}"/>
              </a:ext>
            </a:extLst>
          </p:cNvPr>
          <p:cNvSpPr>
            <a:spLocks noGrp="1"/>
          </p:cNvSpPr>
          <p:nvPr>
            <p:ph type="body" sz="quarter" idx="14"/>
          </p:nvPr>
        </p:nvSpPr>
        <p:spPr/>
        <p:txBody>
          <a:bodyPr/>
          <a:lstStyle/>
          <a:p>
            <a:r>
              <a:rPr lang="en-US"/>
              <a:t>03/12/2022 - 04/12/2022</a:t>
            </a:r>
          </a:p>
        </p:txBody>
      </p:sp>
    </p:spTree>
    <p:extLst>
      <p:ext uri="{BB962C8B-B14F-4D97-AF65-F5344CB8AC3E}">
        <p14:creationId xmlns:p14="http://schemas.microsoft.com/office/powerpoint/2010/main" val="36757534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9A1046-2CF0-4B16-AC71-4212B62CC35F}"/>
              </a:ext>
            </a:extLst>
          </p:cNvPr>
          <p:cNvSpPr>
            <a:spLocks noGrp="1"/>
          </p:cNvSpPr>
          <p:nvPr>
            <p:ph type="title"/>
          </p:nvPr>
        </p:nvSpPr>
        <p:spPr/>
        <p:txBody>
          <a:bodyPr/>
          <a:lstStyle/>
          <a:p>
            <a:r>
              <a:rPr lang="en-US"/>
              <a:t>Instagram Posts Table | Teknialbikes - 15 of 25</a:t>
            </a:r>
          </a:p>
        </p:txBody>
      </p:sp>
      <p:graphicFrame>
        <p:nvGraphicFramePr>
          <p:cNvPr id="5" name="Table Placeholder 4">
            <a:extLst>
              <a:ext uri="{FF2B5EF4-FFF2-40B4-BE49-F238E27FC236}">
                <a16:creationId xmlns:a16="http://schemas.microsoft.com/office/drawing/2014/main" id="{38DB7DC0-95BE-41D7-A194-1E64CCA9A78F}"/>
              </a:ext>
            </a:extLst>
          </p:cNvPr>
          <p:cNvGraphicFramePr>
            <a:graphicFrameLocks noGrp="1"/>
          </p:cNvGraphicFramePr>
          <p:nvPr>
            <p:ph type="tbl" sz="quarter" idx="13"/>
            <p:extLst>
              <p:ext uri="{D42A27DB-BD31-4B8C-83A1-F6EECF244321}">
                <p14:modId xmlns:p14="http://schemas.microsoft.com/office/powerpoint/2010/main" val="26393231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445735064"/>
                    </a:ext>
                  </a:extLst>
                </a:gridCol>
                <a:gridCol w="1810512">
                  <a:extLst>
                    <a:ext uri="{9D8B030D-6E8A-4147-A177-3AD203B41FA5}">
                      <a16:colId xmlns:a16="http://schemas.microsoft.com/office/drawing/2014/main" val="1788000670"/>
                    </a:ext>
                  </a:extLst>
                </a:gridCol>
                <a:gridCol w="822960">
                  <a:extLst>
                    <a:ext uri="{9D8B030D-6E8A-4147-A177-3AD203B41FA5}">
                      <a16:colId xmlns:a16="http://schemas.microsoft.com/office/drawing/2014/main" val="1295974519"/>
                    </a:ext>
                  </a:extLst>
                </a:gridCol>
                <a:gridCol w="822960">
                  <a:extLst>
                    <a:ext uri="{9D8B030D-6E8A-4147-A177-3AD203B41FA5}">
                      <a16:colId xmlns:a16="http://schemas.microsoft.com/office/drawing/2014/main" val="214493599"/>
                    </a:ext>
                  </a:extLst>
                </a:gridCol>
                <a:gridCol w="822960">
                  <a:extLst>
                    <a:ext uri="{9D8B030D-6E8A-4147-A177-3AD203B41FA5}">
                      <a16:colId xmlns:a16="http://schemas.microsoft.com/office/drawing/2014/main" val="1588036542"/>
                    </a:ext>
                  </a:extLst>
                </a:gridCol>
                <a:gridCol w="822960">
                  <a:extLst>
                    <a:ext uri="{9D8B030D-6E8A-4147-A177-3AD203B41FA5}">
                      <a16:colId xmlns:a16="http://schemas.microsoft.com/office/drawing/2014/main" val="4281699212"/>
                    </a:ext>
                  </a:extLst>
                </a:gridCol>
                <a:gridCol w="822960">
                  <a:extLst>
                    <a:ext uri="{9D8B030D-6E8A-4147-A177-3AD203B41FA5}">
                      <a16:colId xmlns:a16="http://schemas.microsoft.com/office/drawing/2014/main" val="12567597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092987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venzoarg - 2022-03-16 21:40:02</a:t>
                      </a:r>
                      <a:r>
                        <a:rPr kumimoji="0" lang="es-ES" sz="1000" b="0" i="0" u="none" strike="noStrike" kern="1200" cap="none" spc="0" normalizeH="0" baseline="0" noProof="0">
                          <a:ln>
                            <a:noFill/>
                          </a:ln>
                          <a:solidFill>
                            <a:prstClr val="black"/>
                          </a:solidFill>
                          <a:effectLst/>
                          <a:uLnTx/>
                          <a:uFillTx/>
                          <a:latin typeface="+mn-lt"/>
                          <a:ea typeface="+mn-ea"/>
                          <a:cs typeface="+mn-cs"/>
                        </a:rPr>
                        <a:t>
 Volvemos a vueltaaltascumbres 🔥❤️
Volvemos a reunirnos y estaremos presentes en la presentación de equipos de #VAC en #minaclavero el próximo 26 de Marzo.
Los invitamos a compartir y participar en la presentación de cada #team del país 🔥
y a visitar nuestro Stand, donde encontrarán las últimas novedades de #venzo ❤️🤍🖤
#SOMOSVENZO
#TEAMVENZO
#venzobikes #venzobike #venzoargentina #venzoarg #vivivenzo #cycling #ciclismoargentino #ciclismo #vueltaaltascumbres #mtb #mountainbike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275944046_1004104903625137_8073459261896264123_n.jpg?_nc_cat=103&amp;ccb=1-5&amp;_nc_sid=8ae9d6&amp;_nc_ohc=4aVPP4Tfma4AX88eaFh&amp;_nc_ht=scontent-iad3-1.cdninstagram.com&amp;edm=AL-3X8kEAAAA&amp;oh=00_AT-u-G-8y_DhTHBkN44p7Grc1xkK1JANnWAEKM1eJsoX7A&amp;oe=625A466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78499547"/>
                  </a:ext>
                </a:extLst>
              </a:tr>
            </a:tbl>
          </a:graphicData>
        </a:graphic>
      </p:graphicFrame>
      <p:sp>
        <p:nvSpPr>
          <p:cNvPr id="4" name="Text Placeholder 3">
            <a:extLst>
              <a:ext uri="{FF2B5EF4-FFF2-40B4-BE49-F238E27FC236}">
                <a16:creationId xmlns:a16="http://schemas.microsoft.com/office/drawing/2014/main" id="{75129B99-7516-4FAB-B45E-6468A9DA6747}"/>
              </a:ext>
            </a:extLst>
          </p:cNvPr>
          <p:cNvSpPr>
            <a:spLocks noGrp="1"/>
          </p:cNvSpPr>
          <p:nvPr>
            <p:ph type="body" sz="quarter" idx="14"/>
          </p:nvPr>
        </p:nvSpPr>
        <p:spPr/>
        <p:txBody>
          <a:bodyPr/>
          <a:lstStyle/>
          <a:p>
            <a:r>
              <a:rPr lang="en-US"/>
              <a:t>03/12/2022 - 04/12/2022</a:t>
            </a:r>
          </a:p>
        </p:txBody>
      </p:sp>
    </p:spTree>
    <p:extLst>
      <p:ext uri="{BB962C8B-B14F-4D97-AF65-F5344CB8AC3E}">
        <p14:creationId xmlns:p14="http://schemas.microsoft.com/office/powerpoint/2010/main" val="26235873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E07CF5-336E-4FE2-ACAF-5D10D656F900}"/>
              </a:ext>
            </a:extLst>
          </p:cNvPr>
          <p:cNvSpPr>
            <a:spLocks noGrp="1"/>
          </p:cNvSpPr>
          <p:nvPr>
            <p:ph type="title"/>
          </p:nvPr>
        </p:nvSpPr>
        <p:spPr/>
        <p:txBody>
          <a:bodyPr/>
          <a:lstStyle/>
          <a:p>
            <a:r>
              <a:rPr lang="en-US"/>
              <a:t>Instagram Posts Table | Teknialbikes - 16 of 25</a:t>
            </a:r>
          </a:p>
        </p:txBody>
      </p:sp>
      <p:graphicFrame>
        <p:nvGraphicFramePr>
          <p:cNvPr id="5" name="Table Placeholder 4">
            <a:extLst>
              <a:ext uri="{FF2B5EF4-FFF2-40B4-BE49-F238E27FC236}">
                <a16:creationId xmlns:a16="http://schemas.microsoft.com/office/drawing/2014/main" id="{01B75BBC-2904-43E3-ACEA-A142DD570903}"/>
              </a:ext>
            </a:extLst>
          </p:cNvPr>
          <p:cNvGraphicFramePr>
            <a:graphicFrameLocks noGrp="1"/>
          </p:cNvGraphicFramePr>
          <p:nvPr>
            <p:ph type="tbl" sz="quarter" idx="13"/>
            <p:extLst>
              <p:ext uri="{D42A27DB-BD31-4B8C-83A1-F6EECF244321}">
                <p14:modId xmlns:p14="http://schemas.microsoft.com/office/powerpoint/2010/main" val="4080972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291220951"/>
                    </a:ext>
                  </a:extLst>
                </a:gridCol>
                <a:gridCol w="1810512">
                  <a:extLst>
                    <a:ext uri="{9D8B030D-6E8A-4147-A177-3AD203B41FA5}">
                      <a16:colId xmlns:a16="http://schemas.microsoft.com/office/drawing/2014/main" val="2904157793"/>
                    </a:ext>
                  </a:extLst>
                </a:gridCol>
                <a:gridCol w="822960">
                  <a:extLst>
                    <a:ext uri="{9D8B030D-6E8A-4147-A177-3AD203B41FA5}">
                      <a16:colId xmlns:a16="http://schemas.microsoft.com/office/drawing/2014/main" val="2363976077"/>
                    </a:ext>
                  </a:extLst>
                </a:gridCol>
                <a:gridCol w="822960">
                  <a:extLst>
                    <a:ext uri="{9D8B030D-6E8A-4147-A177-3AD203B41FA5}">
                      <a16:colId xmlns:a16="http://schemas.microsoft.com/office/drawing/2014/main" val="2203224857"/>
                    </a:ext>
                  </a:extLst>
                </a:gridCol>
                <a:gridCol w="822960">
                  <a:extLst>
                    <a:ext uri="{9D8B030D-6E8A-4147-A177-3AD203B41FA5}">
                      <a16:colId xmlns:a16="http://schemas.microsoft.com/office/drawing/2014/main" val="3668207118"/>
                    </a:ext>
                  </a:extLst>
                </a:gridCol>
                <a:gridCol w="822960">
                  <a:extLst>
                    <a:ext uri="{9D8B030D-6E8A-4147-A177-3AD203B41FA5}">
                      <a16:colId xmlns:a16="http://schemas.microsoft.com/office/drawing/2014/main" val="1124121017"/>
                    </a:ext>
                  </a:extLst>
                </a:gridCol>
                <a:gridCol w="822960">
                  <a:extLst>
                    <a:ext uri="{9D8B030D-6E8A-4147-A177-3AD203B41FA5}">
                      <a16:colId xmlns:a16="http://schemas.microsoft.com/office/drawing/2014/main" val="40804992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42956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olmobikes - 2022-04-08 15:13:12</a:t>
                      </a:r>
                      <a:r>
                        <a:rPr kumimoji="0" lang="en-US" sz="1000" b="0" i="0" u="none" strike="noStrike" kern="1200" cap="none" spc="0" normalizeH="0" baseline="0" noProof="0">
                          <a:ln>
                            <a:noFill/>
                          </a:ln>
                          <a:solidFill>
                            <a:prstClr val="black"/>
                          </a:solidFill>
                          <a:effectLst/>
                          <a:uLnTx/>
                          <a:uFillTx/>
                          <a:latin typeface="+mn-lt"/>
                          <a:ea typeface="+mn-ea"/>
                          <a:cs typeface="+mn-cs"/>
                        </a:rPr>
                        <a:t>
 Amelie. Vintage style. 🚲🌹
#vintagebike #urbanbike #bici #bicicletaurbana #bicicleta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51.2885-15/277964738_152284450598197_8340229433562233002_n.jpg?_nc_cat=110&amp;ccb=1-5&amp;_nc_sid=8ae9d6&amp;_nc_ohc=xUu3S-gtkmsAX-LCA3y&amp;_nc_ht=scontent-lga3-1.cdninstagram.com&amp;edm=AL-3X8kEAAAA&amp;oh=00_AT-l6VAcUXsoTdtK1HzBTlEjafbXMcHybIFLqRQZvVWvfA&amp;oe=625B0D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8204477"/>
                  </a:ext>
                </a:extLst>
              </a:tr>
            </a:tbl>
          </a:graphicData>
        </a:graphic>
      </p:graphicFrame>
      <p:sp>
        <p:nvSpPr>
          <p:cNvPr id="4" name="Text Placeholder 3">
            <a:extLst>
              <a:ext uri="{FF2B5EF4-FFF2-40B4-BE49-F238E27FC236}">
                <a16:creationId xmlns:a16="http://schemas.microsoft.com/office/drawing/2014/main" id="{982A5073-B86B-4F97-845D-159567D69841}"/>
              </a:ext>
            </a:extLst>
          </p:cNvPr>
          <p:cNvSpPr>
            <a:spLocks noGrp="1"/>
          </p:cNvSpPr>
          <p:nvPr>
            <p:ph type="body" sz="quarter" idx="14"/>
          </p:nvPr>
        </p:nvSpPr>
        <p:spPr/>
        <p:txBody>
          <a:bodyPr/>
          <a:lstStyle/>
          <a:p>
            <a:r>
              <a:rPr lang="en-US"/>
              <a:t>03/12/2022 - 04/12/2022</a:t>
            </a:r>
          </a:p>
        </p:txBody>
      </p:sp>
    </p:spTree>
    <p:extLst>
      <p:ext uri="{BB962C8B-B14F-4D97-AF65-F5344CB8AC3E}">
        <p14:creationId xmlns:p14="http://schemas.microsoft.com/office/powerpoint/2010/main" val="265475330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F1BF93-9381-4B4D-A696-2A2793F4D57A}"/>
              </a:ext>
            </a:extLst>
          </p:cNvPr>
          <p:cNvSpPr>
            <a:spLocks noGrp="1"/>
          </p:cNvSpPr>
          <p:nvPr>
            <p:ph type="title"/>
          </p:nvPr>
        </p:nvSpPr>
        <p:spPr/>
        <p:txBody>
          <a:bodyPr/>
          <a:lstStyle/>
          <a:p>
            <a:r>
              <a:rPr lang="en-US"/>
              <a:t>Instagram Posts Table | Teknialbikes - 17 of 25</a:t>
            </a:r>
          </a:p>
        </p:txBody>
      </p:sp>
      <p:graphicFrame>
        <p:nvGraphicFramePr>
          <p:cNvPr id="5" name="Table Placeholder 4">
            <a:extLst>
              <a:ext uri="{FF2B5EF4-FFF2-40B4-BE49-F238E27FC236}">
                <a16:creationId xmlns:a16="http://schemas.microsoft.com/office/drawing/2014/main" id="{16C90792-3ED5-4D4A-B153-6414D7F97A1A}"/>
              </a:ext>
            </a:extLst>
          </p:cNvPr>
          <p:cNvGraphicFramePr>
            <a:graphicFrameLocks noGrp="1"/>
          </p:cNvGraphicFramePr>
          <p:nvPr>
            <p:ph type="tbl" sz="quarter" idx="13"/>
            <p:extLst>
              <p:ext uri="{D42A27DB-BD31-4B8C-83A1-F6EECF244321}">
                <p14:modId xmlns:p14="http://schemas.microsoft.com/office/powerpoint/2010/main" val="21039410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203768488"/>
                    </a:ext>
                  </a:extLst>
                </a:gridCol>
                <a:gridCol w="1810512">
                  <a:extLst>
                    <a:ext uri="{9D8B030D-6E8A-4147-A177-3AD203B41FA5}">
                      <a16:colId xmlns:a16="http://schemas.microsoft.com/office/drawing/2014/main" val="933534400"/>
                    </a:ext>
                  </a:extLst>
                </a:gridCol>
                <a:gridCol w="822960">
                  <a:extLst>
                    <a:ext uri="{9D8B030D-6E8A-4147-A177-3AD203B41FA5}">
                      <a16:colId xmlns:a16="http://schemas.microsoft.com/office/drawing/2014/main" val="4055581488"/>
                    </a:ext>
                  </a:extLst>
                </a:gridCol>
                <a:gridCol w="822960">
                  <a:extLst>
                    <a:ext uri="{9D8B030D-6E8A-4147-A177-3AD203B41FA5}">
                      <a16:colId xmlns:a16="http://schemas.microsoft.com/office/drawing/2014/main" val="1119233169"/>
                    </a:ext>
                  </a:extLst>
                </a:gridCol>
                <a:gridCol w="822960">
                  <a:extLst>
                    <a:ext uri="{9D8B030D-6E8A-4147-A177-3AD203B41FA5}">
                      <a16:colId xmlns:a16="http://schemas.microsoft.com/office/drawing/2014/main" val="4186404970"/>
                    </a:ext>
                  </a:extLst>
                </a:gridCol>
                <a:gridCol w="822960">
                  <a:extLst>
                    <a:ext uri="{9D8B030D-6E8A-4147-A177-3AD203B41FA5}">
                      <a16:colId xmlns:a16="http://schemas.microsoft.com/office/drawing/2014/main" val="4255551891"/>
                    </a:ext>
                  </a:extLst>
                </a:gridCol>
                <a:gridCol w="822960">
                  <a:extLst>
                    <a:ext uri="{9D8B030D-6E8A-4147-A177-3AD203B41FA5}">
                      <a16:colId xmlns:a16="http://schemas.microsoft.com/office/drawing/2014/main" val="15246313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973344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venzoarg - 2022-04-06 17:46:38</a:t>
                      </a:r>
                      <a:r>
                        <a:rPr kumimoji="0" lang="en-US" sz="1000" b="0" i="0" u="none" strike="noStrike" kern="1200" cap="none" spc="0" normalizeH="0" baseline="0" noProof="0">
                          <a:ln>
                            <a:noFill/>
                          </a:ln>
                          <a:solidFill>
                            <a:prstClr val="black"/>
                          </a:solidFill>
                          <a:effectLst/>
                          <a:uLnTx/>
                          <a:uFillTx/>
                          <a:latin typeface="+mn-lt"/>
                          <a:ea typeface="+mn-ea"/>
                          <a:cs typeface="+mn-cs"/>
                        </a:rPr>
                        <a:t>
 Este fin de semana, integrantes del teamvenzo.arg estarán participando de la Primer Fecha de la #CopadelMundo de #XCO junto a las #venzoxtreme 🔥
.
Les compartimos en este post, los horarios de transmisión en vivo por #RedBullTV 👉🏻 Link en redbullbike
.
.
Estaremos todos apoyando a nuestros #ciclistas y al crecimiento del #ciclismoargentino en el mundo ✊🏻🔥
.
.
#somosvenzo #venzo #venzoargentina #venzoarg #cycling #mtb #cyclinglife #mtblife #uci #ucimtbworldcup #ucimtb #facimo #teamvenzo #cimtb #cimtbmichelin
cimtb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277898193_153008703857305_21559685012849459_n.jpg?_nc_cat=103&amp;ccb=1-5&amp;_nc_sid=8ae9d6&amp;_nc_ohc=rutUXInFM2IAX9U4-yq&amp;_nc_ht=scontent-iad3-1.cdninstagram.com&amp;edm=AL-3X8kEAAAA&amp;oh=00_AT9jsdHlvfhrOwBXFo_02mhedV4jSLilZktREjh6DRd-6w&amp;oe=625ADD1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94311959"/>
                  </a:ext>
                </a:extLst>
              </a:tr>
            </a:tbl>
          </a:graphicData>
        </a:graphic>
      </p:graphicFrame>
      <p:sp>
        <p:nvSpPr>
          <p:cNvPr id="4" name="Text Placeholder 3">
            <a:extLst>
              <a:ext uri="{FF2B5EF4-FFF2-40B4-BE49-F238E27FC236}">
                <a16:creationId xmlns:a16="http://schemas.microsoft.com/office/drawing/2014/main" id="{47CF7D5B-B4C0-4241-940B-6B97A16E6737}"/>
              </a:ext>
            </a:extLst>
          </p:cNvPr>
          <p:cNvSpPr>
            <a:spLocks noGrp="1"/>
          </p:cNvSpPr>
          <p:nvPr>
            <p:ph type="body" sz="quarter" idx="14"/>
          </p:nvPr>
        </p:nvSpPr>
        <p:spPr/>
        <p:txBody>
          <a:bodyPr/>
          <a:lstStyle/>
          <a:p>
            <a:r>
              <a:rPr lang="en-US"/>
              <a:t>03/12/2022 - 04/12/2022</a:t>
            </a:r>
          </a:p>
        </p:txBody>
      </p:sp>
    </p:spTree>
    <p:extLst>
      <p:ext uri="{BB962C8B-B14F-4D97-AF65-F5344CB8AC3E}">
        <p14:creationId xmlns:p14="http://schemas.microsoft.com/office/powerpoint/2010/main" val="5653938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130D58-1F68-4CD8-AC7A-6CB56C1B3A4B}"/>
              </a:ext>
            </a:extLst>
          </p:cNvPr>
          <p:cNvSpPr>
            <a:spLocks noGrp="1"/>
          </p:cNvSpPr>
          <p:nvPr>
            <p:ph type="title"/>
          </p:nvPr>
        </p:nvSpPr>
        <p:spPr/>
        <p:txBody>
          <a:bodyPr/>
          <a:lstStyle/>
          <a:p>
            <a:r>
              <a:rPr lang="en-US"/>
              <a:t>Instagram Posts Table | Teknialbikes - 18 of 25</a:t>
            </a:r>
          </a:p>
        </p:txBody>
      </p:sp>
      <p:graphicFrame>
        <p:nvGraphicFramePr>
          <p:cNvPr id="5" name="Table Placeholder 4">
            <a:extLst>
              <a:ext uri="{FF2B5EF4-FFF2-40B4-BE49-F238E27FC236}">
                <a16:creationId xmlns:a16="http://schemas.microsoft.com/office/drawing/2014/main" id="{DD3F2FB6-869F-47F9-8E54-77F9C91B766A}"/>
              </a:ext>
            </a:extLst>
          </p:cNvPr>
          <p:cNvGraphicFramePr>
            <a:graphicFrameLocks noGrp="1"/>
          </p:cNvGraphicFramePr>
          <p:nvPr>
            <p:ph type="tbl" sz="quarter" idx="13"/>
            <p:extLst>
              <p:ext uri="{D42A27DB-BD31-4B8C-83A1-F6EECF244321}">
                <p14:modId xmlns:p14="http://schemas.microsoft.com/office/powerpoint/2010/main" val="33177204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726787049"/>
                    </a:ext>
                  </a:extLst>
                </a:gridCol>
                <a:gridCol w="1810512">
                  <a:extLst>
                    <a:ext uri="{9D8B030D-6E8A-4147-A177-3AD203B41FA5}">
                      <a16:colId xmlns:a16="http://schemas.microsoft.com/office/drawing/2014/main" val="1290646091"/>
                    </a:ext>
                  </a:extLst>
                </a:gridCol>
                <a:gridCol w="822960">
                  <a:extLst>
                    <a:ext uri="{9D8B030D-6E8A-4147-A177-3AD203B41FA5}">
                      <a16:colId xmlns:a16="http://schemas.microsoft.com/office/drawing/2014/main" val="838845783"/>
                    </a:ext>
                  </a:extLst>
                </a:gridCol>
                <a:gridCol w="822960">
                  <a:extLst>
                    <a:ext uri="{9D8B030D-6E8A-4147-A177-3AD203B41FA5}">
                      <a16:colId xmlns:a16="http://schemas.microsoft.com/office/drawing/2014/main" val="1226560721"/>
                    </a:ext>
                  </a:extLst>
                </a:gridCol>
                <a:gridCol w="822960">
                  <a:extLst>
                    <a:ext uri="{9D8B030D-6E8A-4147-A177-3AD203B41FA5}">
                      <a16:colId xmlns:a16="http://schemas.microsoft.com/office/drawing/2014/main" val="774452048"/>
                    </a:ext>
                  </a:extLst>
                </a:gridCol>
                <a:gridCol w="822960">
                  <a:extLst>
                    <a:ext uri="{9D8B030D-6E8A-4147-A177-3AD203B41FA5}">
                      <a16:colId xmlns:a16="http://schemas.microsoft.com/office/drawing/2014/main" val="2011908444"/>
                    </a:ext>
                  </a:extLst>
                </a:gridCol>
                <a:gridCol w="822960">
                  <a:extLst>
                    <a:ext uri="{9D8B030D-6E8A-4147-A177-3AD203B41FA5}">
                      <a16:colId xmlns:a16="http://schemas.microsoft.com/office/drawing/2014/main" val="24329593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07566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venzoarg - 2022-03-20 20:47:09</a:t>
                      </a:r>
                      <a:r>
                        <a:rPr kumimoji="0" lang="en-US" sz="1000" b="0" i="0" u="none" strike="noStrike" kern="1200" cap="none" spc="0" normalizeH="0" baseline="0" noProof="0">
                          <a:ln>
                            <a:noFill/>
                          </a:ln>
                          <a:solidFill>
                            <a:prstClr val="black"/>
                          </a:solidFill>
                          <a:effectLst/>
                          <a:uLnTx/>
                          <a:uFillTx/>
                          <a:latin typeface="+mn-lt"/>
                          <a:ea typeface="+mn-ea"/>
                          <a:cs typeface="+mn-cs"/>
                        </a:rPr>
                        <a:t>
 Visitá nuestro #puntovenzo este próximo fin de semana en vueltaaltascumbres
.
Te mostraremos lo último de #venzo y brindaremos información de todos nuestros productos. 
.
Las #doblesvenzo ya están disponibles en el mercado argentino.
Vení a ver de cerca las tan esperadas #venzoxtreme
.
.
Nos vemos en una semana!
#Somosvenzo
.
.
#vac #vueltaaltascumbres #venzobikes #venzobike #ciclismo #ciclismoargentino #cycling #cyclinglife #xc #xco #mtb #mtblife #mountainbike #xcm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276232224_491056812613067_7834818133482165389_n.jpg?_nc_cat=106&amp;ccb=1-5&amp;_nc_sid=8ae9d6&amp;_nc_ohc=N7yFggpHu-kAX__sQA-&amp;_nc_ht=scontent-iad3-1.cdninstagram.com&amp;edm=AL-3X8kEAAAA&amp;oh=00_AT-BKMGz4WlToQgvrZPDopVroJQxOEe5vQxkkPc35abS3w&amp;oe=625A9489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889205702"/>
                  </a:ext>
                </a:extLst>
              </a:tr>
            </a:tbl>
          </a:graphicData>
        </a:graphic>
      </p:graphicFrame>
      <p:sp>
        <p:nvSpPr>
          <p:cNvPr id="4" name="Text Placeholder 3">
            <a:extLst>
              <a:ext uri="{FF2B5EF4-FFF2-40B4-BE49-F238E27FC236}">
                <a16:creationId xmlns:a16="http://schemas.microsoft.com/office/drawing/2014/main" id="{D2F265D2-CDD8-4103-BFC6-C3BB5D3FB23E}"/>
              </a:ext>
            </a:extLst>
          </p:cNvPr>
          <p:cNvSpPr>
            <a:spLocks noGrp="1"/>
          </p:cNvSpPr>
          <p:nvPr>
            <p:ph type="body" sz="quarter" idx="14"/>
          </p:nvPr>
        </p:nvSpPr>
        <p:spPr/>
        <p:txBody>
          <a:bodyPr/>
          <a:lstStyle/>
          <a:p>
            <a:r>
              <a:rPr lang="en-US"/>
              <a:t>03/12/2022 - 04/12/2022</a:t>
            </a:r>
          </a:p>
        </p:txBody>
      </p:sp>
    </p:spTree>
    <p:extLst>
      <p:ext uri="{BB962C8B-B14F-4D97-AF65-F5344CB8AC3E}">
        <p14:creationId xmlns:p14="http://schemas.microsoft.com/office/powerpoint/2010/main" val="43852566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303F6F-597A-4447-A3A0-24D770606534}"/>
              </a:ext>
            </a:extLst>
          </p:cNvPr>
          <p:cNvSpPr>
            <a:spLocks noGrp="1"/>
          </p:cNvSpPr>
          <p:nvPr>
            <p:ph type="title"/>
          </p:nvPr>
        </p:nvSpPr>
        <p:spPr/>
        <p:txBody>
          <a:bodyPr/>
          <a:lstStyle/>
          <a:p>
            <a:r>
              <a:rPr lang="en-US"/>
              <a:t>Instagram Posts Table | Teknialbikes - 19 of 25</a:t>
            </a:r>
          </a:p>
        </p:txBody>
      </p:sp>
      <p:graphicFrame>
        <p:nvGraphicFramePr>
          <p:cNvPr id="5" name="Table Placeholder 4">
            <a:extLst>
              <a:ext uri="{FF2B5EF4-FFF2-40B4-BE49-F238E27FC236}">
                <a16:creationId xmlns:a16="http://schemas.microsoft.com/office/drawing/2014/main" id="{6A1AB37F-9029-4BA5-B6CF-037AC971C387}"/>
              </a:ext>
            </a:extLst>
          </p:cNvPr>
          <p:cNvGraphicFramePr>
            <a:graphicFrameLocks noGrp="1"/>
          </p:cNvGraphicFramePr>
          <p:nvPr>
            <p:ph type="tbl" sz="quarter" idx="13"/>
            <p:extLst>
              <p:ext uri="{D42A27DB-BD31-4B8C-83A1-F6EECF244321}">
                <p14:modId xmlns:p14="http://schemas.microsoft.com/office/powerpoint/2010/main" val="39822666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721288882"/>
                    </a:ext>
                  </a:extLst>
                </a:gridCol>
                <a:gridCol w="1810512">
                  <a:extLst>
                    <a:ext uri="{9D8B030D-6E8A-4147-A177-3AD203B41FA5}">
                      <a16:colId xmlns:a16="http://schemas.microsoft.com/office/drawing/2014/main" val="4013928431"/>
                    </a:ext>
                  </a:extLst>
                </a:gridCol>
                <a:gridCol w="822960">
                  <a:extLst>
                    <a:ext uri="{9D8B030D-6E8A-4147-A177-3AD203B41FA5}">
                      <a16:colId xmlns:a16="http://schemas.microsoft.com/office/drawing/2014/main" val="1101542728"/>
                    </a:ext>
                  </a:extLst>
                </a:gridCol>
                <a:gridCol w="822960">
                  <a:extLst>
                    <a:ext uri="{9D8B030D-6E8A-4147-A177-3AD203B41FA5}">
                      <a16:colId xmlns:a16="http://schemas.microsoft.com/office/drawing/2014/main" val="453606893"/>
                    </a:ext>
                  </a:extLst>
                </a:gridCol>
                <a:gridCol w="822960">
                  <a:extLst>
                    <a:ext uri="{9D8B030D-6E8A-4147-A177-3AD203B41FA5}">
                      <a16:colId xmlns:a16="http://schemas.microsoft.com/office/drawing/2014/main" val="3068794936"/>
                    </a:ext>
                  </a:extLst>
                </a:gridCol>
                <a:gridCol w="822960">
                  <a:extLst>
                    <a:ext uri="{9D8B030D-6E8A-4147-A177-3AD203B41FA5}">
                      <a16:colId xmlns:a16="http://schemas.microsoft.com/office/drawing/2014/main" val="3552462999"/>
                    </a:ext>
                  </a:extLst>
                </a:gridCol>
                <a:gridCol w="822960">
                  <a:extLst>
                    <a:ext uri="{9D8B030D-6E8A-4147-A177-3AD203B41FA5}">
                      <a16:colId xmlns:a16="http://schemas.microsoft.com/office/drawing/2014/main" val="13591524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879536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raleigh.bicicletas - 2022-03-23 11:17:35</a:t>
                      </a:r>
                      <a:r>
                        <a:rPr kumimoji="0" lang="en-US" sz="1000" b="0" i="0" u="none" strike="noStrike" kern="1200" cap="none" spc="0" normalizeH="0" baseline="0" noProof="0">
                          <a:ln>
                            <a:noFill/>
                          </a:ln>
                          <a:solidFill>
                            <a:prstClr val="black"/>
                          </a:solidFill>
                          <a:effectLst/>
                          <a:uLnTx/>
                          <a:uFillTx/>
                          <a:latin typeface="+mn-lt"/>
                          <a:ea typeface="+mn-ea"/>
                          <a:cs typeface="+mn-cs"/>
                        </a:rPr>
                        <a:t>
 ::
#RaleighTeam
Con los mismos colores y la misma pasión, siempre dejándolo todo, el equipo Azzurra estrena nueva casaca en este 2022.
La vas a ver pasar por las pistas desafiando todos los terrenos y la vas a ver subirse a los podios de toda la Argentina.
.
🚲 #SomosRaleigh
.
.
.
.
#RaleighTeam #FamiliaAzzurra #Mojave #MejorEnBici #SomosRaleigh #DesafiandoTodosLosTerrenos #mtblife #mtb #mtblove #mtbiking #DesafioRaleigh RaleighDalSanto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51.29350-15/277146705_837463587644352_6086532251341649086_n.jpg?_nc_cat=108&amp;ccb=1-5&amp;_nc_sid=8ae9d6&amp;_nc_ohc=9ufEj_ObcKcAX_4Dwk5&amp;_nc_ht=scontent-lga3-1.cdninstagram.com&amp;edm=AL-3X8kEAAAA&amp;oh=00_AT83yAw5IiXouKbl2jtyd92f8py3lT8V_Fkwkfr_wnQWtw&amp;oe=625A97C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567937875"/>
                  </a:ext>
                </a:extLst>
              </a:tr>
            </a:tbl>
          </a:graphicData>
        </a:graphic>
      </p:graphicFrame>
      <p:sp>
        <p:nvSpPr>
          <p:cNvPr id="4" name="Text Placeholder 3">
            <a:extLst>
              <a:ext uri="{FF2B5EF4-FFF2-40B4-BE49-F238E27FC236}">
                <a16:creationId xmlns:a16="http://schemas.microsoft.com/office/drawing/2014/main" id="{2855B113-135C-40B7-A7B2-C335247B683C}"/>
              </a:ext>
            </a:extLst>
          </p:cNvPr>
          <p:cNvSpPr>
            <a:spLocks noGrp="1"/>
          </p:cNvSpPr>
          <p:nvPr>
            <p:ph type="body" sz="quarter" idx="14"/>
          </p:nvPr>
        </p:nvSpPr>
        <p:spPr/>
        <p:txBody>
          <a:bodyPr/>
          <a:lstStyle/>
          <a:p>
            <a:r>
              <a:rPr lang="en-US"/>
              <a:t>03/12/2022 - 04/12/2022</a:t>
            </a:r>
          </a:p>
        </p:txBody>
      </p:sp>
    </p:spTree>
    <p:extLst>
      <p:ext uri="{BB962C8B-B14F-4D97-AF65-F5344CB8AC3E}">
        <p14:creationId xmlns:p14="http://schemas.microsoft.com/office/powerpoint/2010/main" val="289942401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019B94-08E5-46AC-990C-ED8F8D29D09C}"/>
              </a:ext>
            </a:extLst>
          </p:cNvPr>
          <p:cNvSpPr>
            <a:spLocks noGrp="1"/>
          </p:cNvSpPr>
          <p:nvPr>
            <p:ph type="title"/>
          </p:nvPr>
        </p:nvSpPr>
        <p:spPr/>
        <p:txBody>
          <a:bodyPr/>
          <a:lstStyle/>
          <a:p>
            <a:r>
              <a:rPr lang="en-US"/>
              <a:t>Instagram Posts Table | Teknialbikes - 20 of 25</a:t>
            </a:r>
          </a:p>
        </p:txBody>
      </p:sp>
      <p:graphicFrame>
        <p:nvGraphicFramePr>
          <p:cNvPr id="5" name="Table Placeholder 4">
            <a:extLst>
              <a:ext uri="{FF2B5EF4-FFF2-40B4-BE49-F238E27FC236}">
                <a16:creationId xmlns:a16="http://schemas.microsoft.com/office/drawing/2014/main" id="{50A7CB25-6B75-4DBA-A5E3-58D2539AA42B}"/>
              </a:ext>
            </a:extLst>
          </p:cNvPr>
          <p:cNvGraphicFramePr>
            <a:graphicFrameLocks noGrp="1"/>
          </p:cNvGraphicFramePr>
          <p:nvPr>
            <p:ph type="tbl" sz="quarter" idx="13"/>
            <p:extLst>
              <p:ext uri="{D42A27DB-BD31-4B8C-83A1-F6EECF244321}">
                <p14:modId xmlns:p14="http://schemas.microsoft.com/office/powerpoint/2010/main" val="12088744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812309948"/>
                    </a:ext>
                  </a:extLst>
                </a:gridCol>
                <a:gridCol w="1810512">
                  <a:extLst>
                    <a:ext uri="{9D8B030D-6E8A-4147-A177-3AD203B41FA5}">
                      <a16:colId xmlns:a16="http://schemas.microsoft.com/office/drawing/2014/main" val="1058694055"/>
                    </a:ext>
                  </a:extLst>
                </a:gridCol>
                <a:gridCol w="822960">
                  <a:extLst>
                    <a:ext uri="{9D8B030D-6E8A-4147-A177-3AD203B41FA5}">
                      <a16:colId xmlns:a16="http://schemas.microsoft.com/office/drawing/2014/main" val="1801415261"/>
                    </a:ext>
                  </a:extLst>
                </a:gridCol>
                <a:gridCol w="822960">
                  <a:extLst>
                    <a:ext uri="{9D8B030D-6E8A-4147-A177-3AD203B41FA5}">
                      <a16:colId xmlns:a16="http://schemas.microsoft.com/office/drawing/2014/main" val="2209351966"/>
                    </a:ext>
                  </a:extLst>
                </a:gridCol>
                <a:gridCol w="822960">
                  <a:extLst>
                    <a:ext uri="{9D8B030D-6E8A-4147-A177-3AD203B41FA5}">
                      <a16:colId xmlns:a16="http://schemas.microsoft.com/office/drawing/2014/main" val="2787481241"/>
                    </a:ext>
                  </a:extLst>
                </a:gridCol>
                <a:gridCol w="822960">
                  <a:extLst>
                    <a:ext uri="{9D8B030D-6E8A-4147-A177-3AD203B41FA5}">
                      <a16:colId xmlns:a16="http://schemas.microsoft.com/office/drawing/2014/main" val="2939659577"/>
                    </a:ext>
                  </a:extLst>
                </a:gridCol>
                <a:gridCol w="822960">
                  <a:extLst>
                    <a:ext uri="{9D8B030D-6E8A-4147-A177-3AD203B41FA5}">
                      <a16:colId xmlns:a16="http://schemas.microsoft.com/office/drawing/2014/main" val="17615781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486517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- 2022-03-29 12:30:08</a:t>
                      </a:r>
                      <a:r>
                        <a:rPr kumimoji="0" lang="en-US" sz="1000" b="0" i="0" u="none" strike="noStrike" kern="1200" cap="none" spc="0" normalizeH="0" baseline="0" noProof="0">
                          <a:ln>
                            <a:noFill/>
                          </a:ln>
                          <a:solidFill>
                            <a:prstClr val="black"/>
                          </a:solidFill>
                          <a:effectLst/>
                          <a:uLnTx/>
                          <a:uFillTx/>
                          <a:latin typeface="+mn-lt"/>
                          <a:ea typeface="+mn-ea"/>
                          <a:cs typeface="+mn-cs"/>
                        </a:rPr>
                        <a:t>
 &gt; Martes con M de " 𝗠𝗲 𝗺𝗲𝗿𝗲𝘇𝗰𝗼 𝘂𝗻𝗮 𝗻𝘂𝗲𝘃𝗮 𝗧𝗼𝗽𝗺𝗲𝗴𝗮 " 🙈 🙈
.
No lo pienses más, estás 𝙖 𝙪𝙣 𝙘𝙡𝙞𝙘𝙠 𝙙𝙚 𝙩𝙚𝙣𝙚𝙧𝙡𝙖. Corré a nuestra web [link en bio] y elegí a tu próxima compañera de rutas 😍💕🚲
.
.
.
.
.
#topmega #tubicitumundo #actitudtopmega #adrenalina #aventura #ciclismo #ciclismourbano #ciclismoargentina #bicis #bicicletas #mtbargentina #mtblife #mtblifestyle #movilidadsustentable #mountainbike #cycling #fitness #vidasustentable #movetediferente
.
𝘓𝘢𝘴 𝘪𝘮á𝘨𝘦𝘯𝘦𝘴 𝘱𝘶𝘣𝘭𝘪𝘤𝘢𝘥𝘢𝘴 𝘴𝘰𝘯 𝘮𝘦𝘳𝘢𝘮𝘦𝘯𝘵𝘦 𝘪𝘭𝘶𝘴𝘵𝘳𝘢𝘵𝘪𝘷𝘢𝘴</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277400547_815705552718805_5474121277418440406_n.jpg?_nc_cat=107&amp;ccb=1-5&amp;_nc_sid=8ae9d6&amp;_nc_ohc=Jlfzf8aYLyoAX-0KjBm&amp;_nc_ht=scontent-iad3-1.cdninstagram.com&amp;edm=AL-3X8kEAAAA&amp;oh=00_AT8ra81ckGL4hG8DCdQQhurpKJ72yAmwMDkNNYAWLbneGg&amp;oe=625B92B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11575147"/>
                  </a:ext>
                </a:extLst>
              </a:tr>
            </a:tbl>
          </a:graphicData>
        </a:graphic>
      </p:graphicFrame>
      <p:sp>
        <p:nvSpPr>
          <p:cNvPr id="4" name="Text Placeholder 3">
            <a:extLst>
              <a:ext uri="{FF2B5EF4-FFF2-40B4-BE49-F238E27FC236}">
                <a16:creationId xmlns:a16="http://schemas.microsoft.com/office/drawing/2014/main" id="{7B1AF060-2900-4992-A9F9-25708BF54DBE}"/>
              </a:ext>
            </a:extLst>
          </p:cNvPr>
          <p:cNvSpPr>
            <a:spLocks noGrp="1"/>
          </p:cNvSpPr>
          <p:nvPr>
            <p:ph type="body" sz="quarter" idx="14"/>
          </p:nvPr>
        </p:nvSpPr>
        <p:spPr/>
        <p:txBody>
          <a:bodyPr/>
          <a:lstStyle/>
          <a:p>
            <a:r>
              <a:rPr lang="en-US"/>
              <a:t>03/12/2022 - 04/12/2022</a:t>
            </a:r>
          </a:p>
        </p:txBody>
      </p:sp>
    </p:spTree>
    <p:extLst>
      <p:ext uri="{BB962C8B-B14F-4D97-AF65-F5344CB8AC3E}">
        <p14:creationId xmlns:p14="http://schemas.microsoft.com/office/powerpoint/2010/main" val="335111353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68264D-3991-4FB8-A291-01D4A4F0CA58}"/>
              </a:ext>
            </a:extLst>
          </p:cNvPr>
          <p:cNvSpPr>
            <a:spLocks noGrp="1"/>
          </p:cNvSpPr>
          <p:nvPr>
            <p:ph type="title"/>
          </p:nvPr>
        </p:nvSpPr>
        <p:spPr/>
        <p:txBody>
          <a:bodyPr/>
          <a:lstStyle/>
          <a:p>
            <a:r>
              <a:rPr lang="en-US"/>
              <a:t>Instagram Posts Table | Teknialbikes - 21 of 25</a:t>
            </a:r>
          </a:p>
        </p:txBody>
      </p:sp>
      <p:graphicFrame>
        <p:nvGraphicFramePr>
          <p:cNvPr id="5" name="Table Placeholder 4">
            <a:extLst>
              <a:ext uri="{FF2B5EF4-FFF2-40B4-BE49-F238E27FC236}">
                <a16:creationId xmlns:a16="http://schemas.microsoft.com/office/drawing/2014/main" id="{3FB20FBE-D035-4634-B7E9-41DC206D0518}"/>
              </a:ext>
            </a:extLst>
          </p:cNvPr>
          <p:cNvGraphicFramePr>
            <a:graphicFrameLocks noGrp="1"/>
          </p:cNvGraphicFramePr>
          <p:nvPr>
            <p:ph type="tbl" sz="quarter" idx="13"/>
            <p:extLst>
              <p:ext uri="{D42A27DB-BD31-4B8C-83A1-F6EECF244321}">
                <p14:modId xmlns:p14="http://schemas.microsoft.com/office/powerpoint/2010/main" val="1254908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283491664"/>
                    </a:ext>
                  </a:extLst>
                </a:gridCol>
                <a:gridCol w="1810512">
                  <a:extLst>
                    <a:ext uri="{9D8B030D-6E8A-4147-A177-3AD203B41FA5}">
                      <a16:colId xmlns:a16="http://schemas.microsoft.com/office/drawing/2014/main" val="1821766214"/>
                    </a:ext>
                  </a:extLst>
                </a:gridCol>
                <a:gridCol w="822960">
                  <a:extLst>
                    <a:ext uri="{9D8B030D-6E8A-4147-A177-3AD203B41FA5}">
                      <a16:colId xmlns:a16="http://schemas.microsoft.com/office/drawing/2014/main" val="3549315569"/>
                    </a:ext>
                  </a:extLst>
                </a:gridCol>
                <a:gridCol w="822960">
                  <a:extLst>
                    <a:ext uri="{9D8B030D-6E8A-4147-A177-3AD203B41FA5}">
                      <a16:colId xmlns:a16="http://schemas.microsoft.com/office/drawing/2014/main" val="566961495"/>
                    </a:ext>
                  </a:extLst>
                </a:gridCol>
                <a:gridCol w="822960">
                  <a:extLst>
                    <a:ext uri="{9D8B030D-6E8A-4147-A177-3AD203B41FA5}">
                      <a16:colId xmlns:a16="http://schemas.microsoft.com/office/drawing/2014/main" val="3374674097"/>
                    </a:ext>
                  </a:extLst>
                </a:gridCol>
                <a:gridCol w="822960">
                  <a:extLst>
                    <a:ext uri="{9D8B030D-6E8A-4147-A177-3AD203B41FA5}">
                      <a16:colId xmlns:a16="http://schemas.microsoft.com/office/drawing/2014/main" val="1158957750"/>
                    </a:ext>
                  </a:extLst>
                </a:gridCol>
                <a:gridCol w="822960">
                  <a:extLst>
                    <a:ext uri="{9D8B030D-6E8A-4147-A177-3AD203B41FA5}">
                      <a16:colId xmlns:a16="http://schemas.microsoft.com/office/drawing/2014/main" val="29652007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016595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motomelbicicletas - 2022-03-18 16:19:28</a:t>
                      </a:r>
                      <a:r>
                        <a:rPr kumimoji="0" lang="en-US" sz="1000" b="0" i="0" u="none" strike="noStrike" kern="1200" cap="none" spc="0" normalizeH="0" baseline="0" noProof="0">
                          <a:ln>
                            <a:noFill/>
                          </a:ln>
                          <a:solidFill>
                            <a:prstClr val="black"/>
                          </a:solidFill>
                          <a:effectLst/>
                          <a:uLnTx/>
                          <a:uFillTx/>
                          <a:latin typeface="+mn-lt"/>
                          <a:ea typeface="+mn-ea"/>
                          <a:cs typeface="+mn-cs"/>
                        </a:rPr>
                        <a:t>
 Elegido por ustedes como el #𝐉𝐮𝐠𝐚𝐝𝐨𝐫𝐌𝐨𝐭𝐨𝐦𝐞𝐥 de Febrero, 𝐉𝐮𝐥𝐢𝐚́𝐧 Á𝐥𝐯𝐚𝐫𝐞𝐳 recibió su premio. ¡Gracias por la buena onda, Juli! 😃
¿Quién será el próximo jugador ganador? 🤔
Bancamos el fútbol argentino.⁣⁣⁣
#MotomelTeBanca #Motomel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275953778_4898548680265690_2434118354050459896_n.jpg?_nc_cat=110&amp;ccb=1-5&amp;_nc_sid=8ae9d6&amp;_nc_ohc=1hd0oviLmPsAX8BcHYG&amp;_nc_ht=scontent-iad3-2.cdninstagram.com&amp;edm=AL-3X8kEAAAA&amp;oh=00_AT-o-5O4M8MaUPW30GPzfj5EywB8qY2jmJu0qb3XnnlM3Q&amp;oe=6259C1F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45110580"/>
                  </a:ext>
                </a:extLst>
              </a:tr>
            </a:tbl>
          </a:graphicData>
        </a:graphic>
      </p:graphicFrame>
      <p:sp>
        <p:nvSpPr>
          <p:cNvPr id="4" name="Text Placeholder 3">
            <a:extLst>
              <a:ext uri="{FF2B5EF4-FFF2-40B4-BE49-F238E27FC236}">
                <a16:creationId xmlns:a16="http://schemas.microsoft.com/office/drawing/2014/main" id="{46D70AFD-3D83-4F6D-8172-75DEBECABE3E}"/>
              </a:ext>
            </a:extLst>
          </p:cNvPr>
          <p:cNvSpPr>
            <a:spLocks noGrp="1"/>
          </p:cNvSpPr>
          <p:nvPr>
            <p:ph type="body" sz="quarter" idx="14"/>
          </p:nvPr>
        </p:nvSpPr>
        <p:spPr/>
        <p:txBody>
          <a:bodyPr/>
          <a:lstStyle/>
          <a:p>
            <a:r>
              <a:rPr lang="en-US"/>
              <a:t>03/12/2022 - 04/12/2022</a:t>
            </a:r>
          </a:p>
        </p:txBody>
      </p:sp>
    </p:spTree>
    <p:extLst>
      <p:ext uri="{BB962C8B-B14F-4D97-AF65-F5344CB8AC3E}">
        <p14:creationId xmlns:p14="http://schemas.microsoft.com/office/powerpoint/2010/main" val="13672037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D7F36C-B597-4CAA-ACAB-95C15BA41DAD}"/>
              </a:ext>
            </a:extLst>
          </p:cNvPr>
          <p:cNvSpPr>
            <a:spLocks noGrp="1"/>
          </p:cNvSpPr>
          <p:nvPr>
            <p:ph type="title"/>
          </p:nvPr>
        </p:nvSpPr>
        <p:spPr/>
        <p:txBody>
          <a:bodyPr/>
          <a:lstStyle/>
          <a:p>
            <a:r>
              <a:rPr lang="en-US"/>
              <a:t>Instagram Posts Table | Teknialbikes - 22 of 25</a:t>
            </a:r>
          </a:p>
        </p:txBody>
      </p:sp>
      <p:graphicFrame>
        <p:nvGraphicFramePr>
          <p:cNvPr id="5" name="Table Placeholder 4">
            <a:extLst>
              <a:ext uri="{FF2B5EF4-FFF2-40B4-BE49-F238E27FC236}">
                <a16:creationId xmlns:a16="http://schemas.microsoft.com/office/drawing/2014/main" id="{17126D23-9A18-4E25-BEEE-0F9620FCAB78}"/>
              </a:ext>
            </a:extLst>
          </p:cNvPr>
          <p:cNvGraphicFramePr>
            <a:graphicFrameLocks noGrp="1"/>
          </p:cNvGraphicFramePr>
          <p:nvPr>
            <p:ph type="tbl" sz="quarter" idx="13"/>
            <p:extLst>
              <p:ext uri="{D42A27DB-BD31-4B8C-83A1-F6EECF244321}">
                <p14:modId xmlns:p14="http://schemas.microsoft.com/office/powerpoint/2010/main" val="11734511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09735329"/>
                    </a:ext>
                  </a:extLst>
                </a:gridCol>
                <a:gridCol w="1810512">
                  <a:extLst>
                    <a:ext uri="{9D8B030D-6E8A-4147-A177-3AD203B41FA5}">
                      <a16:colId xmlns:a16="http://schemas.microsoft.com/office/drawing/2014/main" val="4278768682"/>
                    </a:ext>
                  </a:extLst>
                </a:gridCol>
                <a:gridCol w="822960">
                  <a:extLst>
                    <a:ext uri="{9D8B030D-6E8A-4147-A177-3AD203B41FA5}">
                      <a16:colId xmlns:a16="http://schemas.microsoft.com/office/drawing/2014/main" val="3368239060"/>
                    </a:ext>
                  </a:extLst>
                </a:gridCol>
                <a:gridCol w="822960">
                  <a:extLst>
                    <a:ext uri="{9D8B030D-6E8A-4147-A177-3AD203B41FA5}">
                      <a16:colId xmlns:a16="http://schemas.microsoft.com/office/drawing/2014/main" val="4092240351"/>
                    </a:ext>
                  </a:extLst>
                </a:gridCol>
                <a:gridCol w="822960">
                  <a:extLst>
                    <a:ext uri="{9D8B030D-6E8A-4147-A177-3AD203B41FA5}">
                      <a16:colId xmlns:a16="http://schemas.microsoft.com/office/drawing/2014/main" val="3062251296"/>
                    </a:ext>
                  </a:extLst>
                </a:gridCol>
                <a:gridCol w="822960">
                  <a:extLst>
                    <a:ext uri="{9D8B030D-6E8A-4147-A177-3AD203B41FA5}">
                      <a16:colId xmlns:a16="http://schemas.microsoft.com/office/drawing/2014/main" val="126095725"/>
                    </a:ext>
                  </a:extLst>
                </a:gridCol>
                <a:gridCol w="822960">
                  <a:extLst>
                    <a:ext uri="{9D8B030D-6E8A-4147-A177-3AD203B41FA5}">
                      <a16:colId xmlns:a16="http://schemas.microsoft.com/office/drawing/2014/main" val="30335899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849356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- 2022-03-16 12:30:09</a:t>
                      </a:r>
                      <a:r>
                        <a:rPr kumimoji="0" lang="en-US" sz="1000" b="0" i="0" u="none" strike="noStrike" kern="1200" cap="none" spc="0" normalizeH="0" baseline="0" noProof="0">
                          <a:ln>
                            <a:noFill/>
                          </a:ln>
                          <a:solidFill>
                            <a:prstClr val="black"/>
                          </a:solidFill>
                          <a:effectLst/>
                          <a:uLnTx/>
                          <a:uFillTx/>
                          <a:latin typeface="+mn-lt"/>
                          <a:ea typeface="+mn-ea"/>
                          <a:cs typeface="+mn-cs"/>
                        </a:rPr>
                        <a:t>
 Tenemos una sola casa: 𝗻𝘂𝗲𝘀𝘁𝗿𝗼 𝗽𝗹𝗮𝗻𝗲𝘁𝗮 🌎 ¿Hacés algo para ayudar a 𝙘𝙪𝙞𝙙𝙖𝙧𝙡𝙤? ✨♻
.
Movete 𝙨𝙪𝙨𝙩𝙚𝙣𝙩𝙖𝙗𝙡𝙚 🌱, movete diferente 🙌, 𝙢𝙤𝙫𝙚𝙩𝙚 𝙚𝙣 𝙗𝙞𝙘𝙞 🚲❣
.
.
.
.
#topmega #tubicitumundo #actitudtopmega #adrenalina #aventura #ciclismo #ciclismourbano #ciclismoargentina #bicis #bicicletas #mtbargentina #mtblife #mtblifestyle #movilidadsustentable #mountainbike #cycling #fitness #vidasustentable #movetediferente
.
𝘓𝘢𝘴 𝘪𝘮á𝘨𝘦𝘯𝘦𝘴 𝘱𝘶𝘣𝘭𝘪𝘤𝘢𝘥𝘢𝘴 𝘴𝘰𝘯 𝘮𝘦𝘳𝘢𝘮𝘦𝘯𝘵𝘦 𝘪𝘭𝘶𝘴𝘵𝘳𝘢𝘵𝘪𝘷𝘢𝘴</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275804782_680738996681997_5040313235433073889_n.jpg?_nc_cat=108&amp;ccb=1-5&amp;_nc_sid=8ae9d6&amp;_nc_ohc=vGsP6z3p-0oAX80EyUb&amp;_nc_ht=scontent-iad3-1.cdninstagram.com&amp;edm=AL-3X8kEAAAA&amp;oh=00_AT__EXT7MRsU1ZgskOO7xrh-zg_hIsx5Sxc2CW4aYSPYLA&amp;oe=625A112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25795258"/>
                  </a:ext>
                </a:extLst>
              </a:tr>
            </a:tbl>
          </a:graphicData>
        </a:graphic>
      </p:graphicFrame>
      <p:sp>
        <p:nvSpPr>
          <p:cNvPr id="4" name="Text Placeholder 3">
            <a:extLst>
              <a:ext uri="{FF2B5EF4-FFF2-40B4-BE49-F238E27FC236}">
                <a16:creationId xmlns:a16="http://schemas.microsoft.com/office/drawing/2014/main" id="{0073D240-A843-4675-9976-8FD593CFB1B5}"/>
              </a:ext>
            </a:extLst>
          </p:cNvPr>
          <p:cNvSpPr>
            <a:spLocks noGrp="1"/>
          </p:cNvSpPr>
          <p:nvPr>
            <p:ph type="body" sz="quarter" idx="14"/>
          </p:nvPr>
        </p:nvSpPr>
        <p:spPr/>
        <p:txBody>
          <a:bodyPr/>
          <a:lstStyle/>
          <a:p>
            <a:r>
              <a:rPr lang="en-US"/>
              <a:t>03/12/2022 - 04/12/2022</a:t>
            </a:r>
          </a:p>
        </p:txBody>
      </p:sp>
    </p:spTree>
    <p:extLst>
      <p:ext uri="{BB962C8B-B14F-4D97-AF65-F5344CB8AC3E}">
        <p14:creationId xmlns:p14="http://schemas.microsoft.com/office/powerpoint/2010/main" val="248068789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C2BB93-8916-4A48-B90D-83D9FFB53954}"/>
              </a:ext>
            </a:extLst>
          </p:cNvPr>
          <p:cNvSpPr>
            <a:spLocks noGrp="1"/>
          </p:cNvSpPr>
          <p:nvPr>
            <p:ph type="title"/>
          </p:nvPr>
        </p:nvSpPr>
        <p:spPr/>
        <p:txBody>
          <a:bodyPr/>
          <a:lstStyle/>
          <a:p>
            <a:r>
              <a:rPr lang="en-US"/>
              <a:t>Instagram Posts Table | Teknialbikes - 23 of 25</a:t>
            </a:r>
          </a:p>
        </p:txBody>
      </p:sp>
      <p:graphicFrame>
        <p:nvGraphicFramePr>
          <p:cNvPr id="5" name="Table Placeholder 4">
            <a:extLst>
              <a:ext uri="{FF2B5EF4-FFF2-40B4-BE49-F238E27FC236}">
                <a16:creationId xmlns:a16="http://schemas.microsoft.com/office/drawing/2014/main" id="{DCDACFA0-273D-46A8-B3B2-5B6CCA0F7C53}"/>
              </a:ext>
            </a:extLst>
          </p:cNvPr>
          <p:cNvGraphicFramePr>
            <a:graphicFrameLocks noGrp="1"/>
          </p:cNvGraphicFramePr>
          <p:nvPr>
            <p:ph type="tbl" sz="quarter" idx="13"/>
            <p:extLst>
              <p:ext uri="{D42A27DB-BD31-4B8C-83A1-F6EECF244321}">
                <p14:modId xmlns:p14="http://schemas.microsoft.com/office/powerpoint/2010/main" val="6068107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098406312"/>
                    </a:ext>
                  </a:extLst>
                </a:gridCol>
                <a:gridCol w="1810512">
                  <a:extLst>
                    <a:ext uri="{9D8B030D-6E8A-4147-A177-3AD203B41FA5}">
                      <a16:colId xmlns:a16="http://schemas.microsoft.com/office/drawing/2014/main" val="674449326"/>
                    </a:ext>
                  </a:extLst>
                </a:gridCol>
                <a:gridCol w="822960">
                  <a:extLst>
                    <a:ext uri="{9D8B030D-6E8A-4147-A177-3AD203B41FA5}">
                      <a16:colId xmlns:a16="http://schemas.microsoft.com/office/drawing/2014/main" val="1493381038"/>
                    </a:ext>
                  </a:extLst>
                </a:gridCol>
                <a:gridCol w="822960">
                  <a:extLst>
                    <a:ext uri="{9D8B030D-6E8A-4147-A177-3AD203B41FA5}">
                      <a16:colId xmlns:a16="http://schemas.microsoft.com/office/drawing/2014/main" val="100536096"/>
                    </a:ext>
                  </a:extLst>
                </a:gridCol>
                <a:gridCol w="822960">
                  <a:extLst>
                    <a:ext uri="{9D8B030D-6E8A-4147-A177-3AD203B41FA5}">
                      <a16:colId xmlns:a16="http://schemas.microsoft.com/office/drawing/2014/main" val="2902358821"/>
                    </a:ext>
                  </a:extLst>
                </a:gridCol>
                <a:gridCol w="822960">
                  <a:extLst>
                    <a:ext uri="{9D8B030D-6E8A-4147-A177-3AD203B41FA5}">
                      <a16:colId xmlns:a16="http://schemas.microsoft.com/office/drawing/2014/main" val="1147451179"/>
                    </a:ext>
                  </a:extLst>
                </a:gridCol>
                <a:gridCol w="822960">
                  <a:extLst>
                    <a:ext uri="{9D8B030D-6E8A-4147-A177-3AD203B41FA5}">
                      <a16:colId xmlns:a16="http://schemas.microsoft.com/office/drawing/2014/main" val="22085144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40973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raleigh.bicicletas - 2022-03-21 14:49:14</a:t>
                      </a:r>
                      <a:r>
                        <a:rPr kumimoji="0" lang="es-ES" sz="1000" b="0" i="0" u="none" strike="noStrike" kern="1200" cap="none" spc="0" normalizeH="0" baseline="0" noProof="0">
                          <a:ln>
                            <a:noFill/>
                          </a:ln>
                          <a:solidFill>
                            <a:prstClr val="black"/>
                          </a:solidFill>
                          <a:effectLst/>
                          <a:uLnTx/>
                          <a:uFillTx/>
                          <a:latin typeface="+mn-lt"/>
                          <a:ea typeface="+mn-ea"/>
                          <a:cs typeface="+mn-cs"/>
                        </a:rPr>
                        <a:t>
 ::
Sauco-Prato / Prato-Sauco. Esta dupla que viene levantando podios en este 2022, hizo lo suyo el fin de semana en La vuelta al Rincón, que se corrió en la localidad de Salto. Una carrera de 60 km en tres vueltas, muy exigente por el gran nivel de corredores que participaron, pero que no fue obstáculo para llegaran a la meta en un formidable 1-2, siguiendo un trabajo de equipo que le dio a Fernando Sauco el primer puesto de la general, siendo el segundo para Mauricio Prato a unos 3 minutos del tercero. La misma que habían llevado adelante el fin de semana anterior en Alberdi, pero cambiando puestos.
.
.
Felicitaciones para Fernando y Mauricio, grandes representantes de la camiseta Azzurra
.
.
.
.
🚲 #SomosRaleigh
.
.
.
#TeamAzzurra #Mojave #MejorEnBici #SomosRaleigh #FamiliaAzzurra #CiclismoResponsable #DesafiandoTodosLosTerrenos #mtblife #mtb #mtblove #mtbiking #DesafioRaleigh RaleighDalSanto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51.29350-15/277030547_105690772034014_461983199307240480_n.jpg?_nc_cat=104&amp;ccb=1-5&amp;_nc_sid=8ae9d6&amp;_nc_ohc=jzH218K7XvEAX9icFSJ&amp;_nc_ht=scontent-lga3-1.cdninstagram.com&amp;edm=AL-3X8kEAAAA&amp;oh=00_AT-Wgxn3vqXqXuBoChVNAZS0aiRpEljHYDy2UolxBwwz2g&amp;oe=625A310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0.9591 %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146369186"/>
                  </a:ext>
                </a:extLst>
              </a:tr>
            </a:tbl>
          </a:graphicData>
        </a:graphic>
      </p:graphicFrame>
      <p:sp>
        <p:nvSpPr>
          <p:cNvPr id="4" name="Text Placeholder 3">
            <a:extLst>
              <a:ext uri="{FF2B5EF4-FFF2-40B4-BE49-F238E27FC236}">
                <a16:creationId xmlns:a16="http://schemas.microsoft.com/office/drawing/2014/main" id="{F32FF816-DDBC-4132-A57B-22E2BB608B54}"/>
              </a:ext>
            </a:extLst>
          </p:cNvPr>
          <p:cNvSpPr>
            <a:spLocks noGrp="1"/>
          </p:cNvSpPr>
          <p:nvPr>
            <p:ph type="body" sz="quarter" idx="14"/>
          </p:nvPr>
        </p:nvSpPr>
        <p:spPr/>
        <p:txBody>
          <a:bodyPr/>
          <a:lstStyle/>
          <a:p>
            <a:r>
              <a:rPr lang="en-US"/>
              <a:t>03/12/2022 - 04/12/2022</a:t>
            </a:r>
          </a:p>
        </p:txBody>
      </p:sp>
    </p:spTree>
    <p:extLst>
      <p:ext uri="{BB962C8B-B14F-4D97-AF65-F5344CB8AC3E}">
        <p14:creationId xmlns:p14="http://schemas.microsoft.com/office/powerpoint/2010/main" val="172205739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CF7C6D-1D8A-4667-9613-773FBF53E36D}"/>
              </a:ext>
            </a:extLst>
          </p:cNvPr>
          <p:cNvSpPr>
            <a:spLocks noGrp="1"/>
          </p:cNvSpPr>
          <p:nvPr>
            <p:ph type="title"/>
          </p:nvPr>
        </p:nvSpPr>
        <p:spPr/>
        <p:txBody>
          <a:bodyPr/>
          <a:lstStyle/>
          <a:p>
            <a:r>
              <a:rPr lang="en-US"/>
              <a:t>Instagram Posts Table | Teknialbikes - 24 of 25</a:t>
            </a:r>
          </a:p>
        </p:txBody>
      </p:sp>
      <p:graphicFrame>
        <p:nvGraphicFramePr>
          <p:cNvPr id="5" name="Table Placeholder 4">
            <a:extLst>
              <a:ext uri="{FF2B5EF4-FFF2-40B4-BE49-F238E27FC236}">
                <a16:creationId xmlns:a16="http://schemas.microsoft.com/office/drawing/2014/main" id="{00488094-5A75-4720-B11D-7F0F1FE509AA}"/>
              </a:ext>
            </a:extLst>
          </p:cNvPr>
          <p:cNvGraphicFramePr>
            <a:graphicFrameLocks noGrp="1"/>
          </p:cNvGraphicFramePr>
          <p:nvPr>
            <p:ph type="tbl" sz="quarter" idx="13"/>
            <p:extLst>
              <p:ext uri="{D42A27DB-BD31-4B8C-83A1-F6EECF244321}">
                <p14:modId xmlns:p14="http://schemas.microsoft.com/office/powerpoint/2010/main" val="5437874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087129002"/>
                    </a:ext>
                  </a:extLst>
                </a:gridCol>
                <a:gridCol w="1810512">
                  <a:extLst>
                    <a:ext uri="{9D8B030D-6E8A-4147-A177-3AD203B41FA5}">
                      <a16:colId xmlns:a16="http://schemas.microsoft.com/office/drawing/2014/main" val="1360903871"/>
                    </a:ext>
                  </a:extLst>
                </a:gridCol>
                <a:gridCol w="822960">
                  <a:extLst>
                    <a:ext uri="{9D8B030D-6E8A-4147-A177-3AD203B41FA5}">
                      <a16:colId xmlns:a16="http://schemas.microsoft.com/office/drawing/2014/main" val="49046454"/>
                    </a:ext>
                  </a:extLst>
                </a:gridCol>
                <a:gridCol w="822960">
                  <a:extLst>
                    <a:ext uri="{9D8B030D-6E8A-4147-A177-3AD203B41FA5}">
                      <a16:colId xmlns:a16="http://schemas.microsoft.com/office/drawing/2014/main" val="3835398762"/>
                    </a:ext>
                  </a:extLst>
                </a:gridCol>
                <a:gridCol w="822960">
                  <a:extLst>
                    <a:ext uri="{9D8B030D-6E8A-4147-A177-3AD203B41FA5}">
                      <a16:colId xmlns:a16="http://schemas.microsoft.com/office/drawing/2014/main" val="1011785143"/>
                    </a:ext>
                  </a:extLst>
                </a:gridCol>
                <a:gridCol w="822960">
                  <a:extLst>
                    <a:ext uri="{9D8B030D-6E8A-4147-A177-3AD203B41FA5}">
                      <a16:colId xmlns:a16="http://schemas.microsoft.com/office/drawing/2014/main" val="2734775150"/>
                    </a:ext>
                  </a:extLst>
                </a:gridCol>
                <a:gridCol w="822960">
                  <a:extLst>
                    <a:ext uri="{9D8B030D-6E8A-4147-A177-3AD203B41FA5}">
                      <a16:colId xmlns:a16="http://schemas.microsoft.com/office/drawing/2014/main" val="15568823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86184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- 2022-04-09 10:30:07</a:t>
                      </a:r>
                      <a:r>
                        <a:rPr kumimoji="0" lang="en-US" sz="1000" b="0" i="0" u="none" strike="noStrike" kern="1200" cap="none" spc="0" normalizeH="0" baseline="0" noProof="0">
                          <a:ln>
                            <a:noFill/>
                          </a:ln>
                          <a:solidFill>
                            <a:prstClr val="black"/>
                          </a:solidFill>
                          <a:effectLst/>
                          <a:uLnTx/>
                          <a:uFillTx/>
                          <a:latin typeface="+mn-lt"/>
                          <a:ea typeface="+mn-ea"/>
                          <a:cs typeface="+mn-cs"/>
                        </a:rPr>
                        <a:t>
 Si sos del team que sale a 𝙥𝙚𝙙𝙖𝙡𝙚𝙖𝙧 𝙙𝙚 𝙣𝙤𝙘𝙝𝙚 🌙, hacelo siempre con 𝙇𝙐𝘾𝙀𝙎 𝙚𝙣𝙘𝙚𝙣𝙙𝙞𝙙𝙖𝙨. 💡 
. 
- Comprá tus próximas luces en nuestra tienda 🛒 (link en bio) y conseguilas con 𝗱𝗲𝘀𝗰𝘂𝗲𝗻𝘁𝗼𝘀! 
. 
. 
. 
#topmega #tubicitumundo #actitudtopmega #adrenalina #aventura #ciclismo #ciclismourbano #ciclismoargentina #bicis #bicicletas #mtbargentina #mtblife #mtblifestyle #movilidadsustentable #mountainbike #cycling #bicidepaseo #cyclinglife 
. 
𝘓𝘢𝘴 𝘪𝘮á𝘨𝘦𝘯𝘦𝘴 𝘱𝘶𝘣𝘭𝘪𝘤𝘢𝘥𝘢𝘴 𝘴𝘰𝘯 𝘮𝘦𝘳𝘢𝘮𝘦𝘯𝘵𝘦 𝘪𝘭𝘶𝘴𝘵𝘳𝘢𝘵𝘪𝘷𝘢𝘴</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278049793_1959334700936245_8120000026028119124_n.jpg?_nc_cat=102&amp;ccb=1-5&amp;_nc_sid=8ae9d6&amp;_nc_ohc=xhkRlLjBo8QAX9jQeyj&amp;_nc_ht=scontent-iad3-1.cdninstagram.com&amp;edm=AL-3X8kEAAAA&amp;oh=00_AT8eS7spRE41Opw7N9mPWyNMCJ8eLraXMVR-yRk9JSVn6Q&amp;oe=625B76D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34653783"/>
                  </a:ext>
                </a:extLst>
              </a:tr>
            </a:tbl>
          </a:graphicData>
        </a:graphic>
      </p:graphicFrame>
      <p:sp>
        <p:nvSpPr>
          <p:cNvPr id="4" name="Text Placeholder 3">
            <a:extLst>
              <a:ext uri="{FF2B5EF4-FFF2-40B4-BE49-F238E27FC236}">
                <a16:creationId xmlns:a16="http://schemas.microsoft.com/office/drawing/2014/main" id="{74507EE8-4A22-4C16-AA72-5CE7C2D88ABB}"/>
              </a:ext>
            </a:extLst>
          </p:cNvPr>
          <p:cNvSpPr>
            <a:spLocks noGrp="1"/>
          </p:cNvSpPr>
          <p:nvPr>
            <p:ph type="body" sz="quarter" idx="14"/>
          </p:nvPr>
        </p:nvSpPr>
        <p:spPr/>
        <p:txBody>
          <a:bodyPr/>
          <a:lstStyle/>
          <a:p>
            <a:r>
              <a:rPr lang="en-US"/>
              <a:t>03/12/2022 - 04/12/2022</a:t>
            </a:r>
          </a:p>
        </p:txBody>
      </p:sp>
    </p:spTree>
    <p:extLst>
      <p:ext uri="{BB962C8B-B14F-4D97-AF65-F5344CB8AC3E}">
        <p14:creationId xmlns:p14="http://schemas.microsoft.com/office/powerpoint/2010/main" val="324298681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326F83-0EF9-4E70-BDE7-C6CD948C51D7}"/>
              </a:ext>
            </a:extLst>
          </p:cNvPr>
          <p:cNvSpPr>
            <a:spLocks noGrp="1"/>
          </p:cNvSpPr>
          <p:nvPr>
            <p:ph type="title"/>
          </p:nvPr>
        </p:nvSpPr>
        <p:spPr/>
        <p:txBody>
          <a:bodyPr/>
          <a:lstStyle/>
          <a:p>
            <a:r>
              <a:rPr lang="en-US"/>
              <a:t>Instagram Posts Table | Teknialbikes - 25 of 25</a:t>
            </a:r>
          </a:p>
        </p:txBody>
      </p:sp>
      <p:graphicFrame>
        <p:nvGraphicFramePr>
          <p:cNvPr id="5" name="Table Placeholder 4">
            <a:extLst>
              <a:ext uri="{FF2B5EF4-FFF2-40B4-BE49-F238E27FC236}">
                <a16:creationId xmlns:a16="http://schemas.microsoft.com/office/drawing/2014/main" id="{FCDCFDC7-01C3-407D-B49C-DA5195942BBD}"/>
              </a:ext>
            </a:extLst>
          </p:cNvPr>
          <p:cNvGraphicFramePr>
            <a:graphicFrameLocks noGrp="1"/>
          </p:cNvGraphicFramePr>
          <p:nvPr>
            <p:ph type="tbl" sz="quarter" idx="13"/>
            <p:extLst>
              <p:ext uri="{D42A27DB-BD31-4B8C-83A1-F6EECF244321}">
                <p14:modId xmlns:p14="http://schemas.microsoft.com/office/powerpoint/2010/main" val="42695028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557031236"/>
                    </a:ext>
                  </a:extLst>
                </a:gridCol>
                <a:gridCol w="1810512">
                  <a:extLst>
                    <a:ext uri="{9D8B030D-6E8A-4147-A177-3AD203B41FA5}">
                      <a16:colId xmlns:a16="http://schemas.microsoft.com/office/drawing/2014/main" val="3284344937"/>
                    </a:ext>
                  </a:extLst>
                </a:gridCol>
                <a:gridCol w="822960">
                  <a:extLst>
                    <a:ext uri="{9D8B030D-6E8A-4147-A177-3AD203B41FA5}">
                      <a16:colId xmlns:a16="http://schemas.microsoft.com/office/drawing/2014/main" val="1381328306"/>
                    </a:ext>
                  </a:extLst>
                </a:gridCol>
                <a:gridCol w="822960">
                  <a:extLst>
                    <a:ext uri="{9D8B030D-6E8A-4147-A177-3AD203B41FA5}">
                      <a16:colId xmlns:a16="http://schemas.microsoft.com/office/drawing/2014/main" val="2139662549"/>
                    </a:ext>
                  </a:extLst>
                </a:gridCol>
                <a:gridCol w="822960">
                  <a:extLst>
                    <a:ext uri="{9D8B030D-6E8A-4147-A177-3AD203B41FA5}">
                      <a16:colId xmlns:a16="http://schemas.microsoft.com/office/drawing/2014/main" val="4286296957"/>
                    </a:ext>
                  </a:extLst>
                </a:gridCol>
                <a:gridCol w="822960">
                  <a:extLst>
                    <a:ext uri="{9D8B030D-6E8A-4147-A177-3AD203B41FA5}">
                      <a16:colId xmlns:a16="http://schemas.microsoft.com/office/drawing/2014/main" val="2538774971"/>
                    </a:ext>
                  </a:extLst>
                </a:gridCol>
                <a:gridCol w="822960">
                  <a:extLst>
                    <a:ext uri="{9D8B030D-6E8A-4147-A177-3AD203B41FA5}">
                      <a16:colId xmlns:a16="http://schemas.microsoft.com/office/drawing/2014/main" val="32382251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724134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raleigh.bicicletas - 2022-04-01 11:58:23</a:t>
                      </a:r>
                      <a:r>
                        <a:rPr kumimoji="0" lang="en-US" sz="1000" b="0" i="0" u="none" strike="noStrike" kern="1200" cap="none" spc="0" normalizeH="0" baseline="0" noProof="0">
                          <a:ln>
                            <a:noFill/>
                          </a:ln>
                          <a:solidFill>
                            <a:prstClr val="black"/>
                          </a:solidFill>
                          <a:effectLst/>
                          <a:uLnTx/>
                          <a:uFillTx/>
                          <a:latin typeface="+mn-lt"/>
                          <a:ea typeface="+mn-ea"/>
                          <a:cs typeface="+mn-cs"/>
                        </a:rPr>
                        <a:t>
 ::
Maxi Aiello + Mojave 9.5
Una dupla que desafía todos los terrenos y deja todo en las pistas. En la foto, Maxi rodando los senderos de Mina Clavero en su participación en la última VAC vueltaaltascumbres
.
🚲 Mojave 9.5
» Cuadro: Carbono - 29”
» M-17• L-19• XL-21
» Horquilla: Suntour Axon 29 - Eje 15 mm
» Monoplato 34T - 170 mm
» Cambio: Shimano Deore XT RD - M8100 SGS
» Piñón: Shimano XT CS - M8100
» Plato y palanca: Shimano XT CS - M8100
» Shifter: Shimano XT CS - M8100
» Cadena: Shimano Deore XT CN - M8100
» Frenos: Shimano hidráulico ensamblado
» Disco de freno: Deore XT SM - RT81
.
» En bicicleterías de todo el país
.
🚲 #SomosRaleigh
.
.
.
.
#Mojave #garraAzzurra #RaleighTeam #FamiliaAzzurra #MejorEnBici #DesafiandoTodosLosTerrenos #mtblife #mtb #mtblove #mtbiking #DesafioRaleigh RaleighDalSanto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51.29350-15/277818267_1076139286279269_4104972356741048150_n.jpg?_nc_cat=101&amp;ccb=1-5&amp;_nc_sid=8ae9d6&amp;_nc_ohc=qAQ7Z9fR_aEAX_0cdt8&amp;_nc_ht=scontent-lga3-1.cdninstagram.com&amp;edm=AL-3X8kEAAAA&amp;oh=00_AT-a2wrygMr5f35V22HLMp3tr8Gs6CCOE3AJMjQ7YhsmyA&amp;oe=625B80B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0.9748 %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796620135"/>
                  </a:ext>
                </a:extLst>
              </a:tr>
            </a:tbl>
          </a:graphicData>
        </a:graphic>
      </p:graphicFrame>
      <p:sp>
        <p:nvSpPr>
          <p:cNvPr id="4" name="Text Placeholder 3">
            <a:extLst>
              <a:ext uri="{FF2B5EF4-FFF2-40B4-BE49-F238E27FC236}">
                <a16:creationId xmlns:a16="http://schemas.microsoft.com/office/drawing/2014/main" id="{A86D3521-AEA8-486C-AA7A-044C1387C2B5}"/>
              </a:ext>
            </a:extLst>
          </p:cNvPr>
          <p:cNvSpPr>
            <a:spLocks noGrp="1"/>
          </p:cNvSpPr>
          <p:nvPr>
            <p:ph type="body" sz="quarter" idx="14"/>
          </p:nvPr>
        </p:nvSpPr>
        <p:spPr/>
        <p:txBody>
          <a:bodyPr/>
          <a:lstStyle/>
          <a:p>
            <a:r>
              <a:rPr lang="en-US"/>
              <a:t>03/12/2022 - 04/12/2022</a:t>
            </a:r>
          </a:p>
        </p:txBody>
      </p:sp>
    </p:spTree>
    <p:extLst>
      <p:ext uri="{BB962C8B-B14F-4D97-AF65-F5344CB8AC3E}">
        <p14:creationId xmlns:p14="http://schemas.microsoft.com/office/powerpoint/2010/main" val="135557129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3044</Words>
  <Application>Microsoft Office PowerPoint</Application>
  <PresentationFormat>On-screen Show (4:3)</PresentationFormat>
  <Paragraphs>624</Paragraphs>
  <Slides>41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41</vt:i4>
      </vt:variant>
    </vt:vector>
  </HeadingPairs>
  <TitlesOfParts>
    <vt:vector size="44" baseType="lpstr">
      <vt:lpstr>Arial</vt:lpstr>
      <vt:lpstr>Calibri</vt:lpstr>
      <vt:lpstr>quintly_template</vt:lpstr>
      <vt:lpstr>Reporte Instagram</vt:lpstr>
      <vt:lpstr>Instagram Key Metrics Table | Teknialbikes</vt:lpstr>
      <vt:lpstr>Instagram Key Metrics Radar | Teknialbikes</vt:lpstr>
      <vt:lpstr>Instagram Followers Total | Teknialbikes</vt:lpstr>
      <vt:lpstr>Instagram Followers Change | Teknialbikes</vt:lpstr>
      <vt:lpstr>Instagram Followers Change Per Weekday | Teknialbikes</vt:lpstr>
      <vt:lpstr>Instagram Posts By Weekday | Teknialbikes</vt:lpstr>
      <vt:lpstr>Instagram Interaction Rate By Weekday | Teknialbikes</vt:lpstr>
      <vt:lpstr>Instagram Posts By Hour | Teknialbikes</vt:lpstr>
      <vt:lpstr>Instagram Interaction Rate By Hour | Teknialbikes</vt:lpstr>
      <vt:lpstr>Instagram Post Type Distribution Per Profile | Teknialbikes</vt:lpstr>
      <vt:lpstr>Instagram Interactions by Post Type | Teknialbikes</vt:lpstr>
      <vt:lpstr>Instagram Interaction Rate By Post Type | Teknialbikes</vt:lpstr>
      <vt:lpstr>Instagram Interactions Distribution | Teknialbikes</vt:lpstr>
      <vt:lpstr>Instagram Hashtag Detection | Teknialbikes - 1 of 2</vt:lpstr>
      <vt:lpstr>Instagram Hashtag Detection | Teknialbikes - 2 of 2</vt:lpstr>
      <vt:lpstr>Instagram Posts Table | Teknialbikes - 1 of 25</vt:lpstr>
      <vt:lpstr>Instagram Posts Table | Teknialbikes - 2 of 25</vt:lpstr>
      <vt:lpstr>Instagram Posts Table | Teknialbikes - 3 of 25</vt:lpstr>
      <vt:lpstr>Instagram Posts Table | Teknialbikes - 4 of 25</vt:lpstr>
      <vt:lpstr>Instagram Posts Table | Teknialbikes - 5 of 25</vt:lpstr>
      <vt:lpstr>Instagram Posts Table | Teknialbikes - 6 of 25</vt:lpstr>
      <vt:lpstr>Instagram Posts Table | Teknialbikes - 7 of 25</vt:lpstr>
      <vt:lpstr>Instagram Posts Table | Teknialbikes - 8 of 25</vt:lpstr>
      <vt:lpstr>Instagram Posts Table | Teknialbikes - 9 of 25</vt:lpstr>
      <vt:lpstr>Instagram Posts Table | Teknialbikes - 10 of 25</vt:lpstr>
      <vt:lpstr>Instagram Posts Table | Teknialbikes - 11 of 25</vt:lpstr>
      <vt:lpstr>Instagram Posts Table | Teknialbikes - 12 of 25</vt:lpstr>
      <vt:lpstr>Instagram Posts Table | Teknialbikes - 13 of 25</vt:lpstr>
      <vt:lpstr>Instagram Posts Table | Teknialbikes - 14 of 25</vt:lpstr>
      <vt:lpstr>Instagram Posts Table | Teknialbikes - 15 of 25</vt:lpstr>
      <vt:lpstr>Instagram Posts Table | Teknialbikes - 16 of 25</vt:lpstr>
      <vt:lpstr>Instagram Posts Table | Teknialbikes - 17 of 25</vt:lpstr>
      <vt:lpstr>Instagram Posts Table | Teknialbikes - 18 of 25</vt:lpstr>
      <vt:lpstr>Instagram Posts Table | Teknialbikes - 19 of 25</vt:lpstr>
      <vt:lpstr>Instagram Posts Table | Teknialbikes - 20 of 25</vt:lpstr>
      <vt:lpstr>Instagram Posts Table | Teknialbikes - 21 of 25</vt:lpstr>
      <vt:lpstr>Instagram Posts Table | Teknialbikes - 22 of 25</vt:lpstr>
      <vt:lpstr>Instagram Posts Table | Teknialbikes - 23 of 25</vt:lpstr>
      <vt:lpstr>Instagram Posts Table | Teknialbikes - 24 of 25</vt:lpstr>
      <vt:lpstr>Instagram Posts Table | Teknialbikes - 25 of 25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Administrator</dc:creator>
  <cp:lastModifiedBy>Administrator</cp:lastModifiedBy>
  <cp:revision>1</cp:revision>
  <dcterms:created xsi:type="dcterms:W3CDTF">2022-04-12T20:21:25Z</dcterms:created>
  <dcterms:modified xsi:type="dcterms:W3CDTF">2022-04-12T20:22:34Z</dcterms:modified>
</cp:coreProperties>
</file>