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Lst>
  <p:sldSz cx="9144000" cy="6858000" type="screen4x3"/>
  <p:notesSz cx="6858000" cy="9144000"/>
  <p:embeddedFontLst>
    <p:embeddedFont>
      <p:font typeface="Calibri" panose="020F0502020204030204" pitchFamily="34" charset="0"/>
      <p:regular r:id="rId46"/>
      <p:bold r:id="rId47"/>
      <p:italic r:id="rId48"/>
      <p:boldItalic r:id="rId4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2.fntdata"/><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Cannondale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0.5262</c:v>
                </c:pt>
                <c:pt idx="1">
                  <c:v>8.6957000000000004</c:v>
                </c:pt>
                <c:pt idx="2">
                  <c:v>0.16980000000000001</c:v>
                </c:pt>
                <c:pt idx="3">
                  <c:v>0</c:v>
                </c:pt>
                <c:pt idx="4">
                  <c:v>10.5672</c:v>
                </c:pt>
                <c:pt idx="5">
                  <c:v>7.1950000000000003</c:v>
                </c:pt>
              </c:numCache>
            </c:numRef>
          </c:val>
          <c:extLst>
            <c:ext xmlns:c16="http://schemas.microsoft.com/office/drawing/2014/chart" uri="{C3380CC4-5D6E-409C-BE32-E72D297353CC}">
              <c16:uniqueId val="{00000000-D989-4CA4-A7FE-14D2E8C487A0}"/>
            </c:ext>
          </c:extLst>
        </c:ser>
        <c:ser>
          <c:idx val="1"/>
          <c:order val="1"/>
          <c:tx>
            <c:strRef>
              <c:f>Sheet1!$C$1</c:f>
              <c:strCache>
                <c:ptCount val="1"/>
                <c:pt idx="0">
                  <c:v>Merida Bikes Argentina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0.34060000000000001</c:v>
                </c:pt>
                <c:pt idx="1">
                  <c:v>26.087</c:v>
                </c:pt>
                <c:pt idx="2">
                  <c:v>3.1126</c:v>
                </c:pt>
                <c:pt idx="3">
                  <c:v>0</c:v>
                </c:pt>
                <c:pt idx="4">
                  <c:v>100</c:v>
                </c:pt>
                <c:pt idx="5">
                  <c:v>36.291800000000002</c:v>
                </c:pt>
              </c:numCache>
            </c:numRef>
          </c:val>
          <c:extLst>
            <c:ext xmlns:c16="http://schemas.microsoft.com/office/drawing/2014/chart" uri="{C3380CC4-5D6E-409C-BE32-E72D297353CC}">
              <c16:uniqueId val="{00000001-D989-4CA4-A7FE-14D2E8C487A0}"/>
            </c:ext>
          </c:extLst>
        </c:ser>
        <c:ser>
          <c:idx val="2"/>
          <c:order val="2"/>
          <c:tx>
            <c:strRef>
              <c:f>Sheet1!$D$1</c:f>
              <c:strCache>
                <c:ptCount val="1"/>
                <c:pt idx="0">
                  <c:v>Trek Bicycle Argentina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1.5748</c:v>
                </c:pt>
                <c:pt idx="1">
                  <c:v>91.304299999999998</c:v>
                </c:pt>
                <c:pt idx="2">
                  <c:v>44.255800000000001</c:v>
                </c:pt>
                <c:pt idx="3">
                  <c:v>0</c:v>
                </c:pt>
                <c:pt idx="4">
                  <c:v>87.612899999999996</c:v>
                </c:pt>
                <c:pt idx="5">
                  <c:v>1.2009000000000001</c:v>
                </c:pt>
              </c:numCache>
            </c:numRef>
          </c:val>
          <c:extLst>
            <c:ext xmlns:c16="http://schemas.microsoft.com/office/drawing/2014/chart" uri="{C3380CC4-5D6E-409C-BE32-E72D297353CC}">
              <c16:uniqueId val="{00000002-D989-4CA4-A7FE-14D2E8C487A0}"/>
            </c:ext>
          </c:extLst>
        </c:ser>
        <c:ser>
          <c:idx val="3"/>
          <c:order val="3"/>
          <c:tx>
            <c:strRef>
              <c:f>Sheet1!$E$1</c:f>
              <c:strCache>
                <c:ptCount val="1"/>
                <c:pt idx="0">
                  <c:v>Cervelo Argentina</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0.1258</c:v>
                </c:pt>
                <c:pt idx="1">
                  <c:v>0</c:v>
                </c:pt>
                <c:pt idx="2">
                  <c:v>0</c:v>
                </c:pt>
                <c:pt idx="3">
                  <c:v>0</c:v>
                </c:pt>
                <c:pt idx="4">
                  <c:v>0</c:v>
                </c:pt>
                <c:pt idx="5">
                  <c:v>55.599699999999999</c:v>
                </c:pt>
              </c:numCache>
            </c:numRef>
          </c:val>
          <c:extLst>
            <c:ext xmlns:c16="http://schemas.microsoft.com/office/drawing/2014/chart" uri="{C3380CC4-5D6E-409C-BE32-E72D297353CC}">
              <c16:uniqueId val="{00000003-D989-4CA4-A7FE-14D2E8C487A0}"/>
            </c:ext>
          </c:extLst>
        </c:ser>
        <c:ser>
          <c:idx val="4"/>
          <c:order val="4"/>
          <c:tx>
            <c:strRef>
              <c:f>Sheet1!$F$1</c:f>
              <c:strCache>
                <c:ptCount val="1"/>
                <c:pt idx="0">
                  <c:v>Specialized Bicycles</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100</c:v>
                </c:pt>
                <c:pt idx="1">
                  <c:v>56.521700000000003</c:v>
                </c:pt>
                <c:pt idx="2">
                  <c:v>100</c:v>
                </c:pt>
                <c:pt idx="3">
                  <c:v>0</c:v>
                </c:pt>
                <c:pt idx="4">
                  <c:v>5.0377000000000001</c:v>
                </c:pt>
                <c:pt idx="5">
                  <c:v>4.8789999999999996</c:v>
                </c:pt>
              </c:numCache>
            </c:numRef>
          </c:val>
          <c:extLst>
            <c:ext xmlns:c16="http://schemas.microsoft.com/office/drawing/2014/chart" uri="{C3380CC4-5D6E-409C-BE32-E72D297353CC}">
              <c16:uniqueId val="{00000004-D989-4CA4-A7FE-14D2E8C487A0}"/>
            </c:ext>
          </c:extLst>
        </c:ser>
        <c:ser>
          <c:idx val="5"/>
          <c:order val="5"/>
          <c:tx>
            <c:strRef>
              <c:f>Sheet1!$G$1</c:f>
              <c:strCache>
                <c:ptCount val="1"/>
                <c:pt idx="0">
                  <c:v>Scott Sports Argentina</c:v>
                </c:pt>
              </c:strCache>
            </c:strRef>
          </c:tx>
          <c:spPr>
            <a:ln w="28575" cap="rnd">
              <a:solidFill>
                <a:schemeClr val="accent6"/>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Sheet1!$G$2:$G$7</c:f>
              <c:numCache>
                <c:formatCode>General</c:formatCode>
                <c:ptCount val="6"/>
                <c:pt idx="0">
                  <c:v>4.3415999999999997</c:v>
                </c:pt>
                <c:pt idx="1">
                  <c:v>100</c:v>
                </c:pt>
                <c:pt idx="2">
                  <c:v>35.483899999999998</c:v>
                </c:pt>
                <c:pt idx="3">
                  <c:v>0</c:v>
                </c:pt>
                <c:pt idx="4">
                  <c:v>23.447199999999999</c:v>
                </c:pt>
                <c:pt idx="5">
                  <c:v>100</c:v>
                </c:pt>
              </c:numCache>
            </c:numRef>
          </c:val>
          <c:extLst>
            <c:ext xmlns:c16="http://schemas.microsoft.com/office/drawing/2014/chart" uri="{C3380CC4-5D6E-409C-BE32-E72D297353CC}">
              <c16:uniqueId val="{00000005-D989-4CA4-A7FE-14D2E8C487A0}"/>
            </c:ext>
          </c:extLst>
        </c:ser>
        <c:ser>
          <c:idx val="6"/>
          <c:order val="6"/>
          <c:tx>
            <c:strRef>
              <c:f>Sheet1!$H$1</c:f>
              <c:strCache>
                <c:ptCount val="1"/>
                <c:pt idx="0">
                  <c:v>Giant Bicycles Argentina</c:v>
                </c:pt>
              </c:strCache>
            </c:strRef>
          </c:tx>
          <c:spPr>
            <a:ln w="28575" cap="rnd">
              <a:solidFill>
                <a:schemeClr val="accent1">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Sheet1!$H$2:$H$7</c:f>
              <c:numCache>
                <c:formatCode>General</c:formatCode>
                <c:ptCount val="6"/>
                <c:pt idx="0">
                  <c:v>0.99399999999999999</c:v>
                </c:pt>
                <c:pt idx="1">
                  <c:v>0</c:v>
                </c:pt>
                <c:pt idx="2">
                  <c:v>0</c:v>
                </c:pt>
                <c:pt idx="3">
                  <c:v>0</c:v>
                </c:pt>
                <c:pt idx="4">
                  <c:v>0</c:v>
                </c:pt>
                <c:pt idx="5">
                  <c:v>8.2539999999999996</c:v>
                </c:pt>
              </c:numCache>
            </c:numRef>
          </c:val>
          <c:extLst>
            <c:ext xmlns:c16="http://schemas.microsoft.com/office/drawing/2014/chart" uri="{C3380CC4-5D6E-409C-BE32-E72D297353CC}">
              <c16:uniqueId val="{00000006-D989-4CA4-A7FE-14D2E8C487A0}"/>
            </c:ext>
          </c:extLst>
        </c:ser>
        <c:ser>
          <c:idx val="7"/>
          <c:order val="7"/>
          <c:tx>
            <c:strRef>
              <c:f>Sheet1!$I$1</c:f>
              <c:strCache>
                <c:ptCount val="1"/>
                <c:pt idx="0">
                  <c:v>Orbea Argentina</c:v>
                </c:pt>
              </c:strCache>
            </c:strRef>
          </c:tx>
          <c:spPr>
            <a:ln w="28575" cap="rnd">
              <a:solidFill>
                <a:schemeClr val="accent2">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Sheet1!$I$2:$I$7</c:f>
              <c:numCache>
                <c:formatCode>General</c:formatCode>
                <c:ptCount val="6"/>
                <c:pt idx="0">
                  <c:v>3.1505000000000001</c:v>
                </c:pt>
                <c:pt idx="1">
                  <c:v>0</c:v>
                </c:pt>
                <c:pt idx="2">
                  <c:v>0</c:v>
                </c:pt>
                <c:pt idx="3">
                  <c:v>0</c:v>
                </c:pt>
                <c:pt idx="4">
                  <c:v>0</c:v>
                </c:pt>
                <c:pt idx="5">
                  <c:v>-2.6996000000000002</c:v>
                </c:pt>
              </c:numCache>
            </c:numRef>
          </c:val>
          <c:extLst>
            <c:ext xmlns:c16="http://schemas.microsoft.com/office/drawing/2014/chart" uri="{C3380CC4-5D6E-409C-BE32-E72D297353CC}">
              <c16:uniqueId val="{00000007-D989-4CA4-A7FE-14D2E8C487A0}"/>
            </c:ext>
          </c:extLst>
        </c:ser>
        <c:dLbls>
          <c:showLegendKey val="0"/>
          <c:showVal val="0"/>
          <c:showCatName val="0"/>
          <c:showSerName val="0"/>
          <c:showPercent val="0"/>
          <c:showBubbleSize val="0"/>
        </c:dLbls>
        <c:axId val="396903496"/>
        <c:axId val="396905792"/>
      </c:radarChart>
      <c:catAx>
        <c:axId val="396903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905792"/>
        <c:crosses val="autoZero"/>
        <c:auto val="1"/>
        <c:lblAlgn val="ctr"/>
        <c:lblOffset val="100"/>
        <c:noMultiLvlLbl val="0"/>
      </c:catAx>
      <c:valAx>
        <c:axId val="396905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903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Cannondale Argentina</c:v>
                </c:pt>
              </c:strCache>
            </c:strRef>
          </c:tx>
          <c:spPr>
            <a:ln w="28575" cap="rnd">
              <a:solidFill>
                <a:schemeClr val="accent1"/>
              </a:solidFill>
              <a:round/>
            </a:ln>
            <a:effectLst/>
          </c:spPr>
          <c:marker>
            <c:symbol val="none"/>
          </c:marker>
          <c:cat>
            <c:numRef>
              <c:f>Sheet1!$A$2:$A$32</c:f>
              <c:numCache>
                <c:formatCode>m/d/yyyy</c:formatCode>
                <c:ptCount val="31"/>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numCache>
            </c:numRef>
          </c:cat>
          <c:val>
            <c:numRef>
              <c:f>Sheet1!$B$2:$B$32</c:f>
              <c:numCache>
                <c:formatCode>General</c:formatCode>
                <c:ptCount val="31"/>
                <c:pt idx="0">
                  <c:v>10428</c:v>
                </c:pt>
                <c:pt idx="1">
                  <c:v>10428</c:v>
                </c:pt>
                <c:pt idx="2">
                  <c:v>10426</c:v>
                </c:pt>
                <c:pt idx="3">
                  <c:v>10426</c:v>
                </c:pt>
                <c:pt idx="4">
                  <c:v>10427</c:v>
                </c:pt>
                <c:pt idx="5">
                  <c:v>10428</c:v>
                </c:pt>
                <c:pt idx="6">
                  <c:v>10431</c:v>
                </c:pt>
                <c:pt idx="7">
                  <c:v>10433</c:v>
                </c:pt>
                <c:pt idx="8">
                  <c:v>10433</c:v>
                </c:pt>
                <c:pt idx="9">
                  <c:v>10434</c:v>
                </c:pt>
                <c:pt idx="10">
                  <c:v>10435</c:v>
                </c:pt>
                <c:pt idx="11">
                  <c:v>10435</c:v>
                </c:pt>
                <c:pt idx="12">
                  <c:v>10435</c:v>
                </c:pt>
                <c:pt idx="13">
                  <c:v>10435</c:v>
                </c:pt>
                <c:pt idx="14">
                  <c:v>10435</c:v>
                </c:pt>
                <c:pt idx="15">
                  <c:v>10437</c:v>
                </c:pt>
                <c:pt idx="16">
                  <c:v>10436</c:v>
                </c:pt>
                <c:pt idx="17">
                  <c:v>10436</c:v>
                </c:pt>
                <c:pt idx="18">
                  <c:v>10437</c:v>
                </c:pt>
                <c:pt idx="19">
                  <c:v>10437</c:v>
                </c:pt>
                <c:pt idx="20">
                  <c:v>10438</c:v>
                </c:pt>
                <c:pt idx="21">
                  <c:v>10439</c:v>
                </c:pt>
                <c:pt idx="22">
                  <c:v>10439</c:v>
                </c:pt>
                <c:pt idx="23">
                  <c:v>10439</c:v>
                </c:pt>
                <c:pt idx="24">
                  <c:v>10439</c:v>
                </c:pt>
                <c:pt idx="25">
                  <c:v>10440</c:v>
                </c:pt>
                <c:pt idx="26">
                  <c:v>10438</c:v>
                </c:pt>
                <c:pt idx="27">
                  <c:v>10439</c:v>
                </c:pt>
                <c:pt idx="28">
                  <c:v>10439</c:v>
                </c:pt>
                <c:pt idx="29">
                  <c:v>10440</c:v>
                </c:pt>
                <c:pt idx="30">
                  <c:v>10440</c:v>
                </c:pt>
              </c:numCache>
            </c:numRef>
          </c:val>
          <c:smooth val="0"/>
          <c:extLst>
            <c:ext xmlns:c16="http://schemas.microsoft.com/office/drawing/2014/chart" uri="{C3380CC4-5D6E-409C-BE32-E72D297353CC}">
              <c16:uniqueId val="{00000000-52C4-4E4A-888C-363CB803E7B4}"/>
            </c:ext>
          </c:extLst>
        </c:ser>
        <c:ser>
          <c:idx val="1"/>
          <c:order val="1"/>
          <c:tx>
            <c:strRef>
              <c:f>Sheet1!$C$1</c:f>
              <c:strCache>
                <c:ptCount val="1"/>
                <c:pt idx="0">
                  <c:v>Merida Bikes Argentina</c:v>
                </c:pt>
              </c:strCache>
            </c:strRef>
          </c:tx>
          <c:spPr>
            <a:ln w="28575" cap="rnd">
              <a:solidFill>
                <a:schemeClr val="accent2"/>
              </a:solidFill>
              <a:round/>
            </a:ln>
            <a:effectLst/>
          </c:spPr>
          <c:marker>
            <c:symbol val="none"/>
          </c:marker>
          <c:cat>
            <c:numRef>
              <c:f>Sheet1!$A$2:$A$32</c:f>
              <c:numCache>
                <c:formatCode>m/d/yyyy</c:formatCode>
                <c:ptCount val="31"/>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numCache>
            </c:numRef>
          </c:cat>
          <c:val>
            <c:numRef>
              <c:f>Sheet1!$C$2:$C$32</c:f>
              <c:numCache>
                <c:formatCode>General</c:formatCode>
                <c:ptCount val="31"/>
                <c:pt idx="0">
                  <c:v>6717</c:v>
                </c:pt>
                <c:pt idx="1">
                  <c:v>6717</c:v>
                </c:pt>
                <c:pt idx="2">
                  <c:v>6718</c:v>
                </c:pt>
                <c:pt idx="3">
                  <c:v>6718</c:v>
                </c:pt>
                <c:pt idx="4">
                  <c:v>6718</c:v>
                </c:pt>
                <c:pt idx="5">
                  <c:v>6720</c:v>
                </c:pt>
                <c:pt idx="6">
                  <c:v>6719</c:v>
                </c:pt>
                <c:pt idx="7">
                  <c:v>6722</c:v>
                </c:pt>
                <c:pt idx="8">
                  <c:v>6722</c:v>
                </c:pt>
                <c:pt idx="9">
                  <c:v>6722</c:v>
                </c:pt>
                <c:pt idx="10">
                  <c:v>6723</c:v>
                </c:pt>
                <c:pt idx="11">
                  <c:v>6723</c:v>
                </c:pt>
                <c:pt idx="12">
                  <c:v>6723</c:v>
                </c:pt>
                <c:pt idx="13">
                  <c:v>6725</c:v>
                </c:pt>
                <c:pt idx="14">
                  <c:v>6725</c:v>
                </c:pt>
                <c:pt idx="15">
                  <c:v>6729</c:v>
                </c:pt>
                <c:pt idx="16">
                  <c:v>6729</c:v>
                </c:pt>
                <c:pt idx="17">
                  <c:v>6734</c:v>
                </c:pt>
                <c:pt idx="18">
                  <c:v>6736</c:v>
                </c:pt>
                <c:pt idx="19">
                  <c:v>6739</c:v>
                </c:pt>
                <c:pt idx="20">
                  <c:v>6741</c:v>
                </c:pt>
                <c:pt idx="21">
                  <c:v>6743</c:v>
                </c:pt>
                <c:pt idx="22">
                  <c:v>6745</c:v>
                </c:pt>
                <c:pt idx="23">
                  <c:v>6746</c:v>
                </c:pt>
                <c:pt idx="24">
                  <c:v>6749</c:v>
                </c:pt>
                <c:pt idx="25">
                  <c:v>6749</c:v>
                </c:pt>
                <c:pt idx="26">
                  <c:v>6753</c:v>
                </c:pt>
                <c:pt idx="27">
                  <c:v>6753</c:v>
                </c:pt>
                <c:pt idx="28">
                  <c:v>6756</c:v>
                </c:pt>
                <c:pt idx="29">
                  <c:v>6756</c:v>
                </c:pt>
                <c:pt idx="30">
                  <c:v>6758</c:v>
                </c:pt>
              </c:numCache>
            </c:numRef>
          </c:val>
          <c:smooth val="0"/>
          <c:extLst>
            <c:ext xmlns:c16="http://schemas.microsoft.com/office/drawing/2014/chart" uri="{C3380CC4-5D6E-409C-BE32-E72D297353CC}">
              <c16:uniqueId val="{00000001-52C4-4E4A-888C-363CB803E7B4}"/>
            </c:ext>
          </c:extLst>
        </c:ser>
        <c:ser>
          <c:idx val="2"/>
          <c:order val="2"/>
          <c:tx>
            <c:strRef>
              <c:f>Sheet1!$D$1</c:f>
              <c:strCache>
                <c:ptCount val="1"/>
                <c:pt idx="0">
                  <c:v>Trek Bicycle Argentina</c:v>
                </c:pt>
              </c:strCache>
            </c:strRef>
          </c:tx>
          <c:spPr>
            <a:ln w="28575" cap="rnd">
              <a:solidFill>
                <a:schemeClr val="accent3"/>
              </a:solidFill>
              <a:round/>
            </a:ln>
            <a:effectLst/>
          </c:spPr>
          <c:marker>
            <c:symbol val="none"/>
          </c:marker>
          <c:cat>
            <c:numRef>
              <c:f>Sheet1!$A$2:$A$32</c:f>
              <c:numCache>
                <c:formatCode>m/d/yyyy</c:formatCode>
                <c:ptCount val="31"/>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numCache>
            </c:numRef>
          </c:cat>
          <c:val>
            <c:numRef>
              <c:f>Sheet1!$D$2:$D$32</c:f>
              <c:numCache>
                <c:formatCode>General</c:formatCode>
                <c:ptCount val="31"/>
                <c:pt idx="0">
                  <c:v>31236</c:v>
                </c:pt>
                <c:pt idx="1">
                  <c:v>31236</c:v>
                </c:pt>
                <c:pt idx="2">
                  <c:v>31234</c:v>
                </c:pt>
                <c:pt idx="3">
                  <c:v>31231</c:v>
                </c:pt>
                <c:pt idx="4">
                  <c:v>31231</c:v>
                </c:pt>
                <c:pt idx="5">
                  <c:v>31231</c:v>
                </c:pt>
                <c:pt idx="6">
                  <c:v>31232</c:v>
                </c:pt>
                <c:pt idx="7">
                  <c:v>31237</c:v>
                </c:pt>
                <c:pt idx="8">
                  <c:v>31237</c:v>
                </c:pt>
                <c:pt idx="9">
                  <c:v>31235</c:v>
                </c:pt>
                <c:pt idx="10">
                  <c:v>31233</c:v>
                </c:pt>
                <c:pt idx="11">
                  <c:v>31233</c:v>
                </c:pt>
                <c:pt idx="12">
                  <c:v>31233</c:v>
                </c:pt>
                <c:pt idx="13">
                  <c:v>31232</c:v>
                </c:pt>
                <c:pt idx="14">
                  <c:v>31231</c:v>
                </c:pt>
                <c:pt idx="15">
                  <c:v>31239</c:v>
                </c:pt>
                <c:pt idx="16">
                  <c:v>31243</c:v>
                </c:pt>
                <c:pt idx="17">
                  <c:v>31244</c:v>
                </c:pt>
                <c:pt idx="18">
                  <c:v>31245</c:v>
                </c:pt>
                <c:pt idx="19">
                  <c:v>31244</c:v>
                </c:pt>
                <c:pt idx="20">
                  <c:v>31243</c:v>
                </c:pt>
                <c:pt idx="21">
                  <c:v>31244</c:v>
                </c:pt>
                <c:pt idx="22">
                  <c:v>31244</c:v>
                </c:pt>
                <c:pt idx="23">
                  <c:v>31241</c:v>
                </c:pt>
                <c:pt idx="24">
                  <c:v>31242</c:v>
                </c:pt>
                <c:pt idx="25">
                  <c:v>31246</c:v>
                </c:pt>
                <c:pt idx="26">
                  <c:v>31245</c:v>
                </c:pt>
                <c:pt idx="27">
                  <c:v>31245</c:v>
                </c:pt>
                <c:pt idx="28">
                  <c:v>31244</c:v>
                </c:pt>
                <c:pt idx="29">
                  <c:v>31243</c:v>
                </c:pt>
                <c:pt idx="30">
                  <c:v>31245</c:v>
                </c:pt>
              </c:numCache>
            </c:numRef>
          </c:val>
          <c:smooth val="0"/>
          <c:extLst>
            <c:ext xmlns:c16="http://schemas.microsoft.com/office/drawing/2014/chart" uri="{C3380CC4-5D6E-409C-BE32-E72D297353CC}">
              <c16:uniqueId val="{00000002-52C4-4E4A-888C-363CB803E7B4}"/>
            </c:ext>
          </c:extLst>
        </c:ser>
        <c:ser>
          <c:idx val="3"/>
          <c:order val="3"/>
          <c:tx>
            <c:strRef>
              <c:f>Sheet1!$E$1</c:f>
              <c:strCache>
                <c:ptCount val="1"/>
                <c:pt idx="0">
                  <c:v>Cervelo Argentina</c:v>
                </c:pt>
              </c:strCache>
            </c:strRef>
          </c:tx>
          <c:spPr>
            <a:ln w="28575" cap="rnd">
              <a:solidFill>
                <a:schemeClr val="accent4"/>
              </a:solidFill>
              <a:round/>
            </a:ln>
            <a:effectLst/>
          </c:spPr>
          <c:marker>
            <c:symbol val="none"/>
          </c:marker>
          <c:cat>
            <c:numRef>
              <c:f>Sheet1!$A$2:$A$32</c:f>
              <c:numCache>
                <c:formatCode>m/d/yyyy</c:formatCode>
                <c:ptCount val="31"/>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numCache>
            </c:numRef>
          </c:cat>
          <c:val>
            <c:numRef>
              <c:f>Sheet1!$E$2:$E$32</c:f>
              <c:numCache>
                <c:formatCode>General</c:formatCode>
                <c:ptCount val="31"/>
                <c:pt idx="0">
                  <c:v>2475</c:v>
                </c:pt>
                <c:pt idx="1">
                  <c:v>2475</c:v>
                </c:pt>
                <c:pt idx="2">
                  <c:v>2478</c:v>
                </c:pt>
                <c:pt idx="3">
                  <c:v>2479</c:v>
                </c:pt>
                <c:pt idx="4">
                  <c:v>2479</c:v>
                </c:pt>
                <c:pt idx="5">
                  <c:v>2480</c:v>
                </c:pt>
                <c:pt idx="6">
                  <c:v>2482</c:v>
                </c:pt>
                <c:pt idx="7">
                  <c:v>2483</c:v>
                </c:pt>
                <c:pt idx="8">
                  <c:v>2486</c:v>
                </c:pt>
                <c:pt idx="9">
                  <c:v>2486</c:v>
                </c:pt>
                <c:pt idx="10">
                  <c:v>2486</c:v>
                </c:pt>
                <c:pt idx="11">
                  <c:v>2488</c:v>
                </c:pt>
                <c:pt idx="12">
                  <c:v>2489</c:v>
                </c:pt>
                <c:pt idx="13">
                  <c:v>2491</c:v>
                </c:pt>
                <c:pt idx="14">
                  <c:v>2491</c:v>
                </c:pt>
                <c:pt idx="15">
                  <c:v>2494</c:v>
                </c:pt>
                <c:pt idx="16">
                  <c:v>2495</c:v>
                </c:pt>
                <c:pt idx="17">
                  <c:v>2495</c:v>
                </c:pt>
                <c:pt idx="18">
                  <c:v>2496</c:v>
                </c:pt>
                <c:pt idx="19">
                  <c:v>2497</c:v>
                </c:pt>
                <c:pt idx="20">
                  <c:v>2496</c:v>
                </c:pt>
                <c:pt idx="21">
                  <c:v>2497</c:v>
                </c:pt>
                <c:pt idx="22">
                  <c:v>2497</c:v>
                </c:pt>
                <c:pt idx="23">
                  <c:v>2496</c:v>
                </c:pt>
                <c:pt idx="24">
                  <c:v>2496</c:v>
                </c:pt>
                <c:pt idx="25">
                  <c:v>2496</c:v>
                </c:pt>
                <c:pt idx="26">
                  <c:v>2496</c:v>
                </c:pt>
                <c:pt idx="27">
                  <c:v>2496</c:v>
                </c:pt>
                <c:pt idx="28">
                  <c:v>2496</c:v>
                </c:pt>
                <c:pt idx="29">
                  <c:v>2496</c:v>
                </c:pt>
                <c:pt idx="30">
                  <c:v>2496</c:v>
                </c:pt>
              </c:numCache>
            </c:numRef>
          </c:val>
          <c:smooth val="0"/>
          <c:extLst>
            <c:ext xmlns:c16="http://schemas.microsoft.com/office/drawing/2014/chart" uri="{C3380CC4-5D6E-409C-BE32-E72D297353CC}">
              <c16:uniqueId val="{00000003-52C4-4E4A-888C-363CB803E7B4}"/>
            </c:ext>
          </c:extLst>
        </c:ser>
        <c:ser>
          <c:idx val="4"/>
          <c:order val="4"/>
          <c:tx>
            <c:strRef>
              <c:f>Sheet1!$F$1</c:f>
              <c:strCache>
                <c:ptCount val="1"/>
                <c:pt idx="0">
                  <c:v>Specialized Bicycles</c:v>
                </c:pt>
              </c:strCache>
            </c:strRef>
          </c:tx>
          <c:spPr>
            <a:ln w="28575" cap="rnd">
              <a:solidFill>
                <a:schemeClr val="accent5"/>
              </a:solidFill>
              <a:round/>
            </a:ln>
            <a:effectLst/>
          </c:spPr>
          <c:marker>
            <c:symbol val="none"/>
          </c:marker>
          <c:cat>
            <c:numRef>
              <c:f>Sheet1!$A$2:$A$32</c:f>
              <c:numCache>
                <c:formatCode>m/d/yyyy</c:formatCode>
                <c:ptCount val="31"/>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numCache>
            </c:numRef>
          </c:cat>
          <c:val>
            <c:numRef>
              <c:f>Sheet1!$F$2:$F$32</c:f>
              <c:numCache>
                <c:formatCode>General</c:formatCode>
                <c:ptCount val="31"/>
                <c:pt idx="0">
                  <c:v>1982708</c:v>
                </c:pt>
                <c:pt idx="1">
                  <c:v>1982009</c:v>
                </c:pt>
                <c:pt idx="2">
                  <c:v>1982216</c:v>
                </c:pt>
                <c:pt idx="3">
                  <c:v>1982456</c:v>
                </c:pt>
                <c:pt idx="4">
                  <c:v>1981868</c:v>
                </c:pt>
                <c:pt idx="5">
                  <c:v>1982366</c:v>
                </c:pt>
                <c:pt idx="6">
                  <c:v>1982316</c:v>
                </c:pt>
                <c:pt idx="7">
                  <c:v>1982408</c:v>
                </c:pt>
                <c:pt idx="8">
                  <c:v>1982660</c:v>
                </c:pt>
                <c:pt idx="9">
                  <c:v>1982494</c:v>
                </c:pt>
                <c:pt idx="10">
                  <c:v>1982414</c:v>
                </c:pt>
                <c:pt idx="11">
                  <c:v>1982665</c:v>
                </c:pt>
                <c:pt idx="12">
                  <c:v>1982833</c:v>
                </c:pt>
                <c:pt idx="13">
                  <c:v>1982766</c:v>
                </c:pt>
                <c:pt idx="14">
                  <c:v>1983074</c:v>
                </c:pt>
                <c:pt idx="15">
                  <c:v>1982911</c:v>
                </c:pt>
                <c:pt idx="16">
                  <c:v>1982832</c:v>
                </c:pt>
                <c:pt idx="17">
                  <c:v>1983204</c:v>
                </c:pt>
                <c:pt idx="18">
                  <c:v>1983341</c:v>
                </c:pt>
                <c:pt idx="19">
                  <c:v>1982986</c:v>
                </c:pt>
                <c:pt idx="20">
                  <c:v>1983539</c:v>
                </c:pt>
                <c:pt idx="21">
                  <c:v>1983017</c:v>
                </c:pt>
                <c:pt idx="22">
                  <c:v>1983165</c:v>
                </c:pt>
                <c:pt idx="23">
                  <c:v>1983494</c:v>
                </c:pt>
                <c:pt idx="24">
                  <c:v>1983569</c:v>
                </c:pt>
                <c:pt idx="25">
                  <c:v>1983392</c:v>
                </c:pt>
                <c:pt idx="26">
                  <c:v>1983586</c:v>
                </c:pt>
                <c:pt idx="27">
                  <c:v>1983910</c:v>
                </c:pt>
                <c:pt idx="28">
                  <c:v>1984183</c:v>
                </c:pt>
                <c:pt idx="29">
                  <c:v>1984369</c:v>
                </c:pt>
                <c:pt idx="30">
                  <c:v>1984041</c:v>
                </c:pt>
              </c:numCache>
            </c:numRef>
          </c:val>
          <c:smooth val="0"/>
          <c:extLst>
            <c:ext xmlns:c16="http://schemas.microsoft.com/office/drawing/2014/chart" uri="{C3380CC4-5D6E-409C-BE32-E72D297353CC}">
              <c16:uniqueId val="{00000004-52C4-4E4A-888C-363CB803E7B4}"/>
            </c:ext>
          </c:extLst>
        </c:ser>
        <c:ser>
          <c:idx val="5"/>
          <c:order val="5"/>
          <c:tx>
            <c:strRef>
              <c:f>Sheet1!$G$1</c:f>
              <c:strCache>
                <c:ptCount val="1"/>
                <c:pt idx="0">
                  <c:v>Scott Sports Argentina</c:v>
                </c:pt>
              </c:strCache>
            </c:strRef>
          </c:tx>
          <c:spPr>
            <a:ln w="28575" cap="rnd">
              <a:solidFill>
                <a:schemeClr val="accent6"/>
              </a:solidFill>
              <a:round/>
            </a:ln>
            <a:effectLst/>
          </c:spPr>
          <c:marker>
            <c:symbol val="none"/>
          </c:marker>
          <c:cat>
            <c:numRef>
              <c:f>Sheet1!$A$2:$A$32</c:f>
              <c:numCache>
                <c:formatCode>m/d/yyyy</c:formatCode>
                <c:ptCount val="31"/>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numCache>
            </c:numRef>
          </c:cat>
          <c:val>
            <c:numRef>
              <c:f>Sheet1!$G$2:$G$32</c:f>
              <c:numCache>
                <c:formatCode>General</c:formatCode>
                <c:ptCount val="31"/>
                <c:pt idx="0">
                  <c:v>84815</c:v>
                </c:pt>
                <c:pt idx="1">
                  <c:v>84854</c:v>
                </c:pt>
                <c:pt idx="2">
                  <c:v>84899</c:v>
                </c:pt>
                <c:pt idx="3">
                  <c:v>84953</c:v>
                </c:pt>
                <c:pt idx="4">
                  <c:v>85000</c:v>
                </c:pt>
                <c:pt idx="5">
                  <c:v>85044</c:v>
                </c:pt>
                <c:pt idx="6">
                  <c:v>85081</c:v>
                </c:pt>
                <c:pt idx="7">
                  <c:v>85121</c:v>
                </c:pt>
                <c:pt idx="8">
                  <c:v>85162</c:v>
                </c:pt>
                <c:pt idx="9">
                  <c:v>85216</c:v>
                </c:pt>
                <c:pt idx="10">
                  <c:v>85245</c:v>
                </c:pt>
                <c:pt idx="11">
                  <c:v>85286</c:v>
                </c:pt>
                <c:pt idx="12">
                  <c:v>85331</c:v>
                </c:pt>
                <c:pt idx="13">
                  <c:v>85361</c:v>
                </c:pt>
                <c:pt idx="14">
                  <c:v>85373</c:v>
                </c:pt>
                <c:pt idx="15">
                  <c:v>85399</c:v>
                </c:pt>
                <c:pt idx="16">
                  <c:v>85415</c:v>
                </c:pt>
                <c:pt idx="17">
                  <c:v>85432</c:v>
                </c:pt>
                <c:pt idx="18">
                  <c:v>85455</c:v>
                </c:pt>
                <c:pt idx="19">
                  <c:v>85465</c:v>
                </c:pt>
                <c:pt idx="20">
                  <c:v>85517</c:v>
                </c:pt>
                <c:pt idx="21">
                  <c:v>85584</c:v>
                </c:pt>
                <c:pt idx="22">
                  <c:v>85671</c:v>
                </c:pt>
                <c:pt idx="23">
                  <c:v>85754</c:v>
                </c:pt>
                <c:pt idx="24">
                  <c:v>85809</c:v>
                </c:pt>
                <c:pt idx="25">
                  <c:v>85858</c:v>
                </c:pt>
                <c:pt idx="26">
                  <c:v>85914</c:v>
                </c:pt>
                <c:pt idx="27">
                  <c:v>85965</c:v>
                </c:pt>
                <c:pt idx="28">
                  <c:v>86025</c:v>
                </c:pt>
                <c:pt idx="29">
                  <c:v>86089</c:v>
                </c:pt>
                <c:pt idx="30">
                  <c:v>86139</c:v>
                </c:pt>
              </c:numCache>
            </c:numRef>
          </c:val>
          <c:smooth val="0"/>
          <c:extLst>
            <c:ext xmlns:c16="http://schemas.microsoft.com/office/drawing/2014/chart" uri="{C3380CC4-5D6E-409C-BE32-E72D297353CC}">
              <c16:uniqueId val="{00000005-52C4-4E4A-888C-363CB803E7B4}"/>
            </c:ext>
          </c:extLst>
        </c:ser>
        <c:ser>
          <c:idx val="6"/>
          <c:order val="6"/>
          <c:tx>
            <c:strRef>
              <c:f>Sheet1!$H$1</c:f>
              <c:strCache>
                <c:ptCount val="1"/>
                <c:pt idx="0">
                  <c:v>Giant Bicycles Argentina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numCache>
            </c:numRef>
          </c:cat>
          <c:val>
            <c:numRef>
              <c:f>Sheet1!$H$2:$H$32</c:f>
              <c:numCache>
                <c:formatCode>General</c:formatCode>
                <c:ptCount val="31"/>
                <c:pt idx="0">
                  <c:v>19693</c:v>
                </c:pt>
                <c:pt idx="1">
                  <c:v>19694</c:v>
                </c:pt>
                <c:pt idx="2">
                  <c:v>19694</c:v>
                </c:pt>
                <c:pt idx="3">
                  <c:v>19690</c:v>
                </c:pt>
                <c:pt idx="4">
                  <c:v>19691</c:v>
                </c:pt>
                <c:pt idx="5">
                  <c:v>19690</c:v>
                </c:pt>
                <c:pt idx="6">
                  <c:v>19691</c:v>
                </c:pt>
                <c:pt idx="7">
                  <c:v>19690</c:v>
                </c:pt>
                <c:pt idx="8">
                  <c:v>19688</c:v>
                </c:pt>
                <c:pt idx="9">
                  <c:v>19689</c:v>
                </c:pt>
                <c:pt idx="10">
                  <c:v>19696</c:v>
                </c:pt>
                <c:pt idx="11">
                  <c:v>19696</c:v>
                </c:pt>
                <c:pt idx="12">
                  <c:v>19697</c:v>
                </c:pt>
                <c:pt idx="13">
                  <c:v>19700</c:v>
                </c:pt>
                <c:pt idx="14">
                  <c:v>19701</c:v>
                </c:pt>
                <c:pt idx="15">
                  <c:v>19700</c:v>
                </c:pt>
                <c:pt idx="16">
                  <c:v>19700</c:v>
                </c:pt>
                <c:pt idx="17">
                  <c:v>19701</c:v>
                </c:pt>
                <c:pt idx="18">
                  <c:v>19702</c:v>
                </c:pt>
                <c:pt idx="19">
                  <c:v>19701</c:v>
                </c:pt>
                <c:pt idx="20">
                  <c:v>19702</c:v>
                </c:pt>
                <c:pt idx="21">
                  <c:v>19705</c:v>
                </c:pt>
                <c:pt idx="22">
                  <c:v>19705</c:v>
                </c:pt>
                <c:pt idx="23">
                  <c:v>19707</c:v>
                </c:pt>
                <c:pt idx="24">
                  <c:v>19706</c:v>
                </c:pt>
                <c:pt idx="25">
                  <c:v>19708</c:v>
                </c:pt>
                <c:pt idx="26">
                  <c:v>19711</c:v>
                </c:pt>
                <c:pt idx="27">
                  <c:v>19715</c:v>
                </c:pt>
                <c:pt idx="28">
                  <c:v>19717</c:v>
                </c:pt>
                <c:pt idx="29">
                  <c:v>19718</c:v>
                </c:pt>
                <c:pt idx="30">
                  <c:v>19721</c:v>
                </c:pt>
              </c:numCache>
            </c:numRef>
          </c:val>
          <c:smooth val="0"/>
          <c:extLst>
            <c:ext xmlns:c16="http://schemas.microsoft.com/office/drawing/2014/chart" uri="{C3380CC4-5D6E-409C-BE32-E72D297353CC}">
              <c16:uniqueId val="{00000006-52C4-4E4A-888C-363CB803E7B4}"/>
            </c:ext>
          </c:extLst>
        </c:ser>
        <c:ser>
          <c:idx val="7"/>
          <c:order val="7"/>
          <c:tx>
            <c:strRef>
              <c:f>Sheet1!$I$1</c:f>
              <c:strCache>
                <c:ptCount val="1"/>
                <c:pt idx="0">
                  <c:v>Orbea Argentina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numCache>
            </c:numRef>
          </c:cat>
          <c:val>
            <c:numRef>
              <c:f>Sheet1!$I$2:$I$32</c:f>
              <c:numCache>
                <c:formatCode>General</c:formatCode>
                <c:ptCount val="31"/>
                <c:pt idx="0">
                  <c:v>62532</c:v>
                </c:pt>
                <c:pt idx="1">
                  <c:v>62529</c:v>
                </c:pt>
                <c:pt idx="2">
                  <c:v>62517</c:v>
                </c:pt>
                <c:pt idx="3">
                  <c:v>62507</c:v>
                </c:pt>
                <c:pt idx="4">
                  <c:v>62504</c:v>
                </c:pt>
                <c:pt idx="5">
                  <c:v>62501</c:v>
                </c:pt>
                <c:pt idx="6">
                  <c:v>62498</c:v>
                </c:pt>
                <c:pt idx="7">
                  <c:v>62501</c:v>
                </c:pt>
                <c:pt idx="8">
                  <c:v>62500</c:v>
                </c:pt>
                <c:pt idx="9">
                  <c:v>62502</c:v>
                </c:pt>
                <c:pt idx="10">
                  <c:v>62500</c:v>
                </c:pt>
                <c:pt idx="11">
                  <c:v>62503</c:v>
                </c:pt>
                <c:pt idx="12">
                  <c:v>62505</c:v>
                </c:pt>
                <c:pt idx="13">
                  <c:v>62507</c:v>
                </c:pt>
                <c:pt idx="14">
                  <c:v>62506</c:v>
                </c:pt>
                <c:pt idx="15">
                  <c:v>62506</c:v>
                </c:pt>
                <c:pt idx="16">
                  <c:v>62507</c:v>
                </c:pt>
                <c:pt idx="17">
                  <c:v>62505</c:v>
                </c:pt>
                <c:pt idx="18">
                  <c:v>62505</c:v>
                </c:pt>
                <c:pt idx="19">
                  <c:v>62505</c:v>
                </c:pt>
                <c:pt idx="20">
                  <c:v>62503</c:v>
                </c:pt>
                <c:pt idx="21">
                  <c:v>62505</c:v>
                </c:pt>
                <c:pt idx="22">
                  <c:v>62506</c:v>
                </c:pt>
                <c:pt idx="23">
                  <c:v>62503</c:v>
                </c:pt>
                <c:pt idx="24">
                  <c:v>62502</c:v>
                </c:pt>
                <c:pt idx="25">
                  <c:v>62504</c:v>
                </c:pt>
                <c:pt idx="26">
                  <c:v>62502</c:v>
                </c:pt>
                <c:pt idx="27">
                  <c:v>62503</c:v>
                </c:pt>
                <c:pt idx="28">
                  <c:v>62506</c:v>
                </c:pt>
                <c:pt idx="29">
                  <c:v>62508</c:v>
                </c:pt>
                <c:pt idx="30">
                  <c:v>62507</c:v>
                </c:pt>
              </c:numCache>
            </c:numRef>
          </c:val>
          <c:smooth val="0"/>
          <c:extLst>
            <c:ext xmlns:c16="http://schemas.microsoft.com/office/drawing/2014/chart" uri="{C3380CC4-5D6E-409C-BE32-E72D297353CC}">
              <c16:uniqueId val="{00000007-52C4-4E4A-888C-363CB803E7B4}"/>
            </c:ext>
          </c:extLst>
        </c:ser>
        <c:dLbls>
          <c:showLegendKey val="0"/>
          <c:showVal val="0"/>
          <c:showCatName val="0"/>
          <c:showSerName val="0"/>
          <c:showPercent val="0"/>
          <c:showBubbleSize val="0"/>
        </c:dLbls>
        <c:smooth val="0"/>
        <c:axId val="423237944"/>
        <c:axId val="423242864"/>
      </c:lineChart>
      <c:dateAx>
        <c:axId val="423237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242864"/>
        <c:crosses val="autoZero"/>
        <c:auto val="1"/>
        <c:lblOffset val="100"/>
        <c:baseTimeUnit val="days"/>
      </c:dateAx>
      <c:valAx>
        <c:axId val="423242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237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Cannondale Argentina</c:v>
                </c:pt>
              </c:strCache>
            </c:strRef>
          </c:tx>
          <c:spPr>
            <a:ln w="28575" cap="rnd">
              <a:solidFill>
                <a:schemeClr val="accent1"/>
              </a:solidFill>
              <a:round/>
            </a:ln>
            <a:effectLst/>
          </c:spPr>
          <c:marker>
            <c:symbol val="none"/>
          </c:marker>
          <c:cat>
            <c:numRef>
              <c:f>Sheet1!$A$2:$A$32</c:f>
              <c:numCache>
                <c:formatCode>m/d/yyyy</c:formatCode>
                <c:ptCount val="31"/>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numCache>
            </c:numRef>
          </c:cat>
          <c:val>
            <c:numRef>
              <c:f>Sheet1!$B$2:$B$32</c:f>
              <c:numCache>
                <c:formatCode>General</c:formatCode>
                <c:ptCount val="31"/>
                <c:pt idx="0">
                  <c:v>0</c:v>
                </c:pt>
                <c:pt idx="1">
                  <c:v>0</c:v>
                </c:pt>
                <c:pt idx="2">
                  <c:v>-2</c:v>
                </c:pt>
                <c:pt idx="3">
                  <c:v>0</c:v>
                </c:pt>
                <c:pt idx="4">
                  <c:v>1</c:v>
                </c:pt>
                <c:pt idx="5">
                  <c:v>1</c:v>
                </c:pt>
                <c:pt idx="6">
                  <c:v>3</c:v>
                </c:pt>
                <c:pt idx="7">
                  <c:v>2</c:v>
                </c:pt>
                <c:pt idx="8">
                  <c:v>0</c:v>
                </c:pt>
                <c:pt idx="9">
                  <c:v>1</c:v>
                </c:pt>
                <c:pt idx="10">
                  <c:v>1</c:v>
                </c:pt>
                <c:pt idx="11">
                  <c:v>0</c:v>
                </c:pt>
                <c:pt idx="12">
                  <c:v>0</c:v>
                </c:pt>
                <c:pt idx="13">
                  <c:v>0</c:v>
                </c:pt>
                <c:pt idx="14">
                  <c:v>0</c:v>
                </c:pt>
                <c:pt idx="15">
                  <c:v>2</c:v>
                </c:pt>
                <c:pt idx="16">
                  <c:v>-1</c:v>
                </c:pt>
                <c:pt idx="17">
                  <c:v>0</c:v>
                </c:pt>
                <c:pt idx="18">
                  <c:v>1</c:v>
                </c:pt>
                <c:pt idx="19">
                  <c:v>0</c:v>
                </c:pt>
                <c:pt idx="20">
                  <c:v>1</c:v>
                </c:pt>
                <c:pt idx="21">
                  <c:v>1</c:v>
                </c:pt>
                <c:pt idx="22">
                  <c:v>0</c:v>
                </c:pt>
                <c:pt idx="23">
                  <c:v>0</c:v>
                </c:pt>
                <c:pt idx="24">
                  <c:v>0</c:v>
                </c:pt>
                <c:pt idx="25">
                  <c:v>1</c:v>
                </c:pt>
                <c:pt idx="26">
                  <c:v>-2</c:v>
                </c:pt>
                <c:pt idx="27">
                  <c:v>1</c:v>
                </c:pt>
                <c:pt idx="28">
                  <c:v>0</c:v>
                </c:pt>
                <c:pt idx="29">
                  <c:v>1</c:v>
                </c:pt>
                <c:pt idx="30">
                  <c:v>0</c:v>
                </c:pt>
              </c:numCache>
            </c:numRef>
          </c:val>
          <c:smooth val="0"/>
          <c:extLst>
            <c:ext xmlns:c16="http://schemas.microsoft.com/office/drawing/2014/chart" uri="{C3380CC4-5D6E-409C-BE32-E72D297353CC}">
              <c16:uniqueId val="{00000000-E0EA-4340-8995-900583BEEF7F}"/>
            </c:ext>
          </c:extLst>
        </c:ser>
        <c:ser>
          <c:idx val="1"/>
          <c:order val="1"/>
          <c:tx>
            <c:strRef>
              <c:f>Sheet1!$C$1</c:f>
              <c:strCache>
                <c:ptCount val="1"/>
                <c:pt idx="0">
                  <c:v>Merida Bikes Argentina</c:v>
                </c:pt>
              </c:strCache>
            </c:strRef>
          </c:tx>
          <c:spPr>
            <a:ln w="28575" cap="rnd">
              <a:solidFill>
                <a:schemeClr val="accent2"/>
              </a:solidFill>
              <a:round/>
            </a:ln>
            <a:effectLst/>
          </c:spPr>
          <c:marker>
            <c:symbol val="none"/>
          </c:marker>
          <c:cat>
            <c:numRef>
              <c:f>Sheet1!$A$2:$A$32</c:f>
              <c:numCache>
                <c:formatCode>m/d/yyyy</c:formatCode>
                <c:ptCount val="31"/>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numCache>
            </c:numRef>
          </c:cat>
          <c:val>
            <c:numRef>
              <c:f>Sheet1!$C$2:$C$32</c:f>
              <c:numCache>
                <c:formatCode>General</c:formatCode>
                <c:ptCount val="31"/>
                <c:pt idx="0">
                  <c:v>-2</c:v>
                </c:pt>
                <c:pt idx="1">
                  <c:v>0</c:v>
                </c:pt>
                <c:pt idx="2">
                  <c:v>1</c:v>
                </c:pt>
                <c:pt idx="3">
                  <c:v>0</c:v>
                </c:pt>
                <c:pt idx="4">
                  <c:v>0</c:v>
                </c:pt>
                <c:pt idx="5">
                  <c:v>2</c:v>
                </c:pt>
                <c:pt idx="6">
                  <c:v>-1</c:v>
                </c:pt>
                <c:pt idx="7">
                  <c:v>3</c:v>
                </c:pt>
                <c:pt idx="8">
                  <c:v>0</c:v>
                </c:pt>
                <c:pt idx="9">
                  <c:v>0</c:v>
                </c:pt>
                <c:pt idx="10">
                  <c:v>1</c:v>
                </c:pt>
                <c:pt idx="11">
                  <c:v>0</c:v>
                </c:pt>
                <c:pt idx="12">
                  <c:v>0</c:v>
                </c:pt>
                <c:pt idx="13">
                  <c:v>2</c:v>
                </c:pt>
                <c:pt idx="14">
                  <c:v>0</c:v>
                </c:pt>
                <c:pt idx="15">
                  <c:v>4</c:v>
                </c:pt>
                <c:pt idx="16">
                  <c:v>0</c:v>
                </c:pt>
                <c:pt idx="17">
                  <c:v>5</c:v>
                </c:pt>
                <c:pt idx="18">
                  <c:v>2</c:v>
                </c:pt>
                <c:pt idx="19">
                  <c:v>3</c:v>
                </c:pt>
                <c:pt idx="20">
                  <c:v>2</c:v>
                </c:pt>
                <c:pt idx="21">
                  <c:v>2</c:v>
                </c:pt>
                <c:pt idx="22">
                  <c:v>2</c:v>
                </c:pt>
                <c:pt idx="23">
                  <c:v>1</c:v>
                </c:pt>
                <c:pt idx="24">
                  <c:v>3</c:v>
                </c:pt>
                <c:pt idx="25">
                  <c:v>0</c:v>
                </c:pt>
                <c:pt idx="26">
                  <c:v>4</c:v>
                </c:pt>
                <c:pt idx="27">
                  <c:v>0</c:v>
                </c:pt>
                <c:pt idx="28">
                  <c:v>3</c:v>
                </c:pt>
                <c:pt idx="29">
                  <c:v>0</c:v>
                </c:pt>
                <c:pt idx="30">
                  <c:v>2</c:v>
                </c:pt>
              </c:numCache>
            </c:numRef>
          </c:val>
          <c:smooth val="0"/>
          <c:extLst>
            <c:ext xmlns:c16="http://schemas.microsoft.com/office/drawing/2014/chart" uri="{C3380CC4-5D6E-409C-BE32-E72D297353CC}">
              <c16:uniqueId val="{00000001-E0EA-4340-8995-900583BEEF7F}"/>
            </c:ext>
          </c:extLst>
        </c:ser>
        <c:ser>
          <c:idx val="2"/>
          <c:order val="2"/>
          <c:tx>
            <c:strRef>
              <c:f>Sheet1!$D$1</c:f>
              <c:strCache>
                <c:ptCount val="1"/>
                <c:pt idx="0">
                  <c:v>Trek Bicycle Argentina</c:v>
                </c:pt>
              </c:strCache>
            </c:strRef>
          </c:tx>
          <c:spPr>
            <a:ln w="28575" cap="rnd">
              <a:solidFill>
                <a:schemeClr val="accent3"/>
              </a:solidFill>
              <a:round/>
            </a:ln>
            <a:effectLst/>
          </c:spPr>
          <c:marker>
            <c:symbol val="none"/>
          </c:marker>
          <c:cat>
            <c:numRef>
              <c:f>Sheet1!$A$2:$A$32</c:f>
              <c:numCache>
                <c:formatCode>m/d/yyyy</c:formatCode>
                <c:ptCount val="31"/>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numCache>
            </c:numRef>
          </c:cat>
          <c:val>
            <c:numRef>
              <c:f>Sheet1!$D$2:$D$32</c:f>
              <c:numCache>
                <c:formatCode>General</c:formatCode>
                <c:ptCount val="31"/>
                <c:pt idx="0">
                  <c:v>-3</c:v>
                </c:pt>
                <c:pt idx="1">
                  <c:v>0</c:v>
                </c:pt>
                <c:pt idx="2">
                  <c:v>-2</c:v>
                </c:pt>
                <c:pt idx="3">
                  <c:v>-3</c:v>
                </c:pt>
                <c:pt idx="4">
                  <c:v>0</c:v>
                </c:pt>
                <c:pt idx="5">
                  <c:v>0</c:v>
                </c:pt>
                <c:pt idx="6">
                  <c:v>1</c:v>
                </c:pt>
                <c:pt idx="7">
                  <c:v>5</c:v>
                </c:pt>
                <c:pt idx="8">
                  <c:v>0</c:v>
                </c:pt>
                <c:pt idx="9">
                  <c:v>-2</c:v>
                </c:pt>
                <c:pt idx="10">
                  <c:v>-2</c:v>
                </c:pt>
                <c:pt idx="11">
                  <c:v>0</c:v>
                </c:pt>
                <c:pt idx="12">
                  <c:v>0</c:v>
                </c:pt>
                <c:pt idx="13">
                  <c:v>-1</c:v>
                </c:pt>
                <c:pt idx="14">
                  <c:v>-1</c:v>
                </c:pt>
                <c:pt idx="15">
                  <c:v>8</c:v>
                </c:pt>
                <c:pt idx="16">
                  <c:v>4</c:v>
                </c:pt>
                <c:pt idx="17">
                  <c:v>1</c:v>
                </c:pt>
                <c:pt idx="18">
                  <c:v>1</c:v>
                </c:pt>
                <c:pt idx="19">
                  <c:v>-1</c:v>
                </c:pt>
                <c:pt idx="20">
                  <c:v>-1</c:v>
                </c:pt>
                <c:pt idx="21">
                  <c:v>1</c:v>
                </c:pt>
                <c:pt idx="22">
                  <c:v>0</c:v>
                </c:pt>
                <c:pt idx="23">
                  <c:v>-3</c:v>
                </c:pt>
                <c:pt idx="24">
                  <c:v>1</c:v>
                </c:pt>
                <c:pt idx="25">
                  <c:v>4</c:v>
                </c:pt>
                <c:pt idx="26">
                  <c:v>-1</c:v>
                </c:pt>
                <c:pt idx="27">
                  <c:v>0</c:v>
                </c:pt>
                <c:pt idx="28">
                  <c:v>-1</c:v>
                </c:pt>
                <c:pt idx="29">
                  <c:v>-1</c:v>
                </c:pt>
                <c:pt idx="30">
                  <c:v>2</c:v>
                </c:pt>
              </c:numCache>
            </c:numRef>
          </c:val>
          <c:smooth val="0"/>
          <c:extLst>
            <c:ext xmlns:c16="http://schemas.microsoft.com/office/drawing/2014/chart" uri="{C3380CC4-5D6E-409C-BE32-E72D297353CC}">
              <c16:uniqueId val="{00000002-E0EA-4340-8995-900583BEEF7F}"/>
            </c:ext>
          </c:extLst>
        </c:ser>
        <c:ser>
          <c:idx val="3"/>
          <c:order val="3"/>
          <c:tx>
            <c:strRef>
              <c:f>Sheet1!$E$1</c:f>
              <c:strCache>
                <c:ptCount val="1"/>
                <c:pt idx="0">
                  <c:v>Cervelo Argentina</c:v>
                </c:pt>
              </c:strCache>
            </c:strRef>
          </c:tx>
          <c:spPr>
            <a:ln w="28575" cap="rnd">
              <a:solidFill>
                <a:schemeClr val="accent4"/>
              </a:solidFill>
              <a:round/>
            </a:ln>
            <a:effectLst/>
          </c:spPr>
          <c:marker>
            <c:symbol val="none"/>
          </c:marker>
          <c:cat>
            <c:numRef>
              <c:f>Sheet1!$A$2:$A$32</c:f>
              <c:numCache>
                <c:formatCode>m/d/yyyy</c:formatCode>
                <c:ptCount val="31"/>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numCache>
            </c:numRef>
          </c:cat>
          <c:val>
            <c:numRef>
              <c:f>Sheet1!$E$2:$E$32</c:f>
              <c:numCache>
                <c:formatCode>General</c:formatCode>
                <c:ptCount val="31"/>
                <c:pt idx="0">
                  <c:v>1</c:v>
                </c:pt>
                <c:pt idx="1">
                  <c:v>0</c:v>
                </c:pt>
                <c:pt idx="2">
                  <c:v>3</c:v>
                </c:pt>
                <c:pt idx="3">
                  <c:v>1</c:v>
                </c:pt>
                <c:pt idx="4">
                  <c:v>0</c:v>
                </c:pt>
                <c:pt idx="5">
                  <c:v>1</c:v>
                </c:pt>
                <c:pt idx="6">
                  <c:v>2</c:v>
                </c:pt>
                <c:pt idx="7">
                  <c:v>1</c:v>
                </c:pt>
                <c:pt idx="8">
                  <c:v>3</c:v>
                </c:pt>
                <c:pt idx="9">
                  <c:v>0</c:v>
                </c:pt>
                <c:pt idx="10">
                  <c:v>0</c:v>
                </c:pt>
                <c:pt idx="11">
                  <c:v>2</c:v>
                </c:pt>
                <c:pt idx="12">
                  <c:v>1</c:v>
                </c:pt>
                <c:pt idx="13">
                  <c:v>2</c:v>
                </c:pt>
                <c:pt idx="14">
                  <c:v>0</c:v>
                </c:pt>
                <c:pt idx="15">
                  <c:v>3</c:v>
                </c:pt>
                <c:pt idx="16">
                  <c:v>1</c:v>
                </c:pt>
                <c:pt idx="17">
                  <c:v>0</c:v>
                </c:pt>
                <c:pt idx="18">
                  <c:v>1</c:v>
                </c:pt>
                <c:pt idx="19">
                  <c:v>1</c:v>
                </c:pt>
                <c:pt idx="20">
                  <c:v>-1</c:v>
                </c:pt>
                <c:pt idx="21">
                  <c:v>1</c:v>
                </c:pt>
                <c:pt idx="22">
                  <c:v>0</c:v>
                </c:pt>
                <c:pt idx="23">
                  <c:v>-1</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3-E0EA-4340-8995-900583BEEF7F}"/>
            </c:ext>
          </c:extLst>
        </c:ser>
        <c:ser>
          <c:idx val="4"/>
          <c:order val="4"/>
          <c:tx>
            <c:strRef>
              <c:f>Sheet1!$F$1</c:f>
              <c:strCache>
                <c:ptCount val="1"/>
                <c:pt idx="0">
                  <c:v>Specialized Bicycles</c:v>
                </c:pt>
              </c:strCache>
            </c:strRef>
          </c:tx>
          <c:spPr>
            <a:ln w="28575" cap="rnd">
              <a:solidFill>
                <a:schemeClr val="accent5"/>
              </a:solidFill>
              <a:round/>
            </a:ln>
            <a:effectLst/>
          </c:spPr>
          <c:marker>
            <c:symbol val="none"/>
          </c:marker>
          <c:cat>
            <c:numRef>
              <c:f>Sheet1!$A$2:$A$32</c:f>
              <c:numCache>
                <c:formatCode>m/d/yyyy</c:formatCode>
                <c:ptCount val="31"/>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numCache>
            </c:numRef>
          </c:cat>
          <c:val>
            <c:numRef>
              <c:f>Sheet1!$F$2:$F$32</c:f>
              <c:numCache>
                <c:formatCode>General</c:formatCode>
                <c:ptCount val="31"/>
                <c:pt idx="0">
                  <c:v>214</c:v>
                </c:pt>
                <c:pt idx="1">
                  <c:v>-699</c:v>
                </c:pt>
                <c:pt idx="2">
                  <c:v>207</c:v>
                </c:pt>
                <c:pt idx="3">
                  <c:v>240</c:v>
                </c:pt>
                <c:pt idx="4">
                  <c:v>-588</c:v>
                </c:pt>
                <c:pt idx="5">
                  <c:v>498</c:v>
                </c:pt>
                <c:pt idx="6">
                  <c:v>-50</c:v>
                </c:pt>
                <c:pt idx="7">
                  <c:v>92</c:v>
                </c:pt>
                <c:pt idx="8">
                  <c:v>252</c:v>
                </c:pt>
                <c:pt idx="9">
                  <c:v>-166</c:v>
                </c:pt>
                <c:pt idx="10">
                  <c:v>-80</c:v>
                </c:pt>
                <c:pt idx="11">
                  <c:v>251</c:v>
                </c:pt>
                <c:pt idx="12">
                  <c:v>168</c:v>
                </c:pt>
                <c:pt idx="13">
                  <c:v>-67</c:v>
                </c:pt>
                <c:pt idx="14">
                  <c:v>308</c:v>
                </c:pt>
                <c:pt idx="15">
                  <c:v>-163</c:v>
                </c:pt>
                <c:pt idx="16">
                  <c:v>-79</c:v>
                </c:pt>
                <c:pt idx="17">
                  <c:v>372</c:v>
                </c:pt>
                <c:pt idx="18">
                  <c:v>137</c:v>
                </c:pt>
                <c:pt idx="19">
                  <c:v>-355</c:v>
                </c:pt>
                <c:pt idx="20">
                  <c:v>553</c:v>
                </c:pt>
                <c:pt idx="21">
                  <c:v>-522</c:v>
                </c:pt>
                <c:pt idx="22">
                  <c:v>148</c:v>
                </c:pt>
                <c:pt idx="23">
                  <c:v>329</c:v>
                </c:pt>
                <c:pt idx="24">
                  <c:v>75</c:v>
                </c:pt>
                <c:pt idx="25">
                  <c:v>-177</c:v>
                </c:pt>
                <c:pt idx="26">
                  <c:v>194</c:v>
                </c:pt>
                <c:pt idx="27">
                  <c:v>324</c:v>
                </c:pt>
                <c:pt idx="28">
                  <c:v>273</c:v>
                </c:pt>
                <c:pt idx="29">
                  <c:v>186</c:v>
                </c:pt>
                <c:pt idx="30">
                  <c:v>-328</c:v>
                </c:pt>
              </c:numCache>
            </c:numRef>
          </c:val>
          <c:smooth val="0"/>
          <c:extLst>
            <c:ext xmlns:c16="http://schemas.microsoft.com/office/drawing/2014/chart" uri="{C3380CC4-5D6E-409C-BE32-E72D297353CC}">
              <c16:uniqueId val="{00000004-E0EA-4340-8995-900583BEEF7F}"/>
            </c:ext>
          </c:extLst>
        </c:ser>
        <c:ser>
          <c:idx val="5"/>
          <c:order val="5"/>
          <c:tx>
            <c:strRef>
              <c:f>Sheet1!$G$1</c:f>
              <c:strCache>
                <c:ptCount val="1"/>
                <c:pt idx="0">
                  <c:v>Scott Sports Argentina</c:v>
                </c:pt>
              </c:strCache>
            </c:strRef>
          </c:tx>
          <c:spPr>
            <a:ln w="28575" cap="rnd">
              <a:solidFill>
                <a:schemeClr val="accent6"/>
              </a:solidFill>
              <a:round/>
            </a:ln>
            <a:effectLst/>
          </c:spPr>
          <c:marker>
            <c:symbol val="none"/>
          </c:marker>
          <c:cat>
            <c:numRef>
              <c:f>Sheet1!$A$2:$A$32</c:f>
              <c:numCache>
                <c:formatCode>m/d/yyyy</c:formatCode>
                <c:ptCount val="31"/>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numCache>
            </c:numRef>
          </c:cat>
          <c:val>
            <c:numRef>
              <c:f>Sheet1!$G$2:$G$32</c:f>
              <c:numCache>
                <c:formatCode>General</c:formatCode>
                <c:ptCount val="31"/>
                <c:pt idx="0">
                  <c:v>32</c:v>
                </c:pt>
                <c:pt idx="1">
                  <c:v>39</c:v>
                </c:pt>
                <c:pt idx="2">
                  <c:v>45</c:v>
                </c:pt>
                <c:pt idx="3">
                  <c:v>54</c:v>
                </c:pt>
                <c:pt idx="4">
                  <c:v>47</c:v>
                </c:pt>
                <c:pt idx="5">
                  <c:v>44</c:v>
                </c:pt>
                <c:pt idx="6">
                  <c:v>37</c:v>
                </c:pt>
                <c:pt idx="7">
                  <c:v>40</c:v>
                </c:pt>
                <c:pt idx="8">
                  <c:v>41</c:v>
                </c:pt>
                <c:pt idx="9">
                  <c:v>54</c:v>
                </c:pt>
                <c:pt idx="10">
                  <c:v>29</c:v>
                </c:pt>
                <c:pt idx="11">
                  <c:v>41</c:v>
                </c:pt>
                <c:pt idx="12">
                  <c:v>45</c:v>
                </c:pt>
                <c:pt idx="13">
                  <c:v>30</c:v>
                </c:pt>
                <c:pt idx="14">
                  <c:v>12</c:v>
                </c:pt>
                <c:pt idx="15">
                  <c:v>26</c:v>
                </c:pt>
                <c:pt idx="16">
                  <c:v>16</c:v>
                </c:pt>
                <c:pt idx="17">
                  <c:v>17</c:v>
                </c:pt>
                <c:pt idx="18">
                  <c:v>23</c:v>
                </c:pt>
                <c:pt idx="19">
                  <c:v>10</c:v>
                </c:pt>
                <c:pt idx="20">
                  <c:v>52</c:v>
                </c:pt>
                <c:pt idx="21">
                  <c:v>67</c:v>
                </c:pt>
                <c:pt idx="22">
                  <c:v>87</c:v>
                </c:pt>
                <c:pt idx="23">
                  <c:v>83</c:v>
                </c:pt>
                <c:pt idx="24">
                  <c:v>55</c:v>
                </c:pt>
                <c:pt idx="25">
                  <c:v>49</c:v>
                </c:pt>
                <c:pt idx="26">
                  <c:v>56</c:v>
                </c:pt>
                <c:pt idx="27">
                  <c:v>51</c:v>
                </c:pt>
                <c:pt idx="28">
                  <c:v>60</c:v>
                </c:pt>
                <c:pt idx="29">
                  <c:v>64</c:v>
                </c:pt>
                <c:pt idx="30">
                  <c:v>50</c:v>
                </c:pt>
              </c:numCache>
            </c:numRef>
          </c:val>
          <c:smooth val="0"/>
          <c:extLst>
            <c:ext xmlns:c16="http://schemas.microsoft.com/office/drawing/2014/chart" uri="{C3380CC4-5D6E-409C-BE32-E72D297353CC}">
              <c16:uniqueId val="{00000005-E0EA-4340-8995-900583BEEF7F}"/>
            </c:ext>
          </c:extLst>
        </c:ser>
        <c:ser>
          <c:idx val="6"/>
          <c:order val="6"/>
          <c:tx>
            <c:strRef>
              <c:f>Sheet1!$H$1</c:f>
              <c:strCache>
                <c:ptCount val="1"/>
                <c:pt idx="0">
                  <c:v>Giant Bicycles Argentina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numCache>
            </c:numRef>
          </c:cat>
          <c:val>
            <c:numRef>
              <c:f>Sheet1!$H$2:$H$32</c:f>
              <c:numCache>
                <c:formatCode>General</c:formatCode>
                <c:ptCount val="31"/>
                <c:pt idx="0">
                  <c:v>-2</c:v>
                </c:pt>
                <c:pt idx="1">
                  <c:v>1</c:v>
                </c:pt>
                <c:pt idx="2">
                  <c:v>0</c:v>
                </c:pt>
                <c:pt idx="3">
                  <c:v>-4</c:v>
                </c:pt>
                <c:pt idx="4">
                  <c:v>1</c:v>
                </c:pt>
                <c:pt idx="5">
                  <c:v>-1</c:v>
                </c:pt>
                <c:pt idx="6">
                  <c:v>1</c:v>
                </c:pt>
                <c:pt idx="7">
                  <c:v>-1</c:v>
                </c:pt>
                <c:pt idx="8">
                  <c:v>-2</c:v>
                </c:pt>
                <c:pt idx="9">
                  <c:v>1</c:v>
                </c:pt>
                <c:pt idx="10">
                  <c:v>7</c:v>
                </c:pt>
                <c:pt idx="11">
                  <c:v>0</c:v>
                </c:pt>
                <c:pt idx="12">
                  <c:v>1</c:v>
                </c:pt>
                <c:pt idx="13">
                  <c:v>3</c:v>
                </c:pt>
                <c:pt idx="14">
                  <c:v>1</c:v>
                </c:pt>
                <c:pt idx="15">
                  <c:v>-1</c:v>
                </c:pt>
                <c:pt idx="16">
                  <c:v>0</c:v>
                </c:pt>
                <c:pt idx="17">
                  <c:v>1</c:v>
                </c:pt>
                <c:pt idx="18">
                  <c:v>1</c:v>
                </c:pt>
                <c:pt idx="19">
                  <c:v>-1</c:v>
                </c:pt>
                <c:pt idx="20">
                  <c:v>1</c:v>
                </c:pt>
                <c:pt idx="21">
                  <c:v>3</c:v>
                </c:pt>
                <c:pt idx="22">
                  <c:v>0</c:v>
                </c:pt>
                <c:pt idx="23">
                  <c:v>2</c:v>
                </c:pt>
                <c:pt idx="24">
                  <c:v>-1</c:v>
                </c:pt>
                <c:pt idx="25">
                  <c:v>2</c:v>
                </c:pt>
                <c:pt idx="26">
                  <c:v>3</c:v>
                </c:pt>
                <c:pt idx="27">
                  <c:v>4</c:v>
                </c:pt>
                <c:pt idx="28">
                  <c:v>2</c:v>
                </c:pt>
                <c:pt idx="29">
                  <c:v>1</c:v>
                </c:pt>
                <c:pt idx="30">
                  <c:v>3</c:v>
                </c:pt>
              </c:numCache>
            </c:numRef>
          </c:val>
          <c:smooth val="0"/>
          <c:extLst>
            <c:ext xmlns:c16="http://schemas.microsoft.com/office/drawing/2014/chart" uri="{C3380CC4-5D6E-409C-BE32-E72D297353CC}">
              <c16:uniqueId val="{00000006-E0EA-4340-8995-900583BEEF7F}"/>
            </c:ext>
          </c:extLst>
        </c:ser>
        <c:ser>
          <c:idx val="7"/>
          <c:order val="7"/>
          <c:tx>
            <c:strRef>
              <c:f>Sheet1!$I$1</c:f>
              <c:strCache>
                <c:ptCount val="1"/>
                <c:pt idx="0">
                  <c:v>Orbea Argentina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numCache>
            </c:numRef>
          </c:cat>
          <c:val>
            <c:numRef>
              <c:f>Sheet1!$I$2:$I$32</c:f>
              <c:numCache>
                <c:formatCode>General</c:formatCode>
                <c:ptCount val="31"/>
                <c:pt idx="0">
                  <c:v>-2</c:v>
                </c:pt>
                <c:pt idx="1">
                  <c:v>-3</c:v>
                </c:pt>
                <c:pt idx="2">
                  <c:v>-12</c:v>
                </c:pt>
                <c:pt idx="3">
                  <c:v>-10</c:v>
                </c:pt>
                <c:pt idx="4">
                  <c:v>-3</c:v>
                </c:pt>
                <c:pt idx="5">
                  <c:v>-3</c:v>
                </c:pt>
                <c:pt idx="6">
                  <c:v>-3</c:v>
                </c:pt>
                <c:pt idx="7">
                  <c:v>3</c:v>
                </c:pt>
                <c:pt idx="8">
                  <c:v>-1</c:v>
                </c:pt>
                <c:pt idx="9">
                  <c:v>2</c:v>
                </c:pt>
                <c:pt idx="10">
                  <c:v>-2</c:v>
                </c:pt>
                <c:pt idx="11">
                  <c:v>3</c:v>
                </c:pt>
                <c:pt idx="12">
                  <c:v>2</c:v>
                </c:pt>
                <c:pt idx="13">
                  <c:v>2</c:v>
                </c:pt>
                <c:pt idx="14">
                  <c:v>-1</c:v>
                </c:pt>
                <c:pt idx="15">
                  <c:v>0</c:v>
                </c:pt>
                <c:pt idx="16">
                  <c:v>1</c:v>
                </c:pt>
                <c:pt idx="17">
                  <c:v>-2</c:v>
                </c:pt>
                <c:pt idx="18">
                  <c:v>0</c:v>
                </c:pt>
                <c:pt idx="19">
                  <c:v>0</c:v>
                </c:pt>
                <c:pt idx="20">
                  <c:v>-2</c:v>
                </c:pt>
                <c:pt idx="21">
                  <c:v>2</c:v>
                </c:pt>
                <c:pt idx="22">
                  <c:v>1</c:v>
                </c:pt>
                <c:pt idx="23">
                  <c:v>-3</c:v>
                </c:pt>
                <c:pt idx="24">
                  <c:v>-1</c:v>
                </c:pt>
                <c:pt idx="25">
                  <c:v>2</c:v>
                </c:pt>
                <c:pt idx="26">
                  <c:v>-2</c:v>
                </c:pt>
                <c:pt idx="27">
                  <c:v>1</c:v>
                </c:pt>
                <c:pt idx="28">
                  <c:v>3</c:v>
                </c:pt>
                <c:pt idx="29">
                  <c:v>2</c:v>
                </c:pt>
                <c:pt idx="30">
                  <c:v>-1</c:v>
                </c:pt>
              </c:numCache>
            </c:numRef>
          </c:val>
          <c:smooth val="0"/>
          <c:extLst>
            <c:ext xmlns:c16="http://schemas.microsoft.com/office/drawing/2014/chart" uri="{C3380CC4-5D6E-409C-BE32-E72D297353CC}">
              <c16:uniqueId val="{00000007-E0EA-4340-8995-900583BEEF7F}"/>
            </c:ext>
          </c:extLst>
        </c:ser>
        <c:dLbls>
          <c:showLegendKey val="0"/>
          <c:showVal val="0"/>
          <c:showCatName val="0"/>
          <c:showSerName val="0"/>
          <c:showPercent val="0"/>
          <c:showBubbleSize val="0"/>
        </c:dLbls>
        <c:smooth val="0"/>
        <c:axId val="423233024"/>
        <c:axId val="423233352"/>
      </c:lineChart>
      <c:dateAx>
        <c:axId val="423233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233352"/>
        <c:crosses val="autoZero"/>
        <c:auto val="1"/>
        <c:lblOffset val="100"/>
        <c:baseTimeUnit val="days"/>
      </c:dateAx>
      <c:valAx>
        <c:axId val="423233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233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Cannondale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1</c:v>
                </c:pt>
                <c:pt idx="3">
                  <c:v>0</c:v>
                </c:pt>
                <c:pt idx="4">
                  <c:v>1</c:v>
                </c:pt>
                <c:pt idx="5">
                  <c:v>1</c:v>
                </c:pt>
                <c:pt idx="6">
                  <c:v>1</c:v>
                </c:pt>
              </c:numCache>
            </c:numRef>
          </c:val>
          <c:extLst>
            <c:ext xmlns:c16="http://schemas.microsoft.com/office/drawing/2014/chart" uri="{C3380CC4-5D6E-409C-BE32-E72D297353CC}">
              <c16:uniqueId val="{00000000-6F7C-42EF-AC16-85F3F534D33B}"/>
            </c:ext>
          </c:extLst>
        </c:ser>
        <c:ser>
          <c:idx val="1"/>
          <c:order val="1"/>
          <c:tx>
            <c:strRef>
              <c:f>Sheet1!$C$1</c:f>
              <c:strCache>
                <c:ptCount val="1"/>
                <c:pt idx="0">
                  <c:v>Merida Bikes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c:v>
                </c:pt>
                <c:pt idx="1">
                  <c:v>2</c:v>
                </c:pt>
                <c:pt idx="2">
                  <c:v>1</c:v>
                </c:pt>
                <c:pt idx="3">
                  <c:v>2</c:v>
                </c:pt>
                <c:pt idx="4">
                  <c:v>1</c:v>
                </c:pt>
                <c:pt idx="5">
                  <c:v>1</c:v>
                </c:pt>
                <c:pt idx="6">
                  <c:v>1</c:v>
                </c:pt>
              </c:numCache>
            </c:numRef>
          </c:val>
          <c:extLst>
            <c:ext xmlns:c16="http://schemas.microsoft.com/office/drawing/2014/chart" uri="{C3380CC4-5D6E-409C-BE32-E72D297353CC}">
              <c16:uniqueId val="{00000001-6F7C-42EF-AC16-85F3F534D33B}"/>
            </c:ext>
          </c:extLst>
        </c:ser>
        <c:ser>
          <c:idx val="2"/>
          <c:order val="2"/>
          <c:tx>
            <c:strRef>
              <c:f>Sheet1!$D$1</c:f>
              <c:strCache>
                <c:ptCount val="1"/>
                <c:pt idx="0">
                  <c:v>Trek Bicycle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-1</c:v>
                </c:pt>
                <c:pt idx="2">
                  <c:v>1</c:v>
                </c:pt>
                <c:pt idx="3">
                  <c:v>-1</c:v>
                </c:pt>
                <c:pt idx="4">
                  <c:v>0</c:v>
                </c:pt>
                <c:pt idx="5">
                  <c:v>0</c:v>
                </c:pt>
                <c:pt idx="6">
                  <c:v>1</c:v>
                </c:pt>
              </c:numCache>
            </c:numRef>
          </c:val>
          <c:extLst>
            <c:ext xmlns:c16="http://schemas.microsoft.com/office/drawing/2014/chart" uri="{C3380CC4-5D6E-409C-BE32-E72D297353CC}">
              <c16:uniqueId val="{00000002-6F7C-42EF-AC16-85F3F534D33B}"/>
            </c:ext>
          </c:extLst>
        </c:ser>
        <c:ser>
          <c:idx val="3"/>
          <c:order val="3"/>
          <c:tx>
            <c:strRef>
              <c:f>Sheet1!$E$1</c:f>
              <c:strCache>
                <c:ptCount val="1"/>
                <c:pt idx="0">
                  <c:v>Cervelo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c:v>
                </c:pt>
                <c:pt idx="1">
                  <c:v>0</c:v>
                </c:pt>
                <c:pt idx="2">
                  <c:v>1</c:v>
                </c:pt>
                <c:pt idx="3">
                  <c:v>1</c:v>
                </c:pt>
                <c:pt idx="4">
                  <c:v>1</c:v>
                </c:pt>
                <c:pt idx="5">
                  <c:v>1</c:v>
                </c:pt>
                <c:pt idx="6">
                  <c:v>1</c:v>
                </c:pt>
              </c:numCache>
            </c:numRef>
          </c:val>
          <c:extLst>
            <c:ext xmlns:c16="http://schemas.microsoft.com/office/drawing/2014/chart" uri="{C3380CC4-5D6E-409C-BE32-E72D297353CC}">
              <c16:uniqueId val="{00000003-6F7C-42EF-AC16-85F3F534D33B}"/>
            </c:ext>
          </c:extLst>
        </c:ser>
        <c:ser>
          <c:idx val="4"/>
          <c:order val="4"/>
          <c:tx>
            <c:strRef>
              <c:f>Sheet1!$F$1</c:f>
              <c:strCache>
                <c:ptCount val="1"/>
                <c:pt idx="0">
                  <c:v>Specialized Bicycles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-7</c:v>
                </c:pt>
                <c:pt idx="1">
                  <c:v>152</c:v>
                </c:pt>
                <c:pt idx="2">
                  <c:v>-94</c:v>
                </c:pt>
                <c:pt idx="3">
                  <c:v>126</c:v>
                </c:pt>
                <c:pt idx="4">
                  <c:v>190</c:v>
                </c:pt>
                <c:pt idx="5">
                  <c:v>73</c:v>
                </c:pt>
                <c:pt idx="6">
                  <c:v>-55</c:v>
                </c:pt>
              </c:numCache>
            </c:numRef>
          </c:val>
          <c:extLst>
            <c:ext xmlns:c16="http://schemas.microsoft.com/office/drawing/2014/chart" uri="{C3380CC4-5D6E-409C-BE32-E72D297353CC}">
              <c16:uniqueId val="{00000004-6F7C-42EF-AC16-85F3F534D33B}"/>
            </c:ext>
          </c:extLst>
        </c:ser>
        <c:ser>
          <c:idx val="5"/>
          <c:order val="5"/>
          <c:tx>
            <c:strRef>
              <c:f>Sheet1!$G$1</c:f>
              <c:strCache>
                <c:ptCount val="1"/>
                <c:pt idx="0">
                  <c:v>Scott Sports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50</c:v>
                </c:pt>
                <c:pt idx="1">
                  <c:v>39</c:v>
                </c:pt>
                <c:pt idx="2">
                  <c:v>40</c:v>
                </c:pt>
                <c:pt idx="3">
                  <c:v>39</c:v>
                </c:pt>
                <c:pt idx="4">
                  <c:v>43</c:v>
                </c:pt>
                <c:pt idx="5">
                  <c:v>42</c:v>
                </c:pt>
                <c:pt idx="6">
                  <c:v>51</c:v>
                </c:pt>
              </c:numCache>
            </c:numRef>
          </c:val>
          <c:extLst>
            <c:ext xmlns:c16="http://schemas.microsoft.com/office/drawing/2014/chart" uri="{C3380CC4-5D6E-409C-BE32-E72D297353CC}">
              <c16:uniqueId val="{00000005-6F7C-42EF-AC16-85F3F534D33B}"/>
            </c:ext>
          </c:extLst>
        </c:ser>
        <c:ser>
          <c:idx val="6"/>
          <c:order val="6"/>
          <c:tx>
            <c:strRef>
              <c:f>Sheet1!$H$1</c:f>
              <c:strCache>
                <c:ptCount val="1"/>
                <c:pt idx="0">
                  <c:v>Giant Bicycles 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1</c:v>
                </c:pt>
                <c:pt idx="1">
                  <c:v>1</c:v>
                </c:pt>
                <c:pt idx="2">
                  <c:v>1</c:v>
                </c:pt>
                <c:pt idx="3">
                  <c:v>1</c:v>
                </c:pt>
                <c:pt idx="4">
                  <c:v>2</c:v>
                </c:pt>
                <c:pt idx="5">
                  <c:v>1</c:v>
                </c:pt>
                <c:pt idx="6">
                  <c:v>0</c:v>
                </c:pt>
              </c:numCache>
            </c:numRef>
          </c:val>
          <c:extLst>
            <c:ext xmlns:c16="http://schemas.microsoft.com/office/drawing/2014/chart" uri="{C3380CC4-5D6E-409C-BE32-E72D297353CC}">
              <c16:uniqueId val="{00000006-6F7C-42EF-AC16-85F3F534D33B}"/>
            </c:ext>
          </c:extLst>
        </c:ser>
        <c:ser>
          <c:idx val="7"/>
          <c:order val="7"/>
          <c:tx>
            <c:strRef>
              <c:f>Sheet1!$I$1</c:f>
              <c:strCache>
                <c:ptCount val="1"/>
                <c:pt idx="0">
                  <c:v>Orbea 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-3</c:v>
                </c:pt>
                <c:pt idx="1">
                  <c:v>-4</c:v>
                </c:pt>
                <c:pt idx="2">
                  <c:v>1</c:v>
                </c:pt>
                <c:pt idx="3">
                  <c:v>-1</c:v>
                </c:pt>
                <c:pt idx="4">
                  <c:v>-1</c:v>
                </c:pt>
                <c:pt idx="5">
                  <c:v>1</c:v>
                </c:pt>
                <c:pt idx="6">
                  <c:v>0</c:v>
                </c:pt>
              </c:numCache>
            </c:numRef>
          </c:val>
          <c:extLst>
            <c:ext xmlns:c16="http://schemas.microsoft.com/office/drawing/2014/chart" uri="{C3380CC4-5D6E-409C-BE32-E72D297353CC}">
              <c16:uniqueId val="{00000007-6F7C-42EF-AC16-85F3F534D33B}"/>
            </c:ext>
          </c:extLst>
        </c:ser>
        <c:dLbls>
          <c:showLegendKey val="0"/>
          <c:showVal val="0"/>
          <c:showCatName val="0"/>
          <c:showSerName val="0"/>
          <c:showPercent val="0"/>
          <c:showBubbleSize val="0"/>
        </c:dLbls>
        <c:gapWidth val="219"/>
        <c:overlap val="-27"/>
        <c:axId val="402434056"/>
        <c:axId val="402431760"/>
      </c:barChart>
      <c:catAx>
        <c:axId val="402434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431760"/>
        <c:crosses val="autoZero"/>
        <c:auto val="1"/>
        <c:lblAlgn val="ctr"/>
        <c:lblOffset val="100"/>
        <c:noMultiLvlLbl val="0"/>
      </c:catAx>
      <c:valAx>
        <c:axId val="402431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434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Cannondale Argentina</c:v>
                </c:pt>
              </c:strCache>
            </c:strRef>
          </c:tx>
          <c:spPr>
            <a:ln w="28575" cap="rnd">
              <a:solidFill>
                <a:schemeClr val="accent1"/>
              </a:solidFill>
              <a:round/>
            </a:ln>
            <a:effectLst/>
          </c:spPr>
          <c:marker>
            <c:symbol val="none"/>
          </c:marker>
          <c:cat>
            <c:numRef>
              <c:f>Sheet1!$A$2:$A$32</c:f>
              <c:numCache>
                <c:formatCode>m/d/yyyy</c:formatCode>
                <c:ptCount val="31"/>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numCache>
            </c:numRef>
          </c:cat>
          <c:val>
            <c:numRef>
              <c:f>Sheet1!$B$2:$B$32</c:f>
              <c:numCache>
                <c:formatCode>General</c:formatCode>
                <c:ptCount val="31"/>
                <c:pt idx="0">
                  <c:v>0</c:v>
                </c:pt>
                <c:pt idx="1">
                  <c:v>0</c:v>
                </c:pt>
                <c:pt idx="2">
                  <c:v>-1.9179133103183699E-2</c:v>
                </c:pt>
                <c:pt idx="3">
                  <c:v>0</c:v>
                </c:pt>
                <c:pt idx="4">
                  <c:v>9.5914061001342796E-3</c:v>
                </c:pt>
                <c:pt idx="5">
                  <c:v>9.5904862376522508E-3</c:v>
                </c:pt>
                <c:pt idx="6">
                  <c:v>2.87686996547756E-2</c:v>
                </c:pt>
                <c:pt idx="7">
                  <c:v>1.91736171028665E-2</c:v>
                </c:pt>
                <c:pt idx="8">
                  <c:v>0</c:v>
                </c:pt>
                <c:pt idx="9">
                  <c:v>9.5849707658391594E-3</c:v>
                </c:pt>
                <c:pt idx="10">
                  <c:v>9.5840521372436305E-3</c:v>
                </c:pt>
                <c:pt idx="11">
                  <c:v>0</c:v>
                </c:pt>
                <c:pt idx="12">
                  <c:v>0</c:v>
                </c:pt>
                <c:pt idx="13">
                  <c:v>0</c:v>
                </c:pt>
                <c:pt idx="14">
                  <c:v>0</c:v>
                </c:pt>
                <c:pt idx="15">
                  <c:v>1.91662673694298E-2</c:v>
                </c:pt>
                <c:pt idx="16">
                  <c:v>-9.5812973076554592E-3</c:v>
                </c:pt>
                <c:pt idx="17">
                  <c:v>0</c:v>
                </c:pt>
                <c:pt idx="18">
                  <c:v>9.5822154082023797E-3</c:v>
                </c:pt>
                <c:pt idx="19">
                  <c:v>0</c:v>
                </c:pt>
                <c:pt idx="20">
                  <c:v>9.5812973076554592E-3</c:v>
                </c:pt>
                <c:pt idx="21">
                  <c:v>9.5803793830235694E-3</c:v>
                </c:pt>
                <c:pt idx="22">
                  <c:v>0</c:v>
                </c:pt>
                <c:pt idx="23">
                  <c:v>0</c:v>
                </c:pt>
                <c:pt idx="24">
                  <c:v>0</c:v>
                </c:pt>
                <c:pt idx="25">
                  <c:v>9.5794616342561607E-3</c:v>
                </c:pt>
                <c:pt idx="26">
                  <c:v>-1.9157088122605401E-2</c:v>
                </c:pt>
                <c:pt idx="27">
                  <c:v>9.5803793830235694E-3</c:v>
                </c:pt>
                <c:pt idx="28">
                  <c:v>0</c:v>
                </c:pt>
                <c:pt idx="29">
                  <c:v>9.5794616342561607E-3</c:v>
                </c:pt>
                <c:pt idx="30">
                  <c:v>0</c:v>
                </c:pt>
              </c:numCache>
            </c:numRef>
          </c:val>
          <c:smooth val="0"/>
          <c:extLst>
            <c:ext xmlns:c16="http://schemas.microsoft.com/office/drawing/2014/chart" uri="{C3380CC4-5D6E-409C-BE32-E72D297353CC}">
              <c16:uniqueId val="{00000000-C6C1-43D1-AD94-A5F5130D486E}"/>
            </c:ext>
          </c:extLst>
        </c:ser>
        <c:ser>
          <c:idx val="1"/>
          <c:order val="1"/>
          <c:tx>
            <c:strRef>
              <c:f>Sheet1!$C$1</c:f>
              <c:strCache>
                <c:ptCount val="1"/>
                <c:pt idx="0">
                  <c:v>Merida Bikes Argentina</c:v>
                </c:pt>
              </c:strCache>
            </c:strRef>
          </c:tx>
          <c:spPr>
            <a:ln w="28575" cap="rnd">
              <a:solidFill>
                <a:schemeClr val="accent2"/>
              </a:solidFill>
              <a:round/>
            </a:ln>
            <a:effectLst/>
          </c:spPr>
          <c:marker>
            <c:symbol val="none"/>
          </c:marker>
          <c:cat>
            <c:numRef>
              <c:f>Sheet1!$A$2:$A$32</c:f>
              <c:numCache>
                <c:formatCode>m/d/yyyy</c:formatCode>
                <c:ptCount val="31"/>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numCache>
            </c:numRef>
          </c:cat>
          <c:val>
            <c:numRef>
              <c:f>Sheet1!$C$2:$C$32</c:f>
              <c:numCache>
                <c:formatCode>General</c:formatCode>
                <c:ptCount val="31"/>
                <c:pt idx="0">
                  <c:v>-2.9766334275933899E-2</c:v>
                </c:pt>
                <c:pt idx="1">
                  <c:v>0</c:v>
                </c:pt>
                <c:pt idx="2">
                  <c:v>1.4887598630340899E-2</c:v>
                </c:pt>
                <c:pt idx="3">
                  <c:v>0</c:v>
                </c:pt>
                <c:pt idx="4">
                  <c:v>0</c:v>
                </c:pt>
                <c:pt idx="5">
                  <c:v>2.9770765108663302E-2</c:v>
                </c:pt>
                <c:pt idx="6">
                  <c:v>-1.4880952380952399E-2</c:v>
                </c:pt>
                <c:pt idx="7">
                  <c:v>4.4649501413900901E-2</c:v>
                </c:pt>
                <c:pt idx="8">
                  <c:v>0</c:v>
                </c:pt>
                <c:pt idx="9">
                  <c:v>0</c:v>
                </c:pt>
                <c:pt idx="10">
                  <c:v>1.48765248437965E-2</c:v>
                </c:pt>
                <c:pt idx="11">
                  <c:v>0</c:v>
                </c:pt>
                <c:pt idx="12">
                  <c:v>0</c:v>
                </c:pt>
                <c:pt idx="13">
                  <c:v>2.9748624126134202E-2</c:v>
                </c:pt>
                <c:pt idx="14">
                  <c:v>0</c:v>
                </c:pt>
                <c:pt idx="15">
                  <c:v>5.9479553903345701E-2</c:v>
                </c:pt>
                <c:pt idx="16">
                  <c:v>0</c:v>
                </c:pt>
                <c:pt idx="17">
                  <c:v>7.4305245950364099E-2</c:v>
                </c:pt>
                <c:pt idx="18">
                  <c:v>2.97000297000297E-2</c:v>
                </c:pt>
                <c:pt idx="19">
                  <c:v>4.4536817102137798E-2</c:v>
                </c:pt>
                <c:pt idx="20">
                  <c:v>2.96779937676213E-2</c:v>
                </c:pt>
                <c:pt idx="21">
                  <c:v>2.9669188547693199E-2</c:v>
                </c:pt>
                <c:pt idx="22">
                  <c:v>2.9660388551089999E-2</c:v>
                </c:pt>
                <c:pt idx="23">
                  <c:v>1.48257968865827E-2</c:v>
                </c:pt>
                <c:pt idx="24">
                  <c:v>4.4470797509635299E-2</c:v>
                </c:pt>
                <c:pt idx="25">
                  <c:v>0</c:v>
                </c:pt>
                <c:pt idx="26">
                  <c:v>5.9268039709586599E-2</c:v>
                </c:pt>
                <c:pt idx="27">
                  <c:v>0</c:v>
                </c:pt>
                <c:pt idx="28">
                  <c:v>4.4424700133274098E-2</c:v>
                </c:pt>
                <c:pt idx="29">
                  <c:v>0</c:v>
                </c:pt>
                <c:pt idx="30">
                  <c:v>2.9603315571344001E-2</c:v>
                </c:pt>
              </c:numCache>
            </c:numRef>
          </c:val>
          <c:smooth val="0"/>
          <c:extLst>
            <c:ext xmlns:c16="http://schemas.microsoft.com/office/drawing/2014/chart" uri="{C3380CC4-5D6E-409C-BE32-E72D297353CC}">
              <c16:uniqueId val="{00000001-C6C1-43D1-AD94-A5F5130D486E}"/>
            </c:ext>
          </c:extLst>
        </c:ser>
        <c:ser>
          <c:idx val="2"/>
          <c:order val="2"/>
          <c:tx>
            <c:strRef>
              <c:f>Sheet1!$D$1</c:f>
              <c:strCache>
                <c:ptCount val="1"/>
                <c:pt idx="0">
                  <c:v>Trek Bicycle Argentina</c:v>
                </c:pt>
              </c:strCache>
            </c:strRef>
          </c:tx>
          <c:spPr>
            <a:ln w="28575" cap="rnd">
              <a:solidFill>
                <a:schemeClr val="accent3"/>
              </a:solidFill>
              <a:round/>
            </a:ln>
            <a:effectLst/>
          </c:spPr>
          <c:marker>
            <c:symbol val="none"/>
          </c:marker>
          <c:cat>
            <c:numRef>
              <c:f>Sheet1!$A$2:$A$32</c:f>
              <c:numCache>
                <c:formatCode>m/d/yyyy</c:formatCode>
                <c:ptCount val="31"/>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numCache>
            </c:numRef>
          </c:cat>
          <c:val>
            <c:numRef>
              <c:f>Sheet1!$D$2:$D$32</c:f>
              <c:numCache>
                <c:formatCode>General</c:formatCode>
                <c:ptCount val="31"/>
                <c:pt idx="0">
                  <c:v>-9.6033803898972394E-3</c:v>
                </c:pt>
                <c:pt idx="1">
                  <c:v>0</c:v>
                </c:pt>
                <c:pt idx="2">
                  <c:v>-6.4028684850813197E-3</c:v>
                </c:pt>
                <c:pt idx="3">
                  <c:v>-9.6049177178715497E-3</c:v>
                </c:pt>
                <c:pt idx="4">
                  <c:v>0</c:v>
                </c:pt>
                <c:pt idx="5">
                  <c:v>0</c:v>
                </c:pt>
                <c:pt idx="6">
                  <c:v>3.2019467836444599E-3</c:v>
                </c:pt>
                <c:pt idx="7">
                  <c:v>1.6009221311475402E-2</c:v>
                </c:pt>
                <c:pt idx="8">
                  <c:v>0</c:v>
                </c:pt>
                <c:pt idx="9">
                  <c:v>-6.4026635080193404E-3</c:v>
                </c:pt>
                <c:pt idx="10">
                  <c:v>-6.40307347526813E-3</c:v>
                </c:pt>
                <c:pt idx="11">
                  <c:v>0</c:v>
                </c:pt>
                <c:pt idx="12">
                  <c:v>0</c:v>
                </c:pt>
                <c:pt idx="13">
                  <c:v>-3.2017417475106499E-3</c:v>
                </c:pt>
                <c:pt idx="14">
                  <c:v>-3.2018442622950799E-3</c:v>
                </c:pt>
                <c:pt idx="15">
                  <c:v>2.5615574269155599E-2</c:v>
                </c:pt>
                <c:pt idx="16">
                  <c:v>1.2804507186529699E-2</c:v>
                </c:pt>
                <c:pt idx="17">
                  <c:v>3.2007169605991698E-3</c:v>
                </c:pt>
                <c:pt idx="18">
                  <c:v>3.2006145179874499E-3</c:v>
                </c:pt>
                <c:pt idx="19">
                  <c:v>-3.20051208193311E-3</c:v>
                </c:pt>
                <c:pt idx="20">
                  <c:v>-3.2006145179874499E-3</c:v>
                </c:pt>
                <c:pt idx="21">
                  <c:v>3.2007169605991698E-3</c:v>
                </c:pt>
                <c:pt idx="22">
                  <c:v>0</c:v>
                </c:pt>
                <c:pt idx="23">
                  <c:v>-9.6018435539623592E-3</c:v>
                </c:pt>
                <c:pt idx="24">
                  <c:v>3.20092186549726E-3</c:v>
                </c:pt>
                <c:pt idx="25">
                  <c:v>1.28032776390756E-2</c:v>
                </c:pt>
                <c:pt idx="26">
                  <c:v>-3.2004096524355101E-3</c:v>
                </c:pt>
                <c:pt idx="27">
                  <c:v>0</c:v>
                </c:pt>
                <c:pt idx="28">
                  <c:v>-3.20051208193311E-3</c:v>
                </c:pt>
                <c:pt idx="29">
                  <c:v>-3.2006145179874499E-3</c:v>
                </c:pt>
                <c:pt idx="30">
                  <c:v>6.40143392119835E-3</c:v>
                </c:pt>
              </c:numCache>
            </c:numRef>
          </c:val>
          <c:smooth val="0"/>
          <c:extLst>
            <c:ext xmlns:c16="http://schemas.microsoft.com/office/drawing/2014/chart" uri="{C3380CC4-5D6E-409C-BE32-E72D297353CC}">
              <c16:uniqueId val="{00000002-C6C1-43D1-AD94-A5F5130D486E}"/>
            </c:ext>
          </c:extLst>
        </c:ser>
        <c:ser>
          <c:idx val="3"/>
          <c:order val="3"/>
          <c:tx>
            <c:strRef>
              <c:f>Sheet1!$E$1</c:f>
              <c:strCache>
                <c:ptCount val="1"/>
                <c:pt idx="0">
                  <c:v>Cervelo Argentina</c:v>
                </c:pt>
              </c:strCache>
            </c:strRef>
          </c:tx>
          <c:spPr>
            <a:ln w="28575" cap="rnd">
              <a:solidFill>
                <a:schemeClr val="accent4"/>
              </a:solidFill>
              <a:round/>
            </a:ln>
            <a:effectLst/>
          </c:spPr>
          <c:marker>
            <c:symbol val="none"/>
          </c:marker>
          <c:cat>
            <c:numRef>
              <c:f>Sheet1!$A$2:$A$32</c:f>
              <c:numCache>
                <c:formatCode>m/d/yyyy</c:formatCode>
                <c:ptCount val="31"/>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numCache>
            </c:numRef>
          </c:cat>
          <c:val>
            <c:numRef>
              <c:f>Sheet1!$E$2:$E$32</c:f>
              <c:numCache>
                <c:formatCode>General</c:formatCode>
                <c:ptCount val="31"/>
                <c:pt idx="0">
                  <c:v>4.0420371867421201E-2</c:v>
                </c:pt>
                <c:pt idx="1">
                  <c:v>0</c:v>
                </c:pt>
                <c:pt idx="2">
                  <c:v>0.12121212121212099</c:v>
                </c:pt>
                <c:pt idx="3">
                  <c:v>4.0355125100887797E-2</c:v>
                </c:pt>
                <c:pt idx="4">
                  <c:v>0</c:v>
                </c:pt>
                <c:pt idx="5">
                  <c:v>4.0338846308995598E-2</c:v>
                </c:pt>
                <c:pt idx="6">
                  <c:v>8.0645161290322606E-2</c:v>
                </c:pt>
                <c:pt idx="7">
                  <c:v>4.0290088638194999E-2</c:v>
                </c:pt>
                <c:pt idx="8">
                  <c:v>0.12082158679017301</c:v>
                </c:pt>
                <c:pt idx="9">
                  <c:v>0</c:v>
                </c:pt>
                <c:pt idx="10">
                  <c:v>0</c:v>
                </c:pt>
                <c:pt idx="11">
                  <c:v>8.0450522928398993E-2</c:v>
                </c:pt>
                <c:pt idx="12">
                  <c:v>4.0192926045016099E-2</c:v>
                </c:pt>
                <c:pt idx="13">
                  <c:v>8.0353555644837302E-2</c:v>
                </c:pt>
                <c:pt idx="14">
                  <c:v>0</c:v>
                </c:pt>
                <c:pt idx="15">
                  <c:v>0.120433560818948</c:v>
                </c:pt>
                <c:pt idx="16">
                  <c:v>4.0096230954290303E-2</c:v>
                </c:pt>
                <c:pt idx="17">
                  <c:v>0</c:v>
                </c:pt>
                <c:pt idx="18">
                  <c:v>4.0080160320641302E-2</c:v>
                </c:pt>
                <c:pt idx="19">
                  <c:v>4.0064102564102602E-2</c:v>
                </c:pt>
                <c:pt idx="20">
                  <c:v>-4.0048057669202997E-2</c:v>
                </c:pt>
                <c:pt idx="21">
                  <c:v>4.0064102564102602E-2</c:v>
                </c:pt>
                <c:pt idx="22">
                  <c:v>0</c:v>
                </c:pt>
                <c:pt idx="23">
                  <c:v>-4.0048057669202997E-2</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3-C6C1-43D1-AD94-A5F5130D486E}"/>
            </c:ext>
          </c:extLst>
        </c:ser>
        <c:ser>
          <c:idx val="4"/>
          <c:order val="4"/>
          <c:tx>
            <c:strRef>
              <c:f>Sheet1!$F$1</c:f>
              <c:strCache>
                <c:ptCount val="1"/>
                <c:pt idx="0">
                  <c:v>Specialized Bicycles</c:v>
                </c:pt>
              </c:strCache>
            </c:strRef>
          </c:tx>
          <c:spPr>
            <a:ln w="28575" cap="rnd">
              <a:solidFill>
                <a:schemeClr val="accent5"/>
              </a:solidFill>
              <a:round/>
            </a:ln>
            <a:effectLst/>
          </c:spPr>
          <c:marker>
            <c:symbol val="none"/>
          </c:marker>
          <c:cat>
            <c:numRef>
              <c:f>Sheet1!$A$2:$A$32</c:f>
              <c:numCache>
                <c:formatCode>m/d/yyyy</c:formatCode>
                <c:ptCount val="31"/>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numCache>
            </c:numRef>
          </c:cat>
          <c:val>
            <c:numRef>
              <c:f>Sheet1!$F$2:$F$32</c:f>
              <c:numCache>
                <c:formatCode>General</c:formatCode>
                <c:ptCount val="31"/>
                <c:pt idx="0">
                  <c:v>1.0794484119498E-2</c:v>
                </c:pt>
                <c:pt idx="1">
                  <c:v>-3.5254813114185199E-2</c:v>
                </c:pt>
                <c:pt idx="2">
                  <c:v>1.04439485390833E-2</c:v>
                </c:pt>
                <c:pt idx="3">
                  <c:v>1.21076613244974E-2</c:v>
                </c:pt>
                <c:pt idx="4">
                  <c:v>-2.9660179090986099E-2</c:v>
                </c:pt>
                <c:pt idx="5">
                  <c:v>2.5127808713799299E-2</c:v>
                </c:pt>
                <c:pt idx="6">
                  <c:v>-2.5222385775381501E-3</c:v>
                </c:pt>
                <c:pt idx="7">
                  <c:v>4.64103604067162E-3</c:v>
                </c:pt>
                <c:pt idx="8">
                  <c:v>1.27118131080988E-2</c:v>
                </c:pt>
                <c:pt idx="9">
                  <c:v>-8.3725903584073898E-3</c:v>
                </c:pt>
                <c:pt idx="10">
                  <c:v>-4.0353211661674597E-3</c:v>
                </c:pt>
                <c:pt idx="11">
                  <c:v>1.26613310842236E-2</c:v>
                </c:pt>
                <c:pt idx="12">
                  <c:v>8.4734435721617093E-3</c:v>
                </c:pt>
                <c:pt idx="13">
                  <c:v>-3.37900367807072E-3</c:v>
                </c:pt>
                <c:pt idx="14">
                  <c:v>1.55338552305214E-2</c:v>
                </c:pt>
                <c:pt idx="15">
                  <c:v>-8.2195621545136498E-3</c:v>
                </c:pt>
                <c:pt idx="16">
                  <c:v>-3.9840416438256697E-3</c:v>
                </c:pt>
                <c:pt idx="17">
                  <c:v>1.8761044808637301E-2</c:v>
                </c:pt>
                <c:pt idx="18">
                  <c:v>6.9080134973507502E-3</c:v>
                </c:pt>
                <c:pt idx="19">
                  <c:v>-1.7899090474103999E-2</c:v>
                </c:pt>
                <c:pt idx="20">
                  <c:v>2.7887236722800898E-2</c:v>
                </c:pt>
                <c:pt idx="21">
                  <c:v>-2.63165987661448E-2</c:v>
                </c:pt>
                <c:pt idx="22">
                  <c:v>7.4633752509433897E-3</c:v>
                </c:pt>
                <c:pt idx="23">
                  <c:v>1.6589643322668601E-2</c:v>
                </c:pt>
                <c:pt idx="24">
                  <c:v>3.7812062955572298E-3</c:v>
                </c:pt>
                <c:pt idx="25">
                  <c:v>-8.9233094487764196E-3</c:v>
                </c:pt>
                <c:pt idx="26">
                  <c:v>9.7812232781013496E-3</c:v>
                </c:pt>
                <c:pt idx="27">
                  <c:v>1.6334053577712299E-2</c:v>
                </c:pt>
                <c:pt idx="28">
                  <c:v>1.37607048706847E-2</c:v>
                </c:pt>
                <c:pt idx="29">
                  <c:v>9.3741353494108202E-3</c:v>
                </c:pt>
                <c:pt idx="30">
                  <c:v>-1.6529183836272401E-2</c:v>
                </c:pt>
              </c:numCache>
            </c:numRef>
          </c:val>
          <c:smooth val="0"/>
          <c:extLst>
            <c:ext xmlns:c16="http://schemas.microsoft.com/office/drawing/2014/chart" uri="{C3380CC4-5D6E-409C-BE32-E72D297353CC}">
              <c16:uniqueId val="{00000004-C6C1-43D1-AD94-A5F5130D486E}"/>
            </c:ext>
          </c:extLst>
        </c:ser>
        <c:ser>
          <c:idx val="5"/>
          <c:order val="5"/>
          <c:tx>
            <c:strRef>
              <c:f>Sheet1!$G$1</c:f>
              <c:strCache>
                <c:ptCount val="1"/>
                <c:pt idx="0">
                  <c:v>Scott Sports Argentina</c:v>
                </c:pt>
              </c:strCache>
            </c:strRef>
          </c:tx>
          <c:spPr>
            <a:ln w="28575" cap="rnd">
              <a:solidFill>
                <a:schemeClr val="accent6"/>
              </a:solidFill>
              <a:round/>
            </a:ln>
            <a:effectLst/>
          </c:spPr>
          <c:marker>
            <c:symbol val="none"/>
          </c:marker>
          <c:cat>
            <c:numRef>
              <c:f>Sheet1!$A$2:$A$32</c:f>
              <c:numCache>
                <c:formatCode>m/d/yyyy</c:formatCode>
                <c:ptCount val="31"/>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numCache>
            </c:numRef>
          </c:cat>
          <c:val>
            <c:numRef>
              <c:f>Sheet1!$G$2:$G$32</c:f>
              <c:numCache>
                <c:formatCode>General</c:formatCode>
                <c:ptCount val="31"/>
                <c:pt idx="0">
                  <c:v>3.7743415543210299E-2</c:v>
                </c:pt>
                <c:pt idx="1">
                  <c:v>4.5982432352767798E-2</c:v>
                </c:pt>
                <c:pt idx="2">
                  <c:v>5.3032267188346999E-2</c:v>
                </c:pt>
                <c:pt idx="3">
                  <c:v>6.3604989458061895E-2</c:v>
                </c:pt>
                <c:pt idx="4">
                  <c:v>5.5324708956717199E-2</c:v>
                </c:pt>
                <c:pt idx="5">
                  <c:v>5.17647058823529E-2</c:v>
                </c:pt>
                <c:pt idx="6">
                  <c:v>4.3506890550773697E-2</c:v>
                </c:pt>
                <c:pt idx="7">
                  <c:v>4.7014021932041197E-2</c:v>
                </c:pt>
                <c:pt idx="8">
                  <c:v>4.8166727364575099E-2</c:v>
                </c:pt>
                <c:pt idx="9">
                  <c:v>6.3408562504403396E-2</c:v>
                </c:pt>
                <c:pt idx="10">
                  <c:v>3.4031167855801701E-2</c:v>
                </c:pt>
                <c:pt idx="11">
                  <c:v>4.8096662560854E-2</c:v>
                </c:pt>
                <c:pt idx="12">
                  <c:v>5.2763642332856499E-2</c:v>
                </c:pt>
                <c:pt idx="13">
                  <c:v>3.5157211329997301E-2</c:v>
                </c:pt>
                <c:pt idx="14">
                  <c:v>1.4057942151568E-2</c:v>
                </c:pt>
                <c:pt idx="15">
                  <c:v>3.0454593372611999E-2</c:v>
                </c:pt>
                <c:pt idx="16">
                  <c:v>1.8735582383868701E-2</c:v>
                </c:pt>
                <c:pt idx="17">
                  <c:v>1.9902827372241399E-2</c:v>
                </c:pt>
                <c:pt idx="18">
                  <c:v>2.6921996441614401E-2</c:v>
                </c:pt>
                <c:pt idx="19">
                  <c:v>1.1702065414545699E-2</c:v>
                </c:pt>
                <c:pt idx="20">
                  <c:v>6.0843620195401599E-2</c:v>
                </c:pt>
                <c:pt idx="21">
                  <c:v>7.8346995334260996E-2</c:v>
                </c:pt>
                <c:pt idx="22">
                  <c:v>0.101654514862591</c:v>
                </c:pt>
                <c:pt idx="23">
                  <c:v>9.6882258874064694E-2</c:v>
                </c:pt>
                <c:pt idx="24">
                  <c:v>6.4136949879888994E-2</c:v>
                </c:pt>
                <c:pt idx="25">
                  <c:v>5.7103567224883203E-2</c:v>
                </c:pt>
                <c:pt idx="26">
                  <c:v>6.5223974469472895E-2</c:v>
                </c:pt>
                <c:pt idx="27">
                  <c:v>5.9361687268663997E-2</c:v>
                </c:pt>
                <c:pt idx="28">
                  <c:v>6.9795847147094706E-2</c:v>
                </c:pt>
                <c:pt idx="29">
                  <c:v>7.4396977622784105E-2</c:v>
                </c:pt>
                <c:pt idx="30">
                  <c:v>5.8079429427685299E-2</c:v>
                </c:pt>
              </c:numCache>
            </c:numRef>
          </c:val>
          <c:smooth val="0"/>
          <c:extLst>
            <c:ext xmlns:c16="http://schemas.microsoft.com/office/drawing/2014/chart" uri="{C3380CC4-5D6E-409C-BE32-E72D297353CC}">
              <c16:uniqueId val="{00000005-C6C1-43D1-AD94-A5F5130D486E}"/>
            </c:ext>
          </c:extLst>
        </c:ser>
        <c:ser>
          <c:idx val="6"/>
          <c:order val="6"/>
          <c:tx>
            <c:strRef>
              <c:f>Sheet1!$H$1</c:f>
              <c:strCache>
                <c:ptCount val="1"/>
                <c:pt idx="0">
                  <c:v>Giant Bicycles Argentina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numCache>
            </c:numRef>
          </c:cat>
          <c:val>
            <c:numRef>
              <c:f>Sheet1!$H$2:$H$32</c:f>
              <c:numCache>
                <c:formatCode>General</c:formatCode>
                <c:ptCount val="31"/>
                <c:pt idx="0">
                  <c:v>-1.01548616400102E-2</c:v>
                </c:pt>
                <c:pt idx="1">
                  <c:v>5.0779464784441201E-3</c:v>
                </c:pt>
                <c:pt idx="2">
                  <c:v>0</c:v>
                </c:pt>
                <c:pt idx="3">
                  <c:v>-2.0310754544531299E-2</c:v>
                </c:pt>
                <c:pt idx="4">
                  <c:v>5.0787201625190504E-3</c:v>
                </c:pt>
                <c:pt idx="5">
                  <c:v>-5.0784622416332297E-3</c:v>
                </c:pt>
                <c:pt idx="6">
                  <c:v>5.0787201625190504E-3</c:v>
                </c:pt>
                <c:pt idx="7">
                  <c:v>-5.0784622416332297E-3</c:v>
                </c:pt>
                <c:pt idx="8">
                  <c:v>-1.0157440325038101E-2</c:v>
                </c:pt>
                <c:pt idx="9">
                  <c:v>5.0792360828931299E-3</c:v>
                </c:pt>
                <c:pt idx="10">
                  <c:v>3.5552846767230403E-2</c:v>
                </c:pt>
                <c:pt idx="11">
                  <c:v>0</c:v>
                </c:pt>
                <c:pt idx="12">
                  <c:v>5.0771730300568597E-3</c:v>
                </c:pt>
                <c:pt idx="13">
                  <c:v>1.5230745798852601E-2</c:v>
                </c:pt>
                <c:pt idx="14">
                  <c:v>5.0761421319797002E-3</c:v>
                </c:pt>
                <c:pt idx="15">
                  <c:v>-5.0758844728694E-3</c:v>
                </c:pt>
                <c:pt idx="16">
                  <c:v>0</c:v>
                </c:pt>
                <c:pt idx="17">
                  <c:v>5.0761421319797002E-3</c:v>
                </c:pt>
                <c:pt idx="18">
                  <c:v>5.0758844728694E-3</c:v>
                </c:pt>
                <c:pt idx="19">
                  <c:v>-5.0756268399147304E-3</c:v>
                </c:pt>
                <c:pt idx="20">
                  <c:v>5.0758844728694E-3</c:v>
                </c:pt>
                <c:pt idx="21">
                  <c:v>1.5226880519744201E-2</c:v>
                </c:pt>
                <c:pt idx="22">
                  <c:v>0</c:v>
                </c:pt>
                <c:pt idx="23">
                  <c:v>1.0149708195889401E-2</c:v>
                </c:pt>
                <c:pt idx="24">
                  <c:v>-5.0743390673364799E-3</c:v>
                </c:pt>
                <c:pt idx="25">
                  <c:v>1.0149193139145401E-2</c:v>
                </c:pt>
                <c:pt idx="26">
                  <c:v>1.5222244773696001E-2</c:v>
                </c:pt>
                <c:pt idx="27">
                  <c:v>2.02932372786769E-2</c:v>
                </c:pt>
                <c:pt idx="28">
                  <c:v>1.01445599797109E-2</c:v>
                </c:pt>
                <c:pt idx="29">
                  <c:v>5.0717654815641304E-3</c:v>
                </c:pt>
                <c:pt idx="30">
                  <c:v>1.5214524799675401E-2</c:v>
                </c:pt>
              </c:numCache>
            </c:numRef>
          </c:val>
          <c:smooth val="0"/>
          <c:extLst>
            <c:ext xmlns:c16="http://schemas.microsoft.com/office/drawing/2014/chart" uri="{C3380CC4-5D6E-409C-BE32-E72D297353CC}">
              <c16:uniqueId val="{00000006-C6C1-43D1-AD94-A5F5130D486E}"/>
            </c:ext>
          </c:extLst>
        </c:ser>
        <c:ser>
          <c:idx val="7"/>
          <c:order val="7"/>
          <c:tx>
            <c:strRef>
              <c:f>Sheet1!$I$1</c:f>
              <c:strCache>
                <c:ptCount val="1"/>
                <c:pt idx="0">
                  <c:v>Orbea Argentina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numCache>
            </c:numRef>
          </c:cat>
          <c:val>
            <c:numRef>
              <c:f>Sheet1!$I$2:$I$32</c:f>
              <c:numCache>
                <c:formatCode>General</c:formatCode>
                <c:ptCount val="31"/>
                <c:pt idx="0">
                  <c:v>-3.1982601464803102E-3</c:v>
                </c:pt>
                <c:pt idx="1">
                  <c:v>-4.79754365764728E-3</c:v>
                </c:pt>
                <c:pt idx="2">
                  <c:v>-1.9191095331766099E-2</c:v>
                </c:pt>
                <c:pt idx="3">
                  <c:v>-1.5995649183422101E-2</c:v>
                </c:pt>
                <c:pt idx="4">
                  <c:v>-4.7994624602044596E-3</c:v>
                </c:pt>
                <c:pt idx="5">
                  <c:v>-4.7996928196595403E-3</c:v>
                </c:pt>
                <c:pt idx="6">
                  <c:v>-4.7999232012287804E-3</c:v>
                </c:pt>
                <c:pt idx="7">
                  <c:v>4.8001536049153597E-3</c:v>
                </c:pt>
                <c:pt idx="8">
                  <c:v>-1.5999744004095899E-3</c:v>
                </c:pt>
                <c:pt idx="9">
                  <c:v>3.2000000000000002E-3</c:v>
                </c:pt>
                <c:pt idx="10">
                  <c:v>-3.1998976032767E-3</c:v>
                </c:pt>
                <c:pt idx="11">
                  <c:v>4.7999999999999996E-3</c:v>
                </c:pt>
                <c:pt idx="12">
                  <c:v>3.1998464073724501E-3</c:v>
                </c:pt>
                <c:pt idx="13">
                  <c:v>3.1997440204783599E-3</c:v>
                </c:pt>
                <c:pt idx="14">
                  <c:v>-1.59982082006815E-3</c:v>
                </c:pt>
                <c:pt idx="15">
                  <c:v>0</c:v>
                </c:pt>
                <c:pt idx="16">
                  <c:v>1.59984641474418E-3</c:v>
                </c:pt>
                <c:pt idx="17">
                  <c:v>-3.1996416401362999E-3</c:v>
                </c:pt>
                <c:pt idx="18">
                  <c:v>0</c:v>
                </c:pt>
                <c:pt idx="19">
                  <c:v>0</c:v>
                </c:pt>
                <c:pt idx="20">
                  <c:v>-3.1997440204783599E-3</c:v>
                </c:pt>
                <c:pt idx="21">
                  <c:v>3.1998464073724501E-3</c:v>
                </c:pt>
                <c:pt idx="22">
                  <c:v>1.59987201023918E-3</c:v>
                </c:pt>
                <c:pt idx="23">
                  <c:v>-4.7995392442325502E-3</c:v>
                </c:pt>
                <c:pt idx="24">
                  <c:v>-1.5999232036862201E-3</c:v>
                </c:pt>
                <c:pt idx="25">
                  <c:v>3.1998976032767E-3</c:v>
                </c:pt>
                <c:pt idx="26">
                  <c:v>-3.1997952131063599E-3</c:v>
                </c:pt>
                <c:pt idx="27">
                  <c:v>1.59994880163835E-3</c:v>
                </c:pt>
                <c:pt idx="28">
                  <c:v>4.7997696110586704E-3</c:v>
                </c:pt>
                <c:pt idx="29">
                  <c:v>3.19969282948837E-3</c:v>
                </c:pt>
                <c:pt idx="30">
                  <c:v>-1.5997952262110399E-3</c:v>
                </c:pt>
              </c:numCache>
            </c:numRef>
          </c:val>
          <c:smooth val="0"/>
          <c:extLst>
            <c:ext xmlns:c16="http://schemas.microsoft.com/office/drawing/2014/chart" uri="{C3380CC4-5D6E-409C-BE32-E72D297353CC}">
              <c16:uniqueId val="{00000007-C6C1-43D1-AD94-A5F5130D486E}"/>
            </c:ext>
          </c:extLst>
        </c:ser>
        <c:dLbls>
          <c:showLegendKey val="0"/>
          <c:showVal val="0"/>
          <c:showCatName val="0"/>
          <c:showSerName val="0"/>
          <c:showPercent val="0"/>
          <c:showBubbleSize val="0"/>
        </c:dLbls>
        <c:smooth val="0"/>
        <c:axId val="402412736"/>
        <c:axId val="402417000"/>
      </c:lineChart>
      <c:dateAx>
        <c:axId val="402412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417000"/>
        <c:crosses val="autoZero"/>
        <c:auto val="1"/>
        <c:lblOffset val="100"/>
        <c:baseTimeUnit val="days"/>
      </c:dateAx>
      <c:valAx>
        <c:axId val="402417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412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Cannondale Argentina</c:v>
                </c:pt>
              </c:strCache>
            </c:strRef>
          </c:tx>
          <c:spPr>
            <a:ln w="28575" cap="rnd">
              <a:solidFill>
                <a:schemeClr val="accent1"/>
              </a:solidFill>
              <a:round/>
            </a:ln>
            <a:effectLst/>
          </c:spPr>
          <c:marker>
            <c:symbol val="none"/>
          </c:marker>
          <c:cat>
            <c:numRef>
              <c:f>Sheet1!$A$2:$A$32</c:f>
              <c:numCache>
                <c:formatCode>m/d/yyyy</c:formatCode>
                <c:ptCount val="31"/>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1</c:v>
                </c:pt>
                <c:pt idx="20">
                  <c:v>0</c:v>
                </c:pt>
                <c:pt idx="21">
                  <c:v>0</c:v>
                </c:pt>
                <c:pt idx="22">
                  <c:v>0</c:v>
                </c:pt>
                <c:pt idx="23">
                  <c:v>0</c:v>
                </c:pt>
                <c:pt idx="24">
                  <c:v>1</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1B35-4737-852A-DE4895BA9BD7}"/>
            </c:ext>
          </c:extLst>
        </c:ser>
        <c:ser>
          <c:idx val="1"/>
          <c:order val="1"/>
          <c:tx>
            <c:strRef>
              <c:f>Sheet1!$C$1</c:f>
              <c:strCache>
                <c:ptCount val="1"/>
                <c:pt idx="0">
                  <c:v>Merida Bikes Argentina</c:v>
                </c:pt>
              </c:strCache>
            </c:strRef>
          </c:tx>
          <c:spPr>
            <a:ln w="28575" cap="rnd">
              <a:solidFill>
                <a:schemeClr val="accent2"/>
              </a:solidFill>
              <a:round/>
            </a:ln>
            <a:effectLst/>
          </c:spPr>
          <c:marker>
            <c:symbol val="none"/>
          </c:marker>
          <c:cat>
            <c:numRef>
              <c:f>Sheet1!$A$2:$A$32</c:f>
              <c:numCache>
                <c:formatCode>m/d/yyyy</c:formatCode>
                <c:ptCount val="31"/>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numCache>
            </c:numRef>
          </c:cat>
          <c:val>
            <c:numRef>
              <c:f>Sheet1!$C$2:$C$32</c:f>
              <c:numCache>
                <c:formatCode>General</c:formatCode>
                <c:ptCount val="31"/>
                <c:pt idx="0">
                  <c:v>0</c:v>
                </c:pt>
                <c:pt idx="1">
                  <c:v>1</c:v>
                </c:pt>
                <c:pt idx="2">
                  <c:v>0</c:v>
                </c:pt>
                <c:pt idx="3">
                  <c:v>0</c:v>
                </c:pt>
                <c:pt idx="4">
                  <c:v>1</c:v>
                </c:pt>
                <c:pt idx="5">
                  <c:v>0</c:v>
                </c:pt>
                <c:pt idx="6">
                  <c:v>0</c:v>
                </c:pt>
                <c:pt idx="7">
                  <c:v>0</c:v>
                </c:pt>
                <c:pt idx="8">
                  <c:v>0</c:v>
                </c:pt>
                <c:pt idx="9">
                  <c:v>0</c:v>
                </c:pt>
                <c:pt idx="10">
                  <c:v>0</c:v>
                </c:pt>
                <c:pt idx="11">
                  <c:v>0</c:v>
                </c:pt>
                <c:pt idx="12">
                  <c:v>0</c:v>
                </c:pt>
                <c:pt idx="13">
                  <c:v>1</c:v>
                </c:pt>
                <c:pt idx="14">
                  <c:v>0</c:v>
                </c:pt>
                <c:pt idx="15">
                  <c:v>0</c:v>
                </c:pt>
                <c:pt idx="16">
                  <c:v>0</c:v>
                </c:pt>
                <c:pt idx="17">
                  <c:v>1</c:v>
                </c:pt>
                <c:pt idx="18">
                  <c:v>0</c:v>
                </c:pt>
                <c:pt idx="19">
                  <c:v>0</c:v>
                </c:pt>
                <c:pt idx="20">
                  <c:v>0</c:v>
                </c:pt>
                <c:pt idx="21">
                  <c:v>0</c:v>
                </c:pt>
                <c:pt idx="22">
                  <c:v>0</c:v>
                </c:pt>
                <c:pt idx="23">
                  <c:v>0</c:v>
                </c:pt>
                <c:pt idx="24">
                  <c:v>0</c:v>
                </c:pt>
                <c:pt idx="25">
                  <c:v>0</c:v>
                </c:pt>
                <c:pt idx="26">
                  <c:v>0</c:v>
                </c:pt>
                <c:pt idx="27">
                  <c:v>1</c:v>
                </c:pt>
                <c:pt idx="28">
                  <c:v>0</c:v>
                </c:pt>
                <c:pt idx="29">
                  <c:v>1</c:v>
                </c:pt>
                <c:pt idx="30">
                  <c:v>0</c:v>
                </c:pt>
              </c:numCache>
            </c:numRef>
          </c:val>
          <c:smooth val="0"/>
          <c:extLst>
            <c:ext xmlns:c16="http://schemas.microsoft.com/office/drawing/2014/chart" uri="{C3380CC4-5D6E-409C-BE32-E72D297353CC}">
              <c16:uniqueId val="{00000001-1B35-4737-852A-DE4895BA9BD7}"/>
            </c:ext>
          </c:extLst>
        </c:ser>
        <c:ser>
          <c:idx val="2"/>
          <c:order val="2"/>
          <c:tx>
            <c:strRef>
              <c:f>Sheet1!$D$1</c:f>
              <c:strCache>
                <c:ptCount val="1"/>
                <c:pt idx="0">
                  <c:v>Trek Bicycle Argentina</c:v>
                </c:pt>
              </c:strCache>
            </c:strRef>
          </c:tx>
          <c:spPr>
            <a:ln w="28575" cap="rnd">
              <a:solidFill>
                <a:schemeClr val="accent3"/>
              </a:solidFill>
              <a:round/>
            </a:ln>
            <a:effectLst/>
          </c:spPr>
          <c:marker>
            <c:symbol val="none"/>
          </c:marker>
          <c:cat>
            <c:numRef>
              <c:f>Sheet1!$A$2:$A$32</c:f>
              <c:numCache>
                <c:formatCode>m/d/yyyy</c:formatCode>
                <c:ptCount val="31"/>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numCache>
            </c:numRef>
          </c:cat>
          <c:val>
            <c:numRef>
              <c:f>Sheet1!$D$2:$D$32</c:f>
              <c:numCache>
                <c:formatCode>General</c:formatCode>
                <c:ptCount val="31"/>
                <c:pt idx="0">
                  <c:v>0</c:v>
                </c:pt>
                <c:pt idx="1">
                  <c:v>0</c:v>
                </c:pt>
                <c:pt idx="2">
                  <c:v>1</c:v>
                </c:pt>
                <c:pt idx="3">
                  <c:v>0</c:v>
                </c:pt>
                <c:pt idx="4">
                  <c:v>1</c:v>
                </c:pt>
                <c:pt idx="5">
                  <c:v>0</c:v>
                </c:pt>
                <c:pt idx="6">
                  <c:v>0</c:v>
                </c:pt>
                <c:pt idx="7">
                  <c:v>1</c:v>
                </c:pt>
                <c:pt idx="8">
                  <c:v>0</c:v>
                </c:pt>
                <c:pt idx="9">
                  <c:v>1</c:v>
                </c:pt>
                <c:pt idx="10">
                  <c:v>1</c:v>
                </c:pt>
                <c:pt idx="11">
                  <c:v>0</c:v>
                </c:pt>
                <c:pt idx="12">
                  <c:v>2</c:v>
                </c:pt>
                <c:pt idx="13">
                  <c:v>1</c:v>
                </c:pt>
                <c:pt idx="14">
                  <c:v>2</c:v>
                </c:pt>
                <c:pt idx="15">
                  <c:v>1</c:v>
                </c:pt>
                <c:pt idx="16">
                  <c:v>1</c:v>
                </c:pt>
                <c:pt idx="17">
                  <c:v>1</c:v>
                </c:pt>
                <c:pt idx="18">
                  <c:v>1</c:v>
                </c:pt>
                <c:pt idx="19">
                  <c:v>0</c:v>
                </c:pt>
                <c:pt idx="20">
                  <c:v>1</c:v>
                </c:pt>
                <c:pt idx="21">
                  <c:v>0</c:v>
                </c:pt>
                <c:pt idx="22">
                  <c:v>1</c:v>
                </c:pt>
                <c:pt idx="23">
                  <c:v>1</c:v>
                </c:pt>
                <c:pt idx="24">
                  <c:v>1</c:v>
                </c:pt>
                <c:pt idx="25">
                  <c:v>1</c:v>
                </c:pt>
                <c:pt idx="26">
                  <c:v>1</c:v>
                </c:pt>
                <c:pt idx="27">
                  <c:v>0</c:v>
                </c:pt>
                <c:pt idx="28">
                  <c:v>1</c:v>
                </c:pt>
                <c:pt idx="29">
                  <c:v>0</c:v>
                </c:pt>
                <c:pt idx="30">
                  <c:v>0</c:v>
                </c:pt>
              </c:numCache>
            </c:numRef>
          </c:val>
          <c:smooth val="0"/>
          <c:extLst>
            <c:ext xmlns:c16="http://schemas.microsoft.com/office/drawing/2014/chart" uri="{C3380CC4-5D6E-409C-BE32-E72D297353CC}">
              <c16:uniqueId val="{00000002-1B35-4737-852A-DE4895BA9BD7}"/>
            </c:ext>
          </c:extLst>
        </c:ser>
        <c:ser>
          <c:idx val="3"/>
          <c:order val="3"/>
          <c:tx>
            <c:strRef>
              <c:f>Sheet1!$E$1</c:f>
              <c:strCache>
                <c:ptCount val="1"/>
                <c:pt idx="0">
                  <c:v>Cervelo Argentina</c:v>
                </c:pt>
              </c:strCache>
            </c:strRef>
          </c:tx>
          <c:spPr>
            <a:ln w="28575" cap="rnd">
              <a:solidFill>
                <a:schemeClr val="accent4"/>
              </a:solidFill>
              <a:round/>
            </a:ln>
            <a:effectLst/>
          </c:spPr>
          <c:marker>
            <c:symbol val="none"/>
          </c:marker>
          <c:cat>
            <c:numRef>
              <c:f>Sheet1!$A$2:$A$32</c:f>
              <c:numCache>
                <c:formatCode>m/d/yyyy</c:formatCode>
                <c:ptCount val="31"/>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numCache>
            </c:numRef>
          </c:cat>
          <c:val>
            <c:numRef>
              <c:f>Sheet1!$E$2:$E$32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3-1B35-4737-852A-DE4895BA9BD7}"/>
            </c:ext>
          </c:extLst>
        </c:ser>
        <c:ser>
          <c:idx val="4"/>
          <c:order val="4"/>
          <c:tx>
            <c:strRef>
              <c:f>Sheet1!$F$1</c:f>
              <c:strCache>
                <c:ptCount val="1"/>
                <c:pt idx="0">
                  <c:v>Specialized Bicycles</c:v>
                </c:pt>
              </c:strCache>
            </c:strRef>
          </c:tx>
          <c:spPr>
            <a:ln w="28575" cap="rnd">
              <a:solidFill>
                <a:schemeClr val="accent5"/>
              </a:solidFill>
              <a:round/>
            </a:ln>
            <a:effectLst/>
          </c:spPr>
          <c:marker>
            <c:symbol val="none"/>
          </c:marker>
          <c:cat>
            <c:numRef>
              <c:f>Sheet1!$A$2:$A$32</c:f>
              <c:numCache>
                <c:formatCode>m/d/yyyy</c:formatCode>
                <c:ptCount val="31"/>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numCache>
            </c:numRef>
          </c:cat>
          <c:val>
            <c:numRef>
              <c:f>Sheet1!$F$2:$F$32</c:f>
              <c:numCache>
                <c:formatCode>General</c:formatCode>
                <c:ptCount val="31"/>
                <c:pt idx="0">
                  <c:v>0</c:v>
                </c:pt>
                <c:pt idx="1">
                  <c:v>0</c:v>
                </c:pt>
                <c:pt idx="2">
                  <c:v>0</c:v>
                </c:pt>
                <c:pt idx="3">
                  <c:v>0</c:v>
                </c:pt>
                <c:pt idx="4">
                  <c:v>1</c:v>
                </c:pt>
                <c:pt idx="5">
                  <c:v>0</c:v>
                </c:pt>
                <c:pt idx="6">
                  <c:v>1</c:v>
                </c:pt>
                <c:pt idx="7">
                  <c:v>0</c:v>
                </c:pt>
                <c:pt idx="8">
                  <c:v>0</c:v>
                </c:pt>
                <c:pt idx="9">
                  <c:v>2</c:v>
                </c:pt>
                <c:pt idx="10">
                  <c:v>0</c:v>
                </c:pt>
                <c:pt idx="11">
                  <c:v>1</c:v>
                </c:pt>
                <c:pt idx="12">
                  <c:v>0</c:v>
                </c:pt>
                <c:pt idx="13">
                  <c:v>1</c:v>
                </c:pt>
                <c:pt idx="14">
                  <c:v>0</c:v>
                </c:pt>
                <c:pt idx="15">
                  <c:v>0</c:v>
                </c:pt>
                <c:pt idx="16">
                  <c:v>1</c:v>
                </c:pt>
                <c:pt idx="17">
                  <c:v>1</c:v>
                </c:pt>
                <c:pt idx="18">
                  <c:v>1</c:v>
                </c:pt>
                <c:pt idx="19">
                  <c:v>0</c:v>
                </c:pt>
                <c:pt idx="20">
                  <c:v>1</c:v>
                </c:pt>
                <c:pt idx="21">
                  <c:v>0</c:v>
                </c:pt>
                <c:pt idx="22">
                  <c:v>0</c:v>
                </c:pt>
                <c:pt idx="23">
                  <c:v>1</c:v>
                </c:pt>
                <c:pt idx="24">
                  <c:v>0</c:v>
                </c:pt>
                <c:pt idx="25">
                  <c:v>1</c:v>
                </c:pt>
                <c:pt idx="26">
                  <c:v>0</c:v>
                </c:pt>
                <c:pt idx="27">
                  <c:v>1</c:v>
                </c:pt>
                <c:pt idx="28">
                  <c:v>0</c:v>
                </c:pt>
                <c:pt idx="29">
                  <c:v>0</c:v>
                </c:pt>
                <c:pt idx="30">
                  <c:v>0</c:v>
                </c:pt>
              </c:numCache>
            </c:numRef>
          </c:val>
          <c:smooth val="0"/>
          <c:extLst>
            <c:ext xmlns:c16="http://schemas.microsoft.com/office/drawing/2014/chart" uri="{C3380CC4-5D6E-409C-BE32-E72D297353CC}">
              <c16:uniqueId val="{00000004-1B35-4737-852A-DE4895BA9BD7}"/>
            </c:ext>
          </c:extLst>
        </c:ser>
        <c:ser>
          <c:idx val="5"/>
          <c:order val="5"/>
          <c:tx>
            <c:strRef>
              <c:f>Sheet1!$G$1</c:f>
              <c:strCache>
                <c:ptCount val="1"/>
                <c:pt idx="0">
                  <c:v>Scott Sports Argentina</c:v>
                </c:pt>
              </c:strCache>
            </c:strRef>
          </c:tx>
          <c:spPr>
            <a:ln w="28575" cap="rnd">
              <a:solidFill>
                <a:schemeClr val="accent6"/>
              </a:solidFill>
              <a:round/>
            </a:ln>
            <a:effectLst/>
          </c:spPr>
          <c:marker>
            <c:symbol val="none"/>
          </c:marker>
          <c:cat>
            <c:numRef>
              <c:f>Sheet1!$A$2:$A$32</c:f>
              <c:numCache>
                <c:formatCode>m/d/yyyy</c:formatCode>
                <c:ptCount val="31"/>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numCache>
            </c:numRef>
          </c:cat>
          <c:val>
            <c:numRef>
              <c:f>Sheet1!$G$2:$G$32</c:f>
              <c:numCache>
                <c:formatCode>General</c:formatCode>
                <c:ptCount val="31"/>
                <c:pt idx="0">
                  <c:v>0</c:v>
                </c:pt>
                <c:pt idx="1">
                  <c:v>1</c:v>
                </c:pt>
                <c:pt idx="2">
                  <c:v>1</c:v>
                </c:pt>
                <c:pt idx="3">
                  <c:v>1</c:v>
                </c:pt>
                <c:pt idx="4">
                  <c:v>1</c:v>
                </c:pt>
                <c:pt idx="5">
                  <c:v>1</c:v>
                </c:pt>
                <c:pt idx="6">
                  <c:v>1</c:v>
                </c:pt>
                <c:pt idx="7">
                  <c:v>1</c:v>
                </c:pt>
                <c:pt idx="8">
                  <c:v>0</c:v>
                </c:pt>
                <c:pt idx="9">
                  <c:v>1</c:v>
                </c:pt>
                <c:pt idx="10">
                  <c:v>1</c:v>
                </c:pt>
                <c:pt idx="11">
                  <c:v>1</c:v>
                </c:pt>
                <c:pt idx="12">
                  <c:v>1</c:v>
                </c:pt>
                <c:pt idx="13">
                  <c:v>2</c:v>
                </c:pt>
                <c:pt idx="14">
                  <c:v>1</c:v>
                </c:pt>
                <c:pt idx="15">
                  <c:v>0</c:v>
                </c:pt>
                <c:pt idx="16">
                  <c:v>1</c:v>
                </c:pt>
                <c:pt idx="17">
                  <c:v>1</c:v>
                </c:pt>
                <c:pt idx="18">
                  <c:v>1</c:v>
                </c:pt>
                <c:pt idx="19">
                  <c:v>1</c:v>
                </c:pt>
                <c:pt idx="20">
                  <c:v>1</c:v>
                </c:pt>
                <c:pt idx="21">
                  <c:v>0</c:v>
                </c:pt>
                <c:pt idx="22">
                  <c:v>0</c:v>
                </c:pt>
                <c:pt idx="23">
                  <c:v>0</c:v>
                </c:pt>
                <c:pt idx="24">
                  <c:v>0</c:v>
                </c:pt>
                <c:pt idx="25">
                  <c:v>2</c:v>
                </c:pt>
                <c:pt idx="26">
                  <c:v>1</c:v>
                </c:pt>
                <c:pt idx="27">
                  <c:v>1</c:v>
                </c:pt>
                <c:pt idx="28">
                  <c:v>0</c:v>
                </c:pt>
                <c:pt idx="29">
                  <c:v>0</c:v>
                </c:pt>
                <c:pt idx="30">
                  <c:v>0</c:v>
                </c:pt>
              </c:numCache>
            </c:numRef>
          </c:val>
          <c:smooth val="0"/>
          <c:extLst>
            <c:ext xmlns:c16="http://schemas.microsoft.com/office/drawing/2014/chart" uri="{C3380CC4-5D6E-409C-BE32-E72D297353CC}">
              <c16:uniqueId val="{00000005-1B35-4737-852A-DE4895BA9BD7}"/>
            </c:ext>
          </c:extLst>
        </c:ser>
        <c:ser>
          <c:idx val="6"/>
          <c:order val="6"/>
          <c:tx>
            <c:strRef>
              <c:f>Sheet1!$H$1</c:f>
              <c:strCache>
                <c:ptCount val="1"/>
                <c:pt idx="0">
                  <c:v>Giant Bicycles Argentina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numCache>
            </c:numRef>
          </c:cat>
          <c:val>
            <c:numRef>
              <c:f>Sheet1!$H$2:$H$32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6-1B35-4737-852A-DE4895BA9BD7}"/>
            </c:ext>
          </c:extLst>
        </c:ser>
        <c:ser>
          <c:idx val="7"/>
          <c:order val="7"/>
          <c:tx>
            <c:strRef>
              <c:f>Sheet1!$I$1</c:f>
              <c:strCache>
                <c:ptCount val="1"/>
                <c:pt idx="0">
                  <c:v>Orbea Argentina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numCache>
            </c:numRef>
          </c:cat>
          <c:val>
            <c:numRef>
              <c:f>Sheet1!$I$2:$I$32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7-1B35-4737-852A-DE4895BA9BD7}"/>
            </c:ext>
          </c:extLst>
        </c:ser>
        <c:dLbls>
          <c:showLegendKey val="0"/>
          <c:showVal val="0"/>
          <c:showCatName val="0"/>
          <c:showSerName val="0"/>
          <c:showPercent val="0"/>
          <c:showBubbleSize val="0"/>
        </c:dLbls>
        <c:smooth val="0"/>
        <c:axId val="402407816"/>
        <c:axId val="402413720"/>
      </c:lineChart>
      <c:dateAx>
        <c:axId val="402407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413720"/>
        <c:crosses val="autoZero"/>
        <c:auto val="1"/>
        <c:lblOffset val="100"/>
        <c:baseTimeUnit val="days"/>
      </c:dateAx>
      <c:valAx>
        <c:axId val="402413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407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Cannondale Argentina</c:v>
                </c:pt>
              </c:strCache>
            </c:strRef>
          </c:tx>
          <c:spPr>
            <a:ln w="28575" cap="rnd">
              <a:solidFill>
                <a:schemeClr val="accent1"/>
              </a:solidFill>
              <a:round/>
            </a:ln>
            <a:effectLst/>
          </c:spPr>
          <c:marker>
            <c:symbol val="none"/>
          </c:marker>
          <c:cat>
            <c:numRef>
              <c:f>Sheet1!$A$2:$A$32</c:f>
              <c:numCache>
                <c:formatCode>m/d/yyyy</c:formatCode>
                <c:ptCount val="31"/>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2.8743891922966398E-2</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77CC-40A0-9C07-304E19B77B86}"/>
            </c:ext>
          </c:extLst>
        </c:ser>
        <c:ser>
          <c:idx val="1"/>
          <c:order val="1"/>
          <c:tx>
            <c:strRef>
              <c:f>Sheet1!$C$1</c:f>
              <c:strCache>
                <c:ptCount val="1"/>
                <c:pt idx="0">
                  <c:v>Merida Bikes Argentina</c:v>
                </c:pt>
              </c:strCache>
            </c:strRef>
          </c:tx>
          <c:spPr>
            <a:ln w="28575" cap="rnd">
              <a:solidFill>
                <a:schemeClr val="accent2"/>
              </a:solidFill>
              <a:round/>
            </a:ln>
            <a:effectLst/>
          </c:spPr>
          <c:marker>
            <c:symbol val="none"/>
          </c:marker>
          <c:cat>
            <c:numRef>
              <c:f>Sheet1!$A$2:$A$32</c:f>
              <c:numCache>
                <c:formatCode>m/d/yyyy</c:formatCode>
                <c:ptCount val="31"/>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numCache>
            </c:numRef>
          </c:cat>
          <c:val>
            <c:numRef>
              <c:f>Sheet1!$C$2:$C$32</c:f>
              <c:numCache>
                <c:formatCode>General</c:formatCode>
                <c:ptCount val="31"/>
                <c:pt idx="0">
                  <c:v>0</c:v>
                </c:pt>
                <c:pt idx="1">
                  <c:v>0.17865118356409099</c:v>
                </c:pt>
                <c:pt idx="2">
                  <c:v>0</c:v>
                </c:pt>
                <c:pt idx="3">
                  <c:v>0</c:v>
                </c:pt>
                <c:pt idx="4">
                  <c:v>0.119083060434653</c:v>
                </c:pt>
                <c:pt idx="5">
                  <c:v>0</c:v>
                </c:pt>
                <c:pt idx="6">
                  <c:v>0</c:v>
                </c:pt>
                <c:pt idx="7">
                  <c:v>0</c:v>
                </c:pt>
                <c:pt idx="8">
                  <c:v>0</c:v>
                </c:pt>
                <c:pt idx="9">
                  <c:v>0</c:v>
                </c:pt>
                <c:pt idx="10">
                  <c:v>0</c:v>
                </c:pt>
                <c:pt idx="11">
                  <c:v>0</c:v>
                </c:pt>
                <c:pt idx="12">
                  <c:v>0</c:v>
                </c:pt>
                <c:pt idx="13">
                  <c:v>4.4616299821534797E-2</c:v>
                </c:pt>
                <c:pt idx="14">
                  <c:v>0</c:v>
                </c:pt>
                <c:pt idx="15">
                  <c:v>0</c:v>
                </c:pt>
                <c:pt idx="16">
                  <c:v>0</c:v>
                </c:pt>
                <c:pt idx="17">
                  <c:v>0.178279601842223</c:v>
                </c:pt>
                <c:pt idx="18">
                  <c:v>0</c:v>
                </c:pt>
                <c:pt idx="19">
                  <c:v>0</c:v>
                </c:pt>
                <c:pt idx="20">
                  <c:v>0</c:v>
                </c:pt>
                <c:pt idx="21">
                  <c:v>0</c:v>
                </c:pt>
                <c:pt idx="22">
                  <c:v>0</c:v>
                </c:pt>
                <c:pt idx="23">
                  <c:v>0</c:v>
                </c:pt>
                <c:pt idx="24">
                  <c:v>0</c:v>
                </c:pt>
                <c:pt idx="25">
                  <c:v>0</c:v>
                </c:pt>
                <c:pt idx="26">
                  <c:v>0</c:v>
                </c:pt>
                <c:pt idx="27">
                  <c:v>0.192507033910854</c:v>
                </c:pt>
                <c:pt idx="28">
                  <c:v>0</c:v>
                </c:pt>
                <c:pt idx="29">
                  <c:v>0.103611604499704</c:v>
                </c:pt>
                <c:pt idx="30">
                  <c:v>0</c:v>
                </c:pt>
              </c:numCache>
            </c:numRef>
          </c:val>
          <c:smooth val="0"/>
          <c:extLst>
            <c:ext xmlns:c16="http://schemas.microsoft.com/office/drawing/2014/chart" uri="{C3380CC4-5D6E-409C-BE32-E72D297353CC}">
              <c16:uniqueId val="{00000001-77CC-40A0-9C07-304E19B77B86}"/>
            </c:ext>
          </c:extLst>
        </c:ser>
        <c:ser>
          <c:idx val="2"/>
          <c:order val="2"/>
          <c:tx>
            <c:strRef>
              <c:f>Sheet1!$D$1</c:f>
              <c:strCache>
                <c:ptCount val="1"/>
                <c:pt idx="0">
                  <c:v>Trek Bicycle Argentina</c:v>
                </c:pt>
              </c:strCache>
            </c:strRef>
          </c:tx>
          <c:spPr>
            <a:ln w="28575" cap="rnd">
              <a:solidFill>
                <a:schemeClr val="accent3"/>
              </a:solidFill>
              <a:round/>
            </a:ln>
            <a:effectLst/>
          </c:spPr>
          <c:marker>
            <c:symbol val="none"/>
          </c:marker>
          <c:cat>
            <c:numRef>
              <c:f>Sheet1!$A$2:$A$32</c:f>
              <c:numCache>
                <c:formatCode>m/d/yyyy</c:formatCode>
                <c:ptCount val="31"/>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numCache>
            </c:numRef>
          </c:cat>
          <c:val>
            <c:numRef>
              <c:f>Sheet1!$D$2:$D$32</c:f>
              <c:numCache>
                <c:formatCode>General</c:formatCode>
                <c:ptCount val="31"/>
                <c:pt idx="0">
                  <c:v>0</c:v>
                </c:pt>
                <c:pt idx="1">
                  <c:v>0</c:v>
                </c:pt>
                <c:pt idx="2">
                  <c:v>0.17288298383223899</c:v>
                </c:pt>
                <c:pt idx="3">
                  <c:v>0</c:v>
                </c:pt>
                <c:pt idx="4">
                  <c:v>3.5221414620089E-2</c:v>
                </c:pt>
                <c:pt idx="5">
                  <c:v>0</c:v>
                </c:pt>
                <c:pt idx="6">
                  <c:v>0</c:v>
                </c:pt>
                <c:pt idx="7">
                  <c:v>8.3242620221553404E-2</c:v>
                </c:pt>
                <c:pt idx="8">
                  <c:v>0</c:v>
                </c:pt>
                <c:pt idx="9">
                  <c:v>5.4424382123191201E-2</c:v>
                </c:pt>
                <c:pt idx="10">
                  <c:v>8.0040980982262894E-2</c:v>
                </c:pt>
                <c:pt idx="11">
                  <c:v>0</c:v>
                </c:pt>
                <c:pt idx="12">
                  <c:v>0.132872282521692</c:v>
                </c:pt>
                <c:pt idx="13">
                  <c:v>0.169697745901639</c:v>
                </c:pt>
                <c:pt idx="14">
                  <c:v>0.11046716403573401</c:v>
                </c:pt>
                <c:pt idx="15">
                  <c:v>0.34256443092684502</c:v>
                </c:pt>
                <c:pt idx="16">
                  <c:v>8.3223968502928805E-2</c:v>
                </c:pt>
                <c:pt idx="17">
                  <c:v>1.60035848029959E-2</c:v>
                </c:pt>
                <c:pt idx="18">
                  <c:v>0.14402765330943501</c:v>
                </c:pt>
                <c:pt idx="19">
                  <c:v>0</c:v>
                </c:pt>
                <c:pt idx="20">
                  <c:v>1.9204301763595E-2</c:v>
                </c:pt>
                <c:pt idx="21">
                  <c:v>0</c:v>
                </c:pt>
                <c:pt idx="22">
                  <c:v>2.5604916143899599E-2</c:v>
                </c:pt>
                <c:pt idx="23">
                  <c:v>4.1610652326995699E-2</c:v>
                </c:pt>
                <c:pt idx="24">
                  <c:v>0.51534842034505901</c:v>
                </c:pt>
                <c:pt idx="25">
                  <c:v>6.7212904877736498E-2</c:v>
                </c:pt>
                <c:pt idx="26">
                  <c:v>0.14082253160505701</c:v>
                </c:pt>
                <c:pt idx="27">
                  <c:v>0</c:v>
                </c:pt>
                <c:pt idx="28">
                  <c:v>2.5604916143899599E-2</c:v>
                </c:pt>
                <c:pt idx="29">
                  <c:v>0</c:v>
                </c:pt>
                <c:pt idx="30">
                  <c:v>0</c:v>
                </c:pt>
              </c:numCache>
            </c:numRef>
          </c:val>
          <c:smooth val="0"/>
          <c:extLst>
            <c:ext xmlns:c16="http://schemas.microsoft.com/office/drawing/2014/chart" uri="{C3380CC4-5D6E-409C-BE32-E72D297353CC}">
              <c16:uniqueId val="{00000002-77CC-40A0-9C07-304E19B77B86}"/>
            </c:ext>
          </c:extLst>
        </c:ser>
        <c:ser>
          <c:idx val="3"/>
          <c:order val="3"/>
          <c:tx>
            <c:strRef>
              <c:f>Sheet1!$E$1</c:f>
              <c:strCache>
                <c:ptCount val="1"/>
                <c:pt idx="0">
                  <c:v>Cervelo Argentina</c:v>
                </c:pt>
              </c:strCache>
            </c:strRef>
          </c:tx>
          <c:spPr>
            <a:ln w="28575" cap="rnd">
              <a:solidFill>
                <a:schemeClr val="accent4"/>
              </a:solidFill>
              <a:round/>
            </a:ln>
            <a:effectLst/>
          </c:spPr>
          <c:marker>
            <c:symbol val="none"/>
          </c:marker>
          <c:cat>
            <c:numRef>
              <c:f>Sheet1!$A$2:$A$32</c:f>
              <c:numCache>
                <c:formatCode>m/d/yyyy</c:formatCode>
                <c:ptCount val="31"/>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numCache>
            </c:numRef>
          </c:cat>
          <c:val>
            <c:numRef>
              <c:f>Sheet1!$E$2:$E$32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3-77CC-40A0-9C07-304E19B77B86}"/>
            </c:ext>
          </c:extLst>
        </c:ser>
        <c:ser>
          <c:idx val="4"/>
          <c:order val="4"/>
          <c:tx>
            <c:strRef>
              <c:f>Sheet1!$F$1</c:f>
              <c:strCache>
                <c:ptCount val="1"/>
                <c:pt idx="0">
                  <c:v>Specialized Bicycles</c:v>
                </c:pt>
              </c:strCache>
            </c:strRef>
          </c:tx>
          <c:spPr>
            <a:ln w="28575" cap="rnd">
              <a:solidFill>
                <a:schemeClr val="accent5"/>
              </a:solidFill>
              <a:round/>
            </a:ln>
            <a:effectLst/>
          </c:spPr>
          <c:marker>
            <c:symbol val="none"/>
          </c:marker>
          <c:cat>
            <c:numRef>
              <c:f>Sheet1!$A$2:$A$32</c:f>
              <c:numCache>
                <c:formatCode>m/d/yyyy</c:formatCode>
                <c:ptCount val="31"/>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numCache>
            </c:numRef>
          </c:cat>
          <c:val>
            <c:numRef>
              <c:f>Sheet1!$F$2:$F$32</c:f>
              <c:numCache>
                <c:formatCode>General</c:formatCode>
                <c:ptCount val="31"/>
                <c:pt idx="0">
                  <c:v>0</c:v>
                </c:pt>
                <c:pt idx="1">
                  <c:v>0</c:v>
                </c:pt>
                <c:pt idx="2">
                  <c:v>0</c:v>
                </c:pt>
                <c:pt idx="3">
                  <c:v>0</c:v>
                </c:pt>
                <c:pt idx="4">
                  <c:v>6.0539955866372201E-3</c:v>
                </c:pt>
                <c:pt idx="5">
                  <c:v>0</c:v>
                </c:pt>
                <c:pt idx="6">
                  <c:v>2.9258336481967498E-3</c:v>
                </c:pt>
                <c:pt idx="7">
                  <c:v>0</c:v>
                </c:pt>
                <c:pt idx="8">
                  <c:v>0</c:v>
                </c:pt>
                <c:pt idx="9">
                  <c:v>4.13603103435579E-3</c:v>
                </c:pt>
                <c:pt idx="10">
                  <c:v>0</c:v>
                </c:pt>
                <c:pt idx="11">
                  <c:v>2.21937626447702E-3</c:v>
                </c:pt>
                <c:pt idx="12">
                  <c:v>0</c:v>
                </c:pt>
                <c:pt idx="13">
                  <c:v>1.05406549024889E-2</c:v>
                </c:pt>
                <c:pt idx="14">
                  <c:v>0</c:v>
                </c:pt>
                <c:pt idx="15">
                  <c:v>0</c:v>
                </c:pt>
                <c:pt idx="16">
                  <c:v>1.6894694612004501E-2</c:v>
                </c:pt>
                <c:pt idx="17">
                  <c:v>2.7735502148745002E-3</c:v>
                </c:pt>
                <c:pt idx="18">
                  <c:v>2.03199561129285E-2</c:v>
                </c:pt>
                <c:pt idx="19">
                  <c:v>0</c:v>
                </c:pt>
                <c:pt idx="20">
                  <c:v>5.7985278798262704E-3</c:v>
                </c:pt>
                <c:pt idx="21">
                  <c:v>0</c:v>
                </c:pt>
                <c:pt idx="22">
                  <c:v>0</c:v>
                </c:pt>
                <c:pt idx="23">
                  <c:v>6.4033753351057697E-3</c:v>
                </c:pt>
                <c:pt idx="24">
                  <c:v>0</c:v>
                </c:pt>
                <c:pt idx="25">
                  <c:v>4.6383124609272602E-3</c:v>
                </c:pt>
                <c:pt idx="26">
                  <c:v>0</c:v>
                </c:pt>
                <c:pt idx="27">
                  <c:v>2.2684332889056501E-3</c:v>
                </c:pt>
                <c:pt idx="28">
                  <c:v>0</c:v>
                </c:pt>
                <c:pt idx="29">
                  <c:v>0</c:v>
                </c:pt>
                <c:pt idx="30">
                  <c:v>0</c:v>
                </c:pt>
              </c:numCache>
            </c:numRef>
          </c:val>
          <c:smooth val="0"/>
          <c:extLst>
            <c:ext xmlns:c16="http://schemas.microsoft.com/office/drawing/2014/chart" uri="{C3380CC4-5D6E-409C-BE32-E72D297353CC}">
              <c16:uniqueId val="{00000004-77CC-40A0-9C07-304E19B77B86}"/>
            </c:ext>
          </c:extLst>
        </c:ser>
        <c:ser>
          <c:idx val="5"/>
          <c:order val="5"/>
          <c:tx>
            <c:strRef>
              <c:f>Sheet1!$G$1</c:f>
              <c:strCache>
                <c:ptCount val="1"/>
                <c:pt idx="0">
                  <c:v>Scott Sports Argentina</c:v>
                </c:pt>
              </c:strCache>
            </c:strRef>
          </c:tx>
          <c:spPr>
            <a:ln w="28575" cap="rnd">
              <a:solidFill>
                <a:schemeClr val="accent6"/>
              </a:solidFill>
              <a:round/>
            </a:ln>
            <a:effectLst/>
          </c:spPr>
          <c:marker>
            <c:symbol val="none"/>
          </c:marker>
          <c:cat>
            <c:numRef>
              <c:f>Sheet1!$A$2:$A$32</c:f>
              <c:numCache>
                <c:formatCode>m/d/yyyy</c:formatCode>
                <c:ptCount val="31"/>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numCache>
            </c:numRef>
          </c:cat>
          <c:val>
            <c:numRef>
              <c:f>Sheet1!$G$2:$G$32</c:f>
              <c:numCache>
                <c:formatCode>General</c:formatCode>
                <c:ptCount val="31"/>
                <c:pt idx="0">
                  <c:v>0</c:v>
                </c:pt>
                <c:pt idx="1">
                  <c:v>5.3044769785699102E-2</c:v>
                </c:pt>
                <c:pt idx="2">
                  <c:v>5.3018521136717102E-2</c:v>
                </c:pt>
                <c:pt idx="3">
                  <c:v>6.4762263617737806E-2</c:v>
                </c:pt>
                <c:pt idx="4">
                  <c:v>4.4718508755413298E-2</c:v>
                </c:pt>
                <c:pt idx="5">
                  <c:v>1.0585495518806901E-2</c:v>
                </c:pt>
                <c:pt idx="6">
                  <c:v>1.8809809315558101E-2</c:v>
                </c:pt>
                <c:pt idx="7">
                  <c:v>9.4005945876076708E-3</c:v>
                </c:pt>
                <c:pt idx="8">
                  <c:v>0</c:v>
                </c:pt>
                <c:pt idx="9">
                  <c:v>2.69987909237108E-2</c:v>
                </c:pt>
                <c:pt idx="10">
                  <c:v>1.99460283937581E-2</c:v>
                </c:pt>
                <c:pt idx="11">
                  <c:v>1.17281416759514E-2</c:v>
                </c:pt>
                <c:pt idx="12">
                  <c:v>5.8611150185211196E-3</c:v>
                </c:pt>
                <c:pt idx="13">
                  <c:v>3.5736882806458398E-2</c:v>
                </c:pt>
                <c:pt idx="14">
                  <c:v>1.4056954092330799E-2</c:v>
                </c:pt>
                <c:pt idx="15">
                  <c:v>0</c:v>
                </c:pt>
                <c:pt idx="16">
                  <c:v>5.5030618099218997E-2</c:v>
                </c:pt>
                <c:pt idx="17">
                  <c:v>4.6825796331198898E-2</c:v>
                </c:pt>
                <c:pt idx="18">
                  <c:v>2.2237046920169E-2</c:v>
                </c:pt>
                <c:pt idx="19">
                  <c:v>1.8722209220687999E-2</c:v>
                </c:pt>
                <c:pt idx="20">
                  <c:v>1.8715420336643598E-2</c:v>
                </c:pt>
                <c:pt idx="21">
                  <c:v>0</c:v>
                </c:pt>
                <c:pt idx="22">
                  <c:v>0</c:v>
                </c:pt>
                <c:pt idx="23">
                  <c:v>0</c:v>
                </c:pt>
                <c:pt idx="24">
                  <c:v>0</c:v>
                </c:pt>
                <c:pt idx="25">
                  <c:v>3.8446751249519399E-2</c:v>
                </c:pt>
                <c:pt idx="26">
                  <c:v>3.2601355284912599E-2</c:v>
                </c:pt>
                <c:pt idx="27">
                  <c:v>5.9344418715600603E-2</c:v>
                </c:pt>
                <c:pt idx="28">
                  <c:v>0</c:v>
                </c:pt>
                <c:pt idx="29">
                  <c:v>0</c:v>
                </c:pt>
                <c:pt idx="30">
                  <c:v>0</c:v>
                </c:pt>
              </c:numCache>
            </c:numRef>
          </c:val>
          <c:smooth val="0"/>
          <c:extLst>
            <c:ext xmlns:c16="http://schemas.microsoft.com/office/drawing/2014/chart" uri="{C3380CC4-5D6E-409C-BE32-E72D297353CC}">
              <c16:uniqueId val="{00000005-77CC-40A0-9C07-304E19B77B86}"/>
            </c:ext>
          </c:extLst>
        </c:ser>
        <c:ser>
          <c:idx val="6"/>
          <c:order val="6"/>
          <c:tx>
            <c:strRef>
              <c:f>Sheet1!$H$1</c:f>
              <c:strCache>
                <c:ptCount val="1"/>
                <c:pt idx="0">
                  <c:v>Giant Bicycles Argentina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numCache>
            </c:numRef>
          </c:cat>
          <c:val>
            <c:numRef>
              <c:f>Sheet1!$H$2:$H$32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6-77CC-40A0-9C07-304E19B77B86}"/>
            </c:ext>
          </c:extLst>
        </c:ser>
        <c:ser>
          <c:idx val="7"/>
          <c:order val="7"/>
          <c:tx>
            <c:strRef>
              <c:f>Sheet1!$I$1</c:f>
              <c:strCache>
                <c:ptCount val="1"/>
                <c:pt idx="0">
                  <c:v>Orbea Argentina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numCache>
            </c:numRef>
          </c:cat>
          <c:val>
            <c:numRef>
              <c:f>Sheet1!$I$2:$I$32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7-77CC-40A0-9C07-304E19B77B86}"/>
            </c:ext>
          </c:extLst>
        </c:ser>
        <c:dLbls>
          <c:showLegendKey val="0"/>
          <c:showVal val="0"/>
          <c:showCatName val="0"/>
          <c:showSerName val="0"/>
          <c:showPercent val="0"/>
          <c:showBubbleSize val="0"/>
        </c:dLbls>
        <c:smooth val="0"/>
        <c:axId val="402411424"/>
        <c:axId val="402412080"/>
      </c:lineChart>
      <c:dateAx>
        <c:axId val="402411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412080"/>
        <c:crosses val="autoZero"/>
        <c:auto val="1"/>
        <c:lblOffset val="100"/>
        <c:baseTimeUnit val="days"/>
      </c:dateAx>
      <c:valAx>
        <c:axId val="402412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411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Cannondale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1</c:v>
                </c:pt>
                <c:pt idx="2">
                  <c:v>0</c:v>
                </c:pt>
                <c:pt idx="3">
                  <c:v>1</c:v>
                </c:pt>
                <c:pt idx="4">
                  <c:v>0</c:v>
                </c:pt>
                <c:pt idx="5">
                  <c:v>0</c:v>
                </c:pt>
                <c:pt idx="6">
                  <c:v>0</c:v>
                </c:pt>
              </c:numCache>
            </c:numRef>
          </c:val>
          <c:extLst>
            <c:ext xmlns:c16="http://schemas.microsoft.com/office/drawing/2014/chart" uri="{C3380CC4-5D6E-409C-BE32-E72D297353CC}">
              <c16:uniqueId val="{00000000-25D1-42FF-B284-0230FFB758D8}"/>
            </c:ext>
          </c:extLst>
        </c:ser>
        <c:ser>
          <c:idx val="1"/>
          <c:order val="1"/>
          <c:tx>
            <c:strRef>
              <c:f>Sheet1!$C$1</c:f>
              <c:strCache>
                <c:ptCount val="1"/>
                <c:pt idx="0">
                  <c:v>Merida Bikes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1</c:v>
                </c:pt>
                <c:pt idx="2">
                  <c:v>1</c:v>
                </c:pt>
                <c:pt idx="3">
                  <c:v>0</c:v>
                </c:pt>
                <c:pt idx="4">
                  <c:v>2</c:v>
                </c:pt>
                <c:pt idx="5">
                  <c:v>0</c:v>
                </c:pt>
                <c:pt idx="6">
                  <c:v>2</c:v>
                </c:pt>
              </c:numCache>
            </c:numRef>
          </c:val>
          <c:extLst>
            <c:ext xmlns:c16="http://schemas.microsoft.com/office/drawing/2014/chart" uri="{C3380CC4-5D6E-409C-BE32-E72D297353CC}">
              <c16:uniqueId val="{00000001-25D1-42FF-B284-0230FFB758D8}"/>
            </c:ext>
          </c:extLst>
        </c:ser>
        <c:ser>
          <c:idx val="2"/>
          <c:order val="2"/>
          <c:tx>
            <c:strRef>
              <c:f>Sheet1!$D$1</c:f>
              <c:strCache>
                <c:ptCount val="1"/>
                <c:pt idx="0">
                  <c:v>Trek Bicycle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4</c:v>
                </c:pt>
                <c:pt idx="1">
                  <c:v>3</c:v>
                </c:pt>
                <c:pt idx="2">
                  <c:v>3</c:v>
                </c:pt>
                <c:pt idx="3">
                  <c:v>3</c:v>
                </c:pt>
                <c:pt idx="4">
                  <c:v>2</c:v>
                </c:pt>
                <c:pt idx="5">
                  <c:v>4</c:v>
                </c:pt>
                <c:pt idx="6">
                  <c:v>2</c:v>
                </c:pt>
              </c:numCache>
            </c:numRef>
          </c:val>
          <c:extLst>
            <c:ext xmlns:c16="http://schemas.microsoft.com/office/drawing/2014/chart" uri="{C3380CC4-5D6E-409C-BE32-E72D297353CC}">
              <c16:uniqueId val="{00000002-25D1-42FF-B284-0230FFB758D8}"/>
            </c:ext>
          </c:extLst>
        </c:ser>
        <c:ser>
          <c:idx val="3"/>
          <c:order val="3"/>
          <c:tx>
            <c:strRef>
              <c:f>Sheet1!$E$1</c:f>
              <c:strCache>
                <c:ptCount val="1"/>
                <c:pt idx="0">
                  <c:v>Cervelo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3-25D1-42FF-B284-0230FFB758D8}"/>
            </c:ext>
          </c:extLst>
        </c:ser>
        <c:ser>
          <c:idx val="4"/>
          <c:order val="4"/>
          <c:tx>
            <c:strRef>
              <c:f>Sheet1!$F$1</c:f>
              <c:strCache>
                <c:ptCount val="1"/>
                <c:pt idx="0">
                  <c:v>Specialized Bicycles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4</c:v>
                </c:pt>
                <c:pt idx="1">
                  <c:v>1</c:v>
                </c:pt>
                <c:pt idx="2">
                  <c:v>4</c:v>
                </c:pt>
                <c:pt idx="3">
                  <c:v>0</c:v>
                </c:pt>
                <c:pt idx="4">
                  <c:v>4</c:v>
                </c:pt>
                <c:pt idx="5">
                  <c:v>0</c:v>
                </c:pt>
                <c:pt idx="6">
                  <c:v>0</c:v>
                </c:pt>
              </c:numCache>
            </c:numRef>
          </c:val>
          <c:extLst>
            <c:ext xmlns:c16="http://schemas.microsoft.com/office/drawing/2014/chart" uri="{C3380CC4-5D6E-409C-BE32-E72D297353CC}">
              <c16:uniqueId val="{00000004-25D1-42FF-B284-0230FFB758D8}"/>
            </c:ext>
          </c:extLst>
        </c:ser>
        <c:ser>
          <c:idx val="5"/>
          <c:order val="5"/>
          <c:tx>
            <c:strRef>
              <c:f>Sheet1!$G$1</c:f>
              <c:strCache>
                <c:ptCount val="1"/>
                <c:pt idx="0">
                  <c:v>Scott Sports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3</c:v>
                </c:pt>
                <c:pt idx="1">
                  <c:v>3</c:v>
                </c:pt>
                <c:pt idx="2">
                  <c:v>5</c:v>
                </c:pt>
                <c:pt idx="3">
                  <c:v>4</c:v>
                </c:pt>
                <c:pt idx="4">
                  <c:v>5</c:v>
                </c:pt>
                <c:pt idx="5">
                  <c:v>2</c:v>
                </c:pt>
                <c:pt idx="6">
                  <c:v>1</c:v>
                </c:pt>
              </c:numCache>
            </c:numRef>
          </c:val>
          <c:extLst>
            <c:ext xmlns:c16="http://schemas.microsoft.com/office/drawing/2014/chart" uri="{C3380CC4-5D6E-409C-BE32-E72D297353CC}">
              <c16:uniqueId val="{00000005-25D1-42FF-B284-0230FFB758D8}"/>
            </c:ext>
          </c:extLst>
        </c:ser>
        <c:ser>
          <c:idx val="6"/>
          <c:order val="6"/>
          <c:tx>
            <c:strRef>
              <c:f>Sheet1!$H$1</c:f>
              <c:strCache>
                <c:ptCount val="1"/>
                <c:pt idx="0">
                  <c:v>Giant Bicycles 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6-25D1-42FF-B284-0230FFB758D8}"/>
            </c:ext>
          </c:extLst>
        </c:ser>
        <c:ser>
          <c:idx val="7"/>
          <c:order val="7"/>
          <c:tx>
            <c:strRef>
              <c:f>Sheet1!$I$1</c:f>
              <c:strCache>
                <c:ptCount val="1"/>
                <c:pt idx="0">
                  <c:v>Orbea 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7-25D1-42FF-B284-0230FFB758D8}"/>
            </c:ext>
          </c:extLst>
        </c:ser>
        <c:dLbls>
          <c:showLegendKey val="0"/>
          <c:showVal val="0"/>
          <c:showCatName val="0"/>
          <c:showSerName val="0"/>
          <c:showPercent val="0"/>
          <c:showBubbleSize val="0"/>
        </c:dLbls>
        <c:gapWidth val="219"/>
        <c:overlap val="-27"/>
        <c:axId val="402426184"/>
        <c:axId val="402425200"/>
      </c:barChart>
      <c:catAx>
        <c:axId val="402426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425200"/>
        <c:crosses val="autoZero"/>
        <c:auto val="1"/>
        <c:lblAlgn val="ctr"/>
        <c:lblOffset val="100"/>
        <c:noMultiLvlLbl val="0"/>
      </c:catAx>
      <c:valAx>
        <c:axId val="402425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426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Cannondale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1">
                  <c:v>0</c:v>
                </c:pt>
                <c:pt idx="3">
                  <c:v>2.87521564117309E-2</c:v>
                </c:pt>
              </c:numCache>
            </c:numRef>
          </c:val>
          <c:extLst>
            <c:ext xmlns:c16="http://schemas.microsoft.com/office/drawing/2014/chart" uri="{C3380CC4-5D6E-409C-BE32-E72D297353CC}">
              <c16:uniqueId val="{00000000-581A-411B-8A71-1A15BE6D1A5C}"/>
            </c:ext>
          </c:extLst>
        </c:ser>
        <c:ser>
          <c:idx val="1"/>
          <c:order val="1"/>
          <c:tx>
            <c:strRef>
              <c:f>Sheet1!$C$1</c:f>
              <c:strCache>
                <c:ptCount val="1"/>
                <c:pt idx="0">
                  <c:v>Merida Bikes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1">
                  <c:v>0.17812082529315701</c:v>
                </c:pt>
                <c:pt idx="2">
                  <c:v>0.118747216862105</c:v>
                </c:pt>
                <c:pt idx="4">
                  <c:v>0.118747216862105</c:v>
                </c:pt>
                <c:pt idx="6">
                  <c:v>0.141012320023749</c:v>
                </c:pt>
              </c:numCache>
            </c:numRef>
          </c:val>
          <c:extLst>
            <c:ext xmlns:c16="http://schemas.microsoft.com/office/drawing/2014/chart" uri="{C3380CC4-5D6E-409C-BE32-E72D297353CC}">
              <c16:uniqueId val="{00000001-581A-411B-8A71-1A15BE6D1A5C}"/>
            </c:ext>
          </c:extLst>
        </c:ser>
        <c:ser>
          <c:idx val="2"/>
          <c:order val="2"/>
          <c:tx>
            <c:strRef>
              <c:f>Sheet1!$D$1</c:f>
              <c:strCache>
                <c:ptCount val="1"/>
                <c:pt idx="0">
                  <c:v>Trek Bicycle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8.8028169014084501E-2</c:v>
                </c:pt>
                <c:pt idx="1">
                  <c:v>0.203798548868971</c:v>
                </c:pt>
                <c:pt idx="2">
                  <c:v>8.2159624413145504E-2</c:v>
                </c:pt>
                <c:pt idx="3">
                  <c:v>0.13551002987622701</c:v>
                </c:pt>
                <c:pt idx="4">
                  <c:v>9.4430217669654301E-2</c:v>
                </c:pt>
                <c:pt idx="5">
                  <c:v>8.24263764404609E-2</c:v>
                </c:pt>
                <c:pt idx="6">
                  <c:v>0.18405889884763099</c:v>
                </c:pt>
              </c:numCache>
            </c:numRef>
          </c:val>
          <c:extLst>
            <c:ext xmlns:c16="http://schemas.microsoft.com/office/drawing/2014/chart" uri="{C3380CC4-5D6E-409C-BE32-E72D297353CC}">
              <c16:uniqueId val="{00000002-581A-411B-8A71-1A15BE6D1A5C}"/>
            </c:ext>
          </c:extLst>
        </c:ser>
        <c:ser>
          <c:idx val="3"/>
          <c:order val="3"/>
          <c:tx>
            <c:strRef>
              <c:f>Sheet1!$E$1</c:f>
              <c:strCache>
                <c:ptCount val="1"/>
                <c:pt idx="0">
                  <c:v>Cervelo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numCache>
            </c:numRef>
          </c:val>
          <c:extLst>
            <c:ext xmlns:c16="http://schemas.microsoft.com/office/drawing/2014/chart" uri="{C3380CC4-5D6E-409C-BE32-E72D297353CC}">
              <c16:uniqueId val="{00000003-581A-411B-8A71-1A15BE6D1A5C}"/>
            </c:ext>
          </c:extLst>
        </c:ser>
        <c:ser>
          <c:idx val="4"/>
          <c:order val="4"/>
          <c:tx>
            <c:strRef>
              <c:f>Sheet1!$F$1</c:f>
              <c:strCache>
                <c:ptCount val="1"/>
                <c:pt idx="0">
                  <c:v>Specialized Bicycles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7.8905945121797508E-3</c:v>
                </c:pt>
                <c:pt idx="1">
                  <c:v>2.7730523844721202E-3</c:v>
                </c:pt>
                <c:pt idx="2">
                  <c:v>8.3065523698505703E-3</c:v>
                </c:pt>
                <c:pt idx="4">
                  <c:v>5.3822425825890601E-3</c:v>
                </c:pt>
              </c:numCache>
            </c:numRef>
          </c:val>
          <c:extLst>
            <c:ext xmlns:c16="http://schemas.microsoft.com/office/drawing/2014/chart" uri="{C3380CC4-5D6E-409C-BE32-E72D297353CC}">
              <c16:uniqueId val="{00000004-581A-411B-8A71-1A15BE6D1A5C}"/>
            </c:ext>
          </c:extLst>
        </c:ser>
        <c:ser>
          <c:idx val="5"/>
          <c:order val="5"/>
          <c:tx>
            <c:strRef>
              <c:f>Sheet1!$G$1</c:f>
              <c:strCache>
                <c:ptCount val="1"/>
                <c:pt idx="0">
                  <c:v>Scott Sports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4.4846371928511E-2</c:v>
                </c:pt>
                <c:pt idx="1">
                  <c:v>4.3676466573854197E-2</c:v>
                </c:pt>
                <c:pt idx="2">
                  <c:v>3.1119482433871099E-2</c:v>
                </c:pt>
                <c:pt idx="3">
                  <c:v>1.6963627642523699E-2</c:v>
                </c:pt>
                <c:pt idx="4">
                  <c:v>3.3693274214116102E-2</c:v>
                </c:pt>
                <c:pt idx="5">
                  <c:v>1.1699053546568101E-2</c:v>
                </c:pt>
                <c:pt idx="6">
                  <c:v>5.2645740959556403E-2</c:v>
                </c:pt>
              </c:numCache>
            </c:numRef>
          </c:val>
          <c:extLst>
            <c:ext xmlns:c16="http://schemas.microsoft.com/office/drawing/2014/chart" uri="{C3380CC4-5D6E-409C-BE32-E72D297353CC}">
              <c16:uniqueId val="{00000005-581A-411B-8A71-1A15BE6D1A5C}"/>
            </c:ext>
          </c:extLst>
        </c:ser>
        <c:ser>
          <c:idx val="6"/>
          <c:order val="6"/>
          <c:tx>
            <c:strRef>
              <c:f>Sheet1!$H$1</c:f>
              <c:strCache>
                <c:ptCount val="1"/>
                <c:pt idx="0">
                  <c:v>Giant Bicycles 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numCache>
            </c:numRef>
          </c:val>
          <c:extLst>
            <c:ext xmlns:c16="http://schemas.microsoft.com/office/drawing/2014/chart" uri="{C3380CC4-5D6E-409C-BE32-E72D297353CC}">
              <c16:uniqueId val="{00000006-581A-411B-8A71-1A15BE6D1A5C}"/>
            </c:ext>
          </c:extLst>
        </c:ser>
        <c:ser>
          <c:idx val="7"/>
          <c:order val="7"/>
          <c:tx>
            <c:strRef>
              <c:f>Sheet1!$I$1</c:f>
              <c:strCache>
                <c:ptCount val="1"/>
                <c:pt idx="0">
                  <c:v>Orbea 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numCache>
            </c:numRef>
          </c:val>
          <c:extLst>
            <c:ext xmlns:c16="http://schemas.microsoft.com/office/drawing/2014/chart" uri="{C3380CC4-5D6E-409C-BE32-E72D297353CC}">
              <c16:uniqueId val="{00000007-581A-411B-8A71-1A15BE6D1A5C}"/>
            </c:ext>
          </c:extLst>
        </c:ser>
        <c:dLbls>
          <c:showLegendKey val="0"/>
          <c:showVal val="0"/>
          <c:showCatName val="0"/>
          <c:showSerName val="0"/>
          <c:showPercent val="0"/>
          <c:showBubbleSize val="0"/>
        </c:dLbls>
        <c:gapWidth val="219"/>
        <c:overlap val="-27"/>
        <c:axId val="402420608"/>
        <c:axId val="402420936"/>
      </c:barChart>
      <c:catAx>
        <c:axId val="402420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420936"/>
        <c:crosses val="autoZero"/>
        <c:auto val="1"/>
        <c:lblAlgn val="ctr"/>
        <c:lblOffset val="100"/>
        <c:noMultiLvlLbl val="0"/>
      </c:catAx>
      <c:valAx>
        <c:axId val="402420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420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Cannondale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2</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A344-4446-AFC3-11FD8448A7FD}"/>
            </c:ext>
          </c:extLst>
        </c:ser>
        <c:ser>
          <c:idx val="1"/>
          <c:order val="1"/>
          <c:tx>
            <c:strRef>
              <c:f>Sheet1!$C$1</c:f>
              <c:strCache>
                <c:ptCount val="1"/>
                <c:pt idx="0">
                  <c:v>Merida Bikes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3</c:v>
                </c:pt>
                <c:pt idx="12">
                  <c:v>0</c:v>
                </c:pt>
                <c:pt idx="13">
                  <c:v>0</c:v>
                </c:pt>
                <c:pt idx="14">
                  <c:v>0</c:v>
                </c:pt>
                <c:pt idx="15">
                  <c:v>0</c:v>
                </c:pt>
                <c:pt idx="16">
                  <c:v>0</c:v>
                </c:pt>
                <c:pt idx="17">
                  <c:v>1</c:v>
                </c:pt>
                <c:pt idx="18">
                  <c:v>2</c:v>
                </c:pt>
                <c:pt idx="19">
                  <c:v>0</c:v>
                </c:pt>
                <c:pt idx="20">
                  <c:v>0</c:v>
                </c:pt>
                <c:pt idx="21">
                  <c:v>0</c:v>
                </c:pt>
                <c:pt idx="22">
                  <c:v>0</c:v>
                </c:pt>
                <c:pt idx="23">
                  <c:v>0</c:v>
                </c:pt>
              </c:numCache>
            </c:numRef>
          </c:val>
          <c:smooth val="0"/>
          <c:extLst>
            <c:ext xmlns:c16="http://schemas.microsoft.com/office/drawing/2014/chart" uri="{C3380CC4-5D6E-409C-BE32-E72D297353CC}">
              <c16:uniqueId val="{00000001-A344-4446-AFC3-11FD8448A7FD}"/>
            </c:ext>
          </c:extLst>
        </c:ser>
        <c:ser>
          <c:idx val="2"/>
          <c:order val="2"/>
          <c:tx>
            <c:strRef>
              <c:f>Sheet1!$D$1</c:f>
              <c:strCache>
                <c:ptCount val="1"/>
                <c:pt idx="0">
                  <c:v>Trek Bicycle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1</c:v>
                </c:pt>
                <c:pt idx="10">
                  <c:v>3</c:v>
                </c:pt>
                <c:pt idx="11">
                  <c:v>0</c:v>
                </c:pt>
                <c:pt idx="12">
                  <c:v>0</c:v>
                </c:pt>
                <c:pt idx="13">
                  <c:v>0</c:v>
                </c:pt>
                <c:pt idx="14">
                  <c:v>0</c:v>
                </c:pt>
                <c:pt idx="15">
                  <c:v>2</c:v>
                </c:pt>
                <c:pt idx="16">
                  <c:v>0</c:v>
                </c:pt>
                <c:pt idx="17">
                  <c:v>2</c:v>
                </c:pt>
                <c:pt idx="18">
                  <c:v>2</c:v>
                </c:pt>
                <c:pt idx="19">
                  <c:v>3</c:v>
                </c:pt>
                <c:pt idx="20">
                  <c:v>6</c:v>
                </c:pt>
                <c:pt idx="21">
                  <c:v>1</c:v>
                </c:pt>
                <c:pt idx="22">
                  <c:v>1</c:v>
                </c:pt>
                <c:pt idx="23">
                  <c:v>0</c:v>
                </c:pt>
              </c:numCache>
            </c:numRef>
          </c:val>
          <c:smooth val="0"/>
          <c:extLst>
            <c:ext xmlns:c16="http://schemas.microsoft.com/office/drawing/2014/chart" uri="{C3380CC4-5D6E-409C-BE32-E72D297353CC}">
              <c16:uniqueId val="{00000002-A344-4446-AFC3-11FD8448A7FD}"/>
            </c:ext>
          </c:extLst>
        </c:ser>
        <c:ser>
          <c:idx val="3"/>
          <c:order val="3"/>
          <c:tx>
            <c:strRef>
              <c:f>Sheet1!$E$1</c:f>
              <c:strCache>
                <c:ptCount val="1"/>
                <c:pt idx="0">
                  <c:v>Cervelo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A344-4446-AFC3-11FD8448A7FD}"/>
            </c:ext>
          </c:extLst>
        </c:ser>
        <c:ser>
          <c:idx val="4"/>
          <c:order val="4"/>
          <c:tx>
            <c:strRef>
              <c:f>Sheet1!$F$1</c:f>
              <c:strCache>
                <c:ptCount val="1"/>
                <c:pt idx="0">
                  <c:v>Specialized Bicycles</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2</c:v>
                </c:pt>
                <c:pt idx="17">
                  <c:v>1</c:v>
                </c:pt>
                <c:pt idx="18">
                  <c:v>1</c:v>
                </c:pt>
                <c:pt idx="19">
                  <c:v>0</c:v>
                </c:pt>
                <c:pt idx="20">
                  <c:v>0</c:v>
                </c:pt>
                <c:pt idx="21">
                  <c:v>3</c:v>
                </c:pt>
                <c:pt idx="22">
                  <c:v>6</c:v>
                </c:pt>
                <c:pt idx="23">
                  <c:v>0</c:v>
                </c:pt>
              </c:numCache>
            </c:numRef>
          </c:val>
          <c:smooth val="0"/>
          <c:extLst>
            <c:ext xmlns:c16="http://schemas.microsoft.com/office/drawing/2014/chart" uri="{C3380CC4-5D6E-409C-BE32-E72D297353CC}">
              <c16:uniqueId val="{00000004-A344-4446-AFC3-11FD8448A7FD}"/>
            </c:ext>
          </c:extLst>
        </c:ser>
        <c:ser>
          <c:idx val="5"/>
          <c:order val="5"/>
          <c:tx>
            <c:strRef>
              <c:f>Sheet1!$G$1</c:f>
              <c:strCache>
                <c:ptCount val="1"/>
                <c:pt idx="0">
                  <c:v>Scott Sports 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3</c:v>
                </c:pt>
                <c:pt idx="9">
                  <c:v>0</c:v>
                </c:pt>
                <c:pt idx="10">
                  <c:v>1</c:v>
                </c:pt>
                <c:pt idx="11">
                  <c:v>0</c:v>
                </c:pt>
                <c:pt idx="12">
                  <c:v>0</c:v>
                </c:pt>
                <c:pt idx="13">
                  <c:v>0</c:v>
                </c:pt>
                <c:pt idx="14">
                  <c:v>0</c:v>
                </c:pt>
                <c:pt idx="15">
                  <c:v>0</c:v>
                </c:pt>
                <c:pt idx="16">
                  <c:v>1</c:v>
                </c:pt>
                <c:pt idx="17">
                  <c:v>4</c:v>
                </c:pt>
                <c:pt idx="18">
                  <c:v>4</c:v>
                </c:pt>
                <c:pt idx="19">
                  <c:v>4</c:v>
                </c:pt>
                <c:pt idx="20">
                  <c:v>6</c:v>
                </c:pt>
                <c:pt idx="21">
                  <c:v>0</c:v>
                </c:pt>
                <c:pt idx="22">
                  <c:v>0</c:v>
                </c:pt>
                <c:pt idx="23">
                  <c:v>0</c:v>
                </c:pt>
              </c:numCache>
            </c:numRef>
          </c:val>
          <c:smooth val="0"/>
          <c:extLst>
            <c:ext xmlns:c16="http://schemas.microsoft.com/office/drawing/2014/chart" uri="{C3380CC4-5D6E-409C-BE32-E72D297353CC}">
              <c16:uniqueId val="{00000005-A344-4446-AFC3-11FD8448A7FD}"/>
            </c:ext>
          </c:extLst>
        </c:ser>
        <c:ser>
          <c:idx val="6"/>
          <c:order val="6"/>
          <c:tx>
            <c:strRef>
              <c:f>Sheet1!$H$1</c:f>
              <c:strCache>
                <c:ptCount val="1"/>
                <c:pt idx="0">
                  <c:v>Giant Bicycles 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6-A344-4446-AFC3-11FD8448A7FD}"/>
            </c:ext>
          </c:extLst>
        </c:ser>
        <c:ser>
          <c:idx val="7"/>
          <c:order val="7"/>
          <c:tx>
            <c:strRef>
              <c:f>Sheet1!$I$1</c:f>
              <c:strCache>
                <c:ptCount val="1"/>
                <c:pt idx="0">
                  <c:v>Orbea Argentina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7-A344-4446-AFC3-11FD8448A7FD}"/>
            </c:ext>
          </c:extLst>
        </c:ser>
        <c:dLbls>
          <c:showLegendKey val="0"/>
          <c:showVal val="0"/>
          <c:showCatName val="0"/>
          <c:showSerName val="0"/>
          <c:showPercent val="0"/>
          <c:showBubbleSize val="0"/>
        </c:dLbls>
        <c:smooth val="0"/>
        <c:axId val="402433728"/>
        <c:axId val="402431432"/>
      </c:lineChart>
      <c:catAx>
        <c:axId val="402433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431432"/>
        <c:crosses val="autoZero"/>
        <c:auto val="1"/>
        <c:lblAlgn val="ctr"/>
        <c:lblOffset val="100"/>
        <c:noMultiLvlLbl val="0"/>
      </c:catAx>
      <c:valAx>
        <c:axId val="402431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433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Cannondale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1.43760782058654E-2</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24C3-491C-9A59-316384CA5B7B}"/>
            </c:ext>
          </c:extLst>
        </c:ser>
        <c:ser>
          <c:idx val="1"/>
          <c:order val="1"/>
          <c:tx>
            <c:strRef>
              <c:f>Sheet1!$C$1</c:f>
              <c:strCache>
                <c:ptCount val="1"/>
                <c:pt idx="0">
                  <c:v>Merida Bikes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0.108835460571881</c:v>
                </c:pt>
                <c:pt idx="12">
                  <c:v>0</c:v>
                </c:pt>
                <c:pt idx="13">
                  <c:v>0</c:v>
                </c:pt>
                <c:pt idx="14">
                  <c:v>0</c:v>
                </c:pt>
                <c:pt idx="15">
                  <c:v>0</c:v>
                </c:pt>
                <c:pt idx="16">
                  <c:v>0</c:v>
                </c:pt>
                <c:pt idx="17">
                  <c:v>0.118729593351143</c:v>
                </c:pt>
                <c:pt idx="18">
                  <c:v>0.185514989611161</c:v>
                </c:pt>
                <c:pt idx="19">
                  <c:v>0</c:v>
                </c:pt>
                <c:pt idx="20">
                  <c:v>0</c:v>
                </c:pt>
                <c:pt idx="21">
                  <c:v>0</c:v>
                </c:pt>
                <c:pt idx="22">
                  <c:v>0</c:v>
                </c:pt>
                <c:pt idx="23">
                  <c:v>0</c:v>
                </c:pt>
              </c:numCache>
            </c:numRef>
          </c:val>
          <c:smooth val="0"/>
          <c:extLst>
            <c:ext xmlns:c16="http://schemas.microsoft.com/office/drawing/2014/chart" uri="{C3380CC4-5D6E-409C-BE32-E72D297353CC}">
              <c16:uniqueId val="{00000001-24C3-491C-9A59-316384CA5B7B}"/>
            </c:ext>
          </c:extLst>
        </c:ser>
        <c:ser>
          <c:idx val="2"/>
          <c:order val="2"/>
          <c:tx>
            <c:strRef>
              <c:f>Sheet1!$D$1</c:f>
              <c:strCache>
                <c:ptCount val="1"/>
                <c:pt idx="0">
                  <c:v>Trek Bicycle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8.3221304653991399E-2</c:v>
                </c:pt>
                <c:pt idx="10">
                  <c:v>8.2154364850735101E-2</c:v>
                </c:pt>
                <c:pt idx="11">
                  <c:v>0</c:v>
                </c:pt>
                <c:pt idx="12">
                  <c:v>0</c:v>
                </c:pt>
                <c:pt idx="13">
                  <c:v>0</c:v>
                </c:pt>
                <c:pt idx="14">
                  <c:v>0</c:v>
                </c:pt>
                <c:pt idx="15">
                  <c:v>0.112028679341912</c:v>
                </c:pt>
                <c:pt idx="16">
                  <c:v>0</c:v>
                </c:pt>
                <c:pt idx="17">
                  <c:v>0.14083605402983199</c:v>
                </c:pt>
                <c:pt idx="18">
                  <c:v>4.9612700851418001E-2</c:v>
                </c:pt>
                <c:pt idx="19">
                  <c:v>8.5355184260503994E-2</c:v>
                </c:pt>
                <c:pt idx="20">
                  <c:v>0.12696583658749999</c:v>
                </c:pt>
                <c:pt idx="21">
                  <c:v>0.51533192497279301</c:v>
                </c:pt>
                <c:pt idx="22">
                  <c:v>3.5209013507457899E-2</c:v>
                </c:pt>
                <c:pt idx="23">
                  <c:v>0</c:v>
                </c:pt>
              </c:numCache>
            </c:numRef>
          </c:val>
          <c:smooth val="0"/>
          <c:extLst>
            <c:ext xmlns:c16="http://schemas.microsoft.com/office/drawing/2014/chart" uri="{C3380CC4-5D6E-409C-BE32-E72D297353CC}">
              <c16:uniqueId val="{00000002-24C3-491C-9A59-316384CA5B7B}"/>
            </c:ext>
          </c:extLst>
        </c:ser>
        <c:ser>
          <c:idx val="3"/>
          <c:order val="3"/>
          <c:tx>
            <c:strRef>
              <c:f>Sheet1!$E$1</c:f>
              <c:strCache>
                <c:ptCount val="1"/>
                <c:pt idx="0">
                  <c:v>Cervelo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24C3-491C-9A59-316384CA5B7B}"/>
            </c:ext>
          </c:extLst>
        </c:ser>
        <c:ser>
          <c:idx val="4"/>
          <c:order val="4"/>
          <c:tx>
            <c:strRef>
              <c:f>Sheet1!$F$1</c:f>
              <c:strCache>
                <c:ptCount val="1"/>
                <c:pt idx="0">
                  <c:v>Specialized Bicycles</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9.5551534043322398E-3</c:v>
                </c:pt>
                <c:pt idx="17">
                  <c:v>2.7732635210463001E-3</c:v>
                </c:pt>
                <c:pt idx="18">
                  <c:v>8.5719054286885498E-4</c:v>
                </c:pt>
                <c:pt idx="19">
                  <c:v>0</c:v>
                </c:pt>
                <c:pt idx="20">
                  <c:v>0</c:v>
                </c:pt>
                <c:pt idx="21">
                  <c:v>1.1042631111075301E-2</c:v>
                </c:pt>
                <c:pt idx="22">
                  <c:v>5.5381232132409404E-3</c:v>
                </c:pt>
                <c:pt idx="23">
                  <c:v>0</c:v>
                </c:pt>
              </c:numCache>
            </c:numRef>
          </c:val>
          <c:smooth val="0"/>
          <c:extLst>
            <c:ext xmlns:c16="http://schemas.microsoft.com/office/drawing/2014/chart" uri="{C3380CC4-5D6E-409C-BE32-E72D297353CC}">
              <c16:uniqueId val="{00000004-24C3-491C-9A59-316384CA5B7B}"/>
            </c:ext>
          </c:extLst>
        </c:ser>
        <c:ser>
          <c:idx val="5"/>
          <c:order val="5"/>
          <c:tx>
            <c:strRef>
              <c:f>Sheet1!$G$1</c:f>
              <c:strCache>
                <c:ptCount val="1"/>
                <c:pt idx="0">
                  <c:v>Scott Sports 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5.5385887519843399E-2</c:v>
                </c:pt>
                <c:pt idx="9">
                  <c:v>0</c:v>
                </c:pt>
                <c:pt idx="10">
                  <c:v>4.4464726600437599E-2</c:v>
                </c:pt>
                <c:pt idx="11">
                  <c:v>0</c:v>
                </c:pt>
                <c:pt idx="12">
                  <c:v>0</c:v>
                </c:pt>
                <c:pt idx="13">
                  <c:v>0</c:v>
                </c:pt>
                <c:pt idx="14">
                  <c:v>0</c:v>
                </c:pt>
                <c:pt idx="15">
                  <c:v>0</c:v>
                </c:pt>
                <c:pt idx="16">
                  <c:v>1.1701243842220399E-2</c:v>
                </c:pt>
                <c:pt idx="17">
                  <c:v>2.4572612068662899E-2</c:v>
                </c:pt>
                <c:pt idx="18">
                  <c:v>2.7497923029218E-2</c:v>
                </c:pt>
                <c:pt idx="19">
                  <c:v>3.1593358373995198E-2</c:v>
                </c:pt>
                <c:pt idx="20">
                  <c:v>2.9448130336254701E-2</c:v>
                </c:pt>
                <c:pt idx="21">
                  <c:v>0</c:v>
                </c:pt>
                <c:pt idx="22">
                  <c:v>0</c:v>
                </c:pt>
                <c:pt idx="23">
                  <c:v>0</c:v>
                </c:pt>
              </c:numCache>
            </c:numRef>
          </c:val>
          <c:smooth val="0"/>
          <c:extLst>
            <c:ext xmlns:c16="http://schemas.microsoft.com/office/drawing/2014/chart" uri="{C3380CC4-5D6E-409C-BE32-E72D297353CC}">
              <c16:uniqueId val="{00000005-24C3-491C-9A59-316384CA5B7B}"/>
            </c:ext>
          </c:extLst>
        </c:ser>
        <c:ser>
          <c:idx val="6"/>
          <c:order val="6"/>
          <c:tx>
            <c:strRef>
              <c:f>Sheet1!$H$1</c:f>
              <c:strCache>
                <c:ptCount val="1"/>
                <c:pt idx="0">
                  <c:v>Giant Bicycles 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6-24C3-491C-9A59-316384CA5B7B}"/>
            </c:ext>
          </c:extLst>
        </c:ser>
        <c:ser>
          <c:idx val="7"/>
          <c:order val="7"/>
          <c:tx>
            <c:strRef>
              <c:f>Sheet1!$I$1</c:f>
              <c:strCache>
                <c:ptCount val="1"/>
                <c:pt idx="0">
                  <c:v>Orbea Argentina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7-24C3-491C-9A59-316384CA5B7B}"/>
            </c:ext>
          </c:extLst>
        </c:ser>
        <c:dLbls>
          <c:showLegendKey val="0"/>
          <c:showVal val="0"/>
          <c:showCatName val="0"/>
          <c:showSerName val="0"/>
          <c:showPercent val="0"/>
          <c:showBubbleSize val="0"/>
        </c:dLbls>
        <c:smooth val="0"/>
        <c:axId val="402437992"/>
        <c:axId val="402436352"/>
      </c:lineChart>
      <c:catAx>
        <c:axId val="402437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436352"/>
        <c:crosses val="autoZero"/>
        <c:auto val="1"/>
        <c:lblAlgn val="ctr"/>
        <c:lblOffset val="100"/>
        <c:noMultiLvlLbl val="0"/>
      </c:catAx>
      <c:valAx>
        <c:axId val="402436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437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Sheet1!$A$2:$A$9</c:f>
              <c:strCache>
                <c:ptCount val="8"/>
                <c:pt idx="0">
                  <c:v>Cannondale Argentina</c:v>
                </c:pt>
                <c:pt idx="1">
                  <c:v>Merida Bikes Argentina</c:v>
                </c:pt>
                <c:pt idx="2">
                  <c:v>Trek Bicycle Argentina</c:v>
                </c:pt>
                <c:pt idx="3">
                  <c:v>Cervelo Argentina</c:v>
                </c:pt>
                <c:pt idx="4">
                  <c:v>Specialized Bicycles</c:v>
                </c:pt>
                <c:pt idx="5">
                  <c:v>Scott Sports Argentina</c:v>
                </c:pt>
                <c:pt idx="6">
                  <c:v>Giant Bicycles Argentina</c:v>
                </c:pt>
                <c:pt idx="7">
                  <c:v>Orbea Argentina</c:v>
                </c:pt>
              </c:strCache>
            </c:strRef>
          </c:cat>
          <c:val>
            <c:numRef>
              <c:f>Sheet1!$B$2:$B$9</c:f>
              <c:numCache>
                <c:formatCode>General</c:formatCode>
                <c:ptCount val="8"/>
                <c:pt idx="0">
                  <c:v>0</c:v>
                </c:pt>
                <c:pt idx="1">
                  <c:v>1</c:v>
                </c:pt>
                <c:pt idx="2">
                  <c:v>11</c:v>
                </c:pt>
                <c:pt idx="3">
                  <c:v>0</c:v>
                </c:pt>
                <c:pt idx="4">
                  <c:v>5</c:v>
                </c:pt>
                <c:pt idx="5">
                  <c:v>5</c:v>
                </c:pt>
                <c:pt idx="6">
                  <c:v>0</c:v>
                </c:pt>
                <c:pt idx="7">
                  <c:v>0</c:v>
                </c:pt>
              </c:numCache>
            </c:numRef>
          </c:val>
          <c:extLst>
            <c:ext xmlns:c16="http://schemas.microsoft.com/office/drawing/2014/chart" uri="{C3380CC4-5D6E-409C-BE32-E72D297353CC}">
              <c16:uniqueId val="{00000000-962F-4388-8A48-6BDE63EACB5A}"/>
            </c:ext>
          </c:extLst>
        </c:ser>
        <c:ser>
          <c:idx val="1"/>
          <c:order val="1"/>
          <c:tx>
            <c:strRef>
              <c:f>Sheet1!$C$1</c:f>
              <c:strCache>
                <c:ptCount val="1"/>
                <c:pt idx="0">
                  <c:v>Link</c:v>
                </c:pt>
              </c:strCache>
            </c:strRef>
          </c:tx>
          <c:spPr>
            <a:solidFill>
              <a:schemeClr val="accent2"/>
            </a:solidFill>
            <a:ln>
              <a:noFill/>
            </a:ln>
            <a:effectLst/>
          </c:spPr>
          <c:invertIfNegative val="0"/>
          <c:cat>
            <c:strRef>
              <c:f>Sheet1!$A$2:$A$9</c:f>
              <c:strCache>
                <c:ptCount val="8"/>
                <c:pt idx="0">
                  <c:v>Cannondale Argentina</c:v>
                </c:pt>
                <c:pt idx="1">
                  <c:v>Merida Bikes Argentina</c:v>
                </c:pt>
                <c:pt idx="2">
                  <c:v>Trek Bicycle Argentina</c:v>
                </c:pt>
                <c:pt idx="3">
                  <c:v>Cervelo Argentina</c:v>
                </c:pt>
                <c:pt idx="4">
                  <c:v>Specialized Bicycles</c:v>
                </c:pt>
                <c:pt idx="5">
                  <c:v>Scott Sports Argentina</c:v>
                </c:pt>
                <c:pt idx="6">
                  <c:v>Giant Bicycles Argentina</c:v>
                </c:pt>
                <c:pt idx="7">
                  <c:v>Orbea Argentina</c:v>
                </c:pt>
              </c:strCache>
            </c:strRef>
          </c:cat>
          <c:val>
            <c:numRef>
              <c:f>Sheet1!$C$2:$C$9</c:f>
              <c:numCache>
                <c:formatCode>General</c:formatCode>
                <c:ptCount val="8"/>
                <c:pt idx="0">
                  <c:v>0</c:v>
                </c:pt>
                <c:pt idx="1">
                  <c:v>0</c:v>
                </c:pt>
                <c:pt idx="2">
                  <c:v>0</c:v>
                </c:pt>
                <c:pt idx="3">
                  <c:v>0</c:v>
                </c:pt>
                <c:pt idx="4">
                  <c:v>1</c:v>
                </c:pt>
                <c:pt idx="5">
                  <c:v>1</c:v>
                </c:pt>
                <c:pt idx="6">
                  <c:v>0</c:v>
                </c:pt>
                <c:pt idx="7">
                  <c:v>0</c:v>
                </c:pt>
              </c:numCache>
            </c:numRef>
          </c:val>
          <c:extLst>
            <c:ext xmlns:c16="http://schemas.microsoft.com/office/drawing/2014/chart" uri="{C3380CC4-5D6E-409C-BE32-E72D297353CC}">
              <c16:uniqueId val="{00000001-962F-4388-8A48-6BDE63EACB5A}"/>
            </c:ext>
          </c:extLst>
        </c:ser>
        <c:ser>
          <c:idx val="2"/>
          <c:order val="2"/>
          <c:tx>
            <c:strRef>
              <c:f>Sheet1!$D$1</c:f>
              <c:strCache>
                <c:ptCount val="1"/>
                <c:pt idx="0">
                  <c:v>Photo</c:v>
                </c:pt>
              </c:strCache>
            </c:strRef>
          </c:tx>
          <c:spPr>
            <a:solidFill>
              <a:schemeClr val="accent3"/>
            </a:solidFill>
            <a:ln>
              <a:noFill/>
            </a:ln>
            <a:effectLst/>
          </c:spPr>
          <c:invertIfNegative val="0"/>
          <c:cat>
            <c:strRef>
              <c:f>Sheet1!$A$2:$A$9</c:f>
              <c:strCache>
                <c:ptCount val="8"/>
                <c:pt idx="0">
                  <c:v>Cannondale Argentina</c:v>
                </c:pt>
                <c:pt idx="1">
                  <c:v>Merida Bikes Argentina</c:v>
                </c:pt>
                <c:pt idx="2">
                  <c:v>Trek Bicycle Argentina</c:v>
                </c:pt>
                <c:pt idx="3">
                  <c:v>Cervelo Argentina</c:v>
                </c:pt>
                <c:pt idx="4">
                  <c:v>Specialized Bicycles</c:v>
                </c:pt>
                <c:pt idx="5">
                  <c:v>Scott Sports Argentina</c:v>
                </c:pt>
                <c:pt idx="6">
                  <c:v>Giant Bicycles Argentina</c:v>
                </c:pt>
                <c:pt idx="7">
                  <c:v>Orbea Argentina</c:v>
                </c:pt>
              </c:strCache>
            </c:strRef>
          </c:cat>
          <c:val>
            <c:numRef>
              <c:f>Sheet1!$D$2:$D$9</c:f>
              <c:numCache>
                <c:formatCode>General</c:formatCode>
                <c:ptCount val="8"/>
                <c:pt idx="0">
                  <c:v>0</c:v>
                </c:pt>
                <c:pt idx="1">
                  <c:v>1</c:v>
                </c:pt>
                <c:pt idx="2">
                  <c:v>7</c:v>
                </c:pt>
                <c:pt idx="3">
                  <c:v>0</c:v>
                </c:pt>
                <c:pt idx="4">
                  <c:v>6</c:v>
                </c:pt>
                <c:pt idx="5">
                  <c:v>15</c:v>
                </c:pt>
                <c:pt idx="6">
                  <c:v>0</c:v>
                </c:pt>
                <c:pt idx="7">
                  <c:v>0</c:v>
                </c:pt>
              </c:numCache>
            </c:numRef>
          </c:val>
          <c:extLst>
            <c:ext xmlns:c16="http://schemas.microsoft.com/office/drawing/2014/chart" uri="{C3380CC4-5D6E-409C-BE32-E72D297353CC}">
              <c16:uniqueId val="{00000002-962F-4388-8A48-6BDE63EACB5A}"/>
            </c:ext>
          </c:extLst>
        </c:ser>
        <c:ser>
          <c:idx val="3"/>
          <c:order val="3"/>
          <c:tx>
            <c:strRef>
              <c:f>Sheet1!$E$1</c:f>
              <c:strCache>
                <c:ptCount val="1"/>
                <c:pt idx="0">
                  <c:v>Video</c:v>
                </c:pt>
              </c:strCache>
            </c:strRef>
          </c:tx>
          <c:spPr>
            <a:solidFill>
              <a:schemeClr val="accent4"/>
            </a:solidFill>
            <a:ln>
              <a:noFill/>
            </a:ln>
            <a:effectLst/>
          </c:spPr>
          <c:invertIfNegative val="0"/>
          <c:cat>
            <c:strRef>
              <c:f>Sheet1!$A$2:$A$9</c:f>
              <c:strCache>
                <c:ptCount val="8"/>
                <c:pt idx="0">
                  <c:v>Cannondale Argentina</c:v>
                </c:pt>
                <c:pt idx="1">
                  <c:v>Merida Bikes Argentina</c:v>
                </c:pt>
                <c:pt idx="2">
                  <c:v>Trek Bicycle Argentina</c:v>
                </c:pt>
                <c:pt idx="3">
                  <c:v>Cervelo Argentina</c:v>
                </c:pt>
                <c:pt idx="4">
                  <c:v>Specialized Bicycles</c:v>
                </c:pt>
                <c:pt idx="5">
                  <c:v>Scott Sports Argentina</c:v>
                </c:pt>
                <c:pt idx="6">
                  <c:v>Giant Bicycles Argentina</c:v>
                </c:pt>
                <c:pt idx="7">
                  <c:v>Orbea Argentina</c:v>
                </c:pt>
              </c:strCache>
            </c:strRef>
          </c:cat>
          <c:val>
            <c:numRef>
              <c:f>Sheet1!$E$2:$E$9</c:f>
              <c:numCache>
                <c:formatCode>General</c:formatCode>
                <c:ptCount val="8"/>
                <c:pt idx="0">
                  <c:v>2</c:v>
                </c:pt>
                <c:pt idx="1">
                  <c:v>4</c:v>
                </c:pt>
                <c:pt idx="2">
                  <c:v>3</c:v>
                </c:pt>
                <c:pt idx="3">
                  <c:v>0</c:v>
                </c:pt>
                <c:pt idx="4">
                  <c:v>1</c:v>
                </c:pt>
                <c:pt idx="5">
                  <c:v>2</c:v>
                </c:pt>
                <c:pt idx="6">
                  <c:v>0</c:v>
                </c:pt>
                <c:pt idx="7">
                  <c:v>0</c:v>
                </c:pt>
              </c:numCache>
            </c:numRef>
          </c:val>
          <c:extLst>
            <c:ext xmlns:c16="http://schemas.microsoft.com/office/drawing/2014/chart" uri="{C3380CC4-5D6E-409C-BE32-E72D297353CC}">
              <c16:uniqueId val="{00000003-962F-4388-8A48-6BDE63EACB5A}"/>
            </c:ext>
          </c:extLst>
        </c:ser>
        <c:dLbls>
          <c:showLegendKey val="0"/>
          <c:showVal val="0"/>
          <c:showCatName val="0"/>
          <c:showSerName val="0"/>
          <c:showPercent val="0"/>
          <c:showBubbleSize val="0"/>
        </c:dLbls>
        <c:gapWidth val="150"/>
        <c:overlap val="100"/>
        <c:axId val="402439304"/>
        <c:axId val="402439632"/>
      </c:barChart>
      <c:catAx>
        <c:axId val="402439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439632"/>
        <c:crosses val="autoZero"/>
        <c:auto val="1"/>
        <c:lblAlgn val="ctr"/>
        <c:lblOffset val="100"/>
        <c:noMultiLvlLbl val="0"/>
      </c:catAx>
      <c:valAx>
        <c:axId val="4024396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439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Cannondale Argentina</c:v>
                </c:pt>
              </c:strCache>
            </c:strRef>
          </c:tx>
          <c:spPr>
            <a:solidFill>
              <a:schemeClr val="accent1"/>
            </a:solidFill>
            <a:ln>
              <a:noFill/>
            </a:ln>
            <a:effectLst/>
          </c:spPr>
          <c:invertIfNegative val="0"/>
          <c:cat>
            <c:strRef>
              <c:f>Sheet1!$A$2:$A$5</c:f>
              <c:strCache>
                <c:ptCount val="4"/>
                <c:pt idx="0">
                  <c:v>Album</c:v>
                </c:pt>
                <c:pt idx="1">
                  <c:v>Link</c:v>
                </c:pt>
                <c:pt idx="2">
                  <c:v>Photo</c:v>
                </c:pt>
                <c:pt idx="3">
                  <c:v>Video</c:v>
                </c:pt>
              </c:strCache>
            </c:strRef>
          </c:cat>
          <c:val>
            <c:numRef>
              <c:f>Sheet1!$B$2:$B$5</c:f>
              <c:numCache>
                <c:formatCode>General</c:formatCode>
                <c:ptCount val="4"/>
                <c:pt idx="0">
                  <c:v>0</c:v>
                </c:pt>
                <c:pt idx="1">
                  <c:v>0</c:v>
                </c:pt>
                <c:pt idx="2">
                  <c:v>0</c:v>
                </c:pt>
                <c:pt idx="3">
                  <c:v>1.4371945961483199E-2</c:v>
                </c:pt>
              </c:numCache>
            </c:numRef>
          </c:val>
          <c:extLst>
            <c:ext xmlns:c16="http://schemas.microsoft.com/office/drawing/2014/chart" uri="{C3380CC4-5D6E-409C-BE32-E72D297353CC}">
              <c16:uniqueId val="{00000000-7C6F-44DE-95F2-0D7F73AE7F59}"/>
            </c:ext>
          </c:extLst>
        </c:ser>
        <c:ser>
          <c:idx val="1"/>
          <c:order val="1"/>
          <c:tx>
            <c:strRef>
              <c:f>Sheet1!$C$1</c:f>
              <c:strCache>
                <c:ptCount val="1"/>
                <c:pt idx="0">
                  <c:v>Merida Bikes Argentina</c:v>
                </c:pt>
              </c:strCache>
            </c:strRef>
          </c:tx>
          <c:spPr>
            <a:solidFill>
              <a:schemeClr val="accent2"/>
            </a:solidFill>
            <a:ln>
              <a:noFill/>
            </a:ln>
            <a:effectLst/>
          </c:spPr>
          <c:invertIfNegative val="0"/>
          <c:cat>
            <c:strRef>
              <c:f>Sheet1!$A$2:$A$5</c:f>
              <c:strCache>
                <c:ptCount val="4"/>
                <c:pt idx="0">
                  <c:v>Album</c:v>
                </c:pt>
                <c:pt idx="1">
                  <c:v>Link</c:v>
                </c:pt>
                <c:pt idx="2">
                  <c:v>Photo</c:v>
                </c:pt>
                <c:pt idx="3">
                  <c:v>Video</c:v>
                </c:pt>
              </c:strCache>
            </c:strRef>
          </c:cat>
          <c:val>
            <c:numRef>
              <c:f>Sheet1!$C$2:$C$5</c:f>
              <c:numCache>
                <c:formatCode>General</c:formatCode>
                <c:ptCount val="4"/>
                <c:pt idx="0">
                  <c:v>4.4609665427509299E-2</c:v>
                </c:pt>
                <c:pt idx="1">
                  <c:v>0</c:v>
                </c:pt>
                <c:pt idx="2">
                  <c:v>0.119083060434653</c:v>
                </c:pt>
                <c:pt idx="3">
                  <c:v>0.163242500043707</c:v>
                </c:pt>
              </c:numCache>
            </c:numRef>
          </c:val>
          <c:extLst>
            <c:ext xmlns:c16="http://schemas.microsoft.com/office/drawing/2014/chart" uri="{C3380CC4-5D6E-409C-BE32-E72D297353CC}">
              <c16:uniqueId val="{00000001-7C6F-44DE-95F2-0D7F73AE7F59}"/>
            </c:ext>
          </c:extLst>
        </c:ser>
        <c:ser>
          <c:idx val="2"/>
          <c:order val="2"/>
          <c:tx>
            <c:strRef>
              <c:f>Sheet1!$D$1</c:f>
              <c:strCache>
                <c:ptCount val="1"/>
                <c:pt idx="0">
                  <c:v>Trek Bicycle Argentina</c:v>
                </c:pt>
              </c:strCache>
            </c:strRef>
          </c:tx>
          <c:spPr>
            <a:solidFill>
              <a:schemeClr val="accent3"/>
            </a:solidFill>
            <a:ln>
              <a:noFill/>
            </a:ln>
            <a:effectLst/>
          </c:spPr>
          <c:invertIfNegative val="0"/>
          <c:cat>
            <c:strRef>
              <c:f>Sheet1!$A$2:$A$5</c:f>
              <c:strCache>
                <c:ptCount val="4"/>
                <c:pt idx="0">
                  <c:v>Album</c:v>
                </c:pt>
                <c:pt idx="1">
                  <c:v>Link</c:v>
                </c:pt>
                <c:pt idx="2">
                  <c:v>Photo</c:v>
                </c:pt>
                <c:pt idx="3">
                  <c:v>Video</c:v>
                </c:pt>
              </c:strCache>
            </c:strRef>
          </c:cat>
          <c:val>
            <c:numRef>
              <c:f>Sheet1!$D$2:$D$5</c:f>
              <c:numCache>
                <c:formatCode>General</c:formatCode>
                <c:ptCount val="4"/>
                <c:pt idx="0">
                  <c:v>0.102730872252087</c:v>
                </c:pt>
                <c:pt idx="1">
                  <c:v>0</c:v>
                </c:pt>
                <c:pt idx="2">
                  <c:v>0.179266253390479</c:v>
                </c:pt>
                <c:pt idx="3">
                  <c:v>3.9480666652594601E-2</c:v>
                </c:pt>
              </c:numCache>
            </c:numRef>
          </c:val>
          <c:extLst>
            <c:ext xmlns:c16="http://schemas.microsoft.com/office/drawing/2014/chart" uri="{C3380CC4-5D6E-409C-BE32-E72D297353CC}">
              <c16:uniqueId val="{00000002-7C6F-44DE-95F2-0D7F73AE7F59}"/>
            </c:ext>
          </c:extLst>
        </c:ser>
        <c:ser>
          <c:idx val="3"/>
          <c:order val="3"/>
          <c:tx>
            <c:strRef>
              <c:f>Sheet1!$E$1</c:f>
              <c:strCache>
                <c:ptCount val="1"/>
                <c:pt idx="0">
                  <c:v>Cervelo Argentina</c:v>
                </c:pt>
              </c:strCache>
            </c:strRef>
          </c:tx>
          <c:spPr>
            <a:solidFill>
              <a:schemeClr val="accent4"/>
            </a:solidFill>
            <a:ln>
              <a:noFill/>
            </a:ln>
            <a:effectLst/>
          </c:spPr>
          <c:invertIfNegative val="0"/>
          <c:cat>
            <c:strRef>
              <c:f>Sheet1!$A$2:$A$5</c:f>
              <c:strCache>
                <c:ptCount val="4"/>
                <c:pt idx="0">
                  <c:v>Album</c:v>
                </c:pt>
                <c:pt idx="1">
                  <c:v>Link</c:v>
                </c:pt>
                <c:pt idx="2">
                  <c:v>Photo</c:v>
                </c:pt>
                <c:pt idx="3">
                  <c:v>Video</c:v>
                </c:pt>
              </c:strCache>
            </c:strRef>
          </c:cat>
          <c:val>
            <c:numRef>
              <c:f>Sheet1!$E$2:$E$5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3-7C6F-44DE-95F2-0D7F73AE7F59}"/>
            </c:ext>
          </c:extLst>
        </c:ser>
        <c:ser>
          <c:idx val="4"/>
          <c:order val="4"/>
          <c:tx>
            <c:strRef>
              <c:f>Sheet1!$F$1</c:f>
              <c:strCache>
                <c:ptCount val="1"/>
                <c:pt idx="0">
                  <c:v>Specialized Bicycles</c:v>
                </c:pt>
              </c:strCache>
            </c:strRef>
          </c:tx>
          <c:spPr>
            <a:solidFill>
              <a:schemeClr val="accent5"/>
            </a:solidFill>
            <a:ln>
              <a:noFill/>
            </a:ln>
            <a:effectLst/>
          </c:spPr>
          <c:invertIfNegative val="0"/>
          <c:cat>
            <c:strRef>
              <c:f>Sheet1!$A$2:$A$5</c:f>
              <c:strCache>
                <c:ptCount val="4"/>
                <c:pt idx="0">
                  <c:v>Album</c:v>
                </c:pt>
                <c:pt idx="1">
                  <c:v>Link</c:v>
                </c:pt>
                <c:pt idx="2">
                  <c:v>Photo</c:v>
                </c:pt>
                <c:pt idx="3">
                  <c:v>Video</c:v>
                </c:pt>
              </c:strCache>
            </c:strRef>
          </c:cat>
          <c:val>
            <c:numRef>
              <c:f>Sheet1!$F$2:$F$5</c:f>
              <c:numCache>
                <c:formatCode>General</c:formatCode>
                <c:ptCount val="4"/>
                <c:pt idx="0">
                  <c:v>1.0025384647990101E-2</c:v>
                </c:pt>
                <c:pt idx="1">
                  <c:v>8.5750574781058597E-4</c:v>
                </c:pt>
                <c:pt idx="2">
                  <c:v>5.8917353933786399E-3</c:v>
                </c:pt>
                <c:pt idx="3">
                  <c:v>2.7732900901773099E-3</c:v>
                </c:pt>
              </c:numCache>
            </c:numRef>
          </c:val>
          <c:extLst>
            <c:ext xmlns:c16="http://schemas.microsoft.com/office/drawing/2014/chart" uri="{C3380CC4-5D6E-409C-BE32-E72D297353CC}">
              <c16:uniqueId val="{00000004-7C6F-44DE-95F2-0D7F73AE7F59}"/>
            </c:ext>
          </c:extLst>
        </c:ser>
        <c:ser>
          <c:idx val="5"/>
          <c:order val="5"/>
          <c:tx>
            <c:strRef>
              <c:f>Sheet1!$G$1</c:f>
              <c:strCache>
                <c:ptCount val="1"/>
                <c:pt idx="0">
                  <c:v>Scott Sports Argentina</c:v>
                </c:pt>
              </c:strCache>
            </c:strRef>
          </c:tx>
          <c:spPr>
            <a:solidFill>
              <a:schemeClr val="accent6"/>
            </a:solidFill>
            <a:ln>
              <a:noFill/>
            </a:ln>
            <a:effectLst/>
          </c:spPr>
          <c:invertIfNegative val="0"/>
          <c:cat>
            <c:strRef>
              <c:f>Sheet1!$A$2:$A$5</c:f>
              <c:strCache>
                <c:ptCount val="4"/>
                <c:pt idx="0">
                  <c:v>Album</c:v>
                </c:pt>
                <c:pt idx="1">
                  <c:v>Link</c:v>
                </c:pt>
                <c:pt idx="2">
                  <c:v>Photo</c:v>
                </c:pt>
                <c:pt idx="3">
                  <c:v>Video</c:v>
                </c:pt>
              </c:strCache>
            </c:strRef>
          </c:cat>
          <c:val>
            <c:numRef>
              <c:f>Sheet1!$G$2:$G$5</c:f>
              <c:numCache>
                <c:formatCode>General</c:formatCode>
                <c:ptCount val="4"/>
                <c:pt idx="0">
                  <c:v>2.6255800264695799E-2</c:v>
                </c:pt>
                <c:pt idx="1">
                  <c:v>1.88056087728165E-2</c:v>
                </c:pt>
                <c:pt idx="2">
                  <c:v>3.6932998613172202E-2</c:v>
                </c:pt>
                <c:pt idx="3">
                  <c:v>1.5262637891896099E-2</c:v>
                </c:pt>
              </c:numCache>
            </c:numRef>
          </c:val>
          <c:extLst>
            <c:ext xmlns:c16="http://schemas.microsoft.com/office/drawing/2014/chart" uri="{C3380CC4-5D6E-409C-BE32-E72D297353CC}">
              <c16:uniqueId val="{00000005-7C6F-44DE-95F2-0D7F73AE7F59}"/>
            </c:ext>
          </c:extLst>
        </c:ser>
        <c:ser>
          <c:idx val="6"/>
          <c:order val="6"/>
          <c:tx>
            <c:strRef>
              <c:f>Sheet1!$H$1</c:f>
              <c:strCache>
                <c:ptCount val="1"/>
                <c:pt idx="0">
                  <c:v>Giant Bicycles Argentina</c:v>
                </c:pt>
              </c:strCache>
            </c:strRef>
          </c:tx>
          <c:spPr>
            <a:solidFill>
              <a:schemeClr val="accent1">
                <a:lumMod val="60000"/>
              </a:schemeClr>
            </a:solidFill>
            <a:ln>
              <a:noFill/>
            </a:ln>
            <a:effectLst/>
          </c:spPr>
          <c:invertIfNegative val="0"/>
          <c:cat>
            <c:strRef>
              <c:f>Sheet1!$A$2:$A$5</c:f>
              <c:strCache>
                <c:ptCount val="4"/>
                <c:pt idx="0">
                  <c:v>Album</c:v>
                </c:pt>
                <c:pt idx="1">
                  <c:v>Link</c:v>
                </c:pt>
                <c:pt idx="2">
                  <c:v>Photo</c:v>
                </c:pt>
                <c:pt idx="3">
                  <c:v>Video</c:v>
                </c:pt>
              </c:strCache>
            </c:strRef>
          </c:cat>
          <c:val>
            <c:numRef>
              <c:f>Sheet1!$H$2:$H$5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6-7C6F-44DE-95F2-0D7F73AE7F59}"/>
            </c:ext>
          </c:extLst>
        </c:ser>
        <c:ser>
          <c:idx val="7"/>
          <c:order val="7"/>
          <c:tx>
            <c:strRef>
              <c:f>Sheet1!$I$1</c:f>
              <c:strCache>
                <c:ptCount val="1"/>
                <c:pt idx="0">
                  <c:v>Orbea Argentina</c:v>
                </c:pt>
              </c:strCache>
            </c:strRef>
          </c:tx>
          <c:spPr>
            <a:solidFill>
              <a:schemeClr val="accent2">
                <a:lumMod val="60000"/>
              </a:schemeClr>
            </a:solidFill>
            <a:ln>
              <a:noFill/>
            </a:ln>
            <a:effectLst/>
          </c:spPr>
          <c:invertIfNegative val="0"/>
          <c:cat>
            <c:strRef>
              <c:f>Sheet1!$A$2:$A$5</c:f>
              <c:strCache>
                <c:ptCount val="4"/>
                <c:pt idx="0">
                  <c:v>Album</c:v>
                </c:pt>
                <c:pt idx="1">
                  <c:v>Link</c:v>
                </c:pt>
                <c:pt idx="2">
                  <c:v>Photo</c:v>
                </c:pt>
                <c:pt idx="3">
                  <c:v>Video</c:v>
                </c:pt>
              </c:strCache>
            </c:strRef>
          </c:cat>
          <c:val>
            <c:numRef>
              <c:f>Sheet1!$I$2:$I$5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7-7C6F-44DE-95F2-0D7F73AE7F59}"/>
            </c:ext>
          </c:extLst>
        </c:ser>
        <c:dLbls>
          <c:showLegendKey val="0"/>
          <c:showVal val="0"/>
          <c:showCatName val="0"/>
          <c:showSerName val="0"/>
          <c:showPercent val="0"/>
          <c:showBubbleSize val="0"/>
        </c:dLbls>
        <c:gapWidth val="219"/>
        <c:overlap val="-27"/>
        <c:axId val="71809040"/>
        <c:axId val="71810680"/>
      </c:barChart>
      <c:catAx>
        <c:axId val="71809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1810680"/>
        <c:crosses val="autoZero"/>
        <c:auto val="1"/>
        <c:lblAlgn val="ctr"/>
        <c:lblOffset val="100"/>
        <c:noMultiLvlLbl val="0"/>
      </c:catAx>
      <c:valAx>
        <c:axId val="71810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1809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Sheet1!$A$2:$A$9</c:f>
              <c:strCache>
                <c:ptCount val="8"/>
                <c:pt idx="0">
                  <c:v>Cannondale Argentina</c:v>
                </c:pt>
                <c:pt idx="1">
                  <c:v>Merida Bikes Argentina</c:v>
                </c:pt>
                <c:pt idx="2">
                  <c:v>Trek Bicycle Argentina</c:v>
                </c:pt>
                <c:pt idx="3">
                  <c:v>Cervelo Argentina</c:v>
                </c:pt>
                <c:pt idx="4">
                  <c:v>Specialized Bicycles</c:v>
                </c:pt>
                <c:pt idx="5">
                  <c:v>Scott Sports Argentina</c:v>
                </c:pt>
                <c:pt idx="6">
                  <c:v>Giant Bicycles Argentina</c:v>
                </c:pt>
                <c:pt idx="7">
                  <c:v>Orbea Argentina</c:v>
                </c:pt>
              </c:strCache>
            </c:strRef>
          </c:cat>
          <c:val>
            <c:numRef>
              <c:f>Sheet1!$B$2:$B$9</c:f>
              <c:numCache>
                <c:formatCode>General</c:formatCode>
                <c:ptCount val="8"/>
                <c:pt idx="0">
                  <c:v>2</c:v>
                </c:pt>
                <c:pt idx="1">
                  <c:v>44</c:v>
                </c:pt>
                <c:pt idx="2">
                  <c:v>673</c:v>
                </c:pt>
                <c:pt idx="3">
                  <c:v>0</c:v>
                </c:pt>
                <c:pt idx="4">
                  <c:v>1454</c:v>
                </c:pt>
                <c:pt idx="5">
                  <c:v>499</c:v>
                </c:pt>
                <c:pt idx="6">
                  <c:v>0</c:v>
                </c:pt>
                <c:pt idx="7">
                  <c:v>0</c:v>
                </c:pt>
              </c:numCache>
            </c:numRef>
          </c:val>
          <c:extLst>
            <c:ext xmlns:c16="http://schemas.microsoft.com/office/drawing/2014/chart" uri="{C3380CC4-5D6E-409C-BE32-E72D297353CC}">
              <c16:uniqueId val="{00000000-8EED-4589-AB90-7EF140D62BBD}"/>
            </c:ext>
          </c:extLst>
        </c:ser>
        <c:ser>
          <c:idx val="1"/>
          <c:order val="1"/>
          <c:tx>
            <c:strRef>
              <c:f>Sheet1!$C$1</c:f>
              <c:strCache>
                <c:ptCount val="1"/>
                <c:pt idx="0">
                  <c:v>Love</c:v>
                </c:pt>
              </c:strCache>
            </c:strRef>
          </c:tx>
          <c:spPr>
            <a:solidFill>
              <a:schemeClr val="accent2"/>
            </a:solidFill>
            <a:ln>
              <a:noFill/>
            </a:ln>
            <a:effectLst/>
          </c:spPr>
          <c:invertIfNegative val="0"/>
          <c:cat>
            <c:strRef>
              <c:f>Sheet1!$A$2:$A$9</c:f>
              <c:strCache>
                <c:ptCount val="8"/>
                <c:pt idx="0">
                  <c:v>Cannondale Argentina</c:v>
                </c:pt>
                <c:pt idx="1">
                  <c:v>Merida Bikes Argentina</c:v>
                </c:pt>
                <c:pt idx="2">
                  <c:v>Trek Bicycle Argentina</c:v>
                </c:pt>
                <c:pt idx="3">
                  <c:v>Cervelo Argentina</c:v>
                </c:pt>
                <c:pt idx="4">
                  <c:v>Specialized Bicycles</c:v>
                </c:pt>
                <c:pt idx="5">
                  <c:v>Scott Sports Argentina</c:v>
                </c:pt>
                <c:pt idx="6">
                  <c:v>Giant Bicycles Argentina</c:v>
                </c:pt>
                <c:pt idx="7">
                  <c:v>Orbea Argentina</c:v>
                </c:pt>
              </c:strCache>
            </c:strRef>
          </c:cat>
          <c:val>
            <c:numRef>
              <c:f>Sheet1!$C$2:$C$9</c:f>
              <c:numCache>
                <c:formatCode>General</c:formatCode>
                <c:ptCount val="8"/>
                <c:pt idx="0">
                  <c:v>0</c:v>
                </c:pt>
                <c:pt idx="1">
                  <c:v>7</c:v>
                </c:pt>
                <c:pt idx="2">
                  <c:v>40</c:v>
                </c:pt>
                <c:pt idx="3">
                  <c:v>0</c:v>
                </c:pt>
                <c:pt idx="4">
                  <c:v>193</c:v>
                </c:pt>
                <c:pt idx="5">
                  <c:v>54</c:v>
                </c:pt>
                <c:pt idx="6">
                  <c:v>0</c:v>
                </c:pt>
                <c:pt idx="7">
                  <c:v>0</c:v>
                </c:pt>
              </c:numCache>
            </c:numRef>
          </c:val>
          <c:extLst>
            <c:ext xmlns:c16="http://schemas.microsoft.com/office/drawing/2014/chart" uri="{C3380CC4-5D6E-409C-BE32-E72D297353CC}">
              <c16:uniqueId val="{00000001-8EED-4589-AB90-7EF140D62BBD}"/>
            </c:ext>
          </c:extLst>
        </c:ser>
        <c:ser>
          <c:idx val="2"/>
          <c:order val="2"/>
          <c:tx>
            <c:strRef>
              <c:f>Sheet1!$D$1</c:f>
              <c:strCache>
                <c:ptCount val="1"/>
                <c:pt idx="0">
                  <c:v>Haha</c:v>
                </c:pt>
              </c:strCache>
            </c:strRef>
          </c:tx>
          <c:spPr>
            <a:solidFill>
              <a:schemeClr val="accent3"/>
            </a:solidFill>
            <a:ln>
              <a:noFill/>
            </a:ln>
            <a:effectLst/>
          </c:spPr>
          <c:invertIfNegative val="0"/>
          <c:cat>
            <c:strRef>
              <c:f>Sheet1!$A$2:$A$9</c:f>
              <c:strCache>
                <c:ptCount val="8"/>
                <c:pt idx="0">
                  <c:v>Cannondale Argentina</c:v>
                </c:pt>
                <c:pt idx="1">
                  <c:v>Merida Bikes Argentina</c:v>
                </c:pt>
                <c:pt idx="2">
                  <c:v>Trek Bicycle Argentina</c:v>
                </c:pt>
                <c:pt idx="3">
                  <c:v>Cervelo Argentina</c:v>
                </c:pt>
                <c:pt idx="4">
                  <c:v>Specialized Bicycles</c:v>
                </c:pt>
                <c:pt idx="5">
                  <c:v>Scott Sports Argentina</c:v>
                </c:pt>
                <c:pt idx="6">
                  <c:v>Giant Bicycles Argentina</c:v>
                </c:pt>
                <c:pt idx="7">
                  <c:v>Orbea Argentina</c:v>
                </c:pt>
              </c:strCache>
            </c:strRef>
          </c:cat>
          <c:val>
            <c:numRef>
              <c:f>Sheet1!$D$2:$D$9</c:f>
              <c:numCache>
                <c:formatCode>General</c:formatCode>
                <c:ptCount val="8"/>
                <c:pt idx="0">
                  <c:v>0</c:v>
                </c:pt>
                <c:pt idx="1">
                  <c:v>0</c:v>
                </c:pt>
                <c:pt idx="2">
                  <c:v>0</c:v>
                </c:pt>
                <c:pt idx="3">
                  <c:v>0</c:v>
                </c:pt>
                <c:pt idx="4">
                  <c:v>1</c:v>
                </c:pt>
                <c:pt idx="5">
                  <c:v>0</c:v>
                </c:pt>
                <c:pt idx="6">
                  <c:v>0</c:v>
                </c:pt>
                <c:pt idx="7">
                  <c:v>0</c:v>
                </c:pt>
              </c:numCache>
            </c:numRef>
          </c:val>
          <c:extLst>
            <c:ext xmlns:c16="http://schemas.microsoft.com/office/drawing/2014/chart" uri="{C3380CC4-5D6E-409C-BE32-E72D297353CC}">
              <c16:uniqueId val="{00000002-8EED-4589-AB90-7EF140D62BBD}"/>
            </c:ext>
          </c:extLst>
        </c:ser>
        <c:ser>
          <c:idx val="3"/>
          <c:order val="3"/>
          <c:tx>
            <c:strRef>
              <c:f>Sheet1!$E$1</c:f>
              <c:strCache>
                <c:ptCount val="1"/>
                <c:pt idx="0">
                  <c:v>Wow</c:v>
                </c:pt>
              </c:strCache>
            </c:strRef>
          </c:tx>
          <c:spPr>
            <a:solidFill>
              <a:schemeClr val="accent4"/>
            </a:solidFill>
            <a:ln>
              <a:noFill/>
            </a:ln>
            <a:effectLst/>
          </c:spPr>
          <c:invertIfNegative val="0"/>
          <c:cat>
            <c:strRef>
              <c:f>Sheet1!$A$2:$A$9</c:f>
              <c:strCache>
                <c:ptCount val="8"/>
                <c:pt idx="0">
                  <c:v>Cannondale Argentina</c:v>
                </c:pt>
                <c:pt idx="1">
                  <c:v>Merida Bikes Argentina</c:v>
                </c:pt>
                <c:pt idx="2">
                  <c:v>Trek Bicycle Argentina</c:v>
                </c:pt>
                <c:pt idx="3">
                  <c:v>Cervelo Argentina</c:v>
                </c:pt>
                <c:pt idx="4">
                  <c:v>Specialized Bicycles</c:v>
                </c:pt>
                <c:pt idx="5">
                  <c:v>Scott Sports Argentina</c:v>
                </c:pt>
                <c:pt idx="6">
                  <c:v>Giant Bicycles Argentina</c:v>
                </c:pt>
                <c:pt idx="7">
                  <c:v>Orbea Argentina</c:v>
                </c:pt>
              </c:strCache>
            </c:strRef>
          </c:cat>
          <c:val>
            <c:numRef>
              <c:f>Sheet1!$E$2:$E$9</c:f>
              <c:numCache>
                <c:formatCode>General</c:formatCode>
                <c:ptCount val="8"/>
                <c:pt idx="0">
                  <c:v>0</c:v>
                </c:pt>
                <c:pt idx="1">
                  <c:v>0</c:v>
                </c:pt>
                <c:pt idx="2">
                  <c:v>0</c:v>
                </c:pt>
                <c:pt idx="3">
                  <c:v>0</c:v>
                </c:pt>
                <c:pt idx="4">
                  <c:v>0</c:v>
                </c:pt>
                <c:pt idx="5">
                  <c:v>0</c:v>
                </c:pt>
                <c:pt idx="6">
                  <c:v>0</c:v>
                </c:pt>
                <c:pt idx="7">
                  <c:v>0</c:v>
                </c:pt>
              </c:numCache>
            </c:numRef>
          </c:val>
          <c:extLst>
            <c:ext xmlns:c16="http://schemas.microsoft.com/office/drawing/2014/chart" uri="{C3380CC4-5D6E-409C-BE32-E72D297353CC}">
              <c16:uniqueId val="{00000003-8EED-4589-AB90-7EF140D62BBD}"/>
            </c:ext>
          </c:extLst>
        </c:ser>
        <c:ser>
          <c:idx val="4"/>
          <c:order val="4"/>
          <c:tx>
            <c:strRef>
              <c:f>Sheet1!$F$1</c:f>
              <c:strCache>
                <c:ptCount val="1"/>
                <c:pt idx="0">
                  <c:v>Sad</c:v>
                </c:pt>
              </c:strCache>
            </c:strRef>
          </c:tx>
          <c:spPr>
            <a:solidFill>
              <a:schemeClr val="accent5"/>
            </a:solidFill>
            <a:ln>
              <a:noFill/>
            </a:ln>
            <a:effectLst/>
          </c:spPr>
          <c:invertIfNegative val="0"/>
          <c:cat>
            <c:strRef>
              <c:f>Sheet1!$A$2:$A$9</c:f>
              <c:strCache>
                <c:ptCount val="8"/>
                <c:pt idx="0">
                  <c:v>Cannondale Argentina</c:v>
                </c:pt>
                <c:pt idx="1">
                  <c:v>Merida Bikes Argentina</c:v>
                </c:pt>
                <c:pt idx="2">
                  <c:v>Trek Bicycle Argentina</c:v>
                </c:pt>
                <c:pt idx="3">
                  <c:v>Cervelo Argentina</c:v>
                </c:pt>
                <c:pt idx="4">
                  <c:v>Specialized Bicycles</c:v>
                </c:pt>
                <c:pt idx="5">
                  <c:v>Scott Sports Argentina</c:v>
                </c:pt>
                <c:pt idx="6">
                  <c:v>Giant Bicycles Argentina</c:v>
                </c:pt>
                <c:pt idx="7">
                  <c:v>Orbea Argentina</c:v>
                </c:pt>
              </c:strCache>
            </c:strRef>
          </c:cat>
          <c:val>
            <c:numRef>
              <c:f>Sheet1!$F$2:$F$9</c:f>
              <c:numCache>
                <c:formatCode>General</c:formatCode>
                <c:ptCount val="8"/>
                <c:pt idx="0">
                  <c:v>0</c:v>
                </c:pt>
                <c:pt idx="1">
                  <c:v>0</c:v>
                </c:pt>
                <c:pt idx="2">
                  <c:v>0</c:v>
                </c:pt>
                <c:pt idx="3">
                  <c:v>0</c:v>
                </c:pt>
                <c:pt idx="4">
                  <c:v>0</c:v>
                </c:pt>
                <c:pt idx="5">
                  <c:v>0</c:v>
                </c:pt>
                <c:pt idx="6">
                  <c:v>0</c:v>
                </c:pt>
                <c:pt idx="7">
                  <c:v>0</c:v>
                </c:pt>
              </c:numCache>
            </c:numRef>
          </c:val>
          <c:extLst>
            <c:ext xmlns:c16="http://schemas.microsoft.com/office/drawing/2014/chart" uri="{C3380CC4-5D6E-409C-BE32-E72D297353CC}">
              <c16:uniqueId val="{00000004-8EED-4589-AB90-7EF140D62BBD}"/>
            </c:ext>
          </c:extLst>
        </c:ser>
        <c:ser>
          <c:idx val="5"/>
          <c:order val="5"/>
          <c:tx>
            <c:strRef>
              <c:f>Sheet1!$G$1</c:f>
              <c:strCache>
                <c:ptCount val="1"/>
                <c:pt idx="0">
                  <c:v>Angry</c:v>
                </c:pt>
              </c:strCache>
            </c:strRef>
          </c:tx>
          <c:spPr>
            <a:solidFill>
              <a:schemeClr val="accent6"/>
            </a:solidFill>
            <a:ln>
              <a:noFill/>
            </a:ln>
            <a:effectLst/>
          </c:spPr>
          <c:invertIfNegative val="0"/>
          <c:cat>
            <c:strRef>
              <c:f>Sheet1!$A$2:$A$9</c:f>
              <c:strCache>
                <c:ptCount val="8"/>
                <c:pt idx="0">
                  <c:v>Cannondale Argentina</c:v>
                </c:pt>
                <c:pt idx="1">
                  <c:v>Merida Bikes Argentina</c:v>
                </c:pt>
                <c:pt idx="2">
                  <c:v>Trek Bicycle Argentina</c:v>
                </c:pt>
                <c:pt idx="3">
                  <c:v>Cervelo Argentina</c:v>
                </c:pt>
                <c:pt idx="4">
                  <c:v>Specialized Bicycles</c:v>
                </c:pt>
                <c:pt idx="5">
                  <c:v>Scott Sports Argentina</c:v>
                </c:pt>
                <c:pt idx="6">
                  <c:v>Giant Bicycles Argentina</c:v>
                </c:pt>
                <c:pt idx="7">
                  <c:v>Orbea Argentina</c:v>
                </c:pt>
              </c:strCache>
            </c:strRef>
          </c:cat>
          <c:val>
            <c:numRef>
              <c:f>Sheet1!$G$2:$G$9</c:f>
              <c:numCache>
                <c:formatCode>General</c:formatCode>
                <c:ptCount val="8"/>
                <c:pt idx="0">
                  <c:v>0</c:v>
                </c:pt>
                <c:pt idx="1">
                  <c:v>0</c:v>
                </c:pt>
                <c:pt idx="2">
                  <c:v>0</c:v>
                </c:pt>
                <c:pt idx="3">
                  <c:v>0</c:v>
                </c:pt>
                <c:pt idx="4">
                  <c:v>0</c:v>
                </c:pt>
                <c:pt idx="5">
                  <c:v>0</c:v>
                </c:pt>
                <c:pt idx="6">
                  <c:v>0</c:v>
                </c:pt>
                <c:pt idx="7">
                  <c:v>0</c:v>
                </c:pt>
              </c:numCache>
            </c:numRef>
          </c:val>
          <c:extLst>
            <c:ext xmlns:c16="http://schemas.microsoft.com/office/drawing/2014/chart" uri="{C3380CC4-5D6E-409C-BE32-E72D297353CC}">
              <c16:uniqueId val="{00000005-8EED-4589-AB90-7EF140D62BBD}"/>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Sheet1!$A$2:$A$9</c:f>
              <c:strCache>
                <c:ptCount val="8"/>
                <c:pt idx="0">
                  <c:v>Cannondale Argentina</c:v>
                </c:pt>
                <c:pt idx="1">
                  <c:v>Merida Bikes Argentina</c:v>
                </c:pt>
                <c:pt idx="2">
                  <c:v>Trek Bicycle Argentina</c:v>
                </c:pt>
                <c:pt idx="3">
                  <c:v>Cervelo Argentina</c:v>
                </c:pt>
                <c:pt idx="4">
                  <c:v>Specialized Bicycles</c:v>
                </c:pt>
                <c:pt idx="5">
                  <c:v>Scott Sports Argentina</c:v>
                </c:pt>
                <c:pt idx="6">
                  <c:v>Giant Bicycles Argentina</c:v>
                </c:pt>
                <c:pt idx="7">
                  <c:v>Orbea Argentina</c:v>
                </c:pt>
              </c:strCache>
            </c:strRef>
          </c:cat>
          <c:val>
            <c:numRef>
              <c:f>Sheet1!$H$2:$H$9</c:f>
              <c:numCache>
                <c:formatCode>General</c:formatCode>
                <c:ptCount val="8"/>
                <c:pt idx="0">
                  <c:v>0</c:v>
                </c:pt>
                <c:pt idx="1">
                  <c:v>0</c:v>
                </c:pt>
                <c:pt idx="2">
                  <c:v>28</c:v>
                </c:pt>
                <c:pt idx="3">
                  <c:v>0</c:v>
                </c:pt>
                <c:pt idx="4">
                  <c:v>61</c:v>
                </c:pt>
                <c:pt idx="5">
                  <c:v>26</c:v>
                </c:pt>
                <c:pt idx="6">
                  <c:v>0</c:v>
                </c:pt>
                <c:pt idx="7">
                  <c:v>0</c:v>
                </c:pt>
              </c:numCache>
            </c:numRef>
          </c:val>
          <c:extLst>
            <c:ext xmlns:c16="http://schemas.microsoft.com/office/drawing/2014/chart" uri="{C3380CC4-5D6E-409C-BE32-E72D297353CC}">
              <c16:uniqueId val="{00000006-8EED-4589-AB90-7EF140D62BBD}"/>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Sheet1!$A$2:$A$9</c:f>
              <c:strCache>
                <c:ptCount val="8"/>
                <c:pt idx="0">
                  <c:v>Cannondale Argentina</c:v>
                </c:pt>
                <c:pt idx="1">
                  <c:v>Merida Bikes Argentina</c:v>
                </c:pt>
                <c:pt idx="2">
                  <c:v>Trek Bicycle Argentina</c:v>
                </c:pt>
                <c:pt idx="3">
                  <c:v>Cervelo Argentina</c:v>
                </c:pt>
                <c:pt idx="4">
                  <c:v>Specialized Bicycles</c:v>
                </c:pt>
                <c:pt idx="5">
                  <c:v>Scott Sports Argentina</c:v>
                </c:pt>
                <c:pt idx="6">
                  <c:v>Giant Bicycles Argentina</c:v>
                </c:pt>
                <c:pt idx="7">
                  <c:v>Orbea Argentina</c:v>
                </c:pt>
              </c:strCache>
            </c:strRef>
          </c:cat>
          <c:val>
            <c:numRef>
              <c:f>Sheet1!$I$2:$I$9</c:f>
              <c:numCache>
                <c:formatCode>General</c:formatCode>
                <c:ptCount val="8"/>
                <c:pt idx="0">
                  <c:v>1</c:v>
                </c:pt>
                <c:pt idx="1">
                  <c:v>4</c:v>
                </c:pt>
                <c:pt idx="2">
                  <c:v>41</c:v>
                </c:pt>
                <c:pt idx="3">
                  <c:v>0</c:v>
                </c:pt>
                <c:pt idx="4">
                  <c:v>58</c:v>
                </c:pt>
                <c:pt idx="5">
                  <c:v>48</c:v>
                </c:pt>
                <c:pt idx="6">
                  <c:v>0</c:v>
                </c:pt>
                <c:pt idx="7">
                  <c:v>0</c:v>
                </c:pt>
              </c:numCache>
            </c:numRef>
          </c:val>
          <c:extLst>
            <c:ext xmlns:c16="http://schemas.microsoft.com/office/drawing/2014/chart" uri="{C3380CC4-5D6E-409C-BE32-E72D297353CC}">
              <c16:uniqueId val="{00000007-8EED-4589-AB90-7EF140D62BBD}"/>
            </c:ext>
          </c:extLst>
        </c:ser>
        <c:dLbls>
          <c:showLegendKey val="0"/>
          <c:showVal val="0"/>
          <c:showCatName val="0"/>
          <c:showSerName val="0"/>
          <c:showPercent val="0"/>
          <c:showBubbleSize val="0"/>
        </c:dLbls>
        <c:gapWidth val="150"/>
        <c:overlap val="100"/>
        <c:axId val="430456080"/>
        <c:axId val="430462640"/>
      </c:barChart>
      <c:catAx>
        <c:axId val="430456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0462640"/>
        <c:crosses val="autoZero"/>
        <c:auto val="1"/>
        <c:lblAlgn val="ctr"/>
        <c:lblOffset val="100"/>
        <c:noMultiLvlLbl val="0"/>
      </c:catAx>
      <c:valAx>
        <c:axId val="4304626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0456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Cannondale Argentina</c:v>
                </c:pt>
              </c:strCache>
            </c:strRef>
          </c:tx>
          <c:spPr>
            <a:ln w="28575" cap="rnd">
              <a:solidFill>
                <a:schemeClr val="accent1"/>
              </a:solidFill>
              <a:round/>
            </a:ln>
            <a:effectLst/>
          </c:spPr>
          <c:marker>
            <c:symbol val="none"/>
          </c:marker>
          <c:cat>
            <c:numRef>
              <c:f>Sheet1!$A$2:$A$32</c:f>
              <c:numCache>
                <c:formatCode>m/d/yyyy</c:formatCode>
                <c:ptCount val="31"/>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DC25-4F5D-A9A2-B4A99BA22BCB}"/>
            </c:ext>
          </c:extLst>
        </c:ser>
        <c:ser>
          <c:idx val="1"/>
          <c:order val="1"/>
          <c:tx>
            <c:strRef>
              <c:f>Sheet1!$C$1</c:f>
              <c:strCache>
                <c:ptCount val="1"/>
                <c:pt idx="0">
                  <c:v>Merida Bikes Argentina</c:v>
                </c:pt>
              </c:strCache>
            </c:strRef>
          </c:tx>
          <c:spPr>
            <a:ln w="28575" cap="rnd">
              <a:solidFill>
                <a:schemeClr val="accent2"/>
              </a:solidFill>
              <a:round/>
            </a:ln>
            <a:effectLst/>
          </c:spPr>
          <c:marker>
            <c:symbol val="none"/>
          </c:marker>
          <c:cat>
            <c:numRef>
              <c:f>Sheet1!$A$2:$A$32</c:f>
              <c:numCache>
                <c:formatCode>m/d/yyyy</c:formatCode>
                <c:ptCount val="31"/>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numCache>
            </c:numRef>
          </c:cat>
          <c:val>
            <c:numRef>
              <c:f>Sheet1!$C$2:$C$32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DC25-4F5D-A9A2-B4A99BA22BCB}"/>
            </c:ext>
          </c:extLst>
        </c:ser>
        <c:ser>
          <c:idx val="2"/>
          <c:order val="2"/>
          <c:tx>
            <c:strRef>
              <c:f>Sheet1!$D$1</c:f>
              <c:strCache>
                <c:ptCount val="1"/>
                <c:pt idx="0">
                  <c:v>Trek Bicycle Argentina</c:v>
                </c:pt>
              </c:strCache>
            </c:strRef>
          </c:tx>
          <c:spPr>
            <a:ln w="28575" cap="rnd">
              <a:solidFill>
                <a:schemeClr val="accent3"/>
              </a:solidFill>
              <a:round/>
            </a:ln>
            <a:effectLst/>
          </c:spPr>
          <c:marker>
            <c:symbol val="none"/>
          </c:marker>
          <c:cat>
            <c:numRef>
              <c:f>Sheet1!$A$2:$A$32</c:f>
              <c:numCache>
                <c:formatCode>m/d/yyyy</c:formatCode>
                <c:ptCount val="31"/>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numCache>
            </c:numRef>
          </c:cat>
          <c:val>
            <c:numRef>
              <c:f>Sheet1!$D$2:$D$32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2-DC25-4F5D-A9A2-B4A99BA22BCB}"/>
            </c:ext>
          </c:extLst>
        </c:ser>
        <c:ser>
          <c:idx val="3"/>
          <c:order val="3"/>
          <c:tx>
            <c:strRef>
              <c:f>Sheet1!$E$1</c:f>
              <c:strCache>
                <c:ptCount val="1"/>
                <c:pt idx="0">
                  <c:v>Cervelo Argentina</c:v>
                </c:pt>
              </c:strCache>
            </c:strRef>
          </c:tx>
          <c:spPr>
            <a:ln w="28575" cap="rnd">
              <a:solidFill>
                <a:schemeClr val="accent4"/>
              </a:solidFill>
              <a:round/>
            </a:ln>
            <a:effectLst/>
          </c:spPr>
          <c:marker>
            <c:symbol val="none"/>
          </c:marker>
          <c:cat>
            <c:numRef>
              <c:f>Sheet1!$A$2:$A$32</c:f>
              <c:numCache>
                <c:formatCode>m/d/yyyy</c:formatCode>
                <c:ptCount val="31"/>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numCache>
            </c:numRef>
          </c:cat>
          <c:val>
            <c:numRef>
              <c:f>Sheet1!$E$2:$E$32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3-DC25-4F5D-A9A2-B4A99BA22BCB}"/>
            </c:ext>
          </c:extLst>
        </c:ser>
        <c:ser>
          <c:idx val="4"/>
          <c:order val="4"/>
          <c:tx>
            <c:strRef>
              <c:f>Sheet1!$F$1</c:f>
              <c:strCache>
                <c:ptCount val="1"/>
                <c:pt idx="0">
                  <c:v>Specialized Bicycles</c:v>
                </c:pt>
              </c:strCache>
            </c:strRef>
          </c:tx>
          <c:spPr>
            <a:ln w="28575" cap="rnd">
              <a:solidFill>
                <a:schemeClr val="accent5"/>
              </a:solidFill>
              <a:round/>
            </a:ln>
            <a:effectLst/>
          </c:spPr>
          <c:marker>
            <c:symbol val="none"/>
          </c:marker>
          <c:cat>
            <c:numRef>
              <c:f>Sheet1!$A$2:$A$32</c:f>
              <c:numCache>
                <c:formatCode>m/d/yyyy</c:formatCode>
                <c:ptCount val="31"/>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numCache>
            </c:numRef>
          </c:cat>
          <c:val>
            <c:numRef>
              <c:f>Sheet1!$F$2:$F$32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4-DC25-4F5D-A9A2-B4A99BA22BCB}"/>
            </c:ext>
          </c:extLst>
        </c:ser>
        <c:ser>
          <c:idx val="5"/>
          <c:order val="5"/>
          <c:tx>
            <c:strRef>
              <c:f>Sheet1!$G$1</c:f>
              <c:strCache>
                <c:ptCount val="1"/>
                <c:pt idx="0">
                  <c:v>Scott Sports Argentina</c:v>
                </c:pt>
              </c:strCache>
            </c:strRef>
          </c:tx>
          <c:spPr>
            <a:ln w="28575" cap="rnd">
              <a:solidFill>
                <a:schemeClr val="accent6"/>
              </a:solidFill>
              <a:round/>
            </a:ln>
            <a:effectLst/>
          </c:spPr>
          <c:marker>
            <c:symbol val="none"/>
          </c:marker>
          <c:cat>
            <c:numRef>
              <c:f>Sheet1!$A$2:$A$32</c:f>
              <c:numCache>
                <c:formatCode>m/d/yyyy</c:formatCode>
                <c:ptCount val="31"/>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numCache>
            </c:numRef>
          </c:cat>
          <c:val>
            <c:numRef>
              <c:f>Sheet1!$G$2:$G$32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5-DC25-4F5D-A9A2-B4A99BA22BCB}"/>
            </c:ext>
          </c:extLst>
        </c:ser>
        <c:ser>
          <c:idx val="6"/>
          <c:order val="6"/>
          <c:tx>
            <c:strRef>
              <c:f>Sheet1!$H$1</c:f>
              <c:strCache>
                <c:ptCount val="1"/>
                <c:pt idx="0">
                  <c:v>Giant Bicycles Argentina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numCache>
            </c:numRef>
          </c:cat>
          <c:val>
            <c:numRef>
              <c:f>Sheet1!$H$2:$H$32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6-DC25-4F5D-A9A2-B4A99BA22BCB}"/>
            </c:ext>
          </c:extLst>
        </c:ser>
        <c:ser>
          <c:idx val="7"/>
          <c:order val="7"/>
          <c:tx>
            <c:strRef>
              <c:f>Sheet1!$I$1</c:f>
              <c:strCache>
                <c:ptCount val="1"/>
                <c:pt idx="0">
                  <c:v>Orbea Argentina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44632</c:v>
                </c:pt>
                <c:pt idx="1">
                  <c:v>44633</c:v>
                </c:pt>
                <c:pt idx="2">
                  <c:v>44634</c:v>
                </c:pt>
                <c:pt idx="3">
                  <c:v>44635</c:v>
                </c:pt>
                <c:pt idx="4">
                  <c:v>44636</c:v>
                </c:pt>
                <c:pt idx="5">
                  <c:v>44637</c:v>
                </c:pt>
                <c:pt idx="6">
                  <c:v>44638</c:v>
                </c:pt>
                <c:pt idx="7">
                  <c:v>44639</c:v>
                </c:pt>
                <c:pt idx="8">
                  <c:v>44640</c:v>
                </c:pt>
                <c:pt idx="9">
                  <c:v>44641</c:v>
                </c:pt>
                <c:pt idx="10">
                  <c:v>44642</c:v>
                </c:pt>
                <c:pt idx="11">
                  <c:v>44643</c:v>
                </c:pt>
                <c:pt idx="12">
                  <c:v>44644</c:v>
                </c:pt>
                <c:pt idx="13">
                  <c:v>44645</c:v>
                </c:pt>
                <c:pt idx="14">
                  <c:v>44646</c:v>
                </c:pt>
                <c:pt idx="15">
                  <c:v>44647</c:v>
                </c:pt>
                <c:pt idx="16">
                  <c:v>44648</c:v>
                </c:pt>
                <c:pt idx="17">
                  <c:v>44649</c:v>
                </c:pt>
                <c:pt idx="18">
                  <c:v>44650</c:v>
                </c:pt>
                <c:pt idx="19">
                  <c:v>44651</c:v>
                </c:pt>
                <c:pt idx="20">
                  <c:v>44652</c:v>
                </c:pt>
                <c:pt idx="21">
                  <c:v>44653</c:v>
                </c:pt>
                <c:pt idx="22">
                  <c:v>44654</c:v>
                </c:pt>
                <c:pt idx="23">
                  <c:v>44655</c:v>
                </c:pt>
                <c:pt idx="24">
                  <c:v>44656</c:v>
                </c:pt>
                <c:pt idx="25">
                  <c:v>44657</c:v>
                </c:pt>
                <c:pt idx="26">
                  <c:v>44658</c:v>
                </c:pt>
                <c:pt idx="27">
                  <c:v>44659</c:v>
                </c:pt>
                <c:pt idx="28">
                  <c:v>44660</c:v>
                </c:pt>
                <c:pt idx="29">
                  <c:v>44661</c:v>
                </c:pt>
                <c:pt idx="30">
                  <c:v>44662</c:v>
                </c:pt>
              </c:numCache>
            </c:numRef>
          </c:cat>
          <c:val>
            <c:numRef>
              <c:f>Sheet1!$I$2:$I$32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7-DC25-4F5D-A9A2-B4A99BA22BCB}"/>
            </c:ext>
          </c:extLst>
        </c:ser>
        <c:dLbls>
          <c:showLegendKey val="0"/>
          <c:showVal val="0"/>
          <c:showCatName val="0"/>
          <c:showSerName val="0"/>
          <c:showPercent val="0"/>
          <c:showBubbleSize val="0"/>
        </c:dLbls>
        <c:smooth val="0"/>
        <c:axId val="509998008"/>
        <c:axId val="509992432"/>
      </c:lineChart>
      <c:dateAx>
        <c:axId val="509998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992432"/>
        <c:crosses val="autoZero"/>
        <c:auto val="1"/>
        <c:lblOffset val="100"/>
        <c:baseTimeUnit val="days"/>
      </c:dateAx>
      <c:valAx>
        <c:axId val="509992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998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60F716-24A5-400E-A3C4-713C3B90702A}"/>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24711FA8-6ADF-48D1-B3AE-C65C20D89CD7}"/>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097281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510A2-5256-4057-9172-DAC6A17BC0A6}"/>
              </a:ext>
            </a:extLst>
          </p:cNvPr>
          <p:cNvSpPr>
            <a:spLocks noGrp="1"/>
          </p:cNvSpPr>
          <p:nvPr>
            <p:ph type="title"/>
          </p:nvPr>
        </p:nvSpPr>
        <p:spPr/>
        <p:txBody>
          <a:bodyPr/>
          <a:lstStyle/>
          <a:p>
            <a:r>
              <a:rPr lang="en-US"/>
              <a:t>Facebook Key Metrics Table | Scott</a:t>
            </a:r>
          </a:p>
        </p:txBody>
      </p:sp>
      <p:graphicFrame>
        <p:nvGraphicFramePr>
          <p:cNvPr id="5" name="Table Placeholder 4">
            <a:extLst>
              <a:ext uri="{FF2B5EF4-FFF2-40B4-BE49-F238E27FC236}">
                <a16:creationId xmlns:a16="http://schemas.microsoft.com/office/drawing/2014/main" id="{A866F648-A36F-40D2-8F2C-232911EB7446}"/>
              </a:ext>
            </a:extLst>
          </p:cNvPr>
          <p:cNvGraphicFramePr>
            <a:graphicFrameLocks noGrp="1"/>
          </p:cNvGraphicFramePr>
          <p:nvPr>
            <p:ph type="tbl" sz="quarter" idx="13"/>
            <p:extLst>
              <p:ext uri="{D42A27DB-BD31-4B8C-83A1-F6EECF244321}">
                <p14:modId xmlns:p14="http://schemas.microsoft.com/office/powerpoint/2010/main" val="7888814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839171914"/>
                    </a:ext>
                  </a:extLst>
                </a:gridCol>
                <a:gridCol w="740664">
                  <a:extLst>
                    <a:ext uri="{9D8B030D-6E8A-4147-A177-3AD203B41FA5}">
                      <a16:colId xmlns:a16="http://schemas.microsoft.com/office/drawing/2014/main" val="2869948290"/>
                    </a:ext>
                  </a:extLst>
                </a:gridCol>
                <a:gridCol w="740664">
                  <a:extLst>
                    <a:ext uri="{9D8B030D-6E8A-4147-A177-3AD203B41FA5}">
                      <a16:colId xmlns:a16="http://schemas.microsoft.com/office/drawing/2014/main" val="2488542900"/>
                    </a:ext>
                  </a:extLst>
                </a:gridCol>
                <a:gridCol w="740664">
                  <a:extLst>
                    <a:ext uri="{9D8B030D-6E8A-4147-A177-3AD203B41FA5}">
                      <a16:colId xmlns:a16="http://schemas.microsoft.com/office/drawing/2014/main" val="1158844023"/>
                    </a:ext>
                  </a:extLst>
                </a:gridCol>
                <a:gridCol w="740664">
                  <a:extLst>
                    <a:ext uri="{9D8B030D-6E8A-4147-A177-3AD203B41FA5}">
                      <a16:colId xmlns:a16="http://schemas.microsoft.com/office/drawing/2014/main" val="2345277550"/>
                    </a:ext>
                  </a:extLst>
                </a:gridCol>
                <a:gridCol w="740664">
                  <a:extLst>
                    <a:ext uri="{9D8B030D-6E8A-4147-A177-3AD203B41FA5}">
                      <a16:colId xmlns:a16="http://schemas.microsoft.com/office/drawing/2014/main" val="2641131205"/>
                    </a:ext>
                  </a:extLst>
                </a:gridCol>
                <a:gridCol w="740664">
                  <a:extLst>
                    <a:ext uri="{9D8B030D-6E8A-4147-A177-3AD203B41FA5}">
                      <a16:colId xmlns:a16="http://schemas.microsoft.com/office/drawing/2014/main" val="2020639353"/>
                    </a:ext>
                  </a:extLst>
                </a:gridCol>
                <a:gridCol w="740664">
                  <a:extLst>
                    <a:ext uri="{9D8B030D-6E8A-4147-A177-3AD203B41FA5}">
                      <a16:colId xmlns:a16="http://schemas.microsoft.com/office/drawing/2014/main" val="3197714833"/>
                    </a:ext>
                  </a:extLst>
                </a:gridCol>
                <a:gridCol w="740664">
                  <a:extLst>
                    <a:ext uri="{9D8B030D-6E8A-4147-A177-3AD203B41FA5}">
                      <a16:colId xmlns:a16="http://schemas.microsoft.com/office/drawing/2014/main" val="429429955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1926030549"/>
                  </a:ext>
                </a:extLst>
              </a:tr>
              <a:tr h="370840">
                <a:tc>
                  <a:txBody>
                    <a:bodyPr/>
                    <a:lstStyle/>
                    <a:p>
                      <a:r>
                        <a:rPr lang="en-US" sz="1000"/>
                        <a:t>Specialized Bicycles</a:t>
                      </a:r>
                    </a:p>
                  </a:txBody>
                  <a:tcPr/>
                </a:tc>
                <a:tc>
                  <a:txBody>
                    <a:bodyPr/>
                    <a:lstStyle/>
                    <a:p>
                      <a:r>
                        <a:rPr lang="en-US" sz="1000"/>
                        <a:t>1984041</a:t>
                      </a:r>
                    </a:p>
                  </a:txBody>
                  <a:tcPr/>
                </a:tc>
                <a:tc>
                  <a:txBody>
                    <a:bodyPr/>
                    <a:lstStyle/>
                    <a:p>
                      <a:r>
                        <a:rPr lang="en-US" sz="1000"/>
                        <a:t>1547</a:t>
                      </a:r>
                    </a:p>
                  </a:txBody>
                  <a:tcPr/>
                </a:tc>
                <a:tc>
                  <a:txBody>
                    <a:bodyPr/>
                    <a:lstStyle/>
                    <a:p>
                      <a:r>
                        <a:rPr lang="en-US" sz="1000"/>
                        <a:t>13</a:t>
                      </a:r>
                    </a:p>
                  </a:txBody>
                  <a:tcPr/>
                </a:tc>
                <a:tc>
                  <a:txBody>
                    <a:bodyPr/>
                    <a:lstStyle/>
                    <a:p>
                      <a:r>
                        <a:rPr lang="en-US" sz="1000"/>
                        <a:t>1648</a:t>
                      </a:r>
                    </a:p>
                  </a:txBody>
                  <a:tcPr/>
                </a:tc>
                <a:tc>
                  <a:txBody>
                    <a:bodyPr/>
                    <a:lstStyle/>
                    <a:p>
                      <a:r>
                        <a:rPr lang="en-US" sz="1000"/>
                        <a:t>61</a:t>
                      </a:r>
                    </a:p>
                  </a:txBody>
                  <a:tcPr/>
                </a:tc>
                <a:tc>
                  <a:txBody>
                    <a:bodyPr/>
                    <a:lstStyle/>
                    <a:p>
                      <a:r>
                        <a:rPr lang="en-US" sz="1000"/>
                        <a:t>58</a:t>
                      </a:r>
                    </a:p>
                  </a:txBody>
                  <a:tcPr/>
                </a:tc>
                <a:tc>
                  <a:txBody>
                    <a:bodyPr/>
                    <a:lstStyle/>
                    <a:p>
                      <a:r>
                        <a:rPr lang="en-US" sz="1000"/>
                        <a:t>0</a:t>
                      </a:r>
                    </a:p>
                  </a:txBody>
                  <a:tcPr/>
                </a:tc>
                <a:tc>
                  <a:txBody>
                    <a:bodyPr/>
                    <a:lstStyle/>
                    <a:p>
                      <a:r>
                        <a:rPr lang="en-US" sz="1000"/>
                        <a:t>0.0069 %</a:t>
                      </a:r>
                    </a:p>
                  </a:txBody>
                  <a:tcPr/>
                </a:tc>
                <a:extLst>
                  <a:ext uri="{0D108BD9-81ED-4DB2-BD59-A6C34878D82A}">
                    <a16:rowId xmlns:a16="http://schemas.microsoft.com/office/drawing/2014/main" val="2764056107"/>
                  </a:ext>
                </a:extLst>
              </a:tr>
              <a:tr h="370840">
                <a:tc>
                  <a:txBody>
                    <a:bodyPr/>
                    <a:lstStyle/>
                    <a:p>
                      <a:r>
                        <a:rPr lang="en-US" sz="1000"/>
                        <a:t>Scott Sports Argentina</a:t>
                      </a:r>
                    </a:p>
                  </a:txBody>
                  <a:tcPr/>
                </a:tc>
                <a:tc>
                  <a:txBody>
                    <a:bodyPr/>
                    <a:lstStyle/>
                    <a:p>
                      <a:r>
                        <a:rPr lang="en-US" sz="1000"/>
                        <a:t>86139</a:t>
                      </a:r>
                    </a:p>
                  </a:txBody>
                  <a:tcPr/>
                </a:tc>
                <a:tc>
                  <a:txBody>
                    <a:bodyPr/>
                    <a:lstStyle/>
                    <a:p>
                      <a:r>
                        <a:rPr lang="en-US" sz="1000"/>
                        <a:t>1356</a:t>
                      </a:r>
                    </a:p>
                  </a:txBody>
                  <a:tcPr/>
                </a:tc>
                <a:tc>
                  <a:txBody>
                    <a:bodyPr/>
                    <a:lstStyle/>
                    <a:p>
                      <a:r>
                        <a:rPr lang="en-US" sz="1000"/>
                        <a:t>23</a:t>
                      </a:r>
                    </a:p>
                  </a:txBody>
                  <a:tcPr/>
                </a:tc>
                <a:tc>
                  <a:txBody>
                    <a:bodyPr/>
                    <a:lstStyle/>
                    <a:p>
                      <a:r>
                        <a:rPr lang="en-US" sz="1000"/>
                        <a:t>553</a:t>
                      </a:r>
                    </a:p>
                  </a:txBody>
                  <a:tcPr/>
                </a:tc>
                <a:tc>
                  <a:txBody>
                    <a:bodyPr/>
                    <a:lstStyle/>
                    <a:p>
                      <a:r>
                        <a:rPr lang="en-US" sz="1000"/>
                        <a:t>26</a:t>
                      </a:r>
                    </a:p>
                  </a:txBody>
                  <a:tcPr/>
                </a:tc>
                <a:tc>
                  <a:txBody>
                    <a:bodyPr/>
                    <a:lstStyle/>
                    <a:p>
                      <a:r>
                        <a:rPr lang="en-US" sz="1000"/>
                        <a:t>48</a:t>
                      </a:r>
                    </a:p>
                  </a:txBody>
                  <a:tcPr/>
                </a:tc>
                <a:tc>
                  <a:txBody>
                    <a:bodyPr/>
                    <a:lstStyle/>
                    <a:p>
                      <a:r>
                        <a:rPr lang="en-US" sz="1000"/>
                        <a:t>0</a:t>
                      </a:r>
                    </a:p>
                  </a:txBody>
                  <a:tcPr/>
                </a:tc>
                <a:tc>
                  <a:txBody>
                    <a:bodyPr/>
                    <a:lstStyle/>
                    <a:p>
                      <a:r>
                        <a:rPr lang="en-US" sz="1000"/>
                        <a:t>0.0319 %</a:t>
                      </a:r>
                    </a:p>
                  </a:txBody>
                  <a:tcPr/>
                </a:tc>
                <a:extLst>
                  <a:ext uri="{0D108BD9-81ED-4DB2-BD59-A6C34878D82A}">
                    <a16:rowId xmlns:a16="http://schemas.microsoft.com/office/drawing/2014/main" val="968232261"/>
                  </a:ext>
                </a:extLst>
              </a:tr>
              <a:tr h="370840">
                <a:tc>
                  <a:txBody>
                    <a:bodyPr/>
                    <a:lstStyle/>
                    <a:p>
                      <a:r>
                        <a:rPr lang="en-US" sz="1000"/>
                        <a:t>Orbea Argentina</a:t>
                      </a:r>
                    </a:p>
                  </a:txBody>
                  <a:tcPr/>
                </a:tc>
                <a:tc>
                  <a:txBody>
                    <a:bodyPr/>
                    <a:lstStyle/>
                    <a:p>
                      <a:r>
                        <a:rPr lang="en-US" sz="1000"/>
                        <a:t>62507</a:t>
                      </a:r>
                    </a:p>
                  </a:txBody>
                  <a:tcPr/>
                </a:tc>
                <a:tc>
                  <a:txBody>
                    <a:bodyPr/>
                    <a:lstStyle/>
                    <a:p>
                      <a:r>
                        <a:rPr lang="en-US" sz="1000"/>
                        <a:t>-27</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4088225874"/>
                  </a:ext>
                </a:extLst>
              </a:tr>
              <a:tr h="370840">
                <a:tc>
                  <a:txBody>
                    <a:bodyPr/>
                    <a:lstStyle/>
                    <a:p>
                      <a:r>
                        <a:rPr lang="en-US" sz="1000"/>
                        <a:t>Trek Bicycle Argentina</a:t>
                      </a:r>
                    </a:p>
                  </a:txBody>
                  <a:tcPr/>
                </a:tc>
                <a:tc>
                  <a:txBody>
                    <a:bodyPr/>
                    <a:lstStyle/>
                    <a:p>
                      <a:r>
                        <a:rPr lang="en-US" sz="1000"/>
                        <a:t>31245</a:t>
                      </a:r>
                    </a:p>
                  </a:txBody>
                  <a:tcPr/>
                </a:tc>
                <a:tc>
                  <a:txBody>
                    <a:bodyPr/>
                    <a:lstStyle/>
                    <a:p>
                      <a:r>
                        <a:rPr lang="en-US" sz="1000"/>
                        <a:t>6</a:t>
                      </a:r>
                    </a:p>
                  </a:txBody>
                  <a:tcPr/>
                </a:tc>
                <a:tc>
                  <a:txBody>
                    <a:bodyPr/>
                    <a:lstStyle/>
                    <a:p>
                      <a:r>
                        <a:rPr lang="en-US" sz="1000"/>
                        <a:t>21</a:t>
                      </a:r>
                    </a:p>
                  </a:txBody>
                  <a:tcPr/>
                </a:tc>
                <a:tc>
                  <a:txBody>
                    <a:bodyPr/>
                    <a:lstStyle/>
                    <a:p>
                      <a:r>
                        <a:rPr lang="en-US" sz="1000"/>
                        <a:t>713</a:t>
                      </a:r>
                    </a:p>
                  </a:txBody>
                  <a:tcPr/>
                </a:tc>
                <a:tc>
                  <a:txBody>
                    <a:bodyPr/>
                    <a:lstStyle/>
                    <a:p>
                      <a:r>
                        <a:rPr lang="en-US" sz="1000"/>
                        <a:t>28</a:t>
                      </a:r>
                    </a:p>
                  </a:txBody>
                  <a:tcPr/>
                </a:tc>
                <a:tc>
                  <a:txBody>
                    <a:bodyPr/>
                    <a:lstStyle/>
                    <a:p>
                      <a:r>
                        <a:rPr lang="en-US" sz="1000"/>
                        <a:t>41</a:t>
                      </a:r>
                    </a:p>
                  </a:txBody>
                  <a:tcPr/>
                </a:tc>
                <a:tc>
                  <a:txBody>
                    <a:bodyPr/>
                    <a:lstStyle/>
                    <a:p>
                      <a:r>
                        <a:rPr lang="en-US" sz="1000"/>
                        <a:t>0</a:t>
                      </a:r>
                    </a:p>
                  </a:txBody>
                  <a:tcPr/>
                </a:tc>
                <a:tc>
                  <a:txBody>
                    <a:bodyPr/>
                    <a:lstStyle/>
                    <a:p>
                      <a:r>
                        <a:rPr lang="en-US" sz="1000"/>
                        <a:t>0.1192 %</a:t>
                      </a:r>
                    </a:p>
                  </a:txBody>
                  <a:tcPr/>
                </a:tc>
                <a:extLst>
                  <a:ext uri="{0D108BD9-81ED-4DB2-BD59-A6C34878D82A}">
                    <a16:rowId xmlns:a16="http://schemas.microsoft.com/office/drawing/2014/main" val="462443514"/>
                  </a:ext>
                </a:extLst>
              </a:tr>
              <a:tr h="370840">
                <a:tc>
                  <a:txBody>
                    <a:bodyPr/>
                    <a:lstStyle/>
                    <a:p>
                      <a:r>
                        <a:rPr lang="en-US" sz="1000"/>
                        <a:t>Giant Bicycles Argentina</a:t>
                      </a:r>
                    </a:p>
                  </a:txBody>
                  <a:tcPr/>
                </a:tc>
                <a:tc>
                  <a:txBody>
                    <a:bodyPr/>
                    <a:lstStyle/>
                    <a:p>
                      <a:r>
                        <a:rPr lang="en-US" sz="1000"/>
                        <a:t>19721</a:t>
                      </a:r>
                    </a:p>
                  </a:txBody>
                  <a:tcPr/>
                </a:tc>
                <a:tc>
                  <a:txBody>
                    <a:bodyPr/>
                    <a:lstStyle/>
                    <a:p>
                      <a:r>
                        <a:rPr lang="en-US" sz="1000"/>
                        <a:t>26</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2132075385"/>
                  </a:ext>
                </a:extLst>
              </a:tr>
              <a:tr h="370840">
                <a:tc>
                  <a:txBody>
                    <a:bodyPr/>
                    <a:lstStyle/>
                    <a:p>
                      <a:r>
                        <a:rPr lang="en-US" sz="1000"/>
                        <a:t>Cannondale Argentina</a:t>
                      </a:r>
                    </a:p>
                  </a:txBody>
                  <a:tcPr/>
                </a:tc>
                <a:tc>
                  <a:txBody>
                    <a:bodyPr/>
                    <a:lstStyle/>
                    <a:p>
                      <a:r>
                        <a:rPr lang="en-US" sz="1000"/>
                        <a:t>10440</a:t>
                      </a:r>
                    </a:p>
                  </a:txBody>
                  <a:tcPr/>
                </a:tc>
                <a:tc>
                  <a:txBody>
                    <a:bodyPr/>
                    <a:lstStyle/>
                    <a:p>
                      <a:r>
                        <a:rPr lang="en-US" sz="1000"/>
                        <a:t>12</a:t>
                      </a:r>
                    </a:p>
                  </a:txBody>
                  <a:tcPr/>
                </a:tc>
                <a:tc>
                  <a:txBody>
                    <a:bodyPr/>
                    <a:lstStyle/>
                    <a:p>
                      <a:r>
                        <a:rPr lang="en-US" sz="1000"/>
                        <a:t>2</a:t>
                      </a:r>
                    </a:p>
                  </a:txBody>
                  <a:tcPr/>
                </a:tc>
                <a:tc>
                  <a:txBody>
                    <a:bodyPr/>
                    <a:lstStyle/>
                    <a:p>
                      <a:r>
                        <a:rPr lang="en-US" sz="1000"/>
                        <a:t>2</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0.0144 %</a:t>
                      </a:r>
                    </a:p>
                  </a:txBody>
                  <a:tcPr/>
                </a:tc>
                <a:extLst>
                  <a:ext uri="{0D108BD9-81ED-4DB2-BD59-A6C34878D82A}">
                    <a16:rowId xmlns:a16="http://schemas.microsoft.com/office/drawing/2014/main" val="3209393395"/>
                  </a:ext>
                </a:extLst>
              </a:tr>
              <a:tr h="370840">
                <a:tc>
                  <a:txBody>
                    <a:bodyPr/>
                    <a:lstStyle/>
                    <a:p>
                      <a:r>
                        <a:rPr lang="en-US" sz="1000"/>
                        <a:t>Merida Bikes Argentina</a:t>
                      </a:r>
                    </a:p>
                  </a:txBody>
                  <a:tcPr/>
                </a:tc>
                <a:tc>
                  <a:txBody>
                    <a:bodyPr/>
                    <a:lstStyle/>
                    <a:p>
                      <a:r>
                        <a:rPr lang="en-US" sz="1000"/>
                        <a:t>6758</a:t>
                      </a:r>
                    </a:p>
                  </a:txBody>
                  <a:tcPr/>
                </a:tc>
                <a:tc>
                  <a:txBody>
                    <a:bodyPr/>
                    <a:lstStyle/>
                    <a:p>
                      <a:r>
                        <a:rPr lang="en-US" sz="1000"/>
                        <a:t>39</a:t>
                      </a:r>
                    </a:p>
                  </a:txBody>
                  <a:tcPr/>
                </a:tc>
                <a:tc>
                  <a:txBody>
                    <a:bodyPr/>
                    <a:lstStyle/>
                    <a:p>
                      <a:r>
                        <a:rPr lang="en-US" sz="1000"/>
                        <a:t>6</a:t>
                      </a:r>
                    </a:p>
                  </a:txBody>
                  <a:tcPr/>
                </a:tc>
                <a:tc>
                  <a:txBody>
                    <a:bodyPr/>
                    <a:lstStyle/>
                    <a:p>
                      <a:r>
                        <a:rPr lang="en-US" sz="1000"/>
                        <a:t>51</a:t>
                      </a:r>
                    </a:p>
                  </a:txBody>
                  <a:tcPr/>
                </a:tc>
                <a:tc>
                  <a:txBody>
                    <a:bodyPr/>
                    <a:lstStyle/>
                    <a:p>
                      <a:r>
                        <a:rPr lang="en-US" sz="1000"/>
                        <a:t>0</a:t>
                      </a:r>
                    </a:p>
                  </a:txBody>
                  <a:tcPr/>
                </a:tc>
                <a:tc>
                  <a:txBody>
                    <a:bodyPr/>
                    <a:lstStyle/>
                    <a:p>
                      <a:r>
                        <a:rPr lang="en-US" sz="1000"/>
                        <a:t>4</a:t>
                      </a:r>
                    </a:p>
                  </a:txBody>
                  <a:tcPr/>
                </a:tc>
                <a:tc>
                  <a:txBody>
                    <a:bodyPr/>
                    <a:lstStyle/>
                    <a:p>
                      <a:r>
                        <a:rPr lang="en-US" sz="1000"/>
                        <a:t>0</a:t>
                      </a:r>
                    </a:p>
                  </a:txBody>
                  <a:tcPr/>
                </a:tc>
                <a:tc>
                  <a:txBody>
                    <a:bodyPr/>
                    <a:lstStyle/>
                    <a:p>
                      <a:r>
                        <a:rPr lang="en-US" sz="1000"/>
                        <a:t>0.1360 %</a:t>
                      </a:r>
                    </a:p>
                  </a:txBody>
                  <a:tcPr/>
                </a:tc>
                <a:extLst>
                  <a:ext uri="{0D108BD9-81ED-4DB2-BD59-A6C34878D82A}">
                    <a16:rowId xmlns:a16="http://schemas.microsoft.com/office/drawing/2014/main" val="2815503751"/>
                  </a:ext>
                </a:extLst>
              </a:tr>
              <a:tr h="370840">
                <a:tc>
                  <a:txBody>
                    <a:bodyPr/>
                    <a:lstStyle/>
                    <a:p>
                      <a:r>
                        <a:rPr lang="en-US" sz="1000"/>
                        <a:t>Cervelo Argentina</a:t>
                      </a:r>
                    </a:p>
                  </a:txBody>
                  <a:tcPr/>
                </a:tc>
                <a:tc>
                  <a:txBody>
                    <a:bodyPr/>
                    <a:lstStyle/>
                    <a:p>
                      <a:r>
                        <a:rPr lang="en-US" sz="1000"/>
                        <a:t>2496</a:t>
                      </a:r>
                    </a:p>
                  </a:txBody>
                  <a:tcPr/>
                </a:tc>
                <a:tc>
                  <a:txBody>
                    <a:bodyPr/>
                    <a:lstStyle/>
                    <a:p>
                      <a:r>
                        <a:rPr lang="en-US" sz="1000"/>
                        <a:t>22</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3073114816"/>
                  </a:ext>
                </a:extLst>
              </a:tr>
            </a:tbl>
          </a:graphicData>
        </a:graphic>
      </p:graphicFrame>
      <p:sp>
        <p:nvSpPr>
          <p:cNvPr id="4" name="Text Placeholder 3">
            <a:extLst>
              <a:ext uri="{FF2B5EF4-FFF2-40B4-BE49-F238E27FC236}">
                <a16:creationId xmlns:a16="http://schemas.microsoft.com/office/drawing/2014/main" id="{0EF2626D-2B63-4B64-A5F9-4FAD4F0B92E3}"/>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22943505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0C565E-D102-4BE2-9C44-A68BAC6E7205}"/>
              </a:ext>
            </a:extLst>
          </p:cNvPr>
          <p:cNvSpPr>
            <a:spLocks noGrp="1"/>
          </p:cNvSpPr>
          <p:nvPr>
            <p:ph type="title"/>
          </p:nvPr>
        </p:nvSpPr>
        <p:spPr/>
        <p:txBody>
          <a:bodyPr/>
          <a:lstStyle/>
          <a:p>
            <a:r>
              <a:rPr lang="en-US"/>
              <a:t>Facebook Key Metrics Radar | Scott</a:t>
            </a:r>
          </a:p>
        </p:txBody>
      </p:sp>
      <p:graphicFrame>
        <p:nvGraphicFramePr>
          <p:cNvPr id="6" name="Chart Placeholder 5">
            <a:extLst>
              <a:ext uri="{FF2B5EF4-FFF2-40B4-BE49-F238E27FC236}">
                <a16:creationId xmlns:a16="http://schemas.microsoft.com/office/drawing/2014/main" id="{9C84F4ED-41E6-4C77-BDC3-C67DA5E8BB04}"/>
              </a:ext>
            </a:extLst>
          </p:cNvPr>
          <p:cNvGraphicFramePr>
            <a:graphicFrameLocks noGrp="1"/>
          </p:cNvGraphicFramePr>
          <p:nvPr>
            <p:ph type="chart" sz="quarter" idx="13"/>
            <p:extLst>
              <p:ext uri="{D42A27DB-BD31-4B8C-83A1-F6EECF244321}">
                <p14:modId xmlns:p14="http://schemas.microsoft.com/office/powerpoint/2010/main" val="40654582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394683-AB79-4B9E-9D50-1ABD9C1CD04E}"/>
              </a:ext>
            </a:extLst>
          </p:cNvPr>
          <p:cNvSpPr>
            <a:spLocks noGrp="1"/>
          </p:cNvSpPr>
          <p:nvPr>
            <p:ph type="body" sz="quarter" idx="14"/>
          </p:nvPr>
        </p:nvSpPr>
        <p:spPr/>
        <p:txBody>
          <a:bodyPr/>
          <a:lstStyle/>
          <a:p>
            <a:r>
              <a:rPr lang="en-US"/>
              <a:t>03/12/2022 - 04/11/2022</a:t>
            </a:r>
          </a:p>
        </p:txBody>
      </p:sp>
      <p:sp>
        <p:nvSpPr>
          <p:cNvPr id="5" name="Footer Placeholder 4">
            <a:extLst>
              <a:ext uri="{FF2B5EF4-FFF2-40B4-BE49-F238E27FC236}">
                <a16:creationId xmlns:a16="http://schemas.microsoft.com/office/drawing/2014/main" id="{CA869D82-2F06-42E0-B4C4-976E58E32B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676635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11D28-A2DB-4ED6-87A5-EDF5FC0E19D1}"/>
              </a:ext>
            </a:extLst>
          </p:cNvPr>
          <p:cNvSpPr>
            <a:spLocks noGrp="1"/>
          </p:cNvSpPr>
          <p:nvPr>
            <p:ph type="title"/>
          </p:nvPr>
        </p:nvSpPr>
        <p:spPr/>
        <p:txBody>
          <a:bodyPr/>
          <a:lstStyle/>
          <a:p>
            <a:r>
              <a:rPr lang="en-US"/>
              <a:t>Facebook Page Likes Total | Scott</a:t>
            </a:r>
          </a:p>
        </p:txBody>
      </p:sp>
      <p:graphicFrame>
        <p:nvGraphicFramePr>
          <p:cNvPr id="6" name="Chart Placeholder 5">
            <a:extLst>
              <a:ext uri="{FF2B5EF4-FFF2-40B4-BE49-F238E27FC236}">
                <a16:creationId xmlns:a16="http://schemas.microsoft.com/office/drawing/2014/main" id="{9D9F6D18-1678-40A2-BBE8-45011CE60CE3}"/>
              </a:ext>
            </a:extLst>
          </p:cNvPr>
          <p:cNvGraphicFramePr>
            <a:graphicFrameLocks noGrp="1"/>
          </p:cNvGraphicFramePr>
          <p:nvPr>
            <p:ph type="chart" sz="quarter" idx="13"/>
            <p:extLst>
              <p:ext uri="{D42A27DB-BD31-4B8C-83A1-F6EECF244321}">
                <p14:modId xmlns:p14="http://schemas.microsoft.com/office/powerpoint/2010/main" val="3940042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9AAA69C-85F9-45D7-9BC5-9CE5B42FB992}"/>
              </a:ext>
            </a:extLst>
          </p:cNvPr>
          <p:cNvSpPr>
            <a:spLocks noGrp="1"/>
          </p:cNvSpPr>
          <p:nvPr>
            <p:ph type="body" sz="quarter" idx="14"/>
          </p:nvPr>
        </p:nvSpPr>
        <p:spPr/>
        <p:txBody>
          <a:bodyPr/>
          <a:lstStyle/>
          <a:p>
            <a:r>
              <a:rPr lang="en-US"/>
              <a:t>03/12/2022 - 04/11/2022</a:t>
            </a:r>
          </a:p>
        </p:txBody>
      </p:sp>
      <p:sp>
        <p:nvSpPr>
          <p:cNvPr id="5" name="Footer Placeholder 4">
            <a:extLst>
              <a:ext uri="{FF2B5EF4-FFF2-40B4-BE49-F238E27FC236}">
                <a16:creationId xmlns:a16="http://schemas.microsoft.com/office/drawing/2014/main" id="{90AA1E71-BDFE-4EDB-A081-65FC570A342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220885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A87C9-4E60-42C5-9F71-1D2130D3AE2E}"/>
              </a:ext>
            </a:extLst>
          </p:cNvPr>
          <p:cNvSpPr>
            <a:spLocks noGrp="1"/>
          </p:cNvSpPr>
          <p:nvPr>
            <p:ph type="title"/>
          </p:nvPr>
        </p:nvSpPr>
        <p:spPr/>
        <p:txBody>
          <a:bodyPr/>
          <a:lstStyle/>
          <a:p>
            <a:r>
              <a:rPr lang="en-US"/>
              <a:t>Facebook Fans Change | Scott</a:t>
            </a:r>
          </a:p>
        </p:txBody>
      </p:sp>
      <p:graphicFrame>
        <p:nvGraphicFramePr>
          <p:cNvPr id="6" name="Chart Placeholder 5">
            <a:extLst>
              <a:ext uri="{FF2B5EF4-FFF2-40B4-BE49-F238E27FC236}">
                <a16:creationId xmlns:a16="http://schemas.microsoft.com/office/drawing/2014/main" id="{33FFA8EA-EE2E-4FD8-A45B-9CF72F7530A0}"/>
              </a:ext>
            </a:extLst>
          </p:cNvPr>
          <p:cNvGraphicFramePr>
            <a:graphicFrameLocks noGrp="1"/>
          </p:cNvGraphicFramePr>
          <p:nvPr>
            <p:ph type="chart" sz="quarter" idx="13"/>
            <p:extLst>
              <p:ext uri="{D42A27DB-BD31-4B8C-83A1-F6EECF244321}">
                <p14:modId xmlns:p14="http://schemas.microsoft.com/office/powerpoint/2010/main" val="38912581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FCE25FA-CF63-4F96-9F3C-7051B8285CE8}"/>
              </a:ext>
            </a:extLst>
          </p:cNvPr>
          <p:cNvSpPr>
            <a:spLocks noGrp="1"/>
          </p:cNvSpPr>
          <p:nvPr>
            <p:ph type="body" sz="quarter" idx="14"/>
          </p:nvPr>
        </p:nvSpPr>
        <p:spPr/>
        <p:txBody>
          <a:bodyPr/>
          <a:lstStyle/>
          <a:p>
            <a:r>
              <a:rPr lang="en-US"/>
              <a:t>03/12/2022 - 04/11/2022</a:t>
            </a:r>
          </a:p>
        </p:txBody>
      </p:sp>
      <p:sp>
        <p:nvSpPr>
          <p:cNvPr id="5" name="Footer Placeholder 4">
            <a:extLst>
              <a:ext uri="{FF2B5EF4-FFF2-40B4-BE49-F238E27FC236}">
                <a16:creationId xmlns:a16="http://schemas.microsoft.com/office/drawing/2014/main" id="{195488FD-DA13-43A0-9CFE-A39D4C63054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351348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425FE-5958-4FA9-B190-86D28BECE234}"/>
              </a:ext>
            </a:extLst>
          </p:cNvPr>
          <p:cNvSpPr>
            <a:spLocks noGrp="1"/>
          </p:cNvSpPr>
          <p:nvPr>
            <p:ph type="title"/>
          </p:nvPr>
        </p:nvSpPr>
        <p:spPr/>
        <p:txBody>
          <a:bodyPr/>
          <a:lstStyle/>
          <a:p>
            <a:r>
              <a:rPr lang="en-US"/>
              <a:t>Facebook Fans Change Per Weekday | Scott</a:t>
            </a:r>
          </a:p>
        </p:txBody>
      </p:sp>
      <p:graphicFrame>
        <p:nvGraphicFramePr>
          <p:cNvPr id="6" name="Chart Placeholder 5">
            <a:extLst>
              <a:ext uri="{FF2B5EF4-FFF2-40B4-BE49-F238E27FC236}">
                <a16:creationId xmlns:a16="http://schemas.microsoft.com/office/drawing/2014/main" id="{F8DFC3B7-3C8B-4D88-B07C-051348E50747}"/>
              </a:ext>
            </a:extLst>
          </p:cNvPr>
          <p:cNvGraphicFramePr>
            <a:graphicFrameLocks noGrp="1"/>
          </p:cNvGraphicFramePr>
          <p:nvPr>
            <p:ph type="chart" sz="quarter" idx="13"/>
            <p:extLst>
              <p:ext uri="{D42A27DB-BD31-4B8C-83A1-F6EECF244321}">
                <p14:modId xmlns:p14="http://schemas.microsoft.com/office/powerpoint/2010/main" val="3654694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08BF558-9001-4040-8262-C9FA5D4169C6}"/>
              </a:ext>
            </a:extLst>
          </p:cNvPr>
          <p:cNvSpPr>
            <a:spLocks noGrp="1"/>
          </p:cNvSpPr>
          <p:nvPr>
            <p:ph type="body" sz="quarter" idx="14"/>
          </p:nvPr>
        </p:nvSpPr>
        <p:spPr/>
        <p:txBody>
          <a:bodyPr/>
          <a:lstStyle/>
          <a:p>
            <a:r>
              <a:rPr lang="en-US"/>
              <a:t>03/12/2022 - 04/11/2022</a:t>
            </a:r>
          </a:p>
        </p:txBody>
      </p:sp>
      <p:sp>
        <p:nvSpPr>
          <p:cNvPr id="5" name="Footer Placeholder 4">
            <a:extLst>
              <a:ext uri="{FF2B5EF4-FFF2-40B4-BE49-F238E27FC236}">
                <a16:creationId xmlns:a16="http://schemas.microsoft.com/office/drawing/2014/main" id="{3C95E8B3-D27A-405C-800F-23848CF37D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245138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011A2-EABF-4496-BAFC-6E97C2E52349}"/>
              </a:ext>
            </a:extLst>
          </p:cNvPr>
          <p:cNvSpPr>
            <a:spLocks noGrp="1"/>
          </p:cNvSpPr>
          <p:nvPr>
            <p:ph type="title"/>
          </p:nvPr>
        </p:nvSpPr>
        <p:spPr/>
        <p:txBody>
          <a:bodyPr/>
          <a:lstStyle/>
          <a:p>
            <a:r>
              <a:rPr lang="en-US"/>
              <a:t>Facebook Fans Change Rate | Scott</a:t>
            </a:r>
          </a:p>
        </p:txBody>
      </p:sp>
      <p:graphicFrame>
        <p:nvGraphicFramePr>
          <p:cNvPr id="6" name="Chart Placeholder 5">
            <a:extLst>
              <a:ext uri="{FF2B5EF4-FFF2-40B4-BE49-F238E27FC236}">
                <a16:creationId xmlns:a16="http://schemas.microsoft.com/office/drawing/2014/main" id="{53F43897-E9BD-4E29-A015-F997E8DFFBF4}"/>
              </a:ext>
            </a:extLst>
          </p:cNvPr>
          <p:cNvGraphicFramePr>
            <a:graphicFrameLocks noGrp="1"/>
          </p:cNvGraphicFramePr>
          <p:nvPr>
            <p:ph type="chart" sz="quarter" idx="13"/>
            <p:extLst>
              <p:ext uri="{D42A27DB-BD31-4B8C-83A1-F6EECF244321}">
                <p14:modId xmlns:p14="http://schemas.microsoft.com/office/powerpoint/2010/main" val="36295146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A2EC2F4-7843-4F00-B730-3086C0F5B4BF}"/>
              </a:ext>
            </a:extLst>
          </p:cNvPr>
          <p:cNvSpPr>
            <a:spLocks noGrp="1"/>
          </p:cNvSpPr>
          <p:nvPr>
            <p:ph type="body" sz="quarter" idx="14"/>
          </p:nvPr>
        </p:nvSpPr>
        <p:spPr/>
        <p:txBody>
          <a:bodyPr/>
          <a:lstStyle/>
          <a:p>
            <a:r>
              <a:rPr lang="en-US"/>
              <a:t>03/12/2022 - 04/11/2022</a:t>
            </a:r>
          </a:p>
        </p:txBody>
      </p:sp>
      <p:sp>
        <p:nvSpPr>
          <p:cNvPr id="5" name="Footer Placeholder 4">
            <a:extLst>
              <a:ext uri="{FF2B5EF4-FFF2-40B4-BE49-F238E27FC236}">
                <a16:creationId xmlns:a16="http://schemas.microsoft.com/office/drawing/2014/main" id="{6D2306BA-31B3-4959-A72A-DB91335178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439707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93EF52-0AC0-42C4-A00C-1F35DA81F97A}"/>
              </a:ext>
            </a:extLst>
          </p:cNvPr>
          <p:cNvSpPr>
            <a:spLocks noGrp="1"/>
          </p:cNvSpPr>
          <p:nvPr>
            <p:ph type="title"/>
          </p:nvPr>
        </p:nvSpPr>
        <p:spPr/>
        <p:txBody>
          <a:bodyPr/>
          <a:lstStyle/>
          <a:p>
            <a:r>
              <a:rPr lang="en-US"/>
              <a:t>Facebook Own Posts | Scott</a:t>
            </a:r>
          </a:p>
        </p:txBody>
      </p:sp>
      <p:graphicFrame>
        <p:nvGraphicFramePr>
          <p:cNvPr id="6" name="Chart Placeholder 5">
            <a:extLst>
              <a:ext uri="{FF2B5EF4-FFF2-40B4-BE49-F238E27FC236}">
                <a16:creationId xmlns:a16="http://schemas.microsoft.com/office/drawing/2014/main" id="{EF0127AE-B81F-45C7-8654-616A330BB353}"/>
              </a:ext>
            </a:extLst>
          </p:cNvPr>
          <p:cNvGraphicFramePr>
            <a:graphicFrameLocks noGrp="1"/>
          </p:cNvGraphicFramePr>
          <p:nvPr>
            <p:ph type="chart" sz="quarter" idx="13"/>
            <p:extLst>
              <p:ext uri="{D42A27DB-BD31-4B8C-83A1-F6EECF244321}">
                <p14:modId xmlns:p14="http://schemas.microsoft.com/office/powerpoint/2010/main" val="4130353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D99E43-DFBC-4D14-82B3-AA13F7077A32}"/>
              </a:ext>
            </a:extLst>
          </p:cNvPr>
          <p:cNvSpPr>
            <a:spLocks noGrp="1"/>
          </p:cNvSpPr>
          <p:nvPr>
            <p:ph type="body" sz="quarter" idx="14"/>
          </p:nvPr>
        </p:nvSpPr>
        <p:spPr/>
        <p:txBody>
          <a:bodyPr/>
          <a:lstStyle/>
          <a:p>
            <a:r>
              <a:rPr lang="en-US"/>
              <a:t>03/12/2022 - 04/11/2022</a:t>
            </a:r>
          </a:p>
        </p:txBody>
      </p:sp>
      <p:sp>
        <p:nvSpPr>
          <p:cNvPr id="5" name="Footer Placeholder 4">
            <a:extLst>
              <a:ext uri="{FF2B5EF4-FFF2-40B4-BE49-F238E27FC236}">
                <a16:creationId xmlns:a16="http://schemas.microsoft.com/office/drawing/2014/main" id="{5B0A9075-0AA8-477A-92EE-DBDBC5BB079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356653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1217E-5A9C-409C-9D8E-06965074D304}"/>
              </a:ext>
            </a:extLst>
          </p:cNvPr>
          <p:cNvSpPr>
            <a:spLocks noGrp="1"/>
          </p:cNvSpPr>
          <p:nvPr>
            <p:ph type="title"/>
          </p:nvPr>
        </p:nvSpPr>
        <p:spPr/>
        <p:txBody>
          <a:bodyPr/>
          <a:lstStyle/>
          <a:p>
            <a:r>
              <a:rPr lang="en-US"/>
              <a:t>Facebook Interaction Rate | Scott</a:t>
            </a:r>
          </a:p>
        </p:txBody>
      </p:sp>
      <p:graphicFrame>
        <p:nvGraphicFramePr>
          <p:cNvPr id="6" name="Chart Placeholder 5">
            <a:extLst>
              <a:ext uri="{FF2B5EF4-FFF2-40B4-BE49-F238E27FC236}">
                <a16:creationId xmlns:a16="http://schemas.microsoft.com/office/drawing/2014/main" id="{9ACA4A0C-3966-439F-85FD-10062C6B7D6E}"/>
              </a:ext>
            </a:extLst>
          </p:cNvPr>
          <p:cNvGraphicFramePr>
            <a:graphicFrameLocks noGrp="1"/>
          </p:cNvGraphicFramePr>
          <p:nvPr>
            <p:ph type="chart" sz="quarter" idx="13"/>
            <p:extLst>
              <p:ext uri="{D42A27DB-BD31-4B8C-83A1-F6EECF244321}">
                <p14:modId xmlns:p14="http://schemas.microsoft.com/office/powerpoint/2010/main" val="10259443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9F8ED7-A496-4BD6-B5A7-15A45BD8013F}"/>
              </a:ext>
            </a:extLst>
          </p:cNvPr>
          <p:cNvSpPr>
            <a:spLocks noGrp="1"/>
          </p:cNvSpPr>
          <p:nvPr>
            <p:ph type="body" sz="quarter" idx="14"/>
          </p:nvPr>
        </p:nvSpPr>
        <p:spPr/>
        <p:txBody>
          <a:bodyPr/>
          <a:lstStyle/>
          <a:p>
            <a:r>
              <a:rPr lang="en-US"/>
              <a:t>03/12/2022 - 04/11/2022</a:t>
            </a:r>
          </a:p>
        </p:txBody>
      </p:sp>
      <p:sp>
        <p:nvSpPr>
          <p:cNvPr id="5" name="Footer Placeholder 4">
            <a:extLst>
              <a:ext uri="{FF2B5EF4-FFF2-40B4-BE49-F238E27FC236}">
                <a16:creationId xmlns:a16="http://schemas.microsoft.com/office/drawing/2014/main" id="{D1D16F3E-3E88-4D8E-8785-7D8396C6D50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496342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E1C5C-5DE1-4064-96D9-E3BA3DFF574A}"/>
              </a:ext>
            </a:extLst>
          </p:cNvPr>
          <p:cNvSpPr>
            <a:spLocks noGrp="1"/>
          </p:cNvSpPr>
          <p:nvPr>
            <p:ph type="title"/>
          </p:nvPr>
        </p:nvSpPr>
        <p:spPr/>
        <p:txBody>
          <a:bodyPr/>
          <a:lstStyle/>
          <a:p>
            <a:r>
              <a:rPr lang="en-US"/>
              <a:t>Facebook Own Posts By Weekday | Scott</a:t>
            </a:r>
          </a:p>
        </p:txBody>
      </p:sp>
      <p:graphicFrame>
        <p:nvGraphicFramePr>
          <p:cNvPr id="6" name="Chart Placeholder 5">
            <a:extLst>
              <a:ext uri="{FF2B5EF4-FFF2-40B4-BE49-F238E27FC236}">
                <a16:creationId xmlns:a16="http://schemas.microsoft.com/office/drawing/2014/main" id="{6FE1972B-8C9C-4200-A42F-D4CE5774D75B}"/>
              </a:ext>
            </a:extLst>
          </p:cNvPr>
          <p:cNvGraphicFramePr>
            <a:graphicFrameLocks noGrp="1"/>
          </p:cNvGraphicFramePr>
          <p:nvPr>
            <p:ph type="chart" sz="quarter" idx="13"/>
            <p:extLst>
              <p:ext uri="{D42A27DB-BD31-4B8C-83A1-F6EECF244321}">
                <p14:modId xmlns:p14="http://schemas.microsoft.com/office/powerpoint/2010/main" val="29922747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FFDC90-224A-4E6C-9291-C960E0435257}"/>
              </a:ext>
            </a:extLst>
          </p:cNvPr>
          <p:cNvSpPr>
            <a:spLocks noGrp="1"/>
          </p:cNvSpPr>
          <p:nvPr>
            <p:ph type="body" sz="quarter" idx="14"/>
          </p:nvPr>
        </p:nvSpPr>
        <p:spPr/>
        <p:txBody>
          <a:bodyPr/>
          <a:lstStyle/>
          <a:p>
            <a:r>
              <a:rPr lang="en-US"/>
              <a:t>03/12/2022 - 04/11/2022</a:t>
            </a:r>
          </a:p>
        </p:txBody>
      </p:sp>
      <p:sp>
        <p:nvSpPr>
          <p:cNvPr id="5" name="Footer Placeholder 4">
            <a:extLst>
              <a:ext uri="{FF2B5EF4-FFF2-40B4-BE49-F238E27FC236}">
                <a16:creationId xmlns:a16="http://schemas.microsoft.com/office/drawing/2014/main" id="{3F97569E-1AB1-457F-883A-4ED98C9BA95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719400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44F709-CF5C-46C8-A037-8EE9E8BE6399}"/>
              </a:ext>
            </a:extLst>
          </p:cNvPr>
          <p:cNvSpPr>
            <a:spLocks noGrp="1"/>
          </p:cNvSpPr>
          <p:nvPr>
            <p:ph type="title"/>
          </p:nvPr>
        </p:nvSpPr>
        <p:spPr/>
        <p:txBody>
          <a:bodyPr/>
          <a:lstStyle/>
          <a:p>
            <a:r>
              <a:rPr lang="en-US"/>
              <a:t>Facebook Interaction Rate By Weekday | Scott</a:t>
            </a:r>
          </a:p>
        </p:txBody>
      </p:sp>
      <p:graphicFrame>
        <p:nvGraphicFramePr>
          <p:cNvPr id="6" name="Chart Placeholder 5">
            <a:extLst>
              <a:ext uri="{FF2B5EF4-FFF2-40B4-BE49-F238E27FC236}">
                <a16:creationId xmlns:a16="http://schemas.microsoft.com/office/drawing/2014/main" id="{FFFC684F-A1ED-493C-877A-C83EDE154FBB}"/>
              </a:ext>
            </a:extLst>
          </p:cNvPr>
          <p:cNvGraphicFramePr>
            <a:graphicFrameLocks noGrp="1"/>
          </p:cNvGraphicFramePr>
          <p:nvPr>
            <p:ph type="chart" sz="quarter" idx="13"/>
            <p:extLst>
              <p:ext uri="{D42A27DB-BD31-4B8C-83A1-F6EECF244321}">
                <p14:modId xmlns:p14="http://schemas.microsoft.com/office/powerpoint/2010/main" val="1770957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D8D8FC-5A6B-4F5D-B882-906939436EF0}"/>
              </a:ext>
            </a:extLst>
          </p:cNvPr>
          <p:cNvSpPr>
            <a:spLocks noGrp="1"/>
          </p:cNvSpPr>
          <p:nvPr>
            <p:ph type="body" sz="quarter" idx="14"/>
          </p:nvPr>
        </p:nvSpPr>
        <p:spPr/>
        <p:txBody>
          <a:bodyPr/>
          <a:lstStyle/>
          <a:p>
            <a:r>
              <a:rPr lang="en-US"/>
              <a:t>03/12/2022 - 04/11/2022</a:t>
            </a:r>
          </a:p>
        </p:txBody>
      </p:sp>
      <p:sp>
        <p:nvSpPr>
          <p:cNvPr id="5" name="Footer Placeholder 4">
            <a:extLst>
              <a:ext uri="{FF2B5EF4-FFF2-40B4-BE49-F238E27FC236}">
                <a16:creationId xmlns:a16="http://schemas.microsoft.com/office/drawing/2014/main" id="{9C610F15-FD1C-416E-A60E-74B21BE55F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402737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CEBDDC-1CBA-42FC-B48C-C4E064BCB650}"/>
              </a:ext>
            </a:extLst>
          </p:cNvPr>
          <p:cNvSpPr>
            <a:spLocks noGrp="1"/>
          </p:cNvSpPr>
          <p:nvPr>
            <p:ph type="title"/>
          </p:nvPr>
        </p:nvSpPr>
        <p:spPr/>
        <p:txBody>
          <a:bodyPr/>
          <a:lstStyle/>
          <a:p>
            <a:r>
              <a:rPr lang="en-US"/>
              <a:t>Facebook Own Posts By Hour | Scott</a:t>
            </a:r>
          </a:p>
        </p:txBody>
      </p:sp>
      <p:graphicFrame>
        <p:nvGraphicFramePr>
          <p:cNvPr id="6" name="Chart Placeholder 5">
            <a:extLst>
              <a:ext uri="{FF2B5EF4-FFF2-40B4-BE49-F238E27FC236}">
                <a16:creationId xmlns:a16="http://schemas.microsoft.com/office/drawing/2014/main" id="{9E9E8E3A-0BD5-4625-B109-B37F257A17F7}"/>
              </a:ext>
            </a:extLst>
          </p:cNvPr>
          <p:cNvGraphicFramePr>
            <a:graphicFrameLocks noGrp="1"/>
          </p:cNvGraphicFramePr>
          <p:nvPr>
            <p:ph type="chart" sz="quarter" idx="13"/>
            <p:extLst>
              <p:ext uri="{D42A27DB-BD31-4B8C-83A1-F6EECF244321}">
                <p14:modId xmlns:p14="http://schemas.microsoft.com/office/powerpoint/2010/main" val="33410191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35F451-D832-4EB6-8E5E-CFF5070BA2C1}"/>
              </a:ext>
            </a:extLst>
          </p:cNvPr>
          <p:cNvSpPr>
            <a:spLocks noGrp="1"/>
          </p:cNvSpPr>
          <p:nvPr>
            <p:ph type="body" sz="quarter" idx="14"/>
          </p:nvPr>
        </p:nvSpPr>
        <p:spPr/>
        <p:txBody>
          <a:bodyPr/>
          <a:lstStyle/>
          <a:p>
            <a:r>
              <a:rPr lang="en-US"/>
              <a:t>03/12/2022 - 04/11/2022</a:t>
            </a:r>
          </a:p>
        </p:txBody>
      </p:sp>
      <p:sp>
        <p:nvSpPr>
          <p:cNvPr id="5" name="Footer Placeholder 4">
            <a:extLst>
              <a:ext uri="{FF2B5EF4-FFF2-40B4-BE49-F238E27FC236}">
                <a16:creationId xmlns:a16="http://schemas.microsoft.com/office/drawing/2014/main" id="{1F045043-1758-4BD6-BAC7-264ADA1143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755198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11D1B2-158E-499C-BF4B-4B7262050208}"/>
              </a:ext>
            </a:extLst>
          </p:cNvPr>
          <p:cNvSpPr>
            <a:spLocks noGrp="1"/>
          </p:cNvSpPr>
          <p:nvPr>
            <p:ph type="title"/>
          </p:nvPr>
        </p:nvSpPr>
        <p:spPr/>
        <p:txBody>
          <a:bodyPr/>
          <a:lstStyle/>
          <a:p>
            <a:r>
              <a:rPr lang="en-US"/>
              <a:t>Facebook Interaction Rate By Hour | Scott</a:t>
            </a:r>
          </a:p>
        </p:txBody>
      </p:sp>
      <p:graphicFrame>
        <p:nvGraphicFramePr>
          <p:cNvPr id="6" name="Chart Placeholder 5">
            <a:extLst>
              <a:ext uri="{FF2B5EF4-FFF2-40B4-BE49-F238E27FC236}">
                <a16:creationId xmlns:a16="http://schemas.microsoft.com/office/drawing/2014/main" id="{5D00436B-11E6-4BC2-AD2C-86FD39AC6ABC}"/>
              </a:ext>
            </a:extLst>
          </p:cNvPr>
          <p:cNvGraphicFramePr>
            <a:graphicFrameLocks noGrp="1"/>
          </p:cNvGraphicFramePr>
          <p:nvPr>
            <p:ph type="chart" sz="quarter" idx="13"/>
            <p:extLst>
              <p:ext uri="{D42A27DB-BD31-4B8C-83A1-F6EECF244321}">
                <p14:modId xmlns:p14="http://schemas.microsoft.com/office/powerpoint/2010/main" val="5022317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60024D-6039-401D-AC20-9C77ED6888D5}"/>
              </a:ext>
            </a:extLst>
          </p:cNvPr>
          <p:cNvSpPr>
            <a:spLocks noGrp="1"/>
          </p:cNvSpPr>
          <p:nvPr>
            <p:ph type="body" sz="quarter" idx="14"/>
          </p:nvPr>
        </p:nvSpPr>
        <p:spPr/>
        <p:txBody>
          <a:bodyPr/>
          <a:lstStyle/>
          <a:p>
            <a:r>
              <a:rPr lang="en-US"/>
              <a:t>03/12/2022 - 04/11/2022</a:t>
            </a:r>
          </a:p>
        </p:txBody>
      </p:sp>
      <p:sp>
        <p:nvSpPr>
          <p:cNvPr id="5" name="Footer Placeholder 4">
            <a:extLst>
              <a:ext uri="{FF2B5EF4-FFF2-40B4-BE49-F238E27FC236}">
                <a16:creationId xmlns:a16="http://schemas.microsoft.com/office/drawing/2014/main" id="{0E0FBFCC-4CC4-47DB-910E-BF7F6FCE6E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866276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FFA3C-4E01-492E-BD8D-9A7A93D7CE5D}"/>
              </a:ext>
            </a:extLst>
          </p:cNvPr>
          <p:cNvSpPr>
            <a:spLocks noGrp="1"/>
          </p:cNvSpPr>
          <p:nvPr>
            <p:ph type="title"/>
          </p:nvPr>
        </p:nvSpPr>
        <p:spPr/>
        <p:txBody>
          <a:bodyPr/>
          <a:lstStyle/>
          <a:p>
            <a:r>
              <a:rPr lang="en-US"/>
              <a:t>Facebook Post Type Distribution Per Profile | Scott</a:t>
            </a:r>
          </a:p>
        </p:txBody>
      </p:sp>
      <p:graphicFrame>
        <p:nvGraphicFramePr>
          <p:cNvPr id="6" name="Chart Placeholder 5">
            <a:extLst>
              <a:ext uri="{FF2B5EF4-FFF2-40B4-BE49-F238E27FC236}">
                <a16:creationId xmlns:a16="http://schemas.microsoft.com/office/drawing/2014/main" id="{BD35B0D7-CB8D-4C2B-9BA4-8A8D7186F3B2}"/>
              </a:ext>
            </a:extLst>
          </p:cNvPr>
          <p:cNvGraphicFramePr>
            <a:graphicFrameLocks noGrp="1"/>
          </p:cNvGraphicFramePr>
          <p:nvPr>
            <p:ph type="chart" sz="quarter" idx="13"/>
            <p:extLst>
              <p:ext uri="{D42A27DB-BD31-4B8C-83A1-F6EECF244321}">
                <p14:modId xmlns:p14="http://schemas.microsoft.com/office/powerpoint/2010/main" val="13800118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EA4CB38-3426-4512-86FF-04D690D3F8E1}"/>
              </a:ext>
            </a:extLst>
          </p:cNvPr>
          <p:cNvSpPr>
            <a:spLocks noGrp="1"/>
          </p:cNvSpPr>
          <p:nvPr>
            <p:ph type="body" sz="quarter" idx="14"/>
          </p:nvPr>
        </p:nvSpPr>
        <p:spPr/>
        <p:txBody>
          <a:bodyPr/>
          <a:lstStyle/>
          <a:p>
            <a:r>
              <a:rPr lang="en-US"/>
              <a:t>03/12/2022 - 04/11/2022</a:t>
            </a:r>
          </a:p>
        </p:txBody>
      </p:sp>
      <p:sp>
        <p:nvSpPr>
          <p:cNvPr id="5" name="Footer Placeholder 4">
            <a:extLst>
              <a:ext uri="{FF2B5EF4-FFF2-40B4-BE49-F238E27FC236}">
                <a16:creationId xmlns:a16="http://schemas.microsoft.com/office/drawing/2014/main" id="{10991DDF-A66F-4A64-A45C-BD15139A2D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032510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5D322-D735-432B-A329-6DFAB8931E5A}"/>
              </a:ext>
            </a:extLst>
          </p:cNvPr>
          <p:cNvSpPr>
            <a:spLocks noGrp="1"/>
          </p:cNvSpPr>
          <p:nvPr>
            <p:ph type="title"/>
          </p:nvPr>
        </p:nvSpPr>
        <p:spPr/>
        <p:txBody>
          <a:bodyPr/>
          <a:lstStyle/>
          <a:p>
            <a:r>
              <a:rPr lang="en-US"/>
              <a:t>Facebook Interaction Rate By Post Type | Scott</a:t>
            </a:r>
          </a:p>
        </p:txBody>
      </p:sp>
      <p:graphicFrame>
        <p:nvGraphicFramePr>
          <p:cNvPr id="6" name="Chart Placeholder 5">
            <a:extLst>
              <a:ext uri="{FF2B5EF4-FFF2-40B4-BE49-F238E27FC236}">
                <a16:creationId xmlns:a16="http://schemas.microsoft.com/office/drawing/2014/main" id="{70C0F2F7-3774-49C1-8436-3273068C73A6}"/>
              </a:ext>
            </a:extLst>
          </p:cNvPr>
          <p:cNvGraphicFramePr>
            <a:graphicFrameLocks noGrp="1"/>
          </p:cNvGraphicFramePr>
          <p:nvPr>
            <p:ph type="chart" sz="quarter" idx="13"/>
            <p:extLst>
              <p:ext uri="{D42A27DB-BD31-4B8C-83A1-F6EECF244321}">
                <p14:modId xmlns:p14="http://schemas.microsoft.com/office/powerpoint/2010/main" val="17030388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86D060-E89C-4951-A352-3C607F9C3701}"/>
              </a:ext>
            </a:extLst>
          </p:cNvPr>
          <p:cNvSpPr>
            <a:spLocks noGrp="1"/>
          </p:cNvSpPr>
          <p:nvPr>
            <p:ph type="body" sz="quarter" idx="14"/>
          </p:nvPr>
        </p:nvSpPr>
        <p:spPr/>
        <p:txBody>
          <a:bodyPr/>
          <a:lstStyle/>
          <a:p>
            <a:r>
              <a:rPr lang="en-US"/>
              <a:t>03/12/2022 - 04/11/2022</a:t>
            </a:r>
          </a:p>
        </p:txBody>
      </p:sp>
      <p:sp>
        <p:nvSpPr>
          <p:cNvPr id="5" name="Footer Placeholder 4">
            <a:extLst>
              <a:ext uri="{FF2B5EF4-FFF2-40B4-BE49-F238E27FC236}">
                <a16:creationId xmlns:a16="http://schemas.microsoft.com/office/drawing/2014/main" id="{488C519C-C75A-4AC3-9D1E-7882B17B69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494908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6A4F88-DDE6-4943-8604-FC7761519BFC}"/>
              </a:ext>
            </a:extLst>
          </p:cNvPr>
          <p:cNvSpPr>
            <a:spLocks noGrp="1"/>
          </p:cNvSpPr>
          <p:nvPr>
            <p:ph type="title"/>
          </p:nvPr>
        </p:nvSpPr>
        <p:spPr/>
        <p:txBody>
          <a:bodyPr/>
          <a:lstStyle/>
          <a:p>
            <a:r>
              <a:rPr lang="en-US"/>
              <a:t>Facebook Interactions Distribution | Scott</a:t>
            </a:r>
          </a:p>
        </p:txBody>
      </p:sp>
      <p:graphicFrame>
        <p:nvGraphicFramePr>
          <p:cNvPr id="6" name="Chart Placeholder 5">
            <a:extLst>
              <a:ext uri="{FF2B5EF4-FFF2-40B4-BE49-F238E27FC236}">
                <a16:creationId xmlns:a16="http://schemas.microsoft.com/office/drawing/2014/main" id="{3223AA91-ED0B-4EEB-BD20-6679AB39C23A}"/>
              </a:ext>
            </a:extLst>
          </p:cNvPr>
          <p:cNvGraphicFramePr>
            <a:graphicFrameLocks noGrp="1"/>
          </p:cNvGraphicFramePr>
          <p:nvPr>
            <p:ph type="chart" sz="quarter" idx="13"/>
            <p:extLst>
              <p:ext uri="{D42A27DB-BD31-4B8C-83A1-F6EECF244321}">
                <p14:modId xmlns:p14="http://schemas.microsoft.com/office/powerpoint/2010/main" val="37492236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1295E6-8B4D-4F0F-8378-94AF30452477}"/>
              </a:ext>
            </a:extLst>
          </p:cNvPr>
          <p:cNvSpPr>
            <a:spLocks noGrp="1"/>
          </p:cNvSpPr>
          <p:nvPr>
            <p:ph type="body" sz="quarter" idx="14"/>
          </p:nvPr>
        </p:nvSpPr>
        <p:spPr/>
        <p:txBody>
          <a:bodyPr/>
          <a:lstStyle/>
          <a:p>
            <a:r>
              <a:rPr lang="en-US"/>
              <a:t>03/12/2022 - 04/11/2022</a:t>
            </a:r>
          </a:p>
        </p:txBody>
      </p:sp>
      <p:sp>
        <p:nvSpPr>
          <p:cNvPr id="5" name="Footer Placeholder 4">
            <a:extLst>
              <a:ext uri="{FF2B5EF4-FFF2-40B4-BE49-F238E27FC236}">
                <a16:creationId xmlns:a16="http://schemas.microsoft.com/office/drawing/2014/main" id="{F423C9AE-9D4B-4494-B64B-DA5BB0E933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446708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B9849B-D69A-4566-9048-9507C7EAE437}"/>
              </a:ext>
            </a:extLst>
          </p:cNvPr>
          <p:cNvSpPr>
            <a:spLocks noGrp="1"/>
          </p:cNvSpPr>
          <p:nvPr>
            <p:ph type="title"/>
          </p:nvPr>
        </p:nvSpPr>
        <p:spPr/>
        <p:txBody>
          <a:bodyPr/>
          <a:lstStyle/>
          <a:p>
            <a:r>
              <a:rPr lang="en-US"/>
              <a:t>Facebook Hashtag Detection | Scott</a:t>
            </a:r>
          </a:p>
        </p:txBody>
      </p:sp>
      <p:graphicFrame>
        <p:nvGraphicFramePr>
          <p:cNvPr id="5" name="Table Placeholder 4">
            <a:extLst>
              <a:ext uri="{FF2B5EF4-FFF2-40B4-BE49-F238E27FC236}">
                <a16:creationId xmlns:a16="http://schemas.microsoft.com/office/drawing/2014/main" id="{B4151E4C-2C85-47D7-953E-DB31FB26651B}"/>
              </a:ext>
            </a:extLst>
          </p:cNvPr>
          <p:cNvGraphicFramePr>
            <a:graphicFrameLocks noGrp="1"/>
          </p:cNvGraphicFramePr>
          <p:nvPr>
            <p:ph type="tbl" sz="quarter" idx="13"/>
            <p:extLst>
              <p:ext uri="{D42A27DB-BD31-4B8C-83A1-F6EECF244321}">
                <p14:modId xmlns:p14="http://schemas.microsoft.com/office/powerpoint/2010/main" val="25269229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8890255"/>
                    </a:ext>
                  </a:extLst>
                </a:gridCol>
                <a:gridCol w="1152144">
                  <a:extLst>
                    <a:ext uri="{9D8B030D-6E8A-4147-A177-3AD203B41FA5}">
                      <a16:colId xmlns:a16="http://schemas.microsoft.com/office/drawing/2014/main" val="1731775383"/>
                    </a:ext>
                  </a:extLst>
                </a:gridCol>
                <a:gridCol w="1152144">
                  <a:extLst>
                    <a:ext uri="{9D8B030D-6E8A-4147-A177-3AD203B41FA5}">
                      <a16:colId xmlns:a16="http://schemas.microsoft.com/office/drawing/2014/main" val="24882002"/>
                    </a:ext>
                  </a:extLst>
                </a:gridCol>
                <a:gridCol w="1152144">
                  <a:extLst>
                    <a:ext uri="{9D8B030D-6E8A-4147-A177-3AD203B41FA5}">
                      <a16:colId xmlns:a16="http://schemas.microsoft.com/office/drawing/2014/main" val="2552636575"/>
                    </a:ext>
                  </a:extLst>
                </a:gridCol>
                <a:gridCol w="1152144">
                  <a:extLst>
                    <a:ext uri="{9D8B030D-6E8A-4147-A177-3AD203B41FA5}">
                      <a16:colId xmlns:a16="http://schemas.microsoft.com/office/drawing/2014/main" val="1120577475"/>
                    </a:ext>
                  </a:extLst>
                </a:gridCol>
                <a:gridCol w="1152144">
                  <a:extLst>
                    <a:ext uri="{9D8B030D-6E8A-4147-A177-3AD203B41FA5}">
                      <a16:colId xmlns:a16="http://schemas.microsoft.com/office/drawing/2014/main" val="529251656"/>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2010202943"/>
                  </a:ext>
                </a:extLst>
              </a:tr>
              <a:tr h="370840">
                <a:tc>
                  <a:txBody>
                    <a:bodyPr/>
                    <a:lstStyle/>
                    <a:p>
                      <a:r>
                        <a:rPr lang="en-US" sz="1000"/>
                        <a:t>#SCOTTargentina</a:t>
                      </a:r>
                    </a:p>
                  </a:txBody>
                  <a:tcPr/>
                </a:tc>
                <a:tc>
                  <a:txBody>
                    <a:bodyPr/>
                    <a:lstStyle/>
                    <a:p>
                      <a:r>
                        <a:rPr lang="en-US" sz="1000"/>
                        <a:t>22</a:t>
                      </a:r>
                    </a:p>
                  </a:txBody>
                  <a:tcPr/>
                </a:tc>
                <a:tc>
                  <a:txBody>
                    <a:bodyPr/>
                    <a:lstStyle/>
                    <a:p>
                      <a:r>
                        <a:rPr lang="en-US" sz="1000"/>
                        <a:t>23.681818181818</a:t>
                      </a:r>
                    </a:p>
                  </a:txBody>
                  <a:tcPr/>
                </a:tc>
                <a:tc>
                  <a:txBody>
                    <a:bodyPr/>
                    <a:lstStyle/>
                    <a:p>
                      <a:r>
                        <a:rPr lang="en-US" sz="1000"/>
                        <a:t>1.0454545454545</a:t>
                      </a:r>
                    </a:p>
                  </a:txBody>
                  <a:tcPr/>
                </a:tc>
                <a:tc>
                  <a:txBody>
                    <a:bodyPr/>
                    <a:lstStyle/>
                    <a:p>
                      <a:r>
                        <a:rPr lang="en-US" sz="1000"/>
                        <a:t>2.0454545454545</a:t>
                      </a:r>
                    </a:p>
                  </a:txBody>
                  <a:tcPr/>
                </a:tc>
                <a:tc>
                  <a:txBody>
                    <a:bodyPr/>
                    <a:lstStyle/>
                    <a:p>
                      <a:r>
                        <a:rPr lang="en-US" sz="1000"/>
                        <a:t>26.772727272727</a:t>
                      </a:r>
                    </a:p>
                  </a:txBody>
                  <a:tcPr/>
                </a:tc>
                <a:extLst>
                  <a:ext uri="{0D108BD9-81ED-4DB2-BD59-A6C34878D82A}">
                    <a16:rowId xmlns:a16="http://schemas.microsoft.com/office/drawing/2014/main" val="702324299"/>
                  </a:ext>
                </a:extLst>
              </a:tr>
              <a:tr h="370840">
                <a:tc>
                  <a:txBody>
                    <a:bodyPr/>
                    <a:lstStyle/>
                    <a:p>
                      <a:r>
                        <a:rPr lang="en-US" sz="1000"/>
                        <a:t>#SCOTTbikes</a:t>
                      </a:r>
                    </a:p>
                  </a:txBody>
                  <a:tcPr/>
                </a:tc>
                <a:tc>
                  <a:txBody>
                    <a:bodyPr/>
                    <a:lstStyle/>
                    <a:p>
                      <a:r>
                        <a:rPr lang="en-US" sz="1000"/>
                        <a:t>22</a:t>
                      </a:r>
                    </a:p>
                  </a:txBody>
                  <a:tcPr/>
                </a:tc>
                <a:tc>
                  <a:txBody>
                    <a:bodyPr/>
                    <a:lstStyle/>
                    <a:p>
                      <a:r>
                        <a:rPr lang="en-US" sz="1000"/>
                        <a:t>23.681818181818</a:t>
                      </a:r>
                    </a:p>
                  </a:txBody>
                  <a:tcPr/>
                </a:tc>
                <a:tc>
                  <a:txBody>
                    <a:bodyPr/>
                    <a:lstStyle/>
                    <a:p>
                      <a:r>
                        <a:rPr lang="en-US" sz="1000"/>
                        <a:t>1.0454545454545</a:t>
                      </a:r>
                    </a:p>
                  </a:txBody>
                  <a:tcPr/>
                </a:tc>
                <a:tc>
                  <a:txBody>
                    <a:bodyPr/>
                    <a:lstStyle/>
                    <a:p>
                      <a:r>
                        <a:rPr lang="en-US" sz="1000"/>
                        <a:t>2.0454545454545</a:t>
                      </a:r>
                    </a:p>
                  </a:txBody>
                  <a:tcPr/>
                </a:tc>
                <a:tc>
                  <a:txBody>
                    <a:bodyPr/>
                    <a:lstStyle/>
                    <a:p>
                      <a:r>
                        <a:rPr lang="en-US" sz="1000"/>
                        <a:t>26.772727272727</a:t>
                      </a:r>
                    </a:p>
                  </a:txBody>
                  <a:tcPr/>
                </a:tc>
                <a:extLst>
                  <a:ext uri="{0D108BD9-81ED-4DB2-BD59-A6C34878D82A}">
                    <a16:rowId xmlns:a16="http://schemas.microsoft.com/office/drawing/2014/main" val="3894868489"/>
                  </a:ext>
                </a:extLst>
              </a:tr>
              <a:tr h="370840">
                <a:tc>
                  <a:txBody>
                    <a:bodyPr/>
                    <a:lstStyle/>
                    <a:p>
                      <a:r>
                        <a:rPr lang="en-US" sz="1000"/>
                        <a:t>#IamSpecialized</a:t>
                      </a:r>
                    </a:p>
                  </a:txBody>
                  <a:tcPr/>
                </a:tc>
                <a:tc>
                  <a:txBody>
                    <a:bodyPr/>
                    <a:lstStyle/>
                    <a:p>
                      <a:r>
                        <a:rPr lang="en-US" sz="1000"/>
                        <a:t>11</a:t>
                      </a:r>
                    </a:p>
                  </a:txBody>
                  <a:tcPr/>
                </a:tc>
                <a:tc>
                  <a:txBody>
                    <a:bodyPr/>
                    <a:lstStyle/>
                    <a:p>
                      <a:r>
                        <a:rPr lang="en-US" sz="1000"/>
                        <a:t>137.45454545455</a:t>
                      </a:r>
                    </a:p>
                  </a:txBody>
                  <a:tcPr/>
                </a:tc>
                <a:tc>
                  <a:txBody>
                    <a:bodyPr/>
                    <a:lstStyle/>
                    <a:p>
                      <a:r>
                        <a:rPr lang="en-US" sz="1000"/>
                        <a:t>5.0909090909091</a:t>
                      </a:r>
                    </a:p>
                  </a:txBody>
                  <a:tcPr/>
                </a:tc>
                <a:tc>
                  <a:txBody>
                    <a:bodyPr/>
                    <a:lstStyle/>
                    <a:p>
                      <a:r>
                        <a:rPr lang="en-US" sz="1000"/>
                        <a:t>5</a:t>
                      </a:r>
                    </a:p>
                  </a:txBody>
                  <a:tcPr/>
                </a:tc>
                <a:tc>
                  <a:txBody>
                    <a:bodyPr/>
                    <a:lstStyle/>
                    <a:p>
                      <a:r>
                        <a:rPr lang="en-US" sz="1000"/>
                        <a:t>147.54545454545</a:t>
                      </a:r>
                    </a:p>
                  </a:txBody>
                  <a:tcPr/>
                </a:tc>
                <a:extLst>
                  <a:ext uri="{0D108BD9-81ED-4DB2-BD59-A6C34878D82A}">
                    <a16:rowId xmlns:a16="http://schemas.microsoft.com/office/drawing/2014/main" val="235292030"/>
                  </a:ext>
                </a:extLst>
              </a:tr>
              <a:tr h="370840">
                <a:tc>
                  <a:txBody>
                    <a:bodyPr/>
                    <a:lstStyle/>
                    <a:p>
                      <a:r>
                        <a:rPr lang="en-US" sz="1000"/>
                        <a:t>#SpecializedArgentina</a:t>
                      </a:r>
                    </a:p>
                  </a:txBody>
                  <a:tcPr/>
                </a:tc>
                <a:tc>
                  <a:txBody>
                    <a:bodyPr/>
                    <a:lstStyle/>
                    <a:p>
                      <a:r>
                        <a:rPr lang="en-US" sz="1000"/>
                        <a:t>8</a:t>
                      </a:r>
                    </a:p>
                  </a:txBody>
                  <a:tcPr/>
                </a:tc>
                <a:tc>
                  <a:txBody>
                    <a:bodyPr/>
                    <a:lstStyle/>
                    <a:p>
                      <a:r>
                        <a:rPr lang="en-US" sz="1000"/>
                        <a:t>155.875</a:t>
                      </a:r>
                    </a:p>
                  </a:txBody>
                  <a:tcPr/>
                </a:tc>
                <a:tc>
                  <a:txBody>
                    <a:bodyPr/>
                    <a:lstStyle/>
                    <a:p>
                      <a:r>
                        <a:rPr lang="en-US" sz="1000"/>
                        <a:t>4.75</a:t>
                      </a:r>
                    </a:p>
                  </a:txBody>
                  <a:tcPr/>
                </a:tc>
                <a:tc>
                  <a:txBody>
                    <a:bodyPr/>
                    <a:lstStyle/>
                    <a:p>
                      <a:r>
                        <a:rPr lang="en-US" sz="1000"/>
                        <a:t>6</a:t>
                      </a:r>
                    </a:p>
                  </a:txBody>
                  <a:tcPr/>
                </a:tc>
                <a:tc>
                  <a:txBody>
                    <a:bodyPr/>
                    <a:lstStyle/>
                    <a:p>
                      <a:r>
                        <a:rPr lang="en-US" sz="1000"/>
                        <a:t>166.625</a:t>
                      </a:r>
                    </a:p>
                  </a:txBody>
                  <a:tcPr/>
                </a:tc>
                <a:extLst>
                  <a:ext uri="{0D108BD9-81ED-4DB2-BD59-A6C34878D82A}">
                    <a16:rowId xmlns:a16="http://schemas.microsoft.com/office/drawing/2014/main" val="1897998234"/>
                  </a:ext>
                </a:extLst>
              </a:tr>
              <a:tr h="370840">
                <a:tc>
                  <a:txBody>
                    <a:bodyPr/>
                    <a:lstStyle/>
                    <a:p>
                      <a:r>
                        <a:rPr lang="en-US" sz="1000"/>
                        <a:t>#racedtowin</a:t>
                      </a:r>
                    </a:p>
                  </a:txBody>
                  <a:tcPr/>
                </a:tc>
                <a:tc>
                  <a:txBody>
                    <a:bodyPr/>
                    <a:lstStyle/>
                    <a:p>
                      <a:r>
                        <a:rPr lang="en-US" sz="1000"/>
                        <a:t>6</a:t>
                      </a:r>
                    </a:p>
                  </a:txBody>
                  <a:tcPr/>
                </a:tc>
                <a:tc>
                  <a:txBody>
                    <a:bodyPr/>
                    <a:lstStyle/>
                    <a:p>
                      <a:r>
                        <a:rPr lang="en-US" sz="1000"/>
                        <a:t>6</a:t>
                      </a:r>
                    </a:p>
                  </a:txBody>
                  <a:tcPr/>
                </a:tc>
                <a:tc>
                  <a:txBody>
                    <a:bodyPr/>
                    <a:lstStyle/>
                    <a:p>
                      <a:r>
                        <a:rPr lang="en-US" sz="1000"/>
                        <a:t>0</a:t>
                      </a:r>
                    </a:p>
                  </a:txBody>
                  <a:tcPr/>
                </a:tc>
                <a:tc>
                  <a:txBody>
                    <a:bodyPr/>
                    <a:lstStyle/>
                    <a:p>
                      <a:r>
                        <a:rPr lang="en-US" sz="1000"/>
                        <a:t>1</a:t>
                      </a:r>
                    </a:p>
                  </a:txBody>
                  <a:tcPr/>
                </a:tc>
                <a:tc>
                  <a:txBody>
                    <a:bodyPr/>
                    <a:lstStyle/>
                    <a:p>
                      <a:r>
                        <a:rPr lang="en-US" sz="1000"/>
                        <a:t>7</a:t>
                      </a:r>
                    </a:p>
                  </a:txBody>
                  <a:tcPr/>
                </a:tc>
                <a:extLst>
                  <a:ext uri="{0D108BD9-81ED-4DB2-BD59-A6C34878D82A}">
                    <a16:rowId xmlns:a16="http://schemas.microsoft.com/office/drawing/2014/main" val="2062244359"/>
                  </a:ext>
                </a:extLst>
              </a:tr>
              <a:tr h="370840">
                <a:tc>
                  <a:txBody>
                    <a:bodyPr/>
                    <a:lstStyle/>
                    <a:p>
                      <a:r>
                        <a:rPr lang="en-US" sz="1000"/>
                        <a:t>#FastIsFun</a:t>
                      </a:r>
                    </a:p>
                  </a:txBody>
                  <a:tcPr/>
                </a:tc>
                <a:tc>
                  <a:txBody>
                    <a:bodyPr/>
                    <a:lstStyle/>
                    <a:p>
                      <a:r>
                        <a:rPr lang="en-US" sz="1000"/>
                        <a:t>5</a:t>
                      </a:r>
                    </a:p>
                  </a:txBody>
                  <a:tcPr/>
                </a:tc>
                <a:tc>
                  <a:txBody>
                    <a:bodyPr/>
                    <a:lstStyle/>
                    <a:p>
                      <a:r>
                        <a:rPr lang="en-US" sz="1000"/>
                        <a:t>36</a:t>
                      </a:r>
                    </a:p>
                  </a:txBody>
                  <a:tcPr/>
                </a:tc>
                <a:tc>
                  <a:txBody>
                    <a:bodyPr/>
                    <a:lstStyle/>
                    <a:p>
                      <a:r>
                        <a:rPr lang="en-US" sz="1000"/>
                        <a:t>2.2</a:t>
                      </a:r>
                    </a:p>
                  </a:txBody>
                  <a:tcPr/>
                </a:tc>
                <a:tc>
                  <a:txBody>
                    <a:bodyPr/>
                    <a:lstStyle/>
                    <a:p>
                      <a:r>
                        <a:rPr lang="en-US" sz="1000"/>
                        <a:t>1.8</a:t>
                      </a:r>
                    </a:p>
                  </a:txBody>
                  <a:tcPr/>
                </a:tc>
                <a:tc>
                  <a:txBody>
                    <a:bodyPr/>
                    <a:lstStyle/>
                    <a:p>
                      <a:r>
                        <a:rPr lang="en-US" sz="1000"/>
                        <a:t>40</a:t>
                      </a:r>
                    </a:p>
                  </a:txBody>
                  <a:tcPr/>
                </a:tc>
                <a:extLst>
                  <a:ext uri="{0D108BD9-81ED-4DB2-BD59-A6C34878D82A}">
                    <a16:rowId xmlns:a16="http://schemas.microsoft.com/office/drawing/2014/main" val="1158670542"/>
                  </a:ext>
                </a:extLst>
              </a:tr>
              <a:tr h="370840">
                <a:tc>
                  <a:txBody>
                    <a:bodyPr/>
                    <a:lstStyle/>
                    <a:p>
                      <a:r>
                        <a:rPr lang="en-US" sz="1000"/>
                        <a:t>#SpecializedTarmac</a:t>
                      </a:r>
                    </a:p>
                  </a:txBody>
                  <a:tcPr/>
                </a:tc>
                <a:tc>
                  <a:txBody>
                    <a:bodyPr/>
                    <a:lstStyle/>
                    <a:p>
                      <a:r>
                        <a:rPr lang="en-US" sz="1000"/>
                        <a:t>4</a:t>
                      </a:r>
                    </a:p>
                  </a:txBody>
                  <a:tcPr/>
                </a:tc>
                <a:tc>
                  <a:txBody>
                    <a:bodyPr/>
                    <a:lstStyle/>
                    <a:p>
                      <a:r>
                        <a:rPr lang="en-US" sz="1000"/>
                        <a:t>159.5</a:t>
                      </a:r>
                    </a:p>
                  </a:txBody>
                  <a:tcPr/>
                </a:tc>
                <a:tc>
                  <a:txBody>
                    <a:bodyPr/>
                    <a:lstStyle/>
                    <a:p>
                      <a:r>
                        <a:rPr lang="en-US" sz="1000"/>
                        <a:t>6</a:t>
                      </a:r>
                    </a:p>
                  </a:txBody>
                  <a:tcPr/>
                </a:tc>
                <a:tc>
                  <a:txBody>
                    <a:bodyPr/>
                    <a:lstStyle/>
                    <a:p>
                      <a:r>
                        <a:rPr lang="en-US" sz="1000"/>
                        <a:t>6.5</a:t>
                      </a:r>
                    </a:p>
                  </a:txBody>
                  <a:tcPr/>
                </a:tc>
                <a:tc>
                  <a:txBody>
                    <a:bodyPr/>
                    <a:lstStyle/>
                    <a:p>
                      <a:r>
                        <a:rPr lang="en-US" sz="1000"/>
                        <a:t>172</a:t>
                      </a:r>
                    </a:p>
                  </a:txBody>
                  <a:tcPr/>
                </a:tc>
                <a:extLst>
                  <a:ext uri="{0D108BD9-81ED-4DB2-BD59-A6C34878D82A}">
                    <a16:rowId xmlns:a16="http://schemas.microsoft.com/office/drawing/2014/main" val="1278697319"/>
                  </a:ext>
                </a:extLst>
              </a:tr>
              <a:tr h="370840">
                <a:tc>
                  <a:txBody>
                    <a:bodyPr/>
                    <a:lstStyle/>
                    <a:p>
                      <a:r>
                        <a:rPr lang="en-US" sz="1000"/>
                        <a:t>#TuPrimerScott</a:t>
                      </a:r>
                    </a:p>
                  </a:txBody>
                  <a:tcPr/>
                </a:tc>
                <a:tc>
                  <a:txBody>
                    <a:bodyPr/>
                    <a:lstStyle/>
                    <a:p>
                      <a:r>
                        <a:rPr lang="en-US" sz="1000"/>
                        <a:t>4</a:t>
                      </a:r>
                    </a:p>
                  </a:txBody>
                  <a:tcPr/>
                </a:tc>
                <a:tc>
                  <a:txBody>
                    <a:bodyPr/>
                    <a:lstStyle/>
                    <a:p>
                      <a:r>
                        <a:rPr lang="en-US" sz="1000"/>
                        <a:t>28.25</a:t>
                      </a:r>
                    </a:p>
                  </a:txBody>
                  <a:tcPr/>
                </a:tc>
                <a:tc>
                  <a:txBody>
                    <a:bodyPr/>
                    <a:lstStyle/>
                    <a:p>
                      <a:r>
                        <a:rPr lang="en-US" sz="1000"/>
                        <a:t>1.5</a:t>
                      </a:r>
                    </a:p>
                  </a:txBody>
                  <a:tcPr/>
                </a:tc>
                <a:tc>
                  <a:txBody>
                    <a:bodyPr/>
                    <a:lstStyle/>
                    <a:p>
                      <a:r>
                        <a:rPr lang="en-US" sz="1000"/>
                        <a:t>3.25</a:t>
                      </a:r>
                    </a:p>
                  </a:txBody>
                  <a:tcPr/>
                </a:tc>
                <a:tc>
                  <a:txBody>
                    <a:bodyPr/>
                    <a:lstStyle/>
                    <a:p>
                      <a:r>
                        <a:rPr lang="en-US" sz="1000"/>
                        <a:t>33</a:t>
                      </a:r>
                    </a:p>
                  </a:txBody>
                  <a:tcPr/>
                </a:tc>
                <a:extLst>
                  <a:ext uri="{0D108BD9-81ED-4DB2-BD59-A6C34878D82A}">
                    <a16:rowId xmlns:a16="http://schemas.microsoft.com/office/drawing/2014/main" val="1288207670"/>
                  </a:ext>
                </a:extLst>
              </a:tr>
              <a:tr h="370840">
                <a:tc>
                  <a:txBody>
                    <a:bodyPr/>
                    <a:lstStyle/>
                    <a:p>
                      <a:r>
                        <a:rPr lang="en-US" sz="1000"/>
                        <a:t>#trekbikes</a:t>
                      </a:r>
                    </a:p>
                  </a:txBody>
                  <a:tcPr/>
                </a:tc>
                <a:tc>
                  <a:txBody>
                    <a:bodyPr/>
                    <a:lstStyle/>
                    <a:p>
                      <a:r>
                        <a:rPr lang="en-US" sz="1000"/>
                        <a:t>4</a:t>
                      </a:r>
                    </a:p>
                  </a:txBody>
                  <a:tcPr/>
                </a:tc>
                <a:tc>
                  <a:txBody>
                    <a:bodyPr/>
                    <a:lstStyle/>
                    <a:p>
                      <a:r>
                        <a:rPr lang="en-US" sz="1000"/>
                        <a:t>7.25</a:t>
                      </a:r>
                    </a:p>
                  </a:txBody>
                  <a:tcPr/>
                </a:tc>
                <a:tc>
                  <a:txBody>
                    <a:bodyPr/>
                    <a:lstStyle/>
                    <a:p>
                      <a:r>
                        <a:rPr lang="en-US" sz="1000"/>
                        <a:t>0</a:t>
                      </a:r>
                    </a:p>
                  </a:txBody>
                  <a:tcPr/>
                </a:tc>
                <a:tc>
                  <a:txBody>
                    <a:bodyPr/>
                    <a:lstStyle/>
                    <a:p>
                      <a:r>
                        <a:rPr lang="en-US" sz="1000"/>
                        <a:t>1.25</a:t>
                      </a:r>
                    </a:p>
                  </a:txBody>
                  <a:tcPr/>
                </a:tc>
                <a:tc>
                  <a:txBody>
                    <a:bodyPr/>
                    <a:lstStyle/>
                    <a:p>
                      <a:r>
                        <a:rPr lang="en-US" sz="1000"/>
                        <a:t>8.5</a:t>
                      </a:r>
                    </a:p>
                  </a:txBody>
                  <a:tcPr/>
                </a:tc>
                <a:extLst>
                  <a:ext uri="{0D108BD9-81ED-4DB2-BD59-A6C34878D82A}">
                    <a16:rowId xmlns:a16="http://schemas.microsoft.com/office/drawing/2014/main" val="3543139949"/>
                  </a:ext>
                </a:extLst>
              </a:tr>
              <a:tr h="370840">
                <a:tc>
                  <a:txBody>
                    <a:bodyPr/>
                    <a:lstStyle/>
                    <a:p>
                      <a:r>
                        <a:rPr lang="en-US" sz="1000"/>
                        <a:t>#trekargentina</a:t>
                      </a:r>
                    </a:p>
                  </a:txBody>
                  <a:tcPr/>
                </a:tc>
                <a:tc>
                  <a:txBody>
                    <a:bodyPr/>
                    <a:lstStyle/>
                    <a:p>
                      <a:r>
                        <a:rPr lang="en-US" sz="1000"/>
                        <a:t>4</a:t>
                      </a:r>
                    </a:p>
                  </a:txBody>
                  <a:tcPr/>
                </a:tc>
                <a:tc>
                  <a:txBody>
                    <a:bodyPr/>
                    <a:lstStyle/>
                    <a:p>
                      <a:r>
                        <a:rPr lang="en-US" sz="1000"/>
                        <a:t>7.25</a:t>
                      </a:r>
                    </a:p>
                  </a:txBody>
                  <a:tcPr/>
                </a:tc>
                <a:tc>
                  <a:txBody>
                    <a:bodyPr/>
                    <a:lstStyle/>
                    <a:p>
                      <a:r>
                        <a:rPr lang="en-US" sz="1000"/>
                        <a:t>0</a:t>
                      </a:r>
                    </a:p>
                  </a:txBody>
                  <a:tcPr/>
                </a:tc>
                <a:tc>
                  <a:txBody>
                    <a:bodyPr/>
                    <a:lstStyle/>
                    <a:p>
                      <a:r>
                        <a:rPr lang="en-US" sz="1000"/>
                        <a:t>1.25</a:t>
                      </a:r>
                    </a:p>
                  </a:txBody>
                  <a:tcPr/>
                </a:tc>
                <a:tc>
                  <a:txBody>
                    <a:bodyPr/>
                    <a:lstStyle/>
                    <a:p>
                      <a:r>
                        <a:rPr lang="en-US" sz="1000"/>
                        <a:t>8.5</a:t>
                      </a:r>
                    </a:p>
                  </a:txBody>
                  <a:tcPr/>
                </a:tc>
                <a:extLst>
                  <a:ext uri="{0D108BD9-81ED-4DB2-BD59-A6C34878D82A}">
                    <a16:rowId xmlns:a16="http://schemas.microsoft.com/office/drawing/2014/main" val="3471766255"/>
                  </a:ext>
                </a:extLst>
              </a:tr>
            </a:tbl>
          </a:graphicData>
        </a:graphic>
      </p:graphicFrame>
      <p:sp>
        <p:nvSpPr>
          <p:cNvPr id="4" name="Text Placeholder 3">
            <a:extLst>
              <a:ext uri="{FF2B5EF4-FFF2-40B4-BE49-F238E27FC236}">
                <a16:creationId xmlns:a16="http://schemas.microsoft.com/office/drawing/2014/main" id="{2C92740C-1CB2-4C6E-B460-4E5AF91BE173}"/>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18294686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11AE7-D75D-4D08-8BC9-F4B8A5A44CD7}"/>
              </a:ext>
            </a:extLst>
          </p:cNvPr>
          <p:cNvSpPr>
            <a:spLocks noGrp="1"/>
          </p:cNvSpPr>
          <p:nvPr>
            <p:ph type="title"/>
          </p:nvPr>
        </p:nvSpPr>
        <p:spPr/>
        <p:txBody>
          <a:bodyPr/>
          <a:lstStyle/>
          <a:p>
            <a:r>
              <a:rPr lang="en-US"/>
              <a:t>Facebook Post Table + Reactions | Scott - 1 of 26</a:t>
            </a:r>
          </a:p>
        </p:txBody>
      </p:sp>
      <p:graphicFrame>
        <p:nvGraphicFramePr>
          <p:cNvPr id="5" name="Table Placeholder 4">
            <a:extLst>
              <a:ext uri="{FF2B5EF4-FFF2-40B4-BE49-F238E27FC236}">
                <a16:creationId xmlns:a16="http://schemas.microsoft.com/office/drawing/2014/main" id="{20D64892-8A48-41EE-B778-F4B85E2F12ED}"/>
              </a:ext>
            </a:extLst>
          </p:cNvPr>
          <p:cNvGraphicFramePr>
            <a:graphicFrameLocks noGrp="1"/>
          </p:cNvGraphicFramePr>
          <p:nvPr>
            <p:ph type="tbl" sz="quarter" idx="13"/>
            <p:extLst>
              <p:ext uri="{D42A27DB-BD31-4B8C-83A1-F6EECF244321}">
                <p14:modId xmlns:p14="http://schemas.microsoft.com/office/powerpoint/2010/main" val="39608582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29708461"/>
                    </a:ext>
                  </a:extLst>
                </a:gridCol>
                <a:gridCol w="493776">
                  <a:extLst>
                    <a:ext uri="{9D8B030D-6E8A-4147-A177-3AD203B41FA5}">
                      <a16:colId xmlns:a16="http://schemas.microsoft.com/office/drawing/2014/main" val="3207076616"/>
                    </a:ext>
                  </a:extLst>
                </a:gridCol>
                <a:gridCol w="493776">
                  <a:extLst>
                    <a:ext uri="{9D8B030D-6E8A-4147-A177-3AD203B41FA5}">
                      <a16:colId xmlns:a16="http://schemas.microsoft.com/office/drawing/2014/main" val="7091008"/>
                    </a:ext>
                  </a:extLst>
                </a:gridCol>
                <a:gridCol w="493776">
                  <a:extLst>
                    <a:ext uri="{9D8B030D-6E8A-4147-A177-3AD203B41FA5}">
                      <a16:colId xmlns:a16="http://schemas.microsoft.com/office/drawing/2014/main" val="2506841185"/>
                    </a:ext>
                  </a:extLst>
                </a:gridCol>
                <a:gridCol w="493776">
                  <a:extLst>
                    <a:ext uri="{9D8B030D-6E8A-4147-A177-3AD203B41FA5}">
                      <a16:colId xmlns:a16="http://schemas.microsoft.com/office/drawing/2014/main" val="3921601339"/>
                    </a:ext>
                  </a:extLst>
                </a:gridCol>
                <a:gridCol w="493776">
                  <a:extLst>
                    <a:ext uri="{9D8B030D-6E8A-4147-A177-3AD203B41FA5}">
                      <a16:colId xmlns:a16="http://schemas.microsoft.com/office/drawing/2014/main" val="488121933"/>
                    </a:ext>
                  </a:extLst>
                </a:gridCol>
                <a:gridCol w="493776">
                  <a:extLst>
                    <a:ext uri="{9D8B030D-6E8A-4147-A177-3AD203B41FA5}">
                      <a16:colId xmlns:a16="http://schemas.microsoft.com/office/drawing/2014/main" val="2584918464"/>
                    </a:ext>
                  </a:extLst>
                </a:gridCol>
                <a:gridCol w="493776">
                  <a:extLst>
                    <a:ext uri="{9D8B030D-6E8A-4147-A177-3AD203B41FA5}">
                      <a16:colId xmlns:a16="http://schemas.microsoft.com/office/drawing/2014/main" val="3242789297"/>
                    </a:ext>
                  </a:extLst>
                </a:gridCol>
                <a:gridCol w="493776">
                  <a:extLst>
                    <a:ext uri="{9D8B030D-6E8A-4147-A177-3AD203B41FA5}">
                      <a16:colId xmlns:a16="http://schemas.microsoft.com/office/drawing/2014/main" val="2597733134"/>
                    </a:ext>
                  </a:extLst>
                </a:gridCol>
                <a:gridCol w="493776">
                  <a:extLst>
                    <a:ext uri="{9D8B030D-6E8A-4147-A177-3AD203B41FA5}">
                      <a16:colId xmlns:a16="http://schemas.microsoft.com/office/drawing/2014/main" val="1082535372"/>
                    </a:ext>
                  </a:extLst>
                </a:gridCol>
                <a:gridCol w="493776">
                  <a:extLst>
                    <a:ext uri="{9D8B030D-6E8A-4147-A177-3AD203B41FA5}">
                      <a16:colId xmlns:a16="http://schemas.microsoft.com/office/drawing/2014/main" val="1069563073"/>
                    </a:ext>
                  </a:extLst>
                </a:gridCol>
                <a:gridCol w="493776">
                  <a:extLst>
                    <a:ext uri="{9D8B030D-6E8A-4147-A177-3AD203B41FA5}">
                      <a16:colId xmlns:a16="http://schemas.microsoft.com/office/drawing/2014/main" val="13625748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02504627"/>
                  </a:ext>
                </a:extLst>
              </a:tr>
            </a:tbl>
          </a:graphicData>
        </a:graphic>
      </p:graphicFrame>
      <p:sp>
        <p:nvSpPr>
          <p:cNvPr id="4" name="Text Placeholder 3">
            <a:extLst>
              <a:ext uri="{FF2B5EF4-FFF2-40B4-BE49-F238E27FC236}">
                <a16:creationId xmlns:a16="http://schemas.microsoft.com/office/drawing/2014/main" id="{DD521C70-3C10-414F-84E4-E269EC07130B}"/>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6356088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109FA-9EBE-41F7-9F64-E0BB6F254C96}"/>
              </a:ext>
            </a:extLst>
          </p:cNvPr>
          <p:cNvSpPr>
            <a:spLocks noGrp="1"/>
          </p:cNvSpPr>
          <p:nvPr>
            <p:ph type="title"/>
          </p:nvPr>
        </p:nvSpPr>
        <p:spPr/>
        <p:txBody>
          <a:bodyPr/>
          <a:lstStyle/>
          <a:p>
            <a:r>
              <a:rPr lang="en-US"/>
              <a:t>Facebook Post Table + Reactions | Scott - 2 of 26</a:t>
            </a:r>
          </a:p>
        </p:txBody>
      </p:sp>
      <p:graphicFrame>
        <p:nvGraphicFramePr>
          <p:cNvPr id="5" name="Table Placeholder 4">
            <a:extLst>
              <a:ext uri="{FF2B5EF4-FFF2-40B4-BE49-F238E27FC236}">
                <a16:creationId xmlns:a16="http://schemas.microsoft.com/office/drawing/2014/main" id="{DEE8E5AB-8D95-440B-9B59-82579FD8DC79}"/>
              </a:ext>
            </a:extLst>
          </p:cNvPr>
          <p:cNvGraphicFramePr>
            <a:graphicFrameLocks noGrp="1"/>
          </p:cNvGraphicFramePr>
          <p:nvPr>
            <p:ph type="tbl" sz="quarter" idx="13"/>
            <p:extLst>
              <p:ext uri="{D42A27DB-BD31-4B8C-83A1-F6EECF244321}">
                <p14:modId xmlns:p14="http://schemas.microsoft.com/office/powerpoint/2010/main" val="33401159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19931059"/>
                    </a:ext>
                  </a:extLst>
                </a:gridCol>
                <a:gridCol w="493776">
                  <a:extLst>
                    <a:ext uri="{9D8B030D-6E8A-4147-A177-3AD203B41FA5}">
                      <a16:colId xmlns:a16="http://schemas.microsoft.com/office/drawing/2014/main" val="3934361773"/>
                    </a:ext>
                  </a:extLst>
                </a:gridCol>
                <a:gridCol w="493776">
                  <a:extLst>
                    <a:ext uri="{9D8B030D-6E8A-4147-A177-3AD203B41FA5}">
                      <a16:colId xmlns:a16="http://schemas.microsoft.com/office/drawing/2014/main" val="2000119032"/>
                    </a:ext>
                  </a:extLst>
                </a:gridCol>
                <a:gridCol w="493776">
                  <a:extLst>
                    <a:ext uri="{9D8B030D-6E8A-4147-A177-3AD203B41FA5}">
                      <a16:colId xmlns:a16="http://schemas.microsoft.com/office/drawing/2014/main" val="3822406913"/>
                    </a:ext>
                  </a:extLst>
                </a:gridCol>
                <a:gridCol w="493776">
                  <a:extLst>
                    <a:ext uri="{9D8B030D-6E8A-4147-A177-3AD203B41FA5}">
                      <a16:colId xmlns:a16="http://schemas.microsoft.com/office/drawing/2014/main" val="1463690936"/>
                    </a:ext>
                  </a:extLst>
                </a:gridCol>
                <a:gridCol w="493776">
                  <a:extLst>
                    <a:ext uri="{9D8B030D-6E8A-4147-A177-3AD203B41FA5}">
                      <a16:colId xmlns:a16="http://schemas.microsoft.com/office/drawing/2014/main" val="1175799271"/>
                    </a:ext>
                  </a:extLst>
                </a:gridCol>
                <a:gridCol w="493776">
                  <a:extLst>
                    <a:ext uri="{9D8B030D-6E8A-4147-A177-3AD203B41FA5}">
                      <a16:colId xmlns:a16="http://schemas.microsoft.com/office/drawing/2014/main" val="3656770089"/>
                    </a:ext>
                  </a:extLst>
                </a:gridCol>
                <a:gridCol w="493776">
                  <a:extLst>
                    <a:ext uri="{9D8B030D-6E8A-4147-A177-3AD203B41FA5}">
                      <a16:colId xmlns:a16="http://schemas.microsoft.com/office/drawing/2014/main" val="3596571513"/>
                    </a:ext>
                  </a:extLst>
                </a:gridCol>
                <a:gridCol w="493776">
                  <a:extLst>
                    <a:ext uri="{9D8B030D-6E8A-4147-A177-3AD203B41FA5}">
                      <a16:colId xmlns:a16="http://schemas.microsoft.com/office/drawing/2014/main" val="1448418948"/>
                    </a:ext>
                  </a:extLst>
                </a:gridCol>
                <a:gridCol w="493776">
                  <a:extLst>
                    <a:ext uri="{9D8B030D-6E8A-4147-A177-3AD203B41FA5}">
                      <a16:colId xmlns:a16="http://schemas.microsoft.com/office/drawing/2014/main" val="4129766760"/>
                    </a:ext>
                  </a:extLst>
                </a:gridCol>
                <a:gridCol w="493776">
                  <a:extLst>
                    <a:ext uri="{9D8B030D-6E8A-4147-A177-3AD203B41FA5}">
                      <a16:colId xmlns:a16="http://schemas.microsoft.com/office/drawing/2014/main" val="2096271938"/>
                    </a:ext>
                  </a:extLst>
                </a:gridCol>
                <a:gridCol w="493776">
                  <a:extLst>
                    <a:ext uri="{9D8B030D-6E8A-4147-A177-3AD203B41FA5}">
                      <a16:colId xmlns:a16="http://schemas.microsoft.com/office/drawing/2014/main" val="4667617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90145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 Bicycles - 2022-03-30 21:00:11</a:t>
                      </a:r>
                      <a:r>
                        <a:rPr kumimoji="0" lang="en-US" sz="1000" b="0" i="0" u="none" strike="noStrike" kern="1200" cap="none" spc="0" normalizeH="0" baseline="0" noProof="0">
                          <a:ln>
                            <a:noFill/>
                          </a:ln>
                          <a:solidFill>
                            <a:prstClr val="black"/>
                          </a:solidFill>
                          <a:effectLst/>
                          <a:uLnTx/>
                          <a:uFillTx/>
                          <a:latin typeface="+mn-lt"/>
                          <a:ea typeface="+mn-ea"/>
                          <a:cs typeface="+mn-cs"/>
                        </a:rPr>
                        <a:t>
 #𝙀𝙢𝙗𝙖𝙟𝙖𝙙𝙤𝙧𝙚𝙨𝙎𝙥𝙚𝙘𝙞𝙖𝙡𝙞𝙯𝙚𝙙
Más conocido como "Pepe", José Meolans nació y vive en la ciudad de Córdoba. Desde pequeño eligió la natación, deporte con el cual llevó a nuestro país🇦🇷 a lo más alto del podio en las competencias más importates del mundo. Hoy, con 43 años, es un ciclista aficionado.
𝙈𝙖𝙣𝙤 𝙖 𝙢𝙖𝙣𝙤 𝙘𝙤𝙣 𝙋𝙚𝙥𝙚 𝙈𝙚𝙤𝙡𝙖𝙣𝙨👇
‣ 𝙴𝚍𝚊𝚍: 𝟺𝟹 
‣ 𝚂𝚒𝚐𝚗𝚘: 𝙲á𝚗𝚌𝚎𝚛 
‣ 𝙻𝚘 𝚖𝚎𝚓𝚘𝚛 𝚍𝚎 𝚕𝚊 𝚋𝚒𝚌𝚒 𝚎𝚜: 𝚍𝚎𝚜𝚌𝚘𝚗𝚎𝚌𝚝𝚊𝚛 𝚍𝚎 𝚝𝚘𝚍𝚘.
‣ 𝙲𝚘𝚖𝚒𝚍𝚊 𝚙𝚛𝚎𝚏𝚎𝚛𝚒𝚍𝚊 𝚍𝚎𝚜𝚙𝚞é𝚜 𝚍𝚎 𝚎𝚗𝚝𝚛𝚎𝚗𝚊𝚛: 𝚕𝚘 𝚚𝚞𝚎 𝚑𝚊𝚢𝚊😜
‣ 𝙱𝚒𝚌𝚒 𝚙𝚛𝚎𝚏𝚎𝚛𝚒𝚍𝚊: 𝚂𝚙𝚎𝚌𝚒𝚊𝚕𝚒𝚣𝚎𝚍 𝚃𝚊𝚛𝚖𝚊𝚌 🚲
‣ 𝙲𝚊𝚜𝚌𝚘 𝚙𝚛𝚎𝚏𝚎𝚛𝚒𝚍𝚘: 𝚂𝚙𝚎𝚌𝚒𝚕𝚊𝚒𝚣𝚎𝚍 𝙿𝚛𝚎𝚟𝚊𝚒𝚕 𝙸𝙸 𝚅𝚎𝚗𝚝.
‣ 𝙲𝚘𝚕𝚘𝚛 𝚍𝚎 𝚌𝚊𝚜𝚌𝚘 𝚙𝚛𝚎𝚏𝚎𝚛𝚒𝚍𝚘: 𝚋𝚕𝚊𝚗𝚌𝚘🤍
‣ 𝙽𝚞𝚗𝚌𝚊 𝚜𝚊𝚕í𝚜 𝚊 𝚛𝚘𝚍𝚊𝚛 𝚜𝚒𝚗: 𝚞𝚗 𝚌𝚊𝚏é 𝚌𝚘𝚗 𝚕𝚎𝚌𝚑𝚎☕️
‣ 𝙲𝚘𝚖𝚙𝚎𝚝𝚎𝚗𝚌𝚒𝚊 𝚙𝚛𝚎𝚏𝚎𝚛𝚒𝚍𝚊: 𝚁𝚊𝚕𝚕𝚢 𝙰𝚕𝚝𝚊𝚜 𝙲𝚞𝚖𝚋𝚛𝚎𝚜. 
‣ 𝚄𝚗 𝚜𝚞𝚎ñ𝚘 𝚌𝚞𝚖𝚙𝚕𝚒𝚍𝚘: 𝚏𝚘𝚛𝚖𝚊𝚛 𝚞𝚗𝚊 𝚏𝚊𝚖𝚒𝚕𝚒𝚊 👨‍👩‍👧‍👦
‣ 𝚄𝚗 𝚜𝚞𝚎ñ𝚘 𝚙𝚘𝚛 𝚌𝚞𝚖𝚙𝚕𝚒𝚛: 𝚜𝚎𝚛 𝚖𝚎𝚓𝚘𝚛 𝚚𝚞𝚎 𝚊𝚢𝚎𝚛.
‣ 𝚄𝚗 𝚌𝚘𝚗𝚜𝚎𝚓𝚘 𝚌𝚒𝚌𝚕𝚒𝚜𝚝𝚊: 𝚊𝚙𝚛𝚎𝚗𝚍𝚎𝚛 𝚊 𝚌𝚘𝚗𝚘𝚌𝚎𝚛𝚜𝚎 𝚞𝚗𝚘 𝚖𝚒𝚜𝚖𝚘. 
‣ 𝚄𝚗 𝚌𝚘𝚗𝚜𝚎𝚓𝚘 𝚙𝚊𝚛𝚊 𝚚𝚞𝚒é𝚗 𝚊ú𝚗 𝚗𝚘 𝚕𝚘 𝚎𝚜: 𝚚𝚞𝚎 𝚜𝚎 𝚊𝚗𝚒𝚖𝚎. 𝙴𝚕 𝚌𝚒𝚌𝚕𝚒𝚜𝚖𝚘 𝚎𝚜 
𝚞𝚗 𝚌𝚊𝚖𝚒𝚗𝚘 𝚍𝚎 𝚒𝚍𝚊🙌
Más sobre Pepe ⇢ @josemeolans 
#IamSpecialized #SpecializedArgentina #EmbajadoresSpecialized #SpecializedTarmac #SpecializedPrevail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041107204"/>
                  </a:ext>
                </a:extLst>
              </a:tr>
            </a:tbl>
          </a:graphicData>
        </a:graphic>
      </p:graphicFrame>
      <p:sp>
        <p:nvSpPr>
          <p:cNvPr id="4" name="Text Placeholder 3">
            <a:extLst>
              <a:ext uri="{FF2B5EF4-FFF2-40B4-BE49-F238E27FC236}">
                <a16:creationId xmlns:a16="http://schemas.microsoft.com/office/drawing/2014/main" id="{56D06EC5-0D45-41B0-90C3-2EB1E08B06F3}"/>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21684399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89B4A7-A204-43BC-9C57-FC60AC5C36AF}"/>
              </a:ext>
            </a:extLst>
          </p:cNvPr>
          <p:cNvSpPr>
            <a:spLocks noGrp="1"/>
          </p:cNvSpPr>
          <p:nvPr>
            <p:ph type="title"/>
          </p:nvPr>
        </p:nvSpPr>
        <p:spPr/>
        <p:txBody>
          <a:bodyPr/>
          <a:lstStyle/>
          <a:p>
            <a:r>
              <a:rPr lang="en-US"/>
              <a:t>Facebook Post Table + Reactions | Scott - 3 of 26</a:t>
            </a:r>
          </a:p>
        </p:txBody>
      </p:sp>
      <p:graphicFrame>
        <p:nvGraphicFramePr>
          <p:cNvPr id="5" name="Table Placeholder 4">
            <a:extLst>
              <a:ext uri="{FF2B5EF4-FFF2-40B4-BE49-F238E27FC236}">
                <a16:creationId xmlns:a16="http://schemas.microsoft.com/office/drawing/2014/main" id="{FAC69290-22C8-41DD-8C7E-55C594268A34}"/>
              </a:ext>
            </a:extLst>
          </p:cNvPr>
          <p:cNvGraphicFramePr>
            <a:graphicFrameLocks noGrp="1"/>
          </p:cNvGraphicFramePr>
          <p:nvPr>
            <p:ph type="tbl" sz="quarter" idx="13"/>
            <p:extLst>
              <p:ext uri="{D42A27DB-BD31-4B8C-83A1-F6EECF244321}">
                <p14:modId xmlns:p14="http://schemas.microsoft.com/office/powerpoint/2010/main" val="3770719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8409160"/>
                    </a:ext>
                  </a:extLst>
                </a:gridCol>
                <a:gridCol w="493776">
                  <a:extLst>
                    <a:ext uri="{9D8B030D-6E8A-4147-A177-3AD203B41FA5}">
                      <a16:colId xmlns:a16="http://schemas.microsoft.com/office/drawing/2014/main" val="1628044731"/>
                    </a:ext>
                  </a:extLst>
                </a:gridCol>
                <a:gridCol w="493776">
                  <a:extLst>
                    <a:ext uri="{9D8B030D-6E8A-4147-A177-3AD203B41FA5}">
                      <a16:colId xmlns:a16="http://schemas.microsoft.com/office/drawing/2014/main" val="1398962424"/>
                    </a:ext>
                  </a:extLst>
                </a:gridCol>
                <a:gridCol w="493776">
                  <a:extLst>
                    <a:ext uri="{9D8B030D-6E8A-4147-A177-3AD203B41FA5}">
                      <a16:colId xmlns:a16="http://schemas.microsoft.com/office/drawing/2014/main" val="4017288482"/>
                    </a:ext>
                  </a:extLst>
                </a:gridCol>
                <a:gridCol w="493776">
                  <a:extLst>
                    <a:ext uri="{9D8B030D-6E8A-4147-A177-3AD203B41FA5}">
                      <a16:colId xmlns:a16="http://schemas.microsoft.com/office/drawing/2014/main" val="2954181024"/>
                    </a:ext>
                  </a:extLst>
                </a:gridCol>
                <a:gridCol w="493776">
                  <a:extLst>
                    <a:ext uri="{9D8B030D-6E8A-4147-A177-3AD203B41FA5}">
                      <a16:colId xmlns:a16="http://schemas.microsoft.com/office/drawing/2014/main" val="2885047605"/>
                    </a:ext>
                  </a:extLst>
                </a:gridCol>
                <a:gridCol w="493776">
                  <a:extLst>
                    <a:ext uri="{9D8B030D-6E8A-4147-A177-3AD203B41FA5}">
                      <a16:colId xmlns:a16="http://schemas.microsoft.com/office/drawing/2014/main" val="921482616"/>
                    </a:ext>
                  </a:extLst>
                </a:gridCol>
                <a:gridCol w="493776">
                  <a:extLst>
                    <a:ext uri="{9D8B030D-6E8A-4147-A177-3AD203B41FA5}">
                      <a16:colId xmlns:a16="http://schemas.microsoft.com/office/drawing/2014/main" val="3654678204"/>
                    </a:ext>
                  </a:extLst>
                </a:gridCol>
                <a:gridCol w="493776">
                  <a:extLst>
                    <a:ext uri="{9D8B030D-6E8A-4147-A177-3AD203B41FA5}">
                      <a16:colId xmlns:a16="http://schemas.microsoft.com/office/drawing/2014/main" val="3482517307"/>
                    </a:ext>
                  </a:extLst>
                </a:gridCol>
                <a:gridCol w="493776">
                  <a:extLst>
                    <a:ext uri="{9D8B030D-6E8A-4147-A177-3AD203B41FA5}">
                      <a16:colId xmlns:a16="http://schemas.microsoft.com/office/drawing/2014/main" val="4283838059"/>
                    </a:ext>
                  </a:extLst>
                </a:gridCol>
                <a:gridCol w="493776">
                  <a:extLst>
                    <a:ext uri="{9D8B030D-6E8A-4147-A177-3AD203B41FA5}">
                      <a16:colId xmlns:a16="http://schemas.microsoft.com/office/drawing/2014/main" val="3942473084"/>
                    </a:ext>
                  </a:extLst>
                </a:gridCol>
                <a:gridCol w="493776">
                  <a:extLst>
                    <a:ext uri="{9D8B030D-6E8A-4147-A177-3AD203B41FA5}">
                      <a16:colId xmlns:a16="http://schemas.microsoft.com/office/drawing/2014/main" val="2188907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71918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 Bicycles - 2022-03-28 16:07:41</a:t>
                      </a:r>
                      <a:r>
                        <a:rPr kumimoji="0" lang="es-ES" sz="1000" b="0" i="0" u="none" strike="noStrike" kern="1200" cap="none" spc="0" normalizeH="0" baseline="0" noProof="0">
                          <a:ln>
                            <a:noFill/>
                          </a:ln>
                          <a:solidFill>
                            <a:prstClr val="black"/>
                          </a:solidFill>
                          <a:effectLst/>
                          <a:uLnTx/>
                          <a:uFillTx/>
                          <a:latin typeface="+mn-lt"/>
                          <a:ea typeface="+mn-ea"/>
                          <a:cs typeface="+mn-cs"/>
                        </a:rPr>
                        <a:t>
 Las superpoderosas ✊🚵‍♀️🚵‍♀️  @sofithevilla  y @haley.batten , del NinetyOne Songo Specialized Team, realizaron una increíble actuación en la Absa Cape Epic 2022👏, realizada del 19 al 26 de marzo en Sudáfrica, coronándose como campeonas absolutas🏆 de la más dura, larga y desafiante carrera de mountain bike en parejas. Un total de 8 días, 681 kilómetros y 16.900 metros de desnivel.
Las ganadoras completaron todas las etapas en 33h 41m 11s, logrando 12m 31s de diferencia sobre las locales del Faces Rola Team.
Por su parte, @mattbeers55  y @christopherblevs , del Toyota NinetyOne Specialized, se coronaron terceros de la general y ganaron las etapas prólogo y cuarta👏
Sin dudas, la Cape Epic es una prueba que se supera año tras año, no solo por su brillante organización, sino por los grandes deportistas que afirman que se trata de la mejor prueba por etapas de mountain bike del mundo.
📷: @michalcervenyphoto
#IamSpecialized #SpecializedArgentina #SpecializedEpic #EpicSW #CapeEpic #CapeEpicMTB #XC #XCO #XcMtb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841697775"/>
                  </a:ext>
                </a:extLst>
              </a:tr>
            </a:tbl>
          </a:graphicData>
        </a:graphic>
      </p:graphicFrame>
      <p:sp>
        <p:nvSpPr>
          <p:cNvPr id="4" name="Text Placeholder 3">
            <a:extLst>
              <a:ext uri="{FF2B5EF4-FFF2-40B4-BE49-F238E27FC236}">
                <a16:creationId xmlns:a16="http://schemas.microsoft.com/office/drawing/2014/main" id="{881D1D9D-797B-49CE-8FC4-FEC8D623EB6D}"/>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41352822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363060-1044-42D3-BCCC-022B02F33B36}"/>
              </a:ext>
            </a:extLst>
          </p:cNvPr>
          <p:cNvSpPr>
            <a:spLocks noGrp="1"/>
          </p:cNvSpPr>
          <p:nvPr>
            <p:ph type="title"/>
          </p:nvPr>
        </p:nvSpPr>
        <p:spPr/>
        <p:txBody>
          <a:bodyPr/>
          <a:lstStyle/>
          <a:p>
            <a:r>
              <a:rPr lang="en-US"/>
              <a:t>Facebook Post Table + Reactions | Scott - 4 of 26</a:t>
            </a:r>
          </a:p>
        </p:txBody>
      </p:sp>
      <p:graphicFrame>
        <p:nvGraphicFramePr>
          <p:cNvPr id="5" name="Table Placeholder 4">
            <a:extLst>
              <a:ext uri="{FF2B5EF4-FFF2-40B4-BE49-F238E27FC236}">
                <a16:creationId xmlns:a16="http://schemas.microsoft.com/office/drawing/2014/main" id="{6256E352-40D7-4805-A80C-86DB04D4CE39}"/>
              </a:ext>
            </a:extLst>
          </p:cNvPr>
          <p:cNvGraphicFramePr>
            <a:graphicFrameLocks noGrp="1"/>
          </p:cNvGraphicFramePr>
          <p:nvPr>
            <p:ph type="tbl" sz="quarter" idx="13"/>
            <p:extLst>
              <p:ext uri="{D42A27DB-BD31-4B8C-83A1-F6EECF244321}">
                <p14:modId xmlns:p14="http://schemas.microsoft.com/office/powerpoint/2010/main" val="42103551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69848744"/>
                    </a:ext>
                  </a:extLst>
                </a:gridCol>
                <a:gridCol w="493776">
                  <a:extLst>
                    <a:ext uri="{9D8B030D-6E8A-4147-A177-3AD203B41FA5}">
                      <a16:colId xmlns:a16="http://schemas.microsoft.com/office/drawing/2014/main" val="1910460405"/>
                    </a:ext>
                  </a:extLst>
                </a:gridCol>
                <a:gridCol w="493776">
                  <a:extLst>
                    <a:ext uri="{9D8B030D-6E8A-4147-A177-3AD203B41FA5}">
                      <a16:colId xmlns:a16="http://schemas.microsoft.com/office/drawing/2014/main" val="2368816685"/>
                    </a:ext>
                  </a:extLst>
                </a:gridCol>
                <a:gridCol w="493776">
                  <a:extLst>
                    <a:ext uri="{9D8B030D-6E8A-4147-A177-3AD203B41FA5}">
                      <a16:colId xmlns:a16="http://schemas.microsoft.com/office/drawing/2014/main" val="2733990125"/>
                    </a:ext>
                  </a:extLst>
                </a:gridCol>
                <a:gridCol w="493776">
                  <a:extLst>
                    <a:ext uri="{9D8B030D-6E8A-4147-A177-3AD203B41FA5}">
                      <a16:colId xmlns:a16="http://schemas.microsoft.com/office/drawing/2014/main" val="1838780052"/>
                    </a:ext>
                  </a:extLst>
                </a:gridCol>
                <a:gridCol w="493776">
                  <a:extLst>
                    <a:ext uri="{9D8B030D-6E8A-4147-A177-3AD203B41FA5}">
                      <a16:colId xmlns:a16="http://schemas.microsoft.com/office/drawing/2014/main" val="842320576"/>
                    </a:ext>
                  </a:extLst>
                </a:gridCol>
                <a:gridCol w="493776">
                  <a:extLst>
                    <a:ext uri="{9D8B030D-6E8A-4147-A177-3AD203B41FA5}">
                      <a16:colId xmlns:a16="http://schemas.microsoft.com/office/drawing/2014/main" val="310708750"/>
                    </a:ext>
                  </a:extLst>
                </a:gridCol>
                <a:gridCol w="493776">
                  <a:extLst>
                    <a:ext uri="{9D8B030D-6E8A-4147-A177-3AD203B41FA5}">
                      <a16:colId xmlns:a16="http://schemas.microsoft.com/office/drawing/2014/main" val="794560863"/>
                    </a:ext>
                  </a:extLst>
                </a:gridCol>
                <a:gridCol w="493776">
                  <a:extLst>
                    <a:ext uri="{9D8B030D-6E8A-4147-A177-3AD203B41FA5}">
                      <a16:colId xmlns:a16="http://schemas.microsoft.com/office/drawing/2014/main" val="2317554660"/>
                    </a:ext>
                  </a:extLst>
                </a:gridCol>
                <a:gridCol w="493776">
                  <a:extLst>
                    <a:ext uri="{9D8B030D-6E8A-4147-A177-3AD203B41FA5}">
                      <a16:colId xmlns:a16="http://schemas.microsoft.com/office/drawing/2014/main" val="800939249"/>
                    </a:ext>
                  </a:extLst>
                </a:gridCol>
                <a:gridCol w="493776">
                  <a:extLst>
                    <a:ext uri="{9D8B030D-6E8A-4147-A177-3AD203B41FA5}">
                      <a16:colId xmlns:a16="http://schemas.microsoft.com/office/drawing/2014/main" val="2773268998"/>
                    </a:ext>
                  </a:extLst>
                </a:gridCol>
                <a:gridCol w="493776">
                  <a:extLst>
                    <a:ext uri="{9D8B030D-6E8A-4147-A177-3AD203B41FA5}">
                      <a16:colId xmlns:a16="http://schemas.microsoft.com/office/drawing/2014/main" val="22602434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70323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 Bicycles - 2022-03-25 21:00:05</a:t>
                      </a:r>
                      <a:r>
                        <a:rPr kumimoji="0" lang="en-US" sz="1000" b="0" i="0" u="none" strike="noStrike" kern="1200" cap="none" spc="0" normalizeH="0" baseline="0" noProof="0">
                          <a:ln>
                            <a:noFill/>
                          </a:ln>
                          <a:solidFill>
                            <a:prstClr val="black"/>
                          </a:solidFill>
                          <a:effectLst/>
                          <a:uLnTx/>
                          <a:uFillTx/>
                          <a:latin typeface="+mn-lt"/>
                          <a:ea typeface="+mn-ea"/>
                          <a:cs typeface="+mn-cs"/>
                        </a:rPr>
                        <a:t>
 Darlo todo hasta el final 💪
#SpecializedChisel
#IamSpecialized #SpecializedArgentina #Specialized #SpecializedChisel #Chisel #Aluminio #XCmtb #XC #mtb #MountainBike
📸 @santicastromtb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42835620"/>
                  </a:ext>
                </a:extLst>
              </a:tr>
            </a:tbl>
          </a:graphicData>
        </a:graphic>
      </p:graphicFrame>
      <p:sp>
        <p:nvSpPr>
          <p:cNvPr id="4" name="Text Placeholder 3">
            <a:extLst>
              <a:ext uri="{FF2B5EF4-FFF2-40B4-BE49-F238E27FC236}">
                <a16:creationId xmlns:a16="http://schemas.microsoft.com/office/drawing/2014/main" id="{CFB16228-F390-4181-8CBC-4DE27A5496CE}"/>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16695569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78926-A279-43D4-A0D5-10A822DCA8BB}"/>
              </a:ext>
            </a:extLst>
          </p:cNvPr>
          <p:cNvSpPr>
            <a:spLocks noGrp="1"/>
          </p:cNvSpPr>
          <p:nvPr>
            <p:ph type="title"/>
          </p:nvPr>
        </p:nvSpPr>
        <p:spPr/>
        <p:txBody>
          <a:bodyPr/>
          <a:lstStyle/>
          <a:p>
            <a:r>
              <a:rPr lang="en-US"/>
              <a:t>Facebook Post Table + Reactions | Scott - 5 of 26</a:t>
            </a:r>
          </a:p>
        </p:txBody>
      </p:sp>
      <p:graphicFrame>
        <p:nvGraphicFramePr>
          <p:cNvPr id="5" name="Table Placeholder 4">
            <a:extLst>
              <a:ext uri="{FF2B5EF4-FFF2-40B4-BE49-F238E27FC236}">
                <a16:creationId xmlns:a16="http://schemas.microsoft.com/office/drawing/2014/main" id="{17C20416-3D14-486F-B634-912B6533F689}"/>
              </a:ext>
            </a:extLst>
          </p:cNvPr>
          <p:cNvGraphicFramePr>
            <a:graphicFrameLocks noGrp="1"/>
          </p:cNvGraphicFramePr>
          <p:nvPr>
            <p:ph type="tbl" sz="quarter" idx="13"/>
            <p:extLst>
              <p:ext uri="{D42A27DB-BD31-4B8C-83A1-F6EECF244321}">
                <p14:modId xmlns:p14="http://schemas.microsoft.com/office/powerpoint/2010/main" val="18784418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61612059"/>
                    </a:ext>
                  </a:extLst>
                </a:gridCol>
                <a:gridCol w="493776">
                  <a:extLst>
                    <a:ext uri="{9D8B030D-6E8A-4147-A177-3AD203B41FA5}">
                      <a16:colId xmlns:a16="http://schemas.microsoft.com/office/drawing/2014/main" val="1265085372"/>
                    </a:ext>
                  </a:extLst>
                </a:gridCol>
                <a:gridCol w="493776">
                  <a:extLst>
                    <a:ext uri="{9D8B030D-6E8A-4147-A177-3AD203B41FA5}">
                      <a16:colId xmlns:a16="http://schemas.microsoft.com/office/drawing/2014/main" val="4004468826"/>
                    </a:ext>
                  </a:extLst>
                </a:gridCol>
                <a:gridCol w="493776">
                  <a:extLst>
                    <a:ext uri="{9D8B030D-6E8A-4147-A177-3AD203B41FA5}">
                      <a16:colId xmlns:a16="http://schemas.microsoft.com/office/drawing/2014/main" val="468328258"/>
                    </a:ext>
                  </a:extLst>
                </a:gridCol>
                <a:gridCol w="493776">
                  <a:extLst>
                    <a:ext uri="{9D8B030D-6E8A-4147-A177-3AD203B41FA5}">
                      <a16:colId xmlns:a16="http://schemas.microsoft.com/office/drawing/2014/main" val="3400996708"/>
                    </a:ext>
                  </a:extLst>
                </a:gridCol>
                <a:gridCol w="493776">
                  <a:extLst>
                    <a:ext uri="{9D8B030D-6E8A-4147-A177-3AD203B41FA5}">
                      <a16:colId xmlns:a16="http://schemas.microsoft.com/office/drawing/2014/main" val="249075661"/>
                    </a:ext>
                  </a:extLst>
                </a:gridCol>
                <a:gridCol w="493776">
                  <a:extLst>
                    <a:ext uri="{9D8B030D-6E8A-4147-A177-3AD203B41FA5}">
                      <a16:colId xmlns:a16="http://schemas.microsoft.com/office/drawing/2014/main" val="1351845098"/>
                    </a:ext>
                  </a:extLst>
                </a:gridCol>
                <a:gridCol w="493776">
                  <a:extLst>
                    <a:ext uri="{9D8B030D-6E8A-4147-A177-3AD203B41FA5}">
                      <a16:colId xmlns:a16="http://schemas.microsoft.com/office/drawing/2014/main" val="3841482346"/>
                    </a:ext>
                  </a:extLst>
                </a:gridCol>
                <a:gridCol w="493776">
                  <a:extLst>
                    <a:ext uri="{9D8B030D-6E8A-4147-A177-3AD203B41FA5}">
                      <a16:colId xmlns:a16="http://schemas.microsoft.com/office/drawing/2014/main" val="3509901511"/>
                    </a:ext>
                  </a:extLst>
                </a:gridCol>
                <a:gridCol w="493776">
                  <a:extLst>
                    <a:ext uri="{9D8B030D-6E8A-4147-A177-3AD203B41FA5}">
                      <a16:colId xmlns:a16="http://schemas.microsoft.com/office/drawing/2014/main" val="1598884773"/>
                    </a:ext>
                  </a:extLst>
                </a:gridCol>
                <a:gridCol w="493776">
                  <a:extLst>
                    <a:ext uri="{9D8B030D-6E8A-4147-A177-3AD203B41FA5}">
                      <a16:colId xmlns:a16="http://schemas.microsoft.com/office/drawing/2014/main" val="2577550638"/>
                    </a:ext>
                  </a:extLst>
                </a:gridCol>
                <a:gridCol w="493776">
                  <a:extLst>
                    <a:ext uri="{9D8B030D-6E8A-4147-A177-3AD203B41FA5}">
                      <a16:colId xmlns:a16="http://schemas.microsoft.com/office/drawing/2014/main" val="26072196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68536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- 2022-04-05 21:26:35</a:t>
                      </a:r>
                      <a:r>
                        <a:rPr kumimoji="0" lang="es-ES" sz="1000" b="0" i="0" u="none" strike="noStrike" kern="1200" cap="none" spc="0" normalizeH="0" baseline="0" noProof="0">
                          <a:ln>
                            <a:noFill/>
                          </a:ln>
                          <a:solidFill>
                            <a:prstClr val="black"/>
                          </a:solidFill>
                          <a:effectLst/>
                          <a:uLnTx/>
                          <a:uFillTx/>
                          <a:latin typeface="+mn-lt"/>
                          <a:ea typeface="+mn-ea"/>
                          <a:cs typeface="+mn-cs"/>
                        </a:rPr>
                        <a:t>
 ¡Así es! ¡ Facu Cayata presente en la Copa del Mundo junto a las grandes figuras del Trek Internacional! 
Uno de los mejores bikers juveniles, 17 años, del mtb argentino dejará todo en la pista de Petropólis para hacer historia en su primera Copa del Mundo UCI. Gracias al apoyo de Trek internacional podrá vivir una experiencia inigualable para su carrera. 
¡A dejarle un mensaje de motivación a este pequeño gigante!
@trekbikes @trekbicycleargentina @bontragerargentina Santini SMS] @OpticaCentralStore @shimanoargentina @colchonespiero  Santini SMS]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13610803"/>
                  </a:ext>
                </a:extLst>
              </a:tr>
            </a:tbl>
          </a:graphicData>
        </a:graphic>
      </p:graphicFrame>
      <p:sp>
        <p:nvSpPr>
          <p:cNvPr id="4" name="Text Placeholder 3">
            <a:extLst>
              <a:ext uri="{FF2B5EF4-FFF2-40B4-BE49-F238E27FC236}">
                <a16:creationId xmlns:a16="http://schemas.microsoft.com/office/drawing/2014/main" id="{DC60BC4C-8F00-4C15-AE99-AF75793A3BE4}"/>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40963667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D07CEA-08DF-4AD6-BC7A-31DF5121EF3E}"/>
              </a:ext>
            </a:extLst>
          </p:cNvPr>
          <p:cNvSpPr>
            <a:spLocks noGrp="1"/>
          </p:cNvSpPr>
          <p:nvPr>
            <p:ph type="title"/>
          </p:nvPr>
        </p:nvSpPr>
        <p:spPr/>
        <p:txBody>
          <a:bodyPr/>
          <a:lstStyle/>
          <a:p>
            <a:r>
              <a:rPr lang="en-US"/>
              <a:t>Facebook Post Table + Reactions | Scott - 6 of 26</a:t>
            </a:r>
          </a:p>
        </p:txBody>
      </p:sp>
      <p:graphicFrame>
        <p:nvGraphicFramePr>
          <p:cNvPr id="5" name="Table Placeholder 4">
            <a:extLst>
              <a:ext uri="{FF2B5EF4-FFF2-40B4-BE49-F238E27FC236}">
                <a16:creationId xmlns:a16="http://schemas.microsoft.com/office/drawing/2014/main" id="{9D3F329A-55A8-4C0C-9976-45D28F63396D}"/>
              </a:ext>
            </a:extLst>
          </p:cNvPr>
          <p:cNvGraphicFramePr>
            <a:graphicFrameLocks noGrp="1"/>
          </p:cNvGraphicFramePr>
          <p:nvPr>
            <p:ph type="tbl" sz="quarter" idx="13"/>
            <p:extLst>
              <p:ext uri="{D42A27DB-BD31-4B8C-83A1-F6EECF244321}">
                <p14:modId xmlns:p14="http://schemas.microsoft.com/office/powerpoint/2010/main" val="28419724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61536341"/>
                    </a:ext>
                  </a:extLst>
                </a:gridCol>
                <a:gridCol w="493776">
                  <a:extLst>
                    <a:ext uri="{9D8B030D-6E8A-4147-A177-3AD203B41FA5}">
                      <a16:colId xmlns:a16="http://schemas.microsoft.com/office/drawing/2014/main" val="4055889231"/>
                    </a:ext>
                  </a:extLst>
                </a:gridCol>
                <a:gridCol w="493776">
                  <a:extLst>
                    <a:ext uri="{9D8B030D-6E8A-4147-A177-3AD203B41FA5}">
                      <a16:colId xmlns:a16="http://schemas.microsoft.com/office/drawing/2014/main" val="281145986"/>
                    </a:ext>
                  </a:extLst>
                </a:gridCol>
                <a:gridCol w="493776">
                  <a:extLst>
                    <a:ext uri="{9D8B030D-6E8A-4147-A177-3AD203B41FA5}">
                      <a16:colId xmlns:a16="http://schemas.microsoft.com/office/drawing/2014/main" val="354794441"/>
                    </a:ext>
                  </a:extLst>
                </a:gridCol>
                <a:gridCol w="493776">
                  <a:extLst>
                    <a:ext uri="{9D8B030D-6E8A-4147-A177-3AD203B41FA5}">
                      <a16:colId xmlns:a16="http://schemas.microsoft.com/office/drawing/2014/main" val="1785356495"/>
                    </a:ext>
                  </a:extLst>
                </a:gridCol>
                <a:gridCol w="493776">
                  <a:extLst>
                    <a:ext uri="{9D8B030D-6E8A-4147-A177-3AD203B41FA5}">
                      <a16:colId xmlns:a16="http://schemas.microsoft.com/office/drawing/2014/main" val="4075868433"/>
                    </a:ext>
                  </a:extLst>
                </a:gridCol>
                <a:gridCol w="493776">
                  <a:extLst>
                    <a:ext uri="{9D8B030D-6E8A-4147-A177-3AD203B41FA5}">
                      <a16:colId xmlns:a16="http://schemas.microsoft.com/office/drawing/2014/main" val="2549923125"/>
                    </a:ext>
                  </a:extLst>
                </a:gridCol>
                <a:gridCol w="493776">
                  <a:extLst>
                    <a:ext uri="{9D8B030D-6E8A-4147-A177-3AD203B41FA5}">
                      <a16:colId xmlns:a16="http://schemas.microsoft.com/office/drawing/2014/main" val="2035848365"/>
                    </a:ext>
                  </a:extLst>
                </a:gridCol>
                <a:gridCol w="493776">
                  <a:extLst>
                    <a:ext uri="{9D8B030D-6E8A-4147-A177-3AD203B41FA5}">
                      <a16:colId xmlns:a16="http://schemas.microsoft.com/office/drawing/2014/main" val="1581652404"/>
                    </a:ext>
                  </a:extLst>
                </a:gridCol>
                <a:gridCol w="493776">
                  <a:extLst>
                    <a:ext uri="{9D8B030D-6E8A-4147-A177-3AD203B41FA5}">
                      <a16:colId xmlns:a16="http://schemas.microsoft.com/office/drawing/2014/main" val="329000916"/>
                    </a:ext>
                  </a:extLst>
                </a:gridCol>
                <a:gridCol w="493776">
                  <a:extLst>
                    <a:ext uri="{9D8B030D-6E8A-4147-A177-3AD203B41FA5}">
                      <a16:colId xmlns:a16="http://schemas.microsoft.com/office/drawing/2014/main" val="332983635"/>
                    </a:ext>
                  </a:extLst>
                </a:gridCol>
                <a:gridCol w="493776">
                  <a:extLst>
                    <a:ext uri="{9D8B030D-6E8A-4147-A177-3AD203B41FA5}">
                      <a16:colId xmlns:a16="http://schemas.microsoft.com/office/drawing/2014/main" val="31179643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25021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 Bicycles - 2022-03-21 22:00:03</a:t>
                      </a:r>
                      <a:r>
                        <a:rPr kumimoji="0" lang="en-US" sz="1000" b="0" i="0" u="none" strike="noStrike" kern="1200" cap="none" spc="0" normalizeH="0" baseline="0" noProof="0">
                          <a:ln>
                            <a:noFill/>
                          </a:ln>
                          <a:solidFill>
                            <a:prstClr val="black"/>
                          </a:solidFill>
                          <a:effectLst/>
                          <a:uLnTx/>
                          <a:uFillTx/>
                          <a:latin typeface="+mn-lt"/>
                          <a:ea typeface="+mn-ea"/>
                          <a:cs typeface="+mn-cs"/>
                        </a:rPr>
                        <a:t>
 Ágil, eficiente y veloz.🔥
Así la Specialized Chisel, una bicicleta de XC 🚵‍♂️ creada para llegar a lo más alto del podio🏆.
Gracias a nuestra tecnología D'Aluisio Smartweld y al aluminio M5, hemos creado uno de los cuadros de aluminio más rígidos, resistentes y livianos del mercado.💪
🔺Encontrala en nuestras tiendas autorizadas🔺
#IamSpecialized #SpecializedArgentina #Specialized #SpecializedChisel #Chisel #Aluminio #XCmtb #XC #mtb #MountainBike
📸 @gliod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11722641"/>
                  </a:ext>
                </a:extLst>
              </a:tr>
            </a:tbl>
          </a:graphicData>
        </a:graphic>
      </p:graphicFrame>
      <p:sp>
        <p:nvSpPr>
          <p:cNvPr id="4" name="Text Placeholder 3">
            <a:extLst>
              <a:ext uri="{FF2B5EF4-FFF2-40B4-BE49-F238E27FC236}">
                <a16:creationId xmlns:a16="http://schemas.microsoft.com/office/drawing/2014/main" id="{E8BCC5BC-D375-4A34-A4CC-2F7E4B0F5AD3}"/>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31917441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006F8-E25D-4AF2-8FDF-E4B1F146E81F}"/>
              </a:ext>
            </a:extLst>
          </p:cNvPr>
          <p:cNvSpPr>
            <a:spLocks noGrp="1"/>
          </p:cNvSpPr>
          <p:nvPr>
            <p:ph type="title"/>
          </p:nvPr>
        </p:nvSpPr>
        <p:spPr/>
        <p:txBody>
          <a:bodyPr/>
          <a:lstStyle/>
          <a:p>
            <a:r>
              <a:rPr lang="en-US"/>
              <a:t>Facebook Post Table + Reactions | Scott - 7 of 26</a:t>
            </a:r>
          </a:p>
        </p:txBody>
      </p:sp>
      <p:graphicFrame>
        <p:nvGraphicFramePr>
          <p:cNvPr id="5" name="Table Placeholder 4">
            <a:extLst>
              <a:ext uri="{FF2B5EF4-FFF2-40B4-BE49-F238E27FC236}">
                <a16:creationId xmlns:a16="http://schemas.microsoft.com/office/drawing/2014/main" id="{8C97AC28-41D2-4642-9327-10055DDBAE57}"/>
              </a:ext>
            </a:extLst>
          </p:cNvPr>
          <p:cNvGraphicFramePr>
            <a:graphicFrameLocks noGrp="1"/>
          </p:cNvGraphicFramePr>
          <p:nvPr>
            <p:ph type="tbl" sz="quarter" idx="13"/>
            <p:extLst>
              <p:ext uri="{D42A27DB-BD31-4B8C-83A1-F6EECF244321}">
                <p14:modId xmlns:p14="http://schemas.microsoft.com/office/powerpoint/2010/main" val="14402731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86872281"/>
                    </a:ext>
                  </a:extLst>
                </a:gridCol>
                <a:gridCol w="493776">
                  <a:extLst>
                    <a:ext uri="{9D8B030D-6E8A-4147-A177-3AD203B41FA5}">
                      <a16:colId xmlns:a16="http://schemas.microsoft.com/office/drawing/2014/main" val="2911368563"/>
                    </a:ext>
                  </a:extLst>
                </a:gridCol>
                <a:gridCol w="493776">
                  <a:extLst>
                    <a:ext uri="{9D8B030D-6E8A-4147-A177-3AD203B41FA5}">
                      <a16:colId xmlns:a16="http://schemas.microsoft.com/office/drawing/2014/main" val="612568932"/>
                    </a:ext>
                  </a:extLst>
                </a:gridCol>
                <a:gridCol w="493776">
                  <a:extLst>
                    <a:ext uri="{9D8B030D-6E8A-4147-A177-3AD203B41FA5}">
                      <a16:colId xmlns:a16="http://schemas.microsoft.com/office/drawing/2014/main" val="3135713021"/>
                    </a:ext>
                  </a:extLst>
                </a:gridCol>
                <a:gridCol w="493776">
                  <a:extLst>
                    <a:ext uri="{9D8B030D-6E8A-4147-A177-3AD203B41FA5}">
                      <a16:colId xmlns:a16="http://schemas.microsoft.com/office/drawing/2014/main" val="170600495"/>
                    </a:ext>
                  </a:extLst>
                </a:gridCol>
                <a:gridCol w="493776">
                  <a:extLst>
                    <a:ext uri="{9D8B030D-6E8A-4147-A177-3AD203B41FA5}">
                      <a16:colId xmlns:a16="http://schemas.microsoft.com/office/drawing/2014/main" val="1912205045"/>
                    </a:ext>
                  </a:extLst>
                </a:gridCol>
                <a:gridCol w="493776">
                  <a:extLst>
                    <a:ext uri="{9D8B030D-6E8A-4147-A177-3AD203B41FA5}">
                      <a16:colId xmlns:a16="http://schemas.microsoft.com/office/drawing/2014/main" val="1780962233"/>
                    </a:ext>
                  </a:extLst>
                </a:gridCol>
                <a:gridCol w="493776">
                  <a:extLst>
                    <a:ext uri="{9D8B030D-6E8A-4147-A177-3AD203B41FA5}">
                      <a16:colId xmlns:a16="http://schemas.microsoft.com/office/drawing/2014/main" val="2660159172"/>
                    </a:ext>
                  </a:extLst>
                </a:gridCol>
                <a:gridCol w="493776">
                  <a:extLst>
                    <a:ext uri="{9D8B030D-6E8A-4147-A177-3AD203B41FA5}">
                      <a16:colId xmlns:a16="http://schemas.microsoft.com/office/drawing/2014/main" val="3373810404"/>
                    </a:ext>
                  </a:extLst>
                </a:gridCol>
                <a:gridCol w="493776">
                  <a:extLst>
                    <a:ext uri="{9D8B030D-6E8A-4147-A177-3AD203B41FA5}">
                      <a16:colId xmlns:a16="http://schemas.microsoft.com/office/drawing/2014/main" val="3516247730"/>
                    </a:ext>
                  </a:extLst>
                </a:gridCol>
                <a:gridCol w="493776">
                  <a:extLst>
                    <a:ext uri="{9D8B030D-6E8A-4147-A177-3AD203B41FA5}">
                      <a16:colId xmlns:a16="http://schemas.microsoft.com/office/drawing/2014/main" val="3233472552"/>
                    </a:ext>
                  </a:extLst>
                </a:gridCol>
                <a:gridCol w="493776">
                  <a:extLst>
                    <a:ext uri="{9D8B030D-6E8A-4147-A177-3AD203B41FA5}">
                      <a16:colId xmlns:a16="http://schemas.microsoft.com/office/drawing/2014/main" val="28178815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91533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 Bicycles - 2022-04-04 22:00:03</a:t>
                      </a:r>
                      <a:r>
                        <a:rPr kumimoji="0" lang="es-ES" sz="1000" b="0" i="0" u="none" strike="noStrike" kern="1200" cap="none" spc="0" normalizeH="0" baseline="0" noProof="0">
                          <a:ln>
                            <a:noFill/>
                          </a:ln>
                          <a:solidFill>
                            <a:prstClr val="black"/>
                          </a:solidFill>
                          <a:effectLst/>
                          <a:uLnTx/>
                          <a:uFillTx/>
                          <a:latin typeface="+mn-lt"/>
                          <a:ea typeface="+mn-ea"/>
                          <a:cs typeface="+mn-cs"/>
                        </a:rPr>
                        <a:t>
 ¿Alguna vez imaginaste poder pedalear desde el amanecer hasta que caiga el sol?🌅
🚵‍♂️ Inspirada en la Stumpjumper, la Specialized Turbo Levo⚡  es una mountain bike de pedaleo asistido con un cuadro liviano, rígido y capaz de todo junto a un motor potente y suave, lo que te dará el poder de recorrer más y más senderos. 
Con una #Turbo sos vos, solo que más rápido😉
🔺 Acercate a nuestras tiendas autorizadas y conocela🔺
#iamspecialized #specializedargentina #turbo #modoturbo  #turbolevo #levo #specialized #ebike 
📸@theonlyltg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78512959"/>
                  </a:ext>
                </a:extLst>
              </a:tr>
            </a:tbl>
          </a:graphicData>
        </a:graphic>
      </p:graphicFrame>
      <p:sp>
        <p:nvSpPr>
          <p:cNvPr id="4" name="Text Placeholder 3">
            <a:extLst>
              <a:ext uri="{FF2B5EF4-FFF2-40B4-BE49-F238E27FC236}">
                <a16:creationId xmlns:a16="http://schemas.microsoft.com/office/drawing/2014/main" id="{55B077A4-7665-4094-94DD-465D487667AD}"/>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15307754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9C53D5-3734-47A8-A6BE-8513AC266013}"/>
              </a:ext>
            </a:extLst>
          </p:cNvPr>
          <p:cNvSpPr>
            <a:spLocks noGrp="1"/>
          </p:cNvSpPr>
          <p:nvPr>
            <p:ph type="title"/>
          </p:nvPr>
        </p:nvSpPr>
        <p:spPr/>
        <p:txBody>
          <a:bodyPr/>
          <a:lstStyle/>
          <a:p>
            <a:r>
              <a:rPr lang="en-US"/>
              <a:t>Facebook Post Table + Reactions | Scott - 8 of 26</a:t>
            </a:r>
          </a:p>
        </p:txBody>
      </p:sp>
      <p:graphicFrame>
        <p:nvGraphicFramePr>
          <p:cNvPr id="5" name="Table Placeholder 4">
            <a:extLst>
              <a:ext uri="{FF2B5EF4-FFF2-40B4-BE49-F238E27FC236}">
                <a16:creationId xmlns:a16="http://schemas.microsoft.com/office/drawing/2014/main" id="{5BCEE2CF-9CB0-44E3-A303-3B8512399CB5}"/>
              </a:ext>
            </a:extLst>
          </p:cNvPr>
          <p:cNvGraphicFramePr>
            <a:graphicFrameLocks noGrp="1"/>
          </p:cNvGraphicFramePr>
          <p:nvPr>
            <p:ph type="tbl" sz="quarter" idx="13"/>
            <p:extLst>
              <p:ext uri="{D42A27DB-BD31-4B8C-83A1-F6EECF244321}">
                <p14:modId xmlns:p14="http://schemas.microsoft.com/office/powerpoint/2010/main" val="38830931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20441266"/>
                    </a:ext>
                  </a:extLst>
                </a:gridCol>
                <a:gridCol w="493776">
                  <a:extLst>
                    <a:ext uri="{9D8B030D-6E8A-4147-A177-3AD203B41FA5}">
                      <a16:colId xmlns:a16="http://schemas.microsoft.com/office/drawing/2014/main" val="4232300833"/>
                    </a:ext>
                  </a:extLst>
                </a:gridCol>
                <a:gridCol w="493776">
                  <a:extLst>
                    <a:ext uri="{9D8B030D-6E8A-4147-A177-3AD203B41FA5}">
                      <a16:colId xmlns:a16="http://schemas.microsoft.com/office/drawing/2014/main" val="389687756"/>
                    </a:ext>
                  </a:extLst>
                </a:gridCol>
                <a:gridCol w="493776">
                  <a:extLst>
                    <a:ext uri="{9D8B030D-6E8A-4147-A177-3AD203B41FA5}">
                      <a16:colId xmlns:a16="http://schemas.microsoft.com/office/drawing/2014/main" val="189527289"/>
                    </a:ext>
                  </a:extLst>
                </a:gridCol>
                <a:gridCol w="493776">
                  <a:extLst>
                    <a:ext uri="{9D8B030D-6E8A-4147-A177-3AD203B41FA5}">
                      <a16:colId xmlns:a16="http://schemas.microsoft.com/office/drawing/2014/main" val="988066476"/>
                    </a:ext>
                  </a:extLst>
                </a:gridCol>
                <a:gridCol w="493776">
                  <a:extLst>
                    <a:ext uri="{9D8B030D-6E8A-4147-A177-3AD203B41FA5}">
                      <a16:colId xmlns:a16="http://schemas.microsoft.com/office/drawing/2014/main" val="885542993"/>
                    </a:ext>
                  </a:extLst>
                </a:gridCol>
                <a:gridCol w="493776">
                  <a:extLst>
                    <a:ext uri="{9D8B030D-6E8A-4147-A177-3AD203B41FA5}">
                      <a16:colId xmlns:a16="http://schemas.microsoft.com/office/drawing/2014/main" val="1944743812"/>
                    </a:ext>
                  </a:extLst>
                </a:gridCol>
                <a:gridCol w="493776">
                  <a:extLst>
                    <a:ext uri="{9D8B030D-6E8A-4147-A177-3AD203B41FA5}">
                      <a16:colId xmlns:a16="http://schemas.microsoft.com/office/drawing/2014/main" val="14767597"/>
                    </a:ext>
                  </a:extLst>
                </a:gridCol>
                <a:gridCol w="493776">
                  <a:extLst>
                    <a:ext uri="{9D8B030D-6E8A-4147-A177-3AD203B41FA5}">
                      <a16:colId xmlns:a16="http://schemas.microsoft.com/office/drawing/2014/main" val="1742404811"/>
                    </a:ext>
                  </a:extLst>
                </a:gridCol>
                <a:gridCol w="493776">
                  <a:extLst>
                    <a:ext uri="{9D8B030D-6E8A-4147-A177-3AD203B41FA5}">
                      <a16:colId xmlns:a16="http://schemas.microsoft.com/office/drawing/2014/main" val="1554136532"/>
                    </a:ext>
                  </a:extLst>
                </a:gridCol>
                <a:gridCol w="493776">
                  <a:extLst>
                    <a:ext uri="{9D8B030D-6E8A-4147-A177-3AD203B41FA5}">
                      <a16:colId xmlns:a16="http://schemas.microsoft.com/office/drawing/2014/main" val="1270384346"/>
                    </a:ext>
                  </a:extLst>
                </a:gridCol>
                <a:gridCol w="493776">
                  <a:extLst>
                    <a:ext uri="{9D8B030D-6E8A-4147-A177-3AD203B41FA5}">
                      <a16:colId xmlns:a16="http://schemas.microsoft.com/office/drawing/2014/main" val="2621954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90351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 Bicycles - 2022-03-16 22:00:05</a:t>
                      </a:r>
                      <a:r>
                        <a:rPr kumimoji="0" lang="en-US" sz="1000" b="0" i="0" u="none" strike="noStrike" kern="1200" cap="none" spc="0" normalizeH="0" baseline="0" noProof="0">
                          <a:ln>
                            <a:noFill/>
                          </a:ln>
                          <a:solidFill>
                            <a:prstClr val="black"/>
                          </a:solidFill>
                          <a:effectLst/>
                          <a:uLnTx/>
                          <a:uFillTx/>
                          <a:latin typeface="+mn-lt"/>
                          <a:ea typeface="+mn-ea"/>
                          <a:cs typeface="+mn-cs"/>
                        </a:rPr>
                        <a:t>
 ¡Hacete ver!🚴‍♂️💡
Diseñamos nuestras luces Stix para que te vean tanto de día☀️ como de noche🌌.
Su lente esférica dirige los lúmenes a más de 800 metros bajo el sol más brillante☀️💪
Se colocan fácilmente, tienen seis modos de destello y, dependiendo de cual elijas, te brindarán una autonomía de hasta 77 horas. Se cargan fácilmente vía USB en 2 horas. 
#PedaleaSeguro                    
🔺 Encontralas en nuestras tiendas autorizadas🔺  
#IamSpecialized #SpecialzedArgentina #SpecializedStix #SpecializedStixLights #Stix #S#SpecializedStixLightsElite #SpecializedStixLightsSport #MásVisibleEsMásSeguro
📸 @adriananascimentomtb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233848594"/>
                  </a:ext>
                </a:extLst>
              </a:tr>
            </a:tbl>
          </a:graphicData>
        </a:graphic>
      </p:graphicFrame>
      <p:sp>
        <p:nvSpPr>
          <p:cNvPr id="4" name="Text Placeholder 3">
            <a:extLst>
              <a:ext uri="{FF2B5EF4-FFF2-40B4-BE49-F238E27FC236}">
                <a16:creationId xmlns:a16="http://schemas.microsoft.com/office/drawing/2014/main" id="{BC82B0CB-2EB5-4A23-851B-F7173DAF8432}"/>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38763383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CE631C-2A16-4DC3-820D-B20D543F0444}"/>
              </a:ext>
            </a:extLst>
          </p:cNvPr>
          <p:cNvSpPr>
            <a:spLocks noGrp="1"/>
          </p:cNvSpPr>
          <p:nvPr>
            <p:ph type="title"/>
          </p:nvPr>
        </p:nvSpPr>
        <p:spPr/>
        <p:txBody>
          <a:bodyPr/>
          <a:lstStyle/>
          <a:p>
            <a:r>
              <a:rPr lang="en-US"/>
              <a:t>Facebook Post Table + Reactions | Scott - 9 of 26</a:t>
            </a:r>
          </a:p>
        </p:txBody>
      </p:sp>
      <p:graphicFrame>
        <p:nvGraphicFramePr>
          <p:cNvPr id="5" name="Table Placeholder 4">
            <a:extLst>
              <a:ext uri="{FF2B5EF4-FFF2-40B4-BE49-F238E27FC236}">
                <a16:creationId xmlns:a16="http://schemas.microsoft.com/office/drawing/2014/main" id="{129EBD30-AB12-41F1-9431-861240BB8143}"/>
              </a:ext>
            </a:extLst>
          </p:cNvPr>
          <p:cNvGraphicFramePr>
            <a:graphicFrameLocks noGrp="1"/>
          </p:cNvGraphicFramePr>
          <p:nvPr>
            <p:ph type="tbl" sz="quarter" idx="13"/>
            <p:extLst>
              <p:ext uri="{D42A27DB-BD31-4B8C-83A1-F6EECF244321}">
                <p14:modId xmlns:p14="http://schemas.microsoft.com/office/powerpoint/2010/main" val="1198108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86025947"/>
                    </a:ext>
                  </a:extLst>
                </a:gridCol>
                <a:gridCol w="493776">
                  <a:extLst>
                    <a:ext uri="{9D8B030D-6E8A-4147-A177-3AD203B41FA5}">
                      <a16:colId xmlns:a16="http://schemas.microsoft.com/office/drawing/2014/main" val="1088280817"/>
                    </a:ext>
                  </a:extLst>
                </a:gridCol>
                <a:gridCol w="493776">
                  <a:extLst>
                    <a:ext uri="{9D8B030D-6E8A-4147-A177-3AD203B41FA5}">
                      <a16:colId xmlns:a16="http://schemas.microsoft.com/office/drawing/2014/main" val="3360407706"/>
                    </a:ext>
                  </a:extLst>
                </a:gridCol>
                <a:gridCol w="493776">
                  <a:extLst>
                    <a:ext uri="{9D8B030D-6E8A-4147-A177-3AD203B41FA5}">
                      <a16:colId xmlns:a16="http://schemas.microsoft.com/office/drawing/2014/main" val="2498710619"/>
                    </a:ext>
                  </a:extLst>
                </a:gridCol>
                <a:gridCol w="493776">
                  <a:extLst>
                    <a:ext uri="{9D8B030D-6E8A-4147-A177-3AD203B41FA5}">
                      <a16:colId xmlns:a16="http://schemas.microsoft.com/office/drawing/2014/main" val="515859118"/>
                    </a:ext>
                  </a:extLst>
                </a:gridCol>
                <a:gridCol w="493776">
                  <a:extLst>
                    <a:ext uri="{9D8B030D-6E8A-4147-A177-3AD203B41FA5}">
                      <a16:colId xmlns:a16="http://schemas.microsoft.com/office/drawing/2014/main" val="3503363903"/>
                    </a:ext>
                  </a:extLst>
                </a:gridCol>
                <a:gridCol w="493776">
                  <a:extLst>
                    <a:ext uri="{9D8B030D-6E8A-4147-A177-3AD203B41FA5}">
                      <a16:colId xmlns:a16="http://schemas.microsoft.com/office/drawing/2014/main" val="3870062276"/>
                    </a:ext>
                  </a:extLst>
                </a:gridCol>
                <a:gridCol w="493776">
                  <a:extLst>
                    <a:ext uri="{9D8B030D-6E8A-4147-A177-3AD203B41FA5}">
                      <a16:colId xmlns:a16="http://schemas.microsoft.com/office/drawing/2014/main" val="3233751219"/>
                    </a:ext>
                  </a:extLst>
                </a:gridCol>
                <a:gridCol w="493776">
                  <a:extLst>
                    <a:ext uri="{9D8B030D-6E8A-4147-A177-3AD203B41FA5}">
                      <a16:colId xmlns:a16="http://schemas.microsoft.com/office/drawing/2014/main" val="3459365759"/>
                    </a:ext>
                  </a:extLst>
                </a:gridCol>
                <a:gridCol w="493776">
                  <a:extLst>
                    <a:ext uri="{9D8B030D-6E8A-4147-A177-3AD203B41FA5}">
                      <a16:colId xmlns:a16="http://schemas.microsoft.com/office/drawing/2014/main" val="1255977466"/>
                    </a:ext>
                  </a:extLst>
                </a:gridCol>
                <a:gridCol w="493776">
                  <a:extLst>
                    <a:ext uri="{9D8B030D-6E8A-4147-A177-3AD203B41FA5}">
                      <a16:colId xmlns:a16="http://schemas.microsoft.com/office/drawing/2014/main" val="3755283122"/>
                    </a:ext>
                  </a:extLst>
                </a:gridCol>
                <a:gridCol w="493776">
                  <a:extLst>
                    <a:ext uri="{9D8B030D-6E8A-4147-A177-3AD203B41FA5}">
                      <a16:colId xmlns:a16="http://schemas.microsoft.com/office/drawing/2014/main" val="32884037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31746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 Bicycles - 2022-04-01 22:00:02</a:t>
                      </a:r>
                      <a:r>
                        <a:rPr kumimoji="0" lang="en-US" sz="1000" b="0" i="0" u="none" strike="noStrike" kern="1200" cap="none" spc="0" normalizeH="0" baseline="0" noProof="0">
                          <a:ln>
                            <a:noFill/>
                          </a:ln>
                          <a:solidFill>
                            <a:prstClr val="black"/>
                          </a:solidFill>
                          <a:effectLst/>
                          <a:uLnTx/>
                          <a:uFillTx/>
                          <a:latin typeface="+mn-lt"/>
                          <a:ea typeface="+mn-ea"/>
                          <a:cs typeface="+mn-cs"/>
                        </a:rPr>
                        <a:t>
 La felicidad de rodar en una #SpecializedTarmac 😁 
#IamSpecialized #SpecialzedArgentina #SpecializedTarmac #Tarmacsl6 #Tarmacsl7 #RiderFirst #Road #Windtunnel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25818534"/>
                  </a:ext>
                </a:extLst>
              </a:tr>
            </a:tbl>
          </a:graphicData>
        </a:graphic>
      </p:graphicFrame>
      <p:sp>
        <p:nvSpPr>
          <p:cNvPr id="4" name="Text Placeholder 3">
            <a:extLst>
              <a:ext uri="{FF2B5EF4-FFF2-40B4-BE49-F238E27FC236}">
                <a16:creationId xmlns:a16="http://schemas.microsoft.com/office/drawing/2014/main" id="{A2A85378-F887-48E3-A7FA-7B5CB3E23F1B}"/>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19192290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7A33E0-4471-49FD-9950-339CDF070DC2}"/>
              </a:ext>
            </a:extLst>
          </p:cNvPr>
          <p:cNvSpPr>
            <a:spLocks noGrp="1"/>
          </p:cNvSpPr>
          <p:nvPr>
            <p:ph type="title"/>
          </p:nvPr>
        </p:nvSpPr>
        <p:spPr/>
        <p:txBody>
          <a:bodyPr/>
          <a:lstStyle/>
          <a:p>
            <a:r>
              <a:rPr lang="en-US"/>
              <a:t>Facebook Post Table + Reactions | Scott - 10 of 26</a:t>
            </a:r>
          </a:p>
        </p:txBody>
      </p:sp>
      <p:graphicFrame>
        <p:nvGraphicFramePr>
          <p:cNvPr id="5" name="Table Placeholder 4">
            <a:extLst>
              <a:ext uri="{FF2B5EF4-FFF2-40B4-BE49-F238E27FC236}">
                <a16:creationId xmlns:a16="http://schemas.microsoft.com/office/drawing/2014/main" id="{870DE571-B590-467E-B36E-AA7A7B4F6C17}"/>
              </a:ext>
            </a:extLst>
          </p:cNvPr>
          <p:cNvGraphicFramePr>
            <a:graphicFrameLocks noGrp="1"/>
          </p:cNvGraphicFramePr>
          <p:nvPr>
            <p:ph type="tbl" sz="quarter" idx="13"/>
            <p:extLst>
              <p:ext uri="{D42A27DB-BD31-4B8C-83A1-F6EECF244321}">
                <p14:modId xmlns:p14="http://schemas.microsoft.com/office/powerpoint/2010/main" val="17072728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3880497"/>
                    </a:ext>
                  </a:extLst>
                </a:gridCol>
                <a:gridCol w="493776">
                  <a:extLst>
                    <a:ext uri="{9D8B030D-6E8A-4147-A177-3AD203B41FA5}">
                      <a16:colId xmlns:a16="http://schemas.microsoft.com/office/drawing/2014/main" val="3111155542"/>
                    </a:ext>
                  </a:extLst>
                </a:gridCol>
                <a:gridCol w="493776">
                  <a:extLst>
                    <a:ext uri="{9D8B030D-6E8A-4147-A177-3AD203B41FA5}">
                      <a16:colId xmlns:a16="http://schemas.microsoft.com/office/drawing/2014/main" val="1437431925"/>
                    </a:ext>
                  </a:extLst>
                </a:gridCol>
                <a:gridCol w="493776">
                  <a:extLst>
                    <a:ext uri="{9D8B030D-6E8A-4147-A177-3AD203B41FA5}">
                      <a16:colId xmlns:a16="http://schemas.microsoft.com/office/drawing/2014/main" val="2774313945"/>
                    </a:ext>
                  </a:extLst>
                </a:gridCol>
                <a:gridCol w="493776">
                  <a:extLst>
                    <a:ext uri="{9D8B030D-6E8A-4147-A177-3AD203B41FA5}">
                      <a16:colId xmlns:a16="http://schemas.microsoft.com/office/drawing/2014/main" val="405777542"/>
                    </a:ext>
                  </a:extLst>
                </a:gridCol>
                <a:gridCol w="493776">
                  <a:extLst>
                    <a:ext uri="{9D8B030D-6E8A-4147-A177-3AD203B41FA5}">
                      <a16:colId xmlns:a16="http://schemas.microsoft.com/office/drawing/2014/main" val="3238763758"/>
                    </a:ext>
                  </a:extLst>
                </a:gridCol>
                <a:gridCol w="493776">
                  <a:extLst>
                    <a:ext uri="{9D8B030D-6E8A-4147-A177-3AD203B41FA5}">
                      <a16:colId xmlns:a16="http://schemas.microsoft.com/office/drawing/2014/main" val="1471230650"/>
                    </a:ext>
                  </a:extLst>
                </a:gridCol>
                <a:gridCol w="493776">
                  <a:extLst>
                    <a:ext uri="{9D8B030D-6E8A-4147-A177-3AD203B41FA5}">
                      <a16:colId xmlns:a16="http://schemas.microsoft.com/office/drawing/2014/main" val="4232072344"/>
                    </a:ext>
                  </a:extLst>
                </a:gridCol>
                <a:gridCol w="493776">
                  <a:extLst>
                    <a:ext uri="{9D8B030D-6E8A-4147-A177-3AD203B41FA5}">
                      <a16:colId xmlns:a16="http://schemas.microsoft.com/office/drawing/2014/main" val="165096503"/>
                    </a:ext>
                  </a:extLst>
                </a:gridCol>
                <a:gridCol w="493776">
                  <a:extLst>
                    <a:ext uri="{9D8B030D-6E8A-4147-A177-3AD203B41FA5}">
                      <a16:colId xmlns:a16="http://schemas.microsoft.com/office/drawing/2014/main" val="1478635781"/>
                    </a:ext>
                  </a:extLst>
                </a:gridCol>
                <a:gridCol w="493776">
                  <a:extLst>
                    <a:ext uri="{9D8B030D-6E8A-4147-A177-3AD203B41FA5}">
                      <a16:colId xmlns:a16="http://schemas.microsoft.com/office/drawing/2014/main" val="321274433"/>
                    </a:ext>
                  </a:extLst>
                </a:gridCol>
                <a:gridCol w="493776">
                  <a:extLst>
                    <a:ext uri="{9D8B030D-6E8A-4147-A177-3AD203B41FA5}">
                      <a16:colId xmlns:a16="http://schemas.microsoft.com/office/drawing/2014/main" val="33343514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11822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- 2022-03-27 20:14:47</a:t>
                      </a:r>
                      <a:r>
                        <a:rPr kumimoji="0" lang="es-ES" sz="1000" b="0" i="0" u="none" strike="noStrike" kern="1200" cap="none" spc="0" normalizeH="0" baseline="0" noProof="0">
                          <a:ln>
                            <a:noFill/>
                          </a:ln>
                          <a:solidFill>
                            <a:prstClr val="black"/>
                          </a:solidFill>
                          <a:effectLst/>
                          <a:uLnTx/>
                          <a:uFillTx/>
                          <a:latin typeface="+mn-lt"/>
                          <a:ea typeface="+mn-ea"/>
                          <a:cs typeface="+mn-cs"/>
                        </a:rPr>
                        <a:t>
 ¡ @bikecarito ganó la general de @vueltaaltascumbres 22! 
La marplatense se llevó la carrera con un espectacular perfomance en los 120 km de Altas Cumbres. 
@trekbikes @trekbicycleargentina @bontragerargentina @santini_arg @OpticaCentralStore @shimanoargentina @colchonespiero  @santini_arg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775218475"/>
                  </a:ext>
                </a:extLst>
              </a:tr>
            </a:tbl>
          </a:graphicData>
        </a:graphic>
      </p:graphicFrame>
      <p:sp>
        <p:nvSpPr>
          <p:cNvPr id="4" name="Text Placeholder 3">
            <a:extLst>
              <a:ext uri="{FF2B5EF4-FFF2-40B4-BE49-F238E27FC236}">
                <a16:creationId xmlns:a16="http://schemas.microsoft.com/office/drawing/2014/main" id="{B417C238-2AC9-43DA-9E3A-1FE3DCC85A29}"/>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18170521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B7A5B-B13C-44FD-BD4D-C07BA0C6B581}"/>
              </a:ext>
            </a:extLst>
          </p:cNvPr>
          <p:cNvSpPr>
            <a:spLocks noGrp="1"/>
          </p:cNvSpPr>
          <p:nvPr>
            <p:ph type="title"/>
          </p:nvPr>
        </p:nvSpPr>
        <p:spPr/>
        <p:txBody>
          <a:bodyPr/>
          <a:lstStyle/>
          <a:p>
            <a:r>
              <a:rPr lang="en-US"/>
              <a:t>Facebook Post Table + Reactions | Scott - 11 of 26</a:t>
            </a:r>
          </a:p>
        </p:txBody>
      </p:sp>
      <p:graphicFrame>
        <p:nvGraphicFramePr>
          <p:cNvPr id="5" name="Table Placeholder 4">
            <a:extLst>
              <a:ext uri="{FF2B5EF4-FFF2-40B4-BE49-F238E27FC236}">
                <a16:creationId xmlns:a16="http://schemas.microsoft.com/office/drawing/2014/main" id="{526066C6-C04E-4AAC-80D4-856137B5D286}"/>
              </a:ext>
            </a:extLst>
          </p:cNvPr>
          <p:cNvGraphicFramePr>
            <a:graphicFrameLocks noGrp="1"/>
          </p:cNvGraphicFramePr>
          <p:nvPr>
            <p:ph type="tbl" sz="quarter" idx="13"/>
            <p:extLst>
              <p:ext uri="{D42A27DB-BD31-4B8C-83A1-F6EECF244321}">
                <p14:modId xmlns:p14="http://schemas.microsoft.com/office/powerpoint/2010/main" val="32094711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45698116"/>
                    </a:ext>
                  </a:extLst>
                </a:gridCol>
                <a:gridCol w="493776">
                  <a:extLst>
                    <a:ext uri="{9D8B030D-6E8A-4147-A177-3AD203B41FA5}">
                      <a16:colId xmlns:a16="http://schemas.microsoft.com/office/drawing/2014/main" val="1099290623"/>
                    </a:ext>
                  </a:extLst>
                </a:gridCol>
                <a:gridCol w="493776">
                  <a:extLst>
                    <a:ext uri="{9D8B030D-6E8A-4147-A177-3AD203B41FA5}">
                      <a16:colId xmlns:a16="http://schemas.microsoft.com/office/drawing/2014/main" val="3713856396"/>
                    </a:ext>
                  </a:extLst>
                </a:gridCol>
                <a:gridCol w="493776">
                  <a:extLst>
                    <a:ext uri="{9D8B030D-6E8A-4147-A177-3AD203B41FA5}">
                      <a16:colId xmlns:a16="http://schemas.microsoft.com/office/drawing/2014/main" val="77597169"/>
                    </a:ext>
                  </a:extLst>
                </a:gridCol>
                <a:gridCol w="493776">
                  <a:extLst>
                    <a:ext uri="{9D8B030D-6E8A-4147-A177-3AD203B41FA5}">
                      <a16:colId xmlns:a16="http://schemas.microsoft.com/office/drawing/2014/main" val="1574510799"/>
                    </a:ext>
                  </a:extLst>
                </a:gridCol>
                <a:gridCol w="493776">
                  <a:extLst>
                    <a:ext uri="{9D8B030D-6E8A-4147-A177-3AD203B41FA5}">
                      <a16:colId xmlns:a16="http://schemas.microsoft.com/office/drawing/2014/main" val="686075736"/>
                    </a:ext>
                  </a:extLst>
                </a:gridCol>
                <a:gridCol w="493776">
                  <a:extLst>
                    <a:ext uri="{9D8B030D-6E8A-4147-A177-3AD203B41FA5}">
                      <a16:colId xmlns:a16="http://schemas.microsoft.com/office/drawing/2014/main" val="211347346"/>
                    </a:ext>
                  </a:extLst>
                </a:gridCol>
                <a:gridCol w="493776">
                  <a:extLst>
                    <a:ext uri="{9D8B030D-6E8A-4147-A177-3AD203B41FA5}">
                      <a16:colId xmlns:a16="http://schemas.microsoft.com/office/drawing/2014/main" val="372104060"/>
                    </a:ext>
                  </a:extLst>
                </a:gridCol>
                <a:gridCol w="493776">
                  <a:extLst>
                    <a:ext uri="{9D8B030D-6E8A-4147-A177-3AD203B41FA5}">
                      <a16:colId xmlns:a16="http://schemas.microsoft.com/office/drawing/2014/main" val="1670957310"/>
                    </a:ext>
                  </a:extLst>
                </a:gridCol>
                <a:gridCol w="493776">
                  <a:extLst>
                    <a:ext uri="{9D8B030D-6E8A-4147-A177-3AD203B41FA5}">
                      <a16:colId xmlns:a16="http://schemas.microsoft.com/office/drawing/2014/main" val="214002810"/>
                    </a:ext>
                  </a:extLst>
                </a:gridCol>
                <a:gridCol w="493776">
                  <a:extLst>
                    <a:ext uri="{9D8B030D-6E8A-4147-A177-3AD203B41FA5}">
                      <a16:colId xmlns:a16="http://schemas.microsoft.com/office/drawing/2014/main" val="3267686762"/>
                    </a:ext>
                  </a:extLst>
                </a:gridCol>
                <a:gridCol w="493776">
                  <a:extLst>
                    <a:ext uri="{9D8B030D-6E8A-4147-A177-3AD203B41FA5}">
                      <a16:colId xmlns:a16="http://schemas.microsoft.com/office/drawing/2014/main" val="31201505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59733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 Bicycles - 2022-04-06 22:00:06</a:t>
                      </a:r>
                      <a:r>
                        <a:rPr kumimoji="0" lang="es-ES" sz="1000" b="0" i="0" u="none" strike="noStrike" kern="1200" cap="none" spc="0" normalizeH="0" baseline="0" noProof="0">
                          <a:ln>
                            <a:noFill/>
                          </a:ln>
                          <a:solidFill>
                            <a:prstClr val="black"/>
                          </a:solidFill>
                          <a:effectLst/>
                          <a:uLnTx/>
                          <a:uFillTx/>
                          <a:latin typeface="+mn-lt"/>
                          <a:ea typeface="+mn-ea"/>
                          <a:cs typeface="+mn-cs"/>
                        </a:rPr>
                        <a:t>
 Gran estilo + calce perfecto a un precio accesible = Specialized Align II 
→ El casco que esperabas😉
⭐️ Con protección certificada y MIPS, un sistema patentado para disminuir las fuerzas rotacionales causadas por los impactos. 
⭐️Sistema de regulación y ajuste para lograr un calce perfecto: correas Tri-Fix y dial de microajuste Headset SX.
⭐️Sistema de ventilación 4th Dimension, que optimiza la entrada y el flujo de aire💨, manteniéndote fresco.
🔺Encontralo en nuestras tiendas autorizadas🔺
#IamSpecialized #Align #SpecializedAlign #Mips #UsaCasco #SpecializedArgentina #PedaleaSeguro #UsaCascoEnCasaTeEsperan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253552792"/>
                  </a:ext>
                </a:extLst>
              </a:tr>
            </a:tbl>
          </a:graphicData>
        </a:graphic>
      </p:graphicFrame>
      <p:sp>
        <p:nvSpPr>
          <p:cNvPr id="4" name="Text Placeholder 3">
            <a:extLst>
              <a:ext uri="{FF2B5EF4-FFF2-40B4-BE49-F238E27FC236}">
                <a16:creationId xmlns:a16="http://schemas.microsoft.com/office/drawing/2014/main" id="{185B2A07-A8BA-4315-9D51-4046568C8D20}"/>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37589881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C9312-07B9-4435-B1C7-0985F2CB250D}"/>
              </a:ext>
            </a:extLst>
          </p:cNvPr>
          <p:cNvSpPr>
            <a:spLocks noGrp="1"/>
          </p:cNvSpPr>
          <p:nvPr>
            <p:ph type="title"/>
          </p:nvPr>
        </p:nvSpPr>
        <p:spPr/>
        <p:txBody>
          <a:bodyPr/>
          <a:lstStyle/>
          <a:p>
            <a:r>
              <a:rPr lang="en-US"/>
              <a:t>Facebook Post Table + Reactions | Scott - 12 of 26</a:t>
            </a:r>
          </a:p>
        </p:txBody>
      </p:sp>
      <p:graphicFrame>
        <p:nvGraphicFramePr>
          <p:cNvPr id="5" name="Table Placeholder 4">
            <a:extLst>
              <a:ext uri="{FF2B5EF4-FFF2-40B4-BE49-F238E27FC236}">
                <a16:creationId xmlns:a16="http://schemas.microsoft.com/office/drawing/2014/main" id="{78EB05E0-DF2E-4BAE-9379-9077B8625C6E}"/>
              </a:ext>
            </a:extLst>
          </p:cNvPr>
          <p:cNvGraphicFramePr>
            <a:graphicFrameLocks noGrp="1"/>
          </p:cNvGraphicFramePr>
          <p:nvPr>
            <p:ph type="tbl" sz="quarter" idx="13"/>
            <p:extLst>
              <p:ext uri="{D42A27DB-BD31-4B8C-83A1-F6EECF244321}">
                <p14:modId xmlns:p14="http://schemas.microsoft.com/office/powerpoint/2010/main" val="1594242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99896797"/>
                    </a:ext>
                  </a:extLst>
                </a:gridCol>
                <a:gridCol w="493776">
                  <a:extLst>
                    <a:ext uri="{9D8B030D-6E8A-4147-A177-3AD203B41FA5}">
                      <a16:colId xmlns:a16="http://schemas.microsoft.com/office/drawing/2014/main" val="2506921863"/>
                    </a:ext>
                  </a:extLst>
                </a:gridCol>
                <a:gridCol w="493776">
                  <a:extLst>
                    <a:ext uri="{9D8B030D-6E8A-4147-A177-3AD203B41FA5}">
                      <a16:colId xmlns:a16="http://schemas.microsoft.com/office/drawing/2014/main" val="1555307440"/>
                    </a:ext>
                  </a:extLst>
                </a:gridCol>
                <a:gridCol w="493776">
                  <a:extLst>
                    <a:ext uri="{9D8B030D-6E8A-4147-A177-3AD203B41FA5}">
                      <a16:colId xmlns:a16="http://schemas.microsoft.com/office/drawing/2014/main" val="3549407616"/>
                    </a:ext>
                  </a:extLst>
                </a:gridCol>
                <a:gridCol w="493776">
                  <a:extLst>
                    <a:ext uri="{9D8B030D-6E8A-4147-A177-3AD203B41FA5}">
                      <a16:colId xmlns:a16="http://schemas.microsoft.com/office/drawing/2014/main" val="3486289197"/>
                    </a:ext>
                  </a:extLst>
                </a:gridCol>
                <a:gridCol w="493776">
                  <a:extLst>
                    <a:ext uri="{9D8B030D-6E8A-4147-A177-3AD203B41FA5}">
                      <a16:colId xmlns:a16="http://schemas.microsoft.com/office/drawing/2014/main" val="3485436772"/>
                    </a:ext>
                  </a:extLst>
                </a:gridCol>
                <a:gridCol w="493776">
                  <a:extLst>
                    <a:ext uri="{9D8B030D-6E8A-4147-A177-3AD203B41FA5}">
                      <a16:colId xmlns:a16="http://schemas.microsoft.com/office/drawing/2014/main" val="3645086900"/>
                    </a:ext>
                  </a:extLst>
                </a:gridCol>
                <a:gridCol w="493776">
                  <a:extLst>
                    <a:ext uri="{9D8B030D-6E8A-4147-A177-3AD203B41FA5}">
                      <a16:colId xmlns:a16="http://schemas.microsoft.com/office/drawing/2014/main" val="1142668589"/>
                    </a:ext>
                  </a:extLst>
                </a:gridCol>
                <a:gridCol w="493776">
                  <a:extLst>
                    <a:ext uri="{9D8B030D-6E8A-4147-A177-3AD203B41FA5}">
                      <a16:colId xmlns:a16="http://schemas.microsoft.com/office/drawing/2014/main" val="1273342494"/>
                    </a:ext>
                  </a:extLst>
                </a:gridCol>
                <a:gridCol w="493776">
                  <a:extLst>
                    <a:ext uri="{9D8B030D-6E8A-4147-A177-3AD203B41FA5}">
                      <a16:colId xmlns:a16="http://schemas.microsoft.com/office/drawing/2014/main" val="2687344428"/>
                    </a:ext>
                  </a:extLst>
                </a:gridCol>
                <a:gridCol w="493776">
                  <a:extLst>
                    <a:ext uri="{9D8B030D-6E8A-4147-A177-3AD203B41FA5}">
                      <a16:colId xmlns:a16="http://schemas.microsoft.com/office/drawing/2014/main" val="2111384734"/>
                    </a:ext>
                  </a:extLst>
                </a:gridCol>
                <a:gridCol w="493776">
                  <a:extLst>
                    <a:ext uri="{9D8B030D-6E8A-4147-A177-3AD203B41FA5}">
                      <a16:colId xmlns:a16="http://schemas.microsoft.com/office/drawing/2014/main" val="32618779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09622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 Bicycles - 2022-03-18 22:00:04</a:t>
                      </a:r>
                      <a:r>
                        <a:rPr kumimoji="0" lang="en-US" sz="1000" b="0" i="0" u="none" strike="noStrike" kern="1200" cap="none" spc="0" normalizeH="0" baseline="0" noProof="0">
                          <a:ln>
                            <a:noFill/>
                          </a:ln>
                          <a:solidFill>
                            <a:prstClr val="black"/>
                          </a:solidFill>
                          <a:effectLst/>
                          <a:uLnTx/>
                          <a:uFillTx/>
                          <a:latin typeface="+mn-lt"/>
                          <a:ea typeface="+mn-ea"/>
                          <a:cs typeface="+mn-cs"/>
                        </a:rPr>
                        <a:t>
 La Epic en el sendero es diversión y eficiencia garantizada💪
🔺 Encontrala en nuestras tiendas autorizadas🔺 
#IamSpecialized #SpecializedEpic #Specialized #Epic #SpecializedArgentina #MTB #Xc #XCMTB #SpecializedBrain #MountainBike
🚵🏻  @oscargarcia_go  / @martinarielsantos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92787401"/>
                  </a:ext>
                </a:extLst>
              </a:tr>
            </a:tbl>
          </a:graphicData>
        </a:graphic>
      </p:graphicFrame>
      <p:sp>
        <p:nvSpPr>
          <p:cNvPr id="4" name="Text Placeholder 3">
            <a:extLst>
              <a:ext uri="{FF2B5EF4-FFF2-40B4-BE49-F238E27FC236}">
                <a16:creationId xmlns:a16="http://schemas.microsoft.com/office/drawing/2014/main" id="{4A07820F-B304-431C-A358-5021E4EFFFF2}"/>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34007125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CC2579-8504-4A2F-834E-7B74B7970289}"/>
              </a:ext>
            </a:extLst>
          </p:cNvPr>
          <p:cNvSpPr>
            <a:spLocks noGrp="1"/>
          </p:cNvSpPr>
          <p:nvPr>
            <p:ph type="title"/>
          </p:nvPr>
        </p:nvSpPr>
        <p:spPr/>
        <p:txBody>
          <a:bodyPr/>
          <a:lstStyle/>
          <a:p>
            <a:r>
              <a:rPr lang="en-US"/>
              <a:t>Facebook Post Table + Reactions | Scott - 13 of 26</a:t>
            </a:r>
          </a:p>
        </p:txBody>
      </p:sp>
      <p:graphicFrame>
        <p:nvGraphicFramePr>
          <p:cNvPr id="5" name="Table Placeholder 4">
            <a:extLst>
              <a:ext uri="{FF2B5EF4-FFF2-40B4-BE49-F238E27FC236}">
                <a16:creationId xmlns:a16="http://schemas.microsoft.com/office/drawing/2014/main" id="{33A8EC1F-5551-44FA-8D8E-B3BDDC1BAB78}"/>
              </a:ext>
            </a:extLst>
          </p:cNvPr>
          <p:cNvGraphicFramePr>
            <a:graphicFrameLocks noGrp="1"/>
          </p:cNvGraphicFramePr>
          <p:nvPr>
            <p:ph type="tbl" sz="quarter" idx="13"/>
            <p:extLst>
              <p:ext uri="{D42A27DB-BD31-4B8C-83A1-F6EECF244321}">
                <p14:modId xmlns:p14="http://schemas.microsoft.com/office/powerpoint/2010/main" val="14639191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23817988"/>
                    </a:ext>
                  </a:extLst>
                </a:gridCol>
                <a:gridCol w="493776">
                  <a:extLst>
                    <a:ext uri="{9D8B030D-6E8A-4147-A177-3AD203B41FA5}">
                      <a16:colId xmlns:a16="http://schemas.microsoft.com/office/drawing/2014/main" val="4226567021"/>
                    </a:ext>
                  </a:extLst>
                </a:gridCol>
                <a:gridCol w="493776">
                  <a:extLst>
                    <a:ext uri="{9D8B030D-6E8A-4147-A177-3AD203B41FA5}">
                      <a16:colId xmlns:a16="http://schemas.microsoft.com/office/drawing/2014/main" val="1613665494"/>
                    </a:ext>
                  </a:extLst>
                </a:gridCol>
                <a:gridCol w="493776">
                  <a:extLst>
                    <a:ext uri="{9D8B030D-6E8A-4147-A177-3AD203B41FA5}">
                      <a16:colId xmlns:a16="http://schemas.microsoft.com/office/drawing/2014/main" val="2961464549"/>
                    </a:ext>
                  </a:extLst>
                </a:gridCol>
                <a:gridCol w="493776">
                  <a:extLst>
                    <a:ext uri="{9D8B030D-6E8A-4147-A177-3AD203B41FA5}">
                      <a16:colId xmlns:a16="http://schemas.microsoft.com/office/drawing/2014/main" val="2137707245"/>
                    </a:ext>
                  </a:extLst>
                </a:gridCol>
                <a:gridCol w="493776">
                  <a:extLst>
                    <a:ext uri="{9D8B030D-6E8A-4147-A177-3AD203B41FA5}">
                      <a16:colId xmlns:a16="http://schemas.microsoft.com/office/drawing/2014/main" val="3055343360"/>
                    </a:ext>
                  </a:extLst>
                </a:gridCol>
                <a:gridCol w="493776">
                  <a:extLst>
                    <a:ext uri="{9D8B030D-6E8A-4147-A177-3AD203B41FA5}">
                      <a16:colId xmlns:a16="http://schemas.microsoft.com/office/drawing/2014/main" val="2668881044"/>
                    </a:ext>
                  </a:extLst>
                </a:gridCol>
                <a:gridCol w="493776">
                  <a:extLst>
                    <a:ext uri="{9D8B030D-6E8A-4147-A177-3AD203B41FA5}">
                      <a16:colId xmlns:a16="http://schemas.microsoft.com/office/drawing/2014/main" val="3564130933"/>
                    </a:ext>
                  </a:extLst>
                </a:gridCol>
                <a:gridCol w="493776">
                  <a:extLst>
                    <a:ext uri="{9D8B030D-6E8A-4147-A177-3AD203B41FA5}">
                      <a16:colId xmlns:a16="http://schemas.microsoft.com/office/drawing/2014/main" val="2756785001"/>
                    </a:ext>
                  </a:extLst>
                </a:gridCol>
                <a:gridCol w="493776">
                  <a:extLst>
                    <a:ext uri="{9D8B030D-6E8A-4147-A177-3AD203B41FA5}">
                      <a16:colId xmlns:a16="http://schemas.microsoft.com/office/drawing/2014/main" val="1536763698"/>
                    </a:ext>
                  </a:extLst>
                </a:gridCol>
                <a:gridCol w="493776">
                  <a:extLst>
                    <a:ext uri="{9D8B030D-6E8A-4147-A177-3AD203B41FA5}">
                      <a16:colId xmlns:a16="http://schemas.microsoft.com/office/drawing/2014/main" val="1449394686"/>
                    </a:ext>
                  </a:extLst>
                </a:gridCol>
                <a:gridCol w="493776">
                  <a:extLst>
                    <a:ext uri="{9D8B030D-6E8A-4147-A177-3AD203B41FA5}">
                      <a16:colId xmlns:a16="http://schemas.microsoft.com/office/drawing/2014/main" val="18153659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90607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- 2022-03-15 20:00:05</a:t>
                      </a:r>
                      <a:r>
                        <a:rPr kumimoji="0" lang="es-ES" sz="1000" b="0" i="0" u="none" strike="noStrike" kern="1200" cap="none" spc="0" normalizeH="0" baseline="0" noProof="0">
                          <a:ln>
                            <a:noFill/>
                          </a:ln>
                          <a:solidFill>
                            <a:prstClr val="black"/>
                          </a:solidFill>
                          <a:effectLst/>
                          <a:uLnTx/>
                          <a:uFillTx/>
                          <a:latin typeface="+mn-lt"/>
                          <a:ea typeface="+mn-ea"/>
                          <a:cs typeface="+mn-cs"/>
                        </a:rPr>
                        <a:t>
 La probaste en nuestros Test Ride.
Ahora encontrala en nuestras tiendas.
#FastIsFun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91589508"/>
                  </a:ext>
                </a:extLst>
              </a:tr>
            </a:tbl>
          </a:graphicData>
        </a:graphic>
      </p:graphicFrame>
      <p:sp>
        <p:nvSpPr>
          <p:cNvPr id="4" name="Text Placeholder 3">
            <a:extLst>
              <a:ext uri="{FF2B5EF4-FFF2-40B4-BE49-F238E27FC236}">
                <a16:creationId xmlns:a16="http://schemas.microsoft.com/office/drawing/2014/main" id="{CE7A0213-7CC2-4100-AD1C-C6B4CA3A7663}"/>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8361144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A00562-1A31-45BA-AE4C-07FFC2FA2ABA}"/>
              </a:ext>
            </a:extLst>
          </p:cNvPr>
          <p:cNvSpPr>
            <a:spLocks noGrp="1"/>
          </p:cNvSpPr>
          <p:nvPr>
            <p:ph type="title"/>
          </p:nvPr>
        </p:nvSpPr>
        <p:spPr/>
        <p:txBody>
          <a:bodyPr/>
          <a:lstStyle/>
          <a:p>
            <a:r>
              <a:rPr lang="en-US"/>
              <a:t>Facebook Post Table + Reactions | Scott - 14 of 26</a:t>
            </a:r>
          </a:p>
        </p:txBody>
      </p:sp>
      <p:graphicFrame>
        <p:nvGraphicFramePr>
          <p:cNvPr id="5" name="Table Placeholder 4">
            <a:extLst>
              <a:ext uri="{FF2B5EF4-FFF2-40B4-BE49-F238E27FC236}">
                <a16:creationId xmlns:a16="http://schemas.microsoft.com/office/drawing/2014/main" id="{ED4B8AA8-A0E5-4401-B453-CF1204BDFA8C}"/>
              </a:ext>
            </a:extLst>
          </p:cNvPr>
          <p:cNvGraphicFramePr>
            <a:graphicFrameLocks noGrp="1"/>
          </p:cNvGraphicFramePr>
          <p:nvPr>
            <p:ph type="tbl" sz="quarter" idx="13"/>
            <p:extLst>
              <p:ext uri="{D42A27DB-BD31-4B8C-83A1-F6EECF244321}">
                <p14:modId xmlns:p14="http://schemas.microsoft.com/office/powerpoint/2010/main" val="14818225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20412495"/>
                    </a:ext>
                  </a:extLst>
                </a:gridCol>
                <a:gridCol w="493776">
                  <a:extLst>
                    <a:ext uri="{9D8B030D-6E8A-4147-A177-3AD203B41FA5}">
                      <a16:colId xmlns:a16="http://schemas.microsoft.com/office/drawing/2014/main" val="3905848216"/>
                    </a:ext>
                  </a:extLst>
                </a:gridCol>
                <a:gridCol w="493776">
                  <a:extLst>
                    <a:ext uri="{9D8B030D-6E8A-4147-A177-3AD203B41FA5}">
                      <a16:colId xmlns:a16="http://schemas.microsoft.com/office/drawing/2014/main" val="3596673615"/>
                    </a:ext>
                  </a:extLst>
                </a:gridCol>
                <a:gridCol w="493776">
                  <a:extLst>
                    <a:ext uri="{9D8B030D-6E8A-4147-A177-3AD203B41FA5}">
                      <a16:colId xmlns:a16="http://schemas.microsoft.com/office/drawing/2014/main" val="1331275878"/>
                    </a:ext>
                  </a:extLst>
                </a:gridCol>
                <a:gridCol w="493776">
                  <a:extLst>
                    <a:ext uri="{9D8B030D-6E8A-4147-A177-3AD203B41FA5}">
                      <a16:colId xmlns:a16="http://schemas.microsoft.com/office/drawing/2014/main" val="2499779848"/>
                    </a:ext>
                  </a:extLst>
                </a:gridCol>
                <a:gridCol w="493776">
                  <a:extLst>
                    <a:ext uri="{9D8B030D-6E8A-4147-A177-3AD203B41FA5}">
                      <a16:colId xmlns:a16="http://schemas.microsoft.com/office/drawing/2014/main" val="1238686347"/>
                    </a:ext>
                  </a:extLst>
                </a:gridCol>
                <a:gridCol w="493776">
                  <a:extLst>
                    <a:ext uri="{9D8B030D-6E8A-4147-A177-3AD203B41FA5}">
                      <a16:colId xmlns:a16="http://schemas.microsoft.com/office/drawing/2014/main" val="3707542253"/>
                    </a:ext>
                  </a:extLst>
                </a:gridCol>
                <a:gridCol w="493776">
                  <a:extLst>
                    <a:ext uri="{9D8B030D-6E8A-4147-A177-3AD203B41FA5}">
                      <a16:colId xmlns:a16="http://schemas.microsoft.com/office/drawing/2014/main" val="2606438169"/>
                    </a:ext>
                  </a:extLst>
                </a:gridCol>
                <a:gridCol w="493776">
                  <a:extLst>
                    <a:ext uri="{9D8B030D-6E8A-4147-A177-3AD203B41FA5}">
                      <a16:colId xmlns:a16="http://schemas.microsoft.com/office/drawing/2014/main" val="272125110"/>
                    </a:ext>
                  </a:extLst>
                </a:gridCol>
                <a:gridCol w="493776">
                  <a:extLst>
                    <a:ext uri="{9D8B030D-6E8A-4147-A177-3AD203B41FA5}">
                      <a16:colId xmlns:a16="http://schemas.microsoft.com/office/drawing/2014/main" val="2032903951"/>
                    </a:ext>
                  </a:extLst>
                </a:gridCol>
                <a:gridCol w="493776">
                  <a:extLst>
                    <a:ext uri="{9D8B030D-6E8A-4147-A177-3AD203B41FA5}">
                      <a16:colId xmlns:a16="http://schemas.microsoft.com/office/drawing/2014/main" val="4131598725"/>
                    </a:ext>
                  </a:extLst>
                </a:gridCol>
                <a:gridCol w="493776">
                  <a:extLst>
                    <a:ext uri="{9D8B030D-6E8A-4147-A177-3AD203B41FA5}">
                      <a16:colId xmlns:a16="http://schemas.microsoft.com/office/drawing/2014/main" val="40336611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68667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 Bicycles - 2022-03-29 17:06:25</a:t>
                      </a:r>
                      <a:r>
                        <a:rPr kumimoji="0" lang="es-ES" sz="1000" b="0" i="0" u="none" strike="noStrike" kern="1200" cap="none" spc="0" normalizeH="0" baseline="0" noProof="0">
                          <a:ln>
                            <a:noFill/>
                          </a:ln>
                          <a:solidFill>
                            <a:prstClr val="black"/>
                          </a:solidFill>
                          <a:effectLst/>
                          <a:uLnTx/>
                          <a:uFillTx/>
                          <a:latin typeface="+mn-lt"/>
                          <a:ea typeface="+mn-ea"/>
                          <a:cs typeface="+mn-cs"/>
                        </a:rPr>
                        <a:t>
 Rápida, aerodinámica y con el peso más liviano aceptado por la UCI💨
Su cuadro de carbono FACT 9r está confeccionado con nuestra tecnología  Rider-First Engineered™, la cual asegura que cada talla de cuadro tenga el mismo comportamiento y rendimiento. 
La Tarmac es la elegida por lo campeones🌈🚴‍♂️
🔺 Encontrala en nuestras tiendas autorizadas🔺 
#IamSpecialized #SpecialzedArgentina #SpecializedTarmac #Tarmacsl6 #Tarmacsl7 #RiderFirst #Road #Windtunnel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995910353"/>
                  </a:ext>
                </a:extLst>
              </a:tr>
            </a:tbl>
          </a:graphicData>
        </a:graphic>
      </p:graphicFrame>
      <p:sp>
        <p:nvSpPr>
          <p:cNvPr id="4" name="Text Placeholder 3">
            <a:extLst>
              <a:ext uri="{FF2B5EF4-FFF2-40B4-BE49-F238E27FC236}">
                <a16:creationId xmlns:a16="http://schemas.microsoft.com/office/drawing/2014/main" id="{38112F2F-0B7E-451F-A006-F0BFADED7794}"/>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22405653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2E4199-D790-4E5E-BD73-AFC73F8A5AF2}"/>
              </a:ext>
            </a:extLst>
          </p:cNvPr>
          <p:cNvSpPr>
            <a:spLocks noGrp="1"/>
          </p:cNvSpPr>
          <p:nvPr>
            <p:ph type="title"/>
          </p:nvPr>
        </p:nvSpPr>
        <p:spPr/>
        <p:txBody>
          <a:bodyPr/>
          <a:lstStyle/>
          <a:p>
            <a:r>
              <a:rPr lang="en-US"/>
              <a:t>Facebook Post Table + Reactions | Scott - 15 of 26</a:t>
            </a:r>
          </a:p>
        </p:txBody>
      </p:sp>
      <p:graphicFrame>
        <p:nvGraphicFramePr>
          <p:cNvPr id="5" name="Table Placeholder 4">
            <a:extLst>
              <a:ext uri="{FF2B5EF4-FFF2-40B4-BE49-F238E27FC236}">
                <a16:creationId xmlns:a16="http://schemas.microsoft.com/office/drawing/2014/main" id="{F80A1BA8-1123-4323-A853-CF79F7F50472}"/>
              </a:ext>
            </a:extLst>
          </p:cNvPr>
          <p:cNvGraphicFramePr>
            <a:graphicFrameLocks noGrp="1"/>
          </p:cNvGraphicFramePr>
          <p:nvPr>
            <p:ph type="tbl" sz="quarter" idx="13"/>
            <p:extLst>
              <p:ext uri="{D42A27DB-BD31-4B8C-83A1-F6EECF244321}">
                <p14:modId xmlns:p14="http://schemas.microsoft.com/office/powerpoint/2010/main" val="30753044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68144344"/>
                    </a:ext>
                  </a:extLst>
                </a:gridCol>
                <a:gridCol w="493776">
                  <a:extLst>
                    <a:ext uri="{9D8B030D-6E8A-4147-A177-3AD203B41FA5}">
                      <a16:colId xmlns:a16="http://schemas.microsoft.com/office/drawing/2014/main" val="3205356635"/>
                    </a:ext>
                  </a:extLst>
                </a:gridCol>
                <a:gridCol w="493776">
                  <a:extLst>
                    <a:ext uri="{9D8B030D-6E8A-4147-A177-3AD203B41FA5}">
                      <a16:colId xmlns:a16="http://schemas.microsoft.com/office/drawing/2014/main" val="1606331739"/>
                    </a:ext>
                  </a:extLst>
                </a:gridCol>
                <a:gridCol w="493776">
                  <a:extLst>
                    <a:ext uri="{9D8B030D-6E8A-4147-A177-3AD203B41FA5}">
                      <a16:colId xmlns:a16="http://schemas.microsoft.com/office/drawing/2014/main" val="963338617"/>
                    </a:ext>
                  </a:extLst>
                </a:gridCol>
                <a:gridCol w="493776">
                  <a:extLst>
                    <a:ext uri="{9D8B030D-6E8A-4147-A177-3AD203B41FA5}">
                      <a16:colId xmlns:a16="http://schemas.microsoft.com/office/drawing/2014/main" val="365335739"/>
                    </a:ext>
                  </a:extLst>
                </a:gridCol>
                <a:gridCol w="493776">
                  <a:extLst>
                    <a:ext uri="{9D8B030D-6E8A-4147-A177-3AD203B41FA5}">
                      <a16:colId xmlns:a16="http://schemas.microsoft.com/office/drawing/2014/main" val="217367193"/>
                    </a:ext>
                  </a:extLst>
                </a:gridCol>
                <a:gridCol w="493776">
                  <a:extLst>
                    <a:ext uri="{9D8B030D-6E8A-4147-A177-3AD203B41FA5}">
                      <a16:colId xmlns:a16="http://schemas.microsoft.com/office/drawing/2014/main" val="3718408267"/>
                    </a:ext>
                  </a:extLst>
                </a:gridCol>
                <a:gridCol w="493776">
                  <a:extLst>
                    <a:ext uri="{9D8B030D-6E8A-4147-A177-3AD203B41FA5}">
                      <a16:colId xmlns:a16="http://schemas.microsoft.com/office/drawing/2014/main" val="4139605558"/>
                    </a:ext>
                  </a:extLst>
                </a:gridCol>
                <a:gridCol w="493776">
                  <a:extLst>
                    <a:ext uri="{9D8B030D-6E8A-4147-A177-3AD203B41FA5}">
                      <a16:colId xmlns:a16="http://schemas.microsoft.com/office/drawing/2014/main" val="3473194065"/>
                    </a:ext>
                  </a:extLst>
                </a:gridCol>
                <a:gridCol w="493776">
                  <a:extLst>
                    <a:ext uri="{9D8B030D-6E8A-4147-A177-3AD203B41FA5}">
                      <a16:colId xmlns:a16="http://schemas.microsoft.com/office/drawing/2014/main" val="1113407497"/>
                    </a:ext>
                  </a:extLst>
                </a:gridCol>
                <a:gridCol w="493776">
                  <a:extLst>
                    <a:ext uri="{9D8B030D-6E8A-4147-A177-3AD203B41FA5}">
                      <a16:colId xmlns:a16="http://schemas.microsoft.com/office/drawing/2014/main" val="2841610985"/>
                    </a:ext>
                  </a:extLst>
                </a:gridCol>
                <a:gridCol w="493776">
                  <a:extLst>
                    <a:ext uri="{9D8B030D-6E8A-4147-A177-3AD203B41FA5}">
                      <a16:colId xmlns:a16="http://schemas.microsoft.com/office/drawing/2014/main" val="20084947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28095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- 2022-03-14 20:45:42</a:t>
                      </a:r>
                      <a:r>
                        <a:rPr kumimoji="0" lang="es-ES" sz="1000" b="0" i="0" u="none" strike="noStrike" kern="1200" cap="none" spc="0" normalizeH="0" baseline="0" noProof="0">
                          <a:ln>
                            <a:noFill/>
                          </a:ln>
                          <a:solidFill>
                            <a:prstClr val="black"/>
                          </a:solidFill>
                          <a:effectLst/>
                          <a:uLnTx/>
                          <a:uFillTx/>
                          <a:latin typeface="+mn-lt"/>
                          <a:ea typeface="+mn-ea"/>
                          <a:cs typeface="+mn-cs"/>
                        </a:rPr>
                        <a:t>
 ¡ @jonatanfragosa se suma al #TeamtrekBontrager! 
El último ganador de @riopinto 2021,en Máster A, se suma para ser protagonistas en todas las carreras de la Provincia de Buenos Aires. 
¡Bienvenido Jona! 
@trekbikes @trekbicycleargentina @bontragerargentina  @OpticaCentralStore @shimanoargentina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896607686"/>
                  </a:ext>
                </a:extLst>
              </a:tr>
            </a:tbl>
          </a:graphicData>
        </a:graphic>
      </p:graphicFrame>
      <p:sp>
        <p:nvSpPr>
          <p:cNvPr id="4" name="Text Placeholder 3">
            <a:extLst>
              <a:ext uri="{FF2B5EF4-FFF2-40B4-BE49-F238E27FC236}">
                <a16:creationId xmlns:a16="http://schemas.microsoft.com/office/drawing/2014/main" id="{05116D92-ED8A-4BCF-A35D-8ABAC0BA2C9B}"/>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20935608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DCAEB-0372-4CCA-8F2D-FF58B6D87894}"/>
              </a:ext>
            </a:extLst>
          </p:cNvPr>
          <p:cNvSpPr>
            <a:spLocks noGrp="1"/>
          </p:cNvSpPr>
          <p:nvPr>
            <p:ph type="title"/>
          </p:nvPr>
        </p:nvSpPr>
        <p:spPr/>
        <p:txBody>
          <a:bodyPr/>
          <a:lstStyle/>
          <a:p>
            <a:r>
              <a:rPr lang="en-US"/>
              <a:t>Facebook Post Table + Reactions | Scott - 16 of 26</a:t>
            </a:r>
          </a:p>
        </p:txBody>
      </p:sp>
      <p:graphicFrame>
        <p:nvGraphicFramePr>
          <p:cNvPr id="5" name="Table Placeholder 4">
            <a:extLst>
              <a:ext uri="{FF2B5EF4-FFF2-40B4-BE49-F238E27FC236}">
                <a16:creationId xmlns:a16="http://schemas.microsoft.com/office/drawing/2014/main" id="{F17CC769-37B4-4C01-BD01-9E108433E25F}"/>
              </a:ext>
            </a:extLst>
          </p:cNvPr>
          <p:cNvGraphicFramePr>
            <a:graphicFrameLocks noGrp="1"/>
          </p:cNvGraphicFramePr>
          <p:nvPr>
            <p:ph type="tbl" sz="quarter" idx="13"/>
            <p:extLst>
              <p:ext uri="{D42A27DB-BD31-4B8C-83A1-F6EECF244321}">
                <p14:modId xmlns:p14="http://schemas.microsoft.com/office/powerpoint/2010/main" val="7345723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00692774"/>
                    </a:ext>
                  </a:extLst>
                </a:gridCol>
                <a:gridCol w="493776">
                  <a:extLst>
                    <a:ext uri="{9D8B030D-6E8A-4147-A177-3AD203B41FA5}">
                      <a16:colId xmlns:a16="http://schemas.microsoft.com/office/drawing/2014/main" val="709392278"/>
                    </a:ext>
                  </a:extLst>
                </a:gridCol>
                <a:gridCol w="493776">
                  <a:extLst>
                    <a:ext uri="{9D8B030D-6E8A-4147-A177-3AD203B41FA5}">
                      <a16:colId xmlns:a16="http://schemas.microsoft.com/office/drawing/2014/main" val="1287632450"/>
                    </a:ext>
                  </a:extLst>
                </a:gridCol>
                <a:gridCol w="493776">
                  <a:extLst>
                    <a:ext uri="{9D8B030D-6E8A-4147-A177-3AD203B41FA5}">
                      <a16:colId xmlns:a16="http://schemas.microsoft.com/office/drawing/2014/main" val="3235596474"/>
                    </a:ext>
                  </a:extLst>
                </a:gridCol>
                <a:gridCol w="493776">
                  <a:extLst>
                    <a:ext uri="{9D8B030D-6E8A-4147-A177-3AD203B41FA5}">
                      <a16:colId xmlns:a16="http://schemas.microsoft.com/office/drawing/2014/main" val="2385175680"/>
                    </a:ext>
                  </a:extLst>
                </a:gridCol>
                <a:gridCol w="493776">
                  <a:extLst>
                    <a:ext uri="{9D8B030D-6E8A-4147-A177-3AD203B41FA5}">
                      <a16:colId xmlns:a16="http://schemas.microsoft.com/office/drawing/2014/main" val="528930860"/>
                    </a:ext>
                  </a:extLst>
                </a:gridCol>
                <a:gridCol w="493776">
                  <a:extLst>
                    <a:ext uri="{9D8B030D-6E8A-4147-A177-3AD203B41FA5}">
                      <a16:colId xmlns:a16="http://schemas.microsoft.com/office/drawing/2014/main" val="750529841"/>
                    </a:ext>
                  </a:extLst>
                </a:gridCol>
                <a:gridCol w="493776">
                  <a:extLst>
                    <a:ext uri="{9D8B030D-6E8A-4147-A177-3AD203B41FA5}">
                      <a16:colId xmlns:a16="http://schemas.microsoft.com/office/drawing/2014/main" val="1111949830"/>
                    </a:ext>
                  </a:extLst>
                </a:gridCol>
                <a:gridCol w="493776">
                  <a:extLst>
                    <a:ext uri="{9D8B030D-6E8A-4147-A177-3AD203B41FA5}">
                      <a16:colId xmlns:a16="http://schemas.microsoft.com/office/drawing/2014/main" val="4014503464"/>
                    </a:ext>
                  </a:extLst>
                </a:gridCol>
                <a:gridCol w="493776">
                  <a:extLst>
                    <a:ext uri="{9D8B030D-6E8A-4147-A177-3AD203B41FA5}">
                      <a16:colId xmlns:a16="http://schemas.microsoft.com/office/drawing/2014/main" val="3126254664"/>
                    </a:ext>
                  </a:extLst>
                </a:gridCol>
                <a:gridCol w="493776">
                  <a:extLst>
                    <a:ext uri="{9D8B030D-6E8A-4147-A177-3AD203B41FA5}">
                      <a16:colId xmlns:a16="http://schemas.microsoft.com/office/drawing/2014/main" val="979895410"/>
                    </a:ext>
                  </a:extLst>
                </a:gridCol>
                <a:gridCol w="493776">
                  <a:extLst>
                    <a:ext uri="{9D8B030D-6E8A-4147-A177-3AD203B41FA5}">
                      <a16:colId xmlns:a16="http://schemas.microsoft.com/office/drawing/2014/main" val="16622360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12963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- 2022-03-25 08:47:35</a:t>
                      </a:r>
                      <a:r>
                        <a:rPr kumimoji="0" lang="es-ES" sz="1000" b="0" i="0" u="none" strike="noStrike" kern="1200" cap="none" spc="0" normalizeH="0" baseline="0" noProof="0">
                          <a:ln>
                            <a:noFill/>
                          </a:ln>
                          <a:solidFill>
                            <a:prstClr val="black"/>
                          </a:solidFill>
                          <a:effectLst/>
                          <a:uLnTx/>
                          <a:uFillTx/>
                          <a:latin typeface="+mn-lt"/>
                          <a:ea typeface="+mn-ea"/>
                          <a:cs typeface="+mn-cs"/>
                        </a:rPr>
                        <a:t>
 ¿Ya visitaste nuestras tiendas?
Acercate y consultá.
#TuPrimerScott  está mucho más cerca de lo que pensás.
#SCOTTbikes  
#SCOTTargentina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99000713"/>
                  </a:ext>
                </a:extLst>
              </a:tr>
            </a:tbl>
          </a:graphicData>
        </a:graphic>
      </p:graphicFrame>
      <p:sp>
        <p:nvSpPr>
          <p:cNvPr id="4" name="Text Placeholder 3">
            <a:extLst>
              <a:ext uri="{FF2B5EF4-FFF2-40B4-BE49-F238E27FC236}">
                <a16:creationId xmlns:a16="http://schemas.microsoft.com/office/drawing/2014/main" id="{5C211549-17A4-405E-804E-049FCAC27DC5}"/>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27698826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6DB08-B162-41D9-A487-D6EEB26A99AD}"/>
              </a:ext>
            </a:extLst>
          </p:cNvPr>
          <p:cNvSpPr>
            <a:spLocks noGrp="1"/>
          </p:cNvSpPr>
          <p:nvPr>
            <p:ph type="title"/>
          </p:nvPr>
        </p:nvSpPr>
        <p:spPr/>
        <p:txBody>
          <a:bodyPr/>
          <a:lstStyle/>
          <a:p>
            <a:r>
              <a:rPr lang="en-US"/>
              <a:t>Facebook Post Table + Reactions | Scott - 17 of 26</a:t>
            </a:r>
          </a:p>
        </p:txBody>
      </p:sp>
      <p:graphicFrame>
        <p:nvGraphicFramePr>
          <p:cNvPr id="5" name="Table Placeholder 4">
            <a:extLst>
              <a:ext uri="{FF2B5EF4-FFF2-40B4-BE49-F238E27FC236}">
                <a16:creationId xmlns:a16="http://schemas.microsoft.com/office/drawing/2014/main" id="{58903810-5307-4D19-97B8-73AAE4BC6A87}"/>
              </a:ext>
            </a:extLst>
          </p:cNvPr>
          <p:cNvGraphicFramePr>
            <a:graphicFrameLocks noGrp="1"/>
          </p:cNvGraphicFramePr>
          <p:nvPr>
            <p:ph type="tbl" sz="quarter" idx="13"/>
            <p:extLst>
              <p:ext uri="{D42A27DB-BD31-4B8C-83A1-F6EECF244321}">
                <p14:modId xmlns:p14="http://schemas.microsoft.com/office/powerpoint/2010/main" val="25342847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79131153"/>
                    </a:ext>
                  </a:extLst>
                </a:gridCol>
                <a:gridCol w="493776">
                  <a:extLst>
                    <a:ext uri="{9D8B030D-6E8A-4147-A177-3AD203B41FA5}">
                      <a16:colId xmlns:a16="http://schemas.microsoft.com/office/drawing/2014/main" val="893563292"/>
                    </a:ext>
                  </a:extLst>
                </a:gridCol>
                <a:gridCol w="493776">
                  <a:extLst>
                    <a:ext uri="{9D8B030D-6E8A-4147-A177-3AD203B41FA5}">
                      <a16:colId xmlns:a16="http://schemas.microsoft.com/office/drawing/2014/main" val="3520231097"/>
                    </a:ext>
                  </a:extLst>
                </a:gridCol>
                <a:gridCol w="493776">
                  <a:extLst>
                    <a:ext uri="{9D8B030D-6E8A-4147-A177-3AD203B41FA5}">
                      <a16:colId xmlns:a16="http://schemas.microsoft.com/office/drawing/2014/main" val="3595357726"/>
                    </a:ext>
                  </a:extLst>
                </a:gridCol>
                <a:gridCol w="493776">
                  <a:extLst>
                    <a:ext uri="{9D8B030D-6E8A-4147-A177-3AD203B41FA5}">
                      <a16:colId xmlns:a16="http://schemas.microsoft.com/office/drawing/2014/main" val="3115922874"/>
                    </a:ext>
                  </a:extLst>
                </a:gridCol>
                <a:gridCol w="493776">
                  <a:extLst>
                    <a:ext uri="{9D8B030D-6E8A-4147-A177-3AD203B41FA5}">
                      <a16:colId xmlns:a16="http://schemas.microsoft.com/office/drawing/2014/main" val="1244546106"/>
                    </a:ext>
                  </a:extLst>
                </a:gridCol>
                <a:gridCol w="493776">
                  <a:extLst>
                    <a:ext uri="{9D8B030D-6E8A-4147-A177-3AD203B41FA5}">
                      <a16:colId xmlns:a16="http://schemas.microsoft.com/office/drawing/2014/main" val="3222739611"/>
                    </a:ext>
                  </a:extLst>
                </a:gridCol>
                <a:gridCol w="493776">
                  <a:extLst>
                    <a:ext uri="{9D8B030D-6E8A-4147-A177-3AD203B41FA5}">
                      <a16:colId xmlns:a16="http://schemas.microsoft.com/office/drawing/2014/main" val="3254761053"/>
                    </a:ext>
                  </a:extLst>
                </a:gridCol>
                <a:gridCol w="493776">
                  <a:extLst>
                    <a:ext uri="{9D8B030D-6E8A-4147-A177-3AD203B41FA5}">
                      <a16:colId xmlns:a16="http://schemas.microsoft.com/office/drawing/2014/main" val="4186048920"/>
                    </a:ext>
                  </a:extLst>
                </a:gridCol>
                <a:gridCol w="493776">
                  <a:extLst>
                    <a:ext uri="{9D8B030D-6E8A-4147-A177-3AD203B41FA5}">
                      <a16:colId xmlns:a16="http://schemas.microsoft.com/office/drawing/2014/main" val="4247643087"/>
                    </a:ext>
                  </a:extLst>
                </a:gridCol>
                <a:gridCol w="493776">
                  <a:extLst>
                    <a:ext uri="{9D8B030D-6E8A-4147-A177-3AD203B41FA5}">
                      <a16:colId xmlns:a16="http://schemas.microsoft.com/office/drawing/2014/main" val="1014195333"/>
                    </a:ext>
                  </a:extLst>
                </a:gridCol>
                <a:gridCol w="493776">
                  <a:extLst>
                    <a:ext uri="{9D8B030D-6E8A-4147-A177-3AD203B41FA5}">
                      <a16:colId xmlns:a16="http://schemas.microsoft.com/office/drawing/2014/main" val="42713074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64477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- 2022-03-25 19:04:55</a:t>
                      </a:r>
                      <a:r>
                        <a:rPr kumimoji="0" lang="es-ES" sz="1000" b="0" i="0" u="none" strike="noStrike" kern="1200" cap="none" spc="0" normalizeH="0" baseline="0" noProof="0">
                          <a:ln>
                            <a:noFill/>
                          </a:ln>
                          <a:solidFill>
                            <a:prstClr val="black"/>
                          </a:solidFill>
                          <a:effectLst/>
                          <a:uLnTx/>
                          <a:uFillTx/>
                          <a:latin typeface="+mn-lt"/>
                          <a:ea typeface="+mn-ea"/>
                          <a:cs typeface="+mn-cs"/>
                        </a:rPr>
                        <a:t>
 ¡Llegó el momento y @bikecarito está lista para una de las carreras más importantes del año! 
Caro ya sabe que es ganar en @vueltaaltascumbres y este año no es la excepción para ir por todo con su #supercaliber.
¡Dejale un mensaje de ánimo a caro para la carrera! 
@trekbikes @trekbicycleargentina @bontragerargentina Santini SMS] @OpticaCentralStore @shimanoargentina @colchonespiero  Santini SMS]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70775139"/>
                  </a:ext>
                </a:extLst>
              </a:tr>
            </a:tbl>
          </a:graphicData>
        </a:graphic>
      </p:graphicFrame>
      <p:sp>
        <p:nvSpPr>
          <p:cNvPr id="4" name="Text Placeholder 3">
            <a:extLst>
              <a:ext uri="{FF2B5EF4-FFF2-40B4-BE49-F238E27FC236}">
                <a16:creationId xmlns:a16="http://schemas.microsoft.com/office/drawing/2014/main" id="{CDFAC109-48AB-423A-90E7-604A2EF46ACF}"/>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5044118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0D1133-A398-4D10-8580-B600ECE36408}"/>
              </a:ext>
            </a:extLst>
          </p:cNvPr>
          <p:cNvSpPr>
            <a:spLocks noGrp="1"/>
          </p:cNvSpPr>
          <p:nvPr>
            <p:ph type="title"/>
          </p:nvPr>
        </p:nvSpPr>
        <p:spPr/>
        <p:txBody>
          <a:bodyPr/>
          <a:lstStyle/>
          <a:p>
            <a:r>
              <a:rPr lang="en-US"/>
              <a:t>Facebook Post Table + Reactions | Scott - 18 of 26</a:t>
            </a:r>
          </a:p>
        </p:txBody>
      </p:sp>
      <p:graphicFrame>
        <p:nvGraphicFramePr>
          <p:cNvPr id="5" name="Table Placeholder 4">
            <a:extLst>
              <a:ext uri="{FF2B5EF4-FFF2-40B4-BE49-F238E27FC236}">
                <a16:creationId xmlns:a16="http://schemas.microsoft.com/office/drawing/2014/main" id="{D7F56B30-7889-457F-A8D0-CB6DC34E7D57}"/>
              </a:ext>
            </a:extLst>
          </p:cNvPr>
          <p:cNvGraphicFramePr>
            <a:graphicFrameLocks noGrp="1"/>
          </p:cNvGraphicFramePr>
          <p:nvPr>
            <p:ph type="tbl" sz="quarter" idx="13"/>
            <p:extLst>
              <p:ext uri="{D42A27DB-BD31-4B8C-83A1-F6EECF244321}">
                <p14:modId xmlns:p14="http://schemas.microsoft.com/office/powerpoint/2010/main" val="41463299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12536097"/>
                    </a:ext>
                  </a:extLst>
                </a:gridCol>
                <a:gridCol w="493776">
                  <a:extLst>
                    <a:ext uri="{9D8B030D-6E8A-4147-A177-3AD203B41FA5}">
                      <a16:colId xmlns:a16="http://schemas.microsoft.com/office/drawing/2014/main" val="4099352625"/>
                    </a:ext>
                  </a:extLst>
                </a:gridCol>
                <a:gridCol w="493776">
                  <a:extLst>
                    <a:ext uri="{9D8B030D-6E8A-4147-A177-3AD203B41FA5}">
                      <a16:colId xmlns:a16="http://schemas.microsoft.com/office/drawing/2014/main" val="1202771517"/>
                    </a:ext>
                  </a:extLst>
                </a:gridCol>
                <a:gridCol w="493776">
                  <a:extLst>
                    <a:ext uri="{9D8B030D-6E8A-4147-A177-3AD203B41FA5}">
                      <a16:colId xmlns:a16="http://schemas.microsoft.com/office/drawing/2014/main" val="2300084029"/>
                    </a:ext>
                  </a:extLst>
                </a:gridCol>
                <a:gridCol w="493776">
                  <a:extLst>
                    <a:ext uri="{9D8B030D-6E8A-4147-A177-3AD203B41FA5}">
                      <a16:colId xmlns:a16="http://schemas.microsoft.com/office/drawing/2014/main" val="3162844778"/>
                    </a:ext>
                  </a:extLst>
                </a:gridCol>
                <a:gridCol w="493776">
                  <a:extLst>
                    <a:ext uri="{9D8B030D-6E8A-4147-A177-3AD203B41FA5}">
                      <a16:colId xmlns:a16="http://schemas.microsoft.com/office/drawing/2014/main" val="1861092608"/>
                    </a:ext>
                  </a:extLst>
                </a:gridCol>
                <a:gridCol w="493776">
                  <a:extLst>
                    <a:ext uri="{9D8B030D-6E8A-4147-A177-3AD203B41FA5}">
                      <a16:colId xmlns:a16="http://schemas.microsoft.com/office/drawing/2014/main" val="3362169568"/>
                    </a:ext>
                  </a:extLst>
                </a:gridCol>
                <a:gridCol w="493776">
                  <a:extLst>
                    <a:ext uri="{9D8B030D-6E8A-4147-A177-3AD203B41FA5}">
                      <a16:colId xmlns:a16="http://schemas.microsoft.com/office/drawing/2014/main" val="942672582"/>
                    </a:ext>
                  </a:extLst>
                </a:gridCol>
                <a:gridCol w="493776">
                  <a:extLst>
                    <a:ext uri="{9D8B030D-6E8A-4147-A177-3AD203B41FA5}">
                      <a16:colId xmlns:a16="http://schemas.microsoft.com/office/drawing/2014/main" val="1732698252"/>
                    </a:ext>
                  </a:extLst>
                </a:gridCol>
                <a:gridCol w="493776">
                  <a:extLst>
                    <a:ext uri="{9D8B030D-6E8A-4147-A177-3AD203B41FA5}">
                      <a16:colId xmlns:a16="http://schemas.microsoft.com/office/drawing/2014/main" val="158774614"/>
                    </a:ext>
                  </a:extLst>
                </a:gridCol>
                <a:gridCol w="493776">
                  <a:extLst>
                    <a:ext uri="{9D8B030D-6E8A-4147-A177-3AD203B41FA5}">
                      <a16:colId xmlns:a16="http://schemas.microsoft.com/office/drawing/2014/main" val="677150882"/>
                    </a:ext>
                  </a:extLst>
                </a:gridCol>
                <a:gridCol w="493776">
                  <a:extLst>
                    <a:ext uri="{9D8B030D-6E8A-4147-A177-3AD203B41FA5}">
                      <a16:colId xmlns:a16="http://schemas.microsoft.com/office/drawing/2014/main" val="9487261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18683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- 2022-04-08 18:55:54</a:t>
                      </a:r>
                      <a:r>
                        <a:rPr kumimoji="0" lang="en-US" sz="1000" b="0" i="0" u="none" strike="noStrike" kern="1200" cap="none" spc="0" normalizeH="0" baseline="0" noProof="0">
                          <a:ln>
                            <a:noFill/>
                          </a:ln>
                          <a:solidFill>
                            <a:prstClr val="black"/>
                          </a:solidFill>
                          <a:effectLst/>
                          <a:uLnTx/>
                          <a:uFillTx/>
                          <a:latin typeface="+mn-lt"/>
                          <a:ea typeface="+mn-ea"/>
                          <a:cs typeface="+mn-cs"/>
                        </a:rPr>
                        <a:t>
 ¿Estás buscando una bicicleta rígida con cuadro de carbono?
La Scott Scale 940 es lo que estás buscando.
Probá la combinación de suspensión RockShox, transmisión SRAM Eagle y componentes Syncros. Acercate a nuestras tiendas.
#SCOTTargentina  
#SCOTTbikes.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06666047"/>
                  </a:ext>
                </a:extLst>
              </a:tr>
            </a:tbl>
          </a:graphicData>
        </a:graphic>
      </p:graphicFrame>
      <p:sp>
        <p:nvSpPr>
          <p:cNvPr id="4" name="Text Placeholder 3">
            <a:extLst>
              <a:ext uri="{FF2B5EF4-FFF2-40B4-BE49-F238E27FC236}">
                <a16:creationId xmlns:a16="http://schemas.microsoft.com/office/drawing/2014/main" id="{7C63F16C-7C5D-4B6E-B107-A8349232ACB3}"/>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7053715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2F5FA5-D8CF-453B-8B80-C68E4081AC6D}"/>
              </a:ext>
            </a:extLst>
          </p:cNvPr>
          <p:cNvSpPr>
            <a:spLocks noGrp="1"/>
          </p:cNvSpPr>
          <p:nvPr>
            <p:ph type="title"/>
          </p:nvPr>
        </p:nvSpPr>
        <p:spPr/>
        <p:txBody>
          <a:bodyPr/>
          <a:lstStyle/>
          <a:p>
            <a:r>
              <a:rPr lang="en-US"/>
              <a:t>Facebook Post Table + Reactions | Scott - 19 of 26</a:t>
            </a:r>
          </a:p>
        </p:txBody>
      </p:sp>
      <p:graphicFrame>
        <p:nvGraphicFramePr>
          <p:cNvPr id="5" name="Table Placeholder 4">
            <a:extLst>
              <a:ext uri="{FF2B5EF4-FFF2-40B4-BE49-F238E27FC236}">
                <a16:creationId xmlns:a16="http://schemas.microsoft.com/office/drawing/2014/main" id="{91751F0A-819C-46D0-9293-2677A1E2C1BB}"/>
              </a:ext>
            </a:extLst>
          </p:cNvPr>
          <p:cNvGraphicFramePr>
            <a:graphicFrameLocks noGrp="1"/>
          </p:cNvGraphicFramePr>
          <p:nvPr>
            <p:ph type="tbl" sz="quarter" idx="13"/>
            <p:extLst>
              <p:ext uri="{D42A27DB-BD31-4B8C-83A1-F6EECF244321}">
                <p14:modId xmlns:p14="http://schemas.microsoft.com/office/powerpoint/2010/main" val="18171832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62243758"/>
                    </a:ext>
                  </a:extLst>
                </a:gridCol>
                <a:gridCol w="493776">
                  <a:extLst>
                    <a:ext uri="{9D8B030D-6E8A-4147-A177-3AD203B41FA5}">
                      <a16:colId xmlns:a16="http://schemas.microsoft.com/office/drawing/2014/main" val="2697869626"/>
                    </a:ext>
                  </a:extLst>
                </a:gridCol>
                <a:gridCol w="493776">
                  <a:extLst>
                    <a:ext uri="{9D8B030D-6E8A-4147-A177-3AD203B41FA5}">
                      <a16:colId xmlns:a16="http://schemas.microsoft.com/office/drawing/2014/main" val="3368293345"/>
                    </a:ext>
                  </a:extLst>
                </a:gridCol>
                <a:gridCol w="493776">
                  <a:extLst>
                    <a:ext uri="{9D8B030D-6E8A-4147-A177-3AD203B41FA5}">
                      <a16:colId xmlns:a16="http://schemas.microsoft.com/office/drawing/2014/main" val="11783695"/>
                    </a:ext>
                  </a:extLst>
                </a:gridCol>
                <a:gridCol w="493776">
                  <a:extLst>
                    <a:ext uri="{9D8B030D-6E8A-4147-A177-3AD203B41FA5}">
                      <a16:colId xmlns:a16="http://schemas.microsoft.com/office/drawing/2014/main" val="2958734139"/>
                    </a:ext>
                  </a:extLst>
                </a:gridCol>
                <a:gridCol w="493776">
                  <a:extLst>
                    <a:ext uri="{9D8B030D-6E8A-4147-A177-3AD203B41FA5}">
                      <a16:colId xmlns:a16="http://schemas.microsoft.com/office/drawing/2014/main" val="2919982557"/>
                    </a:ext>
                  </a:extLst>
                </a:gridCol>
                <a:gridCol w="493776">
                  <a:extLst>
                    <a:ext uri="{9D8B030D-6E8A-4147-A177-3AD203B41FA5}">
                      <a16:colId xmlns:a16="http://schemas.microsoft.com/office/drawing/2014/main" val="2966203372"/>
                    </a:ext>
                  </a:extLst>
                </a:gridCol>
                <a:gridCol w="493776">
                  <a:extLst>
                    <a:ext uri="{9D8B030D-6E8A-4147-A177-3AD203B41FA5}">
                      <a16:colId xmlns:a16="http://schemas.microsoft.com/office/drawing/2014/main" val="2487966405"/>
                    </a:ext>
                  </a:extLst>
                </a:gridCol>
                <a:gridCol w="493776">
                  <a:extLst>
                    <a:ext uri="{9D8B030D-6E8A-4147-A177-3AD203B41FA5}">
                      <a16:colId xmlns:a16="http://schemas.microsoft.com/office/drawing/2014/main" val="31965478"/>
                    </a:ext>
                  </a:extLst>
                </a:gridCol>
                <a:gridCol w="493776">
                  <a:extLst>
                    <a:ext uri="{9D8B030D-6E8A-4147-A177-3AD203B41FA5}">
                      <a16:colId xmlns:a16="http://schemas.microsoft.com/office/drawing/2014/main" val="2657009585"/>
                    </a:ext>
                  </a:extLst>
                </a:gridCol>
                <a:gridCol w="493776">
                  <a:extLst>
                    <a:ext uri="{9D8B030D-6E8A-4147-A177-3AD203B41FA5}">
                      <a16:colId xmlns:a16="http://schemas.microsoft.com/office/drawing/2014/main" val="4025495989"/>
                    </a:ext>
                  </a:extLst>
                </a:gridCol>
                <a:gridCol w="493776">
                  <a:extLst>
                    <a:ext uri="{9D8B030D-6E8A-4147-A177-3AD203B41FA5}">
                      <a16:colId xmlns:a16="http://schemas.microsoft.com/office/drawing/2014/main" val="41154464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03562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- 2022-03-28 17:20:39</a:t>
                      </a:r>
                      <a:r>
                        <a:rPr kumimoji="0" lang="en-US" sz="1000" b="0" i="0" u="none" strike="noStrike" kern="1200" cap="none" spc="0" normalizeH="0" baseline="0" noProof="0">
                          <a:ln>
                            <a:noFill/>
                          </a:ln>
                          <a:solidFill>
                            <a:prstClr val="black"/>
                          </a:solidFill>
                          <a:effectLst/>
                          <a:uLnTx/>
                          <a:uFillTx/>
                          <a:latin typeface="+mn-lt"/>
                          <a:ea typeface="+mn-ea"/>
                          <a:cs typeface="+mn-cs"/>
                        </a:rPr>
                        <a:t>
 Nueva Spark RC Team, cambiá tu forma de hacer MTB.
✅Cuadro Spark RC de carbono HMF
✅Horquilla FOX 34 SC Float Perf. 120 mm
✅FOX Nude 5 EVOL, 120 mm, TwinLoc
✅Shimano XT, 12 velocidades
✅Frenos de disco Shimano XT
✅Ruedas Syncros Silverton 2.5 TR
✅Cubiertas Maxxis Rekon Race Foldable
✅Componentes Syncros
#SCOTTargentina 
#SCOTTbikes 
#FastIsFun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46905942"/>
                  </a:ext>
                </a:extLst>
              </a:tr>
            </a:tbl>
          </a:graphicData>
        </a:graphic>
      </p:graphicFrame>
      <p:sp>
        <p:nvSpPr>
          <p:cNvPr id="4" name="Text Placeholder 3">
            <a:extLst>
              <a:ext uri="{FF2B5EF4-FFF2-40B4-BE49-F238E27FC236}">
                <a16:creationId xmlns:a16="http://schemas.microsoft.com/office/drawing/2014/main" id="{92E868AC-79C7-4B7B-A815-6393334C1EA1}"/>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21917438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91DEE-F016-4CE3-8FC3-CB9F01E49C68}"/>
              </a:ext>
            </a:extLst>
          </p:cNvPr>
          <p:cNvSpPr>
            <a:spLocks noGrp="1"/>
          </p:cNvSpPr>
          <p:nvPr>
            <p:ph type="title"/>
          </p:nvPr>
        </p:nvSpPr>
        <p:spPr/>
        <p:txBody>
          <a:bodyPr/>
          <a:lstStyle/>
          <a:p>
            <a:r>
              <a:rPr lang="en-US"/>
              <a:t>Facebook Post Table + Reactions | Scott - 20 of 26</a:t>
            </a:r>
          </a:p>
        </p:txBody>
      </p:sp>
      <p:graphicFrame>
        <p:nvGraphicFramePr>
          <p:cNvPr id="5" name="Table Placeholder 4">
            <a:extLst>
              <a:ext uri="{FF2B5EF4-FFF2-40B4-BE49-F238E27FC236}">
                <a16:creationId xmlns:a16="http://schemas.microsoft.com/office/drawing/2014/main" id="{D807A3A4-7B16-4906-BED9-4EAD44EF3052}"/>
              </a:ext>
            </a:extLst>
          </p:cNvPr>
          <p:cNvGraphicFramePr>
            <a:graphicFrameLocks noGrp="1"/>
          </p:cNvGraphicFramePr>
          <p:nvPr>
            <p:ph type="tbl" sz="quarter" idx="13"/>
            <p:extLst>
              <p:ext uri="{D42A27DB-BD31-4B8C-83A1-F6EECF244321}">
                <p14:modId xmlns:p14="http://schemas.microsoft.com/office/powerpoint/2010/main" val="20553351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5727616"/>
                    </a:ext>
                  </a:extLst>
                </a:gridCol>
                <a:gridCol w="493776">
                  <a:extLst>
                    <a:ext uri="{9D8B030D-6E8A-4147-A177-3AD203B41FA5}">
                      <a16:colId xmlns:a16="http://schemas.microsoft.com/office/drawing/2014/main" val="976408478"/>
                    </a:ext>
                  </a:extLst>
                </a:gridCol>
                <a:gridCol w="493776">
                  <a:extLst>
                    <a:ext uri="{9D8B030D-6E8A-4147-A177-3AD203B41FA5}">
                      <a16:colId xmlns:a16="http://schemas.microsoft.com/office/drawing/2014/main" val="1607593186"/>
                    </a:ext>
                  </a:extLst>
                </a:gridCol>
                <a:gridCol w="493776">
                  <a:extLst>
                    <a:ext uri="{9D8B030D-6E8A-4147-A177-3AD203B41FA5}">
                      <a16:colId xmlns:a16="http://schemas.microsoft.com/office/drawing/2014/main" val="2286699238"/>
                    </a:ext>
                  </a:extLst>
                </a:gridCol>
                <a:gridCol w="493776">
                  <a:extLst>
                    <a:ext uri="{9D8B030D-6E8A-4147-A177-3AD203B41FA5}">
                      <a16:colId xmlns:a16="http://schemas.microsoft.com/office/drawing/2014/main" val="1200240618"/>
                    </a:ext>
                  </a:extLst>
                </a:gridCol>
                <a:gridCol w="493776">
                  <a:extLst>
                    <a:ext uri="{9D8B030D-6E8A-4147-A177-3AD203B41FA5}">
                      <a16:colId xmlns:a16="http://schemas.microsoft.com/office/drawing/2014/main" val="3771936794"/>
                    </a:ext>
                  </a:extLst>
                </a:gridCol>
                <a:gridCol w="493776">
                  <a:extLst>
                    <a:ext uri="{9D8B030D-6E8A-4147-A177-3AD203B41FA5}">
                      <a16:colId xmlns:a16="http://schemas.microsoft.com/office/drawing/2014/main" val="979721895"/>
                    </a:ext>
                  </a:extLst>
                </a:gridCol>
                <a:gridCol w="493776">
                  <a:extLst>
                    <a:ext uri="{9D8B030D-6E8A-4147-A177-3AD203B41FA5}">
                      <a16:colId xmlns:a16="http://schemas.microsoft.com/office/drawing/2014/main" val="3970025528"/>
                    </a:ext>
                  </a:extLst>
                </a:gridCol>
                <a:gridCol w="493776">
                  <a:extLst>
                    <a:ext uri="{9D8B030D-6E8A-4147-A177-3AD203B41FA5}">
                      <a16:colId xmlns:a16="http://schemas.microsoft.com/office/drawing/2014/main" val="2335956316"/>
                    </a:ext>
                  </a:extLst>
                </a:gridCol>
                <a:gridCol w="493776">
                  <a:extLst>
                    <a:ext uri="{9D8B030D-6E8A-4147-A177-3AD203B41FA5}">
                      <a16:colId xmlns:a16="http://schemas.microsoft.com/office/drawing/2014/main" val="937841332"/>
                    </a:ext>
                  </a:extLst>
                </a:gridCol>
                <a:gridCol w="493776">
                  <a:extLst>
                    <a:ext uri="{9D8B030D-6E8A-4147-A177-3AD203B41FA5}">
                      <a16:colId xmlns:a16="http://schemas.microsoft.com/office/drawing/2014/main" val="1557239287"/>
                    </a:ext>
                  </a:extLst>
                </a:gridCol>
                <a:gridCol w="493776">
                  <a:extLst>
                    <a:ext uri="{9D8B030D-6E8A-4147-A177-3AD203B41FA5}">
                      <a16:colId xmlns:a16="http://schemas.microsoft.com/office/drawing/2014/main" val="18525250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28990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- 2022-03-13 08:12:47</a:t>
                      </a:r>
                      <a:r>
                        <a:rPr kumimoji="0" lang="es-ES" sz="1000" b="0" i="0" u="none" strike="noStrike" kern="1200" cap="none" spc="0" normalizeH="0" baseline="0" noProof="0">
                          <a:ln>
                            <a:noFill/>
                          </a:ln>
                          <a:solidFill>
                            <a:prstClr val="black"/>
                          </a:solidFill>
                          <a:effectLst/>
                          <a:uLnTx/>
                          <a:uFillTx/>
                          <a:latin typeface="+mn-lt"/>
                          <a:ea typeface="+mn-ea"/>
                          <a:cs typeface="+mn-cs"/>
                        </a:rPr>
                        <a:t>
 Se viene el segundo día de Test Ride en Jet Park Benavidez.
Te esperamos desde las 10am.
Es gratis y pueden participar todos los mayores de 18 años.
Traé tu casco y vení a probar la nueva Spark.
#SCOTTargentina  
#SCOTTbikes  
#FastIsFun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80478363"/>
                  </a:ext>
                </a:extLst>
              </a:tr>
            </a:tbl>
          </a:graphicData>
        </a:graphic>
      </p:graphicFrame>
      <p:sp>
        <p:nvSpPr>
          <p:cNvPr id="4" name="Text Placeholder 3">
            <a:extLst>
              <a:ext uri="{FF2B5EF4-FFF2-40B4-BE49-F238E27FC236}">
                <a16:creationId xmlns:a16="http://schemas.microsoft.com/office/drawing/2014/main" id="{22A8A971-0563-436E-87D0-A7FDA75D5DE3}"/>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17707943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2D55EE-FD00-4A3A-8526-22B9009D71E1}"/>
              </a:ext>
            </a:extLst>
          </p:cNvPr>
          <p:cNvSpPr>
            <a:spLocks noGrp="1"/>
          </p:cNvSpPr>
          <p:nvPr>
            <p:ph type="title"/>
          </p:nvPr>
        </p:nvSpPr>
        <p:spPr/>
        <p:txBody>
          <a:bodyPr/>
          <a:lstStyle/>
          <a:p>
            <a:r>
              <a:rPr lang="en-US"/>
              <a:t>Facebook Post Table + Reactions | Scott - 21 of 26</a:t>
            </a:r>
          </a:p>
        </p:txBody>
      </p:sp>
      <p:graphicFrame>
        <p:nvGraphicFramePr>
          <p:cNvPr id="5" name="Table Placeholder 4">
            <a:extLst>
              <a:ext uri="{FF2B5EF4-FFF2-40B4-BE49-F238E27FC236}">
                <a16:creationId xmlns:a16="http://schemas.microsoft.com/office/drawing/2014/main" id="{F263A13E-BEE4-4FAD-B4CF-ACFE6F1668A1}"/>
              </a:ext>
            </a:extLst>
          </p:cNvPr>
          <p:cNvGraphicFramePr>
            <a:graphicFrameLocks noGrp="1"/>
          </p:cNvGraphicFramePr>
          <p:nvPr>
            <p:ph type="tbl" sz="quarter" idx="13"/>
            <p:extLst>
              <p:ext uri="{D42A27DB-BD31-4B8C-83A1-F6EECF244321}">
                <p14:modId xmlns:p14="http://schemas.microsoft.com/office/powerpoint/2010/main" val="21262384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83865009"/>
                    </a:ext>
                  </a:extLst>
                </a:gridCol>
                <a:gridCol w="493776">
                  <a:extLst>
                    <a:ext uri="{9D8B030D-6E8A-4147-A177-3AD203B41FA5}">
                      <a16:colId xmlns:a16="http://schemas.microsoft.com/office/drawing/2014/main" val="1225227019"/>
                    </a:ext>
                  </a:extLst>
                </a:gridCol>
                <a:gridCol w="493776">
                  <a:extLst>
                    <a:ext uri="{9D8B030D-6E8A-4147-A177-3AD203B41FA5}">
                      <a16:colId xmlns:a16="http://schemas.microsoft.com/office/drawing/2014/main" val="1671625815"/>
                    </a:ext>
                  </a:extLst>
                </a:gridCol>
                <a:gridCol w="493776">
                  <a:extLst>
                    <a:ext uri="{9D8B030D-6E8A-4147-A177-3AD203B41FA5}">
                      <a16:colId xmlns:a16="http://schemas.microsoft.com/office/drawing/2014/main" val="2081297038"/>
                    </a:ext>
                  </a:extLst>
                </a:gridCol>
                <a:gridCol w="493776">
                  <a:extLst>
                    <a:ext uri="{9D8B030D-6E8A-4147-A177-3AD203B41FA5}">
                      <a16:colId xmlns:a16="http://schemas.microsoft.com/office/drawing/2014/main" val="1839180391"/>
                    </a:ext>
                  </a:extLst>
                </a:gridCol>
                <a:gridCol w="493776">
                  <a:extLst>
                    <a:ext uri="{9D8B030D-6E8A-4147-A177-3AD203B41FA5}">
                      <a16:colId xmlns:a16="http://schemas.microsoft.com/office/drawing/2014/main" val="2570440554"/>
                    </a:ext>
                  </a:extLst>
                </a:gridCol>
                <a:gridCol w="493776">
                  <a:extLst>
                    <a:ext uri="{9D8B030D-6E8A-4147-A177-3AD203B41FA5}">
                      <a16:colId xmlns:a16="http://schemas.microsoft.com/office/drawing/2014/main" val="2791333153"/>
                    </a:ext>
                  </a:extLst>
                </a:gridCol>
                <a:gridCol w="493776">
                  <a:extLst>
                    <a:ext uri="{9D8B030D-6E8A-4147-A177-3AD203B41FA5}">
                      <a16:colId xmlns:a16="http://schemas.microsoft.com/office/drawing/2014/main" val="326136471"/>
                    </a:ext>
                  </a:extLst>
                </a:gridCol>
                <a:gridCol w="493776">
                  <a:extLst>
                    <a:ext uri="{9D8B030D-6E8A-4147-A177-3AD203B41FA5}">
                      <a16:colId xmlns:a16="http://schemas.microsoft.com/office/drawing/2014/main" val="1920552399"/>
                    </a:ext>
                  </a:extLst>
                </a:gridCol>
                <a:gridCol w="493776">
                  <a:extLst>
                    <a:ext uri="{9D8B030D-6E8A-4147-A177-3AD203B41FA5}">
                      <a16:colId xmlns:a16="http://schemas.microsoft.com/office/drawing/2014/main" val="1454363471"/>
                    </a:ext>
                  </a:extLst>
                </a:gridCol>
                <a:gridCol w="493776">
                  <a:extLst>
                    <a:ext uri="{9D8B030D-6E8A-4147-A177-3AD203B41FA5}">
                      <a16:colId xmlns:a16="http://schemas.microsoft.com/office/drawing/2014/main" val="3555788642"/>
                    </a:ext>
                  </a:extLst>
                </a:gridCol>
                <a:gridCol w="493776">
                  <a:extLst>
                    <a:ext uri="{9D8B030D-6E8A-4147-A177-3AD203B41FA5}">
                      <a16:colId xmlns:a16="http://schemas.microsoft.com/office/drawing/2014/main" val="21323386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81331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- 2022-03-14 20:27:14</a:t>
                      </a:r>
                      <a:r>
                        <a:rPr kumimoji="0" lang="en-US" sz="1000" b="0" i="0" u="none" strike="noStrike" kern="1200" cap="none" spc="0" normalizeH="0" baseline="0" noProof="0">
                          <a:ln>
                            <a:noFill/>
                          </a:ln>
                          <a:solidFill>
                            <a:prstClr val="black"/>
                          </a:solidFill>
                          <a:effectLst/>
                          <a:uLnTx/>
                          <a:uFillTx/>
                          <a:latin typeface="+mn-lt"/>
                          <a:ea typeface="+mn-ea"/>
                          <a:cs typeface="+mn-cs"/>
                        </a:rPr>
                        <a:t>
 La bici que estabas buscando ya está en nuestras tiendas.
Nueva Scott Addict Gravel 30.
✅ Cuadro de carbono Addict Gravel Disc HMF
✅ Horquilla Addict Gravel Disc HMF
✅ Shimano GRX RX810/600 Disc 22 velocidades
✅ Ruedas Syncros RP2.0 Disc
✅ Cubiertas Schwalbe G-One Bite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26405170"/>
                  </a:ext>
                </a:extLst>
              </a:tr>
            </a:tbl>
          </a:graphicData>
        </a:graphic>
      </p:graphicFrame>
      <p:sp>
        <p:nvSpPr>
          <p:cNvPr id="4" name="Text Placeholder 3">
            <a:extLst>
              <a:ext uri="{FF2B5EF4-FFF2-40B4-BE49-F238E27FC236}">
                <a16:creationId xmlns:a16="http://schemas.microsoft.com/office/drawing/2014/main" id="{4A1DEAC4-9ABB-4A16-8ABC-CAF7CC6D61F4}"/>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218089939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D82738-437B-426E-8C06-AC0953E78E7D}"/>
              </a:ext>
            </a:extLst>
          </p:cNvPr>
          <p:cNvSpPr>
            <a:spLocks noGrp="1"/>
          </p:cNvSpPr>
          <p:nvPr>
            <p:ph type="title"/>
          </p:nvPr>
        </p:nvSpPr>
        <p:spPr/>
        <p:txBody>
          <a:bodyPr/>
          <a:lstStyle/>
          <a:p>
            <a:r>
              <a:rPr lang="en-US"/>
              <a:t>Facebook Post Table + Reactions | Scott - 22 of 26</a:t>
            </a:r>
          </a:p>
        </p:txBody>
      </p:sp>
      <p:graphicFrame>
        <p:nvGraphicFramePr>
          <p:cNvPr id="5" name="Table Placeholder 4">
            <a:extLst>
              <a:ext uri="{FF2B5EF4-FFF2-40B4-BE49-F238E27FC236}">
                <a16:creationId xmlns:a16="http://schemas.microsoft.com/office/drawing/2014/main" id="{9C5B9978-5865-40B1-BC61-55046B5E371A}"/>
              </a:ext>
            </a:extLst>
          </p:cNvPr>
          <p:cNvGraphicFramePr>
            <a:graphicFrameLocks noGrp="1"/>
          </p:cNvGraphicFramePr>
          <p:nvPr>
            <p:ph type="tbl" sz="quarter" idx="13"/>
            <p:extLst>
              <p:ext uri="{D42A27DB-BD31-4B8C-83A1-F6EECF244321}">
                <p14:modId xmlns:p14="http://schemas.microsoft.com/office/powerpoint/2010/main" val="15060319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59072099"/>
                    </a:ext>
                  </a:extLst>
                </a:gridCol>
                <a:gridCol w="493776">
                  <a:extLst>
                    <a:ext uri="{9D8B030D-6E8A-4147-A177-3AD203B41FA5}">
                      <a16:colId xmlns:a16="http://schemas.microsoft.com/office/drawing/2014/main" val="2490626530"/>
                    </a:ext>
                  </a:extLst>
                </a:gridCol>
                <a:gridCol w="493776">
                  <a:extLst>
                    <a:ext uri="{9D8B030D-6E8A-4147-A177-3AD203B41FA5}">
                      <a16:colId xmlns:a16="http://schemas.microsoft.com/office/drawing/2014/main" val="3555793464"/>
                    </a:ext>
                  </a:extLst>
                </a:gridCol>
                <a:gridCol w="493776">
                  <a:extLst>
                    <a:ext uri="{9D8B030D-6E8A-4147-A177-3AD203B41FA5}">
                      <a16:colId xmlns:a16="http://schemas.microsoft.com/office/drawing/2014/main" val="1342385410"/>
                    </a:ext>
                  </a:extLst>
                </a:gridCol>
                <a:gridCol w="493776">
                  <a:extLst>
                    <a:ext uri="{9D8B030D-6E8A-4147-A177-3AD203B41FA5}">
                      <a16:colId xmlns:a16="http://schemas.microsoft.com/office/drawing/2014/main" val="1927174139"/>
                    </a:ext>
                  </a:extLst>
                </a:gridCol>
                <a:gridCol w="493776">
                  <a:extLst>
                    <a:ext uri="{9D8B030D-6E8A-4147-A177-3AD203B41FA5}">
                      <a16:colId xmlns:a16="http://schemas.microsoft.com/office/drawing/2014/main" val="1780888796"/>
                    </a:ext>
                  </a:extLst>
                </a:gridCol>
                <a:gridCol w="493776">
                  <a:extLst>
                    <a:ext uri="{9D8B030D-6E8A-4147-A177-3AD203B41FA5}">
                      <a16:colId xmlns:a16="http://schemas.microsoft.com/office/drawing/2014/main" val="3415201964"/>
                    </a:ext>
                  </a:extLst>
                </a:gridCol>
                <a:gridCol w="493776">
                  <a:extLst>
                    <a:ext uri="{9D8B030D-6E8A-4147-A177-3AD203B41FA5}">
                      <a16:colId xmlns:a16="http://schemas.microsoft.com/office/drawing/2014/main" val="3225425384"/>
                    </a:ext>
                  </a:extLst>
                </a:gridCol>
                <a:gridCol w="493776">
                  <a:extLst>
                    <a:ext uri="{9D8B030D-6E8A-4147-A177-3AD203B41FA5}">
                      <a16:colId xmlns:a16="http://schemas.microsoft.com/office/drawing/2014/main" val="2296335701"/>
                    </a:ext>
                  </a:extLst>
                </a:gridCol>
                <a:gridCol w="493776">
                  <a:extLst>
                    <a:ext uri="{9D8B030D-6E8A-4147-A177-3AD203B41FA5}">
                      <a16:colId xmlns:a16="http://schemas.microsoft.com/office/drawing/2014/main" val="2768723324"/>
                    </a:ext>
                  </a:extLst>
                </a:gridCol>
                <a:gridCol w="493776">
                  <a:extLst>
                    <a:ext uri="{9D8B030D-6E8A-4147-A177-3AD203B41FA5}">
                      <a16:colId xmlns:a16="http://schemas.microsoft.com/office/drawing/2014/main" val="122424083"/>
                    </a:ext>
                  </a:extLst>
                </a:gridCol>
                <a:gridCol w="493776">
                  <a:extLst>
                    <a:ext uri="{9D8B030D-6E8A-4147-A177-3AD203B41FA5}">
                      <a16:colId xmlns:a16="http://schemas.microsoft.com/office/drawing/2014/main" val="15446886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9088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- 2022-03-30 15:34:43</a:t>
                      </a:r>
                      <a:r>
                        <a:rPr kumimoji="0" lang="es-ES" sz="1000" b="0" i="0" u="none" strike="noStrike" kern="1200" cap="none" spc="0" normalizeH="0" baseline="0" noProof="0">
                          <a:ln>
                            <a:noFill/>
                          </a:ln>
                          <a:solidFill>
                            <a:prstClr val="black"/>
                          </a:solidFill>
                          <a:effectLst/>
                          <a:uLnTx/>
                          <a:uFillTx/>
                          <a:latin typeface="+mn-lt"/>
                          <a:ea typeface="+mn-ea"/>
                          <a:cs typeface="+mn-cs"/>
                        </a:rPr>
                        <a:t>
 ¡ Barbara Frisch se suma al #TeamTrekBontrager! 
@barbarafrisch_mit se une al equipo para participar en los mejores eventos de Buenos Aires. 
¡Bienvenida Barbara! 
@trekbikes @trekbicycleargentina @bontragerargentina @santini_arg @OpticaCentralStore @shimanoargentina @colchonespiero  @santini_arg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041875701"/>
                  </a:ext>
                </a:extLst>
              </a:tr>
            </a:tbl>
          </a:graphicData>
        </a:graphic>
      </p:graphicFrame>
      <p:sp>
        <p:nvSpPr>
          <p:cNvPr id="4" name="Text Placeholder 3">
            <a:extLst>
              <a:ext uri="{FF2B5EF4-FFF2-40B4-BE49-F238E27FC236}">
                <a16:creationId xmlns:a16="http://schemas.microsoft.com/office/drawing/2014/main" id="{3D9234E6-6A6C-437B-8E15-583B5D7C9D73}"/>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4314862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A443D8-6AF5-4CCB-B652-351635D9046F}"/>
              </a:ext>
            </a:extLst>
          </p:cNvPr>
          <p:cNvSpPr>
            <a:spLocks noGrp="1"/>
          </p:cNvSpPr>
          <p:nvPr>
            <p:ph type="title"/>
          </p:nvPr>
        </p:nvSpPr>
        <p:spPr/>
        <p:txBody>
          <a:bodyPr/>
          <a:lstStyle/>
          <a:p>
            <a:r>
              <a:rPr lang="en-US"/>
              <a:t>Facebook Post Table + Reactions | Scott - 23 of 26</a:t>
            </a:r>
          </a:p>
        </p:txBody>
      </p:sp>
      <p:graphicFrame>
        <p:nvGraphicFramePr>
          <p:cNvPr id="5" name="Table Placeholder 4">
            <a:extLst>
              <a:ext uri="{FF2B5EF4-FFF2-40B4-BE49-F238E27FC236}">
                <a16:creationId xmlns:a16="http://schemas.microsoft.com/office/drawing/2014/main" id="{ECD2D209-568E-43C4-8647-18B70F64245F}"/>
              </a:ext>
            </a:extLst>
          </p:cNvPr>
          <p:cNvGraphicFramePr>
            <a:graphicFrameLocks noGrp="1"/>
          </p:cNvGraphicFramePr>
          <p:nvPr>
            <p:ph type="tbl" sz="quarter" idx="13"/>
            <p:extLst>
              <p:ext uri="{D42A27DB-BD31-4B8C-83A1-F6EECF244321}">
                <p14:modId xmlns:p14="http://schemas.microsoft.com/office/powerpoint/2010/main" val="20937168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28372141"/>
                    </a:ext>
                  </a:extLst>
                </a:gridCol>
                <a:gridCol w="493776">
                  <a:extLst>
                    <a:ext uri="{9D8B030D-6E8A-4147-A177-3AD203B41FA5}">
                      <a16:colId xmlns:a16="http://schemas.microsoft.com/office/drawing/2014/main" val="1314414839"/>
                    </a:ext>
                  </a:extLst>
                </a:gridCol>
                <a:gridCol w="493776">
                  <a:extLst>
                    <a:ext uri="{9D8B030D-6E8A-4147-A177-3AD203B41FA5}">
                      <a16:colId xmlns:a16="http://schemas.microsoft.com/office/drawing/2014/main" val="1722943393"/>
                    </a:ext>
                  </a:extLst>
                </a:gridCol>
                <a:gridCol w="493776">
                  <a:extLst>
                    <a:ext uri="{9D8B030D-6E8A-4147-A177-3AD203B41FA5}">
                      <a16:colId xmlns:a16="http://schemas.microsoft.com/office/drawing/2014/main" val="2253899641"/>
                    </a:ext>
                  </a:extLst>
                </a:gridCol>
                <a:gridCol w="493776">
                  <a:extLst>
                    <a:ext uri="{9D8B030D-6E8A-4147-A177-3AD203B41FA5}">
                      <a16:colId xmlns:a16="http://schemas.microsoft.com/office/drawing/2014/main" val="3444933924"/>
                    </a:ext>
                  </a:extLst>
                </a:gridCol>
                <a:gridCol w="493776">
                  <a:extLst>
                    <a:ext uri="{9D8B030D-6E8A-4147-A177-3AD203B41FA5}">
                      <a16:colId xmlns:a16="http://schemas.microsoft.com/office/drawing/2014/main" val="3420395310"/>
                    </a:ext>
                  </a:extLst>
                </a:gridCol>
                <a:gridCol w="493776">
                  <a:extLst>
                    <a:ext uri="{9D8B030D-6E8A-4147-A177-3AD203B41FA5}">
                      <a16:colId xmlns:a16="http://schemas.microsoft.com/office/drawing/2014/main" val="1735789917"/>
                    </a:ext>
                  </a:extLst>
                </a:gridCol>
                <a:gridCol w="493776">
                  <a:extLst>
                    <a:ext uri="{9D8B030D-6E8A-4147-A177-3AD203B41FA5}">
                      <a16:colId xmlns:a16="http://schemas.microsoft.com/office/drawing/2014/main" val="1292623571"/>
                    </a:ext>
                  </a:extLst>
                </a:gridCol>
                <a:gridCol w="493776">
                  <a:extLst>
                    <a:ext uri="{9D8B030D-6E8A-4147-A177-3AD203B41FA5}">
                      <a16:colId xmlns:a16="http://schemas.microsoft.com/office/drawing/2014/main" val="1402333187"/>
                    </a:ext>
                  </a:extLst>
                </a:gridCol>
                <a:gridCol w="493776">
                  <a:extLst>
                    <a:ext uri="{9D8B030D-6E8A-4147-A177-3AD203B41FA5}">
                      <a16:colId xmlns:a16="http://schemas.microsoft.com/office/drawing/2014/main" val="4213411745"/>
                    </a:ext>
                  </a:extLst>
                </a:gridCol>
                <a:gridCol w="493776">
                  <a:extLst>
                    <a:ext uri="{9D8B030D-6E8A-4147-A177-3AD203B41FA5}">
                      <a16:colId xmlns:a16="http://schemas.microsoft.com/office/drawing/2014/main" val="357747768"/>
                    </a:ext>
                  </a:extLst>
                </a:gridCol>
                <a:gridCol w="493776">
                  <a:extLst>
                    <a:ext uri="{9D8B030D-6E8A-4147-A177-3AD203B41FA5}">
                      <a16:colId xmlns:a16="http://schemas.microsoft.com/office/drawing/2014/main" val="37790523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60266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 Bicycles - 2022-04-08 21:00:06</a:t>
                      </a:r>
                      <a:r>
                        <a:rPr kumimoji="0" lang="en-US" sz="1000" b="0" i="0" u="none" strike="noStrike" kern="1200" cap="none" spc="0" normalizeH="0" baseline="0" noProof="0">
                          <a:ln>
                            <a:noFill/>
                          </a:ln>
                          <a:solidFill>
                            <a:prstClr val="black"/>
                          </a:solidFill>
                          <a:effectLst/>
                          <a:uLnTx/>
                          <a:uFillTx/>
                          <a:latin typeface="+mn-lt"/>
                          <a:ea typeface="+mn-ea"/>
                          <a:cs typeface="+mn-cs"/>
                        </a:rPr>
                        <a:t>
 Subir nunca fue tan fácil 🚵🏻⚡️
 #TurboLevo                 
#IamSpecialized #SpecializedArgentina #Turbo #PedaleoAsistido #Emtb #ItsYouOnlyFaster #ModoTurbo #TurboLevo
📸  @sea2skyemtb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98546924"/>
                  </a:ext>
                </a:extLst>
              </a:tr>
            </a:tbl>
          </a:graphicData>
        </a:graphic>
      </p:graphicFrame>
      <p:sp>
        <p:nvSpPr>
          <p:cNvPr id="4" name="Text Placeholder 3">
            <a:extLst>
              <a:ext uri="{FF2B5EF4-FFF2-40B4-BE49-F238E27FC236}">
                <a16:creationId xmlns:a16="http://schemas.microsoft.com/office/drawing/2014/main" id="{F912C0CD-48A4-4B72-BFFC-9E354C6E899B}"/>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31462903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893B49-5A4D-45EA-9062-3AD3E6171C6A}"/>
              </a:ext>
            </a:extLst>
          </p:cNvPr>
          <p:cNvSpPr>
            <a:spLocks noGrp="1"/>
          </p:cNvSpPr>
          <p:nvPr>
            <p:ph type="title"/>
          </p:nvPr>
        </p:nvSpPr>
        <p:spPr/>
        <p:txBody>
          <a:bodyPr/>
          <a:lstStyle/>
          <a:p>
            <a:r>
              <a:rPr lang="en-US"/>
              <a:t>Facebook Post Table + Reactions | Scott - 24 of 26</a:t>
            </a:r>
          </a:p>
        </p:txBody>
      </p:sp>
      <p:graphicFrame>
        <p:nvGraphicFramePr>
          <p:cNvPr id="5" name="Table Placeholder 4">
            <a:extLst>
              <a:ext uri="{FF2B5EF4-FFF2-40B4-BE49-F238E27FC236}">
                <a16:creationId xmlns:a16="http://schemas.microsoft.com/office/drawing/2014/main" id="{A56A5A40-367A-420A-9C29-2CF3B76D9491}"/>
              </a:ext>
            </a:extLst>
          </p:cNvPr>
          <p:cNvGraphicFramePr>
            <a:graphicFrameLocks noGrp="1"/>
          </p:cNvGraphicFramePr>
          <p:nvPr>
            <p:ph type="tbl" sz="quarter" idx="13"/>
            <p:extLst>
              <p:ext uri="{D42A27DB-BD31-4B8C-83A1-F6EECF244321}">
                <p14:modId xmlns:p14="http://schemas.microsoft.com/office/powerpoint/2010/main" val="30919379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84501710"/>
                    </a:ext>
                  </a:extLst>
                </a:gridCol>
                <a:gridCol w="493776">
                  <a:extLst>
                    <a:ext uri="{9D8B030D-6E8A-4147-A177-3AD203B41FA5}">
                      <a16:colId xmlns:a16="http://schemas.microsoft.com/office/drawing/2014/main" val="2636935882"/>
                    </a:ext>
                  </a:extLst>
                </a:gridCol>
                <a:gridCol w="493776">
                  <a:extLst>
                    <a:ext uri="{9D8B030D-6E8A-4147-A177-3AD203B41FA5}">
                      <a16:colId xmlns:a16="http://schemas.microsoft.com/office/drawing/2014/main" val="1343754703"/>
                    </a:ext>
                  </a:extLst>
                </a:gridCol>
                <a:gridCol w="493776">
                  <a:extLst>
                    <a:ext uri="{9D8B030D-6E8A-4147-A177-3AD203B41FA5}">
                      <a16:colId xmlns:a16="http://schemas.microsoft.com/office/drawing/2014/main" val="2606559750"/>
                    </a:ext>
                  </a:extLst>
                </a:gridCol>
                <a:gridCol w="493776">
                  <a:extLst>
                    <a:ext uri="{9D8B030D-6E8A-4147-A177-3AD203B41FA5}">
                      <a16:colId xmlns:a16="http://schemas.microsoft.com/office/drawing/2014/main" val="2854014978"/>
                    </a:ext>
                  </a:extLst>
                </a:gridCol>
                <a:gridCol w="493776">
                  <a:extLst>
                    <a:ext uri="{9D8B030D-6E8A-4147-A177-3AD203B41FA5}">
                      <a16:colId xmlns:a16="http://schemas.microsoft.com/office/drawing/2014/main" val="653416023"/>
                    </a:ext>
                  </a:extLst>
                </a:gridCol>
                <a:gridCol w="493776">
                  <a:extLst>
                    <a:ext uri="{9D8B030D-6E8A-4147-A177-3AD203B41FA5}">
                      <a16:colId xmlns:a16="http://schemas.microsoft.com/office/drawing/2014/main" val="846198263"/>
                    </a:ext>
                  </a:extLst>
                </a:gridCol>
                <a:gridCol w="493776">
                  <a:extLst>
                    <a:ext uri="{9D8B030D-6E8A-4147-A177-3AD203B41FA5}">
                      <a16:colId xmlns:a16="http://schemas.microsoft.com/office/drawing/2014/main" val="3302588252"/>
                    </a:ext>
                  </a:extLst>
                </a:gridCol>
                <a:gridCol w="493776">
                  <a:extLst>
                    <a:ext uri="{9D8B030D-6E8A-4147-A177-3AD203B41FA5}">
                      <a16:colId xmlns:a16="http://schemas.microsoft.com/office/drawing/2014/main" val="2077469542"/>
                    </a:ext>
                  </a:extLst>
                </a:gridCol>
                <a:gridCol w="493776">
                  <a:extLst>
                    <a:ext uri="{9D8B030D-6E8A-4147-A177-3AD203B41FA5}">
                      <a16:colId xmlns:a16="http://schemas.microsoft.com/office/drawing/2014/main" val="3215380910"/>
                    </a:ext>
                  </a:extLst>
                </a:gridCol>
                <a:gridCol w="493776">
                  <a:extLst>
                    <a:ext uri="{9D8B030D-6E8A-4147-A177-3AD203B41FA5}">
                      <a16:colId xmlns:a16="http://schemas.microsoft.com/office/drawing/2014/main" val="1896766047"/>
                    </a:ext>
                  </a:extLst>
                </a:gridCol>
                <a:gridCol w="493776">
                  <a:extLst>
                    <a:ext uri="{9D8B030D-6E8A-4147-A177-3AD203B41FA5}">
                      <a16:colId xmlns:a16="http://schemas.microsoft.com/office/drawing/2014/main" val="16748811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06843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- 2022-04-06 08:24:04</a:t>
                      </a:r>
                      <a:r>
                        <a:rPr kumimoji="0" lang="en-US" sz="1000" b="0" i="0" u="none" strike="noStrike" kern="1200" cap="none" spc="0" normalizeH="0" baseline="0" noProof="0">
                          <a:ln>
                            <a:noFill/>
                          </a:ln>
                          <a:solidFill>
                            <a:prstClr val="black"/>
                          </a:solidFill>
                          <a:effectLst/>
                          <a:uLnTx/>
                          <a:uFillTx/>
                          <a:latin typeface="+mn-lt"/>
                          <a:ea typeface="+mn-ea"/>
                          <a:cs typeface="+mn-cs"/>
                        </a:rPr>
                        <a:t>
 La Scott Spark 910 es una de las opciones de nuestras nuevas MTB con doble suspensión.
Conocela en detalle: 
✅ Cuadro Spark de carbono HMF
✅ Horquilla FOX 34 Float P. Elite 130 mm
✅ FOX Nude 5T EVOL, TwinLoc, 120 mm
✅ Shimano XT, 12 velocidades
✅ Frenos de disco Shimano XT
✅ Ruedas Syncros Silverton 2.0 TR
✅ Cubiertas Schwalbe Wicked Will
✅ Tija ajustable FOX, Componentes Syncros
Pasá por nuestras tiendas y conocela en persona.
#FastIsFun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24481657"/>
                  </a:ext>
                </a:extLst>
              </a:tr>
            </a:tbl>
          </a:graphicData>
        </a:graphic>
      </p:graphicFrame>
      <p:sp>
        <p:nvSpPr>
          <p:cNvPr id="4" name="Text Placeholder 3">
            <a:extLst>
              <a:ext uri="{FF2B5EF4-FFF2-40B4-BE49-F238E27FC236}">
                <a16:creationId xmlns:a16="http://schemas.microsoft.com/office/drawing/2014/main" id="{C9BDE0D9-7FA7-4596-B6AE-690043BEC3C1}"/>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207367522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8E1E2-758A-4390-9564-782E5021C1E1}"/>
              </a:ext>
            </a:extLst>
          </p:cNvPr>
          <p:cNvSpPr>
            <a:spLocks noGrp="1"/>
          </p:cNvSpPr>
          <p:nvPr>
            <p:ph type="title"/>
          </p:nvPr>
        </p:nvSpPr>
        <p:spPr/>
        <p:txBody>
          <a:bodyPr/>
          <a:lstStyle/>
          <a:p>
            <a:r>
              <a:rPr lang="en-US"/>
              <a:t>Facebook Post Table + Reactions | Scott - 25 of 26</a:t>
            </a:r>
          </a:p>
        </p:txBody>
      </p:sp>
      <p:graphicFrame>
        <p:nvGraphicFramePr>
          <p:cNvPr id="5" name="Table Placeholder 4">
            <a:extLst>
              <a:ext uri="{FF2B5EF4-FFF2-40B4-BE49-F238E27FC236}">
                <a16:creationId xmlns:a16="http://schemas.microsoft.com/office/drawing/2014/main" id="{1E5B533C-3873-4CCD-821D-49BF46B35FB9}"/>
              </a:ext>
            </a:extLst>
          </p:cNvPr>
          <p:cNvGraphicFramePr>
            <a:graphicFrameLocks noGrp="1"/>
          </p:cNvGraphicFramePr>
          <p:nvPr>
            <p:ph type="tbl" sz="quarter" idx="13"/>
            <p:extLst>
              <p:ext uri="{D42A27DB-BD31-4B8C-83A1-F6EECF244321}">
                <p14:modId xmlns:p14="http://schemas.microsoft.com/office/powerpoint/2010/main" val="359958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89512427"/>
                    </a:ext>
                  </a:extLst>
                </a:gridCol>
                <a:gridCol w="493776">
                  <a:extLst>
                    <a:ext uri="{9D8B030D-6E8A-4147-A177-3AD203B41FA5}">
                      <a16:colId xmlns:a16="http://schemas.microsoft.com/office/drawing/2014/main" val="1693198327"/>
                    </a:ext>
                  </a:extLst>
                </a:gridCol>
                <a:gridCol w="493776">
                  <a:extLst>
                    <a:ext uri="{9D8B030D-6E8A-4147-A177-3AD203B41FA5}">
                      <a16:colId xmlns:a16="http://schemas.microsoft.com/office/drawing/2014/main" val="3661961462"/>
                    </a:ext>
                  </a:extLst>
                </a:gridCol>
                <a:gridCol w="493776">
                  <a:extLst>
                    <a:ext uri="{9D8B030D-6E8A-4147-A177-3AD203B41FA5}">
                      <a16:colId xmlns:a16="http://schemas.microsoft.com/office/drawing/2014/main" val="1656107389"/>
                    </a:ext>
                  </a:extLst>
                </a:gridCol>
                <a:gridCol w="493776">
                  <a:extLst>
                    <a:ext uri="{9D8B030D-6E8A-4147-A177-3AD203B41FA5}">
                      <a16:colId xmlns:a16="http://schemas.microsoft.com/office/drawing/2014/main" val="3379292584"/>
                    </a:ext>
                  </a:extLst>
                </a:gridCol>
                <a:gridCol w="493776">
                  <a:extLst>
                    <a:ext uri="{9D8B030D-6E8A-4147-A177-3AD203B41FA5}">
                      <a16:colId xmlns:a16="http://schemas.microsoft.com/office/drawing/2014/main" val="60890849"/>
                    </a:ext>
                  </a:extLst>
                </a:gridCol>
                <a:gridCol w="493776">
                  <a:extLst>
                    <a:ext uri="{9D8B030D-6E8A-4147-A177-3AD203B41FA5}">
                      <a16:colId xmlns:a16="http://schemas.microsoft.com/office/drawing/2014/main" val="1141656740"/>
                    </a:ext>
                  </a:extLst>
                </a:gridCol>
                <a:gridCol w="493776">
                  <a:extLst>
                    <a:ext uri="{9D8B030D-6E8A-4147-A177-3AD203B41FA5}">
                      <a16:colId xmlns:a16="http://schemas.microsoft.com/office/drawing/2014/main" val="1082077903"/>
                    </a:ext>
                  </a:extLst>
                </a:gridCol>
                <a:gridCol w="493776">
                  <a:extLst>
                    <a:ext uri="{9D8B030D-6E8A-4147-A177-3AD203B41FA5}">
                      <a16:colId xmlns:a16="http://schemas.microsoft.com/office/drawing/2014/main" val="1350591650"/>
                    </a:ext>
                  </a:extLst>
                </a:gridCol>
                <a:gridCol w="493776">
                  <a:extLst>
                    <a:ext uri="{9D8B030D-6E8A-4147-A177-3AD203B41FA5}">
                      <a16:colId xmlns:a16="http://schemas.microsoft.com/office/drawing/2014/main" val="3146927521"/>
                    </a:ext>
                  </a:extLst>
                </a:gridCol>
                <a:gridCol w="493776">
                  <a:extLst>
                    <a:ext uri="{9D8B030D-6E8A-4147-A177-3AD203B41FA5}">
                      <a16:colId xmlns:a16="http://schemas.microsoft.com/office/drawing/2014/main" val="2375146135"/>
                    </a:ext>
                  </a:extLst>
                </a:gridCol>
                <a:gridCol w="493776">
                  <a:extLst>
                    <a:ext uri="{9D8B030D-6E8A-4147-A177-3AD203B41FA5}">
                      <a16:colId xmlns:a16="http://schemas.microsoft.com/office/drawing/2014/main" val="12815771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20416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- 2022-03-24 17:32:58</a:t>
                      </a:r>
                      <a:r>
                        <a:rPr kumimoji="0" lang="es-ES" sz="1000" b="0" i="0" u="none" strike="noStrike" kern="1200" cap="none" spc="0" normalizeH="0" baseline="0" noProof="0">
                          <a:ln>
                            <a:noFill/>
                          </a:ln>
                          <a:solidFill>
                            <a:prstClr val="black"/>
                          </a:solidFill>
                          <a:effectLst/>
                          <a:uLnTx/>
                          <a:uFillTx/>
                          <a:latin typeface="+mn-lt"/>
                          <a:ea typeface="+mn-ea"/>
                          <a:cs typeface="+mn-cs"/>
                        </a:rPr>
                        <a:t>
 ¡La sonrisa de la Campeona Argentina de  Marathon XCM UCI, @chiquita.cantelmi , por el inicio de la cuenta regresiva para  @vueltaaltascumbres 22! 
@trekbikes @trekbicycleargentina @bontragerargentina Santini SMS] @OpticaCentralStore @shimanoargentina @colchonespiero  Santini SMS]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43852956"/>
                  </a:ext>
                </a:extLst>
              </a:tr>
            </a:tbl>
          </a:graphicData>
        </a:graphic>
      </p:graphicFrame>
      <p:sp>
        <p:nvSpPr>
          <p:cNvPr id="4" name="Text Placeholder 3">
            <a:extLst>
              <a:ext uri="{FF2B5EF4-FFF2-40B4-BE49-F238E27FC236}">
                <a16:creationId xmlns:a16="http://schemas.microsoft.com/office/drawing/2014/main" id="{575362B5-0C15-4903-9580-D23426B57071}"/>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179556978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9E41D4-F6F3-4625-9A4E-3150CBDC4BDD}"/>
              </a:ext>
            </a:extLst>
          </p:cNvPr>
          <p:cNvSpPr>
            <a:spLocks noGrp="1"/>
          </p:cNvSpPr>
          <p:nvPr>
            <p:ph type="title"/>
          </p:nvPr>
        </p:nvSpPr>
        <p:spPr/>
        <p:txBody>
          <a:bodyPr/>
          <a:lstStyle/>
          <a:p>
            <a:r>
              <a:rPr lang="en-US"/>
              <a:t>Facebook Post Table + Reactions | Scott - 26 of 26</a:t>
            </a:r>
          </a:p>
        </p:txBody>
      </p:sp>
      <p:graphicFrame>
        <p:nvGraphicFramePr>
          <p:cNvPr id="5" name="Table Placeholder 4">
            <a:extLst>
              <a:ext uri="{FF2B5EF4-FFF2-40B4-BE49-F238E27FC236}">
                <a16:creationId xmlns:a16="http://schemas.microsoft.com/office/drawing/2014/main" id="{02FA2C56-D422-4366-8E65-86AF64BB4F26}"/>
              </a:ext>
            </a:extLst>
          </p:cNvPr>
          <p:cNvGraphicFramePr>
            <a:graphicFrameLocks noGrp="1"/>
          </p:cNvGraphicFramePr>
          <p:nvPr>
            <p:ph type="tbl" sz="quarter" idx="13"/>
            <p:extLst>
              <p:ext uri="{D42A27DB-BD31-4B8C-83A1-F6EECF244321}">
                <p14:modId xmlns:p14="http://schemas.microsoft.com/office/powerpoint/2010/main" val="9570198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5927892"/>
                    </a:ext>
                  </a:extLst>
                </a:gridCol>
                <a:gridCol w="493776">
                  <a:extLst>
                    <a:ext uri="{9D8B030D-6E8A-4147-A177-3AD203B41FA5}">
                      <a16:colId xmlns:a16="http://schemas.microsoft.com/office/drawing/2014/main" val="3464595299"/>
                    </a:ext>
                  </a:extLst>
                </a:gridCol>
                <a:gridCol w="493776">
                  <a:extLst>
                    <a:ext uri="{9D8B030D-6E8A-4147-A177-3AD203B41FA5}">
                      <a16:colId xmlns:a16="http://schemas.microsoft.com/office/drawing/2014/main" val="3652886852"/>
                    </a:ext>
                  </a:extLst>
                </a:gridCol>
                <a:gridCol w="493776">
                  <a:extLst>
                    <a:ext uri="{9D8B030D-6E8A-4147-A177-3AD203B41FA5}">
                      <a16:colId xmlns:a16="http://schemas.microsoft.com/office/drawing/2014/main" val="3828784437"/>
                    </a:ext>
                  </a:extLst>
                </a:gridCol>
                <a:gridCol w="493776">
                  <a:extLst>
                    <a:ext uri="{9D8B030D-6E8A-4147-A177-3AD203B41FA5}">
                      <a16:colId xmlns:a16="http://schemas.microsoft.com/office/drawing/2014/main" val="3009877435"/>
                    </a:ext>
                  </a:extLst>
                </a:gridCol>
                <a:gridCol w="493776">
                  <a:extLst>
                    <a:ext uri="{9D8B030D-6E8A-4147-A177-3AD203B41FA5}">
                      <a16:colId xmlns:a16="http://schemas.microsoft.com/office/drawing/2014/main" val="1217655948"/>
                    </a:ext>
                  </a:extLst>
                </a:gridCol>
                <a:gridCol w="493776">
                  <a:extLst>
                    <a:ext uri="{9D8B030D-6E8A-4147-A177-3AD203B41FA5}">
                      <a16:colId xmlns:a16="http://schemas.microsoft.com/office/drawing/2014/main" val="1568865979"/>
                    </a:ext>
                  </a:extLst>
                </a:gridCol>
                <a:gridCol w="493776">
                  <a:extLst>
                    <a:ext uri="{9D8B030D-6E8A-4147-A177-3AD203B41FA5}">
                      <a16:colId xmlns:a16="http://schemas.microsoft.com/office/drawing/2014/main" val="1591099358"/>
                    </a:ext>
                  </a:extLst>
                </a:gridCol>
                <a:gridCol w="493776">
                  <a:extLst>
                    <a:ext uri="{9D8B030D-6E8A-4147-A177-3AD203B41FA5}">
                      <a16:colId xmlns:a16="http://schemas.microsoft.com/office/drawing/2014/main" val="2106676338"/>
                    </a:ext>
                  </a:extLst>
                </a:gridCol>
                <a:gridCol w="493776">
                  <a:extLst>
                    <a:ext uri="{9D8B030D-6E8A-4147-A177-3AD203B41FA5}">
                      <a16:colId xmlns:a16="http://schemas.microsoft.com/office/drawing/2014/main" val="75123315"/>
                    </a:ext>
                  </a:extLst>
                </a:gridCol>
                <a:gridCol w="493776">
                  <a:extLst>
                    <a:ext uri="{9D8B030D-6E8A-4147-A177-3AD203B41FA5}">
                      <a16:colId xmlns:a16="http://schemas.microsoft.com/office/drawing/2014/main" val="1580836215"/>
                    </a:ext>
                  </a:extLst>
                </a:gridCol>
                <a:gridCol w="493776">
                  <a:extLst>
                    <a:ext uri="{9D8B030D-6E8A-4147-A177-3AD203B41FA5}">
                      <a16:colId xmlns:a16="http://schemas.microsoft.com/office/drawing/2014/main" val="13911666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14137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- 2022-04-07 17:22:28</a:t>
                      </a:r>
                      <a:r>
                        <a:rPr kumimoji="0" lang="es-ES" sz="1000" b="0" i="0" u="none" strike="noStrike" kern="1200" cap="none" spc="0" normalizeH="0" baseline="0" noProof="0">
                          <a:ln>
                            <a:noFill/>
                          </a:ln>
                          <a:solidFill>
                            <a:prstClr val="black"/>
                          </a:solidFill>
                          <a:effectLst/>
                          <a:uLnTx/>
                          <a:uFillTx/>
                          <a:latin typeface="+mn-lt"/>
                          <a:ea typeface="+mn-ea"/>
                          <a:cs typeface="+mn-cs"/>
                        </a:rPr>
                        <a:t>
 ¡ @facu_cayata ya está presente en la primera fecha de la Copa del Mundo de #XCO junto a los mejores ciclistas del mundo! 
Gracias a todo el equipo de Trek] @trekbicyclebrasil y todos los sponsor del #SuperTeamTrek por el soporte a uno de los corredores que día a día demuestras su gran nivel entre los mejores de Argentina.
Trek] @trekbicycleargentina @bontragerargentina Santini SMS] @OpticaCentralStore @shimanoargentina @colchonespiero  Santini SMS]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36570974"/>
                  </a:ext>
                </a:extLst>
              </a:tr>
            </a:tbl>
          </a:graphicData>
        </a:graphic>
      </p:graphicFrame>
      <p:sp>
        <p:nvSpPr>
          <p:cNvPr id="4" name="Text Placeholder 3">
            <a:extLst>
              <a:ext uri="{FF2B5EF4-FFF2-40B4-BE49-F238E27FC236}">
                <a16:creationId xmlns:a16="http://schemas.microsoft.com/office/drawing/2014/main" id="{AE86C94C-2FAE-40B0-B106-4603745FE1E2}"/>
              </a:ext>
            </a:extLst>
          </p:cNvPr>
          <p:cNvSpPr>
            <a:spLocks noGrp="1"/>
          </p:cNvSpPr>
          <p:nvPr>
            <p:ph type="body" sz="quarter" idx="14"/>
          </p:nvPr>
        </p:nvSpPr>
        <p:spPr/>
        <p:txBody>
          <a:bodyPr/>
          <a:lstStyle/>
          <a:p>
            <a:r>
              <a:rPr lang="en-US"/>
              <a:t>03/12/2022 - 04/11/2022</a:t>
            </a:r>
          </a:p>
        </p:txBody>
      </p:sp>
    </p:spTree>
    <p:extLst>
      <p:ext uri="{BB962C8B-B14F-4D97-AF65-F5344CB8AC3E}">
        <p14:creationId xmlns:p14="http://schemas.microsoft.com/office/powerpoint/2010/main" val="167494079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D170D-FB4E-4A2A-9A16-7178F9CE929F}"/>
              </a:ext>
            </a:extLst>
          </p:cNvPr>
          <p:cNvSpPr>
            <a:spLocks noGrp="1"/>
          </p:cNvSpPr>
          <p:nvPr>
            <p:ph type="title"/>
          </p:nvPr>
        </p:nvSpPr>
        <p:spPr/>
        <p:txBody>
          <a:bodyPr/>
          <a:lstStyle/>
          <a:p>
            <a:r>
              <a:rPr lang="en-US"/>
              <a:t>Facebook User Posts | Scott</a:t>
            </a:r>
          </a:p>
        </p:txBody>
      </p:sp>
      <p:graphicFrame>
        <p:nvGraphicFramePr>
          <p:cNvPr id="6" name="Chart Placeholder 5">
            <a:extLst>
              <a:ext uri="{FF2B5EF4-FFF2-40B4-BE49-F238E27FC236}">
                <a16:creationId xmlns:a16="http://schemas.microsoft.com/office/drawing/2014/main" id="{612B5EFD-C0F8-4798-8421-DC088337FEA6}"/>
              </a:ext>
            </a:extLst>
          </p:cNvPr>
          <p:cNvGraphicFramePr>
            <a:graphicFrameLocks noGrp="1"/>
          </p:cNvGraphicFramePr>
          <p:nvPr>
            <p:ph type="chart" sz="quarter" idx="13"/>
            <p:extLst>
              <p:ext uri="{D42A27DB-BD31-4B8C-83A1-F6EECF244321}">
                <p14:modId xmlns:p14="http://schemas.microsoft.com/office/powerpoint/2010/main" val="32631292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B4B6B75-1FEC-47F9-B036-DB4BA67911BA}"/>
              </a:ext>
            </a:extLst>
          </p:cNvPr>
          <p:cNvSpPr>
            <a:spLocks noGrp="1"/>
          </p:cNvSpPr>
          <p:nvPr>
            <p:ph type="body" sz="quarter" idx="14"/>
          </p:nvPr>
        </p:nvSpPr>
        <p:spPr/>
        <p:txBody>
          <a:bodyPr/>
          <a:lstStyle/>
          <a:p>
            <a:r>
              <a:rPr lang="en-US"/>
              <a:t>03/12/2022 - 04/11/2022</a:t>
            </a:r>
          </a:p>
        </p:txBody>
      </p:sp>
      <p:sp>
        <p:nvSpPr>
          <p:cNvPr id="5" name="Footer Placeholder 4">
            <a:extLst>
              <a:ext uri="{FF2B5EF4-FFF2-40B4-BE49-F238E27FC236}">
                <a16:creationId xmlns:a16="http://schemas.microsoft.com/office/drawing/2014/main" id="{5D9D4CDD-F2FC-42EE-9743-3F32FFA9B8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0241489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1547</Words>
  <Application>Microsoft Office PowerPoint</Application>
  <PresentationFormat>On-screen Show (4:3)</PresentationFormat>
  <Paragraphs>862</Paragraphs>
  <Slides>44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44</vt:i4>
      </vt:variant>
    </vt:vector>
  </HeadingPairs>
  <TitlesOfParts>
    <vt:vector size="47" baseType="lpstr">
      <vt:lpstr>Arial</vt:lpstr>
      <vt:lpstr>Calibri</vt:lpstr>
      <vt:lpstr>quintly_template</vt:lpstr>
      <vt:lpstr>FACEBOOK NUEVO - La emilia usar</vt:lpstr>
      <vt:lpstr>Facebook Key Metrics Table | Scott</vt:lpstr>
      <vt:lpstr>Facebook Key Metrics Radar | Scott</vt:lpstr>
      <vt:lpstr>Facebook Page Likes Total | Scott</vt:lpstr>
      <vt:lpstr>Facebook Fans Change | Scott</vt:lpstr>
      <vt:lpstr>Facebook Fans Change Per Weekday | Scott</vt:lpstr>
      <vt:lpstr>Facebook Fans Change Rate | Scott</vt:lpstr>
      <vt:lpstr>Facebook Own Posts | Scott</vt:lpstr>
      <vt:lpstr>Facebook Interaction Rate | Scott</vt:lpstr>
      <vt:lpstr>Facebook Own Posts By Weekday | Scott</vt:lpstr>
      <vt:lpstr>Facebook Interaction Rate By Weekday | Scott</vt:lpstr>
      <vt:lpstr>Facebook Own Posts By Hour | Scott</vt:lpstr>
      <vt:lpstr>Facebook Interaction Rate By Hour | Scott</vt:lpstr>
      <vt:lpstr>Facebook Post Type Distribution Per Profile | Scott</vt:lpstr>
      <vt:lpstr>Facebook Interaction Rate By Post Type | Scott</vt:lpstr>
      <vt:lpstr>Facebook Interactions Distribution | Scott</vt:lpstr>
      <vt:lpstr>Facebook Hashtag Detection | Scott</vt:lpstr>
      <vt:lpstr>Facebook Post Table + Reactions | Scott - 1 of 26</vt:lpstr>
      <vt:lpstr>Facebook Post Table + Reactions | Scott - 2 of 26</vt:lpstr>
      <vt:lpstr>Facebook Post Table + Reactions | Scott - 3 of 26</vt:lpstr>
      <vt:lpstr>Facebook Post Table + Reactions | Scott - 4 of 26</vt:lpstr>
      <vt:lpstr>Facebook Post Table + Reactions | Scott - 5 of 26</vt:lpstr>
      <vt:lpstr>Facebook Post Table + Reactions | Scott - 6 of 26</vt:lpstr>
      <vt:lpstr>Facebook Post Table + Reactions | Scott - 7 of 26</vt:lpstr>
      <vt:lpstr>Facebook Post Table + Reactions | Scott - 8 of 26</vt:lpstr>
      <vt:lpstr>Facebook Post Table + Reactions | Scott - 9 of 26</vt:lpstr>
      <vt:lpstr>Facebook Post Table + Reactions | Scott - 10 of 26</vt:lpstr>
      <vt:lpstr>Facebook Post Table + Reactions | Scott - 11 of 26</vt:lpstr>
      <vt:lpstr>Facebook Post Table + Reactions | Scott - 12 of 26</vt:lpstr>
      <vt:lpstr>Facebook Post Table + Reactions | Scott - 13 of 26</vt:lpstr>
      <vt:lpstr>Facebook Post Table + Reactions | Scott - 14 of 26</vt:lpstr>
      <vt:lpstr>Facebook Post Table + Reactions | Scott - 15 of 26</vt:lpstr>
      <vt:lpstr>Facebook Post Table + Reactions | Scott - 16 of 26</vt:lpstr>
      <vt:lpstr>Facebook Post Table + Reactions | Scott - 17 of 26</vt:lpstr>
      <vt:lpstr>Facebook Post Table + Reactions | Scott - 18 of 26</vt:lpstr>
      <vt:lpstr>Facebook Post Table + Reactions | Scott - 19 of 26</vt:lpstr>
      <vt:lpstr>Facebook Post Table + Reactions | Scott - 20 of 26</vt:lpstr>
      <vt:lpstr>Facebook Post Table + Reactions | Scott - 21 of 26</vt:lpstr>
      <vt:lpstr>Facebook Post Table + Reactions | Scott - 22 of 26</vt:lpstr>
      <vt:lpstr>Facebook Post Table + Reactions | Scott - 23 of 26</vt:lpstr>
      <vt:lpstr>Facebook Post Table + Reactions | Scott - 24 of 26</vt:lpstr>
      <vt:lpstr>Facebook Post Table + Reactions | Scott - 25 of 26</vt:lpstr>
      <vt:lpstr>Facebook Post Table + Reactions | Scott - 26 of 26</vt:lpstr>
      <vt:lpstr>Facebook User Posts | Scott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Administrator</dc:creator>
  <cp:lastModifiedBy>Administrator</cp:lastModifiedBy>
  <cp:revision>1</cp:revision>
  <dcterms:created xsi:type="dcterms:W3CDTF">2022-04-11T20:13:50Z</dcterms:created>
  <dcterms:modified xsi:type="dcterms:W3CDTF">2022-04-11T20:15:01Z</dcterms:modified>
</cp:coreProperties>
</file>