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29.3475</c:v>
                </c:pt>
                <c:pt idx="1">
                  <c:v>100</c:v>
                </c:pt>
                <c:pt idx="2">
                  <c:v>30</c:v>
                </c:pt>
                <c:pt idx="3">
                  <c:v>0</c:v>
                </c:pt>
                <c:pt idx="4">
                  <c:v>100</c:v>
                </c:pt>
                <c:pt idx="5">
                  <c:v>0.9173</c:v>
                </c:pt>
                <c:pt idx="6">
                  <c:v>1.0404</c:v>
                </c:pt>
                <c:pt idx="7">
                  <c:v>5.1688999999999998</c:v>
                </c:pt>
              </c:numCache>
            </c:numRef>
          </c:val>
          <c:extLst>
            <c:ext xmlns:c16="http://schemas.microsoft.com/office/drawing/2014/chart" uri="{C3380CC4-5D6E-409C-BE32-E72D297353CC}">
              <c16:uniqueId val="{00000000-F6F5-434F-990E-E70DC30A37E7}"/>
            </c:ext>
          </c:extLst>
        </c:ser>
        <c:ser>
          <c:idx val="1"/>
          <c:order val="1"/>
          <c:tx>
            <c:strRef>
              <c:f>Sheet1!$C$1</c:f>
              <c:strCache>
                <c:ptCount val="1"/>
                <c:pt idx="0">
                  <c:v>venzoarg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38.574300000000001</c:v>
                </c:pt>
                <c:pt idx="1">
                  <c:v>30</c:v>
                </c:pt>
                <c:pt idx="2">
                  <c:v>100</c:v>
                </c:pt>
                <c:pt idx="3">
                  <c:v>0</c:v>
                </c:pt>
                <c:pt idx="4">
                  <c:v>100</c:v>
                </c:pt>
                <c:pt idx="5">
                  <c:v>6.0731000000000002</c:v>
                </c:pt>
                <c:pt idx="6">
                  <c:v>3.2174</c:v>
                </c:pt>
                <c:pt idx="7">
                  <c:v>12.144299999999999</c:v>
                </c:pt>
              </c:numCache>
            </c:numRef>
          </c:val>
          <c:extLst>
            <c:ext xmlns:c16="http://schemas.microsoft.com/office/drawing/2014/chart" uri="{C3380CC4-5D6E-409C-BE32-E72D297353CC}">
              <c16:uniqueId val="{00000001-F6F5-434F-990E-E70DC30A37E7}"/>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6.0037000000000003</c:v>
                </c:pt>
                <c:pt idx="1">
                  <c:v>40</c:v>
                </c:pt>
                <c:pt idx="2">
                  <c:v>30</c:v>
                </c:pt>
                <c:pt idx="3">
                  <c:v>100</c:v>
                </c:pt>
                <c:pt idx="4">
                  <c:v>61.538499999999999</c:v>
                </c:pt>
                <c:pt idx="5">
                  <c:v>0.13039999999999999</c:v>
                </c:pt>
                <c:pt idx="6">
                  <c:v>0.9093</c:v>
                </c:pt>
                <c:pt idx="7">
                  <c:v>-18.646599999999999</c:v>
                </c:pt>
              </c:numCache>
            </c:numRef>
          </c:val>
          <c:extLst>
            <c:ext xmlns:c16="http://schemas.microsoft.com/office/drawing/2014/chart" uri="{C3380CC4-5D6E-409C-BE32-E72D297353CC}">
              <c16:uniqueId val="{00000002-F6F5-434F-990E-E70DC30A37E7}"/>
            </c:ext>
          </c:extLst>
        </c:ser>
        <c:ser>
          <c:idx val="3"/>
          <c:order val="3"/>
          <c:tx>
            <c:strRef>
              <c:f>Sheet1!$E$1</c:f>
              <c:strCache>
                <c:ptCount val="1"/>
                <c:pt idx="0">
                  <c:v>olmobikes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100</c:v>
                </c:pt>
                <c:pt idx="1">
                  <c:v>40</c:v>
                </c:pt>
                <c:pt idx="2">
                  <c:v>0</c:v>
                </c:pt>
                <c:pt idx="3">
                  <c:v>0</c:v>
                </c:pt>
                <c:pt idx="4">
                  <c:v>30.769200000000001</c:v>
                </c:pt>
                <c:pt idx="5">
                  <c:v>100</c:v>
                </c:pt>
                <c:pt idx="6">
                  <c:v>100</c:v>
                </c:pt>
                <c:pt idx="7">
                  <c:v>100</c:v>
                </c:pt>
              </c:numCache>
            </c:numRef>
          </c:val>
          <c:extLst>
            <c:ext xmlns:c16="http://schemas.microsoft.com/office/drawing/2014/chart" uri="{C3380CC4-5D6E-409C-BE32-E72D297353CC}">
              <c16:uniqueId val="{00000003-F6F5-434F-990E-E70DC30A37E7}"/>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3.8811</c:v>
                </c:pt>
                <c:pt idx="1">
                  <c:v>10</c:v>
                </c:pt>
                <c:pt idx="2">
                  <c:v>60</c:v>
                </c:pt>
                <c:pt idx="3">
                  <c:v>0</c:v>
                </c:pt>
                <c:pt idx="4">
                  <c:v>53.846200000000003</c:v>
                </c:pt>
                <c:pt idx="5">
                  <c:v>0.66559999999999997</c:v>
                </c:pt>
                <c:pt idx="6">
                  <c:v>7.2507999999999999</c:v>
                </c:pt>
                <c:pt idx="7">
                  <c:v>24.667300000000001</c:v>
                </c:pt>
              </c:numCache>
            </c:numRef>
          </c:val>
          <c:extLst>
            <c:ext xmlns:c16="http://schemas.microsoft.com/office/drawing/2014/chart" uri="{C3380CC4-5D6E-409C-BE32-E72D297353CC}">
              <c16:uniqueId val="{00000004-F6F5-434F-990E-E70DC30A37E7}"/>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2.6288</c:v>
                </c:pt>
                <c:pt idx="1">
                  <c:v>50</c:v>
                </c:pt>
                <c:pt idx="2">
                  <c:v>20</c:v>
                </c:pt>
                <c:pt idx="3">
                  <c:v>100</c:v>
                </c:pt>
                <c:pt idx="4">
                  <c:v>61.538499999999999</c:v>
                </c:pt>
                <c:pt idx="5">
                  <c:v>0.29970000000000002</c:v>
                </c:pt>
                <c:pt idx="6">
                  <c:v>6.2342000000000004</c:v>
                </c:pt>
                <c:pt idx="7">
                  <c:v>12.5969</c:v>
                </c:pt>
              </c:numCache>
            </c:numRef>
          </c:val>
          <c:extLst>
            <c:ext xmlns:c16="http://schemas.microsoft.com/office/drawing/2014/chart" uri="{C3380CC4-5D6E-409C-BE32-E72D297353CC}">
              <c16:uniqueId val="{00000005-F6F5-434F-990E-E70DC30A37E7}"/>
            </c:ext>
          </c:extLst>
        </c:ser>
        <c:dLbls>
          <c:showLegendKey val="0"/>
          <c:showVal val="0"/>
          <c:showCatName val="0"/>
          <c:showSerName val="0"/>
          <c:showPercent val="0"/>
          <c:showBubbleSize val="0"/>
        </c:dLbls>
        <c:axId val="380093944"/>
        <c:axId val="380091976"/>
      </c:radarChart>
      <c:catAx>
        <c:axId val="38009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91976"/>
        <c:crosses val="autoZero"/>
        <c:auto val="1"/>
        <c:lblAlgn val="ctr"/>
        <c:lblOffset val="100"/>
        <c:noMultiLvlLbl val="0"/>
      </c:catAx>
      <c:valAx>
        <c:axId val="38009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69969</c:v>
                </c:pt>
                <c:pt idx="1">
                  <c:v>69965</c:v>
                </c:pt>
                <c:pt idx="2">
                  <c:v>69982</c:v>
                </c:pt>
                <c:pt idx="3">
                  <c:v>69976</c:v>
                </c:pt>
                <c:pt idx="4">
                  <c:v>69970</c:v>
                </c:pt>
                <c:pt idx="5">
                  <c:v>69971</c:v>
                </c:pt>
                <c:pt idx="6">
                  <c:v>69973</c:v>
                </c:pt>
                <c:pt idx="7">
                  <c:v>69987</c:v>
                </c:pt>
                <c:pt idx="8">
                  <c:v>69999</c:v>
                </c:pt>
                <c:pt idx="9">
                  <c:v>70009</c:v>
                </c:pt>
                <c:pt idx="10">
                  <c:v>70026</c:v>
                </c:pt>
                <c:pt idx="11">
                  <c:v>70039</c:v>
                </c:pt>
                <c:pt idx="12">
                  <c:v>70054</c:v>
                </c:pt>
                <c:pt idx="13">
                  <c:v>70078</c:v>
                </c:pt>
                <c:pt idx="14">
                  <c:v>70090</c:v>
                </c:pt>
                <c:pt idx="15">
                  <c:v>70096</c:v>
                </c:pt>
                <c:pt idx="16">
                  <c:v>70119</c:v>
                </c:pt>
                <c:pt idx="17">
                  <c:v>70126</c:v>
                </c:pt>
                <c:pt idx="18">
                  <c:v>70127</c:v>
                </c:pt>
                <c:pt idx="19">
                  <c:v>70143</c:v>
                </c:pt>
                <c:pt idx="20">
                  <c:v>70146</c:v>
                </c:pt>
                <c:pt idx="21">
                  <c:v>70138</c:v>
                </c:pt>
                <c:pt idx="22">
                  <c:v>70137</c:v>
                </c:pt>
                <c:pt idx="23">
                  <c:v>70150</c:v>
                </c:pt>
                <c:pt idx="24">
                  <c:v>70150</c:v>
                </c:pt>
                <c:pt idx="25">
                  <c:v>70167</c:v>
                </c:pt>
                <c:pt idx="26">
                  <c:v>70164</c:v>
                </c:pt>
                <c:pt idx="27">
                  <c:v>70173</c:v>
                </c:pt>
                <c:pt idx="28">
                  <c:v>70183</c:v>
                </c:pt>
                <c:pt idx="29">
                  <c:v>70202</c:v>
                </c:pt>
                <c:pt idx="30">
                  <c:v>70210</c:v>
                </c:pt>
              </c:numCache>
            </c:numRef>
          </c:val>
          <c:smooth val="0"/>
          <c:extLst>
            <c:ext xmlns:c16="http://schemas.microsoft.com/office/drawing/2014/chart" uri="{C3380CC4-5D6E-409C-BE32-E72D297353CC}">
              <c16:uniqueId val="{00000000-EE76-4F1A-B9FB-33FC538AAFBF}"/>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91547</c:v>
                </c:pt>
                <c:pt idx="1">
                  <c:v>91541</c:v>
                </c:pt>
                <c:pt idx="2">
                  <c:v>91584</c:v>
                </c:pt>
                <c:pt idx="3">
                  <c:v>91692</c:v>
                </c:pt>
                <c:pt idx="4">
                  <c:v>91720</c:v>
                </c:pt>
                <c:pt idx="5">
                  <c:v>91727</c:v>
                </c:pt>
                <c:pt idx="6">
                  <c:v>91755</c:v>
                </c:pt>
                <c:pt idx="7">
                  <c:v>91770</c:v>
                </c:pt>
                <c:pt idx="8">
                  <c:v>91784</c:v>
                </c:pt>
                <c:pt idx="9">
                  <c:v>91807</c:v>
                </c:pt>
                <c:pt idx="10">
                  <c:v>91822</c:v>
                </c:pt>
                <c:pt idx="11">
                  <c:v>91857</c:v>
                </c:pt>
                <c:pt idx="12">
                  <c:v>91889</c:v>
                </c:pt>
                <c:pt idx="13">
                  <c:v>91898</c:v>
                </c:pt>
                <c:pt idx="14">
                  <c:v>91936</c:v>
                </c:pt>
                <c:pt idx="15">
                  <c:v>91955</c:v>
                </c:pt>
                <c:pt idx="16">
                  <c:v>91969</c:v>
                </c:pt>
                <c:pt idx="17">
                  <c:v>91982</c:v>
                </c:pt>
                <c:pt idx="18">
                  <c:v>91994</c:v>
                </c:pt>
                <c:pt idx="19">
                  <c:v>92011</c:v>
                </c:pt>
                <c:pt idx="20">
                  <c:v>92028</c:v>
                </c:pt>
                <c:pt idx="21">
                  <c:v>92043</c:v>
                </c:pt>
                <c:pt idx="22">
                  <c:v>92059</c:v>
                </c:pt>
                <c:pt idx="23">
                  <c:v>92092</c:v>
                </c:pt>
                <c:pt idx="24">
                  <c:v>92144</c:v>
                </c:pt>
                <c:pt idx="25">
                  <c:v>92158</c:v>
                </c:pt>
                <c:pt idx="26">
                  <c:v>92180</c:v>
                </c:pt>
                <c:pt idx="27">
                  <c:v>92198</c:v>
                </c:pt>
                <c:pt idx="28">
                  <c:v>92226</c:v>
                </c:pt>
                <c:pt idx="29">
                  <c:v>92275</c:v>
                </c:pt>
                <c:pt idx="30">
                  <c:v>92284</c:v>
                </c:pt>
              </c:numCache>
            </c:numRef>
          </c:val>
          <c:smooth val="0"/>
          <c:extLst>
            <c:ext xmlns:c16="http://schemas.microsoft.com/office/drawing/2014/chart" uri="{C3380CC4-5D6E-409C-BE32-E72D297353CC}">
              <c16:uniqueId val="{00000001-EE76-4F1A-B9FB-33FC538AAFBF}"/>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14540</c:v>
                </c:pt>
                <c:pt idx="1">
                  <c:v>14535</c:v>
                </c:pt>
                <c:pt idx="2">
                  <c:v>14530</c:v>
                </c:pt>
                <c:pt idx="3">
                  <c:v>14525</c:v>
                </c:pt>
                <c:pt idx="4">
                  <c:v>14515</c:v>
                </c:pt>
                <c:pt idx="5">
                  <c:v>14509</c:v>
                </c:pt>
                <c:pt idx="6">
                  <c:v>14504</c:v>
                </c:pt>
                <c:pt idx="7">
                  <c:v>14495</c:v>
                </c:pt>
                <c:pt idx="8">
                  <c:v>14485</c:v>
                </c:pt>
                <c:pt idx="9">
                  <c:v>14482</c:v>
                </c:pt>
                <c:pt idx="10">
                  <c:v>14476</c:v>
                </c:pt>
                <c:pt idx="11">
                  <c:v>14470</c:v>
                </c:pt>
                <c:pt idx="12">
                  <c:v>14460</c:v>
                </c:pt>
                <c:pt idx="13">
                  <c:v>14460</c:v>
                </c:pt>
                <c:pt idx="14">
                  <c:v>14452</c:v>
                </c:pt>
                <c:pt idx="15">
                  <c:v>14443</c:v>
                </c:pt>
                <c:pt idx="16">
                  <c:v>14433</c:v>
                </c:pt>
                <c:pt idx="17">
                  <c:v>14425</c:v>
                </c:pt>
                <c:pt idx="18">
                  <c:v>14412</c:v>
                </c:pt>
                <c:pt idx="19">
                  <c:v>14406</c:v>
                </c:pt>
                <c:pt idx="20">
                  <c:v>14402</c:v>
                </c:pt>
                <c:pt idx="21">
                  <c:v>14400</c:v>
                </c:pt>
                <c:pt idx="22">
                  <c:v>14391</c:v>
                </c:pt>
                <c:pt idx="23">
                  <c:v>14385</c:v>
                </c:pt>
                <c:pt idx="24">
                  <c:v>14387</c:v>
                </c:pt>
                <c:pt idx="25">
                  <c:v>14379</c:v>
                </c:pt>
                <c:pt idx="26">
                  <c:v>14375</c:v>
                </c:pt>
                <c:pt idx="27">
                  <c:v>14367</c:v>
                </c:pt>
                <c:pt idx="28">
                  <c:v>14364</c:v>
                </c:pt>
                <c:pt idx="29">
                  <c:v>14364</c:v>
                </c:pt>
                <c:pt idx="30">
                  <c:v>14363</c:v>
                </c:pt>
              </c:numCache>
            </c:numRef>
          </c:val>
          <c:smooth val="0"/>
          <c:extLst>
            <c:ext xmlns:c16="http://schemas.microsoft.com/office/drawing/2014/chart" uri="{C3380CC4-5D6E-409C-BE32-E72D297353CC}">
              <c16:uniqueId val="{00000002-EE76-4F1A-B9FB-33FC538AAFBF}"/>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224066</c:v>
                </c:pt>
                <c:pt idx="1">
                  <c:v>224015</c:v>
                </c:pt>
                <c:pt idx="2">
                  <c:v>223969</c:v>
                </c:pt>
                <c:pt idx="3">
                  <c:v>223907</c:v>
                </c:pt>
                <c:pt idx="4">
                  <c:v>223852</c:v>
                </c:pt>
                <c:pt idx="5">
                  <c:v>223797</c:v>
                </c:pt>
                <c:pt idx="6">
                  <c:v>223757</c:v>
                </c:pt>
                <c:pt idx="7">
                  <c:v>223703</c:v>
                </c:pt>
                <c:pt idx="8">
                  <c:v>223662</c:v>
                </c:pt>
                <c:pt idx="9">
                  <c:v>225134</c:v>
                </c:pt>
                <c:pt idx="10">
                  <c:v>226842</c:v>
                </c:pt>
                <c:pt idx="11">
                  <c:v>229851</c:v>
                </c:pt>
                <c:pt idx="12">
                  <c:v>232538</c:v>
                </c:pt>
                <c:pt idx="13">
                  <c:v>234722</c:v>
                </c:pt>
                <c:pt idx="14">
                  <c:v>236127</c:v>
                </c:pt>
                <c:pt idx="15">
                  <c:v>239069</c:v>
                </c:pt>
                <c:pt idx="16">
                  <c:v>240431</c:v>
                </c:pt>
                <c:pt idx="17">
                  <c:v>240171</c:v>
                </c:pt>
                <c:pt idx="18">
                  <c:v>240034</c:v>
                </c:pt>
                <c:pt idx="19">
                  <c:v>239948</c:v>
                </c:pt>
                <c:pt idx="20">
                  <c:v>239881</c:v>
                </c:pt>
                <c:pt idx="21">
                  <c:v>239798</c:v>
                </c:pt>
                <c:pt idx="22">
                  <c:v>239725</c:v>
                </c:pt>
                <c:pt idx="23">
                  <c:v>239655</c:v>
                </c:pt>
                <c:pt idx="24">
                  <c:v>239594</c:v>
                </c:pt>
                <c:pt idx="25">
                  <c:v>239541</c:v>
                </c:pt>
                <c:pt idx="26">
                  <c:v>239475</c:v>
                </c:pt>
                <c:pt idx="27">
                  <c:v>239393</c:v>
                </c:pt>
                <c:pt idx="28">
                  <c:v>239343</c:v>
                </c:pt>
                <c:pt idx="29">
                  <c:v>239278</c:v>
                </c:pt>
                <c:pt idx="30">
                  <c:v>239237</c:v>
                </c:pt>
              </c:numCache>
            </c:numRef>
          </c:val>
          <c:smooth val="0"/>
          <c:extLst>
            <c:ext xmlns:c16="http://schemas.microsoft.com/office/drawing/2014/chart" uri="{C3380CC4-5D6E-409C-BE32-E72D297353CC}">
              <c16:uniqueId val="{00000003-EE76-4F1A-B9FB-33FC538AAFBF}"/>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9139</c:v>
                </c:pt>
                <c:pt idx="1">
                  <c:v>9139</c:v>
                </c:pt>
                <c:pt idx="2">
                  <c:v>9148</c:v>
                </c:pt>
                <c:pt idx="3">
                  <c:v>9152</c:v>
                </c:pt>
                <c:pt idx="4">
                  <c:v>9155</c:v>
                </c:pt>
                <c:pt idx="5">
                  <c:v>9155</c:v>
                </c:pt>
                <c:pt idx="6">
                  <c:v>9160</c:v>
                </c:pt>
                <c:pt idx="7">
                  <c:v>9170</c:v>
                </c:pt>
                <c:pt idx="8">
                  <c:v>9173</c:v>
                </c:pt>
                <c:pt idx="9">
                  <c:v>9175</c:v>
                </c:pt>
                <c:pt idx="10">
                  <c:v>9181</c:v>
                </c:pt>
                <c:pt idx="11">
                  <c:v>9188</c:v>
                </c:pt>
                <c:pt idx="12">
                  <c:v>9196</c:v>
                </c:pt>
                <c:pt idx="13">
                  <c:v>9206</c:v>
                </c:pt>
                <c:pt idx="14">
                  <c:v>9210</c:v>
                </c:pt>
                <c:pt idx="15">
                  <c:v>9210</c:v>
                </c:pt>
                <c:pt idx="16">
                  <c:v>9217</c:v>
                </c:pt>
                <c:pt idx="17">
                  <c:v>9226</c:v>
                </c:pt>
                <c:pt idx="18">
                  <c:v>9229</c:v>
                </c:pt>
                <c:pt idx="19">
                  <c:v>9233</c:v>
                </c:pt>
                <c:pt idx="20">
                  <c:v>9233</c:v>
                </c:pt>
                <c:pt idx="21">
                  <c:v>9235</c:v>
                </c:pt>
                <c:pt idx="22">
                  <c:v>9236</c:v>
                </c:pt>
                <c:pt idx="23">
                  <c:v>9244</c:v>
                </c:pt>
                <c:pt idx="24">
                  <c:v>9249</c:v>
                </c:pt>
                <c:pt idx="25">
                  <c:v>9252</c:v>
                </c:pt>
                <c:pt idx="26">
                  <c:v>9258</c:v>
                </c:pt>
                <c:pt idx="27">
                  <c:v>9258</c:v>
                </c:pt>
                <c:pt idx="28">
                  <c:v>9269</c:v>
                </c:pt>
                <c:pt idx="29">
                  <c:v>9279</c:v>
                </c:pt>
                <c:pt idx="30">
                  <c:v>9285</c:v>
                </c:pt>
              </c:numCache>
            </c:numRef>
          </c:val>
          <c:smooth val="0"/>
          <c:extLst>
            <c:ext xmlns:c16="http://schemas.microsoft.com/office/drawing/2014/chart" uri="{C3380CC4-5D6E-409C-BE32-E72D297353CC}">
              <c16:uniqueId val="{00000004-EE76-4F1A-B9FB-33FC538AAFBF}"/>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6237</c:v>
                </c:pt>
                <c:pt idx="1">
                  <c:v>6239</c:v>
                </c:pt>
                <c:pt idx="2">
                  <c:v>6244</c:v>
                </c:pt>
                <c:pt idx="3">
                  <c:v>6246</c:v>
                </c:pt>
                <c:pt idx="4">
                  <c:v>6245</c:v>
                </c:pt>
                <c:pt idx="5">
                  <c:v>6250</c:v>
                </c:pt>
                <c:pt idx="6">
                  <c:v>6250</c:v>
                </c:pt>
                <c:pt idx="7">
                  <c:v>6256</c:v>
                </c:pt>
                <c:pt idx="8">
                  <c:v>6256</c:v>
                </c:pt>
                <c:pt idx="9">
                  <c:v>6262</c:v>
                </c:pt>
                <c:pt idx="10">
                  <c:v>6260</c:v>
                </c:pt>
                <c:pt idx="11">
                  <c:v>6258</c:v>
                </c:pt>
                <c:pt idx="12">
                  <c:v>6258</c:v>
                </c:pt>
                <c:pt idx="13">
                  <c:v>6258</c:v>
                </c:pt>
                <c:pt idx="14">
                  <c:v>6260</c:v>
                </c:pt>
                <c:pt idx="15">
                  <c:v>6260</c:v>
                </c:pt>
                <c:pt idx="16">
                  <c:v>6264</c:v>
                </c:pt>
                <c:pt idx="17">
                  <c:v>6265</c:v>
                </c:pt>
                <c:pt idx="18">
                  <c:v>6270</c:v>
                </c:pt>
                <c:pt idx="19">
                  <c:v>6273</c:v>
                </c:pt>
                <c:pt idx="20">
                  <c:v>6270</c:v>
                </c:pt>
                <c:pt idx="21">
                  <c:v>6270</c:v>
                </c:pt>
                <c:pt idx="22">
                  <c:v>6272</c:v>
                </c:pt>
                <c:pt idx="23">
                  <c:v>6274</c:v>
                </c:pt>
                <c:pt idx="24">
                  <c:v>6275</c:v>
                </c:pt>
                <c:pt idx="25">
                  <c:v>6277</c:v>
                </c:pt>
                <c:pt idx="26">
                  <c:v>6283</c:v>
                </c:pt>
                <c:pt idx="27">
                  <c:v>6285</c:v>
                </c:pt>
                <c:pt idx="28">
                  <c:v>6286</c:v>
                </c:pt>
                <c:pt idx="29">
                  <c:v>6288</c:v>
                </c:pt>
                <c:pt idx="30">
                  <c:v>6289</c:v>
                </c:pt>
              </c:numCache>
            </c:numRef>
          </c:val>
          <c:smooth val="0"/>
          <c:extLst>
            <c:ext xmlns:c16="http://schemas.microsoft.com/office/drawing/2014/chart" uri="{C3380CC4-5D6E-409C-BE32-E72D297353CC}">
              <c16:uniqueId val="{00000005-EE76-4F1A-B9FB-33FC538AAFBF}"/>
            </c:ext>
          </c:extLst>
        </c:ser>
        <c:dLbls>
          <c:showLegendKey val="0"/>
          <c:showVal val="0"/>
          <c:showCatName val="0"/>
          <c:showSerName val="0"/>
          <c:showPercent val="0"/>
          <c:showBubbleSize val="0"/>
        </c:dLbls>
        <c:smooth val="0"/>
        <c:axId val="407208168"/>
        <c:axId val="407210136"/>
      </c:lineChart>
      <c:dateAx>
        <c:axId val="40720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0136"/>
        <c:crosses val="autoZero"/>
        <c:auto val="1"/>
        <c:lblOffset val="100"/>
        <c:baseTimeUnit val="days"/>
      </c:dateAx>
      <c:valAx>
        <c:axId val="40721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0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3</c:v>
                </c:pt>
                <c:pt idx="1">
                  <c:v>-4</c:v>
                </c:pt>
                <c:pt idx="2">
                  <c:v>17</c:v>
                </c:pt>
                <c:pt idx="3">
                  <c:v>-6</c:v>
                </c:pt>
                <c:pt idx="4">
                  <c:v>-6</c:v>
                </c:pt>
                <c:pt idx="5">
                  <c:v>1</c:v>
                </c:pt>
                <c:pt idx="6">
                  <c:v>2</c:v>
                </c:pt>
                <c:pt idx="7">
                  <c:v>14</c:v>
                </c:pt>
                <c:pt idx="8">
                  <c:v>12</c:v>
                </c:pt>
                <c:pt idx="9">
                  <c:v>10</c:v>
                </c:pt>
                <c:pt idx="10">
                  <c:v>17</c:v>
                </c:pt>
                <c:pt idx="11">
                  <c:v>13</c:v>
                </c:pt>
                <c:pt idx="12">
                  <c:v>15</c:v>
                </c:pt>
                <c:pt idx="13">
                  <c:v>24</c:v>
                </c:pt>
                <c:pt idx="14">
                  <c:v>12</c:v>
                </c:pt>
                <c:pt idx="15">
                  <c:v>6</c:v>
                </c:pt>
                <c:pt idx="16">
                  <c:v>23</c:v>
                </c:pt>
                <c:pt idx="17">
                  <c:v>7</c:v>
                </c:pt>
                <c:pt idx="18">
                  <c:v>1</c:v>
                </c:pt>
                <c:pt idx="19">
                  <c:v>16</c:v>
                </c:pt>
                <c:pt idx="20">
                  <c:v>3</c:v>
                </c:pt>
                <c:pt idx="21">
                  <c:v>-8</c:v>
                </c:pt>
                <c:pt idx="22">
                  <c:v>-1</c:v>
                </c:pt>
                <c:pt idx="23">
                  <c:v>13</c:v>
                </c:pt>
                <c:pt idx="24">
                  <c:v>0</c:v>
                </c:pt>
                <c:pt idx="25">
                  <c:v>17</c:v>
                </c:pt>
                <c:pt idx="26">
                  <c:v>-3</c:v>
                </c:pt>
                <c:pt idx="27">
                  <c:v>9</c:v>
                </c:pt>
                <c:pt idx="28">
                  <c:v>10</c:v>
                </c:pt>
                <c:pt idx="29">
                  <c:v>19</c:v>
                </c:pt>
                <c:pt idx="30">
                  <c:v>8</c:v>
                </c:pt>
              </c:numCache>
            </c:numRef>
          </c:val>
          <c:smooth val="0"/>
          <c:extLst>
            <c:ext xmlns:c16="http://schemas.microsoft.com/office/drawing/2014/chart" uri="{C3380CC4-5D6E-409C-BE32-E72D297353CC}">
              <c16:uniqueId val="{00000000-0B65-4730-82CB-812BDAC21BC7}"/>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13</c:v>
                </c:pt>
                <c:pt idx="1">
                  <c:v>-6</c:v>
                </c:pt>
                <c:pt idx="2">
                  <c:v>43</c:v>
                </c:pt>
                <c:pt idx="3">
                  <c:v>108</c:v>
                </c:pt>
                <c:pt idx="4">
                  <c:v>28</c:v>
                </c:pt>
                <c:pt idx="5">
                  <c:v>7</c:v>
                </c:pt>
                <c:pt idx="6">
                  <c:v>28</c:v>
                </c:pt>
                <c:pt idx="7">
                  <c:v>15</c:v>
                </c:pt>
                <c:pt idx="8">
                  <c:v>14</c:v>
                </c:pt>
                <c:pt idx="9">
                  <c:v>23</c:v>
                </c:pt>
                <c:pt idx="10">
                  <c:v>15</c:v>
                </c:pt>
                <c:pt idx="11">
                  <c:v>35</c:v>
                </c:pt>
                <c:pt idx="12">
                  <c:v>32</c:v>
                </c:pt>
                <c:pt idx="13">
                  <c:v>9</c:v>
                </c:pt>
                <c:pt idx="14">
                  <c:v>38</c:v>
                </c:pt>
                <c:pt idx="15">
                  <c:v>19</c:v>
                </c:pt>
                <c:pt idx="16">
                  <c:v>14</c:v>
                </c:pt>
                <c:pt idx="17">
                  <c:v>13</c:v>
                </c:pt>
                <c:pt idx="18">
                  <c:v>12</c:v>
                </c:pt>
                <c:pt idx="19">
                  <c:v>17</c:v>
                </c:pt>
                <c:pt idx="20">
                  <c:v>17</c:v>
                </c:pt>
                <c:pt idx="21">
                  <c:v>15</c:v>
                </c:pt>
                <c:pt idx="22">
                  <c:v>16</c:v>
                </c:pt>
                <c:pt idx="23">
                  <c:v>33</c:v>
                </c:pt>
                <c:pt idx="24">
                  <c:v>52</c:v>
                </c:pt>
                <c:pt idx="25">
                  <c:v>14</c:v>
                </c:pt>
                <c:pt idx="26">
                  <c:v>22</c:v>
                </c:pt>
                <c:pt idx="27">
                  <c:v>18</c:v>
                </c:pt>
                <c:pt idx="28">
                  <c:v>28</c:v>
                </c:pt>
                <c:pt idx="29">
                  <c:v>49</c:v>
                </c:pt>
                <c:pt idx="30">
                  <c:v>9</c:v>
                </c:pt>
              </c:numCache>
            </c:numRef>
          </c:val>
          <c:smooth val="0"/>
          <c:extLst>
            <c:ext xmlns:c16="http://schemas.microsoft.com/office/drawing/2014/chart" uri="{C3380CC4-5D6E-409C-BE32-E72D297353CC}">
              <c16:uniqueId val="{00000001-0B65-4730-82CB-812BDAC21BC7}"/>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-6</c:v>
                </c:pt>
                <c:pt idx="1">
                  <c:v>-5</c:v>
                </c:pt>
                <c:pt idx="2">
                  <c:v>-5</c:v>
                </c:pt>
                <c:pt idx="3">
                  <c:v>-5</c:v>
                </c:pt>
                <c:pt idx="4">
                  <c:v>-10</c:v>
                </c:pt>
                <c:pt idx="5">
                  <c:v>-6</c:v>
                </c:pt>
                <c:pt idx="6">
                  <c:v>-5</c:v>
                </c:pt>
                <c:pt idx="7">
                  <c:v>-9</c:v>
                </c:pt>
                <c:pt idx="8">
                  <c:v>-10</c:v>
                </c:pt>
                <c:pt idx="9">
                  <c:v>-3</c:v>
                </c:pt>
                <c:pt idx="10">
                  <c:v>-6</c:v>
                </c:pt>
                <c:pt idx="11">
                  <c:v>-6</c:v>
                </c:pt>
                <c:pt idx="12">
                  <c:v>-10</c:v>
                </c:pt>
                <c:pt idx="13">
                  <c:v>0</c:v>
                </c:pt>
                <c:pt idx="14">
                  <c:v>-8</c:v>
                </c:pt>
                <c:pt idx="15">
                  <c:v>-9</c:v>
                </c:pt>
                <c:pt idx="16">
                  <c:v>-10</c:v>
                </c:pt>
                <c:pt idx="17">
                  <c:v>-8</c:v>
                </c:pt>
                <c:pt idx="18">
                  <c:v>-13</c:v>
                </c:pt>
                <c:pt idx="19">
                  <c:v>-6</c:v>
                </c:pt>
                <c:pt idx="20">
                  <c:v>-4</c:v>
                </c:pt>
                <c:pt idx="21">
                  <c:v>-2</c:v>
                </c:pt>
                <c:pt idx="22">
                  <c:v>-9</c:v>
                </c:pt>
                <c:pt idx="23">
                  <c:v>-6</c:v>
                </c:pt>
                <c:pt idx="24">
                  <c:v>2</c:v>
                </c:pt>
                <c:pt idx="25">
                  <c:v>-8</c:v>
                </c:pt>
                <c:pt idx="26">
                  <c:v>-4</c:v>
                </c:pt>
                <c:pt idx="27">
                  <c:v>-8</c:v>
                </c:pt>
                <c:pt idx="28">
                  <c:v>-3</c:v>
                </c:pt>
                <c:pt idx="29">
                  <c:v>0</c:v>
                </c:pt>
                <c:pt idx="30">
                  <c:v>-1</c:v>
                </c:pt>
              </c:numCache>
            </c:numRef>
          </c:val>
          <c:smooth val="0"/>
          <c:extLst>
            <c:ext xmlns:c16="http://schemas.microsoft.com/office/drawing/2014/chart" uri="{C3380CC4-5D6E-409C-BE32-E72D297353CC}">
              <c16:uniqueId val="{00000002-0B65-4730-82CB-812BDAC21BC7}"/>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-50</c:v>
                </c:pt>
                <c:pt idx="1">
                  <c:v>-51</c:v>
                </c:pt>
                <c:pt idx="2">
                  <c:v>-46</c:v>
                </c:pt>
                <c:pt idx="3">
                  <c:v>-62</c:v>
                </c:pt>
                <c:pt idx="4">
                  <c:v>-55</c:v>
                </c:pt>
                <c:pt idx="5">
                  <c:v>-55</c:v>
                </c:pt>
                <c:pt idx="6">
                  <c:v>-40</c:v>
                </c:pt>
                <c:pt idx="7">
                  <c:v>-54</c:v>
                </c:pt>
                <c:pt idx="8">
                  <c:v>-41</c:v>
                </c:pt>
                <c:pt idx="9">
                  <c:v>1472</c:v>
                </c:pt>
                <c:pt idx="10">
                  <c:v>1708</c:v>
                </c:pt>
                <c:pt idx="11">
                  <c:v>3009</c:v>
                </c:pt>
                <c:pt idx="12">
                  <c:v>2687</c:v>
                </c:pt>
                <c:pt idx="13">
                  <c:v>2184</c:v>
                </c:pt>
                <c:pt idx="14">
                  <c:v>1405</c:v>
                </c:pt>
                <c:pt idx="15">
                  <c:v>2942</c:v>
                </c:pt>
                <c:pt idx="16">
                  <c:v>1362</c:v>
                </c:pt>
                <c:pt idx="17">
                  <c:v>-260</c:v>
                </c:pt>
                <c:pt idx="18">
                  <c:v>-137</c:v>
                </c:pt>
                <c:pt idx="19">
                  <c:v>-86</c:v>
                </c:pt>
                <c:pt idx="20">
                  <c:v>-67</c:v>
                </c:pt>
                <c:pt idx="21">
                  <c:v>-83</c:v>
                </c:pt>
                <c:pt idx="22">
                  <c:v>-73</c:v>
                </c:pt>
                <c:pt idx="23">
                  <c:v>-70</c:v>
                </c:pt>
                <c:pt idx="24">
                  <c:v>-61</c:v>
                </c:pt>
                <c:pt idx="25">
                  <c:v>-53</c:v>
                </c:pt>
                <c:pt idx="26">
                  <c:v>-66</c:v>
                </c:pt>
                <c:pt idx="27">
                  <c:v>-82</c:v>
                </c:pt>
                <c:pt idx="28">
                  <c:v>-50</c:v>
                </c:pt>
                <c:pt idx="29">
                  <c:v>-65</c:v>
                </c:pt>
                <c:pt idx="30">
                  <c:v>-41</c:v>
                </c:pt>
              </c:numCache>
            </c:numRef>
          </c:val>
          <c:smooth val="0"/>
          <c:extLst>
            <c:ext xmlns:c16="http://schemas.microsoft.com/office/drawing/2014/chart" uri="{C3380CC4-5D6E-409C-BE32-E72D297353CC}">
              <c16:uniqueId val="{00000003-0B65-4730-82CB-812BDAC21BC7}"/>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6</c:v>
                </c:pt>
                <c:pt idx="1">
                  <c:v>0</c:v>
                </c:pt>
                <c:pt idx="2">
                  <c:v>9</c:v>
                </c:pt>
                <c:pt idx="3">
                  <c:v>4</c:v>
                </c:pt>
                <c:pt idx="4">
                  <c:v>3</c:v>
                </c:pt>
                <c:pt idx="5">
                  <c:v>0</c:v>
                </c:pt>
                <c:pt idx="6">
                  <c:v>5</c:v>
                </c:pt>
                <c:pt idx="7">
                  <c:v>10</c:v>
                </c:pt>
                <c:pt idx="8">
                  <c:v>3</c:v>
                </c:pt>
                <c:pt idx="9">
                  <c:v>2</c:v>
                </c:pt>
                <c:pt idx="10">
                  <c:v>6</c:v>
                </c:pt>
                <c:pt idx="11">
                  <c:v>7</c:v>
                </c:pt>
                <c:pt idx="12">
                  <c:v>8</c:v>
                </c:pt>
                <c:pt idx="13">
                  <c:v>10</c:v>
                </c:pt>
                <c:pt idx="14">
                  <c:v>4</c:v>
                </c:pt>
                <c:pt idx="15">
                  <c:v>0</c:v>
                </c:pt>
                <c:pt idx="16">
                  <c:v>7</c:v>
                </c:pt>
                <c:pt idx="17">
                  <c:v>9</c:v>
                </c:pt>
                <c:pt idx="18">
                  <c:v>3</c:v>
                </c:pt>
                <c:pt idx="19">
                  <c:v>4</c:v>
                </c:pt>
                <c:pt idx="20">
                  <c:v>0</c:v>
                </c:pt>
                <c:pt idx="21">
                  <c:v>2</c:v>
                </c:pt>
                <c:pt idx="22">
                  <c:v>1</c:v>
                </c:pt>
                <c:pt idx="23">
                  <c:v>8</c:v>
                </c:pt>
                <c:pt idx="24">
                  <c:v>5</c:v>
                </c:pt>
                <c:pt idx="25">
                  <c:v>3</c:v>
                </c:pt>
                <c:pt idx="26">
                  <c:v>6</c:v>
                </c:pt>
                <c:pt idx="27">
                  <c:v>0</c:v>
                </c:pt>
                <c:pt idx="28">
                  <c:v>11</c:v>
                </c:pt>
                <c:pt idx="29">
                  <c:v>10</c:v>
                </c:pt>
                <c:pt idx="30">
                  <c:v>6</c:v>
                </c:pt>
              </c:numCache>
            </c:numRef>
          </c:val>
          <c:smooth val="0"/>
          <c:extLst>
            <c:ext xmlns:c16="http://schemas.microsoft.com/office/drawing/2014/chart" uri="{C3380CC4-5D6E-409C-BE32-E72D297353CC}">
              <c16:uniqueId val="{00000004-0B65-4730-82CB-812BDAC21BC7}"/>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1</c:v>
                </c:pt>
                <c:pt idx="1">
                  <c:v>2</c:v>
                </c:pt>
                <c:pt idx="2">
                  <c:v>5</c:v>
                </c:pt>
                <c:pt idx="3">
                  <c:v>2</c:v>
                </c:pt>
                <c:pt idx="4">
                  <c:v>-1</c:v>
                </c:pt>
                <c:pt idx="5">
                  <c:v>5</c:v>
                </c:pt>
                <c:pt idx="6">
                  <c:v>0</c:v>
                </c:pt>
                <c:pt idx="7">
                  <c:v>6</c:v>
                </c:pt>
                <c:pt idx="8">
                  <c:v>0</c:v>
                </c:pt>
                <c:pt idx="9">
                  <c:v>6</c:v>
                </c:pt>
                <c:pt idx="10">
                  <c:v>-2</c:v>
                </c:pt>
                <c:pt idx="11">
                  <c:v>-2</c:v>
                </c:pt>
                <c:pt idx="12">
                  <c:v>0</c:v>
                </c:pt>
                <c:pt idx="13">
                  <c:v>0</c:v>
                </c:pt>
                <c:pt idx="14">
                  <c:v>2</c:v>
                </c:pt>
                <c:pt idx="15">
                  <c:v>0</c:v>
                </c:pt>
                <c:pt idx="16">
                  <c:v>4</c:v>
                </c:pt>
                <c:pt idx="17">
                  <c:v>1</c:v>
                </c:pt>
                <c:pt idx="18">
                  <c:v>5</c:v>
                </c:pt>
                <c:pt idx="19">
                  <c:v>3</c:v>
                </c:pt>
                <c:pt idx="20">
                  <c:v>-3</c:v>
                </c:pt>
                <c:pt idx="21">
                  <c:v>0</c:v>
                </c:pt>
                <c:pt idx="22">
                  <c:v>2</c:v>
                </c:pt>
                <c:pt idx="23">
                  <c:v>2</c:v>
                </c:pt>
                <c:pt idx="24">
                  <c:v>1</c:v>
                </c:pt>
                <c:pt idx="25">
                  <c:v>2</c:v>
                </c:pt>
                <c:pt idx="26">
                  <c:v>6</c:v>
                </c:pt>
                <c:pt idx="27">
                  <c:v>2</c:v>
                </c:pt>
                <c:pt idx="28">
                  <c:v>1</c:v>
                </c:pt>
                <c:pt idx="29">
                  <c:v>2</c:v>
                </c:pt>
                <c:pt idx="30">
                  <c:v>1</c:v>
                </c:pt>
              </c:numCache>
            </c:numRef>
          </c:val>
          <c:smooth val="0"/>
          <c:extLst>
            <c:ext xmlns:c16="http://schemas.microsoft.com/office/drawing/2014/chart" uri="{C3380CC4-5D6E-409C-BE32-E72D297353CC}">
              <c16:uniqueId val="{00000005-0B65-4730-82CB-812BDAC21BC7}"/>
            </c:ext>
          </c:extLst>
        </c:ser>
        <c:dLbls>
          <c:showLegendKey val="0"/>
          <c:showVal val="0"/>
          <c:showCatName val="0"/>
          <c:showSerName val="0"/>
          <c:showPercent val="0"/>
          <c:showBubbleSize val="0"/>
        </c:dLbls>
        <c:smooth val="0"/>
        <c:axId val="407210792"/>
        <c:axId val="407206200"/>
      </c:lineChart>
      <c:dateAx>
        <c:axId val="40721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06200"/>
        <c:crosses val="autoZero"/>
        <c:auto val="1"/>
        <c:lblOffset val="100"/>
        <c:baseTimeUnit val="days"/>
      </c:dateAx>
      <c:valAx>
        <c:axId val="40720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5</c:v>
                </c:pt>
                <c:pt idx="2">
                  <c:v>6</c:v>
                </c:pt>
                <c:pt idx="3">
                  <c:v>7</c:v>
                </c:pt>
                <c:pt idx="4">
                  <c:v>10</c:v>
                </c:pt>
                <c:pt idx="5">
                  <c:v>6</c:v>
                </c:pt>
                <c:pt idx="6">
                  <c:v>6</c:v>
                </c:pt>
              </c:numCache>
            </c:numRef>
          </c:val>
          <c:extLst>
            <c:ext xmlns:c16="http://schemas.microsoft.com/office/drawing/2014/chart" uri="{C3380CC4-5D6E-409C-BE32-E72D297353CC}">
              <c16:uniqueId val="{00000000-0906-4566-B12C-FD6FC50246A3}"/>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24</c:v>
                </c:pt>
                <c:pt idx="1">
                  <c:v>47</c:v>
                </c:pt>
                <c:pt idx="2">
                  <c:v>22</c:v>
                </c:pt>
                <c:pt idx="3">
                  <c:v>20</c:v>
                </c:pt>
                <c:pt idx="4">
                  <c:v>18</c:v>
                </c:pt>
                <c:pt idx="5">
                  <c:v>22</c:v>
                </c:pt>
                <c:pt idx="6">
                  <c:v>18</c:v>
                </c:pt>
              </c:numCache>
            </c:numRef>
          </c:val>
          <c:extLst>
            <c:ext xmlns:c16="http://schemas.microsoft.com/office/drawing/2014/chart" uri="{C3380CC4-5D6E-409C-BE32-E72D297353CC}">
              <c16:uniqueId val="{00000001-0906-4566-B12C-FD6FC50246A3}"/>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-9</c:v>
                </c:pt>
                <c:pt idx="3">
                  <c:v>-7</c:v>
                </c:pt>
                <c:pt idx="4">
                  <c:v>-4</c:v>
                </c:pt>
                <c:pt idx="5">
                  <c:v>-6</c:v>
                </c:pt>
                <c:pt idx="6">
                  <c:v>-7</c:v>
                </c:pt>
              </c:numCache>
            </c:numRef>
          </c:val>
          <c:extLst>
            <c:ext xmlns:c16="http://schemas.microsoft.com/office/drawing/2014/chart" uri="{C3380CC4-5D6E-409C-BE32-E72D297353CC}">
              <c16:uniqueId val="{00000002-0906-4566-B12C-FD6FC50246A3}"/>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535</c:v>
                </c:pt>
                <c:pt idx="1">
                  <c:v>331</c:v>
                </c:pt>
                <c:pt idx="2">
                  <c:v>691</c:v>
                </c:pt>
                <c:pt idx="3">
                  <c:v>620</c:v>
                </c:pt>
                <c:pt idx="4">
                  <c:v>499</c:v>
                </c:pt>
                <c:pt idx="5">
                  <c:v>234</c:v>
                </c:pt>
                <c:pt idx="6">
                  <c:v>542</c:v>
                </c:pt>
              </c:numCache>
            </c:numRef>
          </c:val>
          <c:extLst>
            <c:ext xmlns:c16="http://schemas.microsoft.com/office/drawing/2014/chart" uri="{C3380CC4-5D6E-409C-BE32-E72D297353CC}">
              <c16:uniqueId val="{00000003-0906-4566-B12C-FD6FC50246A3}"/>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6</c:v>
                </c:pt>
                <c:pt idx="2">
                  <c:v>4</c:v>
                </c:pt>
                <c:pt idx="3">
                  <c:v>5</c:v>
                </c:pt>
                <c:pt idx="4">
                  <c:v>4</c:v>
                </c:pt>
                <c:pt idx="5">
                  <c:v>7</c:v>
                </c:pt>
                <c:pt idx="6">
                  <c:v>3</c:v>
                </c:pt>
              </c:numCache>
            </c:numRef>
          </c:val>
          <c:extLst>
            <c:ext xmlns:c16="http://schemas.microsoft.com/office/drawing/2014/chart" uri="{C3380CC4-5D6E-409C-BE32-E72D297353CC}">
              <c16:uniqueId val="{00000004-0906-4566-B12C-FD6FC50246A3}"/>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c:v>
                </c:pt>
                <c:pt idx="2">
                  <c:v>1</c:v>
                </c:pt>
                <c:pt idx="3">
                  <c:v>4</c:v>
                </c:pt>
                <c:pt idx="4">
                  <c:v>0</c:v>
                </c:pt>
                <c:pt idx="5">
                  <c:v>2</c:v>
                </c:pt>
                <c:pt idx="6">
                  <c:v>1</c:v>
                </c:pt>
              </c:numCache>
            </c:numRef>
          </c:val>
          <c:extLst>
            <c:ext xmlns:c16="http://schemas.microsoft.com/office/drawing/2014/chart" uri="{C3380CC4-5D6E-409C-BE32-E72D297353CC}">
              <c16:uniqueId val="{00000005-0906-4566-B12C-FD6FC50246A3}"/>
            </c:ext>
          </c:extLst>
        </c:ser>
        <c:dLbls>
          <c:showLegendKey val="0"/>
          <c:showVal val="0"/>
          <c:showCatName val="0"/>
          <c:showSerName val="0"/>
          <c:showPercent val="0"/>
          <c:showBubbleSize val="0"/>
        </c:dLbls>
        <c:gapWidth val="219"/>
        <c:overlap val="-27"/>
        <c:axId val="411014608"/>
        <c:axId val="411017560"/>
      </c:barChart>
      <c:catAx>
        <c:axId val="41101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17560"/>
        <c:crosses val="autoZero"/>
        <c:auto val="1"/>
        <c:lblAlgn val="ctr"/>
        <c:lblOffset val="100"/>
        <c:noMultiLvlLbl val="0"/>
      </c:catAx>
      <c:valAx>
        <c:axId val="41101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1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2</c:v>
                </c:pt>
                <c:pt idx="3">
                  <c:v>4</c:v>
                </c:pt>
                <c:pt idx="4">
                  <c:v>1</c:v>
                </c:pt>
                <c:pt idx="5">
                  <c:v>3</c:v>
                </c:pt>
                <c:pt idx="6">
                  <c:v>0</c:v>
                </c:pt>
              </c:numCache>
            </c:numRef>
          </c:val>
          <c:extLst>
            <c:ext xmlns:c16="http://schemas.microsoft.com/office/drawing/2014/chart" uri="{C3380CC4-5D6E-409C-BE32-E72D297353CC}">
              <c16:uniqueId val="{00000000-33A5-44C0-A765-BB3A7E3DC74F}"/>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2</c:v>
                </c:pt>
                <c:pt idx="3">
                  <c:v>0</c:v>
                </c:pt>
                <c:pt idx="4">
                  <c:v>4</c:v>
                </c:pt>
                <c:pt idx="5">
                  <c:v>3</c:v>
                </c:pt>
                <c:pt idx="6">
                  <c:v>1</c:v>
                </c:pt>
              </c:numCache>
            </c:numRef>
          </c:val>
          <c:extLst>
            <c:ext xmlns:c16="http://schemas.microsoft.com/office/drawing/2014/chart" uri="{C3380CC4-5D6E-409C-BE32-E72D297353CC}">
              <c16:uniqueId val="{00000001-33A5-44C0-A765-BB3A7E3DC74F}"/>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2</c:v>
                </c:pt>
                <c:pt idx="3">
                  <c:v>2</c:v>
                </c:pt>
                <c:pt idx="4">
                  <c:v>2</c:v>
                </c:pt>
                <c:pt idx="5">
                  <c:v>0</c:v>
                </c:pt>
                <c:pt idx="6">
                  <c:v>1</c:v>
                </c:pt>
              </c:numCache>
            </c:numRef>
          </c:val>
          <c:extLst>
            <c:ext xmlns:c16="http://schemas.microsoft.com/office/drawing/2014/chart" uri="{C3380CC4-5D6E-409C-BE32-E72D297353CC}">
              <c16:uniqueId val="{00000002-33A5-44C0-A765-BB3A7E3DC74F}"/>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3-33A5-44C0-A765-BB3A7E3DC74F}"/>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2</c:v>
                </c:pt>
                <c:pt idx="2">
                  <c:v>2</c:v>
                </c:pt>
                <c:pt idx="3">
                  <c:v>0</c:v>
                </c:pt>
                <c:pt idx="4">
                  <c:v>1</c:v>
                </c:pt>
                <c:pt idx="5">
                  <c:v>0</c:v>
                </c:pt>
                <c:pt idx="6">
                  <c:v>0</c:v>
                </c:pt>
              </c:numCache>
            </c:numRef>
          </c:val>
          <c:extLst>
            <c:ext xmlns:c16="http://schemas.microsoft.com/office/drawing/2014/chart" uri="{C3380CC4-5D6E-409C-BE32-E72D297353CC}">
              <c16:uniqueId val="{00000004-33A5-44C0-A765-BB3A7E3DC74F}"/>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2</c:v>
                </c:pt>
                <c:pt idx="3">
                  <c:v>2</c:v>
                </c:pt>
                <c:pt idx="4">
                  <c:v>1</c:v>
                </c:pt>
                <c:pt idx="5">
                  <c:v>0</c:v>
                </c:pt>
                <c:pt idx="6">
                  <c:v>1</c:v>
                </c:pt>
              </c:numCache>
            </c:numRef>
          </c:val>
          <c:extLst>
            <c:ext xmlns:c16="http://schemas.microsoft.com/office/drawing/2014/chart" uri="{C3380CC4-5D6E-409C-BE32-E72D297353CC}">
              <c16:uniqueId val="{00000005-33A5-44C0-A765-BB3A7E3DC74F}"/>
            </c:ext>
          </c:extLst>
        </c:ser>
        <c:dLbls>
          <c:showLegendKey val="0"/>
          <c:showVal val="0"/>
          <c:showCatName val="0"/>
          <c:showSerName val="0"/>
          <c:showPercent val="0"/>
          <c:showBubbleSize val="0"/>
        </c:dLbls>
        <c:gapWidth val="219"/>
        <c:overlap val="-27"/>
        <c:axId val="411019528"/>
        <c:axId val="411020184"/>
      </c:barChart>
      <c:catAx>
        <c:axId val="41101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20184"/>
        <c:crosses val="autoZero"/>
        <c:auto val="1"/>
        <c:lblAlgn val="ctr"/>
        <c:lblOffset val="100"/>
        <c:noMultiLvlLbl val="0"/>
      </c:catAx>
      <c:valAx>
        <c:axId val="41102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1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7.5618142647205705E-2</c:v>
                </c:pt>
                <c:pt idx="1">
                  <c:v>0.119847622308779</c:v>
                </c:pt>
                <c:pt idx="2">
                  <c:v>9.5592746365335504E-2</c:v>
                </c:pt>
                <c:pt idx="3">
                  <c:v>5.956712180228E-2</c:v>
                </c:pt>
                <c:pt idx="4">
                  <c:v>4.4229479661573097E-2</c:v>
                </c:pt>
                <c:pt idx="5">
                  <c:v>0.118420864900341</c:v>
                </c:pt>
              </c:numCache>
            </c:numRef>
          </c:val>
          <c:extLst>
            <c:ext xmlns:c16="http://schemas.microsoft.com/office/drawing/2014/chart" uri="{C3380CC4-5D6E-409C-BE32-E72D297353CC}">
              <c16:uniqueId val="{00000000-05D9-45A9-8E9D-15B9B36203DB}"/>
            </c:ext>
          </c:extLst>
        </c:ser>
        <c:ser>
          <c:idx val="1"/>
          <c:order val="1"/>
          <c:tx>
            <c:strRef>
              <c:f>Sheet1!$C$1</c:f>
              <c:strCache>
                <c:ptCount val="1"/>
                <c:pt idx="0">
                  <c:v>venzoarg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0.43192079638796699</c:v>
                </c:pt>
                <c:pt idx="1">
                  <c:v>0.68759179676875404</c:v>
                </c:pt>
                <c:pt idx="2">
                  <c:v>0.22901593863896</c:v>
                </c:pt>
                <c:pt idx="4">
                  <c:v>0.54017298591089602</c:v>
                </c:pt>
                <c:pt idx="5">
                  <c:v>0.38078659631181</c:v>
                </c:pt>
                <c:pt idx="6">
                  <c:v>0.20888864711962099</c:v>
                </c:pt>
              </c:numCache>
            </c:numRef>
          </c:val>
          <c:extLst>
            <c:ext xmlns:c16="http://schemas.microsoft.com/office/drawing/2014/chart" uri="{C3380CC4-5D6E-409C-BE32-E72D297353CC}">
              <c16:uniqueId val="{00000001-05D9-45A9-8E9D-15B9B36203DB}"/>
            </c:ext>
          </c:extLst>
        </c:ser>
        <c:ser>
          <c:idx val="2"/>
          <c:order val="2"/>
          <c:tx>
            <c:strRef>
              <c:f>Sheet1!$D$1</c:f>
              <c:strCache>
                <c:ptCount val="1"/>
                <c:pt idx="0">
                  <c:v>teknialbikes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5.5359490692685601E-2</c:v>
                </c:pt>
                <c:pt idx="2">
                  <c:v>6.9199363365856997E-2</c:v>
                </c:pt>
                <c:pt idx="3">
                  <c:v>0.15223859940488499</c:v>
                </c:pt>
                <c:pt idx="4">
                  <c:v>8.9959172375614099E-2</c:v>
                </c:pt>
                <c:pt idx="6">
                  <c:v>0.11071898138537099</c:v>
                </c:pt>
              </c:numCache>
            </c:numRef>
          </c:val>
          <c:extLst>
            <c:ext xmlns:c16="http://schemas.microsoft.com/office/drawing/2014/chart" uri="{C3380CC4-5D6E-409C-BE32-E72D297353CC}">
              <c16:uniqueId val="{00000002-05D9-45A9-8E9D-15B9B36203DB}"/>
            </c:ext>
          </c:extLst>
        </c:ser>
        <c:ser>
          <c:idx val="3"/>
          <c:order val="3"/>
          <c:tx>
            <c:strRef>
              <c:f>Sheet1!$E$1</c:f>
              <c:strCache>
                <c:ptCount val="1"/>
                <c:pt idx="0">
                  <c:v>olmobikes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37.287557575836097</c:v>
                </c:pt>
                <c:pt idx="1">
                  <c:v>0.24821822482959299</c:v>
                </c:pt>
                <c:pt idx="2">
                  <c:v>0.119576431787473</c:v>
                </c:pt>
                <c:pt idx="4">
                  <c:v>8.89268770693845E-2</c:v>
                </c:pt>
              </c:numCache>
            </c:numRef>
          </c:val>
          <c:extLst>
            <c:ext xmlns:c16="http://schemas.microsoft.com/office/drawing/2014/chart" uri="{C3380CC4-5D6E-409C-BE32-E72D297353CC}">
              <c16:uniqueId val="{00000003-05D9-45A9-8E9D-15B9B36203DB}"/>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0.86300477637863704</c:v>
                </c:pt>
                <c:pt idx="1">
                  <c:v>0.63504125054277005</c:v>
                </c:pt>
                <c:pt idx="2">
                  <c:v>1.1778115501519799</c:v>
                </c:pt>
                <c:pt idx="4">
                  <c:v>0.96613113330438505</c:v>
                </c:pt>
              </c:numCache>
            </c:numRef>
          </c:val>
          <c:extLst>
            <c:ext xmlns:c16="http://schemas.microsoft.com/office/drawing/2014/chart" uri="{C3380CC4-5D6E-409C-BE32-E72D297353CC}">
              <c16:uniqueId val="{00000004-05D9-45A9-8E9D-15B9B36203DB}"/>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0.24748523072010201</c:v>
                </c:pt>
                <c:pt idx="2">
                  <c:v>0.35126935973175799</c:v>
                </c:pt>
                <c:pt idx="3">
                  <c:v>0.38320293788919002</c:v>
                </c:pt>
                <c:pt idx="4">
                  <c:v>1.70844643142264</c:v>
                </c:pt>
                <c:pt idx="6">
                  <c:v>0.51093725051892103</c:v>
                </c:pt>
              </c:numCache>
            </c:numRef>
          </c:val>
          <c:extLst>
            <c:ext xmlns:c16="http://schemas.microsoft.com/office/drawing/2014/chart" uri="{C3380CC4-5D6E-409C-BE32-E72D297353CC}">
              <c16:uniqueId val="{00000005-05D9-45A9-8E9D-15B9B36203DB}"/>
            </c:ext>
          </c:extLst>
        </c:ser>
        <c:dLbls>
          <c:showLegendKey val="0"/>
          <c:showVal val="0"/>
          <c:showCatName val="0"/>
          <c:showSerName val="0"/>
          <c:showPercent val="0"/>
          <c:showBubbleSize val="0"/>
        </c:dLbls>
        <c:gapWidth val="219"/>
        <c:overlap val="-27"/>
        <c:axId val="411031336"/>
        <c:axId val="411026088"/>
      </c:barChart>
      <c:catAx>
        <c:axId val="41103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26088"/>
        <c:crosses val="autoZero"/>
        <c:auto val="1"/>
        <c:lblAlgn val="ctr"/>
        <c:lblOffset val="100"/>
        <c:noMultiLvlLbl val="0"/>
      </c:catAx>
      <c:valAx>
        <c:axId val="41102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3</c:v>
                </c:pt>
                <c:pt idx="10">
                  <c:v>3</c:v>
                </c:pt>
                <c:pt idx="11">
                  <c:v>1</c:v>
                </c:pt>
                <c:pt idx="12">
                  <c:v>3</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E60-4DEC-86CF-987559BB555D}"/>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1-DE60-4DEC-86CF-987559BB555D}"/>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E60-4DEC-86CF-987559BB555D}"/>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DE60-4DEC-86CF-987559BB555D}"/>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E60-4DEC-86CF-987559BB555D}"/>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E60-4DEC-86CF-987559BB555D}"/>
            </c:ext>
          </c:extLst>
        </c:ser>
        <c:dLbls>
          <c:showLegendKey val="0"/>
          <c:showVal val="0"/>
          <c:showCatName val="0"/>
          <c:showSerName val="0"/>
          <c:showPercent val="0"/>
          <c:showBubbleSize val="0"/>
        </c:dLbls>
        <c:smooth val="0"/>
        <c:axId val="411033632"/>
        <c:axId val="411024776"/>
      </c:lineChart>
      <c:catAx>
        <c:axId val="41103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24776"/>
        <c:crosses val="autoZero"/>
        <c:auto val="1"/>
        <c:lblAlgn val="ctr"/>
        <c:lblOffset val="100"/>
        <c:noMultiLvlLbl val="0"/>
      </c:catAx>
      <c:valAx>
        <c:axId val="41102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topmega_oficial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6.4207747734893295E-2</c:v>
                </c:pt>
                <c:pt idx="10">
                  <c:v>7.8951749066609594E-2</c:v>
                </c:pt>
                <c:pt idx="11">
                  <c:v>0.12556181779268</c:v>
                </c:pt>
                <c:pt idx="12">
                  <c:v>0.14220827090913399</c:v>
                </c:pt>
                <c:pt idx="13">
                  <c:v>6.1354070057787001E-2</c:v>
                </c:pt>
                <c:pt idx="14">
                  <c:v>0</c:v>
                </c:pt>
                <c:pt idx="15">
                  <c:v>5.7073553542127398E-2</c:v>
                </c:pt>
                <c:pt idx="16">
                  <c:v>0</c:v>
                </c:pt>
                <c:pt idx="17">
                  <c:v>0</c:v>
                </c:pt>
                <c:pt idx="18">
                  <c:v>0</c:v>
                </c:pt>
                <c:pt idx="19">
                  <c:v>0</c:v>
                </c:pt>
                <c:pt idx="20">
                  <c:v>4.4232003995148698E-2</c:v>
                </c:pt>
                <c:pt idx="21">
                  <c:v>0</c:v>
                </c:pt>
                <c:pt idx="22">
                  <c:v>0</c:v>
                </c:pt>
                <c:pt idx="23">
                  <c:v>0</c:v>
                </c:pt>
              </c:numCache>
            </c:numRef>
          </c:val>
          <c:smooth val="0"/>
          <c:extLst>
            <c:ext xmlns:c16="http://schemas.microsoft.com/office/drawing/2014/chart" uri="{C3380CC4-5D6E-409C-BE32-E72D297353CC}">
              <c16:uniqueId val="{00000000-9FCB-405C-A58C-3E08AE248793}"/>
            </c:ext>
          </c:extLst>
        </c:ser>
        <c:ser>
          <c:idx val="1"/>
          <c:order val="1"/>
          <c:tx>
            <c:strRef>
              <c:f>Sheet1!$C$1</c:f>
              <c:strCache>
                <c:ptCount val="1"/>
                <c:pt idx="0">
                  <c:v>venzoarg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0.37426696985192498</c:v>
                </c:pt>
                <c:pt idx="2">
                  <c:v>0.52114499581125595</c:v>
                </c:pt>
                <c:pt idx="3">
                  <c:v>0</c:v>
                </c:pt>
                <c:pt idx="4">
                  <c:v>0</c:v>
                </c:pt>
                <c:pt idx="5">
                  <c:v>0</c:v>
                </c:pt>
                <c:pt idx="6">
                  <c:v>0</c:v>
                </c:pt>
                <c:pt idx="7">
                  <c:v>0</c:v>
                </c:pt>
                <c:pt idx="8">
                  <c:v>0</c:v>
                </c:pt>
                <c:pt idx="9">
                  <c:v>0.48850543448695999</c:v>
                </c:pt>
                <c:pt idx="10">
                  <c:v>0.61362375289676097</c:v>
                </c:pt>
                <c:pt idx="11">
                  <c:v>0.57554426468508302</c:v>
                </c:pt>
                <c:pt idx="12">
                  <c:v>0</c:v>
                </c:pt>
                <c:pt idx="13">
                  <c:v>0.43193019485818102</c:v>
                </c:pt>
                <c:pt idx="14">
                  <c:v>0</c:v>
                </c:pt>
                <c:pt idx="15">
                  <c:v>0</c:v>
                </c:pt>
                <c:pt idx="16">
                  <c:v>0</c:v>
                </c:pt>
                <c:pt idx="17">
                  <c:v>0.215421104740352</c:v>
                </c:pt>
                <c:pt idx="18">
                  <c:v>0.30245993493847401</c:v>
                </c:pt>
                <c:pt idx="19">
                  <c:v>0</c:v>
                </c:pt>
                <c:pt idx="20">
                  <c:v>0.20889319247549301</c:v>
                </c:pt>
                <c:pt idx="21">
                  <c:v>0.24262073917726501</c:v>
                </c:pt>
                <c:pt idx="22">
                  <c:v>0</c:v>
                </c:pt>
                <c:pt idx="23">
                  <c:v>0</c:v>
                </c:pt>
              </c:numCache>
            </c:numRef>
          </c:val>
          <c:smooth val="0"/>
          <c:extLst>
            <c:ext xmlns:c16="http://schemas.microsoft.com/office/drawing/2014/chart" uri="{C3380CC4-5D6E-409C-BE32-E72D297353CC}">
              <c16:uniqueId val="{00000001-9FCB-405C-A58C-3E08AE248793}"/>
            </c:ext>
          </c:extLst>
        </c:ser>
        <c:ser>
          <c:idx val="2"/>
          <c:order val="2"/>
          <c:tx>
            <c:strRef>
              <c:f>Sheet1!$D$1</c:f>
              <c:strCache>
                <c:ptCount val="1"/>
                <c:pt idx="0">
                  <c:v>teknialbikes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0.11069600110696</c:v>
                </c:pt>
                <c:pt idx="11">
                  <c:v>5.5348000553479999E-2</c:v>
                </c:pt>
                <c:pt idx="12">
                  <c:v>0.103777501037775</c:v>
                </c:pt>
                <c:pt idx="13">
                  <c:v>0</c:v>
                </c:pt>
                <c:pt idx="14">
                  <c:v>0</c:v>
                </c:pt>
                <c:pt idx="15">
                  <c:v>0</c:v>
                </c:pt>
                <c:pt idx="16">
                  <c:v>0</c:v>
                </c:pt>
                <c:pt idx="17">
                  <c:v>0.103777501037775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FCB-405C-A58C-3E08AE248793}"/>
            </c:ext>
          </c:extLst>
        </c:ser>
        <c:ser>
          <c:idx val="3"/>
          <c:order val="3"/>
          <c:tx>
            <c:strRef>
              <c:f>Sheet1!$E$1</c:f>
              <c:strCache>
                <c:ptCount val="1"/>
                <c:pt idx="0">
                  <c:v>olmobikes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37.284821382323003</c:v>
                </c:pt>
                <c:pt idx="13">
                  <c:v>0</c:v>
                </c:pt>
                <c:pt idx="14">
                  <c:v>0.119567657164563</c:v>
                </c:pt>
                <c:pt idx="15">
                  <c:v>8.89203515375451E-2</c:v>
                </c:pt>
                <c:pt idx="16">
                  <c:v>0</c:v>
                </c:pt>
                <c:pt idx="17">
                  <c:v>0</c:v>
                </c:pt>
                <c:pt idx="18">
                  <c:v>0.248200010359653</c:v>
                </c:pt>
                <c:pt idx="19">
                  <c:v>0</c:v>
                </c:pt>
                <c:pt idx="20">
                  <c:v>0</c:v>
                </c:pt>
                <c:pt idx="21">
                  <c:v>0</c:v>
                </c:pt>
                <c:pt idx="22">
                  <c:v>0</c:v>
                </c:pt>
                <c:pt idx="23">
                  <c:v>0</c:v>
                </c:pt>
              </c:numCache>
            </c:numRef>
          </c:val>
          <c:smooth val="0"/>
          <c:extLst>
            <c:ext xmlns:c16="http://schemas.microsoft.com/office/drawing/2014/chart" uri="{C3380CC4-5D6E-409C-BE32-E72D297353CC}">
              <c16:uniqueId val="{00000003-9FCB-405C-A58C-3E08AE248793}"/>
            </c:ext>
          </c:extLst>
        </c:ser>
        <c:ser>
          <c:idx val="4"/>
          <c:order val="4"/>
          <c:tx>
            <c:strRef>
              <c:f>Sheet1!$F$1</c:f>
              <c:strCache>
                <c:ptCount val="1"/>
                <c:pt idx="0">
                  <c:v>raleigh.bicicletas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0.54282922592552396</c:v>
                </c:pt>
                <c:pt idx="10">
                  <c:v>0.72739116274020199</c:v>
                </c:pt>
                <c:pt idx="11">
                  <c:v>1.3190750189990199</c:v>
                </c:pt>
                <c:pt idx="12">
                  <c:v>0</c:v>
                </c:pt>
                <c:pt idx="13">
                  <c:v>0</c:v>
                </c:pt>
                <c:pt idx="14">
                  <c:v>0.95537943762892197</c:v>
                </c:pt>
                <c:pt idx="15">
                  <c:v>0</c:v>
                </c:pt>
                <c:pt idx="16">
                  <c:v>0.72739116274020199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FCB-405C-A58C-3E08AE248793}"/>
            </c:ext>
          </c:extLst>
        </c:ser>
        <c:ser>
          <c:idx val="5"/>
          <c:order val="5"/>
          <c:tx>
            <c:strRef>
              <c:f>Sheet1!$G$1</c:f>
              <c:strCache>
                <c:ptCount val="1"/>
                <c:pt idx="0">
                  <c:v>motomelbicicletas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0.51093725051892103</c:v>
                </c:pt>
                <c:pt idx="11">
                  <c:v>0</c:v>
                </c:pt>
                <c:pt idx="12">
                  <c:v>0</c:v>
                </c:pt>
                <c:pt idx="13">
                  <c:v>0</c:v>
                </c:pt>
                <c:pt idx="14">
                  <c:v>0</c:v>
                </c:pt>
                <c:pt idx="15">
                  <c:v>0</c:v>
                </c:pt>
                <c:pt idx="16">
                  <c:v>0.96599073926233403</c:v>
                </c:pt>
                <c:pt idx="17">
                  <c:v>0.34807600191601501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FCB-405C-A58C-3E08AE248793}"/>
            </c:ext>
          </c:extLst>
        </c:ser>
        <c:dLbls>
          <c:showLegendKey val="0"/>
          <c:showVal val="0"/>
          <c:showCatName val="0"/>
          <c:showSerName val="0"/>
          <c:showPercent val="0"/>
          <c:showBubbleSize val="0"/>
        </c:dLbls>
        <c:smooth val="0"/>
        <c:axId val="411032976"/>
        <c:axId val="411025104"/>
      </c:lineChart>
      <c:catAx>
        <c:axId val="41103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25104"/>
        <c:crosses val="autoZero"/>
        <c:auto val="1"/>
        <c:lblAlgn val="ctr"/>
        <c:lblOffset val="100"/>
        <c:noMultiLvlLbl val="0"/>
      </c:catAx>
      <c:valAx>
        <c:axId val="41102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3</c:v>
                </c:pt>
                <c:pt idx="1">
                  <c:v>10</c:v>
                </c:pt>
                <c:pt idx="2">
                  <c:v>3</c:v>
                </c:pt>
                <c:pt idx="3">
                  <c:v>0</c:v>
                </c:pt>
                <c:pt idx="4">
                  <c:v>6</c:v>
                </c:pt>
                <c:pt idx="5">
                  <c:v>2</c:v>
                </c:pt>
              </c:numCache>
            </c:numRef>
          </c:val>
          <c:extLst>
            <c:ext xmlns:c16="http://schemas.microsoft.com/office/drawing/2014/chart" uri="{C3380CC4-5D6E-409C-BE32-E72D297353CC}">
              <c16:uniqueId val="{00000000-F54A-4342-82CC-78412E0FFE7B}"/>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10</c:v>
                </c:pt>
                <c:pt idx="1">
                  <c:v>3</c:v>
                </c:pt>
                <c:pt idx="2">
                  <c:v>4</c:v>
                </c:pt>
                <c:pt idx="3">
                  <c:v>4</c:v>
                </c:pt>
                <c:pt idx="4">
                  <c:v>1</c:v>
                </c:pt>
                <c:pt idx="5">
                  <c:v>5</c:v>
                </c:pt>
              </c:numCache>
            </c:numRef>
          </c:val>
          <c:extLst>
            <c:ext xmlns:c16="http://schemas.microsoft.com/office/drawing/2014/chart" uri="{C3380CC4-5D6E-409C-BE32-E72D297353CC}">
              <c16:uniqueId val="{00000001-F54A-4342-82CC-78412E0FFE7B}"/>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Sheet1!$D$2:$D$7</c:f>
              <c:numCache>
                <c:formatCode>General</c:formatCode>
                <c:ptCount val="6"/>
                <c:pt idx="0">
                  <c:v>0</c:v>
                </c:pt>
                <c:pt idx="1">
                  <c:v>0</c:v>
                </c:pt>
                <c:pt idx="2">
                  <c:v>1</c:v>
                </c:pt>
                <c:pt idx="3">
                  <c:v>0</c:v>
                </c:pt>
                <c:pt idx="4">
                  <c:v>0</c:v>
                </c:pt>
                <c:pt idx="5">
                  <c:v>1</c:v>
                </c:pt>
              </c:numCache>
            </c:numRef>
          </c:val>
          <c:extLst>
            <c:ext xmlns:c16="http://schemas.microsoft.com/office/drawing/2014/chart" uri="{C3380CC4-5D6E-409C-BE32-E72D297353CC}">
              <c16:uniqueId val="{00000002-F54A-4342-82CC-78412E0FFE7B}"/>
            </c:ext>
          </c:extLst>
        </c:ser>
        <c:dLbls>
          <c:showLegendKey val="0"/>
          <c:showVal val="0"/>
          <c:showCatName val="0"/>
          <c:showSerName val="0"/>
          <c:showPercent val="0"/>
          <c:showBubbleSize val="0"/>
        </c:dLbls>
        <c:gapWidth val="150"/>
        <c:overlap val="100"/>
        <c:axId val="411034944"/>
        <c:axId val="411035600"/>
      </c:barChart>
      <c:catAx>
        <c:axId val="41103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5600"/>
        <c:crosses val="autoZero"/>
        <c:auto val="1"/>
        <c:lblAlgn val="ctr"/>
        <c:lblOffset val="100"/>
        <c:noMultiLvlLbl val="0"/>
      </c:catAx>
      <c:valAx>
        <c:axId val="411035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688</c:v>
                </c:pt>
                <c:pt idx="1">
                  <c:v>837</c:v>
                </c:pt>
                <c:pt idx="2">
                  <c:v>46</c:v>
                </c:pt>
                <c:pt idx="3">
                  <c:v>87435</c:v>
                </c:pt>
                <c:pt idx="4">
                  <c:v>63</c:v>
                </c:pt>
                <c:pt idx="5">
                  <c:v>207</c:v>
                </c:pt>
              </c:numCache>
            </c:numRef>
          </c:val>
          <c:extLst>
            <c:ext xmlns:c16="http://schemas.microsoft.com/office/drawing/2014/chart" uri="{C3380CC4-5D6E-409C-BE32-E72D297353CC}">
              <c16:uniqueId val="{00000000-C868-41F3-8785-CAC0867B0C0C}"/>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0</c:v>
                </c:pt>
                <c:pt idx="1">
                  <c:v>0</c:v>
                </c:pt>
                <c:pt idx="2">
                  <c:v>16</c:v>
                </c:pt>
                <c:pt idx="3">
                  <c:v>0</c:v>
                </c:pt>
                <c:pt idx="4">
                  <c:v>0</c:v>
                </c:pt>
                <c:pt idx="5">
                  <c:v>14</c:v>
                </c:pt>
              </c:numCache>
            </c:numRef>
          </c:val>
          <c:extLst>
            <c:ext xmlns:c16="http://schemas.microsoft.com/office/drawing/2014/chart" uri="{C3380CC4-5D6E-409C-BE32-E72D297353CC}">
              <c16:uniqueId val="{00000001-C868-41F3-8785-CAC0867B0C0C}"/>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Sheet1!$D$2:$D$7</c:f>
              <c:numCache>
                <c:formatCode>General</c:formatCode>
                <c:ptCount val="6"/>
                <c:pt idx="0">
                  <c:v>114</c:v>
                </c:pt>
                <c:pt idx="1">
                  <c:v>4473</c:v>
                </c:pt>
                <c:pt idx="2">
                  <c:v>52</c:v>
                </c:pt>
                <c:pt idx="3">
                  <c:v>0</c:v>
                </c:pt>
                <c:pt idx="4">
                  <c:v>519</c:v>
                </c:pt>
                <c:pt idx="5">
                  <c:v>41</c:v>
                </c:pt>
              </c:numCache>
            </c:numRef>
          </c:val>
          <c:extLst>
            <c:ext xmlns:c16="http://schemas.microsoft.com/office/drawing/2014/chart" uri="{C3380CC4-5D6E-409C-BE32-E72D297353CC}">
              <c16:uniqueId val="{00000002-C868-41F3-8785-CAC0867B0C0C}"/>
            </c:ext>
          </c:extLst>
        </c:ser>
        <c:dLbls>
          <c:showLegendKey val="0"/>
          <c:showVal val="0"/>
          <c:showCatName val="0"/>
          <c:showSerName val="0"/>
          <c:showPercent val="0"/>
          <c:showBubbleSize val="0"/>
        </c:dLbls>
        <c:gapWidth val="150"/>
        <c:overlap val="100"/>
        <c:axId val="411038552"/>
        <c:axId val="411036256"/>
      </c:barChart>
      <c:catAx>
        <c:axId val="41103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6256"/>
        <c:crosses val="autoZero"/>
        <c:auto val="1"/>
        <c:lblAlgn val="ctr"/>
        <c:lblOffset val="100"/>
        <c:noMultiLvlLbl val="0"/>
      </c:catAx>
      <c:valAx>
        <c:axId val="411036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topmega_oficial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5.4227082392106302E-2</c:v>
                </c:pt>
                <c:pt idx="1">
                  <c:v>9.8176608775426902E-2</c:v>
                </c:pt>
                <c:pt idx="2">
                  <c:v>0</c:v>
                </c:pt>
              </c:numCache>
            </c:numRef>
          </c:val>
          <c:extLst>
            <c:ext xmlns:c16="http://schemas.microsoft.com/office/drawing/2014/chart" uri="{C3380CC4-5D6E-409C-BE32-E72D297353CC}">
              <c16:uniqueId val="{00000000-E94B-40F4-92A6-A0BB170C2F0B}"/>
            </c:ext>
          </c:extLst>
        </c:ser>
        <c:ser>
          <c:idx val="1"/>
          <c:order val="1"/>
          <c:tx>
            <c:strRef>
              <c:f>Sheet1!$C$1</c:f>
              <c:strCache>
                <c:ptCount val="1"/>
                <c:pt idx="0">
                  <c:v>venzoarg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0.48648374948338102</c:v>
                </c:pt>
                <c:pt idx="1">
                  <c:v>0.30314898340392699</c:v>
                </c:pt>
                <c:pt idx="2">
                  <c:v>0</c:v>
                </c:pt>
              </c:numCache>
            </c:numRef>
          </c:val>
          <c:extLst>
            <c:ext xmlns:c16="http://schemas.microsoft.com/office/drawing/2014/chart" uri="{C3380CC4-5D6E-409C-BE32-E72D297353CC}">
              <c16:uniqueId val="{00000001-E94B-40F4-92A6-A0BB170C2F0B}"/>
            </c:ext>
          </c:extLst>
        </c:ser>
        <c:ser>
          <c:idx val="2"/>
          <c:order val="2"/>
          <c:tx>
            <c:strRef>
              <c:f>Sheet1!$D$1</c:f>
              <c:strCache>
                <c:ptCount val="1"/>
                <c:pt idx="0">
                  <c:v>teknialbikes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0.11995348585263201</c:v>
                </c:pt>
                <c:pt idx="1">
                  <c:v>7.96131304081035E-2</c:v>
                </c:pt>
                <c:pt idx="2">
                  <c:v>0.11065006915629</c:v>
                </c:pt>
              </c:numCache>
            </c:numRef>
          </c:val>
          <c:extLst>
            <c:ext xmlns:c16="http://schemas.microsoft.com/office/drawing/2014/chart" uri="{C3380CC4-5D6E-409C-BE32-E72D297353CC}">
              <c16:uniqueId val="{00000002-E94B-40F4-92A6-A0BB170C2F0B}"/>
            </c:ext>
          </c:extLst>
        </c:ser>
        <c:ser>
          <c:idx val="3"/>
          <c:order val="3"/>
          <c:tx>
            <c:strRef>
              <c:f>Sheet1!$E$1</c:f>
              <c:strCache>
                <c:ptCount val="1"/>
                <c:pt idx="0">
                  <c:v>olmobikes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9.7062956192839707</c:v>
                </c:pt>
                <c:pt idx="2">
                  <c:v>0</c:v>
                </c:pt>
              </c:numCache>
            </c:numRef>
          </c:val>
          <c:extLst>
            <c:ext xmlns:c16="http://schemas.microsoft.com/office/drawing/2014/chart" uri="{C3380CC4-5D6E-409C-BE32-E72D297353CC}">
              <c16:uniqueId val="{00000003-E94B-40F4-92A6-A0BB170C2F0B}"/>
            </c:ext>
          </c:extLst>
        </c:ser>
        <c:ser>
          <c:idx val="4"/>
          <c:order val="4"/>
          <c:tx>
            <c:strRef>
              <c:f>Sheet1!$F$1</c:f>
              <c:strCache>
                <c:ptCount val="1"/>
                <c:pt idx="0">
                  <c:v>raleigh.bicicletas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0.94034908253937299</c:v>
                </c:pt>
                <c:pt idx="1">
                  <c:v>0.68814855270344</c:v>
                </c:pt>
                <c:pt idx="2">
                  <c:v>0</c:v>
                </c:pt>
              </c:numCache>
            </c:numRef>
          </c:val>
          <c:extLst>
            <c:ext xmlns:c16="http://schemas.microsoft.com/office/drawing/2014/chart" uri="{C3380CC4-5D6E-409C-BE32-E72D297353CC}">
              <c16:uniqueId val="{00000004-E94B-40F4-92A6-A0BB170C2F0B}"/>
            </c:ext>
          </c:extLst>
        </c:ser>
        <c:ser>
          <c:idx val="5"/>
          <c:order val="5"/>
          <c:tx>
            <c:strRef>
              <c:f>Sheet1!$G$1</c:f>
              <c:strCache>
                <c:ptCount val="1"/>
                <c:pt idx="0">
                  <c:v>motomelbicicletas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0.32709533071650998</c:v>
                </c:pt>
                <c:pt idx="1">
                  <c:v>0.66201333031486798</c:v>
                </c:pt>
                <c:pt idx="2">
                  <c:v>0.22328548644338</c:v>
                </c:pt>
              </c:numCache>
            </c:numRef>
          </c:val>
          <c:extLst>
            <c:ext xmlns:c16="http://schemas.microsoft.com/office/drawing/2014/chart" uri="{C3380CC4-5D6E-409C-BE32-E72D297353CC}">
              <c16:uniqueId val="{00000005-E94B-40F4-92A6-A0BB170C2F0B}"/>
            </c:ext>
          </c:extLst>
        </c:ser>
        <c:dLbls>
          <c:showLegendKey val="0"/>
          <c:showVal val="0"/>
          <c:showCatName val="0"/>
          <c:showSerName val="0"/>
          <c:showPercent val="0"/>
          <c:showBubbleSize val="0"/>
        </c:dLbls>
        <c:gapWidth val="219"/>
        <c:overlap val="-27"/>
        <c:axId val="411038880"/>
        <c:axId val="411039208"/>
      </c:barChart>
      <c:catAx>
        <c:axId val="41103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9208"/>
        <c:crosses val="autoZero"/>
        <c:auto val="1"/>
        <c:lblAlgn val="ctr"/>
        <c:lblOffset val="100"/>
        <c:noMultiLvlLbl val="0"/>
      </c:catAx>
      <c:valAx>
        <c:axId val="41103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3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Sheet1!$B$2:$B$7</c:f>
              <c:numCache>
                <c:formatCode>General</c:formatCode>
                <c:ptCount val="6"/>
                <c:pt idx="0">
                  <c:v>788</c:v>
                </c:pt>
                <c:pt idx="1">
                  <c:v>5179</c:v>
                </c:pt>
                <c:pt idx="2">
                  <c:v>110</c:v>
                </c:pt>
                <c:pt idx="3">
                  <c:v>25636</c:v>
                </c:pt>
                <c:pt idx="4">
                  <c:v>537</c:v>
                </c:pt>
                <c:pt idx="5">
                  <c:v>260</c:v>
                </c:pt>
              </c:numCache>
            </c:numRef>
          </c:val>
          <c:extLst>
            <c:ext xmlns:c16="http://schemas.microsoft.com/office/drawing/2014/chart" uri="{C3380CC4-5D6E-409C-BE32-E72D297353CC}">
              <c16:uniqueId val="{00000000-24B3-47CD-B90C-A94902100773}"/>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topmega_oficial</c:v>
                </c:pt>
                <c:pt idx="1">
                  <c:v>venzoarg</c:v>
                </c:pt>
                <c:pt idx="2">
                  <c:v>teknialbikes</c:v>
                </c:pt>
                <c:pt idx="3">
                  <c:v>olmobikes</c:v>
                </c:pt>
                <c:pt idx="4">
                  <c:v>raleigh.bicicletas</c:v>
                </c:pt>
                <c:pt idx="5">
                  <c:v>motomelbicicletas</c:v>
                </c:pt>
              </c:strCache>
            </c:strRef>
          </c:cat>
          <c:val>
            <c:numRef>
              <c:f>Sheet1!$C$2:$C$7</c:f>
              <c:numCache>
                <c:formatCode>General</c:formatCode>
                <c:ptCount val="6"/>
                <c:pt idx="0">
                  <c:v>14</c:v>
                </c:pt>
                <c:pt idx="1">
                  <c:v>131</c:v>
                </c:pt>
                <c:pt idx="2">
                  <c:v>4</c:v>
                </c:pt>
                <c:pt idx="3">
                  <c:v>61799</c:v>
                </c:pt>
                <c:pt idx="4">
                  <c:v>45</c:v>
                </c:pt>
                <c:pt idx="5">
                  <c:v>2</c:v>
                </c:pt>
              </c:numCache>
            </c:numRef>
          </c:val>
          <c:extLst>
            <c:ext xmlns:c16="http://schemas.microsoft.com/office/drawing/2014/chart" uri="{C3380CC4-5D6E-409C-BE32-E72D297353CC}">
              <c16:uniqueId val="{00000001-24B3-47CD-B90C-A94902100773}"/>
            </c:ext>
          </c:extLst>
        </c:ser>
        <c:dLbls>
          <c:showLegendKey val="0"/>
          <c:showVal val="0"/>
          <c:showCatName val="0"/>
          <c:showSerName val="0"/>
          <c:showPercent val="0"/>
          <c:showBubbleSize val="0"/>
        </c:dLbls>
        <c:gapWidth val="150"/>
        <c:overlap val="100"/>
        <c:axId val="407209152"/>
        <c:axId val="407211776"/>
      </c:barChart>
      <c:catAx>
        <c:axId val="40720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11776"/>
        <c:crosses val="autoZero"/>
        <c:auto val="1"/>
        <c:lblAlgn val="ctr"/>
        <c:lblOffset val="100"/>
        <c:noMultiLvlLbl val="0"/>
      </c:catAx>
      <c:valAx>
        <c:axId val="407211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0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6BA9-18AA-4643-A0EA-4FB76944260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18DF29F-241E-40C3-BBD4-438564F4B35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71148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C1E1-1F82-4F3C-A2C4-33D37076C452}"/>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D9F1503D-E5C7-45D6-A36B-5A16CE553A70}"/>
              </a:ext>
            </a:extLst>
          </p:cNvPr>
          <p:cNvGraphicFramePr>
            <a:graphicFrameLocks noGrp="1"/>
          </p:cNvGraphicFramePr>
          <p:nvPr>
            <p:ph type="tbl" sz="quarter" idx="13"/>
            <p:extLst>
              <p:ext uri="{D42A27DB-BD31-4B8C-83A1-F6EECF244321}">
                <p14:modId xmlns:p14="http://schemas.microsoft.com/office/powerpoint/2010/main" val="93116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2630238"/>
                    </a:ext>
                  </a:extLst>
                </a:gridCol>
                <a:gridCol w="658368">
                  <a:extLst>
                    <a:ext uri="{9D8B030D-6E8A-4147-A177-3AD203B41FA5}">
                      <a16:colId xmlns:a16="http://schemas.microsoft.com/office/drawing/2014/main" val="2192235715"/>
                    </a:ext>
                  </a:extLst>
                </a:gridCol>
                <a:gridCol w="658368">
                  <a:extLst>
                    <a:ext uri="{9D8B030D-6E8A-4147-A177-3AD203B41FA5}">
                      <a16:colId xmlns:a16="http://schemas.microsoft.com/office/drawing/2014/main" val="1923380326"/>
                    </a:ext>
                  </a:extLst>
                </a:gridCol>
                <a:gridCol w="658368">
                  <a:extLst>
                    <a:ext uri="{9D8B030D-6E8A-4147-A177-3AD203B41FA5}">
                      <a16:colId xmlns:a16="http://schemas.microsoft.com/office/drawing/2014/main" val="416071451"/>
                    </a:ext>
                  </a:extLst>
                </a:gridCol>
                <a:gridCol w="658368">
                  <a:extLst>
                    <a:ext uri="{9D8B030D-6E8A-4147-A177-3AD203B41FA5}">
                      <a16:colId xmlns:a16="http://schemas.microsoft.com/office/drawing/2014/main" val="3170291961"/>
                    </a:ext>
                  </a:extLst>
                </a:gridCol>
                <a:gridCol w="658368">
                  <a:extLst>
                    <a:ext uri="{9D8B030D-6E8A-4147-A177-3AD203B41FA5}">
                      <a16:colId xmlns:a16="http://schemas.microsoft.com/office/drawing/2014/main" val="1195700561"/>
                    </a:ext>
                  </a:extLst>
                </a:gridCol>
                <a:gridCol w="658368">
                  <a:extLst>
                    <a:ext uri="{9D8B030D-6E8A-4147-A177-3AD203B41FA5}">
                      <a16:colId xmlns:a16="http://schemas.microsoft.com/office/drawing/2014/main" val="4184303559"/>
                    </a:ext>
                  </a:extLst>
                </a:gridCol>
                <a:gridCol w="658368">
                  <a:extLst>
                    <a:ext uri="{9D8B030D-6E8A-4147-A177-3AD203B41FA5}">
                      <a16:colId xmlns:a16="http://schemas.microsoft.com/office/drawing/2014/main" val="2545224062"/>
                    </a:ext>
                  </a:extLst>
                </a:gridCol>
                <a:gridCol w="658368">
                  <a:extLst>
                    <a:ext uri="{9D8B030D-6E8A-4147-A177-3AD203B41FA5}">
                      <a16:colId xmlns:a16="http://schemas.microsoft.com/office/drawing/2014/main" val="2099143505"/>
                    </a:ext>
                  </a:extLst>
                </a:gridCol>
                <a:gridCol w="658368">
                  <a:extLst>
                    <a:ext uri="{9D8B030D-6E8A-4147-A177-3AD203B41FA5}">
                      <a16:colId xmlns:a16="http://schemas.microsoft.com/office/drawing/2014/main" val="39883224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9719892"/>
                  </a:ext>
                </a:extLst>
              </a:tr>
              <a:tr h="370840">
                <a:tc>
                  <a:txBody>
                    <a:bodyPr/>
                    <a:lstStyle/>
                    <a:p>
                      <a:r>
                        <a:rPr lang="en-US" sz="1000"/>
                        <a:t>olmobikes</a:t>
                      </a:r>
                    </a:p>
                  </a:txBody>
                  <a:tcPr/>
                </a:tc>
                <a:tc>
                  <a:txBody>
                    <a:bodyPr/>
                    <a:lstStyle/>
                    <a:p>
                      <a:r>
                        <a:rPr lang="en-US" sz="1000"/>
                        <a:t>239237</a:t>
                      </a:r>
                    </a:p>
                  </a:txBody>
                  <a:tcPr/>
                </a:tc>
                <a:tc>
                  <a:txBody>
                    <a:bodyPr/>
                    <a:lstStyle/>
                    <a:p>
                      <a:r>
                        <a:rPr lang="en-US" sz="1000"/>
                        <a:t>15121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25636</a:t>
                      </a:r>
                    </a:p>
                  </a:txBody>
                  <a:tcPr/>
                </a:tc>
                <a:tc>
                  <a:txBody>
                    <a:bodyPr/>
                    <a:lstStyle/>
                    <a:p>
                      <a:r>
                        <a:rPr lang="en-US" sz="1000"/>
                        <a:t>61799</a:t>
                      </a:r>
                    </a:p>
                  </a:txBody>
                  <a:tcPr/>
                </a:tc>
                <a:tc>
                  <a:txBody>
                    <a:bodyPr/>
                    <a:lstStyle/>
                    <a:p>
                      <a:r>
                        <a:rPr lang="en-US" sz="1000"/>
                        <a:t>9.4351 %</a:t>
                      </a:r>
                    </a:p>
                  </a:txBody>
                  <a:tcPr/>
                </a:tc>
                <a:extLst>
                  <a:ext uri="{0D108BD9-81ED-4DB2-BD59-A6C34878D82A}">
                    <a16:rowId xmlns:a16="http://schemas.microsoft.com/office/drawing/2014/main" val="1245169737"/>
                  </a:ext>
                </a:extLst>
              </a:tr>
              <a:tr h="370840">
                <a:tc>
                  <a:txBody>
                    <a:bodyPr/>
                    <a:lstStyle/>
                    <a:p>
                      <a:r>
                        <a:rPr lang="en-US" sz="1000"/>
                        <a:t>venzoarg</a:t>
                      </a:r>
                    </a:p>
                  </a:txBody>
                  <a:tcPr/>
                </a:tc>
                <a:tc>
                  <a:txBody>
                    <a:bodyPr/>
                    <a:lstStyle/>
                    <a:p>
                      <a:r>
                        <a:rPr lang="en-US" sz="1000"/>
                        <a:t>92284</a:t>
                      </a:r>
                    </a:p>
                  </a:txBody>
                  <a:tcPr/>
                </a:tc>
                <a:tc>
                  <a:txBody>
                    <a:bodyPr/>
                    <a:lstStyle/>
                    <a:p>
                      <a:r>
                        <a:rPr lang="en-US" sz="1000"/>
                        <a:t>750</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13</a:t>
                      </a:r>
                    </a:p>
                  </a:txBody>
                  <a:tcPr/>
                </a:tc>
                <a:tc>
                  <a:txBody>
                    <a:bodyPr/>
                    <a:lstStyle/>
                    <a:p>
                      <a:r>
                        <a:rPr lang="en-US" sz="1000"/>
                        <a:t>5179</a:t>
                      </a:r>
                    </a:p>
                  </a:txBody>
                  <a:tcPr/>
                </a:tc>
                <a:tc>
                  <a:txBody>
                    <a:bodyPr/>
                    <a:lstStyle/>
                    <a:p>
                      <a:r>
                        <a:rPr lang="en-US" sz="1000"/>
                        <a:t>131</a:t>
                      </a:r>
                    </a:p>
                  </a:txBody>
                  <a:tcPr/>
                </a:tc>
                <a:tc>
                  <a:txBody>
                    <a:bodyPr/>
                    <a:lstStyle/>
                    <a:p>
                      <a:r>
                        <a:rPr lang="en-US" sz="1000"/>
                        <a:t>0.4444 %</a:t>
                      </a:r>
                    </a:p>
                  </a:txBody>
                  <a:tcPr/>
                </a:tc>
                <a:extLst>
                  <a:ext uri="{0D108BD9-81ED-4DB2-BD59-A6C34878D82A}">
                    <a16:rowId xmlns:a16="http://schemas.microsoft.com/office/drawing/2014/main" val="1919333276"/>
                  </a:ext>
                </a:extLst>
              </a:tr>
              <a:tr h="370840">
                <a:tc>
                  <a:txBody>
                    <a:bodyPr/>
                    <a:lstStyle/>
                    <a:p>
                      <a:r>
                        <a:rPr lang="en-US" sz="1000"/>
                        <a:t>topmega_oficial</a:t>
                      </a:r>
                    </a:p>
                  </a:txBody>
                  <a:tcPr/>
                </a:tc>
                <a:tc>
                  <a:txBody>
                    <a:bodyPr/>
                    <a:lstStyle/>
                    <a:p>
                      <a:r>
                        <a:rPr lang="en-US" sz="1000"/>
                        <a:t>70210</a:t>
                      </a:r>
                    </a:p>
                  </a:txBody>
                  <a:tcPr/>
                </a:tc>
                <a:tc>
                  <a:txBody>
                    <a:bodyPr/>
                    <a:lstStyle/>
                    <a:p>
                      <a:r>
                        <a:rPr lang="en-US" sz="1000"/>
                        <a:t>244</a:t>
                      </a:r>
                    </a:p>
                  </a:txBody>
                  <a:tcPr/>
                </a:tc>
                <a:tc>
                  <a:txBody>
                    <a:bodyPr/>
                    <a:lstStyle/>
                    <a:p>
                      <a:r>
                        <a:rPr lang="en-US" sz="1000"/>
                        <a:t>10</a:t>
                      </a:r>
                    </a:p>
                  </a:txBody>
                  <a:tcPr/>
                </a:tc>
                <a:tc>
                  <a:txBody>
                    <a:bodyPr/>
                    <a:lstStyle/>
                    <a:p>
                      <a:r>
                        <a:rPr lang="en-US" sz="1000"/>
                        <a:t>3</a:t>
                      </a:r>
                    </a:p>
                  </a:txBody>
                  <a:tcPr/>
                </a:tc>
                <a:tc>
                  <a:txBody>
                    <a:bodyPr/>
                    <a:lstStyle/>
                    <a:p>
                      <a:r>
                        <a:rPr lang="en-US" sz="1000"/>
                        <a:t>0</a:t>
                      </a:r>
                    </a:p>
                  </a:txBody>
                  <a:tcPr/>
                </a:tc>
                <a:tc>
                  <a:txBody>
                    <a:bodyPr/>
                    <a:lstStyle/>
                    <a:p>
                      <a:r>
                        <a:rPr lang="en-US" sz="1000"/>
                        <a:t>13</a:t>
                      </a:r>
                    </a:p>
                  </a:txBody>
                  <a:tcPr/>
                </a:tc>
                <a:tc>
                  <a:txBody>
                    <a:bodyPr/>
                    <a:lstStyle/>
                    <a:p>
                      <a:r>
                        <a:rPr lang="en-US" sz="1000"/>
                        <a:t>788</a:t>
                      </a:r>
                    </a:p>
                  </a:txBody>
                  <a:tcPr/>
                </a:tc>
                <a:tc>
                  <a:txBody>
                    <a:bodyPr/>
                    <a:lstStyle/>
                    <a:p>
                      <a:r>
                        <a:rPr lang="en-US" sz="1000"/>
                        <a:t>14</a:t>
                      </a:r>
                    </a:p>
                  </a:txBody>
                  <a:tcPr/>
                </a:tc>
                <a:tc>
                  <a:txBody>
                    <a:bodyPr/>
                    <a:lstStyle/>
                    <a:p>
                      <a:r>
                        <a:rPr lang="en-US" sz="1000"/>
                        <a:t>0.0880 %</a:t>
                      </a:r>
                    </a:p>
                  </a:txBody>
                  <a:tcPr/>
                </a:tc>
                <a:extLst>
                  <a:ext uri="{0D108BD9-81ED-4DB2-BD59-A6C34878D82A}">
                    <a16:rowId xmlns:a16="http://schemas.microsoft.com/office/drawing/2014/main" val="3857708057"/>
                  </a:ext>
                </a:extLst>
              </a:tr>
              <a:tr h="370840">
                <a:tc>
                  <a:txBody>
                    <a:bodyPr/>
                    <a:lstStyle/>
                    <a:p>
                      <a:r>
                        <a:rPr lang="en-US" sz="1000"/>
                        <a:t>teknialbikes</a:t>
                      </a:r>
                    </a:p>
                  </a:txBody>
                  <a:tcPr/>
                </a:tc>
                <a:tc>
                  <a:txBody>
                    <a:bodyPr/>
                    <a:lstStyle/>
                    <a:p>
                      <a:r>
                        <a:rPr lang="en-US" sz="1000"/>
                        <a:t>14363</a:t>
                      </a:r>
                    </a:p>
                  </a:txBody>
                  <a:tcPr/>
                </a:tc>
                <a:tc>
                  <a:txBody>
                    <a:bodyPr/>
                    <a:lstStyle/>
                    <a:p>
                      <a:r>
                        <a:rPr lang="en-US" sz="1000"/>
                        <a:t>-183</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110</a:t>
                      </a:r>
                    </a:p>
                  </a:txBody>
                  <a:tcPr/>
                </a:tc>
                <a:tc>
                  <a:txBody>
                    <a:bodyPr/>
                    <a:lstStyle/>
                    <a:p>
                      <a:r>
                        <a:rPr lang="en-US" sz="1000"/>
                        <a:t>4</a:t>
                      </a:r>
                    </a:p>
                  </a:txBody>
                  <a:tcPr/>
                </a:tc>
                <a:tc>
                  <a:txBody>
                    <a:bodyPr/>
                    <a:lstStyle/>
                    <a:p>
                      <a:r>
                        <a:rPr lang="en-US" sz="1000"/>
                        <a:t>0.0986 %</a:t>
                      </a:r>
                    </a:p>
                  </a:txBody>
                  <a:tcPr/>
                </a:tc>
                <a:extLst>
                  <a:ext uri="{0D108BD9-81ED-4DB2-BD59-A6C34878D82A}">
                    <a16:rowId xmlns:a16="http://schemas.microsoft.com/office/drawing/2014/main" val="3192615764"/>
                  </a:ext>
                </a:extLst>
              </a:tr>
              <a:tr h="370840">
                <a:tc>
                  <a:txBody>
                    <a:bodyPr/>
                    <a:lstStyle/>
                    <a:p>
                      <a:r>
                        <a:rPr lang="en-US" sz="1000"/>
                        <a:t>raleigh.bicicletas</a:t>
                      </a:r>
                    </a:p>
                  </a:txBody>
                  <a:tcPr/>
                </a:tc>
                <a:tc>
                  <a:txBody>
                    <a:bodyPr/>
                    <a:lstStyle/>
                    <a:p>
                      <a:r>
                        <a:rPr lang="en-US" sz="1000"/>
                        <a:t>9285</a:t>
                      </a:r>
                    </a:p>
                  </a:txBody>
                  <a:tcPr/>
                </a:tc>
                <a:tc>
                  <a:txBody>
                    <a:bodyPr/>
                    <a:lstStyle/>
                    <a:p>
                      <a:r>
                        <a:rPr lang="en-US" sz="1000"/>
                        <a:t>152</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537</a:t>
                      </a:r>
                    </a:p>
                  </a:txBody>
                  <a:tcPr/>
                </a:tc>
                <a:tc>
                  <a:txBody>
                    <a:bodyPr/>
                    <a:lstStyle/>
                    <a:p>
                      <a:r>
                        <a:rPr lang="en-US" sz="1000"/>
                        <a:t>45</a:t>
                      </a:r>
                    </a:p>
                  </a:txBody>
                  <a:tcPr/>
                </a:tc>
                <a:tc>
                  <a:txBody>
                    <a:bodyPr/>
                    <a:lstStyle/>
                    <a:p>
                      <a:r>
                        <a:rPr lang="en-US" sz="1000"/>
                        <a:t>0.9028 %</a:t>
                      </a:r>
                    </a:p>
                  </a:txBody>
                  <a:tcPr/>
                </a:tc>
                <a:extLst>
                  <a:ext uri="{0D108BD9-81ED-4DB2-BD59-A6C34878D82A}">
                    <a16:rowId xmlns:a16="http://schemas.microsoft.com/office/drawing/2014/main" val="3113419485"/>
                  </a:ext>
                </a:extLst>
              </a:tr>
              <a:tr h="370840">
                <a:tc>
                  <a:txBody>
                    <a:bodyPr/>
                    <a:lstStyle/>
                    <a:p>
                      <a:r>
                        <a:rPr lang="en-US" sz="1000"/>
                        <a:t>motomelbicicletas</a:t>
                      </a:r>
                    </a:p>
                  </a:txBody>
                  <a:tcPr/>
                </a:tc>
                <a:tc>
                  <a:txBody>
                    <a:bodyPr/>
                    <a:lstStyle/>
                    <a:p>
                      <a:r>
                        <a:rPr lang="en-US" sz="1000"/>
                        <a:t>6289</a:t>
                      </a:r>
                    </a:p>
                  </a:txBody>
                  <a:tcPr/>
                </a:tc>
                <a:tc>
                  <a:txBody>
                    <a:bodyPr/>
                    <a:lstStyle/>
                    <a:p>
                      <a:r>
                        <a:rPr lang="en-US" sz="1000"/>
                        <a:t>53</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8</a:t>
                      </a:r>
                    </a:p>
                  </a:txBody>
                  <a:tcPr/>
                </a:tc>
                <a:tc>
                  <a:txBody>
                    <a:bodyPr/>
                    <a:lstStyle/>
                    <a:p>
                      <a:r>
                        <a:rPr lang="en-US" sz="1000"/>
                        <a:t>260</a:t>
                      </a:r>
                    </a:p>
                  </a:txBody>
                  <a:tcPr/>
                </a:tc>
                <a:tc>
                  <a:txBody>
                    <a:bodyPr/>
                    <a:lstStyle/>
                    <a:p>
                      <a:r>
                        <a:rPr lang="en-US" sz="1000"/>
                        <a:t>2</a:t>
                      </a:r>
                    </a:p>
                  </a:txBody>
                  <a:tcPr/>
                </a:tc>
                <a:tc>
                  <a:txBody>
                    <a:bodyPr/>
                    <a:lstStyle/>
                    <a:p>
                      <a:r>
                        <a:rPr lang="en-US" sz="1000"/>
                        <a:t>0.5230 %</a:t>
                      </a:r>
                    </a:p>
                  </a:txBody>
                  <a:tcPr/>
                </a:tc>
                <a:extLst>
                  <a:ext uri="{0D108BD9-81ED-4DB2-BD59-A6C34878D82A}">
                    <a16:rowId xmlns:a16="http://schemas.microsoft.com/office/drawing/2014/main" val="1322614492"/>
                  </a:ext>
                </a:extLst>
              </a:tr>
            </a:tbl>
          </a:graphicData>
        </a:graphic>
      </p:graphicFrame>
      <p:sp>
        <p:nvSpPr>
          <p:cNvPr id="4" name="Text Placeholder 3">
            <a:extLst>
              <a:ext uri="{FF2B5EF4-FFF2-40B4-BE49-F238E27FC236}">
                <a16:creationId xmlns:a16="http://schemas.microsoft.com/office/drawing/2014/main" id="{F8FCE3B9-5D55-462A-A1BF-A6369C44131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44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A3EC3-590E-492C-A5D6-5AC6141F173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7304B161-3DF1-405B-AB2D-90B39CBC1BF3}"/>
              </a:ext>
            </a:extLst>
          </p:cNvPr>
          <p:cNvGraphicFramePr>
            <a:graphicFrameLocks noGrp="1"/>
          </p:cNvGraphicFramePr>
          <p:nvPr>
            <p:ph type="chart" sz="quarter" idx="13"/>
            <p:extLst>
              <p:ext uri="{D42A27DB-BD31-4B8C-83A1-F6EECF244321}">
                <p14:modId xmlns:p14="http://schemas.microsoft.com/office/powerpoint/2010/main" val="3861100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5673C1-D666-4894-8258-0310A05368DA}"/>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A2530FFA-EA92-4F85-8F9B-F1711B2CA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5099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7CF2-F2F6-4C25-A031-E651D2F3093D}"/>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5587973C-3721-4E74-BDAC-2B8430D9DE40}"/>
              </a:ext>
            </a:extLst>
          </p:cNvPr>
          <p:cNvGraphicFramePr>
            <a:graphicFrameLocks noGrp="1"/>
          </p:cNvGraphicFramePr>
          <p:nvPr>
            <p:ph type="chart" sz="quarter" idx="13"/>
            <p:extLst>
              <p:ext uri="{D42A27DB-BD31-4B8C-83A1-F6EECF244321}">
                <p14:modId xmlns:p14="http://schemas.microsoft.com/office/powerpoint/2010/main" val="1368723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9BC1B-C34A-47E2-AB44-8561B21E0B1E}"/>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07836253-3FDF-44EF-A016-19447024D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767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538A5-8191-404D-B3E6-4C8A111D7850}"/>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2C425BE6-5F95-4440-B82D-46D8B62B9BFF}"/>
              </a:ext>
            </a:extLst>
          </p:cNvPr>
          <p:cNvGraphicFramePr>
            <a:graphicFrameLocks noGrp="1"/>
          </p:cNvGraphicFramePr>
          <p:nvPr>
            <p:ph type="chart" sz="quarter" idx="13"/>
            <p:extLst>
              <p:ext uri="{D42A27DB-BD31-4B8C-83A1-F6EECF244321}">
                <p14:modId xmlns:p14="http://schemas.microsoft.com/office/powerpoint/2010/main" val="1280256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03FB3B-A2DE-47B8-B98E-78B2DCB6C9E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28AB261-253B-4058-8502-F85CEF9D9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371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E024-9AA1-47E0-8060-9D84B070D2ED}"/>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6D81778C-91FF-4910-BF17-67AACE60CAD8}"/>
              </a:ext>
            </a:extLst>
          </p:cNvPr>
          <p:cNvGraphicFramePr>
            <a:graphicFrameLocks noGrp="1"/>
          </p:cNvGraphicFramePr>
          <p:nvPr>
            <p:ph type="chart" sz="quarter" idx="13"/>
            <p:extLst>
              <p:ext uri="{D42A27DB-BD31-4B8C-83A1-F6EECF244321}">
                <p14:modId xmlns:p14="http://schemas.microsoft.com/office/powerpoint/2010/main" val="2241001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0D779-5064-41A1-8004-7036817CDC54}"/>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6D3A8ED-B7C3-4480-BCC8-41F20D0B3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38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19A1D-9B6B-4E81-AB51-CEB219CA530D}"/>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40C65599-62D0-462F-A1AF-7E03D7EAFE32}"/>
              </a:ext>
            </a:extLst>
          </p:cNvPr>
          <p:cNvGraphicFramePr>
            <a:graphicFrameLocks noGrp="1"/>
          </p:cNvGraphicFramePr>
          <p:nvPr>
            <p:ph type="chart" sz="quarter" idx="13"/>
            <p:extLst>
              <p:ext uri="{D42A27DB-BD31-4B8C-83A1-F6EECF244321}">
                <p14:modId xmlns:p14="http://schemas.microsoft.com/office/powerpoint/2010/main" val="4017399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EBF8B-9A7F-4F6B-A215-A7656493ED2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4B790DF5-B4AA-4B81-B201-BF307B3DF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723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B80D-6923-492E-A3D0-1F7511113E24}"/>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4B5AA2F8-54A2-4527-A44B-04BAEF8B7076}"/>
              </a:ext>
            </a:extLst>
          </p:cNvPr>
          <p:cNvGraphicFramePr>
            <a:graphicFrameLocks noGrp="1"/>
          </p:cNvGraphicFramePr>
          <p:nvPr>
            <p:ph type="chart" sz="quarter" idx="13"/>
            <p:extLst>
              <p:ext uri="{D42A27DB-BD31-4B8C-83A1-F6EECF244321}">
                <p14:modId xmlns:p14="http://schemas.microsoft.com/office/powerpoint/2010/main" val="3123933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66550-6B81-4A33-9A6B-2DD738840255}"/>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A736C232-73D3-474B-AC43-AE5CDB24B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52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7DC01-7FD7-454F-B418-1A231634086B}"/>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26291F72-ABF8-4B77-9C1B-F3A96C0D1B64}"/>
              </a:ext>
            </a:extLst>
          </p:cNvPr>
          <p:cNvGraphicFramePr>
            <a:graphicFrameLocks noGrp="1"/>
          </p:cNvGraphicFramePr>
          <p:nvPr>
            <p:ph type="chart" sz="quarter" idx="13"/>
            <p:extLst>
              <p:ext uri="{D42A27DB-BD31-4B8C-83A1-F6EECF244321}">
                <p14:modId xmlns:p14="http://schemas.microsoft.com/office/powerpoint/2010/main" val="3765299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E5985-7448-4EBF-A8A1-1C697ECE2A7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4CCAC3B6-5D15-481F-B471-70FDE5C4AB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4232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EDC4-DE27-43D6-9E6E-09E0067C7020}"/>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FDD314E5-33F6-4105-A3FA-C594508533B4}"/>
              </a:ext>
            </a:extLst>
          </p:cNvPr>
          <p:cNvGraphicFramePr>
            <a:graphicFrameLocks noGrp="1"/>
          </p:cNvGraphicFramePr>
          <p:nvPr>
            <p:ph type="chart" sz="quarter" idx="13"/>
            <p:extLst>
              <p:ext uri="{D42A27DB-BD31-4B8C-83A1-F6EECF244321}">
                <p14:modId xmlns:p14="http://schemas.microsoft.com/office/powerpoint/2010/main" val="2376202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39EE8-808C-4F18-842D-6C01B624A29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D8F96FF-A4E2-462C-B8A8-1308D7C42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004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BE76-7C77-4F59-97C7-13F38E92B458}"/>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0186699C-70A4-4F5C-9D60-7C28552C30A4}"/>
              </a:ext>
            </a:extLst>
          </p:cNvPr>
          <p:cNvGraphicFramePr>
            <a:graphicFrameLocks noGrp="1"/>
          </p:cNvGraphicFramePr>
          <p:nvPr>
            <p:ph type="chart" sz="quarter" idx="13"/>
            <p:extLst>
              <p:ext uri="{D42A27DB-BD31-4B8C-83A1-F6EECF244321}">
                <p14:modId xmlns:p14="http://schemas.microsoft.com/office/powerpoint/2010/main" val="980423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99BCF-6FBE-4E72-B30D-7644EAE17E4B}"/>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CA936269-095A-4B12-B999-B6987DBA6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69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21F5-5516-4B5C-A085-34193C5E951B}"/>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0503CB59-E2A5-44F5-9608-896468687F62}"/>
              </a:ext>
            </a:extLst>
          </p:cNvPr>
          <p:cNvGraphicFramePr>
            <a:graphicFrameLocks noGrp="1"/>
          </p:cNvGraphicFramePr>
          <p:nvPr>
            <p:ph type="chart" sz="quarter" idx="13"/>
            <p:extLst>
              <p:ext uri="{D42A27DB-BD31-4B8C-83A1-F6EECF244321}">
                <p14:modId xmlns:p14="http://schemas.microsoft.com/office/powerpoint/2010/main" val="1847739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07D89-BE08-4DD8-8A41-D38043309CC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069036D-ADD7-4CC1-9894-F9F0D0202D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503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F240-88E6-4136-88EA-58E411BA7B78}"/>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BC593420-FB92-4E01-90D5-C38748A190AA}"/>
              </a:ext>
            </a:extLst>
          </p:cNvPr>
          <p:cNvGraphicFramePr>
            <a:graphicFrameLocks noGrp="1"/>
          </p:cNvGraphicFramePr>
          <p:nvPr>
            <p:ph type="chart" sz="quarter" idx="13"/>
            <p:extLst>
              <p:ext uri="{D42A27DB-BD31-4B8C-83A1-F6EECF244321}">
                <p14:modId xmlns:p14="http://schemas.microsoft.com/office/powerpoint/2010/main" val="931768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229AF-5A71-4E31-BEBA-3DDCD77297B4}"/>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6743367A-51FE-41AD-AF90-76E18040C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736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9CE6A-08AD-4348-B5E6-D118C957A189}"/>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7DF905F1-B99A-4E11-8628-126F63A51DAE}"/>
              </a:ext>
            </a:extLst>
          </p:cNvPr>
          <p:cNvGraphicFramePr>
            <a:graphicFrameLocks noGrp="1"/>
          </p:cNvGraphicFramePr>
          <p:nvPr>
            <p:ph type="chart" sz="quarter" idx="13"/>
            <p:extLst>
              <p:ext uri="{D42A27DB-BD31-4B8C-83A1-F6EECF244321}">
                <p14:modId xmlns:p14="http://schemas.microsoft.com/office/powerpoint/2010/main" val="2194515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73DEA-7265-422A-BC18-70D42B2A6403}"/>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CAFF3872-E43B-4F17-A9D3-FC97688D0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406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BB62-BB43-4302-9C5D-86BB876A839F}"/>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5005D405-9085-4BEB-B670-6F09A33C877B}"/>
              </a:ext>
            </a:extLst>
          </p:cNvPr>
          <p:cNvGraphicFramePr>
            <a:graphicFrameLocks noGrp="1"/>
          </p:cNvGraphicFramePr>
          <p:nvPr>
            <p:ph type="tbl" sz="quarter" idx="13"/>
            <p:extLst>
              <p:ext uri="{D42A27DB-BD31-4B8C-83A1-F6EECF244321}">
                <p14:modId xmlns:p14="http://schemas.microsoft.com/office/powerpoint/2010/main" val="121130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7855334"/>
                    </a:ext>
                  </a:extLst>
                </a:gridCol>
                <a:gridCol w="1399032">
                  <a:extLst>
                    <a:ext uri="{9D8B030D-6E8A-4147-A177-3AD203B41FA5}">
                      <a16:colId xmlns:a16="http://schemas.microsoft.com/office/drawing/2014/main" val="1767173295"/>
                    </a:ext>
                  </a:extLst>
                </a:gridCol>
                <a:gridCol w="1399032">
                  <a:extLst>
                    <a:ext uri="{9D8B030D-6E8A-4147-A177-3AD203B41FA5}">
                      <a16:colId xmlns:a16="http://schemas.microsoft.com/office/drawing/2014/main" val="1067137826"/>
                    </a:ext>
                  </a:extLst>
                </a:gridCol>
                <a:gridCol w="1399032">
                  <a:extLst>
                    <a:ext uri="{9D8B030D-6E8A-4147-A177-3AD203B41FA5}">
                      <a16:colId xmlns:a16="http://schemas.microsoft.com/office/drawing/2014/main" val="2473312982"/>
                    </a:ext>
                  </a:extLst>
                </a:gridCol>
                <a:gridCol w="1399032">
                  <a:extLst>
                    <a:ext uri="{9D8B030D-6E8A-4147-A177-3AD203B41FA5}">
                      <a16:colId xmlns:a16="http://schemas.microsoft.com/office/drawing/2014/main" val="2967986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9250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190.43333333333</a:t>
                      </a:r>
                    </a:p>
                  </a:txBody>
                  <a:tcPr/>
                </a:tc>
                <a:extLst>
                  <a:ext uri="{0D108BD9-81ED-4DB2-BD59-A6C34878D82A}">
                    <a16:rowId xmlns:a16="http://schemas.microsoft.com/office/drawing/2014/main" val="16381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235.07692307692</a:t>
                      </a:r>
                    </a:p>
                  </a:txBody>
                  <a:tcPr/>
                </a:tc>
                <a:extLst>
                  <a:ext uri="{0D108BD9-81ED-4DB2-BD59-A6C34878D82A}">
                    <a16:rowId xmlns:a16="http://schemas.microsoft.com/office/drawing/2014/main" val="93608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extLst>
                  <a:ext uri="{0D108BD9-81ED-4DB2-BD59-A6C34878D82A}">
                    <a16:rowId xmlns:a16="http://schemas.microsoft.com/office/drawing/2014/main" val="419075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287.75</a:t>
                      </a:r>
                    </a:p>
                  </a:txBody>
                  <a:tcPr/>
                </a:tc>
                <a:extLst>
                  <a:ext uri="{0D108BD9-81ED-4DB2-BD59-A6C34878D82A}">
                    <a16:rowId xmlns:a16="http://schemas.microsoft.com/office/drawing/2014/main" val="210419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132.82352941176</a:t>
                      </a:r>
                    </a:p>
                  </a:txBody>
                  <a:tcPr/>
                </a:tc>
                <a:extLst>
                  <a:ext uri="{0D108BD9-81ED-4DB2-BD59-A6C34878D82A}">
                    <a16:rowId xmlns:a16="http://schemas.microsoft.com/office/drawing/2014/main" val="379034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262982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63.571428571429</a:t>
                      </a:r>
                    </a:p>
                  </a:txBody>
                  <a:tcPr/>
                </a:tc>
                <a:extLst>
                  <a:ext uri="{0D108BD9-81ED-4DB2-BD59-A6C34878D82A}">
                    <a16:rowId xmlns:a16="http://schemas.microsoft.com/office/drawing/2014/main" val="403161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319.15384615385</a:t>
                      </a:r>
                    </a:p>
                  </a:txBody>
                  <a:tcPr/>
                </a:tc>
                <a:extLst>
                  <a:ext uri="{0D108BD9-81ED-4DB2-BD59-A6C34878D82A}">
                    <a16:rowId xmlns:a16="http://schemas.microsoft.com/office/drawing/2014/main" val="204395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46840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2007803853"/>
                  </a:ext>
                </a:extLst>
              </a:tr>
            </a:tbl>
          </a:graphicData>
        </a:graphic>
      </p:graphicFrame>
      <p:sp>
        <p:nvSpPr>
          <p:cNvPr id="4" name="Text Placeholder 3">
            <a:extLst>
              <a:ext uri="{FF2B5EF4-FFF2-40B4-BE49-F238E27FC236}">
                <a16:creationId xmlns:a16="http://schemas.microsoft.com/office/drawing/2014/main" id="{59004778-B64F-4DDC-8A83-21F9F5A1E0B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092455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8B17-CFD3-4BBA-878C-15BC2B08CEEF}"/>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302D4C7D-6799-4CB3-A593-585999686E31}"/>
              </a:ext>
            </a:extLst>
          </p:cNvPr>
          <p:cNvGraphicFramePr>
            <a:graphicFrameLocks noGrp="1"/>
          </p:cNvGraphicFramePr>
          <p:nvPr>
            <p:ph type="tbl" sz="quarter" idx="13"/>
            <p:extLst>
              <p:ext uri="{D42A27DB-BD31-4B8C-83A1-F6EECF244321}">
                <p14:modId xmlns:p14="http://schemas.microsoft.com/office/powerpoint/2010/main" val="113534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1925832"/>
                    </a:ext>
                  </a:extLst>
                </a:gridCol>
                <a:gridCol w="1399032">
                  <a:extLst>
                    <a:ext uri="{9D8B030D-6E8A-4147-A177-3AD203B41FA5}">
                      <a16:colId xmlns:a16="http://schemas.microsoft.com/office/drawing/2014/main" val="149846803"/>
                    </a:ext>
                  </a:extLst>
                </a:gridCol>
                <a:gridCol w="1399032">
                  <a:extLst>
                    <a:ext uri="{9D8B030D-6E8A-4147-A177-3AD203B41FA5}">
                      <a16:colId xmlns:a16="http://schemas.microsoft.com/office/drawing/2014/main" val="2252384091"/>
                    </a:ext>
                  </a:extLst>
                </a:gridCol>
                <a:gridCol w="1399032">
                  <a:extLst>
                    <a:ext uri="{9D8B030D-6E8A-4147-A177-3AD203B41FA5}">
                      <a16:colId xmlns:a16="http://schemas.microsoft.com/office/drawing/2014/main" val="3831174982"/>
                    </a:ext>
                  </a:extLst>
                </a:gridCol>
                <a:gridCol w="1399032">
                  <a:extLst>
                    <a:ext uri="{9D8B030D-6E8A-4147-A177-3AD203B41FA5}">
                      <a16:colId xmlns:a16="http://schemas.microsoft.com/office/drawing/2014/main" val="2170009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7724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14992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201367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13887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982612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04118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3539539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234858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61.692307692308</a:t>
                      </a:r>
                    </a:p>
                  </a:txBody>
                  <a:tcPr/>
                </a:tc>
                <a:extLst>
                  <a:ext uri="{0D108BD9-81ED-4DB2-BD59-A6C34878D82A}">
                    <a16:rowId xmlns:a16="http://schemas.microsoft.com/office/drawing/2014/main" val="193232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85.416666666667</a:t>
                      </a:r>
                    </a:p>
                  </a:txBody>
                  <a:tcPr/>
                </a:tc>
                <a:extLst>
                  <a:ext uri="{0D108BD9-81ED-4DB2-BD59-A6C34878D82A}">
                    <a16:rowId xmlns:a16="http://schemas.microsoft.com/office/drawing/2014/main" val="60307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403.09090909091</a:t>
                      </a:r>
                    </a:p>
                  </a:txBody>
                  <a:tcPr/>
                </a:tc>
                <a:extLst>
                  <a:ext uri="{0D108BD9-81ED-4DB2-BD59-A6C34878D82A}">
                    <a16:rowId xmlns:a16="http://schemas.microsoft.com/office/drawing/2014/main" val="1388782177"/>
                  </a:ext>
                </a:extLst>
              </a:tr>
            </a:tbl>
          </a:graphicData>
        </a:graphic>
      </p:graphicFrame>
      <p:sp>
        <p:nvSpPr>
          <p:cNvPr id="4" name="Text Placeholder 3">
            <a:extLst>
              <a:ext uri="{FF2B5EF4-FFF2-40B4-BE49-F238E27FC236}">
                <a16:creationId xmlns:a16="http://schemas.microsoft.com/office/drawing/2014/main" id="{D4040F9C-95D5-4DA5-B739-E8068547356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327799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5791-4FE0-4C06-9C35-ADF492E77BCA}"/>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33668509-029F-4555-B8D5-A9AAF7446536}"/>
              </a:ext>
            </a:extLst>
          </p:cNvPr>
          <p:cNvGraphicFramePr>
            <a:graphicFrameLocks noGrp="1"/>
          </p:cNvGraphicFramePr>
          <p:nvPr>
            <p:ph type="tbl" sz="quarter" idx="13"/>
            <p:extLst>
              <p:ext uri="{D42A27DB-BD31-4B8C-83A1-F6EECF244321}">
                <p14:modId xmlns:p14="http://schemas.microsoft.com/office/powerpoint/2010/main" val="156118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6434287"/>
                    </a:ext>
                  </a:extLst>
                </a:gridCol>
                <a:gridCol w="1810512">
                  <a:extLst>
                    <a:ext uri="{9D8B030D-6E8A-4147-A177-3AD203B41FA5}">
                      <a16:colId xmlns:a16="http://schemas.microsoft.com/office/drawing/2014/main" val="1604980836"/>
                    </a:ext>
                  </a:extLst>
                </a:gridCol>
                <a:gridCol w="822960">
                  <a:extLst>
                    <a:ext uri="{9D8B030D-6E8A-4147-A177-3AD203B41FA5}">
                      <a16:colId xmlns:a16="http://schemas.microsoft.com/office/drawing/2014/main" val="1303206697"/>
                    </a:ext>
                  </a:extLst>
                </a:gridCol>
                <a:gridCol w="822960">
                  <a:extLst>
                    <a:ext uri="{9D8B030D-6E8A-4147-A177-3AD203B41FA5}">
                      <a16:colId xmlns:a16="http://schemas.microsoft.com/office/drawing/2014/main" val="1448991615"/>
                    </a:ext>
                  </a:extLst>
                </a:gridCol>
                <a:gridCol w="822960">
                  <a:extLst>
                    <a:ext uri="{9D8B030D-6E8A-4147-A177-3AD203B41FA5}">
                      <a16:colId xmlns:a16="http://schemas.microsoft.com/office/drawing/2014/main" val="392880071"/>
                    </a:ext>
                  </a:extLst>
                </a:gridCol>
                <a:gridCol w="822960">
                  <a:extLst>
                    <a:ext uri="{9D8B030D-6E8A-4147-A177-3AD203B41FA5}">
                      <a16:colId xmlns:a16="http://schemas.microsoft.com/office/drawing/2014/main" val="3589306282"/>
                    </a:ext>
                  </a:extLst>
                </a:gridCol>
                <a:gridCol w="822960">
                  <a:extLst>
                    <a:ext uri="{9D8B030D-6E8A-4147-A177-3AD203B41FA5}">
                      <a16:colId xmlns:a16="http://schemas.microsoft.com/office/drawing/2014/main" val="358903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68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- 2022-03-21 12:58:01</a:t>
                      </a:r>
                      <a:r>
                        <a:rPr kumimoji="0" lang="es-ES" sz="1000" b="0" i="0" u="none" strike="noStrike" kern="1200" cap="none" spc="0" normalizeH="0" baseline="0" noProof="0">
                          <a:ln>
                            <a:noFill/>
                          </a:ln>
                          <a:solidFill>
                            <a:prstClr val="black"/>
                          </a:solidFill>
                          <a:effectLst/>
                          <a:uLnTx/>
                          <a:uFillTx/>
                          <a:latin typeface="+mn-lt"/>
                          <a:ea typeface="+mn-ea"/>
                          <a:cs typeface="+mn-cs"/>
                        </a:rPr>
                        <a:t>
 ¿Querés ganar esta bici tremenda, para pedalear a full durante el otoño? 🚲🍂 Para participar, sólo tenés que hacer dos cosas:
1️⃣ Seguirnos en olmobikes
2️⃣ Etiquetar al menos a 3 amigxs en este post (pueden ser más).
⚠️¡OJO con las cuentas fake! Jamás te pediremos que llenes formularios, o que nos des datos de tarjetas de crédito. El ganador se anunciará EL 28 DE MARZO en nuestras historias. Si otra cuenta "parecida" te envía mensajes o te envía solicitud para seguirte, por favor denunciala.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276141056_1824837691240598_5043336965032869230_n.jpg?_nc_cat=108&amp;ccb=1-5&amp;_nc_sid=8ae9d6&amp;_nc_ohc=JepMMdQvz0YAX-Mjbip&amp;_nc_ht=scontent-iad3-1.cdninstagram.com&amp;edm=AL-3X8kEAAAA&amp;oh=00_AT8aYXaCFnv_o5tewjtaARSVHOMrXK3PJZp_fICYFKr1Pg&amp;oe=62591469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6822265"/>
                  </a:ext>
                </a:extLst>
              </a:tr>
            </a:tbl>
          </a:graphicData>
        </a:graphic>
      </p:graphicFrame>
      <p:sp>
        <p:nvSpPr>
          <p:cNvPr id="4" name="Text Placeholder 3">
            <a:extLst>
              <a:ext uri="{FF2B5EF4-FFF2-40B4-BE49-F238E27FC236}">
                <a16:creationId xmlns:a16="http://schemas.microsoft.com/office/drawing/2014/main" id="{88329C39-76DA-4935-B9F9-8EB2EF24588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87102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B4F3-3BE6-4A5F-8425-9ED266E265D3}"/>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20F758D0-CF10-4F24-9479-F013817659EA}"/>
              </a:ext>
            </a:extLst>
          </p:cNvPr>
          <p:cNvGraphicFramePr>
            <a:graphicFrameLocks noGrp="1"/>
          </p:cNvGraphicFramePr>
          <p:nvPr>
            <p:ph type="tbl" sz="quarter" idx="13"/>
            <p:extLst>
              <p:ext uri="{D42A27DB-BD31-4B8C-83A1-F6EECF244321}">
                <p14:modId xmlns:p14="http://schemas.microsoft.com/office/powerpoint/2010/main" val="1977899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92569880"/>
                    </a:ext>
                  </a:extLst>
                </a:gridCol>
                <a:gridCol w="1810512">
                  <a:extLst>
                    <a:ext uri="{9D8B030D-6E8A-4147-A177-3AD203B41FA5}">
                      <a16:colId xmlns:a16="http://schemas.microsoft.com/office/drawing/2014/main" val="2575005283"/>
                    </a:ext>
                  </a:extLst>
                </a:gridCol>
                <a:gridCol w="822960">
                  <a:extLst>
                    <a:ext uri="{9D8B030D-6E8A-4147-A177-3AD203B41FA5}">
                      <a16:colId xmlns:a16="http://schemas.microsoft.com/office/drawing/2014/main" val="834512208"/>
                    </a:ext>
                  </a:extLst>
                </a:gridCol>
                <a:gridCol w="822960">
                  <a:extLst>
                    <a:ext uri="{9D8B030D-6E8A-4147-A177-3AD203B41FA5}">
                      <a16:colId xmlns:a16="http://schemas.microsoft.com/office/drawing/2014/main" val="236536269"/>
                    </a:ext>
                  </a:extLst>
                </a:gridCol>
                <a:gridCol w="822960">
                  <a:extLst>
                    <a:ext uri="{9D8B030D-6E8A-4147-A177-3AD203B41FA5}">
                      <a16:colId xmlns:a16="http://schemas.microsoft.com/office/drawing/2014/main" val="2788737482"/>
                    </a:ext>
                  </a:extLst>
                </a:gridCol>
                <a:gridCol w="822960">
                  <a:extLst>
                    <a:ext uri="{9D8B030D-6E8A-4147-A177-3AD203B41FA5}">
                      <a16:colId xmlns:a16="http://schemas.microsoft.com/office/drawing/2014/main" val="910788173"/>
                    </a:ext>
                  </a:extLst>
                </a:gridCol>
                <a:gridCol w="822960">
                  <a:extLst>
                    <a:ext uri="{9D8B030D-6E8A-4147-A177-3AD203B41FA5}">
                      <a16:colId xmlns:a16="http://schemas.microsoft.com/office/drawing/2014/main" val="132702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382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- 2022-03-22 10:52:53</a:t>
                      </a:r>
                      <a:r>
                        <a:rPr kumimoji="0" lang="en-US" sz="1000" b="0" i="0" u="none" strike="noStrike" kern="1200" cap="none" spc="0" normalizeH="0" baseline="0" noProof="0">
                          <a:ln>
                            <a:noFill/>
                          </a:ln>
                          <a:solidFill>
                            <a:prstClr val="black"/>
                          </a:solidFill>
                          <a:effectLst/>
                          <a:uLnTx/>
                          <a:uFillTx/>
                          <a:latin typeface="+mn-lt"/>
                          <a:ea typeface="+mn-ea"/>
                          <a:cs typeface="+mn-cs"/>
                        </a:rPr>
                        <a:t>
 #VenzoXtreme
Las tan esperadas #doblesvenzo ya están acá!
Con una exclusiva paleta de colores perlados y el estilo #venzo que nos caracteriza 🔥
Hermosas y poderosas!
Las venzo #xtreme  ya están disponibles en #bicicleteriasvenzo 🔥
Encargá la tuya en tu tienda oficial más cercana. 
www.venzoargentina.com.ar/tiendas
.
.
#somosvenzo #venzoargentina #venzoarg #vivivenzo #mtb #cycling #ciclismoargentino #cyclinglife #mtblife #mountainbike #teamvenzo #grupocarloskarabitian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277215868_691357798888015_138114372479150402_n.jpg?_nc_cat=106&amp;ccb=1-5&amp;_nc_sid=8ae9d6&amp;_nc_ohc=p9eul5PzOvcAX-EkLz_&amp;_nc_ht=scontent-iad3-1.cdninstagram.com&amp;edm=AL-3X8kEAAAA&amp;oh=00_AT81ckXyn1p8jPEZQsvvwKZ_cN0F3ReKnWUdoBW_v5LsBA&amp;oe=62590429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9532308"/>
                  </a:ext>
                </a:extLst>
              </a:tr>
            </a:tbl>
          </a:graphicData>
        </a:graphic>
      </p:graphicFrame>
      <p:sp>
        <p:nvSpPr>
          <p:cNvPr id="4" name="Text Placeholder 3">
            <a:extLst>
              <a:ext uri="{FF2B5EF4-FFF2-40B4-BE49-F238E27FC236}">
                <a16:creationId xmlns:a16="http://schemas.microsoft.com/office/drawing/2014/main" id="{311D1311-D730-457B-A329-7E471E1C7E87}"/>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57708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03257-16E2-42AC-A9D8-840C51A6E553}"/>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A5372C56-06CF-4F62-9964-335BAF0D132A}"/>
              </a:ext>
            </a:extLst>
          </p:cNvPr>
          <p:cNvGraphicFramePr>
            <a:graphicFrameLocks noGrp="1"/>
          </p:cNvGraphicFramePr>
          <p:nvPr>
            <p:ph type="tbl" sz="quarter" idx="13"/>
            <p:extLst>
              <p:ext uri="{D42A27DB-BD31-4B8C-83A1-F6EECF244321}">
                <p14:modId xmlns:p14="http://schemas.microsoft.com/office/powerpoint/2010/main" val="67061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0301300"/>
                    </a:ext>
                  </a:extLst>
                </a:gridCol>
                <a:gridCol w="1810512">
                  <a:extLst>
                    <a:ext uri="{9D8B030D-6E8A-4147-A177-3AD203B41FA5}">
                      <a16:colId xmlns:a16="http://schemas.microsoft.com/office/drawing/2014/main" val="4242014192"/>
                    </a:ext>
                  </a:extLst>
                </a:gridCol>
                <a:gridCol w="822960">
                  <a:extLst>
                    <a:ext uri="{9D8B030D-6E8A-4147-A177-3AD203B41FA5}">
                      <a16:colId xmlns:a16="http://schemas.microsoft.com/office/drawing/2014/main" val="594754785"/>
                    </a:ext>
                  </a:extLst>
                </a:gridCol>
                <a:gridCol w="822960">
                  <a:extLst>
                    <a:ext uri="{9D8B030D-6E8A-4147-A177-3AD203B41FA5}">
                      <a16:colId xmlns:a16="http://schemas.microsoft.com/office/drawing/2014/main" val="1013699307"/>
                    </a:ext>
                  </a:extLst>
                </a:gridCol>
                <a:gridCol w="822960">
                  <a:extLst>
                    <a:ext uri="{9D8B030D-6E8A-4147-A177-3AD203B41FA5}">
                      <a16:colId xmlns:a16="http://schemas.microsoft.com/office/drawing/2014/main" val="2267848051"/>
                    </a:ext>
                  </a:extLst>
                </a:gridCol>
                <a:gridCol w="822960">
                  <a:extLst>
                    <a:ext uri="{9D8B030D-6E8A-4147-A177-3AD203B41FA5}">
                      <a16:colId xmlns:a16="http://schemas.microsoft.com/office/drawing/2014/main" val="1804130385"/>
                    </a:ext>
                  </a:extLst>
                </a:gridCol>
                <a:gridCol w="822960">
                  <a:extLst>
                    <a:ext uri="{9D8B030D-6E8A-4147-A177-3AD203B41FA5}">
                      <a16:colId xmlns:a16="http://schemas.microsoft.com/office/drawing/2014/main" val="3532224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882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- 2022-03-25 11:05:52</a:t>
                      </a:r>
                      <a:r>
                        <a:rPr kumimoji="0" lang="en-US" sz="1000" b="0" i="0" u="none" strike="noStrike" kern="1200" cap="none" spc="0" normalizeH="0" baseline="0" noProof="0">
                          <a:ln>
                            <a:noFill/>
                          </a:ln>
                          <a:solidFill>
                            <a:prstClr val="black"/>
                          </a:solidFill>
                          <a:effectLst/>
                          <a:uLnTx/>
                          <a:uFillTx/>
                          <a:latin typeface="+mn-lt"/>
                          <a:ea typeface="+mn-ea"/>
                          <a:cs typeface="+mn-cs"/>
                        </a:rPr>
                        <a:t>
 🔥 #VenzoXtreme 🔥
.
Te mostramos en exclusiva la nueva paleta de colores perlados, con el estilo que nos caracteriza. 🔥
.
Las #venzo #xtreme son las  nuevas favoritas de la #familiavenzo.
.
Te invitamos este fin de semana a ver las #doblesvenzo en nuestro #puntovenzo de vueltaaltascumbres
.
.
Conseguilas en tu #bicicleteriavenzo más cercana.
.
www.venzoargentina.com.ar/tiendas
.
.
#somosvenzo #venzobikes #venzobike #cycling #mtb #cyclinglife #mtblife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277119705_653110682588574_234942032674564800_n.jpg?_nc_cat=110&amp;ccb=1-5&amp;_nc_sid=8ae9d6&amp;_nc_ohc=uH9n5ZuHH9UAX8HkFkg&amp;_nc_oc=AQm7U3XF_V3E5LkOVaWEkirLabieBSq0lzkQ71HlH59DumuFD-tgf-ahuvbicHlKyiU&amp;_nc_ht=scontent-iad3-1.cdninstagram.com&amp;edm=AL-3X8kEAAAA&amp;oh=00_AT_IJSbi14UCiqKcu-vLUt7mk4Z9ut6jyIFVINiWCPf9_g&amp;oe=6258D1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2124443"/>
                  </a:ext>
                </a:extLst>
              </a:tr>
            </a:tbl>
          </a:graphicData>
        </a:graphic>
      </p:graphicFrame>
      <p:sp>
        <p:nvSpPr>
          <p:cNvPr id="4" name="Text Placeholder 3">
            <a:extLst>
              <a:ext uri="{FF2B5EF4-FFF2-40B4-BE49-F238E27FC236}">
                <a16:creationId xmlns:a16="http://schemas.microsoft.com/office/drawing/2014/main" id="{2A7B701F-6AAD-4E76-B7F6-03F27B6A0E1A}"/>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27209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30CC-3B5B-47CA-A51A-A0ECC3723DD3}"/>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AFF978E6-264C-43F8-842D-D0D82BA0EBE4}"/>
              </a:ext>
            </a:extLst>
          </p:cNvPr>
          <p:cNvGraphicFramePr>
            <a:graphicFrameLocks noGrp="1"/>
          </p:cNvGraphicFramePr>
          <p:nvPr>
            <p:ph type="tbl" sz="quarter" idx="13"/>
            <p:extLst>
              <p:ext uri="{D42A27DB-BD31-4B8C-83A1-F6EECF244321}">
                <p14:modId xmlns:p14="http://schemas.microsoft.com/office/powerpoint/2010/main" val="318712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1262310"/>
                    </a:ext>
                  </a:extLst>
                </a:gridCol>
                <a:gridCol w="1810512">
                  <a:extLst>
                    <a:ext uri="{9D8B030D-6E8A-4147-A177-3AD203B41FA5}">
                      <a16:colId xmlns:a16="http://schemas.microsoft.com/office/drawing/2014/main" val="1617296148"/>
                    </a:ext>
                  </a:extLst>
                </a:gridCol>
                <a:gridCol w="822960">
                  <a:extLst>
                    <a:ext uri="{9D8B030D-6E8A-4147-A177-3AD203B41FA5}">
                      <a16:colId xmlns:a16="http://schemas.microsoft.com/office/drawing/2014/main" val="3039864591"/>
                    </a:ext>
                  </a:extLst>
                </a:gridCol>
                <a:gridCol w="822960">
                  <a:extLst>
                    <a:ext uri="{9D8B030D-6E8A-4147-A177-3AD203B41FA5}">
                      <a16:colId xmlns:a16="http://schemas.microsoft.com/office/drawing/2014/main" val="136875934"/>
                    </a:ext>
                  </a:extLst>
                </a:gridCol>
                <a:gridCol w="822960">
                  <a:extLst>
                    <a:ext uri="{9D8B030D-6E8A-4147-A177-3AD203B41FA5}">
                      <a16:colId xmlns:a16="http://schemas.microsoft.com/office/drawing/2014/main" val="2738585731"/>
                    </a:ext>
                  </a:extLst>
                </a:gridCol>
                <a:gridCol w="822960">
                  <a:extLst>
                    <a:ext uri="{9D8B030D-6E8A-4147-A177-3AD203B41FA5}">
                      <a16:colId xmlns:a16="http://schemas.microsoft.com/office/drawing/2014/main" val="3875732596"/>
                    </a:ext>
                  </a:extLst>
                </a:gridCol>
                <a:gridCol w="822960">
                  <a:extLst>
                    <a:ext uri="{9D8B030D-6E8A-4147-A177-3AD203B41FA5}">
                      <a16:colId xmlns:a16="http://schemas.microsoft.com/office/drawing/2014/main" val="318486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884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- 2022-03-15 18:25:12</a:t>
                      </a:r>
                      <a:r>
                        <a:rPr kumimoji="0" lang="es-ES" sz="1000" b="0" i="0" u="none" strike="noStrike" kern="1200" cap="none" spc="0" normalizeH="0" baseline="0" noProof="0">
                          <a:ln>
                            <a:noFill/>
                          </a:ln>
                          <a:solidFill>
                            <a:prstClr val="black"/>
                          </a:solidFill>
                          <a:effectLst/>
                          <a:uLnTx/>
                          <a:uFillTx/>
                          <a:latin typeface="+mn-lt"/>
                          <a:ea typeface="+mn-ea"/>
                          <a:cs typeface="+mn-cs"/>
                        </a:rPr>
                        <a:t>
 Llegás más rápido, hacés ejercicio, no contaminás, estimulás una forma de vida urbana sustentable. La mejor manera de moverte en la ciudad, siempre.
ph: zoebertona 
#OlmoCamino #bici #bicicleta #urbanbike #biciurbana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275913330_393181355967101_6975573298729491517_n.jpg?_nc_cat=101&amp;ccb=1-5&amp;_nc_sid=8ae9d6&amp;_nc_ohc=FGRKQO5HqgIAX_xQlSZ&amp;_nc_ht=scontent-iad3-1.cdninstagram.com&amp;edm=AL-3X8kEAAAA&amp;oh=00_AT8b2anSusk_jK36Tdw5oz6bHFbhdRag143u8iUo7kBvqw&amp;oe=62589968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9639431"/>
                  </a:ext>
                </a:extLst>
              </a:tr>
            </a:tbl>
          </a:graphicData>
        </a:graphic>
      </p:graphicFrame>
      <p:sp>
        <p:nvSpPr>
          <p:cNvPr id="4" name="Text Placeholder 3">
            <a:extLst>
              <a:ext uri="{FF2B5EF4-FFF2-40B4-BE49-F238E27FC236}">
                <a16:creationId xmlns:a16="http://schemas.microsoft.com/office/drawing/2014/main" id="{A5F8DA0F-E433-4C5E-9E31-F8FDBFC9314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370016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CCD8-47E0-4465-8AF8-D5316D61280B}"/>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AD17DFCB-78FC-49FB-81B7-E174C3862981}"/>
              </a:ext>
            </a:extLst>
          </p:cNvPr>
          <p:cNvGraphicFramePr>
            <a:graphicFrameLocks noGrp="1"/>
          </p:cNvGraphicFramePr>
          <p:nvPr>
            <p:ph type="tbl" sz="quarter" idx="13"/>
            <p:extLst>
              <p:ext uri="{D42A27DB-BD31-4B8C-83A1-F6EECF244321}">
                <p14:modId xmlns:p14="http://schemas.microsoft.com/office/powerpoint/2010/main" val="90642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7006958"/>
                    </a:ext>
                  </a:extLst>
                </a:gridCol>
                <a:gridCol w="1810512">
                  <a:extLst>
                    <a:ext uri="{9D8B030D-6E8A-4147-A177-3AD203B41FA5}">
                      <a16:colId xmlns:a16="http://schemas.microsoft.com/office/drawing/2014/main" val="3621122689"/>
                    </a:ext>
                  </a:extLst>
                </a:gridCol>
                <a:gridCol w="822960">
                  <a:extLst>
                    <a:ext uri="{9D8B030D-6E8A-4147-A177-3AD203B41FA5}">
                      <a16:colId xmlns:a16="http://schemas.microsoft.com/office/drawing/2014/main" val="3843094473"/>
                    </a:ext>
                  </a:extLst>
                </a:gridCol>
                <a:gridCol w="822960">
                  <a:extLst>
                    <a:ext uri="{9D8B030D-6E8A-4147-A177-3AD203B41FA5}">
                      <a16:colId xmlns:a16="http://schemas.microsoft.com/office/drawing/2014/main" val="3779922351"/>
                    </a:ext>
                  </a:extLst>
                </a:gridCol>
                <a:gridCol w="822960">
                  <a:extLst>
                    <a:ext uri="{9D8B030D-6E8A-4147-A177-3AD203B41FA5}">
                      <a16:colId xmlns:a16="http://schemas.microsoft.com/office/drawing/2014/main" val="853685193"/>
                    </a:ext>
                  </a:extLst>
                </a:gridCol>
                <a:gridCol w="822960">
                  <a:extLst>
                    <a:ext uri="{9D8B030D-6E8A-4147-A177-3AD203B41FA5}">
                      <a16:colId xmlns:a16="http://schemas.microsoft.com/office/drawing/2014/main" val="2937926735"/>
                    </a:ext>
                  </a:extLst>
                </a:gridCol>
                <a:gridCol w="822960">
                  <a:extLst>
                    <a:ext uri="{9D8B030D-6E8A-4147-A177-3AD203B41FA5}">
                      <a16:colId xmlns:a16="http://schemas.microsoft.com/office/drawing/2014/main" val="296042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671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02:14:09</a:t>
                      </a:r>
                      <a:r>
                        <a:rPr kumimoji="0" lang="en-US" sz="1000" b="0" i="0" u="none" strike="noStrike" kern="1200" cap="none" spc="0" normalizeH="0" baseline="0" noProof="0">
                          <a:ln>
                            <a:noFill/>
                          </a:ln>
                          <a:solidFill>
                            <a:prstClr val="black"/>
                          </a:solidFill>
                          <a:effectLst/>
                          <a:uLnTx/>
                          <a:uFillTx/>
                          <a:latin typeface="+mn-lt"/>
                          <a:ea typeface="+mn-ea"/>
                          <a:cs typeface="+mn-cs"/>
                        </a:rPr>
                        <a:t>
 Primera prueba en el circuito de la #copadelmundo de #xco en #Brasil &gt; cimtb &lt;
Poniendo a prueba las #venzoxtreme en un trazado diseñado por y para los mejores del mundo.
.
.
A pocos días de esta gran experiencia!
#SomosVenzo 🔥
.
.
teamvenzo.arg grupocarloskarabitian 
.
#venzobikes #venzobike #mtb #mountainbike #cimtb #cimtbmichelin #argentina #ciclismoargentino #cycling #cyclinglife #mtblife #facimo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277929829_554415639230810_6006358824383121743_n.jpg?_nc_cat=109&amp;ccb=1-5&amp;_nc_sid=8ae9d6&amp;_nc_ohc=XG6EPrXZNQYAX-6PsBm&amp;_nc_ht=scontent-iad3-1.cdninstagram.com&amp;edm=AL-3X8kEAAAA&amp;oh=00_AT8a7g_rTBChttOMdrGt3zXm4UTkRV9qAbVNJcyISqA_6w&amp;oe=6258F3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765122"/>
                  </a:ext>
                </a:extLst>
              </a:tr>
            </a:tbl>
          </a:graphicData>
        </a:graphic>
      </p:graphicFrame>
      <p:sp>
        <p:nvSpPr>
          <p:cNvPr id="4" name="Text Placeholder 3">
            <a:extLst>
              <a:ext uri="{FF2B5EF4-FFF2-40B4-BE49-F238E27FC236}">
                <a16:creationId xmlns:a16="http://schemas.microsoft.com/office/drawing/2014/main" id="{39FBAFDF-03C8-4FCC-9889-E8BDF2585CE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278088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7C3E2-FCCA-49ED-8E55-F2049665D087}"/>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A3841DA1-B7FE-4610-B7CD-12B2EEFD3F2C}"/>
              </a:ext>
            </a:extLst>
          </p:cNvPr>
          <p:cNvGraphicFramePr>
            <a:graphicFrameLocks noGrp="1"/>
          </p:cNvGraphicFramePr>
          <p:nvPr>
            <p:ph type="tbl" sz="quarter" idx="13"/>
            <p:extLst>
              <p:ext uri="{D42A27DB-BD31-4B8C-83A1-F6EECF244321}">
                <p14:modId xmlns:p14="http://schemas.microsoft.com/office/powerpoint/2010/main" val="35037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1096324"/>
                    </a:ext>
                  </a:extLst>
                </a:gridCol>
                <a:gridCol w="1810512">
                  <a:extLst>
                    <a:ext uri="{9D8B030D-6E8A-4147-A177-3AD203B41FA5}">
                      <a16:colId xmlns:a16="http://schemas.microsoft.com/office/drawing/2014/main" val="3427799403"/>
                    </a:ext>
                  </a:extLst>
                </a:gridCol>
                <a:gridCol w="822960">
                  <a:extLst>
                    <a:ext uri="{9D8B030D-6E8A-4147-A177-3AD203B41FA5}">
                      <a16:colId xmlns:a16="http://schemas.microsoft.com/office/drawing/2014/main" val="633525810"/>
                    </a:ext>
                  </a:extLst>
                </a:gridCol>
                <a:gridCol w="822960">
                  <a:extLst>
                    <a:ext uri="{9D8B030D-6E8A-4147-A177-3AD203B41FA5}">
                      <a16:colId xmlns:a16="http://schemas.microsoft.com/office/drawing/2014/main" val="1555377706"/>
                    </a:ext>
                  </a:extLst>
                </a:gridCol>
                <a:gridCol w="822960">
                  <a:extLst>
                    <a:ext uri="{9D8B030D-6E8A-4147-A177-3AD203B41FA5}">
                      <a16:colId xmlns:a16="http://schemas.microsoft.com/office/drawing/2014/main" val="3688766362"/>
                    </a:ext>
                  </a:extLst>
                </a:gridCol>
                <a:gridCol w="822960">
                  <a:extLst>
                    <a:ext uri="{9D8B030D-6E8A-4147-A177-3AD203B41FA5}">
                      <a16:colId xmlns:a16="http://schemas.microsoft.com/office/drawing/2014/main" val="1185584117"/>
                    </a:ext>
                  </a:extLst>
                </a:gridCol>
                <a:gridCol w="822960">
                  <a:extLst>
                    <a:ext uri="{9D8B030D-6E8A-4147-A177-3AD203B41FA5}">
                      <a16:colId xmlns:a16="http://schemas.microsoft.com/office/drawing/2014/main" val="4091945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8847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- 2022-04-08 09:35:49</a:t>
                      </a:r>
                      <a:r>
                        <a:rPr kumimoji="0" lang="en-US" sz="1000" b="0" i="0" u="none" strike="noStrike" kern="1200" cap="none" spc="0" normalizeH="0" baseline="0" noProof="0">
                          <a:ln>
                            <a:noFill/>
                          </a:ln>
                          <a:solidFill>
                            <a:prstClr val="black"/>
                          </a:solidFill>
                          <a:effectLst/>
                          <a:uLnTx/>
                          <a:uFillTx/>
                          <a:latin typeface="+mn-lt"/>
                          <a:ea typeface="+mn-ea"/>
                          <a:cs typeface="+mn-cs"/>
                        </a:rPr>
                        <a:t>
 Estamos listos para esta gran experiencia! ✊🏻🔥🇧🇷🇦🇷
.
Luciendo los nuevos #jerseys exclusivos del teamvenzo.arg para la #copadelmundo de #xco en #Brasil y el próximo #mundialmasterxco 🔥💪🏻
.
.
Diseñados por: rovassia ro.vb.dg 
Confeccionados por: ziroox 
.
Gracias a todos los que trabajan en este gran proyecto! 
.
#SOMOSVENZO ❤️🤍🖤
#venzointernacional 
#venzo #venzoarg #venzoargentina #cyclinglife #cycling #mtb #mountainbike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278003635_649348052806050_6804741362942367879_n.jpg?_nc_cat=101&amp;ccb=1-5&amp;_nc_sid=8ae9d6&amp;_nc_ohc=ILm7mNuOuK8AX-e-ZqL&amp;_nc_ht=scontent-iad3-1.cdninstagram.com&amp;edm=AL-3X8kEAAAA&amp;oh=00_AT_N--PZ-5oepCN10qIRuQQnhRp3_MY-ade5JEsnick_8g&amp;oe=62587309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5394071"/>
                  </a:ext>
                </a:extLst>
              </a:tr>
            </a:tbl>
          </a:graphicData>
        </a:graphic>
      </p:graphicFrame>
      <p:sp>
        <p:nvSpPr>
          <p:cNvPr id="4" name="Text Placeholder 3">
            <a:extLst>
              <a:ext uri="{FF2B5EF4-FFF2-40B4-BE49-F238E27FC236}">
                <a16:creationId xmlns:a16="http://schemas.microsoft.com/office/drawing/2014/main" id="{88E922DE-1A2A-42B4-9831-37EE3B20E4A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429524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F968-0BED-4AD6-8406-0ECD7864AD76}"/>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16F14264-13BF-4870-B285-36D2E9C78311}"/>
              </a:ext>
            </a:extLst>
          </p:cNvPr>
          <p:cNvGraphicFramePr>
            <a:graphicFrameLocks noGrp="1"/>
          </p:cNvGraphicFramePr>
          <p:nvPr>
            <p:ph type="tbl" sz="quarter" idx="13"/>
            <p:extLst>
              <p:ext uri="{D42A27DB-BD31-4B8C-83A1-F6EECF244321}">
                <p14:modId xmlns:p14="http://schemas.microsoft.com/office/powerpoint/2010/main" val="151816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95130454"/>
                    </a:ext>
                  </a:extLst>
                </a:gridCol>
                <a:gridCol w="1810512">
                  <a:extLst>
                    <a:ext uri="{9D8B030D-6E8A-4147-A177-3AD203B41FA5}">
                      <a16:colId xmlns:a16="http://schemas.microsoft.com/office/drawing/2014/main" val="3983272351"/>
                    </a:ext>
                  </a:extLst>
                </a:gridCol>
                <a:gridCol w="822960">
                  <a:extLst>
                    <a:ext uri="{9D8B030D-6E8A-4147-A177-3AD203B41FA5}">
                      <a16:colId xmlns:a16="http://schemas.microsoft.com/office/drawing/2014/main" val="4100156041"/>
                    </a:ext>
                  </a:extLst>
                </a:gridCol>
                <a:gridCol w="822960">
                  <a:extLst>
                    <a:ext uri="{9D8B030D-6E8A-4147-A177-3AD203B41FA5}">
                      <a16:colId xmlns:a16="http://schemas.microsoft.com/office/drawing/2014/main" val="2556761402"/>
                    </a:ext>
                  </a:extLst>
                </a:gridCol>
                <a:gridCol w="822960">
                  <a:extLst>
                    <a:ext uri="{9D8B030D-6E8A-4147-A177-3AD203B41FA5}">
                      <a16:colId xmlns:a16="http://schemas.microsoft.com/office/drawing/2014/main" val="2100173170"/>
                    </a:ext>
                  </a:extLst>
                </a:gridCol>
                <a:gridCol w="822960">
                  <a:extLst>
                    <a:ext uri="{9D8B030D-6E8A-4147-A177-3AD203B41FA5}">
                      <a16:colId xmlns:a16="http://schemas.microsoft.com/office/drawing/2014/main" val="2687429921"/>
                    </a:ext>
                  </a:extLst>
                </a:gridCol>
                <a:gridCol w="822960">
                  <a:extLst>
                    <a:ext uri="{9D8B030D-6E8A-4147-A177-3AD203B41FA5}">
                      <a16:colId xmlns:a16="http://schemas.microsoft.com/office/drawing/2014/main" val="43075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10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- 2022-03-12 10:43:21</a:t>
                      </a:r>
                      <a:r>
                        <a:rPr kumimoji="0" lang="en-US" sz="1000" b="0" i="0" u="none" strike="noStrike" kern="1200" cap="none" spc="0" normalizeH="0" baseline="0" noProof="0">
                          <a:ln>
                            <a:noFill/>
                          </a:ln>
                          <a:solidFill>
                            <a:prstClr val="black"/>
                          </a:solidFill>
                          <a:effectLst/>
                          <a:uLnTx/>
                          <a:uFillTx/>
                          <a:latin typeface="+mn-lt"/>
                          <a:ea typeface="+mn-ea"/>
                          <a:cs typeface="+mn-cs"/>
                        </a:rPr>
                        <a:t>
 Listas las #XBLAZEEX para esta gran temporada.
.
Grandes desafíos nacionales e internacionales nos esperan junto al teamvenzo.arg
.
Nuestra fiel compañera, la #xblaze es la #venzobike más pedida entre nuestros seguidores. 🔥❤️
.
.
Mirá las características en nuestra web: www.venzoargentina.com.ar
.
.
#somosvenzo #venzo #venzobikes #vivivenzo #cycling #cyclinglife #cyclingphotos #cyclingteam #mtb #mtblife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275484578_155285680260817_7308736083199385469_n.jpg?_nc_cat=111&amp;ccb=1-5&amp;_nc_sid=8ae9d6&amp;_nc_ohc=wDCmOmiaGlAAX8yYBJ4&amp;_nc_ht=scontent-iad3-1.cdninstagram.com&amp;edm=AL-3X8kEAAAA&amp;oh=00_AT98o4Nqjqu4lENnXvgBCYa8-7pS6TgV2GRkIasBzw2OaQ&amp;oe=6259A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5951195"/>
                  </a:ext>
                </a:extLst>
              </a:tr>
            </a:tbl>
          </a:graphicData>
        </a:graphic>
      </p:graphicFrame>
      <p:sp>
        <p:nvSpPr>
          <p:cNvPr id="4" name="Text Placeholder 3">
            <a:extLst>
              <a:ext uri="{FF2B5EF4-FFF2-40B4-BE49-F238E27FC236}">
                <a16:creationId xmlns:a16="http://schemas.microsoft.com/office/drawing/2014/main" id="{02C3C80B-3C89-460D-BF36-981D6B87FE66}"/>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10191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6026-5D25-4D7F-B1B4-D0A141B5BF3F}"/>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0B9556C3-99C1-4C87-BAAF-6BA055E5DF8B}"/>
              </a:ext>
            </a:extLst>
          </p:cNvPr>
          <p:cNvGraphicFramePr>
            <a:graphicFrameLocks noGrp="1"/>
          </p:cNvGraphicFramePr>
          <p:nvPr>
            <p:ph type="tbl" sz="quarter" idx="13"/>
            <p:extLst>
              <p:ext uri="{D42A27DB-BD31-4B8C-83A1-F6EECF244321}">
                <p14:modId xmlns:p14="http://schemas.microsoft.com/office/powerpoint/2010/main" val="105622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5361874"/>
                    </a:ext>
                  </a:extLst>
                </a:gridCol>
                <a:gridCol w="1810512">
                  <a:extLst>
                    <a:ext uri="{9D8B030D-6E8A-4147-A177-3AD203B41FA5}">
                      <a16:colId xmlns:a16="http://schemas.microsoft.com/office/drawing/2014/main" val="1296868879"/>
                    </a:ext>
                  </a:extLst>
                </a:gridCol>
                <a:gridCol w="822960">
                  <a:extLst>
                    <a:ext uri="{9D8B030D-6E8A-4147-A177-3AD203B41FA5}">
                      <a16:colId xmlns:a16="http://schemas.microsoft.com/office/drawing/2014/main" val="3228410205"/>
                    </a:ext>
                  </a:extLst>
                </a:gridCol>
                <a:gridCol w="822960">
                  <a:extLst>
                    <a:ext uri="{9D8B030D-6E8A-4147-A177-3AD203B41FA5}">
                      <a16:colId xmlns:a16="http://schemas.microsoft.com/office/drawing/2014/main" val="1683283393"/>
                    </a:ext>
                  </a:extLst>
                </a:gridCol>
                <a:gridCol w="822960">
                  <a:extLst>
                    <a:ext uri="{9D8B030D-6E8A-4147-A177-3AD203B41FA5}">
                      <a16:colId xmlns:a16="http://schemas.microsoft.com/office/drawing/2014/main" val="474267473"/>
                    </a:ext>
                  </a:extLst>
                </a:gridCol>
                <a:gridCol w="822960">
                  <a:extLst>
                    <a:ext uri="{9D8B030D-6E8A-4147-A177-3AD203B41FA5}">
                      <a16:colId xmlns:a16="http://schemas.microsoft.com/office/drawing/2014/main" val="539579144"/>
                    </a:ext>
                  </a:extLst>
                </a:gridCol>
                <a:gridCol w="822960">
                  <a:extLst>
                    <a:ext uri="{9D8B030D-6E8A-4147-A177-3AD203B41FA5}">
                      <a16:colId xmlns:a16="http://schemas.microsoft.com/office/drawing/2014/main" val="250744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412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- 2022-04-05 10:14:32</a:t>
                      </a:r>
                      <a:r>
                        <a:rPr kumimoji="0" lang="es-ES" sz="1000" b="0" i="0" u="none" strike="noStrike" kern="1200" cap="none" spc="0" normalizeH="0" baseline="0" noProof="0">
                          <a:ln>
                            <a:noFill/>
                          </a:ln>
                          <a:solidFill>
                            <a:prstClr val="black"/>
                          </a:solidFill>
                          <a:effectLst/>
                          <a:uLnTx/>
                          <a:uFillTx/>
                          <a:latin typeface="+mn-lt"/>
                          <a:ea typeface="+mn-ea"/>
                          <a:cs typeface="+mn-cs"/>
                        </a:rPr>
                        <a:t>
 #VenzoInternacional
El teamvenzo.arg ya está en Petropolis, #Brasil para participar en la primer fecha de la Copa del Mundo #XCC / #XCO #2022 cimtb 
.
El #teamvenzo es el primer #equipo de #Argentina en participar de la #Copadelmundo con #bicicletas desarrolladas en nuestro país, las #VenzoXtreme
.
El evento se realizará desde el 8 al 10 de Abril.
.
Nuestros corredores son:
Fernando Contreras -Elite-
Alvaro Macias -Elite-
Agustin Duran -Sub23-
Tomas Duran -Junior-
.
.
Orgullosos de nuestros corredores y de apoyar al crecimiento del #CiclismoArgentino junto a grupocarloskarabitian 
.
Agradecidos con #Facimo por el apoyo brindado a nuestros #ciclistas.
.
.
#SomosVenzo
#venzoargentina #venzo #cycling #mtb #mtblife #cimtb #cimtbmichelin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277912411_159556333126973_2762028360922249313_n.jpg?_nc_cat=106&amp;ccb=1-5&amp;_nc_sid=8ae9d6&amp;_nc_ohc=GcBvVvfFp-wAX8CYfBY&amp;_nc_ht=scontent-iad3-1.cdninstagram.com&amp;edm=AL-3X8kEAAAA&amp;oh=00_AT9MS6fpyVazD2ixQHshJDKgwLD0RT74-SjFOLvrQnyodw&amp;oe=6258AB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6332653"/>
                  </a:ext>
                </a:extLst>
              </a:tr>
            </a:tbl>
          </a:graphicData>
        </a:graphic>
      </p:graphicFrame>
      <p:sp>
        <p:nvSpPr>
          <p:cNvPr id="4" name="Text Placeholder 3">
            <a:extLst>
              <a:ext uri="{FF2B5EF4-FFF2-40B4-BE49-F238E27FC236}">
                <a16:creationId xmlns:a16="http://schemas.microsoft.com/office/drawing/2014/main" id="{EDD0208B-0B0E-4C4C-85B7-D388D37EEFB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751557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063F-865B-417A-AD9B-D51FFC66B2BF}"/>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12BD44BF-E932-4BED-941E-154DE87DB1CF}"/>
              </a:ext>
            </a:extLst>
          </p:cNvPr>
          <p:cNvGraphicFramePr>
            <a:graphicFrameLocks noGrp="1"/>
          </p:cNvGraphicFramePr>
          <p:nvPr>
            <p:ph type="tbl" sz="quarter" idx="13"/>
            <p:extLst>
              <p:ext uri="{D42A27DB-BD31-4B8C-83A1-F6EECF244321}">
                <p14:modId xmlns:p14="http://schemas.microsoft.com/office/powerpoint/2010/main" val="67883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9070733"/>
                    </a:ext>
                  </a:extLst>
                </a:gridCol>
                <a:gridCol w="1810512">
                  <a:extLst>
                    <a:ext uri="{9D8B030D-6E8A-4147-A177-3AD203B41FA5}">
                      <a16:colId xmlns:a16="http://schemas.microsoft.com/office/drawing/2014/main" val="9477556"/>
                    </a:ext>
                  </a:extLst>
                </a:gridCol>
                <a:gridCol w="822960">
                  <a:extLst>
                    <a:ext uri="{9D8B030D-6E8A-4147-A177-3AD203B41FA5}">
                      <a16:colId xmlns:a16="http://schemas.microsoft.com/office/drawing/2014/main" val="2496774926"/>
                    </a:ext>
                  </a:extLst>
                </a:gridCol>
                <a:gridCol w="822960">
                  <a:extLst>
                    <a:ext uri="{9D8B030D-6E8A-4147-A177-3AD203B41FA5}">
                      <a16:colId xmlns:a16="http://schemas.microsoft.com/office/drawing/2014/main" val="3304706687"/>
                    </a:ext>
                  </a:extLst>
                </a:gridCol>
                <a:gridCol w="822960">
                  <a:extLst>
                    <a:ext uri="{9D8B030D-6E8A-4147-A177-3AD203B41FA5}">
                      <a16:colId xmlns:a16="http://schemas.microsoft.com/office/drawing/2014/main" val="2597867786"/>
                    </a:ext>
                  </a:extLst>
                </a:gridCol>
                <a:gridCol w="822960">
                  <a:extLst>
                    <a:ext uri="{9D8B030D-6E8A-4147-A177-3AD203B41FA5}">
                      <a16:colId xmlns:a16="http://schemas.microsoft.com/office/drawing/2014/main" val="1489884541"/>
                    </a:ext>
                  </a:extLst>
                </a:gridCol>
                <a:gridCol w="822960">
                  <a:extLst>
                    <a:ext uri="{9D8B030D-6E8A-4147-A177-3AD203B41FA5}">
                      <a16:colId xmlns:a16="http://schemas.microsoft.com/office/drawing/2014/main" val="267778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08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- 2022-03-28 13:07:43</a:t>
                      </a:r>
                      <a:r>
                        <a:rPr kumimoji="0" lang="es-ES" sz="1000" b="0" i="0" u="none" strike="noStrike" kern="1200" cap="none" spc="0" normalizeH="0" baseline="0" noProof="0">
                          <a:ln>
                            <a:noFill/>
                          </a:ln>
                          <a:solidFill>
                            <a:prstClr val="black"/>
                          </a:solidFill>
                          <a:effectLst/>
                          <a:uLnTx/>
                          <a:uFillTx/>
                          <a:latin typeface="+mn-lt"/>
                          <a:ea typeface="+mn-ea"/>
                          <a:cs typeface="+mn-cs"/>
                        </a:rPr>
                        <a:t>
 vueltaaltascumbres se queda en #Venzo ❤️‍🔥🖤
El pasado Domingo 27 de Marzo competimos en #MinaClavero con #ciclistas de primer nivel de #Argentina.
Logramos la #victoria absoluta de la #competencia, quedándonos con la general masculina y logrando excelentes resultados de la mano de todo el teamvenzo.arg
.
.
🔥NUESTROS RESULTADOS:
🏆 General Masculina 120k y 82k
🏆 3 Top 10 General Femenina 120k y 82k
🏆 Top 10 General Masculina 82k
🏆 25 PODIOS
🏆 9 VICTORIAS 
🏆 20 TOP 5
🏆 18 TOP 3
.
Detrás de estos grandes logros, se encuentra nuestro coordinador deportivo ariel.arnaudo.9 quien confía en cada integrante del #teamvenzo sacando lo mejor de cada uno.
La gran familia Karabitian que apuesta al desarrollo y crecimiento del #ciclismo nacional
Y un equipo de profesionales y excelentes personas que conforman el staff de grupocarloskarabitian y que están en cada detalle para que el #team pueda dar lo mejor!
.
Agradecidos con los organizadores de la competencia por hacernos vivir una verdadera fiesta del #mtb
.
.
#SOMOSVENZO
#venzoargentina #venzoarg #vivivenzo #grupocarloskarabitian #ciclismoargentino #cycling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277418480_501563634709160_1036130542633996686_n.jpg?_nc_cat=106&amp;ccb=1-5&amp;_nc_sid=8ae9d6&amp;_nc_ohc=agenCWGgEWcAX960LJT&amp;_nc_ht=scontent-iad3-1.cdninstagram.com&amp;edm=AL-3X8kEAAAA&amp;oh=00_AT_a676hTFm0Dq33xTHlTYJhjtiP7n7mOd4MCY-jQjx5Nw&amp;oe=62588D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0584102"/>
                  </a:ext>
                </a:extLst>
              </a:tr>
            </a:tbl>
          </a:graphicData>
        </a:graphic>
      </p:graphicFrame>
      <p:sp>
        <p:nvSpPr>
          <p:cNvPr id="4" name="Text Placeholder 3">
            <a:extLst>
              <a:ext uri="{FF2B5EF4-FFF2-40B4-BE49-F238E27FC236}">
                <a16:creationId xmlns:a16="http://schemas.microsoft.com/office/drawing/2014/main" id="{C1D6C7EF-CAD0-4FD9-8EDE-04847BCACEB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287538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976BA-1ED6-44F4-9AF0-6CDE8208A200}"/>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D9B90BEF-9EE1-48B1-8B8F-3D485D88DE58}"/>
              </a:ext>
            </a:extLst>
          </p:cNvPr>
          <p:cNvGraphicFramePr>
            <a:graphicFrameLocks noGrp="1"/>
          </p:cNvGraphicFramePr>
          <p:nvPr>
            <p:ph type="tbl" sz="quarter" idx="13"/>
            <p:extLst>
              <p:ext uri="{D42A27DB-BD31-4B8C-83A1-F6EECF244321}">
                <p14:modId xmlns:p14="http://schemas.microsoft.com/office/powerpoint/2010/main" val="281980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5594219"/>
                    </a:ext>
                  </a:extLst>
                </a:gridCol>
                <a:gridCol w="1810512">
                  <a:extLst>
                    <a:ext uri="{9D8B030D-6E8A-4147-A177-3AD203B41FA5}">
                      <a16:colId xmlns:a16="http://schemas.microsoft.com/office/drawing/2014/main" val="4003617666"/>
                    </a:ext>
                  </a:extLst>
                </a:gridCol>
                <a:gridCol w="822960">
                  <a:extLst>
                    <a:ext uri="{9D8B030D-6E8A-4147-A177-3AD203B41FA5}">
                      <a16:colId xmlns:a16="http://schemas.microsoft.com/office/drawing/2014/main" val="786116590"/>
                    </a:ext>
                  </a:extLst>
                </a:gridCol>
                <a:gridCol w="822960">
                  <a:extLst>
                    <a:ext uri="{9D8B030D-6E8A-4147-A177-3AD203B41FA5}">
                      <a16:colId xmlns:a16="http://schemas.microsoft.com/office/drawing/2014/main" val="2429727534"/>
                    </a:ext>
                  </a:extLst>
                </a:gridCol>
                <a:gridCol w="822960">
                  <a:extLst>
                    <a:ext uri="{9D8B030D-6E8A-4147-A177-3AD203B41FA5}">
                      <a16:colId xmlns:a16="http://schemas.microsoft.com/office/drawing/2014/main" val="2966484966"/>
                    </a:ext>
                  </a:extLst>
                </a:gridCol>
                <a:gridCol w="822960">
                  <a:extLst>
                    <a:ext uri="{9D8B030D-6E8A-4147-A177-3AD203B41FA5}">
                      <a16:colId xmlns:a16="http://schemas.microsoft.com/office/drawing/2014/main" val="2858366334"/>
                    </a:ext>
                  </a:extLst>
                </a:gridCol>
                <a:gridCol w="822960">
                  <a:extLst>
                    <a:ext uri="{9D8B030D-6E8A-4147-A177-3AD203B41FA5}">
                      <a16:colId xmlns:a16="http://schemas.microsoft.com/office/drawing/2014/main" val="33566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705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- 2022-03-18 11:31:42</a:t>
                      </a:r>
                      <a:r>
                        <a:rPr kumimoji="0" lang="en-US" sz="1000" b="0" i="0" u="none" strike="noStrike" kern="1200" cap="none" spc="0" normalizeH="0" baseline="0" noProof="0">
                          <a:ln>
                            <a:noFill/>
                          </a:ln>
                          <a:solidFill>
                            <a:prstClr val="black"/>
                          </a:solidFill>
                          <a:effectLst/>
                          <a:uLnTx/>
                          <a:uFillTx/>
                          <a:latin typeface="+mn-lt"/>
                          <a:ea typeface="+mn-ea"/>
                          <a:cs typeface="+mn-cs"/>
                        </a:rPr>
                        <a:t>
 Segundo encuentro de #mujeresvenzo ❤️‍🔥
.
.
Nos volvemos a encontrar en vueltaaltascumbres para pedalear todas juntas! 
.
📍 Cuándo?: Viernes 25/03 a las 17hs concentramos y a las 18hs salimos a pedalear.
📍 Dónde?: En nuestro #puntovenzo en el predio de stands de la #expovac
💥 Inscripción #GRATIS! (Link en nuestras historias destacadas en Instagram) 
💥 Remeras de regalo para la primeras 100 inscriptas!
🔥 Nos vemos pronto!! 🔥
.
.
#somosvenzo
#venzo #venzobike #venzobikes #vueltaaltascumbres #mujeres #girlpower #cycling #cyclinggirl #mujeresfuertes #mujer #biker #bikegirl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275943289_719115599102023_4854758687207574877_n.jpg?_nc_cat=111&amp;ccb=1-5&amp;_nc_sid=8ae9d6&amp;_nc_ohc=BgrGPLzTAQAAX-pII9c&amp;_nc_ht=scontent-iad3-1.cdninstagram.com&amp;edm=AL-3X8kEAAAA&amp;oh=00_AT8Il6bAHi7QFkMJl84n8doaqmVVOqbl5Rbp-j15bi0pwg&amp;oe=625A3F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5478413"/>
                  </a:ext>
                </a:extLst>
              </a:tr>
            </a:tbl>
          </a:graphicData>
        </a:graphic>
      </p:graphicFrame>
      <p:sp>
        <p:nvSpPr>
          <p:cNvPr id="4" name="Text Placeholder 3">
            <a:extLst>
              <a:ext uri="{FF2B5EF4-FFF2-40B4-BE49-F238E27FC236}">
                <a16:creationId xmlns:a16="http://schemas.microsoft.com/office/drawing/2014/main" id="{3C498257-B2DA-4CB7-9924-A7A82E20194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940024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F40A3-52CA-4577-B0B7-1CFDE9492247}"/>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AF6C4996-A771-4ED7-83AE-3FF9A75B8A4A}"/>
              </a:ext>
            </a:extLst>
          </p:cNvPr>
          <p:cNvGraphicFramePr>
            <a:graphicFrameLocks noGrp="1"/>
          </p:cNvGraphicFramePr>
          <p:nvPr>
            <p:ph type="tbl" sz="quarter" idx="13"/>
            <p:extLst>
              <p:ext uri="{D42A27DB-BD31-4B8C-83A1-F6EECF244321}">
                <p14:modId xmlns:p14="http://schemas.microsoft.com/office/powerpoint/2010/main" val="2771760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6384323"/>
                    </a:ext>
                  </a:extLst>
                </a:gridCol>
                <a:gridCol w="1810512">
                  <a:extLst>
                    <a:ext uri="{9D8B030D-6E8A-4147-A177-3AD203B41FA5}">
                      <a16:colId xmlns:a16="http://schemas.microsoft.com/office/drawing/2014/main" val="1283992055"/>
                    </a:ext>
                  </a:extLst>
                </a:gridCol>
                <a:gridCol w="822960">
                  <a:extLst>
                    <a:ext uri="{9D8B030D-6E8A-4147-A177-3AD203B41FA5}">
                      <a16:colId xmlns:a16="http://schemas.microsoft.com/office/drawing/2014/main" val="1314029242"/>
                    </a:ext>
                  </a:extLst>
                </a:gridCol>
                <a:gridCol w="822960">
                  <a:extLst>
                    <a:ext uri="{9D8B030D-6E8A-4147-A177-3AD203B41FA5}">
                      <a16:colId xmlns:a16="http://schemas.microsoft.com/office/drawing/2014/main" val="3084032034"/>
                    </a:ext>
                  </a:extLst>
                </a:gridCol>
                <a:gridCol w="822960">
                  <a:extLst>
                    <a:ext uri="{9D8B030D-6E8A-4147-A177-3AD203B41FA5}">
                      <a16:colId xmlns:a16="http://schemas.microsoft.com/office/drawing/2014/main" val="36162847"/>
                    </a:ext>
                  </a:extLst>
                </a:gridCol>
                <a:gridCol w="822960">
                  <a:extLst>
                    <a:ext uri="{9D8B030D-6E8A-4147-A177-3AD203B41FA5}">
                      <a16:colId xmlns:a16="http://schemas.microsoft.com/office/drawing/2014/main" val="3836366653"/>
                    </a:ext>
                  </a:extLst>
                </a:gridCol>
                <a:gridCol w="822960">
                  <a:extLst>
                    <a:ext uri="{9D8B030D-6E8A-4147-A177-3AD203B41FA5}">
                      <a16:colId xmlns:a16="http://schemas.microsoft.com/office/drawing/2014/main" val="101627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878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01:38:27</a:t>
                      </a:r>
                      <a:r>
                        <a:rPr kumimoji="0" lang="en-US" sz="1000" b="0" i="0" u="none" strike="noStrike" kern="1200" cap="none" spc="0" normalizeH="0" baseline="0" noProof="0">
                          <a:ln>
                            <a:noFill/>
                          </a:ln>
                          <a:solidFill>
                            <a:prstClr val="black"/>
                          </a:solidFill>
                          <a:effectLst/>
                          <a:uLnTx/>
                          <a:uFillTx/>
                          <a:latin typeface="+mn-lt"/>
                          <a:ea typeface="+mn-ea"/>
                          <a:cs typeface="+mn-cs"/>
                        </a:rPr>
                        <a:t>
 🗓 Sábado 09
#CopadelMundo de #XCO 
tomiduran111
Junior: 9:30hs
agustinduran66
Sub23 14:00hs
💻 Seguilos por www.sportv.tv
#SomosVenzo
#venzoargentina #venzoarg #venzo #cycling #mtb #uci #ucimtbworldcup #ucimtb #facimo #grupocarloskarabitian #teamvenzo #cimtb #cimtbmichelin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278009034_160714712994173_1343033986566250492_n.jpg?_nc_cat=103&amp;ccb=1-5&amp;_nc_sid=8ae9d6&amp;_nc_ohc=OAP6tfrIb9UAX_xiFKZ&amp;_nc_ht=scontent-iad3-1.cdninstagram.com&amp;edm=AL-3X8kEAAAA&amp;oh=00_AT8OqVkiDDUscA1BZpu7v4tKlRy9OPZbyg1J3ilRN2F5Ag&amp;oe=6259DC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9356355"/>
                  </a:ext>
                </a:extLst>
              </a:tr>
            </a:tbl>
          </a:graphicData>
        </a:graphic>
      </p:graphicFrame>
      <p:sp>
        <p:nvSpPr>
          <p:cNvPr id="4" name="Text Placeholder 3">
            <a:extLst>
              <a:ext uri="{FF2B5EF4-FFF2-40B4-BE49-F238E27FC236}">
                <a16:creationId xmlns:a16="http://schemas.microsoft.com/office/drawing/2014/main" id="{455BF9CA-FAF2-4BA5-98F0-1A6E9691AE78}"/>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283423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F2916-D192-43D8-AC3D-0D8F57001D05}"/>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FE32CFD9-A74B-4E50-BFDE-33E88F301AC0}"/>
              </a:ext>
            </a:extLst>
          </p:cNvPr>
          <p:cNvGraphicFramePr>
            <a:graphicFrameLocks noGrp="1"/>
          </p:cNvGraphicFramePr>
          <p:nvPr>
            <p:ph type="tbl" sz="quarter" idx="13"/>
            <p:extLst>
              <p:ext uri="{D42A27DB-BD31-4B8C-83A1-F6EECF244321}">
                <p14:modId xmlns:p14="http://schemas.microsoft.com/office/powerpoint/2010/main" val="279887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6759496"/>
                    </a:ext>
                  </a:extLst>
                </a:gridCol>
                <a:gridCol w="1810512">
                  <a:extLst>
                    <a:ext uri="{9D8B030D-6E8A-4147-A177-3AD203B41FA5}">
                      <a16:colId xmlns:a16="http://schemas.microsoft.com/office/drawing/2014/main" val="4148563843"/>
                    </a:ext>
                  </a:extLst>
                </a:gridCol>
                <a:gridCol w="822960">
                  <a:extLst>
                    <a:ext uri="{9D8B030D-6E8A-4147-A177-3AD203B41FA5}">
                      <a16:colId xmlns:a16="http://schemas.microsoft.com/office/drawing/2014/main" val="1966928355"/>
                    </a:ext>
                  </a:extLst>
                </a:gridCol>
                <a:gridCol w="822960">
                  <a:extLst>
                    <a:ext uri="{9D8B030D-6E8A-4147-A177-3AD203B41FA5}">
                      <a16:colId xmlns:a16="http://schemas.microsoft.com/office/drawing/2014/main" val="1768708221"/>
                    </a:ext>
                  </a:extLst>
                </a:gridCol>
                <a:gridCol w="822960">
                  <a:extLst>
                    <a:ext uri="{9D8B030D-6E8A-4147-A177-3AD203B41FA5}">
                      <a16:colId xmlns:a16="http://schemas.microsoft.com/office/drawing/2014/main" val="2731525524"/>
                    </a:ext>
                  </a:extLst>
                </a:gridCol>
                <a:gridCol w="822960">
                  <a:extLst>
                    <a:ext uri="{9D8B030D-6E8A-4147-A177-3AD203B41FA5}">
                      <a16:colId xmlns:a16="http://schemas.microsoft.com/office/drawing/2014/main" val="2174199538"/>
                    </a:ext>
                  </a:extLst>
                </a:gridCol>
                <a:gridCol w="822960">
                  <a:extLst>
                    <a:ext uri="{9D8B030D-6E8A-4147-A177-3AD203B41FA5}">
                      <a16:colId xmlns:a16="http://schemas.microsoft.com/office/drawing/2014/main" val="336899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491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- 2022-04-09 18:55:57</a:t>
                      </a:r>
                      <a:r>
                        <a:rPr kumimoji="0" lang="en-US" sz="1000" b="0" i="0" u="none" strike="noStrike" kern="1200" cap="none" spc="0" normalizeH="0" baseline="0" noProof="0">
                          <a:ln>
                            <a:noFill/>
                          </a:ln>
                          <a:solidFill>
                            <a:prstClr val="black"/>
                          </a:solidFill>
                          <a:effectLst/>
                          <a:uLnTx/>
                          <a:uFillTx/>
                          <a:latin typeface="+mn-lt"/>
                          <a:ea typeface="+mn-ea"/>
                          <a:cs typeface="+mn-cs"/>
                        </a:rPr>
                        <a:t>
 Domingo 10
#copadelmundo de #xco
fernando_contreras1205 
alvaritomacias 
💻 Los acompañamos 14:15hs en Directo por redbullbike #RedBullTv 
#Somosvenzo
#venzo #venzoargentina #venzoarg #venzobikes #venzoxtreme #cimtb #cimtbmichelin #mtb #mtblife #cycling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278182469_960417277995043_8172176716567952499_n.jpg?_nc_cat=104&amp;ccb=1-5&amp;_nc_sid=8ae9d6&amp;_nc_ohc=g8zPqTvztAkAX8nnr6x&amp;_nc_ht=scontent-iad3-1.cdninstagram.com&amp;edm=AL-3X8kEAAAA&amp;oh=00_AT-WV_6RdMdOv11II243SxlCKkGPH6SHZ4eJrzydURFWlA&amp;oe=625983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81420679"/>
                  </a:ext>
                </a:extLst>
              </a:tr>
            </a:tbl>
          </a:graphicData>
        </a:graphic>
      </p:graphicFrame>
      <p:sp>
        <p:nvSpPr>
          <p:cNvPr id="4" name="Text Placeholder 3">
            <a:extLst>
              <a:ext uri="{FF2B5EF4-FFF2-40B4-BE49-F238E27FC236}">
                <a16:creationId xmlns:a16="http://schemas.microsoft.com/office/drawing/2014/main" id="{51912A72-9AF5-471E-9758-5F2BDC86745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115840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394EF-FF70-4929-B3F8-5BDEACE917A0}"/>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F0A8C90A-4086-49C2-87BE-1823DAEB0055}"/>
              </a:ext>
            </a:extLst>
          </p:cNvPr>
          <p:cNvGraphicFramePr>
            <a:graphicFrameLocks noGrp="1"/>
          </p:cNvGraphicFramePr>
          <p:nvPr>
            <p:ph type="tbl" sz="quarter" idx="13"/>
            <p:extLst>
              <p:ext uri="{D42A27DB-BD31-4B8C-83A1-F6EECF244321}">
                <p14:modId xmlns:p14="http://schemas.microsoft.com/office/powerpoint/2010/main" val="1449915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2317592"/>
                    </a:ext>
                  </a:extLst>
                </a:gridCol>
                <a:gridCol w="1810512">
                  <a:extLst>
                    <a:ext uri="{9D8B030D-6E8A-4147-A177-3AD203B41FA5}">
                      <a16:colId xmlns:a16="http://schemas.microsoft.com/office/drawing/2014/main" val="3280232196"/>
                    </a:ext>
                  </a:extLst>
                </a:gridCol>
                <a:gridCol w="822960">
                  <a:extLst>
                    <a:ext uri="{9D8B030D-6E8A-4147-A177-3AD203B41FA5}">
                      <a16:colId xmlns:a16="http://schemas.microsoft.com/office/drawing/2014/main" val="3878300967"/>
                    </a:ext>
                  </a:extLst>
                </a:gridCol>
                <a:gridCol w="822960">
                  <a:extLst>
                    <a:ext uri="{9D8B030D-6E8A-4147-A177-3AD203B41FA5}">
                      <a16:colId xmlns:a16="http://schemas.microsoft.com/office/drawing/2014/main" val="3275505836"/>
                    </a:ext>
                  </a:extLst>
                </a:gridCol>
                <a:gridCol w="822960">
                  <a:extLst>
                    <a:ext uri="{9D8B030D-6E8A-4147-A177-3AD203B41FA5}">
                      <a16:colId xmlns:a16="http://schemas.microsoft.com/office/drawing/2014/main" val="1066699351"/>
                    </a:ext>
                  </a:extLst>
                </a:gridCol>
                <a:gridCol w="822960">
                  <a:extLst>
                    <a:ext uri="{9D8B030D-6E8A-4147-A177-3AD203B41FA5}">
                      <a16:colId xmlns:a16="http://schemas.microsoft.com/office/drawing/2014/main" val="266558172"/>
                    </a:ext>
                  </a:extLst>
                </a:gridCol>
                <a:gridCol w="822960">
                  <a:extLst>
                    <a:ext uri="{9D8B030D-6E8A-4147-A177-3AD203B41FA5}">
                      <a16:colId xmlns:a16="http://schemas.microsoft.com/office/drawing/2014/main" val="139220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143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- 2022-03-30 14:54:12</a:t>
                      </a:r>
                      <a:r>
                        <a:rPr kumimoji="0" lang="en-US" sz="1000" b="0" i="0" u="none" strike="noStrike" kern="1200" cap="none" spc="0" normalizeH="0" baseline="0" noProof="0">
                          <a:ln>
                            <a:noFill/>
                          </a:ln>
                          <a:solidFill>
                            <a:prstClr val="black"/>
                          </a:solidFill>
                          <a:effectLst/>
                          <a:uLnTx/>
                          <a:uFillTx/>
                          <a:latin typeface="+mn-lt"/>
                          <a:ea typeface="+mn-ea"/>
                          <a:cs typeface="+mn-cs"/>
                        </a:rPr>
                        <a:t>
 Olmo All Terra. El camino lo hacés vos. 🚴🏻‍♀️🚴🏻
#bici #bicicleta #todoterreno #mountainbike #mtb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277481575_350803786980974_5505717800751441058_n.jpg?_nc_cat=101&amp;ccb=1-5&amp;_nc_sid=8ae9d6&amp;_nc_ohc=8nrdEPgfwkgAX-lXbNy&amp;_nc_ht=scontent-iad3-1.cdninstagram.com&amp;edm=AL-3X8kEAAAA&amp;oh=00_AT9Xa455sL_Mz5nVxzUMy_0y7vfHr6IF13jNFR4RgYszLw&amp;oe=625A4B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3944613"/>
                  </a:ext>
                </a:extLst>
              </a:tr>
            </a:tbl>
          </a:graphicData>
        </a:graphic>
      </p:graphicFrame>
      <p:sp>
        <p:nvSpPr>
          <p:cNvPr id="4" name="Text Placeholder 3">
            <a:extLst>
              <a:ext uri="{FF2B5EF4-FFF2-40B4-BE49-F238E27FC236}">
                <a16:creationId xmlns:a16="http://schemas.microsoft.com/office/drawing/2014/main" id="{98FB1C44-577D-43C5-80C3-ABA0C0E0F37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589052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AB6D-9DD2-4450-8214-F1A4C0379AC5}"/>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097FE1BC-A4CB-4044-B0BC-BBD94ADFDC52}"/>
              </a:ext>
            </a:extLst>
          </p:cNvPr>
          <p:cNvGraphicFramePr>
            <a:graphicFrameLocks noGrp="1"/>
          </p:cNvGraphicFramePr>
          <p:nvPr>
            <p:ph type="tbl" sz="quarter" idx="13"/>
            <p:extLst>
              <p:ext uri="{D42A27DB-BD31-4B8C-83A1-F6EECF244321}">
                <p14:modId xmlns:p14="http://schemas.microsoft.com/office/powerpoint/2010/main" val="198098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767110"/>
                    </a:ext>
                  </a:extLst>
                </a:gridCol>
                <a:gridCol w="1810512">
                  <a:extLst>
                    <a:ext uri="{9D8B030D-6E8A-4147-A177-3AD203B41FA5}">
                      <a16:colId xmlns:a16="http://schemas.microsoft.com/office/drawing/2014/main" val="2130839307"/>
                    </a:ext>
                  </a:extLst>
                </a:gridCol>
                <a:gridCol w="822960">
                  <a:extLst>
                    <a:ext uri="{9D8B030D-6E8A-4147-A177-3AD203B41FA5}">
                      <a16:colId xmlns:a16="http://schemas.microsoft.com/office/drawing/2014/main" val="2291937275"/>
                    </a:ext>
                  </a:extLst>
                </a:gridCol>
                <a:gridCol w="822960">
                  <a:extLst>
                    <a:ext uri="{9D8B030D-6E8A-4147-A177-3AD203B41FA5}">
                      <a16:colId xmlns:a16="http://schemas.microsoft.com/office/drawing/2014/main" val="1461735126"/>
                    </a:ext>
                  </a:extLst>
                </a:gridCol>
                <a:gridCol w="822960">
                  <a:extLst>
                    <a:ext uri="{9D8B030D-6E8A-4147-A177-3AD203B41FA5}">
                      <a16:colId xmlns:a16="http://schemas.microsoft.com/office/drawing/2014/main" val="3816972485"/>
                    </a:ext>
                  </a:extLst>
                </a:gridCol>
                <a:gridCol w="822960">
                  <a:extLst>
                    <a:ext uri="{9D8B030D-6E8A-4147-A177-3AD203B41FA5}">
                      <a16:colId xmlns:a16="http://schemas.microsoft.com/office/drawing/2014/main" val="200728789"/>
                    </a:ext>
                  </a:extLst>
                </a:gridCol>
                <a:gridCol w="822960">
                  <a:extLst>
                    <a:ext uri="{9D8B030D-6E8A-4147-A177-3AD203B41FA5}">
                      <a16:colId xmlns:a16="http://schemas.microsoft.com/office/drawing/2014/main" val="205282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510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- 2022-03-16 21:40:02</a:t>
                      </a:r>
                      <a:r>
                        <a:rPr kumimoji="0" lang="es-ES" sz="1000" b="0" i="0" u="none" strike="noStrike" kern="1200" cap="none" spc="0" normalizeH="0" baseline="0" noProof="0">
                          <a:ln>
                            <a:noFill/>
                          </a:ln>
                          <a:solidFill>
                            <a:prstClr val="black"/>
                          </a:solidFill>
                          <a:effectLst/>
                          <a:uLnTx/>
                          <a:uFillTx/>
                          <a:latin typeface="+mn-lt"/>
                          <a:ea typeface="+mn-ea"/>
                          <a:cs typeface="+mn-cs"/>
                        </a:rPr>
                        <a:t>
 Volvemos a vueltaaltascumbres 🔥❤️
Volvemos a reunirnos y estaremos presentes en la presentación de equipos de #VAC en #minaclavero el próximo 26 de Marzo.
Los invitamos a compartir y participar en la presentación de cada #team del país 🔥
y a visitar nuestro Stand, donde encontrarán las últimas novedades de #venzo ❤️🤍🖤
#SOMOSVENZO
#TEAMVENZO
#venzobikes #venzobike #venzoargentina #venzoarg #vivivenzo #cycling #ciclismoargentino #ciclismo #vueltaaltascumbres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275944046_1004104903625137_8073459261896264123_n.jpg?_nc_cat=103&amp;ccb=1-5&amp;_nc_sid=8ae9d6&amp;_nc_ohc=d7SF_IoXRxMAX8dMfF0&amp;_nc_oc=AQkkafEcDgA_GOEDIu4xKSibA6SfEAQ6iNJGVytGsdRI12AAHZLYII84kOCYRiiDAmg&amp;_nc_ht=scontent-iad3-1.cdninstagram.com&amp;edm=AL-3X8kEAAAA&amp;oh=00_AT9C-UOeVK2qgTu2aleH_3yfO6ktAl7j0tUTosykFMFuGw&amp;oe=625A466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8345154"/>
                  </a:ext>
                </a:extLst>
              </a:tr>
            </a:tbl>
          </a:graphicData>
        </a:graphic>
      </p:graphicFrame>
      <p:sp>
        <p:nvSpPr>
          <p:cNvPr id="4" name="Text Placeholder 3">
            <a:extLst>
              <a:ext uri="{FF2B5EF4-FFF2-40B4-BE49-F238E27FC236}">
                <a16:creationId xmlns:a16="http://schemas.microsoft.com/office/drawing/2014/main" id="{5F54F8B2-3D4A-405E-9D76-D8BC2DF3F636}"/>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93611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1653-E29A-43DB-A5A4-7F57AFDEBF79}"/>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DB25355F-515F-40C5-8824-E46AA053800B}"/>
              </a:ext>
            </a:extLst>
          </p:cNvPr>
          <p:cNvGraphicFramePr>
            <a:graphicFrameLocks noGrp="1"/>
          </p:cNvGraphicFramePr>
          <p:nvPr>
            <p:ph type="tbl" sz="quarter" idx="13"/>
            <p:extLst>
              <p:ext uri="{D42A27DB-BD31-4B8C-83A1-F6EECF244321}">
                <p14:modId xmlns:p14="http://schemas.microsoft.com/office/powerpoint/2010/main" val="93264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424007"/>
                    </a:ext>
                  </a:extLst>
                </a:gridCol>
                <a:gridCol w="1810512">
                  <a:extLst>
                    <a:ext uri="{9D8B030D-6E8A-4147-A177-3AD203B41FA5}">
                      <a16:colId xmlns:a16="http://schemas.microsoft.com/office/drawing/2014/main" val="3543524886"/>
                    </a:ext>
                  </a:extLst>
                </a:gridCol>
                <a:gridCol w="822960">
                  <a:extLst>
                    <a:ext uri="{9D8B030D-6E8A-4147-A177-3AD203B41FA5}">
                      <a16:colId xmlns:a16="http://schemas.microsoft.com/office/drawing/2014/main" val="2697616141"/>
                    </a:ext>
                  </a:extLst>
                </a:gridCol>
                <a:gridCol w="822960">
                  <a:extLst>
                    <a:ext uri="{9D8B030D-6E8A-4147-A177-3AD203B41FA5}">
                      <a16:colId xmlns:a16="http://schemas.microsoft.com/office/drawing/2014/main" val="428486741"/>
                    </a:ext>
                  </a:extLst>
                </a:gridCol>
                <a:gridCol w="822960">
                  <a:extLst>
                    <a:ext uri="{9D8B030D-6E8A-4147-A177-3AD203B41FA5}">
                      <a16:colId xmlns:a16="http://schemas.microsoft.com/office/drawing/2014/main" val="3605569811"/>
                    </a:ext>
                  </a:extLst>
                </a:gridCol>
                <a:gridCol w="822960">
                  <a:extLst>
                    <a:ext uri="{9D8B030D-6E8A-4147-A177-3AD203B41FA5}">
                      <a16:colId xmlns:a16="http://schemas.microsoft.com/office/drawing/2014/main" val="1972331261"/>
                    </a:ext>
                  </a:extLst>
                </a:gridCol>
                <a:gridCol w="822960">
                  <a:extLst>
                    <a:ext uri="{9D8B030D-6E8A-4147-A177-3AD203B41FA5}">
                      <a16:colId xmlns:a16="http://schemas.microsoft.com/office/drawing/2014/main" val="4112956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330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- 2022-04-08 15:13:12</a:t>
                      </a:r>
                      <a:r>
                        <a:rPr kumimoji="0" lang="en-US" sz="1000" b="0" i="0" u="none" strike="noStrike" kern="1200" cap="none" spc="0" normalizeH="0" baseline="0" noProof="0">
                          <a:ln>
                            <a:noFill/>
                          </a:ln>
                          <a:solidFill>
                            <a:prstClr val="black"/>
                          </a:solidFill>
                          <a:effectLst/>
                          <a:uLnTx/>
                          <a:uFillTx/>
                          <a:latin typeface="+mn-lt"/>
                          <a:ea typeface="+mn-ea"/>
                          <a:cs typeface="+mn-cs"/>
                        </a:rPr>
                        <a:t>
 Amelie. Vintage style. 🚲🌹
#vintagebike #urbanbike #bici #bicicletaurbana #bicicleta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277964738_152284450598197_8340229433562233002_n.jpg?_nc_cat=110&amp;ccb=1-5&amp;_nc_sid=8ae9d6&amp;_nc_ohc=u12U7Zvh-6QAX-pRell&amp;_nc_ht=scontent-iad3-1.cdninstagram.com&amp;edm=AL-3X8kEAAAA&amp;oh=00_AT-r1TQ4A9AQpn8gyPbG9STJp9MchtO-BZlpR3qc0738rw&amp;oe=62591343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390553"/>
                  </a:ext>
                </a:extLst>
              </a:tr>
            </a:tbl>
          </a:graphicData>
        </a:graphic>
      </p:graphicFrame>
      <p:sp>
        <p:nvSpPr>
          <p:cNvPr id="4" name="Text Placeholder 3">
            <a:extLst>
              <a:ext uri="{FF2B5EF4-FFF2-40B4-BE49-F238E27FC236}">
                <a16:creationId xmlns:a16="http://schemas.microsoft.com/office/drawing/2014/main" id="{25F3F974-6CF5-44DE-82BE-114D073E308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49216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23938-17AA-4D0C-B65C-3BE0F9F3472E}"/>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425D64EF-75FB-473D-A1D0-43708931788C}"/>
              </a:ext>
            </a:extLst>
          </p:cNvPr>
          <p:cNvGraphicFramePr>
            <a:graphicFrameLocks noGrp="1"/>
          </p:cNvGraphicFramePr>
          <p:nvPr>
            <p:ph type="tbl" sz="quarter" idx="13"/>
            <p:extLst>
              <p:ext uri="{D42A27DB-BD31-4B8C-83A1-F6EECF244321}">
                <p14:modId xmlns:p14="http://schemas.microsoft.com/office/powerpoint/2010/main" val="52754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9486140"/>
                    </a:ext>
                  </a:extLst>
                </a:gridCol>
                <a:gridCol w="1810512">
                  <a:extLst>
                    <a:ext uri="{9D8B030D-6E8A-4147-A177-3AD203B41FA5}">
                      <a16:colId xmlns:a16="http://schemas.microsoft.com/office/drawing/2014/main" val="1490803084"/>
                    </a:ext>
                  </a:extLst>
                </a:gridCol>
                <a:gridCol w="822960">
                  <a:extLst>
                    <a:ext uri="{9D8B030D-6E8A-4147-A177-3AD203B41FA5}">
                      <a16:colId xmlns:a16="http://schemas.microsoft.com/office/drawing/2014/main" val="1185167848"/>
                    </a:ext>
                  </a:extLst>
                </a:gridCol>
                <a:gridCol w="822960">
                  <a:extLst>
                    <a:ext uri="{9D8B030D-6E8A-4147-A177-3AD203B41FA5}">
                      <a16:colId xmlns:a16="http://schemas.microsoft.com/office/drawing/2014/main" val="2058422639"/>
                    </a:ext>
                  </a:extLst>
                </a:gridCol>
                <a:gridCol w="822960">
                  <a:extLst>
                    <a:ext uri="{9D8B030D-6E8A-4147-A177-3AD203B41FA5}">
                      <a16:colId xmlns:a16="http://schemas.microsoft.com/office/drawing/2014/main" val="1481993220"/>
                    </a:ext>
                  </a:extLst>
                </a:gridCol>
                <a:gridCol w="822960">
                  <a:extLst>
                    <a:ext uri="{9D8B030D-6E8A-4147-A177-3AD203B41FA5}">
                      <a16:colId xmlns:a16="http://schemas.microsoft.com/office/drawing/2014/main" val="1468650904"/>
                    </a:ext>
                  </a:extLst>
                </a:gridCol>
                <a:gridCol w="822960">
                  <a:extLst>
                    <a:ext uri="{9D8B030D-6E8A-4147-A177-3AD203B41FA5}">
                      <a16:colId xmlns:a16="http://schemas.microsoft.com/office/drawing/2014/main" val="147696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541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- 2022-04-06 17:46:38</a:t>
                      </a:r>
                      <a:r>
                        <a:rPr kumimoji="0" lang="en-US" sz="1000" b="0" i="0" u="none" strike="noStrike" kern="1200" cap="none" spc="0" normalizeH="0" baseline="0" noProof="0">
                          <a:ln>
                            <a:noFill/>
                          </a:ln>
                          <a:solidFill>
                            <a:prstClr val="black"/>
                          </a:solidFill>
                          <a:effectLst/>
                          <a:uLnTx/>
                          <a:uFillTx/>
                          <a:latin typeface="+mn-lt"/>
                          <a:ea typeface="+mn-ea"/>
                          <a:cs typeface="+mn-cs"/>
                        </a:rPr>
                        <a:t>
 Este fin de semana, integrantes del teamvenzo.arg estarán participando de la Primer Fecha de la #CopadelMundo de #XCO junto a las #venzoxtreme 🔥
.
Les compartimos en este post, los horarios de transmisión en vivo por #RedBullTV 👉🏻 Link en redbullbike
.
.
Estaremos todos apoyando a nuestros #ciclistas y al crecimiento del #ciclismoargentino en el mundo ✊🏻🔥
.
.
#somosvenzo #venzo #venzoargentina #venzoarg #cycling #mtb #cyclinglife #mtblife #uci #ucimtbworldcup #ucimtb #facimo #teamvenzo #cimtb #cimtbmichelin
cimtb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277898193_153008703857305_21559685012849459_n.jpg?_nc_cat=103&amp;ccb=1-5&amp;_nc_sid=8ae9d6&amp;_nc_ohc=rutUXInFM2IAX8uj-8L&amp;_nc_ht=scontent-iad3-1.cdninstagram.com&amp;edm=AL-3X8kEAAAA&amp;oh=00_AT_pXI7WrP5PpEioefDr6c1uTNl1SKFvQ6ExqGv6y8E0ig&amp;oe=6258E2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1749985"/>
                  </a:ext>
                </a:extLst>
              </a:tr>
            </a:tbl>
          </a:graphicData>
        </a:graphic>
      </p:graphicFrame>
      <p:sp>
        <p:nvSpPr>
          <p:cNvPr id="4" name="Text Placeholder 3">
            <a:extLst>
              <a:ext uri="{FF2B5EF4-FFF2-40B4-BE49-F238E27FC236}">
                <a16:creationId xmlns:a16="http://schemas.microsoft.com/office/drawing/2014/main" id="{B42E0DA6-9DEA-4771-89F9-AA5A3091A7F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5648578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C6E12-4590-49CE-931E-6C8B4ECDC396}"/>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3F9DE3D0-629D-4828-AF97-09CB5C3179E7}"/>
              </a:ext>
            </a:extLst>
          </p:cNvPr>
          <p:cNvGraphicFramePr>
            <a:graphicFrameLocks noGrp="1"/>
          </p:cNvGraphicFramePr>
          <p:nvPr>
            <p:ph type="tbl" sz="quarter" idx="13"/>
            <p:extLst>
              <p:ext uri="{D42A27DB-BD31-4B8C-83A1-F6EECF244321}">
                <p14:modId xmlns:p14="http://schemas.microsoft.com/office/powerpoint/2010/main" val="428331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07093649"/>
                    </a:ext>
                  </a:extLst>
                </a:gridCol>
                <a:gridCol w="1810512">
                  <a:extLst>
                    <a:ext uri="{9D8B030D-6E8A-4147-A177-3AD203B41FA5}">
                      <a16:colId xmlns:a16="http://schemas.microsoft.com/office/drawing/2014/main" val="2829921838"/>
                    </a:ext>
                  </a:extLst>
                </a:gridCol>
                <a:gridCol w="822960">
                  <a:extLst>
                    <a:ext uri="{9D8B030D-6E8A-4147-A177-3AD203B41FA5}">
                      <a16:colId xmlns:a16="http://schemas.microsoft.com/office/drawing/2014/main" val="1248428141"/>
                    </a:ext>
                  </a:extLst>
                </a:gridCol>
                <a:gridCol w="822960">
                  <a:extLst>
                    <a:ext uri="{9D8B030D-6E8A-4147-A177-3AD203B41FA5}">
                      <a16:colId xmlns:a16="http://schemas.microsoft.com/office/drawing/2014/main" val="3488465539"/>
                    </a:ext>
                  </a:extLst>
                </a:gridCol>
                <a:gridCol w="822960">
                  <a:extLst>
                    <a:ext uri="{9D8B030D-6E8A-4147-A177-3AD203B41FA5}">
                      <a16:colId xmlns:a16="http://schemas.microsoft.com/office/drawing/2014/main" val="3754237260"/>
                    </a:ext>
                  </a:extLst>
                </a:gridCol>
                <a:gridCol w="822960">
                  <a:extLst>
                    <a:ext uri="{9D8B030D-6E8A-4147-A177-3AD203B41FA5}">
                      <a16:colId xmlns:a16="http://schemas.microsoft.com/office/drawing/2014/main" val="14056180"/>
                    </a:ext>
                  </a:extLst>
                </a:gridCol>
                <a:gridCol w="822960">
                  <a:extLst>
                    <a:ext uri="{9D8B030D-6E8A-4147-A177-3AD203B41FA5}">
                      <a16:colId xmlns:a16="http://schemas.microsoft.com/office/drawing/2014/main" val="1008066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88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- 2022-03-20 20:47:09</a:t>
                      </a:r>
                      <a:r>
                        <a:rPr kumimoji="0" lang="en-US" sz="1000" b="0" i="0" u="none" strike="noStrike" kern="1200" cap="none" spc="0" normalizeH="0" baseline="0" noProof="0">
                          <a:ln>
                            <a:noFill/>
                          </a:ln>
                          <a:solidFill>
                            <a:prstClr val="black"/>
                          </a:solidFill>
                          <a:effectLst/>
                          <a:uLnTx/>
                          <a:uFillTx/>
                          <a:latin typeface="+mn-lt"/>
                          <a:ea typeface="+mn-ea"/>
                          <a:cs typeface="+mn-cs"/>
                        </a:rPr>
                        <a:t>
 Visitá nuestro #puntovenzo este próximo fin de semana en vueltaaltascumbres
.
Te mostraremos lo último de #venzo y brindaremos información de todos nuestros productos. 
.
Las #doblesvenzo ya están disponibles en el mercado argentino.
Vení a ver de cerca las tan esperadas #venzoxtreme
.
.
Nos vemos en una semana!
#Somosvenzo
.
.
#vac #vueltaaltascumbres #venzobikes #venzobike #ciclismo #ciclismoargentino #cycling #cyclinglife #xc #xco #mtb #mtblife #mountainbike #xcm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276232224_491056812613067_7834818133482165389_n.jpg?_nc_cat=106&amp;ccb=1-5&amp;_nc_sid=8ae9d6&amp;_nc_ohc=z5eTuFlXqV0AX_3OKmt&amp;_nc_ht=scontent-iad3-1.cdninstagram.com&amp;edm=AL-3X8kEAAAA&amp;oh=00_AT-Cg_v0RTDGnyeGOgZkdztOMfcZI3c77mRpV8pShJK1-w&amp;oe=62589A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5718165"/>
                  </a:ext>
                </a:extLst>
              </a:tr>
            </a:tbl>
          </a:graphicData>
        </a:graphic>
      </p:graphicFrame>
      <p:sp>
        <p:nvSpPr>
          <p:cNvPr id="4" name="Text Placeholder 3">
            <a:extLst>
              <a:ext uri="{FF2B5EF4-FFF2-40B4-BE49-F238E27FC236}">
                <a16:creationId xmlns:a16="http://schemas.microsoft.com/office/drawing/2014/main" id="{B7FB40F4-EC4A-4964-A7DC-0EF873BF1587}"/>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78389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477C-3534-464C-9D20-F0C1BB124C45}"/>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EE02A2C5-7CCF-4D0E-B432-7248B198182E}"/>
              </a:ext>
            </a:extLst>
          </p:cNvPr>
          <p:cNvGraphicFramePr>
            <a:graphicFrameLocks noGrp="1"/>
          </p:cNvGraphicFramePr>
          <p:nvPr>
            <p:ph type="tbl" sz="quarter" idx="13"/>
            <p:extLst>
              <p:ext uri="{D42A27DB-BD31-4B8C-83A1-F6EECF244321}">
                <p14:modId xmlns:p14="http://schemas.microsoft.com/office/powerpoint/2010/main" val="421022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9840060"/>
                    </a:ext>
                  </a:extLst>
                </a:gridCol>
                <a:gridCol w="1810512">
                  <a:extLst>
                    <a:ext uri="{9D8B030D-6E8A-4147-A177-3AD203B41FA5}">
                      <a16:colId xmlns:a16="http://schemas.microsoft.com/office/drawing/2014/main" val="304077238"/>
                    </a:ext>
                  </a:extLst>
                </a:gridCol>
                <a:gridCol w="822960">
                  <a:extLst>
                    <a:ext uri="{9D8B030D-6E8A-4147-A177-3AD203B41FA5}">
                      <a16:colId xmlns:a16="http://schemas.microsoft.com/office/drawing/2014/main" val="4132636491"/>
                    </a:ext>
                  </a:extLst>
                </a:gridCol>
                <a:gridCol w="822960">
                  <a:extLst>
                    <a:ext uri="{9D8B030D-6E8A-4147-A177-3AD203B41FA5}">
                      <a16:colId xmlns:a16="http://schemas.microsoft.com/office/drawing/2014/main" val="4162766626"/>
                    </a:ext>
                  </a:extLst>
                </a:gridCol>
                <a:gridCol w="822960">
                  <a:extLst>
                    <a:ext uri="{9D8B030D-6E8A-4147-A177-3AD203B41FA5}">
                      <a16:colId xmlns:a16="http://schemas.microsoft.com/office/drawing/2014/main" val="2982048259"/>
                    </a:ext>
                  </a:extLst>
                </a:gridCol>
                <a:gridCol w="822960">
                  <a:extLst>
                    <a:ext uri="{9D8B030D-6E8A-4147-A177-3AD203B41FA5}">
                      <a16:colId xmlns:a16="http://schemas.microsoft.com/office/drawing/2014/main" val="3473038965"/>
                    </a:ext>
                  </a:extLst>
                </a:gridCol>
                <a:gridCol w="822960">
                  <a:extLst>
                    <a:ext uri="{9D8B030D-6E8A-4147-A177-3AD203B41FA5}">
                      <a16:colId xmlns:a16="http://schemas.microsoft.com/office/drawing/2014/main" val="7554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23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- 2022-03-23 11:17:35</a:t>
                      </a:r>
                      <a:r>
                        <a:rPr kumimoji="0" lang="en-US" sz="1000" b="0" i="0" u="none" strike="noStrike" kern="1200" cap="none" spc="0" normalizeH="0" baseline="0" noProof="0">
                          <a:ln>
                            <a:noFill/>
                          </a:ln>
                          <a:solidFill>
                            <a:prstClr val="black"/>
                          </a:solidFill>
                          <a:effectLst/>
                          <a:uLnTx/>
                          <a:uFillTx/>
                          <a:latin typeface="+mn-lt"/>
                          <a:ea typeface="+mn-ea"/>
                          <a:cs typeface="+mn-cs"/>
                        </a:rPr>
                        <a:t>
 ::
#RaleighTeam
Con los mismos colores y la misma pasión, siempre dejándolo todo, el equipo Azzurra estrena nueva casaca en este 2022.
La vas a ver pasar por las pistas desafiando todos los terrenos y la vas a ver subirse a los podios de toda la Argentina.
.
🚲 #SomosRaleigh
.
.
.
.
#RaleighTeam #FamiliaAzzurra #Mojave #MejorEnBici #SomosRaleigh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277146705_837463587644352_6086532251341649086_n.jpg?_nc_cat=108&amp;ccb=1-5&amp;_nc_sid=8ae9d6&amp;_nc_ohc=9ufEj_ObcKcAX_ydrym&amp;_nc_ht=scontent-iad3-1.cdninstagram.com&amp;edm=AL-3X8kEAAAA&amp;oh=00_AT92LdI_mbhqVLlHvHE_ANtyh5vKM2L3QT88yv61ZRItSg&amp;oe=62589D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2109546"/>
                  </a:ext>
                </a:extLst>
              </a:tr>
            </a:tbl>
          </a:graphicData>
        </a:graphic>
      </p:graphicFrame>
      <p:sp>
        <p:nvSpPr>
          <p:cNvPr id="4" name="Text Placeholder 3">
            <a:extLst>
              <a:ext uri="{FF2B5EF4-FFF2-40B4-BE49-F238E27FC236}">
                <a16:creationId xmlns:a16="http://schemas.microsoft.com/office/drawing/2014/main" id="{AB5B1375-C58E-4639-AA16-A0E5844F7C2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262179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68BA-7A7A-4598-AE7F-77E7DD422AD1}"/>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5B8BB275-30A2-4744-8F7F-C2129AF00561}"/>
              </a:ext>
            </a:extLst>
          </p:cNvPr>
          <p:cNvGraphicFramePr>
            <a:graphicFrameLocks noGrp="1"/>
          </p:cNvGraphicFramePr>
          <p:nvPr>
            <p:ph type="tbl" sz="quarter" idx="13"/>
            <p:extLst>
              <p:ext uri="{D42A27DB-BD31-4B8C-83A1-F6EECF244321}">
                <p14:modId xmlns:p14="http://schemas.microsoft.com/office/powerpoint/2010/main" val="185616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2139588"/>
                    </a:ext>
                  </a:extLst>
                </a:gridCol>
                <a:gridCol w="1810512">
                  <a:extLst>
                    <a:ext uri="{9D8B030D-6E8A-4147-A177-3AD203B41FA5}">
                      <a16:colId xmlns:a16="http://schemas.microsoft.com/office/drawing/2014/main" val="10137506"/>
                    </a:ext>
                  </a:extLst>
                </a:gridCol>
                <a:gridCol w="822960">
                  <a:extLst>
                    <a:ext uri="{9D8B030D-6E8A-4147-A177-3AD203B41FA5}">
                      <a16:colId xmlns:a16="http://schemas.microsoft.com/office/drawing/2014/main" val="2981691565"/>
                    </a:ext>
                  </a:extLst>
                </a:gridCol>
                <a:gridCol w="822960">
                  <a:extLst>
                    <a:ext uri="{9D8B030D-6E8A-4147-A177-3AD203B41FA5}">
                      <a16:colId xmlns:a16="http://schemas.microsoft.com/office/drawing/2014/main" val="2288827559"/>
                    </a:ext>
                  </a:extLst>
                </a:gridCol>
                <a:gridCol w="822960">
                  <a:extLst>
                    <a:ext uri="{9D8B030D-6E8A-4147-A177-3AD203B41FA5}">
                      <a16:colId xmlns:a16="http://schemas.microsoft.com/office/drawing/2014/main" val="2905144277"/>
                    </a:ext>
                  </a:extLst>
                </a:gridCol>
                <a:gridCol w="822960">
                  <a:extLst>
                    <a:ext uri="{9D8B030D-6E8A-4147-A177-3AD203B41FA5}">
                      <a16:colId xmlns:a16="http://schemas.microsoft.com/office/drawing/2014/main" val="1370247288"/>
                    </a:ext>
                  </a:extLst>
                </a:gridCol>
                <a:gridCol w="822960">
                  <a:extLst>
                    <a:ext uri="{9D8B030D-6E8A-4147-A177-3AD203B41FA5}">
                      <a16:colId xmlns:a16="http://schemas.microsoft.com/office/drawing/2014/main" val="201080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439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- 2022-03-29 12:30:08</a:t>
                      </a:r>
                      <a:r>
                        <a:rPr kumimoji="0" lang="en-US" sz="1000" b="0" i="0" u="none" strike="noStrike" kern="1200" cap="none" spc="0" normalizeH="0" baseline="0" noProof="0">
                          <a:ln>
                            <a:noFill/>
                          </a:ln>
                          <a:solidFill>
                            <a:prstClr val="black"/>
                          </a:solidFill>
                          <a:effectLst/>
                          <a:uLnTx/>
                          <a:uFillTx/>
                          <a:latin typeface="+mn-lt"/>
                          <a:ea typeface="+mn-ea"/>
                          <a:cs typeface="+mn-cs"/>
                        </a:rPr>
                        <a:t>
 &gt; Martes con M de " 𝗠𝗲 𝗺𝗲𝗿𝗲𝘇𝗰𝗼 𝘂𝗻𝗮 𝗻𝘂𝗲𝘃𝗮 𝗧𝗼𝗽𝗺𝗲𝗴𝗮 " 🙈 🙈
.
No lo pienses más, estás 𝙖 𝙪𝙣 𝙘𝙡𝙞𝙘𝙠 𝙙𝙚 𝙩𝙚𝙣𝙚𝙧𝙡𝙖. Corré a nuestra web [link en bio] y elegí a tu próxima compañera de rutas 😍💕🚲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277400547_815705552718805_5474121277418440406_n.jpg?_nc_cat=107&amp;ccb=1-5&amp;_nc_sid=8ae9d6&amp;_nc_ohc=Jlfzf8aYLyoAX_N0QmG&amp;_nc_ht=scontent-iad3-2.cdninstagram.com&amp;edm=AL-3X8kEAAAA&amp;oh=00_AT-NZegHuvVRvHg3bOth1rb5sCIpmc9p7-GZFXqyVUuXCw&amp;oe=62599870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041052"/>
                  </a:ext>
                </a:extLst>
              </a:tr>
            </a:tbl>
          </a:graphicData>
        </a:graphic>
      </p:graphicFrame>
      <p:sp>
        <p:nvSpPr>
          <p:cNvPr id="4" name="Text Placeholder 3">
            <a:extLst>
              <a:ext uri="{FF2B5EF4-FFF2-40B4-BE49-F238E27FC236}">
                <a16:creationId xmlns:a16="http://schemas.microsoft.com/office/drawing/2014/main" id="{7CFCD6CD-34CF-4715-94EC-81BFF854F25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86741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1B7C-0BC8-4C9D-8F2D-E0E847E389F6}"/>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3A9E84BA-7B43-4308-8976-73A6E6E79929}"/>
              </a:ext>
            </a:extLst>
          </p:cNvPr>
          <p:cNvGraphicFramePr>
            <a:graphicFrameLocks noGrp="1"/>
          </p:cNvGraphicFramePr>
          <p:nvPr>
            <p:ph type="tbl" sz="quarter" idx="13"/>
            <p:extLst>
              <p:ext uri="{D42A27DB-BD31-4B8C-83A1-F6EECF244321}">
                <p14:modId xmlns:p14="http://schemas.microsoft.com/office/powerpoint/2010/main" val="48544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2347986"/>
                    </a:ext>
                  </a:extLst>
                </a:gridCol>
                <a:gridCol w="1810512">
                  <a:extLst>
                    <a:ext uri="{9D8B030D-6E8A-4147-A177-3AD203B41FA5}">
                      <a16:colId xmlns:a16="http://schemas.microsoft.com/office/drawing/2014/main" val="156318709"/>
                    </a:ext>
                  </a:extLst>
                </a:gridCol>
                <a:gridCol w="822960">
                  <a:extLst>
                    <a:ext uri="{9D8B030D-6E8A-4147-A177-3AD203B41FA5}">
                      <a16:colId xmlns:a16="http://schemas.microsoft.com/office/drawing/2014/main" val="2400319672"/>
                    </a:ext>
                  </a:extLst>
                </a:gridCol>
                <a:gridCol w="822960">
                  <a:extLst>
                    <a:ext uri="{9D8B030D-6E8A-4147-A177-3AD203B41FA5}">
                      <a16:colId xmlns:a16="http://schemas.microsoft.com/office/drawing/2014/main" val="1263804396"/>
                    </a:ext>
                  </a:extLst>
                </a:gridCol>
                <a:gridCol w="822960">
                  <a:extLst>
                    <a:ext uri="{9D8B030D-6E8A-4147-A177-3AD203B41FA5}">
                      <a16:colId xmlns:a16="http://schemas.microsoft.com/office/drawing/2014/main" val="622132938"/>
                    </a:ext>
                  </a:extLst>
                </a:gridCol>
                <a:gridCol w="822960">
                  <a:extLst>
                    <a:ext uri="{9D8B030D-6E8A-4147-A177-3AD203B41FA5}">
                      <a16:colId xmlns:a16="http://schemas.microsoft.com/office/drawing/2014/main" val="495368084"/>
                    </a:ext>
                  </a:extLst>
                </a:gridCol>
                <a:gridCol w="822960">
                  <a:extLst>
                    <a:ext uri="{9D8B030D-6E8A-4147-A177-3AD203B41FA5}">
                      <a16:colId xmlns:a16="http://schemas.microsoft.com/office/drawing/2014/main" val="1446035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870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- 2022-03-18 16:19:28</a:t>
                      </a:r>
                      <a:r>
                        <a:rPr kumimoji="0" lang="en-US" sz="1000" b="0" i="0" u="none" strike="noStrike" kern="1200" cap="none" spc="0" normalizeH="0" baseline="0" noProof="0">
                          <a:ln>
                            <a:noFill/>
                          </a:ln>
                          <a:solidFill>
                            <a:prstClr val="black"/>
                          </a:solidFill>
                          <a:effectLst/>
                          <a:uLnTx/>
                          <a:uFillTx/>
                          <a:latin typeface="+mn-lt"/>
                          <a:ea typeface="+mn-ea"/>
                          <a:cs typeface="+mn-cs"/>
                        </a:rPr>
                        <a:t>
 Elegido por ustedes como el #𝐉𝐮𝐠𝐚𝐝𝐨𝐫𝐌𝐨𝐭𝐨𝐦𝐞𝐥 de Febrero, 𝐉𝐮𝐥𝐢𝐚́𝐧 Á𝐥𝐯𝐚𝐫𝐞𝐳 recibió su premio. ¡Gracias por la buena onda, Juli! 😃
¿Quién será el próximo jugador ganador? 🤔
Bancamos el fútbol argentino.⁣⁣⁣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275953778_4898548680265690_2434118354050459896_n.jpg?_nc_cat=110&amp;ccb=1-5&amp;_nc_sid=8ae9d6&amp;_nc_ohc=1hd0oviLmPsAX88mt7S&amp;_nc_ht=scontent-iad3-1.cdninstagram.com&amp;edm=AL-3X8kEAAAA&amp;oh=00_AT_caIev-wizoIB4uJWWMf3NxxssvZkuM17IFusXwGVf0g&amp;oe=6259C1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2875320"/>
                  </a:ext>
                </a:extLst>
              </a:tr>
            </a:tbl>
          </a:graphicData>
        </a:graphic>
      </p:graphicFrame>
      <p:sp>
        <p:nvSpPr>
          <p:cNvPr id="4" name="Text Placeholder 3">
            <a:extLst>
              <a:ext uri="{FF2B5EF4-FFF2-40B4-BE49-F238E27FC236}">
                <a16:creationId xmlns:a16="http://schemas.microsoft.com/office/drawing/2014/main" id="{C11C0D67-A6A1-4B5B-AF65-9A28C91F459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036430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E8F6-EC74-49CA-A780-B9865C524ADF}"/>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6C3BC82D-3958-47CE-A20B-38C82FE20D02}"/>
              </a:ext>
            </a:extLst>
          </p:cNvPr>
          <p:cNvGraphicFramePr>
            <a:graphicFrameLocks noGrp="1"/>
          </p:cNvGraphicFramePr>
          <p:nvPr>
            <p:ph type="tbl" sz="quarter" idx="13"/>
            <p:extLst>
              <p:ext uri="{D42A27DB-BD31-4B8C-83A1-F6EECF244321}">
                <p14:modId xmlns:p14="http://schemas.microsoft.com/office/powerpoint/2010/main" val="61403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9472566"/>
                    </a:ext>
                  </a:extLst>
                </a:gridCol>
                <a:gridCol w="1810512">
                  <a:extLst>
                    <a:ext uri="{9D8B030D-6E8A-4147-A177-3AD203B41FA5}">
                      <a16:colId xmlns:a16="http://schemas.microsoft.com/office/drawing/2014/main" val="3497544213"/>
                    </a:ext>
                  </a:extLst>
                </a:gridCol>
                <a:gridCol w="822960">
                  <a:extLst>
                    <a:ext uri="{9D8B030D-6E8A-4147-A177-3AD203B41FA5}">
                      <a16:colId xmlns:a16="http://schemas.microsoft.com/office/drawing/2014/main" val="150096558"/>
                    </a:ext>
                  </a:extLst>
                </a:gridCol>
                <a:gridCol w="822960">
                  <a:extLst>
                    <a:ext uri="{9D8B030D-6E8A-4147-A177-3AD203B41FA5}">
                      <a16:colId xmlns:a16="http://schemas.microsoft.com/office/drawing/2014/main" val="3175501836"/>
                    </a:ext>
                  </a:extLst>
                </a:gridCol>
                <a:gridCol w="822960">
                  <a:extLst>
                    <a:ext uri="{9D8B030D-6E8A-4147-A177-3AD203B41FA5}">
                      <a16:colId xmlns:a16="http://schemas.microsoft.com/office/drawing/2014/main" val="2081385491"/>
                    </a:ext>
                  </a:extLst>
                </a:gridCol>
                <a:gridCol w="822960">
                  <a:extLst>
                    <a:ext uri="{9D8B030D-6E8A-4147-A177-3AD203B41FA5}">
                      <a16:colId xmlns:a16="http://schemas.microsoft.com/office/drawing/2014/main" val="1689830111"/>
                    </a:ext>
                  </a:extLst>
                </a:gridCol>
                <a:gridCol w="822960">
                  <a:extLst>
                    <a:ext uri="{9D8B030D-6E8A-4147-A177-3AD203B41FA5}">
                      <a16:colId xmlns:a16="http://schemas.microsoft.com/office/drawing/2014/main" val="3143491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90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- 2022-03-16 12:30:09</a:t>
                      </a:r>
                      <a:r>
                        <a:rPr kumimoji="0" lang="en-US" sz="1000" b="0" i="0" u="none" strike="noStrike" kern="1200" cap="none" spc="0" normalizeH="0" baseline="0" noProof="0">
                          <a:ln>
                            <a:noFill/>
                          </a:ln>
                          <a:solidFill>
                            <a:prstClr val="black"/>
                          </a:solidFill>
                          <a:effectLst/>
                          <a:uLnTx/>
                          <a:uFillTx/>
                          <a:latin typeface="+mn-lt"/>
                          <a:ea typeface="+mn-ea"/>
                          <a:cs typeface="+mn-cs"/>
                        </a:rPr>
                        <a:t>
 Tenemos una sola casa: 𝗻𝘂𝗲𝘀𝘁𝗿𝗼 𝗽𝗹𝗮𝗻𝗲𝘁𝗮 🌎 ¿Hacés algo para ayudar a 𝙘𝙪𝙞𝙙𝙖𝙧𝙡𝙤? ✨♻
.
Movete 𝙨𝙪𝙨𝙩𝙚𝙣𝙩𝙖𝙗𝙡𝙚 🌱, movete diferente 🙌, 𝙢𝙤𝙫𝙚𝙩𝙚 𝙚𝙣 𝙗𝙞𝙘𝙞 🚲❣
.
.
.
.
#topmega #tubicitumundo #actitudtopmega #adrenalina #aventura #ciclismo #ciclismourbano #ciclismoargentina #bicis #bicicletas #mtbargentina #mtblife #mtblifestyle #movilidadsustentable #mountainbike #cycling #fitness #vidasustentable #movetediferente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275804782_680738996681997_5040313235433073889_n.jpg?_nc_cat=108&amp;ccb=1-5&amp;_nc_sid=8ae9d6&amp;_nc_ohc=vGsP6z3p-0oAX9_uSgO&amp;_nc_ht=scontent-iad3-2.cdninstagram.com&amp;edm=AL-3X8kEAAAA&amp;oh=00_AT__BOoWEGMvSrtddIrZvC3JnXw_jL7NA1PxOpJseMuIfQ&amp;oe=625A112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0188852"/>
                  </a:ext>
                </a:extLst>
              </a:tr>
            </a:tbl>
          </a:graphicData>
        </a:graphic>
      </p:graphicFrame>
      <p:sp>
        <p:nvSpPr>
          <p:cNvPr id="4" name="Text Placeholder 3">
            <a:extLst>
              <a:ext uri="{FF2B5EF4-FFF2-40B4-BE49-F238E27FC236}">
                <a16:creationId xmlns:a16="http://schemas.microsoft.com/office/drawing/2014/main" id="{6A36C033-C488-4E23-A234-B086C3D941C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057098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D14C3-1F62-4A84-9A1A-AEE07A59BDF4}"/>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8795D50F-0224-49D3-A132-071106B2BCC0}"/>
              </a:ext>
            </a:extLst>
          </p:cNvPr>
          <p:cNvGraphicFramePr>
            <a:graphicFrameLocks noGrp="1"/>
          </p:cNvGraphicFramePr>
          <p:nvPr>
            <p:ph type="tbl" sz="quarter" idx="13"/>
            <p:extLst>
              <p:ext uri="{D42A27DB-BD31-4B8C-83A1-F6EECF244321}">
                <p14:modId xmlns:p14="http://schemas.microsoft.com/office/powerpoint/2010/main" val="196554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47552056"/>
                    </a:ext>
                  </a:extLst>
                </a:gridCol>
                <a:gridCol w="1810512">
                  <a:extLst>
                    <a:ext uri="{9D8B030D-6E8A-4147-A177-3AD203B41FA5}">
                      <a16:colId xmlns:a16="http://schemas.microsoft.com/office/drawing/2014/main" val="2080586337"/>
                    </a:ext>
                  </a:extLst>
                </a:gridCol>
                <a:gridCol w="822960">
                  <a:extLst>
                    <a:ext uri="{9D8B030D-6E8A-4147-A177-3AD203B41FA5}">
                      <a16:colId xmlns:a16="http://schemas.microsoft.com/office/drawing/2014/main" val="3191534074"/>
                    </a:ext>
                  </a:extLst>
                </a:gridCol>
                <a:gridCol w="822960">
                  <a:extLst>
                    <a:ext uri="{9D8B030D-6E8A-4147-A177-3AD203B41FA5}">
                      <a16:colId xmlns:a16="http://schemas.microsoft.com/office/drawing/2014/main" val="2824069510"/>
                    </a:ext>
                  </a:extLst>
                </a:gridCol>
                <a:gridCol w="822960">
                  <a:extLst>
                    <a:ext uri="{9D8B030D-6E8A-4147-A177-3AD203B41FA5}">
                      <a16:colId xmlns:a16="http://schemas.microsoft.com/office/drawing/2014/main" val="3539283048"/>
                    </a:ext>
                  </a:extLst>
                </a:gridCol>
                <a:gridCol w="822960">
                  <a:extLst>
                    <a:ext uri="{9D8B030D-6E8A-4147-A177-3AD203B41FA5}">
                      <a16:colId xmlns:a16="http://schemas.microsoft.com/office/drawing/2014/main" val="2607043299"/>
                    </a:ext>
                  </a:extLst>
                </a:gridCol>
                <a:gridCol w="822960">
                  <a:extLst>
                    <a:ext uri="{9D8B030D-6E8A-4147-A177-3AD203B41FA5}">
                      <a16:colId xmlns:a16="http://schemas.microsoft.com/office/drawing/2014/main" val="242251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040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- 2022-03-21 14:49:14</a:t>
                      </a:r>
                      <a:r>
                        <a:rPr kumimoji="0" lang="es-ES" sz="1000" b="0" i="0" u="none" strike="noStrike" kern="1200" cap="none" spc="0" normalizeH="0" baseline="0" noProof="0">
                          <a:ln>
                            <a:noFill/>
                          </a:ln>
                          <a:solidFill>
                            <a:prstClr val="black"/>
                          </a:solidFill>
                          <a:effectLst/>
                          <a:uLnTx/>
                          <a:uFillTx/>
                          <a:latin typeface="+mn-lt"/>
                          <a:ea typeface="+mn-ea"/>
                          <a:cs typeface="+mn-cs"/>
                        </a:rPr>
                        <a:t>
 ::
Sauco-Prato / Prato-Sauco. Esta dupla que viene levantando podios en este 2022, hizo lo suyo el fin de semana en La vuelta al Rincón, que se corrió en la localidad de Salto. Una carrera de 60 km en tres vueltas, muy exigente por el gran nivel de corredores que participaron, pero que no fue obstáculo para llegaran a la meta en un formidable 1-2, siguiendo un trabajo de equipo que le dio a Fernando Sauco el primer puesto de la general, siendo el segundo para Mauricio Prato a unos 3 minutos del tercero. La misma que habían llevado adelante el fin de semana anterior en Alberdi, pero cambiando puestos.
.
.
Felicitaciones para Fernando y Mauricio, grandes representantes de la camiseta Azzurra
.
.
.
.
🚲 #SomosRaleigh
.
.
.
#TeamAzzurra #Mojave #MejorEnBici #SomosRaleigh #FamiliaAzzurra #CiclismoResponsable #DesafiandoTodosLosTerrenos #mtblife #mtb #mtblove #mtbiking #DesafioRaleigh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277030547_105690772034014_461983199307240480_n.jpg?_nc_cat=104&amp;ccb=1-5&amp;_nc_sid=8ae9d6&amp;_nc_ohc=9O9vxlamc08AX_890mK&amp;_nc_ht=scontent-iad3-1.cdninstagram.com&amp;edm=AL-3X8kEAAAA&amp;oh=00_AT9WdV_z2fCxAyQYNSMKmb55e5uC2TVNpzgUazS0-35Few&amp;oe=625A310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61103672"/>
                  </a:ext>
                </a:extLst>
              </a:tr>
            </a:tbl>
          </a:graphicData>
        </a:graphic>
      </p:graphicFrame>
      <p:sp>
        <p:nvSpPr>
          <p:cNvPr id="4" name="Text Placeholder 3">
            <a:extLst>
              <a:ext uri="{FF2B5EF4-FFF2-40B4-BE49-F238E27FC236}">
                <a16:creationId xmlns:a16="http://schemas.microsoft.com/office/drawing/2014/main" id="{9D0B90AF-18F4-460A-A1D5-851E393B222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544781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D1-940E-40F5-9AF3-35DD403D97B8}"/>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E186D7D1-BAD4-4539-8CBC-2AC4221C1BB6}"/>
              </a:ext>
            </a:extLst>
          </p:cNvPr>
          <p:cNvGraphicFramePr>
            <a:graphicFrameLocks noGrp="1"/>
          </p:cNvGraphicFramePr>
          <p:nvPr>
            <p:ph type="tbl" sz="quarter" idx="13"/>
            <p:extLst>
              <p:ext uri="{D42A27DB-BD31-4B8C-83A1-F6EECF244321}">
                <p14:modId xmlns:p14="http://schemas.microsoft.com/office/powerpoint/2010/main" val="355673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13909831"/>
                    </a:ext>
                  </a:extLst>
                </a:gridCol>
                <a:gridCol w="1810512">
                  <a:extLst>
                    <a:ext uri="{9D8B030D-6E8A-4147-A177-3AD203B41FA5}">
                      <a16:colId xmlns:a16="http://schemas.microsoft.com/office/drawing/2014/main" val="3757044133"/>
                    </a:ext>
                  </a:extLst>
                </a:gridCol>
                <a:gridCol w="822960">
                  <a:extLst>
                    <a:ext uri="{9D8B030D-6E8A-4147-A177-3AD203B41FA5}">
                      <a16:colId xmlns:a16="http://schemas.microsoft.com/office/drawing/2014/main" val="3216867761"/>
                    </a:ext>
                  </a:extLst>
                </a:gridCol>
                <a:gridCol w="822960">
                  <a:extLst>
                    <a:ext uri="{9D8B030D-6E8A-4147-A177-3AD203B41FA5}">
                      <a16:colId xmlns:a16="http://schemas.microsoft.com/office/drawing/2014/main" val="3997284637"/>
                    </a:ext>
                  </a:extLst>
                </a:gridCol>
                <a:gridCol w="822960">
                  <a:extLst>
                    <a:ext uri="{9D8B030D-6E8A-4147-A177-3AD203B41FA5}">
                      <a16:colId xmlns:a16="http://schemas.microsoft.com/office/drawing/2014/main" val="1515722809"/>
                    </a:ext>
                  </a:extLst>
                </a:gridCol>
                <a:gridCol w="822960">
                  <a:extLst>
                    <a:ext uri="{9D8B030D-6E8A-4147-A177-3AD203B41FA5}">
                      <a16:colId xmlns:a16="http://schemas.microsoft.com/office/drawing/2014/main" val="1445871841"/>
                    </a:ext>
                  </a:extLst>
                </a:gridCol>
                <a:gridCol w="822960">
                  <a:extLst>
                    <a:ext uri="{9D8B030D-6E8A-4147-A177-3AD203B41FA5}">
                      <a16:colId xmlns:a16="http://schemas.microsoft.com/office/drawing/2014/main" val="307685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230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- 2022-03-19 11:00:19</a:t>
                      </a:r>
                      <a:r>
                        <a:rPr kumimoji="0" lang="en-US" sz="1000" b="0" i="0" u="none" strike="noStrike" kern="1200" cap="none" spc="0" normalizeH="0" baseline="0" noProof="0">
                          <a:ln>
                            <a:noFill/>
                          </a:ln>
                          <a:solidFill>
                            <a:prstClr val="black"/>
                          </a:solidFill>
                          <a:effectLst/>
                          <a:uLnTx/>
                          <a:uFillTx/>
                          <a:latin typeface="+mn-lt"/>
                          <a:ea typeface="+mn-ea"/>
                          <a:cs typeface="+mn-cs"/>
                        </a:rPr>
                        <a:t>
 &gt; 𝗧𝗲 𝗱𝗲𝘀𝗰𝗼𝗻𝗲𝗰𝘁𝗮 al 💯%, te pone de 𝙗𝙪𝙚𝙣 𝙝𝙪𝙢𝙤𝙧 😁, contribuye a 𝘁𝘂 𝘀𝗮𝗹𝘂𝗱 y encima 𝗮𝘆𝘂𝗱𝗮 𝗮𝗹 𝗺𝗲𝗱𝗶𝗼 𝗮𝗺𝗯𝗶𝗲𝗻𝘁𝗲 🙌 ¿qué más le podemos pedir a una bici? 🚲
.
Cambiá tu vida y la del planeta 🌎: 𝙢𝙤𝙫𝙚𝙩𝙚 𝙚𝙣 𝙗𝙞𝙘𝙞.
.
➡Estás 𝗮 𝘂𝗻 𝗰𝗹𝗶𝗰𝗸 de tu próxima Topmega: ingresá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#fitness #movetediferente #vidasustentable #movilidadsustentable #vidasustentable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276263767_1023874108483363_1679747901511426528_n.jpg?_nc_cat=106&amp;ccb=1-5&amp;_nc_sid=8ae9d6&amp;_nc_ohc=9L44Ty55898AX_psiYl&amp;_nc_ht=scontent-iad3-2.cdninstagram.com&amp;edm=AL-3X8kEAAAA&amp;oh=00_AT_5DZs6ZlclQAqCvLDAEvKhFa1dExpQKSnQuaNM8kX3hA&amp;oe=625A4D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3867944"/>
                  </a:ext>
                </a:extLst>
              </a:tr>
            </a:tbl>
          </a:graphicData>
        </a:graphic>
      </p:graphicFrame>
      <p:sp>
        <p:nvSpPr>
          <p:cNvPr id="4" name="Text Placeholder 3">
            <a:extLst>
              <a:ext uri="{FF2B5EF4-FFF2-40B4-BE49-F238E27FC236}">
                <a16:creationId xmlns:a16="http://schemas.microsoft.com/office/drawing/2014/main" id="{89385853-A91E-4CE1-818E-C4611712483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7259975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530FE-1443-4A2C-829D-6AE7D11F279B}"/>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15F7D5C5-00C2-4E0A-814F-3F880AE40EE8}"/>
              </a:ext>
            </a:extLst>
          </p:cNvPr>
          <p:cNvGraphicFramePr>
            <a:graphicFrameLocks noGrp="1"/>
          </p:cNvGraphicFramePr>
          <p:nvPr>
            <p:ph type="tbl" sz="quarter" idx="13"/>
            <p:extLst>
              <p:ext uri="{D42A27DB-BD31-4B8C-83A1-F6EECF244321}">
                <p14:modId xmlns:p14="http://schemas.microsoft.com/office/powerpoint/2010/main" val="107653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4723747"/>
                    </a:ext>
                  </a:extLst>
                </a:gridCol>
                <a:gridCol w="1810512">
                  <a:extLst>
                    <a:ext uri="{9D8B030D-6E8A-4147-A177-3AD203B41FA5}">
                      <a16:colId xmlns:a16="http://schemas.microsoft.com/office/drawing/2014/main" val="4089425057"/>
                    </a:ext>
                  </a:extLst>
                </a:gridCol>
                <a:gridCol w="822960">
                  <a:extLst>
                    <a:ext uri="{9D8B030D-6E8A-4147-A177-3AD203B41FA5}">
                      <a16:colId xmlns:a16="http://schemas.microsoft.com/office/drawing/2014/main" val="3364879012"/>
                    </a:ext>
                  </a:extLst>
                </a:gridCol>
                <a:gridCol w="822960">
                  <a:extLst>
                    <a:ext uri="{9D8B030D-6E8A-4147-A177-3AD203B41FA5}">
                      <a16:colId xmlns:a16="http://schemas.microsoft.com/office/drawing/2014/main" val="3779282405"/>
                    </a:ext>
                  </a:extLst>
                </a:gridCol>
                <a:gridCol w="822960">
                  <a:extLst>
                    <a:ext uri="{9D8B030D-6E8A-4147-A177-3AD203B41FA5}">
                      <a16:colId xmlns:a16="http://schemas.microsoft.com/office/drawing/2014/main" val="3153528887"/>
                    </a:ext>
                  </a:extLst>
                </a:gridCol>
                <a:gridCol w="822960">
                  <a:extLst>
                    <a:ext uri="{9D8B030D-6E8A-4147-A177-3AD203B41FA5}">
                      <a16:colId xmlns:a16="http://schemas.microsoft.com/office/drawing/2014/main" val="3846608630"/>
                    </a:ext>
                  </a:extLst>
                </a:gridCol>
                <a:gridCol w="822960">
                  <a:extLst>
                    <a:ext uri="{9D8B030D-6E8A-4147-A177-3AD203B41FA5}">
                      <a16:colId xmlns:a16="http://schemas.microsoft.com/office/drawing/2014/main" val="96801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78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- 2022-04-01 11:58:23</a:t>
                      </a:r>
                      <a:r>
                        <a:rPr kumimoji="0" lang="en-US" sz="1000" b="0" i="0" u="none" strike="noStrike" kern="1200" cap="none" spc="0" normalizeH="0" baseline="0" noProof="0">
                          <a:ln>
                            <a:noFill/>
                          </a:ln>
                          <a:solidFill>
                            <a:prstClr val="black"/>
                          </a:solidFill>
                          <a:effectLst/>
                          <a:uLnTx/>
                          <a:uFillTx/>
                          <a:latin typeface="+mn-lt"/>
                          <a:ea typeface="+mn-ea"/>
                          <a:cs typeface="+mn-cs"/>
                        </a:rPr>
                        <a:t>
 ::
Maxi Aiello + Mojave 9.5
Una dupla que desafía todos los terrenos y deja todo en las pistas. En la foto, Maxi rodando los senderos de Mina Clavero en su participación en la última VAC vueltaaltascumbres
.
🚲 Mojave 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
#Mojave #garraAzzurra #RaleighTeam #FamiliaAzzurra #MejorEnBici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277818267_1076139286279269_4104972356741048150_n.jpg?_nc_cat=101&amp;ccb=1-5&amp;_nc_sid=8ae9d6&amp;_nc_ohc=qAQ7Z9fR_aEAX9AY84R&amp;_nc_ht=scontent-iad3-1.cdninstagram.com&amp;edm=AL-3X8kEAAAA&amp;oh=00_AT_-00J-hUOnvyD-ZTfdQ9xPgE1IcNdQIU1vC-xJF7adYA&amp;oe=62598672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38202344"/>
                  </a:ext>
                </a:extLst>
              </a:tr>
            </a:tbl>
          </a:graphicData>
        </a:graphic>
      </p:graphicFrame>
      <p:sp>
        <p:nvSpPr>
          <p:cNvPr id="4" name="Text Placeholder 3">
            <a:extLst>
              <a:ext uri="{FF2B5EF4-FFF2-40B4-BE49-F238E27FC236}">
                <a16:creationId xmlns:a16="http://schemas.microsoft.com/office/drawing/2014/main" id="{3690FF10-0FE0-428E-8862-7C58A1873FDA}"/>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004176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D07D2-273D-4CFE-8081-F574034DEEFF}"/>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C4DF95CF-60BB-4542-87E7-EF2790E8BA38}"/>
              </a:ext>
            </a:extLst>
          </p:cNvPr>
          <p:cNvGraphicFramePr>
            <a:graphicFrameLocks noGrp="1"/>
          </p:cNvGraphicFramePr>
          <p:nvPr>
            <p:ph type="tbl" sz="quarter" idx="13"/>
            <p:extLst>
              <p:ext uri="{D42A27DB-BD31-4B8C-83A1-F6EECF244321}">
                <p14:modId xmlns:p14="http://schemas.microsoft.com/office/powerpoint/2010/main" val="419729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78243137"/>
                    </a:ext>
                  </a:extLst>
                </a:gridCol>
                <a:gridCol w="1810512">
                  <a:extLst>
                    <a:ext uri="{9D8B030D-6E8A-4147-A177-3AD203B41FA5}">
                      <a16:colId xmlns:a16="http://schemas.microsoft.com/office/drawing/2014/main" val="914082506"/>
                    </a:ext>
                  </a:extLst>
                </a:gridCol>
                <a:gridCol w="822960">
                  <a:extLst>
                    <a:ext uri="{9D8B030D-6E8A-4147-A177-3AD203B41FA5}">
                      <a16:colId xmlns:a16="http://schemas.microsoft.com/office/drawing/2014/main" val="3520167034"/>
                    </a:ext>
                  </a:extLst>
                </a:gridCol>
                <a:gridCol w="822960">
                  <a:extLst>
                    <a:ext uri="{9D8B030D-6E8A-4147-A177-3AD203B41FA5}">
                      <a16:colId xmlns:a16="http://schemas.microsoft.com/office/drawing/2014/main" val="3389543176"/>
                    </a:ext>
                  </a:extLst>
                </a:gridCol>
                <a:gridCol w="822960">
                  <a:extLst>
                    <a:ext uri="{9D8B030D-6E8A-4147-A177-3AD203B41FA5}">
                      <a16:colId xmlns:a16="http://schemas.microsoft.com/office/drawing/2014/main" val="55898947"/>
                    </a:ext>
                  </a:extLst>
                </a:gridCol>
                <a:gridCol w="822960">
                  <a:extLst>
                    <a:ext uri="{9D8B030D-6E8A-4147-A177-3AD203B41FA5}">
                      <a16:colId xmlns:a16="http://schemas.microsoft.com/office/drawing/2014/main" val="3926470223"/>
                    </a:ext>
                  </a:extLst>
                </a:gridCol>
                <a:gridCol w="822960">
                  <a:extLst>
                    <a:ext uri="{9D8B030D-6E8A-4147-A177-3AD203B41FA5}">
                      <a16:colId xmlns:a16="http://schemas.microsoft.com/office/drawing/2014/main" val="394007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73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- 2022-04-09 10:30:07</a:t>
                      </a:r>
                      <a:r>
                        <a:rPr kumimoji="0" lang="en-US" sz="1000" b="0" i="0" u="none" strike="noStrike" kern="1200" cap="none" spc="0" normalizeH="0" baseline="0" noProof="0">
                          <a:ln>
                            <a:noFill/>
                          </a:ln>
                          <a:solidFill>
                            <a:prstClr val="black"/>
                          </a:solidFill>
                          <a:effectLst/>
                          <a:uLnTx/>
                          <a:uFillTx/>
                          <a:latin typeface="+mn-lt"/>
                          <a:ea typeface="+mn-ea"/>
                          <a:cs typeface="+mn-cs"/>
                        </a:rPr>
                        <a:t>
 Si sos del team que sale a 𝙥𝙚𝙙𝙖𝙡𝙚𝙖𝙧 𝙙𝙚 𝙣𝙤𝙘𝙝𝙚 🌙, hacelo siempre con 𝙇𝙐𝘾𝙀𝙎 𝙚𝙣𝙘𝙚𝙣𝙙𝙞𝙙𝙖𝙨. 💡 
. 
- Comprá tus próximas luces en nuestra tienda 🛒 (link en bio) y conseguilas con 𝗱𝗲𝘀𝗰𝘂𝗲𝗻𝘁𝗼𝘀! 
. 
. 
. 
#topmega #tubicitumundo #actitudtopmega #adrenalina #aventura #ciclismo #ciclismourbano #ciclismoargentina #bicis #bicicletas #mtbargentina #mtblife #mtblifestyle #movilidadsustentable #mountainbike #cycling #bicidepaseo #cyclinglife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278049793_1959334700936245_8120000026028119124_n.jpg?_nc_cat=102&amp;ccb=1-5&amp;_nc_sid=8ae9d6&amp;_nc_ohc=gQf4WUoQW24AX_n4n2L&amp;_nc_ht=scontent-iad3-2.cdninstagram.com&amp;edm=AL-3X8kEAAAA&amp;oh=00_AT92HaTuDDNe8woAsO1D5HJTuyyNI3daFKOeuK4ksaAUPg&amp;oe=62597C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246433"/>
                  </a:ext>
                </a:extLst>
              </a:tr>
            </a:tbl>
          </a:graphicData>
        </a:graphic>
      </p:graphicFrame>
      <p:sp>
        <p:nvSpPr>
          <p:cNvPr id="4" name="Text Placeholder 3">
            <a:extLst>
              <a:ext uri="{FF2B5EF4-FFF2-40B4-BE49-F238E27FC236}">
                <a16:creationId xmlns:a16="http://schemas.microsoft.com/office/drawing/2014/main" id="{4C039E77-CCFD-4E9A-8AD5-977A2FB87CF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5794598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3080</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2022-04-11T20:01:54Z</dcterms:created>
  <dcterms:modified xsi:type="dcterms:W3CDTF">2022-04-11T20:03:05Z</dcterms:modified>
</cp:coreProperties>
</file>